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70" r:id="rId2"/>
    <p:sldId id="591" r:id="rId3"/>
    <p:sldId id="471" r:id="rId4"/>
    <p:sldId id="472" r:id="rId5"/>
    <p:sldId id="473" r:id="rId6"/>
    <p:sldId id="412" r:id="rId7"/>
    <p:sldId id="413" r:id="rId8"/>
    <p:sldId id="411" r:id="rId9"/>
    <p:sldId id="432" r:id="rId10"/>
    <p:sldId id="433" r:id="rId11"/>
    <p:sldId id="483" r:id="rId12"/>
    <p:sldId id="481" r:id="rId13"/>
    <p:sldId id="592" r:id="rId14"/>
    <p:sldId id="482" r:id="rId15"/>
    <p:sldId id="285" r:id="rId16"/>
    <p:sldId id="436" r:id="rId17"/>
    <p:sldId id="351" r:id="rId18"/>
    <p:sldId id="353" r:id="rId19"/>
    <p:sldId id="354" r:id="rId20"/>
    <p:sldId id="586" r:id="rId21"/>
    <p:sldId id="352" r:id="rId22"/>
    <p:sldId id="588" r:id="rId23"/>
    <p:sldId id="475" r:id="rId24"/>
    <p:sldId id="485" r:id="rId25"/>
    <p:sldId id="480" r:id="rId26"/>
    <p:sldId id="464" r:id="rId27"/>
    <p:sldId id="585" r:id="rId28"/>
    <p:sldId id="332" r:id="rId29"/>
    <p:sldId id="486" r:id="rId30"/>
    <p:sldId id="365" r:id="rId31"/>
    <p:sldId id="366" r:id="rId32"/>
    <p:sldId id="367" r:id="rId33"/>
    <p:sldId id="368" r:id="rId34"/>
    <p:sldId id="488" r:id="rId35"/>
    <p:sldId id="369" r:id="rId36"/>
    <p:sldId id="487" r:id="rId37"/>
    <p:sldId id="370" r:id="rId38"/>
    <p:sldId id="489" r:id="rId39"/>
    <p:sldId id="371" r:id="rId40"/>
    <p:sldId id="490" r:id="rId41"/>
    <p:sldId id="445" r:id="rId42"/>
    <p:sldId id="447" r:id="rId43"/>
    <p:sldId id="448" r:id="rId44"/>
    <p:sldId id="446" r:id="rId45"/>
    <p:sldId id="466" r:id="rId46"/>
    <p:sldId id="390" r:id="rId47"/>
    <p:sldId id="395" r:id="rId48"/>
    <p:sldId id="392" r:id="rId49"/>
    <p:sldId id="396" r:id="rId50"/>
    <p:sldId id="463" r:id="rId51"/>
    <p:sldId id="341" r:id="rId52"/>
    <p:sldId id="476" r:id="rId53"/>
    <p:sldId id="417" r:id="rId54"/>
    <p:sldId id="342" r:id="rId55"/>
    <p:sldId id="343" r:id="rId56"/>
    <p:sldId id="478" r:id="rId57"/>
    <p:sldId id="379" r:id="rId58"/>
    <p:sldId id="444" r:id="rId59"/>
    <p:sldId id="449" r:id="rId60"/>
    <p:sldId id="468" r:id="rId61"/>
    <p:sldId id="469" r:id="rId62"/>
    <p:sldId id="344" r:id="rId63"/>
    <p:sldId id="540" r:id="rId64"/>
    <p:sldId id="541" r:id="rId65"/>
    <p:sldId id="542" r:id="rId66"/>
    <p:sldId id="543" r:id="rId67"/>
    <p:sldId id="545" r:id="rId68"/>
    <p:sldId id="544" r:id="rId69"/>
    <p:sldId id="546" r:id="rId70"/>
    <p:sldId id="547" r:id="rId71"/>
    <p:sldId id="550" r:id="rId72"/>
    <p:sldId id="555" r:id="rId73"/>
    <p:sldId id="556" r:id="rId74"/>
    <p:sldId id="557" r:id="rId75"/>
    <p:sldId id="560" r:id="rId76"/>
    <p:sldId id="561" r:id="rId77"/>
    <p:sldId id="563" r:id="rId78"/>
    <p:sldId id="562" r:id="rId79"/>
    <p:sldId id="564" r:id="rId80"/>
    <p:sldId id="565" r:id="rId81"/>
    <p:sldId id="566" r:id="rId82"/>
    <p:sldId id="568" r:id="rId83"/>
    <p:sldId id="570" r:id="rId84"/>
    <p:sldId id="559" r:id="rId85"/>
    <p:sldId id="572" r:id="rId86"/>
    <p:sldId id="573" r:id="rId87"/>
    <p:sldId id="574" r:id="rId88"/>
    <p:sldId id="575" r:id="rId89"/>
    <p:sldId id="577" r:id="rId90"/>
    <p:sldId id="579" r:id="rId91"/>
    <p:sldId id="582" r:id="rId92"/>
    <p:sldId id="583" r:id="rId93"/>
    <p:sldId id="584" r:id="rId94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7F9"/>
    <a:srgbClr val="0000CC"/>
    <a:srgbClr val="0033CC"/>
    <a:srgbClr val="FFFF99"/>
    <a:srgbClr val="FFCF9F"/>
    <a:srgbClr val="A3C2FF"/>
    <a:srgbClr val="A3FBAB"/>
    <a:srgbClr val="993300"/>
    <a:srgbClr val="924900"/>
    <a:srgbClr val="9E4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4" autoAdjust="0"/>
    <p:restoredTop sz="99807" autoAdjust="0"/>
  </p:normalViewPr>
  <p:slideViewPr>
    <p:cSldViewPr showGuides="1">
      <p:cViewPr>
        <p:scale>
          <a:sx n="66" d="100"/>
          <a:sy n="66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07DF6-E29F-4F24-8F79-868A5FB5F8D9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62384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52B11-83D9-44A9-9F00-47C9EEA71B7B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252680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EFF42-ED30-4089-A3BA-F24B2E95C7A7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49145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1C816-BC7B-44B9-B6C6-2AB62EC94828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413669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EB865-3FF5-4582-AD5E-FE568ACD4BD8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425835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BA87C-BF51-4ACE-B167-5239FA884A43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88629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3F282-AB4B-46FD-8950-46EBDBE3954E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78534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AEEA9-51FE-4A5D-9C14-622CA3D86F9C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312970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84363-E1DB-434A-8102-1CD7B0B3970F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308424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CF3A6-59EB-41FD-932A-1959B687360B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38968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82D14-F0C6-4730-974D-D313AB2AF90B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  <p:extLst>
      <p:ext uri="{BB962C8B-B14F-4D97-AF65-F5344CB8AC3E}">
        <p14:creationId xmlns:p14="http://schemas.microsoft.com/office/powerpoint/2010/main" val="136947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modificar el estilo de texto del patrón</a:t>
            </a:r>
          </a:p>
          <a:p>
            <a:pPr lvl="1"/>
            <a:r>
              <a:rPr lang="es-ES_tradnl" altLang="es-VE" smtClean="0"/>
              <a:t>Segundo nivel</a:t>
            </a:r>
          </a:p>
          <a:p>
            <a:pPr lvl="2"/>
            <a:r>
              <a:rPr lang="es-ES_tradnl" altLang="es-VE" smtClean="0"/>
              <a:t>Tercer nivel</a:t>
            </a:r>
          </a:p>
          <a:p>
            <a:pPr lvl="3"/>
            <a:r>
              <a:rPr lang="es-ES_tradnl" altLang="es-VE" smtClean="0"/>
              <a:t>Cuarto nivel</a:t>
            </a:r>
          </a:p>
          <a:p>
            <a:pPr lvl="4"/>
            <a:r>
              <a:rPr lang="es-ES_tradnl" altLang="es-VE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 altLang="es-V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fld id="{751F035C-55D9-4115-B389-1B7941861A02}" type="slidenum">
              <a:rPr lang="es-ES_tradnl" altLang="es-VE"/>
              <a:pPr>
                <a:defRPr/>
              </a:pPr>
              <a:t>‹Nº›</a:t>
            </a:fld>
            <a:endParaRPr lang="es-ES_tradnl" alt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1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endParaRPr lang="es-ES" altLang="es-VE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 algn="ctr">
              <a:defRPr/>
            </a:pPr>
            <a:r>
              <a:rPr lang="es-ES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 algn="ctr">
              <a:defRPr/>
            </a:pPr>
            <a:endParaRPr lang="es-ES" altLang="es-VE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altLang="es-VE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 algn="ctr">
              <a:defRPr/>
            </a:pPr>
            <a:r>
              <a:rPr lang="es-ES" altLang="es-VE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 algn="ctr">
              <a:defRPr/>
            </a:pPr>
            <a:r>
              <a:rPr lang="es-ES" altLang="es-VE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altLang="es-VE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altLang="es-VE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altLang="es-VE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altLang="es-VE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altLang="es-VE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altLang="es-VE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 algn="ctr">
              <a:defRPr/>
            </a:pPr>
            <a:endParaRPr lang="es-ES" altLang="es-VE" sz="9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7" descr="fight-or-f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2896" r="-455" b="9248"/>
          <a:stretch>
            <a:fillRect/>
          </a:stretch>
        </p:blipFill>
        <p:spPr bwMode="auto">
          <a:xfrm>
            <a:off x="5508104" y="4149080"/>
            <a:ext cx="2520280" cy="2356155"/>
          </a:xfrm>
          <a:prstGeom prst="rect">
            <a:avLst/>
          </a:prstGeom>
          <a:noFill/>
          <a:ln w="9525">
            <a:solidFill>
              <a:srgbClr val="66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11188" y="620713"/>
            <a:ext cx="1852612" cy="850900"/>
          </a:xfrm>
          <a:prstGeom prst="rect">
            <a:avLst/>
          </a:prstGeom>
          <a:solidFill>
            <a:srgbClr val="FF99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>
                <a:effectLst/>
              </a:rPr>
              <a:t>Disfunción </a:t>
            </a:r>
          </a:p>
          <a:p>
            <a:pPr eaLnBrk="1" hangingPunct="1"/>
            <a:r>
              <a:rPr lang="es-ES_tradnl" altLang="es-VE" sz="2400">
                <a:effectLst/>
              </a:rPr>
              <a:t>Autonómica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3059113" y="2420938"/>
            <a:ext cx="2908300" cy="730250"/>
          </a:xfrm>
          <a:prstGeom prst="rect">
            <a:avLst/>
          </a:prstGeom>
          <a:solidFill>
            <a:srgbClr val="FFCF9F"/>
          </a:solidFill>
          <a:ln w="28575">
            <a:solidFill>
              <a:srgbClr val="FA7D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Disautonomía familiar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Riley-Day</a:t>
            </a: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3803650" y="1823812"/>
            <a:ext cx="1536700" cy="4254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5D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PRIMARIA</a:t>
            </a:r>
          </a:p>
        </p:txBody>
      </p:sp>
      <p:sp>
        <p:nvSpPr>
          <p:cNvPr id="190475" name="Text Box 11"/>
          <p:cNvSpPr txBox="1">
            <a:spLocks noChangeArrowheads="1"/>
          </p:cNvSpPr>
          <p:nvPr/>
        </p:nvSpPr>
        <p:spPr bwMode="auto">
          <a:xfrm>
            <a:off x="1042987" y="3429000"/>
            <a:ext cx="3470275" cy="2616101"/>
          </a:xfrm>
          <a:prstGeom prst="rect">
            <a:avLst/>
          </a:prstGeom>
          <a:solidFill>
            <a:srgbClr val="FFCF9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174625" indent="-174625">
              <a:buFont typeface="Arial" pitchFamily="34" charset="0"/>
              <a:buChar char="•"/>
              <a:defRPr/>
            </a:pPr>
            <a:endParaRPr lang="es-ES_tradnl" altLang="es-VE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Defecto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genético raro</a:t>
            </a:r>
          </a:p>
          <a:p>
            <a:pPr marL="174625" indent="-174625"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en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desarrollo de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células </a:t>
            </a:r>
          </a:p>
          <a:p>
            <a:pPr marL="174625" indent="-174625"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cresta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neural</a:t>
            </a:r>
          </a:p>
          <a:p>
            <a:pPr marL="174625" indent="-174625">
              <a:buFont typeface="Arial" pitchFamily="34" charset="0"/>
              <a:buChar char="•"/>
              <a:defRPr/>
            </a:pPr>
            <a:endParaRPr lang="es-ES_tradnl" altLang="es-VE" sz="9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Reducción de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sensoriales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N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motoras pre y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marL="174625" indent="-174625">
              <a:buFont typeface="Arial" pitchFamily="34" charset="0"/>
              <a:buChar char="•"/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Ausencia de neuronas en </a:t>
            </a: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Pterigopalatino</a:t>
            </a:r>
            <a:endParaRPr lang="es-ES_tradnl" altLang="es-V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4716463" y="3429000"/>
            <a:ext cx="3070071" cy="2523768"/>
          </a:xfrm>
          <a:prstGeom prst="rect">
            <a:avLst/>
          </a:prstGeom>
          <a:solidFill>
            <a:srgbClr val="FFCF9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Ausencia 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lágrimas</a:t>
            </a:r>
          </a:p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Alt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consumo comida</a:t>
            </a:r>
          </a:p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Inestabilidad vasomotora</a:t>
            </a:r>
          </a:p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Insensibilidad al dolor</a:t>
            </a:r>
          </a:p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Ataxia</a:t>
            </a:r>
          </a:p>
          <a:p>
            <a:pPr>
              <a:buClr>
                <a:srgbClr val="FA7D00"/>
              </a:buClr>
              <a:buFontTx/>
              <a:buChar char="•"/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71" name="Rectangle 14"/>
          <p:cNvSpPr>
            <a:spLocks noChangeArrowheads="1"/>
          </p:cNvSpPr>
          <p:nvPr/>
        </p:nvSpPr>
        <p:spPr bwMode="auto">
          <a:xfrm>
            <a:off x="6659563" y="5492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90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 animBg="1"/>
      <p:bldP spid="190475" grpId="0" animBg="1"/>
      <p:bldP spid="1904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611188" y="620713"/>
            <a:ext cx="1852612" cy="850900"/>
          </a:xfrm>
          <a:prstGeom prst="rect">
            <a:avLst/>
          </a:prstGeom>
          <a:solidFill>
            <a:srgbClr val="FF99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/>
              </a:rPr>
              <a:t>Disfunción </a:t>
            </a:r>
          </a:p>
          <a:p>
            <a:pPr>
              <a:defRPr/>
            </a:pPr>
            <a:r>
              <a:rPr lang="es-ES_tradnl" altLang="es-VE" sz="2400">
                <a:effectLst/>
              </a:rPr>
              <a:t>Autonómica</a:t>
            </a:r>
          </a:p>
        </p:txBody>
      </p:sp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3221038" y="2093913"/>
            <a:ext cx="2701925" cy="730250"/>
          </a:xfrm>
          <a:prstGeom prst="rect">
            <a:avLst/>
          </a:prstGeom>
          <a:solidFill>
            <a:srgbClr val="FFCF9F"/>
          </a:solidFill>
          <a:ln w="28575">
            <a:solidFill>
              <a:srgbClr val="FA7D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Neurofibromatosis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Von Recklinhausen</a:t>
            </a:r>
          </a:p>
        </p:txBody>
      </p:sp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3803650" y="1500188"/>
            <a:ext cx="1536700" cy="4254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5D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PRIMARIA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251520" y="3127027"/>
            <a:ext cx="2916237" cy="2462213"/>
          </a:xfrm>
          <a:prstGeom prst="rect">
            <a:avLst/>
          </a:prstGeom>
          <a:solidFill>
            <a:srgbClr val="FFCF9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Exceso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desarrollo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</a:p>
          <a:p>
            <a:pPr marL="174625" indent="-174625"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N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autonómicas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</a:p>
          <a:p>
            <a:pPr marL="174625" indent="-174625"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exceso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células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marL="174625" indent="-174625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cresta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neural</a:t>
            </a:r>
          </a:p>
          <a:p>
            <a:pPr marL="174625" indent="-174625">
              <a:buFont typeface="Arial" pitchFamily="34" charset="0"/>
              <a:buChar char="•"/>
              <a:defRPr/>
            </a:pPr>
            <a:endParaRPr lang="es-ES_tradnl" altLang="es-VE" sz="10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Tumores benignos en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nervios espinales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manchas </a:t>
            </a:r>
            <a:r>
              <a:rPr lang="es-ES_tradnl" altLang="es-VE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café </a:t>
            </a:r>
            <a:r>
              <a:rPr lang="es-ES_tradnl" altLang="es-VE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au</a:t>
            </a:r>
            <a:r>
              <a:rPr lang="es-ES_tradnl" altLang="es-VE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lait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(café con leche) en piel</a:t>
            </a: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6330528" y="5493524"/>
            <a:ext cx="2466975" cy="641350"/>
          </a:xfrm>
          <a:prstGeom prst="rect">
            <a:avLst/>
          </a:prstGeom>
          <a:solidFill>
            <a:srgbClr val="FFCF9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FA7D00"/>
              </a:buClr>
              <a:buFontTx/>
              <a:buChar char="•"/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Signos autonómicos </a:t>
            </a:r>
          </a:p>
          <a:p>
            <a:pPr>
              <a:buClr>
                <a:srgbClr val="FA7D00"/>
              </a:buCl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  variables.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516688" y="5492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pic>
        <p:nvPicPr>
          <p:cNvPr id="241673" name="Picture 9" descr="02_AC0778_02A"/>
          <p:cNvPicPr>
            <a:picLocks noChangeAspect="1" noChangeArrowheads="1"/>
          </p:cNvPicPr>
          <p:nvPr/>
        </p:nvPicPr>
        <p:blipFill>
          <a:blip r:embed="rId2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40075"/>
            <a:ext cx="302418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678" name="Picture 14" descr="cafe_au_lait_neurofibromatosis_nov_2002"/>
          <p:cNvPicPr>
            <a:picLocks noChangeAspect="1" noChangeArrowheads="1"/>
          </p:cNvPicPr>
          <p:nvPr/>
        </p:nvPicPr>
        <p:blipFill>
          <a:blip r:embed="rId3">
            <a:lum bright="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393" y="3139168"/>
            <a:ext cx="27368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679" name="Oval 15"/>
          <p:cNvSpPr>
            <a:spLocks noChangeArrowheads="1"/>
          </p:cNvSpPr>
          <p:nvPr/>
        </p:nvSpPr>
        <p:spPr bwMode="auto">
          <a:xfrm>
            <a:off x="7535584" y="4084230"/>
            <a:ext cx="719138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1680" name="Oval 16"/>
          <p:cNvSpPr>
            <a:spLocks noChangeArrowheads="1"/>
          </p:cNvSpPr>
          <p:nvPr/>
        </p:nvSpPr>
        <p:spPr bwMode="auto">
          <a:xfrm>
            <a:off x="3996011" y="4292600"/>
            <a:ext cx="792162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4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4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animBg="1"/>
      <p:bldP spid="241670" grpId="0" animBg="1"/>
      <p:bldP spid="241679" grpId="0" animBg="1"/>
      <p:bldP spid="2416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755650" y="692150"/>
            <a:ext cx="1852613" cy="850900"/>
          </a:xfrm>
          <a:prstGeom prst="rect">
            <a:avLst/>
          </a:prstGeom>
          <a:solidFill>
            <a:srgbClr val="FF99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dirty="0">
                <a:effectLst/>
              </a:rPr>
              <a:t>Disfunción </a:t>
            </a:r>
          </a:p>
          <a:p>
            <a:pPr>
              <a:defRPr/>
            </a:pPr>
            <a:r>
              <a:rPr lang="es-ES_tradnl" altLang="es-VE" sz="2400" dirty="0">
                <a:effectLst/>
              </a:rPr>
              <a:t>Autonómica</a:t>
            </a:r>
          </a:p>
        </p:txBody>
      </p:sp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827088" y="3213100"/>
            <a:ext cx="4032250" cy="225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Diabetes</a:t>
            </a:r>
          </a:p>
          <a:p>
            <a:pPr marL="171450" indent="-1714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Neuropatía infecciosa periférica</a:t>
            </a:r>
          </a:p>
          <a:p>
            <a:pPr>
              <a:buClr>
                <a:srgbClr val="FA7D00"/>
              </a:buClr>
              <a:buSzPct val="150000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(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Síndrome de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Guillain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Barré)</a:t>
            </a:r>
          </a:p>
          <a:p>
            <a:pPr marL="171450" indent="-1714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Alcoholismo</a:t>
            </a:r>
          </a:p>
          <a:p>
            <a:pPr marL="171450" indent="-1714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Esclerosis Múltiple</a:t>
            </a:r>
          </a:p>
          <a:p>
            <a:pPr marL="171450" indent="-1714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FA7D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Daño de la médula espinal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sp>
        <p:nvSpPr>
          <p:cNvPr id="239625" name="Rectangle 9"/>
          <p:cNvSpPr>
            <a:spLocks noChangeArrowheads="1"/>
          </p:cNvSpPr>
          <p:nvPr/>
        </p:nvSpPr>
        <p:spPr bwMode="auto">
          <a:xfrm>
            <a:off x="3441041" y="2031702"/>
            <a:ext cx="2289175" cy="485775"/>
          </a:xfrm>
          <a:prstGeom prst="rect">
            <a:avLst/>
          </a:prstGeom>
          <a:solidFill>
            <a:srgbClr val="FFCCCC"/>
          </a:solidFill>
          <a:ln w="28575">
            <a:solidFill>
              <a:srgbClr val="FF5D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SECUNDARIA</a:t>
            </a:r>
          </a:p>
        </p:txBody>
      </p:sp>
      <p:sp>
        <p:nvSpPr>
          <p:cNvPr id="239626" name="Rectangle 10"/>
          <p:cNvSpPr>
            <a:spLocks noChangeArrowheads="1"/>
          </p:cNvSpPr>
          <p:nvPr/>
        </p:nvSpPr>
        <p:spPr bwMode="auto">
          <a:xfrm>
            <a:off x="5083207" y="3068960"/>
            <a:ext cx="2808287" cy="2830512"/>
          </a:xfrm>
          <a:prstGeom prst="rect">
            <a:avLst/>
          </a:prstGeom>
          <a:solidFill>
            <a:srgbClr val="FFCCCC"/>
          </a:solidFill>
          <a:ln w="19050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Signos </a:t>
            </a:r>
            <a:r>
              <a:rPr lang="es-ES_tradnl" altLang="es-VE" sz="24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autonómicos</a:t>
            </a: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por </a:t>
            </a:r>
          </a:p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daño de nervios periféricos 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</a:t>
            </a:r>
            <a:r>
              <a:rPr lang="es-ES_tradnl" altLang="es-VE" sz="2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somática</a:t>
            </a: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sensorial y motora</a:t>
            </a:r>
            <a:endParaRPr lang="es-ES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9628" name="Text Box 12"/>
          <p:cNvSpPr txBox="1">
            <a:spLocks noChangeArrowheads="1"/>
          </p:cNvSpPr>
          <p:nvPr/>
        </p:nvSpPr>
        <p:spPr bwMode="auto">
          <a:xfrm>
            <a:off x="2627784" y="198884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6516688" y="5492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/>
      <p:bldP spid="239625" grpId="0" animBg="1"/>
      <p:bldP spid="2396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16-4_neuron_pathways_a_c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7" t="15822" r="31114" b="6862"/>
          <a:stretch>
            <a:fillRect/>
          </a:stretch>
        </p:blipFill>
        <p:spPr bwMode="auto">
          <a:xfrm>
            <a:off x="3119164" y="1765089"/>
            <a:ext cx="4262017" cy="312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596161" y="4271801"/>
            <a:ext cx="1559834" cy="6222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altLang="es-VE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115724" y="1412776"/>
            <a:ext cx="1456609" cy="1349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altLang="es-VE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792416" y="4271803"/>
            <a:ext cx="1559834" cy="9859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altLang="es-VE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432686" y="1765089"/>
            <a:ext cx="1447456" cy="584775"/>
          </a:xfrm>
          <a:prstGeom prst="rect">
            <a:avLst/>
          </a:prstGeom>
          <a:noFill/>
          <a:ln w="28575">
            <a:solidFill>
              <a:srgbClr val="0DD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N. sensorial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Somática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1197500" y="2564904"/>
            <a:ext cx="1466695" cy="584775"/>
          </a:xfrm>
          <a:prstGeom prst="rect">
            <a:avLst/>
          </a:prstGeom>
          <a:solidFill>
            <a:srgbClr val="00B0F0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N. sensorial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Autonómico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899592" y="3448680"/>
            <a:ext cx="1718465" cy="584775"/>
          </a:xfrm>
          <a:prstGeom prst="rect">
            <a:avLst/>
          </a:prstGeom>
          <a:solidFill>
            <a:srgbClr val="FFC000"/>
          </a:solidFill>
          <a:ln w="28575">
            <a:solidFill>
              <a:srgbClr val="FF8205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N. motora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Autonómica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903106" y="4195729"/>
            <a:ext cx="1316989" cy="584775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N. motora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Somática</a:t>
            </a:r>
          </a:p>
        </p:txBody>
      </p:sp>
      <p:sp>
        <p:nvSpPr>
          <p:cNvPr id="18" name="17 Rectángulo"/>
          <p:cNvSpPr/>
          <p:nvPr/>
        </p:nvSpPr>
        <p:spPr bwMode="auto">
          <a:xfrm>
            <a:off x="5250172" y="3046631"/>
            <a:ext cx="773643" cy="86371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3088580" y="1084653"/>
            <a:ext cx="779917" cy="2607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9 Rectángulo"/>
          <p:cNvSpPr/>
          <p:nvPr/>
        </p:nvSpPr>
        <p:spPr bwMode="auto">
          <a:xfrm>
            <a:off x="3220095" y="3730597"/>
            <a:ext cx="1352238" cy="8523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5" name="44 Rectángulo"/>
          <p:cNvSpPr/>
          <p:nvPr/>
        </p:nvSpPr>
        <p:spPr bwMode="auto">
          <a:xfrm>
            <a:off x="5091034" y="3046631"/>
            <a:ext cx="159138" cy="86371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6" name="45 Rectángulo"/>
          <p:cNvSpPr/>
          <p:nvPr/>
        </p:nvSpPr>
        <p:spPr bwMode="auto">
          <a:xfrm>
            <a:off x="4572333" y="1647818"/>
            <a:ext cx="779917" cy="4398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7" name="46 Elipse"/>
          <p:cNvSpPr/>
          <p:nvPr/>
        </p:nvSpPr>
        <p:spPr bwMode="auto">
          <a:xfrm>
            <a:off x="4362695" y="3915565"/>
            <a:ext cx="416195" cy="35623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056497" y="3571986"/>
            <a:ext cx="17556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N. espinal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(sensorial 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y motor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)</a:t>
            </a:r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2244612" y="4952605"/>
            <a:ext cx="4655442" cy="1015663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/>
              <a:t>Si hay daño del nervio periférico</a:t>
            </a:r>
          </a:p>
          <a:p>
            <a:pPr algn="ctr"/>
            <a:r>
              <a:rPr lang="es-VE" sz="2000" dirty="0"/>
              <a:t>h</a:t>
            </a:r>
            <a:r>
              <a:rPr lang="es-VE" sz="2000" dirty="0" smtClean="0"/>
              <a:t>abrá síntomas sensoriales y motores</a:t>
            </a:r>
          </a:p>
          <a:p>
            <a:pPr algn="ctr"/>
            <a:r>
              <a:rPr lang="es-VE" sz="2000" dirty="0"/>
              <a:t>a</a:t>
            </a:r>
            <a:r>
              <a:rPr lang="es-VE" sz="2000" dirty="0" smtClean="0"/>
              <a:t>utonómicos y somáticos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90547" y="702547"/>
            <a:ext cx="3942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Recordar la anatomía…</a:t>
            </a:r>
            <a:endParaRPr lang="es-VE" sz="2800" dirty="0"/>
          </a:p>
        </p:txBody>
      </p:sp>
      <p:cxnSp>
        <p:nvCxnSpPr>
          <p:cNvPr id="8" name="7 Conector recto de flecha"/>
          <p:cNvCxnSpPr/>
          <p:nvPr/>
        </p:nvCxnSpPr>
        <p:spPr bwMode="auto">
          <a:xfrm>
            <a:off x="3220095" y="2349864"/>
            <a:ext cx="0" cy="4126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2664195" y="3046631"/>
            <a:ext cx="42438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16 Conector recto de flecha"/>
          <p:cNvCxnSpPr/>
          <p:nvPr/>
        </p:nvCxnSpPr>
        <p:spPr bwMode="auto">
          <a:xfrm flipH="1">
            <a:off x="2664195" y="3448680"/>
            <a:ext cx="424385" cy="298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C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21 Conector recto de flecha"/>
          <p:cNvCxnSpPr/>
          <p:nvPr/>
        </p:nvCxnSpPr>
        <p:spPr bwMode="auto">
          <a:xfrm flipH="1">
            <a:off x="2876387" y="3730597"/>
            <a:ext cx="212193" cy="3630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6727382" y="487068"/>
            <a:ext cx="1971675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sz="20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</p:spTree>
    <p:extLst>
      <p:ext uri="{BB962C8B-B14F-4D97-AF65-F5344CB8AC3E}">
        <p14:creationId xmlns:p14="http://schemas.microsoft.com/office/powerpoint/2010/main" val="5214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Text Box 2"/>
          <p:cNvSpPr txBox="1">
            <a:spLocks noChangeArrowheads="1"/>
          </p:cNvSpPr>
          <p:nvPr/>
        </p:nvSpPr>
        <p:spPr bwMode="auto">
          <a:xfrm>
            <a:off x="6659563" y="620713"/>
            <a:ext cx="187166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7C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Neuropatías Periféricas</a:t>
            </a:r>
          </a:p>
        </p:txBody>
      </p:sp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3699221" y="1340768"/>
            <a:ext cx="1716087" cy="5476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5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Diabetes</a:t>
            </a:r>
          </a:p>
        </p:txBody>
      </p:sp>
      <p:sp>
        <p:nvSpPr>
          <p:cNvPr id="240646" name="Text Box 6"/>
          <p:cNvSpPr txBox="1">
            <a:spLocks noChangeArrowheads="1"/>
          </p:cNvSpPr>
          <p:nvPr/>
        </p:nvSpPr>
        <p:spPr bwMode="auto">
          <a:xfrm>
            <a:off x="4706938" y="2964656"/>
            <a:ext cx="3290887" cy="2062162"/>
          </a:xfrm>
          <a:prstGeom prst="rect">
            <a:avLst/>
          </a:prstGeom>
          <a:solidFill>
            <a:srgbClr val="E2CEE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000" b="1" u="sng" dirty="0">
                <a:solidFill>
                  <a:srgbClr val="9900CC"/>
                </a:solidFill>
                <a:effectLst/>
              </a:rPr>
              <a:t>Síntomas somáticos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/>
              </a:rPr>
              <a:t>Pérdida percepción de dolor y temperatura</a:t>
            </a:r>
          </a:p>
          <a:p>
            <a:pPr>
              <a:defRPr/>
            </a:pPr>
            <a:endParaRPr lang="es-ES_tradnl" altLang="es-VE" sz="800" dirty="0" smtClean="0">
              <a:effectLst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/>
              </a:rPr>
              <a:t>Pérdida de percepción de</a:t>
            </a:r>
          </a:p>
          <a:p>
            <a:pPr marL="174625" indent="-174625">
              <a:defRPr/>
            </a:pPr>
            <a:r>
              <a:rPr lang="es-ES_tradnl" altLang="es-VE" dirty="0" smtClean="0">
                <a:effectLst/>
              </a:rPr>
              <a:t>   vibración y sentido de  </a:t>
            </a:r>
          </a:p>
          <a:p>
            <a:pPr marL="174625" indent="-174625">
              <a:defRPr/>
            </a:pPr>
            <a:r>
              <a:rPr lang="es-ES_tradnl" altLang="es-VE" dirty="0">
                <a:effectLst/>
              </a:rPr>
              <a:t> </a:t>
            </a:r>
            <a:r>
              <a:rPr lang="es-ES_tradnl" altLang="es-VE" dirty="0" smtClean="0">
                <a:effectLst/>
              </a:rPr>
              <a:t>  posición</a:t>
            </a:r>
            <a:endParaRPr lang="es-ES_tradnl" altLang="es-VE" dirty="0">
              <a:effectLst/>
            </a:endParaRPr>
          </a:p>
        </p:txBody>
      </p:sp>
      <p:sp>
        <p:nvSpPr>
          <p:cNvPr id="240648" name="Text Box 8"/>
          <p:cNvSpPr txBox="1">
            <a:spLocks noChangeArrowheads="1"/>
          </p:cNvSpPr>
          <p:nvPr/>
        </p:nvSpPr>
        <p:spPr bwMode="auto">
          <a:xfrm>
            <a:off x="544513" y="614363"/>
            <a:ext cx="2874962" cy="406400"/>
          </a:xfrm>
          <a:prstGeom prst="rect">
            <a:avLst/>
          </a:prstGeom>
          <a:solidFill>
            <a:srgbClr val="FF99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Autonómica</a:t>
            </a:r>
          </a:p>
        </p:txBody>
      </p:sp>
      <p:sp>
        <p:nvSpPr>
          <p:cNvPr id="240650" name="Text Box 10"/>
          <p:cNvSpPr txBox="1">
            <a:spLocks noChangeArrowheads="1"/>
          </p:cNvSpPr>
          <p:nvPr/>
        </p:nvSpPr>
        <p:spPr bwMode="auto">
          <a:xfrm>
            <a:off x="615950" y="1557338"/>
            <a:ext cx="1138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Ejemplos</a:t>
            </a:r>
          </a:p>
        </p:txBody>
      </p:sp>
      <p:sp>
        <p:nvSpPr>
          <p:cNvPr id="240651" name="Text Box 11"/>
          <p:cNvSpPr txBox="1">
            <a:spLocks noChangeArrowheads="1"/>
          </p:cNvSpPr>
          <p:nvPr/>
        </p:nvSpPr>
        <p:spPr bwMode="auto">
          <a:xfrm>
            <a:off x="639876" y="5438551"/>
            <a:ext cx="3754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0653" name="Text Box 13"/>
          <p:cNvSpPr txBox="1">
            <a:spLocks noChangeArrowheads="1"/>
          </p:cNvSpPr>
          <p:nvPr/>
        </p:nvSpPr>
        <p:spPr bwMode="auto">
          <a:xfrm>
            <a:off x="5484812" y="11938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0656" name="Text Box 16"/>
          <p:cNvSpPr txBox="1">
            <a:spLocks noChangeArrowheads="1"/>
          </p:cNvSpPr>
          <p:nvPr/>
        </p:nvSpPr>
        <p:spPr bwMode="auto">
          <a:xfrm>
            <a:off x="2904331" y="1955800"/>
            <a:ext cx="3457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1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Daño nervios por hiperglicemia y disminución de flujo sanguíneo</a:t>
            </a:r>
          </a:p>
        </p:txBody>
      </p:sp>
      <p:sp>
        <p:nvSpPr>
          <p:cNvPr id="240657" name="Rectangle 17"/>
          <p:cNvSpPr>
            <a:spLocks noChangeArrowheads="1"/>
          </p:cNvSpPr>
          <p:nvPr/>
        </p:nvSpPr>
        <p:spPr bwMode="auto">
          <a:xfrm>
            <a:off x="971600" y="2942942"/>
            <a:ext cx="3373388" cy="2862322"/>
          </a:xfrm>
          <a:prstGeom prst="rect">
            <a:avLst/>
          </a:prstGeom>
          <a:solidFill>
            <a:srgbClr val="BCE4B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2000" b="1" u="sng" dirty="0">
                <a:solidFill>
                  <a:srgbClr val="436400"/>
                </a:solidFill>
                <a:effectLst/>
              </a:rPr>
              <a:t>Síntomas autonómicos</a:t>
            </a:r>
          </a:p>
          <a:p>
            <a:pPr>
              <a:defRPr/>
            </a:pPr>
            <a:r>
              <a:rPr lang="es-ES_tradnl" altLang="es-VE" sz="1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altLang="es-VE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/>
              </a:rPr>
              <a:t>Afectación de vasoconstricción y</a:t>
            </a:r>
            <a:r>
              <a:rPr lang="es-ES_tradnl" altLang="es-VE" dirty="0">
                <a:effectLst/>
              </a:rPr>
              <a:t> </a:t>
            </a:r>
            <a:r>
              <a:rPr lang="es-ES_tradnl" altLang="es-VE" dirty="0" smtClean="0">
                <a:effectLst/>
              </a:rPr>
              <a:t>sudación</a:t>
            </a:r>
          </a:p>
          <a:p>
            <a:pPr marL="174625" indent="-174625">
              <a:buFont typeface="Arial" pitchFamily="34" charset="0"/>
              <a:buChar char="•"/>
              <a:defRPr/>
            </a:pPr>
            <a:endParaRPr lang="es-ES_tradnl" altLang="es-VE" sz="800" dirty="0" smtClean="0">
              <a:effectLst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>
                <a:effectLst/>
              </a:rPr>
              <a:t>IM indoloro por denervación del </a:t>
            </a:r>
            <a:r>
              <a:rPr lang="es-ES_tradnl" altLang="es-VE" dirty="0" smtClean="0">
                <a:effectLst/>
              </a:rPr>
              <a:t>corazón</a:t>
            </a:r>
          </a:p>
          <a:p>
            <a:pPr>
              <a:defRPr/>
            </a:pPr>
            <a:endParaRPr lang="es-ES_tradnl" altLang="es-VE" sz="800" dirty="0">
              <a:effectLst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/>
              </a:rPr>
              <a:t>Afectación micción y tránsito GI </a:t>
            </a:r>
          </a:p>
          <a:p>
            <a:pPr>
              <a:defRPr/>
            </a:pPr>
            <a:endParaRPr lang="es-ES_tradnl" altLang="es-VE" sz="800" dirty="0">
              <a:effectLst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_tradnl" altLang="es-VE" dirty="0" smtClean="0">
                <a:effectLst/>
              </a:rPr>
              <a:t>Disfunción eréctil</a:t>
            </a:r>
            <a:endParaRPr lang="es-ES_tradnl" altLang="es-VE" dirty="0">
              <a:effectLst/>
            </a:endParaRPr>
          </a:p>
        </p:txBody>
      </p:sp>
      <p:sp>
        <p:nvSpPr>
          <p:cNvPr id="240658" name="Rectangle 18"/>
          <p:cNvSpPr>
            <a:spLocks noChangeArrowheads="1"/>
          </p:cNvSpPr>
          <p:nvPr/>
        </p:nvSpPr>
        <p:spPr bwMode="auto">
          <a:xfrm>
            <a:off x="2671315" y="2420888"/>
            <a:ext cx="3771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precoz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axones finos</a:t>
            </a:r>
          </a:p>
        </p:txBody>
      </p:sp>
      <p:sp>
        <p:nvSpPr>
          <p:cNvPr id="240660" name="Text Box 20"/>
          <p:cNvSpPr txBox="1">
            <a:spLocks noChangeArrowheads="1"/>
          </p:cNvSpPr>
          <p:nvPr/>
        </p:nvSpPr>
        <p:spPr bwMode="auto">
          <a:xfrm>
            <a:off x="5391844" y="5158045"/>
            <a:ext cx="17139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Pie diabético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88963" y="1125538"/>
            <a:ext cx="1606550" cy="365125"/>
          </a:xfrm>
          <a:prstGeom prst="rect">
            <a:avLst/>
          </a:prstGeom>
          <a:solidFill>
            <a:srgbClr val="FFCCCC"/>
          </a:solidFill>
          <a:ln w="28575">
            <a:solidFill>
              <a:srgbClr val="FF5D5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SECUNDARIA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240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5" grpId="0" animBg="1"/>
      <p:bldP spid="240646" grpId="0" animBg="1"/>
      <p:bldP spid="240651" grpId="0"/>
      <p:bldP spid="240653" grpId="0"/>
      <p:bldP spid="240656" grpId="0"/>
      <p:bldP spid="240657" grpId="0" animBg="1"/>
      <p:bldP spid="240658" grpId="0"/>
      <p:bldP spid="2406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576874" y="2132856"/>
            <a:ext cx="4028667" cy="341632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s-ES_tradnl" altLang="es-VE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  <a:r>
              <a:rPr lang="es-ES_tradnl" altLang="es-VE" b="1" dirty="0">
                <a:effectLst/>
              </a:rPr>
              <a:t>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Pelear o Huir, Pánico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Caso Margarita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Caso Mateo</a:t>
            </a:r>
          </a:p>
          <a:p>
            <a:pPr>
              <a:defRPr/>
            </a:pPr>
            <a:endParaRPr lang="es-ES_tradnl" altLang="es-VE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 altLang="es-VE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_tradnl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Feocromocitoma</a:t>
            </a:r>
            <a:endParaRPr lang="es-ES_tradnl" altLang="es-VE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 altLang="es-VE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de Bernard-</a:t>
            </a:r>
            <a:r>
              <a:rPr lang="es-ES_tradnl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Caso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Freddy</a:t>
            </a:r>
          </a:p>
          <a:p>
            <a:pPr>
              <a:defRPr/>
            </a:pP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 Disfunción eréctil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Caso Gilberto</a:t>
            </a:r>
            <a:endParaRPr lang="es-ES_tradnl" altLang="es-VE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 altLang="es-VE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2461486" y="980728"/>
            <a:ext cx="4221027" cy="95410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3716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8288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2860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 b="1" dirty="0" smtClean="0">
                <a:solidFill>
                  <a:srgbClr val="006666"/>
                </a:solidFill>
                <a:effectLst/>
              </a:rPr>
              <a:t>VI. </a:t>
            </a:r>
            <a:r>
              <a:rPr lang="es-ES_tradnl" altLang="es-VE" sz="2800" b="1" dirty="0">
                <a:solidFill>
                  <a:srgbClr val="006666"/>
                </a:solidFill>
                <a:effectLst/>
              </a:rPr>
              <a:t>Clínica </a:t>
            </a:r>
            <a:r>
              <a:rPr lang="es-ES_tradnl" altLang="es-VE" sz="2800" b="1" dirty="0" smtClean="0">
                <a:solidFill>
                  <a:srgbClr val="006666"/>
                </a:solidFill>
                <a:effectLst/>
              </a:rPr>
              <a:t>autonómica </a:t>
            </a:r>
          </a:p>
          <a:p>
            <a:pPr eaLnBrk="1" hangingPunct="1"/>
            <a:r>
              <a:rPr lang="es-ES_tradnl" altLang="es-VE" sz="2800" b="1" dirty="0">
                <a:solidFill>
                  <a:srgbClr val="006666"/>
                </a:solidFill>
                <a:effectLst/>
              </a:rPr>
              <a:t> </a:t>
            </a:r>
            <a:r>
              <a:rPr lang="es-ES_tradnl" altLang="es-VE" sz="2800" b="1" dirty="0" smtClean="0">
                <a:solidFill>
                  <a:srgbClr val="006666"/>
                </a:solidFill>
                <a:effectLst/>
              </a:rPr>
              <a:t>         Casos</a:t>
            </a:r>
            <a:endParaRPr lang="es-ES_tradnl" altLang="es-VE" sz="2800" b="1" dirty="0">
              <a:solidFill>
                <a:srgbClr val="006666"/>
              </a:solidFill>
              <a:effectLst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4831557" y="2875757"/>
            <a:ext cx="3132589" cy="110799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A0000"/>
              </a:buClr>
              <a:buSzPct val="140000"/>
              <a:buFontTx/>
              <a:buChar char="•"/>
            </a:pPr>
            <a:r>
              <a:rPr lang="es-ES_tradnl" altLang="es-VE" sz="2400" dirty="0" smtClean="0">
                <a:effectLst/>
              </a:rPr>
              <a:t> </a:t>
            </a:r>
            <a:r>
              <a:rPr lang="es-ES_tradnl" altLang="es-VE" sz="2400" dirty="0" err="1" smtClean="0">
                <a:effectLst/>
              </a:rPr>
              <a:t>Feocromocitoma</a:t>
            </a:r>
            <a:endParaRPr lang="es-ES_tradnl" altLang="es-VE" sz="2400" dirty="0">
              <a:effectLst/>
            </a:endParaRPr>
          </a:p>
          <a:p>
            <a:pPr eaLnBrk="1" hangingPunct="1">
              <a:buClr>
                <a:srgbClr val="FA0000"/>
              </a:buClr>
              <a:buSzPct val="140000"/>
              <a:buFontTx/>
              <a:buChar char="•"/>
            </a:pPr>
            <a:endParaRPr lang="es-ES_tradnl" altLang="es-VE" dirty="0">
              <a:effectLst/>
            </a:endParaRPr>
          </a:p>
          <a:p>
            <a:pPr eaLnBrk="1" hangingPunct="1">
              <a:buClr>
                <a:srgbClr val="FA0000"/>
              </a:buClr>
              <a:buSzPct val="140000"/>
              <a:buFontTx/>
              <a:buChar char="•"/>
            </a:pPr>
            <a:r>
              <a:rPr lang="es-ES_tradnl" altLang="es-VE" sz="2400" dirty="0" smtClean="0">
                <a:effectLst/>
              </a:rPr>
              <a:t> S</a:t>
            </a:r>
            <a:r>
              <a:rPr lang="es-ES_tradnl" altLang="es-VE" sz="2400" dirty="0">
                <a:effectLst/>
              </a:rPr>
              <a:t>. </a:t>
            </a:r>
            <a:r>
              <a:rPr lang="es-ES_tradnl" altLang="es-VE" sz="2400" dirty="0" smtClean="0">
                <a:effectLst/>
              </a:rPr>
              <a:t>Bernard-</a:t>
            </a:r>
            <a:r>
              <a:rPr lang="es-ES_tradnl" altLang="es-VE" sz="2400" dirty="0" err="1" smtClean="0">
                <a:effectLst/>
              </a:rPr>
              <a:t>Horner</a:t>
            </a:r>
            <a:endParaRPr lang="es-ES_tradnl" altLang="es-VE" dirty="0">
              <a:effectLst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81275" y="1773238"/>
            <a:ext cx="3979863" cy="547687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Respuestas Simpáticas</a:t>
            </a:r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987425" y="2628256"/>
            <a:ext cx="3311525" cy="223138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1450" indent="-171450" eaLnBrk="1" hangingPunct="1">
              <a:buClr>
                <a:srgbClr val="FF0000"/>
              </a:buClr>
              <a:buSzPct val="140000"/>
              <a:buFont typeface="Arial" panose="020B0604020202020204" pitchFamily="34" charset="0"/>
              <a:buChar char="•"/>
            </a:pPr>
            <a:endParaRPr lang="es-ES_tradnl" altLang="es-VE" sz="900" dirty="0">
              <a:effectLst/>
            </a:endParaRPr>
          </a:p>
          <a:p>
            <a:pPr marL="342900" indent="-342900" eaLnBrk="1" hangingPunct="1">
              <a:buClr>
                <a:srgbClr val="FF0000"/>
              </a:buClr>
              <a:buSzPct val="140000"/>
              <a:buFont typeface="Arial" panose="020B0604020202020204" pitchFamily="34" charset="0"/>
              <a:buChar char="•"/>
            </a:pPr>
            <a:r>
              <a:rPr lang="es-ES_tradnl" altLang="es-VE" sz="2400" dirty="0">
                <a:effectLst/>
              </a:rPr>
              <a:t>Reacción fisiológica</a:t>
            </a:r>
            <a:r>
              <a:rPr lang="es-ES_tradnl" altLang="es-VE" dirty="0">
                <a:effectLst/>
              </a:rPr>
              <a:t> </a:t>
            </a:r>
          </a:p>
          <a:p>
            <a:pPr eaLnBrk="1" hangingPunct="1">
              <a:buClr>
                <a:srgbClr val="FF0000"/>
              </a:buClr>
              <a:buSzPct val="140000"/>
            </a:pPr>
            <a:r>
              <a:rPr lang="es-ES_tradnl" altLang="es-VE" dirty="0">
                <a:effectLst/>
              </a:rPr>
              <a:t> </a:t>
            </a:r>
            <a:r>
              <a:rPr lang="es-ES_tradnl" altLang="es-VE" dirty="0" smtClean="0">
                <a:effectLst/>
              </a:rPr>
              <a:t>    </a:t>
            </a:r>
            <a:r>
              <a:rPr lang="es-ES_tradnl" altLang="es-VE" sz="2400" dirty="0" smtClean="0">
                <a:effectLst/>
              </a:rPr>
              <a:t>“</a:t>
            </a:r>
            <a:r>
              <a:rPr lang="es-ES_tradnl" altLang="es-VE" sz="2400" dirty="0">
                <a:effectLst/>
              </a:rPr>
              <a:t>Pelear o huir”</a:t>
            </a:r>
          </a:p>
          <a:p>
            <a:pPr marL="342900" indent="-342900" eaLnBrk="1" hangingPunct="1">
              <a:buClr>
                <a:srgbClr val="FF0000"/>
              </a:buClr>
              <a:buSzPct val="140000"/>
              <a:buFont typeface="Arial" panose="020B0604020202020204" pitchFamily="34" charset="0"/>
              <a:buChar char="•"/>
            </a:pPr>
            <a:endParaRPr lang="es-ES_tradnl" altLang="es-VE" sz="2400" dirty="0">
              <a:effectLst/>
            </a:endParaRPr>
          </a:p>
          <a:p>
            <a:pPr marL="342900" indent="-342900" eaLnBrk="1" hangingPunct="1">
              <a:buClr>
                <a:srgbClr val="FF0000"/>
              </a:buClr>
              <a:buSzPct val="140000"/>
              <a:buFont typeface="Arial" panose="020B0604020202020204" pitchFamily="34" charset="0"/>
              <a:buChar char="•"/>
            </a:pPr>
            <a:r>
              <a:rPr lang="es-ES_tradnl" altLang="es-VE" sz="2400" dirty="0">
                <a:effectLst/>
              </a:rPr>
              <a:t>Reacción </a:t>
            </a:r>
            <a:r>
              <a:rPr lang="es-ES_tradnl" altLang="es-VE" sz="2400" dirty="0" smtClean="0">
                <a:effectLst/>
              </a:rPr>
              <a:t>patológica</a:t>
            </a:r>
          </a:p>
          <a:p>
            <a:pPr eaLnBrk="1" hangingPunct="1">
              <a:buClr>
                <a:srgbClr val="FF0000"/>
              </a:buClr>
              <a:buSzPct val="140000"/>
            </a:pPr>
            <a:r>
              <a:rPr lang="es-ES_tradnl" altLang="es-VE" sz="2400" dirty="0">
                <a:effectLst/>
              </a:rPr>
              <a:t> </a:t>
            </a:r>
            <a:r>
              <a:rPr lang="es-ES_tradnl" altLang="es-VE" sz="2400" dirty="0" smtClean="0">
                <a:effectLst/>
              </a:rPr>
              <a:t>   </a:t>
            </a:r>
            <a:r>
              <a:rPr lang="es-ES_tradnl" altLang="es-VE" sz="2000" dirty="0" smtClean="0">
                <a:effectLst/>
              </a:rPr>
              <a:t>Ataque </a:t>
            </a:r>
            <a:r>
              <a:rPr lang="es-ES_tradnl" altLang="es-VE" sz="2000" dirty="0">
                <a:effectLst/>
              </a:rPr>
              <a:t>de pánico</a:t>
            </a:r>
          </a:p>
          <a:p>
            <a:pPr marL="171450" indent="-171450" eaLnBrk="1" hangingPunct="1">
              <a:buClr>
                <a:srgbClr val="FF0000"/>
              </a:buClr>
              <a:buSzPct val="140000"/>
              <a:buFont typeface="Arial" panose="020B0604020202020204" pitchFamily="34" charset="0"/>
              <a:buChar char="•"/>
            </a:pPr>
            <a:endParaRPr lang="es-ES_tradnl" altLang="es-VE" sz="1000" dirty="0">
              <a:effectLst/>
            </a:endParaRPr>
          </a:p>
        </p:txBody>
      </p:sp>
      <p:sp>
        <p:nvSpPr>
          <p:cNvPr id="193543" name="Rectangle 7"/>
          <p:cNvSpPr>
            <a:spLocks noChangeArrowheads="1"/>
          </p:cNvSpPr>
          <p:nvPr/>
        </p:nvSpPr>
        <p:spPr bwMode="auto">
          <a:xfrm>
            <a:off x="987425" y="3817938"/>
            <a:ext cx="2576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altLang="es-VE">
              <a:effectLst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6732588" y="569224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 animBg="1"/>
      <p:bldP spid="1935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Picture 3" descr="sc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08" y="1412776"/>
            <a:ext cx="7135408" cy="529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2568575" y="987182"/>
            <a:ext cx="4006850" cy="547687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Estimulación Simpática</a:t>
            </a: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5862069" y="2060848"/>
            <a:ext cx="2773516" cy="1200329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3600" dirty="0">
                <a:effectLst/>
              </a:rPr>
              <a:t>Reacción </a:t>
            </a:r>
            <a:endParaRPr lang="es-ES_tradnl" altLang="es-VE" sz="3600" dirty="0" smtClean="0">
              <a:effectLst/>
            </a:endParaRPr>
          </a:p>
          <a:p>
            <a:pPr algn="ctr" eaLnBrk="1" hangingPunct="1"/>
            <a:r>
              <a:rPr lang="es-ES_tradnl" altLang="es-VE" sz="3600" smtClean="0">
                <a:effectLst/>
              </a:rPr>
              <a:t>pelea-huida </a:t>
            </a:r>
            <a:endParaRPr lang="es-ES_tradnl" altLang="es-VE" sz="3600" dirty="0">
              <a:effectLst/>
            </a:endParaRPr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6877050" y="357188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0486" name="Text Box 2"/>
          <p:cNvSpPr txBox="1">
            <a:spLocks noChangeArrowheads="1"/>
          </p:cNvSpPr>
          <p:nvPr/>
        </p:nvSpPr>
        <p:spPr bwMode="auto">
          <a:xfrm>
            <a:off x="7248827" y="6582544"/>
            <a:ext cx="178766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9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9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9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5" name="Picture 3" descr="fighting do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6" r="18709"/>
          <a:stretch>
            <a:fillRect/>
          </a:stretch>
        </p:blipFill>
        <p:spPr bwMode="auto">
          <a:xfrm>
            <a:off x="5724525" y="3644900"/>
            <a:ext cx="314642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6" name="Picture 4" descr="Fighting_Tig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4968875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1619250" y="4941888"/>
            <a:ext cx="2225675" cy="1127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6600">
                <a:effectLst>
                  <a:outerShdw blurRad="38100" dist="38100" dir="2700000" algn="tl">
                    <a:srgbClr val="FFFFFF"/>
                  </a:outerShdw>
                </a:effectLst>
              </a:rPr>
              <a:t>Pelea</a:t>
            </a:r>
          </a:p>
        </p:txBody>
      </p:sp>
      <p:pic>
        <p:nvPicPr>
          <p:cNvPr id="105478" name="Picture 6" descr="normal_fighting-kitte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87"/>
          <a:stretch>
            <a:fillRect/>
          </a:stretch>
        </p:blipFill>
        <p:spPr bwMode="auto">
          <a:xfrm>
            <a:off x="5724525" y="1471613"/>
            <a:ext cx="316865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565150" y="692150"/>
            <a:ext cx="4006850" cy="547688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Estimulación Simpática</a:t>
            </a:r>
          </a:p>
        </p:txBody>
      </p: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6804025" y="5492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98651" y="6431643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9" name="Picture 3" descr="chase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3"/>
          <a:stretch>
            <a:fillRect/>
          </a:stretch>
        </p:blipFill>
        <p:spPr bwMode="auto">
          <a:xfrm>
            <a:off x="684213" y="549275"/>
            <a:ext cx="45180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4" descr="catsdogs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268413"/>
            <a:ext cx="32766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5" descr="chased cat"/>
          <p:cNvPicPr>
            <a:picLocks noChangeAspect="1" noChangeArrowheads="1"/>
          </p:cNvPicPr>
          <p:nvPr/>
        </p:nvPicPr>
        <p:blipFill>
          <a:blip r:embed="rId4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4" r="11806"/>
          <a:stretch>
            <a:fillRect/>
          </a:stretch>
        </p:blipFill>
        <p:spPr bwMode="auto">
          <a:xfrm>
            <a:off x="827088" y="3213100"/>
            <a:ext cx="4032250" cy="3367088"/>
          </a:xfrm>
          <a:prstGeom prst="rect">
            <a:avLst/>
          </a:prstGeom>
          <a:noFill/>
          <a:ln w="9525">
            <a:solidFill>
              <a:srgbClr val="D6009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987675" y="5157788"/>
            <a:ext cx="2239716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6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Huida</a:t>
            </a:r>
            <a:endParaRPr lang="es-ES_tradnl" altLang="es-VE" sz="6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3132138" y="2349500"/>
            <a:ext cx="792162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35" name="Rectangle 11"/>
          <p:cNvSpPr>
            <a:spLocks noChangeArrowheads="1"/>
          </p:cNvSpPr>
          <p:nvPr/>
        </p:nvSpPr>
        <p:spPr bwMode="auto">
          <a:xfrm>
            <a:off x="4716463" y="549275"/>
            <a:ext cx="4006850" cy="547688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Estimulación Simpática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2" grpId="0" animBg="1"/>
      <p:bldP spid="10650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2024216" y="1690688"/>
            <a:ext cx="5024131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pPr algn="ctr" eaLnBrk="1" hangingPunct="1"/>
            <a:r>
              <a:rPr lang="es-VE" altLang="es-VE" sz="4400" dirty="0"/>
              <a:t>s</a:t>
            </a:r>
            <a:r>
              <a:rPr lang="es-VE" altLang="es-VE" sz="4400" dirty="0" smtClean="0"/>
              <a:t>iempre primero </a:t>
            </a:r>
          </a:p>
          <a:p>
            <a:pPr algn="ctr" eaLnBrk="1" hangingPunct="1"/>
            <a:r>
              <a:rPr lang="es-VE" altLang="es-VE" sz="4400" dirty="0" smtClean="0"/>
              <a:t>aun 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5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352675" y="765175"/>
            <a:ext cx="4006850" cy="547688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Estimulación Simpática</a:t>
            </a:r>
          </a:p>
        </p:txBody>
      </p:sp>
      <p:sp>
        <p:nvSpPr>
          <p:cNvPr id="348165" name="Rectangle 5"/>
          <p:cNvSpPr>
            <a:spLocks noChangeArrowheads="1"/>
          </p:cNvSpPr>
          <p:nvPr/>
        </p:nvSpPr>
        <p:spPr bwMode="auto">
          <a:xfrm>
            <a:off x="6948488" y="404813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48167" name="Text Box 7"/>
          <p:cNvSpPr txBox="1">
            <a:spLocks noChangeArrowheads="1"/>
          </p:cNvSpPr>
          <p:nvPr/>
        </p:nvSpPr>
        <p:spPr bwMode="auto">
          <a:xfrm>
            <a:off x="3751263" y="1268760"/>
            <a:ext cx="16610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4000" dirty="0">
                <a:effectLst/>
              </a:rPr>
              <a:t>Pánico</a:t>
            </a:r>
          </a:p>
        </p:txBody>
      </p:sp>
      <p:pic>
        <p:nvPicPr>
          <p:cNvPr id="348168" name="Picture 8" descr="scared_4_life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" r="9680" b="58000"/>
          <a:stretch>
            <a:fillRect/>
          </a:stretch>
        </p:blipFill>
        <p:spPr bwMode="auto">
          <a:xfrm>
            <a:off x="1470025" y="1916113"/>
            <a:ext cx="5770563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3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1" name="Picture 3" descr="sc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571625"/>
            <a:ext cx="38576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5" descr="El_Grito_-_Edvard_Mun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1" t="38116" r="24919"/>
          <a:stretch>
            <a:fillRect/>
          </a:stretch>
        </p:blipFill>
        <p:spPr bwMode="auto">
          <a:xfrm>
            <a:off x="5372100" y="1579563"/>
            <a:ext cx="2655888" cy="421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508625" y="5876925"/>
            <a:ext cx="25346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i="1" dirty="0">
                <a:effectLst/>
              </a:rPr>
              <a:t>El Grito</a:t>
            </a:r>
            <a:r>
              <a:rPr lang="es-ES_tradnl" altLang="es-VE" dirty="0">
                <a:effectLst/>
              </a:rPr>
              <a:t> E</a:t>
            </a:r>
            <a:r>
              <a:rPr lang="es-ES_tradnl" altLang="es-VE" dirty="0" smtClean="0">
                <a:effectLst/>
              </a:rPr>
              <a:t>. </a:t>
            </a:r>
            <a:r>
              <a:rPr lang="es-ES_tradnl" altLang="es-VE" dirty="0" err="1" smtClean="0">
                <a:effectLst/>
              </a:rPr>
              <a:t>Munch</a:t>
            </a:r>
            <a:r>
              <a:rPr lang="es-ES_tradnl" altLang="es-VE" dirty="0" smtClean="0">
                <a:effectLst/>
              </a:rPr>
              <a:t> </a:t>
            </a:r>
            <a:r>
              <a:rPr lang="es-ES_tradnl" altLang="es-VE" sz="1400" dirty="0">
                <a:effectLst/>
              </a:rPr>
              <a:t>1893</a:t>
            </a: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1843088" y="4622800"/>
            <a:ext cx="2303462" cy="647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698625" y="4622800"/>
            <a:ext cx="2592388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3600" b="1">
                <a:effectLst/>
              </a:rPr>
              <a:t> ¡Pánico!! </a:t>
            </a:r>
          </a:p>
        </p:txBody>
      </p:sp>
      <p:sp>
        <p:nvSpPr>
          <p:cNvPr id="104460" name="Oval 12"/>
          <p:cNvSpPr>
            <a:spLocks noChangeArrowheads="1"/>
          </p:cNvSpPr>
          <p:nvPr/>
        </p:nvSpPr>
        <p:spPr bwMode="auto">
          <a:xfrm>
            <a:off x="1771650" y="1957388"/>
            <a:ext cx="2590800" cy="244951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61" name="Oval 13"/>
          <p:cNvSpPr>
            <a:spLocks noChangeArrowheads="1"/>
          </p:cNvSpPr>
          <p:nvPr/>
        </p:nvSpPr>
        <p:spPr bwMode="auto">
          <a:xfrm>
            <a:off x="6019800" y="2030413"/>
            <a:ext cx="1655763" cy="16557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585" name="Rectangle 15"/>
          <p:cNvSpPr>
            <a:spLocks noChangeArrowheads="1"/>
          </p:cNvSpPr>
          <p:nvPr/>
        </p:nvSpPr>
        <p:spPr bwMode="auto">
          <a:xfrm>
            <a:off x="2578100" y="692150"/>
            <a:ext cx="4006850" cy="547688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800">
                <a:effectLst/>
              </a:rPr>
              <a:t>Estimulación Simpática</a:t>
            </a: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7019925" y="3333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/>
      <p:bldP spid="104459" grpId="0" animBg="1"/>
      <p:bldP spid="104452" grpId="0" animBg="1"/>
      <p:bldP spid="104460" grpId="0" animBg="1"/>
      <p:bldP spid="10446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1619250" y="2820988"/>
            <a:ext cx="5903913" cy="608012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FontTx/>
              <a:buAutoNum type="arabicPeriod"/>
            </a:pPr>
            <a:r>
              <a:rPr lang="es-ES_tradnl" altLang="es-VE" sz="3200" b="1">
                <a:effectLst/>
              </a:rPr>
              <a:t>Reacción “Pelear o Huir”</a:t>
            </a:r>
          </a:p>
        </p:txBody>
      </p:sp>
      <p:sp>
        <p:nvSpPr>
          <p:cNvPr id="350214" name="Rectangle 6"/>
          <p:cNvSpPr>
            <a:spLocks noChangeArrowheads="1"/>
          </p:cNvSpPr>
          <p:nvPr/>
        </p:nvSpPr>
        <p:spPr bwMode="auto">
          <a:xfrm>
            <a:off x="6537155" y="476250"/>
            <a:ext cx="197201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50215" name="Rectangle 7"/>
          <p:cNvSpPr>
            <a:spLocks noChangeArrowheads="1"/>
          </p:cNvSpPr>
          <p:nvPr/>
        </p:nvSpPr>
        <p:spPr bwMode="auto">
          <a:xfrm>
            <a:off x="2326176" y="3742212"/>
            <a:ext cx="451277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fisiológica de </a:t>
            </a:r>
          </a:p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preparación para la acción</a:t>
            </a:r>
            <a:endParaRPr lang="es-ES" altLang="es-VE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187624" y="1772816"/>
            <a:ext cx="148087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3" grpId="0" animBg="1"/>
      <p:bldP spid="35021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6" name="Picture 4" descr="gasto distribucion h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" t="47740" r="3452" b="809"/>
          <a:stretch>
            <a:fillRect/>
          </a:stretch>
        </p:blipFill>
        <p:spPr bwMode="auto">
          <a:xfrm rot="-134743">
            <a:off x="2392363" y="2786063"/>
            <a:ext cx="5630862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539750" y="3089275"/>
            <a:ext cx="1706563" cy="679450"/>
          </a:xfrm>
          <a:prstGeom prst="rect">
            <a:avLst/>
          </a:prstGeom>
          <a:solidFill>
            <a:srgbClr val="8BC5FF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Reposo</a:t>
            </a:r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4572000" y="1212850"/>
            <a:ext cx="11509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3851275" y="5695950"/>
            <a:ext cx="2916238" cy="396875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effectLst/>
              </a:rPr>
              <a:t>Gasto cardiaco 5 L/min</a:t>
            </a:r>
          </a:p>
        </p:txBody>
      </p:sp>
      <p:sp>
        <p:nvSpPr>
          <p:cNvPr id="233486" name="Text Box 14"/>
          <p:cNvSpPr txBox="1">
            <a:spLocks noChangeArrowheads="1"/>
          </p:cNvSpPr>
          <p:nvPr/>
        </p:nvSpPr>
        <p:spPr bwMode="auto">
          <a:xfrm>
            <a:off x="5940425" y="6208713"/>
            <a:ext cx="2152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S.I. Fox. Human Physiology, 2008</a:t>
            </a:r>
          </a:p>
        </p:txBody>
      </p:sp>
      <p:sp>
        <p:nvSpPr>
          <p:cNvPr id="233491" name="Rectangle 19"/>
          <p:cNvSpPr>
            <a:spLocks noChangeArrowheads="1"/>
          </p:cNvSpPr>
          <p:nvPr/>
        </p:nvSpPr>
        <p:spPr bwMode="auto">
          <a:xfrm>
            <a:off x="1908175" y="2032000"/>
            <a:ext cx="6192838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3502" name="Text Box 30"/>
          <p:cNvSpPr txBox="1">
            <a:spLocks noChangeArrowheads="1"/>
          </p:cNvSpPr>
          <p:nvPr/>
        </p:nvSpPr>
        <p:spPr bwMode="auto">
          <a:xfrm>
            <a:off x="3203575" y="2586038"/>
            <a:ext cx="668338" cy="396875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effectLst/>
              </a:rPr>
              <a:t>TGI</a:t>
            </a:r>
          </a:p>
        </p:txBody>
      </p:sp>
      <p:sp>
        <p:nvSpPr>
          <p:cNvPr id="233503" name="Text Box 31"/>
          <p:cNvSpPr txBox="1">
            <a:spLocks noChangeArrowheads="1"/>
          </p:cNvSpPr>
          <p:nvPr/>
        </p:nvSpPr>
        <p:spPr bwMode="auto">
          <a:xfrm>
            <a:off x="3684588" y="2198191"/>
            <a:ext cx="1031875" cy="366713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233504" name="Text Box 32"/>
          <p:cNvSpPr txBox="1">
            <a:spLocks noChangeArrowheads="1"/>
          </p:cNvSpPr>
          <p:nvPr/>
        </p:nvSpPr>
        <p:spPr bwMode="auto">
          <a:xfrm>
            <a:off x="4355976" y="2564904"/>
            <a:ext cx="1079500" cy="396875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effectLst/>
              </a:rPr>
              <a:t>Riñones</a:t>
            </a:r>
          </a:p>
        </p:txBody>
      </p:sp>
      <p:sp>
        <p:nvSpPr>
          <p:cNvPr id="233505" name="Text Box 33"/>
          <p:cNvSpPr txBox="1">
            <a:spLocks noChangeArrowheads="1"/>
          </p:cNvSpPr>
          <p:nvPr/>
        </p:nvSpPr>
        <p:spPr bwMode="auto">
          <a:xfrm>
            <a:off x="5148263" y="2190750"/>
            <a:ext cx="836612" cy="366713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Hueso</a:t>
            </a:r>
          </a:p>
        </p:txBody>
      </p:sp>
      <p:sp>
        <p:nvSpPr>
          <p:cNvPr id="233506" name="Text Box 34"/>
          <p:cNvSpPr txBox="1">
            <a:spLocks noChangeArrowheads="1"/>
          </p:cNvSpPr>
          <p:nvPr/>
        </p:nvSpPr>
        <p:spPr bwMode="auto">
          <a:xfrm>
            <a:off x="5684838" y="2551113"/>
            <a:ext cx="1144587" cy="396875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effectLst/>
              </a:rPr>
              <a:t>Cerebro</a:t>
            </a:r>
          </a:p>
        </p:txBody>
      </p:sp>
      <p:sp>
        <p:nvSpPr>
          <p:cNvPr id="233508" name="Text Box 36"/>
          <p:cNvSpPr txBox="1">
            <a:spLocks noChangeArrowheads="1"/>
          </p:cNvSpPr>
          <p:nvPr/>
        </p:nvSpPr>
        <p:spPr bwMode="auto">
          <a:xfrm>
            <a:off x="7308850" y="2586038"/>
            <a:ext cx="1128713" cy="396875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>
                <a:effectLst/>
              </a:rPr>
              <a:t>Músculo</a:t>
            </a:r>
          </a:p>
        </p:txBody>
      </p:sp>
      <p:sp>
        <p:nvSpPr>
          <p:cNvPr id="233509" name="Line 37"/>
          <p:cNvSpPr>
            <a:spLocks noChangeShapeType="1"/>
          </p:cNvSpPr>
          <p:nvPr/>
        </p:nvSpPr>
        <p:spPr bwMode="auto">
          <a:xfrm>
            <a:off x="4211638" y="255111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510" name="Line 38"/>
          <p:cNvSpPr>
            <a:spLocks noChangeShapeType="1"/>
          </p:cNvSpPr>
          <p:nvPr/>
        </p:nvSpPr>
        <p:spPr bwMode="auto">
          <a:xfrm>
            <a:off x="5508104" y="255111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511" name="Text Box 39"/>
          <p:cNvSpPr txBox="1">
            <a:spLocks noChangeArrowheads="1"/>
          </p:cNvSpPr>
          <p:nvPr/>
        </p:nvSpPr>
        <p:spPr bwMode="auto">
          <a:xfrm>
            <a:off x="1435100" y="1196752"/>
            <a:ext cx="6273800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Flujo sanguíneo a órganos y tejidos</a:t>
            </a:r>
          </a:p>
        </p:txBody>
      </p:sp>
      <p:sp>
        <p:nvSpPr>
          <p:cNvPr id="233512" name="Line 40"/>
          <p:cNvSpPr>
            <a:spLocks noChangeShapeType="1"/>
          </p:cNvSpPr>
          <p:nvPr/>
        </p:nvSpPr>
        <p:spPr bwMode="auto">
          <a:xfrm flipV="1">
            <a:off x="7092950" y="2493144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514" name="Rectangle 42"/>
          <p:cNvSpPr>
            <a:spLocks noChangeArrowheads="1"/>
          </p:cNvSpPr>
          <p:nvPr/>
        </p:nvSpPr>
        <p:spPr bwMode="auto">
          <a:xfrm>
            <a:off x="2555875" y="5229225"/>
            <a:ext cx="54721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2" name="Rectangle 20"/>
          <p:cNvSpPr>
            <a:spLocks noChangeArrowheads="1"/>
          </p:cNvSpPr>
          <p:nvPr/>
        </p:nvSpPr>
        <p:spPr bwMode="auto">
          <a:xfrm>
            <a:off x="2549525" y="5162550"/>
            <a:ext cx="54737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3" name="Text Box 21"/>
          <p:cNvSpPr txBox="1">
            <a:spLocks noChangeArrowheads="1"/>
          </p:cNvSpPr>
          <p:nvPr/>
        </p:nvSpPr>
        <p:spPr bwMode="auto">
          <a:xfrm>
            <a:off x="2406650" y="5205413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100%</a:t>
            </a:r>
          </a:p>
        </p:txBody>
      </p:sp>
      <p:sp>
        <p:nvSpPr>
          <p:cNvPr id="233494" name="Text Box 22"/>
          <p:cNvSpPr txBox="1">
            <a:spLocks noChangeArrowheads="1"/>
          </p:cNvSpPr>
          <p:nvPr/>
        </p:nvSpPr>
        <p:spPr bwMode="auto">
          <a:xfrm>
            <a:off x="3059832" y="5157192"/>
            <a:ext cx="86995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20-25%</a:t>
            </a:r>
          </a:p>
        </p:txBody>
      </p:sp>
      <p:sp>
        <p:nvSpPr>
          <p:cNvPr id="233495" name="Text Box 23"/>
          <p:cNvSpPr txBox="1">
            <a:spLocks noChangeArrowheads="1"/>
          </p:cNvSpPr>
          <p:nvPr/>
        </p:nvSpPr>
        <p:spPr bwMode="auto">
          <a:xfrm>
            <a:off x="3989958" y="5140424"/>
            <a:ext cx="654050" cy="304800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4-5%</a:t>
            </a:r>
          </a:p>
        </p:txBody>
      </p:sp>
      <p:sp>
        <p:nvSpPr>
          <p:cNvPr id="233496" name="Text Box 24"/>
          <p:cNvSpPr txBox="1">
            <a:spLocks noChangeArrowheads="1"/>
          </p:cNvSpPr>
          <p:nvPr/>
        </p:nvSpPr>
        <p:spPr bwMode="auto">
          <a:xfrm>
            <a:off x="4638675" y="5140424"/>
            <a:ext cx="54610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</p:txBody>
      </p:sp>
      <p:sp>
        <p:nvSpPr>
          <p:cNvPr id="233497" name="Text Box 25"/>
          <p:cNvSpPr txBox="1">
            <a:spLocks noChangeArrowheads="1"/>
          </p:cNvSpPr>
          <p:nvPr/>
        </p:nvSpPr>
        <p:spPr bwMode="auto">
          <a:xfrm>
            <a:off x="5280025" y="5140424"/>
            <a:ext cx="654050" cy="304800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3-5%</a:t>
            </a:r>
          </a:p>
        </p:txBody>
      </p:sp>
      <p:sp>
        <p:nvSpPr>
          <p:cNvPr id="233498" name="Text Box 26"/>
          <p:cNvSpPr txBox="1">
            <a:spLocks noChangeArrowheads="1"/>
          </p:cNvSpPr>
          <p:nvPr/>
        </p:nvSpPr>
        <p:spPr bwMode="auto">
          <a:xfrm>
            <a:off x="6012160" y="5140424"/>
            <a:ext cx="54610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15%</a:t>
            </a:r>
          </a:p>
        </p:txBody>
      </p:sp>
      <p:sp>
        <p:nvSpPr>
          <p:cNvPr id="233499" name="Text Box 27"/>
          <p:cNvSpPr txBox="1">
            <a:spLocks noChangeArrowheads="1"/>
          </p:cNvSpPr>
          <p:nvPr/>
        </p:nvSpPr>
        <p:spPr bwMode="auto">
          <a:xfrm>
            <a:off x="6660232" y="5140424"/>
            <a:ext cx="654050" cy="304800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4-5%</a:t>
            </a:r>
          </a:p>
        </p:txBody>
      </p:sp>
      <p:sp>
        <p:nvSpPr>
          <p:cNvPr id="233500" name="Text Box 28"/>
          <p:cNvSpPr txBox="1">
            <a:spLocks noChangeArrowheads="1"/>
          </p:cNvSpPr>
          <p:nvPr/>
        </p:nvSpPr>
        <p:spPr bwMode="auto">
          <a:xfrm>
            <a:off x="7374458" y="5140424"/>
            <a:ext cx="86995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15-20%</a:t>
            </a:r>
          </a:p>
        </p:txBody>
      </p:sp>
      <p:sp>
        <p:nvSpPr>
          <p:cNvPr id="233507" name="Text Box 35"/>
          <p:cNvSpPr txBox="1">
            <a:spLocks noChangeArrowheads="1"/>
          </p:cNvSpPr>
          <p:nvPr/>
        </p:nvSpPr>
        <p:spPr bwMode="auto">
          <a:xfrm>
            <a:off x="6804025" y="2174875"/>
            <a:ext cx="554038" cy="366713"/>
          </a:xfrm>
          <a:prstGeom prst="rect">
            <a:avLst/>
          </a:prstGeom>
          <a:solidFill>
            <a:srgbClr val="FCCC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Piel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8836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7092950" y="332656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8" grpId="0" animBg="1"/>
      <p:bldP spid="233485" grpId="0" animBg="1"/>
      <p:bldP spid="233502" grpId="0" animBg="1"/>
      <p:bldP spid="233503" grpId="0" animBg="1"/>
      <p:bldP spid="233504" grpId="0" animBg="1"/>
      <p:bldP spid="233505" grpId="0" animBg="1"/>
      <p:bldP spid="233506" grpId="0" animBg="1"/>
      <p:bldP spid="233508" grpId="0" animBg="1"/>
      <p:bldP spid="233509" grpId="0" animBg="1"/>
      <p:bldP spid="233510" grpId="0" animBg="1"/>
      <p:bldP spid="233511" grpId="0" animBg="1"/>
      <p:bldP spid="233512" grpId="0" animBg="1"/>
      <p:bldP spid="233492" grpId="0" animBg="1"/>
      <p:bldP spid="233493" grpId="0"/>
      <p:bldP spid="233494" grpId="0" animBg="1"/>
      <p:bldP spid="233495" grpId="0" animBg="1"/>
      <p:bldP spid="233496" grpId="0" animBg="1"/>
      <p:bldP spid="233497" grpId="0" animBg="1"/>
      <p:bldP spid="233498" grpId="0" animBg="1"/>
      <p:bldP spid="233499" grpId="0" animBg="1"/>
      <p:bldP spid="233500" grpId="0" animBg="1"/>
      <p:bldP spid="23350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asto distribucion h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" t="2499" r="3452" b="809"/>
          <a:stretch>
            <a:fillRect/>
          </a:stretch>
        </p:blipFill>
        <p:spPr bwMode="auto">
          <a:xfrm rot="-134743">
            <a:off x="2339975" y="512763"/>
            <a:ext cx="5630863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323850" y="1844675"/>
            <a:ext cx="1947863" cy="800100"/>
          </a:xfrm>
          <a:prstGeom prst="rect">
            <a:avLst/>
          </a:prstGeom>
          <a:solidFill>
            <a:srgbClr val="F78D9C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1187450" y="4724400"/>
            <a:ext cx="927100" cy="366713"/>
          </a:xfrm>
          <a:prstGeom prst="rect">
            <a:avLst/>
          </a:prstGeom>
          <a:solidFill>
            <a:srgbClr val="8B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Reposo</a:t>
            </a: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4572000" y="765175"/>
            <a:ext cx="11509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3621088" y="260350"/>
            <a:ext cx="2776537" cy="974725"/>
          </a:xfrm>
          <a:prstGeom prst="rect">
            <a:avLst/>
          </a:prstGeom>
          <a:solidFill>
            <a:srgbClr val="F89AA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800">
                <a:effectLst/>
              </a:rPr>
              <a:t>Gasto cardiaco </a:t>
            </a:r>
          </a:p>
          <a:p>
            <a:pPr algn="ctr" eaLnBrk="1" hangingPunct="1"/>
            <a:r>
              <a:rPr lang="es-ES_tradnl" altLang="es-VE" sz="2800">
                <a:effectLst/>
              </a:rPr>
              <a:t>25 L/min</a:t>
            </a:r>
          </a:p>
        </p:txBody>
      </p:sp>
      <p:sp>
        <p:nvSpPr>
          <p:cNvPr id="243719" name="Text Box 7"/>
          <p:cNvSpPr txBox="1">
            <a:spLocks noChangeArrowheads="1"/>
          </p:cNvSpPr>
          <p:nvPr/>
        </p:nvSpPr>
        <p:spPr bwMode="auto">
          <a:xfrm>
            <a:off x="3635375" y="6165850"/>
            <a:ext cx="2643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Gasto cardiaco 5 L/min</a:t>
            </a:r>
          </a:p>
        </p:txBody>
      </p:sp>
      <p:sp>
        <p:nvSpPr>
          <p:cNvPr id="243720" name="Text Box 8"/>
          <p:cNvSpPr txBox="1">
            <a:spLocks noChangeArrowheads="1"/>
          </p:cNvSpPr>
          <p:nvPr/>
        </p:nvSpPr>
        <p:spPr bwMode="auto">
          <a:xfrm>
            <a:off x="6372225" y="6381750"/>
            <a:ext cx="2152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S.I. Fox. Human Physiology, 2008</a:t>
            </a:r>
          </a:p>
        </p:txBody>
      </p:sp>
      <p:sp>
        <p:nvSpPr>
          <p:cNvPr id="243721" name="Oval 9"/>
          <p:cNvSpPr>
            <a:spLocks noChangeArrowheads="1"/>
          </p:cNvSpPr>
          <p:nvPr/>
        </p:nvSpPr>
        <p:spPr bwMode="auto">
          <a:xfrm>
            <a:off x="7092950" y="2205038"/>
            <a:ext cx="1368425" cy="1944687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32" name="Rectangle 20"/>
          <p:cNvSpPr>
            <a:spLocks noChangeArrowheads="1"/>
          </p:cNvSpPr>
          <p:nvPr/>
        </p:nvSpPr>
        <p:spPr bwMode="auto">
          <a:xfrm>
            <a:off x="2555875" y="5661025"/>
            <a:ext cx="57610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3" name="Rectangle 11"/>
          <p:cNvSpPr>
            <a:spLocks noChangeArrowheads="1"/>
          </p:cNvSpPr>
          <p:nvPr/>
        </p:nvSpPr>
        <p:spPr bwMode="auto">
          <a:xfrm>
            <a:off x="2627313" y="5667375"/>
            <a:ext cx="547370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4" name="Text Box 12"/>
          <p:cNvSpPr txBox="1">
            <a:spLocks noChangeArrowheads="1"/>
          </p:cNvSpPr>
          <p:nvPr/>
        </p:nvSpPr>
        <p:spPr bwMode="auto">
          <a:xfrm>
            <a:off x="2478088" y="6044406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100%</a:t>
            </a:r>
          </a:p>
        </p:txBody>
      </p:sp>
      <p:sp>
        <p:nvSpPr>
          <p:cNvPr id="243725" name="Text Box 13"/>
          <p:cNvSpPr txBox="1">
            <a:spLocks noChangeArrowheads="1"/>
          </p:cNvSpPr>
          <p:nvPr/>
        </p:nvSpPr>
        <p:spPr bwMode="auto">
          <a:xfrm>
            <a:off x="3132138" y="5661025"/>
            <a:ext cx="86995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20-25%</a:t>
            </a:r>
          </a:p>
        </p:txBody>
      </p:sp>
      <p:sp>
        <p:nvSpPr>
          <p:cNvPr id="243726" name="Text Box 14"/>
          <p:cNvSpPr txBox="1">
            <a:spLocks noChangeArrowheads="1"/>
          </p:cNvSpPr>
          <p:nvPr/>
        </p:nvSpPr>
        <p:spPr bwMode="auto">
          <a:xfrm>
            <a:off x="3970338" y="5661025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4-5%</a:t>
            </a:r>
          </a:p>
        </p:txBody>
      </p:sp>
      <p:sp>
        <p:nvSpPr>
          <p:cNvPr id="243727" name="Text Box 15"/>
          <p:cNvSpPr txBox="1">
            <a:spLocks noChangeArrowheads="1"/>
          </p:cNvSpPr>
          <p:nvPr/>
        </p:nvSpPr>
        <p:spPr bwMode="auto">
          <a:xfrm>
            <a:off x="4716463" y="5589240"/>
            <a:ext cx="54610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</p:txBody>
      </p:sp>
      <p:sp>
        <p:nvSpPr>
          <p:cNvPr id="243728" name="Text Box 16"/>
          <p:cNvSpPr txBox="1">
            <a:spLocks noChangeArrowheads="1"/>
          </p:cNvSpPr>
          <p:nvPr/>
        </p:nvSpPr>
        <p:spPr bwMode="auto">
          <a:xfrm>
            <a:off x="5357813" y="5667375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3-5%</a:t>
            </a:r>
          </a:p>
        </p:txBody>
      </p:sp>
      <p:sp>
        <p:nvSpPr>
          <p:cNvPr id="243729" name="Text Box 17"/>
          <p:cNvSpPr txBox="1">
            <a:spLocks noChangeArrowheads="1"/>
          </p:cNvSpPr>
          <p:nvPr/>
        </p:nvSpPr>
        <p:spPr bwMode="auto">
          <a:xfrm>
            <a:off x="6078538" y="5589240"/>
            <a:ext cx="54610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15%</a:t>
            </a:r>
          </a:p>
        </p:txBody>
      </p:sp>
      <p:sp>
        <p:nvSpPr>
          <p:cNvPr id="243730" name="Text Box 18"/>
          <p:cNvSpPr txBox="1">
            <a:spLocks noChangeArrowheads="1"/>
          </p:cNvSpPr>
          <p:nvPr/>
        </p:nvSpPr>
        <p:spPr bwMode="auto">
          <a:xfrm>
            <a:off x="6804025" y="56515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4-5%</a:t>
            </a:r>
          </a:p>
        </p:txBody>
      </p:sp>
      <p:sp>
        <p:nvSpPr>
          <p:cNvPr id="243731" name="Text Box 19"/>
          <p:cNvSpPr txBox="1">
            <a:spLocks noChangeArrowheads="1"/>
          </p:cNvSpPr>
          <p:nvPr/>
        </p:nvSpPr>
        <p:spPr bwMode="auto">
          <a:xfrm>
            <a:off x="7380288" y="5572472"/>
            <a:ext cx="869950" cy="30480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15-20%</a:t>
            </a:r>
          </a:p>
        </p:txBody>
      </p:sp>
      <p:sp>
        <p:nvSpPr>
          <p:cNvPr id="243733" name="Rectangle 21"/>
          <p:cNvSpPr>
            <a:spLocks noChangeArrowheads="1"/>
          </p:cNvSpPr>
          <p:nvPr/>
        </p:nvSpPr>
        <p:spPr bwMode="auto">
          <a:xfrm>
            <a:off x="2411413" y="1566863"/>
            <a:ext cx="57610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34" name="Rectangle 22"/>
          <p:cNvSpPr>
            <a:spLocks noChangeArrowheads="1"/>
          </p:cNvSpPr>
          <p:nvPr/>
        </p:nvSpPr>
        <p:spPr bwMode="auto">
          <a:xfrm>
            <a:off x="2482850" y="1573213"/>
            <a:ext cx="547370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2376942" y="90872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100%</a:t>
            </a:r>
          </a:p>
        </p:txBody>
      </p:sp>
      <p:sp>
        <p:nvSpPr>
          <p:cNvPr id="243736" name="Text Box 24"/>
          <p:cNvSpPr txBox="1">
            <a:spLocks noChangeArrowheads="1"/>
          </p:cNvSpPr>
          <p:nvPr/>
        </p:nvSpPr>
        <p:spPr bwMode="auto">
          <a:xfrm>
            <a:off x="3203575" y="1557338"/>
            <a:ext cx="654050" cy="304800"/>
          </a:xfrm>
          <a:prstGeom prst="rect">
            <a:avLst/>
          </a:prstGeom>
          <a:solidFill>
            <a:srgbClr val="FCD0D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3-5%</a:t>
            </a:r>
          </a:p>
        </p:txBody>
      </p:sp>
      <p:sp>
        <p:nvSpPr>
          <p:cNvPr id="243737" name="Text Box 25"/>
          <p:cNvSpPr txBox="1">
            <a:spLocks noChangeArrowheads="1"/>
          </p:cNvSpPr>
          <p:nvPr/>
        </p:nvSpPr>
        <p:spPr bwMode="auto">
          <a:xfrm>
            <a:off x="3917950" y="155733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4-5%</a:t>
            </a:r>
          </a:p>
        </p:txBody>
      </p:sp>
      <p:sp>
        <p:nvSpPr>
          <p:cNvPr id="243738" name="Text Box 26"/>
          <p:cNvSpPr txBox="1">
            <a:spLocks noChangeArrowheads="1"/>
          </p:cNvSpPr>
          <p:nvPr/>
        </p:nvSpPr>
        <p:spPr bwMode="auto">
          <a:xfrm>
            <a:off x="4499992" y="1557338"/>
            <a:ext cx="654050" cy="304800"/>
          </a:xfrm>
          <a:prstGeom prst="rect">
            <a:avLst/>
          </a:prstGeom>
          <a:solidFill>
            <a:srgbClr val="FCD0D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2-4%</a:t>
            </a:r>
          </a:p>
        </p:txBody>
      </p:sp>
      <p:sp>
        <p:nvSpPr>
          <p:cNvPr id="243739" name="Text Box 27"/>
          <p:cNvSpPr txBox="1">
            <a:spLocks noChangeArrowheads="1"/>
          </p:cNvSpPr>
          <p:nvPr/>
        </p:nvSpPr>
        <p:spPr bwMode="auto">
          <a:xfrm>
            <a:off x="5213350" y="1573213"/>
            <a:ext cx="839788" cy="304800"/>
          </a:xfrm>
          <a:prstGeom prst="rect">
            <a:avLst/>
          </a:prstGeom>
          <a:solidFill>
            <a:srgbClr val="FCD0D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0.5-1%</a:t>
            </a:r>
          </a:p>
        </p:txBody>
      </p:sp>
      <p:sp>
        <p:nvSpPr>
          <p:cNvPr id="243740" name="Text Box 28"/>
          <p:cNvSpPr txBox="1">
            <a:spLocks noChangeArrowheads="1"/>
          </p:cNvSpPr>
          <p:nvPr/>
        </p:nvSpPr>
        <p:spPr bwMode="auto">
          <a:xfrm>
            <a:off x="6078190" y="1556792"/>
            <a:ext cx="654050" cy="304800"/>
          </a:xfrm>
          <a:prstGeom prst="rect">
            <a:avLst/>
          </a:prstGeom>
          <a:solidFill>
            <a:srgbClr val="FCD0D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3-4%</a:t>
            </a:r>
          </a:p>
        </p:txBody>
      </p:sp>
      <p:sp>
        <p:nvSpPr>
          <p:cNvPr id="243742" name="Text Box 30"/>
          <p:cNvSpPr txBox="1">
            <a:spLocks noChangeArrowheads="1"/>
          </p:cNvSpPr>
          <p:nvPr/>
        </p:nvSpPr>
        <p:spPr bwMode="auto">
          <a:xfrm>
            <a:off x="6966177" y="1527175"/>
            <a:ext cx="1363663" cy="457200"/>
          </a:xfrm>
          <a:prstGeom prst="rect">
            <a:avLst/>
          </a:prstGeom>
          <a:solidFill>
            <a:srgbClr val="F78D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80-85%</a:t>
            </a:r>
          </a:p>
        </p:txBody>
      </p:sp>
      <p:sp>
        <p:nvSpPr>
          <p:cNvPr id="243743" name="Text Box 31"/>
          <p:cNvSpPr txBox="1">
            <a:spLocks noChangeArrowheads="1"/>
          </p:cNvSpPr>
          <p:nvPr/>
        </p:nvSpPr>
        <p:spPr bwMode="auto">
          <a:xfrm>
            <a:off x="7164388" y="2984500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Músculo</a:t>
            </a:r>
          </a:p>
        </p:txBody>
      </p:sp>
      <p:sp>
        <p:nvSpPr>
          <p:cNvPr id="243744" name="Text Box 32"/>
          <p:cNvSpPr txBox="1">
            <a:spLocks noChangeArrowheads="1"/>
          </p:cNvSpPr>
          <p:nvPr/>
        </p:nvSpPr>
        <p:spPr bwMode="auto">
          <a:xfrm>
            <a:off x="115499" y="2787650"/>
            <a:ext cx="2345515" cy="830997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400" dirty="0">
                <a:effectLst/>
              </a:rPr>
              <a:t>Redistribución </a:t>
            </a:r>
          </a:p>
          <a:p>
            <a:pPr algn="ctr">
              <a:defRPr/>
            </a:pPr>
            <a:r>
              <a:rPr lang="es-ES" altLang="es-VE" sz="2400" dirty="0">
                <a:effectLst/>
              </a:rPr>
              <a:t>d</a:t>
            </a:r>
            <a:r>
              <a:rPr lang="es-ES" altLang="es-VE" sz="2400" dirty="0" smtClean="0">
                <a:effectLst/>
              </a:rPr>
              <a:t>el flujo</a:t>
            </a:r>
            <a:endParaRPr lang="es-ES" altLang="es-VE" sz="2400" dirty="0">
              <a:effectLst/>
            </a:endParaRPr>
          </a:p>
        </p:txBody>
      </p:sp>
      <p:sp>
        <p:nvSpPr>
          <p:cNvPr id="243745" name="Text Box 33"/>
          <p:cNvSpPr txBox="1">
            <a:spLocks noChangeArrowheads="1"/>
          </p:cNvSpPr>
          <p:nvPr/>
        </p:nvSpPr>
        <p:spPr bwMode="auto">
          <a:xfrm>
            <a:off x="755650" y="7651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71601" y="650398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animBg="1"/>
      <p:bldP spid="243718" grpId="0" animBg="1"/>
      <p:bldP spid="243721" grpId="0" animBg="1"/>
      <p:bldP spid="243736" grpId="0" animBg="1"/>
      <p:bldP spid="243737" grpId="0"/>
      <p:bldP spid="243738" grpId="0" animBg="1"/>
      <p:bldP spid="243739" grpId="0" animBg="1"/>
      <p:bldP spid="243740" grpId="0" animBg="1"/>
      <p:bldP spid="243742" grpId="0" animBg="1"/>
      <p:bldP spid="2437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1871662" y="1317626"/>
            <a:ext cx="5400675" cy="547687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800" b="1">
                <a:effectLst/>
              </a:rPr>
              <a:t>1. Reacción “Pelear o Huir”</a:t>
            </a: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2275446" y="2000990"/>
            <a:ext cx="459310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fisiológica de preparación para la acción</a:t>
            </a:r>
          </a:p>
          <a:p>
            <a:pPr>
              <a:defRPr/>
            </a:pPr>
            <a:endParaRPr lang="es-ES_tradnl" altLang="es-V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1</a:t>
            </a: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Activación cascada simpática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2</a:t>
            </a: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Liberación masiva de NT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3</a:t>
            </a: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Efectos de NT locales y circulantes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en: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altLang="es-VE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Músculo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Hígado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Corazón  - Pulmones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Pupila - 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sudoríparas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Piel</a:t>
            </a:r>
          </a:p>
        </p:txBody>
      </p:sp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464476" y="120674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8600" name="Rectangle 8"/>
          <p:cNvSpPr>
            <a:spLocks noChangeArrowheads="1"/>
          </p:cNvSpPr>
          <p:nvPr/>
        </p:nvSpPr>
        <p:spPr bwMode="auto">
          <a:xfrm>
            <a:off x="6804025" y="476250"/>
            <a:ext cx="197201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858867" y="2534582"/>
            <a:ext cx="5426265" cy="523220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800" b="1">
                <a:effectLst/>
              </a:rPr>
              <a:t>1. Reacción “Pelear o Huir”</a:t>
            </a:r>
          </a:p>
        </p:txBody>
      </p:sp>
      <p:sp>
        <p:nvSpPr>
          <p:cNvPr id="222213" name="Text Box 5"/>
          <p:cNvSpPr txBox="1">
            <a:spLocks noChangeArrowheads="1"/>
          </p:cNvSpPr>
          <p:nvPr/>
        </p:nvSpPr>
        <p:spPr bwMode="auto">
          <a:xfrm>
            <a:off x="2600502" y="3364820"/>
            <a:ext cx="4371710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Caso Margarita, miedo </a:t>
            </a:r>
            <a:r>
              <a:rPr lang="es-ES" altLang="es-VE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real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s-ES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Caso Mateo, ansiedad</a:t>
            </a:r>
          </a:p>
        </p:txBody>
      </p:sp>
      <p:sp>
        <p:nvSpPr>
          <p:cNvPr id="222216" name="Rectangle 8"/>
          <p:cNvSpPr>
            <a:spLocks noChangeArrowheads="1"/>
          </p:cNvSpPr>
          <p:nvPr/>
        </p:nvSpPr>
        <p:spPr bwMode="auto">
          <a:xfrm>
            <a:off x="6516688" y="549275"/>
            <a:ext cx="197201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20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230661" y="1484784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40" name="Picture 4" descr="1149_scared_boy_turning_white_in_the_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8" y="620713"/>
            <a:ext cx="375920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7141" name="Oval 5"/>
          <p:cNvSpPr>
            <a:spLocks noChangeArrowheads="1"/>
          </p:cNvSpPr>
          <p:nvPr/>
        </p:nvSpPr>
        <p:spPr bwMode="auto">
          <a:xfrm>
            <a:off x="3836988" y="231298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2" name="Oval 6"/>
          <p:cNvSpPr>
            <a:spLocks noChangeArrowheads="1"/>
          </p:cNvSpPr>
          <p:nvPr/>
        </p:nvSpPr>
        <p:spPr bwMode="auto">
          <a:xfrm>
            <a:off x="4267200" y="2312988"/>
            <a:ext cx="217488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3" name="Text Box 7"/>
          <p:cNvSpPr txBox="1">
            <a:spLocks noChangeArrowheads="1"/>
          </p:cNvSpPr>
          <p:nvPr/>
        </p:nvSpPr>
        <p:spPr bwMode="auto">
          <a:xfrm>
            <a:off x="539750" y="3429000"/>
            <a:ext cx="26019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Susto!!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6" dur="2000" fill="hold"/>
                                        <p:tgtEl>
                                          <p:spTgt spid="347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1" grpId="0" animBg="1"/>
      <p:bldP spid="347142" grpId="0" animBg="1"/>
      <p:bldP spid="3471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99" name="Text Box 27"/>
          <p:cNvSpPr txBox="1">
            <a:spLocks noChangeArrowheads="1"/>
          </p:cNvSpPr>
          <p:nvPr/>
        </p:nvSpPr>
        <p:spPr bwMode="auto">
          <a:xfrm>
            <a:off x="4218881" y="3509963"/>
            <a:ext cx="261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 </a:t>
            </a:r>
          </a:p>
        </p:txBody>
      </p:sp>
      <p:sp>
        <p:nvSpPr>
          <p:cNvPr id="31747" name="Text Box 32"/>
          <p:cNvSpPr txBox="1">
            <a:spLocks noChangeArrowheads="1"/>
          </p:cNvSpPr>
          <p:nvPr/>
        </p:nvSpPr>
        <p:spPr bwMode="auto">
          <a:xfrm>
            <a:off x="539750" y="476250"/>
            <a:ext cx="2055813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79945" name="Text Box 73"/>
          <p:cNvSpPr txBox="1">
            <a:spLocks noChangeArrowheads="1"/>
          </p:cNvSpPr>
          <p:nvPr/>
        </p:nvSpPr>
        <p:spPr bwMode="auto">
          <a:xfrm>
            <a:off x="270033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9954" name="Text Box 82"/>
          <p:cNvSpPr txBox="1">
            <a:spLocks noChangeArrowheads="1"/>
          </p:cNvSpPr>
          <p:nvPr/>
        </p:nvSpPr>
        <p:spPr bwMode="auto">
          <a:xfrm>
            <a:off x="3075881" y="3110904"/>
            <a:ext cx="2647950" cy="20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1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Miedo a morir ahogada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Corteza cerebral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 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</a:t>
            </a:r>
            <a:r>
              <a:rPr lang="es-ES_tradnl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Div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y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 adrenal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9956" name="Text Box 84"/>
          <p:cNvSpPr txBox="1">
            <a:spLocks noChangeArrowheads="1"/>
          </p:cNvSpPr>
          <p:nvPr/>
        </p:nvSpPr>
        <p:spPr bwMode="auto">
          <a:xfrm>
            <a:off x="3116023" y="5489575"/>
            <a:ext cx="24447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2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masiva de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catecolaminas</a:t>
            </a:r>
          </a:p>
        </p:txBody>
      </p:sp>
      <p:sp>
        <p:nvSpPr>
          <p:cNvPr id="79957" name="Text Box 85"/>
          <p:cNvSpPr txBox="1">
            <a:spLocks noChangeArrowheads="1"/>
          </p:cNvSpPr>
          <p:nvPr/>
        </p:nvSpPr>
        <p:spPr bwMode="auto">
          <a:xfrm>
            <a:off x="5796136" y="3130922"/>
            <a:ext cx="2828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Fase 3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de catecolaminas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local y sistémica</a:t>
            </a:r>
          </a:p>
        </p:txBody>
      </p:sp>
      <p:sp>
        <p:nvSpPr>
          <p:cNvPr id="79960" name="Text Box 88"/>
          <p:cNvSpPr txBox="1">
            <a:spLocks noChangeArrowheads="1"/>
          </p:cNvSpPr>
          <p:nvPr/>
        </p:nvSpPr>
        <p:spPr bwMode="auto">
          <a:xfrm>
            <a:off x="5811080" y="4185815"/>
            <a:ext cx="2584362" cy="2185214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54292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Cambios en actividad:</a:t>
            </a:r>
          </a:p>
          <a:p>
            <a:pPr>
              <a:defRPr/>
            </a:pPr>
            <a:endParaRPr lang="es-ES_tradnl" altLang="es-VE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Muscular esquelética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Hepática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Cardiaca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Pulmonar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Otros:</a:t>
            </a:r>
          </a:p>
          <a:p>
            <a:pPr>
              <a:defRPr/>
            </a:pP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Pupila, Vasos, Piel</a:t>
            </a:r>
          </a:p>
        </p:txBody>
      </p:sp>
      <p:pic>
        <p:nvPicPr>
          <p:cNvPr id="31754" name="Picture 90" descr="swi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8" r="32954" b="11864"/>
          <a:stretch>
            <a:fillRect/>
          </a:stretch>
        </p:blipFill>
        <p:spPr bwMode="auto">
          <a:xfrm>
            <a:off x="220852" y="2312565"/>
            <a:ext cx="260985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Rectangle 92"/>
          <p:cNvSpPr>
            <a:spLocks noChangeArrowheads="1"/>
          </p:cNvSpPr>
          <p:nvPr/>
        </p:nvSpPr>
        <p:spPr bwMode="auto">
          <a:xfrm>
            <a:off x="6827465" y="476249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7" name="Picture 3" descr="C:\Users\ximena\Desktop\depositphotos_74874465-Man-Drowning-at-Stormy-S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52" y="5278422"/>
            <a:ext cx="2609850" cy="151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963" name="Text Box 91"/>
          <p:cNvSpPr txBox="1">
            <a:spLocks noChangeArrowheads="1"/>
          </p:cNvSpPr>
          <p:nvPr/>
        </p:nvSpPr>
        <p:spPr bwMode="auto">
          <a:xfrm>
            <a:off x="191483" y="3294715"/>
            <a:ext cx="26685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¡Tengo que llegar </a:t>
            </a:r>
          </a:p>
          <a:p>
            <a:pPr algn="ctr"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orilla!</a:t>
            </a:r>
          </a:p>
        </p:txBody>
      </p:sp>
      <p:sp>
        <p:nvSpPr>
          <p:cNvPr id="79943" name="Text Box 71"/>
          <p:cNvSpPr txBox="1">
            <a:spLocks noChangeArrowheads="1"/>
          </p:cNvSpPr>
          <p:nvPr/>
        </p:nvSpPr>
        <p:spPr bwMode="auto">
          <a:xfrm>
            <a:off x="1987799" y="1484313"/>
            <a:ext cx="5168403" cy="132343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Miedo real</a:t>
            </a:r>
          </a:p>
          <a:p>
            <a:pPr algn="ctr"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Preparación para correr - ejercicio</a:t>
            </a:r>
          </a:p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Caso Margarita</a:t>
            </a: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99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99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99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7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54" grpId="0"/>
      <p:bldP spid="79956" grpId="0"/>
      <p:bldP spid="79957" grpId="0"/>
      <p:bldP spid="79960" grpId="0" animBg="1"/>
      <p:bldP spid="79963" grpId="0"/>
      <p:bldP spid="799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785813" y="1906588"/>
            <a:ext cx="20923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A. Percepción TEMOR</a:t>
            </a:r>
          </a:p>
          <a:p>
            <a:pPr eaLnBrk="1" hangingPunct="1"/>
            <a:r>
              <a:rPr lang="es-ES_tradnl" altLang="es-VE" sz="1400" b="1">
                <a:effectLst/>
              </a:rPr>
              <a:t>    Corteza cerebral</a:t>
            </a: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827088" y="2565400"/>
            <a:ext cx="16779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B. Liberación de </a:t>
            </a:r>
          </a:p>
          <a:p>
            <a:pPr eaLnBrk="1" hangingPunct="1"/>
            <a:r>
              <a:rPr lang="es-ES_tradnl" altLang="es-VE" sz="1400" b="1">
                <a:effectLst/>
              </a:rPr>
              <a:t>    transmisores</a:t>
            </a:r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804863" y="3130550"/>
            <a:ext cx="2074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C. Cambios en </a:t>
            </a:r>
          </a:p>
          <a:p>
            <a:pPr eaLnBrk="1" hangingPunct="1"/>
            <a:r>
              <a:rPr lang="es-ES_tradnl" altLang="es-VE" sz="1400" b="1">
                <a:effectLst/>
              </a:rPr>
              <a:t>    actividad muscular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812800" y="3706813"/>
            <a:ext cx="20605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D. Cambios en </a:t>
            </a:r>
          </a:p>
          <a:p>
            <a:pPr eaLnBrk="1" hangingPunct="1"/>
            <a:r>
              <a:rPr lang="es-ES_tradnl" altLang="es-VE" sz="1400" b="1">
                <a:effectLst/>
              </a:rPr>
              <a:t>    actividad hepática</a:t>
            </a: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827088" y="4283075"/>
            <a:ext cx="20589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E. Cambios en </a:t>
            </a:r>
          </a:p>
          <a:p>
            <a:pPr eaLnBrk="1" hangingPunct="1"/>
            <a:r>
              <a:rPr lang="es-ES_tradnl" altLang="es-VE" sz="1400" b="1">
                <a:effectLst/>
              </a:rPr>
              <a:t>    actividad cardiaca</a:t>
            </a: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827088" y="4930775"/>
            <a:ext cx="1477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F. Cambios en </a:t>
            </a:r>
          </a:p>
          <a:p>
            <a:pPr eaLnBrk="1" hangingPunct="1"/>
            <a:r>
              <a:rPr lang="es-ES_tradnl" altLang="es-VE" sz="1400" b="1">
                <a:effectLst/>
              </a:rPr>
              <a:t>    pulmones</a:t>
            </a:r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827088" y="5507038"/>
            <a:ext cx="1693862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G. Otros cambios</a:t>
            </a:r>
          </a:p>
          <a:p>
            <a:pPr eaLnBrk="1" hangingPunct="1"/>
            <a:r>
              <a:rPr lang="es-ES_tradnl" altLang="es-VE" sz="1400" b="1">
                <a:effectLst/>
              </a:rPr>
              <a:t>    Pupila</a:t>
            </a:r>
          </a:p>
          <a:p>
            <a:pPr eaLnBrk="1" hangingPunct="1"/>
            <a:r>
              <a:rPr lang="es-ES_tradnl" altLang="es-VE" sz="1400" b="1">
                <a:effectLst/>
              </a:rPr>
              <a:t>    Vasos</a:t>
            </a:r>
          </a:p>
          <a:p>
            <a:pPr eaLnBrk="1" hangingPunct="1"/>
            <a:r>
              <a:rPr lang="es-ES_tradnl" altLang="es-VE" sz="1400" b="1">
                <a:effectLst/>
              </a:rPr>
              <a:t>    Piel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244747" name="Rectangle 11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49" name="Rectangle 13"/>
          <p:cNvSpPr>
            <a:spLocks noChangeArrowheads="1"/>
          </p:cNvSpPr>
          <p:nvPr/>
        </p:nvSpPr>
        <p:spPr bwMode="auto">
          <a:xfrm>
            <a:off x="7164388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1" name="Rectangle 15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3" name="Rectangle 17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4" name="Rectangle 18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244756" name="Rectangle 20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7" name="Rectangle 21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D1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8" name="Rectangle 22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59" name="Rectangle 23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60" name="Rectangle 24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61" name="Text Box 25"/>
          <p:cNvSpPr txBox="1">
            <a:spLocks noChangeArrowheads="1"/>
          </p:cNvSpPr>
          <p:nvPr/>
        </p:nvSpPr>
        <p:spPr bwMode="auto">
          <a:xfrm>
            <a:off x="6877050" y="406400"/>
            <a:ext cx="350838" cy="366713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A</a:t>
            </a:r>
          </a:p>
        </p:txBody>
      </p:sp>
      <p:sp>
        <p:nvSpPr>
          <p:cNvPr id="244762" name="Text Box 26"/>
          <p:cNvSpPr txBox="1">
            <a:spLocks noChangeArrowheads="1"/>
          </p:cNvSpPr>
          <p:nvPr/>
        </p:nvSpPr>
        <p:spPr bwMode="auto">
          <a:xfrm>
            <a:off x="7092950" y="5811838"/>
            <a:ext cx="328613" cy="366712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B</a:t>
            </a:r>
          </a:p>
        </p:txBody>
      </p:sp>
      <p:sp>
        <p:nvSpPr>
          <p:cNvPr id="244764" name="Text Box 28"/>
          <p:cNvSpPr txBox="1">
            <a:spLocks noChangeArrowheads="1"/>
          </p:cNvSpPr>
          <p:nvPr/>
        </p:nvSpPr>
        <p:spPr bwMode="auto">
          <a:xfrm>
            <a:off x="4067175" y="3379788"/>
            <a:ext cx="325438" cy="366712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C</a:t>
            </a:r>
          </a:p>
        </p:txBody>
      </p:sp>
      <p:sp>
        <p:nvSpPr>
          <p:cNvPr id="244765" name="Text Box 29"/>
          <p:cNvSpPr txBox="1">
            <a:spLocks noChangeArrowheads="1"/>
          </p:cNvSpPr>
          <p:nvPr/>
        </p:nvSpPr>
        <p:spPr bwMode="auto">
          <a:xfrm>
            <a:off x="5867400" y="4365625"/>
            <a:ext cx="481013" cy="366713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E</a:t>
            </a:r>
          </a:p>
        </p:txBody>
      </p:sp>
      <p:sp>
        <p:nvSpPr>
          <p:cNvPr id="244766" name="Text Box 30"/>
          <p:cNvSpPr txBox="1">
            <a:spLocks noChangeArrowheads="1"/>
          </p:cNvSpPr>
          <p:nvPr/>
        </p:nvSpPr>
        <p:spPr bwMode="auto">
          <a:xfrm>
            <a:off x="6732588" y="3644900"/>
            <a:ext cx="322262" cy="366713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F</a:t>
            </a:r>
          </a:p>
        </p:txBody>
      </p:sp>
      <p:sp>
        <p:nvSpPr>
          <p:cNvPr id="244768" name="Text Box 32"/>
          <p:cNvSpPr txBox="1">
            <a:spLocks noChangeArrowheads="1"/>
          </p:cNvSpPr>
          <p:nvPr/>
        </p:nvSpPr>
        <p:spPr bwMode="auto">
          <a:xfrm>
            <a:off x="8101013" y="5108575"/>
            <a:ext cx="339725" cy="366713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G</a:t>
            </a:r>
          </a:p>
        </p:txBody>
      </p:sp>
      <p:sp>
        <p:nvSpPr>
          <p:cNvPr id="244769" name="Oval 33"/>
          <p:cNvSpPr>
            <a:spLocks noChangeArrowheads="1"/>
          </p:cNvSpPr>
          <p:nvPr/>
        </p:nvSpPr>
        <p:spPr bwMode="auto">
          <a:xfrm rot="-2996645">
            <a:off x="5715000" y="4905375"/>
            <a:ext cx="300038" cy="922338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70" name="Text Box 34"/>
          <p:cNvSpPr txBox="1">
            <a:spLocks noChangeArrowheads="1"/>
          </p:cNvSpPr>
          <p:nvPr/>
        </p:nvSpPr>
        <p:spPr bwMode="auto">
          <a:xfrm>
            <a:off x="5435600" y="5035550"/>
            <a:ext cx="349250" cy="366713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D</a:t>
            </a:r>
          </a:p>
        </p:txBody>
      </p:sp>
      <p:sp>
        <p:nvSpPr>
          <p:cNvPr id="244771" name="Text Box 35"/>
          <p:cNvSpPr txBox="1">
            <a:spLocks noChangeArrowheads="1"/>
          </p:cNvSpPr>
          <p:nvPr/>
        </p:nvSpPr>
        <p:spPr bwMode="auto">
          <a:xfrm>
            <a:off x="323850" y="1341438"/>
            <a:ext cx="304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Caso Margarita, miedo real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270033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4773" name="Line 37"/>
          <p:cNvSpPr>
            <a:spLocks noChangeShapeType="1"/>
          </p:cNvSpPr>
          <p:nvPr/>
        </p:nvSpPr>
        <p:spPr bwMode="auto">
          <a:xfrm flipH="1">
            <a:off x="6443663" y="1052513"/>
            <a:ext cx="433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76" name="Line 40"/>
          <p:cNvSpPr>
            <a:spLocks noChangeShapeType="1"/>
          </p:cNvSpPr>
          <p:nvPr/>
        </p:nvSpPr>
        <p:spPr bwMode="auto">
          <a:xfrm flipV="1">
            <a:off x="6227763" y="1052513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77" name="Rectangle 41"/>
          <p:cNvSpPr>
            <a:spLocks noChangeArrowheads="1"/>
          </p:cNvSpPr>
          <p:nvPr/>
        </p:nvSpPr>
        <p:spPr bwMode="auto">
          <a:xfrm>
            <a:off x="684213" y="1773238"/>
            <a:ext cx="2232025" cy="47513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78" name="Rectangle 42"/>
          <p:cNvSpPr>
            <a:spLocks noChangeArrowheads="1"/>
          </p:cNvSpPr>
          <p:nvPr/>
        </p:nvSpPr>
        <p:spPr bwMode="auto">
          <a:xfrm>
            <a:off x="6877050" y="836613"/>
            <a:ext cx="790575" cy="936625"/>
          </a:xfrm>
          <a:prstGeom prst="rect">
            <a:avLst/>
          </a:prstGeom>
          <a:solidFill>
            <a:srgbClr val="D1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4779" name="Text Box 43"/>
          <p:cNvSpPr txBox="1">
            <a:spLocks noChangeArrowheads="1"/>
          </p:cNvSpPr>
          <p:nvPr/>
        </p:nvSpPr>
        <p:spPr bwMode="auto">
          <a:xfrm>
            <a:off x="6804025" y="908050"/>
            <a:ext cx="11496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 dirty="0">
                <a:effectLst/>
              </a:rPr>
              <a:t>De </a:t>
            </a:r>
            <a:r>
              <a:rPr lang="es-ES_tradnl" altLang="es-VE" sz="1400" b="1" dirty="0" smtClean="0">
                <a:effectLst/>
              </a:rPr>
              <a:t>corteza</a:t>
            </a:r>
            <a:endParaRPr lang="es-ES_tradnl" altLang="es-VE" sz="1400" b="1" dirty="0">
              <a:effectLst/>
            </a:endParaRPr>
          </a:p>
        </p:txBody>
      </p:sp>
      <p:sp>
        <p:nvSpPr>
          <p:cNvPr id="244782" name="Text Box 46"/>
          <p:cNvSpPr txBox="1">
            <a:spLocks noChangeArrowheads="1"/>
          </p:cNvSpPr>
          <p:nvPr/>
        </p:nvSpPr>
        <p:spPr bwMode="auto">
          <a:xfrm>
            <a:off x="7278688" y="404813"/>
            <a:ext cx="10382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TEMOR</a:t>
            </a:r>
          </a:p>
        </p:txBody>
      </p:sp>
      <p:sp>
        <p:nvSpPr>
          <p:cNvPr id="244783" name="Freeform 47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84" name="Freeform 48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85" name="Freeform 49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86" name="Freeform 50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87" name="Freeform 51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4763" name="Text Box 27"/>
          <p:cNvSpPr txBox="1">
            <a:spLocks noChangeArrowheads="1"/>
          </p:cNvSpPr>
          <p:nvPr/>
        </p:nvSpPr>
        <p:spPr bwMode="auto">
          <a:xfrm>
            <a:off x="7596188" y="2516188"/>
            <a:ext cx="328612" cy="366712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B</a:t>
            </a:r>
          </a:p>
        </p:txBody>
      </p:sp>
      <p:sp>
        <p:nvSpPr>
          <p:cNvPr id="244767" name="Text Box 31"/>
          <p:cNvSpPr txBox="1">
            <a:spLocks noChangeArrowheads="1"/>
          </p:cNvSpPr>
          <p:nvPr/>
        </p:nvSpPr>
        <p:spPr bwMode="auto">
          <a:xfrm>
            <a:off x="4932363" y="1125538"/>
            <a:ext cx="339725" cy="366712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G</a:t>
            </a:r>
          </a:p>
        </p:txBody>
      </p:sp>
      <p:sp>
        <p:nvSpPr>
          <p:cNvPr id="32819" name="Text Box 2"/>
          <p:cNvSpPr txBox="1">
            <a:spLocks noChangeArrowheads="1"/>
          </p:cNvSpPr>
          <p:nvPr/>
        </p:nvSpPr>
        <p:spPr bwMode="auto">
          <a:xfrm>
            <a:off x="7137400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0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/>
      <p:bldP spid="244740" grpId="0"/>
      <p:bldP spid="244741" grpId="0"/>
      <p:bldP spid="244742" grpId="0"/>
      <p:bldP spid="244743" grpId="0"/>
      <p:bldP spid="244744" grpId="0"/>
      <p:bldP spid="244745" grpId="0"/>
      <p:bldP spid="244761" grpId="0" animBg="1"/>
      <p:bldP spid="244762" grpId="0" animBg="1"/>
      <p:bldP spid="244764" grpId="0" animBg="1"/>
      <p:bldP spid="244765" grpId="0" animBg="1"/>
      <p:bldP spid="244766" grpId="0" animBg="1"/>
      <p:bldP spid="244768" grpId="0" animBg="1"/>
      <p:bldP spid="244770" grpId="0" animBg="1"/>
      <p:bldP spid="244779" grpId="0"/>
      <p:bldP spid="244763" grpId="0" animBg="1"/>
      <p:bldP spid="2447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78050" y="1897811"/>
            <a:ext cx="4718050" cy="3062377"/>
          </a:xfrm>
          <a:prstGeom prst="rect">
            <a:avLst/>
          </a:prstGeom>
          <a:solidFill>
            <a:srgbClr val="FAFAA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_tradnl" altLang="es-VE" sz="900" b="1" dirty="0" smtClean="0">
              <a:effectLst/>
            </a:endParaRPr>
          </a:p>
          <a:p>
            <a:pPr algn="ctr" eaLnBrk="1" hangingPunct="1"/>
            <a:r>
              <a:rPr lang="es-ES_tradnl" altLang="es-VE" sz="3200" b="1" dirty="0" smtClean="0">
                <a:effectLst/>
              </a:rPr>
              <a:t>MUY </a:t>
            </a:r>
            <a:r>
              <a:rPr lang="es-ES_tradnl" altLang="es-VE" sz="3200" b="1" dirty="0">
                <a:effectLst/>
              </a:rPr>
              <a:t>IMPORTANTE:</a:t>
            </a:r>
          </a:p>
          <a:p>
            <a:pPr algn="ctr" eaLnBrk="1" hangingPunct="1"/>
            <a:endParaRPr lang="es-ES_tradnl" altLang="es-VE" sz="1600" b="1" dirty="0">
              <a:effectLst/>
            </a:endParaRPr>
          </a:p>
          <a:p>
            <a:pPr algn="ctr" eaLnBrk="1" hangingPunct="1"/>
            <a:r>
              <a:rPr lang="es-ES_tradnl" altLang="es-VE" sz="3200" dirty="0">
                <a:effectLst/>
              </a:rPr>
              <a:t>Este material </a:t>
            </a:r>
          </a:p>
          <a:p>
            <a:pPr algn="ctr" eaLnBrk="1" hangingPunct="1"/>
            <a:r>
              <a:rPr lang="es-ES_tradnl" altLang="es-VE" sz="3200" dirty="0">
                <a:effectLst/>
              </a:rPr>
              <a:t>NO SUSTITUYE</a:t>
            </a:r>
          </a:p>
          <a:p>
            <a:pPr algn="ctr" eaLnBrk="1" hangingPunct="1"/>
            <a:r>
              <a:rPr lang="es-ES_tradnl" altLang="es-VE" sz="3200" dirty="0">
                <a:effectLst/>
              </a:rPr>
              <a:t>el uso de los libros para estudiar </a:t>
            </a:r>
            <a:r>
              <a:rPr lang="es-ES_tradnl" altLang="es-VE" sz="3200" dirty="0" smtClean="0">
                <a:effectLst/>
              </a:rPr>
              <a:t>fisiología</a:t>
            </a:r>
          </a:p>
          <a:p>
            <a:pPr algn="ctr" eaLnBrk="1" hangingPunct="1"/>
            <a:endParaRPr lang="es-ES_tradnl" altLang="es-VE" sz="800" dirty="0">
              <a:effectLst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569233" y="2142570"/>
            <a:ext cx="2808288" cy="1249363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marL="261938" indent="-261938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A.</a:t>
            </a: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Percepción TEMOR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Corteza cerebral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Activación división simpática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6804025" y="882650"/>
            <a:ext cx="15621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effectLst/>
              </a:rPr>
              <a:t>De corteza</a:t>
            </a:r>
          </a:p>
          <a:p>
            <a:pPr eaLnBrk="1" hangingPunct="1"/>
            <a:endParaRPr lang="es-ES_tradnl" altLang="es-VE" sz="1600" b="1">
              <a:effectLst/>
            </a:endParaRPr>
          </a:p>
          <a:p>
            <a:pPr eaLnBrk="1" hangingPunct="1"/>
            <a:r>
              <a:rPr lang="es-ES_tradnl" altLang="es-VE" sz="1600" b="1">
                <a:effectLst/>
              </a:rPr>
              <a:t>De hipotálamo</a:t>
            </a:r>
          </a:p>
        </p:txBody>
      </p:sp>
      <p:sp>
        <p:nvSpPr>
          <p:cNvPr id="117774" name="Rectangle 14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6" name="Rectangle 16"/>
          <p:cNvSpPr>
            <a:spLocks noChangeArrowheads="1"/>
          </p:cNvSpPr>
          <p:nvPr/>
        </p:nvSpPr>
        <p:spPr bwMode="auto">
          <a:xfrm>
            <a:off x="7164388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7" name="Rectangle 17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8" name="Rectangle 18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79" name="Rectangle 19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0" name="Rectangle 20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1" name="Rectangle 21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06" name="Rectangle 22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17783" name="Rectangle 23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4" name="Rectangle 24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C0DD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5" name="Rectangle 25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6" name="Rectangle 26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788" name="Text Box 28"/>
          <p:cNvSpPr txBox="1">
            <a:spLocks noChangeArrowheads="1"/>
          </p:cNvSpPr>
          <p:nvPr/>
        </p:nvSpPr>
        <p:spPr bwMode="auto">
          <a:xfrm>
            <a:off x="6877050" y="549275"/>
            <a:ext cx="477838" cy="395288"/>
          </a:xfrm>
          <a:prstGeom prst="rect">
            <a:avLst/>
          </a:prstGeom>
          <a:solidFill>
            <a:srgbClr val="FFD9E6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A.</a:t>
            </a:r>
          </a:p>
        </p:txBody>
      </p:sp>
      <p:sp>
        <p:nvSpPr>
          <p:cNvPr id="117789" name="Text Box 29"/>
          <p:cNvSpPr txBox="1">
            <a:spLocks noChangeArrowheads="1"/>
          </p:cNvSpPr>
          <p:nvPr/>
        </p:nvSpPr>
        <p:spPr bwMode="auto">
          <a:xfrm>
            <a:off x="7092950" y="5467350"/>
            <a:ext cx="617538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A1.</a:t>
            </a:r>
          </a:p>
        </p:txBody>
      </p:sp>
      <p:sp>
        <p:nvSpPr>
          <p:cNvPr id="117790" name="Text Box 30"/>
          <p:cNvSpPr txBox="1">
            <a:spLocks noChangeArrowheads="1"/>
          </p:cNvSpPr>
          <p:nvPr/>
        </p:nvSpPr>
        <p:spPr bwMode="auto">
          <a:xfrm>
            <a:off x="4859338" y="3033713"/>
            <a:ext cx="617537" cy="395287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A2.</a:t>
            </a:r>
          </a:p>
        </p:txBody>
      </p:sp>
      <p:sp>
        <p:nvSpPr>
          <p:cNvPr id="117804" name="Text Box 44"/>
          <p:cNvSpPr txBox="1">
            <a:spLocks noChangeArrowheads="1"/>
          </p:cNvSpPr>
          <p:nvPr/>
        </p:nvSpPr>
        <p:spPr bwMode="auto">
          <a:xfrm>
            <a:off x="684213" y="3683000"/>
            <a:ext cx="2374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Activación células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cromafines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édula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drenal</a:t>
            </a:r>
            <a:endParaRPr lang="es-ES_tradnl" altLang="es-VE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7805" name="Text Box 45"/>
          <p:cNvSpPr txBox="1">
            <a:spLocks noChangeArrowheads="1"/>
          </p:cNvSpPr>
          <p:nvPr/>
        </p:nvSpPr>
        <p:spPr bwMode="auto">
          <a:xfrm>
            <a:off x="612775" y="4548188"/>
            <a:ext cx="27352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Activación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euronas </a:t>
            </a:r>
            <a:endParaRPr lang="es-ES_tradnl" altLang="es-VE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 </a:t>
            </a:r>
            <a:r>
              <a:rPr lang="es-ES_tradnl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en todo el cuerpo</a:t>
            </a:r>
          </a:p>
        </p:txBody>
      </p:sp>
      <p:sp>
        <p:nvSpPr>
          <p:cNvPr id="117806" name="Oval 46"/>
          <p:cNvSpPr>
            <a:spLocks noChangeArrowheads="1"/>
          </p:cNvSpPr>
          <p:nvPr/>
        </p:nvSpPr>
        <p:spPr bwMode="auto">
          <a:xfrm rot="-2996645">
            <a:off x="5716588" y="4945063"/>
            <a:ext cx="287337" cy="852487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7808" name="Line 48"/>
          <p:cNvSpPr>
            <a:spLocks noChangeShapeType="1"/>
          </p:cNvSpPr>
          <p:nvPr/>
        </p:nvSpPr>
        <p:spPr bwMode="auto">
          <a:xfrm>
            <a:off x="5508625" y="34083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09" name="Text Box 49"/>
          <p:cNvSpPr txBox="1">
            <a:spLocks noChangeArrowheads="1"/>
          </p:cNvSpPr>
          <p:nvPr/>
        </p:nvSpPr>
        <p:spPr bwMode="auto">
          <a:xfrm>
            <a:off x="2568575" y="43225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7811" name="Line 51"/>
          <p:cNvSpPr>
            <a:spLocks noChangeShapeType="1"/>
          </p:cNvSpPr>
          <p:nvPr/>
        </p:nvSpPr>
        <p:spPr bwMode="auto">
          <a:xfrm flipH="1">
            <a:off x="6443663" y="1052513"/>
            <a:ext cx="433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12" name="Line 52"/>
          <p:cNvSpPr>
            <a:spLocks noChangeShapeType="1"/>
          </p:cNvSpPr>
          <p:nvPr/>
        </p:nvSpPr>
        <p:spPr bwMode="auto">
          <a:xfrm flipH="1">
            <a:off x="6011863" y="1484313"/>
            <a:ext cx="8651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13" name="Line 53"/>
          <p:cNvSpPr>
            <a:spLocks noChangeShapeType="1"/>
          </p:cNvSpPr>
          <p:nvPr/>
        </p:nvSpPr>
        <p:spPr bwMode="auto">
          <a:xfrm>
            <a:off x="6011863" y="148431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14" name="Line 54"/>
          <p:cNvSpPr>
            <a:spLocks noChangeShapeType="1"/>
          </p:cNvSpPr>
          <p:nvPr/>
        </p:nvSpPr>
        <p:spPr bwMode="auto">
          <a:xfrm flipV="1">
            <a:off x="6227763" y="1052513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16" name="Text Box 56"/>
          <p:cNvSpPr txBox="1">
            <a:spLocks noChangeArrowheads="1"/>
          </p:cNvSpPr>
          <p:nvPr/>
        </p:nvSpPr>
        <p:spPr bwMode="auto">
          <a:xfrm>
            <a:off x="4805363" y="1773238"/>
            <a:ext cx="2377574" cy="369332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Activación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  <a:endParaRPr lang="es-ES_tradnl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7817" name="Text Box 57"/>
          <p:cNvSpPr txBox="1">
            <a:spLocks noChangeArrowheads="1"/>
          </p:cNvSpPr>
          <p:nvPr/>
        </p:nvSpPr>
        <p:spPr bwMode="auto">
          <a:xfrm>
            <a:off x="6224588" y="5013325"/>
            <a:ext cx="1155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</a:p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suprarrenal</a:t>
            </a:r>
          </a:p>
        </p:txBody>
      </p:sp>
      <p:sp>
        <p:nvSpPr>
          <p:cNvPr id="117818" name="Text Box 58"/>
          <p:cNvSpPr txBox="1">
            <a:spLocks noChangeArrowheads="1"/>
          </p:cNvSpPr>
          <p:nvPr/>
        </p:nvSpPr>
        <p:spPr bwMode="auto">
          <a:xfrm>
            <a:off x="4716463" y="3429000"/>
            <a:ext cx="9396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altLang="es-VE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altLang="es-VE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sp>
        <p:nvSpPr>
          <p:cNvPr id="117819" name="Text Box 59"/>
          <p:cNvSpPr txBox="1">
            <a:spLocks noChangeArrowheads="1"/>
          </p:cNvSpPr>
          <p:nvPr/>
        </p:nvSpPr>
        <p:spPr bwMode="auto">
          <a:xfrm>
            <a:off x="7307263" y="549275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TEMOR</a:t>
            </a:r>
          </a:p>
        </p:txBody>
      </p:sp>
      <p:sp>
        <p:nvSpPr>
          <p:cNvPr id="117820" name="Freeform 60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21" name="Freeform 61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24" name="Freeform 64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25" name="Freeform 65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7826" name="Freeform 66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833" name="Text Box 71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3834" name="Text Box 2"/>
          <p:cNvSpPr txBox="1">
            <a:spLocks noChangeArrowheads="1"/>
          </p:cNvSpPr>
          <p:nvPr/>
        </p:nvSpPr>
        <p:spPr bwMode="auto">
          <a:xfrm>
            <a:off x="80963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0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1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nimBg="1"/>
      <p:bldP spid="117773" grpId="0"/>
      <p:bldP spid="117788" grpId="0" animBg="1"/>
      <p:bldP spid="117789" grpId="0" animBg="1"/>
      <p:bldP spid="117790" grpId="0" animBg="1"/>
      <p:bldP spid="117804" grpId="0"/>
      <p:bldP spid="117805" grpId="0"/>
      <p:bldP spid="1178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467544" y="2020433"/>
            <a:ext cx="1998663" cy="700087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B.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Liberación de </a:t>
            </a: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transmisores</a:t>
            </a:r>
          </a:p>
        </p:txBody>
      </p:sp>
      <p:sp>
        <p:nvSpPr>
          <p:cNvPr id="118796" name="Rectangle 12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798" name="Rectangle 14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799" name="Rectangle 15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0" name="Rectangle 16"/>
          <p:cNvSpPr>
            <a:spLocks noChangeArrowheads="1"/>
          </p:cNvSpPr>
          <p:nvPr/>
        </p:nvSpPr>
        <p:spPr bwMode="auto">
          <a:xfrm>
            <a:off x="7164388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8801" name="Rectangle 17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2" name="Rectangle 18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3" name="Rectangle 19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4" name="Rectangle 20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5" name="Rectangle 21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829" name="Rectangle 22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18807" name="Rectangle 23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09" name="Rectangle 25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10" name="Rectangle 26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11" name="Rectangle 27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15" name="Text Box 31"/>
          <p:cNvSpPr txBox="1">
            <a:spLocks noChangeArrowheads="1"/>
          </p:cNvSpPr>
          <p:nvPr/>
        </p:nvSpPr>
        <p:spPr bwMode="auto">
          <a:xfrm>
            <a:off x="7092950" y="5756275"/>
            <a:ext cx="595313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B1.</a:t>
            </a:r>
          </a:p>
        </p:txBody>
      </p:sp>
      <p:sp>
        <p:nvSpPr>
          <p:cNvPr id="118816" name="Text Box 32"/>
          <p:cNvSpPr txBox="1">
            <a:spLocks noChangeArrowheads="1"/>
          </p:cNvSpPr>
          <p:nvPr/>
        </p:nvSpPr>
        <p:spPr bwMode="auto">
          <a:xfrm>
            <a:off x="5364163" y="4365625"/>
            <a:ext cx="504825" cy="314325"/>
          </a:xfrm>
          <a:prstGeom prst="rect">
            <a:avLst/>
          </a:prstGeom>
          <a:solidFill>
            <a:srgbClr val="FFE5F0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118828" name="Text Box 44"/>
          <p:cNvSpPr txBox="1">
            <a:spLocks noChangeArrowheads="1"/>
          </p:cNvSpPr>
          <p:nvPr/>
        </p:nvSpPr>
        <p:spPr bwMode="auto">
          <a:xfrm>
            <a:off x="466725" y="2970440"/>
            <a:ext cx="26196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Médula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Adrenal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libera principalmente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829" name="Text Box 45"/>
          <p:cNvSpPr txBox="1">
            <a:spLocks noChangeArrowheads="1"/>
          </p:cNvSpPr>
          <p:nvPr/>
        </p:nvSpPr>
        <p:spPr bwMode="auto">
          <a:xfrm>
            <a:off x="467121" y="4143829"/>
            <a:ext cx="316825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Terminales N.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 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altLang="es-VE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en todo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el cuerpo liberan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principalmente </a:t>
            </a:r>
            <a:r>
              <a:rPr lang="es-ES_tradnl" altLang="es-VE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espacios sinápticos</a:t>
            </a:r>
          </a:p>
        </p:txBody>
      </p:sp>
      <p:sp>
        <p:nvSpPr>
          <p:cNvPr id="118830" name="Oval 46"/>
          <p:cNvSpPr>
            <a:spLocks noChangeArrowheads="1"/>
          </p:cNvSpPr>
          <p:nvPr/>
        </p:nvSpPr>
        <p:spPr bwMode="auto">
          <a:xfrm rot="-2996645">
            <a:off x="5766594" y="4983957"/>
            <a:ext cx="358775" cy="852487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33" name="Rectangle 49"/>
          <p:cNvSpPr>
            <a:spLocks noChangeArrowheads="1"/>
          </p:cNvSpPr>
          <p:nvPr/>
        </p:nvSpPr>
        <p:spPr bwMode="auto">
          <a:xfrm>
            <a:off x="7773988" y="5537200"/>
            <a:ext cx="542925" cy="771525"/>
          </a:xfrm>
          <a:prstGeom prst="rect">
            <a:avLst/>
          </a:prstGeom>
          <a:solidFill>
            <a:srgbClr val="FFE5F0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sp>
        <p:nvSpPr>
          <p:cNvPr id="118834" name="Text Box 50"/>
          <p:cNvSpPr txBox="1">
            <a:spLocks noChangeArrowheads="1"/>
          </p:cNvSpPr>
          <p:nvPr/>
        </p:nvSpPr>
        <p:spPr bwMode="auto">
          <a:xfrm>
            <a:off x="2595825" y="434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8837" name="Freeform 53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8838" name="Freeform 54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8839" name="Freeform 55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8840" name="Freeform 56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8841" name="Freeform 57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8832" name="Rectangle 48"/>
          <p:cNvSpPr>
            <a:spLocks noChangeArrowheads="1"/>
          </p:cNvSpPr>
          <p:nvPr/>
        </p:nvSpPr>
        <p:spPr bwMode="auto">
          <a:xfrm>
            <a:off x="4859338" y="3644900"/>
            <a:ext cx="595312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B2.</a:t>
            </a:r>
          </a:p>
        </p:txBody>
      </p:sp>
      <p:sp>
        <p:nvSpPr>
          <p:cNvPr id="118842" name="Oval 58"/>
          <p:cNvSpPr>
            <a:spLocks noChangeArrowheads="1"/>
          </p:cNvSpPr>
          <p:nvPr/>
        </p:nvSpPr>
        <p:spPr bwMode="auto">
          <a:xfrm>
            <a:off x="7380288" y="5229225"/>
            <a:ext cx="503237" cy="2889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8843" name="Oval 59"/>
          <p:cNvSpPr>
            <a:spLocks noChangeArrowheads="1"/>
          </p:cNvSpPr>
          <p:nvPr/>
        </p:nvSpPr>
        <p:spPr bwMode="auto">
          <a:xfrm>
            <a:off x="5435600" y="4076700"/>
            <a:ext cx="503238" cy="2889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851" name="Text Box 60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4852" name="Text Box 2"/>
          <p:cNvSpPr txBox="1">
            <a:spLocks noChangeArrowheads="1"/>
          </p:cNvSpPr>
          <p:nvPr/>
        </p:nvSpPr>
        <p:spPr bwMode="auto">
          <a:xfrm>
            <a:off x="138521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 animBg="1"/>
      <p:bldP spid="118815" grpId="0" animBg="1"/>
      <p:bldP spid="118816" grpId="0" animBg="1"/>
      <p:bldP spid="118828" grpId="0"/>
      <p:bldP spid="118829" grpId="0"/>
      <p:bldP spid="118833" grpId="0" animBg="1"/>
      <p:bldP spid="118832" grpId="0" animBg="1"/>
      <p:bldP spid="118842" grpId="0" animBg="1"/>
      <p:bldP spid="11884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706813" y="166688"/>
            <a:ext cx="4824412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39749" y="2211388"/>
            <a:ext cx="2778125" cy="700087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</a:t>
            </a: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Cambios en actividad 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muscular esquelética</a:t>
            </a:r>
          </a:p>
        </p:txBody>
      </p:sp>
      <p:sp>
        <p:nvSpPr>
          <p:cNvPr id="119820" name="Rectangle 12"/>
          <p:cNvSpPr>
            <a:spLocks noChangeArrowheads="1"/>
          </p:cNvSpPr>
          <p:nvPr/>
        </p:nvSpPr>
        <p:spPr bwMode="auto">
          <a:xfrm>
            <a:off x="7307263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8315325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3" name="Rectangle 15"/>
          <p:cNvSpPr>
            <a:spLocks noChangeArrowheads="1"/>
          </p:cNvSpPr>
          <p:nvPr/>
        </p:nvSpPr>
        <p:spPr bwMode="auto">
          <a:xfrm>
            <a:off x="8388350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4" name="Rectangle 16"/>
          <p:cNvSpPr>
            <a:spLocks noChangeArrowheads="1"/>
          </p:cNvSpPr>
          <p:nvPr/>
        </p:nvSpPr>
        <p:spPr bwMode="auto">
          <a:xfrm>
            <a:off x="7451725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5" name="Rectangle 17"/>
          <p:cNvSpPr>
            <a:spLocks noChangeArrowheads="1"/>
          </p:cNvSpPr>
          <p:nvPr/>
        </p:nvSpPr>
        <p:spPr bwMode="auto">
          <a:xfrm>
            <a:off x="3706813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6" name="Rectangle 18"/>
          <p:cNvSpPr>
            <a:spLocks noChangeArrowheads="1"/>
          </p:cNvSpPr>
          <p:nvPr/>
        </p:nvSpPr>
        <p:spPr bwMode="auto">
          <a:xfrm>
            <a:off x="7091363" y="2420938"/>
            <a:ext cx="792162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7" name="Rectangle 19"/>
          <p:cNvSpPr>
            <a:spLocks noChangeArrowheads="1"/>
          </p:cNvSpPr>
          <p:nvPr/>
        </p:nvSpPr>
        <p:spPr bwMode="auto">
          <a:xfrm>
            <a:off x="5291138" y="2708275"/>
            <a:ext cx="576262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8" name="Rectangle 20"/>
          <p:cNvSpPr>
            <a:spLocks noChangeArrowheads="1"/>
          </p:cNvSpPr>
          <p:nvPr/>
        </p:nvSpPr>
        <p:spPr bwMode="auto">
          <a:xfrm>
            <a:off x="5146675" y="3429000"/>
            <a:ext cx="576263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29" name="Rectangle 21"/>
          <p:cNvSpPr>
            <a:spLocks noChangeArrowheads="1"/>
          </p:cNvSpPr>
          <p:nvPr/>
        </p:nvSpPr>
        <p:spPr bwMode="auto">
          <a:xfrm>
            <a:off x="5146675" y="4149725"/>
            <a:ext cx="433388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853" name="Rectangle 22"/>
          <p:cNvSpPr>
            <a:spLocks noChangeArrowheads="1"/>
          </p:cNvSpPr>
          <p:nvPr/>
        </p:nvSpPr>
        <p:spPr bwMode="auto">
          <a:xfrm>
            <a:off x="4572000" y="3213100"/>
            <a:ext cx="503238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19831" name="Rectangle 23"/>
          <p:cNvSpPr>
            <a:spLocks noChangeArrowheads="1"/>
          </p:cNvSpPr>
          <p:nvPr/>
        </p:nvSpPr>
        <p:spPr bwMode="auto">
          <a:xfrm>
            <a:off x="4572000" y="4005263"/>
            <a:ext cx="287338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32" name="Rectangle 24"/>
          <p:cNvSpPr>
            <a:spLocks noChangeArrowheads="1"/>
          </p:cNvSpPr>
          <p:nvPr/>
        </p:nvSpPr>
        <p:spPr bwMode="auto">
          <a:xfrm>
            <a:off x="5075238" y="1196975"/>
            <a:ext cx="504825" cy="287338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33" name="Rectangle 25"/>
          <p:cNvSpPr>
            <a:spLocks noChangeArrowheads="1"/>
          </p:cNvSpPr>
          <p:nvPr/>
        </p:nvSpPr>
        <p:spPr bwMode="auto">
          <a:xfrm>
            <a:off x="4859338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34" name="Rectangle 26"/>
          <p:cNvSpPr>
            <a:spLocks noChangeArrowheads="1"/>
          </p:cNvSpPr>
          <p:nvPr/>
        </p:nvSpPr>
        <p:spPr bwMode="auto">
          <a:xfrm>
            <a:off x="4859338" y="4868863"/>
            <a:ext cx="576262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35" name="Rectangle 27"/>
          <p:cNvSpPr>
            <a:spLocks noChangeArrowheads="1"/>
          </p:cNvSpPr>
          <p:nvPr/>
        </p:nvSpPr>
        <p:spPr bwMode="auto">
          <a:xfrm>
            <a:off x="4714875" y="5589588"/>
            <a:ext cx="576263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42" name="Text Box 34"/>
          <p:cNvSpPr txBox="1">
            <a:spLocks noChangeArrowheads="1"/>
          </p:cNvSpPr>
          <p:nvPr/>
        </p:nvSpPr>
        <p:spPr bwMode="auto">
          <a:xfrm>
            <a:off x="3276600" y="4797425"/>
            <a:ext cx="592138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C2.</a:t>
            </a:r>
          </a:p>
        </p:txBody>
      </p:sp>
      <p:sp>
        <p:nvSpPr>
          <p:cNvPr id="35860" name="Text Box 35"/>
          <p:cNvSpPr txBox="1">
            <a:spLocks noChangeArrowheads="1"/>
          </p:cNvSpPr>
          <p:nvPr/>
        </p:nvSpPr>
        <p:spPr bwMode="auto">
          <a:xfrm>
            <a:off x="3794125" y="2911475"/>
            <a:ext cx="1268413" cy="58420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effectLst/>
              </a:rPr>
              <a:t>Músculo </a:t>
            </a:r>
          </a:p>
          <a:p>
            <a:pPr eaLnBrk="1" hangingPunct="1"/>
            <a:r>
              <a:rPr lang="es-ES_tradnl" altLang="es-VE" sz="1600" b="1">
                <a:effectLst/>
              </a:rPr>
              <a:t>esquelético</a:t>
            </a:r>
          </a:p>
        </p:txBody>
      </p:sp>
      <p:sp>
        <p:nvSpPr>
          <p:cNvPr id="119854" name="Oval 46"/>
          <p:cNvSpPr>
            <a:spLocks noChangeArrowheads="1"/>
          </p:cNvSpPr>
          <p:nvPr/>
        </p:nvSpPr>
        <p:spPr bwMode="auto">
          <a:xfrm rot="-2996645">
            <a:off x="6054726" y="4943475"/>
            <a:ext cx="296862" cy="852487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9857" name="Text Box 49"/>
          <p:cNvSpPr txBox="1">
            <a:spLocks noChangeArrowheads="1"/>
          </p:cNvSpPr>
          <p:nvPr/>
        </p:nvSpPr>
        <p:spPr bwMode="auto">
          <a:xfrm>
            <a:off x="541311" y="3349050"/>
            <a:ext cx="325281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glucosa en el músculo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9858" name="Text Box 50"/>
          <p:cNvSpPr txBox="1">
            <a:spLocks noChangeArrowheads="1"/>
          </p:cNvSpPr>
          <p:nvPr/>
        </p:nvSpPr>
        <p:spPr bwMode="auto">
          <a:xfrm>
            <a:off x="540271" y="4087813"/>
            <a:ext cx="30956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músculo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promueve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entrega O</a:t>
            </a:r>
            <a:r>
              <a:rPr lang="es-ES_tradnl" altLang="es-VE" sz="16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remoción CO</a:t>
            </a:r>
            <a:r>
              <a:rPr lang="es-ES_tradnl" altLang="es-VE" sz="16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19859" name="Text Box 51"/>
          <p:cNvSpPr txBox="1">
            <a:spLocks noChangeArrowheads="1"/>
          </p:cNvSpPr>
          <p:nvPr/>
        </p:nvSpPr>
        <p:spPr bwMode="auto">
          <a:xfrm>
            <a:off x="2636838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9861" name="Freeform 53"/>
          <p:cNvSpPr>
            <a:spLocks/>
          </p:cNvSpPr>
          <p:nvPr/>
        </p:nvSpPr>
        <p:spPr bwMode="auto">
          <a:xfrm>
            <a:off x="41402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9862" name="Freeform 54"/>
          <p:cNvSpPr>
            <a:spLocks/>
          </p:cNvSpPr>
          <p:nvPr/>
        </p:nvSpPr>
        <p:spPr bwMode="auto">
          <a:xfrm>
            <a:off x="433228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9863" name="Freeform 55"/>
          <p:cNvSpPr>
            <a:spLocks/>
          </p:cNvSpPr>
          <p:nvPr/>
        </p:nvSpPr>
        <p:spPr bwMode="auto">
          <a:xfrm>
            <a:off x="5364163" y="188913"/>
            <a:ext cx="287337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9864" name="Freeform 56"/>
          <p:cNvSpPr>
            <a:spLocks/>
          </p:cNvSpPr>
          <p:nvPr/>
        </p:nvSpPr>
        <p:spPr bwMode="auto">
          <a:xfrm>
            <a:off x="6805613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9865" name="Freeform 57"/>
          <p:cNvSpPr>
            <a:spLocks/>
          </p:cNvSpPr>
          <p:nvPr/>
        </p:nvSpPr>
        <p:spPr bwMode="auto">
          <a:xfrm>
            <a:off x="7654925" y="3860800"/>
            <a:ext cx="588963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4295775" y="4005263"/>
            <a:ext cx="592138" cy="395287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C1.</a:t>
            </a:r>
          </a:p>
        </p:txBody>
      </p:sp>
      <p:sp>
        <p:nvSpPr>
          <p:cNvPr id="35871" name="Text Box 58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93946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  <p:bldP spid="119842" grpId="0" animBg="1"/>
      <p:bldP spid="119857" grpId="0"/>
      <p:bldP spid="119858" grpId="0"/>
      <p:bldP spid="11984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674687" y="2585357"/>
            <a:ext cx="2425700" cy="669925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D. Cambios en 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actividad hepática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0" name="Rectangle 8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7164388" y="5589588"/>
            <a:ext cx="792162" cy="1079500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4" name="Rectangle 12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6877" name="Rectangle 15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20848" name="Rectangle 16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51" name="Rectangle 19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52" name="Rectangle 20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57" name="Oval 25"/>
          <p:cNvSpPr>
            <a:spLocks noChangeArrowheads="1"/>
          </p:cNvSpPr>
          <p:nvPr/>
        </p:nvSpPr>
        <p:spPr bwMode="auto">
          <a:xfrm rot="-2996645">
            <a:off x="5722938" y="4875213"/>
            <a:ext cx="434975" cy="936625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60" name="Rectangle 28"/>
          <p:cNvSpPr>
            <a:spLocks noChangeArrowheads="1"/>
          </p:cNvSpPr>
          <p:nvPr/>
        </p:nvSpPr>
        <p:spPr bwMode="auto">
          <a:xfrm>
            <a:off x="755650" y="3429000"/>
            <a:ext cx="2665413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Hepatocitos envían   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sangre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para contracción muscular</a:t>
            </a:r>
          </a:p>
          <a:p>
            <a:pPr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Hiperglicemia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por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gluconeogénesis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0862" name="Text Box 30"/>
          <p:cNvSpPr txBox="1">
            <a:spLocks noChangeArrowheads="1"/>
          </p:cNvSpPr>
          <p:nvPr/>
        </p:nvSpPr>
        <p:spPr bwMode="auto">
          <a:xfrm>
            <a:off x="4711700" y="5229225"/>
            <a:ext cx="9350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</p:txBody>
      </p:sp>
      <p:sp>
        <p:nvSpPr>
          <p:cNvPr id="120863" name="Text Box 31"/>
          <p:cNvSpPr txBox="1">
            <a:spLocks noChangeArrowheads="1"/>
          </p:cNvSpPr>
          <p:nvPr/>
        </p:nvSpPr>
        <p:spPr bwMode="auto">
          <a:xfrm>
            <a:off x="5580112" y="5085184"/>
            <a:ext cx="9509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Hiper</a:t>
            </a:r>
            <a:endParaRPr lang="es-ES_tradnl" altLang="es-VE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glicemia</a:t>
            </a:r>
          </a:p>
        </p:txBody>
      </p:sp>
      <p:sp>
        <p:nvSpPr>
          <p:cNvPr id="120865" name="Text Box 33"/>
          <p:cNvSpPr txBox="1">
            <a:spLocks noChangeArrowheads="1"/>
          </p:cNvSpPr>
          <p:nvPr/>
        </p:nvSpPr>
        <p:spPr bwMode="auto">
          <a:xfrm>
            <a:off x="2565400" y="41887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0867" name="Rectangle 35"/>
          <p:cNvSpPr>
            <a:spLocks noChangeArrowheads="1"/>
          </p:cNvSpPr>
          <p:nvPr/>
        </p:nvSpPr>
        <p:spPr bwMode="auto">
          <a:xfrm>
            <a:off x="7956550" y="5589588"/>
            <a:ext cx="1444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0870" name="Freeform 38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1" name="Freeform 39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2" name="Freeform 40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3" name="Freeform 41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4" name="Freeform 42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6895" name="Text Box 43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120877" name="Freeform 45"/>
          <p:cNvSpPr>
            <a:spLocks/>
          </p:cNvSpPr>
          <p:nvPr/>
        </p:nvSpPr>
        <p:spPr bwMode="auto">
          <a:xfrm>
            <a:off x="6227763" y="5084763"/>
            <a:ext cx="504825" cy="73025"/>
          </a:xfrm>
          <a:custGeom>
            <a:avLst/>
            <a:gdLst>
              <a:gd name="T0" fmla="*/ 318 w 318"/>
              <a:gd name="T1" fmla="*/ 46 h 46"/>
              <a:gd name="T2" fmla="*/ 227 w 318"/>
              <a:gd name="T3" fmla="*/ 0 h 46"/>
              <a:gd name="T4" fmla="*/ 0 w 318"/>
              <a:gd name="T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" h="46">
                <a:moveTo>
                  <a:pt x="318" y="46"/>
                </a:moveTo>
                <a:cubicBezTo>
                  <a:pt x="299" y="23"/>
                  <a:pt x="280" y="0"/>
                  <a:pt x="227" y="0"/>
                </a:cubicBezTo>
                <a:cubicBezTo>
                  <a:pt x="174" y="0"/>
                  <a:pt x="87" y="23"/>
                  <a:pt x="0" y="4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8" name="Freeform 46"/>
          <p:cNvSpPr>
            <a:spLocks/>
          </p:cNvSpPr>
          <p:nvPr/>
        </p:nvSpPr>
        <p:spPr bwMode="auto">
          <a:xfrm>
            <a:off x="5292725" y="4989513"/>
            <a:ext cx="863600" cy="239712"/>
          </a:xfrm>
          <a:custGeom>
            <a:avLst/>
            <a:gdLst>
              <a:gd name="T0" fmla="*/ 544 w 544"/>
              <a:gd name="T1" fmla="*/ 151 h 151"/>
              <a:gd name="T2" fmla="*/ 362 w 544"/>
              <a:gd name="T3" fmla="*/ 15 h 151"/>
              <a:gd name="T4" fmla="*/ 0 w 544"/>
              <a:gd name="T5" fmla="*/ 6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4" h="151">
                <a:moveTo>
                  <a:pt x="544" y="151"/>
                </a:moveTo>
                <a:cubicBezTo>
                  <a:pt x="498" y="90"/>
                  <a:pt x="453" y="30"/>
                  <a:pt x="362" y="15"/>
                </a:cubicBezTo>
                <a:cubicBezTo>
                  <a:pt x="271" y="0"/>
                  <a:pt x="135" y="30"/>
                  <a:pt x="0" y="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79" name="Freeform 47"/>
          <p:cNvSpPr>
            <a:spLocks/>
          </p:cNvSpPr>
          <p:nvPr/>
        </p:nvSpPr>
        <p:spPr bwMode="auto">
          <a:xfrm>
            <a:off x="4908550" y="5084763"/>
            <a:ext cx="1908175" cy="1357312"/>
          </a:xfrm>
          <a:custGeom>
            <a:avLst/>
            <a:gdLst>
              <a:gd name="T0" fmla="*/ 196 w 1202"/>
              <a:gd name="T1" fmla="*/ 0 h 855"/>
              <a:gd name="T2" fmla="*/ 60 w 1202"/>
              <a:gd name="T3" fmla="*/ 46 h 855"/>
              <a:gd name="T4" fmla="*/ 15 w 1202"/>
              <a:gd name="T5" fmla="*/ 136 h 855"/>
              <a:gd name="T6" fmla="*/ 60 w 1202"/>
              <a:gd name="T7" fmla="*/ 363 h 855"/>
              <a:gd name="T8" fmla="*/ 15 w 1202"/>
              <a:gd name="T9" fmla="*/ 590 h 855"/>
              <a:gd name="T10" fmla="*/ 151 w 1202"/>
              <a:gd name="T11" fmla="*/ 817 h 855"/>
              <a:gd name="T12" fmla="*/ 287 w 1202"/>
              <a:gd name="T13" fmla="*/ 817 h 855"/>
              <a:gd name="T14" fmla="*/ 378 w 1202"/>
              <a:gd name="T15" fmla="*/ 726 h 855"/>
              <a:gd name="T16" fmla="*/ 695 w 1202"/>
              <a:gd name="T17" fmla="*/ 590 h 855"/>
              <a:gd name="T18" fmla="*/ 786 w 1202"/>
              <a:gd name="T19" fmla="*/ 454 h 855"/>
              <a:gd name="T20" fmla="*/ 1058 w 1202"/>
              <a:gd name="T21" fmla="*/ 318 h 855"/>
              <a:gd name="T22" fmla="*/ 1103 w 1202"/>
              <a:gd name="T23" fmla="*/ 227 h 855"/>
              <a:gd name="T24" fmla="*/ 1194 w 1202"/>
              <a:gd name="T25" fmla="*/ 91 h 855"/>
              <a:gd name="T26" fmla="*/ 1149 w 1202"/>
              <a:gd name="T27" fmla="*/ 46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02" h="855">
                <a:moveTo>
                  <a:pt x="196" y="0"/>
                </a:moveTo>
                <a:cubicBezTo>
                  <a:pt x="143" y="11"/>
                  <a:pt x="90" y="23"/>
                  <a:pt x="60" y="46"/>
                </a:cubicBezTo>
                <a:cubicBezTo>
                  <a:pt x="30" y="69"/>
                  <a:pt x="15" y="83"/>
                  <a:pt x="15" y="136"/>
                </a:cubicBezTo>
                <a:cubicBezTo>
                  <a:pt x="15" y="189"/>
                  <a:pt x="60" y="287"/>
                  <a:pt x="60" y="363"/>
                </a:cubicBezTo>
                <a:cubicBezTo>
                  <a:pt x="60" y="439"/>
                  <a:pt x="0" y="514"/>
                  <a:pt x="15" y="590"/>
                </a:cubicBezTo>
                <a:cubicBezTo>
                  <a:pt x="30" y="666"/>
                  <a:pt x="106" y="779"/>
                  <a:pt x="151" y="817"/>
                </a:cubicBezTo>
                <a:cubicBezTo>
                  <a:pt x="196" y="855"/>
                  <a:pt x="249" y="832"/>
                  <a:pt x="287" y="817"/>
                </a:cubicBezTo>
                <a:cubicBezTo>
                  <a:pt x="325" y="802"/>
                  <a:pt x="310" y="764"/>
                  <a:pt x="378" y="726"/>
                </a:cubicBezTo>
                <a:cubicBezTo>
                  <a:pt x="446" y="688"/>
                  <a:pt x="627" y="635"/>
                  <a:pt x="695" y="590"/>
                </a:cubicBezTo>
                <a:cubicBezTo>
                  <a:pt x="763" y="545"/>
                  <a:pt x="726" y="499"/>
                  <a:pt x="786" y="454"/>
                </a:cubicBezTo>
                <a:cubicBezTo>
                  <a:pt x="846" y="409"/>
                  <a:pt x="1005" y="356"/>
                  <a:pt x="1058" y="318"/>
                </a:cubicBezTo>
                <a:cubicBezTo>
                  <a:pt x="1111" y="280"/>
                  <a:pt x="1080" y="265"/>
                  <a:pt x="1103" y="227"/>
                </a:cubicBezTo>
                <a:cubicBezTo>
                  <a:pt x="1126" y="189"/>
                  <a:pt x="1186" y="121"/>
                  <a:pt x="1194" y="91"/>
                </a:cubicBezTo>
                <a:cubicBezTo>
                  <a:pt x="1202" y="61"/>
                  <a:pt x="1175" y="53"/>
                  <a:pt x="1149" y="4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0861" name="Text Box 29"/>
          <p:cNvSpPr txBox="1">
            <a:spLocks noChangeArrowheads="1"/>
          </p:cNvSpPr>
          <p:nvPr/>
        </p:nvSpPr>
        <p:spPr bwMode="auto">
          <a:xfrm>
            <a:off x="4716463" y="4868863"/>
            <a:ext cx="476250" cy="395287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D.</a:t>
            </a:r>
          </a:p>
        </p:txBody>
      </p:sp>
      <p:sp>
        <p:nvSpPr>
          <p:cNvPr id="36900" name="Text Box 2"/>
          <p:cNvSpPr txBox="1">
            <a:spLocks noChangeArrowheads="1"/>
          </p:cNvSpPr>
          <p:nvPr/>
        </p:nvSpPr>
        <p:spPr bwMode="auto">
          <a:xfrm>
            <a:off x="85725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nimBg="1"/>
      <p:bldP spid="120860" grpId="0"/>
      <p:bldP spid="120863" grpId="0"/>
      <p:bldP spid="12086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2483768" y="1700213"/>
            <a:ext cx="4137025" cy="850900"/>
          </a:xfrm>
          <a:prstGeom prst="rect">
            <a:avLst/>
          </a:prstGeom>
          <a:solidFill>
            <a:srgbClr val="FAB8C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altLang="es-VE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¿Cómo aumentó Margarita </a:t>
            </a:r>
          </a:p>
          <a:p>
            <a:pPr algn="ctr">
              <a:defRPr/>
            </a:pPr>
            <a:r>
              <a:rPr lang="es-ES_tradnl" altLang="es-VE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la energía para el ejercicio?</a:t>
            </a:r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auto">
          <a:xfrm>
            <a:off x="2567842" y="555011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3491880" y="2708275"/>
            <a:ext cx="2182813" cy="7302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Acción de </a:t>
            </a:r>
            <a:r>
              <a:rPr lang="es-ES_tradnl" altLang="es-VE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altLang="es-VE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glucosa</a:t>
            </a:r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971600" y="4013200"/>
            <a:ext cx="2831224" cy="1107996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esquelético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Glucosa-6P en el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</a:t>
            </a:r>
          </a:p>
        </p:txBody>
      </p:sp>
      <p:sp>
        <p:nvSpPr>
          <p:cNvPr id="246794" name="Text Box 10"/>
          <p:cNvSpPr txBox="1">
            <a:spLocks noChangeArrowheads="1"/>
          </p:cNvSpPr>
          <p:nvPr/>
        </p:nvSpPr>
        <p:spPr bwMode="auto">
          <a:xfrm>
            <a:off x="4427984" y="4013200"/>
            <a:ext cx="3816673" cy="1646605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Gluconeogénesis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1,E 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Glucosa a la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Hiperglicemia 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glucosa en músculo</a:t>
            </a:r>
          </a:p>
        </p:txBody>
      </p:sp>
      <p:sp>
        <p:nvSpPr>
          <p:cNvPr id="246797" name="Line 13"/>
          <p:cNvSpPr>
            <a:spLocks noChangeShapeType="1"/>
          </p:cNvSpPr>
          <p:nvPr/>
        </p:nvSpPr>
        <p:spPr bwMode="auto">
          <a:xfrm flipH="1">
            <a:off x="2555875" y="3429000"/>
            <a:ext cx="1008063" cy="584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6798" name="Line 14"/>
          <p:cNvSpPr>
            <a:spLocks noChangeShapeType="1"/>
          </p:cNvSpPr>
          <p:nvPr/>
        </p:nvSpPr>
        <p:spPr bwMode="auto">
          <a:xfrm>
            <a:off x="5674693" y="3438524"/>
            <a:ext cx="112933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6799" name="Rectangle 15"/>
          <p:cNvSpPr>
            <a:spLocks noChangeArrowheads="1"/>
          </p:cNvSpPr>
          <p:nvPr/>
        </p:nvSpPr>
        <p:spPr bwMode="auto">
          <a:xfrm>
            <a:off x="6948264" y="538510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7898" name="Text Box 16"/>
          <p:cNvSpPr txBox="1">
            <a:spLocks noChangeArrowheads="1"/>
          </p:cNvSpPr>
          <p:nvPr/>
        </p:nvSpPr>
        <p:spPr bwMode="auto">
          <a:xfrm>
            <a:off x="468313" y="538510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7899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6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6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8" grpId="0" animBg="1"/>
      <p:bldP spid="246792" grpId="0" animBg="1"/>
      <p:bldP spid="246793" grpId="0" animBg="1"/>
      <p:bldP spid="24679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468313" y="2492896"/>
            <a:ext cx="2417762" cy="700087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</a:t>
            </a: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Cambios en 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actividad cardiaca</a:t>
            </a:r>
          </a:p>
        </p:txBody>
      </p:sp>
      <p:sp>
        <p:nvSpPr>
          <p:cNvPr id="121868" name="Rectangle 12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0" name="Rectangle 14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1" name="Rectangle 15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2" name="Rectangle 16"/>
          <p:cNvSpPr>
            <a:spLocks noChangeArrowheads="1"/>
          </p:cNvSpPr>
          <p:nvPr/>
        </p:nvSpPr>
        <p:spPr bwMode="auto">
          <a:xfrm>
            <a:off x="7092950" y="5589588"/>
            <a:ext cx="863600" cy="1079500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3" name="Rectangle 17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4" name="Rectangle 18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5" name="Rectangle 19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6" name="Rectangle 20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77" name="Rectangle 21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8925" name="Rectangle 22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21879" name="Rectangle 23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81" name="Rectangle 25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82" name="Rectangle 26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83" name="Rectangle 27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893" name="Text Box 37"/>
          <p:cNvSpPr txBox="1">
            <a:spLocks noChangeArrowheads="1"/>
          </p:cNvSpPr>
          <p:nvPr/>
        </p:nvSpPr>
        <p:spPr bwMode="auto">
          <a:xfrm>
            <a:off x="4932363" y="4076700"/>
            <a:ext cx="741362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E1.</a:t>
            </a:r>
          </a:p>
        </p:txBody>
      </p:sp>
      <p:sp>
        <p:nvSpPr>
          <p:cNvPr id="121894" name="Text Box 38"/>
          <p:cNvSpPr txBox="1">
            <a:spLocks noChangeArrowheads="1"/>
          </p:cNvSpPr>
          <p:nvPr/>
        </p:nvSpPr>
        <p:spPr bwMode="auto">
          <a:xfrm>
            <a:off x="6084888" y="4292600"/>
            <a:ext cx="719137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E2.</a:t>
            </a:r>
          </a:p>
        </p:txBody>
      </p:sp>
      <p:sp>
        <p:nvSpPr>
          <p:cNvPr id="121900" name="Text Box 44"/>
          <p:cNvSpPr txBox="1">
            <a:spLocks noChangeArrowheads="1"/>
          </p:cNvSpPr>
          <p:nvPr/>
        </p:nvSpPr>
        <p:spPr bwMode="auto">
          <a:xfrm>
            <a:off x="611560" y="3356992"/>
            <a:ext cx="275748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FC,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velocidad conducción y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fuerza contracción </a:t>
            </a:r>
            <a:endParaRPr lang="es-ES_tradnl" alt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 E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1901" name="Text Box 45"/>
          <p:cNvSpPr txBox="1">
            <a:spLocks noChangeArrowheads="1"/>
          </p:cNvSpPr>
          <p:nvPr/>
        </p:nvSpPr>
        <p:spPr bwMode="auto">
          <a:xfrm>
            <a:off x="611188" y="4509120"/>
            <a:ext cx="25923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vasos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coronarios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1902" name="Rectangle 46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903" name="Oval 47"/>
          <p:cNvSpPr>
            <a:spLocks noChangeArrowheads="1"/>
          </p:cNvSpPr>
          <p:nvPr/>
        </p:nvSpPr>
        <p:spPr bwMode="auto">
          <a:xfrm rot="-2996645">
            <a:off x="5722938" y="4949825"/>
            <a:ext cx="287337" cy="849313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904" name="Text Box 48"/>
          <p:cNvSpPr txBox="1">
            <a:spLocks noChangeArrowheads="1"/>
          </p:cNvSpPr>
          <p:nvPr/>
        </p:nvSpPr>
        <p:spPr bwMode="auto">
          <a:xfrm>
            <a:off x="2566988" y="3889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1905" name="Rectangle 49"/>
          <p:cNvSpPr>
            <a:spLocks noChangeArrowheads="1"/>
          </p:cNvSpPr>
          <p:nvPr/>
        </p:nvSpPr>
        <p:spPr bwMode="auto">
          <a:xfrm>
            <a:off x="7956550" y="5589588"/>
            <a:ext cx="1444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1907" name="Freeform 51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1908" name="Freeform 52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1909" name="Freeform 53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1910" name="Freeform 54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1911" name="Freeform 55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8943" name="Text Box 57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8945" name="Text Box 2"/>
          <p:cNvSpPr txBox="1">
            <a:spLocks noChangeArrowheads="1"/>
          </p:cNvSpPr>
          <p:nvPr/>
        </p:nvSpPr>
        <p:spPr bwMode="auto">
          <a:xfrm>
            <a:off x="93663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4" grpId="0" animBg="1"/>
      <p:bldP spid="121893" grpId="0" animBg="1"/>
      <p:bldP spid="121894" grpId="0" animBg="1"/>
      <p:bldP spid="121900" grpId="0"/>
      <p:bldP spid="12190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5" name="Text Box 5"/>
          <p:cNvSpPr txBox="1">
            <a:spLocks noChangeArrowheads="1"/>
          </p:cNvSpPr>
          <p:nvPr/>
        </p:nvSpPr>
        <p:spPr bwMode="auto">
          <a:xfrm>
            <a:off x="2938649" y="968829"/>
            <a:ext cx="4196982" cy="830997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400" dirty="0">
                <a:effectLst/>
              </a:rPr>
              <a:t>¿Cómo aumentó </a:t>
            </a:r>
            <a:r>
              <a:rPr lang="es-ES_tradnl" altLang="es-VE" sz="2400" dirty="0" smtClean="0">
                <a:effectLst/>
              </a:rPr>
              <a:t>la actividad </a:t>
            </a:r>
          </a:p>
          <a:p>
            <a:pPr algn="ctr" eaLnBrk="1" hangingPunct="1"/>
            <a:r>
              <a:rPr lang="es-ES_tradnl" altLang="es-VE" sz="2400" dirty="0" smtClean="0">
                <a:effectLst/>
              </a:rPr>
              <a:t>cardiaca en Margarita?</a:t>
            </a:r>
            <a:endParaRPr lang="es-ES_tradnl" altLang="es-VE" sz="2400" dirty="0">
              <a:effectLst/>
            </a:endParaRPr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798512" y="146866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3236913" y="1844675"/>
            <a:ext cx="3716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Coordinación con actividad física 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el CCV en tallo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3889375" y="2589213"/>
            <a:ext cx="2414588" cy="669925"/>
          </a:xfrm>
          <a:prstGeom prst="rect">
            <a:avLst/>
          </a:prstGeom>
          <a:solidFill>
            <a:srgbClr val="F2F4A2"/>
          </a:solidFill>
          <a:ln w="28575">
            <a:solidFill>
              <a:srgbClr val="43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Corteza motora 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inicio </a:t>
            </a:r>
            <a:r>
              <a:rPr lang="es-ES_tradnl" altLang="es-VE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mov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voluntario</a:t>
            </a:r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4397375" y="3619500"/>
            <a:ext cx="1398588" cy="395288"/>
          </a:xfrm>
          <a:prstGeom prst="rect">
            <a:avLst/>
          </a:prstGeom>
          <a:solidFill>
            <a:srgbClr val="F2F4A2"/>
          </a:solidFill>
          <a:ln w="28575">
            <a:solidFill>
              <a:srgbClr val="43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3081338" y="4338638"/>
            <a:ext cx="1063625" cy="3952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Músculo</a:t>
            </a:r>
          </a:p>
        </p:txBody>
      </p:sp>
      <p:sp>
        <p:nvSpPr>
          <p:cNvPr id="245772" name="Text Box 12"/>
          <p:cNvSpPr txBox="1">
            <a:spLocks noChangeArrowheads="1"/>
          </p:cNvSpPr>
          <p:nvPr/>
        </p:nvSpPr>
        <p:spPr bwMode="auto">
          <a:xfrm>
            <a:off x="4716463" y="4292600"/>
            <a:ext cx="774700" cy="461963"/>
          </a:xfrm>
          <a:prstGeom prst="rect">
            <a:avLst/>
          </a:prstGeom>
          <a:solidFill>
            <a:srgbClr val="F2F4A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CCV</a:t>
            </a:r>
          </a:p>
        </p:txBody>
      </p:sp>
      <p:sp>
        <p:nvSpPr>
          <p:cNvPr id="245773" name="Text Box 13"/>
          <p:cNvSpPr txBox="1">
            <a:spLocks noChangeArrowheads="1"/>
          </p:cNvSpPr>
          <p:nvPr/>
        </p:nvSpPr>
        <p:spPr bwMode="auto">
          <a:xfrm>
            <a:off x="3326606" y="5130800"/>
            <a:ext cx="1668463" cy="1158875"/>
          </a:xfrm>
          <a:prstGeom prst="rect">
            <a:avLst/>
          </a:prstGeom>
          <a:solidFill>
            <a:srgbClr val="FFCCC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Corazón:</a:t>
            </a: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Aumenta FC, 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y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Gasto cardiaco</a:t>
            </a:r>
          </a:p>
        </p:txBody>
      </p:sp>
      <p:sp>
        <p:nvSpPr>
          <p:cNvPr id="245774" name="Line 14"/>
          <p:cNvSpPr>
            <a:spLocks noChangeShapeType="1"/>
          </p:cNvSpPr>
          <p:nvPr/>
        </p:nvSpPr>
        <p:spPr bwMode="auto">
          <a:xfrm>
            <a:off x="5097463" y="32591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5" name="Line 15"/>
          <p:cNvSpPr>
            <a:spLocks noChangeShapeType="1"/>
          </p:cNvSpPr>
          <p:nvPr/>
        </p:nvSpPr>
        <p:spPr bwMode="auto">
          <a:xfrm>
            <a:off x="5097463" y="39798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6" name="Line 16"/>
          <p:cNvSpPr>
            <a:spLocks noChangeShapeType="1"/>
          </p:cNvSpPr>
          <p:nvPr/>
        </p:nvSpPr>
        <p:spPr bwMode="auto">
          <a:xfrm>
            <a:off x="5097463" y="4770438"/>
            <a:ext cx="1008062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8" name="Freeform 18"/>
          <p:cNvSpPr>
            <a:spLocks/>
          </p:cNvSpPr>
          <p:nvPr/>
        </p:nvSpPr>
        <p:spPr bwMode="auto">
          <a:xfrm>
            <a:off x="5457825" y="3114675"/>
            <a:ext cx="1787525" cy="1439863"/>
          </a:xfrm>
          <a:custGeom>
            <a:avLst/>
            <a:gdLst>
              <a:gd name="T0" fmla="*/ 498 w 1126"/>
              <a:gd name="T1" fmla="*/ 0 h 907"/>
              <a:gd name="T2" fmla="*/ 1043 w 1126"/>
              <a:gd name="T3" fmla="*/ 318 h 907"/>
              <a:gd name="T4" fmla="*/ 0 w 1126"/>
              <a:gd name="T5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6" h="907">
                <a:moveTo>
                  <a:pt x="498" y="0"/>
                </a:moveTo>
                <a:cubicBezTo>
                  <a:pt x="812" y="83"/>
                  <a:pt x="1126" y="167"/>
                  <a:pt x="1043" y="318"/>
                </a:cubicBezTo>
                <a:cubicBezTo>
                  <a:pt x="960" y="469"/>
                  <a:pt x="480" y="688"/>
                  <a:pt x="0" y="90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9" name="Line 19"/>
          <p:cNvSpPr>
            <a:spLocks noChangeShapeType="1"/>
          </p:cNvSpPr>
          <p:nvPr/>
        </p:nvSpPr>
        <p:spPr bwMode="auto">
          <a:xfrm>
            <a:off x="4160838" y="45545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80" name="Text Box 20"/>
          <p:cNvSpPr txBox="1">
            <a:spLocks noChangeArrowheads="1"/>
          </p:cNvSpPr>
          <p:nvPr/>
        </p:nvSpPr>
        <p:spPr bwMode="auto">
          <a:xfrm>
            <a:off x="5404531" y="5203825"/>
            <a:ext cx="2247900" cy="1158875"/>
          </a:xfrm>
          <a:prstGeom prst="rect">
            <a:avLst/>
          </a:prstGeom>
          <a:solidFill>
            <a:srgbClr val="FFCCC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Vasos: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Constricción piel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Dilatación coronaria,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ulmonar y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muscular</a:t>
            </a:r>
          </a:p>
        </p:txBody>
      </p:sp>
      <p:sp>
        <p:nvSpPr>
          <p:cNvPr id="245781" name="Line 21"/>
          <p:cNvSpPr>
            <a:spLocks noChangeShapeType="1"/>
          </p:cNvSpPr>
          <p:nvPr/>
        </p:nvSpPr>
        <p:spPr bwMode="auto">
          <a:xfrm flipH="1">
            <a:off x="4232275" y="4772025"/>
            <a:ext cx="865188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9954" name="Text Box 23"/>
          <p:cNvSpPr txBox="1">
            <a:spLocks noChangeArrowheads="1"/>
          </p:cNvSpPr>
          <p:nvPr/>
        </p:nvSpPr>
        <p:spPr bwMode="auto">
          <a:xfrm>
            <a:off x="468313" y="692150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9955" name="Text Box 2"/>
          <p:cNvSpPr txBox="1">
            <a:spLocks noChangeArrowheads="1"/>
          </p:cNvSpPr>
          <p:nvPr/>
        </p:nvSpPr>
        <p:spPr bwMode="auto">
          <a:xfrm>
            <a:off x="174625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4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45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5" grpId="0" animBg="1"/>
      <p:bldP spid="245768" grpId="0"/>
      <p:bldP spid="245769" grpId="0" animBg="1"/>
      <p:bldP spid="245770" grpId="0" animBg="1"/>
      <p:bldP spid="245770" grpId="1" animBg="1"/>
      <p:bldP spid="245771" grpId="0" animBg="1"/>
      <p:bldP spid="245772" grpId="0" animBg="1"/>
      <p:bldP spid="245772" grpId="1" animBg="1"/>
      <p:bldP spid="245773" grpId="0" animBg="1"/>
      <p:bldP spid="24578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467544" y="2492375"/>
            <a:ext cx="1743075" cy="700088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F.</a:t>
            </a: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Cambios en </a:t>
            </a:r>
          </a:p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pulmones</a:t>
            </a: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7092950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0" name="Rectangle 10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1" name="Rectangle 11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2" name="Rectangle 12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3" name="Rectangle 13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4" name="Rectangle 14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73" name="Rectangle 15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 b="1">
              <a:effectLst/>
            </a:endParaRPr>
          </a:p>
        </p:txBody>
      </p:sp>
      <p:sp>
        <p:nvSpPr>
          <p:cNvPr id="122896" name="Rectangle 16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7" name="Rectangle 17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8" name="Rectangle 18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9" name="Rectangle 19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468313" y="3429000"/>
            <a:ext cx="29626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FR, volumen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y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bronquios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alt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2904" name="Text Box 24"/>
          <p:cNvSpPr txBox="1">
            <a:spLocks noChangeArrowheads="1"/>
          </p:cNvSpPr>
          <p:nvPr/>
        </p:nvSpPr>
        <p:spPr bwMode="auto">
          <a:xfrm>
            <a:off x="466725" y="4288135"/>
            <a:ext cx="25923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vasos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pulmonares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2905" name="Rectangle 25"/>
          <p:cNvSpPr>
            <a:spLocks noChangeArrowheads="1"/>
          </p:cNvSpPr>
          <p:nvPr/>
        </p:nvSpPr>
        <p:spPr bwMode="auto">
          <a:xfrm>
            <a:off x="4787900" y="1196975"/>
            <a:ext cx="504825" cy="287338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06" name="Oval 26"/>
          <p:cNvSpPr>
            <a:spLocks noChangeArrowheads="1"/>
          </p:cNvSpPr>
          <p:nvPr/>
        </p:nvSpPr>
        <p:spPr bwMode="auto">
          <a:xfrm rot="-2996645">
            <a:off x="5789613" y="4921250"/>
            <a:ext cx="284162" cy="922338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07" name="Text Box 27"/>
          <p:cNvSpPr txBox="1">
            <a:spLocks noChangeArrowheads="1"/>
          </p:cNvSpPr>
          <p:nvPr/>
        </p:nvSpPr>
        <p:spPr bwMode="auto">
          <a:xfrm>
            <a:off x="7812088" y="2708275"/>
            <a:ext cx="588962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F1.</a:t>
            </a:r>
          </a:p>
        </p:txBody>
      </p:sp>
      <p:sp>
        <p:nvSpPr>
          <p:cNvPr id="122908" name="Text Box 28"/>
          <p:cNvSpPr txBox="1">
            <a:spLocks noChangeArrowheads="1"/>
          </p:cNvSpPr>
          <p:nvPr/>
        </p:nvSpPr>
        <p:spPr bwMode="auto">
          <a:xfrm>
            <a:off x="7524750" y="3429000"/>
            <a:ext cx="720725" cy="395288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F2.</a:t>
            </a:r>
          </a:p>
        </p:txBody>
      </p:sp>
      <p:sp>
        <p:nvSpPr>
          <p:cNvPr id="122909" name="Text Box 29"/>
          <p:cNvSpPr txBox="1">
            <a:spLocks noChangeArrowheads="1"/>
          </p:cNvSpPr>
          <p:nvPr/>
        </p:nvSpPr>
        <p:spPr bwMode="auto">
          <a:xfrm>
            <a:off x="2565400" y="41887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2911" name="Freeform 31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12" name="Freeform 32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13" name="Freeform 33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14" name="Freeform 34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15" name="Freeform 35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0990" name="Text Box 36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40991" name="Text Box 2"/>
          <p:cNvSpPr txBox="1">
            <a:spLocks noChangeArrowheads="1"/>
          </p:cNvSpPr>
          <p:nvPr/>
        </p:nvSpPr>
        <p:spPr bwMode="auto">
          <a:xfrm>
            <a:off x="93921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  <p:bldP spid="122903" grpId="0"/>
      <p:bldP spid="122904" grpId="0"/>
      <p:bldP spid="122907" grpId="0" animBg="1"/>
      <p:bldP spid="12290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2" name="Text Box 4"/>
          <p:cNvSpPr txBox="1">
            <a:spLocks noChangeArrowheads="1"/>
          </p:cNvSpPr>
          <p:nvPr/>
        </p:nvSpPr>
        <p:spPr bwMode="auto">
          <a:xfrm>
            <a:off x="2955539" y="1127978"/>
            <a:ext cx="5482591" cy="830997"/>
          </a:xfrm>
          <a:prstGeom prst="rect">
            <a:avLst/>
          </a:prstGeom>
          <a:solidFill>
            <a:srgbClr val="FAB8C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400" dirty="0">
                <a:effectLst/>
              </a:rPr>
              <a:t>¿Qué mecanismos provocaron </a:t>
            </a:r>
            <a:r>
              <a:rPr lang="es-ES_tradnl" altLang="es-VE" sz="2400" dirty="0" smtClean="0">
                <a:effectLst/>
              </a:rPr>
              <a:t>los </a:t>
            </a:r>
          </a:p>
          <a:p>
            <a:pPr algn="ctr" eaLnBrk="1" hangingPunct="1"/>
            <a:r>
              <a:rPr lang="es-ES_tradnl" altLang="es-VE" sz="2400" dirty="0" smtClean="0">
                <a:effectLst/>
              </a:rPr>
              <a:t>cambios respiratorios  en Margarita?</a:t>
            </a:r>
            <a:endParaRPr lang="es-ES_tradnl" altLang="es-VE" sz="2400" dirty="0">
              <a:effectLst/>
            </a:endParaRPr>
          </a:p>
        </p:txBody>
      </p:sp>
      <p:sp>
        <p:nvSpPr>
          <p:cNvPr id="247814" name="Text Box 6"/>
          <p:cNvSpPr txBox="1">
            <a:spLocks noChangeArrowheads="1"/>
          </p:cNvSpPr>
          <p:nvPr/>
        </p:nvSpPr>
        <p:spPr bwMode="auto">
          <a:xfrm>
            <a:off x="961231" y="1196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7816" name="Text Box 8"/>
          <p:cNvSpPr txBox="1">
            <a:spLocks noChangeArrowheads="1"/>
          </p:cNvSpPr>
          <p:nvPr/>
        </p:nvSpPr>
        <p:spPr bwMode="auto">
          <a:xfrm>
            <a:off x="3511550" y="2133600"/>
            <a:ext cx="1398588" cy="944563"/>
          </a:xfrm>
          <a:prstGeom prst="rect">
            <a:avLst/>
          </a:prstGeom>
          <a:solidFill>
            <a:srgbClr val="F2F4A2"/>
          </a:solidFill>
          <a:ln w="28575">
            <a:solidFill>
              <a:srgbClr val="43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Miedo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Corteza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</p:txBody>
      </p:sp>
      <p:sp>
        <p:nvSpPr>
          <p:cNvPr id="247817" name="Rectangle 9"/>
          <p:cNvSpPr>
            <a:spLocks noChangeArrowheads="1"/>
          </p:cNvSpPr>
          <p:nvPr/>
        </p:nvSpPr>
        <p:spPr bwMode="auto">
          <a:xfrm>
            <a:off x="3357563" y="3644900"/>
            <a:ext cx="1706562" cy="944563"/>
          </a:xfrm>
          <a:prstGeom prst="rect">
            <a:avLst/>
          </a:prstGeom>
          <a:solidFill>
            <a:srgbClr val="F2F4A2"/>
          </a:solidFill>
          <a:ln w="28575">
            <a:solidFill>
              <a:srgbClr val="43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Centros CV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Respiratorios 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247818" name="Line 10"/>
          <p:cNvSpPr>
            <a:spLocks noChangeShapeType="1"/>
          </p:cNvSpPr>
          <p:nvPr/>
        </p:nvSpPr>
        <p:spPr bwMode="auto">
          <a:xfrm>
            <a:off x="4211638" y="3059113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19" name="Text Box 11"/>
          <p:cNvSpPr txBox="1">
            <a:spLocks noChangeArrowheads="1"/>
          </p:cNvSpPr>
          <p:nvPr/>
        </p:nvSpPr>
        <p:spPr bwMode="auto">
          <a:xfrm>
            <a:off x="4211638" y="2987675"/>
            <a:ext cx="538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47820" name="Text Box 12"/>
          <p:cNvSpPr txBox="1">
            <a:spLocks noChangeArrowheads="1"/>
          </p:cNvSpPr>
          <p:nvPr/>
        </p:nvSpPr>
        <p:spPr bwMode="auto">
          <a:xfrm>
            <a:off x="3422650" y="5084763"/>
            <a:ext cx="1957587" cy="1015663"/>
          </a:xfrm>
          <a:prstGeom prst="rect">
            <a:avLst/>
          </a:prstGeom>
          <a:solidFill>
            <a:srgbClr val="FFCDDE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Pulmones</a:t>
            </a:r>
          </a:p>
          <a:p>
            <a:pPr>
              <a:defRPr/>
            </a:pPr>
            <a:r>
              <a:rPr lang="es-ES_tradnl" altLang="es-VE" dirty="0" err="1">
                <a:effectLst/>
              </a:rPr>
              <a:t>Broncodilatación</a:t>
            </a:r>
            <a:endParaRPr lang="es-ES_tradnl" altLang="es-VE" dirty="0">
              <a:effectLst/>
            </a:endParaRPr>
          </a:p>
          <a:p>
            <a:pPr>
              <a:defRPr/>
            </a:pPr>
            <a:r>
              <a:rPr lang="es-ES_tradnl" altLang="es-VE" dirty="0">
                <a:effectLst/>
              </a:rPr>
              <a:t>Vasodilatación</a:t>
            </a:r>
          </a:p>
        </p:txBody>
      </p:sp>
      <p:sp>
        <p:nvSpPr>
          <p:cNvPr id="247821" name="Text Box 13"/>
          <p:cNvSpPr txBox="1">
            <a:spLocks noChangeArrowheads="1"/>
          </p:cNvSpPr>
          <p:nvPr/>
        </p:nvSpPr>
        <p:spPr bwMode="auto">
          <a:xfrm>
            <a:off x="1619250" y="5013325"/>
            <a:ext cx="1000125" cy="800219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altLang="es-VE" sz="1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  <a:p>
            <a:pPr algn="ctr">
              <a:defRPr/>
            </a:pPr>
            <a:r>
              <a:rPr lang="es-ES_tradnl" altLang="es-VE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altLang="es-VE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s-ES_tradnl" altLang="es-VE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</p:txBody>
      </p:sp>
      <p:sp>
        <p:nvSpPr>
          <p:cNvPr id="247822" name="Line 14"/>
          <p:cNvSpPr>
            <a:spLocks noChangeShapeType="1"/>
          </p:cNvSpPr>
          <p:nvPr/>
        </p:nvSpPr>
        <p:spPr bwMode="auto">
          <a:xfrm>
            <a:off x="5075238" y="4221163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3" name="Text Box 15"/>
          <p:cNvSpPr txBox="1">
            <a:spLocks noChangeArrowheads="1"/>
          </p:cNvSpPr>
          <p:nvPr/>
        </p:nvSpPr>
        <p:spPr bwMode="auto">
          <a:xfrm>
            <a:off x="6011863" y="3933825"/>
            <a:ext cx="1365250" cy="1095375"/>
          </a:xfrm>
          <a:prstGeom prst="rect">
            <a:avLst/>
          </a:prstGeom>
          <a:solidFill>
            <a:srgbClr val="E9D0F0"/>
          </a:solidFill>
          <a:ln w="28575">
            <a:solidFill>
              <a:srgbClr val="66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Músculos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Somáticos</a:t>
            </a:r>
          </a:p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Diafragma </a:t>
            </a:r>
          </a:p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Intercostales</a:t>
            </a:r>
          </a:p>
        </p:txBody>
      </p:sp>
      <p:sp>
        <p:nvSpPr>
          <p:cNvPr id="247824" name="Text Box 16"/>
          <p:cNvSpPr txBox="1">
            <a:spLocks noChangeArrowheads="1"/>
          </p:cNvSpPr>
          <p:nvPr/>
        </p:nvSpPr>
        <p:spPr bwMode="auto">
          <a:xfrm>
            <a:off x="5219700" y="3717925"/>
            <a:ext cx="538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47825" name="Line 17"/>
          <p:cNvSpPr>
            <a:spLocks noChangeShapeType="1"/>
          </p:cNvSpPr>
          <p:nvPr/>
        </p:nvSpPr>
        <p:spPr bwMode="auto">
          <a:xfrm>
            <a:off x="6659563" y="508635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5973763" y="5376863"/>
            <a:ext cx="2486025" cy="1246187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Pulmones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FR y Volúmenes 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Movilizados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 exceso CO</a:t>
            </a:r>
            <a:r>
              <a:rPr lang="es-ES_tradnl" altLang="es-VE" sz="14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Gana más oxígeno</a:t>
            </a:r>
          </a:p>
        </p:txBody>
      </p:sp>
      <p:sp>
        <p:nvSpPr>
          <p:cNvPr id="247828" name="Line 20"/>
          <p:cNvSpPr>
            <a:spLocks noChangeShapeType="1"/>
          </p:cNvSpPr>
          <p:nvPr/>
        </p:nvSpPr>
        <p:spPr bwMode="auto">
          <a:xfrm>
            <a:off x="2627313" y="5373688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9" name="Text Box 21"/>
          <p:cNvSpPr txBox="1">
            <a:spLocks noChangeArrowheads="1"/>
          </p:cNvSpPr>
          <p:nvPr/>
        </p:nvSpPr>
        <p:spPr bwMode="auto">
          <a:xfrm>
            <a:off x="2771775" y="4870450"/>
            <a:ext cx="538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47830" name="Freeform 22"/>
          <p:cNvSpPr>
            <a:spLocks/>
          </p:cNvSpPr>
          <p:nvPr/>
        </p:nvSpPr>
        <p:spPr bwMode="auto">
          <a:xfrm>
            <a:off x="1716088" y="2565400"/>
            <a:ext cx="1774825" cy="2447925"/>
          </a:xfrm>
          <a:custGeom>
            <a:avLst/>
            <a:gdLst>
              <a:gd name="T0" fmla="*/ 1118 w 1118"/>
              <a:gd name="T1" fmla="*/ 0 h 1542"/>
              <a:gd name="T2" fmla="*/ 166 w 1118"/>
              <a:gd name="T3" fmla="*/ 1043 h 1542"/>
              <a:gd name="T4" fmla="*/ 120 w 1118"/>
              <a:gd name="T5" fmla="*/ 1542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8" h="1542">
                <a:moveTo>
                  <a:pt x="1118" y="0"/>
                </a:moveTo>
                <a:cubicBezTo>
                  <a:pt x="725" y="393"/>
                  <a:pt x="332" y="786"/>
                  <a:pt x="166" y="1043"/>
                </a:cubicBezTo>
                <a:cubicBezTo>
                  <a:pt x="0" y="1300"/>
                  <a:pt x="128" y="1466"/>
                  <a:pt x="120" y="154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2002" name="Text Box 23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93946" y="6484550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47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2" grpId="0" animBg="1"/>
      <p:bldP spid="247816" grpId="0" animBg="1"/>
      <p:bldP spid="247817" grpId="0" animBg="1"/>
      <p:bldP spid="247819" grpId="0"/>
      <p:bldP spid="247820" grpId="0" animBg="1"/>
      <p:bldP spid="247821" grpId="0" animBg="1"/>
      <p:bldP spid="247823" grpId="0" animBg="1"/>
      <p:bldP spid="247824" grpId="0"/>
      <p:bldP spid="247826" grpId="0" animBg="1"/>
      <p:bldP spid="24782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ELEAR O HUIR 1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 b="4861"/>
          <a:stretch>
            <a:fillRect/>
          </a:stretch>
        </p:blipFill>
        <p:spPr bwMode="auto">
          <a:xfrm>
            <a:off x="3419475" y="166688"/>
            <a:ext cx="4824413" cy="6524625"/>
          </a:xfrm>
          <a:prstGeom prst="rect">
            <a:avLst/>
          </a:prstGeom>
          <a:solidFill>
            <a:srgbClr val="E4F1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754063" y="2205038"/>
            <a:ext cx="2057400" cy="395287"/>
          </a:xfrm>
          <a:prstGeom prst="rect">
            <a:avLst/>
          </a:prstGeom>
          <a:solidFill>
            <a:srgbClr val="FCD0D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G. Otros Cambios</a:t>
            </a:r>
          </a:p>
        </p:txBody>
      </p:sp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7019925" y="908050"/>
            <a:ext cx="720725" cy="936625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8027988" y="2636838"/>
            <a:ext cx="288925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2" name="Rectangle 8"/>
          <p:cNvSpPr>
            <a:spLocks noChangeArrowheads="1"/>
          </p:cNvSpPr>
          <p:nvPr/>
        </p:nvSpPr>
        <p:spPr bwMode="auto">
          <a:xfrm>
            <a:off x="8101013" y="4652963"/>
            <a:ext cx="1428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7164388" y="5661025"/>
            <a:ext cx="936625" cy="1008063"/>
          </a:xfrm>
          <a:prstGeom prst="rect">
            <a:avLst/>
          </a:prstGeom>
          <a:solidFill>
            <a:srgbClr val="C4DF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4" name="Rectangle 10"/>
          <p:cNvSpPr>
            <a:spLocks noChangeArrowheads="1"/>
          </p:cNvSpPr>
          <p:nvPr/>
        </p:nvSpPr>
        <p:spPr bwMode="auto">
          <a:xfrm>
            <a:off x="3419475" y="51577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5" name="Rectangle 11"/>
          <p:cNvSpPr>
            <a:spLocks noChangeArrowheads="1"/>
          </p:cNvSpPr>
          <p:nvPr/>
        </p:nvSpPr>
        <p:spPr bwMode="auto">
          <a:xfrm>
            <a:off x="6804025" y="2420938"/>
            <a:ext cx="792163" cy="215900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6" name="Rectangle 12"/>
          <p:cNvSpPr>
            <a:spLocks noChangeArrowheads="1"/>
          </p:cNvSpPr>
          <p:nvPr/>
        </p:nvSpPr>
        <p:spPr bwMode="auto">
          <a:xfrm>
            <a:off x="5003800" y="2708275"/>
            <a:ext cx="576263" cy="720725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4859338" y="3429000"/>
            <a:ext cx="576262" cy="6477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4859338" y="4149725"/>
            <a:ext cx="433387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1" name="Rectangle 15"/>
          <p:cNvSpPr>
            <a:spLocks noChangeArrowheads="1"/>
          </p:cNvSpPr>
          <p:nvPr/>
        </p:nvSpPr>
        <p:spPr bwMode="auto">
          <a:xfrm>
            <a:off x="4284663" y="3213100"/>
            <a:ext cx="503237" cy="50323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" altLang="es-VE">
              <a:effectLst/>
            </a:endParaRPr>
          </a:p>
        </p:txBody>
      </p:sp>
      <p:sp>
        <p:nvSpPr>
          <p:cNvPr id="123920" name="Rectangle 16"/>
          <p:cNvSpPr>
            <a:spLocks noChangeArrowheads="1"/>
          </p:cNvSpPr>
          <p:nvPr/>
        </p:nvSpPr>
        <p:spPr bwMode="auto">
          <a:xfrm>
            <a:off x="4284663" y="4005263"/>
            <a:ext cx="287337" cy="215900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4572000" y="4508500"/>
            <a:ext cx="720725" cy="433388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22" name="Rectangle 18"/>
          <p:cNvSpPr>
            <a:spLocks noChangeArrowheads="1"/>
          </p:cNvSpPr>
          <p:nvPr/>
        </p:nvSpPr>
        <p:spPr bwMode="auto">
          <a:xfrm>
            <a:off x="4572000" y="4868863"/>
            <a:ext cx="576263" cy="4318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23" name="Rectangle 19"/>
          <p:cNvSpPr>
            <a:spLocks noChangeArrowheads="1"/>
          </p:cNvSpPr>
          <p:nvPr/>
        </p:nvSpPr>
        <p:spPr bwMode="auto">
          <a:xfrm>
            <a:off x="4427538" y="5589588"/>
            <a:ext cx="576262" cy="287337"/>
          </a:xfrm>
          <a:prstGeom prst="rect">
            <a:avLst/>
          </a:prstGeom>
          <a:solidFill>
            <a:srgbClr val="BB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825500" y="2776538"/>
            <a:ext cx="23447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G1.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 pupilas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3926" name="Text Box 22"/>
          <p:cNvSpPr txBox="1">
            <a:spLocks noChangeArrowheads="1"/>
          </p:cNvSpPr>
          <p:nvPr/>
        </p:nvSpPr>
        <p:spPr bwMode="auto">
          <a:xfrm>
            <a:off x="827609" y="3517845"/>
            <a:ext cx="2808287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G2.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piel y vísceras </a:t>
            </a:r>
            <a:endParaRPr lang="es-ES_tradnl" alt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Redistribución flujo</a:t>
            </a:r>
          </a:p>
          <a:p>
            <a:pPr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Sudación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para disipar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calor por actividad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muscular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</a:p>
          <a:p>
            <a:pPr>
              <a:defRPr/>
            </a:pPr>
            <a:r>
              <a:rPr lang="es-ES_tradnl" altLang="es-VE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altLang="es-VE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endParaRPr lang="es-ES_tradnl" altLang="es-VE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928" name="Oval 24"/>
          <p:cNvSpPr>
            <a:spLocks noChangeArrowheads="1"/>
          </p:cNvSpPr>
          <p:nvPr/>
        </p:nvSpPr>
        <p:spPr bwMode="auto">
          <a:xfrm rot="-2996645">
            <a:off x="5722938" y="4905375"/>
            <a:ext cx="300038" cy="922337"/>
          </a:xfrm>
          <a:prstGeom prst="ellipse">
            <a:avLst/>
          </a:prstGeom>
          <a:solidFill>
            <a:srgbClr val="DBC1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30" name="Text Box 26"/>
          <p:cNvSpPr txBox="1">
            <a:spLocks noChangeArrowheads="1"/>
          </p:cNvSpPr>
          <p:nvPr/>
        </p:nvSpPr>
        <p:spPr bwMode="auto">
          <a:xfrm>
            <a:off x="8027988" y="5157788"/>
            <a:ext cx="647700" cy="395287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b="1">
                <a:effectLst/>
              </a:rPr>
              <a:t>G2.</a:t>
            </a:r>
          </a:p>
        </p:txBody>
      </p:sp>
      <p:sp>
        <p:nvSpPr>
          <p:cNvPr id="123932" name="Text Box 28"/>
          <p:cNvSpPr txBox="1">
            <a:spLocks noChangeArrowheads="1"/>
          </p:cNvSpPr>
          <p:nvPr/>
        </p:nvSpPr>
        <p:spPr bwMode="auto">
          <a:xfrm>
            <a:off x="2526085" y="40050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3933" name="Rectangle 29"/>
          <p:cNvSpPr>
            <a:spLocks noChangeArrowheads="1"/>
          </p:cNvSpPr>
          <p:nvPr/>
        </p:nvSpPr>
        <p:spPr bwMode="auto">
          <a:xfrm>
            <a:off x="4789488" y="1196975"/>
            <a:ext cx="503237" cy="287338"/>
          </a:xfrm>
          <a:prstGeom prst="rect">
            <a:avLst/>
          </a:prstGeom>
          <a:solidFill>
            <a:srgbClr val="D1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1E8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936" name="Text Box 32"/>
          <p:cNvSpPr txBox="1">
            <a:spLocks noChangeArrowheads="1"/>
          </p:cNvSpPr>
          <p:nvPr/>
        </p:nvSpPr>
        <p:spPr bwMode="auto">
          <a:xfrm>
            <a:off x="5868144" y="1076325"/>
            <a:ext cx="116046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123937" name="Text Box 33"/>
          <p:cNvSpPr txBox="1">
            <a:spLocks noChangeArrowheads="1"/>
          </p:cNvSpPr>
          <p:nvPr/>
        </p:nvSpPr>
        <p:spPr bwMode="auto">
          <a:xfrm>
            <a:off x="7119520" y="5618229"/>
            <a:ext cx="160492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Piel:</a:t>
            </a:r>
            <a:endParaRPr lang="es-ES_tradnl" altLang="es-VE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Sudación</a:t>
            </a:r>
          </a:p>
          <a:p>
            <a:pPr>
              <a:defRPr/>
            </a:pPr>
            <a:r>
              <a:rPr lang="es-ES_tradnl" altLang="es-VE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endParaRPr lang="es-ES_tradnl" altLang="es-VE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939" name="Freeform 35"/>
          <p:cNvSpPr>
            <a:spLocks/>
          </p:cNvSpPr>
          <p:nvPr/>
        </p:nvSpPr>
        <p:spPr bwMode="auto">
          <a:xfrm>
            <a:off x="3924300" y="2133600"/>
            <a:ext cx="1655763" cy="719138"/>
          </a:xfrm>
          <a:custGeom>
            <a:avLst/>
            <a:gdLst>
              <a:gd name="T0" fmla="*/ 0 w 1043"/>
              <a:gd name="T1" fmla="*/ 453 h 453"/>
              <a:gd name="T2" fmla="*/ 181 w 1043"/>
              <a:gd name="T3" fmla="*/ 317 h 453"/>
              <a:gd name="T4" fmla="*/ 453 w 1043"/>
              <a:gd name="T5" fmla="*/ 272 h 453"/>
              <a:gd name="T6" fmla="*/ 635 w 1043"/>
              <a:gd name="T7" fmla="*/ 272 h 453"/>
              <a:gd name="T8" fmla="*/ 771 w 1043"/>
              <a:gd name="T9" fmla="*/ 181 h 453"/>
              <a:gd name="T10" fmla="*/ 952 w 1043"/>
              <a:gd name="T11" fmla="*/ 90 h 453"/>
              <a:gd name="T12" fmla="*/ 1043 w 1043"/>
              <a:gd name="T13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3" h="453">
                <a:moveTo>
                  <a:pt x="0" y="453"/>
                </a:moveTo>
                <a:cubicBezTo>
                  <a:pt x="53" y="400"/>
                  <a:pt x="106" y="347"/>
                  <a:pt x="181" y="317"/>
                </a:cubicBezTo>
                <a:cubicBezTo>
                  <a:pt x="256" y="287"/>
                  <a:pt x="377" y="280"/>
                  <a:pt x="453" y="272"/>
                </a:cubicBezTo>
                <a:cubicBezTo>
                  <a:pt x="529" y="264"/>
                  <a:pt x="582" y="287"/>
                  <a:pt x="635" y="272"/>
                </a:cubicBezTo>
                <a:cubicBezTo>
                  <a:pt x="688" y="257"/>
                  <a:pt x="718" y="211"/>
                  <a:pt x="771" y="181"/>
                </a:cubicBezTo>
                <a:cubicBezTo>
                  <a:pt x="824" y="151"/>
                  <a:pt x="907" y="120"/>
                  <a:pt x="952" y="90"/>
                </a:cubicBezTo>
                <a:cubicBezTo>
                  <a:pt x="997" y="60"/>
                  <a:pt x="1028" y="15"/>
                  <a:pt x="1043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3940" name="Freeform 36"/>
          <p:cNvSpPr>
            <a:spLocks/>
          </p:cNvSpPr>
          <p:nvPr/>
        </p:nvSpPr>
        <p:spPr bwMode="auto">
          <a:xfrm>
            <a:off x="3995738" y="3694113"/>
            <a:ext cx="744537" cy="2830512"/>
          </a:xfrm>
          <a:custGeom>
            <a:avLst/>
            <a:gdLst>
              <a:gd name="T0" fmla="*/ 0 w 469"/>
              <a:gd name="T1" fmla="*/ 241 h 1783"/>
              <a:gd name="T2" fmla="*/ 272 w 469"/>
              <a:gd name="T3" fmla="*/ 105 h 1783"/>
              <a:gd name="T4" fmla="*/ 363 w 469"/>
              <a:gd name="T5" fmla="*/ 151 h 1783"/>
              <a:gd name="T6" fmla="*/ 363 w 469"/>
              <a:gd name="T7" fmla="*/ 1012 h 1783"/>
              <a:gd name="T8" fmla="*/ 454 w 469"/>
              <a:gd name="T9" fmla="*/ 1421 h 1783"/>
              <a:gd name="T10" fmla="*/ 454 w 469"/>
              <a:gd name="T11" fmla="*/ 1783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783">
                <a:moveTo>
                  <a:pt x="0" y="241"/>
                </a:moveTo>
                <a:cubicBezTo>
                  <a:pt x="106" y="180"/>
                  <a:pt x="212" y="120"/>
                  <a:pt x="272" y="105"/>
                </a:cubicBezTo>
                <a:cubicBezTo>
                  <a:pt x="332" y="90"/>
                  <a:pt x="348" y="0"/>
                  <a:pt x="363" y="151"/>
                </a:cubicBezTo>
                <a:cubicBezTo>
                  <a:pt x="378" y="302"/>
                  <a:pt x="348" y="800"/>
                  <a:pt x="363" y="1012"/>
                </a:cubicBezTo>
                <a:cubicBezTo>
                  <a:pt x="378" y="1224"/>
                  <a:pt x="439" y="1293"/>
                  <a:pt x="454" y="1421"/>
                </a:cubicBezTo>
                <a:cubicBezTo>
                  <a:pt x="469" y="1549"/>
                  <a:pt x="454" y="1723"/>
                  <a:pt x="454" y="1783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3941" name="Freeform 37"/>
          <p:cNvSpPr>
            <a:spLocks/>
          </p:cNvSpPr>
          <p:nvPr/>
        </p:nvSpPr>
        <p:spPr bwMode="auto">
          <a:xfrm>
            <a:off x="5076825" y="188913"/>
            <a:ext cx="287338" cy="1584325"/>
          </a:xfrm>
          <a:custGeom>
            <a:avLst/>
            <a:gdLst>
              <a:gd name="T0" fmla="*/ 136 w 181"/>
              <a:gd name="T1" fmla="*/ 998 h 998"/>
              <a:gd name="T2" fmla="*/ 45 w 181"/>
              <a:gd name="T3" fmla="*/ 816 h 998"/>
              <a:gd name="T4" fmla="*/ 0 w 181"/>
              <a:gd name="T5" fmla="*/ 544 h 998"/>
              <a:gd name="T6" fmla="*/ 45 w 181"/>
              <a:gd name="T7" fmla="*/ 227 h 998"/>
              <a:gd name="T8" fmla="*/ 181 w 181"/>
              <a:gd name="T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998">
                <a:moveTo>
                  <a:pt x="136" y="998"/>
                </a:moveTo>
                <a:cubicBezTo>
                  <a:pt x="102" y="945"/>
                  <a:pt x="68" y="892"/>
                  <a:pt x="45" y="816"/>
                </a:cubicBezTo>
                <a:cubicBezTo>
                  <a:pt x="22" y="740"/>
                  <a:pt x="0" y="642"/>
                  <a:pt x="0" y="544"/>
                </a:cubicBezTo>
                <a:cubicBezTo>
                  <a:pt x="0" y="446"/>
                  <a:pt x="15" y="318"/>
                  <a:pt x="45" y="227"/>
                </a:cubicBezTo>
                <a:cubicBezTo>
                  <a:pt x="75" y="136"/>
                  <a:pt x="158" y="38"/>
                  <a:pt x="181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3942" name="Freeform 38"/>
          <p:cNvSpPr>
            <a:spLocks/>
          </p:cNvSpPr>
          <p:nvPr/>
        </p:nvSpPr>
        <p:spPr bwMode="auto">
          <a:xfrm>
            <a:off x="6516688" y="2133600"/>
            <a:ext cx="1511300" cy="574675"/>
          </a:xfrm>
          <a:custGeom>
            <a:avLst/>
            <a:gdLst>
              <a:gd name="T0" fmla="*/ 0 w 952"/>
              <a:gd name="T1" fmla="*/ 0 h 362"/>
              <a:gd name="T2" fmla="*/ 45 w 952"/>
              <a:gd name="T3" fmla="*/ 90 h 362"/>
              <a:gd name="T4" fmla="*/ 181 w 952"/>
              <a:gd name="T5" fmla="*/ 181 h 362"/>
              <a:gd name="T6" fmla="*/ 363 w 952"/>
              <a:gd name="T7" fmla="*/ 181 h 362"/>
              <a:gd name="T8" fmla="*/ 635 w 952"/>
              <a:gd name="T9" fmla="*/ 226 h 362"/>
              <a:gd name="T10" fmla="*/ 952 w 952"/>
              <a:gd name="T11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362">
                <a:moveTo>
                  <a:pt x="0" y="0"/>
                </a:moveTo>
                <a:cubicBezTo>
                  <a:pt x="7" y="30"/>
                  <a:pt x="15" y="60"/>
                  <a:pt x="45" y="90"/>
                </a:cubicBezTo>
                <a:cubicBezTo>
                  <a:pt x="75" y="120"/>
                  <a:pt x="128" y="166"/>
                  <a:pt x="181" y="181"/>
                </a:cubicBezTo>
                <a:cubicBezTo>
                  <a:pt x="234" y="196"/>
                  <a:pt x="287" y="174"/>
                  <a:pt x="363" y="181"/>
                </a:cubicBezTo>
                <a:cubicBezTo>
                  <a:pt x="439" y="188"/>
                  <a:pt x="537" y="196"/>
                  <a:pt x="635" y="226"/>
                </a:cubicBezTo>
                <a:cubicBezTo>
                  <a:pt x="733" y="256"/>
                  <a:pt x="842" y="309"/>
                  <a:pt x="952" y="36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3943" name="Freeform 39"/>
          <p:cNvSpPr>
            <a:spLocks/>
          </p:cNvSpPr>
          <p:nvPr/>
        </p:nvSpPr>
        <p:spPr bwMode="auto">
          <a:xfrm>
            <a:off x="7367588" y="3860800"/>
            <a:ext cx="588962" cy="288925"/>
          </a:xfrm>
          <a:custGeom>
            <a:avLst/>
            <a:gdLst>
              <a:gd name="T0" fmla="*/ 371 w 371"/>
              <a:gd name="T1" fmla="*/ 182 h 182"/>
              <a:gd name="T2" fmla="*/ 53 w 371"/>
              <a:gd name="T3" fmla="*/ 0 h 182"/>
              <a:gd name="T4" fmla="*/ 53 w 37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182">
                <a:moveTo>
                  <a:pt x="371" y="182"/>
                </a:moveTo>
                <a:cubicBezTo>
                  <a:pt x="238" y="91"/>
                  <a:pt x="106" y="0"/>
                  <a:pt x="53" y="0"/>
                </a:cubicBezTo>
                <a:cubicBezTo>
                  <a:pt x="0" y="0"/>
                  <a:pt x="53" y="152"/>
                  <a:pt x="53" y="182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4787900" y="1125538"/>
            <a:ext cx="606425" cy="395287"/>
          </a:xfrm>
          <a:prstGeom prst="rect">
            <a:avLst/>
          </a:prstGeom>
          <a:solidFill>
            <a:srgbClr val="F9A5B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b="1">
                <a:effectLst/>
              </a:rPr>
              <a:t>G1.</a:t>
            </a:r>
          </a:p>
        </p:txBody>
      </p:sp>
      <p:sp>
        <p:nvSpPr>
          <p:cNvPr id="43040" name="Text Box 41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93946" y="643608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  <p:bldP spid="123925" grpId="0"/>
      <p:bldP spid="123926" grpId="0"/>
      <p:bldP spid="123930" grpId="0" animBg="1"/>
      <p:bldP spid="123936" grpId="0" animBg="1"/>
      <p:bldP spid="123937" grpId="0"/>
      <p:bldP spid="1239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altLang="es-VE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065338" y="2163763"/>
            <a:ext cx="5011737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altLang="es-VE" sz="800" b="1" u="sng" dirty="0" smtClean="0">
              <a:effectLst/>
            </a:endParaRPr>
          </a:p>
          <a:p>
            <a:pPr eaLnBrk="1" hangingPunct="1"/>
            <a:r>
              <a:rPr lang="es-ES_tradnl" altLang="es-VE" sz="2000" b="1" u="sng" dirty="0" smtClean="0">
                <a:effectLst/>
              </a:rPr>
              <a:t>NOTA</a:t>
            </a:r>
            <a:r>
              <a:rPr lang="es-ES_tradnl" altLang="es-VE" sz="2000" b="1" dirty="0">
                <a:effectLst/>
              </a:rPr>
              <a:t>:</a:t>
            </a:r>
          </a:p>
          <a:p>
            <a:pPr eaLnBrk="1" hangingPunct="1"/>
            <a:r>
              <a:rPr lang="es-ES_tradnl" altLang="es-VE" sz="2000" dirty="0">
                <a:effectLst/>
              </a:rPr>
              <a:t> </a:t>
            </a:r>
          </a:p>
          <a:p>
            <a:pPr eaLnBrk="1" hangingPunct="1"/>
            <a:r>
              <a:rPr lang="es-ES_tradnl" altLang="es-VE" sz="2000" dirty="0">
                <a:effectLst/>
              </a:rPr>
              <a:t>Para las clases y materiales del Sistema Nervioso Autónomo, se ha seguido en gran parte la organización y las ilustraciones del libro </a:t>
            </a:r>
            <a:r>
              <a:rPr lang="es-ES_tradnl" altLang="es-VE" sz="2000" i="1" dirty="0" err="1">
                <a:effectLst/>
              </a:rPr>
              <a:t>Autonomic</a:t>
            </a:r>
            <a:r>
              <a:rPr lang="es-ES_tradnl" altLang="es-VE" sz="2000" i="1" dirty="0">
                <a:effectLst/>
              </a:rPr>
              <a:t> </a:t>
            </a:r>
            <a:r>
              <a:rPr lang="es-ES_tradnl" altLang="es-VE" sz="2000" i="1" dirty="0" err="1">
                <a:effectLst/>
              </a:rPr>
              <a:t>Nerves</a:t>
            </a:r>
            <a:r>
              <a:rPr lang="es-ES_tradnl" altLang="es-VE" sz="2000" i="1" dirty="0">
                <a:effectLst/>
              </a:rPr>
              <a:t> </a:t>
            </a:r>
            <a:r>
              <a:rPr lang="es-ES_tradnl" altLang="es-VE" sz="2000" dirty="0">
                <a:effectLst/>
              </a:rPr>
              <a:t>de L. Wilson-</a:t>
            </a:r>
            <a:r>
              <a:rPr lang="es-ES_tradnl" altLang="es-VE" sz="2000" dirty="0" err="1">
                <a:effectLst/>
              </a:rPr>
              <a:t>Pauwels</a:t>
            </a:r>
            <a:r>
              <a:rPr lang="es-ES_tradnl" altLang="es-VE" sz="2000" dirty="0">
                <a:effectLst/>
              </a:rPr>
              <a:t>, P-A. Stewart y E.J. </a:t>
            </a:r>
            <a:r>
              <a:rPr lang="es-ES_tradnl" altLang="es-VE" sz="2000" dirty="0" err="1">
                <a:effectLst/>
              </a:rPr>
              <a:t>Akesson</a:t>
            </a:r>
            <a:r>
              <a:rPr lang="es-ES_tradnl" altLang="es-VE" sz="2000" dirty="0">
                <a:effectLst/>
              </a:rPr>
              <a:t>. B.C. </a:t>
            </a:r>
            <a:r>
              <a:rPr lang="es-ES_tradnl" altLang="es-VE" sz="2000" dirty="0" err="1">
                <a:effectLst/>
              </a:rPr>
              <a:t>Decker</a:t>
            </a:r>
            <a:r>
              <a:rPr lang="es-ES_tradnl" altLang="es-VE" sz="2000" dirty="0">
                <a:effectLst/>
              </a:rPr>
              <a:t>, 1997</a:t>
            </a:r>
            <a:r>
              <a:rPr lang="es-ES_tradnl" altLang="es-VE" sz="2000" dirty="0" smtClean="0">
                <a:effectLst/>
              </a:rPr>
              <a:t>.</a:t>
            </a:r>
          </a:p>
          <a:p>
            <a:pPr eaLnBrk="1" hangingPunct="1"/>
            <a:r>
              <a:rPr lang="es-ES_tradnl" altLang="es-VE" sz="800" dirty="0" smtClean="0">
                <a:effectLst/>
              </a:rPr>
              <a:t> 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46" name="Line 14"/>
          <p:cNvSpPr>
            <a:spLocks noChangeShapeType="1"/>
          </p:cNvSpPr>
          <p:nvPr/>
        </p:nvSpPr>
        <p:spPr bwMode="auto">
          <a:xfrm>
            <a:off x="5492750" y="2659518"/>
            <a:ext cx="0" cy="256970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3676661" y="1241902"/>
            <a:ext cx="3674491" cy="138499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Ansiedad</a:t>
            </a:r>
          </a:p>
          <a:p>
            <a:pPr algn="ctr"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Temor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anticipado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real </a:t>
            </a:r>
          </a:p>
          <a:p>
            <a:pPr algn="ctr"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Preparación pelea-huida</a:t>
            </a:r>
          </a:p>
          <a:p>
            <a:pPr algn="ctr">
              <a:defRPr/>
            </a:pPr>
            <a:r>
              <a:rPr lang="es-ES" altLang="es-VE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Caso </a:t>
            </a:r>
            <a:r>
              <a:rPr lang="es-ES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Mateo </a:t>
            </a:r>
            <a:endParaRPr lang="es-ES_tradnl" altLang="es-VE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7019925" y="3333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48843" name="Rectangle 11"/>
          <p:cNvSpPr>
            <a:spLocks noChangeArrowheads="1"/>
          </p:cNvSpPr>
          <p:nvPr/>
        </p:nvSpPr>
        <p:spPr bwMode="auto">
          <a:xfrm>
            <a:off x="4327525" y="4365625"/>
            <a:ext cx="2372765" cy="523220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</a:t>
            </a:r>
            <a:r>
              <a:rPr lang="es-ES_tradnl" altLang="es-VE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y </a:t>
            </a:r>
            <a:r>
              <a:rPr lang="es-ES_tradnl" altLang="es-VE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</a:p>
        </p:txBody>
      </p:sp>
      <p:sp>
        <p:nvSpPr>
          <p:cNvPr id="248844" name="Rectangle 12"/>
          <p:cNvSpPr>
            <a:spLocks noChangeArrowheads="1"/>
          </p:cNvSpPr>
          <p:nvPr/>
        </p:nvSpPr>
        <p:spPr bwMode="auto">
          <a:xfrm>
            <a:off x="4159250" y="5300663"/>
            <a:ext cx="2665413" cy="730250"/>
          </a:xfrm>
          <a:prstGeom prst="rect">
            <a:avLst/>
          </a:prstGeom>
          <a:solidFill>
            <a:srgbClr val="F9A5B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Acciones simpáticas 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en el cuerpo</a:t>
            </a:r>
          </a:p>
        </p:txBody>
      </p:sp>
      <p:sp>
        <p:nvSpPr>
          <p:cNvPr id="248845" name="Rectangle 13"/>
          <p:cNvSpPr>
            <a:spLocks noChangeArrowheads="1"/>
          </p:cNvSpPr>
          <p:nvPr/>
        </p:nvSpPr>
        <p:spPr bwMode="auto">
          <a:xfrm>
            <a:off x="3821113" y="3284538"/>
            <a:ext cx="3343275" cy="895350"/>
          </a:xfrm>
          <a:prstGeom prst="rect">
            <a:avLst/>
          </a:prstGeom>
          <a:solidFill>
            <a:srgbClr val="FBC9D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Corteza - hipotálamo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Cascada simpática</a:t>
            </a:r>
          </a:p>
          <a:p>
            <a:pPr algn="ctr"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adrenal, N. </a:t>
            </a:r>
            <a:r>
              <a:rPr lang="es-ES_tradnl" altLang="es-VE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posgl</a:t>
            </a: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248847" name="Text Box 15"/>
          <p:cNvSpPr txBox="1">
            <a:spLocks noChangeArrowheads="1"/>
          </p:cNvSpPr>
          <p:nvPr/>
        </p:nvSpPr>
        <p:spPr bwMode="auto">
          <a:xfrm>
            <a:off x="2555875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48848" name="Picture 16" descr="TestFear_tnb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04" y="1581175"/>
            <a:ext cx="2952068" cy="40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3" name="Text Box 18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248851" name="Oval 19"/>
          <p:cNvSpPr>
            <a:spLocks noChangeArrowheads="1"/>
          </p:cNvSpPr>
          <p:nvPr/>
        </p:nvSpPr>
        <p:spPr bwMode="auto">
          <a:xfrm>
            <a:off x="1835696" y="2852936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52" name="Oval 20"/>
          <p:cNvSpPr>
            <a:spLocks noChangeArrowheads="1"/>
          </p:cNvSpPr>
          <p:nvPr/>
        </p:nvSpPr>
        <p:spPr bwMode="auto">
          <a:xfrm>
            <a:off x="1835696" y="2925068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53" name="Oval 21"/>
          <p:cNvSpPr>
            <a:spLocks noChangeArrowheads="1"/>
          </p:cNvSpPr>
          <p:nvPr/>
        </p:nvSpPr>
        <p:spPr bwMode="auto">
          <a:xfrm>
            <a:off x="2051596" y="292506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54" name="Oval 22"/>
          <p:cNvSpPr>
            <a:spLocks noChangeArrowheads="1"/>
          </p:cNvSpPr>
          <p:nvPr/>
        </p:nvSpPr>
        <p:spPr bwMode="auto">
          <a:xfrm>
            <a:off x="2051596" y="2925068"/>
            <a:ext cx="142875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7582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88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88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2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" fill="hold"/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3" grpId="0" animBg="1"/>
      <p:bldP spid="248844" grpId="0" animBg="1"/>
      <p:bldP spid="24884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79" name="Text Box 27"/>
          <p:cNvSpPr txBox="1">
            <a:spLocks noChangeArrowheads="1"/>
          </p:cNvSpPr>
          <p:nvPr/>
        </p:nvSpPr>
        <p:spPr bwMode="auto">
          <a:xfrm>
            <a:off x="3791979" y="1364793"/>
            <a:ext cx="156004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Caso Mateo</a:t>
            </a:r>
          </a:p>
          <a:p>
            <a:pPr algn="ctr"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Ansiedad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2781" name="Text Box 29"/>
          <p:cNvSpPr txBox="1">
            <a:spLocks noChangeArrowheads="1"/>
          </p:cNvSpPr>
          <p:nvPr/>
        </p:nvSpPr>
        <p:spPr bwMode="auto">
          <a:xfrm>
            <a:off x="1222375" y="2405063"/>
            <a:ext cx="2965450" cy="147796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Piel pálida, húmeda,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fría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Pupilas dilatadas</a:t>
            </a:r>
          </a:p>
          <a:p>
            <a:pPr>
              <a:buFontTx/>
              <a:buChar char="•"/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Palpitaciones </a:t>
            </a:r>
          </a:p>
          <a:p>
            <a:pPr>
              <a:buFontTx/>
              <a:buChar char="•"/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Respiración acelerada</a:t>
            </a:r>
          </a:p>
          <a:p>
            <a:pPr>
              <a:buFontTx/>
              <a:buChar char="•"/>
              <a:defRPr/>
            </a:pPr>
            <a:endParaRPr lang="es-ES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83" name="Line 31"/>
          <p:cNvSpPr>
            <a:spLocks noChangeShapeType="1"/>
          </p:cNvSpPr>
          <p:nvPr/>
        </p:nvSpPr>
        <p:spPr bwMode="auto">
          <a:xfrm flipV="1">
            <a:off x="3922713" y="3573463"/>
            <a:ext cx="865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2786" name="Text Box 34"/>
          <p:cNvSpPr txBox="1">
            <a:spLocks noChangeArrowheads="1"/>
          </p:cNvSpPr>
          <p:nvPr/>
        </p:nvSpPr>
        <p:spPr bwMode="auto">
          <a:xfrm>
            <a:off x="4859338" y="2997200"/>
            <a:ext cx="3476625" cy="298926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Hiperventilación </a:t>
            </a: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sin exceso CO</a:t>
            </a:r>
            <a:r>
              <a:rPr lang="es-ES" altLang="es-VE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>
              <a:defRPr/>
            </a:pPr>
            <a:endParaRPr lang="es-ES" altLang="es-VE" sz="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en sangre</a:t>
            </a:r>
          </a:p>
          <a:p>
            <a:pPr>
              <a:defRPr/>
            </a:pPr>
            <a:endParaRPr lang="es-ES" altLang="es-VE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en cerebro</a:t>
            </a:r>
          </a:p>
          <a:p>
            <a:pPr>
              <a:defRPr/>
            </a:pPr>
            <a:endParaRPr lang="es-ES" altLang="es-VE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 cerebral</a:t>
            </a:r>
          </a:p>
          <a:p>
            <a:pPr>
              <a:defRPr/>
            </a:pPr>
            <a:endParaRPr lang="es-ES" altLang="es-VE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cerebral</a:t>
            </a:r>
          </a:p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metabolismo glucosa</a:t>
            </a:r>
          </a:p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energía</a:t>
            </a:r>
          </a:p>
          <a:p>
            <a:pPr>
              <a:defRPr/>
            </a:pPr>
            <a:endParaRPr lang="es-ES" altLang="es-VE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Sensación de mareo y náusea</a:t>
            </a:r>
          </a:p>
        </p:txBody>
      </p:sp>
      <p:sp>
        <p:nvSpPr>
          <p:cNvPr id="202788" name="Text Box 36"/>
          <p:cNvSpPr txBox="1">
            <a:spLocks noChangeArrowheads="1"/>
          </p:cNvSpPr>
          <p:nvPr/>
        </p:nvSpPr>
        <p:spPr bwMode="auto">
          <a:xfrm>
            <a:off x="1616918" y="4076700"/>
            <a:ext cx="174759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¡Descarga </a:t>
            </a:r>
            <a:endParaRPr lang="es-ES" altLang="es-VE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simpática!</a:t>
            </a:r>
          </a:p>
        </p:txBody>
      </p:sp>
      <p:sp>
        <p:nvSpPr>
          <p:cNvPr id="202789" name="Text Box 37"/>
          <p:cNvSpPr txBox="1">
            <a:spLocks noChangeArrowheads="1"/>
          </p:cNvSpPr>
          <p:nvPr/>
        </p:nvSpPr>
        <p:spPr bwMode="auto">
          <a:xfrm>
            <a:off x="127000" y="2716213"/>
            <a:ext cx="1187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“sudor </a:t>
            </a:r>
          </a:p>
          <a:p>
            <a:pPr algn="ctr">
              <a:defRPr/>
            </a:pPr>
            <a:r>
              <a:rPr lang="es-ES_tradnl" altLang="es-VE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frío”</a:t>
            </a:r>
          </a:p>
        </p:txBody>
      </p:sp>
      <p:sp>
        <p:nvSpPr>
          <p:cNvPr id="202790" name="Rectangle 38"/>
          <p:cNvSpPr>
            <a:spLocks noChangeArrowheads="1"/>
          </p:cNvSpPr>
          <p:nvPr/>
        </p:nvSpPr>
        <p:spPr bwMode="auto">
          <a:xfrm>
            <a:off x="6732240" y="54852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02792" name="Rectangle 40"/>
          <p:cNvSpPr>
            <a:spLocks noChangeArrowheads="1"/>
          </p:cNvSpPr>
          <p:nvPr/>
        </p:nvSpPr>
        <p:spPr bwMode="auto">
          <a:xfrm>
            <a:off x="1835150" y="5084763"/>
            <a:ext cx="1131888" cy="73977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Náusea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Mareo</a:t>
            </a:r>
            <a:endParaRPr lang="es-ES_tradnl" altLang="es-VE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2793" name="Text Box 41"/>
          <p:cNvSpPr txBox="1">
            <a:spLocks noChangeArrowheads="1"/>
          </p:cNvSpPr>
          <p:nvPr/>
        </p:nvSpPr>
        <p:spPr bwMode="auto">
          <a:xfrm>
            <a:off x="3059113" y="5084763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??</a:t>
            </a:r>
          </a:p>
        </p:txBody>
      </p:sp>
      <p:sp>
        <p:nvSpPr>
          <p:cNvPr id="202794" name="Text Box 42"/>
          <p:cNvSpPr txBox="1">
            <a:spLocks noChangeArrowheads="1"/>
          </p:cNvSpPr>
          <p:nvPr/>
        </p:nvSpPr>
        <p:spPr bwMode="auto">
          <a:xfrm>
            <a:off x="2925763" y="58496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068" name="Text Box 43"/>
          <p:cNvSpPr txBox="1">
            <a:spLocks noChangeArrowheads="1"/>
          </p:cNvSpPr>
          <p:nvPr/>
        </p:nvSpPr>
        <p:spPr bwMode="auto">
          <a:xfrm>
            <a:off x="807244" y="584960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2" name="1 Flecha abajo"/>
          <p:cNvSpPr/>
          <p:nvPr/>
        </p:nvSpPr>
        <p:spPr bwMode="auto">
          <a:xfrm>
            <a:off x="2267744" y="3883025"/>
            <a:ext cx="304006" cy="338063"/>
          </a:xfrm>
          <a:prstGeom prst="downArrow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02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027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027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027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0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20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86" grpId="0" animBg="1"/>
      <p:bldP spid="202788" grpId="0"/>
      <p:bldP spid="202789" grpId="0"/>
      <p:bldP spid="202789" grpId="1"/>
      <p:bldP spid="202792" grpId="0" animBg="1"/>
      <p:bldP spid="202793" grpId="0"/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3763031" y="1341438"/>
            <a:ext cx="163698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Caso Mateo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Ansiedad</a:t>
            </a:r>
          </a:p>
        </p:txBody>
      </p:sp>
      <p:sp>
        <p:nvSpPr>
          <p:cNvPr id="204814" name="Text Box 14"/>
          <p:cNvSpPr txBox="1">
            <a:spLocks noChangeArrowheads="1"/>
          </p:cNvSpPr>
          <p:nvPr/>
        </p:nvSpPr>
        <p:spPr bwMode="auto">
          <a:xfrm>
            <a:off x="2003425" y="2314575"/>
            <a:ext cx="9556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Reposo</a:t>
            </a:r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4374357" y="2386012"/>
            <a:ext cx="2220912" cy="395287"/>
          </a:xfrm>
          <a:prstGeom prst="rect">
            <a:avLst/>
          </a:prstGeom>
          <a:solidFill>
            <a:srgbClr val="FFE5F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Ejercicio, ansiedad</a:t>
            </a:r>
          </a:p>
        </p:txBody>
      </p:sp>
      <p:sp>
        <p:nvSpPr>
          <p:cNvPr id="204817" name="Rectangle 17"/>
          <p:cNvSpPr>
            <a:spLocks noChangeArrowheads="1"/>
          </p:cNvSpPr>
          <p:nvPr/>
        </p:nvSpPr>
        <p:spPr bwMode="auto">
          <a:xfrm>
            <a:off x="1066800" y="2817813"/>
            <a:ext cx="649288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1042988" y="2674938"/>
            <a:ext cx="960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 mmHg</a:t>
            </a: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40</a:t>
            </a:r>
          </a:p>
        </p:txBody>
      </p: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1211263" y="3249613"/>
            <a:ext cx="665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pCO</a:t>
            </a:r>
            <a:r>
              <a:rPr lang="es-ES_tradnl" altLang="es-VE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4824" name="Rectangle 24"/>
          <p:cNvSpPr>
            <a:spLocks noChangeArrowheads="1"/>
          </p:cNvSpPr>
          <p:nvPr/>
        </p:nvSpPr>
        <p:spPr bwMode="auto">
          <a:xfrm>
            <a:off x="6084888" y="4797425"/>
            <a:ext cx="1727200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25" name="Text Box 25"/>
          <p:cNvSpPr txBox="1">
            <a:spLocks noChangeArrowheads="1"/>
          </p:cNvSpPr>
          <p:nvPr/>
        </p:nvSpPr>
        <p:spPr bwMode="auto">
          <a:xfrm>
            <a:off x="5978525" y="4422775"/>
            <a:ext cx="20732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  Flujo sanguíneo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  cerebral</a:t>
            </a:r>
          </a:p>
        </p:txBody>
      </p:sp>
      <p:sp>
        <p:nvSpPr>
          <p:cNvPr id="204827" name="Line 27"/>
          <p:cNvSpPr>
            <a:spLocks noChangeShapeType="1"/>
          </p:cNvSpPr>
          <p:nvPr/>
        </p:nvSpPr>
        <p:spPr bwMode="auto">
          <a:xfrm>
            <a:off x="6194425" y="48545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28" name="Rectangle 28"/>
          <p:cNvSpPr>
            <a:spLocks noChangeArrowheads="1"/>
          </p:cNvSpPr>
          <p:nvPr/>
        </p:nvSpPr>
        <p:spPr bwMode="auto">
          <a:xfrm>
            <a:off x="4235450" y="4259263"/>
            <a:ext cx="6477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3" name="Text Box 13"/>
          <p:cNvSpPr txBox="1">
            <a:spLocks noChangeArrowheads="1"/>
          </p:cNvSpPr>
          <p:nvPr/>
        </p:nvSpPr>
        <p:spPr bwMode="auto">
          <a:xfrm>
            <a:off x="4019550" y="4402138"/>
            <a:ext cx="19255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Hiperventilación</a:t>
            </a:r>
            <a:endParaRPr lang="es-ES" altLang="es-VE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23" name="Line 23"/>
          <p:cNvSpPr>
            <a:spLocks noChangeShapeType="1"/>
          </p:cNvSpPr>
          <p:nvPr/>
        </p:nvSpPr>
        <p:spPr bwMode="auto">
          <a:xfrm>
            <a:off x="7666682" y="2988692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29" name="Rectangle 29"/>
          <p:cNvSpPr>
            <a:spLocks noChangeArrowheads="1"/>
          </p:cNvSpPr>
          <p:nvPr/>
        </p:nvSpPr>
        <p:spPr bwMode="auto">
          <a:xfrm>
            <a:off x="3587750" y="2962275"/>
            <a:ext cx="2873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30" name="Rectangle 30"/>
          <p:cNvSpPr>
            <a:spLocks noChangeArrowheads="1"/>
          </p:cNvSpPr>
          <p:nvPr/>
        </p:nvSpPr>
        <p:spPr bwMode="auto">
          <a:xfrm>
            <a:off x="5387975" y="3106738"/>
            <a:ext cx="3603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32" name="Line 32"/>
          <p:cNvSpPr>
            <a:spLocks noChangeShapeType="1"/>
          </p:cNvSpPr>
          <p:nvPr/>
        </p:nvSpPr>
        <p:spPr bwMode="auto">
          <a:xfrm flipH="1">
            <a:off x="1762125" y="30337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35" name="Text Box 35"/>
          <p:cNvSpPr txBox="1">
            <a:spLocks noChangeArrowheads="1"/>
          </p:cNvSpPr>
          <p:nvPr/>
        </p:nvSpPr>
        <p:spPr bwMode="auto">
          <a:xfrm>
            <a:off x="3587750" y="3970338"/>
            <a:ext cx="1111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TIEMPO</a:t>
            </a:r>
          </a:p>
        </p:txBody>
      </p:sp>
      <p:sp>
        <p:nvSpPr>
          <p:cNvPr id="204836" name="Line 36"/>
          <p:cNvSpPr>
            <a:spLocks noChangeShapeType="1"/>
          </p:cNvSpPr>
          <p:nvPr/>
        </p:nvSpPr>
        <p:spPr bwMode="auto">
          <a:xfrm>
            <a:off x="4740275" y="4114800"/>
            <a:ext cx="9350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37" name="Rectangle 37"/>
          <p:cNvSpPr>
            <a:spLocks noChangeArrowheads="1"/>
          </p:cNvSpPr>
          <p:nvPr/>
        </p:nvSpPr>
        <p:spPr bwMode="auto">
          <a:xfrm>
            <a:off x="1716088" y="4762500"/>
            <a:ext cx="20875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38" name="Text Box 38"/>
          <p:cNvSpPr txBox="1">
            <a:spLocks noChangeArrowheads="1"/>
          </p:cNvSpPr>
          <p:nvPr/>
        </p:nvSpPr>
        <p:spPr bwMode="auto">
          <a:xfrm>
            <a:off x="1858963" y="4330700"/>
            <a:ext cx="151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Pulmones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eliminan CO</a:t>
            </a:r>
            <a:r>
              <a:rPr lang="es-ES_tradnl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4839" name="AutoShape 39"/>
          <p:cNvSpPr>
            <a:spLocks noChangeArrowheads="1"/>
          </p:cNvSpPr>
          <p:nvPr/>
        </p:nvSpPr>
        <p:spPr bwMode="auto">
          <a:xfrm>
            <a:off x="6972300" y="5338763"/>
            <a:ext cx="287338" cy="360363"/>
          </a:xfrm>
          <a:prstGeom prst="downArrow">
            <a:avLst>
              <a:gd name="adj1" fmla="val 50000"/>
              <a:gd name="adj2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40" name="Text Box 40"/>
          <p:cNvSpPr txBox="1">
            <a:spLocks noChangeArrowheads="1"/>
          </p:cNvSpPr>
          <p:nvPr/>
        </p:nvSpPr>
        <p:spPr bwMode="auto">
          <a:xfrm>
            <a:off x="6631040" y="5788819"/>
            <a:ext cx="1049337" cy="3952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MAREO</a:t>
            </a:r>
          </a:p>
        </p:txBody>
      </p:sp>
      <p:sp>
        <p:nvSpPr>
          <p:cNvPr id="204841" name="Line 41"/>
          <p:cNvSpPr>
            <a:spLocks noChangeShapeType="1"/>
          </p:cNvSpPr>
          <p:nvPr/>
        </p:nvSpPr>
        <p:spPr bwMode="auto">
          <a:xfrm>
            <a:off x="6396038" y="2890838"/>
            <a:ext cx="122555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42" name="Rectangle 42"/>
          <p:cNvSpPr>
            <a:spLocks noChangeArrowheads="1"/>
          </p:cNvSpPr>
          <p:nvPr/>
        </p:nvSpPr>
        <p:spPr bwMode="auto">
          <a:xfrm>
            <a:off x="6980919" y="477550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grpSp>
        <p:nvGrpSpPr>
          <p:cNvPr id="204857" name="Group 57"/>
          <p:cNvGrpSpPr>
            <a:grpSpLocks/>
          </p:cNvGrpSpPr>
          <p:nvPr/>
        </p:nvGrpSpPr>
        <p:grpSpPr bwMode="auto">
          <a:xfrm>
            <a:off x="4019550" y="2890838"/>
            <a:ext cx="1511300" cy="935037"/>
            <a:chOff x="1610" y="3385"/>
            <a:chExt cx="952" cy="589"/>
          </a:xfrm>
        </p:grpSpPr>
        <p:sp>
          <p:nvSpPr>
            <p:cNvPr id="204848" name="Line 48"/>
            <p:cNvSpPr>
              <a:spLocks noChangeShapeType="1"/>
            </p:cNvSpPr>
            <p:nvPr/>
          </p:nvSpPr>
          <p:spPr bwMode="auto">
            <a:xfrm>
              <a:off x="1610" y="3430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49" name="Line 49"/>
            <p:cNvSpPr>
              <a:spLocks noChangeShapeType="1"/>
            </p:cNvSpPr>
            <p:nvPr/>
          </p:nvSpPr>
          <p:spPr bwMode="auto">
            <a:xfrm>
              <a:off x="1610" y="3974"/>
              <a:ext cx="9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53" name="Freeform 53"/>
            <p:cNvSpPr>
              <a:spLocks/>
            </p:cNvSpPr>
            <p:nvPr/>
          </p:nvSpPr>
          <p:spPr bwMode="auto">
            <a:xfrm>
              <a:off x="1655" y="3385"/>
              <a:ext cx="878" cy="70"/>
            </a:xfrm>
            <a:custGeom>
              <a:avLst/>
              <a:gdLst>
                <a:gd name="T0" fmla="*/ 0 w 878"/>
                <a:gd name="T1" fmla="*/ 47 h 70"/>
                <a:gd name="T2" fmla="*/ 110 w 878"/>
                <a:gd name="T3" fmla="*/ 28 h 70"/>
                <a:gd name="T4" fmla="*/ 311 w 878"/>
                <a:gd name="T5" fmla="*/ 37 h 70"/>
                <a:gd name="T6" fmla="*/ 439 w 878"/>
                <a:gd name="T7" fmla="*/ 10 h 70"/>
                <a:gd name="T8" fmla="*/ 668 w 878"/>
                <a:gd name="T9" fmla="*/ 37 h 70"/>
                <a:gd name="T10" fmla="*/ 878 w 878"/>
                <a:gd name="T11" fmla="*/ 4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8" h="70">
                  <a:moveTo>
                    <a:pt x="0" y="47"/>
                  </a:moveTo>
                  <a:cubicBezTo>
                    <a:pt x="45" y="0"/>
                    <a:pt x="51" y="9"/>
                    <a:pt x="110" y="28"/>
                  </a:cubicBezTo>
                  <a:cubicBezTo>
                    <a:pt x="175" y="6"/>
                    <a:pt x="246" y="15"/>
                    <a:pt x="311" y="37"/>
                  </a:cubicBezTo>
                  <a:cubicBezTo>
                    <a:pt x="355" y="30"/>
                    <a:pt x="397" y="24"/>
                    <a:pt x="439" y="10"/>
                  </a:cubicBezTo>
                  <a:cubicBezTo>
                    <a:pt x="499" y="70"/>
                    <a:pt x="591" y="45"/>
                    <a:pt x="668" y="37"/>
                  </a:cubicBezTo>
                  <a:cubicBezTo>
                    <a:pt x="740" y="13"/>
                    <a:pt x="809" y="47"/>
                    <a:pt x="878" y="4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204859" name="Group 59"/>
          <p:cNvGrpSpPr>
            <a:grpSpLocks/>
          </p:cNvGrpSpPr>
          <p:nvPr/>
        </p:nvGrpSpPr>
        <p:grpSpPr bwMode="auto">
          <a:xfrm>
            <a:off x="5948363" y="2962275"/>
            <a:ext cx="1511300" cy="863600"/>
            <a:chOff x="3747" y="1866"/>
            <a:chExt cx="952" cy="544"/>
          </a:xfrm>
        </p:grpSpPr>
        <p:sp>
          <p:nvSpPr>
            <p:cNvPr id="204846" name="Line 46"/>
            <p:cNvSpPr>
              <a:spLocks noChangeShapeType="1"/>
            </p:cNvSpPr>
            <p:nvPr/>
          </p:nvSpPr>
          <p:spPr bwMode="auto">
            <a:xfrm>
              <a:off x="3757" y="1866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47" name="Line 47"/>
            <p:cNvSpPr>
              <a:spLocks noChangeShapeType="1"/>
            </p:cNvSpPr>
            <p:nvPr/>
          </p:nvSpPr>
          <p:spPr bwMode="auto">
            <a:xfrm>
              <a:off x="3757" y="2410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54" name="Freeform 54"/>
            <p:cNvSpPr>
              <a:spLocks/>
            </p:cNvSpPr>
            <p:nvPr/>
          </p:nvSpPr>
          <p:spPr bwMode="auto">
            <a:xfrm rot="1637975">
              <a:off x="3747" y="2063"/>
              <a:ext cx="952" cy="91"/>
            </a:xfrm>
            <a:custGeom>
              <a:avLst/>
              <a:gdLst>
                <a:gd name="T0" fmla="*/ 0 w 878"/>
                <a:gd name="T1" fmla="*/ 47 h 70"/>
                <a:gd name="T2" fmla="*/ 110 w 878"/>
                <a:gd name="T3" fmla="*/ 28 h 70"/>
                <a:gd name="T4" fmla="*/ 311 w 878"/>
                <a:gd name="T5" fmla="*/ 37 h 70"/>
                <a:gd name="T6" fmla="*/ 439 w 878"/>
                <a:gd name="T7" fmla="*/ 10 h 70"/>
                <a:gd name="T8" fmla="*/ 668 w 878"/>
                <a:gd name="T9" fmla="*/ 37 h 70"/>
                <a:gd name="T10" fmla="*/ 878 w 878"/>
                <a:gd name="T11" fmla="*/ 4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8" h="70">
                  <a:moveTo>
                    <a:pt x="0" y="47"/>
                  </a:moveTo>
                  <a:cubicBezTo>
                    <a:pt x="45" y="0"/>
                    <a:pt x="51" y="9"/>
                    <a:pt x="110" y="28"/>
                  </a:cubicBezTo>
                  <a:cubicBezTo>
                    <a:pt x="175" y="6"/>
                    <a:pt x="246" y="15"/>
                    <a:pt x="311" y="37"/>
                  </a:cubicBezTo>
                  <a:cubicBezTo>
                    <a:pt x="355" y="30"/>
                    <a:pt x="397" y="24"/>
                    <a:pt x="439" y="10"/>
                  </a:cubicBezTo>
                  <a:cubicBezTo>
                    <a:pt x="499" y="70"/>
                    <a:pt x="591" y="45"/>
                    <a:pt x="668" y="37"/>
                  </a:cubicBezTo>
                  <a:cubicBezTo>
                    <a:pt x="740" y="13"/>
                    <a:pt x="809" y="47"/>
                    <a:pt x="878" y="4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46107" name="Group 56"/>
          <p:cNvGrpSpPr>
            <a:grpSpLocks/>
          </p:cNvGrpSpPr>
          <p:nvPr/>
        </p:nvGrpSpPr>
        <p:grpSpPr bwMode="auto">
          <a:xfrm>
            <a:off x="2003425" y="2962275"/>
            <a:ext cx="1368425" cy="863600"/>
            <a:chOff x="340" y="3385"/>
            <a:chExt cx="862" cy="544"/>
          </a:xfrm>
        </p:grpSpPr>
        <p:sp>
          <p:nvSpPr>
            <p:cNvPr id="204844" name="Line 44"/>
            <p:cNvSpPr>
              <a:spLocks noChangeShapeType="1"/>
            </p:cNvSpPr>
            <p:nvPr/>
          </p:nvSpPr>
          <p:spPr bwMode="auto">
            <a:xfrm>
              <a:off x="340" y="3385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45" name="Line 45"/>
            <p:cNvSpPr>
              <a:spLocks noChangeShapeType="1"/>
            </p:cNvSpPr>
            <p:nvPr/>
          </p:nvSpPr>
          <p:spPr bwMode="auto">
            <a:xfrm>
              <a:off x="340" y="3929"/>
              <a:ext cx="8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4855" name="Freeform 55"/>
            <p:cNvSpPr>
              <a:spLocks/>
            </p:cNvSpPr>
            <p:nvPr/>
          </p:nvSpPr>
          <p:spPr bwMode="auto">
            <a:xfrm>
              <a:off x="385" y="3385"/>
              <a:ext cx="817" cy="45"/>
            </a:xfrm>
            <a:custGeom>
              <a:avLst/>
              <a:gdLst>
                <a:gd name="T0" fmla="*/ 0 w 924"/>
                <a:gd name="T1" fmla="*/ 32 h 78"/>
                <a:gd name="T2" fmla="*/ 92 w 924"/>
                <a:gd name="T3" fmla="*/ 14 h 78"/>
                <a:gd name="T4" fmla="*/ 119 w 924"/>
                <a:gd name="T5" fmla="*/ 42 h 78"/>
                <a:gd name="T6" fmla="*/ 174 w 924"/>
                <a:gd name="T7" fmla="*/ 32 h 78"/>
                <a:gd name="T8" fmla="*/ 412 w 924"/>
                <a:gd name="T9" fmla="*/ 42 h 78"/>
                <a:gd name="T10" fmla="*/ 494 w 924"/>
                <a:gd name="T11" fmla="*/ 78 h 78"/>
                <a:gd name="T12" fmla="*/ 595 w 924"/>
                <a:gd name="T13" fmla="*/ 42 h 78"/>
                <a:gd name="T14" fmla="*/ 741 w 924"/>
                <a:gd name="T15" fmla="*/ 69 h 78"/>
                <a:gd name="T16" fmla="*/ 924 w 924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4" h="78">
                  <a:moveTo>
                    <a:pt x="0" y="32"/>
                  </a:moveTo>
                  <a:cubicBezTo>
                    <a:pt x="44" y="21"/>
                    <a:pt x="50" y="0"/>
                    <a:pt x="92" y="14"/>
                  </a:cubicBezTo>
                  <a:cubicBezTo>
                    <a:pt x="101" y="23"/>
                    <a:pt x="106" y="39"/>
                    <a:pt x="119" y="42"/>
                  </a:cubicBezTo>
                  <a:cubicBezTo>
                    <a:pt x="137" y="46"/>
                    <a:pt x="155" y="32"/>
                    <a:pt x="174" y="32"/>
                  </a:cubicBezTo>
                  <a:cubicBezTo>
                    <a:pt x="253" y="32"/>
                    <a:pt x="333" y="39"/>
                    <a:pt x="412" y="42"/>
                  </a:cubicBezTo>
                  <a:cubicBezTo>
                    <a:pt x="441" y="52"/>
                    <a:pt x="465" y="68"/>
                    <a:pt x="494" y="78"/>
                  </a:cubicBezTo>
                  <a:cubicBezTo>
                    <a:pt x="535" y="70"/>
                    <a:pt x="557" y="54"/>
                    <a:pt x="595" y="42"/>
                  </a:cubicBezTo>
                  <a:cubicBezTo>
                    <a:pt x="636" y="47"/>
                    <a:pt x="698" y="67"/>
                    <a:pt x="741" y="69"/>
                  </a:cubicBezTo>
                  <a:cubicBezTo>
                    <a:pt x="802" y="71"/>
                    <a:pt x="863" y="69"/>
                    <a:pt x="924" y="69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4860" name="Rectangle 60"/>
          <p:cNvSpPr>
            <a:spLocks noChangeArrowheads="1"/>
          </p:cNvSpPr>
          <p:nvPr/>
        </p:nvSpPr>
        <p:spPr bwMode="auto">
          <a:xfrm>
            <a:off x="7625407" y="2990280"/>
            <a:ext cx="835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pCO2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109" name="Text Box 61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2616200" y="4048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0" y="650453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0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0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20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0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5" grpId="0" animBg="1"/>
      <p:bldP spid="204825" grpId="0"/>
      <p:bldP spid="204813" grpId="0"/>
      <p:bldP spid="204839" grpId="0" animBg="1"/>
      <p:bldP spid="204840" grpId="0" animBg="1"/>
      <p:bldP spid="20486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2111375" y="3749675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pCO2</a:t>
            </a:r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1116013" y="2133600"/>
            <a:ext cx="1846980" cy="707886"/>
          </a:xfrm>
          <a:prstGeom prst="rect">
            <a:avLst/>
          </a:prstGeom>
          <a:solidFill>
            <a:srgbClr val="FAE0B0"/>
          </a:solidFill>
          <a:ln w="28575">
            <a:solidFill>
              <a:srgbClr val="FA7D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Respiración 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en bolsa papel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5790654" y="4970463"/>
            <a:ext cx="1517650" cy="669925"/>
          </a:xfrm>
          <a:prstGeom prst="rect">
            <a:avLst/>
          </a:prstGeom>
          <a:solidFill>
            <a:srgbClr val="FAE0B0"/>
          </a:solidFill>
          <a:ln w="28575">
            <a:solidFill>
              <a:srgbClr val="FA7D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Desaparece 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Mareo</a:t>
            </a:r>
          </a:p>
        </p:txBody>
      </p:sp>
      <p:sp>
        <p:nvSpPr>
          <p:cNvPr id="205838" name="Rectangle 14"/>
          <p:cNvSpPr>
            <a:spLocks noChangeArrowheads="1"/>
          </p:cNvSpPr>
          <p:nvPr/>
        </p:nvSpPr>
        <p:spPr bwMode="auto">
          <a:xfrm>
            <a:off x="4703763" y="3716338"/>
            <a:ext cx="18716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2484438" y="4724400"/>
            <a:ext cx="25431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Respirar aire espirado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Aumenta CO</a:t>
            </a:r>
            <a:r>
              <a:rPr lang="es-ES_tradnl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en sangre</a:t>
            </a:r>
          </a:p>
        </p:txBody>
      </p:sp>
      <p:sp>
        <p:nvSpPr>
          <p:cNvPr id="205844" name="Oval 20"/>
          <p:cNvSpPr>
            <a:spLocks noChangeArrowheads="1"/>
          </p:cNvSpPr>
          <p:nvPr/>
        </p:nvSpPr>
        <p:spPr bwMode="auto">
          <a:xfrm>
            <a:off x="6215063" y="2925763"/>
            <a:ext cx="649287" cy="647700"/>
          </a:xfrm>
          <a:prstGeom prst="ellipse">
            <a:avLst/>
          </a:prstGeom>
          <a:solidFill>
            <a:srgbClr val="FFE5F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5" name="Oval 21"/>
          <p:cNvSpPr>
            <a:spLocks noChangeArrowheads="1"/>
          </p:cNvSpPr>
          <p:nvPr/>
        </p:nvSpPr>
        <p:spPr bwMode="auto">
          <a:xfrm>
            <a:off x="6143625" y="2852738"/>
            <a:ext cx="792163" cy="7921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6" name="Oval 22"/>
          <p:cNvSpPr>
            <a:spLocks noChangeArrowheads="1"/>
          </p:cNvSpPr>
          <p:nvPr/>
        </p:nvSpPr>
        <p:spPr bwMode="auto">
          <a:xfrm>
            <a:off x="5351463" y="2997200"/>
            <a:ext cx="503237" cy="5048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3" name="Oval 19"/>
          <p:cNvSpPr>
            <a:spLocks noChangeArrowheads="1"/>
          </p:cNvSpPr>
          <p:nvPr/>
        </p:nvSpPr>
        <p:spPr bwMode="auto">
          <a:xfrm>
            <a:off x="5422900" y="3068638"/>
            <a:ext cx="360363" cy="360362"/>
          </a:xfrm>
          <a:prstGeom prst="ellipse">
            <a:avLst/>
          </a:prstGeom>
          <a:solidFill>
            <a:srgbClr val="FFE5F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7" name="Line 23"/>
          <p:cNvSpPr>
            <a:spLocks noChangeShapeType="1"/>
          </p:cNvSpPr>
          <p:nvPr/>
        </p:nvSpPr>
        <p:spPr bwMode="auto">
          <a:xfrm>
            <a:off x="5856288" y="321310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48" name="Line 24"/>
          <p:cNvSpPr>
            <a:spLocks noChangeShapeType="1"/>
          </p:cNvSpPr>
          <p:nvPr/>
        </p:nvSpPr>
        <p:spPr bwMode="auto">
          <a:xfrm>
            <a:off x="6539706" y="4581525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49" name="Text Box 25"/>
          <p:cNvSpPr txBox="1">
            <a:spLocks noChangeArrowheads="1"/>
          </p:cNvSpPr>
          <p:nvPr/>
        </p:nvSpPr>
        <p:spPr bwMode="auto">
          <a:xfrm>
            <a:off x="1895475" y="2886075"/>
            <a:ext cx="960438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   mmHg</a:t>
            </a: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40</a:t>
            </a:r>
          </a:p>
        </p:txBody>
      </p:sp>
      <p:sp>
        <p:nvSpPr>
          <p:cNvPr id="205850" name="Line 26"/>
          <p:cNvSpPr>
            <a:spLocks noChangeShapeType="1"/>
          </p:cNvSpPr>
          <p:nvPr/>
        </p:nvSpPr>
        <p:spPr bwMode="auto">
          <a:xfrm flipH="1">
            <a:off x="2733675" y="33178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51" name="Text Box 27"/>
          <p:cNvSpPr txBox="1">
            <a:spLocks noChangeArrowheads="1"/>
          </p:cNvSpPr>
          <p:nvPr/>
        </p:nvSpPr>
        <p:spPr bwMode="auto">
          <a:xfrm>
            <a:off x="2974975" y="4292600"/>
            <a:ext cx="11112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TIEMPO</a:t>
            </a:r>
          </a:p>
        </p:txBody>
      </p:sp>
      <p:sp>
        <p:nvSpPr>
          <p:cNvPr id="205852" name="Line 28"/>
          <p:cNvSpPr>
            <a:spLocks noChangeShapeType="1"/>
          </p:cNvSpPr>
          <p:nvPr/>
        </p:nvSpPr>
        <p:spPr bwMode="auto">
          <a:xfrm>
            <a:off x="4054475" y="4508500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53" name="Line 29"/>
          <p:cNvSpPr>
            <a:spLocks noChangeShapeType="1"/>
          </p:cNvSpPr>
          <p:nvPr/>
        </p:nvSpPr>
        <p:spPr bwMode="auto">
          <a:xfrm flipV="1">
            <a:off x="3059113" y="3105150"/>
            <a:ext cx="1081087" cy="611188"/>
          </a:xfrm>
          <a:prstGeom prst="line">
            <a:avLst/>
          </a:prstGeom>
          <a:noFill/>
          <a:ln w="28575">
            <a:solidFill>
              <a:srgbClr val="FA7D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54" name="Rectangle 30"/>
          <p:cNvSpPr>
            <a:spLocks noChangeArrowheads="1"/>
          </p:cNvSpPr>
          <p:nvPr/>
        </p:nvSpPr>
        <p:spPr bwMode="auto">
          <a:xfrm>
            <a:off x="6956652" y="477550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05856" name="Text Box 32"/>
          <p:cNvSpPr txBox="1">
            <a:spLocks noChangeArrowheads="1"/>
          </p:cNvSpPr>
          <p:nvPr/>
        </p:nvSpPr>
        <p:spPr bwMode="auto">
          <a:xfrm>
            <a:off x="3763938" y="1337583"/>
            <a:ext cx="163698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Caso Mateo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Ansiedad</a:t>
            </a:r>
          </a:p>
        </p:txBody>
      </p:sp>
      <p:grpSp>
        <p:nvGrpSpPr>
          <p:cNvPr id="205861" name="Group 37"/>
          <p:cNvGrpSpPr>
            <a:grpSpLocks/>
          </p:cNvGrpSpPr>
          <p:nvPr/>
        </p:nvGrpSpPr>
        <p:grpSpPr bwMode="auto">
          <a:xfrm>
            <a:off x="2974975" y="3246438"/>
            <a:ext cx="1368425" cy="865187"/>
            <a:chOff x="930" y="2976"/>
            <a:chExt cx="862" cy="545"/>
          </a:xfrm>
        </p:grpSpPr>
        <p:sp>
          <p:nvSpPr>
            <p:cNvPr id="205858" name="Line 34"/>
            <p:cNvSpPr>
              <a:spLocks noChangeShapeType="1"/>
            </p:cNvSpPr>
            <p:nvPr/>
          </p:nvSpPr>
          <p:spPr bwMode="auto">
            <a:xfrm>
              <a:off x="930" y="2976"/>
              <a:ext cx="0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5859" name="Line 35"/>
            <p:cNvSpPr>
              <a:spLocks noChangeShapeType="1"/>
            </p:cNvSpPr>
            <p:nvPr/>
          </p:nvSpPr>
          <p:spPr bwMode="auto">
            <a:xfrm>
              <a:off x="930" y="3521"/>
              <a:ext cx="8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5860" name="Freeform 36"/>
            <p:cNvSpPr>
              <a:spLocks/>
            </p:cNvSpPr>
            <p:nvPr/>
          </p:nvSpPr>
          <p:spPr bwMode="auto">
            <a:xfrm rot="-1753382">
              <a:off x="930" y="3158"/>
              <a:ext cx="817" cy="45"/>
            </a:xfrm>
            <a:custGeom>
              <a:avLst/>
              <a:gdLst>
                <a:gd name="T0" fmla="*/ 0 w 924"/>
                <a:gd name="T1" fmla="*/ 32 h 78"/>
                <a:gd name="T2" fmla="*/ 92 w 924"/>
                <a:gd name="T3" fmla="*/ 14 h 78"/>
                <a:gd name="T4" fmla="*/ 119 w 924"/>
                <a:gd name="T5" fmla="*/ 42 h 78"/>
                <a:gd name="T6" fmla="*/ 174 w 924"/>
                <a:gd name="T7" fmla="*/ 32 h 78"/>
                <a:gd name="T8" fmla="*/ 412 w 924"/>
                <a:gd name="T9" fmla="*/ 42 h 78"/>
                <a:gd name="T10" fmla="*/ 494 w 924"/>
                <a:gd name="T11" fmla="*/ 78 h 78"/>
                <a:gd name="T12" fmla="*/ 595 w 924"/>
                <a:gd name="T13" fmla="*/ 42 h 78"/>
                <a:gd name="T14" fmla="*/ 741 w 924"/>
                <a:gd name="T15" fmla="*/ 69 h 78"/>
                <a:gd name="T16" fmla="*/ 924 w 924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4" h="78">
                  <a:moveTo>
                    <a:pt x="0" y="32"/>
                  </a:moveTo>
                  <a:cubicBezTo>
                    <a:pt x="44" y="21"/>
                    <a:pt x="50" y="0"/>
                    <a:pt x="92" y="14"/>
                  </a:cubicBezTo>
                  <a:cubicBezTo>
                    <a:pt x="101" y="23"/>
                    <a:pt x="106" y="39"/>
                    <a:pt x="119" y="42"/>
                  </a:cubicBezTo>
                  <a:cubicBezTo>
                    <a:pt x="137" y="46"/>
                    <a:pt x="155" y="32"/>
                    <a:pt x="174" y="32"/>
                  </a:cubicBezTo>
                  <a:cubicBezTo>
                    <a:pt x="253" y="32"/>
                    <a:pt x="333" y="39"/>
                    <a:pt x="412" y="42"/>
                  </a:cubicBezTo>
                  <a:cubicBezTo>
                    <a:pt x="441" y="52"/>
                    <a:pt x="465" y="68"/>
                    <a:pt x="494" y="78"/>
                  </a:cubicBezTo>
                  <a:cubicBezTo>
                    <a:pt x="535" y="70"/>
                    <a:pt x="557" y="54"/>
                    <a:pt x="595" y="42"/>
                  </a:cubicBezTo>
                  <a:cubicBezTo>
                    <a:pt x="636" y="47"/>
                    <a:pt x="698" y="67"/>
                    <a:pt x="741" y="69"/>
                  </a:cubicBezTo>
                  <a:cubicBezTo>
                    <a:pt x="802" y="71"/>
                    <a:pt x="863" y="69"/>
                    <a:pt x="924" y="69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5784850" y="3940175"/>
            <a:ext cx="1739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cerebral</a:t>
            </a:r>
          </a:p>
        </p:txBody>
      </p:sp>
      <p:sp>
        <p:nvSpPr>
          <p:cNvPr id="47126" name="Text Box 38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2686050" y="399946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20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20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2" grpId="0"/>
      <p:bldP spid="205833" grpId="0" animBg="1"/>
      <p:bldP spid="205835" grpId="0" animBg="1"/>
      <p:bldP spid="205839" grpId="0"/>
      <p:bldP spid="205844" grpId="0" animBg="1"/>
      <p:bldP spid="205845" grpId="0" animBg="1"/>
      <p:bldP spid="205846" grpId="0" animBg="1"/>
      <p:bldP spid="205843" grpId="0" animBg="1"/>
      <p:bldP spid="205849" grpId="0" animBg="1"/>
      <p:bldP spid="205851" grpId="0" animBg="1"/>
      <p:bldP spid="20583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1476375" y="3063875"/>
            <a:ext cx="1990725" cy="730250"/>
          </a:xfrm>
          <a:prstGeom prst="rect">
            <a:avLst/>
          </a:prstGeom>
          <a:solidFill>
            <a:srgbClr val="FAE0B0"/>
          </a:solidFill>
          <a:ln w="28575">
            <a:solidFill>
              <a:srgbClr val="FA7D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Respiración en 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bolsa papel</a:t>
            </a:r>
          </a:p>
        </p:txBody>
      </p:sp>
      <p:sp>
        <p:nvSpPr>
          <p:cNvPr id="203785" name="Line 9"/>
          <p:cNvSpPr>
            <a:spLocks noChangeShapeType="1"/>
          </p:cNvSpPr>
          <p:nvPr/>
        </p:nvSpPr>
        <p:spPr bwMode="auto">
          <a:xfrm>
            <a:off x="5651500" y="4652963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3971925" y="5229225"/>
            <a:ext cx="33464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A7D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Desaparecen síntomas</a:t>
            </a:r>
          </a:p>
          <a:p>
            <a:pPr algn="ctr">
              <a:defRPr/>
            </a:pP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náusea y mareo</a:t>
            </a:r>
          </a:p>
        </p:txBody>
      </p:sp>
      <p:sp>
        <p:nvSpPr>
          <p:cNvPr id="203787" name="Text Box 11"/>
          <p:cNvSpPr txBox="1">
            <a:spLocks noChangeArrowheads="1"/>
          </p:cNvSpPr>
          <p:nvPr/>
        </p:nvSpPr>
        <p:spPr bwMode="auto">
          <a:xfrm>
            <a:off x="3995738" y="2559050"/>
            <a:ext cx="3298825" cy="2043113"/>
          </a:xfrm>
          <a:prstGeom prst="rect">
            <a:avLst/>
          </a:prstGeom>
          <a:noFill/>
          <a:ln w="28575">
            <a:solidFill>
              <a:srgbClr val="FA7D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Respirar propio aire espirado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rico en  CO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en sangre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Aumento CO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en cerebro</a:t>
            </a:r>
          </a:p>
          <a:p>
            <a:pPr>
              <a:defRPr/>
            </a:pPr>
            <a:r>
              <a:rPr lang="es-ES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cerebral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Aumento O</a:t>
            </a:r>
            <a:r>
              <a:rPr lang="es-ES" altLang="es-VE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cerebral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Metabolismo glucosa</a:t>
            </a:r>
          </a:p>
        </p:txBody>
      </p:sp>
      <p:sp>
        <p:nvSpPr>
          <p:cNvPr id="203789" name="Freeform 13"/>
          <p:cNvSpPr>
            <a:spLocks/>
          </p:cNvSpPr>
          <p:nvPr/>
        </p:nvSpPr>
        <p:spPr bwMode="auto">
          <a:xfrm>
            <a:off x="2686050" y="1844823"/>
            <a:ext cx="2606030" cy="1219051"/>
          </a:xfrm>
          <a:custGeom>
            <a:avLst/>
            <a:gdLst>
              <a:gd name="T0" fmla="*/ 0 w 1950"/>
              <a:gd name="T1" fmla="*/ 930 h 930"/>
              <a:gd name="T2" fmla="*/ 1406 w 1950"/>
              <a:gd name="T3" fmla="*/ 68 h 930"/>
              <a:gd name="T4" fmla="*/ 1950 w 1950"/>
              <a:gd name="T5" fmla="*/ 522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50" h="930">
                <a:moveTo>
                  <a:pt x="0" y="930"/>
                </a:moveTo>
                <a:cubicBezTo>
                  <a:pt x="540" y="533"/>
                  <a:pt x="1081" y="136"/>
                  <a:pt x="1406" y="68"/>
                </a:cubicBezTo>
                <a:cubicBezTo>
                  <a:pt x="1731" y="0"/>
                  <a:pt x="1859" y="446"/>
                  <a:pt x="1950" y="52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 b="1" dirty="0"/>
          </a:p>
        </p:txBody>
      </p:sp>
      <p:sp>
        <p:nvSpPr>
          <p:cNvPr id="203790" name="Rectangle 14"/>
          <p:cNvSpPr>
            <a:spLocks noChangeArrowheads="1"/>
          </p:cNvSpPr>
          <p:nvPr/>
        </p:nvSpPr>
        <p:spPr bwMode="auto">
          <a:xfrm>
            <a:off x="6732588" y="446772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3746500" y="1057275"/>
            <a:ext cx="1651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Caso Mateo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Ansiedad</a:t>
            </a:r>
          </a:p>
        </p:txBody>
      </p:sp>
      <p:sp>
        <p:nvSpPr>
          <p:cNvPr id="48137" name="Text Box 17"/>
          <p:cNvSpPr txBox="1">
            <a:spLocks noChangeArrowheads="1"/>
          </p:cNvSpPr>
          <p:nvPr/>
        </p:nvSpPr>
        <p:spPr bwMode="auto">
          <a:xfrm>
            <a:off x="468313" y="404813"/>
            <a:ext cx="2055812" cy="73025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effectLst/>
              </a:rPr>
              <a:t>1. Reacción</a:t>
            </a:r>
          </a:p>
          <a:p>
            <a:pPr eaLnBrk="1" hangingPunct="1"/>
            <a:r>
              <a:rPr lang="es-ES_tradnl" altLang="es-VE" sz="2000" b="1">
                <a:effectLst/>
              </a:rPr>
              <a:t>“Pelear o Huir”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2686050" y="399946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3" grpId="0" animBg="1"/>
      <p:bldP spid="203786" grpId="0" animBg="1"/>
      <p:bldP spid="20378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2112031" y="1702960"/>
            <a:ext cx="4919937" cy="523220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Tumores </a:t>
            </a:r>
            <a:r>
              <a:rPr lang="es-ES" altLang="es-VE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</a:t>
            </a:r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2852736" y="2422525"/>
            <a:ext cx="3438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altLang="es-VE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Feocromocitomas</a:t>
            </a:r>
            <a:endParaRPr lang="es-ES" altLang="es-VE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Infrecuentes, graves,</a:t>
            </a:r>
          </a:p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pero tratables</a:t>
            </a:r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6732588" y="47625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2305319" y="3500438"/>
            <a:ext cx="460851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“Los ojos no pueden reconocer lo que la mente no sabe…”</a:t>
            </a:r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3923928" y="5241918"/>
            <a:ext cx="287992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C.K. </a:t>
            </a:r>
            <a:r>
              <a:rPr lang="es-E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Meador</a:t>
            </a:r>
            <a:endParaRPr lang="es-ES" altLang="es-V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Profesor Emérito </a:t>
            </a:r>
          </a:p>
          <a:p>
            <a:pPr algn="r">
              <a:defRPr/>
            </a:pPr>
            <a:r>
              <a:rPr lang="es-ES" altLang="es-VE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Universidad de </a:t>
            </a:r>
            <a:r>
              <a:rPr lang="es-ES" altLang="es-VE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Vanderbilt</a:t>
            </a:r>
            <a:endParaRPr lang="es-ES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900113" y="90872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2" grpId="0" animBg="1"/>
      <p:bldP spid="224263" grpId="0"/>
      <p:bldP spid="224266" grpId="0"/>
      <p:bldP spid="224266" grpId="1"/>
      <p:bldP spid="22426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6" descr="rinones  y adr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35"/>
          <a:stretch>
            <a:fillRect/>
          </a:stretch>
        </p:blipFill>
        <p:spPr bwMode="auto">
          <a:xfrm>
            <a:off x="395288" y="2457450"/>
            <a:ext cx="58420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3" name="Rectangle 9"/>
          <p:cNvSpPr>
            <a:spLocks noChangeArrowheads="1"/>
          </p:cNvSpPr>
          <p:nvPr/>
        </p:nvSpPr>
        <p:spPr bwMode="auto">
          <a:xfrm>
            <a:off x="1228725" y="2386013"/>
            <a:ext cx="136683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5580063" y="2025650"/>
            <a:ext cx="115093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5" name="Rectangle 11"/>
          <p:cNvSpPr>
            <a:spLocks noChangeArrowheads="1"/>
          </p:cNvSpPr>
          <p:nvPr/>
        </p:nvSpPr>
        <p:spPr bwMode="auto">
          <a:xfrm>
            <a:off x="900113" y="6237288"/>
            <a:ext cx="14398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4756150" y="60579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7" name="Rectangle 13"/>
          <p:cNvSpPr>
            <a:spLocks noChangeArrowheads="1"/>
          </p:cNvSpPr>
          <p:nvPr/>
        </p:nvSpPr>
        <p:spPr bwMode="auto">
          <a:xfrm>
            <a:off x="2051050" y="1449388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8" name="Rectangle 14"/>
          <p:cNvSpPr>
            <a:spLocks noChangeArrowheads="1"/>
          </p:cNvSpPr>
          <p:nvPr/>
        </p:nvSpPr>
        <p:spPr bwMode="auto">
          <a:xfrm>
            <a:off x="5146675" y="1233488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99" name="Rectangle 15"/>
          <p:cNvSpPr>
            <a:spLocks noChangeArrowheads="1"/>
          </p:cNvSpPr>
          <p:nvPr/>
        </p:nvSpPr>
        <p:spPr bwMode="auto">
          <a:xfrm>
            <a:off x="2698750" y="1952625"/>
            <a:ext cx="25209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403" name="Text Box 19"/>
          <p:cNvSpPr txBox="1">
            <a:spLocks noChangeArrowheads="1"/>
          </p:cNvSpPr>
          <p:nvPr/>
        </p:nvSpPr>
        <p:spPr bwMode="auto">
          <a:xfrm>
            <a:off x="3217044" y="1916832"/>
            <a:ext cx="850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Corteza</a:t>
            </a:r>
          </a:p>
        </p:txBody>
      </p:sp>
      <p:sp>
        <p:nvSpPr>
          <p:cNvPr id="144407" name="Line 23"/>
          <p:cNvSpPr>
            <a:spLocks noChangeShapeType="1"/>
          </p:cNvSpPr>
          <p:nvPr/>
        </p:nvSpPr>
        <p:spPr bwMode="auto">
          <a:xfrm>
            <a:off x="2052637" y="2241550"/>
            <a:ext cx="214313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4408" name="Line 24"/>
          <p:cNvSpPr>
            <a:spLocks noChangeShapeType="1"/>
          </p:cNvSpPr>
          <p:nvPr/>
        </p:nvSpPr>
        <p:spPr bwMode="auto">
          <a:xfrm>
            <a:off x="2052637" y="2241550"/>
            <a:ext cx="2703513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4409" name="Rectangle 25"/>
          <p:cNvSpPr>
            <a:spLocks noChangeArrowheads="1"/>
          </p:cNvSpPr>
          <p:nvPr/>
        </p:nvSpPr>
        <p:spPr bwMode="auto">
          <a:xfrm>
            <a:off x="4787900" y="2386013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3097213" cy="461665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_tradnl" altLang="es-VE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Feocromocitoma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0191" name="Picture 27" descr="rinones  y adr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7" r="30272" b="78911"/>
          <a:stretch>
            <a:fillRect/>
          </a:stretch>
        </p:blipFill>
        <p:spPr bwMode="auto">
          <a:xfrm>
            <a:off x="4283075" y="1377950"/>
            <a:ext cx="20161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6243335" y="1772816"/>
            <a:ext cx="2358338" cy="461665"/>
          </a:xfrm>
          <a:prstGeom prst="rect">
            <a:avLst/>
          </a:prstGeom>
          <a:solidFill>
            <a:srgbClr val="FFD9E6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4412" name="Line 28"/>
          <p:cNvSpPr>
            <a:spLocks noChangeShapeType="1"/>
          </p:cNvSpPr>
          <p:nvPr/>
        </p:nvSpPr>
        <p:spPr bwMode="auto">
          <a:xfrm flipH="1">
            <a:off x="3959225" y="2097088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50194" name="Picture 29" descr="celulas cromafin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75252"/>
            <a:ext cx="23749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414" name="Text Box 30"/>
          <p:cNvSpPr txBox="1">
            <a:spLocks noChangeArrowheads="1"/>
          </p:cNvSpPr>
          <p:nvPr/>
        </p:nvSpPr>
        <p:spPr bwMode="auto">
          <a:xfrm>
            <a:off x="6300788" y="4113213"/>
            <a:ext cx="2303462" cy="584775"/>
          </a:xfrm>
          <a:prstGeom prst="rect">
            <a:avLst/>
          </a:prstGeom>
          <a:solidFill>
            <a:srgbClr val="FFD9E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Feocromocitos</a:t>
            </a: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o</a:t>
            </a:r>
          </a:p>
          <a:p>
            <a:pPr algn="ctr"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_tradnl" altLang="es-VE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cromafines</a:t>
            </a:r>
            <a:endParaRPr lang="es-ES_tradnl" altLang="es-VE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952500" y="1580282"/>
            <a:ext cx="1643063" cy="641350"/>
          </a:xfrm>
          <a:prstGeom prst="rect">
            <a:avLst/>
          </a:prstGeom>
          <a:solidFill>
            <a:srgbClr val="F9A9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suprarrenales</a:t>
            </a:r>
          </a:p>
        </p:txBody>
      </p:sp>
      <p:sp>
        <p:nvSpPr>
          <p:cNvPr id="144415" name="Line 31"/>
          <p:cNvSpPr>
            <a:spLocks noChangeShapeType="1"/>
          </p:cNvSpPr>
          <p:nvPr/>
        </p:nvSpPr>
        <p:spPr bwMode="auto">
          <a:xfrm>
            <a:off x="6588125" y="2241550"/>
            <a:ext cx="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4416" name="Line 32"/>
          <p:cNvSpPr>
            <a:spLocks noChangeShapeType="1"/>
          </p:cNvSpPr>
          <p:nvPr/>
        </p:nvSpPr>
        <p:spPr bwMode="auto">
          <a:xfrm flipH="1">
            <a:off x="5722938" y="209708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4423" name="Rectangle 39"/>
          <p:cNvSpPr>
            <a:spLocks noChangeArrowheads="1"/>
          </p:cNvSpPr>
          <p:nvPr/>
        </p:nvSpPr>
        <p:spPr bwMode="auto">
          <a:xfrm>
            <a:off x="3492500" y="476250"/>
            <a:ext cx="41259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Gr. </a:t>
            </a:r>
            <a:r>
              <a:rPr lang="es-ES_tradnl" altLang="es-VE" sz="1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phaios</a:t>
            </a: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oscuro + cromo + cito + oma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Tumor de c. cromafines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6" descr="ME feocromocito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78000"/>
            <a:ext cx="4822825" cy="31670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611188" y="909848"/>
            <a:ext cx="2951162" cy="461665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_tradnl" altLang="es-VE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Feocromocitoma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 flipV="1">
            <a:off x="2124075" y="2060575"/>
            <a:ext cx="1438275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 flipV="1">
            <a:off x="2124075" y="2684463"/>
            <a:ext cx="1799853" cy="384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>
            <a:off x="2124075" y="3068639"/>
            <a:ext cx="1799853" cy="36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611188" y="3429000"/>
            <a:ext cx="1682750" cy="69850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Epinefrina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Norepinefrina</a:t>
            </a:r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755650" y="2684463"/>
            <a:ext cx="1477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secretores</a:t>
            </a:r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2482850" y="4941888"/>
            <a:ext cx="4897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ME: Células cromafines en médula suprarrenal</a:t>
            </a: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6732588" y="47625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5219700" y="5180013"/>
            <a:ext cx="266290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Exceso de </a:t>
            </a:r>
            <a:r>
              <a:rPr lang="es-ES_tradnl" altLang="es-VE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_tradnl" altLang="es-VE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vertidas en sangre</a:t>
            </a:r>
          </a:p>
          <a:p>
            <a:pPr>
              <a:defRPr/>
            </a:pPr>
            <a:r>
              <a:rPr lang="es-ES_tradnl" altLang="es-VE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Exceso de estimulación</a:t>
            </a:r>
          </a:p>
          <a:p>
            <a:pPr>
              <a:defRPr/>
            </a:pPr>
            <a:r>
              <a:rPr lang="es-ES_tradnl" altLang="es-VE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>
            <a:off x="6948488" y="6453188"/>
            <a:ext cx="10795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47120" y="649115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1154209" y="2060848"/>
            <a:ext cx="5046663" cy="347787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altLang="es-VE" sz="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Crisis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hipertensivas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difícil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manejo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>
              <a:spcBef>
                <a:spcPts val="600"/>
              </a:spcBef>
              <a:buClr>
                <a:srgbClr val="C00000"/>
              </a:buClr>
              <a:buSzPct val="150000"/>
              <a:defRPr/>
            </a:pP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con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cefaleas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severas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n-US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Sudación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excesiva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palidez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frialdad</a:t>
            </a:r>
            <a:endParaRPr lang="en-US" altLang="es-VE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n-US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Frecuencia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cardiaca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elevada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>
              <a:spcBef>
                <a:spcPts val="600"/>
              </a:spcBef>
              <a:buClr>
                <a:srgbClr val="C00000"/>
              </a:buClr>
              <a:buSzPct val="150000"/>
              <a:defRPr/>
            </a:pP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(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taquicardia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palpitaciones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 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n-US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Ansiedad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/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nerviosismo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pánico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temblores</a:t>
            </a: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</a:p>
          <a:p>
            <a:pPr marL="0" indent="0">
              <a:spcBef>
                <a:spcPts val="600"/>
              </a:spcBef>
              <a:buClr>
                <a:srgbClr val="C00000"/>
              </a:buClr>
              <a:buSzPct val="150000"/>
              <a:defRPr/>
            </a:pP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(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sensación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muerte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inminente</a:t>
            </a:r>
            <a:r>
              <a:rPr lang="en-U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   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es-ES_tradnl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1154209" y="682267"/>
            <a:ext cx="2879725" cy="461665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_tradnl" altLang="es-VE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Feocromocitoma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1154209" y="1479550"/>
            <a:ext cx="15128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Síntomas</a:t>
            </a:r>
          </a:p>
        </p:txBody>
      </p:sp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5441837" y="5157192"/>
            <a:ext cx="2944812" cy="973137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Descarga simpática</a:t>
            </a:r>
          </a:p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principalmente</a:t>
            </a:r>
            <a:r>
              <a:rPr lang="es-ES_tradnl" altLang="es-V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2771800" y="144286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6446" name="Rectangle 14"/>
          <p:cNvSpPr>
            <a:spLocks noChangeArrowheads="1"/>
          </p:cNvSpPr>
          <p:nvPr/>
        </p:nvSpPr>
        <p:spPr bwMode="auto">
          <a:xfrm>
            <a:off x="6914243" y="559157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7504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 animBg="1"/>
      <p:bldP spid="14644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517458" y="606031"/>
            <a:ext cx="3024188" cy="461665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altLang="es-VE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Feocromocitoma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539750" y="1412776"/>
            <a:ext cx="18510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Diagnóstico</a:t>
            </a: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5890418" y="2039711"/>
            <a:ext cx="19732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</a:p>
        </p:txBody>
      </p:sp>
      <p:sp>
        <p:nvSpPr>
          <p:cNvPr id="150536" name="Rectangle 8"/>
          <p:cNvSpPr>
            <a:spLocks noChangeArrowheads="1"/>
          </p:cNvSpPr>
          <p:nvPr/>
        </p:nvSpPr>
        <p:spPr bwMode="auto">
          <a:xfrm>
            <a:off x="539750" y="2060848"/>
            <a:ext cx="4302125" cy="4124206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PENSAR 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esta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</a:t>
            </a:r>
            <a:endParaRPr lang="en-U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 en el plasma y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orina</a:t>
            </a:r>
            <a:r>
              <a:rPr lang="en-U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es-V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es-VE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altLang="es-VE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n-US" altLang="es-VE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Metabolitos</a:t>
            </a:r>
            <a:r>
              <a:rPr lang="en-US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n-US" altLang="es-VE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orina</a:t>
            </a:r>
            <a:r>
              <a:rPr lang="en-US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24 </a:t>
            </a:r>
            <a:r>
              <a:rPr lang="en-US" altLang="es-VE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hs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defRPr/>
            </a:pPr>
            <a:r>
              <a:rPr lang="en-US" altLang="es-VE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s-VE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Metanefrinas</a:t>
            </a:r>
            <a:endParaRPr lang="en-US" altLang="es-VE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Imágenes</a:t>
            </a:r>
            <a:r>
              <a:rPr lang="en-US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defRPr/>
            </a:pP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TAC abdominal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defRPr/>
            </a:pP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MRI abdominal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defRPr/>
            </a:pP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Metaiodobenzilguanidina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altLang="es-VE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MIBG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)I</a:t>
            </a:r>
            <a:r>
              <a:rPr lang="en-US" altLang="es-VE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131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50000"/>
              <a:defRPr/>
            </a:pPr>
            <a:r>
              <a:rPr lang="en-US" altLang="es-VE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parecida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NE</a:t>
            </a:r>
            <a:endParaRPr lang="es-ES_tradnl" altLang="es-VE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076825" y="2636912"/>
            <a:ext cx="3600450" cy="18923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s-VE" sz="2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Médico</a:t>
            </a:r>
            <a:r>
              <a:rPr lang="en-US" altLang="es-VE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 marL="0" indent="0">
              <a:spcBef>
                <a:spcPct val="50000"/>
              </a:spcBef>
              <a:defRPr/>
            </a:pP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Primero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drogas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bloqueadoras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alfa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controlar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PA</a:t>
            </a:r>
          </a:p>
          <a:p>
            <a:pPr marL="0" indent="0">
              <a:spcBef>
                <a:spcPct val="50000"/>
              </a:spcBef>
              <a:defRPr/>
            </a:pP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Luego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drogas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bloqueadoras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beta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s-VE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controlar</a:t>
            </a:r>
            <a:r>
              <a:rPr lang="en-US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FC</a:t>
            </a:r>
            <a:endParaRPr lang="es-ES_tradnl" altLang="es-VE" sz="1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50000"/>
              </a:spcBef>
              <a:defRPr/>
            </a:pPr>
            <a:endParaRPr lang="es-ES_tradnl" altLang="es-VE" sz="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2483768" y="129884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7054004" y="445169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5941538" y="4653136"/>
            <a:ext cx="2052637" cy="908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s-VE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Quirúrgico</a:t>
            </a:r>
            <a:r>
              <a:rPr lang="en-US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endParaRPr lang="en-US" altLang="es-VE" sz="11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Adrenalectomía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  <p:bldP spid="150536" grpId="0" animBg="1"/>
      <p:bldP spid="150537" grpId="0" animBg="1"/>
      <p:bldP spid="1505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altLang="es-VE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31431" name="Rectangle 7"/>
          <p:cNvSpPr>
            <a:spLocks noChangeArrowheads="1"/>
          </p:cNvSpPr>
          <p:nvPr/>
        </p:nvSpPr>
        <p:spPr bwMode="auto">
          <a:xfrm>
            <a:off x="790575" y="419690"/>
            <a:ext cx="7381875" cy="60170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endParaRPr lang="es-ES_tradnl" altLang="es-VE" sz="8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  <a:endParaRPr lang="es-ES_tradnl" altLang="es-VE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900" dirty="0">
                <a:effectLst/>
                <a:latin typeface="Arial" charset="0"/>
              </a:rPr>
              <a:t> </a:t>
            </a: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 </a:t>
            </a:r>
            <a:r>
              <a:rPr lang="en-GB" altLang="es-VE" sz="1200" dirty="0" err="1">
                <a:effectLst/>
              </a:rPr>
              <a:t>Ganong</a:t>
            </a:r>
            <a:r>
              <a:rPr lang="en-GB" altLang="es-VE" sz="1200" dirty="0" err="1">
                <a:effectLst/>
                <a:latin typeface="Times New Roman" pitchFamily="18" charset="0"/>
              </a:rPr>
              <a:t>´</a:t>
            </a:r>
            <a:r>
              <a:rPr lang="en-GB" altLang="es-VE" sz="1200" dirty="0" err="1">
                <a:effectLst/>
              </a:rPr>
              <a:t>s</a:t>
            </a:r>
            <a:r>
              <a:rPr lang="en-GB" altLang="es-VE" sz="1200" dirty="0">
                <a:effectLst/>
              </a:rPr>
              <a:t> </a:t>
            </a:r>
            <a:r>
              <a:rPr lang="en-GB" altLang="es-VE" sz="1200" i="1" dirty="0">
                <a:effectLst/>
              </a:rPr>
              <a:t>Review of Medical Physiology</a:t>
            </a:r>
            <a:r>
              <a:rPr lang="en-GB" altLang="es-VE" sz="1200" dirty="0">
                <a:effectLst/>
              </a:rPr>
              <a:t>. 23</a:t>
            </a:r>
            <a:r>
              <a:rPr lang="en-GB" altLang="es-VE" sz="1200" baseline="30000" dirty="0">
                <a:effectLst/>
              </a:rPr>
              <a:t>er</a:t>
            </a:r>
            <a:r>
              <a:rPr lang="en-GB" altLang="es-VE" sz="1200" dirty="0">
                <a:effectLst/>
              </a:rPr>
              <a:t>.  Ed.  K.E. Barrett, S.M. Barman, S. </a:t>
            </a:r>
            <a:r>
              <a:rPr lang="en-GB" altLang="es-VE" sz="1200" dirty="0" err="1">
                <a:effectLst/>
              </a:rPr>
              <a:t>Boitano</a:t>
            </a:r>
            <a:r>
              <a:rPr lang="en-GB" altLang="es-VE" sz="1200" dirty="0">
                <a:effectLst/>
              </a:rPr>
              <a:t>, H.L.   </a:t>
            </a:r>
          </a:p>
          <a:p>
            <a:pPr>
              <a:defRPr/>
            </a:pPr>
            <a:r>
              <a:rPr lang="en-GB" altLang="es-VE" sz="1200" dirty="0">
                <a:effectLst/>
              </a:rPr>
              <a:t>   Brooks Eds. Lange, </a:t>
            </a:r>
            <a:r>
              <a:rPr lang="en-GB" altLang="es-VE" sz="1200" b="1" dirty="0">
                <a:effectLst/>
              </a:rPr>
              <a:t>2010.</a:t>
            </a:r>
          </a:p>
          <a:p>
            <a:pPr>
              <a:defRPr/>
            </a:pPr>
            <a:endParaRPr lang="en-GB" altLang="es-VE" sz="1000" b="1" dirty="0">
              <a:effectLst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altLang="es-VE" sz="1200" i="1" dirty="0">
                <a:effectLst/>
              </a:rPr>
              <a:t>  Fisiología Médica</a:t>
            </a:r>
            <a:r>
              <a:rPr lang="es-ES" altLang="es-VE" sz="1200" dirty="0">
                <a:effectLst/>
              </a:rPr>
              <a:t>. </a:t>
            </a:r>
            <a:r>
              <a:rPr lang="es-ES" altLang="es-VE" sz="1200" dirty="0" err="1">
                <a:effectLst/>
              </a:rPr>
              <a:t>Fiorenzo</a:t>
            </a:r>
            <a:r>
              <a:rPr lang="es-ES" altLang="es-VE" sz="1200" dirty="0">
                <a:effectLst/>
              </a:rPr>
              <a:t> </a:t>
            </a:r>
            <a:r>
              <a:rPr lang="es-ES" altLang="es-VE" sz="1200" dirty="0" err="1">
                <a:effectLst/>
              </a:rPr>
              <a:t>Conti</a:t>
            </a:r>
            <a:r>
              <a:rPr lang="es-ES" altLang="es-VE" sz="1200" dirty="0">
                <a:effectLst/>
              </a:rPr>
              <a:t> (ed.). </a:t>
            </a:r>
            <a:r>
              <a:rPr lang="en-GB" altLang="es-VE" sz="1200" dirty="0" err="1">
                <a:effectLst/>
              </a:rPr>
              <a:t>Mc</a:t>
            </a:r>
            <a:r>
              <a:rPr lang="en-GB" altLang="es-VE" sz="1200" dirty="0">
                <a:effectLst/>
              </a:rPr>
              <a:t> </a:t>
            </a:r>
            <a:r>
              <a:rPr lang="en-GB" altLang="es-VE" sz="1200" dirty="0" err="1">
                <a:effectLst/>
              </a:rPr>
              <a:t>Graw</a:t>
            </a:r>
            <a:r>
              <a:rPr lang="en-GB" altLang="es-VE" sz="1200" dirty="0">
                <a:effectLst/>
              </a:rPr>
              <a:t>-Hill, </a:t>
            </a:r>
            <a:r>
              <a:rPr lang="en-GB" altLang="es-VE" sz="1200" b="1" dirty="0">
                <a:effectLst/>
              </a:rPr>
              <a:t>2010</a:t>
            </a:r>
            <a:r>
              <a:rPr lang="en-GB" altLang="es-VE" sz="1200" dirty="0">
                <a:effectLst/>
              </a:rPr>
              <a:t>.</a:t>
            </a:r>
            <a:endParaRPr lang="en-GB" altLang="es-VE" sz="1200" b="1" dirty="0">
              <a:effectLst/>
            </a:endParaRPr>
          </a:p>
          <a:p>
            <a:pPr>
              <a:defRPr/>
            </a:pPr>
            <a:endParaRPr lang="en-GB" altLang="es-VE" sz="1000" dirty="0">
              <a:effectLst/>
            </a:endParaRPr>
          </a:p>
          <a:p>
            <a:pPr>
              <a:buClr>
                <a:schemeClr val="tx1"/>
              </a:buClr>
              <a:buSzPct val="100000"/>
              <a:buFontTx/>
              <a:buChar char="•"/>
              <a:defRPr/>
            </a:pPr>
            <a:r>
              <a:rPr lang="en-GB" altLang="es-VE" sz="1200" dirty="0">
                <a:effectLst/>
              </a:rPr>
              <a:t> </a:t>
            </a:r>
            <a:r>
              <a:rPr lang="en-GB" altLang="es-VE" sz="1200" dirty="0" err="1">
                <a:effectLst/>
              </a:rPr>
              <a:t>Silbernagl</a:t>
            </a:r>
            <a:r>
              <a:rPr lang="en-GB" altLang="es-VE" sz="1200" dirty="0">
                <a:effectLst/>
              </a:rPr>
              <a:t> S. </a:t>
            </a:r>
            <a:r>
              <a:rPr lang="en-GB" altLang="es-VE" sz="1200" dirty="0" err="1">
                <a:effectLst/>
              </a:rPr>
              <a:t>Despopoulos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Fisiología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Texto</a:t>
            </a:r>
            <a:r>
              <a:rPr lang="en-GB" altLang="es-VE" sz="1200" dirty="0">
                <a:effectLst/>
              </a:rPr>
              <a:t> y Atlas 7</a:t>
            </a:r>
            <a:r>
              <a:rPr lang="en-GB" altLang="es-VE" sz="1200" baseline="30000" dirty="0">
                <a:effectLst/>
              </a:rPr>
              <a:t>tima</a:t>
            </a:r>
            <a:r>
              <a:rPr lang="en-GB" altLang="es-VE" sz="1200" dirty="0">
                <a:effectLst/>
              </a:rPr>
              <a:t> Ed. Editorial </a:t>
            </a:r>
            <a:r>
              <a:rPr lang="en-GB" altLang="es-VE" sz="1200" dirty="0" err="1">
                <a:effectLst/>
              </a:rPr>
              <a:t>Médica</a:t>
            </a:r>
            <a:r>
              <a:rPr lang="en-GB" altLang="es-VE" sz="1200" dirty="0">
                <a:effectLst/>
              </a:rPr>
              <a:t> </a:t>
            </a:r>
            <a:r>
              <a:rPr lang="en-GB" altLang="es-VE" sz="1200" dirty="0" err="1">
                <a:effectLst/>
              </a:rPr>
              <a:t>Panamericana</a:t>
            </a:r>
            <a:r>
              <a:rPr lang="en-GB" altLang="es-VE" sz="1200" dirty="0">
                <a:effectLst/>
              </a:rPr>
              <a:t>, </a:t>
            </a:r>
            <a:r>
              <a:rPr lang="en-GB" altLang="es-VE" sz="1200" b="1" dirty="0">
                <a:effectLst/>
              </a:rPr>
              <a:t>2009.</a:t>
            </a:r>
            <a:r>
              <a:rPr lang="en-GB" altLang="es-VE" sz="1200" dirty="0">
                <a:effectLst/>
              </a:rPr>
              <a:t> </a:t>
            </a:r>
          </a:p>
          <a:p>
            <a:pPr>
              <a:defRPr/>
            </a:pPr>
            <a:endParaRPr lang="en-GB" altLang="es-VE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Fox S.I. </a:t>
            </a:r>
            <a:r>
              <a:rPr lang="en-GB" altLang="es-VE" sz="1200" i="1" dirty="0">
                <a:effectLst/>
              </a:rPr>
              <a:t>Human Physiology</a:t>
            </a:r>
            <a:r>
              <a:rPr lang="en-GB" altLang="es-VE" sz="1200" dirty="0">
                <a:effectLst/>
              </a:rPr>
              <a:t>. 10</a:t>
            </a:r>
            <a:r>
              <a:rPr lang="en-GB" altLang="es-VE" sz="1200" baseline="30000" dirty="0">
                <a:effectLst/>
              </a:rPr>
              <a:t>th</a:t>
            </a:r>
            <a:r>
              <a:rPr lang="en-GB" altLang="es-VE" sz="1200" dirty="0">
                <a:effectLst/>
              </a:rPr>
              <a:t> edition. McGraw-Hill, New York, </a:t>
            </a:r>
            <a:r>
              <a:rPr lang="en-GB" altLang="es-VE" sz="1200" b="1" dirty="0">
                <a:effectLst/>
              </a:rPr>
              <a:t>2008.</a:t>
            </a:r>
          </a:p>
          <a:p>
            <a:pPr>
              <a:defRPr/>
            </a:pPr>
            <a:endParaRPr lang="es-ES_tradnl" altLang="es-VE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 </a:t>
            </a:r>
            <a:r>
              <a:rPr lang="en-GB" altLang="es-VE" sz="1200" dirty="0" err="1">
                <a:effectLst/>
              </a:rPr>
              <a:t>McCorry</a:t>
            </a:r>
            <a:r>
              <a:rPr lang="en-GB" altLang="es-VE" sz="1200" dirty="0">
                <a:effectLst/>
              </a:rPr>
              <a:t> L.K. </a:t>
            </a:r>
            <a:r>
              <a:rPr lang="en-GB" altLang="es-VE" sz="1200" i="1" dirty="0">
                <a:effectLst/>
              </a:rPr>
              <a:t>Physiology of the Autonomic Nervous System</a:t>
            </a:r>
            <a:r>
              <a:rPr lang="en-GB" altLang="es-VE" sz="1200" dirty="0">
                <a:effectLst/>
              </a:rPr>
              <a:t>. Am. J. Pharm. </a:t>
            </a:r>
            <a:r>
              <a:rPr lang="en-GB" altLang="es-VE" sz="1200" dirty="0" err="1">
                <a:effectLst/>
              </a:rPr>
              <a:t>Edu</a:t>
            </a:r>
            <a:r>
              <a:rPr lang="en-GB" altLang="es-VE" sz="1200" dirty="0">
                <a:effectLst/>
              </a:rPr>
              <a:t>. 71 (4): 78, </a:t>
            </a:r>
            <a:r>
              <a:rPr lang="en-GB" altLang="es-VE" sz="1200" b="1" dirty="0">
                <a:effectLst/>
              </a:rPr>
              <a:t>2007.</a:t>
            </a:r>
          </a:p>
          <a:p>
            <a:pPr>
              <a:defRPr/>
            </a:pPr>
            <a:endParaRPr lang="es-ES_tradnl" altLang="es-VE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 Costanzo L.S. </a:t>
            </a:r>
            <a:r>
              <a:rPr lang="en-GB" altLang="es-VE" sz="1200" i="1" dirty="0">
                <a:effectLst/>
              </a:rPr>
              <a:t>Physiology</a:t>
            </a:r>
            <a:r>
              <a:rPr lang="en-GB" altLang="es-VE" sz="1200" dirty="0">
                <a:effectLst/>
              </a:rPr>
              <a:t>. 3</a:t>
            </a:r>
            <a:r>
              <a:rPr lang="en-GB" altLang="es-VE" sz="1200" baseline="30000" dirty="0">
                <a:effectLst/>
              </a:rPr>
              <a:t>er</a:t>
            </a:r>
            <a:r>
              <a:rPr lang="en-GB" altLang="es-VE" sz="1200" dirty="0">
                <a:effectLst/>
              </a:rPr>
              <a:t> Ed. Saunders Elsevier, </a:t>
            </a:r>
            <a:r>
              <a:rPr lang="en-GB" altLang="es-VE" sz="1200" b="1" dirty="0">
                <a:effectLst/>
              </a:rPr>
              <a:t>2006.</a:t>
            </a:r>
          </a:p>
          <a:p>
            <a:pPr>
              <a:defRPr/>
            </a:pPr>
            <a:endParaRPr lang="en-GB" altLang="es-VE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US" altLang="es-VE" sz="1200" b="1" dirty="0">
                <a:effectLst/>
              </a:rPr>
              <a:t> </a:t>
            </a:r>
            <a:r>
              <a:rPr lang="en-US" altLang="es-VE" sz="1200" i="1" dirty="0">
                <a:effectLst/>
              </a:rPr>
              <a:t>Primer on The Autonomic Nervous System.</a:t>
            </a:r>
            <a:r>
              <a:rPr lang="en-US" altLang="es-VE" sz="1200" dirty="0">
                <a:effectLst/>
              </a:rPr>
              <a:t> 2nd edition. D. Robertson, Editor-in- chief. Elsevier   </a:t>
            </a:r>
          </a:p>
          <a:p>
            <a:pPr>
              <a:defRPr/>
            </a:pPr>
            <a:r>
              <a:rPr lang="en-US" altLang="es-VE" sz="1200" dirty="0">
                <a:effectLst/>
              </a:rPr>
              <a:t>   Academic Press, San Diego, </a:t>
            </a:r>
            <a:r>
              <a:rPr lang="en-US" altLang="es-VE" sz="1200" b="1" dirty="0">
                <a:effectLst/>
              </a:rPr>
              <a:t>2004.</a:t>
            </a:r>
          </a:p>
          <a:p>
            <a:pPr>
              <a:defRPr/>
            </a:pPr>
            <a:endParaRPr lang="es-ES_tradnl" altLang="es-VE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</a:t>
            </a:r>
            <a:r>
              <a:rPr lang="en-GB" altLang="es-VE" sz="1200" dirty="0" err="1">
                <a:effectLst/>
              </a:rPr>
              <a:t>Shen</a:t>
            </a:r>
            <a:r>
              <a:rPr lang="en-GB" altLang="es-VE" sz="1200" dirty="0">
                <a:effectLst/>
              </a:rPr>
              <a:t> H. </a:t>
            </a:r>
            <a:r>
              <a:rPr lang="en-GB" altLang="es-VE" sz="1200" i="1" dirty="0">
                <a:effectLst/>
              </a:rPr>
              <a:t>The autonomic nervous system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Memocharts</a:t>
            </a:r>
            <a:r>
              <a:rPr lang="en-GB" altLang="es-VE" sz="1200" dirty="0">
                <a:effectLst/>
              </a:rPr>
              <a:t> Pharmacology. An integrated </a:t>
            </a:r>
          </a:p>
          <a:p>
            <a:pPr>
              <a:defRPr/>
            </a:pPr>
            <a:r>
              <a:rPr lang="en-GB" altLang="es-VE" sz="1200" dirty="0">
                <a:effectLst/>
              </a:rPr>
              <a:t>   </a:t>
            </a:r>
            <a:r>
              <a:rPr lang="en-GB" altLang="es-VE" sz="1200" dirty="0" err="1">
                <a:effectLst/>
              </a:rPr>
              <a:t>minireview</a:t>
            </a:r>
            <a:r>
              <a:rPr lang="en-GB" altLang="es-VE" sz="1200" dirty="0">
                <a:effectLst/>
              </a:rPr>
              <a:t>. </a:t>
            </a:r>
            <a:r>
              <a:rPr lang="es-ES" altLang="es-VE" sz="1200" dirty="0" err="1">
                <a:effectLst/>
              </a:rPr>
              <a:t>Minireview</a:t>
            </a:r>
            <a:r>
              <a:rPr lang="es-ES" altLang="es-VE" sz="1200" dirty="0">
                <a:effectLst/>
              </a:rPr>
              <a:t> LLC, </a:t>
            </a:r>
            <a:r>
              <a:rPr lang="es-ES" altLang="es-VE" sz="1200" dirty="0" err="1">
                <a:effectLst/>
              </a:rPr>
              <a:t>Stow</a:t>
            </a:r>
            <a:r>
              <a:rPr lang="es-ES" altLang="es-VE" sz="1200" dirty="0">
                <a:effectLst/>
              </a:rPr>
              <a:t>, 2004.</a:t>
            </a:r>
          </a:p>
          <a:p>
            <a:pPr>
              <a:defRPr/>
            </a:pPr>
            <a:endParaRPr lang="es-ES_tradnl" altLang="es-VE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__. </a:t>
            </a:r>
            <a:r>
              <a:rPr lang="en-GB" altLang="es-VE" sz="1200" i="1" dirty="0">
                <a:effectLst/>
              </a:rPr>
              <a:t>Drugs affecting adrenergic transmission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Memocharts</a:t>
            </a:r>
            <a:r>
              <a:rPr lang="en-GB" altLang="es-VE" sz="1200" dirty="0">
                <a:effectLst/>
              </a:rPr>
              <a:t> Pharmacology. An   </a:t>
            </a:r>
          </a:p>
          <a:p>
            <a:pPr>
              <a:defRPr/>
            </a:pPr>
            <a:r>
              <a:rPr lang="en-GB" altLang="es-VE" sz="1200" dirty="0">
                <a:effectLst/>
              </a:rPr>
              <a:t>   integrated </a:t>
            </a:r>
            <a:r>
              <a:rPr lang="en-GB" altLang="es-VE" sz="1200" dirty="0" err="1">
                <a:effectLst/>
              </a:rPr>
              <a:t>minireview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Minireview</a:t>
            </a:r>
            <a:r>
              <a:rPr lang="en-GB" altLang="es-VE" sz="1200" dirty="0">
                <a:effectLst/>
              </a:rPr>
              <a:t> LLC, Stow, 2004.</a:t>
            </a:r>
          </a:p>
          <a:p>
            <a:pPr>
              <a:defRPr/>
            </a:pPr>
            <a:endParaRPr lang="es-ES_tradnl" altLang="es-VE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__. </a:t>
            </a:r>
            <a:r>
              <a:rPr lang="en-GB" altLang="es-VE" sz="1200" i="1" dirty="0">
                <a:effectLst/>
              </a:rPr>
              <a:t>Drugs affecting cholinergic transmission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Memocharts</a:t>
            </a:r>
            <a:r>
              <a:rPr lang="en-GB" altLang="es-VE" sz="1200" dirty="0">
                <a:effectLst/>
              </a:rPr>
              <a:t> Pharmacology. An </a:t>
            </a:r>
          </a:p>
          <a:p>
            <a:pPr>
              <a:defRPr/>
            </a:pPr>
            <a:r>
              <a:rPr lang="en-GB" altLang="es-VE" sz="1200" dirty="0">
                <a:effectLst/>
              </a:rPr>
              <a:t>   integrated </a:t>
            </a:r>
            <a:r>
              <a:rPr lang="en-GB" altLang="es-VE" sz="1200" dirty="0" err="1">
                <a:effectLst/>
              </a:rPr>
              <a:t>minireview</a:t>
            </a:r>
            <a:r>
              <a:rPr lang="en-GB" altLang="es-VE" sz="1200" dirty="0">
                <a:effectLst/>
              </a:rPr>
              <a:t>. </a:t>
            </a:r>
            <a:r>
              <a:rPr lang="en-GB" altLang="es-VE" sz="1200" dirty="0" err="1">
                <a:effectLst/>
              </a:rPr>
              <a:t>Minireview</a:t>
            </a:r>
            <a:r>
              <a:rPr lang="en-GB" altLang="es-VE" sz="1200" dirty="0">
                <a:effectLst/>
              </a:rPr>
              <a:t> LLC, Stow, 2004.</a:t>
            </a:r>
          </a:p>
          <a:p>
            <a:pPr>
              <a:defRPr/>
            </a:pPr>
            <a:endParaRPr lang="es-ES_tradnl" altLang="es-VE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i="1" dirty="0">
                <a:effectLst/>
              </a:rPr>
              <a:t> Goodman &amp; Gilman’s The Pharmacological Basis of Therapeutics</a:t>
            </a:r>
            <a:r>
              <a:rPr lang="en-GB" altLang="es-VE" sz="1200" dirty="0">
                <a:effectLst/>
              </a:rPr>
              <a:t> 10</a:t>
            </a:r>
            <a:r>
              <a:rPr lang="en-GB" altLang="es-VE" sz="1200" baseline="30000" dirty="0">
                <a:effectLst/>
              </a:rPr>
              <a:t>th</a:t>
            </a:r>
            <a:r>
              <a:rPr lang="en-GB" altLang="es-VE" sz="1200" dirty="0">
                <a:effectLst/>
              </a:rPr>
              <a:t> Ed. J.G. Hardman, L.E. </a:t>
            </a:r>
          </a:p>
          <a:p>
            <a:pPr>
              <a:defRPr/>
            </a:pPr>
            <a:r>
              <a:rPr lang="en-GB" altLang="es-VE" sz="1200" dirty="0">
                <a:effectLst/>
              </a:rPr>
              <a:t>   </a:t>
            </a:r>
            <a:r>
              <a:rPr lang="en-GB" altLang="es-VE" sz="1200" dirty="0" err="1">
                <a:effectLst/>
              </a:rPr>
              <a:t>Limbird</a:t>
            </a:r>
            <a:r>
              <a:rPr lang="en-GB" altLang="es-VE" sz="1200" dirty="0">
                <a:effectLst/>
              </a:rPr>
              <a:t> Eds. , A. Goodman Gilman Consulting Ed. McGraw-Hill, 2001.</a:t>
            </a:r>
          </a:p>
          <a:p>
            <a:pPr>
              <a:defRPr/>
            </a:pPr>
            <a:endParaRPr lang="es-ES_tradnl" altLang="es-VE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altLang="es-VE" sz="1200" dirty="0">
                <a:effectLst/>
              </a:rPr>
              <a:t> Wilson-</a:t>
            </a:r>
            <a:r>
              <a:rPr lang="en-GB" altLang="es-VE" sz="1200" dirty="0" err="1">
                <a:effectLst/>
              </a:rPr>
              <a:t>Pauwels</a:t>
            </a:r>
            <a:r>
              <a:rPr lang="en-GB" altLang="es-VE" sz="1200" dirty="0">
                <a:effectLst/>
              </a:rPr>
              <a:t> L., Stewart P.A. </a:t>
            </a:r>
            <a:r>
              <a:rPr lang="en-GB" altLang="es-VE" sz="1200" dirty="0" err="1">
                <a:effectLst/>
              </a:rPr>
              <a:t>Akesson</a:t>
            </a:r>
            <a:r>
              <a:rPr lang="en-GB" altLang="es-VE" sz="1200" dirty="0">
                <a:effectLst/>
              </a:rPr>
              <a:t> E.J. </a:t>
            </a:r>
            <a:r>
              <a:rPr lang="en-GB" altLang="es-VE" sz="1200" i="1" dirty="0">
                <a:effectLst/>
              </a:rPr>
              <a:t>Autonomic Nerves</a:t>
            </a:r>
            <a:r>
              <a:rPr lang="en-GB" altLang="es-VE" sz="1200" dirty="0">
                <a:effectLst/>
              </a:rPr>
              <a:t>. B.C Decker, 1997.</a:t>
            </a:r>
          </a:p>
          <a:p>
            <a:pPr>
              <a:defRPr/>
            </a:pPr>
            <a:endParaRPr lang="es-ES" altLang="es-VE" sz="1000" dirty="0">
              <a:effectLst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468313" y="1299028"/>
            <a:ext cx="5329237" cy="461665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Claude Bernard-</a:t>
            </a:r>
            <a:r>
              <a:rPr lang="es-ES" altLang="es-VE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1192" name="Text Box 8"/>
          <p:cNvSpPr txBox="1">
            <a:spLocks noChangeArrowheads="1"/>
          </p:cNvSpPr>
          <p:nvPr/>
        </p:nvSpPr>
        <p:spPr bwMode="auto">
          <a:xfrm>
            <a:off x="3100388" y="1989138"/>
            <a:ext cx="35253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Parálisis oculosimpática</a:t>
            </a:r>
          </a:p>
        </p:txBody>
      </p:sp>
      <p:sp>
        <p:nvSpPr>
          <p:cNvPr id="55300" name="Rectangle 9"/>
          <p:cNvSpPr>
            <a:spLocks noChangeArrowheads="1"/>
          </p:cNvSpPr>
          <p:nvPr/>
        </p:nvSpPr>
        <p:spPr bwMode="auto">
          <a:xfrm>
            <a:off x="7028107" y="404812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21196" name="Text Box 12"/>
          <p:cNvSpPr txBox="1">
            <a:spLocks noChangeArrowheads="1"/>
          </p:cNvSpPr>
          <p:nvPr/>
        </p:nvSpPr>
        <p:spPr bwMode="auto">
          <a:xfrm>
            <a:off x="2987675" y="3429000"/>
            <a:ext cx="243998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1852 describió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síntomas de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daño </a:t>
            </a:r>
          </a:p>
          <a:p>
            <a:pPr>
              <a:defRPr/>
            </a:pP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 cervical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conejos:</a:t>
            </a:r>
          </a:p>
          <a:p>
            <a:pPr>
              <a:defRPr/>
            </a:pPr>
            <a:r>
              <a:rPr lang="es-ES_tradnl" altLang="es-VE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oreja caliente</a:t>
            </a:r>
            <a:endParaRPr lang="es-ES_tradnl" altLang="es-VE" sz="24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197" name="Rectangle 13"/>
          <p:cNvSpPr>
            <a:spLocks noChangeArrowheads="1"/>
          </p:cNvSpPr>
          <p:nvPr/>
        </p:nvSpPr>
        <p:spPr bwMode="auto">
          <a:xfrm>
            <a:off x="5580063" y="3429000"/>
            <a:ext cx="2879725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Oftalmólogo en 1869 hizo la primera descripción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daño simpático </a:t>
            </a:r>
            <a:r>
              <a:rPr lang="es-ES_tradnl" altLang="es-VE" sz="20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cervical</a:t>
            </a:r>
            <a:endParaRPr lang="es-ES_tradnl" altLang="es-VE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una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paciente:</a:t>
            </a:r>
            <a:endParaRPr lang="es-ES_tradnl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ptosis</a:t>
            </a:r>
            <a:r>
              <a:rPr lang="es-ES_tradnl" altLang="es-VE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miosis y eritema facial</a:t>
            </a:r>
          </a:p>
        </p:txBody>
      </p:sp>
      <p:pic>
        <p:nvPicPr>
          <p:cNvPr id="221198" name="Picture 14" descr="220px-Claude_Bernard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2422525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199" name="Rectangle 15"/>
          <p:cNvSpPr>
            <a:spLocks noChangeArrowheads="1"/>
          </p:cNvSpPr>
          <p:nvPr/>
        </p:nvSpPr>
        <p:spPr bwMode="auto">
          <a:xfrm>
            <a:off x="744537" y="5445125"/>
            <a:ext cx="1870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Padre Medicina 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Experimental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201" name="Rectangle 17"/>
          <p:cNvSpPr>
            <a:spLocks noChangeArrowheads="1"/>
          </p:cNvSpPr>
          <p:nvPr/>
        </p:nvSpPr>
        <p:spPr bwMode="auto">
          <a:xfrm>
            <a:off x="3367088" y="2709636"/>
            <a:ext cx="1681162" cy="457200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C. Bernard</a:t>
            </a:r>
            <a:endParaRPr lang="es-ES" altLang="es-V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1202" name="Rectangle 18"/>
          <p:cNvSpPr>
            <a:spLocks noChangeArrowheads="1"/>
          </p:cNvSpPr>
          <p:nvPr/>
        </p:nvSpPr>
        <p:spPr bwMode="auto">
          <a:xfrm>
            <a:off x="5724525" y="2708275"/>
            <a:ext cx="1919288" cy="457200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J. F. Horner</a:t>
            </a:r>
            <a:endParaRPr lang="es-ES" altLang="es-V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5864407" y="12271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animBg="1"/>
      <p:bldP spid="221192" grpId="0"/>
      <p:bldP spid="221196" grpId="0"/>
      <p:bldP spid="221197" grpId="0"/>
      <p:bldP spid="221199" grpId="0"/>
      <p:bldP spid="221201" grpId="0" animBg="1"/>
      <p:bldP spid="22120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21" name="Rectangle 37"/>
          <p:cNvSpPr>
            <a:spLocks noChangeArrowheads="1"/>
          </p:cNvSpPr>
          <p:nvPr/>
        </p:nvSpPr>
        <p:spPr bwMode="auto">
          <a:xfrm>
            <a:off x="5868938" y="2708994"/>
            <a:ext cx="11525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56323" name="Picture 4" descr="Horner1 P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38" y="1572344"/>
            <a:ext cx="518001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478192" y="446302"/>
            <a:ext cx="2592387" cy="73025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C.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Bernard-</a:t>
            </a:r>
            <a:r>
              <a:rPr lang="es-ES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>
            <a:off x="2987625" y="2996331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07" name="Line 23"/>
          <p:cNvSpPr>
            <a:spLocks noChangeShapeType="1"/>
          </p:cNvSpPr>
          <p:nvPr/>
        </p:nvSpPr>
        <p:spPr bwMode="auto">
          <a:xfrm>
            <a:off x="4213175" y="2996331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08" name="Line 24"/>
          <p:cNvSpPr>
            <a:spLocks noChangeShapeType="1"/>
          </p:cNvSpPr>
          <p:nvPr/>
        </p:nvSpPr>
        <p:spPr bwMode="auto">
          <a:xfrm>
            <a:off x="2987625" y="3501156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09" name="Line 25"/>
          <p:cNvSpPr>
            <a:spLocks noChangeShapeType="1"/>
          </p:cNvSpPr>
          <p:nvPr/>
        </p:nvSpPr>
        <p:spPr bwMode="auto">
          <a:xfrm>
            <a:off x="3060650" y="4004394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0" name="Line 26"/>
          <p:cNvSpPr>
            <a:spLocks noChangeShapeType="1"/>
          </p:cNvSpPr>
          <p:nvPr/>
        </p:nvSpPr>
        <p:spPr bwMode="auto">
          <a:xfrm>
            <a:off x="2987625" y="4509219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7" name="Text Box 33"/>
          <p:cNvSpPr txBox="1">
            <a:spLocks noChangeArrowheads="1"/>
          </p:cNvSpPr>
          <p:nvPr/>
        </p:nvSpPr>
        <p:spPr bwMode="auto">
          <a:xfrm>
            <a:off x="5271723" y="5668094"/>
            <a:ext cx="16748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Caso Freddy</a:t>
            </a:r>
          </a:p>
        </p:txBody>
      </p:sp>
      <p:sp>
        <p:nvSpPr>
          <p:cNvPr id="93218" name="Rectangle 34"/>
          <p:cNvSpPr>
            <a:spLocks noChangeArrowheads="1"/>
          </p:cNvSpPr>
          <p:nvPr/>
        </p:nvSpPr>
        <p:spPr bwMode="auto">
          <a:xfrm>
            <a:off x="1692225" y="2421656"/>
            <a:ext cx="1439863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2019250" y="2680419"/>
            <a:ext cx="9366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1763663" y="1677119"/>
            <a:ext cx="1296987" cy="730250"/>
          </a:xfrm>
          <a:prstGeom prst="rect">
            <a:avLst/>
          </a:prstGeom>
          <a:solidFill>
            <a:srgbClr val="E9B9D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Lado </a:t>
            </a:r>
          </a:p>
          <a:p>
            <a:pPr>
              <a:defRPr/>
            </a:pPr>
            <a:r>
              <a:rPr lang="es-ES" altLang="es-V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afectado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1260425" y="2780431"/>
            <a:ext cx="2470150" cy="346075"/>
          </a:xfrm>
          <a:prstGeom prst="rect">
            <a:avLst/>
          </a:prstGeom>
          <a:solidFill>
            <a:srgbClr val="C9CDE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Ptosis palpebral parcial</a:t>
            </a: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2231975" y="3258269"/>
            <a:ext cx="790575" cy="346075"/>
          </a:xfrm>
          <a:prstGeom prst="rect">
            <a:avLst/>
          </a:prstGeom>
          <a:solidFill>
            <a:srgbClr val="C9CDE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Miosis</a:t>
            </a:r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1836688" y="3788494"/>
            <a:ext cx="1201737" cy="346075"/>
          </a:xfrm>
          <a:prstGeom prst="rect">
            <a:avLst/>
          </a:prstGeom>
          <a:solidFill>
            <a:srgbClr val="C9CDE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Anhidrosis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2268488" y="4220294"/>
            <a:ext cx="755650" cy="346075"/>
          </a:xfrm>
          <a:prstGeom prst="rect">
            <a:avLst/>
          </a:prstGeom>
          <a:solidFill>
            <a:srgbClr val="C9CDE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Rubor</a:t>
            </a:r>
          </a:p>
        </p:txBody>
      </p:sp>
      <p:sp>
        <p:nvSpPr>
          <p:cNvPr id="93220" name="Rectangle 36"/>
          <p:cNvSpPr>
            <a:spLocks noChangeArrowheads="1"/>
          </p:cNvSpPr>
          <p:nvPr/>
        </p:nvSpPr>
        <p:spPr bwMode="auto">
          <a:xfrm>
            <a:off x="6038800" y="2637556"/>
            <a:ext cx="10080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5786388" y="2683594"/>
            <a:ext cx="167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Párpado normal</a:t>
            </a: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5930850" y="3186831"/>
            <a:ext cx="1457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Pupila normal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5930850" y="3691656"/>
            <a:ext cx="1038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Sudación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5859413" y="4267919"/>
            <a:ext cx="2312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Coloración normal piel</a:t>
            </a: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5894338" y="1700931"/>
            <a:ext cx="7794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Lado 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sano</a:t>
            </a:r>
          </a:p>
        </p:txBody>
      </p:sp>
      <p:sp>
        <p:nvSpPr>
          <p:cNvPr id="93211" name="Line 27"/>
          <p:cNvSpPr>
            <a:spLocks noChangeShapeType="1"/>
          </p:cNvSpPr>
          <p:nvPr/>
        </p:nvSpPr>
        <p:spPr bwMode="auto">
          <a:xfrm flipH="1">
            <a:off x="5246638" y="2996331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2" name="Line 28"/>
          <p:cNvSpPr>
            <a:spLocks noChangeShapeType="1"/>
          </p:cNvSpPr>
          <p:nvPr/>
        </p:nvSpPr>
        <p:spPr bwMode="auto">
          <a:xfrm>
            <a:off x="5246638" y="2996331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3" name="Line 29"/>
          <p:cNvSpPr>
            <a:spLocks noChangeShapeType="1"/>
          </p:cNvSpPr>
          <p:nvPr/>
        </p:nvSpPr>
        <p:spPr bwMode="auto">
          <a:xfrm flipH="1">
            <a:off x="5318075" y="3501156"/>
            <a:ext cx="6492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4" name="Line 30"/>
          <p:cNvSpPr>
            <a:spLocks noChangeShapeType="1"/>
          </p:cNvSpPr>
          <p:nvPr/>
        </p:nvSpPr>
        <p:spPr bwMode="auto">
          <a:xfrm flipH="1">
            <a:off x="5391100" y="4004394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15" name="Line 31"/>
          <p:cNvSpPr>
            <a:spLocks noChangeShapeType="1"/>
          </p:cNvSpPr>
          <p:nvPr/>
        </p:nvSpPr>
        <p:spPr bwMode="auto">
          <a:xfrm flipH="1">
            <a:off x="5391100" y="4509219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222" name="Rectangle 38"/>
          <p:cNvSpPr>
            <a:spLocks noChangeArrowheads="1"/>
          </p:cNvSpPr>
          <p:nvPr/>
        </p:nvSpPr>
        <p:spPr bwMode="auto">
          <a:xfrm>
            <a:off x="7015906" y="446302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3225" name="Text Box 41"/>
          <p:cNvSpPr txBox="1">
            <a:spLocks noChangeArrowheads="1"/>
          </p:cNvSpPr>
          <p:nvPr/>
        </p:nvSpPr>
        <p:spPr bwMode="auto">
          <a:xfrm>
            <a:off x="3292425" y="48468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3226" name="Text Box 42"/>
          <p:cNvSpPr txBox="1">
            <a:spLocks noChangeArrowheads="1"/>
          </p:cNvSpPr>
          <p:nvPr/>
        </p:nvSpPr>
        <p:spPr bwMode="auto">
          <a:xfrm>
            <a:off x="1476325" y="5229944"/>
            <a:ext cx="1962150" cy="650875"/>
          </a:xfrm>
          <a:prstGeom prst="rect">
            <a:avLst/>
          </a:prstGeom>
          <a:solidFill>
            <a:srgbClr val="C9CD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Brazo derecho 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seco y rubicundo</a:t>
            </a:r>
          </a:p>
        </p:txBody>
      </p:sp>
      <p:sp>
        <p:nvSpPr>
          <p:cNvPr id="93227" name="Rectangle 43"/>
          <p:cNvSpPr>
            <a:spLocks noChangeArrowheads="1"/>
          </p:cNvSpPr>
          <p:nvPr/>
        </p:nvSpPr>
        <p:spPr bwMode="auto">
          <a:xfrm>
            <a:off x="2412950" y="4437260"/>
            <a:ext cx="51809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5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4" grpId="0" animBg="1"/>
      <p:bldP spid="93194" grpId="1" animBg="1"/>
      <p:bldP spid="93197" grpId="0" animBg="1"/>
      <p:bldP spid="93198" grpId="0" animBg="1"/>
      <p:bldP spid="93199" grpId="0" animBg="1"/>
      <p:bldP spid="93200" grpId="0" animBg="1"/>
      <p:bldP spid="93201" grpId="0"/>
      <p:bldP spid="93202" grpId="0"/>
      <p:bldP spid="93203" grpId="0"/>
      <p:bldP spid="93204" grpId="0"/>
      <p:bldP spid="93226" grpId="0" animBg="1"/>
      <p:bldP spid="9322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827088" y="620713"/>
            <a:ext cx="2592387" cy="730250"/>
          </a:xfrm>
          <a:prstGeom prst="rect">
            <a:avLst/>
          </a:prstGeom>
          <a:solidFill>
            <a:srgbClr val="C9CDE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7347" name="Picture 7" descr="MRFig1500jpg_2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73238"/>
            <a:ext cx="6911975" cy="41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4" name="Line 8"/>
          <p:cNvSpPr>
            <a:spLocks noChangeShapeType="1"/>
          </p:cNvSpPr>
          <p:nvPr/>
        </p:nvSpPr>
        <p:spPr bwMode="auto">
          <a:xfrm>
            <a:off x="1512887" y="2528887"/>
            <a:ext cx="395288" cy="468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4505" name="Line 9"/>
          <p:cNvSpPr>
            <a:spLocks noChangeShapeType="1"/>
          </p:cNvSpPr>
          <p:nvPr/>
        </p:nvSpPr>
        <p:spPr bwMode="auto">
          <a:xfrm>
            <a:off x="1390123" y="1575210"/>
            <a:ext cx="325263" cy="39605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4506" name="Oval 10"/>
          <p:cNvSpPr>
            <a:spLocks noChangeArrowheads="1"/>
          </p:cNvSpPr>
          <p:nvPr/>
        </p:nvSpPr>
        <p:spPr bwMode="auto">
          <a:xfrm>
            <a:off x="2124075" y="2781300"/>
            <a:ext cx="914400" cy="9144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07" name="Line 11"/>
          <p:cNvSpPr>
            <a:spLocks noChangeShapeType="1"/>
          </p:cNvSpPr>
          <p:nvPr/>
        </p:nvSpPr>
        <p:spPr bwMode="auto">
          <a:xfrm>
            <a:off x="1331639" y="4581590"/>
            <a:ext cx="432073" cy="50405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449603" y="5516562"/>
            <a:ext cx="2636837" cy="9159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Ptosis palpebral parcial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Miosis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Piel seca, roja</a:t>
            </a:r>
          </a:p>
        </p:txBody>
      </p:sp>
      <p:sp>
        <p:nvSpPr>
          <p:cNvPr id="234511" name="Text Box 15"/>
          <p:cNvSpPr txBox="1">
            <a:spLocks noChangeArrowheads="1"/>
          </p:cNvSpPr>
          <p:nvPr/>
        </p:nvSpPr>
        <p:spPr bwMode="auto">
          <a:xfrm>
            <a:off x="3563888" y="704632"/>
            <a:ext cx="2616422" cy="646331"/>
          </a:xfrm>
          <a:prstGeom prst="rect">
            <a:avLst/>
          </a:prstGeom>
          <a:solidFill>
            <a:srgbClr val="C9CDE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Síntomas autonómicos </a:t>
            </a:r>
            <a:endParaRPr lang="es-ES_tradnl" altLang="es-VE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déficit simpático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4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6" grpId="0" animBg="1"/>
      <p:bldP spid="234510" grpId="0" animBg="1"/>
      <p:bldP spid="23451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 descr="ans7_hor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63" y="2349500"/>
            <a:ext cx="3810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8" name="Picture 6" descr="Heterochrom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635500"/>
            <a:ext cx="69056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9" name="Picture 7" descr="12279-150x150"/>
          <p:cNvPicPr>
            <a:picLocks noChangeAspect="1" noChangeArrowheads="1"/>
          </p:cNvPicPr>
          <p:nvPr/>
        </p:nvPicPr>
        <p:blipFill>
          <a:blip r:embed="rId4">
            <a:lum bright="-24000" contrast="4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1" t="28635" b="24417"/>
          <a:stretch>
            <a:fillRect/>
          </a:stretch>
        </p:blipFill>
        <p:spPr bwMode="auto">
          <a:xfrm>
            <a:off x="3708400" y="260350"/>
            <a:ext cx="4068763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1619250" y="1773238"/>
            <a:ext cx="1684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7029FF"/>
              </a:buClr>
              <a:buFontTx/>
              <a:buChar char="•"/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No sudación 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755650" y="765175"/>
            <a:ext cx="2420856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2042" name="Rectangle 10"/>
          <p:cNvSpPr>
            <a:spLocks noChangeArrowheads="1"/>
          </p:cNvSpPr>
          <p:nvPr/>
        </p:nvSpPr>
        <p:spPr bwMode="auto">
          <a:xfrm>
            <a:off x="2411413" y="2420938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5651500" y="4365625"/>
            <a:ext cx="53975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2045" name="Line 13"/>
          <p:cNvSpPr>
            <a:spLocks noChangeShapeType="1"/>
          </p:cNvSpPr>
          <p:nvPr/>
        </p:nvSpPr>
        <p:spPr bwMode="auto">
          <a:xfrm flipH="1">
            <a:off x="2555875" y="4365625"/>
            <a:ext cx="3095625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 flipV="1">
            <a:off x="3348038" y="1628775"/>
            <a:ext cx="13684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5003800" y="3068638"/>
            <a:ext cx="20345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7029FF"/>
              </a:buCl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Ptosis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palpebral</a:t>
            </a:r>
          </a:p>
          <a:p>
            <a:pPr>
              <a:buClr>
                <a:srgbClr val="7029FF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Miosis</a:t>
            </a:r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5148263" y="3860800"/>
            <a:ext cx="2228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7029FF"/>
              </a:buClr>
              <a:buFontTx/>
              <a:buChar char="•"/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Heterocromia iris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  (niños)</a:t>
            </a:r>
          </a:p>
        </p:txBody>
      </p:sp>
      <p:sp>
        <p:nvSpPr>
          <p:cNvPr id="172051" name="Line 19"/>
          <p:cNvSpPr>
            <a:spLocks noChangeShapeType="1"/>
          </p:cNvSpPr>
          <p:nvPr/>
        </p:nvSpPr>
        <p:spPr bwMode="auto">
          <a:xfrm>
            <a:off x="4859338" y="2924175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2052" name="Line 20"/>
          <p:cNvSpPr>
            <a:spLocks noChangeShapeType="1"/>
          </p:cNvSpPr>
          <p:nvPr/>
        </p:nvSpPr>
        <p:spPr bwMode="auto">
          <a:xfrm flipH="1" flipV="1">
            <a:off x="4787900" y="1052513"/>
            <a:ext cx="107950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2053" name="Oval 21"/>
          <p:cNvSpPr>
            <a:spLocks noChangeArrowheads="1"/>
          </p:cNvSpPr>
          <p:nvPr/>
        </p:nvSpPr>
        <p:spPr bwMode="auto">
          <a:xfrm>
            <a:off x="4356100" y="1052513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0" grpId="0"/>
      <p:bldP spid="172048" grpId="0"/>
      <p:bldP spid="172050" grpId="0"/>
      <p:bldP spid="17205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9" descr="Horner2 P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979488"/>
            <a:ext cx="4900613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4211638" y="620713"/>
            <a:ext cx="719137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4356100" y="1339850"/>
            <a:ext cx="5762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5508625" y="4148138"/>
            <a:ext cx="10795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5724525" y="2419350"/>
            <a:ext cx="9350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3975100" y="2227263"/>
            <a:ext cx="1804988" cy="641350"/>
          </a:xfrm>
          <a:prstGeom prst="rect">
            <a:avLst/>
          </a:prstGeom>
          <a:solidFill>
            <a:srgbClr val="D1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M. Constrictor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3973513" y="2952750"/>
            <a:ext cx="1366837" cy="517525"/>
          </a:xfrm>
          <a:prstGeom prst="rect">
            <a:avLst/>
          </a:prstGeom>
          <a:solidFill>
            <a:srgbClr val="FFD9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M. Dilatador 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94225" name="Line 17"/>
          <p:cNvSpPr>
            <a:spLocks noChangeShapeType="1"/>
          </p:cNvSpPr>
          <p:nvPr/>
        </p:nvSpPr>
        <p:spPr bwMode="auto">
          <a:xfrm flipH="1">
            <a:off x="2916238" y="2636838"/>
            <a:ext cx="10080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4226" name="Line 18"/>
          <p:cNvSpPr>
            <a:spLocks noChangeShapeType="1"/>
          </p:cNvSpPr>
          <p:nvPr/>
        </p:nvSpPr>
        <p:spPr bwMode="auto">
          <a:xfrm flipH="1">
            <a:off x="3635375" y="3211513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6516688" y="4508500"/>
            <a:ext cx="1943100" cy="546100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Nervio ciliar largo simpático</a:t>
            </a:r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4067175" y="5588000"/>
            <a:ext cx="24272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Nervio ciliar corto</a:t>
            </a:r>
          </a:p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 y parasimpático</a:t>
            </a:r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 flipV="1">
            <a:off x="5076825" y="5300663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4230" name="Line 22"/>
          <p:cNvSpPr>
            <a:spLocks noChangeShapeType="1"/>
          </p:cNvSpPr>
          <p:nvPr/>
        </p:nvSpPr>
        <p:spPr bwMode="auto">
          <a:xfrm flipH="1">
            <a:off x="5867400" y="4795838"/>
            <a:ext cx="6492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6877050" y="1268413"/>
            <a:ext cx="15001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Pupila en reposo</a:t>
            </a:r>
          </a:p>
          <a:p>
            <a:pPr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Lado normal</a:t>
            </a:r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6958807" y="3321734"/>
            <a:ext cx="1943161" cy="646331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contraída</a:t>
            </a:r>
          </a:p>
          <a:p>
            <a:pPr>
              <a:defRPr/>
            </a:pPr>
            <a:r>
              <a:rPr lang="es-ES_tradnl" altLang="es-V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Lado afectado</a:t>
            </a:r>
          </a:p>
        </p:txBody>
      </p:sp>
      <p:sp>
        <p:nvSpPr>
          <p:cNvPr id="94233" name="Text Box 25"/>
          <p:cNvSpPr txBox="1">
            <a:spLocks noChangeArrowheads="1"/>
          </p:cNvSpPr>
          <p:nvPr/>
        </p:nvSpPr>
        <p:spPr bwMode="auto">
          <a:xfrm>
            <a:off x="1763713" y="4605338"/>
            <a:ext cx="1752600" cy="854075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Ciliar largo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Dilatador pupila</a:t>
            </a:r>
          </a:p>
        </p:txBody>
      </p:sp>
      <p:sp>
        <p:nvSpPr>
          <p:cNvPr id="94234" name="Text Box 26"/>
          <p:cNvSpPr txBox="1">
            <a:spLocks noChangeArrowheads="1"/>
          </p:cNvSpPr>
          <p:nvPr/>
        </p:nvSpPr>
        <p:spPr bwMode="auto">
          <a:xfrm>
            <a:off x="539750" y="523875"/>
            <a:ext cx="2497800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 </a:t>
            </a:r>
            <a:r>
              <a:rPr lang="es-ES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4235" name="Oval 27"/>
          <p:cNvSpPr>
            <a:spLocks noChangeArrowheads="1"/>
          </p:cNvSpPr>
          <p:nvPr/>
        </p:nvSpPr>
        <p:spPr bwMode="auto">
          <a:xfrm>
            <a:off x="5280819" y="2636838"/>
            <a:ext cx="1666875" cy="17287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40" name="Text Box 32"/>
          <p:cNvSpPr txBox="1">
            <a:spLocks noChangeArrowheads="1"/>
          </p:cNvSpPr>
          <p:nvPr/>
        </p:nvSpPr>
        <p:spPr bwMode="auto">
          <a:xfrm>
            <a:off x="7021513" y="2229531"/>
            <a:ext cx="1658938" cy="925512"/>
          </a:xfrm>
          <a:prstGeom prst="rect">
            <a:avLst/>
          </a:prstGeom>
          <a:solidFill>
            <a:srgbClr val="C9CDEF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Desbalance,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predomina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94241" name="Oval 33"/>
          <p:cNvSpPr>
            <a:spLocks noChangeArrowheads="1"/>
          </p:cNvSpPr>
          <p:nvPr/>
        </p:nvSpPr>
        <p:spPr bwMode="auto">
          <a:xfrm>
            <a:off x="5999617" y="3393281"/>
            <a:ext cx="215900" cy="2159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42" name="Oval 34"/>
          <p:cNvSpPr>
            <a:spLocks noChangeArrowheads="1"/>
          </p:cNvSpPr>
          <p:nvPr/>
        </p:nvSpPr>
        <p:spPr bwMode="auto">
          <a:xfrm>
            <a:off x="5940425" y="1557338"/>
            <a:ext cx="431800" cy="4318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412825" y="2816225"/>
            <a:ext cx="1677062" cy="523220"/>
          </a:xfrm>
          <a:prstGeom prst="rect">
            <a:avLst/>
          </a:prstGeom>
          <a:solidFill>
            <a:srgbClr val="C9CDEF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/>
              <a:t>MIOSIS</a:t>
            </a:r>
            <a:endParaRPr lang="es-VE" sz="2800" dirty="0"/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3" grpId="0" animBg="1"/>
      <p:bldP spid="94223" grpId="1" animBg="1"/>
      <p:bldP spid="94224" grpId="0" animBg="1"/>
      <p:bldP spid="94227" grpId="0" animBg="1"/>
      <p:bldP spid="94232" grpId="0" animBg="1"/>
      <p:bldP spid="94235" grpId="0" animBg="1"/>
      <p:bldP spid="94240" grpId="0" animBg="1"/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Horner3 P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4" r="54373" b="3946"/>
          <a:stretch>
            <a:fillRect/>
          </a:stretch>
        </p:blipFill>
        <p:spPr bwMode="auto">
          <a:xfrm>
            <a:off x="4211887" y="825955"/>
            <a:ext cx="4238625" cy="56165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1476375" y="1557338"/>
            <a:ext cx="2239963" cy="485775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Lado afectado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539750" y="2557024"/>
            <a:ext cx="3222357" cy="2154436"/>
          </a:xfrm>
          <a:prstGeom prst="rect">
            <a:avLst/>
          </a:prstGeom>
          <a:solidFill>
            <a:srgbClr val="C9CDE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VE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HAY Respuesta</a:t>
            </a:r>
            <a:r>
              <a:rPr lang="es-ES" altLang="es-V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 </a:t>
            </a:r>
          </a:p>
          <a:p>
            <a:pPr>
              <a:defRPr/>
            </a:pPr>
            <a:r>
              <a:rPr lang="es-ES" altLang="es-V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estimulación simpática:</a:t>
            </a:r>
          </a:p>
          <a:p>
            <a:pPr>
              <a:defRPr/>
            </a:pPr>
            <a:endParaRPr lang="es-ES" altLang="es-VE" sz="1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altLang="es-VE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1. </a:t>
            </a:r>
            <a:r>
              <a:rPr lang="es-ES" altLang="es-V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hay vasoconstricción </a:t>
            </a:r>
          </a:p>
          <a:p>
            <a:pPr>
              <a:defRPr/>
            </a:pPr>
            <a:endParaRPr lang="es-ES" altLang="es-VE" sz="1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altLang="es-VE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" altLang="es-V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hay sudación</a:t>
            </a:r>
          </a:p>
          <a:p>
            <a:pPr>
              <a:defRPr/>
            </a:pPr>
            <a:endParaRPr lang="es-ES" altLang="es-VE" sz="1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</a:t>
            </a:r>
            <a:r>
              <a:rPr lang="es-ES" altLang="es-VE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" altLang="es-V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hay </a:t>
            </a:r>
            <a:r>
              <a:rPr lang="es-ES" altLang="es-VE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piloerección</a:t>
            </a:r>
            <a:endParaRPr lang="es-ES" altLang="es-VE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580312" y="1125538"/>
            <a:ext cx="369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4551612" y="1485900"/>
            <a:ext cx="369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</a:p>
        </p:txBody>
      </p:sp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7020174" y="5805488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6537574" y="5989638"/>
            <a:ext cx="1924050" cy="40640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6804273" y="2920093"/>
            <a:ext cx="1800175" cy="40011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altLang="es-V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sudación</a:t>
            </a:r>
          </a:p>
        </p:txBody>
      </p:sp>
      <p:sp>
        <p:nvSpPr>
          <p:cNvPr id="95250" name="Line 18"/>
          <p:cNvSpPr>
            <a:spLocks noChangeShapeType="1"/>
          </p:cNvSpPr>
          <p:nvPr/>
        </p:nvSpPr>
        <p:spPr bwMode="auto">
          <a:xfrm flipH="1">
            <a:off x="7451974" y="5373688"/>
            <a:ext cx="50482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97800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5254" name="Rectangle 22"/>
          <p:cNvSpPr>
            <a:spLocks noChangeArrowheads="1"/>
          </p:cNvSpPr>
          <p:nvPr/>
        </p:nvSpPr>
        <p:spPr bwMode="auto">
          <a:xfrm>
            <a:off x="5651749" y="112553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6" name="Rectangle 24"/>
          <p:cNvSpPr>
            <a:spLocks noChangeArrowheads="1"/>
          </p:cNvSpPr>
          <p:nvPr/>
        </p:nvSpPr>
        <p:spPr bwMode="auto">
          <a:xfrm>
            <a:off x="4572249" y="14843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1007759" y="5273246"/>
            <a:ext cx="2286339" cy="1384995"/>
          </a:xfrm>
          <a:prstGeom prst="rect">
            <a:avLst/>
          </a:prstGeom>
          <a:solidFill>
            <a:srgbClr val="C9CDEF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Piel caliente, </a:t>
            </a:r>
          </a:p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rubicunda,</a:t>
            </a:r>
          </a:p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y seca</a:t>
            </a:r>
          </a:p>
        </p:txBody>
      </p:sp>
      <p:sp>
        <p:nvSpPr>
          <p:cNvPr id="95253" name="Text Box 21"/>
          <p:cNvSpPr txBox="1">
            <a:spLocks noChangeArrowheads="1"/>
          </p:cNvSpPr>
          <p:nvPr/>
        </p:nvSpPr>
        <p:spPr bwMode="auto">
          <a:xfrm>
            <a:off x="5614277" y="1099065"/>
            <a:ext cx="2066591" cy="40011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_tradnl" altLang="es-VE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endParaRPr lang="es-ES_tradnl" altLang="es-VE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070073" y="51849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4" name="3 Conector recto de flecha"/>
          <p:cNvCxnSpPr>
            <a:stCxn id="95242" idx="2"/>
          </p:cNvCxnSpPr>
          <p:nvPr/>
        </p:nvCxnSpPr>
        <p:spPr bwMode="auto">
          <a:xfrm flipH="1">
            <a:off x="2150928" y="4711460"/>
            <a:ext cx="1" cy="5860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9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2" grpId="0" animBg="1"/>
      <p:bldP spid="95248" grpId="0" animBg="1"/>
      <p:bldP spid="95249" grpId="0" animBg="1"/>
      <p:bldP spid="95255" grpId="0" animBg="1"/>
      <p:bldP spid="9525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1743869" y="1916832"/>
            <a:ext cx="5656262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¿Dónde está la lesión en Freddy?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6689622" y="496652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1623917" y="2780928"/>
            <a:ext cx="589616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Posibles sitios vía autonómica simpática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SNC centros integración</a:t>
            </a:r>
          </a:p>
          <a:p>
            <a:pPr>
              <a:buFontTx/>
              <a:buChar char="•"/>
              <a:defRPr/>
            </a:pP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Médula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espinal cuerpos n.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cadena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paravertebral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G.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paravertebrales,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sinapsis con n.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_tradnl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97800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8" grpId="0" animBg="1"/>
      <p:bldP spid="23655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3" descr="cad cerv simp h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980728"/>
            <a:ext cx="3222625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20" name="Rectangle 24"/>
          <p:cNvSpPr>
            <a:spLocks noChangeArrowheads="1"/>
          </p:cNvSpPr>
          <p:nvPr/>
        </p:nvSpPr>
        <p:spPr bwMode="auto">
          <a:xfrm>
            <a:off x="3851275" y="1845122"/>
            <a:ext cx="1444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2121" name="Rectangle 25"/>
          <p:cNvSpPr>
            <a:spLocks noChangeArrowheads="1"/>
          </p:cNvSpPr>
          <p:nvPr/>
        </p:nvSpPr>
        <p:spPr bwMode="auto">
          <a:xfrm>
            <a:off x="6011864" y="3645346"/>
            <a:ext cx="1135062" cy="22989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 sz="1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24" name="Text Box 28"/>
          <p:cNvSpPr txBox="1">
            <a:spLocks noChangeArrowheads="1"/>
          </p:cNvSpPr>
          <p:nvPr/>
        </p:nvSpPr>
        <p:spPr bwMode="auto">
          <a:xfrm>
            <a:off x="1986136" y="2199928"/>
            <a:ext cx="1924050" cy="590550"/>
          </a:xfrm>
          <a:prstGeom prst="rect">
            <a:avLst/>
          </a:prstGeom>
          <a:solidFill>
            <a:srgbClr val="FFD9E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Ciliares largos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al m. radial iris</a:t>
            </a:r>
          </a:p>
        </p:txBody>
      </p:sp>
      <p:sp>
        <p:nvSpPr>
          <p:cNvPr id="132128" name="Text Box 32"/>
          <p:cNvSpPr txBox="1">
            <a:spLocks noChangeArrowheads="1"/>
          </p:cNvSpPr>
          <p:nvPr/>
        </p:nvSpPr>
        <p:spPr bwMode="auto">
          <a:xfrm>
            <a:off x="6407547" y="4108450"/>
            <a:ext cx="1425390" cy="461665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G. cervical </a:t>
            </a:r>
            <a:r>
              <a:rPr lang="es-ES_tradnl" altLang="es-VE" sz="12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sup</a:t>
            </a:r>
            <a:r>
              <a:rPr lang="es-ES_tradnl" altLang="es-VE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_tradnl" altLang="es-VE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cabeza y cuello</a:t>
            </a:r>
          </a:p>
        </p:txBody>
      </p:sp>
      <p:sp>
        <p:nvSpPr>
          <p:cNvPr id="132129" name="Text Box 33"/>
          <p:cNvSpPr txBox="1">
            <a:spLocks noChangeArrowheads="1"/>
          </p:cNvSpPr>
          <p:nvPr/>
        </p:nvSpPr>
        <p:spPr bwMode="auto">
          <a:xfrm>
            <a:off x="6000519" y="4797152"/>
            <a:ext cx="1883849" cy="338554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Cadena simpática</a:t>
            </a:r>
          </a:p>
        </p:txBody>
      </p:sp>
      <p:sp>
        <p:nvSpPr>
          <p:cNvPr id="132132" name="Text Box 36"/>
          <p:cNvSpPr txBox="1">
            <a:spLocks noChangeArrowheads="1"/>
          </p:cNvSpPr>
          <p:nvPr/>
        </p:nvSpPr>
        <p:spPr bwMode="auto">
          <a:xfrm>
            <a:off x="6372225" y="5229672"/>
            <a:ext cx="2025650" cy="517525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Asta intermedio lat. </a:t>
            </a:r>
          </a:p>
          <a:p>
            <a:pPr>
              <a:defRPr/>
            </a:pPr>
            <a:r>
              <a:rPr lang="es-ES_tradnl" altLang="es-VE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Med</a:t>
            </a:r>
            <a:r>
              <a:rPr lang="es-ES_tradnl" altLang="es-VE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esp. T1-T3</a:t>
            </a:r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5659438" y="430936"/>
            <a:ext cx="3068638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Vía autonómica eferente a 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Cadena Simpática Cervical 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y dilatador de la pupila</a:t>
            </a:r>
          </a:p>
        </p:txBody>
      </p:sp>
      <p:sp>
        <p:nvSpPr>
          <p:cNvPr id="132135" name="Line 39"/>
          <p:cNvSpPr>
            <a:spLocks noChangeShapeType="1"/>
          </p:cNvSpPr>
          <p:nvPr/>
        </p:nvSpPr>
        <p:spPr bwMode="auto">
          <a:xfrm flipH="1">
            <a:off x="5867945" y="4286696"/>
            <a:ext cx="5762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32138" name="Line 42"/>
          <p:cNvSpPr>
            <a:spLocks noChangeShapeType="1"/>
          </p:cNvSpPr>
          <p:nvPr/>
        </p:nvSpPr>
        <p:spPr bwMode="auto">
          <a:xfrm flipH="1">
            <a:off x="5904933" y="5373216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32140" name="Line 44"/>
          <p:cNvSpPr>
            <a:spLocks noChangeShapeType="1"/>
          </p:cNvSpPr>
          <p:nvPr/>
        </p:nvSpPr>
        <p:spPr bwMode="auto">
          <a:xfrm>
            <a:off x="3491880" y="2790478"/>
            <a:ext cx="1296144" cy="3035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32145" name="Oval 49"/>
          <p:cNvSpPr>
            <a:spLocks noChangeArrowheads="1"/>
          </p:cNvSpPr>
          <p:nvPr/>
        </p:nvSpPr>
        <p:spPr bwMode="auto">
          <a:xfrm>
            <a:off x="5508452" y="5656709"/>
            <a:ext cx="647874" cy="57512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2146" name="Text Box 50"/>
          <p:cNvSpPr txBox="1">
            <a:spLocks noChangeArrowheads="1"/>
          </p:cNvSpPr>
          <p:nvPr/>
        </p:nvSpPr>
        <p:spPr bwMode="auto">
          <a:xfrm>
            <a:off x="2980531" y="5416550"/>
            <a:ext cx="2135187" cy="854075"/>
          </a:xfrm>
          <a:prstGeom prst="rect">
            <a:avLst/>
          </a:prstGeom>
          <a:solidFill>
            <a:srgbClr val="FBC1C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G. cervical inf.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G. Estrellado (T1)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Miembro sup.</a:t>
            </a:r>
          </a:p>
        </p:txBody>
      </p:sp>
      <p:sp>
        <p:nvSpPr>
          <p:cNvPr id="132148" name="Oval 52"/>
          <p:cNvSpPr>
            <a:spLocks noChangeArrowheads="1"/>
          </p:cNvSpPr>
          <p:nvPr/>
        </p:nvSpPr>
        <p:spPr bwMode="auto">
          <a:xfrm>
            <a:off x="5497932" y="4108450"/>
            <a:ext cx="431800" cy="3587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2150" name="Text Box 54"/>
          <p:cNvSpPr txBox="1">
            <a:spLocks noChangeArrowheads="1"/>
          </p:cNvSpPr>
          <p:nvPr/>
        </p:nvSpPr>
        <p:spPr bwMode="auto">
          <a:xfrm>
            <a:off x="6227763" y="2378521"/>
            <a:ext cx="1931988" cy="517525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Centros autonómicos</a:t>
            </a:r>
          </a:p>
          <a:p>
            <a:pPr algn="ctr"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CV tallo</a:t>
            </a:r>
          </a:p>
        </p:txBody>
      </p:sp>
      <p:sp>
        <p:nvSpPr>
          <p:cNvPr id="132151" name="Line 55"/>
          <p:cNvSpPr>
            <a:spLocks noChangeShapeType="1"/>
          </p:cNvSpPr>
          <p:nvPr/>
        </p:nvSpPr>
        <p:spPr bwMode="auto">
          <a:xfrm flipH="1">
            <a:off x="5795963" y="2637284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32152" name="Text Box 56"/>
          <p:cNvSpPr txBox="1">
            <a:spLocks noChangeArrowheads="1"/>
          </p:cNvSpPr>
          <p:nvPr/>
        </p:nvSpPr>
        <p:spPr bwMode="auto">
          <a:xfrm>
            <a:off x="539750" y="3141663"/>
            <a:ext cx="2560638" cy="19335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motoras 1er orden: </a:t>
            </a:r>
          </a:p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  <a:p>
            <a:pPr>
              <a:defRPr/>
            </a:pPr>
            <a:endParaRPr lang="es-ES_tradnl" altLang="es-VE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motoras 2do orden: 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PREganglionares</a:t>
            </a:r>
            <a:endParaRPr lang="es-ES_tradnl" altLang="es-VE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altLang="es-VE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motoras 3er orden: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altLang="es-VE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altLang="es-VE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97800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24" grpId="0" animBg="1"/>
      <p:bldP spid="132128" grpId="0" animBg="1"/>
      <p:bldP spid="132129" grpId="0" animBg="1"/>
      <p:bldP spid="132132" grpId="0" animBg="1"/>
      <p:bldP spid="132145" grpId="0" animBg="1"/>
      <p:bldP spid="132146" grpId="0" animBg="1"/>
      <p:bldP spid="132148" grpId="0" animBg="1"/>
      <p:bldP spid="13215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Text Box 4"/>
          <p:cNvSpPr txBox="1">
            <a:spLocks noChangeArrowheads="1"/>
          </p:cNvSpPr>
          <p:nvPr/>
        </p:nvSpPr>
        <p:spPr bwMode="auto">
          <a:xfrm>
            <a:off x="3621088" y="1196975"/>
            <a:ext cx="1901825" cy="42545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Lado afectado</a:t>
            </a:r>
          </a:p>
        </p:txBody>
      </p:sp>
      <p:pic>
        <p:nvPicPr>
          <p:cNvPr id="63492" name="Picture 17" descr="12279-150x150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1" t="28635" b="24417"/>
          <a:stretch>
            <a:fillRect/>
          </a:stretch>
        </p:blipFill>
        <p:spPr bwMode="auto">
          <a:xfrm>
            <a:off x="5724525" y="765175"/>
            <a:ext cx="295116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18" descr="cocaina anfetamina"/>
          <p:cNvPicPr>
            <a:picLocks noChangeAspect="1" noChangeArrowheads="1"/>
          </p:cNvPicPr>
          <p:nvPr/>
        </p:nvPicPr>
        <p:blipFill>
          <a:blip r:embed="rId3">
            <a:lum bright="-96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r="9540" b="46709"/>
          <a:stretch>
            <a:fillRect/>
          </a:stretch>
        </p:blipFill>
        <p:spPr bwMode="auto">
          <a:xfrm>
            <a:off x="1582738" y="2857500"/>
            <a:ext cx="5510212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684213" y="2997200"/>
            <a:ext cx="890587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611188" y="4292600"/>
            <a:ext cx="1058862" cy="730250"/>
          </a:xfrm>
          <a:prstGeom prst="rect">
            <a:avLst/>
          </a:prstGeom>
          <a:solidFill>
            <a:srgbClr val="BEC2E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</a:p>
        </p:txBody>
      </p:sp>
      <p:sp>
        <p:nvSpPr>
          <p:cNvPr id="201780" name="Line 52"/>
          <p:cNvSpPr>
            <a:spLocks noChangeShapeType="1"/>
          </p:cNvSpPr>
          <p:nvPr/>
        </p:nvSpPr>
        <p:spPr bwMode="auto">
          <a:xfrm>
            <a:off x="468313" y="4076700"/>
            <a:ext cx="8280400" cy="0"/>
          </a:xfrm>
          <a:prstGeom prst="line">
            <a:avLst/>
          </a:prstGeom>
          <a:noFill/>
          <a:ln w="28575">
            <a:solidFill>
              <a:srgbClr val="661D8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781" name="Oval 53"/>
          <p:cNvSpPr>
            <a:spLocks noChangeArrowheads="1"/>
          </p:cNvSpPr>
          <p:nvPr/>
        </p:nvSpPr>
        <p:spPr bwMode="auto">
          <a:xfrm>
            <a:off x="6948488" y="3429000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1764" name="Group 36"/>
          <p:cNvGrpSpPr>
            <a:grpSpLocks/>
          </p:cNvGrpSpPr>
          <p:nvPr/>
        </p:nvGrpSpPr>
        <p:grpSpPr bwMode="auto">
          <a:xfrm>
            <a:off x="6948488" y="3282950"/>
            <a:ext cx="431800" cy="433388"/>
            <a:chOff x="4740" y="2976"/>
            <a:chExt cx="226" cy="226"/>
          </a:xfrm>
        </p:grpSpPr>
        <p:sp>
          <p:nvSpPr>
            <p:cNvPr id="201765" name="Oval 37"/>
            <p:cNvSpPr>
              <a:spLocks noChangeArrowheads="1"/>
            </p:cNvSpPr>
            <p:nvPr/>
          </p:nvSpPr>
          <p:spPr bwMode="auto">
            <a:xfrm>
              <a:off x="4740" y="2976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1766" name="Oval 38"/>
            <p:cNvSpPr>
              <a:spLocks noChangeArrowheads="1"/>
            </p:cNvSpPr>
            <p:nvPr/>
          </p:nvSpPr>
          <p:spPr bwMode="auto">
            <a:xfrm>
              <a:off x="4785" y="3021"/>
              <a:ext cx="136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1782" name="Oval 54"/>
          <p:cNvSpPr>
            <a:spLocks noChangeArrowheads="1"/>
          </p:cNvSpPr>
          <p:nvPr/>
        </p:nvSpPr>
        <p:spPr bwMode="auto">
          <a:xfrm>
            <a:off x="4716463" y="3213100"/>
            <a:ext cx="431800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1770" name="Group 42"/>
          <p:cNvGrpSpPr>
            <a:grpSpLocks/>
          </p:cNvGrpSpPr>
          <p:nvPr/>
        </p:nvGrpSpPr>
        <p:grpSpPr bwMode="auto">
          <a:xfrm>
            <a:off x="4716463" y="3284538"/>
            <a:ext cx="439737" cy="431800"/>
            <a:chOff x="2971" y="1570"/>
            <a:chExt cx="277" cy="272"/>
          </a:xfrm>
        </p:grpSpPr>
        <p:sp>
          <p:nvSpPr>
            <p:cNvPr id="201761" name="Oval 33"/>
            <p:cNvSpPr>
              <a:spLocks noChangeArrowheads="1"/>
            </p:cNvSpPr>
            <p:nvPr/>
          </p:nvSpPr>
          <p:spPr bwMode="auto">
            <a:xfrm>
              <a:off x="2971" y="1570"/>
              <a:ext cx="277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1762" name="Oval 34"/>
            <p:cNvSpPr>
              <a:spLocks noChangeArrowheads="1"/>
            </p:cNvSpPr>
            <p:nvPr/>
          </p:nvSpPr>
          <p:spPr bwMode="auto">
            <a:xfrm>
              <a:off x="3066" y="1661"/>
              <a:ext cx="92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1783" name="Oval 55"/>
          <p:cNvSpPr>
            <a:spLocks noChangeArrowheads="1"/>
          </p:cNvSpPr>
          <p:nvPr/>
        </p:nvSpPr>
        <p:spPr bwMode="auto">
          <a:xfrm>
            <a:off x="4572000" y="4292600"/>
            <a:ext cx="431800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1773" name="Group 45"/>
          <p:cNvGrpSpPr>
            <a:grpSpLocks/>
          </p:cNvGrpSpPr>
          <p:nvPr/>
        </p:nvGrpSpPr>
        <p:grpSpPr bwMode="auto">
          <a:xfrm>
            <a:off x="4716463" y="4292600"/>
            <a:ext cx="431800" cy="431800"/>
            <a:chOff x="2018" y="3838"/>
            <a:chExt cx="226" cy="226"/>
          </a:xfrm>
        </p:grpSpPr>
        <p:sp>
          <p:nvSpPr>
            <p:cNvPr id="201774" name="Oval 46"/>
            <p:cNvSpPr>
              <a:spLocks noChangeArrowheads="1"/>
            </p:cNvSpPr>
            <p:nvPr/>
          </p:nvSpPr>
          <p:spPr bwMode="auto">
            <a:xfrm>
              <a:off x="2018" y="3838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1775" name="Oval 47"/>
            <p:cNvSpPr>
              <a:spLocks noChangeArrowheads="1"/>
            </p:cNvSpPr>
            <p:nvPr/>
          </p:nvSpPr>
          <p:spPr bwMode="auto">
            <a:xfrm>
              <a:off x="2109" y="392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1784" name="Oval 56"/>
          <p:cNvSpPr>
            <a:spLocks noChangeArrowheads="1"/>
          </p:cNvSpPr>
          <p:nvPr/>
        </p:nvSpPr>
        <p:spPr bwMode="auto">
          <a:xfrm>
            <a:off x="6877050" y="4365625"/>
            <a:ext cx="4318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1776" name="Group 48"/>
          <p:cNvGrpSpPr>
            <a:grpSpLocks/>
          </p:cNvGrpSpPr>
          <p:nvPr/>
        </p:nvGrpSpPr>
        <p:grpSpPr bwMode="auto">
          <a:xfrm>
            <a:off x="6877050" y="4365625"/>
            <a:ext cx="431800" cy="431800"/>
            <a:chOff x="2018" y="3838"/>
            <a:chExt cx="226" cy="226"/>
          </a:xfrm>
        </p:grpSpPr>
        <p:sp>
          <p:nvSpPr>
            <p:cNvPr id="201777" name="Oval 49"/>
            <p:cNvSpPr>
              <a:spLocks noChangeArrowheads="1"/>
            </p:cNvSpPr>
            <p:nvPr/>
          </p:nvSpPr>
          <p:spPr bwMode="auto">
            <a:xfrm>
              <a:off x="2018" y="3838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1778" name="Oval 50"/>
            <p:cNvSpPr>
              <a:spLocks noChangeArrowheads="1"/>
            </p:cNvSpPr>
            <p:nvPr/>
          </p:nvSpPr>
          <p:spPr bwMode="auto">
            <a:xfrm>
              <a:off x="2109" y="392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1785" name="Text Box 57"/>
          <p:cNvSpPr txBox="1">
            <a:spLocks noChangeArrowheads="1"/>
          </p:cNvSpPr>
          <p:nvPr/>
        </p:nvSpPr>
        <p:spPr bwMode="auto">
          <a:xfrm>
            <a:off x="5201443" y="4957763"/>
            <a:ext cx="2773363" cy="85090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No hay respuesta </a:t>
            </a:r>
          </a:p>
          <a:p>
            <a:pPr algn="ctr">
              <a:defRPr/>
            </a:pP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 cocaína</a:t>
            </a:r>
          </a:p>
        </p:txBody>
      </p:sp>
      <p:sp>
        <p:nvSpPr>
          <p:cNvPr id="201786" name="Text Box 58"/>
          <p:cNvSpPr txBox="1">
            <a:spLocks noChangeArrowheads="1"/>
          </p:cNvSpPr>
          <p:nvPr/>
        </p:nvSpPr>
        <p:spPr bwMode="auto">
          <a:xfrm>
            <a:off x="827088" y="12684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1787" name="Rectangle 59"/>
          <p:cNvSpPr>
            <a:spLocks noChangeArrowheads="1"/>
          </p:cNvSpPr>
          <p:nvPr/>
        </p:nvSpPr>
        <p:spPr bwMode="auto">
          <a:xfrm>
            <a:off x="5219700" y="342900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788" name="Rectangle 60"/>
          <p:cNvSpPr>
            <a:spLocks noChangeArrowheads="1"/>
          </p:cNvSpPr>
          <p:nvPr/>
        </p:nvSpPr>
        <p:spPr bwMode="auto">
          <a:xfrm>
            <a:off x="5219700" y="4292600"/>
            <a:ext cx="8651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789" name="Text Box 61"/>
          <p:cNvSpPr txBox="1">
            <a:spLocks noChangeArrowheads="1"/>
          </p:cNvSpPr>
          <p:nvPr/>
        </p:nvSpPr>
        <p:spPr bwMode="auto">
          <a:xfrm>
            <a:off x="5076056" y="3333750"/>
            <a:ext cx="124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 cocaína</a:t>
            </a:r>
          </a:p>
        </p:txBody>
      </p:sp>
      <p:sp>
        <p:nvSpPr>
          <p:cNvPr id="201790" name="Text Box 62"/>
          <p:cNvSpPr txBox="1">
            <a:spLocks noChangeArrowheads="1"/>
          </p:cNvSpPr>
          <p:nvPr/>
        </p:nvSpPr>
        <p:spPr bwMode="auto">
          <a:xfrm>
            <a:off x="5148263" y="4341813"/>
            <a:ext cx="124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+ cocaína</a:t>
            </a:r>
          </a:p>
        </p:txBody>
      </p:sp>
      <p:sp>
        <p:nvSpPr>
          <p:cNvPr id="201792" name="Text Box 64"/>
          <p:cNvSpPr txBox="1">
            <a:spLocks noChangeArrowheads="1"/>
          </p:cNvSpPr>
          <p:nvPr/>
        </p:nvSpPr>
        <p:spPr bwMode="auto">
          <a:xfrm>
            <a:off x="539750" y="2276475"/>
            <a:ext cx="29194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Diagnóstico sitio lesión</a:t>
            </a:r>
          </a:p>
        </p:txBody>
      </p:sp>
      <p:sp>
        <p:nvSpPr>
          <p:cNvPr id="201793" name="Text Box 65"/>
          <p:cNvSpPr txBox="1">
            <a:spLocks noChangeArrowheads="1"/>
          </p:cNvSpPr>
          <p:nvPr/>
        </p:nvSpPr>
        <p:spPr bwMode="auto">
          <a:xfrm>
            <a:off x="7408338" y="3319463"/>
            <a:ext cx="1271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201794" name="Text Box 66"/>
          <p:cNvSpPr txBox="1">
            <a:spLocks noChangeArrowheads="1"/>
          </p:cNvSpPr>
          <p:nvPr/>
        </p:nvSpPr>
        <p:spPr bwMode="auto">
          <a:xfrm>
            <a:off x="5028779" y="2349500"/>
            <a:ext cx="152317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hace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cocaína?</a:t>
            </a:r>
          </a:p>
        </p:txBody>
      </p:sp>
      <p:sp>
        <p:nvSpPr>
          <p:cNvPr id="201795" name="Text Box 67"/>
          <p:cNvSpPr txBox="1">
            <a:spLocks noChangeArrowheads="1"/>
          </p:cNvSpPr>
          <p:nvPr/>
        </p:nvSpPr>
        <p:spPr bwMode="auto">
          <a:xfrm>
            <a:off x="3545304" y="5935663"/>
            <a:ext cx="22028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pasó?</a:t>
            </a:r>
          </a:p>
        </p:txBody>
      </p:sp>
      <p:sp>
        <p:nvSpPr>
          <p:cNvPr id="201797" name="Rectangle 69"/>
          <p:cNvSpPr>
            <a:spLocks noChangeArrowheads="1"/>
          </p:cNvSpPr>
          <p:nvPr/>
        </p:nvSpPr>
        <p:spPr bwMode="auto">
          <a:xfrm>
            <a:off x="6588125" y="3429000"/>
            <a:ext cx="714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799" name="Oval 71"/>
          <p:cNvSpPr>
            <a:spLocks noChangeArrowheads="1"/>
          </p:cNvSpPr>
          <p:nvPr/>
        </p:nvSpPr>
        <p:spPr bwMode="auto">
          <a:xfrm>
            <a:off x="6588125" y="3500438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00" name="Line 72"/>
          <p:cNvSpPr>
            <a:spLocks noChangeShapeType="1"/>
          </p:cNvSpPr>
          <p:nvPr/>
        </p:nvSpPr>
        <p:spPr bwMode="auto">
          <a:xfrm flipH="1">
            <a:off x="6659561" y="3405758"/>
            <a:ext cx="794" cy="45529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02" name="Rectangle 74"/>
          <p:cNvSpPr>
            <a:spLocks noChangeArrowheads="1"/>
          </p:cNvSpPr>
          <p:nvPr/>
        </p:nvSpPr>
        <p:spPr bwMode="auto">
          <a:xfrm>
            <a:off x="6731000" y="3429000"/>
            <a:ext cx="730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03" name="Freeform 75"/>
          <p:cNvSpPr>
            <a:spLocks/>
          </p:cNvSpPr>
          <p:nvPr/>
        </p:nvSpPr>
        <p:spPr bwMode="auto">
          <a:xfrm>
            <a:off x="6732588" y="3562350"/>
            <a:ext cx="144462" cy="153988"/>
          </a:xfrm>
          <a:custGeom>
            <a:avLst/>
            <a:gdLst>
              <a:gd name="T0" fmla="*/ 45 w 91"/>
              <a:gd name="T1" fmla="*/ 97 h 97"/>
              <a:gd name="T2" fmla="*/ 91 w 91"/>
              <a:gd name="T3" fmla="*/ 52 h 97"/>
              <a:gd name="T4" fmla="*/ 45 w 91"/>
              <a:gd name="T5" fmla="*/ 7 h 97"/>
              <a:gd name="T6" fmla="*/ 0 w 91"/>
              <a:gd name="T7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97">
                <a:moveTo>
                  <a:pt x="45" y="97"/>
                </a:moveTo>
                <a:cubicBezTo>
                  <a:pt x="68" y="82"/>
                  <a:pt x="91" y="67"/>
                  <a:pt x="91" y="52"/>
                </a:cubicBezTo>
                <a:cubicBezTo>
                  <a:pt x="91" y="37"/>
                  <a:pt x="60" y="14"/>
                  <a:pt x="45" y="7"/>
                </a:cubicBezTo>
                <a:cubicBezTo>
                  <a:pt x="30" y="0"/>
                  <a:pt x="7" y="7"/>
                  <a:pt x="0" y="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04" name="Rectangle 76"/>
          <p:cNvSpPr>
            <a:spLocks noChangeArrowheads="1"/>
          </p:cNvSpPr>
          <p:nvPr/>
        </p:nvSpPr>
        <p:spPr bwMode="auto">
          <a:xfrm>
            <a:off x="6588125" y="4508500"/>
            <a:ext cx="1444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05" name="Line 77"/>
          <p:cNvSpPr>
            <a:spLocks noChangeShapeType="1"/>
          </p:cNvSpPr>
          <p:nvPr/>
        </p:nvSpPr>
        <p:spPr bwMode="auto">
          <a:xfrm flipH="1">
            <a:off x="6660232" y="4438377"/>
            <a:ext cx="793" cy="35877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07" name="Rectangle 79"/>
          <p:cNvSpPr>
            <a:spLocks noChangeArrowheads="1"/>
          </p:cNvSpPr>
          <p:nvPr/>
        </p:nvSpPr>
        <p:spPr bwMode="auto">
          <a:xfrm>
            <a:off x="2051050" y="314166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08" name="Rectangle 80"/>
          <p:cNvSpPr>
            <a:spLocks noChangeArrowheads="1"/>
          </p:cNvSpPr>
          <p:nvPr/>
        </p:nvSpPr>
        <p:spPr bwMode="auto">
          <a:xfrm>
            <a:off x="3492500" y="3141663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09" name="Rectangle 81"/>
          <p:cNvSpPr>
            <a:spLocks noChangeArrowheads="1"/>
          </p:cNvSpPr>
          <p:nvPr/>
        </p:nvSpPr>
        <p:spPr bwMode="auto">
          <a:xfrm>
            <a:off x="2051050" y="414813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10" name="Rectangle 82"/>
          <p:cNvSpPr>
            <a:spLocks noChangeArrowheads="1"/>
          </p:cNvSpPr>
          <p:nvPr/>
        </p:nvSpPr>
        <p:spPr bwMode="auto">
          <a:xfrm>
            <a:off x="3419475" y="4148138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11" name="Text Box 83"/>
          <p:cNvSpPr txBox="1">
            <a:spLocks noChangeArrowheads="1"/>
          </p:cNvSpPr>
          <p:nvPr/>
        </p:nvSpPr>
        <p:spPr bwMode="auto">
          <a:xfrm>
            <a:off x="1692275" y="2997200"/>
            <a:ext cx="1355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Pregl simp</a:t>
            </a:r>
          </a:p>
        </p:txBody>
      </p:sp>
      <p:sp>
        <p:nvSpPr>
          <p:cNvPr id="201812" name="Text Box 84"/>
          <p:cNvSpPr txBox="1">
            <a:spLocks noChangeArrowheads="1"/>
          </p:cNvSpPr>
          <p:nvPr/>
        </p:nvSpPr>
        <p:spPr bwMode="auto">
          <a:xfrm>
            <a:off x="1835150" y="4637088"/>
            <a:ext cx="1355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Pregl simp</a:t>
            </a:r>
          </a:p>
        </p:txBody>
      </p:sp>
      <p:sp>
        <p:nvSpPr>
          <p:cNvPr id="201813" name="Text Box 85"/>
          <p:cNvSpPr txBox="1">
            <a:spLocks noChangeArrowheads="1"/>
          </p:cNvSpPr>
          <p:nvPr/>
        </p:nvSpPr>
        <p:spPr bwMode="auto">
          <a:xfrm>
            <a:off x="3203575" y="2997200"/>
            <a:ext cx="1350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Posgl simp</a:t>
            </a:r>
          </a:p>
        </p:txBody>
      </p:sp>
      <p:sp>
        <p:nvSpPr>
          <p:cNvPr id="201814" name="Text Box 86"/>
          <p:cNvSpPr txBox="1">
            <a:spLocks noChangeArrowheads="1"/>
          </p:cNvSpPr>
          <p:nvPr/>
        </p:nvSpPr>
        <p:spPr bwMode="auto">
          <a:xfrm>
            <a:off x="3276600" y="4652963"/>
            <a:ext cx="1350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Posgl simp</a:t>
            </a:r>
          </a:p>
        </p:txBody>
      </p:sp>
      <p:sp>
        <p:nvSpPr>
          <p:cNvPr id="201815" name="Oval 87"/>
          <p:cNvSpPr>
            <a:spLocks noChangeArrowheads="1"/>
          </p:cNvSpPr>
          <p:nvPr/>
        </p:nvSpPr>
        <p:spPr bwMode="auto">
          <a:xfrm>
            <a:off x="2987675" y="306863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+)</a:t>
            </a:r>
            <a:endParaRPr lang="es-E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817" name="Oval 89"/>
          <p:cNvSpPr>
            <a:spLocks noChangeArrowheads="1"/>
          </p:cNvSpPr>
          <p:nvPr/>
        </p:nvSpPr>
        <p:spPr bwMode="auto">
          <a:xfrm>
            <a:off x="4427538" y="3141663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18" name="Text Box 90"/>
          <p:cNvSpPr txBox="1">
            <a:spLocks noChangeArrowheads="1"/>
          </p:cNvSpPr>
          <p:nvPr/>
        </p:nvSpPr>
        <p:spPr bwMode="auto">
          <a:xfrm>
            <a:off x="4434788" y="2956882"/>
            <a:ext cx="4972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  <a:endParaRPr lang="es-E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1819" name="Oval 91"/>
          <p:cNvSpPr>
            <a:spLocks noChangeArrowheads="1"/>
          </p:cNvSpPr>
          <p:nvPr/>
        </p:nvSpPr>
        <p:spPr bwMode="auto">
          <a:xfrm>
            <a:off x="3132138" y="4005263"/>
            <a:ext cx="144462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20" name="Text Box 92"/>
          <p:cNvSpPr txBox="1">
            <a:spLocks noChangeArrowheads="1"/>
          </p:cNvSpPr>
          <p:nvPr/>
        </p:nvSpPr>
        <p:spPr bwMode="auto">
          <a:xfrm>
            <a:off x="3059113" y="4005263"/>
            <a:ext cx="3593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01821" name="Rectangle 93"/>
          <p:cNvSpPr>
            <a:spLocks noChangeArrowheads="1"/>
          </p:cNvSpPr>
          <p:nvPr/>
        </p:nvSpPr>
        <p:spPr bwMode="auto">
          <a:xfrm>
            <a:off x="4284663" y="3644900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22" name="Text Box 94"/>
          <p:cNvSpPr txBox="1">
            <a:spLocks noChangeArrowheads="1"/>
          </p:cNvSpPr>
          <p:nvPr/>
        </p:nvSpPr>
        <p:spPr bwMode="auto">
          <a:xfrm>
            <a:off x="4356100" y="3687763"/>
            <a:ext cx="4058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1823" name="Rectangle 95"/>
          <p:cNvSpPr>
            <a:spLocks noChangeArrowheads="1"/>
          </p:cNvSpPr>
          <p:nvPr/>
        </p:nvSpPr>
        <p:spPr bwMode="auto">
          <a:xfrm>
            <a:off x="6516688" y="3716338"/>
            <a:ext cx="503237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1824" name="Text Box 96"/>
          <p:cNvSpPr txBox="1">
            <a:spLocks noChangeArrowheads="1"/>
          </p:cNvSpPr>
          <p:nvPr/>
        </p:nvSpPr>
        <p:spPr bwMode="auto">
          <a:xfrm>
            <a:off x="6516688" y="3709988"/>
            <a:ext cx="512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1825" name="Line 97"/>
          <p:cNvSpPr>
            <a:spLocks noChangeShapeType="1"/>
          </p:cNvSpPr>
          <p:nvPr/>
        </p:nvSpPr>
        <p:spPr bwMode="auto">
          <a:xfrm flipV="1">
            <a:off x="6516688" y="37893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26" name="Line 98"/>
          <p:cNvSpPr>
            <a:spLocks noChangeShapeType="1"/>
          </p:cNvSpPr>
          <p:nvPr/>
        </p:nvSpPr>
        <p:spPr bwMode="auto">
          <a:xfrm>
            <a:off x="1979613" y="44370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27" name="Line 99"/>
          <p:cNvSpPr>
            <a:spLocks noChangeShapeType="1"/>
          </p:cNvSpPr>
          <p:nvPr/>
        </p:nvSpPr>
        <p:spPr bwMode="auto">
          <a:xfrm>
            <a:off x="3348038" y="45085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28" name="Line 100"/>
          <p:cNvSpPr>
            <a:spLocks noChangeShapeType="1"/>
          </p:cNvSpPr>
          <p:nvPr/>
        </p:nvSpPr>
        <p:spPr bwMode="auto">
          <a:xfrm>
            <a:off x="2051050" y="34290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1829" name="Line 101"/>
          <p:cNvSpPr>
            <a:spLocks noChangeShapeType="1"/>
          </p:cNvSpPr>
          <p:nvPr/>
        </p:nvSpPr>
        <p:spPr bwMode="auto">
          <a:xfrm>
            <a:off x="3419475" y="35004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6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97800" cy="707886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3. Síndrome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7" name="Text Box 92"/>
          <p:cNvSpPr txBox="1">
            <a:spLocks noChangeArrowheads="1"/>
          </p:cNvSpPr>
          <p:nvPr/>
        </p:nvSpPr>
        <p:spPr bwMode="auto">
          <a:xfrm>
            <a:off x="4374841" y="4023519"/>
            <a:ext cx="3593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Text Box 65"/>
          <p:cNvSpPr txBox="1">
            <a:spLocks noChangeArrowheads="1"/>
          </p:cNvSpPr>
          <p:nvPr/>
        </p:nvSpPr>
        <p:spPr bwMode="auto">
          <a:xfrm>
            <a:off x="7380288" y="4365625"/>
            <a:ext cx="9396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Miosis</a:t>
            </a:r>
            <a:endParaRPr lang="es-ES_tradnl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01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017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017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017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017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017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2017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2017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2017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48" grpId="0" animBg="1"/>
      <p:bldP spid="201785" grpId="0" animBg="1"/>
      <p:bldP spid="201789" grpId="0"/>
      <p:bldP spid="201790" grpId="0"/>
      <p:bldP spid="201793" grpId="0"/>
      <p:bldP spid="201794" grpId="0"/>
      <p:bldP spid="201795" grpId="0"/>
      <p:bldP spid="201820" grpId="0"/>
      <p:bldP spid="201824" grpId="0"/>
      <p:bldP spid="67" grpId="0"/>
      <p:bldP spid="6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3621088" y="1196975"/>
            <a:ext cx="1901825" cy="42545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Lado afectado</a:t>
            </a:r>
          </a:p>
        </p:txBody>
      </p:sp>
      <p:pic>
        <p:nvPicPr>
          <p:cNvPr id="64516" name="Picture 5" descr="12279-150x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1" t="28635" b="24417"/>
          <a:stretch>
            <a:fillRect/>
          </a:stretch>
        </p:blipFill>
        <p:spPr bwMode="auto">
          <a:xfrm>
            <a:off x="5724525" y="765175"/>
            <a:ext cx="295116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6" descr="cocaina anfetam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r="9540"/>
          <a:stretch>
            <a:fillRect/>
          </a:stretch>
        </p:blipFill>
        <p:spPr bwMode="auto">
          <a:xfrm>
            <a:off x="1582738" y="2065338"/>
            <a:ext cx="5510212" cy="431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684213" y="2205038"/>
            <a:ext cx="8905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684213" y="3084513"/>
            <a:ext cx="1058862" cy="73025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</a:p>
        </p:txBody>
      </p:sp>
      <p:sp>
        <p:nvSpPr>
          <p:cNvPr id="206857" name="Text Box 9"/>
          <p:cNvSpPr txBox="1">
            <a:spLocks noChangeArrowheads="1"/>
          </p:cNvSpPr>
          <p:nvPr/>
        </p:nvSpPr>
        <p:spPr bwMode="auto">
          <a:xfrm>
            <a:off x="755650" y="4365625"/>
            <a:ext cx="8905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06858" name="Text Box 10"/>
          <p:cNvSpPr txBox="1">
            <a:spLocks noChangeArrowheads="1"/>
          </p:cNvSpPr>
          <p:nvPr/>
        </p:nvSpPr>
        <p:spPr bwMode="auto">
          <a:xfrm>
            <a:off x="611188" y="5205413"/>
            <a:ext cx="1058862" cy="730250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Pupila </a:t>
            </a:r>
          </a:p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</a:p>
        </p:txBody>
      </p:sp>
      <p:grpSp>
        <p:nvGrpSpPr>
          <p:cNvPr id="206859" name="Group 11"/>
          <p:cNvGrpSpPr>
            <a:grpSpLocks/>
          </p:cNvGrpSpPr>
          <p:nvPr/>
        </p:nvGrpSpPr>
        <p:grpSpPr bwMode="auto">
          <a:xfrm>
            <a:off x="7235825" y="4652963"/>
            <a:ext cx="431800" cy="433387"/>
            <a:chOff x="4740" y="2976"/>
            <a:chExt cx="226" cy="226"/>
          </a:xfrm>
        </p:grpSpPr>
        <p:sp>
          <p:nvSpPr>
            <p:cNvPr id="206860" name="Oval 12"/>
            <p:cNvSpPr>
              <a:spLocks noChangeArrowheads="1"/>
            </p:cNvSpPr>
            <p:nvPr/>
          </p:nvSpPr>
          <p:spPr bwMode="auto">
            <a:xfrm>
              <a:off x="4740" y="2976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61" name="Oval 13"/>
            <p:cNvSpPr>
              <a:spLocks noChangeArrowheads="1"/>
            </p:cNvSpPr>
            <p:nvPr/>
          </p:nvSpPr>
          <p:spPr bwMode="auto">
            <a:xfrm>
              <a:off x="4785" y="3021"/>
              <a:ext cx="136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64523" name="Group 17"/>
          <p:cNvGrpSpPr>
            <a:grpSpLocks/>
          </p:cNvGrpSpPr>
          <p:nvPr/>
        </p:nvGrpSpPr>
        <p:grpSpPr bwMode="auto">
          <a:xfrm>
            <a:off x="4716463" y="2492375"/>
            <a:ext cx="439737" cy="431800"/>
            <a:chOff x="2971" y="1570"/>
            <a:chExt cx="277" cy="272"/>
          </a:xfrm>
        </p:grpSpPr>
        <p:sp>
          <p:nvSpPr>
            <p:cNvPr id="206866" name="Oval 18"/>
            <p:cNvSpPr>
              <a:spLocks noChangeArrowheads="1"/>
            </p:cNvSpPr>
            <p:nvPr/>
          </p:nvSpPr>
          <p:spPr bwMode="auto">
            <a:xfrm>
              <a:off x="2971" y="1570"/>
              <a:ext cx="277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67" name="Oval 19"/>
            <p:cNvSpPr>
              <a:spLocks noChangeArrowheads="1"/>
            </p:cNvSpPr>
            <p:nvPr/>
          </p:nvSpPr>
          <p:spPr bwMode="auto">
            <a:xfrm>
              <a:off x="3066" y="1661"/>
              <a:ext cx="92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64524" name="Group 20"/>
          <p:cNvGrpSpPr>
            <a:grpSpLocks/>
          </p:cNvGrpSpPr>
          <p:nvPr/>
        </p:nvGrpSpPr>
        <p:grpSpPr bwMode="auto">
          <a:xfrm>
            <a:off x="6948488" y="2565400"/>
            <a:ext cx="431800" cy="433388"/>
            <a:chOff x="4740" y="2976"/>
            <a:chExt cx="226" cy="226"/>
          </a:xfrm>
        </p:grpSpPr>
        <p:sp>
          <p:nvSpPr>
            <p:cNvPr id="206869" name="Oval 21"/>
            <p:cNvSpPr>
              <a:spLocks noChangeArrowheads="1"/>
            </p:cNvSpPr>
            <p:nvPr/>
          </p:nvSpPr>
          <p:spPr bwMode="auto">
            <a:xfrm>
              <a:off x="4740" y="2976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70" name="Oval 22"/>
            <p:cNvSpPr>
              <a:spLocks noChangeArrowheads="1"/>
            </p:cNvSpPr>
            <p:nvPr/>
          </p:nvSpPr>
          <p:spPr bwMode="auto">
            <a:xfrm>
              <a:off x="4785" y="3021"/>
              <a:ext cx="136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206871" name="Group 23"/>
          <p:cNvGrpSpPr>
            <a:grpSpLocks/>
          </p:cNvGrpSpPr>
          <p:nvPr/>
        </p:nvGrpSpPr>
        <p:grpSpPr bwMode="auto">
          <a:xfrm>
            <a:off x="7235825" y="5516563"/>
            <a:ext cx="431800" cy="433387"/>
            <a:chOff x="4740" y="2976"/>
            <a:chExt cx="226" cy="226"/>
          </a:xfrm>
        </p:grpSpPr>
        <p:sp>
          <p:nvSpPr>
            <p:cNvPr id="206872" name="Oval 24"/>
            <p:cNvSpPr>
              <a:spLocks noChangeArrowheads="1"/>
            </p:cNvSpPr>
            <p:nvPr/>
          </p:nvSpPr>
          <p:spPr bwMode="auto">
            <a:xfrm>
              <a:off x="4740" y="2976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73" name="Oval 25"/>
            <p:cNvSpPr>
              <a:spLocks noChangeArrowheads="1"/>
            </p:cNvSpPr>
            <p:nvPr/>
          </p:nvSpPr>
          <p:spPr bwMode="auto">
            <a:xfrm>
              <a:off x="4785" y="3021"/>
              <a:ext cx="136" cy="1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64526" name="Group 26"/>
          <p:cNvGrpSpPr>
            <a:grpSpLocks/>
          </p:cNvGrpSpPr>
          <p:nvPr/>
        </p:nvGrpSpPr>
        <p:grpSpPr bwMode="auto">
          <a:xfrm>
            <a:off x="4645025" y="3573463"/>
            <a:ext cx="431800" cy="431800"/>
            <a:chOff x="2018" y="3838"/>
            <a:chExt cx="226" cy="226"/>
          </a:xfrm>
        </p:grpSpPr>
        <p:sp>
          <p:nvSpPr>
            <p:cNvPr id="206875" name="Oval 27"/>
            <p:cNvSpPr>
              <a:spLocks noChangeArrowheads="1"/>
            </p:cNvSpPr>
            <p:nvPr/>
          </p:nvSpPr>
          <p:spPr bwMode="auto">
            <a:xfrm>
              <a:off x="2018" y="3838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76" name="Oval 28"/>
            <p:cNvSpPr>
              <a:spLocks noChangeArrowheads="1"/>
            </p:cNvSpPr>
            <p:nvPr/>
          </p:nvSpPr>
          <p:spPr bwMode="auto">
            <a:xfrm>
              <a:off x="2109" y="392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grpSp>
        <p:nvGrpSpPr>
          <p:cNvPr id="64527" name="Group 29"/>
          <p:cNvGrpSpPr>
            <a:grpSpLocks/>
          </p:cNvGrpSpPr>
          <p:nvPr/>
        </p:nvGrpSpPr>
        <p:grpSpPr bwMode="auto">
          <a:xfrm>
            <a:off x="6877050" y="3644900"/>
            <a:ext cx="431800" cy="431800"/>
            <a:chOff x="2018" y="3838"/>
            <a:chExt cx="226" cy="226"/>
          </a:xfrm>
        </p:grpSpPr>
        <p:sp>
          <p:nvSpPr>
            <p:cNvPr id="206878" name="Oval 30"/>
            <p:cNvSpPr>
              <a:spLocks noChangeArrowheads="1"/>
            </p:cNvSpPr>
            <p:nvPr/>
          </p:nvSpPr>
          <p:spPr bwMode="auto">
            <a:xfrm>
              <a:off x="2018" y="3838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79" name="Oval 31"/>
            <p:cNvSpPr>
              <a:spLocks noChangeArrowheads="1"/>
            </p:cNvSpPr>
            <p:nvPr/>
          </p:nvSpPr>
          <p:spPr bwMode="auto">
            <a:xfrm>
              <a:off x="2109" y="392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6884" name="Line 36"/>
          <p:cNvSpPr>
            <a:spLocks noChangeShapeType="1"/>
          </p:cNvSpPr>
          <p:nvPr/>
        </p:nvSpPr>
        <p:spPr bwMode="auto">
          <a:xfrm>
            <a:off x="684213" y="4292600"/>
            <a:ext cx="8280400" cy="0"/>
          </a:xfrm>
          <a:prstGeom prst="line">
            <a:avLst/>
          </a:prstGeom>
          <a:noFill/>
          <a:ln w="28575">
            <a:solidFill>
              <a:srgbClr val="661D8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885" name="Text Box 37"/>
          <p:cNvSpPr txBox="1">
            <a:spLocks noChangeArrowheads="1"/>
          </p:cNvSpPr>
          <p:nvPr/>
        </p:nvSpPr>
        <p:spPr bwMode="auto">
          <a:xfrm>
            <a:off x="6877050" y="6011863"/>
            <a:ext cx="2039341" cy="707886"/>
          </a:xfrm>
          <a:prstGeom prst="rect">
            <a:avLst/>
          </a:prstGeom>
          <a:solidFill>
            <a:srgbClr val="FBC9D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!Hay </a:t>
            </a: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</a:t>
            </a:r>
          </a:p>
          <a:p>
            <a:pPr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anfetamina!</a:t>
            </a:r>
            <a:endParaRPr lang="es-ES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6886" name="Text Box 38"/>
          <p:cNvSpPr txBox="1">
            <a:spLocks noChangeArrowheads="1"/>
          </p:cNvSpPr>
          <p:nvPr/>
        </p:nvSpPr>
        <p:spPr bwMode="auto">
          <a:xfrm>
            <a:off x="755650" y="13414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6887" name="Oval 39"/>
          <p:cNvSpPr>
            <a:spLocks noChangeArrowheads="1"/>
          </p:cNvSpPr>
          <p:nvPr/>
        </p:nvSpPr>
        <p:spPr bwMode="auto">
          <a:xfrm>
            <a:off x="4500563" y="4508500"/>
            <a:ext cx="3603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6862" name="Group 14"/>
          <p:cNvGrpSpPr>
            <a:grpSpLocks/>
          </p:cNvGrpSpPr>
          <p:nvPr/>
        </p:nvGrpSpPr>
        <p:grpSpPr bwMode="auto">
          <a:xfrm>
            <a:off x="4572000" y="4581525"/>
            <a:ext cx="430213" cy="431800"/>
            <a:chOff x="2881" y="2886"/>
            <a:chExt cx="271" cy="272"/>
          </a:xfrm>
        </p:grpSpPr>
        <p:sp>
          <p:nvSpPr>
            <p:cNvPr id="206863" name="Oval 15"/>
            <p:cNvSpPr>
              <a:spLocks noChangeArrowheads="1"/>
            </p:cNvSpPr>
            <p:nvPr/>
          </p:nvSpPr>
          <p:spPr bwMode="auto">
            <a:xfrm>
              <a:off x="2881" y="2886"/>
              <a:ext cx="271" cy="2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64" name="Oval 16"/>
            <p:cNvSpPr>
              <a:spLocks noChangeArrowheads="1"/>
            </p:cNvSpPr>
            <p:nvPr/>
          </p:nvSpPr>
          <p:spPr bwMode="auto">
            <a:xfrm>
              <a:off x="2971" y="2977"/>
              <a:ext cx="90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6888" name="Oval 40"/>
          <p:cNvSpPr>
            <a:spLocks noChangeArrowheads="1"/>
          </p:cNvSpPr>
          <p:nvPr/>
        </p:nvSpPr>
        <p:spPr bwMode="auto">
          <a:xfrm>
            <a:off x="4356100" y="5516563"/>
            <a:ext cx="3603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06881" name="Group 33"/>
          <p:cNvGrpSpPr>
            <a:grpSpLocks/>
          </p:cNvGrpSpPr>
          <p:nvPr/>
        </p:nvGrpSpPr>
        <p:grpSpPr bwMode="auto">
          <a:xfrm>
            <a:off x="4572000" y="5445125"/>
            <a:ext cx="431800" cy="431800"/>
            <a:chOff x="2018" y="3838"/>
            <a:chExt cx="226" cy="226"/>
          </a:xfrm>
        </p:grpSpPr>
        <p:sp>
          <p:nvSpPr>
            <p:cNvPr id="206882" name="Oval 34"/>
            <p:cNvSpPr>
              <a:spLocks noChangeArrowheads="1"/>
            </p:cNvSpPr>
            <p:nvPr/>
          </p:nvSpPr>
          <p:spPr bwMode="auto">
            <a:xfrm>
              <a:off x="2018" y="3838"/>
              <a:ext cx="226" cy="2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06883" name="Oval 35"/>
            <p:cNvSpPr>
              <a:spLocks noChangeArrowheads="1"/>
            </p:cNvSpPr>
            <p:nvPr/>
          </p:nvSpPr>
          <p:spPr bwMode="auto">
            <a:xfrm>
              <a:off x="2109" y="3929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06890" name="Rectangle 42"/>
          <p:cNvSpPr>
            <a:spLocks noChangeArrowheads="1"/>
          </p:cNvSpPr>
          <p:nvPr/>
        </p:nvSpPr>
        <p:spPr bwMode="auto">
          <a:xfrm>
            <a:off x="5219700" y="2565400"/>
            <a:ext cx="9366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89" name="Text Box 41"/>
          <p:cNvSpPr txBox="1">
            <a:spLocks noChangeArrowheads="1"/>
          </p:cNvSpPr>
          <p:nvPr/>
        </p:nvSpPr>
        <p:spPr bwMode="auto">
          <a:xfrm>
            <a:off x="5148263" y="2565400"/>
            <a:ext cx="1135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cocaína</a:t>
            </a:r>
          </a:p>
        </p:txBody>
      </p:sp>
      <p:sp>
        <p:nvSpPr>
          <p:cNvPr id="206891" name="Text Box 43"/>
          <p:cNvSpPr txBox="1">
            <a:spLocks noChangeArrowheads="1"/>
          </p:cNvSpPr>
          <p:nvPr/>
        </p:nvSpPr>
        <p:spPr bwMode="auto">
          <a:xfrm>
            <a:off x="5076825" y="3644900"/>
            <a:ext cx="1135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cocaína</a:t>
            </a:r>
          </a:p>
        </p:txBody>
      </p:sp>
      <p:sp>
        <p:nvSpPr>
          <p:cNvPr id="206892" name="Rectangle 44"/>
          <p:cNvSpPr>
            <a:spLocks noChangeArrowheads="1"/>
          </p:cNvSpPr>
          <p:nvPr/>
        </p:nvSpPr>
        <p:spPr bwMode="auto">
          <a:xfrm>
            <a:off x="5148263" y="4581525"/>
            <a:ext cx="1223962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93" name="Text Box 45"/>
          <p:cNvSpPr txBox="1">
            <a:spLocks noChangeArrowheads="1"/>
          </p:cNvSpPr>
          <p:nvPr/>
        </p:nvSpPr>
        <p:spPr bwMode="auto">
          <a:xfrm>
            <a:off x="4932040" y="4652963"/>
            <a:ext cx="16498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anfetamina</a:t>
            </a:r>
          </a:p>
        </p:txBody>
      </p:sp>
      <p:sp>
        <p:nvSpPr>
          <p:cNvPr id="206894" name="Text Box 46"/>
          <p:cNvSpPr txBox="1">
            <a:spLocks noChangeArrowheads="1"/>
          </p:cNvSpPr>
          <p:nvPr/>
        </p:nvSpPr>
        <p:spPr bwMode="auto">
          <a:xfrm>
            <a:off x="4932040" y="5516563"/>
            <a:ext cx="16498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anfetamina</a:t>
            </a:r>
          </a:p>
        </p:txBody>
      </p:sp>
      <p:sp>
        <p:nvSpPr>
          <p:cNvPr id="206896" name="Text Box 48"/>
          <p:cNvSpPr txBox="1">
            <a:spLocks noChangeArrowheads="1"/>
          </p:cNvSpPr>
          <p:nvPr/>
        </p:nvSpPr>
        <p:spPr bwMode="auto">
          <a:xfrm>
            <a:off x="7740650" y="4652963"/>
            <a:ext cx="1180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206897" name="Text Box 49"/>
          <p:cNvSpPr txBox="1">
            <a:spLocks noChangeArrowheads="1"/>
          </p:cNvSpPr>
          <p:nvPr/>
        </p:nvSpPr>
        <p:spPr bwMode="auto">
          <a:xfrm>
            <a:off x="7740650" y="5445125"/>
            <a:ext cx="1180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206898" name="Text Box 50"/>
          <p:cNvSpPr txBox="1">
            <a:spLocks noChangeArrowheads="1"/>
          </p:cNvSpPr>
          <p:nvPr/>
        </p:nvSpPr>
        <p:spPr bwMode="auto">
          <a:xfrm>
            <a:off x="4645173" y="5949950"/>
            <a:ext cx="17859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hace la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anfetamina?</a:t>
            </a:r>
          </a:p>
        </p:txBody>
      </p:sp>
      <p:sp>
        <p:nvSpPr>
          <p:cNvPr id="206899" name="Text Box 51"/>
          <p:cNvSpPr txBox="1">
            <a:spLocks noChangeArrowheads="1"/>
          </p:cNvSpPr>
          <p:nvPr/>
        </p:nvSpPr>
        <p:spPr bwMode="auto">
          <a:xfrm>
            <a:off x="3635375" y="692150"/>
            <a:ext cx="16748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Caso Freddy</a:t>
            </a:r>
          </a:p>
        </p:txBody>
      </p:sp>
      <p:sp>
        <p:nvSpPr>
          <p:cNvPr id="206900" name="Rectangle 52"/>
          <p:cNvSpPr>
            <a:spLocks noChangeArrowheads="1"/>
          </p:cNvSpPr>
          <p:nvPr/>
        </p:nvSpPr>
        <p:spPr bwMode="auto">
          <a:xfrm>
            <a:off x="6588125" y="2565400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01" name="Line 53"/>
          <p:cNvSpPr>
            <a:spLocks noChangeShapeType="1"/>
          </p:cNvSpPr>
          <p:nvPr/>
        </p:nvSpPr>
        <p:spPr bwMode="auto">
          <a:xfrm>
            <a:off x="6659563" y="2708275"/>
            <a:ext cx="0" cy="2159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02" name="Freeform 54"/>
          <p:cNvSpPr>
            <a:spLocks/>
          </p:cNvSpPr>
          <p:nvPr/>
        </p:nvSpPr>
        <p:spPr bwMode="auto">
          <a:xfrm>
            <a:off x="6732588" y="2770188"/>
            <a:ext cx="144462" cy="153987"/>
          </a:xfrm>
          <a:custGeom>
            <a:avLst/>
            <a:gdLst>
              <a:gd name="T0" fmla="*/ 45 w 91"/>
              <a:gd name="T1" fmla="*/ 97 h 97"/>
              <a:gd name="T2" fmla="*/ 91 w 91"/>
              <a:gd name="T3" fmla="*/ 52 h 97"/>
              <a:gd name="T4" fmla="*/ 45 w 91"/>
              <a:gd name="T5" fmla="*/ 7 h 97"/>
              <a:gd name="T6" fmla="*/ 0 w 91"/>
              <a:gd name="T7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97">
                <a:moveTo>
                  <a:pt x="45" y="97"/>
                </a:moveTo>
                <a:cubicBezTo>
                  <a:pt x="68" y="82"/>
                  <a:pt x="91" y="67"/>
                  <a:pt x="91" y="52"/>
                </a:cubicBezTo>
                <a:cubicBezTo>
                  <a:pt x="91" y="37"/>
                  <a:pt x="60" y="14"/>
                  <a:pt x="45" y="7"/>
                </a:cubicBezTo>
                <a:cubicBezTo>
                  <a:pt x="30" y="0"/>
                  <a:pt x="7" y="7"/>
                  <a:pt x="0" y="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03" name="Line 55"/>
          <p:cNvSpPr>
            <a:spLocks noChangeShapeType="1"/>
          </p:cNvSpPr>
          <p:nvPr/>
        </p:nvSpPr>
        <p:spPr bwMode="auto">
          <a:xfrm flipV="1">
            <a:off x="6588125" y="30686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05" name="Rectangle 57"/>
          <p:cNvSpPr>
            <a:spLocks noChangeArrowheads="1"/>
          </p:cNvSpPr>
          <p:nvPr/>
        </p:nvSpPr>
        <p:spPr bwMode="auto">
          <a:xfrm>
            <a:off x="6588125" y="3716338"/>
            <a:ext cx="1444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06" name="Line 58"/>
          <p:cNvSpPr>
            <a:spLocks noChangeShapeType="1"/>
          </p:cNvSpPr>
          <p:nvPr/>
        </p:nvSpPr>
        <p:spPr bwMode="auto">
          <a:xfrm>
            <a:off x="6659563" y="3716338"/>
            <a:ext cx="0" cy="2159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07" name="Oval 59"/>
          <p:cNvSpPr>
            <a:spLocks noChangeArrowheads="1"/>
          </p:cNvSpPr>
          <p:nvPr/>
        </p:nvSpPr>
        <p:spPr bwMode="auto">
          <a:xfrm>
            <a:off x="6804025" y="4724400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08" name="Freeform 60"/>
          <p:cNvSpPr>
            <a:spLocks/>
          </p:cNvSpPr>
          <p:nvPr/>
        </p:nvSpPr>
        <p:spPr bwMode="auto">
          <a:xfrm>
            <a:off x="6804025" y="4856163"/>
            <a:ext cx="215900" cy="85725"/>
          </a:xfrm>
          <a:custGeom>
            <a:avLst/>
            <a:gdLst>
              <a:gd name="T0" fmla="*/ 0 w 136"/>
              <a:gd name="T1" fmla="*/ 8 h 54"/>
              <a:gd name="T2" fmla="*/ 91 w 136"/>
              <a:gd name="T3" fmla="*/ 8 h 54"/>
              <a:gd name="T4" fmla="*/ 136 w 136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54">
                <a:moveTo>
                  <a:pt x="0" y="8"/>
                </a:moveTo>
                <a:cubicBezTo>
                  <a:pt x="34" y="4"/>
                  <a:pt x="68" y="0"/>
                  <a:pt x="91" y="8"/>
                </a:cubicBezTo>
                <a:cubicBezTo>
                  <a:pt x="114" y="16"/>
                  <a:pt x="125" y="35"/>
                  <a:pt x="136" y="5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09" name="Oval 61"/>
          <p:cNvSpPr>
            <a:spLocks noChangeArrowheads="1"/>
          </p:cNvSpPr>
          <p:nvPr/>
        </p:nvSpPr>
        <p:spPr bwMode="auto">
          <a:xfrm>
            <a:off x="6659563" y="5589588"/>
            <a:ext cx="43338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10" name="Freeform 62"/>
          <p:cNvSpPr>
            <a:spLocks/>
          </p:cNvSpPr>
          <p:nvPr/>
        </p:nvSpPr>
        <p:spPr bwMode="auto">
          <a:xfrm>
            <a:off x="6659563" y="5734050"/>
            <a:ext cx="215900" cy="85725"/>
          </a:xfrm>
          <a:custGeom>
            <a:avLst/>
            <a:gdLst>
              <a:gd name="T0" fmla="*/ 0 w 136"/>
              <a:gd name="T1" fmla="*/ 8 h 54"/>
              <a:gd name="T2" fmla="*/ 91 w 136"/>
              <a:gd name="T3" fmla="*/ 8 h 54"/>
              <a:gd name="T4" fmla="*/ 136 w 136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54">
                <a:moveTo>
                  <a:pt x="0" y="8"/>
                </a:moveTo>
                <a:cubicBezTo>
                  <a:pt x="34" y="4"/>
                  <a:pt x="68" y="0"/>
                  <a:pt x="91" y="8"/>
                </a:cubicBezTo>
                <a:cubicBezTo>
                  <a:pt x="114" y="16"/>
                  <a:pt x="125" y="35"/>
                  <a:pt x="136" y="5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11" name="Text Box 63"/>
          <p:cNvSpPr txBox="1">
            <a:spLocks noChangeArrowheads="1"/>
          </p:cNvSpPr>
          <p:nvPr/>
        </p:nvSpPr>
        <p:spPr bwMode="auto">
          <a:xfrm>
            <a:off x="6804025" y="5589588"/>
            <a:ext cx="512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6912" name="Oval 64"/>
          <p:cNvSpPr>
            <a:spLocks noChangeArrowheads="1"/>
          </p:cNvSpPr>
          <p:nvPr/>
        </p:nvSpPr>
        <p:spPr bwMode="auto">
          <a:xfrm>
            <a:off x="4356100" y="2852738"/>
            <a:ext cx="50323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13" name="Text Box 65"/>
          <p:cNvSpPr txBox="1">
            <a:spLocks noChangeArrowheads="1"/>
          </p:cNvSpPr>
          <p:nvPr/>
        </p:nvSpPr>
        <p:spPr bwMode="auto">
          <a:xfrm>
            <a:off x="4356100" y="2878138"/>
            <a:ext cx="439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6914" name="Oval 66"/>
          <p:cNvSpPr>
            <a:spLocks noChangeArrowheads="1"/>
          </p:cNvSpPr>
          <p:nvPr/>
        </p:nvSpPr>
        <p:spPr bwMode="auto">
          <a:xfrm>
            <a:off x="2916238" y="2205038"/>
            <a:ext cx="287337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15" name="Oval 67"/>
          <p:cNvSpPr>
            <a:spLocks noChangeArrowheads="1"/>
          </p:cNvSpPr>
          <p:nvPr/>
        </p:nvSpPr>
        <p:spPr bwMode="auto">
          <a:xfrm>
            <a:off x="4356100" y="22764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16" name="Oval 68"/>
          <p:cNvSpPr>
            <a:spLocks noChangeArrowheads="1"/>
          </p:cNvSpPr>
          <p:nvPr/>
        </p:nvSpPr>
        <p:spPr bwMode="auto">
          <a:xfrm>
            <a:off x="2987675" y="22764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917" name="Oval 69"/>
          <p:cNvSpPr>
            <a:spLocks noChangeArrowheads="1"/>
          </p:cNvSpPr>
          <p:nvPr/>
        </p:nvSpPr>
        <p:spPr bwMode="auto">
          <a:xfrm>
            <a:off x="4356100" y="22764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918" name="Oval 70"/>
          <p:cNvSpPr>
            <a:spLocks noChangeArrowheads="1"/>
          </p:cNvSpPr>
          <p:nvPr/>
        </p:nvSpPr>
        <p:spPr bwMode="auto">
          <a:xfrm>
            <a:off x="3059113" y="3213100"/>
            <a:ext cx="2174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19" name="Text Box 71"/>
          <p:cNvSpPr txBox="1">
            <a:spLocks noChangeArrowheads="1"/>
          </p:cNvSpPr>
          <p:nvPr/>
        </p:nvSpPr>
        <p:spPr bwMode="auto">
          <a:xfrm>
            <a:off x="2987675" y="3140968"/>
            <a:ext cx="346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06920" name="Oval 72"/>
          <p:cNvSpPr>
            <a:spLocks noChangeArrowheads="1"/>
          </p:cNvSpPr>
          <p:nvPr/>
        </p:nvSpPr>
        <p:spPr bwMode="auto">
          <a:xfrm>
            <a:off x="2843213" y="4437063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21" name="Oval 73"/>
          <p:cNvSpPr>
            <a:spLocks noChangeArrowheads="1"/>
          </p:cNvSpPr>
          <p:nvPr/>
        </p:nvSpPr>
        <p:spPr bwMode="auto">
          <a:xfrm>
            <a:off x="2916238" y="52292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22" name="Text Box 74"/>
          <p:cNvSpPr txBox="1">
            <a:spLocks noChangeArrowheads="1"/>
          </p:cNvSpPr>
          <p:nvPr/>
        </p:nvSpPr>
        <p:spPr bwMode="auto">
          <a:xfrm>
            <a:off x="2843213" y="5157788"/>
            <a:ext cx="346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06923" name="Oval 75"/>
          <p:cNvSpPr>
            <a:spLocks noChangeArrowheads="1"/>
          </p:cNvSpPr>
          <p:nvPr/>
        </p:nvSpPr>
        <p:spPr bwMode="auto">
          <a:xfrm>
            <a:off x="2771775" y="44370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924" name="Oval 76"/>
          <p:cNvSpPr>
            <a:spLocks noChangeArrowheads="1"/>
          </p:cNvSpPr>
          <p:nvPr/>
        </p:nvSpPr>
        <p:spPr bwMode="auto">
          <a:xfrm>
            <a:off x="4356100" y="4868863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925" name="Text Box 77"/>
          <p:cNvSpPr txBox="1">
            <a:spLocks noChangeArrowheads="1"/>
          </p:cNvSpPr>
          <p:nvPr/>
        </p:nvSpPr>
        <p:spPr bwMode="auto">
          <a:xfrm>
            <a:off x="4211638" y="4941888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6926" name="Text Box 78"/>
          <p:cNvSpPr txBox="1">
            <a:spLocks noChangeArrowheads="1"/>
          </p:cNvSpPr>
          <p:nvPr/>
        </p:nvSpPr>
        <p:spPr bwMode="auto">
          <a:xfrm>
            <a:off x="6580188" y="3062288"/>
            <a:ext cx="512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6927" name="Text Box 79"/>
          <p:cNvSpPr txBox="1">
            <a:spLocks noChangeArrowheads="1"/>
          </p:cNvSpPr>
          <p:nvPr/>
        </p:nvSpPr>
        <p:spPr bwMode="auto">
          <a:xfrm>
            <a:off x="6804025" y="4941888"/>
            <a:ext cx="512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64572" name="Text Box 2"/>
          <p:cNvSpPr txBox="1">
            <a:spLocks noChangeArrowheads="1"/>
          </p:cNvSpPr>
          <p:nvPr/>
        </p:nvSpPr>
        <p:spPr bwMode="auto">
          <a:xfrm>
            <a:off x="35496" y="65246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0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193229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270036" y="4396859"/>
            <a:ext cx="465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  <a:endParaRPr lang="es-VE" dirty="0"/>
          </a:p>
        </p:txBody>
      </p:sp>
      <p:sp>
        <p:nvSpPr>
          <p:cNvPr id="78" name="Text Box 65"/>
          <p:cNvSpPr txBox="1">
            <a:spLocks noChangeArrowheads="1"/>
          </p:cNvSpPr>
          <p:nvPr/>
        </p:nvSpPr>
        <p:spPr bwMode="auto">
          <a:xfrm>
            <a:off x="7524750" y="2564904"/>
            <a:ext cx="1271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79" name="Text Box 71"/>
          <p:cNvSpPr txBox="1">
            <a:spLocks noChangeArrowheads="1"/>
          </p:cNvSpPr>
          <p:nvPr/>
        </p:nvSpPr>
        <p:spPr bwMode="auto">
          <a:xfrm>
            <a:off x="4369446" y="3183359"/>
            <a:ext cx="346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80" name="Text Box 74"/>
          <p:cNvSpPr txBox="1">
            <a:spLocks noChangeArrowheads="1"/>
          </p:cNvSpPr>
          <p:nvPr/>
        </p:nvSpPr>
        <p:spPr bwMode="auto">
          <a:xfrm>
            <a:off x="4009530" y="5168126"/>
            <a:ext cx="346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81" name="Text Box 65"/>
          <p:cNvSpPr txBox="1">
            <a:spLocks noChangeArrowheads="1"/>
          </p:cNvSpPr>
          <p:nvPr/>
        </p:nvSpPr>
        <p:spPr bwMode="auto">
          <a:xfrm>
            <a:off x="7596336" y="3604954"/>
            <a:ext cx="9396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Miosis</a:t>
            </a:r>
            <a:endParaRPr lang="es-ES_tradnl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068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068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068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 animBg="1"/>
      <p:bldP spid="206858" grpId="0" animBg="1"/>
      <p:bldP spid="206885" grpId="0" animBg="1"/>
      <p:bldP spid="206893" grpId="0"/>
      <p:bldP spid="206894" grpId="0"/>
      <p:bldP spid="206896" grpId="0"/>
      <p:bldP spid="206897" grpId="0"/>
      <p:bldP spid="206898" grpId="0"/>
      <p:bldP spid="206911" grpId="0"/>
      <p:bldP spid="2069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21" name="Text Box 9"/>
          <p:cNvSpPr txBox="1">
            <a:spLocks noChangeArrowheads="1"/>
          </p:cNvSpPr>
          <p:nvPr/>
        </p:nvSpPr>
        <p:spPr bwMode="auto">
          <a:xfrm>
            <a:off x="1889125" y="1776413"/>
            <a:ext cx="5364163" cy="3016210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1800"/>
              <a:buFont typeface="Comic Sans MS" pitchFamily="66" charset="0"/>
              <a:buNone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     Introducción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    Anatomía funcional</a:t>
            </a:r>
            <a:endParaRPr lang="es-ES_tradnl" altLang="es-VE" sz="10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   Neurotransmisión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    Acciones en órganos y tejidos 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      Farmacotoxicología</a:t>
            </a:r>
          </a:p>
          <a:p>
            <a:pPr>
              <a:defRPr/>
            </a:pPr>
            <a:endParaRPr lang="es-ES_tradnl" altLang="es-VE" sz="1400" b="1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_tradnl" altLang="es-VE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 Clínica autonómica</a:t>
            </a:r>
          </a:p>
          <a:p>
            <a:pPr>
              <a:defRPr/>
            </a:pPr>
            <a:endParaRPr lang="es-ES" altLang="es-VE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6516688" y="1557338"/>
            <a:ext cx="1324402" cy="707886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971550" y="2420938"/>
            <a:ext cx="3455988" cy="167640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Respuesta a la ANFETAMINA en la pupila de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Horner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significa que,</a:t>
            </a:r>
          </a:p>
          <a:p>
            <a:pPr>
              <a:defRPr/>
            </a:pPr>
            <a:endParaRPr lang="es-ES_tradnl" altLang="es-VE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Ax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Simpático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POSgangl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está INTACTO</a:t>
            </a:r>
            <a:endParaRPr lang="es-ES_tradnl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5003800" y="2406650"/>
            <a:ext cx="3600450" cy="2043113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 lesión está en algún lugar </a:t>
            </a:r>
            <a:r>
              <a:rPr lang="es-ES_tradnl" altLang="es-VE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ANTES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 la Neurona  POSGANGLIONAR:</a:t>
            </a:r>
          </a:p>
          <a:p>
            <a:pPr>
              <a:defRPr/>
            </a:pPr>
            <a:endParaRPr lang="es-ES_tradnl" altLang="es-VE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SNC o</a:t>
            </a:r>
          </a:p>
          <a:p>
            <a:pPr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 lo largo de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Ax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PREgangl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   </a:t>
            </a: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(cadena simpática)</a:t>
            </a:r>
            <a:endParaRPr lang="es-ES_tradnl" altLang="es-VE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6312" name="Text Box 8"/>
          <p:cNvSpPr txBox="1">
            <a:spLocks noChangeArrowheads="1"/>
          </p:cNvSpPr>
          <p:nvPr/>
        </p:nvSpPr>
        <p:spPr bwMode="auto">
          <a:xfrm>
            <a:off x="1116013" y="15573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6984896" y="522182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26316" name="Text Box 12"/>
          <p:cNvSpPr txBox="1">
            <a:spLocks noChangeArrowheads="1"/>
          </p:cNvSpPr>
          <p:nvPr/>
        </p:nvSpPr>
        <p:spPr bwMode="auto">
          <a:xfrm>
            <a:off x="3350532" y="1482952"/>
            <a:ext cx="2359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¿Qué pasó?</a:t>
            </a:r>
          </a:p>
        </p:txBody>
      </p:sp>
      <p:sp>
        <p:nvSpPr>
          <p:cNvPr id="226317" name="Oval 13"/>
          <p:cNvSpPr>
            <a:spLocks noChangeArrowheads="1"/>
          </p:cNvSpPr>
          <p:nvPr/>
        </p:nvSpPr>
        <p:spPr bwMode="auto">
          <a:xfrm>
            <a:off x="2411413" y="5341938"/>
            <a:ext cx="504825" cy="504825"/>
          </a:xfrm>
          <a:prstGeom prst="ellipse">
            <a:avLst/>
          </a:prstGeom>
          <a:solidFill>
            <a:srgbClr val="FFCDDE"/>
          </a:solidFill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18" name="Line 14"/>
          <p:cNvSpPr>
            <a:spLocks noChangeShapeType="1"/>
          </p:cNvSpPr>
          <p:nvPr/>
        </p:nvSpPr>
        <p:spPr bwMode="auto">
          <a:xfrm>
            <a:off x="2916238" y="5630863"/>
            <a:ext cx="1800225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19" name="Line 15"/>
          <p:cNvSpPr>
            <a:spLocks noChangeShapeType="1"/>
          </p:cNvSpPr>
          <p:nvPr/>
        </p:nvSpPr>
        <p:spPr bwMode="auto">
          <a:xfrm>
            <a:off x="4716463" y="5630863"/>
            <a:ext cx="215900" cy="7143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0" name="Line 16"/>
          <p:cNvSpPr>
            <a:spLocks noChangeShapeType="1"/>
          </p:cNvSpPr>
          <p:nvPr/>
        </p:nvSpPr>
        <p:spPr bwMode="auto">
          <a:xfrm flipV="1">
            <a:off x="4716463" y="5486400"/>
            <a:ext cx="215900" cy="1444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1" name="Oval 17"/>
          <p:cNvSpPr>
            <a:spLocks noChangeArrowheads="1"/>
          </p:cNvSpPr>
          <p:nvPr/>
        </p:nvSpPr>
        <p:spPr bwMode="auto">
          <a:xfrm>
            <a:off x="5075238" y="5414963"/>
            <a:ext cx="576262" cy="431800"/>
          </a:xfrm>
          <a:prstGeom prst="ellipse">
            <a:avLst/>
          </a:prstGeom>
          <a:solidFill>
            <a:srgbClr val="FFCDDE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22" name="Line 18"/>
          <p:cNvSpPr>
            <a:spLocks noChangeShapeType="1"/>
          </p:cNvSpPr>
          <p:nvPr/>
        </p:nvSpPr>
        <p:spPr bwMode="auto">
          <a:xfrm>
            <a:off x="5651500" y="5630863"/>
            <a:ext cx="11509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3" name="Line 19"/>
          <p:cNvSpPr>
            <a:spLocks noChangeShapeType="1"/>
          </p:cNvSpPr>
          <p:nvPr/>
        </p:nvSpPr>
        <p:spPr bwMode="auto">
          <a:xfrm>
            <a:off x="6804025" y="5630863"/>
            <a:ext cx="21590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4" name="Line 20"/>
          <p:cNvSpPr>
            <a:spLocks noChangeShapeType="1"/>
          </p:cNvSpPr>
          <p:nvPr/>
        </p:nvSpPr>
        <p:spPr bwMode="auto">
          <a:xfrm flipV="1">
            <a:off x="6804025" y="5486400"/>
            <a:ext cx="21590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5" name="Text Box 21"/>
          <p:cNvSpPr txBox="1">
            <a:spLocks noChangeArrowheads="1"/>
          </p:cNvSpPr>
          <p:nvPr/>
        </p:nvSpPr>
        <p:spPr bwMode="auto">
          <a:xfrm>
            <a:off x="3184525" y="5654675"/>
            <a:ext cx="10246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PRE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26" name="Text Box 22"/>
          <p:cNvSpPr txBox="1">
            <a:spLocks noChangeArrowheads="1"/>
          </p:cNvSpPr>
          <p:nvPr/>
        </p:nvSpPr>
        <p:spPr bwMode="auto">
          <a:xfrm>
            <a:off x="5868988" y="5654675"/>
            <a:ext cx="10807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POS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27" name="Text Box 23"/>
          <p:cNvSpPr txBox="1">
            <a:spLocks noChangeArrowheads="1"/>
          </p:cNvSpPr>
          <p:nvPr/>
        </p:nvSpPr>
        <p:spPr bwMode="auto">
          <a:xfrm>
            <a:off x="1403350" y="5414963"/>
            <a:ext cx="692150" cy="395287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226328" name="Line 24"/>
          <p:cNvSpPr>
            <a:spLocks noChangeShapeType="1"/>
          </p:cNvSpPr>
          <p:nvPr/>
        </p:nvSpPr>
        <p:spPr bwMode="auto">
          <a:xfrm>
            <a:off x="2051050" y="56308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9" name="Rectangle 25"/>
          <p:cNvSpPr>
            <a:spLocks noChangeArrowheads="1"/>
          </p:cNvSpPr>
          <p:nvPr/>
        </p:nvSpPr>
        <p:spPr bwMode="auto">
          <a:xfrm>
            <a:off x="7501845" y="5270500"/>
            <a:ext cx="11525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M. Liso 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Dilatador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226332" name="Text Box 28"/>
          <p:cNvSpPr txBox="1">
            <a:spLocks noChangeArrowheads="1"/>
          </p:cNvSpPr>
          <p:nvPr/>
        </p:nvSpPr>
        <p:spPr bwMode="auto">
          <a:xfrm>
            <a:off x="6948488" y="5405154"/>
            <a:ext cx="55335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193229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0" grpId="0" animBg="1"/>
      <p:bldP spid="226311" grpId="0" animBg="1"/>
      <p:bldP spid="226316" grpId="0"/>
      <p:bldP spid="226317" grpId="0" animBg="1"/>
      <p:bldP spid="226321" grpId="0" animBg="1"/>
      <p:bldP spid="226325" grpId="0"/>
      <p:bldP spid="226326" grpId="0"/>
      <p:bldP spid="226327" grpId="0" animBg="1"/>
      <p:bldP spid="226329" grpId="0" animBg="1"/>
      <p:bldP spid="22633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3053670" y="2420323"/>
            <a:ext cx="4488729" cy="243143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cervical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simpática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cabeza y cuello</a:t>
            </a:r>
          </a:p>
          <a:p>
            <a:pPr>
              <a:defRPr/>
            </a:pPr>
            <a:endParaRPr lang="es-ES_tradnl" altLang="es-V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G. cervical medio e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simpática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miembro superior</a:t>
            </a:r>
          </a:p>
          <a:p>
            <a:pP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Lesiones raíces T1-T3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afectan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G. Cervicales y función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autonómica de cara y brazo </a:t>
            </a:r>
            <a:r>
              <a:rPr lang="es-ES_tradnl" altLang="es-VE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ipsilateral</a:t>
            </a:r>
            <a:endParaRPr lang="es-ES_tradnl" altLang="es-VE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altLang="es-VE" sz="8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7337" name="Rectangle 9"/>
          <p:cNvSpPr>
            <a:spLocks noChangeArrowheads="1"/>
          </p:cNvSpPr>
          <p:nvPr/>
        </p:nvSpPr>
        <p:spPr bwMode="auto">
          <a:xfrm>
            <a:off x="827088" y="4076700"/>
            <a:ext cx="1871662" cy="16446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Defecto de sudación en 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cara y </a:t>
            </a:r>
            <a:r>
              <a:rPr lang="es-ES_tradnl" altLang="es-VE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brazo </a:t>
            </a: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del mismo lado</a:t>
            </a:r>
          </a:p>
        </p:txBody>
      </p:sp>
      <p:sp>
        <p:nvSpPr>
          <p:cNvPr id="227339" name="AutoShape 11"/>
          <p:cNvSpPr>
            <a:spLocks noChangeArrowheads="1"/>
          </p:cNvSpPr>
          <p:nvPr/>
        </p:nvSpPr>
        <p:spPr bwMode="auto">
          <a:xfrm>
            <a:off x="6732588" y="5516563"/>
            <a:ext cx="1584325" cy="288925"/>
          </a:xfrm>
          <a:prstGeom prst="rightArrow">
            <a:avLst>
              <a:gd name="adj1" fmla="val 50000"/>
              <a:gd name="adj2" fmla="val 137088"/>
            </a:avLst>
          </a:prstGeom>
          <a:solidFill>
            <a:srgbClr val="AB81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5364163" y="5445125"/>
            <a:ext cx="12525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Rx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tórax</a:t>
            </a:r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3053670" y="1675267"/>
            <a:ext cx="489108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¿Dónde está la lesión en Freddy?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900113" y="17002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7346" name="Text Box 18"/>
          <p:cNvSpPr txBox="1">
            <a:spLocks noChangeArrowheads="1"/>
          </p:cNvSpPr>
          <p:nvPr/>
        </p:nvSpPr>
        <p:spPr bwMode="auto">
          <a:xfrm>
            <a:off x="6532563" y="3864769"/>
            <a:ext cx="400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78198" y="834332"/>
            <a:ext cx="2193229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22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27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27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7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6" grpId="0" animBg="1"/>
      <p:bldP spid="227337" grpId="0" animBg="1"/>
      <p:bldP spid="227339" grpId="0" animBg="1"/>
      <p:bldP spid="227340" grpId="0" animBg="1"/>
      <p:bldP spid="22734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 descr="Horner4 PH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" r="10457"/>
          <a:stretch/>
        </p:blipFill>
        <p:spPr bwMode="auto">
          <a:xfrm>
            <a:off x="6127750" y="0"/>
            <a:ext cx="269240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5" descr="Horner5 PH"/>
          <p:cNvPicPr>
            <a:picLocks noChangeAspect="1" noChangeArrowheads="1"/>
          </p:cNvPicPr>
          <p:nvPr/>
        </p:nvPicPr>
        <p:blipFill>
          <a:blip r:embed="rId3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6" r="6557"/>
          <a:stretch>
            <a:fillRect/>
          </a:stretch>
        </p:blipFill>
        <p:spPr bwMode="auto">
          <a:xfrm>
            <a:off x="359230" y="1341438"/>
            <a:ext cx="5113337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965200" y="4211411"/>
            <a:ext cx="10795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Pulmón der</a:t>
            </a:r>
          </a:p>
        </p:txBody>
      </p:sp>
      <p:sp>
        <p:nvSpPr>
          <p:cNvPr id="96269" name="Text Box 13"/>
          <p:cNvSpPr txBox="1">
            <a:spLocks noChangeArrowheads="1"/>
          </p:cNvSpPr>
          <p:nvPr/>
        </p:nvSpPr>
        <p:spPr bwMode="auto">
          <a:xfrm>
            <a:off x="4859338" y="5686425"/>
            <a:ext cx="1438275" cy="517525"/>
          </a:xfrm>
          <a:prstGeom prst="rect">
            <a:avLst/>
          </a:prstGeom>
          <a:solidFill>
            <a:srgbClr val="FBC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G. cervical </a:t>
            </a:r>
          </a:p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inf.</a:t>
            </a:r>
            <a:r>
              <a:rPr lang="en-US" altLang="es-VE" sz="1400" b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/</a:t>
            </a:r>
            <a:r>
              <a:rPr lang="es-ES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estrellado</a:t>
            </a:r>
          </a:p>
        </p:txBody>
      </p:sp>
      <p:sp>
        <p:nvSpPr>
          <p:cNvPr id="96270" name="Line 14"/>
          <p:cNvSpPr>
            <a:spLocks noChangeShapeType="1"/>
          </p:cNvSpPr>
          <p:nvPr/>
        </p:nvSpPr>
        <p:spPr bwMode="auto">
          <a:xfrm flipV="1">
            <a:off x="6084888" y="5445125"/>
            <a:ext cx="4318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6271" name="Line 15"/>
          <p:cNvSpPr>
            <a:spLocks noChangeShapeType="1"/>
          </p:cNvSpPr>
          <p:nvPr/>
        </p:nvSpPr>
        <p:spPr bwMode="auto">
          <a:xfrm>
            <a:off x="6084888" y="594995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6272" name="Text Box 16"/>
          <p:cNvSpPr txBox="1">
            <a:spLocks noChangeArrowheads="1"/>
          </p:cNvSpPr>
          <p:nvPr/>
        </p:nvSpPr>
        <p:spPr bwMode="auto">
          <a:xfrm>
            <a:off x="5292725" y="4173538"/>
            <a:ext cx="1044575" cy="457200"/>
          </a:xfrm>
          <a:prstGeom prst="rect">
            <a:avLst/>
          </a:prstGeom>
          <a:solidFill>
            <a:srgbClr val="FBC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G. cervical </a:t>
            </a:r>
          </a:p>
          <a:p>
            <a:pPr algn="ctr">
              <a:defRPr/>
            </a:pPr>
            <a:r>
              <a:rPr lang="es-ES" altLang="es-VE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medio</a:t>
            </a:r>
          </a:p>
        </p:txBody>
      </p:sp>
      <p:sp>
        <p:nvSpPr>
          <p:cNvPr id="96273" name="Line 17"/>
          <p:cNvSpPr>
            <a:spLocks noChangeShapeType="1"/>
          </p:cNvSpPr>
          <p:nvPr/>
        </p:nvSpPr>
        <p:spPr bwMode="auto">
          <a:xfrm>
            <a:off x="6156325" y="4508500"/>
            <a:ext cx="430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5292725" y="2373313"/>
            <a:ext cx="1044575" cy="457200"/>
          </a:xfrm>
          <a:prstGeom prst="rect">
            <a:avLst/>
          </a:prstGeom>
          <a:solidFill>
            <a:srgbClr val="FBC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G. cervical </a:t>
            </a:r>
          </a:p>
          <a:p>
            <a:pPr algn="ctr">
              <a:defRPr/>
            </a:pPr>
            <a:r>
              <a:rPr lang="es-ES" altLang="es-VE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Sup.</a:t>
            </a:r>
          </a:p>
        </p:txBody>
      </p:sp>
      <p:sp>
        <p:nvSpPr>
          <p:cNvPr id="96275" name="Line 19"/>
          <p:cNvSpPr>
            <a:spLocks noChangeShapeType="1"/>
          </p:cNvSpPr>
          <p:nvPr/>
        </p:nvSpPr>
        <p:spPr bwMode="auto">
          <a:xfrm>
            <a:off x="6011863" y="2781300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6277" name="Rectangle 21"/>
          <p:cNvSpPr>
            <a:spLocks noChangeArrowheads="1"/>
          </p:cNvSpPr>
          <p:nvPr/>
        </p:nvSpPr>
        <p:spPr bwMode="auto">
          <a:xfrm>
            <a:off x="6011863" y="14843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5513614" y="1019175"/>
            <a:ext cx="1087437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Cadena </a:t>
            </a:r>
          </a:p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  <a:p>
            <a:pPr>
              <a:defRPr/>
            </a:pPr>
            <a:r>
              <a:rPr lang="es-ES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cervical</a:t>
            </a: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5508625" y="3124200"/>
            <a:ext cx="693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 sup</a:t>
            </a:r>
          </a:p>
        </p:txBody>
      </p:sp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5148263" y="5157788"/>
            <a:ext cx="979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 M. sup</a:t>
            </a:r>
          </a:p>
        </p:txBody>
      </p:sp>
      <p:sp>
        <p:nvSpPr>
          <p:cNvPr id="96280" name="Oval 24"/>
          <p:cNvSpPr>
            <a:spLocks noChangeArrowheads="1"/>
          </p:cNvSpPr>
          <p:nvPr/>
        </p:nvSpPr>
        <p:spPr bwMode="auto">
          <a:xfrm>
            <a:off x="1332706" y="2420938"/>
            <a:ext cx="935832" cy="703262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6281" name="Text Box 25"/>
          <p:cNvSpPr txBox="1">
            <a:spLocks noChangeArrowheads="1"/>
          </p:cNvSpPr>
          <p:nvPr/>
        </p:nvSpPr>
        <p:spPr bwMode="auto">
          <a:xfrm>
            <a:off x="468313" y="5876925"/>
            <a:ext cx="3470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Tumor en apex pulmón derecho</a:t>
            </a:r>
          </a:p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Tumor Pancoast</a:t>
            </a:r>
          </a:p>
        </p:txBody>
      </p:sp>
      <p:sp>
        <p:nvSpPr>
          <p:cNvPr id="96283" name="Oval 27"/>
          <p:cNvSpPr>
            <a:spLocks noChangeArrowheads="1"/>
          </p:cNvSpPr>
          <p:nvPr/>
        </p:nvSpPr>
        <p:spPr bwMode="auto">
          <a:xfrm>
            <a:off x="6084888" y="4868863"/>
            <a:ext cx="1008062" cy="12239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6286" name="Text Box 30"/>
          <p:cNvSpPr txBox="1">
            <a:spLocks noChangeArrowheads="1"/>
          </p:cNvSpPr>
          <p:nvPr/>
        </p:nvSpPr>
        <p:spPr bwMode="auto">
          <a:xfrm>
            <a:off x="5553075" y="549275"/>
            <a:ext cx="1206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la cabeza</a:t>
            </a:r>
          </a:p>
        </p:txBody>
      </p:sp>
      <p:sp>
        <p:nvSpPr>
          <p:cNvPr id="96287" name="Oval 31"/>
          <p:cNvSpPr>
            <a:spLocks noChangeArrowheads="1"/>
          </p:cNvSpPr>
          <p:nvPr/>
        </p:nvSpPr>
        <p:spPr bwMode="auto">
          <a:xfrm>
            <a:off x="2268538" y="2276475"/>
            <a:ext cx="503237" cy="7921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1047541" y="1760199"/>
            <a:ext cx="792088" cy="66675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Ganglio cervical</a:t>
            </a:r>
            <a:r>
              <a:rPr kumimoji="0" lang="es-VE" sz="1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</a:t>
            </a:r>
            <a:r>
              <a:rPr kumimoji="0" lang="es-VE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nferior</a:t>
            </a: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1839629" y="2276475"/>
            <a:ext cx="428909" cy="3254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193229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" altLang="es-VE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2783681" y="5572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7936752" y="5148992"/>
            <a:ext cx="976549" cy="523220"/>
          </a:xfrm>
          <a:prstGeom prst="rect">
            <a:avLst/>
          </a:prstGeom>
          <a:solidFill>
            <a:srgbClr val="FBC1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altLang="es-VE" sz="1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</a:t>
            </a:r>
            <a:r>
              <a:rPr lang="es-ES_tradnl" altLang="es-VE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altLang="es-VE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T1-T3</a:t>
            </a:r>
            <a:endParaRPr lang="es-ES_tradnl" altLang="es-VE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094729" y="5889823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Ax</a:t>
            </a:r>
            <a:r>
              <a:rPr lang="es-VE" sz="1400" dirty="0" smtClean="0"/>
              <a:t>. </a:t>
            </a:r>
            <a:r>
              <a:rPr lang="es-VE" sz="1400" dirty="0" err="1" smtClean="0"/>
              <a:t>Pregangl</a:t>
            </a:r>
            <a:r>
              <a:rPr lang="es-VE" sz="1400" dirty="0" smtClean="0"/>
              <a:t>.</a:t>
            </a:r>
            <a:endParaRPr lang="es-VE" sz="1400" dirty="0"/>
          </a:p>
        </p:txBody>
      </p:sp>
      <p:cxnSp>
        <p:nvCxnSpPr>
          <p:cNvPr id="6" name="5 Conector recto"/>
          <p:cNvCxnSpPr/>
          <p:nvPr/>
        </p:nvCxnSpPr>
        <p:spPr bwMode="auto">
          <a:xfrm flipH="1" flipV="1">
            <a:off x="7308304" y="5480844"/>
            <a:ext cx="288032" cy="4643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/>
          <p:nvPr/>
        </p:nvCxnSpPr>
        <p:spPr bwMode="auto">
          <a:xfrm flipH="1" flipV="1">
            <a:off x="6588919" y="5532536"/>
            <a:ext cx="1007417" cy="41265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"/>
          <p:cNvCxnSpPr/>
          <p:nvPr/>
        </p:nvCxnSpPr>
        <p:spPr bwMode="auto">
          <a:xfrm>
            <a:off x="6156325" y="1844675"/>
            <a:ext cx="444726" cy="59451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"/>
          <p:cNvCxnSpPr/>
          <p:nvPr/>
        </p:nvCxnSpPr>
        <p:spPr bwMode="auto">
          <a:xfrm flipH="1" flipV="1">
            <a:off x="7596336" y="5410602"/>
            <a:ext cx="295159" cy="7024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13 Conector recto"/>
          <p:cNvCxnSpPr/>
          <p:nvPr/>
        </p:nvCxnSpPr>
        <p:spPr bwMode="auto">
          <a:xfrm>
            <a:off x="7445193" y="5229200"/>
            <a:ext cx="43917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7" grpId="0" animBg="1"/>
      <p:bldP spid="96269" grpId="0" animBg="1"/>
      <p:bldP spid="96272" grpId="0" animBg="1"/>
      <p:bldP spid="96274" grpId="0" animBg="1"/>
      <p:bldP spid="96277" grpId="0" animBg="1"/>
      <p:bldP spid="96276" grpId="0" animBg="1"/>
      <p:bldP spid="96278" grpId="0"/>
      <p:bldP spid="96279" grpId="0"/>
      <p:bldP spid="96280" grpId="0" animBg="1"/>
      <p:bldP spid="96281" grpId="0"/>
      <p:bldP spid="96283" grpId="0" animBg="1"/>
      <p:bldP spid="96286" grpId="0"/>
      <p:bldP spid="96287" grpId="0" animBg="1"/>
      <p:bldP spid="2" grpId="0" animBg="1"/>
      <p:bldP spid="28" grpId="0" animBg="1"/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Text Box 2"/>
          <p:cNvSpPr txBox="1">
            <a:spLocks noChangeArrowheads="1"/>
          </p:cNvSpPr>
          <p:nvPr/>
        </p:nvSpPr>
        <p:spPr bwMode="auto">
          <a:xfrm>
            <a:off x="1836738" y="2276475"/>
            <a:ext cx="5468937" cy="283154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Erección incompleta o ausencia de erecciones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Ausencia de erección nocturna y/o emisión</a:t>
            </a:r>
          </a:p>
          <a:p>
            <a:pPr>
              <a:buClr>
                <a:schemeClr val="accent2"/>
              </a:buClr>
              <a:defRPr/>
            </a:pPr>
            <a:endParaRPr lang="es-ES_tradnl" altLang="es-VE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Antecedente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familiar de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diabetes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altLang="es-VE" sz="10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Hiperglicemia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Daño precoz de axones de pequeño diámetro</a:t>
            </a:r>
          </a:p>
          <a:p>
            <a:pPr>
              <a:buClr>
                <a:schemeClr val="accent2"/>
              </a:buClr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Afectación de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 autonómica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los vasos</a:t>
            </a:r>
          </a:p>
        </p:txBody>
      </p:sp>
      <p:sp>
        <p:nvSpPr>
          <p:cNvPr id="300035" name="Rectangle 3"/>
          <p:cNvSpPr>
            <a:spLocks noChangeArrowheads="1"/>
          </p:cNvSpPr>
          <p:nvPr/>
        </p:nvSpPr>
        <p:spPr bwMode="auto">
          <a:xfrm>
            <a:off x="6948488" y="47625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1756590" y="1598249"/>
            <a:ext cx="5553123" cy="461665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Gilberto tiene una </a:t>
            </a: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falla en la </a:t>
            </a: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erección</a:t>
            </a:r>
            <a:endParaRPr lang="es-ES_tradnl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356484" y="4508500"/>
            <a:ext cx="2401619" cy="1015663"/>
          </a:xfrm>
          <a:prstGeom prst="rect">
            <a:avLst/>
          </a:prstGeom>
          <a:solidFill>
            <a:srgbClr val="FFBDD9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Neuropatía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eriférica crónica </a:t>
            </a:r>
            <a:endParaRPr lang="es-ES_tradnl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diabetes</a:t>
            </a:r>
            <a:endParaRPr lang="es-ES_tradnl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1825860" y="5229200"/>
            <a:ext cx="1795462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eréctil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33680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 Disfunción eréctil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Diabetes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686621" y="651904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 animBg="1"/>
      <p:bldP spid="300038" grpId="0" animBg="1"/>
      <p:bldP spid="30003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2377555" y="2133600"/>
            <a:ext cx="4248279" cy="954107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</a:t>
            </a:r>
            <a:r>
              <a:rPr lang="es-ES_tradnl" altLang="es-VE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neural de </a:t>
            </a:r>
          </a:p>
          <a:p>
            <a:pPr algn="ctr">
              <a:defRPr/>
            </a:pPr>
            <a:r>
              <a:rPr lang="es-ES_tradnl" altLang="es-VE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  <a:r>
              <a:rPr lang="es-ES_tradnl" altLang="es-VE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_tradnl" altLang="es-VE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6804025" y="500063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01062" name="Text Box 6"/>
          <p:cNvSpPr txBox="1">
            <a:spLocks noChangeArrowheads="1"/>
          </p:cNvSpPr>
          <p:nvPr/>
        </p:nvSpPr>
        <p:spPr bwMode="auto">
          <a:xfrm>
            <a:off x="1475656" y="4797152"/>
            <a:ext cx="1519968" cy="523220"/>
          </a:xfrm>
          <a:prstGeom prst="rect">
            <a:avLst/>
          </a:prstGeom>
          <a:solidFill>
            <a:srgbClr val="9DB5F9"/>
          </a:solidFill>
          <a:ln w="28575">
            <a:solidFill>
              <a:srgbClr val="3A6E4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Entrada</a:t>
            </a:r>
          </a:p>
        </p:txBody>
      </p:sp>
      <p:sp>
        <p:nvSpPr>
          <p:cNvPr id="301063" name="Text Box 7"/>
          <p:cNvSpPr txBox="1">
            <a:spLocks noChangeArrowheads="1"/>
          </p:cNvSpPr>
          <p:nvPr/>
        </p:nvSpPr>
        <p:spPr bwMode="auto">
          <a:xfrm>
            <a:off x="3913005" y="3626505"/>
            <a:ext cx="1317990" cy="523220"/>
          </a:xfrm>
          <a:prstGeom prst="rect">
            <a:avLst/>
          </a:prstGeom>
          <a:solidFill>
            <a:srgbClr val="DDFF7D"/>
          </a:solidFill>
          <a:ln w="28575">
            <a:solidFill>
              <a:srgbClr val="3A6E4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</p:txBody>
      </p:sp>
      <p:sp>
        <p:nvSpPr>
          <p:cNvPr id="301064" name="Text Box 8"/>
          <p:cNvSpPr txBox="1">
            <a:spLocks noChangeArrowheads="1"/>
          </p:cNvSpPr>
          <p:nvPr/>
        </p:nvSpPr>
        <p:spPr bwMode="auto">
          <a:xfrm>
            <a:off x="6476875" y="4797152"/>
            <a:ext cx="1212191" cy="523220"/>
          </a:xfrm>
          <a:prstGeom prst="rect">
            <a:avLst/>
          </a:prstGeom>
          <a:solidFill>
            <a:srgbClr val="F7A7C4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Salida</a:t>
            </a:r>
          </a:p>
        </p:txBody>
      </p:sp>
      <p:sp>
        <p:nvSpPr>
          <p:cNvPr id="301065" name="Line 9"/>
          <p:cNvSpPr>
            <a:spLocks noChangeShapeType="1"/>
          </p:cNvSpPr>
          <p:nvPr/>
        </p:nvSpPr>
        <p:spPr bwMode="auto">
          <a:xfrm flipV="1">
            <a:off x="2555776" y="4005063"/>
            <a:ext cx="1357229" cy="792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1066" name="Line 10"/>
          <p:cNvSpPr>
            <a:spLocks noChangeShapeType="1"/>
          </p:cNvSpPr>
          <p:nvPr/>
        </p:nvSpPr>
        <p:spPr bwMode="auto">
          <a:xfrm>
            <a:off x="5230995" y="4005063"/>
            <a:ext cx="1655175" cy="780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539750" y="549275"/>
            <a:ext cx="2433680" cy="646331"/>
          </a:xfrm>
          <a:prstGeom prst="rect">
            <a:avLst/>
          </a:prstGeom>
          <a:solidFill>
            <a:srgbClr val="C9CDE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 Disfunción eréctil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Diabetes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1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1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1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8" grpId="0" animBg="1"/>
      <p:bldP spid="301062" grpId="0" animBg="1"/>
      <p:bldP spid="301063" grpId="0" animBg="1"/>
      <p:bldP spid="30106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Text Box 2"/>
          <p:cNvSpPr txBox="1">
            <a:spLocks noChangeArrowheads="1"/>
          </p:cNvSpPr>
          <p:nvPr/>
        </p:nvSpPr>
        <p:spPr bwMode="auto">
          <a:xfrm>
            <a:off x="2627784" y="2539280"/>
            <a:ext cx="5227713" cy="2877711"/>
          </a:xfrm>
          <a:prstGeom prst="rect">
            <a:avLst/>
          </a:prstGeom>
          <a:solidFill>
            <a:srgbClr val="D0EAE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solidFill>
                  <a:srgbClr val="5500F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Aferencias sensoriales somáticas</a:t>
            </a:r>
          </a:p>
          <a:p>
            <a:pPr>
              <a:defRPr/>
            </a:pPr>
            <a:endParaRPr lang="es-ES_tradnl" altLang="es-VE" sz="9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Información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altLang="es-VE" sz="20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tacto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Nervio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dorsal pene a médula S2-S4</a:t>
            </a:r>
          </a:p>
          <a:p>
            <a:pPr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¡Piel pene tiene la </a:t>
            </a:r>
            <a:r>
              <a:rPr lang="es-ES_tradnl" altLang="es-V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más alta densidad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receptores sensoriales del cuerpo!</a:t>
            </a:r>
          </a:p>
          <a:p>
            <a:pPr>
              <a:defRPr/>
            </a:pPr>
            <a:endParaRPr lang="es-ES_tradnl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Aferencias sensoriales viscerales </a:t>
            </a:r>
          </a:p>
          <a:p>
            <a:pPr>
              <a:defRPr/>
            </a:pPr>
            <a:r>
              <a:rPr lang="es-ES_tradnl" altLang="es-VE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genitales</a:t>
            </a:r>
          </a:p>
        </p:txBody>
      </p:sp>
      <p:sp>
        <p:nvSpPr>
          <p:cNvPr id="302083" name="Rectangle 3"/>
          <p:cNvSpPr>
            <a:spLocks noChangeArrowheads="1"/>
          </p:cNvSpPr>
          <p:nvPr/>
        </p:nvSpPr>
        <p:spPr bwMode="auto">
          <a:xfrm>
            <a:off x="7070356" y="364178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6156045" y="5059957"/>
            <a:ext cx="1814512" cy="12493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Función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Cooperativa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SN somático y 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2627784" y="1992460"/>
            <a:ext cx="3240087" cy="425450"/>
          </a:xfrm>
          <a:prstGeom prst="rect">
            <a:avLst/>
          </a:prstGeom>
          <a:solidFill>
            <a:srgbClr val="A3C2FF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sensorial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627784" y="1321350"/>
            <a:ext cx="1519968" cy="523220"/>
          </a:xfrm>
          <a:prstGeom prst="rect">
            <a:avLst/>
          </a:prstGeom>
          <a:solidFill>
            <a:srgbClr val="9DB5F9"/>
          </a:solidFill>
          <a:ln w="28575">
            <a:solidFill>
              <a:srgbClr val="3A6E4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Entrada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39552" y="476672"/>
            <a:ext cx="1727200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Control neural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" altLang="es-VE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07504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5" grpId="0" animBg="1"/>
      <p:bldP spid="302086" grpId="0" animBg="1"/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2"/>
          <p:cNvSpPr txBox="1">
            <a:spLocks noChangeArrowheads="1"/>
          </p:cNvSpPr>
          <p:nvPr/>
        </p:nvSpPr>
        <p:spPr bwMode="auto">
          <a:xfrm>
            <a:off x="2921000" y="2205038"/>
            <a:ext cx="3302000" cy="485775"/>
          </a:xfrm>
          <a:prstGeom prst="rect">
            <a:avLst/>
          </a:prstGeom>
          <a:solidFill>
            <a:srgbClr val="A3C2FF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sensorial</a:t>
            </a:r>
          </a:p>
        </p:txBody>
      </p:sp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1889125" y="2997200"/>
            <a:ext cx="53641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sensorial va desde la periferia 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  médula espinal a </a:t>
            </a:r>
            <a:r>
              <a:rPr lang="es-ES_tradnl" altLang="es-VE" sz="2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centros corticales</a:t>
            </a:r>
            <a:r>
              <a:rPr lang="es-ES_tradnl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para apreciación consciente e interpretación de sensaciones</a:t>
            </a:r>
          </a:p>
        </p:txBody>
      </p:sp>
      <p:sp>
        <p:nvSpPr>
          <p:cNvPr id="303110" name="Text Box 6"/>
          <p:cNvSpPr txBox="1">
            <a:spLocks noChangeArrowheads="1"/>
          </p:cNvSpPr>
          <p:nvPr/>
        </p:nvSpPr>
        <p:spPr bwMode="auto">
          <a:xfrm>
            <a:off x="2126459" y="4437112"/>
            <a:ext cx="4891083" cy="83099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/>
              </a:rPr>
              <a:t>Desencadenan respuesta refleja </a:t>
            </a:r>
          </a:p>
          <a:p>
            <a:pPr algn="ctr">
              <a:defRPr/>
            </a:pPr>
            <a:r>
              <a:rPr lang="es-ES_tradnl" altLang="es-VE" sz="2400">
                <a:effectLst/>
              </a:rPr>
              <a:t>a la estimulación táctil</a:t>
            </a:r>
          </a:p>
        </p:txBody>
      </p:sp>
      <p:sp>
        <p:nvSpPr>
          <p:cNvPr id="303112" name="Rectangle 8"/>
          <p:cNvSpPr>
            <a:spLocks noChangeArrowheads="1"/>
          </p:cNvSpPr>
          <p:nvPr/>
        </p:nvSpPr>
        <p:spPr bwMode="auto">
          <a:xfrm>
            <a:off x="755650" y="692150"/>
            <a:ext cx="1727200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Control neural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" altLang="es-VE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070356" y="364178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6" grpId="0" animBg="1"/>
      <p:bldP spid="303107" grpId="0"/>
      <p:bldP spid="30311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2"/>
          <p:cNvSpPr txBox="1">
            <a:spLocks noChangeArrowheads="1"/>
          </p:cNvSpPr>
          <p:nvPr/>
        </p:nvSpPr>
        <p:spPr bwMode="auto">
          <a:xfrm>
            <a:off x="3678238" y="3119438"/>
            <a:ext cx="1814512" cy="395287"/>
          </a:xfrm>
          <a:prstGeom prst="rect">
            <a:avLst/>
          </a:prstGeom>
          <a:solidFill>
            <a:srgbClr val="E6F39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5724525" y="2982913"/>
            <a:ext cx="1295400" cy="669925"/>
          </a:xfrm>
          <a:prstGeom prst="rect">
            <a:avLst/>
          </a:prstGeom>
          <a:solidFill>
            <a:srgbClr val="E6F39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Tálamo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Corteza</a:t>
            </a:r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1547813" y="3119438"/>
            <a:ext cx="1882775" cy="395287"/>
          </a:xfrm>
          <a:prstGeom prst="rect">
            <a:avLst/>
          </a:prstGeom>
          <a:solidFill>
            <a:srgbClr val="E6F39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Sistema límbico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4067175" y="4049713"/>
            <a:ext cx="968375" cy="395287"/>
          </a:xfrm>
          <a:prstGeom prst="rect">
            <a:avLst/>
          </a:prstGeom>
          <a:solidFill>
            <a:srgbClr val="E6F39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3449638" y="4992688"/>
            <a:ext cx="2271712" cy="395287"/>
          </a:xfrm>
          <a:prstGeom prst="rect">
            <a:avLst/>
          </a:prstGeom>
          <a:solidFill>
            <a:srgbClr val="E6F39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MÉDULA ESPINAL</a:t>
            </a:r>
          </a:p>
        </p:txBody>
      </p:sp>
      <p:sp>
        <p:nvSpPr>
          <p:cNvPr id="305159" name="Freeform 7"/>
          <p:cNvSpPr>
            <a:spLocks/>
          </p:cNvSpPr>
          <p:nvPr/>
        </p:nvSpPr>
        <p:spPr bwMode="auto">
          <a:xfrm>
            <a:off x="2627313" y="2616200"/>
            <a:ext cx="1728787" cy="431800"/>
          </a:xfrm>
          <a:custGeom>
            <a:avLst/>
            <a:gdLst>
              <a:gd name="T0" fmla="*/ 0 w 1134"/>
              <a:gd name="T1" fmla="*/ 181 h 181"/>
              <a:gd name="T2" fmla="*/ 907 w 1134"/>
              <a:gd name="T3" fmla="*/ 0 h 181"/>
              <a:gd name="T4" fmla="*/ 1134 w 1134"/>
              <a:gd name="T5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4" h="181">
                <a:moveTo>
                  <a:pt x="0" y="181"/>
                </a:moveTo>
                <a:cubicBezTo>
                  <a:pt x="359" y="90"/>
                  <a:pt x="718" y="0"/>
                  <a:pt x="907" y="0"/>
                </a:cubicBezTo>
                <a:cubicBezTo>
                  <a:pt x="1096" y="0"/>
                  <a:pt x="1096" y="151"/>
                  <a:pt x="1134" y="18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5160" name="Freeform 8"/>
          <p:cNvSpPr>
            <a:spLocks/>
          </p:cNvSpPr>
          <p:nvPr/>
        </p:nvSpPr>
        <p:spPr bwMode="auto">
          <a:xfrm>
            <a:off x="4787900" y="2616200"/>
            <a:ext cx="1439863" cy="431800"/>
          </a:xfrm>
          <a:custGeom>
            <a:avLst/>
            <a:gdLst>
              <a:gd name="T0" fmla="*/ 953 w 953"/>
              <a:gd name="T1" fmla="*/ 98 h 143"/>
              <a:gd name="T2" fmla="*/ 182 w 953"/>
              <a:gd name="T3" fmla="*/ 7 h 143"/>
              <a:gd name="T4" fmla="*/ 0 w 953"/>
              <a:gd name="T5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3" h="143">
                <a:moveTo>
                  <a:pt x="953" y="98"/>
                </a:moveTo>
                <a:cubicBezTo>
                  <a:pt x="647" y="49"/>
                  <a:pt x="341" y="0"/>
                  <a:pt x="182" y="7"/>
                </a:cubicBezTo>
                <a:cubicBezTo>
                  <a:pt x="23" y="14"/>
                  <a:pt x="11" y="78"/>
                  <a:pt x="0" y="14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5161" name="Line 9"/>
          <p:cNvSpPr>
            <a:spLocks noChangeShapeType="1"/>
          </p:cNvSpPr>
          <p:nvPr/>
        </p:nvSpPr>
        <p:spPr bwMode="auto">
          <a:xfrm>
            <a:off x="4557713" y="35433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5162" name="Line 10"/>
          <p:cNvSpPr>
            <a:spLocks noChangeShapeType="1"/>
          </p:cNvSpPr>
          <p:nvPr/>
        </p:nvSpPr>
        <p:spPr bwMode="auto">
          <a:xfrm>
            <a:off x="4572000" y="448786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3492500" y="5495925"/>
            <a:ext cx="1079500" cy="669925"/>
          </a:xfrm>
          <a:prstGeom prst="rect">
            <a:avLst/>
          </a:prstGeom>
          <a:solidFill>
            <a:srgbClr val="FFBDD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T11-T12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L1-L2</a:t>
            </a:r>
          </a:p>
        </p:txBody>
      </p:sp>
      <p:sp>
        <p:nvSpPr>
          <p:cNvPr id="305164" name="Text Box 12"/>
          <p:cNvSpPr txBox="1">
            <a:spLocks noChangeArrowheads="1"/>
          </p:cNvSpPr>
          <p:nvPr/>
        </p:nvSpPr>
        <p:spPr bwMode="auto">
          <a:xfrm>
            <a:off x="4932363" y="5495925"/>
            <a:ext cx="904875" cy="395288"/>
          </a:xfrm>
          <a:prstGeom prst="rect">
            <a:avLst/>
          </a:prstGeom>
          <a:solidFill>
            <a:srgbClr val="C9E4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305165" name="Text Box 13"/>
          <p:cNvSpPr txBox="1">
            <a:spLocks noChangeArrowheads="1"/>
          </p:cNvSpPr>
          <p:nvPr/>
        </p:nvSpPr>
        <p:spPr bwMode="auto">
          <a:xfrm>
            <a:off x="3268663" y="1341438"/>
            <a:ext cx="2606675" cy="850900"/>
          </a:xfrm>
          <a:prstGeom prst="rect">
            <a:avLst/>
          </a:prstGeom>
          <a:solidFill>
            <a:srgbClr val="E6F39B"/>
          </a:solidFill>
          <a:ln w="28575">
            <a:solidFill>
              <a:srgbClr val="3A6E4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superior </a:t>
            </a:r>
          </a:p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sexual</a:t>
            </a:r>
          </a:p>
        </p:txBody>
      </p:sp>
      <p:sp>
        <p:nvSpPr>
          <p:cNvPr id="305166" name="Rectangle 14"/>
          <p:cNvSpPr>
            <a:spLocks noChangeArrowheads="1"/>
          </p:cNvSpPr>
          <p:nvPr/>
        </p:nvSpPr>
        <p:spPr bwMode="auto">
          <a:xfrm>
            <a:off x="6877050" y="428625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05168" name="Text Box 16"/>
          <p:cNvSpPr txBox="1">
            <a:spLocks noChangeArrowheads="1"/>
          </p:cNvSpPr>
          <p:nvPr/>
        </p:nvSpPr>
        <p:spPr bwMode="auto">
          <a:xfrm>
            <a:off x="709567" y="1401763"/>
            <a:ext cx="1598612" cy="730250"/>
          </a:xfrm>
          <a:prstGeom prst="rect">
            <a:avLst/>
          </a:prstGeom>
          <a:solidFill>
            <a:srgbClr val="DDFF7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Centros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186337" y="5569277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</a:rPr>
              <a:t>Simpático</a:t>
            </a:r>
            <a:endParaRPr lang="es-VE" dirty="0">
              <a:solidFill>
                <a:srgbClr val="C0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940652" y="5521881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0000CC"/>
                </a:solidFill>
              </a:rPr>
              <a:t>Parasimpático</a:t>
            </a:r>
            <a:endParaRPr lang="es-VE" dirty="0">
              <a:solidFill>
                <a:srgbClr val="0000CC"/>
              </a:solidFill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683568" y="332656"/>
            <a:ext cx="1727200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neural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09567" y="5492333"/>
            <a:ext cx="1212191" cy="523220"/>
          </a:xfrm>
          <a:prstGeom prst="rect">
            <a:avLst/>
          </a:prstGeom>
          <a:solidFill>
            <a:srgbClr val="F7A7C4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Salida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4" grpId="0" animBg="1"/>
      <p:bldP spid="305155" grpId="0" animBg="1"/>
      <p:bldP spid="305156" grpId="0" animBg="1"/>
      <p:bldP spid="305157" grpId="0" animBg="1"/>
      <p:bldP spid="305158" grpId="0" animBg="1"/>
      <p:bldP spid="305163" grpId="0" animBg="1"/>
      <p:bldP spid="305164" grpId="0" animBg="1"/>
      <p:bldP spid="305165" grpId="0" animBg="1"/>
      <p:bldP spid="305168" grpId="0" animBg="1"/>
      <p:bldP spid="2" grpId="0"/>
      <p:bldP spid="18" grpId="0"/>
      <p:bldP spid="2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2" name="Text Box 4"/>
          <p:cNvSpPr txBox="1">
            <a:spLocks noChangeArrowheads="1"/>
          </p:cNvSpPr>
          <p:nvPr/>
        </p:nvSpPr>
        <p:spPr bwMode="auto">
          <a:xfrm>
            <a:off x="2573337" y="1395413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3756025" y="1916113"/>
            <a:ext cx="1852613" cy="395287"/>
          </a:xfrm>
          <a:prstGeom prst="rect">
            <a:avLst/>
          </a:prstGeom>
          <a:solidFill>
            <a:srgbClr val="F6F8A6"/>
          </a:solidFill>
          <a:ln w="28575">
            <a:solidFill>
              <a:srgbClr val="4B7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Tálamo corteza</a:t>
            </a: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3822700" y="2565400"/>
            <a:ext cx="1497013" cy="395288"/>
          </a:xfrm>
          <a:prstGeom prst="rect">
            <a:avLst/>
          </a:prstGeom>
          <a:solidFill>
            <a:srgbClr val="F6F8A6"/>
          </a:solidFill>
          <a:ln w="28575">
            <a:solidFill>
              <a:srgbClr val="4B7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5580063" y="2565400"/>
            <a:ext cx="1143000" cy="669925"/>
          </a:xfrm>
          <a:prstGeom prst="rect">
            <a:avLst/>
          </a:prstGeom>
          <a:solidFill>
            <a:srgbClr val="F6F8A6"/>
          </a:solidFill>
          <a:ln w="28575">
            <a:solidFill>
              <a:srgbClr val="4B7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Sistema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límbico</a:t>
            </a:r>
          </a:p>
        </p:txBody>
      </p:sp>
      <p:sp>
        <p:nvSpPr>
          <p:cNvPr id="304136" name="Text Box 8"/>
          <p:cNvSpPr txBox="1">
            <a:spLocks noChangeArrowheads="1"/>
          </p:cNvSpPr>
          <p:nvPr/>
        </p:nvSpPr>
        <p:spPr bwMode="auto">
          <a:xfrm>
            <a:off x="3903663" y="3381375"/>
            <a:ext cx="1457450" cy="615553"/>
          </a:xfrm>
          <a:prstGeom prst="rect">
            <a:avLst/>
          </a:prstGeom>
          <a:solidFill>
            <a:srgbClr val="F7A7C4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M. Espinal</a:t>
            </a:r>
          </a:p>
          <a:p>
            <a:pPr>
              <a:defRPr/>
            </a:pPr>
            <a:r>
              <a:rPr lang="es-ES_tradnl" altLang="es-VE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L1-L2; </a:t>
            </a:r>
            <a:r>
              <a:rPr lang="es-ES_tradnl" altLang="es-VE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304137" name="Line 9"/>
          <p:cNvSpPr>
            <a:spLocks noChangeShapeType="1"/>
          </p:cNvSpPr>
          <p:nvPr/>
        </p:nvSpPr>
        <p:spPr bwMode="auto">
          <a:xfrm>
            <a:off x="4572000" y="4076700"/>
            <a:ext cx="0" cy="17287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38" name="Text Box 10"/>
          <p:cNvSpPr txBox="1">
            <a:spLocks noChangeArrowheads="1"/>
          </p:cNvSpPr>
          <p:nvPr/>
        </p:nvSpPr>
        <p:spPr bwMode="auto">
          <a:xfrm>
            <a:off x="2692400" y="4365625"/>
            <a:ext cx="1879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  <a:p>
            <a:pPr algn="ctr">
              <a:defRPr/>
            </a:pPr>
            <a:r>
              <a:rPr lang="es-ES_tradnl" altLang="es-VE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F. Colinérgicas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Vasodilatadoras</a:t>
            </a:r>
            <a:endParaRPr lang="es-ES_tradnl" altLang="es-VE" dirty="0"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4139" name="Text Box 11"/>
          <p:cNvSpPr txBox="1">
            <a:spLocks noChangeArrowheads="1"/>
          </p:cNvSpPr>
          <p:nvPr/>
        </p:nvSpPr>
        <p:spPr bwMode="auto">
          <a:xfrm>
            <a:off x="6134100" y="3429000"/>
            <a:ext cx="1606550" cy="639763"/>
          </a:xfrm>
          <a:prstGeom prst="rect">
            <a:avLst/>
          </a:prstGeom>
          <a:solidFill>
            <a:srgbClr val="C8B7E7"/>
          </a:solidFill>
          <a:ln w="28575">
            <a:solidFill>
              <a:srgbClr val="3900A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SN Somático</a:t>
            </a:r>
          </a:p>
          <a:p>
            <a:pPr algn="ctr">
              <a:defRPr/>
            </a:pPr>
            <a:r>
              <a:rPr lang="es-ES_tradnl" altLang="es-VE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304140" name="Line 12"/>
          <p:cNvSpPr>
            <a:spLocks noChangeShapeType="1"/>
          </p:cNvSpPr>
          <p:nvPr/>
        </p:nvSpPr>
        <p:spPr bwMode="auto">
          <a:xfrm>
            <a:off x="6804025" y="4076700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1" name="Text Box 13"/>
          <p:cNvSpPr txBox="1">
            <a:spLocks noChangeArrowheads="1"/>
          </p:cNvSpPr>
          <p:nvPr/>
        </p:nvSpPr>
        <p:spPr bwMode="auto">
          <a:xfrm>
            <a:off x="6877050" y="4221163"/>
            <a:ext cx="13805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pudendo</a:t>
            </a:r>
          </a:p>
        </p:txBody>
      </p:sp>
      <p:sp>
        <p:nvSpPr>
          <p:cNvPr id="304142" name="Text Box 14"/>
          <p:cNvSpPr txBox="1">
            <a:spLocks noChangeArrowheads="1"/>
          </p:cNvSpPr>
          <p:nvPr/>
        </p:nvSpPr>
        <p:spPr bwMode="auto">
          <a:xfrm>
            <a:off x="5651500" y="4868863"/>
            <a:ext cx="2425700" cy="457200"/>
          </a:xfrm>
          <a:prstGeom prst="rect">
            <a:avLst/>
          </a:prstGeom>
          <a:solidFill>
            <a:srgbClr val="D4B7FF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solidFill>
                  <a:srgbClr val="5500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EYACULACIÓN</a:t>
            </a:r>
          </a:p>
        </p:txBody>
      </p:sp>
      <p:sp>
        <p:nvSpPr>
          <p:cNvPr id="304143" name="Line 15"/>
          <p:cNvSpPr>
            <a:spLocks noChangeShapeType="1"/>
          </p:cNvSpPr>
          <p:nvPr/>
        </p:nvSpPr>
        <p:spPr bwMode="auto">
          <a:xfrm>
            <a:off x="4572000" y="22764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4" name="Line 16"/>
          <p:cNvSpPr>
            <a:spLocks noChangeShapeType="1"/>
          </p:cNvSpPr>
          <p:nvPr/>
        </p:nvSpPr>
        <p:spPr bwMode="auto">
          <a:xfrm>
            <a:off x="4572000" y="285273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5" name="Line 17"/>
          <p:cNvSpPr>
            <a:spLocks noChangeShapeType="1"/>
          </p:cNvSpPr>
          <p:nvPr/>
        </p:nvSpPr>
        <p:spPr bwMode="auto">
          <a:xfrm flipH="1">
            <a:off x="5219700" y="2781300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6" name="Line 18"/>
          <p:cNvSpPr>
            <a:spLocks noChangeShapeType="1"/>
          </p:cNvSpPr>
          <p:nvPr/>
        </p:nvSpPr>
        <p:spPr bwMode="auto">
          <a:xfrm>
            <a:off x="5219700" y="364490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7" name="Freeform 19"/>
          <p:cNvSpPr>
            <a:spLocks/>
          </p:cNvSpPr>
          <p:nvPr/>
        </p:nvSpPr>
        <p:spPr bwMode="auto">
          <a:xfrm>
            <a:off x="2195513" y="2012950"/>
            <a:ext cx="1584325" cy="2016125"/>
          </a:xfrm>
          <a:custGeom>
            <a:avLst/>
            <a:gdLst>
              <a:gd name="T0" fmla="*/ 0 w 998"/>
              <a:gd name="T1" fmla="*/ 1073 h 1270"/>
              <a:gd name="T2" fmla="*/ 91 w 998"/>
              <a:gd name="T3" fmla="*/ 1119 h 1270"/>
              <a:gd name="T4" fmla="*/ 544 w 998"/>
              <a:gd name="T5" fmla="*/ 166 h 1270"/>
              <a:gd name="T6" fmla="*/ 998 w 998"/>
              <a:gd name="T7" fmla="*/ 121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1270">
                <a:moveTo>
                  <a:pt x="0" y="1073"/>
                </a:moveTo>
                <a:cubicBezTo>
                  <a:pt x="0" y="1171"/>
                  <a:pt x="0" y="1270"/>
                  <a:pt x="91" y="1119"/>
                </a:cubicBezTo>
                <a:cubicBezTo>
                  <a:pt x="182" y="968"/>
                  <a:pt x="393" y="332"/>
                  <a:pt x="544" y="166"/>
                </a:cubicBezTo>
                <a:cubicBezTo>
                  <a:pt x="695" y="0"/>
                  <a:pt x="846" y="60"/>
                  <a:pt x="998" y="12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4148" name="Text Box 20"/>
          <p:cNvSpPr txBox="1">
            <a:spLocks noChangeArrowheads="1"/>
          </p:cNvSpPr>
          <p:nvPr/>
        </p:nvSpPr>
        <p:spPr bwMode="auto">
          <a:xfrm>
            <a:off x="855372" y="3635375"/>
            <a:ext cx="1669047" cy="1015663"/>
          </a:xfrm>
          <a:prstGeom prst="rect">
            <a:avLst/>
          </a:prstGeom>
          <a:solidFill>
            <a:srgbClr val="A3C2FF"/>
          </a:solidFill>
          <a:ln w="28575">
            <a:solidFill>
              <a:srgbClr val="4B7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Estimulación</a:t>
            </a:r>
          </a:p>
          <a:p>
            <a:pPr algn="ctr"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Piel </a:t>
            </a:r>
            <a:endParaRPr lang="es-ES_tradnl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genitales</a:t>
            </a:r>
          </a:p>
        </p:txBody>
      </p:sp>
      <p:sp>
        <p:nvSpPr>
          <p:cNvPr id="304149" name="Rectangle 21"/>
          <p:cNvSpPr>
            <a:spLocks noChangeArrowheads="1"/>
          </p:cNvSpPr>
          <p:nvPr/>
        </p:nvSpPr>
        <p:spPr bwMode="auto">
          <a:xfrm>
            <a:off x="3549650" y="5805488"/>
            <a:ext cx="2043113" cy="519112"/>
          </a:xfrm>
          <a:prstGeom prst="rect">
            <a:avLst/>
          </a:prstGeom>
          <a:solidFill>
            <a:srgbClr val="FFBDD9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ERECCIÓN</a:t>
            </a:r>
          </a:p>
        </p:txBody>
      </p:sp>
      <p:sp>
        <p:nvSpPr>
          <p:cNvPr id="304150" name="Rectangle 22"/>
          <p:cNvSpPr>
            <a:spLocks noChangeArrowheads="1"/>
          </p:cNvSpPr>
          <p:nvPr/>
        </p:nvSpPr>
        <p:spPr bwMode="auto">
          <a:xfrm>
            <a:off x="7019925" y="3333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828622" y="3429000"/>
            <a:ext cx="1212191" cy="523220"/>
          </a:xfrm>
          <a:prstGeom prst="rect">
            <a:avLst/>
          </a:prstGeom>
          <a:solidFill>
            <a:srgbClr val="F7A7C4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Salida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797219" y="923131"/>
            <a:ext cx="1727200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neural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840588" y="3019198"/>
            <a:ext cx="1519968" cy="523220"/>
          </a:xfrm>
          <a:prstGeom prst="rect">
            <a:avLst/>
          </a:prstGeom>
          <a:solidFill>
            <a:srgbClr val="A3C2FF"/>
          </a:solidFill>
          <a:ln w="28575">
            <a:solidFill>
              <a:srgbClr val="92D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Entrada</a:t>
            </a:r>
            <a:endParaRPr lang="es-ES" altLang="es-VE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3822700" y="1046503"/>
            <a:ext cx="1598612" cy="730250"/>
          </a:xfrm>
          <a:prstGeom prst="rect">
            <a:avLst/>
          </a:prstGeom>
          <a:solidFill>
            <a:srgbClr val="DDFF7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8" grpId="0"/>
      <p:bldP spid="304141" grpId="0"/>
      <p:bldP spid="304142" grpId="0" animBg="1"/>
      <p:bldP spid="30414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ChangeArrowheads="1"/>
          </p:cNvSpPr>
          <p:nvPr/>
        </p:nvSpPr>
        <p:spPr bwMode="auto">
          <a:xfrm>
            <a:off x="1956095" y="6021388"/>
            <a:ext cx="1428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79" name="Rectangle 3"/>
          <p:cNvSpPr>
            <a:spLocks noChangeArrowheads="1"/>
          </p:cNvSpPr>
          <p:nvPr/>
        </p:nvSpPr>
        <p:spPr bwMode="auto">
          <a:xfrm>
            <a:off x="2748257" y="6524625"/>
            <a:ext cx="7191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75780" name="Picture 4" descr="res sexual 1 h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0" contras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607" y="0"/>
            <a:ext cx="410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1956095" y="6021388"/>
            <a:ext cx="1428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2" name="Freeform 6"/>
          <p:cNvSpPr>
            <a:spLocks/>
          </p:cNvSpPr>
          <p:nvPr/>
        </p:nvSpPr>
        <p:spPr bwMode="auto">
          <a:xfrm rot="813157">
            <a:off x="1451270" y="5229225"/>
            <a:ext cx="720725" cy="1295400"/>
          </a:xfrm>
          <a:custGeom>
            <a:avLst/>
            <a:gdLst>
              <a:gd name="T0" fmla="*/ 136 w 408"/>
              <a:gd name="T1" fmla="*/ 0 h 862"/>
              <a:gd name="T2" fmla="*/ 45 w 408"/>
              <a:gd name="T3" fmla="*/ 635 h 862"/>
              <a:gd name="T4" fmla="*/ 408 w 408"/>
              <a:gd name="T5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8" h="862">
                <a:moveTo>
                  <a:pt x="136" y="0"/>
                </a:moveTo>
                <a:cubicBezTo>
                  <a:pt x="68" y="245"/>
                  <a:pt x="0" y="491"/>
                  <a:pt x="45" y="635"/>
                </a:cubicBezTo>
                <a:cubicBezTo>
                  <a:pt x="90" y="779"/>
                  <a:pt x="355" y="824"/>
                  <a:pt x="408" y="86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183" name="Rectangle 7"/>
          <p:cNvSpPr>
            <a:spLocks noChangeArrowheads="1"/>
          </p:cNvSpPr>
          <p:nvPr/>
        </p:nvSpPr>
        <p:spPr bwMode="auto">
          <a:xfrm>
            <a:off x="5556545" y="765175"/>
            <a:ext cx="57467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4" name="Rectangle 8"/>
          <p:cNvSpPr>
            <a:spLocks noChangeArrowheads="1"/>
          </p:cNvSpPr>
          <p:nvPr/>
        </p:nvSpPr>
        <p:spPr bwMode="auto">
          <a:xfrm>
            <a:off x="5051720" y="4868863"/>
            <a:ext cx="10795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5" name="Rectangle 9"/>
          <p:cNvSpPr>
            <a:spLocks noChangeArrowheads="1"/>
          </p:cNvSpPr>
          <p:nvPr/>
        </p:nvSpPr>
        <p:spPr bwMode="auto">
          <a:xfrm>
            <a:off x="3611857" y="76517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2964157" y="2349500"/>
            <a:ext cx="6477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7" name="Rectangle 11"/>
          <p:cNvSpPr>
            <a:spLocks noChangeArrowheads="1"/>
          </p:cNvSpPr>
          <p:nvPr/>
        </p:nvSpPr>
        <p:spPr bwMode="auto">
          <a:xfrm>
            <a:off x="2748257" y="6524625"/>
            <a:ext cx="7191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188" name="Text Box 12"/>
          <p:cNvSpPr txBox="1">
            <a:spLocks noChangeArrowheads="1"/>
          </p:cNvSpPr>
          <p:nvPr/>
        </p:nvSpPr>
        <p:spPr bwMode="auto">
          <a:xfrm>
            <a:off x="1028665" y="486042"/>
            <a:ext cx="1693092" cy="830997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 dirty="0" smtClean="0">
                <a:solidFill>
                  <a:srgbClr val="CC0000"/>
                </a:solidFill>
              </a:rPr>
              <a:t>Vía Simpática</a:t>
            </a:r>
            <a:endParaRPr lang="es-ES_tradnl" altLang="es-VE" sz="1600" b="1" dirty="0">
              <a:solidFill>
                <a:srgbClr val="CC0000"/>
              </a:solidFill>
            </a:endParaRPr>
          </a:p>
          <a:p>
            <a:pPr algn="ctr" eaLnBrk="1" hangingPunct="1"/>
            <a:r>
              <a:rPr lang="es-ES_tradnl" altLang="es-VE" sz="1600" b="1" dirty="0" smtClean="0">
                <a:solidFill>
                  <a:srgbClr val="CC0000"/>
                </a:solidFill>
              </a:rPr>
              <a:t>vasodilatadora </a:t>
            </a:r>
            <a:endParaRPr lang="es-ES_tradnl" altLang="es-VE" sz="1600" b="1" dirty="0">
              <a:solidFill>
                <a:srgbClr val="CC0000"/>
              </a:solidFill>
            </a:endParaRPr>
          </a:p>
          <a:p>
            <a:pPr algn="ctr" eaLnBrk="1" hangingPunct="1"/>
            <a:r>
              <a:rPr lang="es-ES_tradnl" altLang="es-VE" sz="1600" b="1" dirty="0" err="1" smtClean="0">
                <a:solidFill>
                  <a:srgbClr val="CC0000"/>
                </a:solidFill>
              </a:rPr>
              <a:t>suprasacra</a:t>
            </a:r>
            <a:endParaRPr lang="es-ES_tradnl" altLang="es-VE" sz="1600" b="1" dirty="0">
              <a:solidFill>
                <a:srgbClr val="CC0000"/>
              </a:solidFill>
            </a:endParaRPr>
          </a:p>
        </p:txBody>
      </p:sp>
      <p:sp>
        <p:nvSpPr>
          <p:cNvPr id="306189" name="Text Box 13"/>
          <p:cNvSpPr txBox="1">
            <a:spLocks noChangeArrowheads="1"/>
          </p:cNvSpPr>
          <p:nvPr/>
        </p:nvSpPr>
        <p:spPr bwMode="auto">
          <a:xfrm>
            <a:off x="5434331" y="0"/>
            <a:ext cx="18732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T11-T12</a:t>
            </a:r>
          </a:p>
          <a:p>
            <a:pPr>
              <a:defRPr/>
            </a:pPr>
            <a:r>
              <a:rPr lang="es-ES_tradnl" altLang="es-VE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descienden</a:t>
            </a: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</a:t>
            </a:r>
            <a:r>
              <a:rPr lang="es-ES_tradnl" altLang="es-VE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cad</a:t>
            </a: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 </a:t>
            </a:r>
          </a:p>
          <a:p>
            <a:pPr>
              <a:defRPr/>
            </a:pP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hasta </a:t>
            </a:r>
            <a:r>
              <a:rPr lang="es-ES_tradnl" altLang="es-VE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sacro</a:t>
            </a:r>
            <a:endParaRPr lang="es-ES_tradnl" altLang="es-V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6190" name="Text Box 14"/>
          <p:cNvSpPr txBox="1">
            <a:spLocks noChangeArrowheads="1"/>
          </p:cNvSpPr>
          <p:nvPr/>
        </p:nvSpPr>
        <p:spPr bwMode="auto">
          <a:xfrm>
            <a:off x="2819695" y="404813"/>
            <a:ext cx="174759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L1-L2</a:t>
            </a:r>
          </a:p>
          <a:p>
            <a:pPr>
              <a:defRPr/>
            </a:pPr>
            <a:r>
              <a:rPr lang="es-ES_tradnl" altLang="es-VE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altLang="es-VE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_tradnl" altLang="es-VE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salen</a:t>
            </a: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altLang="es-VE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cad</a:t>
            </a: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</a:t>
            </a:r>
          </a:p>
          <a:p>
            <a:pPr>
              <a:defRPr/>
            </a:pPr>
            <a:r>
              <a:rPr lang="es-ES_tradnl" altLang="es-VE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plexo hipogástrico: </a:t>
            </a:r>
          </a:p>
        </p:txBody>
      </p:sp>
      <p:sp>
        <p:nvSpPr>
          <p:cNvPr id="306191" name="Text Box 15"/>
          <p:cNvSpPr txBox="1">
            <a:spLocks noChangeArrowheads="1"/>
          </p:cNvSpPr>
          <p:nvPr/>
        </p:nvSpPr>
        <p:spPr bwMode="auto">
          <a:xfrm>
            <a:off x="2530770" y="3198813"/>
            <a:ext cx="12096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 </a:t>
            </a:r>
          </a:p>
          <a:p>
            <a:pPr>
              <a:defRPr/>
            </a:pPr>
            <a:r>
              <a:rPr lang="es-ES_tradnl" altLang="es-VE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hipogástrico</a:t>
            </a:r>
          </a:p>
        </p:txBody>
      </p:sp>
      <p:sp>
        <p:nvSpPr>
          <p:cNvPr id="306192" name="Text Box 16"/>
          <p:cNvSpPr txBox="1">
            <a:spLocks noChangeArrowheads="1"/>
          </p:cNvSpPr>
          <p:nvPr/>
        </p:nvSpPr>
        <p:spPr bwMode="auto">
          <a:xfrm>
            <a:off x="5267620" y="4652963"/>
            <a:ext cx="19510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Esplácnicos</a:t>
            </a: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Pélvicos </a:t>
            </a:r>
          </a:p>
          <a:p>
            <a:pPr>
              <a:defRPr/>
            </a:pPr>
            <a:r>
              <a:rPr lang="es-ES_tradnl" altLang="es-VE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 pregl.</a:t>
            </a:r>
          </a:p>
        </p:txBody>
      </p:sp>
      <p:sp>
        <p:nvSpPr>
          <p:cNvPr id="306193" name="Text Box 17"/>
          <p:cNvSpPr txBox="1">
            <a:spLocks noChangeArrowheads="1"/>
          </p:cNvSpPr>
          <p:nvPr/>
        </p:nvSpPr>
        <p:spPr bwMode="auto">
          <a:xfrm>
            <a:off x="5291308" y="5229225"/>
            <a:ext cx="28082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Plexo hipogástrico inf. o pélvico  </a:t>
            </a:r>
          </a:p>
        </p:txBody>
      </p:sp>
      <p:sp>
        <p:nvSpPr>
          <p:cNvPr id="306194" name="Text Box 18"/>
          <p:cNvSpPr txBox="1">
            <a:spLocks noChangeArrowheads="1"/>
          </p:cNvSpPr>
          <p:nvPr/>
        </p:nvSpPr>
        <p:spPr bwMode="auto">
          <a:xfrm>
            <a:off x="4907257" y="5445125"/>
            <a:ext cx="998538" cy="303213"/>
          </a:xfrm>
          <a:prstGeom prst="rect">
            <a:avLst/>
          </a:prstGeom>
          <a:solidFill>
            <a:srgbClr val="CDDE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N. Pudendo</a:t>
            </a:r>
          </a:p>
        </p:txBody>
      </p:sp>
      <p:sp>
        <p:nvSpPr>
          <p:cNvPr id="306195" name="Text Box 19"/>
          <p:cNvSpPr txBox="1">
            <a:spLocks noChangeArrowheads="1"/>
          </p:cNvSpPr>
          <p:nvPr/>
        </p:nvSpPr>
        <p:spPr bwMode="auto">
          <a:xfrm>
            <a:off x="5196182" y="5805488"/>
            <a:ext cx="1727200" cy="609600"/>
          </a:xfrm>
          <a:prstGeom prst="rect">
            <a:avLst/>
          </a:prstGeom>
          <a:solidFill>
            <a:srgbClr val="FAB4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rgbClr val="0000FF"/>
                </a:solidFill>
                <a:effectLst/>
              </a:rPr>
              <a:t>Vía colinérgica </a:t>
            </a:r>
          </a:p>
          <a:p>
            <a:pPr eaLnBrk="1" hangingPunct="1"/>
            <a:r>
              <a:rPr lang="es-ES_tradnl" altLang="es-VE" sz="1600" b="1">
                <a:solidFill>
                  <a:srgbClr val="0000FF"/>
                </a:solidFill>
                <a:effectLst/>
              </a:rPr>
              <a:t>vasodilatadora</a:t>
            </a:r>
          </a:p>
        </p:txBody>
      </p:sp>
      <p:sp>
        <p:nvSpPr>
          <p:cNvPr id="306196" name="Text Box 20"/>
          <p:cNvSpPr txBox="1">
            <a:spLocks noChangeArrowheads="1"/>
          </p:cNvSpPr>
          <p:nvPr/>
        </p:nvSpPr>
        <p:spPr bwMode="auto">
          <a:xfrm>
            <a:off x="3756320" y="6400800"/>
            <a:ext cx="1381125" cy="457200"/>
          </a:xfrm>
          <a:prstGeom prst="rect">
            <a:avLst/>
          </a:prstGeom>
          <a:solidFill>
            <a:srgbClr val="FAB4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b="1">
                <a:solidFill>
                  <a:srgbClr val="CC0000"/>
                </a:solidFill>
                <a:effectLst/>
              </a:rPr>
              <a:t>Vía adrenérgica</a:t>
            </a:r>
          </a:p>
          <a:p>
            <a:pPr eaLnBrk="1" hangingPunct="1"/>
            <a:r>
              <a:rPr lang="es-ES_tradnl" altLang="es-VE" sz="1200" b="1">
                <a:solidFill>
                  <a:srgbClr val="CC0000"/>
                </a:solidFill>
                <a:effectLst/>
              </a:rPr>
              <a:t>vasoconstrictora</a:t>
            </a:r>
          </a:p>
        </p:txBody>
      </p:sp>
      <p:sp>
        <p:nvSpPr>
          <p:cNvPr id="306197" name="Line 21"/>
          <p:cNvSpPr>
            <a:spLocks noChangeShapeType="1"/>
          </p:cNvSpPr>
          <p:nvPr/>
        </p:nvSpPr>
        <p:spPr bwMode="auto">
          <a:xfrm flipH="1" flipV="1">
            <a:off x="3180057" y="6092825"/>
            <a:ext cx="576263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198" name="Text Box 22"/>
          <p:cNvSpPr txBox="1">
            <a:spLocks noChangeArrowheads="1"/>
          </p:cNvSpPr>
          <p:nvPr/>
        </p:nvSpPr>
        <p:spPr bwMode="auto">
          <a:xfrm>
            <a:off x="2243432" y="6524625"/>
            <a:ext cx="1116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Vía sensorial</a:t>
            </a:r>
          </a:p>
        </p:txBody>
      </p:sp>
      <p:sp>
        <p:nvSpPr>
          <p:cNvPr id="306199" name="Line 23"/>
          <p:cNvSpPr>
            <a:spLocks noChangeShapeType="1"/>
          </p:cNvSpPr>
          <p:nvPr/>
        </p:nvSpPr>
        <p:spPr bwMode="auto">
          <a:xfrm flipV="1">
            <a:off x="2748257" y="6237288"/>
            <a:ext cx="0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5800" name="Text Box 24"/>
          <p:cNvSpPr txBox="1">
            <a:spLocks noChangeArrowheads="1"/>
          </p:cNvSpPr>
          <p:nvPr/>
        </p:nvSpPr>
        <p:spPr bwMode="auto">
          <a:xfrm>
            <a:off x="5972336" y="2535852"/>
            <a:ext cx="1446229" cy="1200329"/>
          </a:xfrm>
          <a:prstGeom prst="rect">
            <a:avLst/>
          </a:prstGeom>
          <a:solidFill>
            <a:srgbClr val="FFD1E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dirty="0" smtClean="0">
                <a:effectLst/>
              </a:rPr>
              <a:t>Inervación</a:t>
            </a:r>
            <a:endParaRPr lang="es-ES_tradnl" altLang="es-VE" dirty="0">
              <a:effectLst/>
            </a:endParaRPr>
          </a:p>
          <a:p>
            <a:pPr algn="ctr" eaLnBrk="1" hangingPunct="1"/>
            <a:r>
              <a:rPr lang="es-ES_tradnl" altLang="es-VE" dirty="0">
                <a:effectLst/>
              </a:rPr>
              <a:t>motora </a:t>
            </a:r>
          </a:p>
          <a:p>
            <a:pPr algn="ctr" eaLnBrk="1" hangingPunct="1"/>
            <a:r>
              <a:rPr lang="es-ES_tradnl" altLang="es-VE" dirty="0">
                <a:effectLst/>
              </a:rPr>
              <a:t>autonómica </a:t>
            </a:r>
          </a:p>
          <a:p>
            <a:pPr algn="ctr" eaLnBrk="1" hangingPunct="1"/>
            <a:r>
              <a:rPr lang="es-ES_tradnl" altLang="es-VE" dirty="0">
                <a:effectLst/>
              </a:rPr>
              <a:t>y somática</a:t>
            </a:r>
          </a:p>
        </p:txBody>
      </p:sp>
      <p:sp>
        <p:nvSpPr>
          <p:cNvPr id="306201" name="Line 25"/>
          <p:cNvSpPr>
            <a:spLocks noChangeShapeType="1"/>
          </p:cNvSpPr>
          <p:nvPr/>
        </p:nvSpPr>
        <p:spPr bwMode="auto">
          <a:xfrm flipH="1">
            <a:off x="4548482" y="5373688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2" name="Line 26"/>
          <p:cNvSpPr>
            <a:spLocks noChangeShapeType="1"/>
          </p:cNvSpPr>
          <p:nvPr/>
        </p:nvSpPr>
        <p:spPr bwMode="auto">
          <a:xfrm flipH="1" flipV="1">
            <a:off x="4330995" y="5229225"/>
            <a:ext cx="217487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3" name="Line 27"/>
          <p:cNvSpPr>
            <a:spLocks noChangeShapeType="1"/>
          </p:cNvSpPr>
          <p:nvPr/>
        </p:nvSpPr>
        <p:spPr bwMode="auto">
          <a:xfrm flipH="1">
            <a:off x="5051720" y="494188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4" name="Line 28"/>
          <p:cNvSpPr>
            <a:spLocks noChangeShapeType="1"/>
          </p:cNvSpPr>
          <p:nvPr/>
        </p:nvSpPr>
        <p:spPr bwMode="auto">
          <a:xfrm flipH="1" flipV="1">
            <a:off x="4835820" y="4724400"/>
            <a:ext cx="215900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5" name="Line 29"/>
          <p:cNvSpPr>
            <a:spLocks noChangeShapeType="1"/>
          </p:cNvSpPr>
          <p:nvPr/>
        </p:nvSpPr>
        <p:spPr bwMode="auto">
          <a:xfrm>
            <a:off x="3251495" y="3429000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6" name="Line 30"/>
          <p:cNvSpPr>
            <a:spLocks noChangeShapeType="1"/>
          </p:cNvSpPr>
          <p:nvPr/>
        </p:nvSpPr>
        <p:spPr bwMode="auto">
          <a:xfrm flipH="1" flipV="1">
            <a:off x="4404020" y="5516563"/>
            <a:ext cx="503237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7" name="Line 31"/>
          <p:cNvSpPr>
            <a:spLocks noChangeShapeType="1"/>
          </p:cNvSpPr>
          <p:nvPr/>
        </p:nvSpPr>
        <p:spPr bwMode="auto">
          <a:xfrm flipH="1" flipV="1">
            <a:off x="4115095" y="5462588"/>
            <a:ext cx="1081087" cy="55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08" name="Text Box 32"/>
          <p:cNvSpPr txBox="1">
            <a:spLocks noChangeArrowheads="1"/>
          </p:cNvSpPr>
          <p:nvPr/>
        </p:nvSpPr>
        <p:spPr bwMode="auto">
          <a:xfrm>
            <a:off x="1090907" y="4484688"/>
            <a:ext cx="12319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Erección</a:t>
            </a:r>
          </a:p>
        </p:txBody>
      </p:sp>
      <p:sp>
        <p:nvSpPr>
          <p:cNvPr id="306209" name="Oval 33"/>
          <p:cNvSpPr>
            <a:spLocks noChangeArrowheads="1"/>
          </p:cNvSpPr>
          <p:nvPr/>
        </p:nvSpPr>
        <p:spPr bwMode="auto">
          <a:xfrm>
            <a:off x="4043657" y="5373688"/>
            <a:ext cx="144463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210" name="Text Box 34"/>
          <p:cNvSpPr txBox="1">
            <a:spLocks noChangeArrowheads="1"/>
          </p:cNvSpPr>
          <p:nvPr/>
        </p:nvSpPr>
        <p:spPr bwMode="auto">
          <a:xfrm>
            <a:off x="5375016" y="1260974"/>
            <a:ext cx="1789272" cy="523220"/>
          </a:xfrm>
          <a:prstGeom prst="rect">
            <a:avLst/>
          </a:prstGeom>
          <a:solidFill>
            <a:srgbClr val="A1CDFD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400" b="1" dirty="0" smtClean="0">
                <a:solidFill>
                  <a:schemeClr val="accent2"/>
                </a:solidFill>
                <a:effectLst/>
              </a:rPr>
              <a:t>Vía Parasimpático </a:t>
            </a:r>
            <a:endParaRPr lang="es-ES_tradnl" altLang="es-VE" sz="1400" b="1" dirty="0">
              <a:solidFill>
                <a:schemeClr val="accent2"/>
              </a:solidFill>
              <a:effectLst/>
            </a:endParaRPr>
          </a:p>
          <a:p>
            <a:pPr algn="ctr" eaLnBrk="1" hangingPunct="1"/>
            <a:r>
              <a:rPr lang="es-ES_tradnl" altLang="es-VE" sz="1400" b="1" dirty="0">
                <a:solidFill>
                  <a:schemeClr val="accent2"/>
                </a:solidFill>
                <a:effectLst/>
              </a:rPr>
              <a:t>S2-S4</a:t>
            </a:r>
          </a:p>
        </p:txBody>
      </p:sp>
      <p:sp>
        <p:nvSpPr>
          <p:cNvPr id="306211" name="Line 35"/>
          <p:cNvSpPr>
            <a:spLocks noChangeShapeType="1"/>
          </p:cNvSpPr>
          <p:nvPr/>
        </p:nvSpPr>
        <p:spPr bwMode="auto">
          <a:xfrm flipH="1">
            <a:off x="4907257" y="141287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12" name="Oval 36"/>
          <p:cNvSpPr>
            <a:spLocks noChangeArrowheads="1"/>
          </p:cNvSpPr>
          <p:nvPr/>
        </p:nvSpPr>
        <p:spPr bwMode="auto">
          <a:xfrm>
            <a:off x="4043657" y="5013325"/>
            <a:ext cx="431800" cy="2889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214" name="Text Box 38"/>
          <p:cNvSpPr txBox="1">
            <a:spLocks noChangeArrowheads="1"/>
          </p:cNvSpPr>
          <p:nvPr/>
        </p:nvSpPr>
        <p:spPr bwMode="auto">
          <a:xfrm>
            <a:off x="351439" y="3198813"/>
            <a:ext cx="1150938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6216" name="Line 40"/>
          <p:cNvSpPr>
            <a:spLocks noChangeShapeType="1"/>
          </p:cNvSpPr>
          <p:nvPr/>
        </p:nvSpPr>
        <p:spPr bwMode="auto">
          <a:xfrm>
            <a:off x="3502320" y="549275"/>
            <a:ext cx="1081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17" name="Oval 41"/>
          <p:cNvSpPr>
            <a:spLocks noChangeArrowheads="1"/>
          </p:cNvSpPr>
          <p:nvPr/>
        </p:nvSpPr>
        <p:spPr bwMode="auto">
          <a:xfrm>
            <a:off x="1956095" y="5300663"/>
            <a:ext cx="863600" cy="6492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218" name="Line 42"/>
          <p:cNvSpPr>
            <a:spLocks noChangeShapeType="1"/>
          </p:cNvSpPr>
          <p:nvPr/>
        </p:nvSpPr>
        <p:spPr bwMode="auto">
          <a:xfrm flipH="1">
            <a:off x="4907257" y="260350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6219" name="Oval 43"/>
          <p:cNvSpPr>
            <a:spLocks noChangeArrowheads="1"/>
          </p:cNvSpPr>
          <p:nvPr/>
        </p:nvSpPr>
        <p:spPr bwMode="auto">
          <a:xfrm rot="1485805">
            <a:off x="4623095" y="3195638"/>
            <a:ext cx="576262" cy="10810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220" name="Oval 44"/>
          <p:cNvSpPr>
            <a:spLocks noChangeArrowheads="1"/>
          </p:cNvSpPr>
          <p:nvPr/>
        </p:nvSpPr>
        <p:spPr bwMode="auto">
          <a:xfrm>
            <a:off x="2171995" y="6021388"/>
            <a:ext cx="647700" cy="28733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6221" name="Text Box 45"/>
          <p:cNvSpPr txBox="1">
            <a:spLocks noChangeArrowheads="1"/>
          </p:cNvSpPr>
          <p:nvPr/>
        </p:nvSpPr>
        <p:spPr bwMode="auto">
          <a:xfrm>
            <a:off x="219369" y="5914192"/>
            <a:ext cx="174307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Destumescencia</a:t>
            </a:r>
          </a:p>
        </p:txBody>
      </p:sp>
      <p:sp>
        <p:nvSpPr>
          <p:cNvPr id="75821" name="Text Box 2"/>
          <p:cNvSpPr txBox="1">
            <a:spLocks noChangeArrowheads="1"/>
          </p:cNvSpPr>
          <p:nvPr/>
        </p:nvSpPr>
        <p:spPr bwMode="auto">
          <a:xfrm>
            <a:off x="7320835" y="6654552"/>
            <a:ext cx="178766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9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9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9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7169241" y="162877"/>
            <a:ext cx="1681871" cy="523220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400" b="1" dirty="0" smtClean="0">
                <a:solidFill>
                  <a:srgbClr val="CC0000"/>
                </a:solidFill>
                <a:effectLst/>
              </a:rPr>
              <a:t>Vía Simpática</a:t>
            </a:r>
            <a:endParaRPr lang="es-ES_tradnl" altLang="es-VE" sz="1400" b="1" dirty="0">
              <a:solidFill>
                <a:srgbClr val="CC0000"/>
              </a:solidFill>
              <a:effectLst/>
            </a:endParaRPr>
          </a:p>
          <a:p>
            <a:pPr algn="ctr" eaLnBrk="1" hangingPunct="1"/>
            <a:r>
              <a:rPr lang="es-ES_tradnl" altLang="es-VE" sz="1400" b="1" dirty="0" smtClean="0">
                <a:solidFill>
                  <a:srgbClr val="CC0000"/>
                </a:solidFill>
                <a:effectLst/>
              </a:rPr>
              <a:t>vasoconstrictora </a:t>
            </a:r>
            <a:endParaRPr lang="es-ES_tradnl" altLang="es-VE" sz="1400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>
            <a:off x="290186" y="2620279"/>
            <a:ext cx="1212191" cy="523220"/>
          </a:xfrm>
          <a:prstGeom prst="rect">
            <a:avLst/>
          </a:prstGeom>
          <a:solidFill>
            <a:srgbClr val="F7A7C4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Salida</a:t>
            </a:r>
          </a:p>
        </p:txBody>
      </p:sp>
      <p:sp>
        <p:nvSpPr>
          <p:cNvPr id="49" name="Freeform 64"/>
          <p:cNvSpPr>
            <a:spLocks/>
          </p:cNvSpPr>
          <p:nvPr/>
        </p:nvSpPr>
        <p:spPr bwMode="auto">
          <a:xfrm>
            <a:off x="3695995" y="832559"/>
            <a:ext cx="1247775" cy="1655762"/>
          </a:xfrm>
          <a:custGeom>
            <a:avLst/>
            <a:gdLst>
              <a:gd name="T0" fmla="*/ 1486892188 w 786"/>
              <a:gd name="T1" fmla="*/ 0 h 952"/>
              <a:gd name="T2" fmla="*/ 1943041263 w 786"/>
              <a:gd name="T3" fmla="*/ 1098065878 h 952"/>
              <a:gd name="T4" fmla="*/ 1257558763 w 786"/>
              <a:gd name="T5" fmla="*/ 1645587412 h 952"/>
              <a:gd name="T6" fmla="*/ 229335013 w 786"/>
              <a:gd name="T7" fmla="*/ 1645587412 h 952"/>
              <a:gd name="T8" fmla="*/ 0 w 786"/>
              <a:gd name="T9" fmla="*/ 2147483647 h 9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6" h="952">
                <a:moveTo>
                  <a:pt x="590" y="0"/>
                </a:moveTo>
                <a:cubicBezTo>
                  <a:pt x="688" y="136"/>
                  <a:pt x="786" y="272"/>
                  <a:pt x="771" y="363"/>
                </a:cubicBezTo>
                <a:cubicBezTo>
                  <a:pt x="756" y="454"/>
                  <a:pt x="612" y="514"/>
                  <a:pt x="499" y="544"/>
                </a:cubicBezTo>
                <a:cubicBezTo>
                  <a:pt x="386" y="574"/>
                  <a:pt x="174" y="476"/>
                  <a:pt x="91" y="544"/>
                </a:cubicBezTo>
                <a:cubicBezTo>
                  <a:pt x="8" y="612"/>
                  <a:pt x="4" y="782"/>
                  <a:pt x="0" y="952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0" name="Freeform 67"/>
          <p:cNvSpPr>
            <a:spLocks/>
          </p:cNvSpPr>
          <p:nvPr/>
        </p:nvSpPr>
        <p:spPr bwMode="auto">
          <a:xfrm>
            <a:off x="4931317" y="171903"/>
            <a:ext cx="623888" cy="2952750"/>
          </a:xfrm>
          <a:custGeom>
            <a:avLst/>
            <a:gdLst>
              <a:gd name="T0" fmla="*/ 0 w 348"/>
              <a:gd name="T1" fmla="*/ 164367543 h 1784"/>
              <a:gd name="T2" fmla="*/ 1022073759 w 348"/>
              <a:gd name="T3" fmla="*/ 786222652 h 1784"/>
              <a:gd name="T4" fmla="*/ 581745083 w 348"/>
              <a:gd name="T5" fmla="*/ 2147483647 h 17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8" h="1784">
                <a:moveTo>
                  <a:pt x="0" y="60"/>
                </a:moveTo>
                <a:cubicBezTo>
                  <a:pt x="144" y="30"/>
                  <a:pt x="288" y="0"/>
                  <a:pt x="318" y="287"/>
                </a:cubicBezTo>
                <a:cubicBezTo>
                  <a:pt x="348" y="574"/>
                  <a:pt x="264" y="1179"/>
                  <a:pt x="181" y="1784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" name="Freeform 66"/>
          <p:cNvSpPr>
            <a:spLocks/>
          </p:cNvSpPr>
          <p:nvPr/>
        </p:nvSpPr>
        <p:spPr bwMode="auto">
          <a:xfrm>
            <a:off x="4319882" y="2983821"/>
            <a:ext cx="217487" cy="1944687"/>
          </a:xfrm>
          <a:custGeom>
            <a:avLst/>
            <a:gdLst>
              <a:gd name="T0" fmla="*/ 229332898 w 137"/>
              <a:gd name="T1" fmla="*/ 0 h 1225"/>
              <a:gd name="T2" fmla="*/ 345259819 w 137"/>
              <a:gd name="T3" fmla="*/ 685482324 h 1225"/>
              <a:gd name="T4" fmla="*/ 229332898 w 137"/>
              <a:gd name="T5" fmla="*/ 1716225171 h 1225"/>
              <a:gd name="T6" fmla="*/ 0 w 137"/>
              <a:gd name="T7" fmla="*/ 2147483647 h 12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" h="1225">
                <a:moveTo>
                  <a:pt x="91" y="0"/>
                </a:moveTo>
                <a:cubicBezTo>
                  <a:pt x="114" y="79"/>
                  <a:pt x="137" y="159"/>
                  <a:pt x="137" y="272"/>
                </a:cubicBezTo>
                <a:cubicBezTo>
                  <a:pt x="137" y="385"/>
                  <a:pt x="114" y="522"/>
                  <a:pt x="91" y="681"/>
                </a:cubicBezTo>
                <a:cubicBezTo>
                  <a:pt x="68" y="840"/>
                  <a:pt x="34" y="1032"/>
                  <a:pt x="0" y="1225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3" dur="1000"/>
                                        <p:tgtEl>
                                          <p:spTgt spid="306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87" dur="1000"/>
                                        <p:tgtEl>
                                          <p:spTgt spid="30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98" dur="1000"/>
                                        <p:tgtEl>
                                          <p:spTgt spid="306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0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88" grpId="0" animBg="1"/>
      <p:bldP spid="306189" grpId="0"/>
      <p:bldP spid="306190" grpId="0"/>
      <p:bldP spid="306191" grpId="0"/>
      <p:bldP spid="306192" grpId="0"/>
      <p:bldP spid="306193" grpId="0"/>
      <p:bldP spid="306194" grpId="0" animBg="1"/>
      <p:bldP spid="306195" grpId="0" animBg="1"/>
      <p:bldP spid="306196" grpId="0" animBg="1"/>
      <p:bldP spid="306208" grpId="0" animBg="1"/>
      <p:bldP spid="306210" grpId="0" animBg="1"/>
      <p:bldP spid="306212" grpId="0" animBg="1"/>
      <p:bldP spid="306217" grpId="0" animBg="1"/>
      <p:bldP spid="306219" grpId="0" animBg="1"/>
      <p:bldP spid="306220" grpId="0" animBg="1"/>
      <p:bldP spid="306221" grpId="0" animBg="1"/>
      <p:bldP spid="46" grpId="0" animBg="1"/>
      <p:bldP spid="49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4" descr="dogatt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5175"/>
            <a:ext cx="3635375" cy="532765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899592" y="2169412"/>
            <a:ext cx="324008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A. Disfunción autonómica</a:t>
            </a:r>
          </a:p>
          <a:p>
            <a:pPr>
              <a:defRPr/>
            </a:pPr>
            <a:endParaRPr lang="es-ES_tradnl" altLang="es-VE" sz="9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B. Casos</a:t>
            </a:r>
            <a:endParaRPr lang="es-ES_tradnl" altLang="es-VE" sz="2000" dirty="0" smtClean="0">
              <a:effectLst/>
              <a:latin typeface="Comic Sans MS" pitchFamily="66" charset="0"/>
            </a:endParaRPr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auto">
          <a:xfrm>
            <a:off x="251520" y="1704481"/>
            <a:ext cx="3576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VI</a:t>
            </a: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4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Clínica autonómica </a:t>
            </a:r>
            <a:endParaRPr lang="es-ES_tradnl" altLang="es-VE" sz="24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1043236" y="3164775"/>
            <a:ext cx="35290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Reacción pelear o huir,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pánico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altLang="es-VE" sz="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Tumores médula adrenal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S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Claude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Bernard-</a:t>
            </a:r>
            <a:r>
              <a:rPr lang="es-ES_tradnl" altLang="es-VE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Horner</a:t>
            </a:r>
            <a:endParaRPr lang="es-ES_tradnl" altLang="es-VE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altLang="es-VE" sz="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eréctil</a:t>
            </a:r>
            <a:endParaRPr lang="es-ES_tradnl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385425" y="400050"/>
            <a:ext cx="1349375" cy="730250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 b="1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21018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>
                <a:effectLst/>
              </a:rPr>
              <a:t>Respuesta sexual </a:t>
            </a:r>
          </a:p>
          <a:p>
            <a:pPr algn="ctr" eaLnBrk="1" hangingPunct="1"/>
            <a:r>
              <a:rPr lang="es-ES_tradnl" altLang="es-VE">
                <a:effectLst/>
              </a:rPr>
              <a:t>refleja</a:t>
            </a:r>
          </a:p>
        </p:txBody>
      </p:sp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539750" y="1341438"/>
            <a:ext cx="1150938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3779838" y="908050"/>
            <a:ext cx="49276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eferente a genitales</a:t>
            </a:r>
          </a:p>
        </p:txBody>
      </p:sp>
      <p:sp>
        <p:nvSpPr>
          <p:cNvPr id="307206" name="Line 6"/>
          <p:cNvSpPr>
            <a:spLocks noChangeShapeType="1"/>
          </p:cNvSpPr>
          <p:nvPr/>
        </p:nvSpPr>
        <p:spPr bwMode="auto">
          <a:xfrm>
            <a:off x="6219825" y="1412875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07" name="Line 7"/>
          <p:cNvSpPr>
            <a:spLocks noChangeShapeType="1"/>
          </p:cNvSpPr>
          <p:nvPr/>
        </p:nvSpPr>
        <p:spPr bwMode="auto">
          <a:xfrm>
            <a:off x="4572000" y="1773238"/>
            <a:ext cx="3240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08" name="Line 8"/>
          <p:cNvSpPr>
            <a:spLocks noChangeShapeType="1"/>
          </p:cNvSpPr>
          <p:nvPr/>
        </p:nvSpPr>
        <p:spPr bwMode="auto">
          <a:xfrm>
            <a:off x="7812088" y="177323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09" name="Line 9"/>
          <p:cNvSpPr>
            <a:spLocks noChangeShapeType="1"/>
          </p:cNvSpPr>
          <p:nvPr/>
        </p:nvSpPr>
        <p:spPr bwMode="auto">
          <a:xfrm>
            <a:off x="4570413" y="177323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0" name="Text Box 10"/>
          <p:cNvSpPr txBox="1">
            <a:spLocks noChangeArrowheads="1"/>
          </p:cNvSpPr>
          <p:nvPr/>
        </p:nvSpPr>
        <p:spPr bwMode="auto">
          <a:xfrm>
            <a:off x="7385050" y="2005013"/>
            <a:ext cx="1300163" cy="638175"/>
          </a:xfrm>
          <a:prstGeom prst="rect">
            <a:avLst/>
          </a:prstGeom>
          <a:solidFill>
            <a:srgbClr val="D4B7FF"/>
          </a:solidFill>
          <a:ln w="28575">
            <a:solidFill>
              <a:srgbClr val="5500F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Somática</a:t>
            </a:r>
          </a:p>
          <a:p>
            <a:pPr algn="ctr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3849688" y="1965325"/>
            <a:ext cx="1577975" cy="425450"/>
          </a:xfrm>
          <a:prstGeom prst="rect">
            <a:avLst/>
          </a:prstGeom>
          <a:solidFill>
            <a:srgbClr val="D8FF69"/>
          </a:solidFill>
          <a:ln w="28575">
            <a:solidFill>
              <a:srgbClr val="4B7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sp>
        <p:nvSpPr>
          <p:cNvPr id="307212" name="Line 12"/>
          <p:cNvSpPr>
            <a:spLocks noChangeShapeType="1"/>
          </p:cNvSpPr>
          <p:nvPr/>
        </p:nvSpPr>
        <p:spPr bwMode="auto">
          <a:xfrm>
            <a:off x="4570413" y="23495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3" name="Line 13"/>
          <p:cNvSpPr>
            <a:spLocks noChangeShapeType="1"/>
          </p:cNvSpPr>
          <p:nvPr/>
        </p:nvSpPr>
        <p:spPr bwMode="auto">
          <a:xfrm>
            <a:off x="2700338" y="2565400"/>
            <a:ext cx="3671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4" name="Line 14"/>
          <p:cNvSpPr>
            <a:spLocks noChangeShapeType="1"/>
          </p:cNvSpPr>
          <p:nvPr/>
        </p:nvSpPr>
        <p:spPr bwMode="auto">
          <a:xfrm>
            <a:off x="2698750" y="25654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5" name="Line 15"/>
          <p:cNvSpPr>
            <a:spLocks noChangeShapeType="1"/>
          </p:cNvSpPr>
          <p:nvPr/>
        </p:nvSpPr>
        <p:spPr bwMode="auto">
          <a:xfrm>
            <a:off x="6372225" y="25654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6" name="Text Box 16"/>
          <p:cNvSpPr txBox="1">
            <a:spLocks noChangeArrowheads="1"/>
          </p:cNvSpPr>
          <p:nvPr/>
        </p:nvSpPr>
        <p:spPr bwMode="auto">
          <a:xfrm>
            <a:off x="2051050" y="2708275"/>
            <a:ext cx="1271588" cy="395288"/>
          </a:xfrm>
          <a:prstGeom prst="rect">
            <a:avLst/>
          </a:prstGeom>
          <a:solidFill>
            <a:srgbClr val="FFC9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307217" name="Line 17"/>
          <p:cNvSpPr>
            <a:spLocks noChangeShapeType="1"/>
          </p:cNvSpPr>
          <p:nvPr/>
        </p:nvSpPr>
        <p:spPr bwMode="auto">
          <a:xfrm>
            <a:off x="2698750" y="3068638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8" name="Line 18"/>
          <p:cNvSpPr>
            <a:spLocks noChangeShapeType="1"/>
          </p:cNvSpPr>
          <p:nvPr/>
        </p:nvSpPr>
        <p:spPr bwMode="auto">
          <a:xfrm>
            <a:off x="1403350" y="3213100"/>
            <a:ext cx="2520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19" name="Text Box 19"/>
          <p:cNvSpPr txBox="1">
            <a:spLocks noChangeArrowheads="1"/>
          </p:cNvSpPr>
          <p:nvPr/>
        </p:nvSpPr>
        <p:spPr bwMode="auto">
          <a:xfrm>
            <a:off x="5549900" y="2781300"/>
            <a:ext cx="1709738" cy="608013"/>
          </a:xfrm>
          <a:prstGeom prst="rect">
            <a:avLst/>
          </a:prstGeom>
          <a:solidFill>
            <a:srgbClr val="A3C2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  <a:p>
            <a:pPr algn="ctr">
              <a:defRPr/>
            </a:pPr>
            <a:r>
              <a:rPr lang="es-ES_tradnl" altLang="es-VE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</p:txBody>
      </p:sp>
      <p:sp>
        <p:nvSpPr>
          <p:cNvPr id="307220" name="Text Box 20"/>
          <p:cNvSpPr txBox="1">
            <a:spLocks noChangeArrowheads="1"/>
          </p:cNvSpPr>
          <p:nvPr/>
        </p:nvSpPr>
        <p:spPr bwMode="auto">
          <a:xfrm>
            <a:off x="611188" y="3429000"/>
            <a:ext cx="1000125" cy="333375"/>
          </a:xfrm>
          <a:prstGeom prst="rect">
            <a:avLst/>
          </a:prstGeom>
          <a:solidFill>
            <a:srgbClr val="FFC9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T11-T12</a:t>
            </a:r>
          </a:p>
        </p:txBody>
      </p:sp>
      <p:sp>
        <p:nvSpPr>
          <p:cNvPr id="307221" name="Line 21"/>
          <p:cNvSpPr>
            <a:spLocks noChangeShapeType="1"/>
          </p:cNvSpPr>
          <p:nvPr/>
        </p:nvSpPr>
        <p:spPr bwMode="auto">
          <a:xfrm>
            <a:off x="1403350" y="32131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22" name="Line 22"/>
          <p:cNvSpPr>
            <a:spLocks noChangeShapeType="1"/>
          </p:cNvSpPr>
          <p:nvPr/>
        </p:nvSpPr>
        <p:spPr bwMode="auto">
          <a:xfrm>
            <a:off x="3924300" y="32131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3492500" y="3429000"/>
            <a:ext cx="733425" cy="333375"/>
          </a:xfrm>
          <a:prstGeom prst="rect">
            <a:avLst/>
          </a:prstGeom>
          <a:solidFill>
            <a:srgbClr val="FFC9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L1-L2</a:t>
            </a:r>
          </a:p>
        </p:txBody>
      </p:sp>
      <p:sp>
        <p:nvSpPr>
          <p:cNvPr id="307224" name="Text Box 24"/>
          <p:cNvSpPr txBox="1">
            <a:spLocks noChangeArrowheads="1"/>
          </p:cNvSpPr>
          <p:nvPr/>
        </p:nvSpPr>
        <p:spPr bwMode="auto">
          <a:xfrm>
            <a:off x="684213" y="3860800"/>
            <a:ext cx="1004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G. sacros</a:t>
            </a:r>
          </a:p>
        </p:txBody>
      </p:sp>
      <p:sp>
        <p:nvSpPr>
          <p:cNvPr id="307225" name="Text Box 25"/>
          <p:cNvSpPr txBox="1">
            <a:spLocks noChangeArrowheads="1"/>
          </p:cNvSpPr>
          <p:nvPr/>
        </p:nvSpPr>
        <p:spPr bwMode="auto">
          <a:xfrm>
            <a:off x="395288" y="4149725"/>
            <a:ext cx="1511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altLang="es-VE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Sacros </a:t>
            </a:r>
            <a:r>
              <a:rPr lang="es-ES_tradnl" altLang="es-VE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endParaRPr lang="es-ES_tradnl" altLang="es-VE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26" name="Text Box 26"/>
          <p:cNvSpPr txBox="1">
            <a:spLocks noChangeArrowheads="1"/>
          </p:cNvSpPr>
          <p:nvPr/>
        </p:nvSpPr>
        <p:spPr bwMode="auto">
          <a:xfrm>
            <a:off x="431800" y="4978400"/>
            <a:ext cx="1330325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Pene</a:t>
            </a:r>
            <a:endParaRPr lang="es-ES_tradnl" altLang="es-VE" sz="1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27" name="Text Box 27"/>
          <p:cNvSpPr txBox="1">
            <a:spLocks noChangeArrowheads="1"/>
          </p:cNvSpPr>
          <p:nvPr/>
        </p:nvSpPr>
        <p:spPr bwMode="auto">
          <a:xfrm>
            <a:off x="1827213" y="4699000"/>
            <a:ext cx="13081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m. liso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epidídimo 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deferente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v. Seminales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Próstata</a:t>
            </a:r>
          </a:p>
        </p:txBody>
      </p:sp>
      <p:sp>
        <p:nvSpPr>
          <p:cNvPr id="307228" name="Line 28"/>
          <p:cNvSpPr>
            <a:spLocks noChangeShapeType="1"/>
          </p:cNvSpPr>
          <p:nvPr/>
        </p:nvSpPr>
        <p:spPr bwMode="auto">
          <a:xfrm flipH="1">
            <a:off x="1116013" y="46529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29" name="Line 29"/>
          <p:cNvSpPr>
            <a:spLocks noChangeShapeType="1"/>
          </p:cNvSpPr>
          <p:nvPr/>
        </p:nvSpPr>
        <p:spPr bwMode="auto">
          <a:xfrm flipH="1">
            <a:off x="2555875" y="3789363"/>
            <a:ext cx="935038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30" name="Text Box 30"/>
          <p:cNvSpPr txBox="1">
            <a:spLocks noChangeArrowheads="1"/>
          </p:cNvSpPr>
          <p:nvPr/>
        </p:nvSpPr>
        <p:spPr bwMode="auto">
          <a:xfrm>
            <a:off x="3187614" y="4076700"/>
            <a:ext cx="14622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Plx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Pélvico</a:t>
            </a:r>
          </a:p>
          <a:p>
            <a:pPr algn="ctr">
              <a:defRPr/>
            </a:pPr>
            <a:r>
              <a:rPr lang="es-ES_tradnl" altLang="es-VE" sz="1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Colinérgicas</a:t>
            </a:r>
          </a:p>
          <a:p>
            <a:pPr algn="ctr">
              <a:defRPr/>
            </a:pPr>
            <a:r>
              <a:rPr lang="es-ES_tradnl" altLang="es-VE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07231" name="Line 31"/>
          <p:cNvSpPr>
            <a:spLocks noChangeShapeType="1"/>
          </p:cNvSpPr>
          <p:nvPr/>
        </p:nvSpPr>
        <p:spPr bwMode="auto">
          <a:xfrm>
            <a:off x="3924300" y="47244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32" name="Text Box 32"/>
          <p:cNvSpPr txBox="1">
            <a:spLocks noChangeArrowheads="1"/>
          </p:cNvSpPr>
          <p:nvPr/>
        </p:nvSpPr>
        <p:spPr bwMode="auto">
          <a:xfrm>
            <a:off x="3268663" y="4916488"/>
            <a:ext cx="11382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 algn="ctr"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Dilatación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Pene</a:t>
            </a:r>
          </a:p>
          <a:p>
            <a:pPr algn="ctr">
              <a:defRPr/>
            </a:pPr>
            <a:endParaRPr lang="es-ES_tradnl" altLang="es-VE" sz="1400" b="1"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33" name="Text Box 33"/>
          <p:cNvSpPr txBox="1">
            <a:spLocks noChangeArrowheads="1"/>
          </p:cNvSpPr>
          <p:nvPr/>
        </p:nvSpPr>
        <p:spPr bwMode="auto">
          <a:xfrm>
            <a:off x="5651500" y="3429000"/>
            <a:ext cx="1346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Esplácnico</a:t>
            </a:r>
          </a:p>
          <a:p>
            <a:pPr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pélvico pregl</a:t>
            </a:r>
          </a:p>
        </p:txBody>
      </p:sp>
      <p:sp>
        <p:nvSpPr>
          <p:cNvPr id="307234" name="Text Box 34"/>
          <p:cNvSpPr txBox="1">
            <a:spLocks noChangeArrowheads="1"/>
          </p:cNvSpPr>
          <p:nvPr/>
        </p:nvSpPr>
        <p:spPr bwMode="auto">
          <a:xfrm>
            <a:off x="5502189" y="4005263"/>
            <a:ext cx="14622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Plx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altLang="es-VE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Pélvico</a:t>
            </a:r>
            <a:endParaRPr lang="es-ES_tradnl" altLang="es-VE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1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Colinérgicas</a:t>
            </a:r>
          </a:p>
          <a:p>
            <a:pPr algn="ctr">
              <a:defRPr/>
            </a:pPr>
            <a:r>
              <a:rPr lang="es-ES_tradnl" altLang="es-VE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posgl</a:t>
            </a:r>
            <a:r>
              <a:rPr lang="es-ES_tradnl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07235" name="Line 35"/>
          <p:cNvSpPr>
            <a:spLocks noChangeShapeType="1"/>
          </p:cNvSpPr>
          <p:nvPr/>
        </p:nvSpPr>
        <p:spPr bwMode="auto">
          <a:xfrm flipH="1">
            <a:off x="4356100" y="4652963"/>
            <a:ext cx="129540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36" name="Line 36"/>
          <p:cNvSpPr>
            <a:spLocks noChangeShapeType="1"/>
          </p:cNvSpPr>
          <p:nvPr/>
        </p:nvSpPr>
        <p:spPr bwMode="auto">
          <a:xfrm>
            <a:off x="6227763" y="479742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37" name="Text Box 37"/>
          <p:cNvSpPr txBox="1">
            <a:spLocks noChangeArrowheads="1"/>
          </p:cNvSpPr>
          <p:nvPr/>
        </p:nvSpPr>
        <p:spPr bwMode="auto">
          <a:xfrm>
            <a:off x="5784850" y="5229225"/>
            <a:ext cx="977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</a:p>
        </p:txBody>
      </p:sp>
      <p:sp>
        <p:nvSpPr>
          <p:cNvPr id="307238" name="Line 38"/>
          <p:cNvSpPr>
            <a:spLocks noChangeShapeType="1"/>
          </p:cNvSpPr>
          <p:nvPr/>
        </p:nvSpPr>
        <p:spPr bwMode="auto">
          <a:xfrm>
            <a:off x="7885113" y="2636838"/>
            <a:ext cx="0" cy="1512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39" name="Text Box 39"/>
          <p:cNvSpPr txBox="1">
            <a:spLocks noChangeArrowheads="1"/>
          </p:cNvSpPr>
          <p:nvPr/>
        </p:nvSpPr>
        <p:spPr bwMode="auto">
          <a:xfrm>
            <a:off x="7380288" y="4149725"/>
            <a:ext cx="1211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M. Estriado</a:t>
            </a:r>
          </a:p>
          <a:p>
            <a:pPr algn="ctr">
              <a:defRPr/>
            </a:pPr>
            <a:r>
              <a:rPr lang="es-ES_tradnl" altLang="es-VE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pene</a:t>
            </a:r>
          </a:p>
        </p:txBody>
      </p:sp>
      <p:sp>
        <p:nvSpPr>
          <p:cNvPr id="307240" name="Line 40"/>
          <p:cNvSpPr>
            <a:spLocks noChangeShapeType="1"/>
          </p:cNvSpPr>
          <p:nvPr/>
        </p:nvSpPr>
        <p:spPr bwMode="auto">
          <a:xfrm>
            <a:off x="7885113" y="465296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41" name="Text Box 41"/>
          <p:cNvSpPr txBox="1">
            <a:spLocks noChangeArrowheads="1"/>
          </p:cNvSpPr>
          <p:nvPr/>
        </p:nvSpPr>
        <p:spPr bwMode="auto">
          <a:xfrm>
            <a:off x="7164388" y="5157788"/>
            <a:ext cx="1689100" cy="336550"/>
          </a:xfrm>
          <a:prstGeom prst="rect">
            <a:avLst/>
          </a:prstGeom>
          <a:solidFill>
            <a:srgbClr val="D4B7FF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5500F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EYACULACIÓN</a:t>
            </a:r>
          </a:p>
        </p:txBody>
      </p:sp>
      <p:sp>
        <p:nvSpPr>
          <p:cNvPr id="307242" name="Line 42"/>
          <p:cNvSpPr>
            <a:spLocks noChangeShapeType="1"/>
          </p:cNvSpPr>
          <p:nvPr/>
        </p:nvSpPr>
        <p:spPr bwMode="auto">
          <a:xfrm>
            <a:off x="1116013" y="37893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43" name="Line 43"/>
          <p:cNvSpPr>
            <a:spLocks noChangeShapeType="1"/>
          </p:cNvSpPr>
          <p:nvPr/>
        </p:nvSpPr>
        <p:spPr bwMode="auto">
          <a:xfrm>
            <a:off x="1116013" y="4076700"/>
            <a:ext cx="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44" name="Line 44"/>
          <p:cNvSpPr>
            <a:spLocks noChangeShapeType="1"/>
          </p:cNvSpPr>
          <p:nvPr/>
        </p:nvSpPr>
        <p:spPr bwMode="auto">
          <a:xfrm>
            <a:off x="3924300" y="37893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45" name="Line 45"/>
          <p:cNvSpPr>
            <a:spLocks noChangeShapeType="1"/>
          </p:cNvSpPr>
          <p:nvPr/>
        </p:nvSpPr>
        <p:spPr bwMode="auto">
          <a:xfrm>
            <a:off x="6227763" y="38608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7246" name="Rectangle 46"/>
          <p:cNvSpPr>
            <a:spLocks noChangeArrowheads="1"/>
          </p:cNvSpPr>
          <p:nvPr/>
        </p:nvSpPr>
        <p:spPr bwMode="auto">
          <a:xfrm>
            <a:off x="417513" y="5805488"/>
            <a:ext cx="1346200" cy="336550"/>
          </a:xfrm>
          <a:prstGeom prst="rect">
            <a:avLst/>
          </a:prstGeom>
          <a:solidFill>
            <a:srgbClr val="FFBDD9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FLACCIDEZ</a:t>
            </a:r>
          </a:p>
        </p:txBody>
      </p:sp>
      <p:sp>
        <p:nvSpPr>
          <p:cNvPr id="307247" name="Rectangle 47"/>
          <p:cNvSpPr>
            <a:spLocks noChangeArrowheads="1"/>
          </p:cNvSpPr>
          <p:nvPr/>
        </p:nvSpPr>
        <p:spPr bwMode="auto">
          <a:xfrm>
            <a:off x="1835150" y="6188075"/>
            <a:ext cx="1181100" cy="336550"/>
          </a:xfrm>
          <a:prstGeom prst="rect">
            <a:avLst/>
          </a:prstGeom>
          <a:solidFill>
            <a:srgbClr val="FFBDD9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EMISIÓN</a:t>
            </a:r>
          </a:p>
        </p:txBody>
      </p:sp>
      <p:sp>
        <p:nvSpPr>
          <p:cNvPr id="307248" name="Rectangle 48"/>
          <p:cNvSpPr>
            <a:spLocks noChangeArrowheads="1"/>
          </p:cNvSpPr>
          <p:nvPr/>
        </p:nvSpPr>
        <p:spPr bwMode="auto">
          <a:xfrm>
            <a:off x="3179763" y="5684838"/>
            <a:ext cx="1257300" cy="336550"/>
          </a:xfrm>
          <a:prstGeom prst="rect">
            <a:avLst/>
          </a:prstGeom>
          <a:solidFill>
            <a:srgbClr val="FFA7E4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ERECCIÓN</a:t>
            </a:r>
          </a:p>
        </p:txBody>
      </p:sp>
      <p:sp>
        <p:nvSpPr>
          <p:cNvPr id="307249" name="Rectangle 49"/>
          <p:cNvSpPr>
            <a:spLocks noChangeArrowheads="1"/>
          </p:cNvSpPr>
          <p:nvPr/>
        </p:nvSpPr>
        <p:spPr bwMode="auto">
          <a:xfrm>
            <a:off x="5508625" y="5540375"/>
            <a:ext cx="1398588" cy="336550"/>
          </a:xfrm>
          <a:prstGeom prst="rect">
            <a:avLst/>
          </a:prstGeom>
          <a:solidFill>
            <a:srgbClr val="8FB4FF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SECRECIÓN</a:t>
            </a:r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0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0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0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0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0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3072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7" dur="2000" fill="hold"/>
                                        <p:tgtEl>
                                          <p:spTgt spid="3072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2000" fill="hold"/>
                                        <p:tgtEl>
                                          <p:spTgt spid="3072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5" dur="2000" fill="hold"/>
                                        <p:tgtEl>
                                          <p:spTgt spid="3072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9" dur="2000" fill="hold"/>
                                        <p:tgtEl>
                                          <p:spTgt spid="3072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0" grpId="0" animBg="1"/>
      <p:bldP spid="307211" grpId="0" animBg="1"/>
      <p:bldP spid="307216" grpId="0" animBg="1"/>
      <p:bldP spid="307219" grpId="0" animBg="1"/>
      <p:bldP spid="307220" grpId="0" animBg="1"/>
      <p:bldP spid="307223" grpId="0" animBg="1"/>
      <p:bldP spid="307224" grpId="0"/>
      <p:bldP spid="307225" grpId="0"/>
      <p:bldP spid="307226" grpId="0"/>
      <p:bldP spid="307227" grpId="0"/>
      <p:bldP spid="307230" grpId="0"/>
      <p:bldP spid="307232" grpId="0"/>
      <p:bldP spid="307233" grpId="0"/>
      <p:bldP spid="307234" grpId="0"/>
      <p:bldP spid="307237" grpId="0"/>
      <p:bldP spid="307239" grpId="0"/>
      <p:bldP spid="307241" grpId="0" animBg="1"/>
      <p:bldP spid="307241" grpId="1" animBg="1"/>
      <p:bldP spid="307246" grpId="0" animBg="1"/>
      <p:bldP spid="307246" grpId="1" animBg="1"/>
      <p:bldP spid="307247" grpId="0" animBg="1"/>
      <p:bldP spid="307247" grpId="1" animBg="1"/>
      <p:bldP spid="307248" grpId="0" animBg="1"/>
      <p:bldP spid="307248" grpId="1" animBg="1"/>
      <p:bldP spid="307249" grpId="0" animBg="1"/>
      <p:bldP spid="307249" grpId="1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Text Box 2"/>
          <p:cNvSpPr txBox="1">
            <a:spLocks noChangeArrowheads="1"/>
          </p:cNvSpPr>
          <p:nvPr/>
        </p:nvSpPr>
        <p:spPr bwMode="auto">
          <a:xfrm>
            <a:off x="2771775" y="50800"/>
            <a:ext cx="48958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Sexual Masculina</a:t>
            </a:r>
          </a:p>
        </p:txBody>
      </p:sp>
      <p:graphicFrame>
        <p:nvGraphicFramePr>
          <p:cNvPr id="310339" name="Group 67"/>
          <p:cNvGraphicFramePr>
            <a:graphicFrameLocks noGrp="1"/>
          </p:cNvGraphicFramePr>
          <p:nvPr/>
        </p:nvGraphicFramePr>
        <p:xfrm>
          <a:off x="611188" y="533400"/>
          <a:ext cx="7993062" cy="6229512"/>
        </p:xfrm>
        <a:graphic>
          <a:graphicData uri="http://schemas.openxmlformats.org/drawingml/2006/table">
            <a:tbl>
              <a:tblPr/>
              <a:tblGrid>
                <a:gridCol w="1800225"/>
                <a:gridCol w="1728787"/>
                <a:gridCol w="1709738"/>
                <a:gridCol w="1314450"/>
                <a:gridCol w="1439862"/>
              </a:tblGrid>
              <a:tr h="10911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Fases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Erección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Ingurgitación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del pene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Secreción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Liberación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de fluidos glandulares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Emisión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Movimiento eyaculado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3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Eyaculación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Liberación del eyaculado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  <a:tr h="847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Epidídimo y vaso deferente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  <a:tr h="11033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Vesículas seminales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</a:t>
                      </a: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  <a:tr h="1036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Próstata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Simpático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  <a:tr h="6333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G. Bulbouretral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</a:t>
                      </a: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  <a:tr h="15178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Raíz del pene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liso vascular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Mus estriado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Epitelio secretor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F.Colinérgicas</a:t>
                      </a:r>
                      <a:endParaRPr kumimoji="0" lang="es-ES_tradnl" altLang="es-V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vasodilatadoras</a:t>
                      </a:r>
                      <a:endParaRPr kumimoji="0" lang="es-ES_tradnl" altLang="es-V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Parasimp.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VE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s-V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F3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s-V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F3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Somático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BAB"/>
                    </a:solidFill>
                  </a:tcPr>
                </a:tc>
              </a:tr>
            </a:tbl>
          </a:graphicData>
        </a:graphic>
      </p:graphicFrame>
      <p:sp>
        <p:nvSpPr>
          <p:cNvPr id="310319" name="Oval 47"/>
          <p:cNvSpPr>
            <a:spLocks noChangeArrowheads="1"/>
          </p:cNvSpPr>
          <p:nvPr/>
        </p:nvSpPr>
        <p:spPr bwMode="auto">
          <a:xfrm>
            <a:off x="2555875" y="549275"/>
            <a:ext cx="1368425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0" name="Oval 48"/>
          <p:cNvSpPr>
            <a:spLocks noChangeArrowheads="1"/>
          </p:cNvSpPr>
          <p:nvPr/>
        </p:nvSpPr>
        <p:spPr bwMode="auto">
          <a:xfrm>
            <a:off x="4211638" y="476250"/>
            <a:ext cx="1584325" cy="1152525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1" name="Oval 49"/>
          <p:cNvSpPr>
            <a:spLocks noChangeArrowheads="1"/>
          </p:cNvSpPr>
          <p:nvPr/>
        </p:nvSpPr>
        <p:spPr bwMode="auto">
          <a:xfrm>
            <a:off x="5940425" y="476250"/>
            <a:ext cx="1152525" cy="1081088"/>
          </a:xfrm>
          <a:prstGeom prst="ellipse">
            <a:avLst/>
          </a:prstGeom>
          <a:noFill/>
          <a:ln w="28575">
            <a:solidFill>
              <a:srgbClr val="E2005B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2" name="Oval 50"/>
          <p:cNvSpPr>
            <a:spLocks noChangeArrowheads="1"/>
          </p:cNvSpPr>
          <p:nvPr/>
        </p:nvSpPr>
        <p:spPr bwMode="auto">
          <a:xfrm>
            <a:off x="7164388" y="476250"/>
            <a:ext cx="1439862" cy="1008062"/>
          </a:xfrm>
          <a:prstGeom prst="ellipse">
            <a:avLst/>
          </a:prstGeom>
          <a:noFill/>
          <a:ln w="28575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3" name="Oval 51"/>
          <p:cNvSpPr>
            <a:spLocks noChangeArrowheads="1"/>
          </p:cNvSpPr>
          <p:nvPr/>
        </p:nvSpPr>
        <p:spPr bwMode="auto">
          <a:xfrm>
            <a:off x="2339975" y="5157688"/>
            <a:ext cx="1800225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0324" name="Oval 52"/>
          <p:cNvSpPr>
            <a:spLocks noChangeArrowheads="1"/>
          </p:cNvSpPr>
          <p:nvPr/>
        </p:nvSpPr>
        <p:spPr bwMode="auto">
          <a:xfrm>
            <a:off x="4140200" y="2636838"/>
            <a:ext cx="1582738" cy="4221162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5" name="Oval 53"/>
          <p:cNvSpPr>
            <a:spLocks noChangeArrowheads="1"/>
          </p:cNvSpPr>
          <p:nvPr/>
        </p:nvSpPr>
        <p:spPr bwMode="auto">
          <a:xfrm>
            <a:off x="5867400" y="1844824"/>
            <a:ext cx="1296988" cy="2449512"/>
          </a:xfrm>
          <a:prstGeom prst="ellipse">
            <a:avLst/>
          </a:prstGeom>
          <a:noFill/>
          <a:ln w="28575">
            <a:solidFill>
              <a:srgbClr val="E2005B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6" name="Oval 54"/>
          <p:cNvSpPr>
            <a:spLocks noChangeArrowheads="1"/>
          </p:cNvSpPr>
          <p:nvPr/>
        </p:nvSpPr>
        <p:spPr bwMode="auto">
          <a:xfrm>
            <a:off x="7380288" y="5948933"/>
            <a:ext cx="1079500" cy="504403"/>
          </a:xfrm>
          <a:prstGeom prst="ellipse">
            <a:avLst/>
          </a:prstGeom>
          <a:noFill/>
          <a:ln w="28575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28" name="Line 56"/>
          <p:cNvSpPr>
            <a:spLocks noChangeShapeType="1"/>
          </p:cNvSpPr>
          <p:nvPr/>
        </p:nvSpPr>
        <p:spPr bwMode="auto">
          <a:xfrm>
            <a:off x="611188" y="6308725"/>
            <a:ext cx="795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329" name="Line 57"/>
          <p:cNvSpPr>
            <a:spLocks noChangeShapeType="1"/>
          </p:cNvSpPr>
          <p:nvPr/>
        </p:nvSpPr>
        <p:spPr bwMode="auto">
          <a:xfrm flipV="1">
            <a:off x="611188" y="3213100"/>
            <a:ext cx="7993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330" name="Line 58"/>
          <p:cNvSpPr>
            <a:spLocks noChangeShapeType="1"/>
          </p:cNvSpPr>
          <p:nvPr/>
        </p:nvSpPr>
        <p:spPr bwMode="auto">
          <a:xfrm>
            <a:off x="647700" y="5876925"/>
            <a:ext cx="795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331" name="Line 59"/>
          <p:cNvSpPr>
            <a:spLocks noChangeShapeType="1"/>
          </p:cNvSpPr>
          <p:nvPr/>
        </p:nvSpPr>
        <p:spPr bwMode="auto">
          <a:xfrm flipV="1">
            <a:off x="684213" y="4149725"/>
            <a:ext cx="7956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332" name="Text Box 60"/>
          <p:cNvSpPr txBox="1">
            <a:spLocks noChangeArrowheads="1"/>
          </p:cNvSpPr>
          <p:nvPr/>
        </p:nvSpPr>
        <p:spPr bwMode="auto">
          <a:xfrm>
            <a:off x="900336" y="856397"/>
            <a:ext cx="1295400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s-VE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altLang="es-VE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9932" name="Text Box 2"/>
          <p:cNvSpPr txBox="1">
            <a:spLocks noChangeArrowheads="1"/>
          </p:cNvSpPr>
          <p:nvPr/>
        </p:nvSpPr>
        <p:spPr bwMode="auto">
          <a:xfrm>
            <a:off x="6999288" y="6524625"/>
            <a:ext cx="16049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800" dirty="0"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800" dirty="0" smtClean="0">
                <a:effectLst/>
                <a:latin typeface="Times New Roman" pitchFamily="18" charset="0"/>
              </a:rPr>
              <a:t>2015</a:t>
            </a:r>
            <a:endParaRPr lang="es-ES_tradnl" altLang="es-VE" sz="80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319" grpId="0" animBg="1"/>
      <p:bldP spid="310320" grpId="0" animBg="1"/>
      <p:bldP spid="310321" grpId="0" animBg="1"/>
      <p:bldP spid="310322" grpId="0" animBg="1"/>
      <p:bldP spid="310323" grpId="0" animBg="1" autoUpdateAnimBg="0"/>
      <p:bldP spid="310324" grpId="0" animBg="1"/>
      <p:bldP spid="310325" grpId="0" animBg="1"/>
      <p:bldP spid="31032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Text Box 2"/>
          <p:cNvSpPr txBox="1">
            <a:spLocks noChangeArrowheads="1"/>
          </p:cNvSpPr>
          <p:nvPr/>
        </p:nvSpPr>
        <p:spPr bwMode="auto">
          <a:xfrm>
            <a:off x="1265238" y="2742406"/>
            <a:ext cx="661352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¿Cómo se relaja el músculo liso </a:t>
            </a:r>
          </a:p>
          <a:p>
            <a:pPr algn="ctr">
              <a:defRPr/>
            </a:pPr>
            <a:r>
              <a:rPr lang="es-ES_tradnl" altLang="es-V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los vasos en los cuerpos cavernosos </a:t>
            </a:r>
          </a:p>
          <a:p>
            <a:pPr algn="ctr">
              <a:defRPr/>
            </a:pPr>
            <a:r>
              <a:rPr lang="es-ES_tradnl" altLang="es-V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que ocurra la erección?</a:t>
            </a:r>
          </a:p>
        </p:txBody>
      </p:sp>
      <p:sp>
        <p:nvSpPr>
          <p:cNvPr id="315396" name="Rectangle 4"/>
          <p:cNvSpPr>
            <a:spLocks noChangeArrowheads="1"/>
          </p:cNvSpPr>
          <p:nvPr/>
        </p:nvSpPr>
        <p:spPr bwMode="auto">
          <a:xfrm>
            <a:off x="6732240" y="54868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83973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res sexual 2 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09" r="2650" b="4778"/>
          <a:stretch>
            <a:fillRect/>
          </a:stretch>
        </p:blipFill>
        <p:spPr bwMode="auto">
          <a:xfrm>
            <a:off x="1546225" y="2365375"/>
            <a:ext cx="40243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419" name="Rectangle 3"/>
          <p:cNvSpPr>
            <a:spLocks noChangeArrowheads="1"/>
          </p:cNvSpPr>
          <p:nvPr/>
        </p:nvSpPr>
        <p:spPr bwMode="auto">
          <a:xfrm>
            <a:off x="1546225" y="3830638"/>
            <a:ext cx="217488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1690688" y="1716088"/>
            <a:ext cx="1062037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Pene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fláccido</a:t>
            </a:r>
          </a:p>
        </p:txBody>
      </p:sp>
      <p:sp>
        <p:nvSpPr>
          <p:cNvPr id="316421" name="Text Box 5"/>
          <p:cNvSpPr txBox="1">
            <a:spLocks noChangeArrowheads="1"/>
          </p:cNvSpPr>
          <p:nvPr/>
        </p:nvSpPr>
        <p:spPr bwMode="auto">
          <a:xfrm>
            <a:off x="3652838" y="1428750"/>
            <a:ext cx="1152525" cy="850900"/>
          </a:xfrm>
          <a:prstGeom prst="rect">
            <a:avLst/>
          </a:prstGeom>
          <a:solidFill>
            <a:srgbClr val="C1DA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Pene </a:t>
            </a:r>
          </a:p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erecto</a:t>
            </a:r>
          </a:p>
        </p:txBody>
      </p:sp>
      <p:sp>
        <p:nvSpPr>
          <p:cNvPr id="316422" name="Text Box 6"/>
          <p:cNvSpPr txBox="1">
            <a:spLocks noChangeArrowheads="1"/>
          </p:cNvSpPr>
          <p:nvPr/>
        </p:nvSpPr>
        <p:spPr bwMode="auto">
          <a:xfrm>
            <a:off x="6227763" y="4941888"/>
            <a:ext cx="1884362" cy="850900"/>
          </a:xfrm>
          <a:prstGeom prst="rect">
            <a:avLst/>
          </a:prstGeom>
          <a:solidFill>
            <a:srgbClr val="C1DAFF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316423" name="Text Box 7"/>
          <p:cNvSpPr txBox="1">
            <a:spLocks noChangeArrowheads="1"/>
          </p:cNvSpPr>
          <p:nvPr/>
        </p:nvSpPr>
        <p:spPr bwMode="auto">
          <a:xfrm>
            <a:off x="6084888" y="1484313"/>
            <a:ext cx="2179637" cy="1339850"/>
          </a:xfrm>
          <a:prstGeom prst="rect">
            <a:avLst/>
          </a:prstGeom>
          <a:solidFill>
            <a:srgbClr val="C1D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Ax. Colinérgicos 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Vasodilatadores</a:t>
            </a:r>
          </a:p>
          <a:p>
            <a:pPr>
              <a:defRPr/>
            </a:pPr>
            <a:r>
              <a:rPr lang="es-ES_tradnl" altLang="es-VE" sz="20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Simpáticos </a:t>
            </a: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y</a:t>
            </a:r>
            <a:r>
              <a:rPr lang="es-ES_tradnl" altLang="es-VE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altLang="es-VE" sz="2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Parasimpáticos</a:t>
            </a:r>
          </a:p>
        </p:txBody>
      </p:sp>
      <p:sp>
        <p:nvSpPr>
          <p:cNvPr id="316424" name="Text Box 8"/>
          <p:cNvSpPr txBox="1">
            <a:spLocks noChangeArrowheads="1"/>
          </p:cNvSpPr>
          <p:nvPr/>
        </p:nvSpPr>
        <p:spPr bwMode="auto">
          <a:xfrm>
            <a:off x="1844675" y="4021138"/>
            <a:ext cx="3125788" cy="2105025"/>
          </a:xfrm>
          <a:prstGeom prst="rect">
            <a:avLst/>
          </a:prstGeom>
          <a:solidFill>
            <a:srgbClr val="FFA7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diferencia entre 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flaccidez y erección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 </a:t>
            </a:r>
          </a:p>
          <a:p>
            <a:pPr algn="ctr">
              <a:defRPr/>
            </a:pPr>
            <a:r>
              <a:rPr lang="es-ES_tradnl" altLang="es-VE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VASODILATACIÓN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músculo</a:t>
            </a:r>
            <a:endParaRPr lang="es-ES_tradnl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liso vascular</a:t>
            </a:r>
          </a:p>
        </p:txBody>
      </p:sp>
      <p:sp>
        <p:nvSpPr>
          <p:cNvPr id="316425" name="Line 9"/>
          <p:cNvSpPr>
            <a:spLocks noChangeShapeType="1"/>
          </p:cNvSpPr>
          <p:nvPr/>
        </p:nvSpPr>
        <p:spPr bwMode="auto">
          <a:xfrm>
            <a:off x="7164388" y="2852738"/>
            <a:ext cx="0" cy="2016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6" name="Text Box 10"/>
          <p:cNvSpPr txBox="1">
            <a:spLocks noChangeArrowheads="1"/>
          </p:cNvSpPr>
          <p:nvPr/>
        </p:nvSpPr>
        <p:spPr bwMode="auto">
          <a:xfrm>
            <a:off x="2337594" y="7223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16428" name="Oval 12"/>
          <p:cNvSpPr>
            <a:spLocks noChangeArrowheads="1"/>
          </p:cNvSpPr>
          <p:nvPr/>
        </p:nvSpPr>
        <p:spPr bwMode="auto">
          <a:xfrm>
            <a:off x="3635375" y="3068638"/>
            <a:ext cx="1152525" cy="863600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0" name="Rectangle 14"/>
          <p:cNvSpPr>
            <a:spLocks noChangeArrowheads="1"/>
          </p:cNvSpPr>
          <p:nvPr/>
        </p:nvSpPr>
        <p:spPr bwMode="auto">
          <a:xfrm>
            <a:off x="513663" y="596332"/>
            <a:ext cx="1727200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Control neural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función sexual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masculina</a:t>
            </a:r>
            <a:endParaRPr lang="es-ES" altLang="es-VE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5005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3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" dur="20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0" grpId="0" animBg="1"/>
      <p:bldP spid="316421" grpId="0" animBg="1"/>
      <p:bldP spid="316422" grpId="0" animBg="1"/>
      <p:bldP spid="316423" grpId="0" animBg="1"/>
      <p:bldP spid="316424" grpId="0" animBg="1"/>
      <p:bldP spid="316428" grpId="0" animBg="1"/>
      <p:bldP spid="316428" grpId="1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Line 2"/>
          <p:cNvSpPr>
            <a:spLocks noChangeShapeType="1"/>
          </p:cNvSpPr>
          <p:nvPr/>
        </p:nvSpPr>
        <p:spPr bwMode="auto">
          <a:xfrm>
            <a:off x="4572000" y="1412875"/>
            <a:ext cx="0" cy="3671888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7444" name="Rectangle 4"/>
          <p:cNvSpPr>
            <a:spLocks noChangeArrowheads="1"/>
          </p:cNvSpPr>
          <p:nvPr/>
        </p:nvSpPr>
        <p:spPr bwMode="auto">
          <a:xfrm>
            <a:off x="6948488" y="404813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17445" name="Text Box 5"/>
          <p:cNvSpPr txBox="1">
            <a:spLocks noChangeArrowheads="1"/>
          </p:cNvSpPr>
          <p:nvPr/>
        </p:nvSpPr>
        <p:spPr bwMode="auto">
          <a:xfrm>
            <a:off x="3646488" y="765175"/>
            <a:ext cx="1870075" cy="669925"/>
          </a:xfrm>
          <a:prstGeom prst="rect">
            <a:avLst/>
          </a:prstGeom>
          <a:solidFill>
            <a:srgbClr val="FFB9D7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F. colinérgicas </a:t>
            </a:r>
          </a:p>
          <a:p>
            <a:pPr>
              <a:defRPr/>
            </a:pPr>
            <a:r>
              <a:rPr lang="es-ES_tradnl" altLang="es-VE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vasodilatadoras</a:t>
            </a:r>
          </a:p>
        </p:txBody>
      </p:sp>
      <p:sp>
        <p:nvSpPr>
          <p:cNvPr id="317446" name="Text Box 6"/>
          <p:cNvSpPr txBox="1">
            <a:spLocks noChangeArrowheads="1"/>
          </p:cNvSpPr>
          <p:nvPr/>
        </p:nvSpPr>
        <p:spPr bwMode="auto">
          <a:xfrm>
            <a:off x="4284663" y="1628775"/>
            <a:ext cx="649287" cy="395288"/>
          </a:xfrm>
          <a:prstGeom prst="rect">
            <a:avLst/>
          </a:prstGeom>
          <a:solidFill>
            <a:srgbClr val="FFB9D7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317447" name="Text Box 7"/>
          <p:cNvSpPr txBox="1">
            <a:spLocks noChangeArrowheads="1"/>
          </p:cNvSpPr>
          <p:nvPr/>
        </p:nvSpPr>
        <p:spPr bwMode="auto">
          <a:xfrm>
            <a:off x="3563938" y="2276475"/>
            <a:ext cx="2066591" cy="369332"/>
          </a:xfrm>
          <a:prstGeom prst="rect">
            <a:avLst/>
          </a:prstGeom>
          <a:solidFill>
            <a:srgbClr val="FFB9D7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RM3 </a:t>
            </a:r>
            <a:r>
              <a:rPr lang="es-ES_tradnl" altLang="es-VE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endotelio</a:t>
            </a:r>
          </a:p>
        </p:txBody>
      </p:sp>
      <p:sp>
        <p:nvSpPr>
          <p:cNvPr id="317448" name="Text Box 8"/>
          <p:cNvSpPr txBox="1">
            <a:spLocks noChangeArrowheads="1"/>
          </p:cNvSpPr>
          <p:nvPr/>
        </p:nvSpPr>
        <p:spPr bwMode="auto">
          <a:xfrm>
            <a:off x="2143125" y="2852738"/>
            <a:ext cx="4856163" cy="485775"/>
          </a:xfrm>
          <a:prstGeom prst="rect">
            <a:avLst/>
          </a:prstGeom>
          <a:solidFill>
            <a:srgbClr val="FFB9D7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Producción de óxido nítrico (NO)</a:t>
            </a:r>
          </a:p>
        </p:txBody>
      </p:sp>
      <p:sp>
        <p:nvSpPr>
          <p:cNvPr id="317449" name="Text Box 9"/>
          <p:cNvSpPr txBox="1">
            <a:spLocks noChangeArrowheads="1"/>
          </p:cNvSpPr>
          <p:nvPr/>
        </p:nvSpPr>
        <p:spPr bwMode="auto">
          <a:xfrm>
            <a:off x="3395051" y="3498850"/>
            <a:ext cx="2392001" cy="646331"/>
          </a:xfrm>
          <a:prstGeom prst="rect">
            <a:avLst/>
          </a:prstGeom>
          <a:solidFill>
            <a:srgbClr val="FFB9D7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difunde a </a:t>
            </a:r>
          </a:p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</a:t>
            </a:r>
            <a:r>
              <a:rPr lang="es-ES_tradnl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vascular</a:t>
            </a:r>
            <a:endParaRPr lang="es-ES_tradnl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450" name="Text Box 10"/>
          <p:cNvSpPr txBox="1">
            <a:spLocks noChangeArrowheads="1"/>
          </p:cNvSpPr>
          <p:nvPr/>
        </p:nvSpPr>
        <p:spPr bwMode="auto">
          <a:xfrm>
            <a:off x="3276600" y="4365625"/>
            <a:ext cx="2624138" cy="485775"/>
          </a:xfrm>
          <a:prstGeom prst="rect">
            <a:avLst/>
          </a:prstGeom>
          <a:solidFill>
            <a:srgbClr val="FFB9D7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m. liso</a:t>
            </a:r>
          </a:p>
        </p:txBody>
      </p:sp>
      <p:sp>
        <p:nvSpPr>
          <p:cNvPr id="317451" name="Text Box 11"/>
          <p:cNvSpPr txBox="1">
            <a:spLocks noChangeArrowheads="1"/>
          </p:cNvSpPr>
          <p:nvPr/>
        </p:nvSpPr>
        <p:spPr bwMode="auto">
          <a:xfrm>
            <a:off x="3073872" y="5095875"/>
            <a:ext cx="2988318" cy="1261884"/>
          </a:xfrm>
          <a:prstGeom prst="rect">
            <a:avLst/>
          </a:prstGeom>
          <a:solidFill>
            <a:srgbClr val="FFB9D7"/>
          </a:solidFill>
          <a:ln w="28575">
            <a:solidFill>
              <a:srgbClr val="D6009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 pene</a:t>
            </a:r>
          </a:p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flujo</a:t>
            </a:r>
          </a:p>
          <a:p>
            <a:pPr algn="ctr">
              <a:defRPr/>
            </a:pPr>
            <a:r>
              <a:rPr lang="es-ES_tradnl" altLang="es-VE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ERECCIÓN</a:t>
            </a:r>
          </a:p>
        </p:txBody>
      </p:sp>
      <p:sp>
        <p:nvSpPr>
          <p:cNvPr id="317452" name="Text Box 12"/>
          <p:cNvSpPr txBox="1">
            <a:spLocks noChangeArrowheads="1"/>
          </p:cNvSpPr>
          <p:nvPr/>
        </p:nvSpPr>
        <p:spPr bwMode="auto">
          <a:xfrm>
            <a:off x="900113" y="1720850"/>
            <a:ext cx="1223962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s-VE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17453" name="Text Box 13"/>
          <p:cNvSpPr txBox="1">
            <a:spLocks noChangeArrowheads="1"/>
          </p:cNvSpPr>
          <p:nvPr/>
        </p:nvSpPr>
        <p:spPr bwMode="auto">
          <a:xfrm>
            <a:off x="468313" y="765175"/>
            <a:ext cx="228282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sexual refleja 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79069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62190" y="4408776"/>
            <a:ext cx="228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¿cómo ocurre esto?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1" grpId="0" animBg="1"/>
      <p:bldP spid="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Text Box 2"/>
          <p:cNvSpPr txBox="1">
            <a:spLocks noChangeArrowheads="1"/>
          </p:cNvSpPr>
          <p:nvPr/>
        </p:nvSpPr>
        <p:spPr bwMode="auto">
          <a:xfrm>
            <a:off x="1847850" y="2859088"/>
            <a:ext cx="54498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ocurre cuando hay </a:t>
            </a:r>
          </a:p>
          <a:p>
            <a:pPr algn="ctr">
              <a:defRPr/>
            </a:pPr>
            <a:r>
              <a:rPr lang="es-ES_tradnl" altLang="es-VE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excitación sexual??</a:t>
            </a:r>
          </a:p>
        </p:txBody>
      </p:sp>
      <p:sp>
        <p:nvSpPr>
          <p:cNvPr id="320515" name="Rectangle 3"/>
          <p:cNvSpPr>
            <a:spLocks noChangeArrowheads="1"/>
          </p:cNvSpPr>
          <p:nvPr/>
        </p:nvSpPr>
        <p:spPr bwMode="auto">
          <a:xfrm>
            <a:off x="6838950" y="548680"/>
            <a:ext cx="16668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ChangeArrowheads="1"/>
          </p:cNvSpPr>
          <p:nvPr/>
        </p:nvSpPr>
        <p:spPr bwMode="auto">
          <a:xfrm>
            <a:off x="540544" y="1162163"/>
            <a:ext cx="3887787" cy="27098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US" altLang="es-VE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es-VE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Actividad</a:t>
            </a:r>
            <a:r>
              <a:rPr lang="en-U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sexual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endParaRPr lang="en-U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  <a:r>
              <a:rPr lang="en-US" altLang="es-VE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endotelio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vascular </a:t>
            </a:r>
          </a:p>
          <a:p>
            <a:pPr algn="ctr">
              <a:defRPr/>
            </a:pPr>
            <a:endParaRPr lang="en-U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n-US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NO </a:t>
            </a:r>
          </a:p>
          <a:p>
            <a:pPr algn="ctr">
              <a:defRPr/>
            </a:pP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Cuerpos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cavernosos</a:t>
            </a:r>
            <a:r>
              <a:rPr lang="en-U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del </a:t>
            </a:r>
            <a:r>
              <a:rPr lang="en-US" altLang="es-VE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pene</a:t>
            </a:r>
            <a:endParaRPr lang="en-U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es-VE" sz="9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21539" name="Line 3"/>
          <p:cNvSpPr>
            <a:spLocks noChangeShapeType="1"/>
          </p:cNvSpPr>
          <p:nvPr/>
        </p:nvSpPr>
        <p:spPr bwMode="auto">
          <a:xfrm>
            <a:off x="2627313" y="1700485"/>
            <a:ext cx="0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40" name="Line 4"/>
          <p:cNvSpPr>
            <a:spLocks noChangeShapeType="1"/>
          </p:cNvSpPr>
          <p:nvPr/>
        </p:nvSpPr>
        <p:spPr bwMode="auto">
          <a:xfrm>
            <a:off x="2627313" y="2708597"/>
            <a:ext cx="0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41" name="Text Box 5"/>
          <p:cNvSpPr txBox="1">
            <a:spLocks noChangeArrowheads="1"/>
          </p:cNvSpPr>
          <p:nvPr/>
        </p:nvSpPr>
        <p:spPr bwMode="auto">
          <a:xfrm>
            <a:off x="827584" y="398870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1542" name="Freeform 6"/>
          <p:cNvSpPr>
            <a:spLocks/>
          </p:cNvSpPr>
          <p:nvPr/>
        </p:nvSpPr>
        <p:spPr bwMode="auto">
          <a:xfrm>
            <a:off x="2484438" y="1484313"/>
            <a:ext cx="3816350" cy="3889375"/>
          </a:xfrm>
          <a:custGeom>
            <a:avLst/>
            <a:gdLst>
              <a:gd name="T0" fmla="*/ 0 w 2585"/>
              <a:gd name="T1" fmla="*/ 1512 h 2366"/>
              <a:gd name="T2" fmla="*/ 317 w 2585"/>
              <a:gd name="T3" fmla="*/ 2328 h 2366"/>
              <a:gd name="T4" fmla="*/ 1406 w 2585"/>
              <a:gd name="T5" fmla="*/ 1738 h 2366"/>
              <a:gd name="T6" fmla="*/ 1678 w 2585"/>
              <a:gd name="T7" fmla="*/ 196 h 2366"/>
              <a:gd name="T8" fmla="*/ 2585 w 2585"/>
              <a:gd name="T9" fmla="*/ 559 h 2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5" h="2366">
                <a:moveTo>
                  <a:pt x="0" y="1512"/>
                </a:moveTo>
                <a:cubicBezTo>
                  <a:pt x="41" y="1901"/>
                  <a:pt x="83" y="2290"/>
                  <a:pt x="317" y="2328"/>
                </a:cubicBezTo>
                <a:cubicBezTo>
                  <a:pt x="551" y="2366"/>
                  <a:pt x="1179" y="2093"/>
                  <a:pt x="1406" y="1738"/>
                </a:cubicBezTo>
                <a:cubicBezTo>
                  <a:pt x="1633" y="1383"/>
                  <a:pt x="1482" y="392"/>
                  <a:pt x="1678" y="196"/>
                </a:cubicBezTo>
                <a:cubicBezTo>
                  <a:pt x="1874" y="0"/>
                  <a:pt x="2229" y="279"/>
                  <a:pt x="2585" y="559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43" name="Rectangle 7"/>
          <p:cNvSpPr>
            <a:spLocks noChangeArrowheads="1"/>
          </p:cNvSpPr>
          <p:nvPr/>
        </p:nvSpPr>
        <p:spPr bwMode="auto">
          <a:xfrm>
            <a:off x="7088762" y="392617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21545" name="Rectangle 9"/>
          <p:cNvSpPr>
            <a:spLocks noChangeArrowheads="1"/>
          </p:cNvSpPr>
          <p:nvPr/>
        </p:nvSpPr>
        <p:spPr bwMode="auto">
          <a:xfrm>
            <a:off x="6391275" y="1916113"/>
            <a:ext cx="949325" cy="66992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s-VE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endParaRPr lang="es-ES_tradnl" altLang="es-VE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1546" name="Rectangle 10"/>
          <p:cNvSpPr>
            <a:spLocks noChangeArrowheads="1"/>
          </p:cNvSpPr>
          <p:nvPr/>
        </p:nvSpPr>
        <p:spPr bwMode="auto">
          <a:xfrm>
            <a:off x="5583238" y="2949575"/>
            <a:ext cx="2546350" cy="395288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s-VE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Guanililciclasa</a:t>
            </a:r>
            <a:r>
              <a:rPr lang="en-US" altLang="es-V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soluble</a:t>
            </a:r>
            <a:endParaRPr lang="es-ES_tradnl" altLang="es-VE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1547" name="Rectangle 11"/>
          <p:cNvSpPr>
            <a:spLocks noChangeArrowheads="1"/>
          </p:cNvSpPr>
          <p:nvPr/>
        </p:nvSpPr>
        <p:spPr bwMode="auto">
          <a:xfrm>
            <a:off x="5673725" y="3598863"/>
            <a:ext cx="2389188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s-VE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</a:t>
            </a:r>
            <a:r>
              <a:rPr lang="en-US" altLang="es-V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GMPc</a:t>
            </a:r>
            <a:endParaRPr lang="es-ES_tradnl" altLang="es-VE" sz="2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1548" name="Rectangle 12"/>
          <p:cNvSpPr>
            <a:spLocks noChangeArrowheads="1"/>
          </p:cNvSpPr>
          <p:nvPr/>
        </p:nvSpPr>
        <p:spPr bwMode="auto">
          <a:xfrm>
            <a:off x="5481638" y="4414838"/>
            <a:ext cx="2762250" cy="66992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músculo liso </a:t>
            </a:r>
          </a:p>
          <a:p>
            <a:pPr algn="ctr">
              <a:defRPr/>
            </a:pPr>
            <a:r>
              <a:rPr lang="en-US" altLang="es-VE" b="1">
                <a:effectLst>
                  <a:outerShdw blurRad="38100" dist="38100" dir="2700000" algn="tl">
                    <a:srgbClr val="C0C0C0"/>
                  </a:outerShdw>
                </a:effectLst>
              </a:rPr>
              <a:t>arterias del pene</a:t>
            </a:r>
            <a:r>
              <a:rPr lang="en-U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21549" name="Rectangle 13"/>
          <p:cNvSpPr>
            <a:spLocks noChangeArrowheads="1"/>
          </p:cNvSpPr>
          <p:nvPr/>
        </p:nvSpPr>
        <p:spPr bwMode="auto">
          <a:xfrm>
            <a:off x="5508625" y="5445125"/>
            <a:ext cx="2663825" cy="850900"/>
          </a:xfrm>
          <a:prstGeom prst="rect">
            <a:avLst/>
          </a:prstGeom>
          <a:solidFill>
            <a:srgbClr val="E2CEEA"/>
          </a:solidFill>
          <a:ln w="28575">
            <a:solidFill>
              <a:srgbClr val="D60093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s-VE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Vasodilatación </a:t>
            </a:r>
          </a:p>
          <a:p>
            <a:pPr algn="ctr">
              <a:defRPr/>
            </a:pPr>
            <a:r>
              <a:rPr lang="en-US" altLang="es-VE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ERECCIÓN</a:t>
            </a:r>
          </a:p>
        </p:txBody>
      </p:sp>
      <p:sp>
        <p:nvSpPr>
          <p:cNvPr id="321550" name="Line 14"/>
          <p:cNvSpPr>
            <a:spLocks noChangeShapeType="1"/>
          </p:cNvSpPr>
          <p:nvPr/>
        </p:nvSpPr>
        <p:spPr bwMode="auto">
          <a:xfrm>
            <a:off x="6877050" y="2589213"/>
            <a:ext cx="0" cy="3603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51" name="Line 15"/>
          <p:cNvSpPr>
            <a:spLocks noChangeShapeType="1"/>
          </p:cNvSpPr>
          <p:nvPr/>
        </p:nvSpPr>
        <p:spPr bwMode="auto">
          <a:xfrm>
            <a:off x="6877050" y="3309938"/>
            <a:ext cx="0" cy="3603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52" name="Line 16"/>
          <p:cNvSpPr>
            <a:spLocks noChangeShapeType="1"/>
          </p:cNvSpPr>
          <p:nvPr/>
        </p:nvSpPr>
        <p:spPr bwMode="auto">
          <a:xfrm>
            <a:off x="6877050" y="4054475"/>
            <a:ext cx="0" cy="360363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1553" name="Line 17"/>
          <p:cNvSpPr>
            <a:spLocks noChangeShapeType="1"/>
          </p:cNvSpPr>
          <p:nvPr/>
        </p:nvSpPr>
        <p:spPr bwMode="auto">
          <a:xfrm>
            <a:off x="6877050" y="5062538"/>
            <a:ext cx="0" cy="3603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9105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088762" y="4039956"/>
            <a:ext cx="1818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¿cómo ocurre esto?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3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215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215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215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8" grpId="0" animBg="1"/>
      <p:bldP spid="321545" grpId="0" animBg="1"/>
      <p:bldP spid="321546" grpId="0" animBg="1"/>
      <p:bldP spid="321547" grpId="0" animBg="1"/>
      <p:bldP spid="321548" grpId="0" animBg="1"/>
      <p:bldP spid="321549" grpId="0" animBg="1"/>
      <p:bldP spid="1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Text Box 2"/>
          <p:cNvSpPr txBox="1">
            <a:spLocks noChangeArrowheads="1"/>
          </p:cNvSpPr>
          <p:nvPr/>
        </p:nvSpPr>
        <p:spPr bwMode="auto">
          <a:xfrm>
            <a:off x="110158" y="3641724"/>
            <a:ext cx="933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</p:txBody>
      </p:sp>
      <p:sp>
        <p:nvSpPr>
          <p:cNvPr id="323587" name="Oval 3"/>
          <p:cNvSpPr>
            <a:spLocks noChangeArrowheads="1"/>
          </p:cNvSpPr>
          <p:nvPr/>
        </p:nvSpPr>
        <p:spPr bwMode="auto">
          <a:xfrm>
            <a:off x="1476152" y="665839"/>
            <a:ext cx="863600" cy="792163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588" name="Oval 4"/>
          <p:cNvSpPr>
            <a:spLocks noChangeArrowheads="1"/>
          </p:cNvSpPr>
          <p:nvPr/>
        </p:nvSpPr>
        <p:spPr bwMode="auto">
          <a:xfrm>
            <a:off x="1526952" y="738864"/>
            <a:ext cx="741363" cy="647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589" name="Oval 5"/>
          <p:cNvSpPr>
            <a:spLocks noChangeArrowheads="1"/>
          </p:cNvSpPr>
          <p:nvPr/>
        </p:nvSpPr>
        <p:spPr bwMode="auto">
          <a:xfrm>
            <a:off x="1579340" y="810302"/>
            <a:ext cx="615950" cy="504825"/>
          </a:xfrm>
          <a:prstGeom prst="ellipse">
            <a:avLst/>
          </a:prstGeom>
          <a:solidFill>
            <a:srgbClr val="FFE5F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590" name="Text Box 6"/>
          <p:cNvSpPr txBox="1">
            <a:spLocks noChangeArrowheads="1"/>
          </p:cNvSpPr>
          <p:nvPr/>
        </p:nvSpPr>
        <p:spPr bwMode="auto">
          <a:xfrm>
            <a:off x="1636490" y="972227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323591" name="Rectangle 7"/>
          <p:cNvSpPr>
            <a:spLocks noChangeArrowheads="1"/>
          </p:cNvSpPr>
          <p:nvPr/>
        </p:nvSpPr>
        <p:spPr bwMode="auto">
          <a:xfrm>
            <a:off x="1963738" y="2474913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593" name="Text Box 9"/>
          <p:cNvSpPr txBox="1">
            <a:spLocks noChangeArrowheads="1"/>
          </p:cNvSpPr>
          <p:nvPr/>
        </p:nvSpPr>
        <p:spPr bwMode="auto">
          <a:xfrm>
            <a:off x="5698742" y="131512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3594" name="Rectangle 10"/>
          <p:cNvSpPr>
            <a:spLocks noChangeArrowheads="1"/>
          </p:cNvSpPr>
          <p:nvPr/>
        </p:nvSpPr>
        <p:spPr bwMode="auto">
          <a:xfrm>
            <a:off x="6427788" y="5518150"/>
            <a:ext cx="9350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91146" name="Picture 11" descr="accion NO endotelio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27" b="20662"/>
          <a:stretch>
            <a:fillRect/>
          </a:stretch>
        </p:blipFill>
        <p:spPr bwMode="auto">
          <a:xfrm>
            <a:off x="1963738" y="2332038"/>
            <a:ext cx="52720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596" name="Line 12"/>
          <p:cNvSpPr>
            <a:spLocks noChangeShapeType="1"/>
          </p:cNvSpPr>
          <p:nvPr/>
        </p:nvSpPr>
        <p:spPr bwMode="auto">
          <a:xfrm flipH="1">
            <a:off x="964407" y="2852738"/>
            <a:ext cx="280030" cy="2193925"/>
          </a:xfrm>
          <a:prstGeom prst="line">
            <a:avLst/>
          </a:prstGeom>
          <a:noFill/>
          <a:ln w="57150">
            <a:solidFill>
              <a:srgbClr val="7F765B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599" name="Text Box 15"/>
          <p:cNvSpPr txBox="1">
            <a:spLocks noChangeArrowheads="1"/>
          </p:cNvSpPr>
          <p:nvPr/>
        </p:nvSpPr>
        <p:spPr bwMode="auto">
          <a:xfrm>
            <a:off x="2411760" y="880151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</p:txBody>
      </p:sp>
      <p:sp>
        <p:nvSpPr>
          <p:cNvPr id="323600" name="Oval 16"/>
          <p:cNvSpPr>
            <a:spLocks noChangeArrowheads="1"/>
          </p:cNvSpPr>
          <p:nvPr/>
        </p:nvSpPr>
        <p:spPr bwMode="auto">
          <a:xfrm>
            <a:off x="4211638" y="436562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01" name="Oval 17"/>
          <p:cNvSpPr>
            <a:spLocks noChangeArrowheads="1"/>
          </p:cNvSpPr>
          <p:nvPr/>
        </p:nvSpPr>
        <p:spPr bwMode="auto">
          <a:xfrm>
            <a:off x="6716713" y="4076700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02" name="Line 18"/>
          <p:cNvSpPr>
            <a:spLocks noChangeShapeType="1"/>
          </p:cNvSpPr>
          <p:nvPr/>
        </p:nvSpPr>
        <p:spPr bwMode="auto">
          <a:xfrm>
            <a:off x="7092950" y="4005263"/>
            <a:ext cx="17463" cy="450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603" name="Line 19"/>
          <p:cNvSpPr>
            <a:spLocks noChangeShapeType="1"/>
          </p:cNvSpPr>
          <p:nvPr/>
        </p:nvSpPr>
        <p:spPr bwMode="auto">
          <a:xfrm>
            <a:off x="5004048" y="4210164"/>
            <a:ext cx="17463" cy="4508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C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605" name="Text Box 21"/>
          <p:cNvSpPr txBox="1">
            <a:spLocks noChangeArrowheads="1"/>
          </p:cNvSpPr>
          <p:nvPr/>
        </p:nvSpPr>
        <p:spPr bwMode="auto">
          <a:xfrm>
            <a:off x="1379084" y="2943533"/>
            <a:ext cx="118110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CC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Endotelio</a:t>
            </a:r>
          </a:p>
        </p:txBody>
      </p:sp>
      <p:sp>
        <p:nvSpPr>
          <p:cNvPr id="323606" name="Text Box 22"/>
          <p:cNvSpPr txBox="1">
            <a:spLocks noChangeArrowheads="1"/>
          </p:cNvSpPr>
          <p:nvPr/>
        </p:nvSpPr>
        <p:spPr bwMode="auto">
          <a:xfrm>
            <a:off x="1221703" y="3766343"/>
            <a:ext cx="10350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66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</a:t>
            </a:r>
          </a:p>
        </p:txBody>
      </p:sp>
      <p:sp>
        <p:nvSpPr>
          <p:cNvPr id="323607" name="Text Box 23"/>
          <p:cNvSpPr txBox="1">
            <a:spLocks noChangeArrowheads="1"/>
          </p:cNvSpPr>
          <p:nvPr/>
        </p:nvSpPr>
        <p:spPr bwMode="auto">
          <a:xfrm>
            <a:off x="7123906" y="3284538"/>
            <a:ext cx="1195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contraído</a:t>
            </a:r>
          </a:p>
        </p:txBody>
      </p:sp>
      <p:sp>
        <p:nvSpPr>
          <p:cNvPr id="323608" name="Text Box 24"/>
          <p:cNvSpPr txBox="1">
            <a:spLocks noChangeArrowheads="1"/>
          </p:cNvSpPr>
          <p:nvPr/>
        </p:nvSpPr>
        <p:spPr bwMode="auto">
          <a:xfrm>
            <a:off x="7235825" y="4405313"/>
            <a:ext cx="1195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</p:txBody>
      </p:sp>
      <p:sp>
        <p:nvSpPr>
          <p:cNvPr id="323609" name="Rectangle 25"/>
          <p:cNvSpPr>
            <a:spLocks noChangeArrowheads="1"/>
          </p:cNvSpPr>
          <p:nvPr/>
        </p:nvSpPr>
        <p:spPr bwMode="auto">
          <a:xfrm>
            <a:off x="2375694" y="4964794"/>
            <a:ext cx="1008062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0" name="Rectangle 26"/>
          <p:cNvSpPr>
            <a:spLocks noChangeArrowheads="1"/>
          </p:cNvSpPr>
          <p:nvPr/>
        </p:nvSpPr>
        <p:spPr bwMode="auto">
          <a:xfrm>
            <a:off x="3851275" y="5302250"/>
            <a:ext cx="1008063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1" name="Text Box 27"/>
          <p:cNvSpPr txBox="1">
            <a:spLocks noChangeArrowheads="1"/>
          </p:cNvSpPr>
          <p:nvPr/>
        </p:nvSpPr>
        <p:spPr bwMode="auto">
          <a:xfrm>
            <a:off x="3033712" y="4128975"/>
            <a:ext cx="996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Contraído</a:t>
            </a:r>
          </a:p>
        </p:txBody>
      </p:sp>
      <p:sp>
        <p:nvSpPr>
          <p:cNvPr id="323612" name="Text Box 28"/>
          <p:cNvSpPr txBox="1">
            <a:spLocks noChangeArrowheads="1"/>
          </p:cNvSpPr>
          <p:nvPr/>
        </p:nvSpPr>
        <p:spPr bwMode="auto">
          <a:xfrm>
            <a:off x="3381376" y="5174343"/>
            <a:ext cx="1096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Relajado</a:t>
            </a:r>
          </a:p>
        </p:txBody>
      </p:sp>
      <p:sp>
        <p:nvSpPr>
          <p:cNvPr id="323613" name="Text Box 29"/>
          <p:cNvSpPr txBox="1">
            <a:spLocks noChangeArrowheads="1"/>
          </p:cNvSpPr>
          <p:nvPr/>
        </p:nvSpPr>
        <p:spPr bwMode="auto">
          <a:xfrm>
            <a:off x="5196508" y="2689756"/>
            <a:ext cx="1175692" cy="5232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C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323614" name="Rectangle 30"/>
          <p:cNvSpPr>
            <a:spLocks noChangeArrowheads="1"/>
          </p:cNvSpPr>
          <p:nvPr/>
        </p:nvSpPr>
        <p:spPr bwMode="auto">
          <a:xfrm>
            <a:off x="4427538" y="4294188"/>
            <a:ext cx="1444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5" name="Rectangle 31"/>
          <p:cNvSpPr>
            <a:spLocks noChangeArrowheads="1"/>
          </p:cNvSpPr>
          <p:nvPr/>
        </p:nvSpPr>
        <p:spPr bwMode="auto">
          <a:xfrm>
            <a:off x="6732588" y="4005263"/>
            <a:ext cx="1444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6" name="Oval 32"/>
          <p:cNvSpPr>
            <a:spLocks noChangeArrowheads="1"/>
          </p:cNvSpPr>
          <p:nvPr/>
        </p:nvSpPr>
        <p:spPr bwMode="auto">
          <a:xfrm>
            <a:off x="4211638" y="2852738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7" name="Text Box 33"/>
          <p:cNvSpPr txBox="1">
            <a:spLocks noChangeArrowheads="1"/>
          </p:cNvSpPr>
          <p:nvPr/>
        </p:nvSpPr>
        <p:spPr bwMode="auto">
          <a:xfrm>
            <a:off x="4018733" y="2925763"/>
            <a:ext cx="6286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altLang="es-VE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3618" name="Oval 34"/>
          <p:cNvSpPr>
            <a:spLocks noChangeArrowheads="1"/>
          </p:cNvSpPr>
          <p:nvPr/>
        </p:nvSpPr>
        <p:spPr bwMode="auto">
          <a:xfrm>
            <a:off x="4643438" y="3141663"/>
            <a:ext cx="73025" cy="71437"/>
          </a:xfrm>
          <a:prstGeom prst="ellipse">
            <a:avLst/>
          </a:prstGeom>
          <a:solidFill>
            <a:srgbClr val="A5C7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19" name="Oval 35"/>
          <p:cNvSpPr>
            <a:spLocks noChangeArrowheads="1"/>
          </p:cNvSpPr>
          <p:nvPr/>
        </p:nvSpPr>
        <p:spPr bwMode="auto">
          <a:xfrm>
            <a:off x="4354513" y="3213100"/>
            <a:ext cx="73025" cy="71438"/>
          </a:xfrm>
          <a:prstGeom prst="ellipse">
            <a:avLst/>
          </a:prstGeom>
          <a:solidFill>
            <a:srgbClr val="A5C7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20" name="Oval 36"/>
          <p:cNvSpPr>
            <a:spLocks noChangeArrowheads="1"/>
          </p:cNvSpPr>
          <p:nvPr/>
        </p:nvSpPr>
        <p:spPr bwMode="auto">
          <a:xfrm>
            <a:off x="4643438" y="3284538"/>
            <a:ext cx="73025" cy="71437"/>
          </a:xfrm>
          <a:prstGeom prst="ellipse">
            <a:avLst/>
          </a:prstGeom>
          <a:solidFill>
            <a:srgbClr val="A5C7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21" name="Oval 37"/>
          <p:cNvSpPr>
            <a:spLocks noChangeArrowheads="1"/>
          </p:cNvSpPr>
          <p:nvPr/>
        </p:nvSpPr>
        <p:spPr bwMode="auto">
          <a:xfrm>
            <a:off x="4284663" y="2852738"/>
            <a:ext cx="73025" cy="71437"/>
          </a:xfrm>
          <a:prstGeom prst="ellipse">
            <a:avLst/>
          </a:prstGeom>
          <a:solidFill>
            <a:srgbClr val="A5C7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22" name="Oval 38"/>
          <p:cNvSpPr>
            <a:spLocks noChangeArrowheads="1"/>
          </p:cNvSpPr>
          <p:nvPr/>
        </p:nvSpPr>
        <p:spPr bwMode="auto">
          <a:xfrm>
            <a:off x="3708400" y="3068638"/>
            <a:ext cx="3587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23" name="Text Box 39"/>
          <p:cNvSpPr txBox="1">
            <a:spLocks noChangeArrowheads="1"/>
          </p:cNvSpPr>
          <p:nvPr/>
        </p:nvSpPr>
        <p:spPr bwMode="auto">
          <a:xfrm>
            <a:off x="3563888" y="3140968"/>
            <a:ext cx="51488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</a:p>
        </p:txBody>
      </p:sp>
      <p:sp>
        <p:nvSpPr>
          <p:cNvPr id="323624" name="Oval 40"/>
          <p:cNvSpPr>
            <a:spLocks noChangeArrowheads="1"/>
          </p:cNvSpPr>
          <p:nvPr/>
        </p:nvSpPr>
        <p:spPr bwMode="auto">
          <a:xfrm>
            <a:off x="3994150" y="3141663"/>
            <a:ext cx="73025" cy="71437"/>
          </a:xfrm>
          <a:prstGeom prst="ellipse">
            <a:avLst/>
          </a:prstGeom>
          <a:solidFill>
            <a:srgbClr val="A5C7F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3627" name="Text Box 43"/>
          <p:cNvSpPr txBox="1">
            <a:spLocks noChangeArrowheads="1"/>
          </p:cNvSpPr>
          <p:nvPr/>
        </p:nvSpPr>
        <p:spPr bwMode="auto">
          <a:xfrm>
            <a:off x="6664325" y="563558"/>
            <a:ext cx="17668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</a:t>
            </a:r>
          </a:p>
          <a:p>
            <a:pPr algn="ctr"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sexual refleja </a:t>
            </a:r>
          </a:p>
        </p:txBody>
      </p:sp>
      <p:sp>
        <p:nvSpPr>
          <p:cNvPr id="323592" name="Text Box 8"/>
          <p:cNvSpPr txBox="1">
            <a:spLocks noChangeArrowheads="1"/>
          </p:cNvSpPr>
          <p:nvPr/>
        </p:nvSpPr>
        <p:spPr bwMode="auto">
          <a:xfrm>
            <a:off x="6664325" y="1348238"/>
            <a:ext cx="17351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cavernosos</a:t>
            </a:r>
          </a:p>
        </p:txBody>
      </p:sp>
      <p:sp>
        <p:nvSpPr>
          <p:cNvPr id="323628" name="Oval 44"/>
          <p:cNvSpPr>
            <a:spLocks noChangeArrowheads="1"/>
          </p:cNvSpPr>
          <p:nvPr/>
        </p:nvSpPr>
        <p:spPr bwMode="auto">
          <a:xfrm>
            <a:off x="2195513" y="4364038"/>
            <a:ext cx="360362" cy="8651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" name="2 Conector recto"/>
          <p:cNvCxnSpPr>
            <a:stCxn id="323589" idx="3"/>
          </p:cNvCxnSpPr>
          <p:nvPr/>
        </p:nvCxnSpPr>
        <p:spPr bwMode="auto">
          <a:xfrm flipH="1">
            <a:off x="1043610" y="1241197"/>
            <a:ext cx="625934" cy="45293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>
            <a:stCxn id="323589" idx="5"/>
          </p:cNvCxnSpPr>
          <p:nvPr/>
        </p:nvCxnSpPr>
        <p:spPr bwMode="auto">
          <a:xfrm>
            <a:off x="2105086" y="1241197"/>
            <a:ext cx="5677410" cy="168456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10 Cerrar llave"/>
          <p:cNvSpPr/>
          <p:nvPr/>
        </p:nvSpPr>
        <p:spPr bwMode="auto">
          <a:xfrm flipH="1">
            <a:off x="2204591" y="3479695"/>
            <a:ext cx="207169" cy="1173441"/>
          </a:xfrm>
          <a:prstGeom prst="rightBrace">
            <a:avLst/>
          </a:prstGeom>
          <a:noFill/>
          <a:ln w="9525" cap="flat" cmpd="sng" algn="ctr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3000"/>
                                        <p:tgtEl>
                                          <p:spTgt spid="3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9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ACCION NO M LISO VASCULAR h"/>
          <p:cNvPicPr>
            <a:picLocks noChangeAspect="1" noChangeArrowheads="1"/>
          </p:cNvPicPr>
          <p:nvPr/>
        </p:nvPicPr>
        <p:blipFill>
          <a:blip r:embed="rId2">
            <a:lum bright="-54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2" r="10010" b="5905"/>
          <a:stretch>
            <a:fillRect/>
          </a:stretch>
        </p:blipFill>
        <p:spPr bwMode="auto">
          <a:xfrm>
            <a:off x="900113" y="0"/>
            <a:ext cx="5664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563" name="Text Box 3"/>
          <p:cNvSpPr txBox="1">
            <a:spLocks noChangeArrowheads="1"/>
          </p:cNvSpPr>
          <p:nvPr/>
        </p:nvSpPr>
        <p:spPr bwMode="auto">
          <a:xfrm>
            <a:off x="395288" y="1997075"/>
            <a:ext cx="1873250" cy="336550"/>
          </a:xfrm>
          <a:prstGeom prst="rect">
            <a:avLst/>
          </a:prstGeom>
          <a:solidFill>
            <a:srgbClr val="F9A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Vasoconstricción </a:t>
            </a: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5076825" y="1844675"/>
            <a:ext cx="2320925" cy="641350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NO activa a GC 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altLang="es-VE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intracelular soluble</a:t>
            </a: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5508625" y="2636838"/>
            <a:ext cx="1949450" cy="641350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altLang="es-VE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</a:t>
            </a: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GC activada </a:t>
            </a:r>
          </a:p>
          <a:p>
            <a:pPr>
              <a:defRPr/>
            </a:pPr>
            <a:r>
              <a:rPr lang="es-ES_tradnl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aumenta GMPc</a:t>
            </a:r>
          </a:p>
        </p:txBody>
      </p:sp>
      <p:sp>
        <p:nvSpPr>
          <p:cNvPr id="322566" name="Text Box 6"/>
          <p:cNvSpPr txBox="1">
            <a:spLocks noChangeArrowheads="1"/>
          </p:cNvSpPr>
          <p:nvPr/>
        </p:nvSpPr>
        <p:spPr bwMode="auto">
          <a:xfrm>
            <a:off x="6011863" y="3429000"/>
            <a:ext cx="2664593" cy="915988"/>
          </a:xfrm>
          <a:prstGeom prst="rect">
            <a:avLst/>
          </a:prstGeom>
          <a:solidFill>
            <a:srgbClr val="A5C7F9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635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r>
              <a:rPr lang="es-ES_tradnl" altLang="es-VE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guarda</a:t>
            </a:r>
          </a:p>
          <a:p>
            <a:pPr>
              <a:defRPr/>
            </a:pPr>
            <a:r>
              <a:rPr lang="es-ES_tradnl" altLang="es-VE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Ca</a:t>
            </a:r>
            <a:r>
              <a:rPr lang="es-ES_tradnl" altLang="es-VE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 </a:t>
            </a:r>
            <a:r>
              <a:rPr lang="es-ES_tradnl" altLang="es-VE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 en depósitos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Disminuye Ca</a:t>
            </a:r>
            <a:r>
              <a:rPr lang="es-ES_tradnl" altLang="es-VE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322567" name="Text Box 7"/>
          <p:cNvSpPr txBox="1">
            <a:spLocks noChangeArrowheads="1"/>
          </p:cNvSpPr>
          <p:nvPr/>
        </p:nvSpPr>
        <p:spPr bwMode="auto">
          <a:xfrm>
            <a:off x="6047965" y="4508500"/>
            <a:ext cx="2592387" cy="641350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La interacción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actina-</a:t>
            </a:r>
            <a:r>
              <a:rPr lang="es-ES_tradnl" altLang="es-VE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miosina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cesa</a:t>
            </a:r>
          </a:p>
        </p:txBody>
      </p:sp>
      <p:pic>
        <p:nvPicPr>
          <p:cNvPr id="322568" name="Picture 8" descr="MUS RELAXED CONTRACTED"/>
          <p:cNvPicPr>
            <a:picLocks noChangeAspect="1" noChangeArrowheads="1"/>
          </p:cNvPicPr>
          <p:nvPr/>
        </p:nvPicPr>
        <p:blipFill>
          <a:blip r:embed="rId3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8" b="63919"/>
          <a:stretch>
            <a:fillRect/>
          </a:stretch>
        </p:blipFill>
        <p:spPr bwMode="auto">
          <a:xfrm>
            <a:off x="2843213" y="5679167"/>
            <a:ext cx="22574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569" name="Picture 9" descr="MUS RELAXED CONTRAC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57402" r="27441" b="15224"/>
          <a:stretch>
            <a:fillRect/>
          </a:stretch>
        </p:blipFill>
        <p:spPr bwMode="auto">
          <a:xfrm>
            <a:off x="468313" y="2349500"/>
            <a:ext cx="1295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570" name="Text Box 10"/>
          <p:cNvSpPr txBox="1">
            <a:spLocks noChangeArrowheads="1"/>
          </p:cNvSpPr>
          <p:nvPr/>
        </p:nvSpPr>
        <p:spPr bwMode="auto">
          <a:xfrm>
            <a:off x="7812088" y="1889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22571" name="Text Box 11"/>
          <p:cNvSpPr txBox="1">
            <a:spLocks noChangeArrowheads="1"/>
          </p:cNvSpPr>
          <p:nvPr/>
        </p:nvSpPr>
        <p:spPr bwMode="auto">
          <a:xfrm>
            <a:off x="611188" y="500063"/>
            <a:ext cx="127793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Cuerpos </a:t>
            </a:r>
          </a:p>
          <a:p>
            <a:pPr>
              <a:defRPr/>
            </a:pPr>
            <a:r>
              <a:rPr lang="es-ES_tradnl" altLang="es-VE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Cavernosos</a:t>
            </a:r>
          </a:p>
        </p:txBody>
      </p:sp>
      <p:sp>
        <p:nvSpPr>
          <p:cNvPr id="322572" name="Text Box 12"/>
          <p:cNvSpPr txBox="1">
            <a:spLocks noChangeArrowheads="1"/>
          </p:cNvSpPr>
          <p:nvPr/>
        </p:nvSpPr>
        <p:spPr bwMode="auto">
          <a:xfrm>
            <a:off x="179388" y="2922133"/>
            <a:ext cx="1873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liso contraído</a:t>
            </a:r>
          </a:p>
        </p:txBody>
      </p:sp>
      <p:sp>
        <p:nvSpPr>
          <p:cNvPr id="322574" name="Oval 14"/>
          <p:cNvSpPr>
            <a:spLocks noChangeArrowheads="1"/>
          </p:cNvSpPr>
          <p:nvPr/>
        </p:nvSpPr>
        <p:spPr bwMode="auto">
          <a:xfrm>
            <a:off x="4356100" y="76517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5" name="Text Box 15"/>
          <p:cNvSpPr txBox="1">
            <a:spLocks noChangeArrowheads="1"/>
          </p:cNvSpPr>
          <p:nvPr/>
        </p:nvSpPr>
        <p:spPr bwMode="auto">
          <a:xfrm>
            <a:off x="4572000" y="620713"/>
            <a:ext cx="3313113" cy="1100137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Interacción NT-R </a:t>
            </a:r>
            <a:r>
              <a:rPr lang="es-ES_tradnl" altLang="es-VE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  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endotelio,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Ca</a:t>
            </a:r>
            <a:r>
              <a:rPr lang="es-ES_tradnl" altLang="es-VE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i;   </a:t>
            </a: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Activación NOS, </a:t>
            </a:r>
            <a:r>
              <a:rPr lang="es-ES_tradnl" altLang="es-VE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Producción </a:t>
            </a:r>
            <a:endParaRPr lang="es-ES_tradnl" altLang="es-VE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de NO y difusión a miocitos</a:t>
            </a:r>
          </a:p>
        </p:txBody>
      </p:sp>
      <p:sp>
        <p:nvSpPr>
          <p:cNvPr id="322576" name="Oval 16"/>
          <p:cNvSpPr>
            <a:spLocks noChangeArrowheads="1"/>
          </p:cNvSpPr>
          <p:nvPr/>
        </p:nvSpPr>
        <p:spPr bwMode="auto">
          <a:xfrm>
            <a:off x="2843213" y="2565400"/>
            <a:ext cx="3603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7" name="Text Box 17"/>
          <p:cNvSpPr txBox="1">
            <a:spLocks noChangeArrowheads="1"/>
          </p:cNvSpPr>
          <p:nvPr/>
        </p:nvSpPr>
        <p:spPr bwMode="auto">
          <a:xfrm>
            <a:off x="2843808" y="2420888"/>
            <a:ext cx="422275" cy="366713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</a:p>
        </p:txBody>
      </p:sp>
      <p:sp>
        <p:nvSpPr>
          <p:cNvPr id="322578" name="Oval 18"/>
          <p:cNvSpPr>
            <a:spLocks noChangeArrowheads="1"/>
          </p:cNvSpPr>
          <p:nvPr/>
        </p:nvSpPr>
        <p:spPr bwMode="auto">
          <a:xfrm>
            <a:off x="3492500" y="3644900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9" name="Text Box 19"/>
          <p:cNvSpPr txBox="1">
            <a:spLocks noChangeArrowheads="1"/>
          </p:cNvSpPr>
          <p:nvPr/>
        </p:nvSpPr>
        <p:spPr bwMode="auto">
          <a:xfrm>
            <a:off x="3276600" y="3141663"/>
            <a:ext cx="422275" cy="366712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</a:p>
        </p:txBody>
      </p:sp>
      <p:sp>
        <p:nvSpPr>
          <p:cNvPr id="322580" name="Oval 20"/>
          <p:cNvSpPr>
            <a:spLocks noChangeArrowheads="1"/>
          </p:cNvSpPr>
          <p:nvPr/>
        </p:nvSpPr>
        <p:spPr bwMode="auto">
          <a:xfrm>
            <a:off x="5219700" y="3429000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81" name="Text Box 21"/>
          <p:cNvSpPr txBox="1">
            <a:spLocks noChangeArrowheads="1"/>
          </p:cNvSpPr>
          <p:nvPr/>
        </p:nvSpPr>
        <p:spPr bwMode="auto">
          <a:xfrm>
            <a:off x="5219700" y="3429000"/>
            <a:ext cx="422275" cy="366713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</a:p>
        </p:txBody>
      </p:sp>
      <p:sp>
        <p:nvSpPr>
          <p:cNvPr id="322582" name="Oval 22"/>
          <p:cNvSpPr>
            <a:spLocks noChangeArrowheads="1"/>
          </p:cNvSpPr>
          <p:nvPr/>
        </p:nvSpPr>
        <p:spPr bwMode="auto">
          <a:xfrm>
            <a:off x="2916238" y="4652963"/>
            <a:ext cx="360362" cy="360362"/>
          </a:xfrm>
          <a:prstGeom prst="ellipse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83" name="Text Box 23"/>
          <p:cNvSpPr txBox="1">
            <a:spLocks noChangeArrowheads="1"/>
          </p:cNvSpPr>
          <p:nvPr/>
        </p:nvSpPr>
        <p:spPr bwMode="auto">
          <a:xfrm>
            <a:off x="2916238" y="4581525"/>
            <a:ext cx="42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</a:t>
            </a:r>
          </a:p>
        </p:txBody>
      </p:sp>
      <p:sp>
        <p:nvSpPr>
          <p:cNvPr id="322584" name="Oval 24"/>
          <p:cNvSpPr>
            <a:spLocks noChangeArrowheads="1"/>
          </p:cNvSpPr>
          <p:nvPr/>
        </p:nvSpPr>
        <p:spPr bwMode="auto">
          <a:xfrm>
            <a:off x="5867400" y="5445125"/>
            <a:ext cx="3603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85" name="Text Box 25"/>
          <p:cNvSpPr txBox="1">
            <a:spLocks noChangeArrowheads="1"/>
          </p:cNvSpPr>
          <p:nvPr/>
        </p:nvSpPr>
        <p:spPr bwMode="auto">
          <a:xfrm>
            <a:off x="6156176" y="5589240"/>
            <a:ext cx="2671762" cy="457200"/>
          </a:xfrm>
          <a:prstGeom prst="rect">
            <a:avLst/>
          </a:prstGeom>
          <a:solidFill>
            <a:srgbClr val="A5C7F9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</a:t>
            </a: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</p:txBody>
      </p:sp>
      <p:sp>
        <p:nvSpPr>
          <p:cNvPr id="322586" name="Line 26"/>
          <p:cNvSpPr>
            <a:spLocks noChangeShapeType="1"/>
          </p:cNvSpPr>
          <p:nvPr/>
        </p:nvSpPr>
        <p:spPr bwMode="auto">
          <a:xfrm>
            <a:off x="4356100" y="549275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2588" name="Text Box 28"/>
          <p:cNvSpPr txBox="1">
            <a:spLocks noChangeArrowheads="1"/>
          </p:cNvSpPr>
          <p:nvPr/>
        </p:nvSpPr>
        <p:spPr bwMode="auto">
          <a:xfrm>
            <a:off x="3147021" y="6182405"/>
            <a:ext cx="19536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altLang="es-V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liso relajado</a:t>
            </a:r>
          </a:p>
        </p:txBody>
      </p:sp>
      <p:sp>
        <p:nvSpPr>
          <p:cNvPr id="322590" name="Text Box 30"/>
          <p:cNvSpPr txBox="1">
            <a:spLocks noChangeArrowheads="1"/>
          </p:cNvSpPr>
          <p:nvPr/>
        </p:nvSpPr>
        <p:spPr bwMode="auto">
          <a:xfrm>
            <a:off x="4572000" y="188913"/>
            <a:ext cx="193992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sexual</a:t>
            </a:r>
          </a:p>
        </p:txBody>
      </p:sp>
      <p:sp>
        <p:nvSpPr>
          <p:cNvPr id="322591" name="Oval 31"/>
          <p:cNvSpPr>
            <a:spLocks noChangeArrowheads="1"/>
          </p:cNvSpPr>
          <p:nvPr/>
        </p:nvSpPr>
        <p:spPr bwMode="auto">
          <a:xfrm>
            <a:off x="827088" y="1555750"/>
            <a:ext cx="144462" cy="288925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0141" name="Text Box 2"/>
          <p:cNvSpPr txBox="1">
            <a:spLocks noChangeArrowheads="1"/>
          </p:cNvSpPr>
          <p:nvPr/>
        </p:nvSpPr>
        <p:spPr bwMode="auto">
          <a:xfrm>
            <a:off x="-13656" y="659376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0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8 Forma libre"/>
          <p:cNvSpPr/>
          <p:nvPr/>
        </p:nvSpPr>
        <p:spPr bwMode="auto">
          <a:xfrm>
            <a:off x="1116013" y="3325019"/>
            <a:ext cx="2011362" cy="3026189"/>
          </a:xfrm>
          <a:custGeom>
            <a:avLst/>
            <a:gdLst>
              <a:gd name="connsiteX0" fmla="*/ 0 w 2496457"/>
              <a:gd name="connsiteY0" fmla="*/ 0 h 2989946"/>
              <a:gd name="connsiteX1" fmla="*/ 841828 w 2496457"/>
              <a:gd name="connsiteY1" fmla="*/ 2743200 h 2989946"/>
              <a:gd name="connsiteX2" fmla="*/ 2496457 w 2496457"/>
              <a:gd name="connsiteY2" fmla="*/ 2859314 h 2989946"/>
              <a:gd name="connsiteX3" fmla="*/ 2496457 w 2496457"/>
              <a:gd name="connsiteY3" fmla="*/ 2859314 h 298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7" h="2989946">
                <a:moveTo>
                  <a:pt x="0" y="0"/>
                </a:moveTo>
                <a:cubicBezTo>
                  <a:pt x="212876" y="1133324"/>
                  <a:pt x="425752" y="2266648"/>
                  <a:pt x="841828" y="2743200"/>
                </a:cubicBezTo>
                <a:cubicBezTo>
                  <a:pt x="1257904" y="3219752"/>
                  <a:pt x="2496457" y="2859314"/>
                  <a:pt x="2496457" y="2859314"/>
                </a:cubicBezTo>
                <a:lnTo>
                  <a:pt x="2496457" y="2859314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333070" y="108732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LUZ</a:t>
            </a:r>
            <a:endParaRPr lang="es-VE" dirty="0"/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2336800" y="478064"/>
            <a:ext cx="422275" cy="366713"/>
          </a:xfrm>
          <a:prstGeom prst="rect">
            <a:avLst/>
          </a:prstGeom>
          <a:solidFill>
            <a:srgbClr val="C9CDE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endParaRPr lang="es-ES" altLang="es-VE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4" grpId="0" animBg="1"/>
      <p:bldP spid="322565" grpId="0" animBg="1"/>
      <p:bldP spid="322566" grpId="0" animBg="1"/>
      <p:bldP spid="322567" grpId="0" animBg="1"/>
      <p:bldP spid="322575" grpId="0" animBg="1"/>
      <p:bldP spid="322585" grpId="0" animBg="1"/>
      <p:bldP spid="322588" grpId="0"/>
      <p:bldP spid="9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0" name="Picture 2" descr="CELULA ENDOTELIAL NO 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352425"/>
            <a:ext cx="5794375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4611" name="Text Box 3"/>
          <p:cNvSpPr txBox="1">
            <a:spLocks noChangeArrowheads="1"/>
          </p:cNvSpPr>
          <p:nvPr/>
        </p:nvSpPr>
        <p:spPr bwMode="auto">
          <a:xfrm>
            <a:off x="851728" y="3092765"/>
            <a:ext cx="94128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</p:txBody>
      </p:sp>
      <p:sp>
        <p:nvSpPr>
          <p:cNvPr id="324612" name="Oval 4"/>
          <p:cNvSpPr>
            <a:spLocks noChangeArrowheads="1"/>
          </p:cNvSpPr>
          <p:nvPr/>
        </p:nvSpPr>
        <p:spPr bwMode="auto">
          <a:xfrm>
            <a:off x="7164388" y="476250"/>
            <a:ext cx="1008062" cy="792163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13" name="Oval 5"/>
          <p:cNvSpPr>
            <a:spLocks noChangeArrowheads="1"/>
          </p:cNvSpPr>
          <p:nvPr/>
        </p:nvSpPr>
        <p:spPr bwMode="auto">
          <a:xfrm>
            <a:off x="7235825" y="549275"/>
            <a:ext cx="865188" cy="647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14" name="Oval 6"/>
          <p:cNvSpPr>
            <a:spLocks noChangeArrowheads="1"/>
          </p:cNvSpPr>
          <p:nvPr/>
        </p:nvSpPr>
        <p:spPr bwMode="auto">
          <a:xfrm>
            <a:off x="7308850" y="620713"/>
            <a:ext cx="719138" cy="504825"/>
          </a:xfrm>
          <a:prstGeom prst="ellipse">
            <a:avLst/>
          </a:prstGeom>
          <a:solidFill>
            <a:srgbClr val="FFE5F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15" name="Line 7"/>
          <p:cNvSpPr>
            <a:spLocks noChangeShapeType="1"/>
          </p:cNvSpPr>
          <p:nvPr/>
        </p:nvSpPr>
        <p:spPr bwMode="auto">
          <a:xfrm flipV="1">
            <a:off x="6588125" y="1052513"/>
            <a:ext cx="86360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4616" name="Line 8"/>
          <p:cNvSpPr>
            <a:spLocks noChangeShapeType="1"/>
          </p:cNvSpPr>
          <p:nvPr/>
        </p:nvSpPr>
        <p:spPr bwMode="auto">
          <a:xfrm flipV="1">
            <a:off x="6156325" y="1268413"/>
            <a:ext cx="1441450" cy="3527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4617" name="Text Box 9"/>
          <p:cNvSpPr txBox="1">
            <a:spLocks noChangeArrowheads="1"/>
          </p:cNvSpPr>
          <p:nvPr/>
        </p:nvSpPr>
        <p:spPr bwMode="auto">
          <a:xfrm>
            <a:off x="7451725" y="765175"/>
            <a:ext cx="4349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324618" name="Text Box 10"/>
          <p:cNvSpPr txBox="1">
            <a:spLocks noChangeArrowheads="1"/>
          </p:cNvSpPr>
          <p:nvPr/>
        </p:nvSpPr>
        <p:spPr bwMode="auto">
          <a:xfrm>
            <a:off x="3203575" y="620713"/>
            <a:ext cx="99899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324619" name="Rectangle 11"/>
          <p:cNvSpPr>
            <a:spLocks noChangeArrowheads="1"/>
          </p:cNvSpPr>
          <p:nvPr/>
        </p:nvSpPr>
        <p:spPr bwMode="auto">
          <a:xfrm>
            <a:off x="1763713" y="1700213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20" name="Text Box 12"/>
          <p:cNvSpPr txBox="1">
            <a:spLocks noChangeArrowheads="1"/>
          </p:cNvSpPr>
          <p:nvPr/>
        </p:nvSpPr>
        <p:spPr bwMode="auto">
          <a:xfrm>
            <a:off x="2079625" y="1868488"/>
            <a:ext cx="1238250" cy="64135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FFFFFF"/>
                  </a:outerShdw>
                </a:effectLst>
              </a:rPr>
              <a:t>Célula </a:t>
            </a:r>
          </a:p>
          <a:p>
            <a:pPr>
              <a:defRPr/>
            </a:pPr>
            <a:r>
              <a:rPr lang="es-ES_tradnl" altLang="es-VE" b="1">
                <a:effectLst>
                  <a:outerShdw blurRad="38100" dist="38100" dir="2700000" algn="tl">
                    <a:srgbClr val="FFFFFF"/>
                  </a:outerShdw>
                </a:effectLst>
              </a:rPr>
              <a:t>endotelial</a:t>
            </a:r>
          </a:p>
        </p:txBody>
      </p:sp>
      <p:sp>
        <p:nvSpPr>
          <p:cNvPr id="324621" name="Text Box 13"/>
          <p:cNvSpPr txBox="1">
            <a:spLocks noChangeArrowheads="1"/>
          </p:cNvSpPr>
          <p:nvPr/>
        </p:nvSpPr>
        <p:spPr bwMode="auto">
          <a:xfrm>
            <a:off x="395288" y="476250"/>
            <a:ext cx="17351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cavernosos</a:t>
            </a:r>
          </a:p>
        </p:txBody>
      </p:sp>
      <p:sp>
        <p:nvSpPr>
          <p:cNvPr id="324622" name="Text Box 14"/>
          <p:cNvSpPr txBox="1">
            <a:spLocks noChangeArrowheads="1"/>
          </p:cNvSpPr>
          <p:nvPr/>
        </p:nvSpPr>
        <p:spPr bwMode="auto">
          <a:xfrm>
            <a:off x="2268538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4623" name="Line 15"/>
          <p:cNvSpPr>
            <a:spLocks noChangeShapeType="1"/>
          </p:cNvSpPr>
          <p:nvPr/>
        </p:nvSpPr>
        <p:spPr bwMode="auto">
          <a:xfrm>
            <a:off x="7740650" y="1412875"/>
            <a:ext cx="0" cy="4967288"/>
          </a:xfrm>
          <a:prstGeom prst="line">
            <a:avLst/>
          </a:prstGeom>
          <a:noFill/>
          <a:ln w="57150">
            <a:solidFill>
              <a:srgbClr val="7F765B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4624" name="Text Box 16"/>
          <p:cNvSpPr txBox="1">
            <a:spLocks noChangeArrowheads="1"/>
          </p:cNvSpPr>
          <p:nvPr/>
        </p:nvSpPr>
        <p:spPr bwMode="auto">
          <a:xfrm>
            <a:off x="7845684" y="3068960"/>
            <a:ext cx="94128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</a:t>
            </a:r>
          </a:p>
        </p:txBody>
      </p:sp>
      <p:sp>
        <p:nvSpPr>
          <p:cNvPr id="324625" name="Rectangle 17"/>
          <p:cNvSpPr>
            <a:spLocks noChangeArrowheads="1"/>
          </p:cNvSpPr>
          <p:nvPr/>
        </p:nvSpPr>
        <p:spPr bwMode="auto">
          <a:xfrm>
            <a:off x="6227763" y="4797425"/>
            <a:ext cx="9350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26" name="Text Box 18"/>
          <p:cNvSpPr txBox="1">
            <a:spLocks noChangeArrowheads="1"/>
          </p:cNvSpPr>
          <p:nvPr/>
        </p:nvSpPr>
        <p:spPr bwMode="auto">
          <a:xfrm>
            <a:off x="6227763" y="5373688"/>
            <a:ext cx="1257075" cy="461665"/>
          </a:xfrm>
          <a:prstGeom prst="rect">
            <a:avLst/>
          </a:prstGeom>
          <a:solidFill>
            <a:srgbClr val="FF470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Miocito</a:t>
            </a:r>
          </a:p>
        </p:txBody>
      </p:sp>
      <p:sp>
        <p:nvSpPr>
          <p:cNvPr id="324627" name="Line 19"/>
          <p:cNvSpPr>
            <a:spLocks noChangeShapeType="1"/>
          </p:cNvSpPr>
          <p:nvPr/>
        </p:nvSpPr>
        <p:spPr bwMode="auto">
          <a:xfrm>
            <a:off x="1979613" y="1412875"/>
            <a:ext cx="0" cy="4967288"/>
          </a:xfrm>
          <a:prstGeom prst="line">
            <a:avLst/>
          </a:prstGeom>
          <a:noFill/>
          <a:ln w="57150">
            <a:solidFill>
              <a:srgbClr val="7F765B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4629" name="Text Box 21"/>
          <p:cNvSpPr txBox="1">
            <a:spLocks noChangeArrowheads="1"/>
          </p:cNvSpPr>
          <p:nvPr/>
        </p:nvSpPr>
        <p:spPr bwMode="auto">
          <a:xfrm>
            <a:off x="3143250" y="3429000"/>
            <a:ext cx="99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difunde</a:t>
            </a:r>
          </a:p>
        </p:txBody>
      </p:sp>
      <p:sp>
        <p:nvSpPr>
          <p:cNvPr id="324630" name="Oval 22"/>
          <p:cNvSpPr>
            <a:spLocks noChangeArrowheads="1"/>
          </p:cNvSpPr>
          <p:nvPr/>
        </p:nvSpPr>
        <p:spPr bwMode="auto">
          <a:xfrm>
            <a:off x="4572000" y="5373688"/>
            <a:ext cx="792163" cy="576262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4632" name="Oval 24"/>
          <p:cNvSpPr>
            <a:spLocks noChangeArrowheads="1"/>
          </p:cNvSpPr>
          <p:nvPr/>
        </p:nvSpPr>
        <p:spPr bwMode="auto">
          <a:xfrm>
            <a:off x="4859338" y="1844675"/>
            <a:ext cx="649287" cy="504825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2183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24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24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2" grpId="0" animBg="1"/>
      <p:bldP spid="324613" grpId="0" animBg="1"/>
      <p:bldP spid="324614" grpId="0" animBg="1"/>
      <p:bldP spid="324617" grpId="0"/>
      <p:bldP spid="324620" grpId="0" animBg="1"/>
      <p:bldP spid="324626" grpId="0" animBg="1"/>
      <p:bldP spid="324629" grpId="0"/>
      <p:bldP spid="324630" grpId="0" animBg="1"/>
      <p:bldP spid="3246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impatico vs parasimpa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3"/>
          <a:stretch>
            <a:fillRect/>
          </a:stretch>
        </p:blipFill>
        <p:spPr bwMode="auto">
          <a:xfrm>
            <a:off x="806450" y="981075"/>
            <a:ext cx="75311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1692275" y="836613"/>
            <a:ext cx="48958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1835150" y="1196975"/>
            <a:ext cx="4246563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Homeostasis: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balance dinámico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entre las divisiones autonómicas</a:t>
            </a: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7019925" y="6092825"/>
            <a:ext cx="12969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1258888" y="5084763"/>
            <a:ext cx="2735262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1403350" y="5157788"/>
            <a:ext cx="2560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Reposo y digestión:</a:t>
            </a:r>
          </a:p>
          <a:p>
            <a:pPr>
              <a:defRPr/>
            </a:pPr>
            <a:r>
              <a:rPr lang="es-ES_tradnl" altLang="es-VE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5076825" y="5084763"/>
            <a:ext cx="3167063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4787900" y="5157788"/>
            <a:ext cx="2168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Pelear o correr:</a:t>
            </a:r>
          </a:p>
          <a:p>
            <a:pPr>
              <a:defRPr/>
            </a:pPr>
            <a:r>
              <a:rPr lang="es-ES_tradnl" altLang="es-VE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65898" name="Text Box 10"/>
          <p:cNvSpPr txBox="1">
            <a:spLocks noChangeArrowheads="1"/>
          </p:cNvSpPr>
          <p:nvPr/>
        </p:nvSpPr>
        <p:spPr bwMode="auto">
          <a:xfrm>
            <a:off x="6516688" y="5589588"/>
            <a:ext cx="14239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www.colorado.edu</a:t>
            </a:r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 rot="1120942">
            <a:off x="1341438" y="3282950"/>
            <a:ext cx="22320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auto">
          <a:xfrm rot="-1251047">
            <a:off x="5148263" y="3211513"/>
            <a:ext cx="223202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2" name="Text Box 14"/>
          <p:cNvSpPr txBox="1">
            <a:spLocks noChangeArrowheads="1"/>
          </p:cNvSpPr>
          <p:nvPr/>
        </p:nvSpPr>
        <p:spPr bwMode="auto">
          <a:xfrm rot="1202688">
            <a:off x="1470025" y="3213100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65903" name="Text Box 15"/>
          <p:cNvSpPr txBox="1">
            <a:spLocks noChangeArrowheads="1"/>
          </p:cNvSpPr>
          <p:nvPr/>
        </p:nvSpPr>
        <p:spPr bwMode="auto">
          <a:xfrm rot="-1156382">
            <a:off x="5580063" y="3198813"/>
            <a:ext cx="1360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GC activacion h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9986" b="15491"/>
          <a:stretch>
            <a:fillRect/>
          </a:stretch>
        </p:blipFill>
        <p:spPr bwMode="auto">
          <a:xfrm>
            <a:off x="2786707" y="1011238"/>
            <a:ext cx="2881313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6947233" y="344034"/>
            <a:ext cx="17351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cavernosos</a:t>
            </a:r>
          </a:p>
        </p:txBody>
      </p:sp>
      <p:sp>
        <p:nvSpPr>
          <p:cNvPr id="325636" name="Text Box 4"/>
          <p:cNvSpPr txBox="1">
            <a:spLocks noChangeArrowheads="1"/>
          </p:cNvSpPr>
          <p:nvPr/>
        </p:nvSpPr>
        <p:spPr bwMode="auto">
          <a:xfrm>
            <a:off x="6155382" y="29799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5638" name="Rectangle 6"/>
          <p:cNvSpPr>
            <a:spLocks noChangeArrowheads="1"/>
          </p:cNvSpPr>
          <p:nvPr/>
        </p:nvSpPr>
        <p:spPr bwMode="auto">
          <a:xfrm>
            <a:off x="4715520" y="1052513"/>
            <a:ext cx="10080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alt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5639" name="Rectangle 7"/>
          <p:cNvSpPr>
            <a:spLocks noChangeArrowheads="1"/>
          </p:cNvSpPr>
          <p:nvPr/>
        </p:nvSpPr>
        <p:spPr bwMode="auto">
          <a:xfrm>
            <a:off x="5163195" y="24511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93191" name="Group 8"/>
          <p:cNvGrpSpPr>
            <a:grpSpLocks/>
          </p:cNvGrpSpPr>
          <p:nvPr/>
        </p:nvGrpSpPr>
        <p:grpSpPr bwMode="auto">
          <a:xfrm>
            <a:off x="4499992" y="1267420"/>
            <a:ext cx="560387" cy="433388"/>
            <a:chOff x="3606" y="3339"/>
            <a:chExt cx="353" cy="273"/>
          </a:xfrm>
        </p:grpSpPr>
        <p:sp>
          <p:nvSpPr>
            <p:cNvPr id="325641" name="Oval 9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42" name="Text Box 10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grpSp>
        <p:nvGrpSpPr>
          <p:cNvPr id="93192" name="Group 11"/>
          <p:cNvGrpSpPr>
            <a:grpSpLocks/>
          </p:cNvGrpSpPr>
          <p:nvPr/>
        </p:nvGrpSpPr>
        <p:grpSpPr bwMode="auto">
          <a:xfrm>
            <a:off x="5796136" y="1700808"/>
            <a:ext cx="560387" cy="433387"/>
            <a:chOff x="3606" y="3339"/>
            <a:chExt cx="353" cy="273"/>
          </a:xfrm>
        </p:grpSpPr>
        <p:sp>
          <p:nvSpPr>
            <p:cNvPr id="325644" name="Oval 12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45" name="Text Box 13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grpSp>
        <p:nvGrpSpPr>
          <p:cNvPr id="93193" name="Group 14"/>
          <p:cNvGrpSpPr>
            <a:grpSpLocks/>
          </p:cNvGrpSpPr>
          <p:nvPr/>
        </p:nvGrpSpPr>
        <p:grpSpPr bwMode="auto">
          <a:xfrm>
            <a:off x="5076056" y="1987501"/>
            <a:ext cx="560388" cy="433387"/>
            <a:chOff x="3606" y="3339"/>
            <a:chExt cx="353" cy="273"/>
          </a:xfrm>
        </p:grpSpPr>
        <p:sp>
          <p:nvSpPr>
            <p:cNvPr id="325647" name="Oval 15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48" name="Text Box 16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sp>
        <p:nvSpPr>
          <p:cNvPr id="325649" name="Text Box 17"/>
          <p:cNvSpPr txBox="1">
            <a:spLocks noChangeArrowheads="1"/>
          </p:cNvSpPr>
          <p:nvPr/>
        </p:nvSpPr>
        <p:spPr bwMode="auto">
          <a:xfrm>
            <a:off x="3608610" y="5517232"/>
            <a:ext cx="1925637" cy="7302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Guanililciclasa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Inactiva</a:t>
            </a:r>
          </a:p>
        </p:txBody>
      </p:sp>
      <p:sp>
        <p:nvSpPr>
          <p:cNvPr id="325650" name="Text Box 18"/>
          <p:cNvSpPr txBox="1">
            <a:spLocks noChangeArrowheads="1"/>
          </p:cNvSpPr>
          <p:nvPr/>
        </p:nvSpPr>
        <p:spPr bwMode="auto">
          <a:xfrm>
            <a:off x="947186" y="1136789"/>
            <a:ext cx="180850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músculo </a:t>
            </a:r>
          </a:p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liso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vascular…</a:t>
            </a:r>
            <a:endParaRPr lang="es-E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5652" name="AutoShape 20"/>
          <p:cNvSpPr>
            <a:spLocks noChangeArrowheads="1"/>
          </p:cNvSpPr>
          <p:nvPr/>
        </p:nvSpPr>
        <p:spPr bwMode="auto">
          <a:xfrm>
            <a:off x="6067466" y="4725144"/>
            <a:ext cx="2160587" cy="431800"/>
          </a:xfrm>
          <a:prstGeom prst="rightArrow">
            <a:avLst>
              <a:gd name="adj1" fmla="val 50000"/>
              <a:gd name="adj2" fmla="val 125092"/>
            </a:avLst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5653" name="Text Box 21"/>
          <p:cNvSpPr txBox="1">
            <a:spLocks noChangeArrowheads="1"/>
          </p:cNvSpPr>
          <p:nvPr/>
        </p:nvSpPr>
        <p:spPr bwMode="auto">
          <a:xfrm>
            <a:off x="539552" y="2965748"/>
            <a:ext cx="2808312" cy="923330"/>
          </a:xfrm>
          <a:prstGeom prst="rect">
            <a:avLst/>
          </a:prstGeom>
          <a:solidFill>
            <a:srgbClr val="C9E4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Guanililciclasa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Soluble: 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altLang="es-VE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hemoproteína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receptora </a:t>
            </a:r>
          </a:p>
          <a:p>
            <a:pPr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 NO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93198" name="Group 22"/>
          <p:cNvGrpSpPr>
            <a:grpSpLocks/>
          </p:cNvGrpSpPr>
          <p:nvPr/>
        </p:nvGrpSpPr>
        <p:grpSpPr bwMode="auto">
          <a:xfrm>
            <a:off x="5795020" y="2490788"/>
            <a:ext cx="560387" cy="433387"/>
            <a:chOff x="3606" y="3339"/>
            <a:chExt cx="353" cy="273"/>
          </a:xfrm>
        </p:grpSpPr>
        <p:sp>
          <p:nvSpPr>
            <p:cNvPr id="325655" name="Oval 23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56" name="Text Box 24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grpSp>
        <p:nvGrpSpPr>
          <p:cNvPr id="93199" name="Group 25"/>
          <p:cNvGrpSpPr>
            <a:grpSpLocks/>
          </p:cNvGrpSpPr>
          <p:nvPr/>
        </p:nvGrpSpPr>
        <p:grpSpPr bwMode="auto">
          <a:xfrm>
            <a:off x="5652145" y="3787775"/>
            <a:ext cx="560387" cy="433388"/>
            <a:chOff x="3606" y="3339"/>
            <a:chExt cx="353" cy="273"/>
          </a:xfrm>
        </p:grpSpPr>
        <p:sp>
          <p:nvSpPr>
            <p:cNvPr id="325658" name="Oval 26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59" name="Text Box 27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grpSp>
        <p:nvGrpSpPr>
          <p:cNvPr id="93200" name="Group 28"/>
          <p:cNvGrpSpPr>
            <a:grpSpLocks/>
          </p:cNvGrpSpPr>
          <p:nvPr/>
        </p:nvGrpSpPr>
        <p:grpSpPr bwMode="auto">
          <a:xfrm>
            <a:off x="5363220" y="2995613"/>
            <a:ext cx="560387" cy="433387"/>
            <a:chOff x="3606" y="3339"/>
            <a:chExt cx="353" cy="273"/>
          </a:xfrm>
        </p:grpSpPr>
        <p:sp>
          <p:nvSpPr>
            <p:cNvPr id="325661" name="Oval 29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5662" name="Text Box 30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sp>
        <p:nvSpPr>
          <p:cNvPr id="93201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49" grpId="0" animBg="1"/>
      <p:bldP spid="325652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GC activacion h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491"/>
          <a:stretch>
            <a:fillRect/>
          </a:stretch>
        </p:blipFill>
        <p:spPr bwMode="auto">
          <a:xfrm>
            <a:off x="1258888" y="620713"/>
            <a:ext cx="5761037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6732588" y="2970213"/>
            <a:ext cx="1584325" cy="650875"/>
          </a:xfrm>
          <a:prstGeom prst="rect">
            <a:avLst/>
          </a:prstGeom>
          <a:solidFill>
            <a:srgbClr val="C9E4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 se une al Fe del Hem </a:t>
            </a:r>
          </a:p>
        </p:txBody>
      </p:sp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5274267" y="5236033"/>
            <a:ext cx="2686050" cy="730250"/>
          </a:xfrm>
          <a:prstGeom prst="rect">
            <a:avLst/>
          </a:prstGeom>
          <a:solidFill>
            <a:srgbClr val="C9E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Guanililciclasa Activa</a:t>
            </a:r>
          </a:p>
          <a:p>
            <a:pPr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produce más GMPc</a:t>
            </a:r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7019925" y="357187"/>
            <a:ext cx="17351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cavernosos</a:t>
            </a:r>
          </a:p>
        </p:txBody>
      </p:sp>
      <p:sp>
        <p:nvSpPr>
          <p:cNvPr id="326662" name="Text Box 6"/>
          <p:cNvSpPr txBox="1">
            <a:spLocks noChangeArrowheads="1"/>
          </p:cNvSpPr>
          <p:nvPr/>
        </p:nvSpPr>
        <p:spPr bwMode="auto">
          <a:xfrm>
            <a:off x="6113977" y="32702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6663" name="Line 7"/>
          <p:cNvSpPr>
            <a:spLocks noChangeShapeType="1"/>
          </p:cNvSpPr>
          <p:nvPr/>
        </p:nvSpPr>
        <p:spPr bwMode="auto">
          <a:xfrm>
            <a:off x="4427538" y="4365625"/>
            <a:ext cx="0" cy="503238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 type="triangle" w="med" len="med"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6666" name="Text Box 10"/>
          <p:cNvSpPr txBox="1">
            <a:spLocks noChangeArrowheads="1"/>
          </p:cNvSpPr>
          <p:nvPr/>
        </p:nvSpPr>
        <p:spPr bwMode="auto">
          <a:xfrm>
            <a:off x="345016" y="381139"/>
            <a:ext cx="182774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músculo </a:t>
            </a:r>
          </a:p>
          <a:p>
            <a:pPr algn="ctr">
              <a:defRPr/>
            </a:pPr>
            <a:r>
              <a:rPr lang="es-ES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liso </a:t>
            </a:r>
            <a:r>
              <a:rPr lang="es-ES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vascular…</a:t>
            </a:r>
            <a:endParaRPr lang="es-ES" altLang="es-VE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6667" name="Oval 11"/>
          <p:cNvSpPr>
            <a:spLocks noChangeArrowheads="1"/>
          </p:cNvSpPr>
          <p:nvPr/>
        </p:nvSpPr>
        <p:spPr bwMode="auto">
          <a:xfrm>
            <a:off x="3132138" y="620713"/>
            <a:ext cx="1079500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326668" name="Group 12"/>
          <p:cNvGrpSpPr>
            <a:grpSpLocks/>
          </p:cNvGrpSpPr>
          <p:nvPr/>
        </p:nvGrpSpPr>
        <p:grpSpPr bwMode="auto">
          <a:xfrm>
            <a:off x="3348038" y="692150"/>
            <a:ext cx="560387" cy="433388"/>
            <a:chOff x="3606" y="3339"/>
            <a:chExt cx="353" cy="273"/>
          </a:xfrm>
        </p:grpSpPr>
        <p:sp>
          <p:nvSpPr>
            <p:cNvPr id="326669" name="Oval 13"/>
            <p:cNvSpPr>
              <a:spLocks noChangeArrowheads="1"/>
            </p:cNvSpPr>
            <p:nvPr/>
          </p:nvSpPr>
          <p:spPr bwMode="auto">
            <a:xfrm>
              <a:off x="3651" y="3339"/>
              <a:ext cx="272" cy="272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326670" name="Text Box 14"/>
            <p:cNvSpPr txBox="1">
              <a:spLocks noChangeArrowheads="1"/>
            </p:cNvSpPr>
            <p:nvPr/>
          </p:nvSpPr>
          <p:spPr bwMode="auto">
            <a:xfrm>
              <a:off x="3606" y="3381"/>
              <a:ext cx="3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altLang="es-VE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</a:t>
              </a:r>
            </a:p>
          </p:txBody>
        </p:sp>
      </p:grpSp>
      <p:sp>
        <p:nvSpPr>
          <p:cNvPr id="326671" name="Freeform 15"/>
          <p:cNvSpPr>
            <a:spLocks/>
          </p:cNvSpPr>
          <p:nvPr/>
        </p:nvSpPr>
        <p:spPr bwMode="auto">
          <a:xfrm>
            <a:off x="3851275" y="765175"/>
            <a:ext cx="504825" cy="142875"/>
          </a:xfrm>
          <a:custGeom>
            <a:avLst/>
            <a:gdLst>
              <a:gd name="T0" fmla="*/ 0 w 318"/>
              <a:gd name="T1" fmla="*/ 90 h 90"/>
              <a:gd name="T2" fmla="*/ 182 w 318"/>
              <a:gd name="T3" fmla="*/ 0 h 90"/>
              <a:gd name="T4" fmla="*/ 318 w 318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8" h="90">
                <a:moveTo>
                  <a:pt x="0" y="90"/>
                </a:moveTo>
                <a:cubicBezTo>
                  <a:pt x="64" y="45"/>
                  <a:pt x="129" y="0"/>
                  <a:pt x="182" y="0"/>
                </a:cubicBezTo>
                <a:cubicBezTo>
                  <a:pt x="235" y="0"/>
                  <a:pt x="276" y="45"/>
                  <a:pt x="318" y="9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6672" name="Rectangle 16"/>
          <p:cNvSpPr>
            <a:spLocks noChangeArrowheads="1"/>
          </p:cNvSpPr>
          <p:nvPr/>
        </p:nvSpPr>
        <p:spPr bwMode="auto">
          <a:xfrm>
            <a:off x="4572000" y="4365625"/>
            <a:ext cx="8636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6673" name="Text Box 17"/>
          <p:cNvSpPr txBox="1">
            <a:spLocks noChangeArrowheads="1"/>
          </p:cNvSpPr>
          <p:nvPr/>
        </p:nvSpPr>
        <p:spPr bwMode="auto">
          <a:xfrm>
            <a:off x="4429103" y="4437063"/>
            <a:ext cx="11208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GMPc</a:t>
            </a:r>
          </a:p>
        </p:txBody>
      </p:sp>
      <p:sp>
        <p:nvSpPr>
          <p:cNvPr id="326675" name="AutoShape 19"/>
          <p:cNvSpPr>
            <a:spLocks noChangeArrowheads="1"/>
          </p:cNvSpPr>
          <p:nvPr/>
        </p:nvSpPr>
        <p:spPr bwMode="auto">
          <a:xfrm>
            <a:off x="3023393" y="5385258"/>
            <a:ext cx="2160588" cy="431800"/>
          </a:xfrm>
          <a:prstGeom prst="rightArrow">
            <a:avLst>
              <a:gd name="adj1" fmla="val 50000"/>
              <a:gd name="adj2" fmla="val 125092"/>
            </a:avLst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3628231" y="2132856"/>
            <a:ext cx="65643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685545" y="2308230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GTP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3797763"/>
            <a:ext cx="1667444" cy="64633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/>
              <a:t>Guanililciclasa</a:t>
            </a:r>
            <a:endParaRPr lang="es-VE" dirty="0" smtClean="0"/>
          </a:p>
          <a:p>
            <a:pPr algn="ctr"/>
            <a:r>
              <a:rPr lang="es-VE" dirty="0" smtClean="0"/>
              <a:t>inactiva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6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26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26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animBg="1"/>
      <p:bldP spid="326660" grpId="0" animBg="1"/>
      <p:bldP spid="326673" grpId="0"/>
      <p:bldP spid="326675" grpId="0" animBg="1"/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vasos cuerpos cavernosos 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/>
          <a:stretch>
            <a:fillRect/>
          </a:stretch>
        </p:blipFill>
        <p:spPr bwMode="auto">
          <a:xfrm>
            <a:off x="2051050" y="454025"/>
            <a:ext cx="6049963" cy="594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7" name="Rectangle 3"/>
          <p:cNvSpPr>
            <a:spLocks noChangeArrowheads="1"/>
          </p:cNvSpPr>
          <p:nvPr/>
        </p:nvSpPr>
        <p:spPr bwMode="auto">
          <a:xfrm>
            <a:off x="6443663" y="5373688"/>
            <a:ext cx="1223962" cy="79216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8708" name="Rectangle 4"/>
          <p:cNvSpPr>
            <a:spLocks noChangeArrowheads="1"/>
          </p:cNvSpPr>
          <p:nvPr/>
        </p:nvSpPr>
        <p:spPr bwMode="auto">
          <a:xfrm>
            <a:off x="6516688" y="3716338"/>
            <a:ext cx="1223962" cy="100806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8709" name="Oval 5"/>
          <p:cNvSpPr>
            <a:spLocks noChangeArrowheads="1"/>
          </p:cNvSpPr>
          <p:nvPr/>
        </p:nvSpPr>
        <p:spPr bwMode="auto">
          <a:xfrm>
            <a:off x="5003800" y="3716338"/>
            <a:ext cx="720725" cy="5762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8710" name="Text Box 6"/>
          <p:cNvSpPr txBox="1">
            <a:spLocks noChangeArrowheads="1"/>
          </p:cNvSpPr>
          <p:nvPr/>
        </p:nvSpPr>
        <p:spPr bwMode="auto">
          <a:xfrm>
            <a:off x="827088" y="3644900"/>
            <a:ext cx="1246187" cy="457200"/>
          </a:xfrm>
          <a:prstGeom prst="rect">
            <a:avLst/>
          </a:prstGeom>
          <a:solidFill>
            <a:srgbClr val="FF90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Miocito</a:t>
            </a:r>
          </a:p>
        </p:txBody>
      </p:sp>
      <p:sp>
        <p:nvSpPr>
          <p:cNvPr id="328711" name="Oval 7"/>
          <p:cNvSpPr>
            <a:spLocks noChangeArrowheads="1"/>
          </p:cNvSpPr>
          <p:nvPr/>
        </p:nvSpPr>
        <p:spPr bwMode="auto">
          <a:xfrm>
            <a:off x="3635375" y="2276475"/>
            <a:ext cx="720725" cy="647700"/>
          </a:xfrm>
          <a:prstGeom prst="ellipse">
            <a:avLst/>
          </a:prstGeom>
          <a:noFill/>
          <a:ln w="28575">
            <a:solidFill>
              <a:srgbClr val="C8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8712" name="Text Box 8"/>
          <p:cNvSpPr txBox="1">
            <a:spLocks noChangeArrowheads="1"/>
          </p:cNvSpPr>
          <p:nvPr/>
        </p:nvSpPr>
        <p:spPr bwMode="auto">
          <a:xfrm>
            <a:off x="900113" y="14128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8713" name="Rectangle 9"/>
          <p:cNvSpPr>
            <a:spLocks noChangeArrowheads="1"/>
          </p:cNvSpPr>
          <p:nvPr/>
        </p:nvSpPr>
        <p:spPr bwMode="auto">
          <a:xfrm>
            <a:off x="7019925" y="333375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28715" name="Text Box 11"/>
          <p:cNvSpPr txBox="1">
            <a:spLocks noChangeArrowheads="1"/>
          </p:cNvSpPr>
          <p:nvPr/>
        </p:nvSpPr>
        <p:spPr bwMode="auto">
          <a:xfrm>
            <a:off x="539750" y="620713"/>
            <a:ext cx="173513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cavernosos</a:t>
            </a:r>
          </a:p>
        </p:txBody>
      </p:sp>
      <p:sp>
        <p:nvSpPr>
          <p:cNvPr id="328716" name="Text Box 12"/>
          <p:cNvSpPr txBox="1">
            <a:spLocks noChangeArrowheads="1"/>
          </p:cNvSpPr>
          <p:nvPr/>
        </p:nvSpPr>
        <p:spPr bwMode="auto">
          <a:xfrm>
            <a:off x="2274888" y="5252244"/>
            <a:ext cx="3733800" cy="1035050"/>
          </a:xfrm>
          <a:prstGeom prst="rect">
            <a:avLst/>
          </a:prstGeom>
          <a:solidFill>
            <a:srgbClr val="A3C2FF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solidFill>
                  <a:srgbClr val="C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es-ES_tradnl" altLang="es-VE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guarda Ca</a:t>
            </a:r>
            <a:r>
              <a:rPr lang="es-ES_tradnl" altLang="es-VE" u="sng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altLang="es-VE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depósitos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disminuye Ca</a:t>
            </a:r>
            <a:r>
              <a:rPr lang="es-ES_tradnl" altLang="es-VE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</a:t>
            </a: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disminuye la contracción</a:t>
            </a:r>
          </a:p>
        </p:txBody>
      </p:sp>
      <p:sp>
        <p:nvSpPr>
          <p:cNvPr id="328717" name="Text Box 13"/>
          <p:cNvSpPr txBox="1">
            <a:spLocks noChangeArrowheads="1"/>
          </p:cNvSpPr>
          <p:nvPr/>
        </p:nvSpPr>
        <p:spPr bwMode="auto">
          <a:xfrm>
            <a:off x="5632450" y="3508375"/>
            <a:ext cx="42703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6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28718" name="Rectangle 14"/>
          <p:cNvSpPr>
            <a:spLocks noChangeArrowheads="1"/>
          </p:cNvSpPr>
          <p:nvPr/>
        </p:nvSpPr>
        <p:spPr bwMode="auto">
          <a:xfrm>
            <a:off x="5148263" y="765175"/>
            <a:ext cx="14398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8719" name="Text Box 15"/>
          <p:cNvSpPr txBox="1">
            <a:spLocks noChangeArrowheads="1"/>
          </p:cNvSpPr>
          <p:nvPr/>
        </p:nvSpPr>
        <p:spPr bwMode="auto">
          <a:xfrm>
            <a:off x="5148263" y="1052513"/>
            <a:ext cx="1485900" cy="36671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C. endotelial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animBg="1"/>
      <p:bldP spid="328708" grpId="0" animBg="1"/>
      <p:bldP spid="328709" grpId="0" animBg="1"/>
      <p:bldP spid="328711" grpId="0" animBg="1"/>
      <p:bldP spid="328716" grpId="0" animBg="1"/>
      <p:bldP spid="32871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sintesis degradacion GMPc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t="35439" r="5510" b="21715"/>
          <a:stretch>
            <a:fillRect/>
          </a:stretch>
        </p:blipFill>
        <p:spPr bwMode="auto">
          <a:xfrm>
            <a:off x="1476375" y="2924175"/>
            <a:ext cx="6192838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755" name="Text Box 3"/>
          <p:cNvSpPr txBox="1">
            <a:spLocks noChangeArrowheads="1"/>
          </p:cNvSpPr>
          <p:nvPr/>
        </p:nvSpPr>
        <p:spPr bwMode="auto">
          <a:xfrm>
            <a:off x="684213" y="656540"/>
            <a:ext cx="2522537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Síntesis y 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degradación GMPc</a:t>
            </a:r>
          </a:p>
          <a:p>
            <a:pPr algn="ctr">
              <a:defRPr/>
            </a:pPr>
            <a:r>
              <a:rPr lang="es-E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Cuerpos cavernosos</a:t>
            </a:r>
          </a:p>
        </p:txBody>
      </p:sp>
      <p:sp>
        <p:nvSpPr>
          <p:cNvPr id="330756" name="Text Box 4"/>
          <p:cNvSpPr txBox="1">
            <a:spLocks noChangeArrowheads="1"/>
          </p:cNvSpPr>
          <p:nvPr/>
        </p:nvSpPr>
        <p:spPr bwMode="auto">
          <a:xfrm>
            <a:off x="4859338" y="1989138"/>
            <a:ext cx="1682750" cy="1095375"/>
          </a:xfrm>
          <a:prstGeom prst="rect">
            <a:avLst/>
          </a:prstGeom>
          <a:solidFill>
            <a:srgbClr val="AFCAFF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PDE5 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degrada 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GMPc a GMP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2184173" y="5375276"/>
            <a:ext cx="7953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GTP</a:t>
            </a: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3889795" y="5367338"/>
            <a:ext cx="1657826" cy="76944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GMPc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6229350" y="5516563"/>
            <a:ext cx="852487" cy="485775"/>
          </a:xfrm>
          <a:prstGeom prst="rect">
            <a:avLst/>
          </a:prstGeom>
          <a:solidFill>
            <a:srgbClr val="DDFF7D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GMP</a:t>
            </a:r>
          </a:p>
        </p:txBody>
      </p:sp>
      <p:sp>
        <p:nvSpPr>
          <p:cNvPr id="330761" name="Rectangle 9"/>
          <p:cNvSpPr>
            <a:spLocks noChangeArrowheads="1"/>
          </p:cNvSpPr>
          <p:nvPr/>
        </p:nvSpPr>
        <p:spPr bwMode="auto">
          <a:xfrm>
            <a:off x="3565525" y="37830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0762" name="Rectangle 10"/>
          <p:cNvSpPr>
            <a:spLocks noChangeArrowheads="1"/>
          </p:cNvSpPr>
          <p:nvPr/>
        </p:nvSpPr>
        <p:spPr bwMode="auto">
          <a:xfrm>
            <a:off x="5437188" y="3638550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0763" name="Text Box 11"/>
          <p:cNvSpPr txBox="1">
            <a:spLocks noChangeArrowheads="1"/>
          </p:cNvSpPr>
          <p:nvPr/>
        </p:nvSpPr>
        <p:spPr bwMode="auto">
          <a:xfrm>
            <a:off x="3491880" y="3614738"/>
            <a:ext cx="6511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GC</a:t>
            </a:r>
          </a:p>
        </p:txBody>
      </p:sp>
      <p:sp>
        <p:nvSpPr>
          <p:cNvPr id="330764" name="Rectangle 12"/>
          <p:cNvSpPr>
            <a:spLocks noChangeArrowheads="1"/>
          </p:cNvSpPr>
          <p:nvPr/>
        </p:nvSpPr>
        <p:spPr bwMode="auto">
          <a:xfrm>
            <a:off x="3473836" y="4077072"/>
            <a:ext cx="10080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0765" name="Rectangle 13"/>
          <p:cNvSpPr>
            <a:spLocks noChangeArrowheads="1"/>
          </p:cNvSpPr>
          <p:nvPr/>
        </p:nvSpPr>
        <p:spPr bwMode="auto">
          <a:xfrm>
            <a:off x="5292725" y="3927475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0766" name="Line 14"/>
          <p:cNvSpPr>
            <a:spLocks noChangeShapeType="1"/>
          </p:cNvSpPr>
          <p:nvPr/>
        </p:nvSpPr>
        <p:spPr bwMode="auto">
          <a:xfrm>
            <a:off x="3491880" y="4145756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0767" name="Line 15"/>
          <p:cNvSpPr>
            <a:spLocks noChangeShapeType="1"/>
          </p:cNvSpPr>
          <p:nvPr/>
        </p:nvSpPr>
        <p:spPr bwMode="auto">
          <a:xfrm>
            <a:off x="5365750" y="4143375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0768" name="Text Box 16"/>
          <p:cNvSpPr txBox="1">
            <a:spLocks noChangeArrowheads="1"/>
          </p:cNvSpPr>
          <p:nvPr/>
        </p:nvSpPr>
        <p:spPr bwMode="auto">
          <a:xfrm>
            <a:off x="5292725" y="3614738"/>
            <a:ext cx="942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PDE5</a:t>
            </a:r>
          </a:p>
        </p:txBody>
      </p:sp>
      <p:sp>
        <p:nvSpPr>
          <p:cNvPr id="330770" name="Rectangle 18"/>
          <p:cNvSpPr>
            <a:spLocks noChangeArrowheads="1"/>
          </p:cNvSpPr>
          <p:nvPr/>
        </p:nvSpPr>
        <p:spPr bwMode="auto">
          <a:xfrm>
            <a:off x="7019925" y="333375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30771" name="Text Box 19"/>
          <p:cNvSpPr txBox="1">
            <a:spLocks noChangeArrowheads="1"/>
          </p:cNvSpPr>
          <p:nvPr/>
        </p:nvSpPr>
        <p:spPr bwMode="auto">
          <a:xfrm>
            <a:off x="3368320" y="79306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8322" name="Text Box 2"/>
          <p:cNvSpPr txBox="1">
            <a:spLocks noChangeArrowheads="1"/>
          </p:cNvSpPr>
          <p:nvPr/>
        </p:nvSpPr>
        <p:spPr bwMode="auto">
          <a:xfrm>
            <a:off x="7074378" y="65754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0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3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6" grpId="0" animBg="1"/>
      <p:bldP spid="330759" grpId="0" animBg="1"/>
      <p:bldP spid="330760" grpId="0" animBg="1"/>
      <p:bldP spid="330763" grpId="0"/>
      <p:bldP spid="330766" grpId="0" animBg="1"/>
      <p:bldP spid="33076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Text Box 2"/>
          <p:cNvSpPr txBox="1">
            <a:spLocks noChangeArrowheads="1"/>
          </p:cNvSpPr>
          <p:nvPr/>
        </p:nvSpPr>
        <p:spPr bwMode="auto">
          <a:xfrm>
            <a:off x="2951163" y="1484313"/>
            <a:ext cx="3240087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eréctil</a:t>
            </a:r>
          </a:p>
        </p:txBody>
      </p:sp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3508375" y="2276475"/>
            <a:ext cx="21256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Caso Gilberto</a:t>
            </a:r>
          </a:p>
        </p:txBody>
      </p:sp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2287588" y="2997200"/>
            <a:ext cx="4567237" cy="15811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Disfunción eréctil en diabético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Neuropatía periférica crónica</a:t>
            </a:r>
          </a:p>
          <a:p>
            <a:pPr algn="ctr">
              <a:defRPr/>
            </a:pPr>
            <a:endParaRPr lang="es-ES_tradnl" altLang="es-VE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¿Tratamiento ?</a:t>
            </a:r>
          </a:p>
        </p:txBody>
      </p:sp>
      <p:sp>
        <p:nvSpPr>
          <p:cNvPr id="319493" name="AutoShape 5"/>
          <p:cNvSpPr>
            <a:spLocks noChangeArrowheads="1"/>
          </p:cNvSpPr>
          <p:nvPr/>
        </p:nvSpPr>
        <p:spPr bwMode="auto">
          <a:xfrm>
            <a:off x="5724525" y="4724400"/>
            <a:ext cx="1439863" cy="358775"/>
          </a:xfrm>
          <a:prstGeom prst="rightArrow">
            <a:avLst>
              <a:gd name="adj1" fmla="val 50000"/>
              <a:gd name="adj2" fmla="val 100332"/>
            </a:avLst>
          </a:prstGeom>
          <a:solidFill>
            <a:srgbClr val="8BD0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6948488" y="404813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animBg="1"/>
      <p:bldP spid="319492" grpId="0" animBg="1"/>
      <p:bldP spid="319493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1728787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</a:t>
            </a:r>
          </a:p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   eréctil</a:t>
            </a:r>
          </a:p>
        </p:txBody>
      </p:sp>
      <p:sp>
        <p:nvSpPr>
          <p:cNvPr id="332803" name="Text Box 3"/>
          <p:cNvSpPr txBox="1">
            <a:spLocks noChangeArrowheads="1"/>
          </p:cNvSpPr>
          <p:nvPr/>
        </p:nvSpPr>
        <p:spPr bwMode="auto">
          <a:xfrm>
            <a:off x="2572079" y="1543050"/>
            <a:ext cx="400301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Historia del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Oxido Nítrico (NO)</a:t>
            </a:r>
            <a:endParaRPr lang="es-ES_tradnl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como molécula transmisora</a:t>
            </a:r>
          </a:p>
        </p:txBody>
      </p:sp>
      <p:sp>
        <p:nvSpPr>
          <p:cNvPr id="332804" name="Text Box 4"/>
          <p:cNvSpPr txBox="1">
            <a:spLocks noChangeArrowheads="1"/>
          </p:cNvSpPr>
          <p:nvPr/>
        </p:nvSpPr>
        <p:spPr bwMode="auto">
          <a:xfrm>
            <a:off x="2160857" y="2402458"/>
            <a:ext cx="476925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Premio Nobel Fisiología y Medicina </a:t>
            </a: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1998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altLang="es-VE" sz="20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Descubrimiento del NO como</a:t>
            </a:r>
          </a:p>
          <a:p>
            <a:pPr algn="ctr">
              <a:defRPr/>
            </a:pPr>
            <a:r>
              <a:rPr lang="es-ES_tradnl" altLang="es-VE" sz="20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transmisor en sistema cardiovascular</a:t>
            </a:r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1509713" y="3789040"/>
            <a:ext cx="6127750" cy="21939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F. Murad: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nitroglicerina por liberar 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actúa sobre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GC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</a:t>
            </a:r>
            <a:r>
              <a:rPr lang="es-ES_tradnl" alt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 dilata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vasos</a:t>
            </a:r>
          </a:p>
          <a:p>
            <a:pPr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RF.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Furchgott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altLang="es-VE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dilata vasos si el endotelio está intacto.  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</a:t>
            </a:r>
            <a:r>
              <a:rPr lang="es-ES_tradnl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induce producción de factor relajante</a:t>
            </a:r>
          </a:p>
          <a:p>
            <a:pPr>
              <a:defRPr/>
            </a:pP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del endotelio (</a:t>
            </a:r>
            <a:r>
              <a:rPr lang="es-ES_tradnl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ERF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LJ.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Ignarro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Furchgott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  </a:t>
            </a:r>
            <a:r>
              <a:rPr lang="es-ES_tradnl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¡ERF es el mismo NO!</a:t>
            </a:r>
          </a:p>
        </p:txBody>
      </p:sp>
      <p:sp>
        <p:nvSpPr>
          <p:cNvPr id="332808" name="Rectangle 8"/>
          <p:cNvSpPr>
            <a:spLocks noChangeArrowheads="1"/>
          </p:cNvSpPr>
          <p:nvPr/>
        </p:nvSpPr>
        <p:spPr bwMode="auto">
          <a:xfrm>
            <a:off x="6948488" y="47625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animBg="1"/>
      <p:bldP spid="332804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Text Box 2"/>
          <p:cNvSpPr txBox="1">
            <a:spLocks noChangeArrowheads="1"/>
          </p:cNvSpPr>
          <p:nvPr/>
        </p:nvSpPr>
        <p:spPr bwMode="auto">
          <a:xfrm>
            <a:off x="1907704" y="2348880"/>
            <a:ext cx="537679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 se quiere mantener la erección,</a:t>
            </a:r>
          </a:p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hay que mantener la vasodilatación </a:t>
            </a:r>
          </a:p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(relajación del músculo liso vascular)</a:t>
            </a:r>
          </a:p>
          <a:p>
            <a:pPr algn="ctr"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los cuerpos cavernosos</a:t>
            </a:r>
          </a:p>
        </p:txBody>
      </p:sp>
      <p:sp>
        <p:nvSpPr>
          <p:cNvPr id="333827" name="Text Box 3"/>
          <p:cNvSpPr txBox="1">
            <a:spLocks noChangeArrowheads="1"/>
          </p:cNvSpPr>
          <p:nvPr/>
        </p:nvSpPr>
        <p:spPr bwMode="auto">
          <a:xfrm>
            <a:off x="2825394" y="4149080"/>
            <a:ext cx="3457575" cy="739775"/>
          </a:xfrm>
          <a:prstGeom prst="rect">
            <a:avLst/>
          </a:prstGeom>
          <a:solidFill>
            <a:srgbClr val="DBE6FD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SILDENAFIL</a:t>
            </a:r>
          </a:p>
        </p:txBody>
      </p:sp>
      <p:sp>
        <p:nvSpPr>
          <p:cNvPr id="333829" name="Rectangle 5"/>
          <p:cNvSpPr>
            <a:spLocks noChangeArrowheads="1"/>
          </p:cNvSpPr>
          <p:nvPr/>
        </p:nvSpPr>
        <p:spPr bwMode="auto">
          <a:xfrm>
            <a:off x="6732588" y="908050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1739167" y="5120086"/>
            <a:ext cx="5591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17 </a:t>
            </a: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años de su </a:t>
            </a:r>
            <a:r>
              <a:rPr lang="es-ES" altLang="es-VE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aparición en </a:t>
            </a:r>
            <a:r>
              <a:rPr lang="es-ES" altLang="es-VE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mercado!</a:t>
            </a:r>
          </a:p>
        </p:txBody>
      </p:sp>
      <p:sp>
        <p:nvSpPr>
          <p:cNvPr id="333833" name="Text Box 9"/>
          <p:cNvSpPr txBox="1">
            <a:spLocks noChangeArrowheads="1"/>
          </p:cNvSpPr>
          <p:nvPr/>
        </p:nvSpPr>
        <p:spPr bwMode="auto">
          <a:xfrm>
            <a:off x="684213" y="1052513"/>
            <a:ext cx="29527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eréctil</a:t>
            </a: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Tratamiento</a:t>
            </a:r>
            <a:endParaRPr lang="es-ES_tradnl" altLang="es-V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407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786730" y="1133972"/>
            <a:ext cx="120674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b="1" dirty="0">
              <a:solidFill>
                <a:srgbClr val="C8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/>
      <p:bldP spid="333827" grpId="0" animBg="1"/>
      <p:bldP spid="33383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29527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eréctil</a:t>
            </a:r>
            <a:r>
              <a:rPr lang="es-E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Tratamiento</a:t>
            </a:r>
            <a:endParaRPr lang="es-ES_tradnl" altLang="es-V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4851" name="Rectangle 3"/>
          <p:cNvSpPr>
            <a:spLocks noChangeArrowheads="1"/>
          </p:cNvSpPr>
          <p:nvPr/>
        </p:nvSpPr>
        <p:spPr bwMode="auto">
          <a:xfrm>
            <a:off x="7164388" y="5445125"/>
            <a:ext cx="12239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4852" name="Rectangle 4"/>
          <p:cNvSpPr>
            <a:spLocks noChangeArrowheads="1"/>
          </p:cNvSpPr>
          <p:nvPr/>
        </p:nvSpPr>
        <p:spPr bwMode="auto">
          <a:xfrm>
            <a:off x="8243888" y="1916113"/>
            <a:ext cx="288925" cy="2736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4787900" y="1628775"/>
            <a:ext cx="3197225" cy="831850"/>
          </a:xfrm>
          <a:prstGeom prst="rect">
            <a:avLst/>
          </a:prstGeom>
          <a:solidFill>
            <a:srgbClr val="85A2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Citrato de Sildenafil 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VIAGRA</a:t>
            </a:r>
          </a:p>
        </p:txBody>
      </p:sp>
      <p:pic>
        <p:nvPicPr>
          <p:cNvPr id="334854" name="Picture 6" descr="200px-Viagra_in_P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628775"/>
            <a:ext cx="35687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5" name="Text Box 7"/>
          <p:cNvSpPr txBox="1">
            <a:spLocks noChangeArrowheads="1"/>
          </p:cNvSpPr>
          <p:nvPr/>
        </p:nvSpPr>
        <p:spPr bwMode="auto">
          <a:xfrm>
            <a:off x="4654550" y="2565400"/>
            <a:ext cx="3632200" cy="915988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potente específico de </a:t>
            </a: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PDE tipo 5 que degrada el </a:t>
            </a:r>
            <a:r>
              <a:rPr lang="es-ES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GMPc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cuerpos cavernosos del pene</a:t>
            </a:r>
          </a:p>
        </p:txBody>
      </p:sp>
      <p:sp>
        <p:nvSpPr>
          <p:cNvPr id="334856" name="Text Box 8"/>
          <p:cNvSpPr txBox="1">
            <a:spLocks noChangeArrowheads="1"/>
          </p:cNvSpPr>
          <p:nvPr/>
        </p:nvSpPr>
        <p:spPr bwMode="auto">
          <a:xfrm>
            <a:off x="-92075" y="60452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" altLang="es-VE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433" name="Picture 9" descr="643px-Sildenafil-from-xtal-3D-ba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429000"/>
            <a:ext cx="2879725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8" name="Text Box 10"/>
          <p:cNvSpPr txBox="1">
            <a:spLocks noChangeArrowheads="1"/>
          </p:cNvSpPr>
          <p:nvPr/>
        </p:nvSpPr>
        <p:spPr bwMode="auto">
          <a:xfrm>
            <a:off x="4932363" y="787400"/>
            <a:ext cx="1906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¿Qué es??</a:t>
            </a:r>
          </a:p>
        </p:txBody>
      </p:sp>
      <p:sp>
        <p:nvSpPr>
          <p:cNvPr id="334859" name="Text Box 11"/>
          <p:cNvSpPr txBox="1">
            <a:spLocks noChangeArrowheads="1"/>
          </p:cNvSpPr>
          <p:nvPr/>
        </p:nvSpPr>
        <p:spPr bwMode="auto">
          <a:xfrm>
            <a:off x="7596188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3" grpId="0" animBg="1"/>
      <p:bldP spid="334855" grpId="0" build="allAtOnce" animBg="1"/>
      <p:bldP spid="334858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6948488" y="5445125"/>
            <a:ext cx="12239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8027988" y="1916113"/>
            <a:ext cx="288925" cy="2736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76" name="Text Box 4"/>
          <p:cNvSpPr txBox="1">
            <a:spLocks noChangeArrowheads="1"/>
          </p:cNvSpPr>
          <p:nvPr/>
        </p:nvSpPr>
        <p:spPr bwMode="auto">
          <a:xfrm>
            <a:off x="2954338" y="765175"/>
            <a:ext cx="3232150" cy="852488"/>
          </a:xfrm>
          <a:prstGeom prst="rect">
            <a:avLst/>
          </a:prstGeom>
          <a:solidFill>
            <a:srgbClr val="85A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Citrato de Sildenafil</a:t>
            </a:r>
            <a:r>
              <a:rPr lang="es-ES_tradnl" altLang="es-VE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VIAGRA</a:t>
            </a:r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1781175" y="2492375"/>
            <a:ext cx="55800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molecular del 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sildenafil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similar al GMPc y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actúa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enlace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competitivo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</a:t>
            </a:r>
            <a:r>
              <a:rPr lang="en-US" altLang="es-VE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PDE5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el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cuerpo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cavernoso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lo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s-VE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resulta</a:t>
            </a:r>
            <a:r>
              <a:rPr lang="en-US" alt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en: </a:t>
            </a:r>
            <a:endParaRPr lang="es-ES_tradnl" altLang="es-VE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5878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2089150" cy="11557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</a:t>
            </a:r>
          </a:p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eréctil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</a:p>
        </p:txBody>
      </p:sp>
      <p:sp>
        <p:nvSpPr>
          <p:cNvPr id="335879" name="Rectangle 7"/>
          <p:cNvSpPr>
            <a:spLocks noChangeArrowheads="1"/>
          </p:cNvSpPr>
          <p:nvPr/>
        </p:nvSpPr>
        <p:spPr bwMode="auto">
          <a:xfrm>
            <a:off x="3238500" y="1916113"/>
            <a:ext cx="2665413" cy="425450"/>
          </a:xfrm>
          <a:prstGeom prst="rect">
            <a:avLst/>
          </a:prstGeom>
          <a:solidFill>
            <a:srgbClr val="DBE6F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Mecanismo de acción</a:t>
            </a:r>
          </a:p>
        </p:txBody>
      </p:sp>
      <p:pic>
        <p:nvPicPr>
          <p:cNvPr id="335880" name="Picture 8" descr="643px-Sildenafil-from-xtal-3D-ba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644900"/>
            <a:ext cx="26828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5881" name="Picture 9" descr="GMPc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933825"/>
            <a:ext cx="30210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5882" name="Text Box 10"/>
          <p:cNvSpPr txBox="1">
            <a:spLocks noChangeArrowheads="1"/>
          </p:cNvSpPr>
          <p:nvPr/>
        </p:nvSpPr>
        <p:spPr bwMode="auto">
          <a:xfrm>
            <a:off x="6948488" y="5373688"/>
            <a:ext cx="977900" cy="457200"/>
          </a:xfrm>
          <a:prstGeom prst="rect">
            <a:avLst/>
          </a:prstGeom>
          <a:solidFill>
            <a:srgbClr val="EED9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</a:p>
        </p:txBody>
      </p:sp>
      <p:sp>
        <p:nvSpPr>
          <p:cNvPr id="335883" name="Text Box 11"/>
          <p:cNvSpPr txBox="1">
            <a:spLocks noChangeArrowheads="1"/>
          </p:cNvSpPr>
          <p:nvPr/>
        </p:nvSpPr>
        <p:spPr bwMode="auto">
          <a:xfrm>
            <a:off x="3059113" y="5949950"/>
            <a:ext cx="1489075" cy="457200"/>
          </a:xfrm>
          <a:prstGeom prst="rect">
            <a:avLst/>
          </a:prstGeom>
          <a:solidFill>
            <a:srgbClr val="EED9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sildenafil</a:t>
            </a:r>
          </a:p>
        </p:txBody>
      </p:sp>
      <p:sp>
        <p:nvSpPr>
          <p:cNvPr id="335884" name="Text Box 12"/>
          <p:cNvSpPr txBox="1">
            <a:spLocks noChangeArrowheads="1"/>
          </p:cNvSpPr>
          <p:nvPr/>
        </p:nvSpPr>
        <p:spPr bwMode="auto">
          <a:xfrm>
            <a:off x="539750" y="19161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35885" name="Rectangle 13"/>
          <p:cNvSpPr>
            <a:spLocks noChangeArrowheads="1"/>
          </p:cNvSpPr>
          <p:nvPr/>
        </p:nvSpPr>
        <p:spPr bwMode="auto">
          <a:xfrm>
            <a:off x="1408113" y="3332163"/>
            <a:ext cx="6326187" cy="457200"/>
          </a:xfrm>
          <a:prstGeom prst="rect">
            <a:avLst/>
          </a:prstGeom>
          <a:solidFill>
            <a:srgbClr val="9DB5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Mayor duración del GMPc y mejor erección </a:t>
            </a:r>
            <a:endParaRPr lang="es-ES_tradnl" altLang="es-VE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4462" name="Text Box 2"/>
          <p:cNvSpPr txBox="1">
            <a:spLocks noChangeArrowheads="1"/>
          </p:cNvSpPr>
          <p:nvPr/>
        </p:nvSpPr>
        <p:spPr bwMode="auto">
          <a:xfrm>
            <a:off x="6767481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4" grpId="0" animBg="1"/>
      <p:bldP spid="335877" grpId="0"/>
      <p:bldP spid="335882" grpId="0" animBg="1"/>
      <p:bldP spid="335883" grpId="0" animBg="1"/>
      <p:bldP spid="33588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accion sildenafil h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" t="2516" r="5053" b="18460"/>
          <a:stretch/>
        </p:blipFill>
        <p:spPr bwMode="auto">
          <a:xfrm>
            <a:off x="1059542" y="1413222"/>
            <a:ext cx="692025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23" name="Text Box 3"/>
          <p:cNvSpPr txBox="1">
            <a:spLocks noChangeArrowheads="1"/>
          </p:cNvSpPr>
          <p:nvPr/>
        </p:nvSpPr>
        <p:spPr bwMode="auto">
          <a:xfrm>
            <a:off x="539750" y="490141"/>
            <a:ext cx="2916237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altLang="es-VE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</a:t>
            </a:r>
            <a:r>
              <a:rPr lang="es-ES_tradnl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Eréctil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  <a:endParaRPr lang="es-ES_tradnl" altLang="es-VE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5003800" y="1413222"/>
            <a:ext cx="16557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26" name="Text Box 6"/>
          <p:cNvSpPr txBox="1">
            <a:spLocks noChangeArrowheads="1"/>
          </p:cNvSpPr>
          <p:nvPr/>
        </p:nvSpPr>
        <p:spPr bwMode="auto">
          <a:xfrm>
            <a:off x="6496050" y="3454747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337927" name="Oval 7"/>
          <p:cNvSpPr>
            <a:spLocks noChangeArrowheads="1"/>
          </p:cNvSpPr>
          <p:nvPr/>
        </p:nvSpPr>
        <p:spPr bwMode="auto">
          <a:xfrm>
            <a:off x="3779838" y="2997547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0" name="Rectangle 10"/>
          <p:cNvSpPr>
            <a:spLocks noChangeArrowheads="1"/>
          </p:cNvSpPr>
          <p:nvPr/>
        </p:nvSpPr>
        <p:spPr bwMode="auto">
          <a:xfrm>
            <a:off x="6864151" y="461096"/>
            <a:ext cx="161935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sz="1600" b="1" dirty="0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337932" name="Rectangle 12"/>
          <p:cNvSpPr>
            <a:spLocks noChangeArrowheads="1"/>
          </p:cNvSpPr>
          <p:nvPr/>
        </p:nvSpPr>
        <p:spPr bwMode="auto">
          <a:xfrm>
            <a:off x="3492500" y="3356322"/>
            <a:ext cx="93503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3" name="Text Box 13"/>
          <p:cNvSpPr txBox="1">
            <a:spLocks noChangeArrowheads="1"/>
          </p:cNvSpPr>
          <p:nvPr/>
        </p:nvSpPr>
        <p:spPr bwMode="auto">
          <a:xfrm>
            <a:off x="3525837" y="4046172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GC</a:t>
            </a:r>
          </a:p>
        </p:txBody>
      </p:sp>
      <p:sp>
        <p:nvSpPr>
          <p:cNvPr id="337934" name="Line 14"/>
          <p:cNvSpPr>
            <a:spLocks noChangeShapeType="1"/>
          </p:cNvSpPr>
          <p:nvPr/>
        </p:nvSpPr>
        <p:spPr bwMode="auto">
          <a:xfrm>
            <a:off x="3160306" y="4494633"/>
            <a:ext cx="150491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35" name="Rectangle 15"/>
          <p:cNvSpPr>
            <a:spLocks noChangeArrowheads="1"/>
          </p:cNvSpPr>
          <p:nvPr/>
        </p:nvSpPr>
        <p:spPr bwMode="auto">
          <a:xfrm>
            <a:off x="6156325" y="3429347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6" name="Rectangle 16"/>
          <p:cNvSpPr>
            <a:spLocks noChangeArrowheads="1"/>
          </p:cNvSpPr>
          <p:nvPr/>
        </p:nvSpPr>
        <p:spPr bwMode="auto">
          <a:xfrm>
            <a:off x="2124075" y="5013672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7" name="Rectangle 17"/>
          <p:cNvSpPr>
            <a:spLocks noChangeArrowheads="1"/>
          </p:cNvSpPr>
          <p:nvPr/>
        </p:nvSpPr>
        <p:spPr bwMode="auto">
          <a:xfrm>
            <a:off x="7164388" y="5589935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8" name="Text Box 18"/>
          <p:cNvSpPr txBox="1">
            <a:spLocks noChangeArrowheads="1"/>
          </p:cNvSpPr>
          <p:nvPr/>
        </p:nvSpPr>
        <p:spPr bwMode="auto">
          <a:xfrm>
            <a:off x="1614487" y="5105528"/>
            <a:ext cx="76676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GTP</a:t>
            </a:r>
          </a:p>
        </p:txBody>
      </p:sp>
      <p:sp>
        <p:nvSpPr>
          <p:cNvPr id="337939" name="Text Box 19"/>
          <p:cNvSpPr txBox="1">
            <a:spLocks noChangeArrowheads="1"/>
          </p:cNvSpPr>
          <p:nvPr/>
        </p:nvSpPr>
        <p:spPr bwMode="auto">
          <a:xfrm>
            <a:off x="7867418" y="5420072"/>
            <a:ext cx="823913" cy="4572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GMP</a:t>
            </a:r>
          </a:p>
        </p:txBody>
      </p:sp>
      <p:sp>
        <p:nvSpPr>
          <p:cNvPr id="337940" name="Rectangle 20"/>
          <p:cNvSpPr>
            <a:spLocks noChangeArrowheads="1"/>
          </p:cNvSpPr>
          <p:nvPr/>
        </p:nvSpPr>
        <p:spPr bwMode="auto">
          <a:xfrm>
            <a:off x="4932363" y="5229572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41" name="Oval 21"/>
          <p:cNvSpPr>
            <a:spLocks noChangeArrowheads="1"/>
          </p:cNvSpPr>
          <p:nvPr/>
        </p:nvSpPr>
        <p:spPr bwMode="auto">
          <a:xfrm>
            <a:off x="3995936" y="5085655"/>
            <a:ext cx="1800226" cy="88384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43" name="Text Box 23"/>
          <p:cNvSpPr txBox="1">
            <a:spLocks noChangeArrowheads="1"/>
          </p:cNvSpPr>
          <p:nvPr/>
        </p:nvSpPr>
        <p:spPr bwMode="auto">
          <a:xfrm>
            <a:off x="4211960" y="5229572"/>
            <a:ext cx="1433406" cy="584775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32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endParaRPr lang="es-ES_tradnl" altLang="es-VE" sz="3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44" name="Text Box 24"/>
          <p:cNvSpPr txBox="1">
            <a:spLocks noChangeArrowheads="1"/>
          </p:cNvSpPr>
          <p:nvPr/>
        </p:nvSpPr>
        <p:spPr bwMode="auto">
          <a:xfrm>
            <a:off x="3804096" y="3485952"/>
            <a:ext cx="623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37945" name="Rectangle 25"/>
          <p:cNvSpPr>
            <a:spLocks noChangeArrowheads="1"/>
          </p:cNvSpPr>
          <p:nvPr/>
        </p:nvSpPr>
        <p:spPr bwMode="auto">
          <a:xfrm>
            <a:off x="3635375" y="2133947"/>
            <a:ext cx="215900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46" name="Line 26"/>
          <p:cNvSpPr>
            <a:spLocks noChangeShapeType="1"/>
          </p:cNvSpPr>
          <p:nvPr/>
        </p:nvSpPr>
        <p:spPr bwMode="auto">
          <a:xfrm>
            <a:off x="3708400" y="2060922"/>
            <a:ext cx="107949" cy="1985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47" name="Rectangle 27"/>
          <p:cNvSpPr>
            <a:spLocks noChangeArrowheads="1"/>
          </p:cNvSpPr>
          <p:nvPr/>
        </p:nvSpPr>
        <p:spPr bwMode="auto">
          <a:xfrm>
            <a:off x="6300788" y="2565747"/>
            <a:ext cx="35877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48" name="Text Box 28"/>
          <p:cNvSpPr txBox="1">
            <a:spLocks noChangeArrowheads="1"/>
          </p:cNvSpPr>
          <p:nvPr/>
        </p:nvSpPr>
        <p:spPr bwMode="auto">
          <a:xfrm>
            <a:off x="3455987" y="6029443"/>
            <a:ext cx="2770310" cy="646331"/>
          </a:xfrm>
          <a:prstGeom prst="rect">
            <a:avLst/>
          </a:prstGeom>
          <a:solidFill>
            <a:srgbClr val="F9BF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Mete Ca</a:t>
            </a:r>
            <a:r>
              <a:rPr lang="es-ES" altLang="es-VE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" altLang="es-V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 en </a:t>
            </a: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depósitos</a:t>
            </a:r>
          </a:p>
          <a:p>
            <a:pPr algn="ctr">
              <a:defRPr/>
            </a:pPr>
            <a:r>
              <a:rPr lang="es-ES" altLang="es-VE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  <a:endParaRPr lang="es-ES" altLang="es-V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49" name="Line 29"/>
          <p:cNvSpPr>
            <a:spLocks noChangeShapeType="1"/>
          </p:cNvSpPr>
          <p:nvPr/>
        </p:nvSpPr>
        <p:spPr bwMode="auto">
          <a:xfrm flipV="1">
            <a:off x="5867400" y="5642594"/>
            <a:ext cx="2000018" cy="1865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50" name="Line 30"/>
          <p:cNvSpPr>
            <a:spLocks noChangeShapeType="1"/>
          </p:cNvSpPr>
          <p:nvPr/>
        </p:nvSpPr>
        <p:spPr bwMode="auto">
          <a:xfrm flipH="1">
            <a:off x="6228184" y="4993836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51" name="Line 31"/>
          <p:cNvSpPr>
            <a:spLocks noChangeShapeType="1"/>
          </p:cNvSpPr>
          <p:nvPr/>
        </p:nvSpPr>
        <p:spPr bwMode="auto">
          <a:xfrm>
            <a:off x="6444208" y="2474002"/>
            <a:ext cx="0" cy="2516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52" name="Text Box 32"/>
          <p:cNvSpPr txBox="1">
            <a:spLocks noChangeArrowheads="1"/>
          </p:cNvSpPr>
          <p:nvPr/>
        </p:nvSpPr>
        <p:spPr bwMode="auto">
          <a:xfrm>
            <a:off x="5937278" y="5189130"/>
            <a:ext cx="942975" cy="400110"/>
          </a:xfrm>
          <a:prstGeom prst="rect">
            <a:avLst/>
          </a:prstGeom>
          <a:solidFill>
            <a:srgbClr val="A5C7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PDE5</a:t>
            </a:r>
          </a:p>
        </p:txBody>
      </p:sp>
      <p:sp>
        <p:nvSpPr>
          <p:cNvPr id="337954" name="Text Box 34"/>
          <p:cNvSpPr txBox="1">
            <a:spLocks noChangeArrowheads="1"/>
          </p:cNvSpPr>
          <p:nvPr/>
        </p:nvSpPr>
        <p:spPr bwMode="auto">
          <a:xfrm>
            <a:off x="6396385" y="4365104"/>
            <a:ext cx="623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altLang="es-VE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732240" y="648769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337942" name="Line 22"/>
          <p:cNvSpPr>
            <a:spLocks noChangeShapeType="1"/>
          </p:cNvSpPr>
          <p:nvPr/>
        </p:nvSpPr>
        <p:spPr bwMode="auto">
          <a:xfrm flipV="1">
            <a:off x="4283968" y="5229571"/>
            <a:ext cx="446" cy="540544"/>
          </a:xfrm>
          <a:prstGeom prst="line">
            <a:avLst/>
          </a:prstGeom>
          <a:noFill/>
          <a:ln w="76200">
            <a:solidFill>
              <a:srgbClr val="C8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3507631" y="51891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6300788" y="2060922"/>
            <a:ext cx="215900" cy="5048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7925" name="Text Box 5"/>
          <p:cNvSpPr txBox="1">
            <a:spLocks noChangeArrowheads="1"/>
          </p:cNvSpPr>
          <p:nvPr/>
        </p:nvSpPr>
        <p:spPr bwMode="auto">
          <a:xfrm>
            <a:off x="5436096" y="1959223"/>
            <a:ext cx="2146742" cy="461665"/>
          </a:xfrm>
          <a:prstGeom prst="rect">
            <a:avLst/>
          </a:prstGeom>
          <a:solidFill>
            <a:srgbClr val="C9E4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SILDENAFIL</a:t>
            </a:r>
          </a:p>
        </p:txBody>
      </p:sp>
      <p:sp>
        <p:nvSpPr>
          <p:cNvPr id="337928" name="Line 8"/>
          <p:cNvSpPr>
            <a:spLocks noChangeShapeType="1"/>
          </p:cNvSpPr>
          <p:nvPr/>
        </p:nvSpPr>
        <p:spPr bwMode="auto">
          <a:xfrm>
            <a:off x="7380312" y="5364133"/>
            <a:ext cx="422" cy="585147"/>
          </a:xfrm>
          <a:prstGeom prst="line">
            <a:avLst/>
          </a:prstGeom>
          <a:noFill/>
          <a:ln w="38100">
            <a:solidFill>
              <a:srgbClr val="C8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7929" name="Line 9"/>
          <p:cNvSpPr>
            <a:spLocks noChangeShapeType="1"/>
          </p:cNvSpPr>
          <p:nvPr/>
        </p:nvSpPr>
        <p:spPr bwMode="auto">
          <a:xfrm>
            <a:off x="7452320" y="5364133"/>
            <a:ext cx="422" cy="585147"/>
          </a:xfrm>
          <a:prstGeom prst="line">
            <a:avLst/>
          </a:prstGeom>
          <a:noFill/>
          <a:ln w="38100">
            <a:solidFill>
              <a:srgbClr val="C8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1" grpId="0" animBg="1"/>
      <p:bldP spid="337943" grpId="0" animBg="1"/>
      <p:bldP spid="337944" grpId="0"/>
      <p:bldP spid="337946" grpId="0" animBg="1"/>
      <p:bldP spid="337948" grpId="0" animBg="1"/>
      <p:bldP spid="337950" grpId="0" animBg="1"/>
      <p:bldP spid="337951" grpId="0" animBg="1"/>
      <p:bldP spid="337954" grpId="0"/>
      <p:bldP spid="3379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2824163" y="1748745"/>
            <a:ext cx="3495675" cy="8318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Signos y Síntomas de </a:t>
            </a:r>
          </a:p>
          <a:p>
            <a:pPr>
              <a:defRPr/>
            </a:pPr>
            <a:r>
              <a:rPr lang="es-ES_tradnl" altLang="es-VE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Autonómica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2091192" y="2769601"/>
            <a:ext cx="4961615" cy="2739211"/>
          </a:xfrm>
          <a:prstGeom prst="rect">
            <a:avLst/>
          </a:prstGeom>
          <a:solidFill>
            <a:srgbClr val="FFCAB9"/>
          </a:solidFill>
          <a:ln w="28575">
            <a:solidFill>
              <a:srgbClr val="FF99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171450" indent="-171450">
              <a:buSzPct val="150000"/>
              <a:buFont typeface="Arial" pitchFamily="34" charset="0"/>
              <a:buChar char="•"/>
              <a:defRPr/>
            </a:pPr>
            <a:endParaRPr lang="es-ES_tradnl" altLang="es-VE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SzPct val="150000"/>
              <a:buFont typeface="Arial" pitchFamily="34" charset="0"/>
              <a:buChar char="•"/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Hipotensión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postural 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altLang="es-V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ortostática</a:t>
            </a: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Taquicardia persistente</a:t>
            </a: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Sudación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defectuosa</a:t>
            </a: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SzPct val="150000"/>
              <a:buFont typeface="Arial" pitchFamily="34" charset="0"/>
              <a:buChar char="•"/>
              <a:defRPr/>
            </a:pP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Impotencia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sexual</a:t>
            </a: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endParaRPr lang="es-ES_tradnl" altLang="es-VE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r>
              <a:rPr lang="es-ES_tradnl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altLang="es-VE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Alteraciones de micción y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defecación</a:t>
            </a:r>
          </a:p>
          <a:p>
            <a:pPr marL="171450" indent="-171450">
              <a:buSzPct val="150000"/>
              <a:buFont typeface="Arial" pitchFamily="34" charset="0"/>
              <a:buChar char="•"/>
              <a:defRPr/>
            </a:pPr>
            <a:endParaRPr lang="es-ES_tradnl" altLang="es-VE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804025" y="476250"/>
            <a:ext cx="1971675" cy="708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000" b="1">
                <a:solidFill>
                  <a:srgbClr val="007774"/>
                </a:solidFill>
                <a:effectLst/>
              </a:rPr>
              <a:t>VI Clínica </a:t>
            </a:r>
          </a:p>
          <a:p>
            <a:pPr eaLnBrk="1" hangingPunct="1"/>
            <a:r>
              <a:rPr lang="es-ES_tradnl" altLang="es-VE" sz="2000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1978182" y="174874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3258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Text Box 2"/>
          <p:cNvSpPr txBox="1">
            <a:spLocks noChangeArrowheads="1"/>
          </p:cNvSpPr>
          <p:nvPr/>
        </p:nvSpPr>
        <p:spPr bwMode="auto">
          <a:xfrm>
            <a:off x="559035" y="666274"/>
            <a:ext cx="2788829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altLang="es-VE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Disfunción eréctil</a:t>
            </a:r>
          </a:p>
          <a:p>
            <a:pPr algn="ctr">
              <a:defRPr/>
            </a:pPr>
            <a:r>
              <a:rPr lang="es-ES_tradnl" altLang="es-VE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2524125" y="2859088"/>
            <a:ext cx="4095750" cy="3060700"/>
          </a:xfrm>
          <a:prstGeom prst="rect">
            <a:avLst/>
          </a:prstGeom>
          <a:solidFill>
            <a:srgbClr val="C9E4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buSzPct val="150000"/>
              <a:buFontTx/>
              <a:buChar char="•"/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4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tiene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9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- efecto en ausencia de 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estimulación sexual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altLang="es-VE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efecto </a:t>
            </a:r>
            <a:r>
              <a:rPr lang="es-ES_tradnl" altLang="es-VE" sz="20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relajante directo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en cuerpos cavernosos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buSzPct val="160000"/>
              <a:buFontTx/>
              <a:buChar char="•"/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Prolonga la duración </a:t>
            </a:r>
            <a:r>
              <a:rPr lang="es-ES_tradnl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para  </a:t>
            </a:r>
          </a:p>
          <a:p>
            <a:pPr>
              <a:buClr>
                <a:schemeClr val="accent2"/>
              </a:buCl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prolongar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vasodilatación</a:t>
            </a:r>
          </a:p>
          <a:p>
            <a:pPr>
              <a:buClr>
                <a:schemeClr val="accent2"/>
              </a:buClr>
              <a:defRPr/>
            </a:pPr>
            <a:endParaRPr lang="es-ES_tradnl" altLang="es-VE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3554413" y="2060575"/>
            <a:ext cx="2033587" cy="608013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Sildenafil</a:t>
            </a:r>
          </a:p>
        </p:txBody>
      </p:sp>
      <p:sp>
        <p:nvSpPr>
          <p:cNvPr id="339974" name="Text Box 6"/>
          <p:cNvSpPr txBox="1">
            <a:spLocks noChangeArrowheads="1"/>
          </p:cNvSpPr>
          <p:nvPr/>
        </p:nvSpPr>
        <p:spPr bwMode="auto">
          <a:xfrm>
            <a:off x="2442433" y="197986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altLang="es-VE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9976" name="Rectangle 8"/>
          <p:cNvSpPr>
            <a:spLocks noChangeArrowheads="1"/>
          </p:cNvSpPr>
          <p:nvPr/>
        </p:nvSpPr>
        <p:spPr bwMode="auto">
          <a:xfrm>
            <a:off x="6867574" y="404664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107527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2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Text Box 3"/>
          <p:cNvSpPr txBox="1">
            <a:spLocks noChangeArrowheads="1"/>
          </p:cNvSpPr>
          <p:nvPr/>
        </p:nvSpPr>
        <p:spPr bwMode="auto">
          <a:xfrm>
            <a:off x="3666944" y="1484784"/>
            <a:ext cx="1810111" cy="892552"/>
          </a:xfrm>
          <a:prstGeom prst="rect">
            <a:avLst/>
          </a:prstGeom>
          <a:solidFill>
            <a:srgbClr val="9FB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Sildenafil</a:t>
            </a:r>
          </a:p>
          <a:p>
            <a:pPr algn="ctr">
              <a:defRPr/>
            </a:pPr>
            <a:r>
              <a:rPr lang="es-ES" altLang="es-VE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Otros Usos</a:t>
            </a:r>
            <a:endParaRPr lang="es-ES" altLang="es-VE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3044" name="Text Box 4"/>
          <p:cNvSpPr txBox="1">
            <a:spLocks noChangeArrowheads="1"/>
          </p:cNvSpPr>
          <p:nvPr/>
        </p:nvSpPr>
        <p:spPr bwMode="auto">
          <a:xfrm>
            <a:off x="1187450" y="2565400"/>
            <a:ext cx="3384550" cy="2385268"/>
          </a:xfrm>
          <a:prstGeom prst="rect">
            <a:avLst/>
          </a:prstGeom>
          <a:solidFill>
            <a:srgbClr val="BDD3FF"/>
          </a:solidFill>
          <a:ln w="952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ES_tradnl" altLang="es-VE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Hipertensión pulmonar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altLang="es-VE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Sildenafil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relaja vasos  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pulmonares</a:t>
            </a:r>
          </a:p>
          <a:p>
            <a:pPr>
              <a:defRPr/>
            </a:pPr>
            <a:endParaRPr lang="es-ES_tradnl" altLang="es-VE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Problemas espásticos en   </a:t>
            </a:r>
          </a:p>
          <a:p>
            <a:pPr>
              <a:defRPr/>
            </a:pPr>
            <a:r>
              <a:rPr lang="es-ES_tradnl" altLang="es-VE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esófago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esfínter  </a:t>
            </a:r>
          </a:p>
          <a:p>
            <a:pPr>
              <a:defRPr/>
            </a:pP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altLang="es-VE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esofágico </a:t>
            </a:r>
            <a:r>
              <a:rPr lang="es-ES_tradnl" altLang="es-VE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inferior (EEI)</a:t>
            </a:r>
          </a:p>
          <a:p>
            <a:pPr>
              <a:defRPr/>
            </a:pPr>
            <a:endParaRPr lang="es-ES_tradnl" altLang="es-VE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5003800" y="3716338"/>
            <a:ext cx="2400300" cy="823912"/>
          </a:xfrm>
          <a:prstGeom prst="rect">
            <a:avLst/>
          </a:prstGeom>
          <a:solidFill>
            <a:srgbClr val="BDD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Vardenafil 4-5 horas</a:t>
            </a:r>
          </a:p>
          <a:p>
            <a:pPr>
              <a:defRPr/>
            </a:pPr>
            <a:endParaRPr lang="es-ES_tradnl" altLang="es-VE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altLang="es-VE">
                <a:effectLst>
                  <a:outerShdw blurRad="38100" dist="38100" dir="2700000" algn="tl">
                    <a:srgbClr val="FFFFFF"/>
                  </a:outerShdw>
                </a:effectLst>
              </a:rPr>
              <a:t>Tadalafil 17 horas</a:t>
            </a:r>
          </a:p>
        </p:txBody>
      </p:sp>
      <p:sp>
        <p:nvSpPr>
          <p:cNvPr id="343046" name="Text Box 6"/>
          <p:cNvSpPr txBox="1">
            <a:spLocks noChangeArrowheads="1"/>
          </p:cNvSpPr>
          <p:nvPr/>
        </p:nvSpPr>
        <p:spPr bwMode="auto">
          <a:xfrm>
            <a:off x="5003800" y="3244850"/>
            <a:ext cx="1801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>
                <a:effectLst>
                  <a:outerShdw blurRad="38100" dist="38100" dir="2700000" algn="tl">
                    <a:srgbClr val="C0C0C0"/>
                  </a:outerShdw>
                </a:effectLst>
              </a:rPr>
              <a:t>Nuevas drogas:</a:t>
            </a:r>
          </a:p>
        </p:txBody>
      </p:sp>
      <p:sp>
        <p:nvSpPr>
          <p:cNvPr id="343047" name="Rectangle 7"/>
          <p:cNvSpPr>
            <a:spLocks noChangeArrowheads="1"/>
          </p:cNvSpPr>
          <p:nvPr/>
        </p:nvSpPr>
        <p:spPr bwMode="auto">
          <a:xfrm>
            <a:off x="6877050" y="549275"/>
            <a:ext cx="179408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VI Clínica </a:t>
            </a:r>
          </a:p>
          <a:p>
            <a:pPr>
              <a:defRPr/>
            </a:pPr>
            <a:r>
              <a:rPr lang="es-ES_tradnl" altLang="es-VE" b="1">
                <a:solidFill>
                  <a:srgbClr val="007774"/>
                </a:solidFill>
                <a:effectLst/>
              </a:rPr>
              <a:t>    autonómica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4" grpId="0" animBg="1"/>
      <p:bldP spid="343045" grpId="0" animBg="1"/>
      <p:bldP spid="34304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res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9" t="20325" r="27251" b="32797"/>
          <a:stretch>
            <a:fillRect/>
          </a:stretch>
        </p:blipFill>
        <p:spPr bwMode="auto">
          <a:xfrm>
            <a:off x="5435600" y="3068638"/>
            <a:ext cx="2874963" cy="3097212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19" name="Picture 3" descr="sca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r="32077" b="61113"/>
          <a:stretch>
            <a:fillRect/>
          </a:stretch>
        </p:blipFill>
        <p:spPr bwMode="auto">
          <a:xfrm>
            <a:off x="971550" y="908050"/>
            <a:ext cx="3171825" cy="345757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1855287" y="4909418"/>
            <a:ext cx="2691763" cy="1200329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altLang="es-VE" sz="36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 </a:t>
            </a:r>
            <a:r>
              <a:rPr lang="es-ES" altLang="es-VE" sz="36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estudio </a:t>
            </a:r>
          </a:p>
          <a:p>
            <a:pPr algn="ctr">
              <a:defRPr/>
            </a:pPr>
            <a:r>
              <a:rPr lang="es-ES" altLang="es-VE" sz="36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  <a:endParaRPr lang="es-ES" altLang="es-VE" sz="36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1621" name="Text Box 2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_tradnl" altLang="es-VE" sz="1200" dirty="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C4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6" descr="pediatra-de-cabecer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093" name="Text Box 5"/>
          <p:cNvSpPr txBox="1">
            <a:spLocks noChangeArrowheads="1"/>
          </p:cNvSpPr>
          <p:nvPr/>
        </p:nvSpPr>
        <p:spPr bwMode="auto">
          <a:xfrm>
            <a:off x="1379459" y="6073635"/>
            <a:ext cx="6385081" cy="9233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54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Primero el </a:t>
            </a:r>
            <a:r>
              <a:rPr lang="es-ES" altLang="es-VE" sz="5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Paciente</a:t>
            </a:r>
            <a:endParaRPr lang="es-ES" altLang="es-VE" sz="5400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44" name="Text Box 7"/>
          <p:cNvSpPr txBox="1">
            <a:spLocks noChangeArrowheads="1"/>
          </p:cNvSpPr>
          <p:nvPr/>
        </p:nvSpPr>
        <p:spPr bwMode="auto">
          <a:xfrm>
            <a:off x="5935663" y="5805488"/>
            <a:ext cx="3208337" cy="304800"/>
          </a:xfrm>
          <a:prstGeom prst="rect">
            <a:avLst/>
          </a:prstGeom>
          <a:solidFill>
            <a:srgbClr val="F6C46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1400" b="1" i="1">
                <a:effectLst/>
              </a:rPr>
              <a:t>The Doctor.</a:t>
            </a:r>
            <a:r>
              <a:rPr lang="es-ES" altLang="es-VE" sz="1400" b="1">
                <a:effectLst/>
              </a:rPr>
              <a:t> Sir Luke Fildes 1891.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625" y="5879456"/>
            <a:ext cx="178766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9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5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3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V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V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6488</TotalTime>
  <Words>4541</Words>
  <Application>Microsoft Office PowerPoint</Application>
  <PresentationFormat>Presentación en pantalla (4:3)</PresentationFormat>
  <Paragraphs>1655</Paragraphs>
  <Slides>93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93</vt:i4>
      </vt:variant>
    </vt:vector>
  </HeadingPairs>
  <TitlesOfParts>
    <vt:vector size="94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506</cp:revision>
  <dcterms:created xsi:type="dcterms:W3CDTF">2008-10-26T17:07:44Z</dcterms:created>
  <dcterms:modified xsi:type="dcterms:W3CDTF">2015-11-13T18:41:34Z</dcterms:modified>
</cp:coreProperties>
</file>