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427" r:id="rId2"/>
    <p:sldId id="439" r:id="rId3"/>
    <p:sldId id="428" r:id="rId4"/>
    <p:sldId id="434" r:id="rId5"/>
    <p:sldId id="437" r:id="rId6"/>
    <p:sldId id="433" r:id="rId7"/>
    <p:sldId id="435" r:id="rId8"/>
    <p:sldId id="429" r:id="rId9"/>
    <p:sldId id="430" r:id="rId10"/>
    <p:sldId id="436" r:id="rId11"/>
  </p:sldIdLst>
  <p:sldSz cx="9144000" cy="6858000" type="screen4x3"/>
  <p:notesSz cx="6858000" cy="9077325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59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FFCC"/>
    <a:srgbClr val="0037E8"/>
    <a:srgbClr val="CC5300"/>
    <a:srgbClr val="FFD319"/>
    <a:srgbClr val="3333CC"/>
    <a:srgbClr val="000099"/>
    <a:srgbClr val="003399"/>
    <a:srgbClr val="00006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771" autoAdjust="0"/>
    <p:restoredTop sz="94724" autoAdjust="0"/>
  </p:normalViewPr>
  <p:slideViewPr>
    <p:cSldViewPr showGuides="1">
      <p:cViewPr varScale="1">
        <p:scale>
          <a:sx n="65" d="100"/>
          <a:sy n="65" d="100"/>
        </p:scale>
        <p:origin x="64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40" d="100"/>
          <a:sy n="40" d="100"/>
        </p:scale>
        <p:origin x="-1488" y="-96"/>
      </p:cViewPr>
      <p:guideLst>
        <p:guide orient="horz" pos="2859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endParaRPr lang="es-ES"/>
          </a:p>
        </p:txBody>
      </p:sp>
      <p:sp>
        <p:nvSpPr>
          <p:cNvPr id="1136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endParaRPr lang="es-ES"/>
          </a:p>
        </p:txBody>
      </p:sp>
      <p:sp>
        <p:nvSpPr>
          <p:cNvPr id="1136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23300"/>
            <a:ext cx="2971800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endParaRPr lang="es-ES"/>
          </a:p>
        </p:txBody>
      </p:sp>
      <p:sp>
        <p:nvSpPr>
          <p:cNvPr id="1136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23300"/>
            <a:ext cx="2971800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defRPr>
            </a:lvl1pPr>
          </a:lstStyle>
          <a:p>
            <a:fld id="{785CDEA3-ED21-4168-B01D-97DF3561791F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803505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s-ES_tradnl"/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es-ES_tradnl"/>
          </a:p>
        </p:txBody>
      </p:sp>
      <p:sp>
        <p:nvSpPr>
          <p:cNvPr id="788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60463" y="681038"/>
            <a:ext cx="4538662" cy="3403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88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11650"/>
            <a:ext cx="5029200" cy="408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</a:p>
        </p:txBody>
      </p:sp>
      <p:sp>
        <p:nvSpPr>
          <p:cNvPr id="788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23300"/>
            <a:ext cx="2971800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s-ES_tradnl"/>
          </a:p>
        </p:txBody>
      </p:sp>
      <p:sp>
        <p:nvSpPr>
          <p:cNvPr id="788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23300"/>
            <a:ext cx="2971800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BCF120AC-0217-41D2-8A1C-3B257EC1614D}" type="slidenum">
              <a:rPr lang="es-ES_tradnl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9632585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0AB0FF-BF58-4497-95C9-3B0182820E07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730445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AAAC02-90AC-4806-A859-41255471BADD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87153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B5C036-7D21-48B0-B6E3-B45B2F3E2042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655533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5469268-07A8-46AD-B9E7-2ECC83BCCD1F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45558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8A1D44-D678-46E1-BF34-69E107B85D7C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324110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2B9E00-C099-4297-8134-837181CAF398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51103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DE8339-7A9A-4E6D-A44E-47C8530D818F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40076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CA87C8-5B69-415E-AC87-03F2B2012AEF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52476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D1C2A9-904E-43BE-9C28-45BE54AC0E3B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85362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8DED00-B6E9-4413-BE57-E5FCBE274C14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04588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ED6DDC-89E7-4734-AD88-77A90C3545D8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830990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447697-5C8A-45AB-B48D-9B951741E5CC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1672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33CC"/>
            </a:gs>
            <a:gs pos="100000">
              <a:srgbClr val="3333CC">
                <a:gamma/>
                <a:shade val="46275"/>
                <a:invGamma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+mn-lt"/>
              </a:defRPr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>
                <a:latin typeface="+mn-lt"/>
              </a:defRPr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+mn-lt"/>
              </a:defRPr>
            </a:lvl1pPr>
          </a:lstStyle>
          <a:p>
            <a:fld id="{7C2C4F99-F1EA-47A8-AFA5-1CB26F038A18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100000">
              <a:schemeClr val="tx2"/>
            </a:gs>
            <a:gs pos="100000">
              <a:srgbClr val="3333CC">
                <a:gamma/>
                <a:shade val="46275"/>
                <a:invGamma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77"/>
          <a:stretch/>
        </p:blipFill>
        <p:spPr>
          <a:xfrm>
            <a:off x="253669" y="196335"/>
            <a:ext cx="6521063" cy="6360952"/>
          </a:xfrm>
          <a:prstGeom prst="rect">
            <a:avLst/>
          </a:prstGeom>
          <a:ln w="28575">
            <a:solidFill>
              <a:srgbClr val="CC53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95592" name="Text Box 8"/>
          <p:cNvSpPr txBox="1">
            <a:spLocks noChangeArrowheads="1"/>
          </p:cNvSpPr>
          <p:nvPr/>
        </p:nvSpPr>
        <p:spPr bwMode="auto">
          <a:xfrm>
            <a:off x="4540809" y="149348"/>
            <a:ext cx="4464496" cy="1692771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/>
        </p:spPr>
        <p:txBody>
          <a:bodyPr wrap="square">
            <a:spAutoFit/>
          </a:bodyPr>
          <a:lstStyle/>
          <a:p>
            <a:pPr algn="ctr"/>
            <a:r>
              <a:rPr lang="es-ES" sz="28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Día Mundial de la Bioética</a:t>
            </a:r>
          </a:p>
          <a:p>
            <a:pPr algn="ctr"/>
            <a:r>
              <a:rPr lang="es-ES" sz="26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Día Mundial</a:t>
            </a:r>
            <a:r>
              <a:rPr lang="es-ES" sz="2600" dirty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" sz="26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 la Ética</a:t>
            </a:r>
            <a:r>
              <a:rPr lang="es-ES" sz="2600" dirty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es-ES" sz="2600" dirty="0" smtClean="0">
              <a:solidFill>
                <a:srgbClr val="FFFF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/>
            <a:r>
              <a:rPr lang="es-ES" sz="26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en Medicina</a:t>
            </a:r>
          </a:p>
          <a:p>
            <a:pPr algn="ctr"/>
            <a:r>
              <a:rPr lang="es-ES" sz="20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Mérida, octubre  20, 2017  </a:t>
            </a:r>
            <a:endParaRPr lang="es-ES" sz="2000" dirty="0">
              <a:solidFill>
                <a:srgbClr val="FFFF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95590" name="Text Box 6"/>
          <p:cNvSpPr txBox="1">
            <a:spLocks noChangeArrowheads="1"/>
          </p:cNvSpPr>
          <p:nvPr/>
        </p:nvSpPr>
        <p:spPr bwMode="auto">
          <a:xfrm>
            <a:off x="-33782" y="6633056"/>
            <a:ext cx="199285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X. Páez Medicina ULA </a:t>
            </a:r>
            <a:r>
              <a:rPr lang="es-ES" sz="1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2017</a:t>
            </a:r>
            <a:endParaRPr lang="es-ES" sz="1000" b="1" i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eorgia" pitchFamily="18" charset="0"/>
            </a:endParaRPr>
          </a:p>
        </p:txBody>
      </p:sp>
      <p:sp>
        <p:nvSpPr>
          <p:cNvPr id="195589" name="Text Box 5"/>
          <p:cNvSpPr txBox="1">
            <a:spLocks noChangeArrowheads="1"/>
          </p:cNvSpPr>
          <p:nvPr/>
        </p:nvSpPr>
        <p:spPr bwMode="auto">
          <a:xfrm>
            <a:off x="3932578" y="6209581"/>
            <a:ext cx="2808312" cy="307777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/>
        </p:spPr>
        <p:txBody>
          <a:bodyPr wrap="square">
            <a:spAutoFit/>
          </a:bodyPr>
          <a:lstStyle/>
          <a:p>
            <a:r>
              <a:rPr lang="es-ES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The</a:t>
            </a:r>
            <a:r>
              <a:rPr lang="es-ES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sick</a:t>
            </a:r>
            <a:r>
              <a:rPr lang="es-ES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child</a:t>
            </a:r>
            <a:r>
              <a:rPr lang="es-ES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  <a:r>
              <a:rPr lang="es-E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E. </a:t>
            </a:r>
            <a:r>
              <a:rPr lang="es-ES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Munch</a:t>
            </a:r>
            <a:r>
              <a:rPr lang="es-E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1907</a:t>
            </a:r>
            <a:endParaRPr lang="es-ES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7" name="Imagen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292" y="1988840"/>
            <a:ext cx="2012806" cy="93610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n 7" descr="LOGO_ULA"/>
          <p:cNvPicPr/>
          <p:nvPr/>
        </p:nvPicPr>
        <p:blipFill>
          <a:blip r:embed="rId4" cstate="print">
            <a:grayscl/>
            <a:biLevel thresh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86" t="7967" r="6857" b="12425"/>
          <a:stretch>
            <a:fillRect/>
          </a:stretch>
        </p:blipFill>
        <p:spPr bwMode="auto">
          <a:xfrm>
            <a:off x="7524328" y="3056202"/>
            <a:ext cx="1102514" cy="1387977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4" descr="FD6284E5"/>
          <p:cNvPicPr/>
          <p:nvPr/>
        </p:nvPicPr>
        <p:blipFill>
          <a:blip r:embed="rId5" cstate="print">
            <a:lum bright="-20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2280" y="4571260"/>
            <a:ext cx="1121247" cy="1349652"/>
          </a:xfrm>
          <a:prstGeom prst="rect">
            <a:avLst/>
          </a:prstGeom>
          <a:solidFill>
            <a:schemeClr val="tx1"/>
          </a:solidFill>
          <a:ln>
            <a:noFill/>
          </a:ln>
          <a:extLst/>
        </p:spPr>
      </p:pic>
      <p:sp>
        <p:nvSpPr>
          <p:cNvPr id="3" name="CuadroTexto 2"/>
          <p:cNvSpPr txBox="1"/>
          <p:nvPr/>
        </p:nvSpPr>
        <p:spPr>
          <a:xfrm>
            <a:off x="6935369" y="5920912"/>
            <a:ext cx="2122697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sz="1100" dirty="0" smtClean="0">
                <a:solidFill>
                  <a:schemeClr val="bg1"/>
                </a:solidFill>
              </a:rPr>
              <a:t>Grupo Multidisciplinario de </a:t>
            </a:r>
          </a:p>
          <a:p>
            <a:pPr algn="ctr"/>
            <a:r>
              <a:rPr lang="es-VE" sz="1100" dirty="0" smtClean="0">
                <a:solidFill>
                  <a:schemeClr val="bg1"/>
                </a:solidFill>
              </a:rPr>
              <a:t>Bioética con Interés en Salud</a:t>
            </a:r>
          </a:p>
          <a:p>
            <a:pPr algn="ctr"/>
            <a:r>
              <a:rPr lang="es-VE" sz="1100" dirty="0" smtClean="0">
                <a:solidFill>
                  <a:schemeClr val="bg1"/>
                </a:solidFill>
              </a:rPr>
              <a:t>Establecido 2003</a:t>
            </a:r>
            <a:endParaRPr lang="es-VE" sz="1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95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955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955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95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592" grpId="0" animBg="1"/>
      <p:bldP spid="19558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99000">
              <a:srgbClr val="3333CC"/>
            </a:gs>
            <a:gs pos="8000">
              <a:srgbClr val="3333CC">
                <a:gamma/>
                <a:shade val="46275"/>
                <a:invGamma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5" name="Text Box 5"/>
          <p:cNvSpPr txBox="1">
            <a:spLocks noChangeArrowheads="1"/>
          </p:cNvSpPr>
          <p:nvPr/>
        </p:nvSpPr>
        <p:spPr bwMode="auto">
          <a:xfrm>
            <a:off x="1186297" y="1089898"/>
            <a:ext cx="6771405" cy="4678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Muchas gracias por la </a:t>
            </a:r>
            <a:r>
              <a:rPr lang="es-E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decidida </a:t>
            </a:r>
          </a:p>
          <a:p>
            <a:r>
              <a:rPr lang="es-E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colaboración de participantes </a:t>
            </a:r>
          </a:p>
          <a:p>
            <a:r>
              <a:rPr lang="es-E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 asistentes que hace posible </a:t>
            </a:r>
          </a:p>
          <a:p>
            <a:r>
              <a:rPr lang="es-E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</a:t>
            </a:r>
            <a:r>
              <a:rPr lang="es-E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 celebración </a:t>
            </a:r>
            <a:r>
              <a:rPr lang="es-E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más, </a:t>
            </a:r>
            <a:r>
              <a:rPr lang="es-E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estos </a:t>
            </a:r>
            <a:r>
              <a:rPr lang="es-E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Días</a:t>
            </a:r>
            <a:endParaRPr lang="es-ES" sz="3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Esperamos también la enérgica </a:t>
            </a:r>
          </a:p>
          <a:p>
            <a:r>
              <a:rPr lang="es-E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es-E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cción de todos en el fomento de </a:t>
            </a:r>
          </a:p>
          <a:p>
            <a:r>
              <a:rPr lang="es-E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</a:t>
            </a:r>
            <a:r>
              <a:rPr lang="es-ES" sz="3200" dirty="0" smtClean="0">
                <a:solidFill>
                  <a:srgbClr val="FFD31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Integridad</a:t>
            </a:r>
            <a:r>
              <a:rPr lang="es-E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en la institución y de</a:t>
            </a:r>
          </a:p>
          <a:p>
            <a:r>
              <a:rPr lang="es-E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</a:t>
            </a:r>
            <a:r>
              <a:rPr lang="es-ES" sz="3200" dirty="0" smtClean="0">
                <a:solidFill>
                  <a:srgbClr val="FFD31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Buena Práctica </a:t>
            </a:r>
            <a:r>
              <a:rPr lang="es-E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profesional</a:t>
            </a:r>
            <a:endParaRPr lang="es-E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6948264" y="6570215"/>
            <a:ext cx="2004075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X. Páez Medicina ULA </a:t>
            </a:r>
            <a:r>
              <a:rPr lang="es-ES" sz="1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2017</a:t>
            </a:r>
            <a:endParaRPr lang="es-ES" sz="1000" b="1" i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3" name="Text Box 5"/>
          <p:cNvSpPr txBox="1">
            <a:spLocks noChangeArrowheads="1"/>
          </p:cNvSpPr>
          <p:nvPr/>
        </p:nvSpPr>
        <p:spPr bwMode="auto">
          <a:xfrm>
            <a:off x="4909303" y="1818438"/>
            <a:ext cx="4213013" cy="193899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/>
        </p:spPr>
        <p:txBody>
          <a:bodyPr wrap="none">
            <a:spAutoFit/>
          </a:bodyPr>
          <a:lstStyle/>
          <a:p>
            <a:pPr algn="ctr"/>
            <a:r>
              <a:rPr lang="es-ES" sz="4000" b="1" dirty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DÍA MUNDIAL </a:t>
            </a:r>
          </a:p>
          <a:p>
            <a:pPr algn="ctr"/>
            <a:r>
              <a:rPr lang="es-ES" sz="4000" b="1" dirty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 LA </a:t>
            </a:r>
            <a:endParaRPr lang="es-ES" sz="4000" b="1" dirty="0" smtClean="0">
              <a:solidFill>
                <a:srgbClr val="FFCC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/>
            <a:r>
              <a:rPr lang="es-ES" sz="4000" b="1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BIOÉTICA</a:t>
            </a:r>
            <a:endParaRPr lang="es-ES" sz="4000" b="1" dirty="0">
              <a:solidFill>
                <a:srgbClr val="FFCC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96615" name="Text Box 7"/>
          <p:cNvSpPr txBox="1">
            <a:spLocks noChangeArrowheads="1"/>
          </p:cNvSpPr>
          <p:nvPr/>
        </p:nvSpPr>
        <p:spPr bwMode="auto">
          <a:xfrm>
            <a:off x="5076056" y="3806635"/>
            <a:ext cx="3369833" cy="64633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36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19 </a:t>
            </a:r>
            <a:r>
              <a:rPr lang="es-ES" sz="3600" b="1" dirty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 </a:t>
            </a:r>
            <a:r>
              <a:rPr lang="es-ES" sz="36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octubre</a:t>
            </a:r>
            <a:endParaRPr lang="es-ES" sz="3600" b="1" dirty="0">
              <a:solidFill>
                <a:srgbClr val="FFFF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0" y="6611779"/>
            <a:ext cx="199285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X. Páez Medicina ULA </a:t>
            </a:r>
            <a:r>
              <a:rPr lang="es-ES" sz="1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2017</a:t>
            </a:r>
            <a:endParaRPr lang="es-ES" sz="1000" b="1" i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eorgia" pitchFamily="18" charset="0"/>
            </a:endParaRPr>
          </a:p>
        </p:txBody>
      </p:sp>
      <p:pic>
        <p:nvPicPr>
          <p:cNvPr id="7" name="Imagen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4503" y="403621"/>
            <a:ext cx="2174129" cy="1262386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226" y="358616"/>
            <a:ext cx="4345774" cy="6140768"/>
          </a:xfrm>
          <a:prstGeom prst="rect">
            <a:avLst/>
          </a:prstGeom>
          <a:ln w="28575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CuadroTexto 2"/>
          <p:cNvSpPr txBox="1"/>
          <p:nvPr/>
        </p:nvSpPr>
        <p:spPr>
          <a:xfrm>
            <a:off x="5134566" y="4502171"/>
            <a:ext cx="3522119" cy="1477328"/>
          </a:xfrm>
          <a:prstGeom prst="rect">
            <a:avLst/>
          </a:prstGeom>
          <a:solidFill>
            <a:schemeClr val="accent6">
              <a:lumMod val="5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s-VE" sz="3000" dirty="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Igualdad, Justicia </a:t>
            </a:r>
          </a:p>
          <a:p>
            <a:pPr algn="ctr"/>
            <a:r>
              <a:rPr lang="es-VE" sz="3000" dirty="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 </a:t>
            </a:r>
          </a:p>
          <a:p>
            <a:pPr algn="ctr"/>
            <a:r>
              <a:rPr lang="es-VE" sz="3000" dirty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s-VE" sz="3000" dirty="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quidad</a:t>
            </a:r>
            <a:endParaRPr lang="es-VE" sz="3000" dirty="0">
              <a:solidFill>
                <a:schemeClr val="bg2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Elipse 3"/>
          <p:cNvSpPr/>
          <p:nvPr/>
        </p:nvSpPr>
        <p:spPr>
          <a:xfrm>
            <a:off x="3131840" y="5805264"/>
            <a:ext cx="576064" cy="453513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VE"/>
          </a:p>
        </p:txBody>
      </p:sp>
      <p:sp>
        <p:nvSpPr>
          <p:cNvPr id="5" name="CuadroTexto 4"/>
          <p:cNvSpPr txBox="1"/>
          <p:nvPr/>
        </p:nvSpPr>
        <p:spPr>
          <a:xfrm>
            <a:off x="5579358" y="6038493"/>
            <a:ext cx="28729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VE" dirty="0" smtClean="0">
                <a:solidFill>
                  <a:schemeClr val="bg1"/>
                </a:solidFill>
              </a:rPr>
              <a:t>Unidad de Red Internacional de </a:t>
            </a:r>
          </a:p>
          <a:p>
            <a:pPr algn="ctr"/>
            <a:r>
              <a:rPr lang="es-VE" dirty="0" smtClean="0">
                <a:solidFill>
                  <a:schemeClr val="bg1"/>
                </a:solidFill>
              </a:rPr>
              <a:t>UNESCO </a:t>
            </a:r>
            <a:r>
              <a:rPr lang="es-VE" dirty="0" err="1" smtClean="0">
                <a:solidFill>
                  <a:schemeClr val="bg1"/>
                </a:solidFill>
              </a:rPr>
              <a:t>Chair</a:t>
            </a:r>
            <a:r>
              <a:rPr lang="es-VE" dirty="0" smtClean="0">
                <a:solidFill>
                  <a:schemeClr val="bg1"/>
                </a:solidFill>
              </a:rPr>
              <a:t> in </a:t>
            </a:r>
            <a:r>
              <a:rPr lang="es-VE" dirty="0" err="1" smtClean="0">
                <a:solidFill>
                  <a:schemeClr val="bg1"/>
                </a:solidFill>
              </a:rPr>
              <a:t>Bioethics</a:t>
            </a:r>
            <a:endParaRPr lang="es-VE" dirty="0">
              <a:solidFill>
                <a:schemeClr val="bg1"/>
              </a:solidFill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638054" y="6217283"/>
            <a:ext cx="35221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VE" dirty="0" smtClean="0"/>
              <a:t>http</a:t>
            </a:r>
            <a:r>
              <a:rPr lang="es-VE" dirty="0"/>
              <a:t>://www.unesco-chair-bioethics.org/</a:t>
            </a:r>
          </a:p>
        </p:txBody>
      </p:sp>
    </p:spTree>
    <p:extLst>
      <p:ext uri="{BB962C8B-B14F-4D97-AF65-F5344CB8AC3E}">
        <p14:creationId xmlns:p14="http://schemas.microsoft.com/office/powerpoint/2010/main" val="1320944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66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66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6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6613" grpId="0"/>
      <p:bldP spid="196615" grpId="0"/>
      <p:bldP spid="3" grpId="0" animBg="1"/>
      <p:bldP spid="4" grpId="0" animBg="1"/>
      <p:bldP spid="4" grpId="1" animBg="1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7000">
              <a:schemeClr val="tx1"/>
            </a:gs>
            <a:gs pos="44000">
              <a:srgbClr val="3333CC">
                <a:gamma/>
                <a:shade val="46275"/>
                <a:invGamma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3" name="Text Box 5"/>
          <p:cNvSpPr txBox="1">
            <a:spLocks noChangeArrowheads="1"/>
          </p:cNvSpPr>
          <p:nvPr/>
        </p:nvSpPr>
        <p:spPr bwMode="auto">
          <a:xfrm>
            <a:off x="1817185" y="669925"/>
            <a:ext cx="5652508" cy="193899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/>
        </p:spPr>
        <p:txBody>
          <a:bodyPr wrap="none">
            <a:spAutoFit/>
          </a:bodyPr>
          <a:lstStyle/>
          <a:p>
            <a:pPr algn="ctr"/>
            <a:r>
              <a:rPr lang="es-ES" sz="4000" b="1" dirty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DÍA MUNDIAL </a:t>
            </a:r>
          </a:p>
          <a:p>
            <a:pPr algn="ctr"/>
            <a:r>
              <a:rPr lang="es-ES" sz="4000" b="1" dirty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 LA </a:t>
            </a:r>
          </a:p>
          <a:p>
            <a:pPr algn="ctr"/>
            <a:r>
              <a:rPr lang="es-ES" sz="4000" b="1" dirty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ÉTICA </a:t>
            </a:r>
            <a:r>
              <a:rPr lang="es-ES" sz="4000" b="1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en MEDICINA</a:t>
            </a:r>
            <a:endParaRPr lang="es-ES" sz="4000" b="1" dirty="0">
              <a:solidFill>
                <a:srgbClr val="FFCC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96614" name="Text Box 6"/>
          <p:cNvSpPr txBox="1">
            <a:spLocks noChangeArrowheads="1"/>
          </p:cNvSpPr>
          <p:nvPr/>
        </p:nvSpPr>
        <p:spPr bwMode="auto">
          <a:xfrm>
            <a:off x="1446212" y="3966428"/>
            <a:ext cx="6394450" cy="163121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s-E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Resolución de la Asamblea Anual 54 de la Asociación Médica Mundial realizada en Helsinki en </a:t>
            </a:r>
            <a:r>
              <a:rPr lang="es-E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2003</a:t>
            </a:r>
            <a:r>
              <a:rPr lang="es-E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 </a:t>
            </a:r>
          </a:p>
          <a:p>
            <a:pPr algn="ctr"/>
            <a:endParaRPr lang="es-ES" sz="12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/>
            <a:r>
              <a:rPr lang="es-E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Para promover la ética en la medicina en recuerdo de la primera asamblea de la asociación en 1947.</a:t>
            </a:r>
          </a:p>
        </p:txBody>
      </p:sp>
      <p:sp>
        <p:nvSpPr>
          <p:cNvPr id="196615" name="Text Box 7"/>
          <p:cNvSpPr txBox="1">
            <a:spLocks noChangeArrowheads="1"/>
          </p:cNvSpPr>
          <p:nvPr/>
        </p:nvSpPr>
        <p:spPr bwMode="auto">
          <a:xfrm>
            <a:off x="2360601" y="2935046"/>
            <a:ext cx="4565673" cy="70788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s-ES" sz="4000" b="1" dirty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18 de septiembre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7129463" y="6544389"/>
            <a:ext cx="1992853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X. Páez Medicina ULA </a:t>
            </a:r>
            <a:r>
              <a:rPr lang="es-ES" sz="1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2017</a:t>
            </a:r>
            <a:endParaRPr lang="es-ES" sz="1000" b="1" i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66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66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6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6613" grpId="0"/>
      <p:bldP spid="196614" grpId="0"/>
      <p:bldP spid="1966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8" name="Text Box 10"/>
          <p:cNvSpPr txBox="1">
            <a:spLocks noChangeArrowheads="1"/>
          </p:cNvSpPr>
          <p:nvPr/>
        </p:nvSpPr>
        <p:spPr bwMode="auto">
          <a:xfrm>
            <a:off x="323528" y="188913"/>
            <a:ext cx="4843462" cy="4116387"/>
          </a:xfrm>
          <a:prstGeom prst="rect">
            <a:avLst/>
          </a:prstGeom>
          <a:noFill/>
          <a:ln>
            <a:noFill/>
          </a:ln>
          <a:effectLst>
            <a:outerShdw dist="40161" dir="1106097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FF0066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s-ES_tradnl" sz="88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¡Primero </a:t>
            </a:r>
          </a:p>
          <a:p>
            <a:pPr algn="ctr"/>
            <a:r>
              <a:rPr lang="es-ES_tradnl" sz="88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el </a:t>
            </a:r>
          </a:p>
          <a:p>
            <a:pPr algn="ctr"/>
            <a:r>
              <a:rPr lang="es-ES_tradnl" sz="8800" dirty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paciente!</a:t>
            </a:r>
          </a:p>
        </p:txBody>
      </p:sp>
      <p:pic>
        <p:nvPicPr>
          <p:cNvPr id="202763" name="Picture 11" descr="cartel_1_participe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6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64" t="37653" r="12633" b="25349"/>
          <a:stretch>
            <a:fillRect/>
          </a:stretch>
        </p:blipFill>
        <p:spPr bwMode="auto">
          <a:xfrm>
            <a:off x="4860032" y="2247106"/>
            <a:ext cx="3924300" cy="360037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FF99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7236296" y="6598386"/>
            <a:ext cx="1771639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000" i="1" dirty="0">
                <a:solidFill>
                  <a:schemeClr val="bg2">
                    <a:lumMod val="75000"/>
                  </a:schemeClr>
                </a:solidFill>
                <a:latin typeface="Georgia" pitchFamily="18" charset="0"/>
              </a:rPr>
              <a:t>X. Páez Medicina ULA </a:t>
            </a:r>
            <a:r>
              <a:rPr lang="es-ES" sz="1000" i="1" dirty="0" smtClean="0">
                <a:solidFill>
                  <a:schemeClr val="bg2">
                    <a:lumMod val="75000"/>
                  </a:schemeClr>
                </a:solidFill>
                <a:latin typeface="Georgia" pitchFamily="18" charset="0"/>
              </a:rPr>
              <a:t>2017</a:t>
            </a:r>
            <a:endParaRPr lang="es-ES" sz="1000" i="1" dirty="0">
              <a:solidFill>
                <a:schemeClr val="bg2">
                  <a:lumMod val="75000"/>
                </a:schemeClr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7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2000"/>
                                        <p:tgtEl>
                                          <p:spTgt spid="2027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42000">
              <a:schemeClr val="accent2">
                <a:lumMod val="50000"/>
              </a:schemeClr>
            </a:gs>
            <a:gs pos="7000">
              <a:schemeClr val="tx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8" name="Text Box 4"/>
          <p:cNvSpPr txBox="1">
            <a:spLocks noChangeArrowheads="1"/>
          </p:cNvSpPr>
          <p:nvPr/>
        </p:nvSpPr>
        <p:spPr bwMode="auto">
          <a:xfrm>
            <a:off x="1565275" y="5157788"/>
            <a:ext cx="6172200" cy="13112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s-E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Grupo Multidisciplinario de Bioética </a:t>
            </a:r>
          </a:p>
          <a:p>
            <a:pPr algn="ctr"/>
            <a:r>
              <a:rPr lang="es-E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con interés en salud</a:t>
            </a:r>
          </a:p>
          <a:p>
            <a:pPr algn="ctr"/>
            <a:r>
              <a:rPr lang="es-E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Establecido en 2003</a:t>
            </a:r>
          </a:p>
        </p:txBody>
      </p:sp>
      <p:sp>
        <p:nvSpPr>
          <p:cNvPr id="205836" name="Rectangle 12"/>
          <p:cNvSpPr>
            <a:spLocks noChangeArrowheads="1"/>
          </p:cNvSpPr>
          <p:nvPr/>
        </p:nvSpPr>
        <p:spPr bwMode="auto">
          <a:xfrm>
            <a:off x="0" y="15351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s-ES"/>
          </a:p>
        </p:txBody>
      </p:sp>
      <p:grpSp>
        <p:nvGrpSpPr>
          <p:cNvPr id="2" name="1 Grupo"/>
          <p:cNvGrpSpPr/>
          <p:nvPr/>
        </p:nvGrpSpPr>
        <p:grpSpPr>
          <a:xfrm>
            <a:off x="2555777" y="692697"/>
            <a:ext cx="3959324" cy="4465092"/>
            <a:chOff x="2555777" y="692697"/>
            <a:chExt cx="3959324" cy="4465092"/>
          </a:xfrm>
        </p:grpSpPr>
        <p:sp>
          <p:nvSpPr>
            <p:cNvPr id="205826" name="Rectangle 2"/>
            <p:cNvSpPr>
              <a:spLocks noChangeArrowheads="1"/>
            </p:cNvSpPr>
            <p:nvPr/>
          </p:nvSpPr>
          <p:spPr bwMode="auto">
            <a:xfrm>
              <a:off x="2627313" y="836613"/>
              <a:ext cx="3887787" cy="4103687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71842" dir="27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05838" name="Rectangle 14"/>
            <p:cNvSpPr>
              <a:spLocks noChangeArrowheads="1"/>
            </p:cNvSpPr>
            <p:nvPr/>
          </p:nvSpPr>
          <p:spPr bwMode="auto">
            <a:xfrm>
              <a:off x="2555777" y="692697"/>
              <a:ext cx="3959324" cy="4465092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dist="71842" dir="27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endParaRPr lang="es-ES"/>
            </a:p>
          </p:txBody>
        </p:sp>
        <p:grpSp>
          <p:nvGrpSpPr>
            <p:cNvPr id="205840" name="Group 16"/>
            <p:cNvGrpSpPr>
              <a:grpSpLocks/>
            </p:cNvGrpSpPr>
            <p:nvPr/>
          </p:nvGrpSpPr>
          <p:grpSpPr bwMode="auto">
            <a:xfrm>
              <a:off x="2772234" y="907975"/>
              <a:ext cx="3528095" cy="4031695"/>
              <a:chOff x="1704" y="866"/>
              <a:chExt cx="2352" cy="2622"/>
            </a:xfrm>
          </p:grpSpPr>
          <p:sp>
            <p:nvSpPr>
              <p:cNvPr id="205841" name="Oval 17"/>
              <p:cNvSpPr>
                <a:spLocks noChangeArrowheads="1"/>
              </p:cNvSpPr>
              <p:nvPr/>
            </p:nvSpPr>
            <p:spPr bwMode="auto">
              <a:xfrm>
                <a:off x="1704" y="866"/>
                <a:ext cx="2352" cy="2622"/>
              </a:xfrm>
              <a:prstGeom prst="ellipse">
                <a:avLst/>
              </a:prstGeom>
              <a:solidFill>
                <a:srgbClr val="333399"/>
              </a:solidFill>
              <a:ln w="28575">
                <a:solidFill>
                  <a:srgbClr val="40404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243F60">
                          <a:alpha val="50000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5842" name="Oval 18"/>
              <p:cNvSpPr>
                <a:spLocks noChangeArrowheads="1"/>
              </p:cNvSpPr>
              <p:nvPr/>
            </p:nvSpPr>
            <p:spPr bwMode="auto">
              <a:xfrm>
                <a:off x="2016" y="1188"/>
                <a:ext cx="1728" cy="1944"/>
              </a:xfrm>
              <a:prstGeom prst="ellipse">
                <a:avLst/>
              </a:prstGeom>
              <a:solidFill>
                <a:srgbClr val="FFFFFF"/>
              </a:solidFill>
              <a:ln w="28575">
                <a:solidFill>
                  <a:srgbClr val="40404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5843" name="WordArt 19"/>
              <p:cNvSpPr>
                <a:spLocks noChangeArrowheads="1" noChangeShapeType="1" noTextEdit="1"/>
              </p:cNvSpPr>
              <p:nvPr/>
            </p:nvSpPr>
            <p:spPr bwMode="auto">
              <a:xfrm>
                <a:off x="2160" y="1344"/>
                <a:ext cx="1440" cy="1440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spcFirstLastPara="1" wrap="none" fromWordArt="1">
                <a:prstTxWarp prst="textArchUp">
                  <a:avLst>
                    <a:gd name="adj" fmla="val 13358057"/>
                  </a:avLst>
                </a:prstTxWarp>
              </a:bodyPr>
              <a:lstStyle/>
              <a:p>
                <a:pPr algn="ctr"/>
                <a:r>
                  <a:rPr lang="es-ES" sz="3600" kern="10">
                    <a:ln w="9525">
                      <a:solidFill>
                        <a:srgbClr val="0D0D0D"/>
                      </a:solidFill>
                      <a:round/>
                      <a:headEnd/>
                      <a:tailEnd/>
                    </a:ln>
                    <a:solidFill>
                      <a:srgbClr val="938953"/>
                    </a:solidFill>
                    <a:latin typeface="Perpetua"/>
                  </a:rPr>
                  <a:t>Grupo de Bioética</a:t>
                </a:r>
              </a:p>
            </p:txBody>
          </p:sp>
          <p:sp>
            <p:nvSpPr>
              <p:cNvPr id="205844" name="WordArt 20"/>
              <p:cNvSpPr>
                <a:spLocks noChangeArrowheads="1" noChangeShapeType="1" noTextEdit="1"/>
              </p:cNvSpPr>
              <p:nvPr/>
            </p:nvSpPr>
            <p:spPr bwMode="auto">
              <a:xfrm>
                <a:off x="2304" y="2160"/>
                <a:ext cx="1152" cy="86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spcFirstLastPara="1" wrap="none" fromWordArt="1">
                <a:prstTxWarp prst="textArchDown">
                  <a:avLst>
                    <a:gd name="adj" fmla="val 1409477"/>
                  </a:avLst>
                </a:prstTxWarp>
              </a:bodyPr>
              <a:lstStyle/>
              <a:p>
                <a:pPr algn="ctr"/>
                <a:r>
                  <a:rPr lang="es-ES" sz="3200" kern="10">
                    <a:ln w="9525">
                      <a:solidFill>
                        <a:srgbClr val="0D0D0D"/>
                      </a:solidFill>
                      <a:round/>
                      <a:headEnd/>
                      <a:tailEnd/>
                    </a:ln>
                    <a:solidFill>
                      <a:srgbClr val="938953"/>
                    </a:solidFill>
                    <a:latin typeface="Perpetua"/>
                  </a:rPr>
                  <a:t>Medicina ULA</a:t>
                </a:r>
              </a:p>
            </p:txBody>
          </p:sp>
          <p:pic>
            <p:nvPicPr>
              <p:cNvPr id="205845" name="Imagen 2"/>
              <p:cNvPicPr>
                <a:picLocks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96" y="1635"/>
                <a:ext cx="500" cy="114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05846" name="Imagen 2"/>
              <p:cNvPicPr>
                <a:picLocks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60" y="1642"/>
                <a:ext cx="500" cy="114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05847" name="Imagen 1"/>
              <p:cNvPicPr>
                <a:picLocks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713" y="1560"/>
                <a:ext cx="304" cy="115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05848" name="AutoShape 24"/>
              <p:cNvSpPr>
                <a:spLocks noChangeArrowheads="1"/>
              </p:cNvSpPr>
              <p:nvPr/>
            </p:nvSpPr>
            <p:spPr bwMode="auto">
              <a:xfrm>
                <a:off x="1872" y="2160"/>
                <a:ext cx="109" cy="118"/>
              </a:xfrm>
              <a:prstGeom prst="octagon">
                <a:avLst>
                  <a:gd name="adj" fmla="val 29287"/>
                </a:avLst>
              </a:prstGeom>
              <a:solidFill>
                <a:srgbClr val="FFCC00"/>
              </a:solidFill>
              <a:ln w="22225">
                <a:solidFill>
                  <a:srgbClr val="333333"/>
                </a:solidFill>
                <a:miter lim="800000"/>
                <a:headEnd/>
                <a:tailEnd/>
              </a:ln>
              <a:effectLst>
                <a:outerShdw dist="28398" dir="3806097" algn="ctr" rotWithShape="0">
                  <a:srgbClr val="7F7F7F">
                    <a:alpha val="50000"/>
                  </a:srgbClr>
                </a:outerShdw>
              </a:effec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5849" name="AutoShape 25"/>
              <p:cNvSpPr>
                <a:spLocks noChangeArrowheads="1"/>
              </p:cNvSpPr>
              <p:nvPr/>
            </p:nvSpPr>
            <p:spPr bwMode="auto">
              <a:xfrm>
                <a:off x="3792" y="2139"/>
                <a:ext cx="109" cy="118"/>
              </a:xfrm>
              <a:prstGeom prst="octagon">
                <a:avLst>
                  <a:gd name="adj" fmla="val 29287"/>
                </a:avLst>
              </a:prstGeom>
              <a:solidFill>
                <a:srgbClr val="FFCC00"/>
              </a:solidFill>
              <a:ln w="22225">
                <a:solidFill>
                  <a:srgbClr val="333333"/>
                </a:solidFill>
                <a:miter lim="800000"/>
                <a:headEnd/>
                <a:tailEnd/>
              </a:ln>
              <a:effectLst>
                <a:outerShdw dist="28398" dir="3806097" algn="ctr" rotWithShape="0">
                  <a:srgbClr val="7F7F7F">
                    <a:alpha val="50000"/>
                  </a:srgbClr>
                </a:outerShdw>
              </a:effec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205850" name="WordArt 26"/>
              <p:cNvSpPr>
                <a:spLocks noChangeArrowheads="1" noChangeShapeType="1" noTextEdit="1"/>
              </p:cNvSpPr>
              <p:nvPr/>
            </p:nvSpPr>
            <p:spPr bwMode="auto">
              <a:xfrm>
                <a:off x="1872" y="1194"/>
                <a:ext cx="2029" cy="2154"/>
              </a:xfrm>
              <a:prstGeom prst="rect">
                <a:avLst/>
              </a:prstGeom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spcFirstLastPara="1" wrap="none" fromWordArt="1">
                <a:prstTxWarp prst="textArchDown">
                  <a:avLst>
                    <a:gd name="adj" fmla="val 1403437"/>
                  </a:avLst>
                </a:prstTxWarp>
              </a:bodyPr>
              <a:lstStyle/>
              <a:p>
                <a:pPr algn="ctr"/>
                <a:r>
                  <a:rPr lang="es-ES" sz="3600" kern="10" dirty="0" err="1">
                    <a:ln w="9525">
                      <a:solidFill>
                        <a:srgbClr val="0F243E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/>
                    <a:cs typeface="Arial"/>
                  </a:rPr>
                  <a:t>Primum</a:t>
                </a:r>
                <a:r>
                  <a:rPr lang="es-ES" sz="3600" kern="10" dirty="0">
                    <a:ln w="9525">
                      <a:solidFill>
                        <a:srgbClr val="0F243E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/>
                    <a:cs typeface="Arial"/>
                  </a:rPr>
                  <a:t> non </a:t>
                </a:r>
                <a:r>
                  <a:rPr lang="es-ES" sz="3600" kern="10" dirty="0" err="1">
                    <a:ln w="9525">
                      <a:solidFill>
                        <a:srgbClr val="0F243E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/>
                    <a:cs typeface="Arial"/>
                  </a:rPr>
                  <a:t>tacere</a:t>
                </a:r>
                <a:endParaRPr lang="es-ES" sz="3600" kern="10" dirty="0">
                  <a:ln w="9525">
                    <a:solidFill>
                      <a:srgbClr val="0F243E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/>
                  <a:cs typeface="Arial"/>
                </a:endParaRPr>
              </a:p>
            </p:txBody>
          </p:sp>
          <p:sp>
            <p:nvSpPr>
              <p:cNvPr id="205851" name="WordArt 27"/>
              <p:cNvSpPr>
                <a:spLocks noChangeArrowheads="1" noChangeShapeType="1" noTextEdit="1"/>
              </p:cNvSpPr>
              <p:nvPr/>
            </p:nvSpPr>
            <p:spPr bwMode="auto">
              <a:xfrm>
                <a:off x="1927" y="1054"/>
                <a:ext cx="1919" cy="1778"/>
              </a:xfrm>
              <a:prstGeom prst="rect">
                <a:avLst/>
              </a:prstGeom>
              <a:ln>
                <a:noFill/>
              </a:ln>
              <a:extLst>
                <a:ext uri="{AF507438-7753-43E0-B8FC-AC1667EBCBE1}">
                  <a14:hiddenEffects xmlns:a14="http://schemas.microsoft.com/office/drawing/2010/main">
                    <a:effectLst/>
                  </a14:hiddenEffects>
                </a:ext>
              </a:extLst>
            </p:spPr>
            <p:txBody>
              <a:bodyPr spcFirstLastPara="1" wrap="none" fromWordArt="1">
                <a:prstTxWarp prst="textArchUp">
                  <a:avLst>
                    <a:gd name="adj" fmla="val 11118165"/>
                  </a:avLst>
                </a:prstTxWarp>
              </a:bodyPr>
              <a:lstStyle/>
              <a:p>
                <a:pPr algn="ctr"/>
                <a:r>
                  <a:rPr lang="es-ES" sz="3600" kern="10" dirty="0" err="1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/>
                    <a:cs typeface="Arial"/>
                  </a:rPr>
                  <a:t>Primum</a:t>
                </a:r>
                <a:r>
                  <a:rPr lang="es-ES" sz="3600" kern="10" dirty="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/>
                    <a:cs typeface="Arial"/>
                  </a:rPr>
                  <a:t> non </a:t>
                </a:r>
                <a:r>
                  <a:rPr lang="es-ES" sz="3600" kern="10" dirty="0" err="1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FF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/>
                    <a:cs typeface="Arial"/>
                  </a:rPr>
                  <a:t>nocere</a:t>
                </a:r>
                <a:endParaRPr lang="es-ES" sz="3600" kern="10" dirty="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/>
                  <a:cs typeface="Arial"/>
                </a:endParaRPr>
              </a:p>
            </p:txBody>
          </p:sp>
        </p:grpSp>
      </p:grpSp>
      <p:sp>
        <p:nvSpPr>
          <p:cNvPr id="20" name="Text Box 6"/>
          <p:cNvSpPr txBox="1">
            <a:spLocks noChangeArrowheads="1"/>
          </p:cNvSpPr>
          <p:nvPr/>
        </p:nvSpPr>
        <p:spPr bwMode="auto">
          <a:xfrm>
            <a:off x="7236296" y="6598386"/>
            <a:ext cx="1771639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000" i="1" dirty="0">
                <a:solidFill>
                  <a:schemeClr val="bg2">
                    <a:lumMod val="20000"/>
                    <a:lumOff val="80000"/>
                  </a:schemeClr>
                </a:solidFill>
                <a:latin typeface="Georgia" pitchFamily="18" charset="0"/>
              </a:rPr>
              <a:t>X. Páez Medicina ULA </a:t>
            </a:r>
            <a:r>
              <a:rPr lang="es-ES" sz="1000" i="1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Georgia" pitchFamily="18" charset="0"/>
              </a:rPr>
              <a:t>2017</a:t>
            </a:r>
            <a:endParaRPr lang="es-ES" sz="1000" i="1" dirty="0">
              <a:solidFill>
                <a:schemeClr val="bg2">
                  <a:lumMod val="20000"/>
                  <a:lumOff val="80000"/>
                </a:schemeClr>
              </a:solidFill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9000">
              <a:schemeClr val="tx1"/>
            </a:gs>
            <a:gs pos="44000">
              <a:srgbClr val="3333CC">
                <a:gamma/>
                <a:shade val="46275"/>
                <a:invGamma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4" name="Text Box 6"/>
          <p:cNvSpPr txBox="1">
            <a:spLocks noChangeArrowheads="1"/>
          </p:cNvSpPr>
          <p:nvPr/>
        </p:nvSpPr>
        <p:spPr bwMode="auto">
          <a:xfrm>
            <a:off x="946795" y="332656"/>
            <a:ext cx="7255512" cy="769441"/>
          </a:xfrm>
          <a:prstGeom prst="rect">
            <a:avLst/>
          </a:prstGeom>
          <a:solidFill>
            <a:srgbClr val="000099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4400" dirty="0">
                <a:solidFill>
                  <a:srgbClr val="FFD31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Día de la Ética </a:t>
            </a:r>
            <a:r>
              <a:rPr lang="es-ES" sz="4400" dirty="0" smtClean="0">
                <a:solidFill>
                  <a:srgbClr val="FFD31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en Medicina</a:t>
            </a:r>
            <a:endParaRPr lang="es-ES" sz="4400" dirty="0">
              <a:solidFill>
                <a:srgbClr val="FFD31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285519" y="1300837"/>
            <a:ext cx="8626079" cy="52322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b="1" dirty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2009</a:t>
            </a:r>
            <a:r>
              <a:rPr lang="es-ES" sz="2000" dirty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s-E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Galería Auditorio A “Primero el Paciente</a:t>
            </a:r>
            <a:r>
              <a:rPr lang="es-E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 </a:t>
            </a:r>
            <a:r>
              <a:rPr lang="es-E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Iniciativa </a:t>
            </a:r>
            <a:r>
              <a:rPr lang="es-ES" sz="18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Cristian Pino</a:t>
            </a:r>
            <a:endParaRPr lang="es-ES" sz="1800" dirty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</a:t>
            </a:r>
            <a:r>
              <a:rPr lang="es-E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I </a:t>
            </a:r>
            <a:r>
              <a:rPr lang="es-ES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Ciclo Conducta Responsable en la Investigación</a:t>
            </a:r>
          </a:p>
          <a:p>
            <a:endParaRPr lang="es-ES" sz="1600" dirty="0" smtClean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sz="20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2008   </a:t>
            </a:r>
            <a:r>
              <a:rPr lang="es-E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 </a:t>
            </a:r>
            <a:r>
              <a:rPr lang="es-ES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Campaña de Educación </a:t>
            </a:r>
            <a:r>
              <a:rPr lang="es-E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Paciente</a:t>
            </a:r>
          </a:p>
          <a:p>
            <a:r>
              <a:rPr lang="es-ES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</a:t>
            </a:r>
            <a:r>
              <a:rPr lang="es-E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Discusiones sobre la Buena Practica Médica. </a:t>
            </a:r>
            <a:r>
              <a:rPr lang="es-ES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es-E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asos I</a:t>
            </a:r>
          </a:p>
          <a:p>
            <a:endParaRPr lang="es-ES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sz="2000" dirty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2007</a:t>
            </a:r>
            <a:r>
              <a:rPr lang="es-E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es-E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Incorporación </a:t>
            </a:r>
            <a:r>
              <a:rPr lang="es-E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Materia Electiva 3er. Año Medicina</a:t>
            </a:r>
          </a:p>
          <a:p>
            <a:r>
              <a:rPr lang="es-ES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</a:t>
            </a:r>
            <a:r>
              <a:rPr lang="es-E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“Cómo mejorar la práctica </a:t>
            </a:r>
            <a:r>
              <a:rPr lang="es-E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médica”</a:t>
            </a:r>
          </a:p>
          <a:p>
            <a:r>
              <a:rPr lang="es-E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</a:t>
            </a:r>
            <a:endParaRPr lang="es-ES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sz="20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2006</a:t>
            </a:r>
            <a:r>
              <a:rPr lang="es-ES" sz="20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es-E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Primera </a:t>
            </a:r>
            <a:r>
              <a:rPr lang="es-E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celebración Día Ética en Medicina ULA</a:t>
            </a:r>
          </a:p>
          <a:p>
            <a:r>
              <a:rPr lang="es-E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</a:t>
            </a:r>
            <a:r>
              <a:rPr lang="es-E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</a:t>
            </a:r>
            <a:r>
              <a:rPr lang="es-E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Campaña de Educación Paciente</a:t>
            </a:r>
          </a:p>
          <a:p>
            <a:r>
              <a:rPr lang="es-E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</a:t>
            </a:r>
            <a:r>
              <a:rPr lang="es-E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Códigos </a:t>
            </a:r>
            <a:r>
              <a:rPr lang="es-E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Ética en la Universidad de los Andes</a:t>
            </a:r>
          </a:p>
          <a:p>
            <a:r>
              <a:rPr lang="es-E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</a:t>
            </a:r>
            <a:r>
              <a:rPr lang="es-E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Establecimiento </a:t>
            </a:r>
            <a:r>
              <a:rPr lang="es-E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primer Comité de Ética en la ULA </a:t>
            </a:r>
            <a:endParaRPr lang="es-VE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sz="2000" dirty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2004</a:t>
            </a:r>
            <a:r>
              <a:rPr lang="es-E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s-E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 </a:t>
            </a:r>
            <a:r>
              <a:rPr lang="es-E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Encuentro Bioética y Derecho Médico</a:t>
            </a:r>
          </a:p>
          <a:p>
            <a:r>
              <a:rPr lang="es-ES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endParaRPr lang="es-ES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s-ES" sz="2000" dirty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2003</a:t>
            </a:r>
            <a:r>
              <a:rPr lang="es-E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 </a:t>
            </a:r>
            <a:r>
              <a:rPr lang="es-E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Encuentro Bioética y Derecho Médico</a:t>
            </a:r>
          </a:p>
          <a:p>
            <a:r>
              <a:rPr lang="es-E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</a:t>
            </a:r>
            <a:r>
              <a:rPr lang="es-E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Creación I  Grupo </a:t>
            </a:r>
            <a:r>
              <a:rPr lang="es-ES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Multidisciplinario de Bioética </a:t>
            </a:r>
            <a:r>
              <a:rPr lang="es-E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ULA</a:t>
            </a: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7139925" y="6533039"/>
            <a:ext cx="181331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X. Páez Medicina ULA </a:t>
            </a:r>
            <a:r>
              <a:rPr lang="es-ES" sz="9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2017</a:t>
            </a:r>
            <a:endParaRPr lang="es-ES" sz="900" b="1" i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46000">
              <a:schemeClr val="accent2">
                <a:lumMod val="50000"/>
              </a:schemeClr>
            </a:gs>
            <a:gs pos="7000">
              <a:schemeClr val="tx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9" name="Text Box 3"/>
          <p:cNvSpPr txBox="1">
            <a:spLocks noChangeArrowheads="1"/>
          </p:cNvSpPr>
          <p:nvPr/>
        </p:nvSpPr>
        <p:spPr bwMode="auto">
          <a:xfrm>
            <a:off x="207144" y="1164133"/>
            <a:ext cx="8729712" cy="55707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s-ES" sz="22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2017</a:t>
            </a:r>
            <a:r>
              <a:rPr lang="es-E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Primera celebración Día Mundial Bioética en ULA</a:t>
            </a:r>
            <a:endParaRPr lang="es-ES" sz="2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r>
              <a:rPr lang="es-E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E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       </a:t>
            </a:r>
            <a:r>
              <a:rPr lang="es-E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Materia para </a:t>
            </a:r>
            <a:r>
              <a:rPr lang="es-ES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</a:t>
            </a:r>
            <a:r>
              <a:rPr lang="es-E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rofesores y </a:t>
            </a:r>
            <a:r>
              <a:rPr lang="es-ES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Residentes “Cómo mejorar la práctica </a:t>
            </a:r>
            <a:r>
              <a:rPr lang="es-E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médica”</a:t>
            </a:r>
          </a:p>
          <a:p>
            <a:r>
              <a:rPr lang="es-ES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</a:p>
          <a:p>
            <a:pPr marL="0" indent="0"/>
            <a:r>
              <a:rPr lang="es-ES" sz="20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2016</a:t>
            </a:r>
            <a:r>
              <a:rPr lang="es-E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</a:t>
            </a:r>
            <a:r>
              <a:rPr lang="es-E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Discusiones sobre la Buena Práctica Médica. </a:t>
            </a:r>
            <a:r>
              <a:rPr lang="es-E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II</a:t>
            </a:r>
            <a:endParaRPr lang="es-ES" sz="18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0" indent="0"/>
            <a:r>
              <a:rPr lang="es-ES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           UNESCO </a:t>
            </a:r>
            <a:r>
              <a:rPr lang="es-ES" sz="1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Bioethics</a:t>
            </a:r>
            <a:r>
              <a:rPr lang="es-ES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s-ES" sz="1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Chair</a:t>
            </a:r>
            <a:r>
              <a:rPr lang="es-ES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Establecimiento de Unidad Local Venezuela</a:t>
            </a:r>
          </a:p>
          <a:p>
            <a:pPr marL="0" indent="0"/>
            <a:endParaRPr lang="es-ES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0" indent="0"/>
            <a:r>
              <a:rPr lang="es-ES" sz="20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2015  </a:t>
            </a:r>
            <a:r>
              <a:rPr lang="es-E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Discusiones </a:t>
            </a:r>
            <a:r>
              <a:rPr lang="es-ES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sobre la Buena Práctica en la </a:t>
            </a:r>
            <a:r>
              <a:rPr lang="es-E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Investigación </a:t>
            </a:r>
            <a:r>
              <a:rPr lang="es-ES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y </a:t>
            </a:r>
            <a:r>
              <a:rPr lang="es-E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Docencia. Casos</a:t>
            </a:r>
          </a:p>
          <a:p>
            <a:pPr marL="0" indent="0"/>
            <a:endParaRPr lang="es-ES" sz="16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0" indent="0"/>
            <a:r>
              <a:rPr lang="es-ES" sz="20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2014  </a:t>
            </a:r>
            <a:r>
              <a:rPr lang="es-E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Integridad en la Academia y la Investigación</a:t>
            </a:r>
          </a:p>
          <a:p>
            <a:pPr marL="0" indent="0"/>
            <a:endParaRPr lang="es-ES" sz="16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0" indent="0"/>
            <a:r>
              <a:rPr lang="es-ES" sz="20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2013  </a:t>
            </a:r>
            <a:r>
              <a:rPr lang="es-E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Creación </a:t>
            </a:r>
            <a:r>
              <a:rPr lang="es-ES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Comité Bioética en la Academia de Mérida</a:t>
            </a:r>
          </a:p>
          <a:p>
            <a:pPr marL="0" indent="0"/>
            <a:r>
              <a:rPr lang="es-E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         Promoción </a:t>
            </a:r>
            <a:r>
              <a:rPr lang="es-ES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 la Integridad Académica en la </a:t>
            </a:r>
            <a:r>
              <a:rPr lang="es-E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ULA</a:t>
            </a:r>
          </a:p>
          <a:p>
            <a:pPr marL="0" indent="0"/>
            <a:endParaRPr lang="es-ES" sz="1600" dirty="0" smtClean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marL="0" indent="0"/>
            <a:r>
              <a:rPr lang="es-ES" sz="20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2012</a:t>
            </a:r>
            <a:r>
              <a:rPr lang="es-E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</a:t>
            </a:r>
            <a:r>
              <a:rPr lang="es-E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II </a:t>
            </a:r>
            <a:r>
              <a:rPr lang="es-ES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Ciclo Conducta Responsable en la Investigación</a:t>
            </a:r>
          </a:p>
          <a:p>
            <a:endParaRPr lang="es-ES" sz="1600" dirty="0" smtClean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r>
              <a:rPr lang="es-ES" sz="20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2011</a:t>
            </a:r>
            <a:r>
              <a:rPr lang="es-ES" sz="2800" dirty="0" smtClean="0">
                <a:solidFill>
                  <a:srgbClr val="FFFF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</a:t>
            </a:r>
            <a:r>
              <a:rPr lang="es-E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Creación </a:t>
            </a:r>
            <a:r>
              <a:rPr lang="es-ES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Comité Bioética División Posgrado Medicina</a:t>
            </a:r>
          </a:p>
          <a:p>
            <a:endParaRPr lang="es-ES" sz="1600" dirty="0" smtClean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r>
              <a:rPr lang="es-ES" sz="20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2010 </a:t>
            </a:r>
            <a:r>
              <a:rPr lang="es-E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Incorporación </a:t>
            </a:r>
            <a:r>
              <a:rPr lang="es-ES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Materia Electiva 6to. </a:t>
            </a:r>
            <a:r>
              <a:rPr lang="es-E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Año. Sugerencia </a:t>
            </a:r>
            <a:r>
              <a:rPr lang="es-ES" sz="18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Diana Izurieta</a:t>
            </a:r>
            <a:endParaRPr lang="es-ES" sz="1800" dirty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r>
              <a:rPr lang="es-ES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        </a:t>
            </a:r>
            <a:r>
              <a:rPr lang="es-E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“</a:t>
            </a:r>
            <a:r>
              <a:rPr lang="es-ES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Cómo mejorar la práctica médica II</a:t>
            </a:r>
            <a:r>
              <a:rPr lang="es-E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”</a:t>
            </a:r>
            <a:endParaRPr lang="es-ES" sz="1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944244" y="246474"/>
            <a:ext cx="7255512" cy="769441"/>
          </a:xfrm>
          <a:prstGeom prst="rect">
            <a:avLst/>
          </a:prstGeom>
          <a:solidFill>
            <a:srgbClr val="000099"/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4400" dirty="0">
                <a:solidFill>
                  <a:srgbClr val="FFD31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Día de la Ética </a:t>
            </a:r>
            <a:r>
              <a:rPr lang="es-ES" sz="4400" dirty="0" smtClean="0">
                <a:solidFill>
                  <a:srgbClr val="FFD31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en Medicina</a:t>
            </a:r>
            <a:endParaRPr lang="es-ES" sz="4400" dirty="0">
              <a:solidFill>
                <a:srgbClr val="FFD31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7293097" y="6533554"/>
            <a:ext cx="1813317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9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X. Páez Medicina ULA </a:t>
            </a:r>
            <a:r>
              <a:rPr lang="es-ES" sz="9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2017</a:t>
            </a:r>
            <a:endParaRPr lang="es-ES" sz="900" b="1" i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51000">
              <a:srgbClr val="262695"/>
            </a:gs>
            <a:gs pos="7000">
              <a:srgbClr val="3333CC">
                <a:gamma/>
                <a:shade val="46275"/>
                <a:invGamma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9" name="Text Box 7"/>
          <p:cNvSpPr txBox="1">
            <a:spLocks noChangeArrowheads="1"/>
          </p:cNvSpPr>
          <p:nvPr/>
        </p:nvSpPr>
        <p:spPr bwMode="auto">
          <a:xfrm>
            <a:off x="919078" y="5197311"/>
            <a:ext cx="5976665" cy="89255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ES" sz="2000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*  </a:t>
            </a:r>
            <a:r>
              <a:rPr lang="es-ES" sz="18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Reunión </a:t>
            </a:r>
            <a:r>
              <a:rPr lang="es-ES" sz="1800" dirty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Grupo Multidisciplinario de B</a:t>
            </a:r>
            <a:r>
              <a:rPr lang="es-ES" sz="2000" dirty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ioética</a:t>
            </a:r>
          </a:p>
          <a:p>
            <a:r>
              <a:rPr lang="es-E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</a:t>
            </a:r>
            <a:r>
              <a:rPr lang="es-ES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Renovación </a:t>
            </a:r>
            <a:r>
              <a:rPr lang="es-E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adhesión a códigos de ética</a:t>
            </a:r>
          </a:p>
          <a:p>
            <a:r>
              <a:rPr lang="es-ES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</a:t>
            </a:r>
            <a:r>
              <a:rPr lang="es-ES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Promoción </a:t>
            </a:r>
            <a:r>
              <a:rPr lang="es-E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y mantenimiento de la Integridad </a:t>
            </a:r>
            <a:r>
              <a:rPr lang="es-ES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Académica</a:t>
            </a:r>
            <a:endParaRPr lang="es-ES" sz="16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97641" name="Text Box 9"/>
          <p:cNvSpPr txBox="1">
            <a:spLocks noChangeArrowheads="1"/>
          </p:cNvSpPr>
          <p:nvPr/>
        </p:nvSpPr>
        <p:spPr bwMode="auto">
          <a:xfrm>
            <a:off x="899592" y="3719983"/>
            <a:ext cx="6336704" cy="738664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ES" sz="2000" dirty="0" smtClean="0">
                <a:solidFill>
                  <a:srgbClr val="FFCC00"/>
                </a:solidFill>
              </a:rPr>
              <a:t>*</a:t>
            </a:r>
            <a:r>
              <a:rPr lang="es-ES" sz="2400" dirty="0" smtClean="0">
                <a:solidFill>
                  <a:srgbClr val="FFCC00"/>
                </a:solidFill>
              </a:rPr>
              <a:t>  </a:t>
            </a:r>
            <a:r>
              <a:rPr lang="es-ES" sz="1800" dirty="0" smtClean="0">
                <a:solidFill>
                  <a:srgbClr val="FFFF99"/>
                </a:solidFill>
              </a:rPr>
              <a:t>Charla</a:t>
            </a:r>
          </a:p>
          <a:p>
            <a:r>
              <a:rPr lang="es-ES" sz="1800" i="1" dirty="0" smtClean="0">
                <a:solidFill>
                  <a:srgbClr val="FFFF99"/>
                </a:solidFill>
              </a:rPr>
              <a:t>     </a:t>
            </a:r>
            <a:r>
              <a:rPr lang="es-ES" sz="1600" i="1" dirty="0" smtClean="0">
                <a:solidFill>
                  <a:schemeClr val="bg1"/>
                </a:solidFill>
              </a:rPr>
              <a:t>Polifarmacia: fuente </a:t>
            </a:r>
            <a:r>
              <a:rPr lang="es-ES" sz="1600" i="1" dirty="0" smtClean="0">
                <a:solidFill>
                  <a:schemeClr val="bg1"/>
                </a:solidFill>
              </a:rPr>
              <a:t>de errores médicos </a:t>
            </a:r>
            <a:r>
              <a:rPr lang="es-ES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X. Páez</a:t>
            </a:r>
            <a:endParaRPr lang="es-ES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7642" name="Text Box 10"/>
          <p:cNvSpPr txBox="1">
            <a:spLocks noChangeArrowheads="1"/>
          </p:cNvSpPr>
          <p:nvPr/>
        </p:nvSpPr>
        <p:spPr bwMode="auto">
          <a:xfrm>
            <a:off x="899592" y="4489425"/>
            <a:ext cx="5472608" cy="707886"/>
          </a:xfrm>
          <a:prstGeom prst="rect">
            <a:avLst/>
          </a:prstGeom>
          <a:noFill/>
          <a:ln>
            <a:noFill/>
          </a:ln>
          <a:effectLst>
            <a:outerShdw dist="45791" dir="2021404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ES" sz="2000" dirty="0" smtClean="0">
                <a:solidFill>
                  <a:srgbClr val="FFCC00"/>
                </a:solidFill>
              </a:rPr>
              <a:t>*  </a:t>
            </a:r>
            <a:r>
              <a:rPr lang="es-ES" sz="18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Cine Foro</a:t>
            </a:r>
          </a:p>
          <a:p>
            <a:r>
              <a:rPr lang="es-ES" sz="2000" dirty="0" smtClean="0">
                <a:solidFill>
                  <a:schemeClr val="bg1"/>
                </a:solidFill>
              </a:rPr>
              <a:t>    </a:t>
            </a:r>
            <a:r>
              <a:rPr lang="es-E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s-ES" sz="1600" i="1" dirty="0" smtClean="0">
                <a:solidFill>
                  <a:schemeClr val="bg1"/>
                </a:solidFill>
              </a:rPr>
              <a:t>“D</a:t>
            </a:r>
            <a:r>
              <a:rPr lang="es-ES" sz="1600" i="1" dirty="0" smtClean="0">
                <a:solidFill>
                  <a:schemeClr val="bg1"/>
                </a:solidFill>
              </a:rPr>
              <a:t>oce hombres en pugna”</a:t>
            </a:r>
            <a:r>
              <a:rPr lang="es-ES" sz="1600" dirty="0" smtClean="0">
                <a:solidFill>
                  <a:schemeClr val="bg1"/>
                </a:solidFill>
              </a:rPr>
              <a:t>  Film </a:t>
            </a:r>
            <a:r>
              <a:rPr lang="es-ES" sz="1600" dirty="0" smtClean="0">
                <a:solidFill>
                  <a:schemeClr val="bg1"/>
                </a:solidFill>
              </a:rPr>
              <a:t>americano 1957</a:t>
            </a:r>
            <a:endParaRPr lang="es-ES" sz="1600" dirty="0">
              <a:solidFill>
                <a:schemeClr val="bg1"/>
              </a:solidFill>
            </a:endParaRPr>
          </a:p>
        </p:txBody>
      </p:sp>
      <p:sp>
        <p:nvSpPr>
          <p:cNvPr id="197646" name="Text Box 14"/>
          <p:cNvSpPr txBox="1">
            <a:spLocks noChangeArrowheads="1"/>
          </p:cNvSpPr>
          <p:nvPr/>
        </p:nvSpPr>
        <p:spPr bwMode="auto">
          <a:xfrm>
            <a:off x="819771" y="868170"/>
            <a:ext cx="4729658" cy="1384995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ffectLst>
            <a:outerShdw dist="35921" dir="2700000" algn="ctr" rotWithShape="0">
              <a:schemeClr val="tx1"/>
            </a:outerShdw>
          </a:effectLst>
          <a:extLst/>
        </p:spPr>
        <p:txBody>
          <a:bodyPr wrap="square">
            <a:spAutoFit/>
          </a:bodyPr>
          <a:lstStyle/>
          <a:p>
            <a:pPr algn="ctr"/>
            <a:r>
              <a:rPr lang="es-ES" sz="2800" dirty="0">
                <a:solidFill>
                  <a:srgbClr val="FFD31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Día de la </a:t>
            </a:r>
            <a:r>
              <a:rPr lang="es-ES" sz="2800" dirty="0" smtClean="0">
                <a:solidFill>
                  <a:srgbClr val="FFD31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Bioética</a:t>
            </a:r>
          </a:p>
          <a:p>
            <a:pPr algn="ctr"/>
            <a:r>
              <a:rPr lang="es-ES" sz="2800" dirty="0" smtClean="0">
                <a:solidFill>
                  <a:srgbClr val="FFD31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Día de la </a:t>
            </a:r>
            <a:r>
              <a:rPr lang="es-ES" sz="2800" dirty="0">
                <a:solidFill>
                  <a:srgbClr val="FFD31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É</a:t>
            </a:r>
            <a:r>
              <a:rPr lang="es-ES" sz="2800" dirty="0" smtClean="0">
                <a:solidFill>
                  <a:srgbClr val="FFD31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tica en Medicina</a:t>
            </a:r>
          </a:p>
          <a:p>
            <a:pPr algn="ctr"/>
            <a:r>
              <a:rPr lang="es-ES" sz="2800" dirty="0" smtClean="0">
                <a:solidFill>
                  <a:srgbClr val="FFD31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2017</a:t>
            </a:r>
            <a:endParaRPr lang="es-ES" sz="2800" dirty="0">
              <a:solidFill>
                <a:srgbClr val="FFD31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4" name="Imagen 1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77"/>
          <a:stretch/>
        </p:blipFill>
        <p:spPr>
          <a:xfrm>
            <a:off x="5954063" y="485408"/>
            <a:ext cx="2418756" cy="2359369"/>
          </a:xfrm>
          <a:prstGeom prst="rect">
            <a:avLst/>
          </a:prstGeom>
          <a:ln w="28575">
            <a:solidFill>
              <a:srgbClr val="CC53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5" name="Text Box 6"/>
          <p:cNvSpPr txBox="1">
            <a:spLocks noChangeArrowheads="1"/>
          </p:cNvSpPr>
          <p:nvPr/>
        </p:nvSpPr>
        <p:spPr bwMode="auto">
          <a:xfrm>
            <a:off x="7131295" y="6541826"/>
            <a:ext cx="2004075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X. Páez Medicina ULA </a:t>
            </a:r>
            <a:r>
              <a:rPr lang="es-ES" sz="1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2017</a:t>
            </a:r>
            <a:endParaRPr lang="es-ES" sz="1000" b="1" i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eorgia" pitchFamily="18" charset="0"/>
            </a:endParaRPr>
          </a:p>
        </p:txBody>
      </p:sp>
      <p:sp>
        <p:nvSpPr>
          <p:cNvPr id="17" name="Text Box 15"/>
          <p:cNvSpPr txBox="1">
            <a:spLocks noChangeArrowheads="1"/>
          </p:cNvSpPr>
          <p:nvPr/>
        </p:nvSpPr>
        <p:spPr bwMode="auto">
          <a:xfrm>
            <a:off x="919078" y="2385267"/>
            <a:ext cx="2308052" cy="46166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ES" sz="2000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*</a:t>
            </a:r>
            <a:r>
              <a:rPr lang="es-ES" sz="2400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" sz="1800" dirty="0" smtClean="0">
                <a:solidFill>
                  <a:srgbClr val="FFFF99"/>
                </a:solidFill>
              </a:rPr>
              <a:t>Introducción  </a:t>
            </a:r>
            <a:endParaRPr lang="es-ES" sz="1800" dirty="0">
              <a:solidFill>
                <a:srgbClr val="FFFF99"/>
              </a:solidFill>
            </a:endParaRPr>
          </a:p>
        </p:txBody>
      </p:sp>
      <p:sp>
        <p:nvSpPr>
          <p:cNvPr id="18" name="Text Box 15"/>
          <p:cNvSpPr txBox="1">
            <a:spLocks noChangeArrowheads="1"/>
          </p:cNvSpPr>
          <p:nvPr/>
        </p:nvSpPr>
        <p:spPr bwMode="auto">
          <a:xfrm>
            <a:off x="898675" y="2996708"/>
            <a:ext cx="5021074" cy="70788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s-ES" sz="2000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*  </a:t>
            </a:r>
            <a:r>
              <a:rPr lang="es-ES" sz="1800" dirty="0" smtClean="0">
                <a:solidFill>
                  <a:srgbClr val="FFFF99"/>
                </a:solidFill>
              </a:rPr>
              <a:t>Dilemas en academia e investigación   </a:t>
            </a:r>
            <a:r>
              <a:rPr lang="es-ES" sz="2000" dirty="0" smtClean="0">
                <a:solidFill>
                  <a:srgbClr val="FFFF99"/>
                </a:solidFill>
              </a:rPr>
              <a:t>     </a:t>
            </a:r>
          </a:p>
          <a:p>
            <a:r>
              <a:rPr lang="es-E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</a:t>
            </a:r>
            <a:r>
              <a:rPr lang="es-ES" sz="1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Participación de estudiantes y profesores</a:t>
            </a:r>
            <a:endParaRPr lang="es-ES" sz="16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7639" grpId="0"/>
      <p:bldP spid="197641" grpId="0"/>
      <p:bldP spid="197642" grpId="0"/>
      <p:bldP spid="17" grpId="0"/>
      <p:bldP spid="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50000">
              <a:srgbClr val="262695"/>
            </a:gs>
            <a:gs pos="7000">
              <a:srgbClr val="3333CC">
                <a:gamma/>
                <a:shade val="46275"/>
                <a:invGamma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6876256" y="6586841"/>
            <a:ext cx="2004075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s-ES" sz="1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X. Páez Medicina ULA </a:t>
            </a:r>
            <a:r>
              <a:rPr lang="es-ES" sz="1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2017</a:t>
            </a:r>
            <a:endParaRPr lang="es-ES" sz="1000" b="1" i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eorgia" pitchFamily="18" charset="0"/>
            </a:endParaRPr>
          </a:p>
        </p:txBody>
      </p:sp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1510104" y="5157192"/>
            <a:ext cx="6123792" cy="46166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outerShdw dist="35560" dir="2700000" algn="tl" rotWithShape="0">
              <a:prstClr val="black"/>
            </a:outerShdw>
          </a:effectLst>
          <a:extLst/>
        </p:spPr>
        <p:txBody>
          <a:bodyPr wrap="none">
            <a:spAutoFit/>
          </a:bodyPr>
          <a:lstStyle/>
          <a:p>
            <a:r>
              <a:rPr lang="es-ES" sz="2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Una invitación a Profesores y Estudiantes</a:t>
            </a:r>
            <a:endParaRPr lang="es-ES" sz="24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6" name="Picture 4" descr="FD6284E5"/>
          <p:cNvPicPr/>
          <p:nvPr/>
        </p:nvPicPr>
        <p:blipFill>
          <a:blip r:embed="rId2" cstate="print">
            <a:lum bright="-20000" contrast="4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836713"/>
            <a:ext cx="2160240" cy="2592288"/>
          </a:xfrm>
          <a:prstGeom prst="rect">
            <a:avLst/>
          </a:prstGeom>
          <a:solidFill>
            <a:schemeClr val="tx1"/>
          </a:solidFill>
          <a:ln>
            <a:noFill/>
          </a:ln>
          <a:extLst/>
        </p:spPr>
      </p:pic>
      <p:sp>
        <p:nvSpPr>
          <p:cNvPr id="17" name="Text Box 15"/>
          <p:cNvSpPr txBox="1">
            <a:spLocks noChangeArrowheads="1"/>
          </p:cNvSpPr>
          <p:nvPr/>
        </p:nvSpPr>
        <p:spPr bwMode="auto">
          <a:xfrm>
            <a:off x="1388857" y="3658051"/>
            <a:ext cx="6264989" cy="123110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s-ES" sz="2800" dirty="0" smtClean="0">
                <a:solidFill>
                  <a:srgbClr val="FFD31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Grupo </a:t>
            </a:r>
            <a:r>
              <a:rPr lang="es-ES" sz="2800" dirty="0">
                <a:solidFill>
                  <a:srgbClr val="FFD31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Multidisciplinario de </a:t>
            </a:r>
            <a:r>
              <a:rPr lang="es-ES" sz="2800" dirty="0" smtClean="0">
                <a:solidFill>
                  <a:srgbClr val="FFD31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Bioética</a:t>
            </a:r>
          </a:p>
          <a:p>
            <a:pPr algn="ctr"/>
            <a:r>
              <a:rPr lang="es-ES" sz="2800" dirty="0">
                <a:solidFill>
                  <a:srgbClr val="FFD31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</a:t>
            </a:r>
            <a:r>
              <a:rPr lang="es-ES" sz="2800" dirty="0" smtClean="0">
                <a:solidFill>
                  <a:srgbClr val="FFD31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on interés en salud</a:t>
            </a:r>
            <a:endParaRPr lang="es-ES" sz="2800" dirty="0">
              <a:solidFill>
                <a:srgbClr val="FFD31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/>
            <a:r>
              <a:rPr lang="es-ES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</a:t>
            </a:r>
            <a:r>
              <a:rPr lang="es-E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</a:t>
            </a:r>
            <a:endParaRPr lang="es-ES" sz="24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7" grpId="0"/>
    </p:bldLst>
  </p:timing>
</p:sld>
</file>

<file path=ppt/theme/theme1.xml><?xml version="1.0" encoding="utf-8"?>
<a:theme xmlns:a="http://schemas.openxmlformats.org/drawingml/2006/main" name="Diseño predeterminado">
  <a:themeElements>
    <a:clrScheme name="Diseño predeterminad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6214</TotalTime>
  <Words>557</Words>
  <Application>Microsoft Office PowerPoint</Application>
  <PresentationFormat>Presentación en pantalla (4:3)</PresentationFormat>
  <Paragraphs>112</Paragraphs>
  <Slides>10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6" baseType="lpstr">
      <vt:lpstr>Arial</vt:lpstr>
      <vt:lpstr>Comic Sans MS</vt:lpstr>
      <vt:lpstr>Georgia</vt:lpstr>
      <vt:lpstr>Perpetua</vt:lpstr>
      <vt:lpstr>Times New Roman</vt:lpstr>
      <vt:lpstr>Diseño predeterminado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18/06/2002.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SOBRE MEDICINA, MÉDICOS Y  PACIENTES</dc:title>
  <dc:creator>.</dc:creator>
  <cp:lastModifiedBy>ximena</cp:lastModifiedBy>
  <cp:revision>337</cp:revision>
  <dcterms:created xsi:type="dcterms:W3CDTF">2002-10-20T16:00:31Z</dcterms:created>
  <dcterms:modified xsi:type="dcterms:W3CDTF">2017-10-20T09:00:16Z</dcterms:modified>
</cp:coreProperties>
</file>