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74" r:id="rId4"/>
    <p:sldId id="257" r:id="rId5"/>
    <p:sldId id="258" r:id="rId6"/>
    <p:sldId id="271" r:id="rId7"/>
    <p:sldId id="259" r:id="rId8"/>
    <p:sldId id="260" r:id="rId9"/>
    <p:sldId id="277" r:id="rId10"/>
    <p:sldId id="281" r:id="rId11"/>
    <p:sldId id="275" r:id="rId12"/>
    <p:sldId id="261" r:id="rId13"/>
    <p:sldId id="276" r:id="rId14"/>
    <p:sldId id="278" r:id="rId15"/>
    <p:sldId id="263" r:id="rId16"/>
    <p:sldId id="262" r:id="rId17"/>
    <p:sldId id="279" r:id="rId18"/>
    <p:sldId id="265" r:id="rId19"/>
    <p:sldId id="269" r:id="rId20"/>
    <p:sldId id="266" r:id="rId21"/>
    <p:sldId id="268" r:id="rId22"/>
    <p:sldId id="267" r:id="rId23"/>
    <p:sldId id="272" r:id="rId24"/>
    <p:sldId id="280" r:id="rId25"/>
    <p:sldId id="273" r:id="rId26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70"/>
    <a:srgbClr val="00009E"/>
    <a:srgbClr val="0000B0"/>
    <a:srgbClr val="0A4FCC"/>
    <a:srgbClr val="06307C"/>
    <a:srgbClr val="0033CC"/>
    <a:srgbClr val="2C6EAA"/>
    <a:srgbClr val="C5C5FF"/>
    <a:srgbClr val="D1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14" autoAdjust="0"/>
    <p:restoredTop sz="94660"/>
  </p:normalViewPr>
  <p:slideViewPr>
    <p:cSldViewPr snapToGrid="0" showGuides="1">
      <p:cViewPr varScale="1">
        <p:scale>
          <a:sx n="65" d="100"/>
          <a:sy n="65" d="100"/>
        </p:scale>
        <p:origin x="756" y="72"/>
      </p:cViewPr>
      <p:guideLst>
        <p:guide orient="horz" pos="2183"/>
        <p:guide pos="290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0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7B5-A9D1-447F-9D7D-14936F8DE541}" type="datetimeFigureOut">
              <a:rPr lang="es-VE" smtClean="0"/>
              <a:t>20/10/2017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E56F-AF2E-421E-8E7D-8DD927C6CB7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30334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7B5-A9D1-447F-9D7D-14936F8DE541}" type="datetimeFigureOut">
              <a:rPr lang="es-VE" smtClean="0"/>
              <a:t>20/10/2017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E56F-AF2E-421E-8E7D-8DD927C6CB7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67456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7B5-A9D1-447F-9D7D-14936F8DE541}" type="datetimeFigureOut">
              <a:rPr lang="es-VE" smtClean="0"/>
              <a:t>20/10/2017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E56F-AF2E-421E-8E7D-8DD927C6CB7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295862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7B5-A9D1-447F-9D7D-14936F8DE541}" type="datetimeFigureOut">
              <a:rPr lang="es-VE" smtClean="0"/>
              <a:t>20/10/2017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E56F-AF2E-421E-8E7D-8DD927C6CB7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8528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7B5-A9D1-447F-9D7D-14936F8DE541}" type="datetimeFigureOut">
              <a:rPr lang="es-VE" smtClean="0"/>
              <a:t>20/10/2017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E56F-AF2E-421E-8E7D-8DD927C6CB7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2442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7B5-A9D1-447F-9D7D-14936F8DE541}" type="datetimeFigureOut">
              <a:rPr lang="es-VE" smtClean="0"/>
              <a:t>20/10/2017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E56F-AF2E-421E-8E7D-8DD927C6CB7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69520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7B5-A9D1-447F-9D7D-14936F8DE541}" type="datetimeFigureOut">
              <a:rPr lang="es-VE" smtClean="0"/>
              <a:t>20/10/2017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E56F-AF2E-421E-8E7D-8DD927C6CB7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44370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7B5-A9D1-447F-9D7D-14936F8DE541}" type="datetimeFigureOut">
              <a:rPr lang="es-VE" smtClean="0"/>
              <a:t>20/10/2017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E56F-AF2E-421E-8E7D-8DD927C6CB7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7106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7B5-A9D1-447F-9D7D-14936F8DE541}" type="datetimeFigureOut">
              <a:rPr lang="es-VE" smtClean="0"/>
              <a:t>20/10/2017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E56F-AF2E-421E-8E7D-8DD927C6CB7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838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7B5-A9D1-447F-9D7D-14936F8DE541}" type="datetimeFigureOut">
              <a:rPr lang="es-VE" smtClean="0"/>
              <a:t>20/10/2017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E56F-AF2E-421E-8E7D-8DD927C6CB7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2754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A7B5-A9D1-447F-9D7D-14936F8DE541}" type="datetimeFigureOut">
              <a:rPr lang="es-VE" smtClean="0"/>
              <a:t>20/10/2017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E56F-AF2E-421E-8E7D-8DD927C6CB7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1239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FA7B5-A9D1-447F-9D7D-14936F8DE541}" type="datetimeFigureOut">
              <a:rPr lang="es-VE" smtClean="0"/>
              <a:t>20/10/2017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6E56F-AF2E-421E-8E7D-8DD927C6CB7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8886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javascript:showModal('hiddenslidep1se2su2sl2fi1');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javascript:showModal('hiddenslidep1se2su2sl3fi1');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javascript:showModal('hiddenslidep1se2su2sl3fi1');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javascript:showModal('hiddenslidep1se3su3sl1fi1');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javascript:showModal('hiddenslidep1se3su3sl2fi1');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cbi.nlm.nih.gov/pubmed/21718262" TargetMode="External"/><Relationship Id="rId3" Type="http://schemas.openxmlformats.org/officeDocument/2006/relationships/image" Target="../media/image14.png"/><Relationship Id="rId7" Type="http://schemas.openxmlformats.org/officeDocument/2006/relationships/hyperlink" Target="https://www.ncbi.nlm.nih.gov/pubmed/?term=Durso%20SC%5bAuthor%5d&amp;cauthor=true&amp;cauthor_uid=21718262" TargetMode="External"/><Relationship Id="rId12" Type="http://schemas.openxmlformats.org/officeDocument/2006/relationships/hyperlink" Target="https://www.ncbi.nlm.nih.gov/pubmed/12915369" TargetMode="External"/><Relationship Id="rId2" Type="http://schemas.openxmlformats.org/officeDocument/2006/relationships/hyperlink" Target="javascript:showModal('hiddenslidep1se3su3sl3fi1')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cbi.nlm.nih.gov/pubmed/?term=Christmas%20C%5bAuthor%5d&amp;cauthor=true&amp;cauthor_uid=21718262" TargetMode="External"/><Relationship Id="rId11" Type="http://schemas.openxmlformats.org/officeDocument/2006/relationships/hyperlink" Target="https://www.ncbi.nlm.nih.gov/pubmed/?term=McCann%20R%5bAuthor%5d&amp;cauthor=true&amp;cauthor_uid=12915369" TargetMode="External"/><Relationship Id="rId5" Type="http://schemas.openxmlformats.org/officeDocument/2006/relationships/hyperlink" Target="https://www.ncbi.nlm.nih.gov/pubmed/?term=Hayashi%20J%5bAuthor%5d&amp;cauthor=true&amp;cauthor_uid=21718262" TargetMode="External"/><Relationship Id="rId10" Type="http://schemas.openxmlformats.org/officeDocument/2006/relationships/hyperlink" Target="https://www.ncbi.nlm.nih.gov/pubmed/?term=Speice%20JA%5bAuthor%5d&amp;cauthor=true&amp;cauthor_uid=12915369" TargetMode="External"/><Relationship Id="rId4" Type="http://schemas.openxmlformats.org/officeDocument/2006/relationships/hyperlink" Target="https://www.ncbi.nlm.nih.gov/pubmed/19330693" TargetMode="External"/><Relationship Id="rId9" Type="http://schemas.openxmlformats.org/officeDocument/2006/relationships/hyperlink" Target="https://www.ncbi.nlm.nih.gov/pubmed/?term=Matter%20CA%5bAuthor%5d&amp;cauthor=true&amp;cauthor_uid=12915369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javascript:showModal('hiddenslidep1se3su3sl4fi1');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javascript:showModal('hiddenslidep1se4su4sl1fi1');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javascript:showModal('hiddenslidep1se4su4sl2fi1');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javascript:showModal('hiddenslidep1se4su4sl3fi1');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javascript:showModal('hiddenslidep1se4su4sl4fi1');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javascript:showModal('hiddenslidep1se1su1sl1fi1');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edscape.com/viewarticle/88496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javascript:showModal('hiddenslidep1se1su1sl2fi1');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javascript:showModal('hiddenslidep1se1su1sl3fi1');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javascript:showModal('hiddenslidep1se1su1sl4fi1');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javascript:showModal('hiddenslidep1se2su2sl1fi1');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javascript:showModal('hiddenslidep1se2su2sl2fi1');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310248" y="6584370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7"/>
          <a:stretch/>
        </p:blipFill>
        <p:spPr>
          <a:xfrm>
            <a:off x="481760" y="1084698"/>
            <a:ext cx="4876928" cy="4757186"/>
          </a:xfrm>
          <a:prstGeom prst="rect">
            <a:avLst/>
          </a:prstGeom>
          <a:ln w="28575">
            <a:solidFill>
              <a:srgbClr val="CC5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CuadroTexto 6"/>
          <p:cNvSpPr txBox="1"/>
          <p:nvPr/>
        </p:nvSpPr>
        <p:spPr>
          <a:xfrm>
            <a:off x="1316647" y="5534107"/>
            <a:ext cx="2366353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schemeClr val="bg1"/>
                </a:solidFill>
              </a:rPr>
              <a:t>E. </a:t>
            </a:r>
            <a:r>
              <a:rPr lang="es-VE" sz="1400" dirty="0" err="1" smtClean="0">
                <a:solidFill>
                  <a:schemeClr val="bg1"/>
                </a:solidFill>
              </a:rPr>
              <a:t>Munch</a:t>
            </a:r>
            <a:r>
              <a:rPr lang="es-VE" sz="1400" dirty="0" smtClean="0">
                <a:solidFill>
                  <a:schemeClr val="bg1"/>
                </a:solidFill>
              </a:rPr>
              <a:t>. </a:t>
            </a:r>
            <a:r>
              <a:rPr lang="es-VE" sz="1400" i="1" dirty="0" err="1" smtClean="0">
                <a:solidFill>
                  <a:schemeClr val="bg1"/>
                </a:solidFill>
              </a:rPr>
              <a:t>The</a:t>
            </a:r>
            <a:r>
              <a:rPr lang="es-VE" sz="1400" i="1" dirty="0" smtClean="0">
                <a:solidFill>
                  <a:schemeClr val="bg1"/>
                </a:solidFill>
              </a:rPr>
              <a:t> </a:t>
            </a:r>
            <a:r>
              <a:rPr lang="es-VE" sz="1400" i="1" dirty="0" err="1" smtClean="0">
                <a:solidFill>
                  <a:schemeClr val="bg1"/>
                </a:solidFill>
              </a:rPr>
              <a:t>sick</a:t>
            </a:r>
            <a:r>
              <a:rPr lang="es-VE" sz="1400" i="1" dirty="0" smtClean="0">
                <a:solidFill>
                  <a:schemeClr val="bg1"/>
                </a:solidFill>
              </a:rPr>
              <a:t> </a:t>
            </a:r>
            <a:r>
              <a:rPr lang="es-VE" sz="1400" i="1" dirty="0" err="1" smtClean="0">
                <a:solidFill>
                  <a:schemeClr val="bg1"/>
                </a:solidFill>
              </a:rPr>
              <a:t>child</a:t>
            </a:r>
            <a:r>
              <a:rPr lang="es-VE" sz="1400" dirty="0" smtClean="0">
                <a:solidFill>
                  <a:schemeClr val="bg1"/>
                </a:solidFill>
              </a:rPr>
              <a:t>. 1907</a:t>
            </a:r>
            <a:endParaRPr lang="es-VE" sz="1400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036" y="2189437"/>
            <a:ext cx="2920741" cy="1308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 descr="LOGO_ULA"/>
          <p:cNvPicPr/>
          <p:nvPr/>
        </p:nvPicPr>
        <p:blipFill>
          <a:blip r:embed="rId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6" t="7967" r="6857" b="12425"/>
          <a:stretch>
            <a:fillRect/>
          </a:stretch>
        </p:blipFill>
        <p:spPr bwMode="auto">
          <a:xfrm>
            <a:off x="5746037" y="3628870"/>
            <a:ext cx="1223691" cy="1522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4" descr="FD6284E5"/>
          <p:cNvPicPr/>
          <p:nvPr/>
        </p:nvPicPr>
        <p:blipFill>
          <a:blip r:embed="rId5" cstate="print">
            <a:lum bright="-2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077" y="3637204"/>
            <a:ext cx="1309701" cy="1513699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</p:pic>
      <p:sp>
        <p:nvSpPr>
          <p:cNvPr id="11" name="CuadroTexto 10"/>
          <p:cNvSpPr txBox="1"/>
          <p:nvPr/>
        </p:nvSpPr>
        <p:spPr>
          <a:xfrm>
            <a:off x="6282025" y="5221305"/>
            <a:ext cx="2056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solidFill>
                  <a:schemeClr val="bg1"/>
                </a:solidFill>
              </a:rPr>
              <a:t>Grupo Multidisciplinario de Bioética con Interés en Salud</a:t>
            </a:r>
          </a:p>
          <a:p>
            <a:pPr algn="ctr"/>
            <a:r>
              <a:rPr lang="es-VE" sz="1200" dirty="0" smtClean="0">
                <a:solidFill>
                  <a:schemeClr val="bg1"/>
                </a:solidFill>
              </a:rPr>
              <a:t>Establecido 2003</a:t>
            </a:r>
            <a:endParaRPr lang="es-VE" sz="1200" dirty="0">
              <a:solidFill>
                <a:schemeClr val="bg1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202281" y="458313"/>
            <a:ext cx="4464496" cy="132343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</a:t>
            </a:r>
            <a:r>
              <a:rPr lang="es-E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</a:t>
            </a:r>
            <a:r>
              <a:rPr lang="es-E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</a:p>
          <a:p>
            <a:pPr algn="ctr"/>
            <a:r>
              <a:rPr lang="es-ES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Mérida,- Venezuela</a:t>
            </a:r>
          </a:p>
          <a:p>
            <a:pPr algn="ctr"/>
            <a:r>
              <a:rPr lang="es-ES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s-ES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ctubre  20, 2017  </a:t>
            </a:r>
            <a:endParaRPr lang="es-ES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342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72361" y="6623384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prstClr val="white">
                    <a:lumMod val="50000"/>
                  </a:prst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prstClr val="white">
                    <a:lumMod val="50000"/>
                  </a:prst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prstClr val="white">
                  <a:lumMod val="50000"/>
                </a:prstClr>
              </a:solidFill>
              <a:latin typeface="Georgia" pitchFamily="18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101529" y="730217"/>
            <a:ext cx="3013967" cy="52322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00CC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POLIFARMACIA</a:t>
            </a:r>
            <a:endParaRPr lang="es-VE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60046" y="1819655"/>
            <a:ext cx="3855493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E</a:t>
            </a:r>
            <a:r>
              <a:rPr lang="en-US" dirty="0" smtClean="0">
                <a:latin typeface="Comic Sans MS" panose="030F0702030302020204" pitchFamily="66" charset="0"/>
              </a:rPr>
              <a:t>n </a:t>
            </a:r>
            <a:r>
              <a:rPr lang="en-US" dirty="0" err="1" smtClean="0">
                <a:latin typeface="Comic Sans MS" panose="030F0702030302020204" pitchFamily="66" charset="0"/>
              </a:rPr>
              <a:t>ancianos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enfermedades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crónicas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está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asociada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eventos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adversos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medicación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muerte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deterioro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físico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cognitivo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caídas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hospitalización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4695462" y="2329338"/>
            <a:ext cx="4104372" cy="31085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Comic Sans MS" panose="030F0702030302020204" pitchFamily="66" charset="0"/>
              </a:rPr>
              <a:t>Des-</a:t>
            </a:r>
            <a:r>
              <a:rPr lang="en-US" b="1" i="1" dirty="0" err="1" smtClean="0">
                <a:latin typeface="Comic Sans MS" panose="030F0702030302020204" pitchFamily="66" charset="0"/>
              </a:rPr>
              <a:t>prescripción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(2003)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revisión</a:t>
            </a:r>
            <a:r>
              <a:rPr lang="en-US" dirty="0" smtClean="0">
                <a:latin typeface="Comic Sans MS" panose="030F0702030302020204" pitchFamily="66" charset="0"/>
              </a:rPr>
              <a:t> e </a:t>
            </a:r>
            <a:r>
              <a:rPr lang="en-US" dirty="0" err="1" smtClean="0">
                <a:latin typeface="Comic Sans MS" panose="030F0702030302020204" pitchFamily="66" charset="0"/>
              </a:rPr>
              <a:t>identificación</a:t>
            </a:r>
            <a:r>
              <a:rPr lang="en-US" dirty="0" smtClean="0">
                <a:latin typeface="Comic Sans MS" panose="030F0702030302020204" pitchFamily="66" charset="0"/>
              </a:rPr>
              <a:t>  de </a:t>
            </a:r>
            <a:r>
              <a:rPr lang="en-US" dirty="0" err="1" smtClean="0">
                <a:latin typeface="Comic Sans MS" panose="030F0702030302020204" pitchFamily="66" charset="0"/>
              </a:rPr>
              <a:t>medicamentos</a:t>
            </a:r>
            <a:r>
              <a:rPr lang="en-US" dirty="0" smtClean="0">
                <a:latin typeface="Comic Sans MS" panose="030F0702030302020204" pitchFamily="66" charset="0"/>
              </a:rPr>
              <a:t> para </a:t>
            </a:r>
            <a:r>
              <a:rPr lang="en-US" dirty="0" err="1" smtClean="0">
                <a:latin typeface="Comic Sans MS" panose="030F0702030302020204" pitchFamily="66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suspendidos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sustituidos</a:t>
            </a:r>
            <a:r>
              <a:rPr lang="en-US" dirty="0" smtClean="0">
                <a:latin typeface="Comic Sans MS" panose="030F0702030302020204" pitchFamily="66" charset="0"/>
              </a:rPr>
              <a:t> o </a:t>
            </a:r>
            <a:r>
              <a:rPr lang="en-US" dirty="0" err="1" smtClean="0">
                <a:latin typeface="Comic Sans MS" panose="030F0702030302020204" pitchFamily="66" charset="0"/>
              </a:rPr>
              <a:t>reducidos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Hay </a:t>
            </a:r>
            <a:r>
              <a:rPr lang="en-US" dirty="0" err="1">
                <a:latin typeface="Comic Sans MS" panose="030F0702030302020204" pitchFamily="66" charset="0"/>
              </a:rPr>
              <a:t>a</a:t>
            </a:r>
            <a:r>
              <a:rPr lang="en-US" dirty="0" err="1" smtClean="0">
                <a:latin typeface="Comic Sans MS" panose="030F0702030302020204" pitchFamily="66" charset="0"/>
              </a:rPr>
              <a:t>larmas</a:t>
            </a:r>
            <a:r>
              <a:rPr lang="en-US" dirty="0" smtClean="0">
                <a:latin typeface="Comic Sans MS" panose="030F0702030302020204" pitchFamily="66" charset="0"/>
              </a:rPr>
              <a:t> en los </a:t>
            </a:r>
            <a:r>
              <a:rPr lang="en-US" dirty="0" err="1" smtClean="0">
                <a:latin typeface="Comic Sans MS" panose="030F0702030302020204" pitchFamily="66" charset="0"/>
              </a:rPr>
              <a:t>últimos</a:t>
            </a:r>
            <a:r>
              <a:rPr lang="en-US" dirty="0" smtClean="0">
                <a:latin typeface="Comic Sans MS" panose="030F0702030302020204" pitchFamily="66" charset="0"/>
              </a:rPr>
              <a:t> 4-5 </a:t>
            </a:r>
            <a:r>
              <a:rPr lang="en-US" dirty="0" err="1" smtClean="0">
                <a:latin typeface="Comic Sans MS" panose="030F0702030302020204" pitchFamily="66" charset="0"/>
              </a:rPr>
              <a:t>años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costos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errores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medicación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emergencias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hospitalizaciones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endParaRPr lang="en-US" sz="800" dirty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Profesionales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experimentados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deben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enseñar</a:t>
            </a:r>
            <a:r>
              <a:rPr lang="en-US" dirty="0" smtClean="0">
                <a:latin typeface="Comic Sans MS" panose="030F0702030302020204" pitchFamily="66" charset="0"/>
              </a:rPr>
              <a:t>, supervisor y </a:t>
            </a:r>
            <a:r>
              <a:rPr lang="en-US" dirty="0" err="1" smtClean="0">
                <a:latin typeface="Comic Sans MS" panose="030F0702030302020204" pitchFamily="66" charset="0"/>
              </a:rPr>
              <a:t>evaluar</a:t>
            </a:r>
            <a:r>
              <a:rPr lang="en-US" dirty="0" smtClean="0">
                <a:latin typeface="Comic Sans MS" panose="030F0702030302020204" pitchFamily="66" charset="0"/>
              </a:rPr>
              <a:t> la des-</a:t>
            </a:r>
            <a:r>
              <a:rPr lang="en-US" dirty="0" err="1" smtClean="0">
                <a:latin typeface="Comic Sans MS" panose="030F0702030302020204" pitchFamily="66" charset="0"/>
              </a:rPr>
              <a:t>prescripción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igual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smtClean="0">
                <a:latin typeface="Comic Sans MS" panose="030F0702030302020204" pitchFamily="66" charset="0"/>
              </a:rPr>
              <a:t> la prescripción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60046" y="3691420"/>
            <a:ext cx="3855493" cy="24622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err="1" smtClean="0">
                <a:latin typeface="Comic Sans MS" panose="030F0702030302020204" pitchFamily="66" charset="0"/>
              </a:rPr>
              <a:t>Guías</a:t>
            </a:r>
            <a:r>
              <a:rPr lang="en-US" b="1" dirty="0" smtClean="0">
                <a:latin typeface="Comic Sans MS" panose="030F0702030302020204" pitchFamily="66" charset="0"/>
              </a:rPr>
              <a:t> para des-</a:t>
            </a:r>
            <a:r>
              <a:rPr lang="en-US" b="1" dirty="0" err="1" smtClean="0">
                <a:latin typeface="Comic Sans MS" panose="030F0702030302020204" pitchFamily="66" charset="0"/>
              </a:rPr>
              <a:t>prescribir</a:t>
            </a:r>
            <a:r>
              <a:rPr lang="en-US" b="1" dirty="0" smtClean="0">
                <a:latin typeface="Comic Sans MS" panose="030F0702030302020204" pitchFamily="66" charset="0"/>
              </a:rPr>
              <a:t>: </a:t>
            </a:r>
            <a:r>
              <a:rPr lang="en-US" dirty="0" err="1" smtClean="0">
                <a:latin typeface="Comic Sans MS" panose="030F0702030302020204" pitchFamily="66" charset="0"/>
              </a:rPr>
              <a:t>inhibidores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bomba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protones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agonistas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receptores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benzodiazepinas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antipsicóticos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antihiperglicemiantes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En </a:t>
            </a:r>
            <a:r>
              <a:rPr lang="en-US" sz="1600" dirty="0" err="1" smtClean="0">
                <a:latin typeface="Comic Sans MS" panose="030F0702030302020204" pitchFamily="66" charset="0"/>
              </a:rPr>
              <a:t>preparación</a:t>
            </a:r>
            <a:r>
              <a:rPr lang="en-US" sz="1600" dirty="0" smtClean="0">
                <a:latin typeface="Comic Sans MS" panose="030F0702030302020204" pitchFamily="66" charset="0"/>
              </a:rPr>
              <a:t>: </a:t>
            </a:r>
            <a:r>
              <a:rPr lang="en-US" sz="1600" dirty="0" err="1" smtClean="0">
                <a:latin typeface="Comic Sans MS" panose="030F0702030302020204" pitchFamily="66" charset="0"/>
              </a:rPr>
              <a:t>inhibidores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acetilcolinesterasa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otros</a:t>
            </a:r>
            <a:r>
              <a:rPr lang="en-US" sz="1600" dirty="0" smtClean="0">
                <a:latin typeface="Comic Sans MS" panose="030F0702030302020204" pitchFamily="66" charset="0"/>
              </a:rPr>
              <a:t>: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estatinas</a:t>
            </a:r>
            <a:r>
              <a:rPr lang="en-US" sz="1600" dirty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bifosfonatos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>
                <a:latin typeface="Comic Sans MS" panose="030F0702030302020204" pitchFamily="66" charset="0"/>
              </a:rPr>
              <a:t>y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antihipertensivos</a:t>
            </a:r>
            <a:r>
              <a:rPr lang="en-US" sz="1600" dirty="0">
                <a:latin typeface="Comic Sans MS" panose="030F0702030302020204" pitchFamily="66" charset="0"/>
              </a:rPr>
              <a:t>.</a:t>
            </a:r>
            <a:endParaRPr lang="en-US" sz="1600" dirty="0" smtClean="0"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695462" y="5938190"/>
            <a:ext cx="40952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Comic Sans MS" panose="030F0702030302020204" pitchFamily="66" charset="0"/>
              </a:rPr>
              <a:t>L. Brookes. </a:t>
            </a:r>
            <a:r>
              <a:rPr lang="en-US" sz="1100" i="1" dirty="0" smtClean="0">
                <a:latin typeface="Comic Sans MS" panose="030F0702030302020204" pitchFamily="66" charset="0"/>
              </a:rPr>
              <a:t>Easy </a:t>
            </a:r>
            <a:r>
              <a:rPr lang="en-US" sz="1100" i="1" dirty="0">
                <a:latin typeface="Comic Sans MS" panose="030F0702030302020204" pitchFamily="66" charset="0"/>
              </a:rPr>
              <a:t>to Start, Hard to Stop: </a:t>
            </a:r>
            <a:r>
              <a:rPr lang="en-US" sz="1100" dirty="0" err="1">
                <a:latin typeface="Comic Sans MS" panose="030F0702030302020204" pitchFamily="66" charset="0"/>
              </a:rPr>
              <a:t>Polypharmacy</a:t>
            </a:r>
            <a:r>
              <a:rPr lang="en-US" sz="1100" dirty="0">
                <a:latin typeface="Comic Sans MS" panose="030F0702030302020204" pitchFamily="66" charset="0"/>
              </a:rPr>
              <a:t> and </a:t>
            </a:r>
            <a:r>
              <a:rPr lang="en-US" sz="1100" dirty="0" err="1" smtClean="0">
                <a:latin typeface="Comic Sans MS" panose="030F0702030302020204" pitchFamily="66" charset="0"/>
              </a:rPr>
              <a:t>Deprescribing</a:t>
            </a:r>
            <a:r>
              <a:rPr lang="en-US" sz="1100" dirty="0" smtClean="0">
                <a:latin typeface="Comic Sans MS" panose="030F0702030302020204" pitchFamily="66" charset="0"/>
              </a:rPr>
              <a:t>. Medscape</a:t>
            </a:r>
            <a:r>
              <a:rPr lang="en-US" sz="1100" dirty="0">
                <a:latin typeface="Comic Sans MS" panose="030F0702030302020204" pitchFamily="66" charset="0"/>
              </a:rPr>
              <a:t> - Jun 01, 2017</a:t>
            </a:r>
            <a:r>
              <a:rPr lang="en-US" sz="1100" dirty="0"/>
              <a:t>.</a:t>
            </a:r>
            <a:endParaRPr lang="es-VE" sz="1100" dirty="0"/>
          </a:p>
        </p:txBody>
      </p:sp>
    </p:spTree>
    <p:extLst>
      <p:ext uri="{BB962C8B-B14F-4D97-AF65-F5344CB8AC3E}">
        <p14:creationId xmlns:p14="http://schemas.microsoft.com/office/powerpoint/2010/main" val="273258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634" y="1270475"/>
            <a:ext cx="6331437" cy="478950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551897" y="6608682"/>
            <a:ext cx="159210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9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Elipse 5"/>
          <p:cNvSpPr/>
          <p:nvPr/>
        </p:nvSpPr>
        <p:spPr>
          <a:xfrm>
            <a:off x="5708695" y="5207318"/>
            <a:ext cx="1449679" cy="86490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1633203" y="6164236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902664" y="5483781"/>
            <a:ext cx="914400" cy="388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5708696" y="5339434"/>
            <a:ext cx="1270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Septiembre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784710" y="2192086"/>
            <a:ext cx="3019391" cy="3791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Visita domiciliaria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555980" y="5469308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3696216" y="5481266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4894505" y="5481266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2449244" y="5416467"/>
            <a:ext cx="8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3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651784" y="5400989"/>
            <a:ext cx="8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9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699411" y="5429007"/>
            <a:ext cx="912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26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195489" y="3665228"/>
            <a:ext cx="1649811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Hacen una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intervención</a:t>
            </a:r>
          </a:p>
          <a:p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 el hogar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263630" y="665629"/>
            <a:ext cx="593944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Polifarmacia: fuente de </a:t>
            </a:r>
            <a:r>
              <a:rPr lang="es-VE" sz="2400" dirty="0">
                <a:latin typeface="Comic Sans MS" panose="030F0702030302020204" pitchFamily="66" charset="0"/>
              </a:rPr>
              <a:t>e</a:t>
            </a:r>
            <a:r>
              <a:rPr lang="es-VE" sz="2400" dirty="0" smtClean="0">
                <a:latin typeface="Comic Sans MS" panose="030F0702030302020204" pitchFamily="66" charset="0"/>
              </a:rPr>
              <a:t>rrores médicos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185870" y="2515198"/>
            <a:ext cx="16594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Estudiante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Graduada y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su Mentora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338917" y="1166079"/>
            <a:ext cx="1611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Un mes </a:t>
            </a:r>
          </a:p>
          <a:p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d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espués….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6804101" y="2648042"/>
            <a:ext cx="1372636" cy="2571518"/>
          </a:xfrm>
          <a:prstGeom prst="rect">
            <a:avLst/>
          </a:prstGeom>
          <a:solidFill>
            <a:srgbClr val="0000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6724862" y="2957769"/>
            <a:ext cx="2221912" cy="20928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76213" indent="-176213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Corrigen </a:t>
            </a:r>
          </a:p>
          <a:p>
            <a:pPr>
              <a:buClr>
                <a:srgbClr val="C00000"/>
              </a:buClr>
              <a:buSzPct val="150000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Prescripciones</a:t>
            </a:r>
          </a:p>
          <a:p>
            <a:pPr>
              <a:buClr>
                <a:srgbClr val="C00000"/>
              </a:buClr>
              <a:buSzPct val="150000"/>
            </a:pPr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es-VE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Dejan solo </a:t>
            </a:r>
            <a:r>
              <a:rPr lang="es-VE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</a:t>
            </a:r>
            <a:r>
              <a:rPr lang="es-VE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más   </a:t>
            </a:r>
          </a:p>
          <a:p>
            <a:pPr>
              <a:buClr>
                <a:srgbClr val="C00000"/>
              </a:buClr>
              <a:buSzPct val="150000"/>
            </a:pPr>
            <a:r>
              <a:rPr lang="es-VE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insulina</a:t>
            </a:r>
          </a:p>
          <a:p>
            <a:pPr>
              <a:buClr>
                <a:srgbClr val="C00000"/>
              </a:buClr>
              <a:buSzPct val="150000"/>
            </a:pP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6213" indent="-176213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es-VE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es-prescriben</a:t>
            </a:r>
          </a:p>
          <a:p>
            <a:pPr>
              <a:buClr>
                <a:srgbClr val="C00000"/>
              </a:buClr>
              <a:buSzPct val="150000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el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resto</a:t>
            </a:r>
            <a:endParaRPr lang="es-VE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16" name="Conector recto 15"/>
          <p:cNvCxnSpPr/>
          <p:nvPr/>
        </p:nvCxnSpPr>
        <p:spPr>
          <a:xfrm>
            <a:off x="3913730" y="219435"/>
            <a:ext cx="1988934" cy="1056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 flipH="1">
            <a:off x="4022161" y="201152"/>
            <a:ext cx="1686534" cy="10678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>
            <a:off x="3270174" y="3006671"/>
            <a:ext cx="2438521" cy="167422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 flipH="1">
            <a:off x="3270175" y="3006671"/>
            <a:ext cx="2438520" cy="167422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ángulo 27"/>
          <p:cNvSpPr/>
          <p:nvPr/>
        </p:nvSpPr>
        <p:spPr>
          <a:xfrm>
            <a:off x="2236733" y="1353926"/>
            <a:ext cx="5837655" cy="571662"/>
          </a:xfrm>
          <a:prstGeom prst="rect">
            <a:avLst/>
          </a:prstGeom>
          <a:solidFill>
            <a:srgbClr val="000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9" name="Rectángulo 8"/>
          <p:cNvSpPr/>
          <p:nvPr/>
        </p:nvSpPr>
        <p:spPr>
          <a:xfrm>
            <a:off x="4148364" y="1340414"/>
            <a:ext cx="2573689" cy="5653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Curso Clínico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644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198" y="1440449"/>
            <a:ext cx="6232576" cy="44945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72361" y="6584638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Elipse 5"/>
          <p:cNvSpPr/>
          <p:nvPr/>
        </p:nvSpPr>
        <p:spPr>
          <a:xfrm>
            <a:off x="7122986" y="5181600"/>
            <a:ext cx="1303697" cy="68264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1776654" y="6125010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29232" y="2965611"/>
            <a:ext cx="2157963" cy="28161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La única </a:t>
            </a:r>
          </a:p>
          <a:p>
            <a:r>
              <a:rPr lang="es-VE" sz="2400" dirty="0" smtClean="0">
                <a:latin typeface="Comic Sans MS" panose="030F0702030302020204" pitchFamily="66" charset="0"/>
              </a:rPr>
              <a:t>intervención:</a:t>
            </a:r>
          </a:p>
          <a:p>
            <a:endParaRPr lang="es-VE" sz="900" dirty="0" smtClean="0">
              <a:latin typeface="Comic Sans MS" panose="030F0702030302020204" pitchFamily="66" charset="0"/>
            </a:endParaRPr>
          </a:p>
          <a:p>
            <a:r>
              <a:rPr lang="es-VE" sz="2400" dirty="0" smtClean="0">
                <a:latin typeface="Comic Sans MS" panose="030F0702030302020204" pitchFamily="66" charset="0"/>
              </a:rPr>
              <a:t>Una vista</a:t>
            </a:r>
          </a:p>
          <a:p>
            <a:r>
              <a:rPr lang="es-VE" sz="2400" dirty="0">
                <a:latin typeface="Comic Sans MS" panose="030F0702030302020204" pitchFamily="66" charset="0"/>
              </a:rPr>
              <a:t>d</a:t>
            </a:r>
            <a:r>
              <a:rPr lang="es-VE" sz="2400" dirty="0" smtClean="0">
                <a:latin typeface="Comic Sans MS" panose="030F0702030302020204" pitchFamily="66" charset="0"/>
              </a:rPr>
              <a:t>omiciliaria</a:t>
            </a:r>
          </a:p>
          <a:p>
            <a:r>
              <a:rPr lang="es-VE" sz="2400" dirty="0" smtClean="0">
                <a:latin typeface="Comic Sans MS" panose="030F0702030302020204" pitchFamily="66" charset="0"/>
              </a:rPr>
              <a:t>y eliminación </a:t>
            </a:r>
          </a:p>
          <a:p>
            <a:r>
              <a:rPr lang="es-VE" sz="2400" dirty="0" smtClean="0">
                <a:latin typeface="Comic Sans MS" panose="030F0702030302020204" pitchFamily="66" charset="0"/>
              </a:rPr>
              <a:t>de drogas</a:t>
            </a:r>
          </a:p>
          <a:p>
            <a:r>
              <a:rPr lang="es-VE" sz="2400" dirty="0">
                <a:latin typeface="Comic Sans MS" panose="030F0702030302020204" pitchFamily="66" charset="0"/>
              </a:rPr>
              <a:t>i</a:t>
            </a:r>
            <a:r>
              <a:rPr lang="es-VE" sz="2400" dirty="0" smtClean="0">
                <a:latin typeface="Comic Sans MS" panose="030F0702030302020204" pitchFamily="66" charset="0"/>
              </a:rPr>
              <a:t>nnecesarias!!!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96933" y="1631730"/>
            <a:ext cx="162256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paciente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mucho mejor,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hija muy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contenta!!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7389259" y="5380625"/>
            <a:ext cx="771150" cy="3459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7132991" y="5232885"/>
            <a:ext cx="1145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Diciembre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22  2016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740629" y="5399283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3927967" y="5401426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5014343" y="5375554"/>
            <a:ext cx="692743" cy="336774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6224370" y="5399929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2651559" y="5282331"/>
            <a:ext cx="8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3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787309" y="5271237"/>
            <a:ext cx="8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9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890758" y="5271237"/>
            <a:ext cx="912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26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6035558" y="5261310"/>
            <a:ext cx="1029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Septiembre</a:t>
            </a:r>
          </a:p>
          <a:p>
            <a:pPr algn="ctr"/>
            <a:r>
              <a:rPr lang="es-VE" sz="1400" dirty="0" smtClean="0"/>
              <a:t> 27</a:t>
            </a:r>
            <a:r>
              <a:rPr lang="es-VE" sz="1400" dirty="0"/>
              <a:t> </a:t>
            </a:r>
            <a:r>
              <a:rPr lang="es-VE" sz="1400" dirty="0" smtClean="0"/>
              <a:t> 2016</a:t>
            </a:r>
            <a:endParaRPr lang="es-VE" sz="14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2409036" y="844502"/>
            <a:ext cx="593944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Polifarmacia: fuente de </a:t>
            </a:r>
            <a:r>
              <a:rPr lang="es-VE" sz="2400" dirty="0">
                <a:latin typeface="Comic Sans MS" panose="030F0702030302020204" pitchFamily="66" charset="0"/>
              </a:rPr>
              <a:t>e</a:t>
            </a:r>
            <a:r>
              <a:rPr lang="es-VE" sz="2400" dirty="0" smtClean="0">
                <a:latin typeface="Comic Sans MS" panose="030F0702030302020204" pitchFamily="66" charset="0"/>
              </a:rPr>
              <a:t>rrores médicos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256108" y="291117"/>
            <a:ext cx="16113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Tres </a:t>
            </a:r>
          </a:p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meses</a:t>
            </a:r>
          </a:p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después….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2445151" y="1504110"/>
            <a:ext cx="5837655" cy="571662"/>
          </a:xfrm>
          <a:prstGeom prst="rect">
            <a:avLst/>
          </a:prstGeom>
          <a:solidFill>
            <a:srgbClr val="000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9" name="Rectángulo 8"/>
          <p:cNvSpPr/>
          <p:nvPr/>
        </p:nvSpPr>
        <p:spPr>
          <a:xfrm>
            <a:off x="3625788" y="1525747"/>
            <a:ext cx="3565395" cy="5653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Seguimiento del Caso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2345111" y="2192725"/>
            <a:ext cx="6003372" cy="3053224"/>
          </a:xfrm>
          <a:prstGeom prst="rect">
            <a:avLst/>
          </a:prstGeom>
          <a:solidFill>
            <a:srgbClr val="000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10" name="Rectángulo 9"/>
          <p:cNvSpPr/>
          <p:nvPr/>
        </p:nvSpPr>
        <p:spPr>
          <a:xfrm>
            <a:off x="2997264" y="2456315"/>
            <a:ext cx="4762989" cy="371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Consulta clínica: 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Grady Memorial Hospital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001511" y="3234999"/>
            <a:ext cx="4813947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algn="ctr"/>
            <a:r>
              <a:rPr lang="es-VE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Evaluación cognitiva MOCA: </a:t>
            </a:r>
            <a:r>
              <a:rPr lang="es-V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17/30</a:t>
            </a:r>
            <a:endParaRPr lang="es-VE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029675" y="4084124"/>
            <a:ext cx="2621230" cy="830997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Diagnóstico: </a:t>
            </a:r>
          </a:p>
          <a:p>
            <a:pPr algn="ctr"/>
            <a:r>
              <a:rPr lang="es-V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BatangChe" panose="02030609000101010101" pitchFamily="49" charset="-127"/>
              </a:rPr>
              <a:t>POLIFARMACIA</a:t>
            </a:r>
            <a:endParaRPr lang="es-VE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46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12" grpId="0" animBg="1"/>
      <p:bldP spid="26" grpId="0"/>
      <p:bldP spid="2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802" y="1440449"/>
            <a:ext cx="6232576" cy="44945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72361" y="6584638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Elipse 5"/>
          <p:cNvSpPr/>
          <p:nvPr/>
        </p:nvSpPr>
        <p:spPr>
          <a:xfrm>
            <a:off x="6384590" y="5181600"/>
            <a:ext cx="1303697" cy="68264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2848044" y="713283"/>
            <a:ext cx="3584636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latin typeface="Comic Sans MS" panose="030F0702030302020204" pitchFamily="66" charset="0"/>
              </a:rPr>
              <a:t>Intervención clínica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1058682" y="6106318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819196" y="1491446"/>
            <a:ext cx="3565395" cy="5653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Seguimiento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464405" y="2522317"/>
            <a:ext cx="4637434" cy="371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Consulta clínica: 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Grady Memorial Hospital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492787" y="3386595"/>
            <a:ext cx="4474336" cy="573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2" name="Rectángulo 1"/>
          <p:cNvSpPr/>
          <p:nvPr/>
        </p:nvSpPr>
        <p:spPr>
          <a:xfrm>
            <a:off x="2492787" y="3429000"/>
            <a:ext cx="4295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Evaluación cognitiva MOCA: </a:t>
            </a:r>
            <a:r>
              <a:rPr lang="es-VE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17/30</a:t>
            </a:r>
            <a:endParaRPr lang="es-VE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3266298" y="4055704"/>
            <a:ext cx="2908091" cy="866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18" name="CuadroTexto 17"/>
          <p:cNvSpPr txBox="1"/>
          <p:nvPr/>
        </p:nvSpPr>
        <p:spPr>
          <a:xfrm>
            <a:off x="3409728" y="4061996"/>
            <a:ext cx="2621230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Diagnóstico: </a:t>
            </a:r>
          </a:p>
          <a:p>
            <a:pPr algn="ctr"/>
            <a:r>
              <a:rPr lang="es-V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POLIFARMACIA</a:t>
            </a:r>
            <a:endParaRPr lang="es-VE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650863" y="5380625"/>
            <a:ext cx="771150" cy="3459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6394595" y="5232885"/>
            <a:ext cx="1145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Diciembre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22  2016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002233" y="5399283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3189571" y="5401426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4275947" y="5375554"/>
            <a:ext cx="692743" cy="336774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5485974" y="5399929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1913163" y="5282331"/>
            <a:ext cx="8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3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048913" y="5271237"/>
            <a:ext cx="8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9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152362" y="5271237"/>
            <a:ext cx="912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26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5297162" y="5261310"/>
            <a:ext cx="1029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Septiembre</a:t>
            </a:r>
          </a:p>
          <a:p>
            <a:pPr algn="ctr"/>
            <a:r>
              <a:rPr lang="es-VE" sz="1400" dirty="0" smtClean="0"/>
              <a:t> 27</a:t>
            </a:r>
            <a:r>
              <a:rPr lang="es-VE" sz="1400" dirty="0"/>
              <a:t> </a:t>
            </a:r>
            <a:r>
              <a:rPr lang="es-VE" sz="1400" dirty="0" smtClean="0"/>
              <a:t> 2016</a:t>
            </a:r>
            <a:endParaRPr lang="es-VE" sz="1400" dirty="0"/>
          </a:p>
        </p:txBody>
      </p:sp>
      <p:sp>
        <p:nvSpPr>
          <p:cNvPr id="26" name="CuadroTexto 25"/>
          <p:cNvSpPr txBox="1"/>
          <p:nvPr/>
        </p:nvSpPr>
        <p:spPr>
          <a:xfrm>
            <a:off x="7181808" y="2163336"/>
            <a:ext cx="1866678" cy="28469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B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marL="176213" indent="-176213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atisfacción</a:t>
            </a:r>
          </a:p>
          <a:p>
            <a:pPr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de la </a:t>
            </a:r>
          </a:p>
          <a:p>
            <a:pPr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paciente </a:t>
            </a:r>
          </a:p>
          <a:p>
            <a:pPr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y su </a:t>
            </a:r>
          </a:p>
          <a:p>
            <a:pPr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familia </a:t>
            </a:r>
          </a:p>
          <a:p>
            <a:pPr marL="171450" indent="-1714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s-VE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6213" indent="-176213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Satisfacción </a:t>
            </a:r>
          </a:p>
          <a:p>
            <a:pPr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de</a:t>
            </a:r>
          </a:p>
          <a:p>
            <a:pPr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profesionales   </a:t>
            </a:r>
          </a:p>
          <a:p>
            <a:pPr>
              <a:buClr>
                <a:srgbClr val="C00000"/>
              </a:buClr>
              <a:buSzPct val="150000"/>
            </a:pP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médicos</a:t>
            </a:r>
          </a:p>
        </p:txBody>
      </p:sp>
      <p:sp>
        <p:nvSpPr>
          <p:cNvPr id="12" name="Flecha doblada 11"/>
          <p:cNvSpPr/>
          <p:nvPr/>
        </p:nvSpPr>
        <p:spPr>
          <a:xfrm flipV="1">
            <a:off x="8159033" y="5102009"/>
            <a:ext cx="607100" cy="1004308"/>
          </a:xfrm>
          <a:prstGeom prst="bentArrow">
            <a:avLst/>
          </a:prstGeom>
          <a:solidFill>
            <a:srgbClr val="FF0000"/>
          </a:solidFill>
          <a:ln>
            <a:solidFill>
              <a:srgbClr val="0000B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91694" y="1400383"/>
            <a:ext cx="2092741" cy="41857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B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76213" indent="-176213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Corrección de: </a:t>
            </a:r>
          </a:p>
          <a:p>
            <a:pPr marL="171450" indent="-1714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6213" indent="-176213"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Errores Médicos</a:t>
            </a:r>
          </a:p>
          <a:p>
            <a:pPr marL="176213" indent="-176213"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Diagnósticos</a:t>
            </a:r>
          </a:p>
          <a:p>
            <a:pPr marL="176213" indent="-176213"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Medicación</a:t>
            </a:r>
          </a:p>
          <a:p>
            <a:pPr marL="176213" indent="-176213"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Prescripción</a:t>
            </a:r>
          </a:p>
          <a:p>
            <a:pPr marL="285750" indent="-2857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88900" indent="-8890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Prevención de: </a:t>
            </a:r>
          </a:p>
          <a:p>
            <a:pPr marL="171450" indent="-1714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Más 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rrores</a:t>
            </a:r>
          </a:p>
          <a:p>
            <a:pPr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Médicos</a:t>
            </a:r>
          </a:p>
          <a:p>
            <a:pPr marL="285750" indent="-2857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s-V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6213" indent="-176213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Aumento de:</a:t>
            </a:r>
          </a:p>
          <a:p>
            <a:pPr marL="171450" indent="-1714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s-VE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Seguridad de</a:t>
            </a:r>
          </a:p>
          <a:p>
            <a:pPr>
              <a:buClr>
                <a:srgbClr val="C00000"/>
              </a:buClr>
              <a:buSzPct val="150000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la paciente</a:t>
            </a:r>
          </a:p>
        </p:txBody>
      </p:sp>
    </p:spTree>
    <p:extLst>
      <p:ext uri="{BB962C8B-B14F-4D97-AF65-F5344CB8AC3E}">
        <p14:creationId xmlns:p14="http://schemas.microsoft.com/office/powerpoint/2010/main" val="94743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72361" y="6584638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254069" y="2007741"/>
            <a:ext cx="6708888" cy="3170099"/>
          </a:xfrm>
          <a:prstGeom prst="rect">
            <a:avLst/>
          </a:prstGeom>
          <a:solidFill>
            <a:schemeClr val="bg1"/>
          </a:solidFill>
          <a:ln w="38100">
            <a:solidFill>
              <a:srgbClr val="0000B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Resultado </a:t>
            </a:r>
          </a:p>
          <a:p>
            <a:pPr algn="ctr"/>
            <a:r>
              <a:rPr lang="es-VE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hacer una </a:t>
            </a:r>
          </a:p>
          <a:p>
            <a:pPr algn="ctr"/>
            <a:endParaRPr lang="es-VE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MEDICINA CENTRADA </a:t>
            </a:r>
          </a:p>
          <a:p>
            <a:pPr algn="ctr"/>
            <a:r>
              <a:rPr lang="es-VE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EL PACIENTE</a:t>
            </a:r>
            <a:endParaRPr lang="es-VE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Flecha doblada 3"/>
          <p:cNvSpPr/>
          <p:nvPr/>
        </p:nvSpPr>
        <p:spPr>
          <a:xfrm rot="5400000">
            <a:off x="4029484" y="752652"/>
            <a:ext cx="607100" cy="958161"/>
          </a:xfrm>
          <a:prstGeom prst="bentArrow">
            <a:avLst/>
          </a:prstGeom>
          <a:solidFill>
            <a:srgbClr val="FF0000"/>
          </a:solidFill>
          <a:ln>
            <a:solidFill>
              <a:srgbClr val="0000B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74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 animBg="1"/>
      <p:bldP spid="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156" y="1335988"/>
            <a:ext cx="5656006" cy="398475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84342" y="6581647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083171" y="5580707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Fix. 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29285" y="1335988"/>
            <a:ext cx="1725152" cy="39087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B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Análisis 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Comparativo:</a:t>
            </a:r>
          </a:p>
          <a:p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Atención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Tradicional</a:t>
            </a:r>
          </a:p>
          <a:p>
            <a:endParaRPr lang="es-VE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Vs</a:t>
            </a:r>
          </a:p>
          <a:p>
            <a:pPr algn="ctr"/>
            <a:endParaRPr lang="es-VE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Atención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Profesional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CENTRADA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EL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PACIENTE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402045" y="1442832"/>
            <a:ext cx="1710813" cy="4262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691051" y="1353094"/>
            <a:ext cx="1148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Costos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618591" y="2473881"/>
            <a:ext cx="5591852" cy="21886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Múltiples hospitalizaciones:  $33.000,00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Visita domiciliaria:                         $127,00</a:t>
            </a:r>
          </a:p>
          <a:p>
            <a:endParaRPr lang="es-VE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Atención centrada </a:t>
            </a:r>
          </a:p>
          <a:p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el paciente:              </a:t>
            </a:r>
            <a:r>
              <a:rPr lang="es-VE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 TIENE PRECIO</a:t>
            </a:r>
            <a:endParaRPr lang="es-VE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Elipse 7"/>
          <p:cNvSpPr/>
          <p:nvPr/>
        </p:nvSpPr>
        <p:spPr>
          <a:xfrm>
            <a:off x="5382440" y="4015623"/>
            <a:ext cx="2638860" cy="91406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0387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030" y="1356352"/>
            <a:ext cx="5738505" cy="44942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72361" y="6611779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008364" y="6080994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Fix. 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432684" y="1494224"/>
            <a:ext cx="3945195" cy="470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Bueno para los Pacientes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Elipse 7"/>
          <p:cNvSpPr/>
          <p:nvPr/>
        </p:nvSpPr>
        <p:spPr>
          <a:xfrm>
            <a:off x="3265784" y="1356352"/>
            <a:ext cx="4331829" cy="83123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351681" y="2726849"/>
            <a:ext cx="1976823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B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Beneficios:</a:t>
            </a:r>
          </a:p>
          <a:p>
            <a:endParaRPr lang="es-V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Para </a:t>
            </a:r>
          </a:p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PACIENTES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713344" y="2456764"/>
            <a:ext cx="5353665" cy="2947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24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VE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 positivos para pacientes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1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Disminución de utilización de cuidados de salud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Mejor manejo de medicación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Identificación de  serios problemas médicos y de seguridad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Enlentecimiento del avance de la incapacidad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Disminución de traslado a asilos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Disminución del estrés del cuidador (familia u otros)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Mejoría del cuidado al final de la vida</a:t>
            </a:r>
          </a:p>
          <a:p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210647" y="452323"/>
            <a:ext cx="6359057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Atención centrada en el paciente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Actividad Clínica extramuros: Visita domiciliaria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7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227" y="1400848"/>
            <a:ext cx="6064277" cy="47660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454860" y="6611779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prstClr val="white">
                    <a:lumMod val="50000"/>
                  </a:prst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prstClr val="white">
                    <a:lumMod val="50000"/>
                  </a:prst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prstClr val="white">
                  <a:lumMod val="50000"/>
                </a:prstClr>
              </a:solidFill>
              <a:latin typeface="Georgia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952277" y="6191195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Fix. </a:t>
            </a:r>
            <a:r>
              <a:rPr lang="en-US" sz="11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Medscape September 11, 2017</a:t>
            </a:r>
            <a:endParaRPr lang="es-VE" sz="1100" dirty="0" smtClean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86239" y="3029816"/>
            <a:ext cx="1856598" cy="28315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B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Aprendizaje </a:t>
            </a:r>
          </a:p>
          <a:p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</a:t>
            </a:r>
          </a:p>
          <a:p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Competencias</a:t>
            </a:r>
          </a:p>
          <a:p>
            <a:endParaRPr lang="es-VE" sz="1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Consejo de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Acreditación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para </a:t>
            </a:r>
            <a:r>
              <a:rPr lang="es-VE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</a:t>
            </a:r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ducación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Médica de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Graduados</a:t>
            </a:r>
          </a:p>
          <a:p>
            <a:r>
              <a:rPr lang="es-VE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(ACGME)</a:t>
            </a:r>
            <a:endParaRPr lang="es-VE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031097" y="1473609"/>
            <a:ext cx="4866203" cy="525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Bueno para el  Entrenamiento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lipse 5"/>
          <p:cNvSpPr/>
          <p:nvPr/>
        </p:nvSpPr>
        <p:spPr>
          <a:xfrm>
            <a:off x="3085508" y="1445626"/>
            <a:ext cx="4757380" cy="62538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00291" y="1284210"/>
            <a:ext cx="2228495" cy="14157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B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Beneficios:</a:t>
            </a:r>
          </a:p>
          <a:p>
            <a:endParaRPr lang="es-VE" sz="14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Para </a:t>
            </a:r>
          </a:p>
          <a:p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RESIDENTES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2615407" y="2158118"/>
            <a:ext cx="5935911" cy="3993871"/>
          </a:xfrm>
          <a:prstGeom prst="rect">
            <a:avLst/>
          </a:prstGeom>
          <a:solidFill>
            <a:srgbClr val="0630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Rectángulo 1"/>
          <p:cNvSpPr/>
          <p:nvPr/>
        </p:nvSpPr>
        <p:spPr>
          <a:xfrm>
            <a:off x="3204672" y="2357429"/>
            <a:ext cx="4757380" cy="8844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b="1" dirty="0" err="1" smtClean="0">
                <a:solidFill>
                  <a:schemeClr val="tx1"/>
                </a:solidFill>
              </a:rPr>
              <a:t>House</a:t>
            </a:r>
            <a:r>
              <a:rPr lang="es-VE" sz="1400" b="1" dirty="0" smtClean="0">
                <a:solidFill>
                  <a:schemeClr val="tx1"/>
                </a:solidFill>
              </a:rPr>
              <a:t> </a:t>
            </a:r>
            <a:r>
              <a:rPr lang="es-VE" sz="1400" b="1" dirty="0" err="1" smtClean="0">
                <a:solidFill>
                  <a:schemeClr val="tx1"/>
                </a:solidFill>
              </a:rPr>
              <a:t>calls</a:t>
            </a:r>
            <a:r>
              <a:rPr lang="es-VE" sz="1400" b="1" dirty="0" smtClean="0">
                <a:solidFill>
                  <a:schemeClr val="tx1"/>
                </a:solidFill>
              </a:rPr>
              <a:t> and de ACGME COMPETENCIES</a:t>
            </a:r>
          </a:p>
          <a:p>
            <a:pPr algn="ctr"/>
            <a:r>
              <a:rPr lang="es-VE" sz="1200" dirty="0" err="1">
                <a:solidFill>
                  <a:schemeClr val="tx1"/>
                </a:solidFill>
              </a:rPr>
              <a:t>Hayashi</a:t>
            </a:r>
            <a:r>
              <a:rPr lang="es-VE" sz="1200" dirty="0">
                <a:solidFill>
                  <a:schemeClr val="tx1"/>
                </a:solidFill>
              </a:rPr>
              <a:t> </a:t>
            </a:r>
            <a:r>
              <a:rPr lang="es-VE" sz="1200" dirty="0" smtClean="0">
                <a:solidFill>
                  <a:schemeClr val="tx1"/>
                </a:solidFill>
              </a:rPr>
              <a:t>J, </a:t>
            </a:r>
            <a:r>
              <a:rPr lang="es-VE" sz="1200" dirty="0">
                <a:solidFill>
                  <a:schemeClr val="tx1"/>
                </a:solidFill>
              </a:rPr>
              <a:t>Christmas </a:t>
            </a:r>
            <a:r>
              <a:rPr lang="es-VE" sz="1200" dirty="0" smtClean="0">
                <a:solidFill>
                  <a:schemeClr val="tx1"/>
                </a:solidFill>
              </a:rPr>
              <a:t>C.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Geriatric </a:t>
            </a:r>
            <a:r>
              <a:rPr lang="en-US" sz="1200" dirty="0">
                <a:solidFill>
                  <a:schemeClr val="tx1"/>
                </a:solidFill>
              </a:rPr>
              <a:t>Medicine and Gerontology,</a:t>
            </a:r>
            <a:r>
              <a:rPr lang="en-US" sz="1200" b="1" dirty="0">
                <a:solidFill>
                  <a:schemeClr val="tx1"/>
                </a:solidFill>
              </a:rPr>
              <a:t> Johns Hopkins University 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  <a:hlinkClick r:id="rId4" tooltip="Teaching and learning in medicine."/>
              </a:rPr>
              <a:t>Teach </a:t>
            </a:r>
            <a:r>
              <a:rPr lang="en-US" sz="1200" dirty="0">
                <a:solidFill>
                  <a:schemeClr val="tx1"/>
                </a:solidFill>
                <a:hlinkClick r:id="rId4" tooltip="Teaching and learning in medicine."/>
              </a:rPr>
              <a:t>Learn Med.</a:t>
            </a:r>
            <a:r>
              <a:rPr lang="en-US" sz="1200" dirty="0">
                <a:solidFill>
                  <a:schemeClr val="tx1"/>
                </a:solidFill>
              </a:rPr>
              <a:t> 2009 </a:t>
            </a:r>
            <a:r>
              <a:rPr lang="en-US" sz="1200" dirty="0" smtClean="0">
                <a:solidFill>
                  <a:schemeClr val="tx1"/>
                </a:solidFill>
              </a:rPr>
              <a:t>Apr-Jun;21:140-7</a:t>
            </a:r>
            <a:r>
              <a:rPr lang="en-US" sz="1200" dirty="0">
                <a:solidFill>
                  <a:schemeClr val="tx1"/>
                </a:solidFill>
              </a:rPr>
              <a:t>. </a:t>
            </a:r>
            <a:endParaRPr lang="es-VE" sz="1200" dirty="0">
              <a:solidFill>
                <a:schemeClr val="tx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551225" y="3413795"/>
            <a:ext cx="6064277" cy="11760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Educational outcomes from a novel house call curriculum for internal medicine residents: report of a 3-year experience.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hlinkClick r:id="rId5"/>
              </a:rPr>
              <a:t>Hayashi </a:t>
            </a:r>
            <a:r>
              <a:rPr lang="en-US" sz="1200" dirty="0" smtClean="0">
                <a:solidFill>
                  <a:schemeClr val="tx1"/>
                </a:solidFill>
                <a:hlinkClick r:id="rId5"/>
              </a:rPr>
              <a:t>J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en-US" sz="1200" dirty="0">
                <a:solidFill>
                  <a:schemeClr val="tx1"/>
                </a:solidFill>
                <a:hlinkClick r:id="rId6"/>
              </a:rPr>
              <a:t>Christmas C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dirty="0" err="1">
                <a:solidFill>
                  <a:schemeClr val="tx1"/>
                </a:solidFill>
                <a:hlinkClick r:id="rId7"/>
              </a:rPr>
              <a:t>Durso</a:t>
            </a:r>
            <a:r>
              <a:rPr lang="en-US" sz="1200" dirty="0">
                <a:solidFill>
                  <a:schemeClr val="tx1"/>
                </a:solidFill>
                <a:hlinkClick r:id="rId7"/>
              </a:rPr>
              <a:t> SC</a:t>
            </a:r>
            <a:r>
              <a:rPr lang="en-US" sz="120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Geriatric Medicine and Gerontology, </a:t>
            </a:r>
            <a:r>
              <a:rPr lang="en-US" sz="1200" b="1" dirty="0">
                <a:solidFill>
                  <a:schemeClr val="tx1"/>
                </a:solidFill>
              </a:rPr>
              <a:t>Johns Hopkins </a:t>
            </a:r>
            <a:r>
              <a:rPr lang="en-US" sz="1200" b="1" dirty="0" smtClean="0">
                <a:solidFill>
                  <a:schemeClr val="tx1"/>
                </a:solidFill>
              </a:rPr>
              <a:t>University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  <a:hlinkClick r:id="rId8" tooltip="Journal of the American Geriatrics Society."/>
              </a:rPr>
              <a:t>J Am Geriatr Soc.</a:t>
            </a:r>
            <a:r>
              <a:rPr lang="de-DE" sz="1200" dirty="0">
                <a:solidFill>
                  <a:schemeClr val="tx1"/>
                </a:solidFill>
              </a:rPr>
              <a:t> 2011 </a:t>
            </a:r>
            <a:r>
              <a:rPr lang="de-DE" sz="1200" dirty="0" smtClean="0">
                <a:solidFill>
                  <a:schemeClr val="tx1"/>
                </a:solidFill>
              </a:rPr>
              <a:t>Jul;59:1340-9</a:t>
            </a:r>
            <a:endParaRPr lang="es-VE" sz="1200" b="1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782123" y="4748814"/>
            <a:ext cx="5602478" cy="13129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b="1" dirty="0">
                <a:solidFill>
                  <a:schemeClr val="tx1"/>
                </a:solidFill>
              </a:rPr>
              <a:t>Hospital </a:t>
            </a:r>
            <a:r>
              <a:rPr lang="es-VE" sz="1400" b="1" dirty="0" err="1">
                <a:solidFill>
                  <a:schemeClr val="tx1"/>
                </a:solidFill>
              </a:rPr>
              <a:t>to</a:t>
            </a:r>
            <a:r>
              <a:rPr lang="es-VE" sz="1400" b="1" dirty="0">
                <a:solidFill>
                  <a:schemeClr val="tx1"/>
                </a:solidFill>
              </a:rPr>
              <a:t> home: </a:t>
            </a:r>
            <a:r>
              <a:rPr lang="es-VE" sz="1400" b="1" dirty="0" err="1">
                <a:solidFill>
                  <a:schemeClr val="tx1"/>
                </a:solidFill>
              </a:rPr>
              <a:t>Improving</a:t>
            </a:r>
            <a:r>
              <a:rPr lang="es-VE" sz="1400" b="1" dirty="0">
                <a:solidFill>
                  <a:schemeClr val="tx1"/>
                </a:solidFill>
              </a:rPr>
              <a:t> </a:t>
            </a:r>
            <a:r>
              <a:rPr lang="es-VE" sz="1400" b="1" dirty="0" err="1">
                <a:solidFill>
                  <a:schemeClr val="tx1"/>
                </a:solidFill>
              </a:rPr>
              <a:t>internal</a:t>
            </a:r>
            <a:r>
              <a:rPr lang="es-VE" sz="1400" b="1" dirty="0">
                <a:solidFill>
                  <a:schemeClr val="tx1"/>
                </a:solidFill>
              </a:rPr>
              <a:t> medicine </a:t>
            </a:r>
            <a:r>
              <a:rPr lang="es-VE" sz="1400" b="1" dirty="0" err="1">
                <a:solidFill>
                  <a:schemeClr val="tx1"/>
                </a:solidFill>
              </a:rPr>
              <a:t>residents</a:t>
            </a:r>
            <a:r>
              <a:rPr lang="es-VE" sz="1400" b="1" dirty="0">
                <a:solidFill>
                  <a:schemeClr val="tx1"/>
                </a:solidFill>
              </a:rPr>
              <a:t>' </a:t>
            </a:r>
            <a:r>
              <a:rPr lang="es-VE" sz="1400" b="1" dirty="0" err="1">
                <a:solidFill>
                  <a:schemeClr val="tx1"/>
                </a:solidFill>
              </a:rPr>
              <a:t>understanding</a:t>
            </a:r>
            <a:r>
              <a:rPr lang="es-VE" sz="1400" b="1" dirty="0">
                <a:solidFill>
                  <a:schemeClr val="tx1"/>
                </a:solidFill>
              </a:rPr>
              <a:t> of </a:t>
            </a:r>
            <a:r>
              <a:rPr lang="es-VE" sz="1400" b="1" dirty="0" err="1">
                <a:solidFill>
                  <a:schemeClr val="tx1"/>
                </a:solidFill>
              </a:rPr>
              <a:t>the</a:t>
            </a:r>
            <a:r>
              <a:rPr lang="es-VE" sz="1400" b="1" dirty="0">
                <a:solidFill>
                  <a:schemeClr val="tx1"/>
                </a:solidFill>
              </a:rPr>
              <a:t> </a:t>
            </a:r>
            <a:r>
              <a:rPr lang="es-VE" sz="1400" b="1" dirty="0" err="1">
                <a:solidFill>
                  <a:schemeClr val="tx1"/>
                </a:solidFill>
              </a:rPr>
              <a:t>needs</a:t>
            </a:r>
            <a:r>
              <a:rPr lang="es-VE" sz="1400" b="1" dirty="0">
                <a:solidFill>
                  <a:schemeClr val="tx1"/>
                </a:solidFill>
              </a:rPr>
              <a:t> of </a:t>
            </a:r>
            <a:r>
              <a:rPr lang="es-VE" sz="1400" b="1" dirty="0" err="1">
                <a:solidFill>
                  <a:schemeClr val="tx1"/>
                </a:solidFill>
              </a:rPr>
              <a:t>older</a:t>
            </a:r>
            <a:r>
              <a:rPr lang="es-VE" sz="1400" b="1" dirty="0">
                <a:solidFill>
                  <a:schemeClr val="tx1"/>
                </a:solidFill>
              </a:rPr>
              <a:t> </a:t>
            </a:r>
            <a:r>
              <a:rPr lang="es-VE" sz="1400" b="1" dirty="0" err="1">
                <a:solidFill>
                  <a:schemeClr val="tx1"/>
                </a:solidFill>
              </a:rPr>
              <a:t>persons</a:t>
            </a:r>
            <a:r>
              <a:rPr lang="es-VE" sz="1400" b="1" dirty="0">
                <a:solidFill>
                  <a:schemeClr val="tx1"/>
                </a:solidFill>
              </a:rPr>
              <a:t> </a:t>
            </a:r>
            <a:r>
              <a:rPr lang="es-VE" sz="1400" b="1" dirty="0" err="1">
                <a:solidFill>
                  <a:schemeClr val="tx1"/>
                </a:solidFill>
              </a:rPr>
              <a:t>after</a:t>
            </a:r>
            <a:r>
              <a:rPr lang="es-VE" sz="1400" b="1" dirty="0">
                <a:solidFill>
                  <a:schemeClr val="tx1"/>
                </a:solidFill>
              </a:rPr>
              <a:t> a hospital </a:t>
            </a:r>
            <a:r>
              <a:rPr lang="es-VE" sz="1400" b="1" dirty="0" err="1">
                <a:solidFill>
                  <a:schemeClr val="tx1"/>
                </a:solidFill>
              </a:rPr>
              <a:t>stay</a:t>
            </a:r>
            <a:r>
              <a:rPr lang="es-VE" sz="1400" b="1" dirty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es-VE" sz="1200" dirty="0" err="1">
                <a:solidFill>
                  <a:schemeClr val="tx1"/>
                </a:solidFill>
                <a:hlinkClick r:id="rId9"/>
              </a:rPr>
              <a:t>Matter</a:t>
            </a:r>
            <a:r>
              <a:rPr lang="es-VE" sz="1200" dirty="0">
                <a:solidFill>
                  <a:schemeClr val="tx1"/>
                </a:solidFill>
                <a:hlinkClick r:id="rId9"/>
              </a:rPr>
              <a:t> </a:t>
            </a:r>
            <a:r>
              <a:rPr lang="es-VE" sz="1200" dirty="0" smtClean="0">
                <a:solidFill>
                  <a:schemeClr val="tx1"/>
                </a:solidFill>
                <a:hlinkClick r:id="rId9"/>
              </a:rPr>
              <a:t>CA</a:t>
            </a:r>
            <a:r>
              <a:rPr lang="es-VE" sz="1200" dirty="0" smtClean="0">
                <a:solidFill>
                  <a:schemeClr val="tx1"/>
                </a:solidFill>
              </a:rPr>
              <a:t>, </a:t>
            </a:r>
            <a:r>
              <a:rPr lang="es-VE" sz="1200" dirty="0" err="1">
                <a:solidFill>
                  <a:schemeClr val="tx1"/>
                </a:solidFill>
                <a:hlinkClick r:id="rId10"/>
              </a:rPr>
              <a:t>Speice</a:t>
            </a:r>
            <a:r>
              <a:rPr lang="es-VE" sz="1200" dirty="0">
                <a:solidFill>
                  <a:schemeClr val="tx1"/>
                </a:solidFill>
                <a:hlinkClick r:id="rId10"/>
              </a:rPr>
              <a:t> JA</a:t>
            </a:r>
            <a:r>
              <a:rPr lang="es-VE" sz="1200" dirty="0">
                <a:solidFill>
                  <a:schemeClr val="tx1"/>
                </a:solidFill>
              </a:rPr>
              <a:t>, </a:t>
            </a:r>
            <a:r>
              <a:rPr lang="es-VE" sz="1200" dirty="0" err="1">
                <a:solidFill>
                  <a:schemeClr val="tx1"/>
                </a:solidFill>
                <a:hlinkClick r:id="rId11"/>
              </a:rPr>
              <a:t>McCann</a:t>
            </a:r>
            <a:r>
              <a:rPr lang="es-VE" sz="1200" dirty="0">
                <a:solidFill>
                  <a:schemeClr val="tx1"/>
                </a:solidFill>
                <a:hlinkClick r:id="rId11"/>
              </a:rPr>
              <a:t> R</a:t>
            </a:r>
            <a:r>
              <a:rPr lang="es-VE" sz="1200" dirty="0">
                <a:solidFill>
                  <a:schemeClr val="tx1"/>
                </a:solidFill>
              </a:rPr>
              <a:t>, </a:t>
            </a:r>
            <a:r>
              <a:rPr lang="es-VE" sz="1200" dirty="0" smtClean="0">
                <a:solidFill>
                  <a:schemeClr val="tx1"/>
                </a:solidFill>
              </a:rPr>
              <a:t>et al.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Veterans Administration Outpatient Clinic, and Department of Family Medicine, </a:t>
            </a:r>
            <a:r>
              <a:rPr lang="en-US" sz="1200" b="1" dirty="0">
                <a:solidFill>
                  <a:schemeClr val="tx1"/>
                </a:solidFill>
              </a:rPr>
              <a:t>University of Rochester </a:t>
            </a:r>
            <a:r>
              <a:rPr lang="en-US" sz="1200" dirty="0">
                <a:solidFill>
                  <a:schemeClr val="tx1"/>
                </a:solidFill>
              </a:rPr>
              <a:t>School of Medicine and </a:t>
            </a:r>
            <a:r>
              <a:rPr lang="en-US" sz="1200" dirty="0" smtClean="0">
                <a:solidFill>
                  <a:schemeClr val="tx1"/>
                </a:solidFill>
              </a:rPr>
              <a:t>Dentistry</a:t>
            </a:r>
          </a:p>
          <a:p>
            <a:pPr algn="ctr"/>
            <a:r>
              <a:rPr lang="es-VE" sz="1200" dirty="0" err="1" smtClean="0">
                <a:solidFill>
                  <a:schemeClr val="tx1"/>
                </a:solidFill>
                <a:hlinkClick r:id="rId12" tooltip="Academic medicine : journal of the Association of American Medical Colleges."/>
              </a:rPr>
              <a:t>Acad</a:t>
            </a:r>
            <a:r>
              <a:rPr lang="es-VE" sz="1200" dirty="0" smtClean="0">
                <a:solidFill>
                  <a:schemeClr val="tx1"/>
                </a:solidFill>
                <a:hlinkClick r:id="rId12" tooltip="Academic medicine : journal of the Association of American Medical Colleges."/>
              </a:rPr>
              <a:t> </a:t>
            </a:r>
            <a:r>
              <a:rPr lang="es-VE" sz="1200" dirty="0" err="1">
                <a:solidFill>
                  <a:schemeClr val="tx1"/>
                </a:solidFill>
                <a:hlinkClick r:id="rId12" tooltip="Academic medicine : journal of the Association of American Medical Colleges."/>
              </a:rPr>
              <a:t>Med</a:t>
            </a:r>
            <a:r>
              <a:rPr lang="es-VE" sz="1200" dirty="0">
                <a:solidFill>
                  <a:schemeClr val="tx1"/>
                </a:solidFill>
                <a:hlinkClick r:id="rId12" tooltip="Academic medicine : journal of the Association of American Medical Colleges."/>
              </a:rPr>
              <a:t>.</a:t>
            </a:r>
            <a:r>
              <a:rPr lang="es-VE" sz="1200" dirty="0">
                <a:solidFill>
                  <a:schemeClr val="tx1"/>
                </a:solidFill>
              </a:rPr>
              <a:t> 2003 Aug;78(8):793-7</a:t>
            </a:r>
            <a:endParaRPr lang="es-VE" sz="1200" dirty="0" smtClean="0">
              <a:solidFill>
                <a:schemeClr val="tx1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318814" y="420212"/>
            <a:ext cx="6359057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Atención centrada en el paciente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Actividad Clínica extramuros: Visita domiciliaria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44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081" y="1394721"/>
            <a:ext cx="6195705" cy="454050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279711" y="6485572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687192" y="6016272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Fix. 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151317" y="1534148"/>
            <a:ext cx="2426469" cy="4262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Dificultades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48097" y="2302398"/>
            <a:ext cx="1579600" cy="32316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B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Barreras:</a:t>
            </a:r>
          </a:p>
          <a:p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Tiempo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Dinero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Seguridad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Logística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Médico-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Legales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2041404" y="421200"/>
            <a:ext cx="6359057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Atención centrada en el paciente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Actividad Clínica extramuros: Visita domiciliaria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27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41" y="1287066"/>
            <a:ext cx="5908744" cy="428386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72361" y="7127981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30908" y="5970902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Fix. 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22072" y="1481368"/>
            <a:ext cx="2499852" cy="322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Bueno para mí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Elipse 5"/>
          <p:cNvSpPr/>
          <p:nvPr/>
        </p:nvSpPr>
        <p:spPr>
          <a:xfrm>
            <a:off x="3322072" y="1150564"/>
            <a:ext cx="2499852" cy="9438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92174" y="1803520"/>
            <a:ext cx="1431802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Dra.  </a:t>
            </a:r>
          </a:p>
          <a:p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McCamley</a:t>
            </a:r>
            <a:endParaRPr lang="es-V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 final dice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 también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bueno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para ella.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630571" y="1337741"/>
            <a:ext cx="1367362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“ cansancio ,</a:t>
            </a:r>
          </a:p>
          <a:p>
            <a:r>
              <a:rPr lang="es-VE" dirty="0"/>
              <a:t>f</a:t>
            </a:r>
            <a:r>
              <a:rPr lang="es-VE" dirty="0" smtClean="0"/>
              <a:t>rustración,</a:t>
            </a:r>
          </a:p>
          <a:p>
            <a:r>
              <a:rPr lang="es-VE" dirty="0"/>
              <a:t>d</a:t>
            </a:r>
            <a:r>
              <a:rPr lang="es-VE" dirty="0" smtClean="0"/>
              <a:t>esgaste”</a:t>
            </a:r>
            <a:endParaRPr lang="es-VE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605268" y="2410075"/>
            <a:ext cx="1532432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/>
              <a:t>“Poco tiempo </a:t>
            </a:r>
          </a:p>
          <a:p>
            <a:r>
              <a:rPr lang="es-VE" dirty="0" smtClean="0"/>
              <a:t>para hacer lo </a:t>
            </a:r>
          </a:p>
          <a:p>
            <a:r>
              <a:rPr lang="es-VE" dirty="0" smtClean="0"/>
              <a:t>que me </a:t>
            </a:r>
          </a:p>
          <a:p>
            <a:r>
              <a:rPr lang="es-VE" dirty="0" smtClean="0"/>
              <a:t>gustaba”</a:t>
            </a:r>
            <a:endParaRPr lang="es-VE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642613" y="3770808"/>
            <a:ext cx="1475276" cy="2031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“En un día:</a:t>
            </a:r>
          </a:p>
          <a:p>
            <a:r>
              <a:rPr lang="es-VE" dirty="0" smtClean="0"/>
              <a:t> 21 pacientes </a:t>
            </a:r>
          </a:p>
          <a:p>
            <a:r>
              <a:rPr lang="es-VE" dirty="0" smtClean="0"/>
              <a:t>en 14 horas </a:t>
            </a:r>
          </a:p>
          <a:p>
            <a:r>
              <a:rPr lang="es-VE" dirty="0" smtClean="0"/>
              <a:t>pero solo 47 </a:t>
            </a:r>
          </a:p>
          <a:p>
            <a:r>
              <a:rPr lang="es-VE" dirty="0" smtClean="0"/>
              <a:t>minutos cara </a:t>
            </a:r>
          </a:p>
          <a:p>
            <a:r>
              <a:rPr lang="es-VE" dirty="0" smtClean="0"/>
              <a:t>a cara con </a:t>
            </a:r>
          </a:p>
          <a:p>
            <a:r>
              <a:rPr lang="es-VE" dirty="0" smtClean="0"/>
              <a:t>pacientes”</a:t>
            </a:r>
            <a:endParaRPr lang="es-VE" dirty="0"/>
          </a:p>
        </p:txBody>
      </p:sp>
      <p:sp>
        <p:nvSpPr>
          <p:cNvPr id="3" name="CuadroTexto 2"/>
          <p:cNvSpPr txBox="1"/>
          <p:nvPr/>
        </p:nvSpPr>
        <p:spPr>
          <a:xfrm>
            <a:off x="92174" y="3624232"/>
            <a:ext cx="1447832" cy="2031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Relata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cómo es el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Entrena-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miento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tradicional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en un día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cualquiera: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7118412" y="6193589"/>
            <a:ext cx="1170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BatangChe" panose="02030609000101010101" pitchFamily="49" charset="-127"/>
              </a:rPr>
              <a:t>Versus</a:t>
            </a:r>
            <a:endParaRPr lang="es-VE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14" name="Flecha derecha 13"/>
          <p:cNvSpPr/>
          <p:nvPr/>
        </p:nvSpPr>
        <p:spPr>
          <a:xfrm>
            <a:off x="8258180" y="6310888"/>
            <a:ext cx="546607" cy="279061"/>
          </a:xfrm>
          <a:prstGeom prst="rightArrow">
            <a:avLst/>
          </a:prstGeom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0" y="983798"/>
            <a:ext cx="16578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Experiencia 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Personal…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523976" y="347930"/>
            <a:ext cx="6359057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Atención centrada en el paciente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Actividad Clínica extramuros: Visita domiciliaria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0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10" grpId="0" animBg="1"/>
      <p:bldP spid="11" grpId="0" animBg="1"/>
      <p:bldP spid="12" grpId="0" animBg="1"/>
      <p:bldP spid="3" grpId="0" animBg="1"/>
      <p:bldP spid="13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673783" y="2780980"/>
            <a:ext cx="7869463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3584CB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200" dirty="0" smtClean="0">
                <a:latin typeface="Comic Sans MS" panose="030F0702030302020204" pitchFamily="66" charset="0"/>
              </a:rPr>
              <a:t>Polifarmacia: fuente de errores médicos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Comentarios a propósito de un caso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en </a:t>
            </a:r>
            <a:r>
              <a:rPr lang="es-VE" sz="2400" dirty="0" err="1" smtClean="0">
                <a:latin typeface="Comic Sans MS" panose="030F0702030302020204" pitchFamily="66" charset="0"/>
              </a:rPr>
              <a:t>Medscape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150026" y="1146134"/>
            <a:ext cx="4916972" cy="8309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Ética en Medicina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884323" y="4319668"/>
            <a:ext cx="3448380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20 de octubre de 2017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976050" y="324874"/>
            <a:ext cx="3191899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Universidad de los Andes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Facultad de Medicina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710120" y="5551212"/>
            <a:ext cx="297228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latin typeface="Comic Sans MS" panose="030F0702030302020204" pitchFamily="66" charset="0"/>
              </a:rPr>
              <a:t>Ximena Páez </a:t>
            </a:r>
          </a:p>
          <a:p>
            <a:pPr algn="r"/>
            <a:r>
              <a:rPr lang="es-VE" sz="1600" dirty="0" smtClean="0">
                <a:latin typeface="Comic Sans MS" panose="030F0702030302020204" pitchFamily="66" charset="0"/>
              </a:rPr>
              <a:t>Profesora Titular</a:t>
            </a:r>
          </a:p>
          <a:p>
            <a:pPr algn="r"/>
            <a:r>
              <a:rPr lang="es-VE" sz="1600" dirty="0" err="1" smtClean="0">
                <a:latin typeface="Comic Sans MS" panose="030F0702030302020204" pitchFamily="66" charset="0"/>
              </a:rPr>
              <a:t>Lab</a:t>
            </a:r>
            <a:r>
              <a:rPr lang="es-VE" sz="1600" dirty="0" smtClean="0">
                <a:latin typeface="Comic Sans MS" panose="030F0702030302020204" pitchFamily="66" charset="0"/>
              </a:rPr>
              <a:t>. Fisiología de la Conducta</a:t>
            </a:r>
            <a:endParaRPr lang="es-VE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67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556" y="1550825"/>
            <a:ext cx="5022517" cy="39446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72361" y="6585544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347576" y="5862534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Fix. 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543696" y="1715491"/>
            <a:ext cx="2702868" cy="4262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Bueno para mí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Elipse 5"/>
          <p:cNvSpPr/>
          <p:nvPr/>
        </p:nvSpPr>
        <p:spPr>
          <a:xfrm>
            <a:off x="2543696" y="1456658"/>
            <a:ext cx="2776250" cy="9438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1428984" y="584108"/>
            <a:ext cx="6359057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Atención centrada en el paciente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Actividad Clínica extramuros: Visita domiciliaria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616880" y="1550825"/>
            <a:ext cx="182312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B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“comunicación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 interrumpida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 mi mentor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 experiencia”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616880" y="2844876"/>
            <a:ext cx="177022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B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“comunicación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interrumpida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 mi paciente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su familia”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6630367" y="4129384"/>
            <a:ext cx="1919115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B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“100% del tiempo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hacer las dos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cosas que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 más en la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medicina”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076239" y="2559724"/>
            <a:ext cx="1303562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ra. </a:t>
            </a:r>
          </a:p>
          <a:p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McCamley</a:t>
            </a:r>
            <a:endParaRPr lang="es-V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junto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 su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mentora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viaje a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casa de la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paciente</a:t>
            </a:r>
          </a:p>
        </p:txBody>
      </p:sp>
    </p:spTree>
    <p:extLst>
      <p:ext uri="{BB962C8B-B14F-4D97-AF65-F5344CB8AC3E}">
        <p14:creationId xmlns:p14="http://schemas.microsoft.com/office/powerpoint/2010/main" val="422545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15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854" y="1519648"/>
            <a:ext cx="6786516" cy="44821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72361" y="6631125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051476" y="6088174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Fix. 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996297" y="1717155"/>
            <a:ext cx="3237630" cy="427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Conclusiones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586410" y="2464650"/>
            <a:ext cx="1929481" cy="33380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Polifarmacia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Poblaciones vulnerables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Visitas al Costo-efectiva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Instrumento entrenamiento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Prevención agotamiento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638791" y="643509"/>
            <a:ext cx="5939446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Polifarmacia: fuente de </a:t>
            </a:r>
            <a:r>
              <a:rPr lang="es-VE" sz="2400" dirty="0">
                <a:latin typeface="Comic Sans MS" panose="030F0702030302020204" pitchFamily="66" charset="0"/>
              </a:rPr>
              <a:t>e</a:t>
            </a:r>
            <a:r>
              <a:rPr lang="es-VE" sz="2400" dirty="0" smtClean="0">
                <a:latin typeface="Comic Sans MS" panose="030F0702030302020204" pitchFamily="66" charset="0"/>
              </a:rPr>
              <a:t>rrores médicos</a:t>
            </a:r>
          </a:p>
          <a:p>
            <a:pPr algn="ctr"/>
            <a:r>
              <a:rPr lang="es-VE" sz="2400" dirty="0">
                <a:latin typeface="Comic Sans MS" panose="030F0702030302020204" pitchFamily="66" charset="0"/>
              </a:rPr>
              <a:t>S</a:t>
            </a:r>
            <a:r>
              <a:rPr lang="es-VE" sz="2400" dirty="0" smtClean="0">
                <a:latin typeface="Comic Sans MS" panose="030F0702030302020204" pitchFamily="66" charset="0"/>
              </a:rPr>
              <a:t>oluciones</a:t>
            </a:r>
          </a:p>
        </p:txBody>
      </p:sp>
    </p:spTree>
    <p:extLst>
      <p:ext uri="{BB962C8B-B14F-4D97-AF65-F5344CB8AC3E}">
        <p14:creationId xmlns:p14="http://schemas.microsoft.com/office/powerpoint/2010/main" val="13623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055" y="1590467"/>
            <a:ext cx="6485493" cy="436514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72361" y="6626527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836164" y="6070366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49317" y="1880212"/>
            <a:ext cx="20077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¡La Dra. </a:t>
            </a:r>
          </a:p>
          <a:p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McCamley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</a:p>
          <a:p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 paciente se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toman una </a:t>
            </a:r>
          </a:p>
          <a:p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oto a petición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la Sra. R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cuando se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entera que su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caso será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presentado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una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conferencia! 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337839" y="910567"/>
            <a:ext cx="5870518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0000B0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Tres meses luego de la última consulta…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390176" y="1658703"/>
            <a:ext cx="2849964" cy="1046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Grady Hospital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Clínica de Atención Primaria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59478" y="774708"/>
            <a:ext cx="1476686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Marzo 22, 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2017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548744" y="1658703"/>
            <a:ext cx="3093804" cy="4264387"/>
          </a:xfrm>
          <a:prstGeom prst="rect">
            <a:avLst/>
          </a:prstGeom>
          <a:solidFill>
            <a:srgbClr val="0000B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5876326" y="3379062"/>
            <a:ext cx="2581412" cy="2308324"/>
          </a:xfrm>
          <a:prstGeom prst="rect">
            <a:avLst/>
          </a:prstGeom>
          <a:solidFill>
            <a:srgbClr val="0000B0"/>
          </a:solidFill>
        </p:spPr>
        <p:txBody>
          <a:bodyPr wrap="square" rtlCol="0">
            <a:spAutoFit/>
          </a:bodyPr>
          <a:lstStyle/>
          <a:p>
            <a:pPr algn="ctr"/>
            <a:endParaRPr lang="es-VE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VE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VE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VE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Dra. </a:t>
            </a:r>
            <a:r>
              <a:rPr lang="es-VE" sz="1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McCamley</a:t>
            </a:r>
            <a:r>
              <a:rPr lang="es-VE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agradece</a:t>
            </a:r>
          </a:p>
          <a:p>
            <a:pPr algn="ctr"/>
            <a:r>
              <a:rPr lang="es-VE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</a:t>
            </a:r>
            <a:r>
              <a:rPr lang="es-VE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 equipo de trabajo de Atención Primaria</a:t>
            </a:r>
          </a:p>
          <a:p>
            <a:pPr algn="ctr"/>
            <a:endParaRPr lang="es-VE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781116" y="1776734"/>
            <a:ext cx="2581413" cy="2246769"/>
          </a:xfrm>
          <a:prstGeom prst="rect">
            <a:avLst/>
          </a:prstGeom>
          <a:solidFill>
            <a:srgbClr val="3584C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¡Pacientes </a:t>
            </a:r>
          </a:p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 </a:t>
            </a:r>
          </a:p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médicos </a:t>
            </a:r>
          </a:p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más </a:t>
            </a:r>
          </a:p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felices! 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26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477933" y="520511"/>
            <a:ext cx="6261160" cy="5940088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2800" dirty="0" smtClean="0">
                <a:latin typeface="Comic Sans MS" panose="030F0702030302020204" pitchFamily="66" charset="0"/>
              </a:rPr>
              <a:t>Este caso es un hermoso ejemplo de buena medicina para el paciente y para la formación y desempeño de los profesionales de la salud,</a:t>
            </a:r>
          </a:p>
          <a:p>
            <a:r>
              <a:rPr lang="es-VE" sz="2800" dirty="0" smtClean="0">
                <a:latin typeface="Comic Sans MS" panose="030F0702030302020204" pitchFamily="66" charset="0"/>
              </a:rPr>
              <a:t>en el que se demuestra que se puede mejorar con iniciativas individuales como las que tomó </a:t>
            </a:r>
            <a:r>
              <a:rPr lang="en-US" sz="28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Maureen K. </a:t>
            </a:r>
            <a:r>
              <a:rPr lang="en-US" sz="2800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n-US" sz="28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M.D., </a:t>
            </a:r>
            <a:r>
              <a:rPr lang="en-US" sz="2800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</a:t>
            </a:r>
            <a:r>
              <a:rPr lang="en-US" sz="28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mantener</a:t>
            </a:r>
            <a:r>
              <a:rPr lang="en-US" sz="28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2800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premisa</a:t>
            </a:r>
            <a:r>
              <a:rPr lang="en-US" sz="28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de:</a:t>
            </a:r>
            <a:endParaRPr lang="en-US" sz="2800" dirty="0">
              <a:cs typeface="Times New Roman" panose="02020603050405020304" pitchFamily="18" charset="0"/>
            </a:endParaRPr>
          </a:p>
          <a:p>
            <a:pPr algn="ctr"/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EL PACIENTE PRIMERO</a:t>
            </a:r>
            <a:endParaRPr lang="es-VE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077409" y="6581001"/>
            <a:ext cx="206659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2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28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263852" y="803245"/>
            <a:ext cx="6689322" cy="5693866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Para recordar:</a:t>
            </a:r>
          </a:p>
          <a:p>
            <a:endParaRPr lang="es-VE" sz="800" dirty="0" smtClean="0">
              <a:solidFill>
                <a:prstClr val="black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Prescribir:</a:t>
            </a:r>
          </a:p>
          <a:p>
            <a:pPr>
              <a:buClr>
                <a:srgbClr val="C00000"/>
              </a:buClr>
            </a:pPr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Cuidado con Polifarmacia</a:t>
            </a:r>
          </a:p>
          <a:p>
            <a:pPr>
              <a:buClr>
                <a:srgbClr val="C00000"/>
              </a:buClr>
            </a:pPr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Errores Médicos</a:t>
            </a:r>
          </a:p>
          <a:p>
            <a:pPr>
              <a:buClr>
                <a:srgbClr val="C00000"/>
              </a:buClr>
            </a:pPr>
            <a:endParaRPr lang="es-VE" sz="1000" dirty="0">
              <a:solidFill>
                <a:prstClr val="black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Soluciones y prevenciones: </a:t>
            </a:r>
          </a:p>
          <a:p>
            <a:pPr>
              <a:buClr>
                <a:srgbClr val="C00000"/>
              </a:buClr>
            </a:pPr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Medicina </a:t>
            </a:r>
            <a:r>
              <a:rPr lang="es-VE" sz="2400" dirty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centrada en el </a:t>
            </a:r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paciente</a:t>
            </a:r>
          </a:p>
          <a:p>
            <a:pPr>
              <a:buClr>
                <a:srgbClr val="C00000"/>
              </a:buClr>
            </a:pPr>
            <a:r>
              <a:rPr lang="es-VE" sz="2400" i="1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Des-prescribir</a:t>
            </a:r>
          </a:p>
          <a:p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/>
            <a:r>
              <a:rPr lang="es-VE" sz="2800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La buena práctica depende del </a:t>
            </a:r>
          </a:p>
          <a:p>
            <a:pPr algn="ctr"/>
            <a:r>
              <a:rPr lang="es-VE" sz="2800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trabajo de personas al servicio de la salud que tienen al</a:t>
            </a:r>
            <a:endParaRPr lang="en-US" sz="8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PACIENTE PRIMERO</a:t>
            </a:r>
            <a:endParaRPr lang="es-VE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919878" y="6414746"/>
            <a:ext cx="206659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dirty="0">
                <a:solidFill>
                  <a:prstClr val="white">
                    <a:lumMod val="50000"/>
                  </a:prstClr>
                </a:solidFill>
                <a:latin typeface="Georgia" pitchFamily="18" charset="0"/>
              </a:rPr>
              <a:t>X. Páez Medicina ULA </a:t>
            </a:r>
            <a:r>
              <a:rPr lang="es-ES" sz="1200" dirty="0" smtClean="0">
                <a:solidFill>
                  <a:prstClr val="white">
                    <a:lumMod val="50000"/>
                  </a:prstClr>
                </a:solidFill>
                <a:latin typeface="Georgia" pitchFamily="18" charset="0"/>
              </a:rPr>
              <a:t>2017</a:t>
            </a:r>
            <a:endParaRPr lang="es-ES" sz="1200" dirty="0">
              <a:solidFill>
                <a:prstClr val="white">
                  <a:lumMod val="50000"/>
                </a:prst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38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521700" y="496423"/>
            <a:ext cx="4173625" cy="10464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</a:t>
            </a:r>
            <a:r>
              <a:rPr lang="es-E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</a:t>
            </a:r>
            <a:r>
              <a:rPr lang="es-E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</a:p>
          <a:p>
            <a:pPr algn="ctr"/>
            <a:r>
              <a:rPr lang="es-ES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 octubre de 2017  </a:t>
            </a:r>
            <a:endParaRPr lang="es-ES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4" descr="FD6284E5"/>
          <p:cNvPicPr/>
          <p:nvPr/>
        </p:nvPicPr>
        <p:blipFill>
          <a:blip r:embed="rId2" cstate="print">
            <a:lum bright="-2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387" y="1866213"/>
            <a:ext cx="2047868" cy="2376906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  <a:extLst/>
        </p:spPr>
      </p:pic>
      <p:sp>
        <p:nvSpPr>
          <p:cNvPr id="6" name="CuadroTexto 5"/>
          <p:cNvSpPr txBox="1"/>
          <p:nvPr/>
        </p:nvSpPr>
        <p:spPr>
          <a:xfrm>
            <a:off x="5848381" y="4452093"/>
            <a:ext cx="2584362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s-VE" sz="5400" dirty="0" smtClean="0">
                <a:latin typeface="Comic Sans MS" panose="030F0702030302020204" pitchFamily="66" charset="0"/>
              </a:rPr>
              <a:t>Gracias</a:t>
            </a:r>
            <a:endParaRPr lang="es-VE" sz="5400" dirty="0">
              <a:latin typeface="Comic Sans MS" panose="030F0702030302020204" pitchFamily="66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077409" y="6567845"/>
            <a:ext cx="206659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2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946966" y="5598490"/>
            <a:ext cx="2387192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pacap@ula.ve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7"/>
          <a:stretch/>
        </p:blipFill>
        <p:spPr>
          <a:xfrm>
            <a:off x="583527" y="1707337"/>
            <a:ext cx="4990767" cy="4868230"/>
          </a:xfrm>
          <a:prstGeom prst="rect">
            <a:avLst/>
          </a:prstGeom>
          <a:ln w="28575">
            <a:solidFill>
              <a:srgbClr val="CC5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CuadroTexto 9"/>
          <p:cNvSpPr txBox="1"/>
          <p:nvPr/>
        </p:nvSpPr>
        <p:spPr>
          <a:xfrm>
            <a:off x="2131374" y="6121710"/>
            <a:ext cx="1895071" cy="2616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/>
                </a:solidFill>
              </a:rPr>
              <a:t>E. </a:t>
            </a:r>
            <a:r>
              <a:rPr lang="es-VE" sz="1100" dirty="0" err="1" smtClean="0">
                <a:solidFill>
                  <a:schemeClr val="bg1"/>
                </a:solidFill>
              </a:rPr>
              <a:t>Munch</a:t>
            </a:r>
            <a:r>
              <a:rPr lang="es-VE" sz="1100" dirty="0" smtClean="0">
                <a:solidFill>
                  <a:schemeClr val="bg1"/>
                </a:solidFill>
              </a:rPr>
              <a:t>. </a:t>
            </a:r>
            <a:r>
              <a:rPr lang="es-VE" sz="1100" i="1" dirty="0" err="1" smtClean="0">
                <a:solidFill>
                  <a:schemeClr val="bg1"/>
                </a:solidFill>
              </a:rPr>
              <a:t>The</a:t>
            </a:r>
            <a:r>
              <a:rPr lang="es-VE" sz="1100" i="1" dirty="0" smtClean="0">
                <a:solidFill>
                  <a:schemeClr val="bg1"/>
                </a:solidFill>
              </a:rPr>
              <a:t> </a:t>
            </a:r>
            <a:r>
              <a:rPr lang="es-VE" sz="1100" i="1" dirty="0" err="1" smtClean="0">
                <a:solidFill>
                  <a:schemeClr val="bg1"/>
                </a:solidFill>
              </a:rPr>
              <a:t>sick</a:t>
            </a:r>
            <a:r>
              <a:rPr lang="es-VE" sz="1100" i="1" dirty="0" smtClean="0">
                <a:solidFill>
                  <a:schemeClr val="bg1"/>
                </a:solidFill>
              </a:rPr>
              <a:t> </a:t>
            </a:r>
            <a:r>
              <a:rPr lang="es-VE" sz="1100" i="1" dirty="0" err="1" smtClean="0">
                <a:solidFill>
                  <a:schemeClr val="bg1"/>
                </a:solidFill>
              </a:rPr>
              <a:t>child</a:t>
            </a:r>
            <a:r>
              <a:rPr lang="es-VE" sz="1100" dirty="0" smtClean="0">
                <a:solidFill>
                  <a:schemeClr val="bg1"/>
                </a:solidFill>
              </a:rPr>
              <a:t>. 1907</a:t>
            </a:r>
            <a:endParaRPr lang="es-VE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90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3436381"/>
            <a:ext cx="4160785" cy="28611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72361" y="6611779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prstClr val="white">
                    <a:lumMod val="50000"/>
                  </a:prst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prstClr val="white">
                    <a:lumMod val="50000"/>
                  </a:prst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prstClr val="white">
                  <a:lumMod val="50000"/>
                </a:prstClr>
              </a:solidFill>
              <a:latin typeface="Georgia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86965" y="3626701"/>
            <a:ext cx="3864077" cy="1738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6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</a:t>
            </a:r>
            <a:endParaRPr lang="es-VE" sz="1600" dirty="0" smtClean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Maureen K. McCamley</a:t>
            </a:r>
            <a:r>
              <a:rPr lang="en-US" b="1" baseline="30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MD, PhD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7000"/>
              </a:lnSpc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Medscape,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eptiembre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11, 2017</a:t>
            </a:r>
          </a:p>
          <a:p>
            <a:pPr algn="ctr">
              <a:lnSpc>
                <a:spcPct val="107000"/>
              </a:lnSpc>
            </a:pPr>
            <a:r>
              <a:rPr lang="en-US" sz="1400" u="sng" dirty="0" smtClean="0">
                <a:solidFill>
                  <a:prstClr val="black"/>
                </a:solidFill>
                <a:hlinkClick r:id="rId4"/>
              </a:rPr>
              <a:t>http</a:t>
            </a:r>
            <a:r>
              <a:rPr lang="en-US" sz="1400" u="sng" dirty="0">
                <a:solidFill>
                  <a:prstClr val="black"/>
                </a:solidFill>
                <a:hlinkClick r:id="rId4"/>
              </a:rPr>
              <a:t>://</a:t>
            </a:r>
            <a:r>
              <a:rPr lang="en-US" sz="1400" u="sng" dirty="0" smtClean="0">
                <a:solidFill>
                  <a:prstClr val="black"/>
                </a:solidFill>
                <a:hlinkClick r:id="rId4"/>
              </a:rPr>
              <a:t>www.medscape.com/viewarticle/884963</a:t>
            </a:r>
            <a:endParaRPr lang="en-US" sz="1400" u="sng" dirty="0" smtClean="0">
              <a:solidFill>
                <a:prstClr val="black"/>
              </a:solidFill>
            </a:endParaRPr>
          </a:p>
          <a:p>
            <a:pPr algn="ctr">
              <a:lnSpc>
                <a:spcPct val="107000"/>
              </a:lnSpc>
            </a:pPr>
            <a:r>
              <a:rPr lang="en-US" sz="1400" dirty="0" smtClean="0">
                <a:solidFill>
                  <a:prstClr val="black"/>
                </a:solidFill>
              </a:rPr>
              <a:t>Acceso: 5/10/2017</a:t>
            </a:r>
            <a:endParaRPr lang="es-VE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73783" y="1418621"/>
            <a:ext cx="7869463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Polifarmacia: fuente de errores médicos</a:t>
            </a:r>
          </a:p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Comentarios a propósito de un caso </a:t>
            </a:r>
          </a:p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 </a:t>
            </a:r>
            <a:r>
              <a:rPr lang="es-VE" sz="2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Medscape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530963" y="574201"/>
            <a:ext cx="4082074" cy="70788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Ética en Medicina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446139" y="5347551"/>
            <a:ext cx="4273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baseline="30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Medicine Resident, Department of   Medicine and Geriatrics, Emory University, Atlanta, Georgia</a:t>
            </a:r>
            <a:endParaRPr lang="es-VE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822723" y="4070563"/>
            <a:ext cx="3672348" cy="7964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caso de demencia rápidamente progresiva</a:t>
            </a:r>
            <a:endParaRPr lang="es-VE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985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023" y="1018847"/>
            <a:ext cx="6882075" cy="454676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72361" y="6599728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170590" y="5670800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Fix. 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240139" y="1809181"/>
            <a:ext cx="6764042" cy="3057787"/>
          </a:xfrm>
          <a:prstGeom prst="rect">
            <a:avLst/>
          </a:prstGeom>
          <a:solidFill>
            <a:srgbClr val="000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3" name="CuadroTexto 2"/>
          <p:cNvSpPr txBox="1"/>
          <p:nvPr/>
        </p:nvSpPr>
        <p:spPr>
          <a:xfrm>
            <a:off x="1644037" y="1986009"/>
            <a:ext cx="5956246" cy="120032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Sra. R</a:t>
            </a:r>
          </a:p>
          <a:p>
            <a:pPr algn="ctr"/>
            <a:r>
              <a:rPr lang="es-VE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 años, afroamericana, hipertensa , diabética</a:t>
            </a:r>
          </a:p>
          <a:p>
            <a:pPr algn="ctr"/>
            <a:r>
              <a:rPr lang="es-VE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con posible alteración </a:t>
            </a:r>
            <a:r>
              <a:rPr lang="es-VE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esquizoafectiva</a:t>
            </a:r>
            <a:r>
              <a:rPr lang="es-VE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2449683" y="3573585"/>
            <a:ext cx="4317657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Evaluación cognitiva </a:t>
            </a:r>
            <a:r>
              <a:rPr lang="es-VE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MoCA</a:t>
            </a:r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6/30</a:t>
            </a:r>
            <a:endParaRPr lang="es-VE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658831" y="4983480"/>
            <a:ext cx="804637" cy="362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1457937" y="4851110"/>
            <a:ext cx="1000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Agosto 3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008362" y="6142793"/>
            <a:ext cx="3070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/>
              <a:t>MoCA</a:t>
            </a:r>
            <a:r>
              <a:rPr lang="es-VE" sz="1400" dirty="0" smtClean="0"/>
              <a:t>= Montreal </a:t>
            </a:r>
            <a:r>
              <a:rPr lang="es-VE" sz="1400" dirty="0" err="1" smtClean="0"/>
              <a:t>Cognitive</a:t>
            </a:r>
            <a:r>
              <a:rPr lang="es-VE" sz="1400" dirty="0" smtClean="0"/>
              <a:t> </a:t>
            </a:r>
            <a:r>
              <a:rPr lang="es-VE" sz="1400" dirty="0" err="1" smtClean="0"/>
              <a:t>Assessment</a:t>
            </a:r>
            <a:endParaRPr lang="es-VE" sz="1400" dirty="0"/>
          </a:p>
        </p:txBody>
      </p:sp>
      <p:sp>
        <p:nvSpPr>
          <p:cNvPr id="16" name="Rectángulo 15"/>
          <p:cNvSpPr/>
          <p:nvPr/>
        </p:nvSpPr>
        <p:spPr>
          <a:xfrm>
            <a:off x="1457937" y="1035455"/>
            <a:ext cx="6223820" cy="653705"/>
          </a:xfrm>
          <a:prstGeom prst="rect">
            <a:avLst/>
          </a:prstGeom>
          <a:solidFill>
            <a:srgbClr val="000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10" name="Rectángulo 9"/>
          <p:cNvSpPr/>
          <p:nvPr/>
        </p:nvSpPr>
        <p:spPr>
          <a:xfrm>
            <a:off x="3207416" y="1139479"/>
            <a:ext cx="2802192" cy="470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Paciente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Elipse 7"/>
          <p:cNvSpPr/>
          <p:nvPr/>
        </p:nvSpPr>
        <p:spPr>
          <a:xfrm>
            <a:off x="1025008" y="4766890"/>
            <a:ext cx="1909916" cy="90391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31988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767" y="1311135"/>
            <a:ext cx="6450768" cy="48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372361" y="6631125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807155" y="6286061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Fix. 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987040" y="5516880"/>
            <a:ext cx="777240" cy="383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2875362" y="5385700"/>
            <a:ext cx="1000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Agosto 9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813007" y="5559927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1728487" y="5450838"/>
            <a:ext cx="8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3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8" name="Rectángulo 17"/>
          <p:cNvSpPr/>
          <p:nvPr/>
        </p:nvSpPr>
        <p:spPr>
          <a:xfrm>
            <a:off x="1472241" y="1342974"/>
            <a:ext cx="6337294" cy="641589"/>
          </a:xfrm>
          <a:prstGeom prst="rect">
            <a:avLst/>
          </a:prstGeom>
          <a:solidFill>
            <a:srgbClr val="000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8" name="Rectángulo 7"/>
          <p:cNvSpPr/>
          <p:nvPr/>
        </p:nvSpPr>
        <p:spPr>
          <a:xfrm>
            <a:off x="3196384" y="1381075"/>
            <a:ext cx="2824257" cy="5653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Curso Clínico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415504" y="2202870"/>
            <a:ext cx="6337294" cy="3212694"/>
          </a:xfrm>
          <a:prstGeom prst="rect">
            <a:avLst/>
          </a:prstGeom>
          <a:solidFill>
            <a:srgbClr val="000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6" name="CuadroTexto 5"/>
          <p:cNvSpPr txBox="1"/>
          <p:nvPr/>
        </p:nvSpPr>
        <p:spPr>
          <a:xfrm>
            <a:off x="1629278" y="2146840"/>
            <a:ext cx="5958469" cy="141577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Admisión al hospital</a:t>
            </a:r>
          </a:p>
          <a:p>
            <a:endParaRPr lang="es-VE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VE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Historia: </a:t>
            </a:r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meses progresiva pérdida de memoria, debilidad</a:t>
            </a:r>
          </a:p>
          <a:p>
            <a:r>
              <a:rPr lang="es-VE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Examen: </a:t>
            </a:r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aumento tono, rigidez en rueda dentada, orientada en persona y tiempo</a:t>
            </a:r>
            <a:endParaRPr lang="es-V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084872" y="3646762"/>
            <a:ext cx="1871538" cy="150810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000" u="sng" dirty="0" smtClean="0">
                <a:solidFill>
                  <a:schemeClr val="accent5">
                    <a:lumMod val="75000"/>
                  </a:schemeClr>
                </a:solidFill>
              </a:rPr>
              <a:t>Laboratorio</a:t>
            </a:r>
          </a:p>
          <a:p>
            <a:endParaRPr lang="es-VE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VE" dirty="0" smtClean="0">
                <a:solidFill>
                  <a:schemeClr val="accent5">
                    <a:lumMod val="75000"/>
                  </a:schemeClr>
                </a:solidFill>
              </a:rPr>
              <a:t>General completo</a:t>
            </a:r>
          </a:p>
          <a:p>
            <a:pPr algn="ctr"/>
            <a:r>
              <a:rPr lang="es-VE" dirty="0" smtClean="0">
                <a:solidFill>
                  <a:schemeClr val="accent5">
                    <a:lumMod val="75000"/>
                  </a:schemeClr>
                </a:solidFill>
              </a:rPr>
              <a:t>Autoinmune </a:t>
            </a:r>
          </a:p>
          <a:p>
            <a:pPr algn="ctr"/>
            <a:r>
              <a:rPr lang="es-VE" dirty="0" err="1" smtClean="0">
                <a:solidFill>
                  <a:schemeClr val="accent5">
                    <a:lumMod val="75000"/>
                  </a:schemeClr>
                </a:solidFill>
              </a:rPr>
              <a:t>Paraneoplásico</a:t>
            </a:r>
            <a:endParaRPr lang="es-VE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2155591" y="3646762"/>
            <a:ext cx="2035365" cy="173893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000" u="sng" dirty="0" smtClean="0">
                <a:solidFill>
                  <a:schemeClr val="accent5">
                    <a:lumMod val="75000"/>
                  </a:schemeClr>
                </a:solidFill>
              </a:rPr>
              <a:t>Imágenes</a:t>
            </a:r>
          </a:p>
          <a:p>
            <a:endParaRPr lang="es-VE" sz="8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VE" sz="1600" dirty="0" smtClean="0">
                <a:solidFill>
                  <a:schemeClr val="accent5">
                    <a:lumMod val="75000"/>
                  </a:schemeClr>
                </a:solidFill>
              </a:rPr>
              <a:t>TAC cabeza</a:t>
            </a:r>
          </a:p>
          <a:p>
            <a:pPr algn="ctr"/>
            <a:r>
              <a:rPr lang="es-VE" sz="1600" dirty="0" smtClean="0">
                <a:solidFill>
                  <a:schemeClr val="accent5">
                    <a:lumMod val="75000"/>
                  </a:schemeClr>
                </a:solidFill>
              </a:rPr>
              <a:t>RMN cerebro</a:t>
            </a:r>
          </a:p>
          <a:p>
            <a:pPr algn="ctr"/>
            <a:r>
              <a:rPr lang="es-VE" sz="1600" dirty="0" smtClean="0">
                <a:solidFill>
                  <a:schemeClr val="accent5">
                    <a:lumMod val="75000"/>
                  </a:schemeClr>
                </a:solidFill>
              </a:rPr>
              <a:t>TAC abdomen, pelvis</a:t>
            </a:r>
          </a:p>
          <a:p>
            <a:pPr algn="ctr"/>
            <a:r>
              <a:rPr lang="es-VE" sz="1600" dirty="0" smtClean="0">
                <a:solidFill>
                  <a:schemeClr val="accent5">
                    <a:lumMod val="75000"/>
                  </a:schemeClr>
                </a:solidFill>
              </a:rPr>
              <a:t>EEG</a:t>
            </a:r>
          </a:p>
          <a:p>
            <a:pPr algn="ctr"/>
            <a:r>
              <a:rPr lang="es-VE" sz="1600" dirty="0" smtClean="0">
                <a:solidFill>
                  <a:schemeClr val="accent5">
                    <a:lumMod val="75000"/>
                  </a:schemeClr>
                </a:solidFill>
              </a:rPr>
              <a:t>Punción lumbar</a:t>
            </a:r>
          </a:p>
        </p:txBody>
      </p:sp>
      <p:sp>
        <p:nvSpPr>
          <p:cNvPr id="5" name="Elipse 4"/>
          <p:cNvSpPr/>
          <p:nvPr/>
        </p:nvSpPr>
        <p:spPr>
          <a:xfrm>
            <a:off x="2520736" y="5399545"/>
            <a:ext cx="1674688" cy="7852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4045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6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01" y="1225606"/>
            <a:ext cx="6084401" cy="449171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72361" y="6611779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038258" y="6314694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209073" y="5196712"/>
            <a:ext cx="834876" cy="2831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4043086" y="5015126"/>
            <a:ext cx="11176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Agosto 26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2017927" y="5152651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Rectángulo 15"/>
          <p:cNvSpPr/>
          <p:nvPr/>
        </p:nvSpPr>
        <p:spPr>
          <a:xfrm>
            <a:off x="3166928" y="5147733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1915726" y="5076681"/>
            <a:ext cx="8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3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3049811" y="5042454"/>
            <a:ext cx="8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9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7" name="Rectángulo 16"/>
          <p:cNvSpPr/>
          <p:nvPr/>
        </p:nvSpPr>
        <p:spPr>
          <a:xfrm>
            <a:off x="1626841" y="1356026"/>
            <a:ext cx="5993555" cy="500478"/>
          </a:xfrm>
          <a:prstGeom prst="rect">
            <a:avLst/>
          </a:prstGeom>
          <a:solidFill>
            <a:srgbClr val="000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9" name="Rectángulo 8"/>
          <p:cNvSpPr/>
          <p:nvPr/>
        </p:nvSpPr>
        <p:spPr>
          <a:xfrm>
            <a:off x="3166928" y="1309008"/>
            <a:ext cx="2824257" cy="5653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Curso Clínico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705947" y="2038090"/>
            <a:ext cx="5993555" cy="3081855"/>
          </a:xfrm>
          <a:prstGeom prst="rect">
            <a:avLst/>
          </a:prstGeom>
          <a:solidFill>
            <a:srgbClr val="000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661927" y="1994185"/>
            <a:ext cx="5958469" cy="178510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2da. Admisión al hospital</a:t>
            </a:r>
          </a:p>
          <a:p>
            <a:r>
              <a:rPr lang="es-VE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Historia:</a:t>
            </a:r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debilidad generalizada, caídas, confusión </a:t>
            </a:r>
          </a:p>
          <a:p>
            <a:r>
              <a:rPr lang="es-VE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Examen:</a:t>
            </a:r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temblor fino ambas manos, rigidez, marcha amplia base, problemas de memoria</a:t>
            </a:r>
          </a:p>
          <a:p>
            <a:r>
              <a:rPr lang="es-VE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Imágenes:</a:t>
            </a:r>
          </a:p>
          <a:p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TAC cabeza sin contraste</a:t>
            </a:r>
            <a:endParaRPr lang="es-VE" sz="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661927" y="3877892"/>
            <a:ext cx="5958469" cy="110799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VE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Consulta neurología:</a:t>
            </a:r>
          </a:p>
          <a:p>
            <a:r>
              <a:rPr lang="es-VE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“La etiología para esta declinación cognitiva no está clara, pero dado el curso temporal y severidad del síndrome demencial con exámenes negativos, es probable </a:t>
            </a:r>
            <a:r>
              <a:rPr lang="es-VE" sz="1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proceso neurodegenerativo</a:t>
            </a:r>
            <a:endParaRPr lang="es-VE" sz="16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lipse 5"/>
          <p:cNvSpPr/>
          <p:nvPr/>
        </p:nvSpPr>
        <p:spPr>
          <a:xfrm>
            <a:off x="3945122" y="5025016"/>
            <a:ext cx="1392078" cy="74315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31537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(Enlarge Slide)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890" y="1151493"/>
            <a:ext cx="6064524" cy="45362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372361" y="6608682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Elipse 4"/>
          <p:cNvSpPr/>
          <p:nvPr/>
        </p:nvSpPr>
        <p:spPr>
          <a:xfrm>
            <a:off x="5188547" y="4858388"/>
            <a:ext cx="1390721" cy="79416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CuadroTexto 5"/>
          <p:cNvSpPr txBox="1"/>
          <p:nvPr/>
        </p:nvSpPr>
        <p:spPr>
          <a:xfrm>
            <a:off x="1354605" y="5795935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435403" y="5127198"/>
            <a:ext cx="796413" cy="374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5229657" y="4967148"/>
            <a:ext cx="1270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Septiembre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68386" y="1902256"/>
            <a:ext cx="15343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ra. </a:t>
            </a:r>
          </a:p>
          <a:p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McCamley</a:t>
            </a:r>
            <a:endParaRPr lang="es-V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ecide 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junto </a:t>
            </a:r>
            <a:endParaRPr lang="es-V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 su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mentora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hacer una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visita a la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casa de la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paciente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168385" y="459498"/>
            <a:ext cx="1534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Un mes </a:t>
            </a:r>
          </a:p>
          <a:p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d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espués…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2223287" y="5092479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3343534" y="5092480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4450816" y="5105632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2127031" y="4999367"/>
            <a:ext cx="8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3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3238507" y="5015815"/>
            <a:ext cx="8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9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4276246" y="5002896"/>
            <a:ext cx="912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26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9" name="Rectángulo 18"/>
          <p:cNvSpPr/>
          <p:nvPr/>
        </p:nvSpPr>
        <p:spPr>
          <a:xfrm>
            <a:off x="1857324" y="1169574"/>
            <a:ext cx="5837655" cy="658664"/>
          </a:xfrm>
          <a:prstGeom prst="rect">
            <a:avLst/>
          </a:prstGeom>
          <a:solidFill>
            <a:srgbClr val="000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7" name="Rectángulo 6"/>
          <p:cNvSpPr/>
          <p:nvPr/>
        </p:nvSpPr>
        <p:spPr>
          <a:xfrm>
            <a:off x="3457287" y="1194525"/>
            <a:ext cx="2824257" cy="5653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Curso Clínico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857323" y="1896997"/>
            <a:ext cx="5837655" cy="402394"/>
          </a:xfrm>
          <a:prstGeom prst="rect">
            <a:avLst/>
          </a:prstGeom>
          <a:solidFill>
            <a:srgbClr val="000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20" name="Rectángulo 19"/>
          <p:cNvSpPr/>
          <p:nvPr/>
        </p:nvSpPr>
        <p:spPr>
          <a:xfrm>
            <a:off x="3238507" y="1885073"/>
            <a:ext cx="3261819" cy="5432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Visita domiciliaria  </a:t>
            </a:r>
            <a:endParaRPr lang="es-VE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044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14" grpId="0"/>
      <p:bldP spid="15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(Enlarge Slide)">
            <a:hlinkClick r:id="rId2"/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262" y="1282718"/>
            <a:ext cx="6331437" cy="478950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551897" y="6608682"/>
            <a:ext cx="159210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9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761831" y="6164236"/>
            <a:ext cx="7127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M.K.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McCamley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Case of Rapidly Progressive Dementia--and the Surprisingly Easy Fix</a:t>
            </a:r>
            <a:r>
              <a:rPr lang="en-US" sz="1100" kern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Medscape September 11, 2017</a:t>
            </a:r>
            <a:endParaRPr lang="es-VE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031292" y="5483781"/>
            <a:ext cx="914400" cy="388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5837324" y="5339434"/>
            <a:ext cx="1270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Septiembre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684608" y="5469308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3824844" y="5481266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5023133" y="5481266"/>
            <a:ext cx="651890" cy="340925"/>
          </a:xfrm>
          <a:prstGeom prst="rect">
            <a:avLst/>
          </a:prstGeom>
          <a:solidFill>
            <a:srgbClr val="C5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2577872" y="5416467"/>
            <a:ext cx="8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3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780412" y="5400989"/>
            <a:ext cx="82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9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828039" y="5429007"/>
            <a:ext cx="912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Agosto 26</a:t>
            </a:r>
          </a:p>
          <a:p>
            <a:pPr algn="ctr"/>
            <a:r>
              <a:rPr lang="es-VE" sz="1400" dirty="0" smtClean="0"/>
              <a:t>2016</a:t>
            </a:r>
            <a:endParaRPr lang="es-VE" sz="14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2375420" y="699042"/>
            <a:ext cx="593944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Polifarmacia: fuente de </a:t>
            </a:r>
            <a:r>
              <a:rPr lang="es-VE" sz="2400" dirty="0">
                <a:latin typeface="Comic Sans MS" panose="030F0702030302020204" pitchFamily="66" charset="0"/>
              </a:rPr>
              <a:t>e</a:t>
            </a:r>
            <a:r>
              <a:rPr lang="es-VE" sz="2400" dirty="0" smtClean="0">
                <a:latin typeface="Comic Sans MS" panose="030F0702030302020204" pitchFamily="66" charset="0"/>
              </a:rPr>
              <a:t>rrores médicos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621523" y="714057"/>
            <a:ext cx="1611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Un mes </a:t>
            </a:r>
          </a:p>
          <a:p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d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espués….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942230" y="2650927"/>
            <a:ext cx="1372636" cy="2571518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Elipse 21"/>
          <p:cNvSpPr/>
          <p:nvPr/>
        </p:nvSpPr>
        <p:spPr>
          <a:xfrm>
            <a:off x="2630222" y="2718879"/>
            <a:ext cx="2023470" cy="23168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Elipse 22"/>
          <p:cNvSpPr/>
          <p:nvPr/>
        </p:nvSpPr>
        <p:spPr>
          <a:xfrm>
            <a:off x="4476734" y="2585019"/>
            <a:ext cx="2293818" cy="272029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2214562" y="2127274"/>
            <a:ext cx="6294836" cy="3332853"/>
          </a:xfrm>
          <a:prstGeom prst="rect">
            <a:avLst/>
          </a:prstGeom>
          <a:solidFill>
            <a:srgbClr val="000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566028" y="1955257"/>
            <a:ext cx="1866217" cy="34932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La hija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muestra la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bolsa de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medicinas:</a:t>
            </a:r>
          </a:p>
          <a:p>
            <a:endParaRPr lang="es-VE" sz="900" dirty="0" smtClean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¡¡ </a:t>
            </a:r>
            <a:r>
              <a:rPr lang="es-VE" b="1" dirty="0" smtClean="0">
                <a:latin typeface="Comic Sans MS" panose="030F0702030302020204" pitchFamily="66" charset="0"/>
              </a:rPr>
              <a:t>21</a:t>
            </a:r>
            <a:r>
              <a:rPr lang="es-VE" dirty="0" smtClean="0">
                <a:latin typeface="Comic Sans MS" panose="030F0702030302020204" pitchFamily="66" charset="0"/>
              </a:rPr>
              <a:t> frascos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diferentes,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de </a:t>
            </a:r>
            <a:r>
              <a:rPr lang="es-VE" b="1" dirty="0" smtClean="0">
                <a:latin typeface="Comic Sans MS" panose="030F0702030302020204" pitchFamily="66" charset="0"/>
              </a:rPr>
              <a:t>14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drogas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diferentes,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entre esas hay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Antipsicóticos y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Anticolinérgicos!!!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6" name="Elipse 5"/>
          <p:cNvSpPr/>
          <p:nvPr/>
        </p:nvSpPr>
        <p:spPr>
          <a:xfrm>
            <a:off x="5846064" y="5305309"/>
            <a:ext cx="1305236" cy="67609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2477211" y="1368411"/>
            <a:ext cx="5837655" cy="571662"/>
          </a:xfrm>
          <a:prstGeom prst="rect">
            <a:avLst/>
          </a:prstGeom>
          <a:solidFill>
            <a:srgbClr val="000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9" name="Rectángulo 8"/>
          <p:cNvSpPr/>
          <p:nvPr/>
        </p:nvSpPr>
        <p:spPr>
          <a:xfrm>
            <a:off x="3913338" y="1379052"/>
            <a:ext cx="2824257" cy="5653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Curso Clínico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641957" y="2138449"/>
            <a:ext cx="3200458" cy="355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Visita domiciliaria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6854798" y="2569795"/>
            <a:ext cx="1571264" cy="27392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Lista (6) de </a:t>
            </a:r>
            <a:r>
              <a:rPr lang="es-VE" sz="1600" dirty="0">
                <a:latin typeface="Comic Sans MS" panose="030F0702030302020204" pitchFamily="66" charset="0"/>
              </a:rPr>
              <a:t>la 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r>
              <a:rPr lang="es-VE" sz="1600" dirty="0" smtClean="0">
                <a:latin typeface="Comic Sans MS" panose="030F0702030302020204" pitchFamily="66" charset="0"/>
              </a:rPr>
              <a:t>última</a:t>
            </a:r>
            <a:endParaRPr lang="es-VE" sz="1600" dirty="0">
              <a:latin typeface="Comic Sans MS" panose="030F0702030302020204" pitchFamily="66" charset="0"/>
            </a:endParaRPr>
          </a:p>
          <a:p>
            <a:r>
              <a:rPr lang="es-VE" sz="1600" dirty="0">
                <a:latin typeface="Comic Sans MS" panose="030F0702030302020204" pitchFamily="66" charset="0"/>
              </a:rPr>
              <a:t>c</a:t>
            </a:r>
            <a:r>
              <a:rPr lang="es-VE" sz="1600" dirty="0" smtClean="0">
                <a:latin typeface="Comic Sans MS" panose="030F0702030302020204" pitchFamily="66" charset="0"/>
              </a:rPr>
              <a:t>onsulta </a:t>
            </a:r>
          </a:p>
          <a:p>
            <a:r>
              <a:rPr lang="es-VE" sz="1600" dirty="0">
                <a:latin typeface="Comic Sans MS" panose="030F0702030302020204" pitchFamily="66" charset="0"/>
              </a:rPr>
              <a:t>(</a:t>
            </a:r>
            <a:r>
              <a:rPr lang="es-VE" sz="1400" dirty="0" smtClean="0">
                <a:latin typeface="Comic Sans MS" panose="030F0702030302020204" pitchFamily="66" charset="0"/>
              </a:rPr>
              <a:t>historia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electrónica</a:t>
            </a:r>
            <a:r>
              <a:rPr lang="es-VE" sz="1600" dirty="0" smtClean="0">
                <a:latin typeface="Comic Sans MS" panose="030F0702030302020204" pitchFamily="66" charset="0"/>
              </a:rPr>
              <a:t>):</a:t>
            </a:r>
          </a:p>
          <a:p>
            <a:pPr algn="ctr"/>
            <a:endParaRPr lang="es-VE" sz="800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Aspirina</a:t>
            </a:r>
          </a:p>
          <a:p>
            <a:pPr algn="ctr"/>
            <a:r>
              <a:rPr lang="es-VE" sz="1400" dirty="0" err="1" smtClean="0">
                <a:latin typeface="Comic Sans MS" panose="030F0702030302020204" pitchFamily="66" charset="0"/>
              </a:rPr>
              <a:t>Estatina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Insulina </a:t>
            </a:r>
          </a:p>
          <a:p>
            <a:pPr algn="ctr"/>
            <a:r>
              <a:rPr lang="es-VE" sz="1400" dirty="0" err="1" smtClean="0">
                <a:latin typeface="Comic Sans MS" panose="030F0702030302020204" pitchFamily="66" charset="0"/>
              </a:rPr>
              <a:t>Metformina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400" dirty="0" err="1" smtClean="0">
                <a:latin typeface="Comic Sans MS" panose="030F0702030302020204" pitchFamily="66" charset="0"/>
              </a:rPr>
              <a:t>Sitagliptina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400" dirty="0" err="1" smtClean="0">
                <a:latin typeface="Comic Sans MS" panose="030F0702030302020204" pitchFamily="66" charset="0"/>
              </a:rPr>
              <a:t>Esomeprazole</a:t>
            </a:r>
            <a:endParaRPr lang="es-VE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24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 animBg="1"/>
      <p:bldP spid="2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72361" y="6623384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2017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370990" y="1384746"/>
            <a:ext cx="6475046" cy="5035148"/>
          </a:xfrm>
          <a:prstGeom prst="rect">
            <a:avLst/>
          </a:prstGeom>
          <a:ln w="38100">
            <a:solidFill>
              <a:srgbClr val="0000B0"/>
            </a:solidFill>
          </a:ln>
          <a:effectLst>
            <a:glow rad="228600">
              <a:srgbClr val="0A4FCC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077211" y="1604034"/>
            <a:ext cx="50626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POLIFARMACIA</a:t>
            </a:r>
            <a:endParaRPr lang="es-VE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152036" y="441993"/>
            <a:ext cx="4969630" cy="6771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Polifarmacia: fuente de </a:t>
            </a:r>
            <a:r>
              <a:rPr lang="es-VE" sz="2000" dirty="0">
                <a:latin typeface="Comic Sans MS" panose="030F0702030302020204" pitchFamily="66" charset="0"/>
              </a:rPr>
              <a:t>e</a:t>
            </a:r>
            <a:r>
              <a:rPr lang="es-VE" sz="2000" dirty="0" smtClean="0">
                <a:latin typeface="Comic Sans MS" panose="030F0702030302020204" pitchFamily="66" charset="0"/>
              </a:rPr>
              <a:t>rrores médicos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A propósito de un caso en </a:t>
            </a:r>
            <a:r>
              <a:rPr lang="es-VE" dirty="0" err="1" smtClean="0">
                <a:latin typeface="Comic Sans MS" panose="030F0702030302020204" pitchFamily="66" charset="0"/>
              </a:rPr>
              <a:t>Medscape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780072" y="2511132"/>
            <a:ext cx="565688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Código Venezolano de Deontología Médica </a:t>
            </a:r>
            <a:endParaRPr lang="es-VE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VE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FVM 2003</a:t>
            </a:r>
          </a:p>
          <a:p>
            <a:pPr algn="ctr"/>
            <a:endParaRPr lang="es-VE" sz="1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V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25. </a:t>
            </a:r>
            <a:r>
              <a:rPr lang="es-VE" sz="2400" b="1" dirty="0" smtClean="0"/>
              <a:t>Debe </a:t>
            </a:r>
            <a:r>
              <a:rPr lang="es-VE" sz="2400" b="1" dirty="0"/>
              <a:t>proscribirse la práctica de la polifarmacia, </a:t>
            </a:r>
            <a:r>
              <a:rPr lang="es-VE" sz="2400" b="1" dirty="0" smtClean="0"/>
              <a:t>…indicación </a:t>
            </a:r>
            <a:r>
              <a:rPr lang="es-VE" sz="2400" b="1" dirty="0"/>
              <a:t>simultánea de numerosas drogas sin tomar en cuenta el riesgo grave derivado de las interferencias farmacológicas. </a:t>
            </a:r>
            <a:r>
              <a:rPr lang="es-VE" sz="2400" b="1" dirty="0" smtClean="0"/>
              <a:t>  </a:t>
            </a:r>
          </a:p>
          <a:p>
            <a:r>
              <a:rPr lang="es-VE" sz="2400" b="1" dirty="0" smtClean="0"/>
              <a:t>….la </a:t>
            </a:r>
            <a:r>
              <a:rPr lang="es-VE" sz="2400" b="1" dirty="0"/>
              <a:t>administración simultánea de varias drogas incrementa el riesgo de los efectos adversos</a:t>
            </a:r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s-VE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033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</p:bld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852</TotalTime>
  <Words>1981</Words>
  <Application>Microsoft Office PowerPoint</Application>
  <PresentationFormat>Presentación en pantalla (4:3)</PresentationFormat>
  <Paragraphs>497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3" baseType="lpstr">
      <vt:lpstr>BatangChe</vt:lpstr>
      <vt:lpstr>Arial</vt:lpstr>
      <vt:lpstr>Calibri</vt:lpstr>
      <vt:lpstr>Calibri Light</vt:lpstr>
      <vt:lpstr>Comic Sans MS</vt:lpstr>
      <vt:lpstr>Georgia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114</cp:revision>
  <dcterms:created xsi:type="dcterms:W3CDTF">2017-10-05T20:10:09Z</dcterms:created>
  <dcterms:modified xsi:type="dcterms:W3CDTF">2017-10-20T10:12:01Z</dcterms:modified>
</cp:coreProperties>
</file>