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60" r:id="rId3"/>
    <p:sldId id="366" r:id="rId4"/>
    <p:sldId id="302" r:id="rId5"/>
    <p:sldId id="262" r:id="rId6"/>
    <p:sldId id="303" r:id="rId7"/>
    <p:sldId id="309" r:id="rId8"/>
    <p:sldId id="306" r:id="rId9"/>
    <p:sldId id="297" r:id="rId10"/>
    <p:sldId id="298" r:id="rId11"/>
    <p:sldId id="299" r:id="rId12"/>
    <p:sldId id="307" r:id="rId13"/>
    <p:sldId id="301" r:id="rId14"/>
    <p:sldId id="308" r:id="rId15"/>
    <p:sldId id="305" r:id="rId16"/>
    <p:sldId id="321" r:id="rId17"/>
    <p:sldId id="322" r:id="rId18"/>
    <p:sldId id="261" r:id="rId19"/>
    <p:sldId id="310" r:id="rId20"/>
    <p:sldId id="311" r:id="rId21"/>
    <p:sldId id="304" r:id="rId22"/>
    <p:sldId id="368" r:id="rId23"/>
    <p:sldId id="379" r:id="rId24"/>
    <p:sldId id="293" r:id="rId25"/>
    <p:sldId id="361" r:id="rId26"/>
    <p:sldId id="367" r:id="rId27"/>
    <p:sldId id="260" r:id="rId28"/>
    <p:sldId id="271" r:id="rId29"/>
    <p:sldId id="374" r:id="rId30"/>
    <p:sldId id="323" r:id="rId31"/>
    <p:sldId id="324" r:id="rId32"/>
    <p:sldId id="332" r:id="rId33"/>
    <p:sldId id="334" r:id="rId34"/>
    <p:sldId id="333" r:id="rId35"/>
    <p:sldId id="325" r:id="rId36"/>
    <p:sldId id="327" r:id="rId37"/>
    <p:sldId id="331" r:id="rId38"/>
    <p:sldId id="335" r:id="rId39"/>
    <p:sldId id="330" r:id="rId40"/>
    <p:sldId id="329" r:id="rId41"/>
    <p:sldId id="328" r:id="rId42"/>
    <p:sldId id="336" r:id="rId43"/>
    <p:sldId id="369" r:id="rId44"/>
    <p:sldId id="337" r:id="rId45"/>
    <p:sldId id="339" r:id="rId46"/>
    <p:sldId id="340" r:id="rId47"/>
    <p:sldId id="343" r:id="rId48"/>
    <p:sldId id="344" r:id="rId49"/>
    <p:sldId id="338" r:id="rId50"/>
    <p:sldId id="345" r:id="rId51"/>
    <p:sldId id="266" r:id="rId52"/>
    <p:sldId id="381" r:id="rId53"/>
    <p:sldId id="382" r:id="rId54"/>
    <p:sldId id="380" r:id="rId55"/>
    <p:sldId id="364" r:id="rId56"/>
    <p:sldId id="378" r:id="rId57"/>
    <p:sldId id="348" r:id="rId58"/>
    <p:sldId id="351" r:id="rId59"/>
    <p:sldId id="350" r:id="rId60"/>
    <p:sldId id="352" r:id="rId61"/>
    <p:sldId id="353" r:id="rId62"/>
    <p:sldId id="354" r:id="rId63"/>
    <p:sldId id="375" r:id="rId64"/>
    <p:sldId id="362" r:id="rId65"/>
    <p:sldId id="370" r:id="rId66"/>
    <p:sldId id="372" r:id="rId67"/>
    <p:sldId id="371" r:id="rId68"/>
    <p:sldId id="320" r:id="rId69"/>
    <p:sldId id="355" r:id="rId70"/>
    <p:sldId id="272" r:id="rId71"/>
    <p:sldId id="264" r:id="rId72"/>
    <p:sldId id="265" r:id="rId73"/>
    <p:sldId id="267" r:id="rId74"/>
    <p:sldId id="269" r:id="rId75"/>
    <p:sldId id="270" r:id="rId76"/>
    <p:sldId id="274" r:id="rId77"/>
    <p:sldId id="316" r:id="rId78"/>
    <p:sldId id="317" r:id="rId79"/>
    <p:sldId id="356" r:id="rId80"/>
    <p:sldId id="315" r:id="rId81"/>
    <p:sldId id="376" r:id="rId82"/>
    <p:sldId id="273" r:id="rId83"/>
    <p:sldId id="373" r:id="rId84"/>
    <p:sldId id="357" r:id="rId85"/>
    <p:sldId id="277" r:id="rId86"/>
    <p:sldId id="275" r:id="rId87"/>
    <p:sldId id="276" r:id="rId88"/>
    <p:sldId id="312" r:id="rId89"/>
    <p:sldId id="358" r:id="rId90"/>
    <p:sldId id="318" r:id="rId91"/>
    <p:sldId id="319" r:id="rId92"/>
    <p:sldId id="314" r:id="rId93"/>
    <p:sldId id="359" r:id="rId94"/>
    <p:sldId id="257" r:id="rId95"/>
    <p:sldId id="313" r:id="rId96"/>
    <p:sldId id="377" r:id="rId97"/>
    <p:sldId id="294" r:id="rId98"/>
    <p:sldId id="263" r:id="rId99"/>
    <p:sldId id="296" r:id="rId100"/>
    <p:sldId id="278" r:id="rId101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84FF"/>
    <a:srgbClr val="0000FF"/>
    <a:srgbClr val="FF0066"/>
    <a:srgbClr val="00FFFF"/>
    <a:srgbClr val="A3FFFF"/>
    <a:srgbClr val="198CFF"/>
    <a:srgbClr val="3BCCFF"/>
    <a:srgbClr val="DBEEF4"/>
    <a:srgbClr val="00AAE6"/>
    <a:srgbClr val="00B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15" autoAdjust="0"/>
  </p:normalViewPr>
  <p:slideViewPr>
    <p:cSldViewPr showGuides="1">
      <p:cViewPr>
        <p:scale>
          <a:sx n="64" d="100"/>
          <a:sy n="64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263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2225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2197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0209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219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4846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8487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67551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0016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2266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3556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2B873-901E-4778-9521-677D7760F78C}" type="datetimeFigureOut">
              <a:rPr lang="es-VE" smtClean="0"/>
              <a:pPr/>
              <a:t>19/01/2016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99D37-B1AD-4808-90C5-7EA871B9038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2296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97942" y="3429000"/>
            <a:ext cx="47481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Introducción a la </a:t>
            </a:r>
          </a:p>
          <a:p>
            <a:pPr lvl="0" algn="ctr"/>
            <a:r>
              <a:rPr lang="es-ES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Residencia </a:t>
            </a:r>
            <a:r>
              <a:rPr lang="es-E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de </a:t>
            </a:r>
            <a:r>
              <a:rPr lang="es-ES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Posgrado Pediatría</a:t>
            </a:r>
          </a:p>
          <a:p>
            <a:pPr lvl="0" algn="ctr"/>
            <a:r>
              <a:rPr lang="es-ES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IAHULA-ULA</a:t>
            </a:r>
            <a:endParaRPr lang="es-ES" sz="2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0" algn="ctr"/>
            <a:endParaRPr lang="es-ES" sz="1200" dirty="0" smtClean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0" algn="ctr"/>
            <a:r>
              <a:rPr lang="es-E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19 </a:t>
            </a:r>
            <a:r>
              <a:rPr lang="es-E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de enero de 2016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331640" y="990600"/>
            <a:ext cx="6480720" cy="1908215"/>
          </a:xfrm>
          <a:prstGeom prst="rect">
            <a:avLst/>
          </a:prstGeom>
          <a:solidFill>
            <a:srgbClr val="0984FF"/>
          </a:solidFill>
          <a:ln w="38100">
            <a:solidFill>
              <a:srgbClr val="FF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" sz="4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Profesionalismo </a:t>
            </a:r>
            <a:r>
              <a:rPr lang="es-ES" sz="4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 en la Residencia</a:t>
            </a:r>
          </a:p>
          <a:p>
            <a:pPr lvl="0" algn="ctr"/>
            <a:r>
              <a:rPr lang="es-ES" sz="3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Algunas consideraciones</a:t>
            </a:r>
            <a:endParaRPr lang="es-ES" sz="3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508104" y="5399303"/>
            <a:ext cx="33787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Ximena </a:t>
            </a:r>
            <a:r>
              <a:rPr lang="es-E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Páez</a:t>
            </a:r>
          </a:p>
          <a:p>
            <a:pPr lvl="0" algn="r"/>
            <a:r>
              <a:rPr lang="es-ES" sz="14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Lab</a:t>
            </a:r>
            <a:r>
              <a:rPr lang="es-ES" sz="1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Fisiología de la Conducta</a:t>
            </a:r>
            <a:endParaRPr lang="es-ES" sz="14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lvl="0" algn="r"/>
            <a:r>
              <a:rPr lang="es-ES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Facultad Medicina</a:t>
            </a:r>
          </a:p>
          <a:p>
            <a:pPr lvl="0" algn="r"/>
            <a:r>
              <a:rPr lang="es-ES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1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Universidad de los Andes</a:t>
            </a:r>
            <a:endParaRPr lang="es-ES" sz="14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8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899593" y="5430415"/>
            <a:ext cx="67636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Board of Internal Medicine 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(ABIM);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American College of Physicians- American Society of 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Internal Medicine (ACP-ASIM),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European Federation of Internal Medicine 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(EIMF). </a:t>
            </a:r>
            <a:r>
              <a:rPr lang="es-ES_tradnl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professionalismo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new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millenium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A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physician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charter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Ann </a:t>
            </a:r>
            <a:r>
              <a:rPr lang="es-ES_tradnl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</a:t>
            </a:r>
            <a:r>
              <a:rPr lang="es-ES_tradn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es-ES_tradn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2002;136:243-246.</a:t>
            </a:r>
            <a:endParaRPr lang="es-ES_tradnl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318819" y="3454268"/>
            <a:ext cx="4506362" cy="1692771"/>
          </a:xfrm>
          <a:prstGeom prst="rect">
            <a:avLst/>
          </a:prstGeom>
          <a:solidFill>
            <a:srgbClr val="00B0F0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182563" indent="-182563" algn="l">
              <a:buClr>
                <a:srgbClr val="FF0066"/>
              </a:buClr>
              <a:buSzPct val="150000"/>
              <a:buFont typeface="Arial" pitchFamily="34" charset="0"/>
              <a:buChar char="•"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Bienestar del paciente</a:t>
            </a:r>
          </a:p>
          <a:p>
            <a:pPr marL="182563" indent="-182563" algn="l">
              <a:buClr>
                <a:srgbClr val="FF0066"/>
              </a:buClr>
              <a:buSzPct val="150000"/>
              <a:buFont typeface="Arial" pitchFamily="34" charset="0"/>
              <a:buChar char="•"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indent="-182563" algn="l">
              <a:buClr>
                <a:srgbClr val="FF0066"/>
              </a:buClr>
              <a:buSzPct val="150000"/>
              <a:buFont typeface="Arial" pitchFamily="34" charset="0"/>
              <a:buChar char="•"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Autonomía del paciente</a:t>
            </a:r>
          </a:p>
          <a:p>
            <a:pPr marL="182563" indent="-182563" algn="l">
              <a:buClr>
                <a:srgbClr val="FF0066"/>
              </a:buClr>
              <a:buSzPct val="150000"/>
              <a:buFont typeface="Arial" pitchFamily="34" charset="0"/>
              <a:buChar char="•"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indent="-182563" algn="l">
              <a:buClr>
                <a:srgbClr val="FF0066"/>
              </a:buClr>
              <a:buSzPct val="150000"/>
              <a:buFont typeface="Arial" pitchFamily="34" charset="0"/>
              <a:buChar char="•"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Justicia social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1095667" y="1196752"/>
            <a:ext cx="6894836" cy="1077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“Profesionalismo médico en el </a:t>
            </a:r>
            <a:endParaRPr lang="es-ES_tradnl" sz="32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nuevo milenio.</a:t>
            </a:r>
            <a:r>
              <a:rPr lang="es-ES_tradnl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</a:t>
            </a:r>
            <a:r>
              <a:rPr lang="es-ES_tradnl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s-ES_tradnl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arta del </a:t>
            </a:r>
            <a:r>
              <a:rPr lang="es-ES_tradnl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Médico”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902572" y="2780928"/>
            <a:ext cx="5400600" cy="523220"/>
          </a:xfrm>
          <a:prstGeom prst="rect">
            <a:avLst/>
          </a:prstGeom>
          <a:solidFill>
            <a:srgbClr val="558ED5"/>
          </a:solidFill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Tres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Principios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Fundamentales:</a:t>
            </a:r>
            <a:endParaRPr lang="es-ES_tradnl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76256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98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 animBg="1"/>
      <p:bldP spid="38924" grpId="0" animBg="1"/>
      <p:bldP spid="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3074" name="Picture 2" descr="D:\Mis Documentos\EN PROCESO 2015\PERSONAL 2015\FOTOS MERIDA\fac medicna 19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6617"/>
            <a:ext cx="9168408" cy="460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002211" y="5729624"/>
            <a:ext cx="359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Facultad de Medicina ULA 1955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58630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latin typeface="+mj-lt"/>
              </a:rPr>
              <a:t>Ximena Páez Medicina ULA </a:t>
            </a:r>
            <a:r>
              <a:rPr lang="es-ES_tradnl" sz="1200" dirty="0" smtClean="0">
                <a:latin typeface="+mj-lt"/>
              </a:rPr>
              <a:t>2016</a:t>
            </a:r>
            <a:endParaRPr lang="es-ES_tradnl" sz="1200" dirty="0">
              <a:latin typeface="+mj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4049" y="1340767"/>
            <a:ext cx="23871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Gracias</a:t>
            </a:r>
          </a:p>
          <a:p>
            <a:r>
              <a:rPr lang="es-VE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pacap@ula.ve</a:t>
            </a:r>
            <a:endParaRPr lang="es-VE" sz="28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3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702649" y="1445875"/>
            <a:ext cx="7732263" cy="310854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¡</a:t>
            </a:r>
            <a:r>
              <a:rPr lang="es-E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 </a:t>
            </a:r>
            <a:r>
              <a:rPr lang="es-E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PACIENTE</a:t>
            </a:r>
            <a:endParaRPr lang="es-ES" sz="8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E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PRIMERO</a:t>
            </a:r>
            <a:r>
              <a:rPr lang="es-E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!</a:t>
            </a:r>
            <a:endParaRPr lang="es-ES" sz="8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20160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888673" y="4902259"/>
            <a:ext cx="3360215" cy="830997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_tradnl" sz="2400" dirty="0">
                <a:latin typeface="Comic Sans MS" pitchFamily="66" charset="0"/>
              </a:rPr>
              <a:t>¡Y el paciente percibe </a:t>
            </a:r>
          </a:p>
          <a:p>
            <a:pPr algn="ctr"/>
            <a:r>
              <a:rPr lang="es-ES_tradnl" sz="2400" dirty="0">
                <a:latin typeface="Comic Sans MS" pitchFamily="66" charset="0"/>
              </a:rPr>
              <a:t>si se le considera </a:t>
            </a:r>
            <a:r>
              <a:rPr lang="es-ES_tradnl" sz="2400" dirty="0" smtClean="0">
                <a:latin typeface="Comic Sans MS" pitchFamily="66" charset="0"/>
              </a:rPr>
              <a:t>así!</a:t>
            </a:r>
            <a:endParaRPr lang="es-ES_tradnl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5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925" decel="100000"/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925" decel="100000"/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925" fill="hold"/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925" fill="hold"/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925" decel="100000"/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925" decel="100000"/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925" fill="hold"/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925" fill="hold"/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6" grpId="0" build="allAtOnce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lid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1" t="-1568" r="29713" b="900"/>
          <a:stretch/>
        </p:blipFill>
        <p:spPr bwMode="auto">
          <a:xfrm>
            <a:off x="5486400" y="1253698"/>
            <a:ext cx="2747703" cy="477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143000" y="6161865"/>
            <a:ext cx="70335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L. Scudder, L.R. Graham.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Will Healthcare Look Like in 20 Years?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Medscape,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iciembre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20, 2015. 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67237" y="1828800"/>
            <a:ext cx="4030113" cy="1046440"/>
          </a:xfrm>
          <a:prstGeom prst="rect">
            <a:avLst/>
          </a:prstGeom>
          <a:solidFill>
            <a:srgbClr val="2F72C3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¿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Cómo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será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atención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médica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aquí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a 20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años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?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  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Medscape,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diciembre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20, 2015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876256" y="6530057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85800" y="3276600"/>
            <a:ext cx="419298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VE" sz="2000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Promueve 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el empoderamiento del paciente. </a:t>
            </a:r>
            <a:r>
              <a:rPr lang="es-VE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P</a:t>
            </a: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odrá ver resultados de laboratorio, monitorear signos vitales y aplicar algoritmos artificiales e inteligentes para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diagnosticarse.</a:t>
            </a: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55091" y="535632"/>
            <a:ext cx="4721165" cy="523220"/>
          </a:xfrm>
          <a:prstGeom prst="rect">
            <a:avLst/>
          </a:prstGeom>
          <a:solidFill>
            <a:srgbClr val="198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autonomía</a:t>
            </a: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paciente</a:t>
            </a: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…</a:t>
            </a:r>
            <a:endParaRPr lang="es-VE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66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1475780" y="2102683"/>
            <a:ext cx="6326091" cy="3613297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96925" algn="l">
              <a:defRPr>
                <a:solidFill>
                  <a:schemeClr val="tx1"/>
                </a:solidFill>
                <a:latin typeface="Arial" charset="0"/>
              </a:defRPr>
            </a:lvl2pPr>
            <a:lvl3pPr marL="976313"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endParaRPr lang="es-ES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Competencia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profesional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Honestidad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 los pacientes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Confidencialidad</a:t>
            </a:r>
            <a:endParaRPr lang="es-E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Relaciones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apropiadas con pacientes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Reconocer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conocimiento científico 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Mejorar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calidad de la atención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Mejorar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acceso a la atención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Justa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distribución de recursos limitados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Mantener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confianza, evitar conflictos de interés</a:t>
            </a:r>
          </a:p>
          <a:p>
            <a:pPr marL="268288" indent="-268288">
              <a:lnSpc>
                <a:spcPct val="110000"/>
              </a:lnSpc>
              <a:buClr>
                <a:srgbClr val="FF0066"/>
              </a:buClr>
              <a:buFont typeface="Arial" pitchFamily="34" charset="0"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Responsabilidades profesionales</a:t>
            </a:r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>
            <a:off x="971600" y="4114800"/>
            <a:ext cx="431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971600" y="4419600"/>
            <a:ext cx="431800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>
            <a:off x="971600" y="4800600"/>
            <a:ext cx="431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555776" y="1268760"/>
            <a:ext cx="3967430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Diez </a:t>
            </a:r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ompromisos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828800" y="5952887"/>
            <a:ext cx="59596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ABIMF, ACPF, 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EIMF. </a:t>
            </a:r>
            <a:r>
              <a:rPr lang="es-ES_tradnl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professionalismo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new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millenium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 A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physician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charter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s-ES_tradnl" sz="12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s-ES_tradnl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Ann </a:t>
            </a:r>
            <a:r>
              <a:rPr lang="es-ES_tradnl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</a:t>
            </a:r>
            <a:r>
              <a:rPr lang="es-ES_tradn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es-ES_tradn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2002;136:243-246 </a:t>
            </a:r>
            <a:r>
              <a:rPr lang="es-ES_tradnl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s-ES_tradnl" sz="1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47664" y="580441"/>
            <a:ext cx="5976664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_tradnl" sz="2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“Profesionalismo médico en el </a:t>
            </a:r>
            <a:r>
              <a:rPr lang="es-ES_tradnl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nuevo milenio….”</a:t>
            </a:r>
            <a:endParaRPr lang="es-ES_tradnl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9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 animBg="1"/>
      <p:bldP spid="43020" grpId="0" animBg="1"/>
      <p:bldP spid="43022" grpId="0" animBg="1"/>
      <p:bldP spid="430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536" y="1325085"/>
            <a:ext cx="3905236" cy="20621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 Práctica es </a:t>
            </a:r>
          </a:p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MUCHO MÁS que </a:t>
            </a:r>
          </a:p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excelente atención </a:t>
            </a:r>
          </a:p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851031" y="2564904"/>
            <a:ext cx="3906434" cy="255454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 Práctica</a:t>
            </a:r>
          </a:p>
          <a:p>
            <a:r>
              <a:rPr lang="es-VE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olo ocurre cuando </a:t>
            </a:r>
          </a:p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tratamos al paciente como PERSONA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151717" y="5414450"/>
            <a:ext cx="46057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S.J </a:t>
            </a:r>
            <a:r>
              <a:rPr lang="es-VE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Diering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patients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Blue </a:t>
            </a:r>
            <a:r>
              <a:rPr lang="es-VE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Dolphin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Publishing Nevada, 2004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71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985399" y="1052736"/>
            <a:ext cx="5171609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Derechos de los pacientes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329007" y="6525343"/>
            <a:ext cx="2788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Facultad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97106" y="4619001"/>
            <a:ext cx="4984057" cy="12003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Respeto al paciente</a:t>
            </a:r>
            <a:endParaRPr lang="es-VE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</a:t>
            </a:r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BUENAS MANERAS”</a:t>
            </a:r>
          </a:p>
        </p:txBody>
      </p:sp>
      <p:pic>
        <p:nvPicPr>
          <p:cNvPr id="7" name="Picture 8" descr="hands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545" y="1860624"/>
            <a:ext cx="3515603" cy="257591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57200" y="2240638"/>
            <a:ext cx="2020105" cy="1815882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800" dirty="0">
                <a:latin typeface="Comic Sans MS" pitchFamily="66" charset="0"/>
              </a:rPr>
              <a:t>Reconocer </a:t>
            </a:r>
          </a:p>
          <a:p>
            <a:r>
              <a:rPr lang="es-ES" sz="2800" dirty="0">
                <a:latin typeface="Comic Sans MS" pitchFamily="66" charset="0"/>
              </a:rPr>
              <a:t>D</a:t>
            </a:r>
            <a:r>
              <a:rPr lang="es-ES" sz="2800" dirty="0" smtClean="0">
                <a:latin typeface="Comic Sans MS" pitchFamily="66" charset="0"/>
              </a:rPr>
              <a:t>erechos </a:t>
            </a:r>
            <a:endParaRPr lang="es-ES" sz="2800" dirty="0">
              <a:latin typeface="Comic Sans MS" pitchFamily="66" charset="0"/>
            </a:endParaRPr>
          </a:p>
          <a:p>
            <a:r>
              <a:rPr lang="es-ES" sz="2800" dirty="0">
                <a:latin typeface="Comic Sans MS" pitchFamily="66" charset="0"/>
              </a:rPr>
              <a:t>d</a:t>
            </a:r>
            <a:r>
              <a:rPr lang="es-ES" sz="2800" dirty="0" smtClean="0">
                <a:latin typeface="Comic Sans MS" pitchFamily="66" charset="0"/>
              </a:rPr>
              <a:t>el</a:t>
            </a:r>
          </a:p>
          <a:p>
            <a:r>
              <a:rPr lang="es-ES" sz="2800" dirty="0" smtClean="0">
                <a:latin typeface="Comic Sans MS" pitchFamily="66" charset="0"/>
              </a:rPr>
              <a:t>Paciente</a:t>
            </a:r>
            <a:endParaRPr lang="es-E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28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31239" y="1820138"/>
            <a:ext cx="6763017" cy="3924151"/>
          </a:xfrm>
          <a:prstGeom prst="rect">
            <a:avLst/>
          </a:prstGeom>
          <a:solidFill>
            <a:srgbClr val="FFC9E4"/>
          </a:solidFill>
          <a:ln w="28575">
            <a:solidFill>
              <a:srgbClr val="FF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ES" sz="9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 smtClean="0">
                <a:latin typeface="Comic Sans MS" pitchFamily="66" charset="0"/>
              </a:rPr>
              <a:t>SER </a:t>
            </a:r>
            <a:r>
              <a:rPr lang="es-ES" sz="2000" dirty="0">
                <a:latin typeface="Comic Sans MS" pitchFamily="66" charset="0"/>
              </a:rPr>
              <a:t>tratado con igualdad, respeto, consideración y sin </a:t>
            </a:r>
            <a:r>
              <a:rPr lang="es-ES" sz="2000" dirty="0" smtClean="0">
                <a:latin typeface="Comic Sans MS" pitchFamily="66" charset="0"/>
              </a:rPr>
              <a:t>discriminación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SER tratado con privacidad y </a:t>
            </a:r>
            <a:r>
              <a:rPr lang="es-ES" sz="2000" dirty="0" smtClean="0">
                <a:latin typeface="Comic Sans MS" pitchFamily="66" charset="0"/>
              </a:rPr>
              <a:t>confidencialidad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RECIBIR la mejor atención médica </a:t>
            </a:r>
            <a:r>
              <a:rPr lang="es-ES" sz="2000" dirty="0" smtClean="0">
                <a:latin typeface="Comic Sans MS" pitchFamily="66" charset="0"/>
              </a:rPr>
              <a:t>posible</a:t>
            </a:r>
            <a:r>
              <a:rPr lang="es-ES" sz="2000" dirty="0">
                <a:latin typeface="Comic Sans MS" pitchFamily="66" charset="0"/>
              </a:rPr>
              <a:t> </a:t>
            </a:r>
            <a:endParaRPr lang="es-ES" sz="2000" dirty="0" smtClean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SABER todo sobre  su </a:t>
            </a:r>
            <a:r>
              <a:rPr lang="es-ES" sz="2000" dirty="0" smtClean="0">
                <a:latin typeface="Comic Sans MS" pitchFamily="66" charset="0"/>
              </a:rPr>
              <a:t>enfermedad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RECIBIR  respuestas oportunas a sus preguntas y </a:t>
            </a:r>
            <a:r>
              <a:rPr lang="es-ES" sz="2000" dirty="0" smtClean="0">
                <a:latin typeface="Comic Sans MS" pitchFamily="66" charset="0"/>
              </a:rPr>
              <a:t>pedidos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TOMAR decisiones sobre su tratamiento, </a:t>
            </a:r>
            <a:r>
              <a:rPr lang="es-ES" sz="2000" dirty="0" smtClean="0">
                <a:latin typeface="Comic Sans MS" pitchFamily="66" charset="0"/>
              </a:rPr>
              <a:t>aceptar </a:t>
            </a:r>
            <a:r>
              <a:rPr lang="es-ES" sz="2000" dirty="0">
                <a:latin typeface="Comic Sans MS" pitchFamily="66" charset="0"/>
              </a:rPr>
              <a:t>o rechazar </a:t>
            </a:r>
            <a:r>
              <a:rPr lang="es-ES" sz="2000" dirty="0" smtClean="0">
                <a:latin typeface="Comic Sans MS" pitchFamily="66" charset="0"/>
              </a:rPr>
              <a:t>tratamientos</a:t>
            </a:r>
            <a:endParaRPr lang="es-ES" sz="800" dirty="0" smtClean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43090" y="5744289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Recopilación X. Páez 2006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80009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962987" y="908720"/>
            <a:ext cx="5171609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Derechos de los pacientes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75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59433" y="1672582"/>
            <a:ext cx="7180997" cy="4278094"/>
          </a:xfrm>
          <a:prstGeom prst="rect">
            <a:avLst/>
          </a:prstGeom>
          <a:solidFill>
            <a:srgbClr val="FFC9E4"/>
          </a:solidFill>
          <a:ln w="28575">
            <a:solidFill>
              <a:srgbClr val="FF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ES" sz="800" dirty="0" smtClean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 smtClean="0">
                <a:latin typeface="Comic Sans MS" pitchFamily="66" charset="0"/>
              </a:rPr>
              <a:t>DAR </a:t>
            </a:r>
            <a:r>
              <a:rPr lang="es-ES" sz="2000" dirty="0">
                <a:latin typeface="Comic Sans MS" pitchFamily="66" charset="0"/>
              </a:rPr>
              <a:t>o no el </a:t>
            </a:r>
            <a:r>
              <a:rPr lang="es-ES" sz="2000" dirty="0" smtClean="0">
                <a:latin typeface="Comic Sans MS" pitchFamily="66" charset="0"/>
              </a:rPr>
              <a:t>consentimiento para procedimientos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ES" sz="1600" dirty="0" smtClean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 smtClean="0">
                <a:latin typeface="Comic Sans MS" pitchFamily="66" charset="0"/>
              </a:rPr>
              <a:t>CONOCER </a:t>
            </a:r>
            <a:r>
              <a:rPr lang="es-ES" sz="2000" dirty="0">
                <a:latin typeface="Comic Sans MS" pitchFamily="66" charset="0"/>
              </a:rPr>
              <a:t>la identidad del personal de salud que lo </a:t>
            </a:r>
            <a:r>
              <a:rPr lang="es-ES" sz="2000" dirty="0" smtClean="0">
                <a:latin typeface="Comic Sans MS" pitchFamily="66" charset="0"/>
              </a:rPr>
              <a:t>atiende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6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RECIBIR </a:t>
            </a:r>
            <a:r>
              <a:rPr lang="es-ES" sz="2000" dirty="0" smtClean="0">
                <a:latin typeface="Comic Sans MS" pitchFamily="66" charset="0"/>
              </a:rPr>
              <a:t>tratamiento rápido del dolor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6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TENER acceso a su historia </a:t>
            </a:r>
            <a:r>
              <a:rPr lang="es-ES" sz="2000" dirty="0" smtClean="0">
                <a:latin typeface="Comic Sans MS" pitchFamily="66" charset="0"/>
              </a:rPr>
              <a:t>clínica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6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PARTICIPAR o no en investigaciones </a:t>
            </a:r>
            <a:r>
              <a:rPr lang="es-ES" sz="2000" dirty="0" smtClean="0">
                <a:latin typeface="Comic Sans MS" pitchFamily="66" charset="0"/>
              </a:rPr>
              <a:t>clínicas</a:t>
            </a:r>
            <a:endParaRPr lang="es-VE" sz="20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ES" sz="1600" dirty="0" smtClean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 smtClean="0">
                <a:latin typeface="Comic Sans MS" pitchFamily="66" charset="0"/>
              </a:rPr>
              <a:t>PEDIR </a:t>
            </a:r>
            <a:r>
              <a:rPr lang="es-ES" sz="2000" dirty="0">
                <a:latin typeface="Comic Sans MS" pitchFamily="66" charset="0"/>
              </a:rPr>
              <a:t>una segunda opinión </a:t>
            </a:r>
            <a:r>
              <a:rPr lang="es-ES" sz="2000" dirty="0" smtClean="0">
                <a:latin typeface="Comic Sans MS" pitchFamily="66" charset="0"/>
              </a:rPr>
              <a:t>médica</a:t>
            </a: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endParaRPr lang="es-VE" sz="1600" dirty="0">
              <a:latin typeface="Comic Sans MS" pitchFamily="66" charset="0"/>
            </a:endParaRPr>
          </a:p>
          <a:p>
            <a:pPr marL="342900" indent="-342900">
              <a:buClr>
                <a:srgbClr val="FF3399"/>
              </a:buClr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QUEJARSE y que esto no afecte </a:t>
            </a:r>
            <a:r>
              <a:rPr lang="es-ES" sz="2000" dirty="0" smtClean="0">
                <a:latin typeface="Comic Sans MS" pitchFamily="66" charset="0"/>
              </a:rPr>
              <a:t>su </a:t>
            </a:r>
            <a:r>
              <a:rPr lang="es-ES" sz="2000" dirty="0">
                <a:latin typeface="Comic Sans MS" pitchFamily="66" charset="0"/>
              </a:rPr>
              <a:t>atención </a:t>
            </a:r>
            <a:r>
              <a:rPr lang="es-ES" sz="2000" dirty="0" smtClean="0">
                <a:latin typeface="Comic Sans MS" pitchFamily="66" charset="0"/>
              </a:rPr>
              <a:t>médica</a:t>
            </a:r>
          </a:p>
          <a:p>
            <a:endParaRPr lang="es-VE" sz="8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9104" y="5950676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Recopilación X. Páez 2006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39305" y="6583363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85399" y="836712"/>
            <a:ext cx="5171609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Derechos de los pacientes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58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43000" y="2708275"/>
            <a:ext cx="6856413" cy="210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“Conjunto de </a:t>
            </a:r>
            <a:r>
              <a:rPr lang="es-E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valores, conductas y </a:t>
            </a:r>
          </a:p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es-E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relaciones</a:t>
            </a:r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que fundamentan la  </a:t>
            </a:r>
          </a:p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confianza que el público tiene en   </a:t>
            </a:r>
          </a:p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los médicos”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43000" y="5164126"/>
            <a:ext cx="68047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Royal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Physicians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Doctors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medical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a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changing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UK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2005</a:t>
            </a:r>
            <a:endParaRPr lang="es-E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17274" y="1790599"/>
            <a:ext cx="5307863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Profesionalismo Médico</a:t>
            </a:r>
            <a:endParaRPr lang="es-ES" sz="36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80009" y="6525344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Ximena Páez Medicina ULA 2016</a:t>
            </a:r>
            <a:endParaRPr lang="es-VE" sz="1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49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527169" y="1322837"/>
            <a:ext cx="254909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 pacientes </a:t>
            </a:r>
          </a:p>
          <a:p>
            <a:pPr algn="l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necesitan de…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694431" y="1138172"/>
            <a:ext cx="2841304" cy="1323439"/>
          </a:xfrm>
          <a:prstGeom prst="rect">
            <a:avLst/>
          </a:prstGeom>
          <a:solidFill>
            <a:srgbClr val="0000FF"/>
          </a:solidFill>
          <a:effectLst>
            <a:glow rad="228600">
              <a:srgbClr val="00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BUENOS</a:t>
            </a:r>
          </a:p>
          <a:p>
            <a:pPr lvl="0" algn="ctr"/>
            <a:r>
              <a:rPr lang="es-ES" sz="4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MÉDICOS</a:t>
            </a:r>
            <a:endParaRPr lang="es-ES" sz="4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26826" y="2766043"/>
            <a:ext cx="642638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3399"/>
              </a:buClr>
              <a:buSzPct val="135000"/>
            </a:pP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Esos </a:t>
            </a: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que:</a:t>
            </a:r>
          </a:p>
          <a:p>
            <a:pPr marL="457200" lvl="0" indent="-457200">
              <a:buClr>
                <a:srgbClr val="FF3399"/>
              </a:buClr>
              <a:buSzPct val="135000"/>
              <a:buFont typeface="Arial" pitchFamily="34" charset="0"/>
              <a:buChar char="•"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</a:t>
            </a:r>
            <a:r>
              <a:rPr lang="es-E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preocupan </a:t>
            </a:r>
            <a:r>
              <a:rPr lang="es-ES" sz="2400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primero</a:t>
            </a:r>
            <a:r>
              <a:rPr lang="es-E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por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sus pacientes</a:t>
            </a:r>
            <a:endParaRPr lang="es-ES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endParaRPr lang="es-ES" sz="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Son competentes,</a:t>
            </a:r>
            <a:r>
              <a:rPr lang="es-E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honestos </a:t>
            </a:r>
            <a:r>
              <a:rPr lang="es-E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confiables</a:t>
            </a: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endParaRPr lang="es-ES" sz="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Tienen </a:t>
            </a:r>
            <a:r>
              <a:rPr lang="es-E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buenas relaciones con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todos</a:t>
            </a: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endParaRPr lang="es-ES" sz="8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lvl="0" indent="-182563">
              <a:buClr>
                <a:srgbClr val="FF3399"/>
              </a:buClr>
              <a:buSzPct val="115000"/>
              <a:buFont typeface="Arial" pitchFamily="34" charset="0"/>
              <a:buChar char="•"/>
            </a:pP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Actúan con integridad y dentro de la ley</a:t>
            </a:r>
            <a:endParaRPr lang="es-ES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1509993" y="5877272"/>
            <a:ext cx="606004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General Medical Council (GMC).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Practice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action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UK.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endParaRPr lang="es-E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80009" y="6583363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626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098551" y="1412775"/>
            <a:ext cx="6946895" cy="34778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En </a:t>
            </a:r>
            <a:r>
              <a:rPr lang="es-VE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una emergencia pública, una </a:t>
            </a:r>
            <a:r>
              <a:rPr lang="es-VE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estudiante de último año le dice al </a:t>
            </a:r>
            <a:r>
              <a:rPr lang="es-VE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residente: “No me parece adecuado que </a:t>
            </a:r>
            <a:r>
              <a:rPr lang="es-VE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trate </a:t>
            </a:r>
            <a:r>
              <a:rPr lang="es-VE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mal </a:t>
            </a:r>
            <a:r>
              <a:rPr lang="es-VE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a los pacientes que </a:t>
            </a:r>
            <a:r>
              <a:rPr lang="es-VE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están sufriendo de </a:t>
            </a:r>
            <a:r>
              <a:rPr lang="es-VE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dolor</a:t>
            </a:r>
            <a:r>
              <a:rPr lang="es-VE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”. </a:t>
            </a:r>
            <a:r>
              <a:rPr lang="es-VE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El residente le replica: </a:t>
            </a:r>
            <a:r>
              <a:rPr lang="es-VE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“¿A Ud. le duele</a:t>
            </a:r>
            <a:r>
              <a:rPr lang="es-VE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?”… </a:t>
            </a:r>
            <a:endParaRPr lang="es-VE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45507" y="5206335"/>
            <a:ext cx="6452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X. Páez. 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Discusiones sobre la buena práctica médica. Colección de casos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Volumen II. Mérida, 2016.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04248" y="6525343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quino jpeg"/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2" t="5415" r="20110" b="4512"/>
          <a:stretch>
            <a:fillRect/>
          </a:stretch>
        </p:blipFill>
        <p:spPr bwMode="auto">
          <a:xfrm>
            <a:off x="684213" y="1641475"/>
            <a:ext cx="4537075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47713" y="6060753"/>
            <a:ext cx="41767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Quino, MAFALDA, décima edición, Edición Buena Vista,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1981. </a:t>
            </a:r>
            <a:endParaRPr lang="es-E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203575" y="5556250"/>
            <a:ext cx="2016125" cy="461665"/>
          </a:xfrm>
          <a:prstGeom prst="rect">
            <a:avLst/>
          </a:prstGeom>
          <a:solidFill>
            <a:srgbClr val="FFCC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ARROGANCIA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276600" y="1724025"/>
            <a:ext cx="1871663" cy="3744913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084168" y="3898274"/>
            <a:ext cx="143351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Lograr </a:t>
            </a:r>
          </a:p>
          <a:p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esto,</a:t>
            </a:r>
          </a:p>
          <a:p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ES </a:t>
            </a:r>
          </a:p>
          <a:p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fácil…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868369" y="660108"/>
            <a:ext cx="7460697" cy="707886"/>
          </a:xfrm>
          <a:prstGeom prst="rect">
            <a:avLst/>
          </a:prstGeom>
          <a:solidFill>
            <a:srgbClr val="FBDE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 dirty="0" smtClean="0">
                <a:latin typeface="Comic Sans MS" pitchFamily="66" charset="0"/>
              </a:rPr>
              <a:t>¿Pero qué </a:t>
            </a:r>
            <a:r>
              <a:rPr lang="es-ES" sz="4000" dirty="0">
                <a:latin typeface="Comic Sans MS" pitchFamily="66" charset="0"/>
              </a:rPr>
              <a:t>es lo que tenemos…?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580112" y="2034765"/>
            <a:ext cx="27489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Hay que luchar por </a:t>
            </a:r>
            <a:r>
              <a:rPr lang="es-ES_tradnl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una </a:t>
            </a: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medicina </a:t>
            </a:r>
          </a:p>
          <a:p>
            <a:pPr lvl="0"/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centrada en </a:t>
            </a:r>
          </a:p>
          <a:p>
            <a:pPr lvl="0"/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valores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20160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417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/>
      <p:bldP spid="9" grpId="0" animBg="1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15505" y="6525344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166534" y="5517232"/>
            <a:ext cx="477406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Mintiendo al </a:t>
            </a:r>
            <a:r>
              <a:rPr lang="es-ES_trad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</a:t>
            </a:r>
          </a:p>
        </p:txBody>
      </p:sp>
      <p:pic>
        <p:nvPicPr>
          <p:cNvPr id="5" name="Picture 8" descr="lying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76" y="1444754"/>
            <a:ext cx="5522245" cy="3888209"/>
          </a:xfrm>
          <a:prstGeom prst="rect">
            <a:avLst/>
          </a:prstGeom>
          <a:noFill/>
          <a:ln>
            <a:solidFill>
              <a:srgbClr val="FF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410991" y="476672"/>
            <a:ext cx="4322017" cy="76944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4400">
                <a:latin typeface="Comic Sans MS" pitchFamily="66" charset="0"/>
              </a:rPr>
              <a:t>¡NO hacer esto!</a:t>
            </a:r>
          </a:p>
        </p:txBody>
      </p:sp>
    </p:spTree>
    <p:extLst>
      <p:ext uri="{BB962C8B-B14F-4D97-AF65-F5344CB8AC3E}">
        <p14:creationId xmlns:p14="http://schemas.microsoft.com/office/powerpoint/2010/main" val="313770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22831" y="1722418"/>
            <a:ext cx="5898338" cy="2862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“El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profesionalismo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médico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no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es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opcional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Es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parte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esencial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de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ser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médico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no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importa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cuántos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retos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enfrentemos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”. </a:t>
            </a:r>
            <a:endParaRPr lang="es-VE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76256" y="6525344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42926" y="4906033"/>
            <a:ext cx="685901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Royal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Physicians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Doctors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dical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a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changing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.UK.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2005</a:t>
            </a:r>
            <a:endParaRPr lang="es-E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7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414182" y="1465729"/>
            <a:ext cx="6324600" cy="29238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“El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conocimiento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alcanza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valor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ético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importancia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unicamente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sentido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con el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cual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se use. </a:t>
            </a:r>
          </a:p>
          <a:p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Solo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persona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puede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convertirse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un gran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”.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943598" y="4495800"/>
            <a:ext cx="20573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Herman </a:t>
            </a:r>
            <a:r>
              <a:rPr lang="en-US" sz="16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Nothnagel</a:t>
            </a:r>
            <a:endParaRPr lang="en-US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r"/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Prof. Clínica Médica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  <a:p>
            <a:pPr lvl="0" algn="r"/>
            <a:r>
              <a:rPr lang="en-US" sz="1400" dirty="0" smtClean="0">
                <a:solidFill>
                  <a:prstClr val="white"/>
                </a:solidFill>
                <a:latin typeface="Comic Sans MS" pitchFamily="66" charset="0"/>
              </a:rPr>
              <a:t>1841-1905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69742" y="5616922"/>
            <a:ext cx="69686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JJ.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Cohen. 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a new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covenat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new 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era. 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Summit, Galveston, TX 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Oct 2007</a:t>
            </a:r>
          </a:p>
        </p:txBody>
      </p:sp>
    </p:spTree>
    <p:extLst>
      <p:ext uri="{BB962C8B-B14F-4D97-AF65-F5344CB8AC3E}">
        <p14:creationId xmlns:p14="http://schemas.microsoft.com/office/powerpoint/2010/main" val="240042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58912" y="2135981"/>
            <a:ext cx="6226175" cy="2586037"/>
          </a:xfrm>
          <a:prstGeom prst="rect">
            <a:avLst/>
          </a:prstGeom>
          <a:solidFill>
            <a:srgbClr val="00B0F0"/>
          </a:solidFill>
          <a:ln w="57150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4400">
                <a:latin typeface="Comic Sans MS" pitchFamily="66" charset="0"/>
              </a:rPr>
              <a:t>Para ser buen médico</a:t>
            </a:r>
            <a:r>
              <a:rPr lang="es-ES_tradnl" sz="4000">
                <a:latin typeface="Comic Sans MS" pitchFamily="66" charset="0"/>
              </a:rPr>
              <a:t> </a:t>
            </a:r>
          </a:p>
          <a:p>
            <a:pPr algn="ctr"/>
            <a:r>
              <a:rPr lang="es-ES_tradnl" sz="4400">
                <a:latin typeface="Comic Sans MS" pitchFamily="66" charset="0"/>
              </a:rPr>
              <a:t>hay que ser </a:t>
            </a:r>
          </a:p>
          <a:p>
            <a:pPr algn="ctr"/>
            <a:r>
              <a:rPr lang="es-ES_tradnl" sz="7200">
                <a:latin typeface="Comic Sans MS" pitchFamily="66" charset="0"/>
              </a:rPr>
              <a:t>un profesional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679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894110" y="6525343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88945" y="3124200"/>
            <a:ext cx="725551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es el propósito de la medicina ?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45824" y="5796406"/>
            <a:ext cx="70035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Lundberg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failure of organized health system reform - now what - caveat </a:t>
            </a:r>
            <a:r>
              <a:rPr lang="en-U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aeger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let the patient beware.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JAMA 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1995; 273: 1539-1541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066328" y="962027"/>
            <a:ext cx="698300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es el propósito del comercio?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16050" y="1912540"/>
            <a:ext cx="63103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E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15107" y="3786495"/>
            <a:ext cx="695684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6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cambio, el propósito fundamental de una profesión es brindar un SERVICIO que refleje compromiso a una causa más valiosa que trasciende el propio interés”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36859" y="1717794"/>
            <a:ext cx="6949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6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“El propósito fundamental de un negocio es hacer dinero…</a:t>
            </a:r>
          </a:p>
        </p:txBody>
      </p:sp>
    </p:spTree>
    <p:extLst>
      <p:ext uri="{BB962C8B-B14F-4D97-AF65-F5344CB8AC3E}">
        <p14:creationId xmlns:p14="http://schemas.microsoft.com/office/powerpoint/2010/main" val="125311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850152" y="548680"/>
            <a:ext cx="5545108" cy="954107"/>
          </a:xfrm>
          <a:prstGeom prst="rect">
            <a:avLst/>
          </a:prstGeom>
          <a:solidFill>
            <a:srgbClr val="FFE67D"/>
          </a:solidFill>
          <a:effectLst>
            <a:glow rad="228600">
              <a:srgbClr val="3F8CE9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itchFamily="66" charset="0"/>
              </a:rPr>
              <a:t>El MERCANTILISMO destruye </a:t>
            </a:r>
          </a:p>
          <a:p>
            <a:pPr algn="ctr"/>
            <a:r>
              <a:rPr lang="es-VE" sz="2800" dirty="0" smtClean="0">
                <a:latin typeface="Comic Sans MS" pitchFamily="66" charset="0"/>
              </a:rPr>
              <a:t>al profesionalismo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94110" y="6525343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31734" y="5885350"/>
            <a:ext cx="69686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JJ.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Cohen. 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a new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covenat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new 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era. 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Professionalism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Summit, Galveston, TX 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Oct 2007</a:t>
            </a: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4355976" y="2129795"/>
            <a:ext cx="3542252" cy="3703049"/>
          </a:xfrm>
          <a:prstGeom prst="line">
            <a:avLst/>
          </a:prstGeom>
          <a:noFill/>
          <a:ln w="152400">
            <a:solidFill>
              <a:srgbClr val="FAE044"/>
            </a:solidFill>
            <a:round/>
            <a:headEnd/>
            <a:tailEnd type="triangle" w="med" len="med"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" name="11 Rectángulo"/>
          <p:cNvSpPr/>
          <p:nvPr/>
        </p:nvSpPr>
        <p:spPr>
          <a:xfrm>
            <a:off x="795600" y="2121060"/>
            <a:ext cx="659966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Avaricia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Arrogancia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Abuso de poder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Falta de conciencia 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Servicio malo injusto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Conflictos de interés no dichos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Pérdida de confianza en el contrato social 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2080" y="2352901"/>
            <a:ext cx="2100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La pendiente 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868144" y="2967335"/>
            <a:ext cx="163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resbalosa 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6372200" y="3537335"/>
            <a:ext cx="7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del 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813636" y="3953906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mercantilismo</a:t>
            </a:r>
            <a:endParaRPr lang="es-VE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5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/>
      <p:bldP spid="13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76256" y="6525344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379207" y="5089956"/>
            <a:ext cx="619318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Royal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Physicians</a:t>
            </a:r>
            <a:r>
              <a:rPr lang="es-ES" sz="12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i="1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Defining</a:t>
            </a:r>
            <a:r>
              <a:rPr lang="es-ES" sz="12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s-ES" sz="1200" i="1" dirty="0" err="1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mantaining</a:t>
            </a:r>
            <a:r>
              <a:rPr lang="es-ES" sz="1200" i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professional</a:t>
            </a:r>
            <a:r>
              <a:rPr lang="es-ES" sz="1200" i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s-ES" sz="1200" i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s-ES" sz="12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medicine. </a:t>
            </a:r>
            <a:r>
              <a:rPr lang="es-ES" sz="12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UK </a:t>
            </a:r>
            <a:r>
              <a:rPr lang="es-ES" sz="12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2005 </a:t>
            </a:r>
            <a:endParaRPr lang="es-ES" sz="1200" i="1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395534" y="1231885"/>
            <a:ext cx="6295314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Fomento del Profesionalismo</a:t>
            </a:r>
            <a:endParaRPr lang="es-ES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379208" y="2133600"/>
            <a:ext cx="6293711" cy="260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FF00"/>
              </a:buClr>
              <a:buFontTx/>
              <a:buChar char="•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Seleccionar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estudiantes por valores, NO </a:t>
            </a:r>
          </a:p>
          <a:p>
            <a:pPr algn="l">
              <a:buClr>
                <a:srgbClr val="FFFF00"/>
              </a:buClr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sólo por notas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l">
              <a:buClr>
                <a:srgbClr val="FFFF00"/>
              </a:buClr>
              <a:buFontTx/>
              <a:buChar char="•"/>
            </a:pPr>
            <a:endParaRPr lang="es-ES" sz="9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l">
              <a:buClr>
                <a:srgbClr val="FFFF00"/>
              </a:buClr>
              <a:buFontTx/>
              <a:buChar char="•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Enseñar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valores, ser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odelos  a imitar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l">
              <a:buClr>
                <a:srgbClr val="FFFF00"/>
              </a:buClr>
            </a:pPr>
            <a:endParaRPr lang="es-ES" sz="9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l">
              <a:buClr>
                <a:srgbClr val="FFFF00"/>
              </a:buClr>
              <a:buFontTx/>
              <a:buChar char="•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Aceptar y reconocer e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rrores</a:t>
            </a:r>
          </a:p>
          <a:p>
            <a:pPr algn="l">
              <a:buClr>
                <a:srgbClr val="FFFF00"/>
              </a:buClr>
              <a:buFontTx/>
              <a:buChar char="•"/>
            </a:pPr>
            <a:endParaRPr lang="es-ES" sz="9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l">
              <a:buClr>
                <a:srgbClr val="FFFF00"/>
              </a:buClr>
              <a:buFontTx/>
              <a:buChar char="•"/>
            </a:pP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Recompensar y corregir conductas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33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73422" y="1392172"/>
            <a:ext cx="6091732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101600">
              <a:srgbClr val="0000FF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II. EL Error en Medicina</a:t>
            </a:r>
            <a:endParaRPr lang="es-VE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80159" y="2337164"/>
            <a:ext cx="4485523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adversos</a:t>
            </a:r>
          </a:p>
          <a:p>
            <a:pPr marL="285750" indent="-285750">
              <a:buFont typeface="Arial" pitchFamily="34" charset="0"/>
              <a:buChar char="•"/>
            </a:pPr>
            <a:endParaRPr lang="es-VE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 médico</a:t>
            </a:r>
          </a:p>
          <a:p>
            <a:pPr marL="285750" indent="-285750">
              <a:buFont typeface="Arial" pitchFamily="34" charset="0"/>
              <a:buChar char="•"/>
            </a:pPr>
            <a:endParaRPr lang="es-VE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Tipos, manejo, causas</a:t>
            </a:r>
          </a:p>
          <a:p>
            <a:pPr marL="285750" indent="-285750">
              <a:buFont typeface="Arial" pitchFamily="34" charset="0"/>
              <a:buChar char="•"/>
            </a:pPr>
            <a:endParaRPr lang="es-VE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Seguridad</a:t>
            </a: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paciente</a:t>
            </a:r>
          </a:p>
          <a:p>
            <a:pPr marL="457200" indent="-457200">
              <a:buFont typeface="Arial" pitchFamily="34" charset="0"/>
              <a:buChar char="•"/>
            </a:pP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55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89878" y="2167116"/>
            <a:ext cx="6364243" cy="2523768"/>
          </a:xfrm>
          <a:prstGeom prst="rect">
            <a:avLst/>
          </a:prstGeom>
          <a:solidFill>
            <a:srgbClr val="5B5BFF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Desde:    </a:t>
            </a:r>
          </a:p>
          <a:p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1999 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Human: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Buildina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 </a:t>
            </a:r>
            <a:r>
              <a:rPr lang="es-VE" sz="24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afer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VE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s-VE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VE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Hasta:    </a:t>
            </a:r>
          </a:p>
          <a:p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2015 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Improving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Diagnosis in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Care</a:t>
            </a:r>
            <a:r>
              <a:rPr lang="es-VE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</a:p>
          <a:p>
            <a:r>
              <a:rPr lang="es-VE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</a:t>
            </a:r>
            <a:endParaRPr lang="es-VE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64748" y="1377641"/>
            <a:ext cx="6603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 err="1" smtClean="0">
                <a:solidFill>
                  <a:schemeClr val="bg1"/>
                </a:solidFill>
                <a:latin typeface="Comic Sans MS" pitchFamily="66" charset="0"/>
              </a:rPr>
              <a:t>Institute</a:t>
            </a:r>
            <a:r>
              <a:rPr lang="es-VE" sz="3600" dirty="0" smtClean="0">
                <a:solidFill>
                  <a:schemeClr val="bg1"/>
                </a:solidFill>
                <a:latin typeface="Comic Sans MS" pitchFamily="66" charset="0"/>
              </a:rPr>
              <a:t> of Medicine (IOM)*</a:t>
            </a:r>
            <a:endParaRPr lang="es-VE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90634" y="4953000"/>
            <a:ext cx="7151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* </a:t>
            </a:r>
            <a:r>
              <a:rPr lang="es-VE" dirty="0" err="1" smtClean="0">
                <a:solidFill>
                  <a:schemeClr val="bg1"/>
                </a:solidFill>
                <a:latin typeface="Comic Sans MS" pitchFamily="66" charset="0"/>
              </a:rPr>
              <a:t>The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chemeClr val="bg1"/>
                </a:solidFill>
                <a:latin typeface="Comic Sans MS" pitchFamily="66" charset="0"/>
              </a:rPr>
              <a:t>National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chemeClr val="bg1"/>
                </a:solidFill>
                <a:latin typeface="Comic Sans MS" pitchFamily="66" charset="0"/>
              </a:rPr>
              <a:t>Academies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 of </a:t>
            </a:r>
            <a:r>
              <a:rPr lang="es-VE" dirty="0" err="1" smtClean="0">
                <a:solidFill>
                  <a:schemeClr val="bg1"/>
                </a:solidFill>
                <a:latin typeface="Comic Sans MS" pitchFamily="66" charset="0"/>
              </a:rPr>
              <a:t>Sciences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es-VE" dirty="0" err="1" smtClean="0">
                <a:solidFill>
                  <a:schemeClr val="bg1"/>
                </a:solidFill>
                <a:latin typeface="Comic Sans MS" pitchFamily="66" charset="0"/>
              </a:rPr>
              <a:t>Engineering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 and Medicine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03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85308" y="2767280"/>
            <a:ext cx="6973384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esto se trata </a:t>
            </a:r>
          </a:p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 que conversaremos hoy!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04248" y="6525343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69884" y="909671"/>
            <a:ext cx="4110421" cy="707886"/>
          </a:xfrm>
          <a:prstGeom prst="rect">
            <a:avLst/>
          </a:prstGeom>
          <a:solidFill>
            <a:srgbClr val="558ED5"/>
          </a:solidFill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Errar es humano</a:t>
            </a:r>
            <a:endParaRPr lang="es-VE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970678" y="6036815"/>
            <a:ext cx="72026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Quino. </a:t>
            </a:r>
            <a:r>
              <a:rPr lang="es-VE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Errar es Humano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http</a:t>
            </a:r>
            <a:r>
              <a:rPr lang="es-VE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://2fwww.esteticamedica.info/noticias/val/242-32/humor-errar-es-humano.html</a:t>
            </a:r>
          </a:p>
        </p:txBody>
      </p:sp>
      <p:pic>
        <p:nvPicPr>
          <p:cNvPr id="1026" name="Picture 2" descr="C:\Users\ximena\Desktop\13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168" b="12656"/>
          <a:stretch/>
        </p:blipFill>
        <p:spPr bwMode="auto">
          <a:xfrm>
            <a:off x="2070299" y="1902610"/>
            <a:ext cx="4953000" cy="3822492"/>
          </a:xfrm>
          <a:prstGeom prst="rect">
            <a:avLst/>
          </a:prstGeom>
          <a:solidFill>
            <a:srgbClr val="FF3399"/>
          </a:solidFill>
          <a:ln>
            <a:solidFill>
              <a:srgbClr val="FF3399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80009" y="6583363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842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81813" y="2667000"/>
            <a:ext cx="558037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</a:t>
            </a:r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human: </a:t>
            </a:r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building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 </a:t>
            </a:r>
          </a:p>
          <a:p>
            <a:pPr algn="ctr"/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safer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8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s-VE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”</a:t>
            </a:r>
          </a:p>
          <a:p>
            <a:pPr algn="ctr"/>
            <a:endParaRPr lang="es-VE" sz="1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Institute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Medicine 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(IOM), </a:t>
            </a: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USA 1999</a:t>
            </a:r>
            <a:endParaRPr lang="es-ES" sz="16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" sz="20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</a:t>
            </a:r>
            <a:r>
              <a:rPr lang="es-ES" sz="20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 la calidad de la atención </a:t>
            </a:r>
            <a:r>
              <a:rPr lang="es-ES" sz="20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</a:t>
            </a:r>
            <a:endParaRPr lang="es-ES" sz="2000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893793" y="1634897"/>
            <a:ext cx="5415265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dist="53882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ERRAR </a:t>
            </a:r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 </a:t>
            </a:r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HUMANO</a:t>
            </a:r>
            <a:endParaRPr lang="es-MX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413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20042" y="700221"/>
            <a:ext cx="6286428" cy="2000548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4800" dirty="0" smtClean="0">
                <a:solidFill>
                  <a:schemeClr val="bg1"/>
                </a:solidFill>
                <a:latin typeface="Comic Sans MS" pitchFamily="66" charset="0"/>
              </a:rPr>
              <a:t>¡44 a 98</a:t>
            </a:r>
            <a:r>
              <a:rPr lang="es-ES" sz="4400" dirty="0" smtClean="0">
                <a:solidFill>
                  <a:schemeClr val="bg1"/>
                </a:solidFill>
                <a:latin typeface="Comic Sans MS" pitchFamily="66" charset="0"/>
              </a:rPr>
              <a:t> mil muertes </a:t>
            </a:r>
          </a:p>
          <a:p>
            <a:pPr algn="ctr"/>
            <a:r>
              <a:rPr lang="es-ES" sz="2800" dirty="0" smtClean="0">
                <a:solidFill>
                  <a:schemeClr val="bg1"/>
                </a:solidFill>
                <a:latin typeface="Comic Sans MS" pitchFamily="66" charset="0"/>
              </a:rPr>
              <a:t>anuales en hospitales americanos </a:t>
            </a:r>
          </a:p>
          <a:p>
            <a:pPr algn="ctr"/>
            <a:r>
              <a:rPr lang="es-E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que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pudieron</a:t>
            </a:r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4800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evitarse</a:t>
            </a:r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es-ES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95012" y="2859613"/>
            <a:ext cx="5153975" cy="1138773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32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¡La cifra menor </a:t>
            </a:r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SUPERA</a:t>
            </a:r>
            <a:r>
              <a:rPr lang="es-ES" sz="3200" dirty="0">
                <a:solidFill>
                  <a:srgbClr val="FFFF99"/>
                </a:solidFill>
                <a:latin typeface="Comic Sans MS" pitchFamily="66" charset="0"/>
              </a:rPr>
              <a:t> </a:t>
            </a:r>
            <a:endParaRPr lang="es-ES" sz="3200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 algn="ctr"/>
            <a:r>
              <a:rPr lang="es-ES" sz="32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las </a:t>
            </a:r>
            <a:r>
              <a:rPr lang="es-ES" sz="32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muertes por: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76355" y="4035086"/>
            <a:ext cx="4575291" cy="2012859"/>
          </a:xfrm>
          <a:prstGeom prst="rect">
            <a:avLst/>
          </a:prstGeom>
          <a:noFill/>
          <a:ln>
            <a:noFill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s-ES" sz="3200" dirty="0">
                <a:solidFill>
                  <a:srgbClr val="FFFFCC"/>
                </a:solidFill>
                <a:latin typeface="Comic Sans MS" pitchFamily="66" charset="0"/>
              </a:rPr>
              <a:t>Accidentes de tránsito</a:t>
            </a:r>
          </a:p>
          <a:p>
            <a:pPr algn="ctr">
              <a:lnSpc>
                <a:spcPct val="130000"/>
              </a:lnSpc>
            </a:pPr>
            <a:r>
              <a:rPr lang="es-ES" sz="3200" dirty="0">
                <a:solidFill>
                  <a:srgbClr val="FFFFCC"/>
                </a:solidFill>
                <a:latin typeface="Comic Sans MS" pitchFamily="66" charset="0"/>
              </a:rPr>
              <a:t>Cáncer de seno y</a:t>
            </a:r>
          </a:p>
          <a:p>
            <a:pPr algn="ctr">
              <a:lnSpc>
                <a:spcPct val="130000"/>
              </a:lnSpc>
            </a:pPr>
            <a:r>
              <a:rPr lang="es-ES" sz="3200" dirty="0">
                <a:solidFill>
                  <a:srgbClr val="FFFFCC"/>
                </a:solidFill>
                <a:latin typeface="Comic Sans MS" pitchFamily="66" charset="0"/>
              </a:rPr>
              <a:t>SIDA !!!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649650" y="6047945"/>
            <a:ext cx="5844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Institute</a:t>
            </a:r>
            <a:r>
              <a:rPr lang="es-V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Medicine </a:t>
            </a:r>
            <a:r>
              <a:rPr lang="es-V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IOM).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Err</a:t>
            </a:r>
            <a:r>
              <a:rPr lang="es-VE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s-VE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human: </a:t>
            </a:r>
            <a:r>
              <a:rPr lang="es-VE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s-VE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safer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es-VE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s-VE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USA 1999.</a:t>
            </a:r>
            <a:endParaRPr lang="es-ES" sz="12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65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94297" y="1628800"/>
            <a:ext cx="6555406" cy="1471172"/>
          </a:xfrm>
          <a:prstGeom prst="rect">
            <a:avLst/>
          </a:prstGeom>
          <a:solidFill>
            <a:srgbClr val="3F8CE9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outerShdw dist="68392" dir="4091915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3-4 % eventos adversos </a:t>
            </a:r>
          </a:p>
          <a:p>
            <a:pPr algn="ctr">
              <a:lnSpc>
                <a:spcPct val="160000"/>
              </a:lnSpc>
            </a:pPr>
            <a:r>
              <a:rPr lang="es-ES" sz="3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1-2 %</a:t>
            </a:r>
            <a:r>
              <a:rPr lang="es-ES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ERRORES MÉDICOS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87662" y="3581400"/>
            <a:ext cx="6168676" cy="1384995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800" dirty="0">
                <a:solidFill>
                  <a:srgbClr val="FFFFCC"/>
                </a:solidFill>
                <a:latin typeface="Comic Sans MS" pitchFamily="66" charset="0"/>
              </a:rPr>
              <a:t>esta MAGNITUD es</a:t>
            </a:r>
          </a:p>
          <a:p>
            <a:pPr algn="ctr"/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s-ES" sz="3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¡INACEPTABLE </a:t>
            </a:r>
            <a:r>
              <a:rPr lang="es-ES" sz="3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SALUD!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80009" y="6514296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540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87413" y="1979613"/>
            <a:ext cx="7512050" cy="1754326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Georgia" pitchFamily="18" charset="0"/>
              </a:rPr>
              <a:t>“</a:t>
            </a:r>
            <a:r>
              <a:rPr lang="es-ES" sz="3600" i="1" dirty="0">
                <a:solidFill>
                  <a:schemeClr val="bg1"/>
                </a:solidFill>
                <a:latin typeface="Georgia" pitchFamily="18" charset="0"/>
              </a:rPr>
              <a:t>Un hospital es un lugar peligroso,</a:t>
            </a:r>
          </a:p>
          <a:p>
            <a:r>
              <a:rPr lang="es-ES" sz="3600" i="1" dirty="0">
                <a:solidFill>
                  <a:schemeClr val="bg1"/>
                </a:solidFill>
                <a:latin typeface="Georgia" pitchFamily="18" charset="0"/>
              </a:rPr>
              <a:t>úselo tan sabia y brevemente como sea posible</a:t>
            </a:r>
            <a:r>
              <a:rPr lang="es-ES" sz="3600" dirty="0" smtClean="0">
                <a:solidFill>
                  <a:schemeClr val="bg1"/>
                </a:solidFill>
                <a:latin typeface="Georgia" pitchFamily="18" charset="0"/>
              </a:rPr>
              <a:t>”</a:t>
            </a:r>
            <a:endParaRPr lang="es-ES" sz="36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419872" y="4005064"/>
            <a:ext cx="4608656" cy="8925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r"/>
            <a:r>
              <a:rPr lang="es-E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C.K. </a:t>
            </a:r>
            <a:r>
              <a:rPr lang="es-E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Meador</a:t>
            </a:r>
            <a:endParaRPr lang="es-E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r"/>
            <a:r>
              <a:rPr lang="es-VE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X</a:t>
            </a:r>
            <a:r>
              <a:rPr lang="es-VE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Páez</a:t>
            </a:r>
            <a:r>
              <a:rPr lang="es-ES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ES" sz="16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 medicina, médicos y </a:t>
            </a:r>
            <a:r>
              <a:rPr lang="es-ES" sz="16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</a:t>
            </a:r>
            <a:r>
              <a:rPr lang="es-E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pPr lvl="0" algn="r"/>
            <a:r>
              <a:rPr lang="es-ES" sz="16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Vol</a:t>
            </a:r>
            <a:r>
              <a:rPr lang="es-ES" sz="1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I, CDCHT Mérida, 2001</a:t>
            </a:r>
            <a:r>
              <a:rPr lang="es-E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18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476265" y="609600"/>
            <a:ext cx="5362935" cy="240065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indeseables que ocurren durante la atención médica. NO </a:t>
            </a:r>
            <a:r>
              <a:rPr lang="es-E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pueden evitar </a:t>
            </a:r>
            <a:r>
              <a:rPr lang="es-E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según </a:t>
            </a:r>
            <a:r>
              <a:rPr lang="es-E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estado actual </a:t>
            </a:r>
            <a:r>
              <a:rPr lang="es-E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</a:t>
            </a:r>
            <a:r>
              <a:rPr lang="es-E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conocimiento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18864" y="980728"/>
            <a:ext cx="2414444" cy="1323439"/>
          </a:xfrm>
          <a:prstGeom prst="rect">
            <a:avLst/>
          </a:prstGeom>
          <a:noFill/>
          <a:ln>
            <a:noFill/>
          </a:ln>
          <a:effectLst>
            <a:outerShdw dist="74053" dir="1857825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</a:t>
            </a:r>
          </a:p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Adversos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11968" y="3429000"/>
            <a:ext cx="2664297" cy="1323439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</a:t>
            </a:r>
          </a:p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Adversos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775496" y="3340758"/>
            <a:ext cx="4248472" cy="2400657"/>
          </a:xfrm>
          <a:prstGeom prst="rect">
            <a:avLst/>
          </a:prstGeom>
          <a:solidFill>
            <a:srgbClr val="0000FF"/>
          </a:solidFill>
          <a:ln w="38100">
            <a:solidFill>
              <a:srgbClr val="0000CC"/>
            </a:solidFill>
          </a:ln>
          <a:effectLst>
            <a:glow rad="228600">
              <a:srgbClr val="1199FF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ES" sz="60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</a:t>
            </a:r>
          </a:p>
          <a:p>
            <a:pPr lvl="0" algn="ctr">
              <a:spcBef>
                <a:spcPct val="50000"/>
              </a:spcBef>
            </a:pPr>
            <a:r>
              <a:rPr lang="es-ES" sz="6000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MÉDICOS</a:t>
            </a:r>
            <a:endParaRPr lang="es-VE" sz="6000" dirty="0">
              <a:solidFill>
                <a:srgbClr val="2FFFD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04008" y="4752439"/>
            <a:ext cx="2664297" cy="707886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000" b="1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Evitables</a:t>
            </a:r>
            <a:endParaRPr lang="es-ES" sz="6600" b="1" dirty="0">
              <a:solidFill>
                <a:srgbClr val="2FFFD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0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 animBg="1"/>
      <p:bldP spid="10" grpId="0"/>
      <p:bldP spid="10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/>
        </p:nvSpPr>
        <p:spPr bwMode="auto">
          <a:xfrm>
            <a:off x="1403350" y="1123950"/>
            <a:ext cx="6480175" cy="46085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 anchor="ctr"/>
          <a:lstStyle/>
          <a:p>
            <a:pPr algn="ctr"/>
            <a:endParaRPr lang="es-MX" sz="4400" b="1" i="1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835150" y="1808163"/>
            <a:ext cx="3311525" cy="3241675"/>
          </a:xfrm>
          <a:prstGeom prst="ellips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6600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s-MX" sz="1200">
              <a:solidFill>
                <a:srgbClr val="B80606"/>
              </a:solidFill>
              <a:latin typeface="Georgia" pitchFamily="18" charset="0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4067175" y="1808163"/>
            <a:ext cx="3311525" cy="3241675"/>
          </a:xfrm>
          <a:prstGeom prst="ellipse">
            <a:avLst/>
          </a:prstGeom>
          <a:noFill/>
          <a:ln w="57150">
            <a:solidFill>
              <a:srgbClr val="2FFFD7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6699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572000" y="26368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4787900" y="28527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4716463" y="31416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4716463" y="33575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4572000" y="30686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4429125" y="3286125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4429125" y="37163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4356100" y="34290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4643438" y="41497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4787900" y="34290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4284663" y="34290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4716463" y="37893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" name="Oval 21"/>
          <p:cNvSpPr>
            <a:spLocks noChangeArrowheads="1"/>
          </p:cNvSpPr>
          <p:nvPr/>
        </p:nvSpPr>
        <p:spPr bwMode="auto">
          <a:xfrm>
            <a:off x="4284663" y="30686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" name="Oval 22"/>
          <p:cNvSpPr>
            <a:spLocks noChangeArrowheads="1"/>
          </p:cNvSpPr>
          <p:nvPr/>
        </p:nvSpPr>
        <p:spPr bwMode="auto">
          <a:xfrm>
            <a:off x="4572000" y="34290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Oval 23"/>
          <p:cNvSpPr>
            <a:spLocks noChangeArrowheads="1"/>
          </p:cNvSpPr>
          <p:nvPr/>
        </p:nvSpPr>
        <p:spPr bwMode="auto">
          <a:xfrm>
            <a:off x="4284663" y="38608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4932363" y="35004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4716463" y="40767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4429125" y="4149725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4572000" y="42926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4572000" y="34290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4572000" y="40052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4572000" y="24209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4932363" y="30686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4140200" y="3502025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4429125" y="27813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4787900" y="29972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4211638" y="32845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4932363" y="32845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" name="Oval 38"/>
          <p:cNvSpPr>
            <a:spLocks noChangeArrowheads="1"/>
          </p:cNvSpPr>
          <p:nvPr/>
        </p:nvSpPr>
        <p:spPr bwMode="auto">
          <a:xfrm>
            <a:off x="4716463" y="25654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" name="Oval 39"/>
          <p:cNvSpPr>
            <a:spLocks noChangeArrowheads="1"/>
          </p:cNvSpPr>
          <p:nvPr/>
        </p:nvSpPr>
        <p:spPr bwMode="auto">
          <a:xfrm>
            <a:off x="4787900" y="36449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Oval 40"/>
          <p:cNvSpPr>
            <a:spLocks noChangeArrowheads="1"/>
          </p:cNvSpPr>
          <p:nvPr/>
        </p:nvSpPr>
        <p:spPr bwMode="auto">
          <a:xfrm>
            <a:off x="4787900" y="3933825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" name="Oval 41"/>
          <p:cNvSpPr>
            <a:spLocks noChangeArrowheads="1"/>
          </p:cNvSpPr>
          <p:nvPr/>
        </p:nvSpPr>
        <p:spPr bwMode="auto">
          <a:xfrm>
            <a:off x="4429125" y="31416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" name="Oval 42"/>
          <p:cNvSpPr>
            <a:spLocks noChangeArrowheads="1"/>
          </p:cNvSpPr>
          <p:nvPr/>
        </p:nvSpPr>
        <p:spPr bwMode="auto">
          <a:xfrm>
            <a:off x="4787900" y="32845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" name="Oval 43"/>
          <p:cNvSpPr>
            <a:spLocks noChangeArrowheads="1"/>
          </p:cNvSpPr>
          <p:nvPr/>
        </p:nvSpPr>
        <p:spPr bwMode="auto">
          <a:xfrm>
            <a:off x="4500563" y="35004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" name="Oval 44"/>
          <p:cNvSpPr>
            <a:spLocks noChangeArrowheads="1"/>
          </p:cNvSpPr>
          <p:nvPr/>
        </p:nvSpPr>
        <p:spPr bwMode="auto">
          <a:xfrm>
            <a:off x="4787900" y="2708275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" name="Oval 45"/>
          <p:cNvSpPr>
            <a:spLocks noChangeArrowheads="1"/>
          </p:cNvSpPr>
          <p:nvPr/>
        </p:nvSpPr>
        <p:spPr bwMode="auto">
          <a:xfrm>
            <a:off x="4211638" y="37179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" name="Oval 46"/>
          <p:cNvSpPr>
            <a:spLocks noChangeArrowheads="1"/>
          </p:cNvSpPr>
          <p:nvPr/>
        </p:nvSpPr>
        <p:spPr bwMode="auto">
          <a:xfrm>
            <a:off x="4932363" y="36449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" name="Oval 47"/>
          <p:cNvSpPr>
            <a:spLocks noChangeArrowheads="1"/>
          </p:cNvSpPr>
          <p:nvPr/>
        </p:nvSpPr>
        <p:spPr bwMode="auto">
          <a:xfrm>
            <a:off x="4429125" y="26368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5" name="Oval 48"/>
          <p:cNvSpPr>
            <a:spLocks noChangeArrowheads="1"/>
          </p:cNvSpPr>
          <p:nvPr/>
        </p:nvSpPr>
        <p:spPr bwMode="auto">
          <a:xfrm>
            <a:off x="4500563" y="292417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6" name="Oval 49"/>
          <p:cNvSpPr>
            <a:spLocks noChangeArrowheads="1"/>
          </p:cNvSpPr>
          <p:nvPr/>
        </p:nvSpPr>
        <p:spPr bwMode="auto">
          <a:xfrm>
            <a:off x="4932363" y="371633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7" name="Oval 50"/>
          <p:cNvSpPr>
            <a:spLocks noChangeArrowheads="1"/>
          </p:cNvSpPr>
          <p:nvPr/>
        </p:nvSpPr>
        <p:spPr bwMode="auto">
          <a:xfrm>
            <a:off x="4500563" y="386238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356100" y="35734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" name="Oval 52"/>
          <p:cNvSpPr>
            <a:spLocks noChangeArrowheads="1"/>
          </p:cNvSpPr>
          <p:nvPr/>
        </p:nvSpPr>
        <p:spPr bwMode="auto">
          <a:xfrm>
            <a:off x="4284663" y="292417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0" name="Oval 53"/>
          <p:cNvSpPr>
            <a:spLocks noChangeArrowheads="1"/>
          </p:cNvSpPr>
          <p:nvPr/>
        </p:nvSpPr>
        <p:spPr bwMode="auto">
          <a:xfrm>
            <a:off x="4211638" y="31416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" name="Oval 54"/>
          <p:cNvSpPr>
            <a:spLocks noChangeArrowheads="1"/>
          </p:cNvSpPr>
          <p:nvPr/>
        </p:nvSpPr>
        <p:spPr bwMode="auto">
          <a:xfrm>
            <a:off x="4716463" y="3049588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" name="Oval 55"/>
          <p:cNvSpPr>
            <a:spLocks noChangeArrowheads="1"/>
          </p:cNvSpPr>
          <p:nvPr/>
        </p:nvSpPr>
        <p:spPr bwMode="auto">
          <a:xfrm>
            <a:off x="4356100" y="40052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3" name="Oval 56"/>
          <p:cNvSpPr>
            <a:spLocks noChangeArrowheads="1"/>
          </p:cNvSpPr>
          <p:nvPr/>
        </p:nvSpPr>
        <p:spPr bwMode="auto">
          <a:xfrm>
            <a:off x="4572000" y="35734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" name="Oval 57"/>
          <p:cNvSpPr>
            <a:spLocks noChangeArrowheads="1"/>
          </p:cNvSpPr>
          <p:nvPr/>
        </p:nvSpPr>
        <p:spPr bwMode="auto">
          <a:xfrm>
            <a:off x="4500563" y="43656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" name="Text Box 59"/>
          <p:cNvSpPr txBox="1">
            <a:spLocks noChangeArrowheads="1"/>
          </p:cNvSpPr>
          <p:nvPr/>
        </p:nvSpPr>
        <p:spPr bwMode="auto">
          <a:xfrm>
            <a:off x="5003800" y="1219200"/>
            <a:ext cx="1844675" cy="64135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600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</a:t>
            </a:r>
          </a:p>
        </p:txBody>
      </p:sp>
      <p:sp>
        <p:nvSpPr>
          <p:cNvPr id="56" name="Text Box 60"/>
          <p:cNvSpPr txBox="1">
            <a:spLocks noChangeArrowheads="1"/>
          </p:cNvSpPr>
          <p:nvPr/>
        </p:nvSpPr>
        <p:spPr bwMode="auto">
          <a:xfrm>
            <a:off x="1939925" y="1341438"/>
            <a:ext cx="270351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Eventos adversos</a:t>
            </a: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5075330" y="2924175"/>
            <a:ext cx="22461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 SIN</a:t>
            </a:r>
          </a:p>
          <a:p>
            <a:pPr algn="ctr"/>
            <a:r>
              <a:rPr lang="es-ES" sz="1800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evento adverso</a:t>
            </a:r>
          </a:p>
          <a:p>
            <a:pPr algn="ctr"/>
            <a:r>
              <a:rPr lang="es-ES" sz="2400" i="1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“casi errores”</a:t>
            </a:r>
          </a:p>
        </p:txBody>
      </p:sp>
      <p:sp>
        <p:nvSpPr>
          <p:cNvPr id="58" name="Text Box 63"/>
          <p:cNvSpPr txBox="1">
            <a:spLocks noChangeArrowheads="1"/>
          </p:cNvSpPr>
          <p:nvPr/>
        </p:nvSpPr>
        <p:spPr bwMode="auto">
          <a:xfrm>
            <a:off x="1939925" y="3148082"/>
            <a:ext cx="205697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Evento adverso</a:t>
            </a:r>
          </a:p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SIN error</a:t>
            </a:r>
          </a:p>
        </p:txBody>
      </p:sp>
      <p:sp>
        <p:nvSpPr>
          <p:cNvPr id="59" name="Text Box 64"/>
          <p:cNvSpPr txBox="1">
            <a:spLocks noChangeArrowheads="1"/>
          </p:cNvSpPr>
          <p:nvPr/>
        </p:nvSpPr>
        <p:spPr bwMode="auto">
          <a:xfrm>
            <a:off x="3454400" y="4972050"/>
            <a:ext cx="2376488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EC9D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b="1" dirty="0">
                <a:solidFill>
                  <a:srgbClr val="FF66CC"/>
                </a:solidFill>
                <a:latin typeface="Comic Sans MS" pitchFamily="66" charset="0"/>
              </a:rPr>
              <a:t>Evento adverso</a:t>
            </a:r>
            <a:r>
              <a:rPr lang="es-ES" sz="2000" b="1" i="1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ES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EVITABLE</a:t>
            </a:r>
          </a:p>
        </p:txBody>
      </p:sp>
      <p:sp>
        <p:nvSpPr>
          <p:cNvPr id="60" name="Text Box 65"/>
          <p:cNvSpPr txBox="1">
            <a:spLocks noChangeArrowheads="1"/>
          </p:cNvSpPr>
          <p:nvPr/>
        </p:nvSpPr>
        <p:spPr bwMode="auto">
          <a:xfrm>
            <a:off x="1728205" y="5804262"/>
            <a:ext cx="56891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Modificado de: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 E Walsh, R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Kaushal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J B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Chessare</a:t>
            </a:r>
            <a:r>
              <a:rPr lang="es-E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E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 to avoid </a:t>
            </a:r>
            <a:r>
              <a:rPr lang="en-U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paediatric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medication errors: a user’s guide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 the literature.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Arch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Child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2005;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90: 698-702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Oval 67"/>
          <p:cNvSpPr>
            <a:spLocks noChangeArrowheads="1"/>
          </p:cNvSpPr>
          <p:nvPr/>
        </p:nvSpPr>
        <p:spPr bwMode="auto">
          <a:xfrm>
            <a:off x="4932363" y="33575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" name="Oval 68"/>
          <p:cNvSpPr>
            <a:spLocks noChangeArrowheads="1"/>
          </p:cNvSpPr>
          <p:nvPr/>
        </p:nvSpPr>
        <p:spPr bwMode="auto">
          <a:xfrm>
            <a:off x="4570413" y="33575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" name="Oval 69"/>
          <p:cNvSpPr>
            <a:spLocks noChangeArrowheads="1"/>
          </p:cNvSpPr>
          <p:nvPr/>
        </p:nvSpPr>
        <p:spPr bwMode="auto">
          <a:xfrm>
            <a:off x="4211638" y="34290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" name="Oval 70"/>
          <p:cNvSpPr>
            <a:spLocks noChangeArrowheads="1"/>
          </p:cNvSpPr>
          <p:nvPr/>
        </p:nvSpPr>
        <p:spPr bwMode="auto">
          <a:xfrm>
            <a:off x="4643438" y="27813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" name="Oval 71"/>
          <p:cNvSpPr>
            <a:spLocks noChangeArrowheads="1"/>
          </p:cNvSpPr>
          <p:nvPr/>
        </p:nvSpPr>
        <p:spPr bwMode="auto">
          <a:xfrm>
            <a:off x="4570413" y="33575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" name="Oval 72"/>
          <p:cNvSpPr>
            <a:spLocks noChangeArrowheads="1"/>
          </p:cNvSpPr>
          <p:nvPr/>
        </p:nvSpPr>
        <p:spPr bwMode="auto">
          <a:xfrm>
            <a:off x="4859338" y="31416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7" name="Oval 73"/>
          <p:cNvSpPr>
            <a:spLocks noChangeArrowheads="1"/>
          </p:cNvSpPr>
          <p:nvPr/>
        </p:nvSpPr>
        <p:spPr bwMode="auto">
          <a:xfrm>
            <a:off x="4643438" y="34290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" name="Oval 74"/>
          <p:cNvSpPr>
            <a:spLocks noChangeArrowheads="1"/>
          </p:cNvSpPr>
          <p:nvPr/>
        </p:nvSpPr>
        <p:spPr bwMode="auto">
          <a:xfrm>
            <a:off x="4498975" y="25654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" name="Oval 75"/>
          <p:cNvSpPr>
            <a:spLocks noChangeArrowheads="1"/>
          </p:cNvSpPr>
          <p:nvPr/>
        </p:nvSpPr>
        <p:spPr bwMode="auto">
          <a:xfrm>
            <a:off x="4572000" y="36449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" name="Oval 76"/>
          <p:cNvSpPr>
            <a:spLocks noChangeArrowheads="1"/>
          </p:cNvSpPr>
          <p:nvPr/>
        </p:nvSpPr>
        <p:spPr bwMode="auto">
          <a:xfrm>
            <a:off x="4570413" y="32131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" name="Oval 77"/>
          <p:cNvSpPr>
            <a:spLocks noChangeArrowheads="1"/>
          </p:cNvSpPr>
          <p:nvPr/>
        </p:nvSpPr>
        <p:spPr bwMode="auto">
          <a:xfrm>
            <a:off x="4643438" y="34290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" name="Oval 78"/>
          <p:cNvSpPr>
            <a:spLocks noChangeArrowheads="1"/>
          </p:cNvSpPr>
          <p:nvPr/>
        </p:nvSpPr>
        <p:spPr bwMode="auto">
          <a:xfrm>
            <a:off x="4859338" y="38608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3" name="Oval 79"/>
          <p:cNvSpPr>
            <a:spLocks noChangeArrowheads="1"/>
          </p:cNvSpPr>
          <p:nvPr/>
        </p:nvSpPr>
        <p:spPr bwMode="auto">
          <a:xfrm>
            <a:off x="4498975" y="42211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" name="Oval 80"/>
          <p:cNvSpPr>
            <a:spLocks noChangeArrowheads="1"/>
          </p:cNvSpPr>
          <p:nvPr/>
        </p:nvSpPr>
        <p:spPr bwMode="auto">
          <a:xfrm>
            <a:off x="4498975" y="42211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5" name="Oval 81"/>
          <p:cNvSpPr>
            <a:spLocks noChangeArrowheads="1"/>
          </p:cNvSpPr>
          <p:nvPr/>
        </p:nvSpPr>
        <p:spPr bwMode="auto">
          <a:xfrm>
            <a:off x="4859338" y="292417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6" name="Oval 82"/>
          <p:cNvSpPr>
            <a:spLocks noChangeArrowheads="1"/>
          </p:cNvSpPr>
          <p:nvPr/>
        </p:nvSpPr>
        <p:spPr bwMode="auto">
          <a:xfrm>
            <a:off x="4716463" y="3573463"/>
            <a:ext cx="144462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" name="Oval 83"/>
          <p:cNvSpPr>
            <a:spLocks noChangeArrowheads="1"/>
          </p:cNvSpPr>
          <p:nvPr/>
        </p:nvSpPr>
        <p:spPr bwMode="auto">
          <a:xfrm>
            <a:off x="4643438" y="292417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" name="Oval 84"/>
          <p:cNvSpPr>
            <a:spLocks noChangeArrowheads="1"/>
          </p:cNvSpPr>
          <p:nvPr/>
        </p:nvSpPr>
        <p:spPr bwMode="auto">
          <a:xfrm>
            <a:off x="4140200" y="36449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" name="Oval 85"/>
          <p:cNvSpPr>
            <a:spLocks noChangeArrowheads="1"/>
          </p:cNvSpPr>
          <p:nvPr/>
        </p:nvSpPr>
        <p:spPr bwMode="auto">
          <a:xfrm>
            <a:off x="4284663" y="270827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" name="Oval 86"/>
          <p:cNvSpPr>
            <a:spLocks noChangeArrowheads="1"/>
          </p:cNvSpPr>
          <p:nvPr/>
        </p:nvSpPr>
        <p:spPr bwMode="auto">
          <a:xfrm>
            <a:off x="4427538" y="30702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" name="Oval 87"/>
          <p:cNvSpPr>
            <a:spLocks noChangeArrowheads="1"/>
          </p:cNvSpPr>
          <p:nvPr/>
        </p:nvSpPr>
        <p:spPr bwMode="auto">
          <a:xfrm>
            <a:off x="4498975" y="2492375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" name="Oval 88"/>
          <p:cNvSpPr>
            <a:spLocks noChangeArrowheads="1"/>
          </p:cNvSpPr>
          <p:nvPr/>
        </p:nvSpPr>
        <p:spPr bwMode="auto">
          <a:xfrm>
            <a:off x="4211638" y="2781300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" name="Oval 89"/>
          <p:cNvSpPr>
            <a:spLocks noChangeArrowheads="1"/>
          </p:cNvSpPr>
          <p:nvPr/>
        </p:nvSpPr>
        <p:spPr bwMode="auto">
          <a:xfrm>
            <a:off x="4284663" y="41497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" name="Oval 90"/>
          <p:cNvSpPr>
            <a:spLocks noChangeArrowheads="1"/>
          </p:cNvSpPr>
          <p:nvPr/>
        </p:nvSpPr>
        <p:spPr bwMode="auto">
          <a:xfrm>
            <a:off x="4643438" y="39338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5" name="Oval 91"/>
          <p:cNvSpPr>
            <a:spLocks noChangeArrowheads="1"/>
          </p:cNvSpPr>
          <p:nvPr/>
        </p:nvSpPr>
        <p:spPr bwMode="auto">
          <a:xfrm>
            <a:off x="4211638" y="3933825"/>
            <a:ext cx="144462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" name="Oval 92"/>
          <p:cNvSpPr>
            <a:spLocks noChangeArrowheads="1"/>
          </p:cNvSpPr>
          <p:nvPr/>
        </p:nvSpPr>
        <p:spPr bwMode="auto">
          <a:xfrm>
            <a:off x="4140200" y="3716338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7" name="Oval 93"/>
          <p:cNvSpPr>
            <a:spLocks noChangeArrowheads="1"/>
          </p:cNvSpPr>
          <p:nvPr/>
        </p:nvSpPr>
        <p:spPr bwMode="auto">
          <a:xfrm>
            <a:off x="4140200" y="3357563"/>
            <a:ext cx="144463" cy="71437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" name="Oval 94"/>
          <p:cNvSpPr>
            <a:spLocks noChangeArrowheads="1"/>
          </p:cNvSpPr>
          <p:nvPr/>
        </p:nvSpPr>
        <p:spPr bwMode="auto">
          <a:xfrm>
            <a:off x="4140200" y="2997200"/>
            <a:ext cx="144463" cy="71438"/>
          </a:xfrm>
          <a:prstGeom prst="ellipse">
            <a:avLst/>
          </a:prstGeom>
          <a:solidFill>
            <a:srgbClr val="E53585"/>
          </a:solidFill>
          <a:ln w="762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" name="Line 95"/>
          <p:cNvSpPr>
            <a:spLocks noChangeShapeType="1"/>
          </p:cNvSpPr>
          <p:nvPr/>
        </p:nvSpPr>
        <p:spPr bwMode="auto">
          <a:xfrm flipV="1">
            <a:off x="4572000" y="4221163"/>
            <a:ext cx="0" cy="863600"/>
          </a:xfrm>
          <a:prstGeom prst="line">
            <a:avLst/>
          </a:prstGeom>
          <a:noFill/>
          <a:ln w="76200">
            <a:solidFill>
              <a:srgbClr val="2FFFD7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/>
          <a:lstStyle/>
          <a:p>
            <a:endParaRPr lang="es-VE"/>
          </a:p>
        </p:txBody>
      </p:sp>
      <p:sp>
        <p:nvSpPr>
          <p:cNvPr id="90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9582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57643" y="1484783"/>
            <a:ext cx="6428713" cy="36625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“Un error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un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efecto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adverso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la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atención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n-US" sz="2800" b="1" dirty="0" err="1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prevenible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sea o no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evidente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dañino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podía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incluir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tratamiento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inexacto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incompleto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de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enfermedad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lesión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síndrome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infección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u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otra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afección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”.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63952" y="6453336"/>
            <a:ext cx="2553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2016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733800" y="5333093"/>
            <a:ext cx="3784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Google.. Medical error.. Enero 2016 http</a:t>
            </a:r>
            <a:r>
              <a:rPr lang="es-VE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://goo.gl/Cz0eQT</a:t>
            </a:r>
          </a:p>
        </p:txBody>
      </p:sp>
    </p:spTree>
    <p:extLst>
      <p:ext uri="{BB962C8B-B14F-4D97-AF65-F5344CB8AC3E}">
        <p14:creationId xmlns:p14="http://schemas.microsoft.com/office/powerpoint/2010/main" val="133547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381139" y="1143000"/>
            <a:ext cx="4426966" cy="1846659"/>
          </a:xfrm>
          <a:prstGeom prst="rect">
            <a:avLst/>
          </a:prstGeom>
          <a:solidFill>
            <a:srgbClr val="3F8CE9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ambulatorios</a:t>
            </a:r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</a:t>
            </a:r>
          </a:p>
          <a:p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25% eventos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adversos</a:t>
            </a:r>
          </a:p>
          <a:p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5</a:t>
            </a:r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% errores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médicos</a:t>
            </a:r>
            <a:endParaRPr lang="es-ES" sz="1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39305" y="6525343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078642" y="3429000"/>
            <a:ext cx="2986715" cy="523220"/>
          </a:xfrm>
          <a:prstGeom prst="rect">
            <a:avLst/>
          </a:prstGeom>
          <a:solidFill>
            <a:srgbClr val="00B3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Tipos de errores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79157" y="4317281"/>
            <a:ext cx="190075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Ejecución</a:t>
            </a:r>
            <a:endParaRPr lang="es-ES" sz="12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01382" y="4941168"/>
            <a:ext cx="2238570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Planificación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594622" y="4293096"/>
            <a:ext cx="1993602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Medicación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921033" y="5447238"/>
            <a:ext cx="1721231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Omisión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572000" y="4860156"/>
            <a:ext cx="1512168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Cirugía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572000" y="5394848"/>
            <a:ext cx="2304256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Diagnóstico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930326" y="5904438"/>
            <a:ext cx="199360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Individuos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572000" y="5852048"/>
            <a:ext cx="328948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Sistemas, centinela</a:t>
            </a:r>
            <a:endParaRPr lang="es-E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51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852925" y="764704"/>
            <a:ext cx="5574208" cy="1077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 </a:t>
            </a:r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 </a:t>
            </a:r>
          </a:p>
          <a:p>
            <a:pPr algn="ctr"/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 literatura científica…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97017" y="4665315"/>
            <a:ext cx="5933266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buClr>
                <a:srgbClr val="FFFF00"/>
              </a:buClr>
              <a:buSzPct val="205000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Indica la preocupación creciente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por 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este problema médico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187624" y="3388007"/>
            <a:ext cx="403244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s-MX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Medical </a:t>
            </a:r>
            <a:r>
              <a:rPr lang="es-MX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</a:t>
            </a: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r>
              <a:rPr lang="es-MX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&gt; 66 millones</a:t>
            </a:r>
            <a:endParaRPr lang="es-MX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MX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 médico</a:t>
            </a: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  <a:r>
              <a:rPr lang="es-MX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&gt; 2 millones</a:t>
            </a:r>
            <a:r>
              <a:rPr lang="es-MX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                                                     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3978" y="3429000"/>
            <a:ext cx="212407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114 millones</a:t>
            </a:r>
            <a:endParaRPr lang="es-MX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MX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casi 4 millones</a:t>
            </a:r>
            <a:r>
              <a:rPr lang="es-MX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                                           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787251" y="2290227"/>
            <a:ext cx="3569498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MX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Entradas </a:t>
            </a:r>
            <a:r>
              <a:rPr lang="es-MX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Internet</a:t>
            </a:r>
            <a:r>
              <a:rPr lang="es-MX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...</a:t>
            </a:r>
            <a:r>
              <a:rPr lang="es-MX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563888" y="3008890"/>
            <a:ext cx="13708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Julio 2007</a:t>
            </a:r>
            <a:endParaRPr lang="es-VE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073994" y="3012262"/>
            <a:ext cx="14750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Enero 2016</a:t>
            </a:r>
            <a:endParaRPr lang="es-VE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5240012" y="3580222"/>
            <a:ext cx="616363" cy="300227"/>
          </a:xfrm>
          <a:prstGeom prst="rightArrow">
            <a:avLst/>
          </a:prstGeom>
          <a:solidFill>
            <a:srgbClr val="2FFFD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5251781" y="3920861"/>
            <a:ext cx="616363" cy="300227"/>
          </a:xfrm>
          <a:prstGeom prst="rightArrow">
            <a:avLst/>
          </a:prstGeom>
          <a:solidFill>
            <a:srgbClr val="2FFFD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880009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6307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86700" y="1855693"/>
            <a:ext cx="6170600" cy="31085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717550" indent="-717550">
              <a:buFont typeface="+mj-lt"/>
              <a:buAutoNum type="romanUcPeriod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Profesionalismo</a:t>
            </a:r>
          </a:p>
          <a:p>
            <a:pPr marL="717550" indent="-717550">
              <a:buFont typeface="+mj-lt"/>
              <a:buAutoNum type="romanUcPeriod"/>
            </a:pPr>
            <a:endParaRPr lang="es-VE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17550" indent="-717550">
              <a:buFont typeface="+mj-lt"/>
              <a:buAutoNum type="romanUcPeriod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 Médico</a:t>
            </a:r>
          </a:p>
          <a:p>
            <a:pPr marL="717550" indent="-717550">
              <a:buFont typeface="+mj-lt"/>
              <a:buAutoNum type="romanUcPeriod"/>
            </a:pPr>
            <a:endParaRPr lang="es-VE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17550" indent="-717550">
              <a:buFont typeface="+mj-lt"/>
              <a:buAutoNum type="romanUcPeriod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Educación Médica de Posgrado</a:t>
            </a:r>
          </a:p>
          <a:p>
            <a:pPr marL="717550" indent="-717550">
              <a:buFont typeface="+mj-lt"/>
              <a:buAutoNum type="romanUcPeriod"/>
            </a:pPr>
            <a:endParaRPr lang="es-VE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17550" indent="-717550">
              <a:buFont typeface="+mj-lt"/>
              <a:buAutoNum type="romanUcPeriod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Integridad Académica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04248" y="6525343"/>
            <a:ext cx="22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979613" y="5855968"/>
            <a:ext cx="14734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PubMed</a:t>
            </a:r>
            <a:r>
              <a:rPr lang="es-E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1987-2015 </a:t>
            </a:r>
          </a:p>
          <a:p>
            <a:r>
              <a:rPr lang="es-E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XP/enero 2016</a:t>
            </a:r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072700" y="717922"/>
            <a:ext cx="6916996" cy="5447382"/>
            <a:chOff x="852" y="845"/>
            <a:chExt cx="3948" cy="3096"/>
          </a:xfrm>
        </p:grpSpPr>
        <p:graphicFrame>
          <p:nvGraphicFramePr>
            <p:cNvPr id="6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7853100"/>
                </p:ext>
              </p:extLst>
            </p:nvPr>
          </p:nvGraphicFramePr>
          <p:xfrm>
            <a:off x="960" y="1162"/>
            <a:ext cx="3840" cy="2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" name="Gráfico" r:id="rId3" imgW="6095936" imgH="4076807" progId="MSGraph.Chart.8">
                    <p:embed followColorScheme="full"/>
                  </p:oleObj>
                </mc:Choice>
                <mc:Fallback>
                  <p:oleObj name="Gráfico" r:id="rId3" imgW="6095936" imgH="4076807" progId="MSGraph.Chart.8">
                    <p:embed followColorScheme="full"/>
                    <p:pic>
                      <p:nvPicPr>
                        <p:cNvPr id="0" name="Picture 1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1162"/>
                          <a:ext cx="3840" cy="2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236" y="845"/>
              <a:ext cx="1384" cy="297"/>
            </a:xfrm>
            <a:prstGeom prst="rect">
              <a:avLst/>
            </a:prstGeom>
            <a:noFill/>
            <a:ln>
              <a:noFill/>
            </a:ln>
            <a:effectLst>
              <a:outerShdw dist="53882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E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Error Médico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 rot="16200000">
              <a:off x="398" y="2134"/>
              <a:ext cx="1172" cy="26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400" dirty="0">
                  <a:solidFill>
                    <a:schemeClr val="bg1"/>
                  </a:solidFill>
                  <a:latin typeface="Comic Sans MS" pitchFamily="66" charset="0"/>
                </a:rPr>
                <a:t>Publicaciones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775" y="3749"/>
              <a:ext cx="11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MX"/>
            </a:p>
          </p:txBody>
        </p:sp>
      </p:grp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10 Cubo"/>
          <p:cNvSpPr/>
          <p:nvPr/>
        </p:nvSpPr>
        <p:spPr>
          <a:xfrm>
            <a:off x="6781800" y="1447800"/>
            <a:ext cx="381000" cy="457200"/>
          </a:xfrm>
          <a:prstGeom prst="cube">
            <a:avLst/>
          </a:prstGeom>
          <a:solidFill>
            <a:srgbClr val="A3FFFF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378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74786"/>
              </p:ext>
            </p:extLst>
          </p:nvPr>
        </p:nvGraphicFramePr>
        <p:xfrm>
          <a:off x="1593850" y="1346200"/>
          <a:ext cx="6100763" cy="407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" name="Gráfico" r:id="rId3" imgW="6095936" imgH="4076807" progId="MSGraph.Chart.8">
                  <p:embed followColorScheme="full"/>
                </p:oleObj>
              </mc:Choice>
              <mc:Fallback>
                <p:oleObj name="Gráfico" r:id="rId3" imgW="6095936" imgH="4076807" progId="MSGraph.Chart.8">
                  <p:embed followColorScheme="full"/>
                  <p:pic>
                    <p:nvPicPr>
                      <p:cNvPr id="0" name="Picture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1346200"/>
                        <a:ext cx="6100763" cy="407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391979" y="838201"/>
            <a:ext cx="4642617" cy="52322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 Médico en Pediatría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 rot="16200000">
            <a:off x="413544" y="2865438"/>
            <a:ext cx="206375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Publicaciones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272339" y="5459376"/>
            <a:ext cx="14382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PubMed</a:t>
            </a:r>
            <a:r>
              <a:rPr lang="es-E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1987-2015</a:t>
            </a:r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XP/enero </a:t>
            </a:r>
            <a:r>
              <a:rPr lang="es-E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2016</a:t>
            </a:r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8 Cubo"/>
          <p:cNvSpPr/>
          <p:nvPr/>
        </p:nvSpPr>
        <p:spPr>
          <a:xfrm>
            <a:off x="6515873" y="1361421"/>
            <a:ext cx="364136" cy="457200"/>
          </a:xfrm>
          <a:prstGeom prst="cube">
            <a:avLst/>
          </a:prstGeom>
          <a:solidFill>
            <a:srgbClr val="A3FFFF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868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268852" y="1916832"/>
            <a:ext cx="6606296" cy="21236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será la frecuencia </a:t>
            </a:r>
          </a:p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eventos adversos </a:t>
            </a:r>
          </a:p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errores aquí?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719843" y="4149080"/>
            <a:ext cx="1704313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8800" dirty="0" smtClean="0">
                <a:solidFill>
                  <a:srgbClr val="2FFFD7"/>
                </a:solidFill>
                <a:latin typeface="Comic Sans MS" pitchFamily="66" charset="0"/>
              </a:rPr>
              <a:t>¿ ?</a:t>
            </a:r>
            <a:endParaRPr lang="es-VE" sz="8800" dirty="0">
              <a:solidFill>
                <a:srgbClr val="2FFFD7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52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934520" y="2149602"/>
            <a:ext cx="5307012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 de Medicación</a:t>
            </a:r>
            <a:endParaRPr lang="es-E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186518" y="3403729"/>
            <a:ext cx="6793848" cy="1292662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</a:t>
            </a:r>
            <a:r>
              <a:rPr lang="es-ES" sz="36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Preventing</a:t>
            </a:r>
            <a:r>
              <a:rPr lang="es-ES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medication</a:t>
            </a:r>
            <a:r>
              <a:rPr lang="es-E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36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errors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Institute of Medicine (IOM)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2006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13771" y="1362545"/>
            <a:ext cx="3916457" cy="584775"/>
          </a:xfrm>
          <a:prstGeom prst="rect">
            <a:avLst/>
          </a:prstGeom>
          <a:solidFill>
            <a:srgbClr val="3F8CE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 más frecuentes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80009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689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20008" y="2104125"/>
            <a:ext cx="7099663" cy="2339102"/>
          </a:xfrm>
          <a:prstGeom prst="rect">
            <a:avLst/>
          </a:prstGeom>
          <a:solidFill>
            <a:srgbClr val="1199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endParaRPr lang="es-MX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¡1.5 </a:t>
            </a:r>
            <a:r>
              <a:rPr lang="es-MX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millones </a:t>
            </a:r>
            <a:r>
              <a:rPr lang="es-MX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adversos</a:t>
            </a:r>
          </a:p>
          <a:p>
            <a:pPr algn="ctr"/>
            <a:r>
              <a:rPr lang="es-MX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anuales </a:t>
            </a:r>
            <a:r>
              <a:rPr lang="es-MX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</a:t>
            </a:r>
            <a:r>
              <a:rPr lang="es-MX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</a:t>
            </a:r>
            <a:r>
              <a:rPr lang="es-MX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</a:t>
            </a:r>
            <a:endParaRPr lang="es-MX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MX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MX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rescribir</a:t>
            </a:r>
            <a:r>
              <a:rPr lang="es-MX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d</a:t>
            </a:r>
            <a:r>
              <a:rPr lang="es-MX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espachar </a:t>
            </a:r>
            <a:r>
              <a:rPr lang="es-MX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 </a:t>
            </a:r>
            <a:r>
              <a:rPr lang="es-MX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administrar </a:t>
            </a:r>
          </a:p>
          <a:p>
            <a:pPr algn="ctr"/>
            <a:r>
              <a:rPr lang="es-MX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Medicamentos!!</a:t>
            </a:r>
            <a:endParaRPr lang="es-MX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480911" y="4730659"/>
            <a:ext cx="41983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Institute</a:t>
            </a:r>
            <a:r>
              <a:rPr lang="es-MX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of Medicine.(IOM). </a:t>
            </a:r>
            <a:r>
              <a:rPr lang="es-MX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Preventing</a:t>
            </a:r>
            <a:r>
              <a:rPr lang="es-MX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Medication</a:t>
            </a:r>
            <a:r>
              <a:rPr lang="es-MX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Errors</a:t>
            </a:r>
            <a:r>
              <a:rPr lang="es-MX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2006</a:t>
            </a:r>
            <a:endParaRPr lang="es-MX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342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1792415" y="1295281"/>
            <a:ext cx="5396036" cy="769441"/>
          </a:xfrm>
          <a:prstGeom prst="rect">
            <a:avLst/>
          </a:prstGeom>
          <a:solidFill>
            <a:srgbClr val="558ED5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de Medicación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323850" y="2587625"/>
            <a:ext cx="1158875" cy="466725"/>
          </a:xfrm>
          <a:prstGeom prst="rect">
            <a:avLst/>
          </a:prstGeom>
          <a:noFill/>
          <a:ln w="9525">
            <a:solidFill>
              <a:srgbClr val="FFFFC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s-ES" sz="2400" b="1" i="1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orden</a:t>
            </a: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1809844" y="2636838"/>
            <a:ext cx="2095500" cy="406400"/>
          </a:xfrm>
          <a:prstGeom prst="rect">
            <a:avLst/>
          </a:prstGeom>
          <a:noFill/>
          <a:ln w="9525">
            <a:solidFill>
              <a:srgbClr val="FFFFC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s-ES" sz="2000" b="1" i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transcripción</a:t>
            </a:r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auto">
          <a:xfrm>
            <a:off x="4251325" y="2638687"/>
            <a:ext cx="1689100" cy="466725"/>
          </a:xfrm>
          <a:prstGeom prst="rect">
            <a:avLst/>
          </a:prstGeom>
          <a:noFill/>
          <a:ln w="9525">
            <a:solidFill>
              <a:srgbClr val="FFFFC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400" b="1" i="1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despacho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6227763" y="2636912"/>
            <a:ext cx="2659062" cy="466725"/>
          </a:xfrm>
          <a:prstGeom prst="rect">
            <a:avLst/>
          </a:prstGeom>
          <a:noFill/>
          <a:ln w="9525">
            <a:solidFill>
              <a:srgbClr val="FFFFC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400" b="1" i="1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administración</a:t>
            </a:r>
          </a:p>
        </p:txBody>
      </p:sp>
      <p:sp>
        <p:nvSpPr>
          <p:cNvPr id="147467" name="Oval 11"/>
          <p:cNvSpPr>
            <a:spLocks noChangeArrowheads="1"/>
          </p:cNvSpPr>
          <p:nvPr/>
        </p:nvSpPr>
        <p:spPr bwMode="auto">
          <a:xfrm>
            <a:off x="3309813" y="3428206"/>
            <a:ext cx="2414315" cy="936625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00CC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3529013" y="3606799"/>
            <a:ext cx="2011363" cy="579438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Paciente</a:t>
            </a:r>
          </a:p>
        </p:txBody>
      </p:sp>
      <p:sp>
        <p:nvSpPr>
          <p:cNvPr id="147472" name="Line 16"/>
          <p:cNvSpPr>
            <a:spLocks noChangeShapeType="1"/>
          </p:cNvSpPr>
          <p:nvPr/>
        </p:nvSpPr>
        <p:spPr bwMode="auto">
          <a:xfrm flipH="1">
            <a:off x="5724128" y="3139281"/>
            <a:ext cx="2051050" cy="757237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3559175" y="5167234"/>
            <a:ext cx="1951038" cy="466725"/>
          </a:xfrm>
          <a:prstGeom prst="rect">
            <a:avLst/>
          </a:prstGeom>
          <a:noFill/>
          <a:ln w="9525">
            <a:solidFill>
              <a:srgbClr val="FFFFC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400" b="1" i="1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monitoreo</a:t>
            </a:r>
          </a:p>
        </p:txBody>
      </p:sp>
      <p:sp>
        <p:nvSpPr>
          <p:cNvPr id="147477" name="Line 21"/>
          <p:cNvSpPr>
            <a:spLocks noChangeShapeType="1"/>
          </p:cNvSpPr>
          <p:nvPr/>
        </p:nvSpPr>
        <p:spPr bwMode="auto">
          <a:xfrm flipV="1">
            <a:off x="4534694" y="4508499"/>
            <a:ext cx="0" cy="5762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78" name="Line 22"/>
          <p:cNvSpPr>
            <a:spLocks noChangeShapeType="1"/>
          </p:cNvSpPr>
          <p:nvPr/>
        </p:nvSpPr>
        <p:spPr bwMode="auto">
          <a:xfrm flipV="1">
            <a:off x="1555750" y="2852738"/>
            <a:ext cx="280988" cy="15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0" name="Line 24"/>
          <p:cNvSpPr>
            <a:spLocks noChangeShapeType="1"/>
          </p:cNvSpPr>
          <p:nvPr/>
        </p:nvSpPr>
        <p:spPr bwMode="auto">
          <a:xfrm>
            <a:off x="3995738" y="2924175"/>
            <a:ext cx="2889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1" name="Line 25"/>
          <p:cNvSpPr>
            <a:spLocks noChangeShapeType="1"/>
          </p:cNvSpPr>
          <p:nvPr/>
        </p:nvSpPr>
        <p:spPr bwMode="auto">
          <a:xfrm>
            <a:off x="5940425" y="2924175"/>
            <a:ext cx="2889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803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1" grpId="0" animBg="1"/>
      <p:bldP spid="147462" grpId="0" animBg="1"/>
      <p:bldP spid="147463" grpId="0" animBg="1"/>
      <p:bldP spid="147464" grpId="0" animBg="1"/>
      <p:bldP spid="147467" grpId="0" animBg="1"/>
      <p:bldP spid="147468" grpId="0"/>
      <p:bldP spid="147472" grpId="0" animBg="1"/>
      <p:bldP spid="147473" grpId="0" animBg="1"/>
      <p:bldP spid="147477" grpId="0" animBg="1"/>
      <p:bldP spid="147478" grpId="0" animBg="1"/>
      <p:bldP spid="147480" grpId="0" animBg="1"/>
      <p:bldP spid="14748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Text Box 1029"/>
          <p:cNvSpPr txBox="1">
            <a:spLocks noChangeArrowheads="1"/>
          </p:cNvSpPr>
          <p:nvPr/>
        </p:nvSpPr>
        <p:spPr bwMode="auto">
          <a:xfrm>
            <a:off x="762000" y="1832337"/>
            <a:ext cx="6860356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buClr>
                <a:srgbClr val="66FFFF"/>
              </a:buClr>
            </a:pP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Ilegibles,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nstrucciones incomprensibles,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confusión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nombres, dosis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presentaciones, decisión</a:t>
            </a:r>
            <a:endParaRPr lang="es-E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2950" name="Text Box 1030"/>
          <p:cNvSpPr txBox="1">
            <a:spLocks noChangeArrowheads="1"/>
          </p:cNvSpPr>
          <p:nvPr/>
        </p:nvSpPr>
        <p:spPr bwMode="auto">
          <a:xfrm>
            <a:off x="755576" y="1234970"/>
            <a:ext cx="6069290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en las </a:t>
            </a:r>
            <a:r>
              <a:rPr lang="es-ES" sz="28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ÓRDENES</a:t>
            </a:r>
            <a:r>
              <a:rPr lang="es-ES" sz="28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(recetas)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62000" y="3475929"/>
            <a:ext cx="6635750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66FFFF"/>
              </a:buClr>
            </a:pP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Unas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drogas por otras (nombres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parecidos), cantidad diferente, presentaciones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equivocadas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62000" y="2891154"/>
            <a:ext cx="6306535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en el </a:t>
            </a:r>
            <a:r>
              <a:rPr lang="es-ES" sz="28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DESPACHO</a:t>
            </a:r>
            <a:r>
              <a:rPr lang="es-ES" sz="28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(farmacia)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62000" y="4930914"/>
            <a:ext cx="7992889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66FFFF"/>
              </a:buClr>
            </a:pP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¿Son: el paciente, la droga, la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dosis, la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vía y  el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tiempo correctos?</a:t>
            </a:r>
            <a:endParaRPr lang="es-E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66FFFF"/>
              </a:buClr>
            </a:pP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Fallas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verificar órdenes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incompletas, ilegibles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 cuestionables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2000" y="4376573"/>
            <a:ext cx="798309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en </a:t>
            </a:r>
            <a:r>
              <a:rPr lang="es-ES" sz="2800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</a:t>
            </a:r>
            <a:r>
              <a:rPr lang="es-ES" sz="28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800" b="1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ADMINISTRACIÓN</a:t>
            </a:r>
            <a:r>
              <a:rPr lang="es-ES" sz="28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(enfermería</a:t>
            </a:r>
            <a:r>
              <a:rPr lang="es-ES" sz="2400" dirty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180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6" grpId="0"/>
      <p:bldP spid="7" grpId="0"/>
      <p:bldP spid="8" grpId="0"/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1010444" y="2575726"/>
            <a:ext cx="7123112" cy="20744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40000"/>
              </a:lnSpc>
              <a:buClr>
                <a:srgbClr val="66FFFF"/>
              </a:buClr>
            </a:pP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 Prescripción con, </a:t>
            </a:r>
          </a:p>
          <a:p>
            <a:pPr marL="182563" indent="-182563">
              <a:lnSpc>
                <a:spcPct val="140000"/>
              </a:lnSpc>
              <a:buClr>
                <a:srgbClr val="66FFFF"/>
              </a:buClr>
              <a:buFontTx/>
              <a:buChar char="•"/>
            </a:pP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Órdenes verbales: </a:t>
            </a:r>
            <a:r>
              <a:rPr lang="es-ES" dirty="0">
                <a:solidFill>
                  <a:srgbClr val="2FFFD7"/>
                </a:solidFill>
                <a:latin typeface="Comic Sans MS" pitchFamily="66" charset="0"/>
              </a:rPr>
              <a:t>37%</a:t>
            </a: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 dosis correcta</a:t>
            </a:r>
            <a:endParaRPr lang="es-ES" sz="1000" dirty="0">
              <a:solidFill>
                <a:srgbClr val="FFFFCC"/>
              </a:solidFill>
              <a:latin typeface="Comic Sans MS" pitchFamily="66" charset="0"/>
            </a:endParaRPr>
          </a:p>
          <a:p>
            <a:pPr marL="182563" indent="-182563">
              <a:lnSpc>
                <a:spcPct val="140000"/>
              </a:lnSpc>
              <a:buClr>
                <a:srgbClr val="66FFFF"/>
              </a:buClr>
              <a:buFontTx/>
              <a:buChar char="•"/>
            </a:pP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Demostración uso de jeringa</a:t>
            </a:r>
            <a:r>
              <a:rPr lang="es-ES" sz="2000" dirty="0">
                <a:solidFill>
                  <a:srgbClr val="2FFFD7"/>
                </a:solidFill>
                <a:latin typeface="Comic Sans MS" pitchFamily="66" charset="0"/>
              </a:rPr>
              <a:t>:  </a:t>
            </a:r>
            <a:r>
              <a:rPr lang="es-ES" dirty="0">
                <a:solidFill>
                  <a:srgbClr val="2FFFD7"/>
                </a:solidFill>
                <a:latin typeface="Comic Sans MS" pitchFamily="66" charset="0"/>
              </a:rPr>
              <a:t>83%</a:t>
            </a:r>
            <a:r>
              <a:rPr lang="es-ES" sz="2000" dirty="0">
                <a:solidFill>
                  <a:srgbClr val="2FFFD7"/>
                </a:solidFill>
                <a:latin typeface="Comic Sans MS" pitchFamily="66" charset="0"/>
              </a:rPr>
              <a:t> </a:t>
            </a: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dosis correcta</a:t>
            </a:r>
            <a:endParaRPr lang="es-ES" sz="1000" dirty="0">
              <a:solidFill>
                <a:srgbClr val="FFFFCC"/>
              </a:solidFill>
              <a:latin typeface="Comic Sans MS" pitchFamily="66" charset="0"/>
            </a:endParaRPr>
          </a:p>
          <a:p>
            <a:pPr marL="182563" indent="-182563">
              <a:lnSpc>
                <a:spcPct val="140000"/>
              </a:lnSpc>
              <a:buClr>
                <a:srgbClr val="66FFFF"/>
              </a:buClr>
              <a:buFontTx/>
              <a:buChar char="•"/>
            </a:pP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Demostración y jeringa con marca: </a:t>
            </a:r>
            <a:r>
              <a:rPr lang="es-ES" dirty="0">
                <a:solidFill>
                  <a:srgbClr val="2FFFD7"/>
                </a:solidFill>
                <a:latin typeface="Comic Sans MS" pitchFamily="66" charset="0"/>
              </a:rPr>
              <a:t>100%</a:t>
            </a:r>
            <a:r>
              <a:rPr lang="es-ES" sz="2000" dirty="0">
                <a:solidFill>
                  <a:srgbClr val="FFFFCC"/>
                </a:solidFill>
                <a:latin typeface="Comic Sans MS" pitchFamily="66" charset="0"/>
              </a:rPr>
              <a:t> dosis correcta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754974" y="1833890"/>
            <a:ext cx="7777466" cy="52322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2FFFD7"/>
                </a:solidFill>
                <a:latin typeface="Comic Sans MS" pitchFamily="66" charset="0"/>
              </a:rPr>
              <a:t>Errores en </a:t>
            </a:r>
            <a:r>
              <a:rPr lang="es-ES" sz="2800" dirty="0" smtClean="0">
                <a:solidFill>
                  <a:srgbClr val="2FFFD7"/>
                </a:solidFill>
                <a:latin typeface="Comic Sans MS" pitchFamily="66" charset="0"/>
              </a:rPr>
              <a:t>la</a:t>
            </a:r>
            <a:r>
              <a:rPr lang="es-ES" sz="2800" dirty="0">
                <a:solidFill>
                  <a:srgbClr val="2FFFD7"/>
                </a:solidFill>
                <a:latin typeface="Comic Sans MS" pitchFamily="66" charset="0"/>
              </a:rPr>
              <a:t> </a:t>
            </a:r>
            <a:r>
              <a:rPr lang="es-ES" sz="2800" b="1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ADMINISTRACIÓN</a:t>
            </a:r>
            <a:r>
              <a:rPr lang="es-ES" sz="28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 smtClean="0">
                <a:solidFill>
                  <a:srgbClr val="2FFFD7"/>
                </a:solidFill>
                <a:latin typeface="Comic Sans MS" pitchFamily="66" charset="0"/>
              </a:rPr>
              <a:t>(pacientes</a:t>
            </a:r>
            <a:r>
              <a:rPr lang="es-ES" sz="2400" dirty="0">
                <a:solidFill>
                  <a:srgbClr val="2FFFD7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3355447" y="4906612"/>
            <a:ext cx="46023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S.R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McMahon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M.E.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Rimsza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R.C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Bay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Parents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Can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Dose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Liquid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Medication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Accurately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Pediatrics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1997; 100: 330-333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606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autoUpdateAnimBg="0"/>
      <p:bldP spid="155654" grpId="0" autoUpdateAnimBg="0"/>
      <p:bldP spid="15565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1918493" y="1268760"/>
            <a:ext cx="5307013" cy="1077218"/>
          </a:xfrm>
          <a:prstGeom prst="rect">
            <a:avLst/>
          </a:prstGeom>
          <a:solidFill>
            <a:srgbClr val="3F8CE9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 de Medicación más comunes</a:t>
            </a:r>
          </a:p>
        </p:txBody>
      </p:sp>
      <p:sp>
        <p:nvSpPr>
          <p:cNvPr id="156689" name="Text Box 17"/>
          <p:cNvSpPr txBox="1">
            <a:spLocks noChangeArrowheads="1"/>
          </p:cNvSpPr>
          <p:nvPr/>
        </p:nvSpPr>
        <p:spPr bwMode="auto">
          <a:xfrm>
            <a:off x="1189502" y="2668290"/>
            <a:ext cx="6764993" cy="25545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FF00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Medicamento inadecuado para la enfermedad</a:t>
            </a:r>
          </a:p>
          <a:p>
            <a:pPr>
              <a:buClr>
                <a:srgbClr val="FFFF00"/>
              </a:buClr>
            </a:pPr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00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Dosis, frecuencia y/o vía incorrecta</a:t>
            </a:r>
          </a:p>
          <a:p>
            <a:pPr>
              <a:buClr>
                <a:srgbClr val="FFFF00"/>
              </a:buClr>
            </a:pPr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00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Falla en reconocer interacciones</a:t>
            </a:r>
          </a:p>
          <a:p>
            <a:pPr>
              <a:buClr>
                <a:srgbClr val="FFFF00"/>
              </a:buClr>
              <a:buFontTx/>
              <a:buChar char="•"/>
            </a:pPr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00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Falla en vigilancia de efectos colaterales</a:t>
            </a:r>
          </a:p>
          <a:p>
            <a:pPr>
              <a:buClr>
                <a:srgbClr val="FFFF00"/>
              </a:buClr>
            </a:pPr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00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Comunicación inadecuada con personal y </a:t>
            </a:r>
            <a:r>
              <a:rPr lang="es-E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</a:t>
            </a:r>
          </a:p>
        </p:txBody>
      </p:sp>
      <p:sp>
        <p:nvSpPr>
          <p:cNvPr id="156691" name="Text Box 19"/>
          <p:cNvSpPr txBox="1">
            <a:spLocks noChangeArrowheads="1"/>
          </p:cNvSpPr>
          <p:nvPr/>
        </p:nvSpPr>
        <p:spPr bwMode="auto">
          <a:xfrm>
            <a:off x="2971800" y="5402396"/>
            <a:ext cx="54439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Committee on Drugs and Committee on Hospital Care. </a:t>
            </a:r>
            <a:r>
              <a:rPr lang="en-US" sz="1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Prevention </a:t>
            </a:r>
            <a:r>
              <a:rPr lang="en-US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Medication Errors in the Pediatric Inpatient </a:t>
            </a:r>
            <a:r>
              <a:rPr lang="en-US" sz="1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Setting.. </a:t>
            </a:r>
            <a:r>
              <a:rPr lang="es-ES" sz="1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Pediatrics</a:t>
            </a:r>
            <a:r>
              <a:rPr lang="es-ES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2003;112:431-436</a:t>
            </a:r>
            <a:endParaRPr lang="es-ES" sz="1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316941" y="5837403"/>
            <a:ext cx="496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C. Doherty,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C.Mc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Donnell,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Tenfold Medication Errors: 5 Years’ Experience</a:t>
            </a:r>
          </a:p>
          <a:p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 a </a:t>
            </a:r>
            <a:r>
              <a:rPr lang="en-US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University-Affiliated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Pediatric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Hospital . </a:t>
            </a:r>
            <a:r>
              <a:rPr lang="es-VE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Pediatrics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2012;129:916–924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56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1303337" y="2441037"/>
            <a:ext cx="6537325" cy="1975926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es-ES" sz="800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66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Niños: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tres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veces más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adversos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rgbClr val="FFFF66"/>
              </a:buClr>
            </a:pP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drogas que en adultos</a:t>
            </a:r>
          </a:p>
          <a:p>
            <a:pPr>
              <a:buClr>
                <a:srgbClr val="FFFF66"/>
              </a:buClr>
            </a:pPr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66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Ancianos</a:t>
            </a:r>
          </a:p>
          <a:p>
            <a:pPr>
              <a:buClr>
                <a:srgbClr val="FFFF66"/>
              </a:buClr>
              <a:buFontTx/>
              <a:buChar char="•"/>
            </a:pPr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FF66"/>
              </a:buClr>
              <a:buFontTx/>
              <a:buChar char="•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Pacientes con alteraciones de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conciencia 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53029" y="1531473"/>
            <a:ext cx="7037942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ayor </a:t>
            </a: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riesgo de errores de 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medicación</a:t>
            </a:r>
            <a:endParaRPr lang="es-E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19842" y="4648200"/>
            <a:ext cx="41983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</a:t>
            </a:r>
            <a:r>
              <a:rPr lang="es-MX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of Medicine.(IOM). </a:t>
            </a:r>
            <a:r>
              <a:rPr lang="es-MX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Preventing</a:t>
            </a:r>
            <a:r>
              <a:rPr lang="es-MX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Medication</a:t>
            </a:r>
            <a:r>
              <a:rPr lang="es-MX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Errors</a:t>
            </a:r>
            <a:r>
              <a:rPr lang="es-MX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endParaRPr lang="es-MX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38733" y="5011451"/>
            <a:ext cx="5866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a-DK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Kaushal R, Bates DW, Landrigan C, et al</a:t>
            </a:r>
            <a:r>
              <a:rPr lang="da-DK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Medication </a:t>
            </a:r>
            <a:r>
              <a:rPr lang="en-US" sz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errors and adverse drug events in pediatric inpatients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JAMA 2001; 285:2114-2110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1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88327" y="2367171"/>
            <a:ext cx="662305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4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¡No se puede guiar a alguien en algo que uno no hace o no sabe hacer!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76256" y="6536377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59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2234768" y="1219200"/>
            <a:ext cx="4674463" cy="1077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Prevención </a:t>
            </a:r>
          </a:p>
          <a:p>
            <a:pPr algn="ctr"/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 de Medicación</a:t>
            </a:r>
            <a:endParaRPr lang="es-E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3872411" y="5175797"/>
            <a:ext cx="4290541" cy="276999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 of Medicine (IOM).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Preventing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medication</a:t>
            </a:r>
            <a:r>
              <a:rPr lang="es-E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rors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1256117" y="2688394"/>
            <a:ext cx="6631765" cy="2031325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68288" indent="-268288"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  <a:latin typeface="Comic Sans MS" pitchFamily="66" charset="0"/>
              </a:rPr>
              <a:t>Establecer sólida relación médico-paciente</a:t>
            </a:r>
            <a:endParaRPr lang="es-ES" dirty="0">
              <a:solidFill>
                <a:schemeClr val="bg1"/>
              </a:solidFill>
              <a:latin typeface="Comic Sans MS" pitchFamily="66" charset="0"/>
            </a:endParaRPr>
          </a:p>
          <a:p>
            <a:pPr marL="268288" indent="-268288">
              <a:buFont typeface="Arial" pitchFamily="34" charset="0"/>
              <a:buChar char="•"/>
            </a:pPr>
            <a:endParaRPr lang="es-ES" sz="1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  <a:latin typeface="Comic Sans MS" pitchFamily="66" charset="0"/>
              </a:rPr>
              <a:t>Usar </a:t>
            </a:r>
            <a:r>
              <a:rPr lang="es-ES" dirty="0">
                <a:solidFill>
                  <a:schemeClr val="bg1"/>
                </a:solidFill>
                <a:latin typeface="Comic Sans MS" pitchFamily="66" charset="0"/>
              </a:rPr>
              <a:t>tecnología </a:t>
            </a:r>
            <a:r>
              <a:rPr lang="es-ES" dirty="0" smtClean="0">
                <a:solidFill>
                  <a:schemeClr val="bg1"/>
                </a:solidFill>
                <a:latin typeface="Comic Sans MS" pitchFamily="66" charset="0"/>
              </a:rPr>
              <a:t>informática</a:t>
            </a:r>
          </a:p>
          <a:p>
            <a:pPr marL="268288" indent="-268288">
              <a:buFont typeface="Arial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Comic Sans MS" pitchFamily="66" charset="0"/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es-ES" dirty="0">
                <a:solidFill>
                  <a:schemeClr val="bg1"/>
                </a:solidFill>
                <a:latin typeface="Comic Sans MS" pitchFamily="66" charset="0"/>
              </a:rPr>
              <a:t>Mejorar etiquetas y </a:t>
            </a:r>
            <a:r>
              <a:rPr lang="es-ES" dirty="0" smtClean="0">
                <a:solidFill>
                  <a:schemeClr val="bg1"/>
                </a:solidFill>
                <a:latin typeface="Comic Sans MS" pitchFamily="66" charset="0"/>
              </a:rPr>
              <a:t>envases</a:t>
            </a:r>
          </a:p>
          <a:p>
            <a:pPr marL="268288" indent="-268288">
              <a:buFont typeface="Arial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Comic Sans MS" pitchFamily="66" charset="0"/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  <a:latin typeface="Comic Sans MS" pitchFamily="66" charset="0"/>
              </a:rPr>
              <a:t>Establecer Políticas </a:t>
            </a:r>
            <a:r>
              <a:rPr lang="es-ES" dirty="0">
                <a:solidFill>
                  <a:schemeClr val="bg1"/>
                </a:solidFill>
                <a:latin typeface="Comic Sans MS" pitchFamily="66" charset="0"/>
              </a:rPr>
              <a:t>en salud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42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564272" y="995323"/>
            <a:ext cx="3970959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Prevención</a:t>
            </a:r>
          </a:p>
          <a:p>
            <a:pPr algn="ctr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rrores de Medicación</a:t>
            </a:r>
            <a:endParaRPr lang="es-E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09894" y="5471011"/>
            <a:ext cx="66797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R.H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Jenkins, A.J.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Vaida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Simple Strategies to Avoid Medication Errors.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Fam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Pract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Manag</a:t>
            </a:r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2007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14:41-47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278055" y="2166448"/>
            <a:ext cx="7063472" cy="31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Información sobre el paciente y sobre la droga</a:t>
            </a:r>
          </a:p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No usar abreviaturas</a:t>
            </a:r>
          </a:p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Clara comunicación oral, escrita</a:t>
            </a:r>
          </a:p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Mejorar etiquetas y almacenamiento</a:t>
            </a:r>
          </a:p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Tener dispositivos para administrar medicamentos</a:t>
            </a:r>
          </a:p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Educar al paciente</a:t>
            </a:r>
          </a:p>
          <a:p>
            <a:pPr marL="274638" indent="-274638">
              <a:lnSpc>
                <a:spcPct val="130000"/>
              </a:lnSpc>
              <a:buFont typeface="Arial" pitchFamily="34" charset="0"/>
              <a:buChar char="•"/>
            </a:pPr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Cambiar a cultura de seguridad</a:t>
            </a:r>
            <a:endParaRPr lang="es-ES" sz="2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838200" y="2895600"/>
            <a:ext cx="431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838200" y="3200400"/>
            <a:ext cx="431800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872969" y="4572000"/>
            <a:ext cx="431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38719" y="544349"/>
            <a:ext cx="4044697" cy="523220"/>
          </a:xfrm>
          <a:prstGeom prst="rect">
            <a:avLst/>
          </a:prstGeom>
          <a:solidFill>
            <a:srgbClr val="198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 de Diagnóstico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968563" y="1371600"/>
            <a:ext cx="5206874" cy="7386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Improving</a:t>
            </a:r>
            <a:r>
              <a:rPr lang="es-E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Diagnosis in </a:t>
            </a:r>
            <a:r>
              <a:rPr lang="es-ES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Health</a:t>
            </a:r>
            <a:r>
              <a:rPr lang="es-E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Care</a:t>
            </a:r>
            <a:endParaRPr lang="es-ES" sz="2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IOM 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septiembre 2015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463603" y="2362200"/>
            <a:ext cx="6264882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“Los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inexactos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retardados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…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persisten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todos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los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ámbitos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atención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continúan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dañando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 un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inaceptable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número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”. </a:t>
            </a:r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428626" y="3886200"/>
            <a:ext cx="6264881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“La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mayoría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personas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experimentará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 </a:t>
            </a:r>
            <a:r>
              <a:rPr lang="en-US" sz="20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menos</a:t>
            </a:r>
            <a:r>
              <a:rPr lang="en-US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n-US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 error de </a:t>
            </a:r>
            <a:r>
              <a:rPr lang="en-US" sz="20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</a:t>
            </a:r>
            <a:r>
              <a:rPr lang="en-US" sz="20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</a:t>
            </a:r>
            <a:r>
              <a:rPr lang="en-US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vida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a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veces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con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consecuencias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devastadoras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”. </a:t>
            </a:r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78267" y="5029200"/>
            <a:ext cx="5635553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“5%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adultos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atención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ambulatoria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al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año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sufre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un error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</a:t>
            </a:r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9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4" grpId="0"/>
      <p:bldP spid="8" grpId="0"/>
      <p:bldP spid="1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29905" y="296511"/>
            <a:ext cx="1838965" cy="830997"/>
          </a:xfrm>
          <a:prstGeom prst="rect">
            <a:avLst/>
          </a:prstGeom>
          <a:solidFill>
            <a:srgbClr val="198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 de </a:t>
            </a:r>
          </a:p>
          <a:p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Diagnóstico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95376" y="1936625"/>
            <a:ext cx="6953248" cy="3724096"/>
          </a:xfrm>
          <a:prstGeom prst="rect">
            <a:avLst/>
          </a:prstGeom>
          <a:solidFill>
            <a:srgbClr val="0984FF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Colaboración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comunicación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inadecuadas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entre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clínicos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familias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Sistema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trabajo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no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está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bien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diseñado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sustentar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proceso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Limitada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retroalimentación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a los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clínicos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desempeño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Cultura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desestimula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la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transparencia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el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lo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puede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impedir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intentos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aprender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mejorar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27275" y="1177841"/>
            <a:ext cx="1337537" cy="523220"/>
          </a:xfrm>
          <a:prstGeom prst="rect">
            <a:avLst/>
          </a:prstGeom>
          <a:solidFill>
            <a:srgbClr val="198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Causas</a:t>
            </a:r>
            <a:endParaRPr lang="en-US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562662" y="5777299"/>
            <a:ext cx="42414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Medicine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Improving Diagnosis in Health Care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es-VE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622300" y="2133600"/>
            <a:ext cx="431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668365" y="4495800"/>
            <a:ext cx="431800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srgbClr val="FF006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14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66030" y="1982450"/>
            <a:ext cx="6260028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IOM concluyó  </a:t>
            </a:r>
            <a:r>
              <a:rPr lang="es-VE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“</a:t>
            </a:r>
            <a:r>
              <a:rPr lang="es-VE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 mejorar el proceso diagnóstico </a:t>
            </a:r>
            <a:r>
              <a:rPr 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 solo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posible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sino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representa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un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imperativo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moral,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profesional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y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pública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</a:t>
            </a:r>
            <a:endParaRPr lang="es-VE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58900" y="4267200"/>
            <a:ext cx="6309745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persistente problema del error diagnóstico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 </a:t>
            </a:r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“</a:t>
            </a:r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problema </a:t>
            </a:r>
            <a:r>
              <a:rPr lang="es-VE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gigante que requiere importantes </a:t>
            </a:r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cambios</a:t>
            </a:r>
            <a:r>
              <a:rPr lang="es-VE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”</a:t>
            </a:r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es-VE" sz="2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052080" y="5514201"/>
            <a:ext cx="5474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G.D.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Ludberg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persistent problem of Diagnostic Error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Medscape. 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Dic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01, 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276600" y="3657600"/>
            <a:ext cx="42414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Medicine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Improving Diagnosis in Health Care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es-VE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44965" y="1013012"/>
            <a:ext cx="4044697" cy="523220"/>
          </a:xfrm>
          <a:prstGeom prst="rect">
            <a:avLst/>
          </a:prstGeom>
          <a:solidFill>
            <a:srgbClr val="198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 de Diagnóstico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9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87134" y="2355172"/>
            <a:ext cx="6969732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endParaRPr lang="es-VE" sz="1400" dirty="0">
              <a:solidFill>
                <a:schemeClr val="bg1"/>
              </a:solidFill>
              <a:latin typeface="Comic Sans MS" pitchFamily="66" charset="0"/>
            </a:endParaRPr>
          </a:p>
          <a:p>
            <a:pPr marL="182563" indent="-182563">
              <a:buFont typeface="Arial" pitchFamily="34" charset="0"/>
              <a:buChar char="•"/>
            </a:pPr>
            <a:endParaRPr lang="en-US" sz="1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42655" y="5486400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Abraham </a:t>
            </a:r>
            <a:r>
              <a:rPr lang="es-VE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Verghese</a:t>
            </a:r>
            <a:r>
              <a:rPr lang="es-VE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et al. 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Inadequacies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Physical Examination as a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 of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Medical Errors and Adverse Events: A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Collection </a:t>
            </a:r>
            <a:r>
              <a:rPr lang="es-VE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s-VE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Vignettes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 J Med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;128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1322-1324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374207" y="1447800"/>
            <a:ext cx="4416594" cy="523220"/>
          </a:xfrm>
          <a:prstGeom prst="rect">
            <a:avLst/>
          </a:prstGeom>
          <a:solidFill>
            <a:srgbClr val="3F8CE9"/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 en el examen físico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99332" y="2201530"/>
            <a:ext cx="6253745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lvl="0" indent="-182563">
              <a:buFont typeface="Arial" pitchFamily="34" charset="0"/>
              <a:buChar char="•"/>
            </a:pP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La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mayoría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de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errores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en el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examen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físico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prstClr val="white"/>
                </a:solidFill>
                <a:latin typeface="Comic Sans MS" pitchFamily="66" charset="0"/>
              </a:rPr>
              <a:t>está</a:t>
            </a:r>
            <a:r>
              <a:rPr lang="en-US" sz="22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relacionada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con la </a:t>
            </a:r>
            <a:r>
              <a:rPr lang="en-US" sz="2200" u="sng" dirty="0">
                <a:solidFill>
                  <a:prstClr val="white"/>
                </a:solidFill>
                <a:latin typeface="Comic Sans MS" pitchFamily="66" charset="0"/>
              </a:rPr>
              <a:t>no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realización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de un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examen</a:t>
            </a:r>
            <a:endParaRPr lang="es-VE" sz="2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499332" y="3397334"/>
            <a:ext cx="6166344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lvl="0" indent="-182563">
              <a:buFont typeface="Arial" pitchFamily="34" charset="0"/>
              <a:buChar char="•"/>
            </a:pP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Fallas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en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desvestir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al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paciente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y en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examinar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la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piel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es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una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causa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frecuente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de error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483649" y="4246952"/>
            <a:ext cx="6269428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lvl="0" indent="-182563">
              <a:buFont typeface="Arial" pitchFamily="34" charset="0"/>
              <a:buChar char="•"/>
            </a:pP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En un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paciente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con dolor abdominal,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falla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en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examinar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ingle,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área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rectal y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orificios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de hernias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puede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tener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terribles</a:t>
            </a:r>
            <a:r>
              <a:rPr lang="en-US" sz="2200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latin typeface="Comic Sans MS" pitchFamily="66" charset="0"/>
              </a:rPr>
              <a:t>consecuencias</a:t>
            </a:r>
            <a:endParaRPr lang="es-VE" sz="2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833594" y="457200"/>
            <a:ext cx="1699504" cy="769441"/>
          </a:xfrm>
          <a:prstGeom prst="rect">
            <a:avLst/>
          </a:prstGeom>
          <a:solidFill>
            <a:srgbClr val="198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Errores de </a:t>
            </a:r>
          </a:p>
          <a:p>
            <a:r>
              <a:rPr lang="es-E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Diagnóstico</a:t>
            </a:r>
            <a:endParaRPr lang="es-VE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59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/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277804" y="1905000"/>
            <a:ext cx="6512859" cy="37548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SzPct val="125000"/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Facilitar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trabajo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equipo</a:t>
            </a:r>
            <a:r>
              <a:rPr lang="en-US" sz="2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entre personal y </a:t>
            </a:r>
            <a:r>
              <a:rPr lang="en-US" sz="2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</a:t>
            </a:r>
            <a:endParaRPr lang="en-US" sz="22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SzPct val="125000"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SzPct val="125000"/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Aumentar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entrenamiento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del personal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171450" indent="-171450">
              <a:buSzPct val="125000"/>
              <a:buFont typeface="Arial" pitchFamily="34" charset="0"/>
              <a:buChar char="•"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SzPct val="125000"/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Establecer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modos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identificar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aprender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y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reducir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endParaRPr lang="en-US" sz="2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71450" indent="-171450">
              <a:buSzPct val="125000"/>
              <a:buFont typeface="Arial" pitchFamily="34" charset="0"/>
              <a:buChar char="•"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SzPct val="125000"/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Desarrollar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sistema</a:t>
            </a:r>
            <a:r>
              <a:rPr lang="en-US" sz="2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reporte</a:t>
            </a:r>
            <a:r>
              <a:rPr lang="en-US" sz="2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responsabilidad</a:t>
            </a:r>
            <a:r>
              <a:rPr lang="en-US" sz="2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</a:t>
            </a:r>
            <a:r>
              <a:rPr lang="en-US" sz="2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facilite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diagnóstico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aprender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171450" indent="-171450">
              <a:buSzPct val="125000"/>
              <a:buFont typeface="Arial" pitchFamily="34" charset="0"/>
              <a:buChar char="•"/>
            </a:pPr>
            <a:endParaRPr lang="en-U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779476" y="5698579"/>
            <a:ext cx="55850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Medicine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Improving Diagnosis in Health Care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 Recommendations.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es-VE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921831" y="914400"/>
            <a:ext cx="5206874" cy="7386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Improving</a:t>
            </a:r>
            <a:r>
              <a:rPr lang="es-E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Diagnosis in </a:t>
            </a:r>
            <a:r>
              <a:rPr lang="es-ES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Health</a:t>
            </a:r>
            <a:r>
              <a:rPr lang="es-E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Care</a:t>
            </a:r>
            <a:endParaRPr lang="es-ES" sz="2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Recomendaciones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21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257300" y="2493843"/>
            <a:ext cx="6629399" cy="1200329"/>
          </a:xfrm>
          <a:prstGeom prst="rect">
            <a:avLst/>
          </a:prstGeom>
          <a:noFill/>
          <a:ln>
            <a:noFill/>
          </a:ln>
          <a:effectLst>
            <a:outerShdw dist="63500" dir="2212194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¡ </a:t>
            </a: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REVELARLO,DISCUTIRLO </a:t>
            </a:r>
          </a:p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Y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2385178" y="3733800"/>
            <a:ext cx="4414990" cy="23083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sz="800" b="1" u="sng" dirty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s-ES" sz="8800" b="1" u="sng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NO</a:t>
            </a:r>
            <a:endParaRPr lang="es-ES" sz="5400" u="sng" dirty="0">
              <a:solidFill>
                <a:srgbClr val="2FFFD7"/>
              </a:solidFill>
              <a:latin typeface="Comic Sans MS" pitchFamily="66" charset="0"/>
            </a:endParaRPr>
          </a:p>
          <a:p>
            <a:pPr algn="ctr"/>
            <a:r>
              <a:rPr lang="es-ES" sz="4800" dirty="0" smtClean="0">
                <a:solidFill>
                  <a:srgbClr val="FFFFCC"/>
                </a:solidFill>
                <a:latin typeface="Comic Sans MS" pitchFamily="66" charset="0"/>
              </a:rPr>
              <a:t>OCULTARLO</a:t>
            </a:r>
            <a:r>
              <a:rPr lang="es-ES" sz="4000" dirty="0">
                <a:solidFill>
                  <a:srgbClr val="FFFFCC"/>
                </a:solidFill>
                <a:latin typeface="Comic Sans MS" pitchFamily="66" charset="0"/>
              </a:rPr>
              <a:t>!!!!</a:t>
            </a:r>
            <a:endParaRPr lang="es-ES" sz="28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98080" y="1066800"/>
            <a:ext cx="4693914" cy="7694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Manejo del Error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89725" y="6583363"/>
            <a:ext cx="2553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2016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41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896442" y="2057400"/>
            <a:ext cx="7297190" cy="38164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rgbClr val="FFFFCC"/>
                </a:solidFill>
                <a:latin typeface="Comic Sans MS" pitchFamily="66" charset="0"/>
              </a:rPr>
              <a:t>¡La </a:t>
            </a:r>
            <a:r>
              <a:rPr lang="es-ES" sz="3200" dirty="0">
                <a:solidFill>
                  <a:srgbClr val="FFFFCC"/>
                </a:solidFill>
                <a:latin typeface="Comic Sans MS" pitchFamily="66" charset="0"/>
              </a:rPr>
              <a:t>obligación del médico </a:t>
            </a:r>
            <a:r>
              <a:rPr lang="es-ES" sz="3200" dirty="0" smtClean="0">
                <a:solidFill>
                  <a:srgbClr val="FFFFCC"/>
                </a:solidFill>
                <a:latin typeface="Comic Sans MS" pitchFamily="66" charset="0"/>
              </a:rPr>
              <a:t>es  </a:t>
            </a:r>
            <a:endParaRPr lang="es-ES" sz="3200" dirty="0">
              <a:solidFill>
                <a:srgbClr val="FFFFCC"/>
              </a:solidFill>
              <a:latin typeface="Comic Sans MS" pitchFamily="66" charset="0"/>
            </a:endParaRPr>
          </a:p>
          <a:p>
            <a:pPr algn="ctr"/>
            <a:endParaRPr lang="es-ES" sz="2000" dirty="0">
              <a:solidFill>
                <a:srgbClr val="FFFFCC"/>
              </a:solidFill>
              <a:latin typeface="Comic Sans MS" pitchFamily="66" charset="0"/>
            </a:endParaRPr>
          </a:p>
          <a:p>
            <a:pPr algn="ctr"/>
            <a:r>
              <a:rPr lang="es-ES" sz="3600" b="1" dirty="0">
                <a:solidFill>
                  <a:srgbClr val="FFFFCC"/>
                </a:solidFill>
                <a:latin typeface="Comic Sans MS" pitchFamily="66" charset="0"/>
              </a:rPr>
              <a:t>COMUNICAR</a:t>
            </a:r>
            <a:r>
              <a:rPr lang="es-ES" sz="2400" dirty="0">
                <a:solidFill>
                  <a:srgbClr val="FFFFCC"/>
                </a:solidFill>
                <a:latin typeface="Comic Sans MS" pitchFamily="66" charset="0"/>
              </a:rPr>
              <a:t> </a:t>
            </a:r>
            <a:endParaRPr lang="es-ES" sz="2400" dirty="0" smtClean="0">
              <a:solidFill>
                <a:srgbClr val="FFFFCC"/>
              </a:solidFill>
              <a:latin typeface="Comic Sans MS" pitchFamily="66" charset="0"/>
            </a:endParaRPr>
          </a:p>
          <a:p>
            <a:pPr algn="ctr"/>
            <a:endParaRPr lang="es-ES" sz="2400" dirty="0">
              <a:solidFill>
                <a:srgbClr val="FFFFCC"/>
              </a:solidFill>
              <a:latin typeface="Comic Sans MS" pitchFamily="66" charset="0"/>
            </a:endParaRPr>
          </a:p>
          <a:p>
            <a:pPr algn="ctr"/>
            <a:r>
              <a:rPr lang="es-ES" sz="66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TODO</a:t>
            </a:r>
            <a:r>
              <a:rPr lang="es-ES" sz="6600" dirty="0">
                <a:solidFill>
                  <a:srgbClr val="2FFFD7"/>
                </a:solidFill>
                <a:latin typeface="Comic Sans MS" pitchFamily="66" charset="0"/>
              </a:rPr>
              <a:t> y </a:t>
            </a:r>
            <a:r>
              <a:rPr lang="es-ES" sz="66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RÁPIDO</a:t>
            </a:r>
            <a:r>
              <a:rPr lang="es-ES" sz="6600" dirty="0">
                <a:solidFill>
                  <a:srgbClr val="2FFFD7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es-ES" sz="2400" dirty="0">
              <a:solidFill>
                <a:srgbClr val="FFFFCC"/>
              </a:solidFill>
              <a:latin typeface="Comic Sans MS" pitchFamily="66" charset="0"/>
            </a:endParaRPr>
          </a:p>
          <a:p>
            <a:pPr algn="ctr"/>
            <a:r>
              <a:rPr lang="es-ES" sz="3600" dirty="0">
                <a:solidFill>
                  <a:srgbClr val="FFFFCC"/>
                </a:solidFill>
                <a:latin typeface="Comic Sans MS" pitchFamily="66" charset="0"/>
              </a:rPr>
              <a:t>al </a:t>
            </a:r>
            <a:r>
              <a:rPr lang="es-ES" sz="3600" b="1" dirty="0" smtClean="0">
                <a:solidFill>
                  <a:srgbClr val="FFFFCC"/>
                </a:solidFill>
                <a:latin typeface="Comic Sans MS" pitchFamily="66" charset="0"/>
              </a:rPr>
              <a:t>PACIENTE y al EQUIPO!</a:t>
            </a:r>
            <a:r>
              <a:rPr lang="es-ES" sz="4000" b="1" dirty="0" smtClean="0">
                <a:solidFill>
                  <a:srgbClr val="FFFFCC"/>
                </a:solidFill>
                <a:latin typeface="Comic Sans MS" pitchFamily="66" charset="0"/>
              </a:rPr>
              <a:t> </a:t>
            </a:r>
            <a:endParaRPr lang="es-ES" sz="3200" dirty="0">
              <a:solidFill>
                <a:srgbClr val="FFFFCC"/>
              </a:solidFill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98080" y="1066800"/>
            <a:ext cx="4693914" cy="7694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Manejo del Error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4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Text Box 1027"/>
          <p:cNvSpPr txBox="1">
            <a:spLocks noChangeArrowheads="1"/>
          </p:cNvSpPr>
          <p:nvPr/>
        </p:nvSpPr>
        <p:spPr bwMode="auto">
          <a:xfrm>
            <a:off x="2030900" y="1123493"/>
            <a:ext cx="5082199" cy="1200329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3600" dirty="0" smtClean="0">
                <a:solidFill>
                  <a:srgbClr val="FFFFCC"/>
                </a:solidFill>
                <a:latin typeface="Comic Sans MS" pitchFamily="66" charset="0"/>
              </a:rPr>
              <a:t>¡El </a:t>
            </a:r>
            <a:r>
              <a:rPr lang="es-ES" sz="3600" b="1" dirty="0">
                <a:solidFill>
                  <a:srgbClr val="FFFFCC"/>
                </a:solidFill>
                <a:latin typeface="Comic Sans MS" pitchFamily="66" charset="0"/>
              </a:rPr>
              <a:t>NO</a:t>
            </a:r>
            <a:r>
              <a:rPr lang="es-ES" sz="3600" dirty="0">
                <a:solidFill>
                  <a:srgbClr val="FFFFCC"/>
                </a:solidFill>
                <a:latin typeface="Comic Sans MS" pitchFamily="66" charset="0"/>
              </a:rPr>
              <a:t> reconocer </a:t>
            </a:r>
          </a:p>
          <a:p>
            <a:pPr algn="ctr"/>
            <a:r>
              <a:rPr lang="es-ES" sz="3600" dirty="0">
                <a:solidFill>
                  <a:srgbClr val="FFFFCC"/>
                </a:solidFill>
                <a:latin typeface="Comic Sans MS" pitchFamily="66" charset="0"/>
              </a:rPr>
              <a:t>el error y ocultarlo </a:t>
            </a:r>
            <a:r>
              <a:rPr lang="es-ES" sz="3600" dirty="0" smtClean="0">
                <a:solidFill>
                  <a:srgbClr val="FFFFCC"/>
                </a:solidFill>
                <a:latin typeface="Comic Sans MS" pitchFamily="66" charset="0"/>
              </a:rPr>
              <a:t>es</a:t>
            </a:r>
            <a:endParaRPr lang="es-ES" sz="2400" dirty="0">
              <a:solidFill>
                <a:srgbClr val="FFFFCC"/>
              </a:solidFill>
              <a:latin typeface="Comic Sans MS" pitchFamily="66" charset="0"/>
            </a:endParaRPr>
          </a:p>
        </p:txBody>
      </p:sp>
      <p:sp>
        <p:nvSpPr>
          <p:cNvPr id="101384" name="Rectangle 1032"/>
          <p:cNvSpPr>
            <a:spLocks noChangeArrowheads="1"/>
          </p:cNvSpPr>
          <p:nvPr/>
        </p:nvSpPr>
        <p:spPr bwMode="auto">
          <a:xfrm>
            <a:off x="1583530" y="2636912"/>
            <a:ext cx="5976938" cy="228600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7200" b="1" dirty="0">
                <a:solidFill>
                  <a:srgbClr val="2FFF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MUCHO MÁS GRAVE</a:t>
            </a:r>
          </a:p>
        </p:txBody>
      </p:sp>
      <p:sp>
        <p:nvSpPr>
          <p:cNvPr id="101385" name="Rectangle 1033"/>
          <p:cNvSpPr>
            <a:spLocks noChangeArrowheads="1"/>
          </p:cNvSpPr>
          <p:nvPr/>
        </p:nvSpPr>
        <p:spPr bwMode="auto">
          <a:xfrm>
            <a:off x="2424617" y="5012005"/>
            <a:ext cx="4294765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600">
                <a:solidFill>
                  <a:srgbClr val="FFFFCC"/>
                </a:solidFill>
                <a:latin typeface="Comic Sans MS" pitchFamily="66" charset="0"/>
              </a:rPr>
              <a:t>que el error mismo!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8001" y="6453336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13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/>
      <p:bldP spid="101384" grpId="0"/>
      <p:bldP spid="101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41499" y="1573866"/>
            <a:ext cx="5061002" cy="769441"/>
          </a:xfrm>
          <a:prstGeom prst="rect">
            <a:avLst/>
          </a:prstGeom>
          <a:solidFill>
            <a:srgbClr val="558ED5"/>
          </a:solidFill>
          <a:effectLst>
            <a:glow rad="101600">
              <a:srgbClr val="0000FF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I. Profesionalismo 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70119" y="2743200"/>
            <a:ext cx="6785832" cy="23698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¿Qué es?</a:t>
            </a:r>
          </a:p>
          <a:p>
            <a:pPr marL="285750" indent="-285750">
              <a:buFont typeface="Arial" pitchFamily="34" charset="0"/>
              <a:buChar char="•"/>
            </a:pPr>
            <a:endParaRPr lang="es-VE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Valores. Principios. Responsabilidades</a:t>
            </a:r>
          </a:p>
          <a:p>
            <a:pPr marL="285750" indent="-285750">
              <a:buFont typeface="Arial" pitchFamily="34" charset="0"/>
              <a:buChar char="•"/>
            </a:pPr>
            <a:endParaRPr lang="es-VE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Derechos de pacientes</a:t>
            </a:r>
          </a:p>
          <a:p>
            <a:pPr marL="285750" indent="-285750">
              <a:buFont typeface="Arial" pitchFamily="34" charset="0"/>
              <a:buChar char="•"/>
            </a:pPr>
            <a:endParaRPr lang="es-VE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Daño al profesionalismo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89725" y="6583363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41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1027"/>
          <p:cNvSpPr txBox="1">
            <a:spLocks noChangeArrowheads="1"/>
          </p:cNvSpPr>
          <p:nvPr/>
        </p:nvSpPr>
        <p:spPr bwMode="auto">
          <a:xfrm>
            <a:off x="1595289" y="2420789"/>
            <a:ext cx="5521325" cy="5191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00"/>
              </a:buClr>
              <a:buSzPct val="120000"/>
              <a:buFontTx/>
              <a:buChar char="•"/>
            </a:pP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Permite </a:t>
            </a: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APRENDER 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ellos </a:t>
            </a:r>
          </a:p>
        </p:txBody>
      </p:sp>
      <p:sp>
        <p:nvSpPr>
          <p:cNvPr id="102404" name="Text Box 1028"/>
          <p:cNvSpPr txBox="1">
            <a:spLocks noChangeArrowheads="1"/>
          </p:cNvSpPr>
          <p:nvPr/>
        </p:nvSpPr>
        <p:spPr bwMode="auto">
          <a:xfrm>
            <a:off x="1576239" y="3001963"/>
            <a:ext cx="6526146" cy="89255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FF00"/>
              </a:buClr>
              <a:buSzPct val="120000"/>
              <a:buFontTx/>
              <a:buChar char="•"/>
            </a:pP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 una OPORTUNIDAD para </a:t>
            </a: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MEJORAR </a:t>
            </a:r>
          </a:p>
          <a:p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la atención (</a:t>
            </a:r>
            <a:r>
              <a:rPr lang="es-ES" sz="1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REDUCCIÓN</a:t>
            </a:r>
            <a:r>
              <a:rPr lang="es-ES" sz="24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errores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</a:p>
        </p:txBody>
      </p:sp>
      <p:sp>
        <p:nvSpPr>
          <p:cNvPr id="102405" name="Text Box 1029"/>
          <p:cNvSpPr txBox="1">
            <a:spLocks noChangeArrowheads="1"/>
          </p:cNvSpPr>
          <p:nvPr/>
        </p:nvSpPr>
        <p:spPr bwMode="auto">
          <a:xfrm>
            <a:off x="1547664" y="4906963"/>
            <a:ext cx="6480175" cy="5794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00"/>
              </a:buClr>
              <a:buSzPct val="120000"/>
              <a:buFontTx/>
              <a:buChar char="•"/>
            </a:pP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Permite la PARTICIPACIÓN del paciente</a:t>
            </a:r>
            <a:r>
              <a:rPr lang="es-ES" sz="32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</a:p>
        </p:txBody>
      </p:sp>
      <p:sp>
        <p:nvSpPr>
          <p:cNvPr id="102406" name="Text Box 1030"/>
          <p:cNvSpPr txBox="1">
            <a:spLocks noChangeArrowheads="1"/>
          </p:cNvSpPr>
          <p:nvPr/>
        </p:nvSpPr>
        <p:spPr bwMode="auto">
          <a:xfrm>
            <a:off x="1547664" y="3992563"/>
            <a:ext cx="6048375" cy="8842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00"/>
              </a:buClr>
              <a:buSzPct val="120000"/>
              <a:buFontTx/>
              <a:buChar char="•"/>
            </a:pP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Reconoce el </a:t>
            </a:r>
            <a:r>
              <a:rPr lang="es-ES" sz="28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DERECHO</a:t>
            </a:r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del paciente a</a:t>
            </a:r>
          </a:p>
          <a:p>
            <a:r>
              <a:rPr lang="es-E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estar informado </a:t>
            </a:r>
          </a:p>
        </p:txBody>
      </p:sp>
      <p:sp>
        <p:nvSpPr>
          <p:cNvPr id="102407" name="Rectangle 1031"/>
          <p:cNvSpPr>
            <a:spLocks noChangeArrowheads="1"/>
          </p:cNvSpPr>
          <p:nvPr/>
        </p:nvSpPr>
        <p:spPr bwMode="auto">
          <a:xfrm>
            <a:off x="2044556" y="1378970"/>
            <a:ext cx="5054589" cy="646331"/>
          </a:xfrm>
          <a:prstGeom prst="rect">
            <a:avLst/>
          </a:prstGeom>
          <a:solidFill>
            <a:srgbClr val="3F8CE9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COMUNICAR </a:t>
            </a:r>
            <a:r>
              <a:rPr lang="es-E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E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rrores 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591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autoUpdateAnimBg="0"/>
      <p:bldP spid="102404" grpId="0" autoUpdateAnimBg="0"/>
      <p:bldP spid="102405" grpId="0" autoUpdateAnimBg="0"/>
      <p:bldP spid="102406" grpId="0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378970" y="3581400"/>
            <a:ext cx="670264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Clr>
                <a:srgbClr val="2FFFD7"/>
              </a:buClr>
              <a:buSzPct val="120000"/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FFCC"/>
                </a:solidFill>
                <a:latin typeface="Comic Sans MS" pitchFamily="66" charset="0"/>
              </a:rPr>
              <a:t>Empeora </a:t>
            </a:r>
            <a:r>
              <a:rPr lang="es-ES" sz="2800" dirty="0">
                <a:solidFill>
                  <a:srgbClr val="FFFFCC"/>
                </a:solidFill>
                <a:latin typeface="Comic Sans MS" pitchFamily="66" charset="0"/>
              </a:rPr>
              <a:t>la seguridad  del </a:t>
            </a:r>
            <a:r>
              <a:rPr lang="es-ES" sz="2800" dirty="0" smtClean="0">
                <a:solidFill>
                  <a:srgbClr val="FFFFCC"/>
                </a:solidFill>
                <a:latin typeface="Comic Sans MS" pitchFamily="66" charset="0"/>
              </a:rPr>
              <a:t>paciente</a:t>
            </a:r>
            <a:endParaRPr lang="es-ES" sz="2800" dirty="0">
              <a:solidFill>
                <a:srgbClr val="FFFFCC"/>
              </a:solidFill>
              <a:latin typeface="Comic Sans MS" pitchFamily="66" charset="0"/>
            </a:endParaRP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1361094" y="2989897"/>
            <a:ext cx="513634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Clr>
                <a:srgbClr val="2FFFD7"/>
              </a:buClr>
              <a:buSzPct val="120000"/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FFCC"/>
                </a:solidFill>
                <a:latin typeface="Comic Sans MS" pitchFamily="66" charset="0"/>
              </a:rPr>
              <a:t>Mayor </a:t>
            </a:r>
            <a:r>
              <a:rPr lang="es-ES" sz="2800" dirty="0">
                <a:solidFill>
                  <a:srgbClr val="FFFFCC"/>
                </a:solidFill>
                <a:latin typeface="Comic Sans MS" pitchFamily="66" charset="0"/>
              </a:rPr>
              <a:t>daño físico y mental</a:t>
            </a:r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1387404" y="4114800"/>
            <a:ext cx="6918396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Clr>
                <a:srgbClr val="2FFFD7"/>
              </a:buClr>
              <a:buSzPct val="120000"/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FFFFCC"/>
                </a:solidFill>
                <a:latin typeface="Comic Sans MS" pitchFamily="66" charset="0"/>
              </a:rPr>
              <a:t>Falla </a:t>
            </a:r>
            <a:r>
              <a:rPr lang="es-ES" sz="2800" dirty="0">
                <a:solidFill>
                  <a:srgbClr val="FFFFCC"/>
                </a:solidFill>
                <a:latin typeface="Comic Sans MS" pitchFamily="66" charset="0"/>
              </a:rPr>
              <a:t>en el compromiso </a:t>
            </a:r>
            <a:r>
              <a:rPr lang="es-ES" sz="2800" dirty="0" smtClean="0">
                <a:solidFill>
                  <a:srgbClr val="FFFFCC"/>
                </a:solidFill>
                <a:latin typeface="Comic Sans MS" pitchFamily="66" charset="0"/>
              </a:rPr>
              <a:t>de </a:t>
            </a:r>
            <a:r>
              <a:rPr lang="es-ES" sz="3600" dirty="0" smtClean="0">
                <a:solidFill>
                  <a:srgbClr val="FFFFCC"/>
                </a:solidFill>
                <a:latin typeface="Comic Sans MS" pitchFamily="66" charset="0"/>
              </a:rPr>
              <a:t>SERVIR</a:t>
            </a:r>
            <a:endParaRPr lang="es-ES" sz="3600" dirty="0">
              <a:solidFill>
                <a:srgbClr val="FFFFCC"/>
              </a:solidFill>
              <a:latin typeface="Comic Sans MS" pitchFamily="66" charset="0"/>
            </a:endParaRPr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2385696" y="1440671"/>
            <a:ext cx="4308724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3600" b="1" dirty="0" smtClean="0">
                <a:solidFill>
                  <a:srgbClr val="2FFFD7"/>
                </a:solidFill>
                <a:latin typeface="Comic Sans MS" pitchFamily="66" charset="0"/>
              </a:rPr>
              <a:t>EL NO </a:t>
            </a:r>
            <a:r>
              <a:rPr lang="es-ES" sz="3600" b="1" dirty="0">
                <a:solidFill>
                  <a:srgbClr val="2FFFD7"/>
                </a:solidFill>
                <a:latin typeface="Comic Sans MS" pitchFamily="66" charset="0"/>
              </a:rPr>
              <a:t>REVELAR</a:t>
            </a:r>
            <a:r>
              <a:rPr lang="es-ES" sz="3600" dirty="0">
                <a:solidFill>
                  <a:srgbClr val="2FFFD7"/>
                </a:solidFill>
                <a:latin typeface="Comic Sans MS" pitchFamily="66" charset="0"/>
              </a:rPr>
              <a:t> </a:t>
            </a:r>
            <a:endParaRPr lang="es-ES" sz="3600" dirty="0" smtClean="0">
              <a:solidFill>
                <a:srgbClr val="2FFFD7"/>
              </a:solidFill>
              <a:latin typeface="Comic Sans MS" pitchFamily="66" charset="0"/>
            </a:endParaRPr>
          </a:p>
          <a:p>
            <a:pPr algn="ctr"/>
            <a:r>
              <a:rPr lang="es-ES" sz="3600" dirty="0" smtClean="0">
                <a:solidFill>
                  <a:srgbClr val="2FFFD7"/>
                </a:solidFill>
                <a:latin typeface="Comic Sans MS" pitchFamily="66" charset="0"/>
              </a:rPr>
              <a:t>errores lleva a</a:t>
            </a:r>
            <a:r>
              <a:rPr lang="es-ES" sz="3600" dirty="0">
                <a:solidFill>
                  <a:srgbClr val="2FFFD7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775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5" grpId="0" autoUpdateAnimBg="0"/>
      <p:bldP spid="97286" grpId="0" autoUpdateAnimBg="0"/>
      <p:bldP spid="97287" grpId="0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70596" y="2555043"/>
            <a:ext cx="5602808" cy="2000548"/>
          </a:xfrm>
          <a:prstGeom prst="rect">
            <a:avLst/>
          </a:prstGeom>
          <a:solidFill>
            <a:srgbClr val="0984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endParaRPr lang="es-ES" sz="8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limitarse a culpar personas</a:t>
            </a:r>
            <a:endParaRPr lang="es-E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Sino identificar las causas y</a:t>
            </a:r>
            <a:endParaRPr lang="es-E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Tratar de 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corregirlas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25043" y="1295400"/>
            <a:ext cx="4693914" cy="7694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Manejo del Error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46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00050" y="1371600"/>
            <a:ext cx="6231193" cy="830997"/>
          </a:xfrm>
          <a:prstGeom prst="rect">
            <a:avLst/>
          </a:prstGeom>
          <a:solidFill>
            <a:srgbClr val="0000CC"/>
          </a:solidFill>
          <a:ln>
            <a:solidFill>
              <a:srgbClr val="00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800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es-VE" sz="4800" dirty="0" err="1" smtClean="0">
                <a:solidFill>
                  <a:schemeClr val="bg1"/>
                </a:solidFill>
                <a:latin typeface="Comic Sans MS" pitchFamily="66" charset="0"/>
              </a:rPr>
              <a:t>Primum</a:t>
            </a:r>
            <a:r>
              <a:rPr lang="es-VE" sz="4800" dirty="0" smtClean="0">
                <a:solidFill>
                  <a:schemeClr val="bg1"/>
                </a:solidFill>
                <a:latin typeface="Comic Sans MS" pitchFamily="66" charset="0"/>
              </a:rPr>
              <a:t> non </a:t>
            </a:r>
            <a:r>
              <a:rPr lang="es-VE" sz="4800" dirty="0" err="1" smtClean="0">
                <a:solidFill>
                  <a:schemeClr val="bg1"/>
                </a:solidFill>
                <a:latin typeface="Comic Sans MS" pitchFamily="66" charset="0"/>
              </a:rPr>
              <a:t>nocere</a:t>
            </a:r>
            <a:r>
              <a:rPr lang="es-VE" sz="48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es-VE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74650" y="3908025"/>
            <a:ext cx="6191118" cy="830997"/>
          </a:xfrm>
          <a:prstGeom prst="rect">
            <a:avLst/>
          </a:prstGeom>
          <a:solidFill>
            <a:srgbClr val="0000CC"/>
          </a:solidFill>
          <a:ln>
            <a:solidFill>
              <a:srgbClr val="00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800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es-VE" sz="4800" dirty="0" err="1" smtClean="0">
                <a:solidFill>
                  <a:schemeClr val="bg1"/>
                </a:solidFill>
                <a:latin typeface="Comic Sans MS" pitchFamily="66" charset="0"/>
              </a:rPr>
              <a:t>Primum</a:t>
            </a:r>
            <a:r>
              <a:rPr lang="es-VE" sz="4800" dirty="0" smtClean="0">
                <a:solidFill>
                  <a:schemeClr val="bg1"/>
                </a:solidFill>
                <a:latin typeface="Comic Sans MS" pitchFamily="66" charset="0"/>
              </a:rPr>
              <a:t> non </a:t>
            </a:r>
            <a:r>
              <a:rPr lang="es-VE" sz="4800" dirty="0" err="1" smtClean="0">
                <a:solidFill>
                  <a:schemeClr val="bg1"/>
                </a:solidFill>
                <a:latin typeface="Comic Sans MS" pitchFamily="66" charset="0"/>
              </a:rPr>
              <a:t>tacere</a:t>
            </a:r>
            <a:r>
              <a:rPr lang="es-VE" sz="48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es-VE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667436" y="2342289"/>
            <a:ext cx="2063807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Hipócrates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846121" y="4927425"/>
            <a:ext cx="1819647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Sócrates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67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80055" y="906877"/>
            <a:ext cx="4023858" cy="523220"/>
          </a:xfrm>
          <a:prstGeom prst="rect">
            <a:avLst/>
          </a:prstGeom>
          <a:solidFill>
            <a:srgbClr val="3F8CE9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Seguridad del paciente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56601" y="4380811"/>
            <a:ext cx="5030793" cy="261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Comic Sans MS" pitchFamily="66" charset="0"/>
              </a:rPr>
              <a:t>G. Lundberg. </a:t>
            </a:r>
            <a:r>
              <a:rPr lang="en-US" sz="1100" i="1" dirty="0" smtClean="0">
                <a:solidFill>
                  <a:schemeClr val="bg1"/>
                </a:solidFill>
                <a:latin typeface="Comic Sans MS" pitchFamily="66" charset="0"/>
              </a:rPr>
              <a:t>Will </a:t>
            </a:r>
            <a:r>
              <a:rPr lang="en-US" sz="1100" i="1" dirty="0">
                <a:solidFill>
                  <a:schemeClr val="bg1"/>
                </a:solidFill>
                <a:latin typeface="Comic Sans MS" pitchFamily="66" charset="0"/>
              </a:rPr>
              <a:t>Medicine Ever Become Safer</a:t>
            </a:r>
            <a:r>
              <a:rPr lang="en-US" sz="1100" i="1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r>
              <a:rPr lang="en-US" sz="1100" dirty="0" smtClean="0">
                <a:solidFill>
                  <a:schemeClr val="bg1"/>
                </a:solidFill>
                <a:latin typeface="Comic Sans MS" pitchFamily="66" charset="0"/>
              </a:rPr>
              <a:t>. Medscape Nov 23, 2013</a:t>
            </a:r>
            <a:endParaRPr lang="es-VE" sz="11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79800" y="1752600"/>
            <a:ext cx="5584399" cy="26161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VE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L. </a:t>
            </a:r>
            <a:r>
              <a:rPr lang="es-VE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Leape</a:t>
            </a:r>
            <a:r>
              <a:rPr lang="es-VE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VE" sz="22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 in Medicine </a:t>
            </a:r>
            <a:r>
              <a:rPr lang="es-VE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JAMA 1994</a:t>
            </a:r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s-VE" sz="1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endParaRPr lang="es-VE" sz="2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s-VE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AMA</a:t>
            </a:r>
            <a:r>
              <a:rPr lang="es-VE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“¿De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qué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lado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está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usted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?”</a:t>
            </a:r>
            <a:endParaRPr lang="es-VE" sz="2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endParaRPr lang="en-US" sz="2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G.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Ludberg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(JAMA editor): 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“Del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lado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la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ciencia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de la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verdad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de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todos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los </a:t>
            </a:r>
            <a:r>
              <a:rPr lang="en-US" sz="2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</a:t>
            </a:r>
            <a:endParaRPr lang="es-VE" sz="2200" i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endParaRPr lang="en-US" sz="1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608419" y="4876800"/>
            <a:ext cx="5927155" cy="1015663"/>
          </a:xfrm>
          <a:prstGeom prst="rect">
            <a:avLst/>
          </a:prstGeom>
          <a:solidFill>
            <a:srgbClr val="0984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Seguridad en hospitalización, ambulatorios, en medicación, en cirugía y  más recientemente en diagnósticos</a:t>
            </a:r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07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02550" y="2233583"/>
            <a:ext cx="67567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“Los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hospitales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son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lugares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peligrosos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La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cama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hospital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una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cama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hospital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vacía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Protéjase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usted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proteja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Trate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ofrecer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seguridad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Hay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muchas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maneras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hacerlo</a:t>
            </a:r>
            <a:r>
              <a:rPr lang="en-U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”.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5000" y="5128072"/>
            <a:ext cx="4956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G. Lundberg. </a:t>
            </a:r>
            <a:r>
              <a:rPr lang="en-US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US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Medicine Ever Become Safer</a:t>
            </a:r>
            <a:r>
              <a:rPr lang="en-US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Medscape Nov 23, 2013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06370" y="1305580"/>
            <a:ext cx="4131259" cy="523220"/>
          </a:xfrm>
          <a:prstGeom prst="rect">
            <a:avLst/>
          </a:prstGeom>
          <a:solidFill>
            <a:srgbClr val="3F8CE9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Seguridad del paciente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2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germfarm_copy"/>
          <p:cNvPicPr>
            <a:picLocks noChangeAspect="1" noChangeArrowheads="1"/>
          </p:cNvPicPr>
          <p:nvPr/>
        </p:nvPicPr>
        <p:blipFill>
          <a:blip r:embed="rId2" cstate="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t="14366" r="6749" b="14915"/>
          <a:stretch>
            <a:fillRect/>
          </a:stretch>
        </p:blipFill>
        <p:spPr bwMode="auto">
          <a:xfrm>
            <a:off x="4572000" y="1639540"/>
            <a:ext cx="2015044" cy="25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52142" y="1623345"/>
            <a:ext cx="3291287" cy="4154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¡Las </a:t>
            </a:r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manos,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vehículo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importante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infecciones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 comunidad</a:t>
            </a:r>
          </a:p>
          <a:p>
            <a:pPr algn="ctr"/>
            <a:r>
              <a:rPr lang="es-ES_tradnl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</a:t>
            </a:r>
          </a:p>
          <a:p>
            <a:pPr algn="ctr"/>
            <a:endParaRPr lang="es-ES_tradnl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absurdamente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también en la 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asistencia médica!</a:t>
            </a:r>
          </a:p>
        </p:txBody>
      </p:sp>
      <p:pic>
        <p:nvPicPr>
          <p:cNvPr id="9" name="Picture 5" descr="42-184846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606396"/>
            <a:ext cx="1726202" cy="25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876801" y="4437112"/>
            <a:ext cx="3797666" cy="181588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2800" dirty="0" smtClean="0">
                <a:solidFill>
                  <a:schemeClr val="bg1"/>
                </a:solidFill>
                <a:latin typeface="Comic Sans MS" pitchFamily="66" charset="0"/>
              </a:rPr>
              <a:t>¡Atendiendo Pacientes</a:t>
            </a:r>
            <a:r>
              <a:rPr lang="es-ES_tradnl" sz="2800" dirty="0">
                <a:solidFill>
                  <a:schemeClr val="bg1"/>
                </a:solidFill>
                <a:latin typeface="Comic Sans MS" pitchFamily="66" charset="0"/>
              </a:rPr>
              <a:t>!!</a:t>
            </a:r>
          </a:p>
          <a:p>
            <a:pPr algn="ctr"/>
            <a:r>
              <a:rPr lang="es-ES_tradnl" sz="2800" dirty="0">
                <a:solidFill>
                  <a:schemeClr val="bg1"/>
                </a:solidFill>
                <a:latin typeface="Comic Sans MS" pitchFamily="66" charset="0"/>
              </a:rPr>
              <a:t>Tocando </a:t>
            </a:r>
            <a:r>
              <a:rPr lang="es-ES_tradnl" sz="2800" dirty="0" smtClean="0">
                <a:solidFill>
                  <a:schemeClr val="bg1"/>
                </a:solidFill>
                <a:latin typeface="Comic Sans MS" pitchFamily="66" charset="0"/>
              </a:rPr>
              <a:t>historias </a:t>
            </a:r>
          </a:p>
          <a:p>
            <a:pPr algn="ctr"/>
            <a:r>
              <a:rPr lang="es-ES_tradnl" sz="2800" dirty="0" smtClean="0">
                <a:solidFill>
                  <a:schemeClr val="bg1"/>
                </a:solidFill>
                <a:latin typeface="Comic Sans MS" pitchFamily="66" charset="0"/>
              </a:rPr>
              <a:t>y </a:t>
            </a:r>
            <a:r>
              <a:rPr lang="es-ES_tradnl" sz="2800" dirty="0">
                <a:solidFill>
                  <a:schemeClr val="bg1"/>
                </a:solidFill>
                <a:latin typeface="Comic Sans MS" pitchFamily="66" charset="0"/>
              </a:rPr>
              <a:t>celulares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560071" y="775664"/>
            <a:ext cx="4023858" cy="523220"/>
          </a:xfrm>
          <a:prstGeom prst="rect">
            <a:avLst/>
          </a:prstGeom>
          <a:solidFill>
            <a:srgbClr val="3F8CE9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Seguridad del paciente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56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878600" y="1843950"/>
            <a:ext cx="369332" cy="17543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endParaRPr lang="es-VE" sz="3600" dirty="0">
              <a:solidFill>
                <a:schemeClr val="bg1"/>
              </a:solidFill>
              <a:latin typeface="Comic Sans MS" pitchFamily="66" charset="0"/>
            </a:endParaRPr>
          </a:p>
          <a:p>
            <a:pPr marL="182563" indent="-182563">
              <a:buFont typeface="Arial" pitchFamily="34" charset="0"/>
              <a:buChar char="•"/>
            </a:pPr>
            <a:endParaRPr lang="es-VE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182563" indent="-182563">
              <a:buFont typeface="Arial" pitchFamily="34" charset="0"/>
              <a:buChar char="•"/>
            </a:pP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  <a:p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  <a:p>
            <a:pPr marL="182563" indent="-182563">
              <a:buFont typeface="Arial" pitchFamily="34" charset="0"/>
              <a:buChar char="•"/>
            </a:pP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7" name="Picture 4" descr="higiene_de_las_man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32129"/>
            <a:ext cx="2945933" cy="386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595581" y="538919"/>
            <a:ext cx="1472619" cy="46166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Ejemplos</a:t>
            </a:r>
            <a:endParaRPr lang="es-VE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26102" y="1314116"/>
            <a:ext cx="2286000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82563" lvl="0" indent="-182563">
              <a:buFont typeface="Arial" pitchFamily="34" charset="0"/>
              <a:buChar char="•"/>
            </a:pP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Higiene de las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manos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440524" y="1582340"/>
            <a:ext cx="3080821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lvl="0" indent="-182563">
              <a:buFont typeface="Arial" pitchFamily="34" charset="0"/>
              <a:buChar char="•"/>
            </a:pP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Lista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cirugía 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616977" y="474212"/>
            <a:ext cx="3910045" cy="523220"/>
          </a:xfrm>
          <a:prstGeom prst="rect">
            <a:avLst/>
          </a:prstGeom>
          <a:solidFill>
            <a:srgbClr val="3F8CE9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Medidas de Seguridad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C:\Users\ximena\Desktop\la-ciruga-segura-salva-vidas-22-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56" y="2285526"/>
            <a:ext cx="5219758" cy="391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92168" y="6200344"/>
            <a:ext cx="4071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OMS. </a:t>
            </a:r>
            <a:r>
              <a:rPr lang="es-VE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verificación de la seguridad de la cirugía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2009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638334" y="6233324"/>
            <a:ext cx="3143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X. Páez. </a:t>
            </a:r>
            <a:r>
              <a:rPr lang="es-VE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 Campaña Educación Paciente</a:t>
            </a:r>
            <a:r>
              <a:rPr lang="es-VE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2008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2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96763" y="5405735"/>
            <a:ext cx="62994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R. Harrison et 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al.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Missing Evidence: A Systematic Review of Patients' Experiences of Adverse Events in Health </a:t>
            </a:r>
            <a:r>
              <a:rPr lang="en-US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Care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V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Qual</a:t>
            </a:r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Health Care. 2015; 27(6):424-442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Diciembre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29,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</a:t>
            </a:r>
            <a:endParaRPr lang="es-V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17082" y="2358113"/>
            <a:ext cx="5439866" cy="1446550"/>
          </a:xfrm>
          <a:prstGeom prst="rect">
            <a:avLst/>
          </a:prstGeom>
          <a:solidFill>
            <a:srgbClr val="3399FF"/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Son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frecuentes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errores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medicación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comunicación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coordinación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atención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Estrés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exacerbado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información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inadecuada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endParaRPr lang="es-VE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887052" y="4073604"/>
            <a:ext cx="5369896" cy="1107996"/>
          </a:xfrm>
          <a:prstGeom prst="rect">
            <a:avLst/>
          </a:prstGeom>
          <a:solidFill>
            <a:srgbClr val="3399FF"/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debe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recoger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esta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información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desarrollar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políticas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minimizar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manejar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adversos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s-VE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831283" y="1108608"/>
            <a:ext cx="54102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Experiencias de pacientes 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</a:t>
            </a:r>
            <a:endParaRPr lang="es-VE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eventos adversos 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1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390647" y="1317653"/>
            <a:ext cx="6362700" cy="2111347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buClr>
                <a:srgbClr val="FFFFCC"/>
              </a:buClr>
            </a:pPr>
            <a:r>
              <a:rPr lang="es-ES" sz="3200" dirty="0" smtClean="0">
                <a:latin typeface="Comic Sans MS" pitchFamily="66" charset="0"/>
              </a:rPr>
              <a:t>Educación </a:t>
            </a:r>
            <a:r>
              <a:rPr lang="es-ES" sz="3200" dirty="0">
                <a:latin typeface="Comic Sans MS" pitchFamily="66" charset="0"/>
              </a:rPr>
              <a:t>formal sobre error     </a:t>
            </a:r>
          </a:p>
          <a:p>
            <a:pPr algn="ctr">
              <a:lnSpc>
                <a:spcPct val="9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es-ES" sz="3200" dirty="0" smtClean="0">
                <a:latin typeface="Comic Sans MS" pitchFamily="66" charset="0"/>
              </a:rPr>
              <a:t>médico y seguridad del paciente en pregrado y en las  </a:t>
            </a:r>
          </a:p>
          <a:p>
            <a:pPr algn="ctr">
              <a:lnSpc>
                <a:spcPct val="9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es-ES" sz="3200" dirty="0" smtClean="0">
                <a:latin typeface="Comic Sans MS" pitchFamily="66" charset="0"/>
              </a:rPr>
              <a:t>residencias</a:t>
            </a:r>
            <a:endParaRPr lang="es-ES" sz="2800" dirty="0"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937831" y="4422286"/>
            <a:ext cx="72683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omic Sans MS" pitchFamily="66" charset="0"/>
              </a:rPr>
              <a:t>KE Walsh.et al.  </a:t>
            </a:r>
            <a:r>
              <a:rPr lang="en-US" sz="1200" i="1" dirty="0" smtClean="0">
                <a:solidFill>
                  <a:schemeClr val="bg1"/>
                </a:solidFill>
                <a:latin typeface="Comic Sans MS" pitchFamily="66" charset="0"/>
              </a:rPr>
              <a:t>Pediatric </a:t>
            </a:r>
            <a:r>
              <a:rPr lang="en-US" sz="1200" i="1" dirty="0">
                <a:solidFill>
                  <a:schemeClr val="bg1"/>
                </a:solidFill>
                <a:latin typeface="Comic Sans MS" pitchFamily="66" charset="0"/>
              </a:rPr>
              <a:t>resident education about medical </a:t>
            </a:r>
            <a:r>
              <a:rPr lang="en-US" sz="1200" i="1" dirty="0" smtClean="0">
                <a:solidFill>
                  <a:schemeClr val="bg1"/>
                </a:solidFill>
                <a:latin typeface="Comic Sans MS" pitchFamily="66" charset="0"/>
              </a:rPr>
              <a:t>errors. </a:t>
            </a:r>
            <a:r>
              <a:rPr lang="es-ES" sz="1200" dirty="0" err="1" smtClean="0">
                <a:solidFill>
                  <a:schemeClr val="bg1"/>
                </a:solidFill>
                <a:latin typeface="Comic Sans MS" pitchFamily="66" charset="0"/>
              </a:rPr>
              <a:t>Ambul</a:t>
            </a:r>
            <a:r>
              <a:rPr lang="es-ES" sz="12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Comic Sans MS" pitchFamily="66" charset="0"/>
              </a:rPr>
              <a:t>Pediatr</a:t>
            </a:r>
            <a:r>
              <a:rPr lang="es-ES" sz="1200" dirty="0" smtClean="0">
                <a:solidFill>
                  <a:schemeClr val="bg1"/>
                </a:solidFill>
                <a:latin typeface="Comic Sans MS" pitchFamily="66" charset="0"/>
              </a:rPr>
              <a:t> 2004; 4:514-517</a:t>
            </a:r>
            <a:endParaRPr lang="es-ES" sz="1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28841" y="4808360"/>
            <a:ext cx="72863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200" dirty="0" smtClean="0">
                <a:solidFill>
                  <a:schemeClr val="bg1"/>
                </a:solidFill>
                <a:latin typeface="Comic Sans MS" pitchFamily="66" charset="0"/>
              </a:rPr>
              <a:t>Bradley </a:t>
            </a:r>
            <a:r>
              <a:rPr lang="es-VE" sz="1200" dirty="0">
                <a:solidFill>
                  <a:schemeClr val="bg1"/>
                </a:solidFill>
                <a:latin typeface="Comic Sans MS" pitchFamily="66" charset="0"/>
              </a:rPr>
              <a:t>CK1, Fischer MA, </a:t>
            </a:r>
            <a:r>
              <a:rPr lang="es-VE" sz="1200" dirty="0" err="1">
                <a:solidFill>
                  <a:schemeClr val="bg1"/>
                </a:solidFill>
                <a:latin typeface="Comic Sans MS" pitchFamily="66" charset="0"/>
              </a:rPr>
              <a:t>Walsh</a:t>
            </a:r>
            <a:r>
              <a:rPr lang="es-VE" sz="1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sz="1200" dirty="0" err="1">
                <a:solidFill>
                  <a:schemeClr val="bg1"/>
                </a:solidFill>
                <a:latin typeface="Comic Sans MS" pitchFamily="66" charset="0"/>
              </a:rPr>
              <a:t>KE</a:t>
            </a:r>
            <a:r>
              <a:rPr lang="es-VE" sz="1200" i="1" dirty="0" err="1" smtClean="0">
                <a:solidFill>
                  <a:schemeClr val="bg1"/>
                </a:solidFill>
                <a:latin typeface="Comic Sans MS" pitchFamily="66" charset="0"/>
              </a:rPr>
              <a:t>Trends</a:t>
            </a:r>
            <a:r>
              <a:rPr lang="es-VE" sz="1200" i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sz="1200" i="1" dirty="0">
                <a:solidFill>
                  <a:schemeClr val="bg1"/>
                </a:solidFill>
                <a:latin typeface="Comic Sans MS" pitchFamily="66" charset="0"/>
              </a:rPr>
              <a:t>in medical error </a:t>
            </a:r>
            <a:r>
              <a:rPr lang="es-VE" sz="1200" i="1" dirty="0" err="1">
                <a:solidFill>
                  <a:schemeClr val="bg1"/>
                </a:solidFill>
                <a:latin typeface="Comic Sans MS" pitchFamily="66" charset="0"/>
              </a:rPr>
              <a:t>education</a:t>
            </a:r>
            <a:r>
              <a:rPr lang="es-VE" sz="1200" i="1" dirty="0">
                <a:solidFill>
                  <a:schemeClr val="bg1"/>
                </a:solidFill>
                <a:latin typeface="Comic Sans MS" pitchFamily="66" charset="0"/>
              </a:rPr>
              <a:t>: are </a:t>
            </a:r>
            <a:r>
              <a:rPr lang="es-VE" sz="1200" i="1" dirty="0" err="1">
                <a:solidFill>
                  <a:schemeClr val="bg1"/>
                </a:solidFill>
                <a:latin typeface="Comic Sans MS" pitchFamily="66" charset="0"/>
              </a:rPr>
              <a:t>we</a:t>
            </a:r>
            <a:r>
              <a:rPr lang="es-VE" sz="1200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sz="1200" i="1" dirty="0" err="1" smtClean="0">
                <a:solidFill>
                  <a:schemeClr val="bg1"/>
                </a:solidFill>
                <a:latin typeface="Comic Sans MS" pitchFamily="66" charset="0"/>
              </a:rPr>
              <a:t>failing</a:t>
            </a:r>
            <a:r>
              <a:rPr lang="es-VE" sz="1200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sz="1200" i="1" dirty="0" err="1" smtClean="0">
                <a:solidFill>
                  <a:schemeClr val="bg1"/>
                </a:solidFill>
                <a:latin typeface="Comic Sans MS" pitchFamily="66" charset="0"/>
              </a:rPr>
              <a:t>our</a:t>
            </a:r>
            <a:r>
              <a:rPr lang="es-VE" sz="1200" i="1" dirty="0">
                <a:solidFill>
                  <a:schemeClr val="bg1"/>
                </a:solidFill>
                <a:latin typeface="Comic Sans MS" pitchFamily="66" charset="0"/>
              </a:rPr>
              <a:t> </a:t>
            </a:r>
            <a:r>
              <a:rPr lang="es-VE" sz="1200" i="1" dirty="0" err="1">
                <a:solidFill>
                  <a:schemeClr val="bg1"/>
                </a:solidFill>
                <a:latin typeface="Comic Sans MS" pitchFamily="66" charset="0"/>
              </a:rPr>
              <a:t>residents</a:t>
            </a:r>
            <a:r>
              <a:rPr lang="es-VE" sz="1200" i="1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r>
              <a:rPr lang="es-VE" sz="12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es-VE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r"/>
            <a:r>
              <a:rPr lang="es-VE" sz="1200" dirty="0" err="1" smtClean="0">
                <a:solidFill>
                  <a:schemeClr val="bg1"/>
                </a:solidFill>
                <a:latin typeface="Comic Sans MS" pitchFamily="66" charset="0"/>
              </a:rPr>
              <a:t>Acad</a:t>
            </a:r>
            <a:r>
              <a:rPr lang="es-VE" sz="12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sz="1200" dirty="0" err="1" smtClean="0">
                <a:solidFill>
                  <a:schemeClr val="bg1"/>
                </a:solidFill>
                <a:latin typeface="Comic Sans MS" pitchFamily="66" charset="0"/>
              </a:rPr>
              <a:t>Pediatr</a:t>
            </a:r>
            <a:r>
              <a:rPr lang="es-VE" sz="1200" dirty="0" smtClean="0">
                <a:solidFill>
                  <a:schemeClr val="bg1"/>
                </a:solidFill>
                <a:latin typeface="Comic Sans MS" pitchFamily="66" charset="0"/>
              </a:rPr>
              <a:t> 2013;13:59-64</a:t>
            </a:r>
            <a:r>
              <a:rPr lang="es-VE" sz="1200" dirty="0">
                <a:solidFill>
                  <a:schemeClr val="bg1"/>
                </a:solidFill>
                <a:latin typeface="Comic Sans MS" pitchFamily="66" charset="0"/>
              </a:rPr>
              <a:t>. </a:t>
            </a:r>
            <a:endParaRPr lang="es-VE" sz="1200" i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07135" y="3874294"/>
            <a:ext cx="6729727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El Dr. </a:t>
            </a:r>
            <a:r>
              <a:rPr lang="es-VE" sz="2000" dirty="0" err="1" smtClean="0">
                <a:solidFill>
                  <a:schemeClr val="bg1"/>
                </a:solidFill>
                <a:latin typeface="Comic Sans MS" pitchFamily="66" charset="0"/>
              </a:rPr>
              <a:t>Walsh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 piensa que no se hace suficiente modelaje</a:t>
            </a:r>
            <a:endParaRPr lang="es-VE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19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71104" y="783567"/>
            <a:ext cx="5601791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La profesión médica…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019423" y="1905506"/>
            <a:ext cx="5105151" cy="3046988"/>
          </a:xfrm>
          <a:prstGeom prst="rect">
            <a:avLst/>
          </a:prstGeom>
          <a:solidFill>
            <a:srgbClr val="119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Desde </a:t>
            </a:r>
            <a:r>
              <a:rPr kumimoji="0" lang="es-ES" sz="24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el Juramento Hipocrático </a:t>
            </a:r>
          </a:p>
          <a:p>
            <a:pPr lvl="0" algn="ctr">
              <a:defRPr/>
            </a:pPr>
            <a:r>
              <a:rPr kumimoji="0" lang="es-ES" sz="24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hace</a:t>
            </a:r>
            <a:r>
              <a:rPr kumimoji="0" lang="es-ES" sz="240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 25 siglos, es una</a:t>
            </a:r>
          </a:p>
          <a:p>
            <a:pPr lvl="0" algn="ctr">
              <a:defRPr/>
            </a:pPr>
            <a:r>
              <a:rPr kumimoji="0" lang="es-ES" sz="240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 </a:t>
            </a:r>
          </a:p>
          <a:p>
            <a:pPr lvl="0" algn="ctr">
              <a:defRPr/>
            </a:pPr>
            <a:r>
              <a:rPr lang="es-ES" sz="3600" kern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kumimoji="0" lang="es-ES" sz="360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eclaración </a:t>
            </a:r>
            <a:r>
              <a:rPr lang="es-ES" sz="3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kumimoji="0" lang="es-ES" sz="3600" i="0" u="none" strike="noStrike" kern="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ública</a:t>
            </a:r>
            <a:endParaRPr kumimoji="0" lang="es-ES" sz="3600" i="0" u="none" strike="noStrike" kern="0" cap="none" spc="0" normalizeH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</a:endParaRPr>
          </a:p>
          <a:p>
            <a:pPr lvl="0" algn="ctr"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s-ES" sz="320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</a:p>
          <a:p>
            <a:pPr lvl="0" algn="ctr">
              <a:defRPr/>
            </a:pPr>
            <a:r>
              <a:rPr lang="es-ES" sz="3600" kern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  <a:r>
              <a:rPr kumimoji="0" lang="es-ES" sz="360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</a:rPr>
              <a:t>ervir al Paciente</a:t>
            </a:r>
            <a:endParaRPr kumimoji="0" lang="es-ES" sz="1600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900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80009" y="6583363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994663" y="5217021"/>
            <a:ext cx="5228308" cy="830997"/>
          </a:xfrm>
          <a:prstGeom prst="rect">
            <a:avLst/>
          </a:prstGeom>
          <a:solidFill>
            <a:srgbClr val="198CFF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sz="24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</a:t>
            </a:r>
            <a:r>
              <a:rPr lang="es-ES" sz="24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Aliviar dolor y sufrimiento</a:t>
            </a:r>
            <a:endParaRPr lang="es-ES" sz="1000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defRPr/>
            </a:pPr>
            <a:r>
              <a:rPr lang="es-ES" sz="24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</a:t>
            </a:r>
            <a:r>
              <a:rPr lang="es-ES" sz="24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Recuperar la salud y el bienestar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52152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05701" y="1325244"/>
            <a:ext cx="7297190" cy="615553"/>
          </a:xfrm>
          <a:prstGeom prst="rect">
            <a:avLst/>
          </a:prstGeom>
          <a:solidFill>
            <a:srgbClr val="3F8CE9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III. Educación Médica de Posgrado</a:t>
            </a:r>
            <a:endParaRPr lang="es-VE" sz="3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40728" y="2348880"/>
            <a:ext cx="6627135" cy="28931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Pacto Residentes y sus profesores.</a:t>
            </a:r>
          </a:p>
          <a:p>
            <a:r>
              <a:rPr lang="es-VE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Principios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eberes de Profesores y residentes</a:t>
            </a:r>
          </a:p>
          <a:p>
            <a:endParaRPr lang="es-V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Supervisión y evaluación</a:t>
            </a:r>
            <a:endParaRPr lang="es-V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V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¿Hay aquí educación de cuarto nivel?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234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600088" y="908720"/>
            <a:ext cx="5943824" cy="1077218"/>
          </a:xfrm>
          <a:prstGeom prst="rect">
            <a:avLst/>
          </a:prstGeom>
          <a:solidFill>
            <a:srgbClr val="3F8C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32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</a:t>
            </a:r>
            <a:r>
              <a:rPr lang="es-ES_tradnl" sz="32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Pacto entre residentes y sus profesores</a:t>
            </a:r>
            <a:r>
              <a:rPr lang="es-ES_tradnl" sz="32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”</a:t>
            </a:r>
            <a:endParaRPr lang="es-ES_tradnl" sz="3200" i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32776" y="2276871"/>
            <a:ext cx="6478448" cy="266226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>
              <a:buClr>
                <a:srgbClr val="FF3399"/>
              </a:buClr>
            </a:pPr>
            <a:r>
              <a:rPr lang="es-ES_tradnl" sz="2400" dirty="0">
                <a:latin typeface="Comic Sans MS" pitchFamily="66" charset="0"/>
              </a:rPr>
              <a:t>Para </a:t>
            </a:r>
            <a:r>
              <a:rPr lang="es-ES_tradnl" sz="2400" dirty="0" smtClean="0">
                <a:latin typeface="Comic Sans MS" pitchFamily="66" charset="0"/>
              </a:rPr>
              <a:t>equilibrar</a:t>
            </a:r>
            <a:r>
              <a:rPr lang="es-ES_tradnl" sz="2400" dirty="0">
                <a:latin typeface="Comic Sans MS" pitchFamily="66" charset="0"/>
              </a:rPr>
              <a:t>:</a:t>
            </a:r>
          </a:p>
          <a:p>
            <a:pPr marL="285750" lvl="0" indent="-285750">
              <a:buClr>
                <a:srgbClr val="FF3399"/>
              </a:buClr>
              <a:buFont typeface="Arial" pitchFamily="34" charset="0"/>
              <a:buChar char="•"/>
            </a:pPr>
            <a:endParaRPr lang="es-ES_tradnl" sz="1400" dirty="0">
              <a:latin typeface="Comic Sans MS" pitchFamily="66" charset="0"/>
            </a:endParaRPr>
          </a:p>
          <a:p>
            <a:pPr marL="269875" lvl="0" indent="-269875">
              <a:buClr>
                <a:srgbClr val="FF3399"/>
              </a:buClr>
              <a:buFont typeface="Arial" pitchFamily="34" charset="0"/>
              <a:buChar char="•"/>
              <a:tabLst>
                <a:tab pos="182563" algn="l"/>
              </a:tabLst>
            </a:pPr>
            <a:r>
              <a:rPr lang="es-ES_tradnl" sz="2400" dirty="0" smtClean="0">
                <a:latin typeface="Comic Sans MS" pitchFamily="66" charset="0"/>
              </a:rPr>
              <a:t>Metas </a:t>
            </a:r>
            <a:r>
              <a:rPr lang="es-ES_tradnl" sz="2400" dirty="0">
                <a:latin typeface="Comic Sans MS" pitchFamily="66" charset="0"/>
              </a:rPr>
              <a:t>educativas y bienestar de los </a:t>
            </a:r>
            <a:r>
              <a:rPr lang="es-ES_tradnl" sz="2400" dirty="0" smtClean="0">
                <a:latin typeface="Comic Sans MS" pitchFamily="66" charset="0"/>
              </a:rPr>
              <a:t> </a:t>
            </a:r>
          </a:p>
          <a:p>
            <a:pPr lvl="0">
              <a:buClr>
                <a:srgbClr val="FF3399"/>
              </a:buClr>
            </a:pPr>
            <a:r>
              <a:rPr lang="es-ES_tradnl" sz="2400" dirty="0" smtClean="0">
                <a:latin typeface="Comic Sans MS" pitchFamily="66" charset="0"/>
              </a:rPr>
              <a:t>   residentes con</a:t>
            </a:r>
            <a:endParaRPr lang="es-ES_tradnl" sz="2400" dirty="0">
              <a:latin typeface="Comic Sans MS" pitchFamily="66" charset="0"/>
            </a:endParaRPr>
          </a:p>
          <a:p>
            <a:pPr marL="269875" lvl="0" indent="-269875">
              <a:buClr>
                <a:srgbClr val="FF3399"/>
              </a:buClr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269875" lvl="0" indent="-269875">
              <a:buClr>
                <a:srgbClr val="FF3399"/>
              </a:buClr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Obligación </a:t>
            </a:r>
            <a:r>
              <a:rPr lang="es-ES_tradnl" sz="2400" dirty="0">
                <a:latin typeface="Comic Sans MS" pitchFamily="66" charset="0"/>
              </a:rPr>
              <a:t>de los hospitales docentes de </a:t>
            </a:r>
            <a:r>
              <a:rPr lang="es-ES_tradnl" sz="2400" dirty="0" smtClean="0">
                <a:latin typeface="Comic Sans MS" pitchFamily="66" charset="0"/>
              </a:rPr>
              <a:t> </a:t>
            </a:r>
          </a:p>
          <a:p>
            <a:pPr lvl="0">
              <a:buClr>
                <a:srgbClr val="FF3399"/>
              </a:buClr>
            </a:pPr>
            <a:r>
              <a:rPr lang="es-ES_tradnl" sz="2400" dirty="0" smtClean="0">
                <a:latin typeface="Comic Sans MS" pitchFamily="66" charset="0"/>
              </a:rPr>
              <a:t>   brindar </a:t>
            </a:r>
            <a:r>
              <a:rPr lang="es-ES_tradnl" sz="2400" dirty="0" smtClean="0">
                <a:latin typeface="Comic Sans MS" pitchFamily="66" charset="0"/>
              </a:rPr>
              <a:t>atención segura </a:t>
            </a:r>
            <a:r>
              <a:rPr lang="es-ES_tradnl" sz="2400" dirty="0">
                <a:latin typeface="Comic Sans MS" pitchFamily="66" charset="0"/>
              </a:rPr>
              <a:t>y de calidad al </a:t>
            </a:r>
            <a:r>
              <a:rPr lang="es-ES_tradnl" sz="2400" dirty="0" smtClean="0">
                <a:latin typeface="Comic Sans MS" pitchFamily="66" charset="0"/>
              </a:rPr>
              <a:t>     </a:t>
            </a:r>
          </a:p>
          <a:p>
            <a:pPr lvl="0">
              <a:buClr>
                <a:srgbClr val="FF3399"/>
              </a:buClr>
            </a:pPr>
            <a:r>
              <a:rPr lang="es-ES_tradnl" sz="2400" dirty="0">
                <a:latin typeface="Comic Sans MS" pitchFamily="66" charset="0"/>
              </a:rPr>
              <a:t> </a:t>
            </a:r>
            <a:r>
              <a:rPr lang="es-ES_tradnl" sz="2400" dirty="0" smtClean="0">
                <a:latin typeface="Comic Sans MS" pitchFamily="66" charset="0"/>
              </a:rPr>
              <a:t>  paciente</a:t>
            </a:r>
            <a:endParaRPr lang="es-ES_tradnl" sz="2400" dirty="0"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819400" y="5262304"/>
            <a:ext cx="4991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</a:rPr>
              <a:t>Association of American Medical Colleges AAMC. </a:t>
            </a:r>
            <a:r>
              <a:rPr lang="en-US" sz="1200" i="1" dirty="0" smtClean="0">
                <a:solidFill>
                  <a:schemeClr val="bg1"/>
                </a:solidFill>
                <a:latin typeface="Times New Roman" pitchFamily="18" charset="0"/>
              </a:rPr>
              <a:t>Compact between resident physicians and their teachers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</a:rPr>
              <a:t>. 2006. </a:t>
            </a:r>
            <a:endParaRPr lang="en-US" sz="1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738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660298" y="4657466"/>
            <a:ext cx="46455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AAMC.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Compact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resident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physicians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teachers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2006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907698" y="4934465"/>
            <a:ext cx="63981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JJ Cohen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Let’s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remember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resident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physicians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learners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 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Gen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2005; 7: 55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838200" y="2280553"/>
            <a:ext cx="7388705" cy="2139047"/>
          </a:xfrm>
          <a:prstGeom prst="rect">
            <a:avLst/>
          </a:prstGeom>
          <a:solidFill>
            <a:srgbClr val="00B0F0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  <a:extLst/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1445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36738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359025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8162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734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306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878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>
              <a:buClr>
                <a:srgbClr val="FF0066"/>
              </a:buClr>
              <a:buFont typeface="Arial" pitchFamily="34" charset="0"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 marL="179388" indent="-179388">
              <a:buClr>
                <a:srgbClr val="FF0066"/>
              </a:buClr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Los </a:t>
            </a:r>
            <a:r>
              <a:rPr lang="es-ES_tradnl" sz="2400" dirty="0">
                <a:latin typeface="Comic Sans MS" pitchFamily="66" charset="0"/>
              </a:rPr>
              <a:t>residentes son antes que nada APRENDICES</a:t>
            </a:r>
          </a:p>
          <a:p>
            <a:pPr marL="179388" indent="-179388">
              <a:buClr>
                <a:srgbClr val="FF0066"/>
              </a:buClr>
              <a:buFont typeface="Arial" pitchFamily="34" charset="0"/>
              <a:buChar char="•"/>
            </a:pPr>
            <a:endParaRPr lang="es-ES_tradnl" sz="1000" dirty="0">
              <a:latin typeface="Comic Sans MS" pitchFamily="66" charset="0"/>
            </a:endParaRPr>
          </a:p>
          <a:p>
            <a:pPr marL="179388" indent="-179388">
              <a:buClr>
                <a:srgbClr val="FF0066"/>
              </a:buClr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Deben </a:t>
            </a:r>
            <a:r>
              <a:rPr lang="es-ES_tradnl" sz="2400" dirty="0">
                <a:latin typeface="Comic Sans MS" pitchFamily="66" charset="0"/>
              </a:rPr>
              <a:t>entrenarse en instituciones asistenciales </a:t>
            </a:r>
          </a:p>
          <a:p>
            <a:pPr marL="179388" indent="-179388">
              <a:buClr>
                <a:srgbClr val="FF0066"/>
              </a:buClr>
            </a:pPr>
            <a:r>
              <a:rPr lang="es-ES_tradnl" sz="2400" dirty="0" smtClean="0">
                <a:latin typeface="Comic Sans MS" pitchFamily="66" charset="0"/>
              </a:rPr>
              <a:t>  con </a:t>
            </a:r>
            <a:r>
              <a:rPr lang="es-ES_tradnl" sz="2400" dirty="0">
                <a:latin typeface="Comic Sans MS" pitchFamily="66" charset="0"/>
              </a:rPr>
              <a:t>el más alto estándar de atención y seguridad</a:t>
            </a:r>
          </a:p>
          <a:p>
            <a:pPr marL="179388" indent="-179388">
              <a:buClr>
                <a:srgbClr val="FF0066"/>
              </a:buClr>
              <a:buFont typeface="Arial" pitchFamily="34" charset="0"/>
              <a:buChar char="•"/>
            </a:pPr>
            <a:endParaRPr lang="es-ES_tradnl" sz="1000" dirty="0">
              <a:latin typeface="Comic Sans MS" pitchFamily="66" charset="0"/>
            </a:endParaRPr>
          </a:p>
          <a:p>
            <a:pPr marL="179388" indent="-179388">
              <a:buClr>
                <a:srgbClr val="FF0066"/>
              </a:buClr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El </a:t>
            </a:r>
            <a:r>
              <a:rPr lang="es-ES_tradnl" sz="2400" dirty="0">
                <a:latin typeface="Comic Sans MS" pitchFamily="66" charset="0"/>
              </a:rPr>
              <a:t>bienestar del residente debe </a:t>
            </a:r>
            <a:r>
              <a:rPr lang="es-ES_tradnl" sz="2400" dirty="0" smtClean="0">
                <a:latin typeface="Comic Sans MS" pitchFamily="66" charset="0"/>
              </a:rPr>
              <a:t>ser</a:t>
            </a:r>
            <a:r>
              <a:rPr lang="es-ES_tradnl" sz="2400" dirty="0">
                <a:latin typeface="Comic Sans MS" pitchFamily="66" charset="0"/>
              </a:rPr>
              <a:t> </a:t>
            </a:r>
            <a:r>
              <a:rPr lang="es-ES_tradnl" sz="2400" dirty="0" smtClean="0">
                <a:latin typeface="Comic Sans MS" pitchFamily="66" charset="0"/>
              </a:rPr>
              <a:t>una prioridad</a:t>
            </a:r>
            <a:endParaRPr lang="es-ES_tradnl" sz="2400" dirty="0" smtClean="0">
              <a:latin typeface="Comic Sans MS" pitchFamily="66" charset="0"/>
            </a:endParaRPr>
          </a:p>
          <a:p>
            <a:pPr marL="171450" indent="-171450">
              <a:buClr>
                <a:srgbClr val="FF0066"/>
              </a:buClr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89725" y="6583363"/>
            <a:ext cx="2553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2016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652901" y="1295400"/>
            <a:ext cx="3873176" cy="584775"/>
          </a:xfrm>
          <a:prstGeom prst="rect">
            <a:avLst/>
          </a:prstGeom>
          <a:solidFill>
            <a:srgbClr val="3F8CE9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lvl="0"/>
            <a:r>
              <a:rPr lang="es-ES_tradnl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Principios del Pacto</a:t>
            </a:r>
            <a:endParaRPr lang="es-ES_tradnl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9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03176" y="6003255"/>
            <a:ext cx="42484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AAMC. </a:t>
            </a:r>
            <a:r>
              <a:rPr lang="es-ES_tradnl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Compact </a:t>
            </a:r>
            <a:r>
              <a:rPr lang="es-ES_tradnl" sz="11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s-ES_tradnl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1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resident</a:t>
            </a:r>
            <a:r>
              <a:rPr lang="es-ES_tradnl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1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physicians</a:t>
            </a:r>
            <a:r>
              <a:rPr lang="es-ES_tradnl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s-ES_tradnl" sz="11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s-ES_tradnl" sz="11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1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teachers</a:t>
            </a:r>
            <a:r>
              <a:rPr lang="es-ES_tradnl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2006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09719" y="2564904"/>
            <a:ext cx="3835384" cy="3354765"/>
          </a:xfrm>
          <a:prstGeom prst="rect">
            <a:avLst/>
          </a:prstGeom>
          <a:solidFill>
            <a:srgbClr val="00B0F0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9906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27188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63775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00363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5756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1476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7196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2916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Aceptará </a:t>
            </a:r>
            <a:r>
              <a:rPr lang="es-ES_tradnl" dirty="0">
                <a:latin typeface="Comic Sans MS" pitchFamily="66" charset="0"/>
              </a:rPr>
              <a:t>la </a:t>
            </a:r>
            <a:r>
              <a:rPr lang="es-ES_tradnl" u="sng" dirty="0">
                <a:latin typeface="Comic Sans MS" pitchFamily="66" charset="0"/>
              </a:rPr>
              <a:t>obligación de </a:t>
            </a:r>
            <a:r>
              <a:rPr lang="es-ES_tradnl" u="sng" dirty="0" smtClean="0">
                <a:latin typeface="Comic Sans MS" pitchFamily="66" charset="0"/>
              </a:rPr>
              <a:t>pedir ayuda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Aceptará </a:t>
            </a:r>
            <a:r>
              <a:rPr lang="es-ES_tradnl" dirty="0">
                <a:latin typeface="Comic Sans MS" pitchFamily="66" charset="0"/>
              </a:rPr>
              <a:t>la crítica de los que </a:t>
            </a:r>
            <a:r>
              <a:rPr lang="es-ES_tradnl" dirty="0" smtClean="0">
                <a:latin typeface="Comic Sans MS" pitchFamily="66" charset="0"/>
              </a:rPr>
              <a:t>observen su desempeño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Aportará </a:t>
            </a:r>
            <a:r>
              <a:rPr lang="es-ES_tradnl" dirty="0">
                <a:latin typeface="Comic Sans MS" pitchFamily="66" charset="0"/>
              </a:rPr>
              <a:t>crítica constructiva </a:t>
            </a:r>
            <a:endParaRPr lang="es-ES_tradnl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</a:pPr>
            <a:r>
              <a:rPr lang="es-ES_tradnl" dirty="0">
                <a:latin typeface="Comic Sans MS" pitchFamily="66" charset="0"/>
              </a:rPr>
              <a:t> </a:t>
            </a:r>
            <a:r>
              <a:rPr lang="es-ES_tradnl" dirty="0" smtClean="0">
                <a:latin typeface="Comic Sans MS" pitchFamily="66" charset="0"/>
              </a:rPr>
              <a:t>   y justa sobre compañeros, </a:t>
            </a:r>
          </a:p>
          <a:p>
            <a:pPr>
              <a:buClr>
                <a:schemeClr val="tx1"/>
              </a:buClr>
            </a:pPr>
            <a:r>
              <a:rPr lang="es-ES_tradnl" dirty="0">
                <a:latin typeface="Comic Sans MS" pitchFamily="66" charset="0"/>
              </a:rPr>
              <a:t> </a:t>
            </a:r>
            <a:r>
              <a:rPr lang="es-ES_tradnl" dirty="0" smtClean="0">
                <a:latin typeface="Comic Sans MS" pitchFamily="66" charset="0"/>
              </a:rPr>
              <a:t>   estudiantes </a:t>
            </a:r>
            <a:r>
              <a:rPr lang="es-ES_tradnl" dirty="0">
                <a:latin typeface="Comic Sans MS" pitchFamily="66" charset="0"/>
              </a:rPr>
              <a:t>y </a:t>
            </a:r>
            <a:r>
              <a:rPr lang="es-ES_tradnl" dirty="0" smtClean="0">
                <a:latin typeface="Comic Sans MS" pitchFamily="66" charset="0"/>
              </a:rPr>
              <a:t>profesores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Ayudará </a:t>
            </a:r>
            <a:r>
              <a:rPr lang="es-ES_tradnl" dirty="0">
                <a:latin typeface="Comic Sans MS" pitchFamily="66" charset="0"/>
              </a:rPr>
              <a:t>a estudiantes </a:t>
            </a:r>
            <a:r>
              <a:rPr lang="es-ES_tradnl" dirty="0" smtClean="0">
                <a:latin typeface="Comic Sans MS" pitchFamily="66" charset="0"/>
              </a:rPr>
              <a:t>y compañeros como </a:t>
            </a:r>
            <a:r>
              <a:rPr lang="es-ES_tradnl" dirty="0">
                <a:latin typeface="Comic Sans MS" pitchFamily="66" charset="0"/>
              </a:rPr>
              <a:t>su maestro </a:t>
            </a:r>
            <a:endParaRPr lang="es-ES_tradnl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</a:pPr>
            <a:r>
              <a:rPr lang="es-ES_tradnl" dirty="0">
                <a:latin typeface="Comic Sans MS" pitchFamily="66" charset="0"/>
              </a:rPr>
              <a:t> </a:t>
            </a:r>
            <a:r>
              <a:rPr lang="es-ES_tradnl" dirty="0" smtClean="0">
                <a:latin typeface="Comic Sans MS" pitchFamily="66" charset="0"/>
              </a:rPr>
              <a:t>   a </a:t>
            </a:r>
            <a:r>
              <a:rPr lang="es-ES_tradnl" dirty="0">
                <a:latin typeface="Comic Sans MS" pitchFamily="66" charset="0"/>
              </a:rPr>
              <a:t>imitar</a:t>
            </a:r>
          </a:p>
          <a:p>
            <a:endParaRPr lang="es-ES_tradnl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4806280" y="2540436"/>
            <a:ext cx="3880520" cy="3970318"/>
          </a:xfrm>
          <a:prstGeom prst="rect">
            <a:avLst/>
          </a:prstGeom>
          <a:solidFill>
            <a:srgbClr val="00B0F0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marL="182563" indent="-182563" algn="l">
              <a:spcBef>
                <a:spcPct val="50000"/>
              </a:spcBef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Pondrá </a:t>
            </a:r>
            <a:r>
              <a:rPr lang="es-ES_tradnl" dirty="0">
                <a:latin typeface="Comic Sans MS" pitchFamily="66" charset="0"/>
              </a:rPr>
              <a:t>su mayor </a:t>
            </a:r>
            <a:r>
              <a:rPr lang="es-ES_tradnl" dirty="0" smtClean="0">
                <a:latin typeface="Comic Sans MS" pitchFamily="66" charset="0"/>
              </a:rPr>
              <a:t>empeño </a:t>
            </a:r>
            <a:r>
              <a:rPr lang="es-ES_tradnl" dirty="0">
                <a:latin typeface="Comic Sans MS" pitchFamily="66" charset="0"/>
              </a:rPr>
              <a:t>para que el   programa sea de la más alta calidad</a:t>
            </a:r>
          </a:p>
          <a:p>
            <a:pPr marL="182563" indent="-182563" algn="l">
              <a:spcBef>
                <a:spcPct val="5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Estimulará </a:t>
            </a:r>
            <a:r>
              <a:rPr lang="es-ES_tradnl" dirty="0">
                <a:latin typeface="Comic Sans MS" pitchFamily="66" charset="0"/>
              </a:rPr>
              <a:t>la excelencia académica, el </a:t>
            </a:r>
            <a:r>
              <a:rPr lang="es-ES_tradnl" dirty="0" smtClean="0">
                <a:latin typeface="Comic Sans MS" pitchFamily="66" charset="0"/>
              </a:rPr>
              <a:t>profesionalismo y el </a:t>
            </a:r>
            <a:r>
              <a:rPr lang="es-ES_tradnl" dirty="0">
                <a:latin typeface="Comic Sans MS" pitchFamily="66" charset="0"/>
              </a:rPr>
              <a:t>aprendizaje de por vida</a:t>
            </a:r>
          </a:p>
          <a:p>
            <a:pPr marL="182563" indent="-182563" algn="l">
              <a:spcBef>
                <a:spcPct val="5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u="sng" dirty="0" smtClean="0">
                <a:latin typeface="Comic Sans MS" pitchFamily="66" charset="0"/>
              </a:rPr>
              <a:t>Dará </a:t>
            </a:r>
            <a:r>
              <a:rPr lang="es-ES_tradnl" u="sng" dirty="0">
                <a:latin typeface="Comic Sans MS" pitchFamily="66" charset="0"/>
              </a:rPr>
              <a:t>supervisión apropiada </a:t>
            </a:r>
            <a:r>
              <a:rPr lang="es-ES_tradnl" dirty="0">
                <a:latin typeface="Comic Sans MS" pitchFamily="66" charset="0"/>
              </a:rPr>
              <a:t>a los residentes para cumplir con sus pacientes</a:t>
            </a:r>
          </a:p>
          <a:p>
            <a:pPr marL="182563" indent="-182563" algn="l">
              <a:spcBef>
                <a:spcPct val="5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dirty="0" smtClean="0">
                <a:latin typeface="Comic Sans MS" pitchFamily="66" charset="0"/>
              </a:rPr>
              <a:t>Evaluará </a:t>
            </a:r>
            <a:r>
              <a:rPr lang="es-ES_tradnl" dirty="0">
                <a:latin typeface="Comic Sans MS" pitchFamily="66" charset="0"/>
              </a:rPr>
              <a:t>el trabajo </a:t>
            </a:r>
            <a:r>
              <a:rPr lang="es-ES_tradnl" dirty="0" smtClean="0">
                <a:latin typeface="Comic Sans MS" pitchFamily="66" charset="0"/>
              </a:rPr>
              <a:t>del residente</a:t>
            </a:r>
            <a:r>
              <a:rPr lang="es-ES_tradnl" dirty="0">
                <a:latin typeface="Comic Sans MS" pitchFamily="66" charset="0"/>
              </a:rPr>
              <a:t>, dará   opinión apropiada verbal y </a:t>
            </a:r>
            <a:r>
              <a:rPr lang="es-ES_tradnl" dirty="0" smtClean="0">
                <a:latin typeface="Comic Sans MS" pitchFamily="66" charset="0"/>
              </a:rPr>
              <a:t>escrita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582513" y="846302"/>
            <a:ext cx="3978974" cy="523220"/>
          </a:xfrm>
          <a:prstGeom prst="rect">
            <a:avLst/>
          </a:prstGeom>
          <a:solidFill>
            <a:srgbClr val="3F8CE9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lvl="0"/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Compromisos del Pacto</a:t>
            </a:r>
            <a:endParaRPr lang="es-ES_tradnl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15568" y="1842822"/>
            <a:ext cx="2223686" cy="523220"/>
          </a:xfrm>
          <a:prstGeom prst="rect">
            <a:avLst/>
          </a:prstGeom>
          <a:solidFill>
            <a:srgbClr val="3F8CE9"/>
          </a:solidFill>
        </p:spPr>
        <p:txBody>
          <a:bodyPr wrap="none">
            <a:spAutoFit/>
          </a:bodyPr>
          <a:lstStyle/>
          <a:p>
            <a:pPr lvl="0"/>
            <a:r>
              <a:rPr lang="es-ES_tradnl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residente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675646" y="1809156"/>
            <a:ext cx="2085827" cy="523220"/>
          </a:xfrm>
          <a:prstGeom prst="rect">
            <a:avLst/>
          </a:prstGeom>
          <a:solidFill>
            <a:srgbClr val="3F8CE9"/>
          </a:solidFill>
        </p:spPr>
        <p:txBody>
          <a:bodyPr wrap="none">
            <a:spAutoFit/>
          </a:bodyPr>
          <a:lstStyle/>
          <a:p>
            <a:pPr lvl="0"/>
            <a:r>
              <a:rPr lang="es-ES_tradnl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profesor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7083972" y="272307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Deberes y 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Derechos…</a:t>
            </a:r>
            <a:endParaRPr lang="es-VE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858000" y="6525344"/>
            <a:ext cx="2286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93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 animBg="1"/>
      <p:bldP spid="3" grpId="0" animBg="1"/>
      <p:bldP spid="11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618158" y="3733800"/>
            <a:ext cx="5889754" cy="169277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dirty="0">
                <a:solidFill>
                  <a:schemeClr val="bg1"/>
                </a:solidFill>
                <a:latin typeface="Comic Sans MS" pitchFamily="66" charset="0"/>
              </a:rPr>
              <a:t>El programa de la residencia 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Comic Sans MS" pitchFamily="66" charset="0"/>
              </a:rPr>
              <a:t>NUNCA</a:t>
            </a:r>
            <a:r>
              <a:rPr lang="es-ES_tradnl" sz="2400" dirty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s-ES_tradnl" sz="2400" dirty="0">
                <a:solidFill>
                  <a:schemeClr val="bg1"/>
                </a:solidFill>
                <a:latin typeface="Comic Sans MS" pitchFamily="66" charset="0"/>
              </a:rPr>
              <a:t>puede estar por encima </a:t>
            </a:r>
          </a:p>
          <a:p>
            <a:pPr algn="ctr"/>
            <a:r>
              <a:rPr lang="es-ES_tradnl" sz="2400" dirty="0">
                <a:solidFill>
                  <a:schemeClr val="bg1"/>
                </a:solidFill>
                <a:latin typeface="Comic Sans MS" pitchFamily="66" charset="0"/>
              </a:rPr>
              <a:t>de la seguridad y bienestar del paciente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3109099" y="1153177"/>
            <a:ext cx="29258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1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olvidar: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874727" y="2105561"/>
            <a:ext cx="5376615" cy="1446550"/>
          </a:xfrm>
          <a:prstGeom prst="rect">
            <a:avLst/>
          </a:prstGeom>
          <a:solidFill>
            <a:srgbClr val="3BC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</a:t>
            </a:r>
            <a:r>
              <a:rPr lang="es-ES_tradn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aciente </a:t>
            </a:r>
            <a:r>
              <a:rPr lang="es-ES_tradnl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siempre </a:t>
            </a:r>
            <a:endParaRPr lang="es-ES_tradnl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/>
            <a:r>
              <a:rPr lang="es-ES_tradn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primero</a:t>
            </a:r>
            <a:endParaRPr lang="es-ES_tradnl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27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968289" y="2743200"/>
            <a:ext cx="7207421" cy="1692771"/>
          </a:xfrm>
          <a:prstGeom prst="rect">
            <a:avLst/>
          </a:prstGeom>
          <a:solidFill>
            <a:srgbClr val="00FFFF"/>
          </a:solidFill>
          <a:ln w="19050">
            <a:solidFill>
              <a:srgbClr val="0000FF"/>
            </a:solidFill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3200" dirty="0">
                <a:latin typeface="Comic Sans MS" pitchFamily="66" charset="0"/>
              </a:rPr>
              <a:t>Mejorar el desempeño del residente </a:t>
            </a:r>
          </a:p>
          <a:p>
            <a:pPr algn="ctr"/>
            <a:r>
              <a:rPr lang="es-ES" sz="3200" dirty="0">
                <a:latin typeface="Comic Sans MS" pitchFamily="66" charset="0"/>
              </a:rPr>
              <a:t>p</a:t>
            </a:r>
            <a:r>
              <a:rPr lang="es-ES" sz="3200" dirty="0" smtClean="0">
                <a:latin typeface="Comic Sans MS" pitchFamily="66" charset="0"/>
              </a:rPr>
              <a:t>ara una</a:t>
            </a:r>
          </a:p>
          <a:p>
            <a:pPr algn="ctr"/>
            <a:r>
              <a:rPr lang="es-ES" sz="4000" dirty="0" smtClean="0">
                <a:latin typeface="Comic Sans MS" pitchFamily="66" charset="0"/>
              </a:rPr>
              <a:t>Mejor </a:t>
            </a:r>
            <a:r>
              <a:rPr lang="es-ES" sz="4000" dirty="0">
                <a:latin typeface="Comic Sans MS" pitchFamily="66" charset="0"/>
              </a:rPr>
              <a:t>atención médica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3882452" y="4491335"/>
            <a:ext cx="42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Accreditation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Council 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Graduate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ACGME). 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Outcome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http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://www.acgme.org/Outcome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979712" y="1247360"/>
            <a:ext cx="5259647" cy="1077218"/>
          </a:xfrm>
          <a:prstGeom prst="rect">
            <a:avLst/>
          </a:prstGeom>
          <a:solidFill>
            <a:srgbClr val="558ED5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META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un programa </a:t>
            </a:r>
          </a:p>
          <a:p>
            <a:pPr lvl="0" algn="ctr"/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residencia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098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61491" y="2058549"/>
            <a:ext cx="4343672" cy="3207032"/>
          </a:xfrm>
          <a:prstGeom prst="rect">
            <a:avLst/>
          </a:prstGeom>
          <a:solidFill>
            <a:srgbClr val="3BCCFF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1139825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1921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endParaRPr lang="es-E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Atención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paciente</a:t>
            </a:r>
          </a:p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Conocimiento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médico            </a:t>
            </a:r>
          </a:p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Aprendizaje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mejoramiento en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práctica</a:t>
            </a:r>
          </a:p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Destrezas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comunicación </a:t>
            </a:r>
          </a:p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r>
              <a:rPr lang="es-E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Profesionalismo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2563" indent="-182563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Práctica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basada en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sistema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</a:p>
          <a:p>
            <a:pPr marL="274638" indent="-274638">
              <a:lnSpc>
                <a:spcPct val="110000"/>
              </a:lnSpc>
              <a:buClr>
                <a:srgbClr val="FF3399"/>
              </a:buClr>
              <a:buSzPct val="80000"/>
              <a:buFont typeface="Arial" pitchFamily="34" charset="0"/>
              <a:buChar char="•"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950943" y="2057400"/>
            <a:ext cx="2563522" cy="498598"/>
          </a:xfrm>
          <a:prstGeom prst="rect">
            <a:avLst/>
          </a:prstGeom>
          <a:solidFill>
            <a:srgbClr val="198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  <a:buClr>
                <a:srgbClr val="3399FF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LO QUE HACE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962056" y="2625602"/>
            <a:ext cx="2549096" cy="498598"/>
          </a:xfrm>
          <a:prstGeom prst="rect">
            <a:avLst/>
          </a:prstGeom>
          <a:solidFill>
            <a:srgbClr val="198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  <a:buClr>
                <a:schemeClr val="accent2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LO QUE SABE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966001" y="3200400"/>
            <a:ext cx="2813591" cy="461665"/>
          </a:xfrm>
          <a:prstGeom prst="rect">
            <a:avLst/>
          </a:prstGeom>
          <a:solidFill>
            <a:srgbClr val="198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CÓMO MEJORA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946576" y="3733800"/>
            <a:ext cx="3816424" cy="461665"/>
          </a:xfrm>
          <a:prstGeom prst="rect">
            <a:avLst/>
          </a:prstGeom>
          <a:solidFill>
            <a:srgbClr val="198C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CÓMO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RELACIONA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943009" y="4876800"/>
            <a:ext cx="3134191" cy="904863"/>
          </a:xfrm>
          <a:prstGeom prst="rect">
            <a:avLst/>
          </a:prstGeom>
          <a:solidFill>
            <a:srgbClr val="198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  <a:buClr>
                <a:schemeClr val="accent2"/>
              </a:buClr>
              <a:buSzPct val="80000"/>
            </a:pP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CÓMO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TRABAJA </a:t>
            </a:r>
            <a:endParaRPr lang="es-E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lnSpc>
                <a:spcPct val="110000"/>
              </a:lnSpc>
              <a:buClr>
                <a:schemeClr val="accent2"/>
              </a:buClr>
              <a:buSzPct val="80000"/>
            </a:pP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dentro del sistema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946576" y="4302002"/>
            <a:ext cx="2550698" cy="498598"/>
          </a:xfrm>
          <a:prstGeom prst="rect">
            <a:avLst/>
          </a:prstGeom>
          <a:solidFill>
            <a:srgbClr val="198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  <a:buClr>
                <a:schemeClr val="accent2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CÓMO ACTÚA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547519" y="5882788"/>
            <a:ext cx="612068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Accreditation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Council 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Graduate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Medical 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ACGME) 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http://www.acgme.org/Outcome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433327" y="838200"/>
            <a:ext cx="4277346" cy="800219"/>
          </a:xfrm>
          <a:prstGeom prst="rect">
            <a:avLst/>
          </a:prstGeom>
          <a:solidFill>
            <a:srgbClr val="558ED5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Las Seis Competencias</a:t>
            </a:r>
          </a:p>
          <a:p>
            <a:pPr lvl="0" algn="ctr"/>
            <a:r>
              <a:rPr lang="es-ES_tradnl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Proyecto </a:t>
            </a:r>
            <a:r>
              <a:rPr lang="es-ES_tradnl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Outcome</a:t>
            </a: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52336" y="6128990"/>
            <a:ext cx="65158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SR. Swing.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ACGME outcome project: retrospective and prospective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Med Teach.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2007;29:648-54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V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24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91" name="Text Box 11"/>
          <p:cNvSpPr txBox="1">
            <a:spLocks noChangeArrowheads="1"/>
          </p:cNvSpPr>
          <p:nvPr/>
        </p:nvSpPr>
        <p:spPr bwMode="auto">
          <a:xfrm>
            <a:off x="1703535" y="1582340"/>
            <a:ext cx="5776615" cy="3693319"/>
          </a:xfrm>
          <a:prstGeom prst="rect">
            <a:avLst/>
          </a:prstGeom>
          <a:solidFill>
            <a:srgbClr val="3BCCFF"/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736600" dir="11940000" sx="99000" sy="99000" algn="tl" rotWithShape="0">
              <a:prstClr val="black">
                <a:alpha val="63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Profesores deben supervisar</a:t>
            </a:r>
          </a:p>
          <a:p>
            <a:pPr algn="ctr">
              <a:spcBef>
                <a:spcPts val="600"/>
              </a:spcBef>
            </a:pPr>
            <a:r>
              <a:rPr lang="es-ES_tradnl" sz="3600" dirty="0">
                <a:latin typeface="Comic Sans MS" pitchFamily="66" charset="0"/>
              </a:rPr>
              <a:t>TODOS </a:t>
            </a:r>
            <a:endParaRPr lang="es-ES_tradnl" sz="3600" dirty="0" smtClean="0">
              <a:latin typeface="Comic Sans MS" pitchFamily="66" charset="0"/>
            </a:endParaRPr>
          </a:p>
          <a:p>
            <a:pPr algn="ctr">
              <a:spcBef>
                <a:spcPts val="600"/>
              </a:spcBef>
            </a:pPr>
            <a:r>
              <a:rPr lang="es-ES_tradnl" sz="3600" dirty="0" smtClean="0">
                <a:latin typeface="Comic Sans MS" pitchFamily="66" charset="0"/>
              </a:rPr>
              <a:t>LOS </a:t>
            </a:r>
            <a:r>
              <a:rPr lang="es-ES_tradnl" sz="3600" dirty="0">
                <a:latin typeface="Comic Sans MS" pitchFamily="66" charset="0"/>
              </a:rPr>
              <a:t>SERVICIOS</a:t>
            </a:r>
          </a:p>
          <a:p>
            <a:pPr algn="ctr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prestados por los residentes y </a:t>
            </a:r>
            <a:r>
              <a:rPr lang="es-ES_tradnl" sz="2000" dirty="0" smtClean="0">
                <a:latin typeface="Comic Sans MS" pitchFamily="66" charset="0"/>
              </a:rPr>
              <a:t>en urgencia</a:t>
            </a:r>
            <a:r>
              <a:rPr lang="es-ES_tradnl" sz="2000" dirty="0">
                <a:latin typeface="Comic Sans MS" pitchFamily="66" charset="0"/>
              </a:rPr>
              <a:t>, deben estar siempre </a:t>
            </a:r>
            <a:r>
              <a:rPr lang="es-ES_tradnl" sz="2000" dirty="0" smtClean="0">
                <a:latin typeface="Comic Sans MS" pitchFamily="66" charset="0"/>
              </a:rPr>
              <a:t>disponibles para dar</a:t>
            </a:r>
          </a:p>
          <a:p>
            <a:pPr algn="ctr">
              <a:spcBef>
                <a:spcPct val="50000"/>
              </a:spcBef>
            </a:pPr>
            <a:endParaRPr lang="es-ES_tradnl" sz="1200" dirty="0">
              <a:latin typeface="Comic Sans MS" pitchFamily="66" charset="0"/>
            </a:endParaRPr>
          </a:p>
          <a:p>
            <a:pPr algn="ctr">
              <a:buFontTx/>
              <a:buChar char="•"/>
            </a:pPr>
            <a:r>
              <a:rPr lang="es-ES_tradnl" sz="2400" dirty="0">
                <a:latin typeface="Comic Sans MS" pitchFamily="66" charset="0"/>
              </a:rPr>
              <a:t> </a:t>
            </a:r>
            <a:r>
              <a:rPr lang="es-ES_tradnl" sz="2800" dirty="0">
                <a:latin typeface="Comic Sans MS" pitchFamily="66" charset="0"/>
              </a:rPr>
              <a:t>Atención y seguridad al </a:t>
            </a:r>
            <a:r>
              <a:rPr lang="es-ES_tradnl" sz="2800" dirty="0" smtClean="0">
                <a:latin typeface="Comic Sans MS" pitchFamily="66" charset="0"/>
              </a:rPr>
              <a:t>paciente</a:t>
            </a:r>
            <a:r>
              <a:rPr lang="es-ES_tradnl" sz="1200" dirty="0" smtClean="0">
                <a:latin typeface="Comic Sans MS" pitchFamily="66" charset="0"/>
              </a:rPr>
              <a:t> </a:t>
            </a:r>
            <a:endParaRPr lang="es-ES_tradnl" sz="1200" dirty="0">
              <a:latin typeface="Comic Sans MS" pitchFamily="66" charset="0"/>
            </a:endParaRPr>
          </a:p>
          <a:p>
            <a:pPr algn="ctr">
              <a:buFontTx/>
              <a:buChar char="•"/>
            </a:pPr>
            <a:r>
              <a:rPr lang="es-ES_tradnl" sz="2400" dirty="0">
                <a:latin typeface="Comic Sans MS" pitchFamily="66" charset="0"/>
              </a:rPr>
              <a:t> </a:t>
            </a:r>
            <a:r>
              <a:rPr lang="es-ES_tradnl" sz="2800" dirty="0">
                <a:latin typeface="Comic Sans MS" pitchFamily="66" charset="0"/>
              </a:rPr>
              <a:t>Educación del residente</a:t>
            </a:r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3124132" y="564151"/>
            <a:ext cx="2935419" cy="707886"/>
          </a:xfrm>
          <a:prstGeom prst="rect">
            <a:avLst/>
          </a:prstGeom>
          <a:solidFill>
            <a:srgbClr val="558ED5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Supervisión</a:t>
            </a:r>
            <a:endParaRPr lang="es-ES_tradnl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1608428" y="5562599"/>
            <a:ext cx="58942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AAMC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Policy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Guidance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Graduate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Medical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Quality</a:t>
            </a:r>
            <a:r>
              <a:rPr lang="es-ES_tradnl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care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quality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educatio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Acad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2003; 78: 111-16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75580" y="687157"/>
            <a:ext cx="100811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4000" b="1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endParaRPr lang="es-VE" sz="4000" b="1" dirty="0">
              <a:solidFill>
                <a:srgbClr val="2FFFD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26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1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833910" y="2454564"/>
            <a:ext cx="5476179" cy="1908215"/>
          </a:xfrm>
          <a:prstGeom prst="rect">
            <a:avLst/>
          </a:prstGeom>
          <a:solidFill>
            <a:srgbClr val="A3FFED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glow rad="228600">
              <a:srgbClr val="2929FF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Evaluación de 360º</a:t>
            </a:r>
          </a:p>
          <a:p>
            <a:pPr algn="ctr"/>
            <a:r>
              <a:rPr lang="es-ES_tradnl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¡Todo el equipo de salud, </a:t>
            </a:r>
          </a:p>
          <a:p>
            <a:pPr algn="ctr"/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incluidos pacientes y familiares!</a:t>
            </a:r>
          </a:p>
          <a:p>
            <a:pPr algn="ctr"/>
            <a:endParaRPr lang="es-ES_tradn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156360" y="4774623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AAMC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Policy</a:t>
            </a:r>
            <a:r>
              <a:rPr lang="es-ES_tradnl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Guidance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Graduate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Medical </a:t>
            </a:r>
            <a:r>
              <a:rPr lang="es-ES_tradnl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s-ES_tradnl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.. </a:t>
            </a:r>
            <a:r>
              <a:rPr lang="es-ES_tradnl" sz="1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Quality</a:t>
            </a:r>
            <a:r>
              <a:rPr lang="es-ES_tradnl" sz="1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care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quality</a:t>
            </a:r>
            <a:r>
              <a:rPr lang="es-ES_tradnl" sz="12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es-ES_tradnl" sz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Acad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2003; 78: 111-16 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ES_tradnl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38431" y="1420743"/>
            <a:ext cx="1008112" cy="707886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accent2">
                <a:lumMod val="75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4000" b="1" dirty="0" smtClean="0">
                <a:solidFill>
                  <a:srgbClr val="2FFF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endParaRPr lang="es-VE" sz="4000" b="1" dirty="0">
              <a:solidFill>
                <a:srgbClr val="2FFFD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254973" y="1189911"/>
            <a:ext cx="2634054" cy="707886"/>
          </a:xfrm>
          <a:prstGeom prst="rect">
            <a:avLst/>
          </a:prstGeom>
          <a:solidFill>
            <a:srgbClr val="558ED5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Evaluación</a:t>
            </a:r>
            <a:endParaRPr lang="es-ES_tradnl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1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9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641237" y="4419600"/>
            <a:ext cx="3940502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Relación horas de trabajo </a:t>
            </a:r>
            <a:endParaRPr lang="es-E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s-ES" sz="2400" dirty="0" smtClean="0">
                <a:solidFill>
                  <a:schemeClr val="bg1"/>
                </a:solidFill>
                <a:latin typeface="Comic Sans MS" pitchFamily="66" charset="0"/>
              </a:rPr>
              <a:t>y predisposición 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a errores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644522" y="5415667"/>
            <a:ext cx="59339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Okie. </a:t>
            </a:r>
            <a:r>
              <a:rPr lang="en-US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 Elusive Balance — Residents’ Work Hours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N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Engl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J Med 2007; 356: 2665-2667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E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01f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5429" r="3230" b="5299"/>
          <a:stretch/>
        </p:blipFill>
        <p:spPr bwMode="auto">
          <a:xfrm>
            <a:off x="2151330" y="990600"/>
            <a:ext cx="4841339" cy="3274506"/>
          </a:xfrm>
          <a:prstGeom prst="rect">
            <a:avLst/>
          </a:prstGeom>
          <a:noFill/>
          <a:ln w="28575">
            <a:solidFill>
              <a:srgbClr val="2FFFD7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12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829785" y="668248"/>
            <a:ext cx="5421677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Valores del profesionalismo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628361" y="2057400"/>
            <a:ext cx="24910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Competencia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Honestidad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Integridad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Respeto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Responsabilidad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Altruismo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Dedicación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Prudencia</a:t>
            </a:r>
          </a:p>
        </p:txBody>
      </p:sp>
      <p:pic>
        <p:nvPicPr>
          <p:cNvPr id="5" name="Picture 2" descr="D:\Mis Documentos\EN PROCESO 2016\RESIDENTES PROFESSIONALISM 2016\word-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90545"/>
            <a:ext cx="4968220" cy="408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2284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562600" y="5104388"/>
            <a:ext cx="3547128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4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COMPASIÓN</a:t>
            </a:r>
          </a:p>
        </p:txBody>
      </p:sp>
    </p:spTree>
    <p:extLst>
      <p:ext uri="{BB962C8B-B14F-4D97-AF65-F5344CB8AC3E}">
        <p14:creationId xmlns:p14="http://schemas.microsoft.com/office/powerpoint/2010/main" val="15769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1295468" y="2294720"/>
            <a:ext cx="6513258" cy="2554545"/>
          </a:xfrm>
          <a:prstGeom prst="rect">
            <a:avLst/>
          </a:prstGeom>
          <a:solidFill>
            <a:srgbClr val="B7FFF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endParaRPr lang="es-ES_tradnl" sz="8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Institute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of  Medicine (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IOM)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ecomienda</a:t>
            </a:r>
          </a:p>
          <a:p>
            <a:pPr algn="ctr"/>
            <a:endParaRPr lang="es-ES_tradnl" sz="14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endParaRPr lang="es-ES_tradnl" sz="8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*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Para el </a:t>
            </a:r>
            <a:r>
              <a:rPr lang="es-ES_tradnl" sz="2400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residente: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Más sueño </a:t>
            </a:r>
          </a:p>
          <a:p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            Más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supervisión</a:t>
            </a:r>
          </a:p>
          <a:p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*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Para el </a:t>
            </a:r>
            <a:r>
              <a:rPr lang="es-ES_tradnl" sz="2400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paciente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Más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seguridad</a:t>
            </a:r>
          </a:p>
          <a:p>
            <a:pPr algn="ctr"/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1650346" y="5212218"/>
            <a:ext cx="61933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_tradnl" sz="12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Institute</a:t>
            </a:r>
            <a:r>
              <a:rPr lang="es-ES_tradnl" sz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of Medicine (IOM). </a:t>
            </a:r>
            <a:r>
              <a:rPr lang="es-ES_tradnl" sz="1200" i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Resident</a:t>
            </a:r>
            <a:r>
              <a:rPr lang="es-ES_tradnl" sz="1200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duty</a:t>
            </a:r>
            <a:r>
              <a:rPr lang="es-ES_tradnl" sz="1200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hours</a:t>
            </a:r>
            <a:r>
              <a:rPr lang="es-ES_tradnl" sz="1200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_tradnl" sz="1200" i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enhancing</a:t>
            </a:r>
            <a:r>
              <a:rPr lang="es-ES_tradnl" sz="1200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sleep</a:t>
            </a:r>
            <a:r>
              <a:rPr lang="es-ES_tradnl" sz="1200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_tradnl" sz="1200" i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supervision</a:t>
            </a:r>
            <a:r>
              <a:rPr lang="es-ES_tradnl" sz="1200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200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and safety</a:t>
            </a:r>
            <a:r>
              <a:rPr lang="es-ES_tradnl" sz="1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2008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295468" y="974462"/>
            <a:ext cx="6553062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Error médico </a:t>
            </a:r>
            <a:r>
              <a:rPr lang="es-ES_tradnl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seguridad </a:t>
            </a:r>
            <a:r>
              <a:rPr lang="es-ES_tradnl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</a:t>
            </a:r>
            <a:r>
              <a:rPr lang="es-ES_tradnl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</a:t>
            </a:r>
          </a:p>
          <a:p>
            <a:pPr lvl="0" algn="ctr"/>
            <a:r>
              <a:rPr lang="es-ES_tradnl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ES_tradnl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 las residencias</a:t>
            </a:r>
            <a:endParaRPr lang="es-ES_tradnl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05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3" grpId="0" animBg="1"/>
      <p:bldP spid="10343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5000" y="2297921"/>
            <a:ext cx="5627276" cy="22621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¿Hay aquí verdadera educación de cuarto nivel?</a:t>
            </a:r>
          </a:p>
        </p:txBody>
      </p:sp>
    </p:spTree>
    <p:extLst>
      <p:ext uri="{BB962C8B-B14F-4D97-AF65-F5344CB8AC3E}">
        <p14:creationId xmlns:p14="http://schemas.microsoft.com/office/powerpoint/2010/main" val="136388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41976" y="1590012"/>
            <a:ext cx="6260047" cy="707886"/>
          </a:xfrm>
          <a:prstGeom prst="rect">
            <a:avLst/>
          </a:prstGeom>
          <a:solidFill>
            <a:srgbClr val="558ED5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IV Integridad Académica</a:t>
            </a:r>
            <a:endParaRPr lang="es-VE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53832" y="2732544"/>
            <a:ext cx="728116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Valores de la integridad 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académica</a:t>
            </a:r>
          </a:p>
          <a:p>
            <a:pPr>
              <a:buFont typeface="Arial" pitchFamily="34" charset="0"/>
              <a:buChar char="•"/>
            </a:pPr>
            <a:endParaRPr lang="es-V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“Una carta a mis estudiantes”</a:t>
            </a:r>
          </a:p>
          <a:p>
            <a:endParaRPr lang="es-V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 fraudes, el trio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…</a:t>
            </a:r>
          </a:p>
          <a:p>
            <a:endParaRPr lang="es-V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 </a:t>
            </a: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responsable en la </a:t>
            </a:r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25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620418" y="1455161"/>
            <a:ext cx="3878756" cy="4401205"/>
          </a:xfrm>
          <a:prstGeom prst="rect">
            <a:avLst/>
          </a:prstGeom>
          <a:solidFill>
            <a:srgbClr val="3BCC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Honestidad Confianza 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Justicia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Respeto  Responsabilidad </a:t>
            </a:r>
            <a:endParaRPr lang="es-V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</a:t>
            </a:r>
          </a:p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</a:p>
          <a:p>
            <a:pPr algn="ctr"/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Coraje</a:t>
            </a:r>
            <a:endParaRPr lang="es-VE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52600" y="5939135"/>
            <a:ext cx="5614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Center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Academic</a:t>
            </a:r>
            <a:r>
              <a:rPr lang="es-E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Integrity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Fundamental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Academic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Integrity</a:t>
            </a:r>
            <a:r>
              <a:rPr lang="es-ES" sz="1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ES" sz="1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s-E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http://www.academicintegrity.org/icai/assets/FV2013.pdf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78983" y="634289"/>
            <a:ext cx="7013458" cy="584775"/>
          </a:xfrm>
          <a:prstGeom prst="rect">
            <a:avLst/>
          </a:prstGeom>
          <a:solidFill>
            <a:srgbClr val="3399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Valores de la Integridad Académica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64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514438" y="1466924"/>
            <a:ext cx="6106159" cy="3924151"/>
          </a:xfrm>
          <a:prstGeom prst="rect">
            <a:avLst/>
          </a:prstGeom>
          <a:solidFill>
            <a:srgbClr val="3BCCFF"/>
          </a:solidFill>
          <a:ln>
            <a:solidFill>
              <a:srgbClr val="FF3399"/>
            </a:solidFill>
          </a:ln>
          <a:effectLst>
            <a:glow rad="228600">
              <a:srgbClr val="0000FF">
                <a:alpha val="40000"/>
              </a:srgbClr>
            </a:glow>
            <a:outerShdw blurRad="393700" dist="101600" dir="3180000" algn="tl" rotWithShape="0">
              <a:prstClr val="black">
                <a:alpha val="59000"/>
              </a:prstClr>
            </a:outerShdw>
          </a:effectLst>
          <a:extLst/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parte </a:t>
            </a:r>
            <a:r>
              <a:rPr lang="es-VE" sz="3000" dirty="0" smtClean="0"/>
              <a:t>suya</a:t>
            </a:r>
            <a:endParaRPr lang="es-VE" sz="3000" dirty="0" smtClean="0"/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5" name="2 Rectángulo"/>
          <p:cNvSpPr/>
          <p:nvPr/>
        </p:nvSpPr>
        <p:spPr>
          <a:xfrm>
            <a:off x="5131230" y="5523710"/>
            <a:ext cx="2793570" cy="8002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lvl="0"/>
            <a:r>
              <a:rPr lang="es-VE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College1999</a:t>
            </a:r>
            <a:endParaRPr lang="es-VE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6525343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86407" y="604881"/>
            <a:ext cx="6571184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36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“Una carta a mis estudiantes</a:t>
            </a:r>
            <a:r>
              <a:rPr lang="es-ES_tradnl" sz="36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”</a:t>
            </a:r>
            <a:endParaRPr lang="es-ES_tradnl" sz="3600" i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2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530813" y="2276872"/>
            <a:ext cx="6077305" cy="3154710"/>
          </a:xfrm>
          <a:prstGeom prst="rect">
            <a:avLst/>
          </a:prstGeom>
          <a:solidFill>
            <a:srgbClr val="FFE67D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_tradnl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*</a:t>
            </a: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Deshonestidad 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del </a:t>
            </a:r>
            <a:r>
              <a:rPr lang="es-ES_tradnl" sz="3200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Estudiante</a:t>
            </a:r>
          </a:p>
          <a:p>
            <a:pPr algn="ctr"/>
            <a:r>
              <a:rPr lang="es-ES_tradnl" sz="9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y/o</a:t>
            </a:r>
          </a:p>
          <a:p>
            <a:pPr algn="ctr"/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*</a:t>
            </a:r>
            <a:r>
              <a:rPr lang="es-ES_tradnl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Deshonestidad del </a:t>
            </a:r>
            <a:r>
              <a:rPr lang="es-ES_tradnl" sz="32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</a:t>
            </a:r>
            <a:r>
              <a:rPr lang="es-ES_tradnl" sz="3200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rofesor</a:t>
            </a:r>
          </a:p>
          <a:p>
            <a:pPr algn="ctr"/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or falta 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 inadecuada </a:t>
            </a:r>
            <a:endParaRPr lang="es-ES_tradnl" sz="28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supervisión 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guía</a:t>
            </a:r>
          </a:p>
          <a:p>
            <a:pPr algn="ctr"/>
            <a:r>
              <a:rPr lang="es-ES_tradnl" sz="9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068097" y="1052736"/>
            <a:ext cx="5093295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las actividades académicas </a:t>
            </a:r>
            <a:r>
              <a:rPr lang="es-ES_tradnl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puede </a:t>
            </a:r>
            <a:r>
              <a:rPr lang="es-ES_tradnl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ocurrir:</a:t>
            </a:r>
          </a:p>
        </p:txBody>
      </p:sp>
    </p:spTree>
    <p:extLst>
      <p:ext uri="{BB962C8B-B14F-4D97-AF65-F5344CB8AC3E}">
        <p14:creationId xmlns:p14="http://schemas.microsoft.com/office/powerpoint/2010/main" val="16350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082788" y="1772816"/>
            <a:ext cx="6978424" cy="3877985"/>
          </a:xfrm>
          <a:prstGeom prst="rect">
            <a:avLst/>
          </a:prstGeom>
          <a:solidFill>
            <a:srgbClr val="FFE67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marL="171450" indent="-171450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Copiarse</a:t>
            </a:r>
            <a:r>
              <a:rPr lang="es-ES_tradnl" sz="2400" dirty="0">
                <a:latin typeface="Comic Sans MS" pitchFamily="66" charset="0"/>
              </a:rPr>
              <a:t>, dar o pedir información en </a:t>
            </a:r>
            <a:r>
              <a:rPr lang="es-ES_tradnl" sz="2400" dirty="0" smtClean="0">
                <a:latin typeface="Comic Sans MS" pitchFamily="66" charset="0"/>
              </a:rPr>
              <a:t>  exámenes</a:t>
            </a:r>
            <a:r>
              <a:rPr lang="es-ES_tradnl" sz="2400" dirty="0">
                <a:latin typeface="Comic Sans MS" pitchFamily="66" charset="0"/>
              </a:rPr>
              <a:t>, </a:t>
            </a:r>
            <a:r>
              <a:rPr lang="es-ES_tradnl" sz="2400" dirty="0" smtClean="0">
                <a:latin typeface="Comic Sans MS" pitchFamily="66" charset="0"/>
              </a:rPr>
              <a:t>tareas</a:t>
            </a:r>
            <a:endParaRPr lang="es-ES_tradnl" sz="2400" dirty="0">
              <a:latin typeface="Comic Sans MS" pitchFamily="66" charset="0"/>
            </a:endParaRP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Robar, </a:t>
            </a:r>
            <a:r>
              <a:rPr lang="es-ES_tradnl" sz="2400" dirty="0">
                <a:latin typeface="Comic Sans MS" pitchFamily="66" charset="0"/>
              </a:rPr>
              <a:t>comprar o </a:t>
            </a:r>
            <a:r>
              <a:rPr lang="es-ES_tradnl" sz="2400" dirty="0" smtClean="0">
                <a:latin typeface="Comic Sans MS" pitchFamily="66" charset="0"/>
              </a:rPr>
              <a:t>vender exámenes</a:t>
            </a:r>
            <a:r>
              <a:rPr lang="es-ES_tradnl" sz="2400" dirty="0">
                <a:latin typeface="Comic Sans MS" pitchFamily="66" charset="0"/>
              </a:rPr>
              <a:t>, trabajos</a:t>
            </a: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Alterar notas </a:t>
            </a:r>
            <a:r>
              <a:rPr lang="es-ES_tradnl" sz="2400" dirty="0">
                <a:latin typeface="Comic Sans MS" pitchFamily="66" charset="0"/>
              </a:rPr>
              <a:t>o su intento</a:t>
            </a: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Plagiar </a:t>
            </a:r>
            <a:r>
              <a:rPr lang="es-ES_tradnl" sz="2400" dirty="0">
                <a:latin typeface="Comic Sans MS" pitchFamily="66" charset="0"/>
              </a:rPr>
              <a:t>palabras, ideas, textos o gráficos</a:t>
            </a: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274638" indent="-274638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r>
              <a:rPr lang="es-ES_tradnl" sz="2400" dirty="0" smtClean="0">
                <a:latin typeface="Comic Sans MS" pitchFamily="66" charset="0"/>
              </a:rPr>
              <a:t>Fabricar </a:t>
            </a:r>
            <a:r>
              <a:rPr lang="es-ES_tradnl" sz="2400" dirty="0">
                <a:latin typeface="Comic Sans MS" pitchFamily="66" charset="0"/>
              </a:rPr>
              <a:t>o </a:t>
            </a:r>
            <a:r>
              <a:rPr lang="es-ES_tradnl" sz="2400" dirty="0" smtClean="0">
                <a:latin typeface="Comic Sans MS" pitchFamily="66" charset="0"/>
              </a:rPr>
              <a:t>falsificar datos</a:t>
            </a:r>
            <a:r>
              <a:rPr lang="es-ES_tradnl" sz="2400" dirty="0">
                <a:latin typeface="Comic Sans MS" pitchFamily="66" charset="0"/>
              </a:rPr>
              <a:t>, resultados o fuentes </a:t>
            </a:r>
            <a:r>
              <a:rPr lang="es-ES_tradnl" sz="2400" dirty="0" smtClean="0">
                <a:latin typeface="Comic Sans MS" pitchFamily="66" charset="0"/>
              </a:rPr>
              <a:t> de </a:t>
            </a:r>
            <a:r>
              <a:rPr lang="es-ES_tradnl" sz="2400" dirty="0">
                <a:latin typeface="Comic Sans MS" pitchFamily="66" charset="0"/>
              </a:rPr>
              <a:t>información en investigación, historias médicas o </a:t>
            </a:r>
            <a:r>
              <a:rPr lang="es-ES_tradnl" sz="2400" dirty="0" smtClean="0">
                <a:latin typeface="Comic Sans MS" pitchFamily="66" charset="0"/>
              </a:rPr>
              <a:t>documentos </a:t>
            </a:r>
            <a:r>
              <a:rPr lang="es-ES_tradnl" sz="2400" dirty="0">
                <a:latin typeface="Comic Sans MS" pitchFamily="66" charset="0"/>
              </a:rPr>
              <a:t>personales</a:t>
            </a:r>
          </a:p>
          <a:p>
            <a:pPr marL="171450" indent="-171450" algn="l">
              <a:buClr>
                <a:srgbClr val="C0504D"/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698619" y="5816459"/>
            <a:ext cx="57467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9388" lvl="1" algn="ctr"/>
            <a:r>
              <a:rPr lang="en-GB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Faculty statement on Academic integrity. www.lincoln.edu/registrar/Academic Integrity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907704" y="900158"/>
            <a:ext cx="5284212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Deshonestidad Académica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319417" y="3111643"/>
            <a:ext cx="2520241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3600" dirty="0">
                <a:latin typeface="Comic Sans MS" pitchFamily="66" charset="0"/>
              </a:rPr>
              <a:t>¡NO hacer </a:t>
            </a:r>
            <a:endParaRPr lang="es-ES_tradnl" sz="3600" dirty="0" smtClean="0">
              <a:latin typeface="Comic Sans MS" pitchFamily="66" charset="0"/>
            </a:endParaRPr>
          </a:p>
          <a:p>
            <a:pPr algn="ctr"/>
            <a:r>
              <a:rPr lang="es-ES_tradnl" sz="3600" dirty="0" smtClean="0">
                <a:latin typeface="Comic Sans MS" pitchFamily="66" charset="0"/>
              </a:rPr>
              <a:t>esto</a:t>
            </a:r>
            <a:r>
              <a:rPr lang="es-ES_tradnl" sz="3600" dirty="0">
                <a:latin typeface="Comic Sans MS" pitchFamily="66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540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4667369" y="1802139"/>
            <a:ext cx="3863975" cy="1809750"/>
          </a:xfrm>
          <a:prstGeom prst="rect">
            <a:avLst/>
          </a:prstGeom>
          <a:solidFill>
            <a:srgbClr val="B7FFF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 copiar</a:t>
            </a:r>
          </a:p>
          <a:p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 plagiar</a:t>
            </a:r>
          </a:p>
          <a:p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 falsificar</a:t>
            </a:r>
          </a:p>
          <a:p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 forjar documentos</a:t>
            </a:r>
            <a:endParaRPr lang="es-ES_tradnl" sz="12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12" descr="180px-Chea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02139"/>
            <a:ext cx="3466350" cy="230452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992703" y="3861048"/>
            <a:ext cx="3240087" cy="2303463"/>
            <a:chOff x="3288" y="2931"/>
            <a:chExt cx="1452" cy="1089"/>
          </a:xfrm>
        </p:grpSpPr>
        <p:pic>
          <p:nvPicPr>
            <p:cNvPr id="5" name="Picture 13" descr="I chea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931"/>
              <a:ext cx="1452" cy="1089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3830" y="3648"/>
              <a:ext cx="356" cy="250"/>
            </a:xfrm>
            <a:prstGeom prst="rect">
              <a:avLst/>
            </a:prstGeom>
            <a:solidFill>
              <a:srgbClr val="E4E4F8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Yo me </a:t>
              </a:r>
            </a:p>
            <a:p>
              <a:r>
                <a:rPr lang="es-ES_tradnl" sz="14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copio</a:t>
              </a:r>
            </a:p>
          </p:txBody>
        </p:sp>
      </p:grpSp>
      <p:sp>
        <p:nvSpPr>
          <p:cNvPr id="9" name="8 Rectángulo"/>
          <p:cNvSpPr/>
          <p:nvPr/>
        </p:nvSpPr>
        <p:spPr>
          <a:xfrm>
            <a:off x="627958" y="462736"/>
            <a:ext cx="3521960" cy="1200329"/>
          </a:xfrm>
          <a:prstGeom prst="rect">
            <a:avLst/>
          </a:prstGeom>
          <a:solidFill>
            <a:srgbClr val="558E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Deshonestidad </a:t>
            </a:r>
          </a:p>
          <a:p>
            <a:pPr lvl="0" algn="ctr"/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Académica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546190" y="6536377"/>
            <a:ext cx="2553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2016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67628" y="4288045"/>
            <a:ext cx="3482290" cy="1815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4000" dirty="0">
                <a:latin typeface="Comic Sans MS" pitchFamily="66" charset="0"/>
              </a:rPr>
              <a:t>¡NO </a:t>
            </a:r>
            <a:r>
              <a:rPr lang="es-ES_tradnl" sz="4000" dirty="0" smtClean="0">
                <a:latin typeface="Comic Sans MS" pitchFamily="66" charset="0"/>
              </a:rPr>
              <a:t>al TRÍO!</a:t>
            </a:r>
          </a:p>
          <a:p>
            <a:pPr algn="ctr"/>
            <a:r>
              <a:rPr lang="es-ES_tradnl" sz="2400" dirty="0" smtClean="0">
                <a:latin typeface="Comic Sans MS" pitchFamily="66" charset="0"/>
              </a:rPr>
              <a:t>Plagio, </a:t>
            </a:r>
          </a:p>
          <a:p>
            <a:pPr algn="ctr"/>
            <a:r>
              <a:rPr lang="es-ES_tradnl" sz="2400" dirty="0" smtClean="0">
                <a:latin typeface="Comic Sans MS" pitchFamily="66" charset="0"/>
              </a:rPr>
              <a:t>Falsificación</a:t>
            </a:r>
          </a:p>
          <a:p>
            <a:pPr algn="ctr"/>
            <a:r>
              <a:rPr lang="es-ES_tradnl" sz="2400" dirty="0" smtClean="0">
                <a:latin typeface="Comic Sans MS" pitchFamily="66" charset="0"/>
              </a:rPr>
              <a:t>Fabricación</a:t>
            </a:r>
            <a:endParaRPr lang="es-ES_tradnl" sz="2400" dirty="0">
              <a:latin typeface="Comic Sans MS" pitchFamily="66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5339236" y="462735"/>
            <a:ext cx="2520241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3600" dirty="0">
                <a:latin typeface="Comic Sans MS" pitchFamily="66" charset="0"/>
              </a:rPr>
              <a:t>¡NO hacer </a:t>
            </a:r>
            <a:endParaRPr lang="es-ES_tradnl" sz="3600" dirty="0" smtClean="0">
              <a:latin typeface="Comic Sans MS" pitchFamily="66" charset="0"/>
            </a:endParaRPr>
          </a:p>
          <a:p>
            <a:pPr algn="ctr"/>
            <a:r>
              <a:rPr lang="es-ES_tradnl" sz="3600" dirty="0" smtClean="0">
                <a:latin typeface="Comic Sans MS" pitchFamily="66" charset="0"/>
              </a:rPr>
              <a:t>esto</a:t>
            </a:r>
            <a:r>
              <a:rPr lang="es-ES_tradnl" sz="3600" dirty="0">
                <a:latin typeface="Comic Sans MS" pitchFamily="66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3358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86178" y="1844824"/>
            <a:ext cx="6171641" cy="3108543"/>
          </a:xfrm>
          <a:prstGeom prst="rect">
            <a:avLst/>
          </a:prstGeom>
          <a:solidFill>
            <a:srgbClr val="FFE67D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185738" indent="-185738" algn="l">
              <a:defRPr>
                <a:solidFill>
                  <a:schemeClr val="tx1"/>
                </a:solidFill>
                <a:latin typeface="Arial" charset="0"/>
              </a:defRPr>
            </a:lvl1pPr>
            <a:lvl2pPr marL="1139825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176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2405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4633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35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07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179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51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endParaRPr lang="en-GB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Alteración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 </a:t>
            </a:r>
            <a:r>
              <a:rPr lang="en-GB" sz="24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historias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médicas</a:t>
            </a:r>
            <a:endParaRPr lang="en-GB" sz="24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71450" indent="-17145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endParaRPr lang="en-GB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Acoso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sexual y </a:t>
            </a:r>
            <a:r>
              <a:rPr lang="en-GB" sz="24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relaciones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inapropiadas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entre </a:t>
            </a: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profesores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y </a:t>
            </a: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estudiantes</a:t>
            </a:r>
            <a:endParaRPr lang="en-GB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71450" indent="-17145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endParaRPr lang="en-GB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Abuso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 alcohol u </a:t>
            </a:r>
            <a:r>
              <a:rPr lang="en-GB" sz="24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otras</a:t>
            </a: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drogas</a:t>
            </a:r>
            <a:endParaRPr lang="en-GB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endParaRPr lang="en-GB" sz="9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342900" indent="-34290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Abuso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“bulling” de </a:t>
            </a: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compañeros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 algn="just">
              <a:buClr>
                <a:srgbClr val="C0504D"/>
              </a:buClr>
              <a:buSzPct val="155000"/>
            </a:pPr>
            <a:r>
              <a:rPr lang="en-GB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GB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o </a:t>
            </a:r>
            <a:r>
              <a:rPr lang="en-GB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alumnos</a:t>
            </a:r>
            <a:endParaRPr lang="en-GB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71450" indent="-171450" algn="just">
              <a:buClr>
                <a:srgbClr val="C0504D"/>
              </a:buClr>
              <a:buSzPct val="155000"/>
              <a:buFont typeface="Arial" pitchFamily="34" charset="0"/>
              <a:buChar char="•"/>
            </a:pPr>
            <a:endParaRPr lang="en-GB" sz="8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0" indent="0" algn="just">
              <a:buClr>
                <a:srgbClr val="C0504D"/>
              </a:buClr>
              <a:buSzPct val="155000"/>
            </a:pPr>
            <a:endParaRPr lang="en-GB" sz="8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114162" y="6037972"/>
            <a:ext cx="69156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GB" sz="1200" dirty="0" err="1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Adaptado</a:t>
            </a:r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de: http</a:t>
            </a:r>
            <a:r>
              <a:rPr lang="en-GB" sz="12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://academicdepartments.musc.edu/gmehandbook/policies/res_profess.html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572000" y="4405595"/>
            <a:ext cx="2520241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3600" dirty="0">
                <a:latin typeface="Comic Sans MS" pitchFamily="66" charset="0"/>
              </a:rPr>
              <a:t>¡NO hacer </a:t>
            </a:r>
            <a:endParaRPr lang="es-ES_tradnl" sz="3600" dirty="0" smtClean="0">
              <a:latin typeface="Comic Sans MS" pitchFamily="66" charset="0"/>
            </a:endParaRPr>
          </a:p>
          <a:p>
            <a:pPr algn="ctr"/>
            <a:r>
              <a:rPr lang="es-ES_tradnl" sz="3600" dirty="0" smtClean="0">
                <a:latin typeface="Comic Sans MS" pitchFamily="66" charset="0"/>
              </a:rPr>
              <a:t>esto</a:t>
            </a:r>
            <a:r>
              <a:rPr lang="es-ES_tradnl" sz="3600" dirty="0">
                <a:latin typeface="Comic Sans MS" pitchFamily="66" charset="0"/>
              </a:rPr>
              <a:t>!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082004" y="1052736"/>
            <a:ext cx="4979991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Conductas Inaceptables</a:t>
            </a:r>
            <a:endParaRPr lang="es-ES_tradnl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03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78657" y="1334332"/>
            <a:ext cx="6386685" cy="584775"/>
          </a:xfrm>
          <a:prstGeom prst="rect">
            <a:avLst/>
          </a:prstGeom>
          <a:solidFill>
            <a:srgbClr val="558E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 investigación y en la tesis…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334784" y="2492896"/>
            <a:ext cx="6266294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Observar las mismas recomendaciones de </a:t>
            </a:r>
            <a:r>
              <a:rPr lang="es-VE" sz="2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profesionalismo e integridad</a:t>
            </a: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la investigación</a:t>
            </a:r>
          </a:p>
          <a:p>
            <a:pPr marL="342900" indent="-342900">
              <a:buSzPct val="150000"/>
              <a:buFont typeface="Arial" pitchFamily="34" charset="0"/>
              <a:buChar char="•"/>
            </a:pP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Cumplir con sus deberes tanto estudiantes como profesores tutores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34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mother_theresa_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" y="692944"/>
            <a:ext cx="7596187" cy="54721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55418" y="4830259"/>
            <a:ext cx="3048430" cy="13234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Esencial en </a:t>
            </a:r>
            <a:r>
              <a:rPr lang="es-ES" sz="4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medicina</a:t>
            </a: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!!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795303" y="1773888"/>
            <a:ext cx="3526928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FFCC"/>
              </a:buClr>
            </a:pPr>
            <a:r>
              <a:rPr lang="es-ES" sz="5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Compasión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719955" y="6199212"/>
            <a:ext cx="43428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http://www.croatia.org/crown/articles/9503/1/Mother-Teresa-and-Croatians.html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248104" y="6525344"/>
            <a:ext cx="2788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</a:rPr>
              <a:t>Ximena Páez Facultad Medicina ULA 2016</a:t>
            </a:r>
            <a:endParaRPr lang="es-V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5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2455000" y="5493706"/>
            <a:ext cx="4940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Asociación Médica Mundial. </a:t>
            </a:r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Declaración of Helsinki. Principios éticos </a:t>
            </a:r>
          </a:p>
          <a:p>
            <a:pPr algn="r"/>
            <a:r>
              <a:rPr lang="es-ES_tradnl" sz="1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para la investigación médica que involucra sujetos humanos.</a:t>
            </a:r>
            <a:r>
              <a:rPr lang="es-ES_tradnl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Revisión </a:t>
            </a:r>
            <a:r>
              <a:rPr lang="es-ES_tradnl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2013.</a:t>
            </a:r>
            <a:endParaRPr lang="es-ES_tradnl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44" name="Text Box 20"/>
          <p:cNvSpPr txBox="1">
            <a:spLocks noChangeArrowheads="1"/>
          </p:cNvSpPr>
          <p:nvPr/>
        </p:nvSpPr>
        <p:spPr bwMode="auto">
          <a:xfrm>
            <a:off x="6689725" y="6583363"/>
            <a:ext cx="2454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2016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7845" name="Text Box 21"/>
          <p:cNvSpPr txBox="1">
            <a:spLocks noChangeArrowheads="1"/>
          </p:cNvSpPr>
          <p:nvPr/>
        </p:nvSpPr>
        <p:spPr bwMode="auto">
          <a:xfrm>
            <a:off x="457200" y="457200"/>
            <a:ext cx="2362200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tesis </a:t>
            </a:r>
            <a:endParaRPr lang="es-E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el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grado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… 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66937" y="1752600"/>
            <a:ext cx="4810123" cy="954107"/>
          </a:xfrm>
          <a:prstGeom prst="rect">
            <a:avLst/>
          </a:prstGeom>
          <a:solidFill>
            <a:srgbClr val="2FFFD7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Clr>
                <a:srgbClr val="C0504D"/>
              </a:buClr>
            </a:pPr>
            <a:r>
              <a:rPr lang="es-ES_tradnl" sz="2800" dirty="0" smtClean="0">
                <a:latin typeface="Comic Sans MS" pitchFamily="66" charset="0"/>
              </a:rPr>
              <a:t>Investigación </a:t>
            </a:r>
            <a:r>
              <a:rPr lang="es-ES_tradnl" sz="2800" dirty="0" smtClean="0">
                <a:latin typeface="Comic Sans MS" pitchFamily="66" charset="0"/>
              </a:rPr>
              <a:t>con </a:t>
            </a:r>
            <a:r>
              <a:rPr lang="es-ES_tradnl" sz="2800" dirty="0" smtClean="0">
                <a:latin typeface="Comic Sans MS" pitchFamily="66" charset="0"/>
              </a:rPr>
              <a:t>humanos</a:t>
            </a:r>
          </a:p>
          <a:p>
            <a:pPr algn="ctr">
              <a:buClr>
                <a:srgbClr val="C0504D"/>
              </a:buClr>
            </a:pPr>
            <a:r>
              <a:rPr lang="es-ES_tradnl" sz="2800" dirty="0" smtClean="0">
                <a:latin typeface="Comic Sans MS" pitchFamily="66" charset="0"/>
              </a:rPr>
              <a:t>Consentimiento</a:t>
            </a:r>
            <a:endParaRPr lang="es-ES_tradnl" sz="2800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638300" y="2971800"/>
            <a:ext cx="5757475" cy="2308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s-ES_tradnl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Velar por </a:t>
            </a:r>
            <a:r>
              <a:rPr lang="es-ES_tradnl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seguridad y protección </a:t>
            </a:r>
            <a:r>
              <a:rPr lang="es-ES_tradnl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del </a:t>
            </a:r>
            <a:r>
              <a:rPr lang="es-ES_tradnl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s-ES_tradnl" sz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s-ES_tradnl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Reconocer </a:t>
            </a:r>
            <a:r>
              <a:rPr lang="es-ES_tradnl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autonomía del paciente </a:t>
            </a:r>
            <a:r>
              <a:rPr lang="es-ES_tradnl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s-ES_tradnl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aceptar o rechazar participar en </a:t>
            </a:r>
            <a:r>
              <a:rPr lang="es-ES_tradnl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una </a:t>
            </a:r>
            <a:r>
              <a:rPr lang="es-ES_tradnl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 y/o procedimiento </a:t>
            </a:r>
            <a:r>
              <a:rPr lang="es-ES_tradnl" sz="2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diagnóstico </a:t>
            </a:r>
            <a:r>
              <a:rPr lang="es-ES_tradnl" sz="2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 terapéutico</a:t>
            </a:r>
            <a:endParaRPr lang="es-VE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266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755575" y="947738"/>
            <a:ext cx="1449387" cy="641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Pero…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635827" y="2170599"/>
            <a:ext cx="5872346" cy="2554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¡¡¿Cómo puede esperarse que </a:t>
            </a:r>
            <a:endParaRPr lang="es-ES_tradnl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aprendices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obtengan consentimientos válidos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 no </a:t>
            </a:r>
            <a:endParaRPr lang="es-ES_tradnl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les enseña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 práctica </a:t>
            </a:r>
            <a:endParaRPr lang="es-ES_tradnl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ven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hacer otra cosa?!!</a:t>
            </a:r>
          </a:p>
        </p:txBody>
      </p:sp>
    </p:spTree>
    <p:extLst>
      <p:ext uri="{BB962C8B-B14F-4D97-AF65-F5344CB8AC3E}">
        <p14:creationId xmlns:p14="http://schemas.microsoft.com/office/powerpoint/2010/main" val="368634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063725" y="1905506"/>
            <a:ext cx="557396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Qué se hace </a:t>
            </a:r>
            <a:r>
              <a:rPr lang="es-ES_tradnl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aquí</a:t>
            </a:r>
          </a:p>
          <a:p>
            <a:pPr algn="ctr"/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 se altera una historia, </a:t>
            </a:r>
            <a:endParaRPr lang="es-ES_tradnl" sz="3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falta a una guardia, se </a:t>
            </a:r>
          </a:p>
          <a:p>
            <a:pPr algn="ctr"/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copia 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el </a:t>
            </a:r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examen, el 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tutor </a:t>
            </a:r>
            <a:endParaRPr lang="es-ES_tradnl" sz="3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cumple, </a:t>
            </a:r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hay abuso 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entre </a:t>
            </a:r>
            <a:endParaRPr lang="es-ES_tradnl" sz="3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esidentes etc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., etc…?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033070" y="1196752"/>
            <a:ext cx="5635274" cy="4752528"/>
          </a:xfrm>
          <a:prstGeom prst="ellips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364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799692" y="1706874"/>
            <a:ext cx="554461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Qué se hace </a:t>
            </a:r>
            <a:r>
              <a:rPr lang="es-ES_tradnl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aquí</a:t>
            </a:r>
          </a:p>
          <a:p>
            <a:pPr algn="ctr"/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 </a:t>
            </a:r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cumple con sus </a:t>
            </a:r>
          </a:p>
          <a:p>
            <a:pPr algn="ctr"/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s-ES_tradnl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eberes académicos, se tiene al paciente siempre primero, se da buen trato a compañeros y profesores etc</a:t>
            </a:r>
            <a:r>
              <a:rPr lang="es-ES_tradnl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., etc…?</a:t>
            </a: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1691680" y="908720"/>
            <a:ext cx="5760640" cy="5010075"/>
          </a:xfrm>
          <a:prstGeom prst="ellipse">
            <a:avLst/>
          </a:prstGeom>
          <a:noFill/>
          <a:ln w="38100">
            <a:solidFill>
              <a:srgbClr val="A3FFED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920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248104" y="6525344"/>
            <a:ext cx="2788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Ximena Páez Facultad Medicina ULA 2016</a:t>
            </a:r>
            <a:endParaRPr lang="es-V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295400" y="2209800"/>
            <a:ext cx="6671401" cy="21236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“Para que triunfe el mal solo es necesario que los buenos no hagan nada”.</a:t>
            </a:r>
            <a:endParaRPr lang="es-E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80881" y="4876800"/>
            <a:ext cx="27061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Edmund Burke </a:t>
            </a:r>
          </a:p>
          <a:p>
            <a:pPr algn="r"/>
            <a:r>
              <a:rPr 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Político</a:t>
            </a: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escritor</a:t>
            </a: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irlandes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1729-1797</a:t>
            </a:r>
          </a:p>
        </p:txBody>
      </p:sp>
    </p:spTree>
    <p:extLst>
      <p:ext uri="{BB962C8B-B14F-4D97-AF65-F5344CB8AC3E}">
        <p14:creationId xmlns:p14="http://schemas.microsoft.com/office/powerpoint/2010/main" val="142821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7201" y="744585"/>
            <a:ext cx="3528392" cy="2862322"/>
          </a:xfrm>
          <a:prstGeom prst="rect">
            <a:avLst/>
          </a:prstGeom>
          <a:solidFill>
            <a:srgbClr val="DBEEF4"/>
          </a:solidFill>
          <a:ln w="28575">
            <a:solidFill>
              <a:srgbClr val="FF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_tradnl" sz="4400" dirty="0">
                <a:latin typeface="Comic Sans MS" pitchFamily="66" charset="0"/>
              </a:rPr>
              <a:t>¡Profesores!</a:t>
            </a:r>
          </a:p>
          <a:p>
            <a:pPr lvl="0"/>
            <a:r>
              <a:rPr lang="es-ES_tradnl" sz="1600" dirty="0">
                <a:latin typeface="Comic Sans MS" pitchFamily="66" charset="0"/>
              </a:rPr>
              <a:t> </a:t>
            </a:r>
          </a:p>
          <a:p>
            <a:pPr lvl="0"/>
            <a:r>
              <a:rPr lang="es-ES_tradnl" sz="4000" dirty="0">
                <a:latin typeface="Comic Sans MS" pitchFamily="66" charset="0"/>
              </a:rPr>
              <a:t>Enseñar, </a:t>
            </a:r>
            <a:r>
              <a:rPr lang="es-ES_tradnl" sz="4000" dirty="0" smtClean="0">
                <a:latin typeface="Comic Sans MS" pitchFamily="66" charset="0"/>
              </a:rPr>
              <a:t>supervisar, evaluar</a:t>
            </a:r>
            <a:endParaRPr lang="es-ES_tradnl" sz="4000" dirty="0">
              <a:latin typeface="Comic Sans MS" pitchFamily="66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191001" y="3276599"/>
            <a:ext cx="4571999" cy="29546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chemeClr val="accent2"/>
              </a:buClr>
              <a:buSzPct val="130000"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l">
              <a:buClr>
                <a:schemeClr val="accent2"/>
              </a:buClr>
              <a:buSzPct val="130000"/>
            </a:pPr>
            <a:r>
              <a:rPr lang="es-ES_tradnl" sz="4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</a:t>
            </a:r>
            <a:r>
              <a:rPr lang="es-ES_tradnl" sz="4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ecompensar las buenas conductas</a:t>
            </a:r>
          </a:p>
          <a:p>
            <a:pPr algn="l">
              <a:buClr>
                <a:schemeClr val="accent2"/>
              </a:buClr>
              <a:buSzPct val="130000"/>
            </a:pPr>
            <a:endParaRPr lang="es-ES_tradnl" sz="16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algn="l">
              <a:buClr>
                <a:schemeClr val="accent2"/>
              </a:buClr>
              <a:buSzPct val="130000"/>
            </a:pPr>
            <a:r>
              <a:rPr lang="es-ES_tradnl" sz="4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corregir las</a:t>
            </a:r>
          </a:p>
          <a:p>
            <a:pPr algn="l">
              <a:buClr>
                <a:schemeClr val="accent2"/>
              </a:buClr>
              <a:buSzPct val="130000"/>
            </a:pPr>
            <a:r>
              <a:rPr lang="es-ES_tradnl" sz="4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malas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699413" y="4572000"/>
            <a:ext cx="478016" cy="769441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</a:t>
            </a:r>
            <a:endParaRPr lang="es-VE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0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3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20577" y="1997839"/>
            <a:ext cx="6566221" cy="28623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 se hace todo lo anterior</a:t>
            </a:r>
          </a:p>
          <a:p>
            <a:r>
              <a:rPr lang="es-V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enseñanza, supervisión y </a:t>
            </a:r>
          </a:p>
          <a:p>
            <a:r>
              <a:rPr lang="es-V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V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valuación, hay menos chance </a:t>
            </a:r>
          </a:p>
          <a:p>
            <a:r>
              <a:rPr lang="es-V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que los fraudes pasen </a:t>
            </a:r>
          </a:p>
          <a:p>
            <a:r>
              <a:rPr lang="es-V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desapercibidos</a:t>
            </a:r>
            <a:endParaRPr lang="es-VE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34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635973" y="1506912"/>
            <a:ext cx="5868914" cy="4385816"/>
          </a:xfrm>
          <a:prstGeom prst="rect">
            <a:avLst/>
          </a:prstGeom>
          <a:solidFill>
            <a:srgbClr val="3B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endParaRPr lang="es-ES_tradnl" sz="1000" b="1" dirty="0">
              <a:latin typeface="Comic Sans MS" pitchFamily="66" charset="0"/>
            </a:endParaRPr>
          </a:p>
          <a:p>
            <a:pPr marL="457200" indent="-457200" algn="l">
              <a:buClr>
                <a:srgbClr val="0000CC"/>
              </a:buClr>
              <a:buFont typeface="Arial" pitchFamily="34" charset="0"/>
              <a:buChar char="•"/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Enseñar profesionalismo</a:t>
            </a:r>
          </a:p>
          <a:p>
            <a:pPr algn="l"/>
            <a:r>
              <a:rPr lang="es-ES_tradnl" sz="2800" dirty="0" smtClean="0">
                <a:latin typeface="Comic Sans MS" pitchFamily="66" charset="0"/>
              </a:rPr>
              <a:t>     debe </a:t>
            </a:r>
            <a:r>
              <a:rPr lang="es-ES_tradnl" sz="2800" dirty="0">
                <a:latin typeface="Comic Sans MS" pitchFamily="66" charset="0"/>
              </a:rPr>
              <a:t>ser parte del </a:t>
            </a:r>
            <a:r>
              <a:rPr lang="es-ES_tradnl" sz="2800" dirty="0" smtClean="0">
                <a:latin typeface="Comic Sans MS" pitchFamily="66" charset="0"/>
              </a:rPr>
              <a:t>pénsum </a:t>
            </a:r>
            <a:endParaRPr lang="es-ES_tradnl" sz="2800" dirty="0">
              <a:latin typeface="Comic Sans MS" pitchFamily="66" charset="0"/>
            </a:endParaRPr>
          </a:p>
          <a:p>
            <a:pPr algn="l"/>
            <a:r>
              <a:rPr lang="es-ES_tradnl" sz="2800" dirty="0" smtClean="0">
                <a:latin typeface="Comic Sans MS" pitchFamily="66" charset="0"/>
              </a:rPr>
              <a:t>     en </a:t>
            </a:r>
            <a:r>
              <a:rPr lang="es-ES_tradnl" sz="2800" dirty="0">
                <a:latin typeface="Comic Sans MS" pitchFamily="66" charset="0"/>
              </a:rPr>
              <a:t>los programas de residencia</a:t>
            </a:r>
          </a:p>
          <a:p>
            <a:pPr algn="l"/>
            <a:endParaRPr lang="es-ES_tradnl" sz="2400" dirty="0">
              <a:latin typeface="Comic Sans MS" pitchFamily="66" charset="0"/>
            </a:endParaRPr>
          </a:p>
          <a:p>
            <a:pPr marL="457200" indent="-457200" algn="l">
              <a:buClr>
                <a:srgbClr val="0000CC"/>
              </a:buClr>
              <a:buFont typeface="Arial" pitchFamily="34" charset="0"/>
              <a:buChar char="•"/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Prevenir conductas no </a:t>
            </a:r>
          </a:p>
          <a:p>
            <a:pPr algn="l">
              <a:buClr>
                <a:srgbClr val="0000CC"/>
              </a:buClr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profesionales</a:t>
            </a:r>
          </a:p>
          <a:p>
            <a:pPr algn="l"/>
            <a:r>
              <a:rPr lang="es-ES_tradnl" sz="2800" dirty="0" smtClean="0">
                <a:latin typeface="Comic Sans MS" pitchFamily="66" charset="0"/>
              </a:rPr>
              <a:t>     debe </a:t>
            </a:r>
            <a:r>
              <a:rPr lang="es-ES_tradnl" sz="2800" dirty="0">
                <a:latin typeface="Comic Sans MS" pitchFamily="66" charset="0"/>
              </a:rPr>
              <a:t>ser obligación </a:t>
            </a:r>
            <a:r>
              <a:rPr lang="es-ES_tradnl" sz="2800" dirty="0" smtClean="0">
                <a:latin typeface="Comic Sans MS" pitchFamily="66" charset="0"/>
              </a:rPr>
              <a:t> de</a:t>
            </a:r>
            <a:endParaRPr lang="es-ES_tradnl" sz="2800" dirty="0">
              <a:latin typeface="Comic Sans MS" pitchFamily="66" charset="0"/>
            </a:endParaRPr>
          </a:p>
          <a:p>
            <a:pPr algn="l"/>
            <a:r>
              <a:rPr lang="es-ES_tradnl" sz="2800" dirty="0" smtClean="0">
                <a:latin typeface="Comic Sans MS" pitchFamily="66" charset="0"/>
              </a:rPr>
              <a:t>     profesores  </a:t>
            </a:r>
            <a:r>
              <a:rPr lang="es-ES_tradnl" sz="2800" dirty="0">
                <a:latin typeface="Comic Sans MS" pitchFamily="66" charset="0"/>
              </a:rPr>
              <a:t>y </a:t>
            </a:r>
            <a:r>
              <a:rPr lang="es-ES_tradnl" sz="2800" dirty="0" smtClean="0">
                <a:latin typeface="Comic Sans MS" pitchFamily="66" charset="0"/>
              </a:rPr>
              <a:t>de instituciones </a:t>
            </a:r>
            <a:endParaRPr lang="es-ES_tradnl" sz="2800" dirty="0">
              <a:latin typeface="Comic Sans MS" pitchFamily="66" charset="0"/>
            </a:endParaRPr>
          </a:p>
          <a:p>
            <a:pPr algn="l"/>
            <a:r>
              <a:rPr lang="es-ES_tradnl" sz="2800" dirty="0" smtClean="0">
                <a:latin typeface="Comic Sans MS" pitchFamily="66" charset="0"/>
              </a:rPr>
              <a:t>     asistenciales </a:t>
            </a:r>
            <a:r>
              <a:rPr lang="es-ES_tradnl" sz="2800" dirty="0">
                <a:latin typeface="Comic Sans MS" pitchFamily="66" charset="0"/>
              </a:rPr>
              <a:t>y educativas</a:t>
            </a:r>
          </a:p>
          <a:p>
            <a:pPr algn="l"/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9600" y="60754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chemeClr val="bg1"/>
                </a:solidFill>
                <a:latin typeface="Comic Sans MS" pitchFamily="66" charset="0"/>
              </a:rPr>
              <a:t>Por tanto…</a:t>
            </a:r>
            <a:endParaRPr lang="es-VE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313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988874" y="990600"/>
            <a:ext cx="3166251" cy="707886"/>
          </a:xfrm>
          <a:prstGeom prst="rect">
            <a:avLst/>
          </a:prstGeom>
          <a:solidFill>
            <a:srgbClr val="3B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457200" indent="-457200" algn="l"/>
            <a:r>
              <a:rPr lang="es-ES_tradn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ES_tradnl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54873" y="2319649"/>
            <a:ext cx="70342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457200" indent="-457200" algn="l">
              <a:buClr>
                <a:srgbClr val="2FFFD7"/>
              </a:buClr>
              <a:buSzPct val="150000"/>
              <a:buFont typeface="Arial" pitchFamily="34" charset="0"/>
              <a:buChar char="•"/>
            </a:pPr>
            <a:endParaRPr lang="es-ES_tradnl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08651" y="2077889"/>
            <a:ext cx="7126694" cy="332398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>
              <a:buClr>
                <a:srgbClr val="2FFFD7"/>
              </a:buClr>
              <a:buSzPct val="150000"/>
              <a:buFont typeface="Arial" pitchFamily="34" charset="0"/>
              <a:buChar char="•"/>
            </a:pP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educación del residente es su preparación para el </a:t>
            </a:r>
            <a:r>
              <a:rPr lang="es-ES_tradnl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servicio no supervisado profesional 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 integro a los pacientes</a:t>
            </a:r>
          </a:p>
          <a:p>
            <a:pPr marL="457200" lvl="0" indent="-457200">
              <a:buClr>
                <a:srgbClr val="2FFFD7"/>
              </a:buClr>
              <a:buSzPct val="150000"/>
              <a:buFont typeface="Arial" pitchFamily="34" charset="0"/>
              <a:buChar char="•"/>
            </a:pPr>
            <a:endParaRPr lang="es-ES_tradnl" sz="1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57200" lvl="0" indent="-457200">
              <a:buClr>
                <a:srgbClr val="2FFFD7"/>
              </a:buClr>
              <a:buSzPct val="150000"/>
              <a:buFont typeface="Arial" pitchFamily="34" charset="0"/>
              <a:buChar char="•"/>
            </a:pP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Siempre con la 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premisa 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“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Primero 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paciente aún por encima de 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 propios 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intereses</a:t>
            </a:r>
            <a:r>
              <a:rPr lang="es-ES_tradnl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”</a:t>
            </a:r>
            <a:endParaRPr lang="es-ES_tradnl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21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09600" y="1919168"/>
            <a:ext cx="6629400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Uds. estudiantes </a:t>
            </a:r>
          </a:p>
          <a:p>
            <a:pPr algn="l"/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profesores,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es-ES_tradnl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¡Augurios por el éxito </a:t>
            </a:r>
          </a:p>
          <a:p>
            <a:pPr algn="l"/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enseñanza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</a:t>
            </a:r>
          </a:p>
          <a:p>
            <a:pPr algn="l"/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práctica compasiva, respetuosa </a:t>
            </a:r>
            <a:r>
              <a:rPr lang="es-ES_tradn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humilde de una buena </a:t>
            </a:r>
            <a:r>
              <a:rPr lang="es-ES_tradnl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medicina!</a:t>
            </a:r>
            <a:endParaRPr lang="es-ES_tradnl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9" descr="mother_theresa_bi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460" y="1633418"/>
            <a:ext cx="3457575" cy="2419350"/>
          </a:xfrm>
          <a:prstGeom prst="rect">
            <a:avLst/>
          </a:prstGeom>
          <a:noFill/>
          <a:ln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804248" y="6525344"/>
            <a:ext cx="2307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dirty="0">
                <a:solidFill>
                  <a:schemeClr val="bg2"/>
                </a:solidFill>
                <a:latin typeface="+mj-lt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latin typeface="+mj-lt"/>
              </a:rPr>
              <a:t>2016</a:t>
            </a:r>
            <a:endParaRPr lang="es-ES_tradnl" sz="12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39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3328</TotalTime>
  <Words>4427</Words>
  <Application>Microsoft Office PowerPoint</Application>
  <PresentationFormat>Presentación en pantalla (4:3)</PresentationFormat>
  <Paragraphs>878</Paragraphs>
  <Slides>100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100</vt:i4>
      </vt:variant>
    </vt:vector>
  </HeadingPairs>
  <TitlesOfParts>
    <vt:vector size="102" baseType="lpstr">
      <vt:lpstr>Tema de Office</vt:lpstr>
      <vt:lpstr>Gráfico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328</cp:revision>
  <dcterms:created xsi:type="dcterms:W3CDTF">2015-12-22T18:57:38Z</dcterms:created>
  <dcterms:modified xsi:type="dcterms:W3CDTF">2016-01-19T12:55:22Z</dcterms:modified>
</cp:coreProperties>
</file>