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404" r:id="rId3"/>
    <p:sldId id="498" r:id="rId4"/>
    <p:sldId id="405" r:id="rId5"/>
    <p:sldId id="499" r:id="rId6"/>
    <p:sldId id="406" r:id="rId7"/>
    <p:sldId id="302" r:id="rId8"/>
    <p:sldId id="505" r:id="rId9"/>
    <p:sldId id="342" r:id="rId10"/>
    <p:sldId id="346" r:id="rId11"/>
    <p:sldId id="504" r:id="rId12"/>
    <p:sldId id="332" r:id="rId13"/>
    <p:sldId id="349" r:id="rId14"/>
    <p:sldId id="402" r:id="rId15"/>
    <p:sldId id="403" r:id="rId16"/>
    <p:sldId id="408" r:id="rId17"/>
    <p:sldId id="261" r:id="rId18"/>
    <p:sldId id="334" r:id="rId19"/>
    <p:sldId id="350" r:id="rId20"/>
    <p:sldId id="343" r:id="rId21"/>
    <p:sldId id="327" r:id="rId22"/>
    <p:sldId id="328" r:id="rId23"/>
    <p:sldId id="329" r:id="rId24"/>
    <p:sldId id="347" r:id="rId25"/>
    <p:sldId id="363" r:id="rId26"/>
    <p:sldId id="258" r:id="rId27"/>
    <p:sldId id="259" r:id="rId28"/>
    <p:sldId id="260" r:id="rId29"/>
    <p:sldId id="348" r:id="rId30"/>
    <p:sldId id="330" r:id="rId31"/>
    <p:sldId id="364" r:id="rId32"/>
    <p:sldId id="331" r:id="rId33"/>
    <p:sldId id="366" r:id="rId34"/>
    <p:sldId id="306" r:id="rId35"/>
    <p:sldId id="269" r:id="rId36"/>
    <p:sldId id="500" r:id="rId37"/>
    <p:sldId id="503" r:id="rId38"/>
    <p:sldId id="502" r:id="rId39"/>
    <p:sldId id="501" r:id="rId40"/>
    <p:sldId id="370" r:id="rId41"/>
    <p:sldId id="361" r:id="rId42"/>
    <p:sldId id="272" r:id="rId43"/>
    <p:sldId id="271" r:id="rId44"/>
    <p:sldId id="362" r:id="rId45"/>
    <p:sldId id="371" r:id="rId46"/>
    <p:sldId id="336" r:id="rId47"/>
    <p:sldId id="273" r:id="rId48"/>
    <p:sldId id="304" r:id="rId49"/>
    <p:sldId id="274" r:id="rId50"/>
    <p:sldId id="307" r:id="rId51"/>
    <p:sldId id="367" r:id="rId52"/>
    <p:sldId id="276" r:id="rId53"/>
    <p:sldId id="398" r:id="rId54"/>
    <p:sldId id="275" r:id="rId55"/>
    <p:sldId id="277" r:id="rId56"/>
    <p:sldId id="389" r:id="rId57"/>
    <p:sldId id="390" r:id="rId58"/>
    <p:sldId id="401" r:id="rId59"/>
    <p:sldId id="278" r:id="rId60"/>
    <p:sldId id="396" r:id="rId61"/>
    <p:sldId id="279" r:id="rId62"/>
    <p:sldId id="281" r:id="rId63"/>
    <p:sldId id="397" r:id="rId64"/>
    <p:sldId id="282" r:id="rId65"/>
    <p:sldId id="283" r:id="rId66"/>
    <p:sldId id="284" r:id="rId67"/>
    <p:sldId id="393" r:id="rId68"/>
    <p:sldId id="394" r:id="rId69"/>
    <p:sldId id="395" r:id="rId70"/>
    <p:sldId id="392" r:id="rId71"/>
    <p:sldId id="407" r:id="rId7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1DAFF"/>
    <a:srgbClr val="97C1FF"/>
    <a:srgbClr val="FFC1E0"/>
    <a:srgbClr val="FFB3CC"/>
    <a:srgbClr val="FF6699"/>
    <a:srgbClr val="800080"/>
    <a:srgbClr val="FFA7C4"/>
    <a:srgbClr val="99CCFF"/>
    <a:srgbClr val="00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9" autoAdjust="0"/>
    <p:restoredTop sz="99570" autoAdjust="0"/>
  </p:normalViewPr>
  <p:slideViewPr>
    <p:cSldViewPr showGuides="1">
      <p:cViewPr varScale="1">
        <p:scale>
          <a:sx n="65" d="100"/>
          <a:sy n="65" d="100"/>
        </p:scale>
        <p:origin x="8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2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97ACD-124E-4E6E-B3B0-430C723E350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87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D7C20-4DF6-4EEB-A006-A3B733EE382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50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84490-AE5B-422E-9460-B394B6A8DE1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447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67B7C2-3012-460C-A63D-C791E2C21D1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626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356C9-94AD-4735-B76E-7A7B07DE38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0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EF85D-7707-4184-BC42-70879F256F2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57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4B68D-0DF5-442D-B528-ED95581FD55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28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F749A-B79B-44DB-B3C5-0D5E16C389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03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80671-23E8-4AE1-B649-6A5342A9D70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59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9307B-7A63-43E0-A17E-5A08B1F46B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23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7EECC-22D7-41CF-A912-DC0724852BF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97AEC-C405-464E-8EEB-D76D26B3969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62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47C2AF-5C4B-4460-89C5-D1BBEAFA0AF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jm.org/doi/full/10.1056/NEJMicm101290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389063" y="1122363"/>
            <a:ext cx="6364287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93190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1655588" cy="24088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3051175" y="1628775"/>
            <a:ext cx="3040063" cy="2374900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El INTESTINO </a:t>
            </a:r>
          </a:p>
          <a:p>
            <a:r>
              <a:rPr lang="es-ES" sz="1600"/>
              <a:t>(delgado y grueso)</a:t>
            </a:r>
            <a:r>
              <a:rPr lang="es-ES" sz="2000"/>
              <a:t> </a:t>
            </a:r>
          </a:p>
          <a:p>
            <a:r>
              <a:rPr lang="es-ES" sz="2000"/>
              <a:t>recibe 9 L de líquido</a:t>
            </a:r>
          </a:p>
          <a:p>
            <a:r>
              <a:rPr lang="es-ES" sz="1400"/>
              <a:t> </a:t>
            </a:r>
          </a:p>
          <a:p>
            <a:r>
              <a:rPr lang="es-ES" sz="2000"/>
              <a:t>ABSORBE </a:t>
            </a:r>
          </a:p>
          <a:p>
            <a:r>
              <a:rPr lang="es-ES" sz="2000"/>
              <a:t>prácticamente todo</a:t>
            </a:r>
          </a:p>
          <a:p>
            <a:endParaRPr lang="es-ES" sz="1400"/>
          </a:p>
          <a:p>
            <a:r>
              <a:rPr lang="es-ES" sz="2000"/>
              <a:t>elimina sólo 100-200 ml!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735263" y="4292600"/>
            <a:ext cx="3671887" cy="1320800"/>
          </a:xfrm>
          <a:prstGeom prst="rect">
            <a:avLst/>
          </a:prstGeom>
          <a:solidFill>
            <a:srgbClr val="FFA7D3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000"/>
              <a:t>MUY IMPORTANTE</a:t>
            </a:r>
          </a:p>
          <a:p>
            <a:endParaRPr lang="es-ES" sz="2000"/>
          </a:p>
          <a:p>
            <a:r>
              <a:rPr lang="es-ES" sz="2000"/>
              <a:t>Entender </a:t>
            </a:r>
          </a:p>
          <a:p>
            <a:r>
              <a:rPr lang="es-ES" sz="2000"/>
              <a:t>LA ABSORCIÓN DEL AGUA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995782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latin typeface="Comic Sans MS" pitchFamily="66" charset="0"/>
              </a:rPr>
              <a:t>     Y ELECTROLITOS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656949" y="1084091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87951" y="1546974"/>
            <a:ext cx="124104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 dirty="0" smtClean="0"/>
              <a:t>BALANCE </a:t>
            </a:r>
          </a:p>
          <a:p>
            <a:r>
              <a:rPr lang="es-ES" sz="1600" b="1" dirty="0" smtClean="0"/>
              <a:t>DE AGUA</a:t>
            </a:r>
            <a:endParaRPr lang="es-ES" sz="1600" b="1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970757" y="1458997"/>
            <a:ext cx="5181227" cy="172354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la LUZ es crítica para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Contacto enzima-sustrato</a:t>
            </a:r>
          </a:p>
          <a:p>
            <a:pPr algn="l">
              <a:buClr>
                <a:srgbClr val="FF0000"/>
              </a:buClr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Difusión de partículas digeridas</a:t>
            </a:r>
          </a:p>
          <a:p>
            <a:pPr algn="l">
              <a:buClr>
                <a:srgbClr val="FF0000"/>
              </a:buClr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Tránsito a lo largo del TGI sin dañar epitelio</a:t>
            </a: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970757" y="3380799"/>
            <a:ext cx="3708400" cy="120032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volumen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diario reabsorbido</a:t>
            </a: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reserva funcional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relación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superficie epitelial, en caso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</a:t>
            </a: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5638800" y="4613244"/>
            <a:ext cx="2654730" cy="1339850"/>
          </a:xfrm>
          <a:prstGeom prst="rect">
            <a:avLst/>
          </a:prstGeom>
          <a:solidFill>
            <a:srgbClr val="FAF8A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ocurre cuando se sobrepasa la reserva para absorber</a:t>
            </a: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4800600" y="3619238"/>
            <a:ext cx="1676400" cy="579437"/>
          </a:xfrm>
          <a:prstGeom prst="rect">
            <a:avLst/>
          </a:prstGeom>
          <a:solidFill>
            <a:srgbClr val="DBFF7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 litros!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961179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latin typeface="Comic Sans MS" pitchFamily="66" charset="0"/>
              </a:rPr>
              <a:t>     Y ELECTROLITOS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697514" y="1073204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345462" y="1540441"/>
            <a:ext cx="124104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 dirty="0" smtClean="0"/>
              <a:t>BALANCE </a:t>
            </a:r>
          </a:p>
          <a:p>
            <a:r>
              <a:rPr lang="es-ES" sz="1600" b="1" dirty="0" smtClean="0"/>
              <a:t>DE AGUA</a:t>
            </a:r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308802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8" grpId="0" animBg="1"/>
      <p:bldP spid="224259" grpId="0" animBg="1"/>
      <p:bldP spid="224260" grpId="0" animBg="1"/>
      <p:bldP spid="2242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030413" y="2924175"/>
            <a:ext cx="4845843" cy="227754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EDE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de moléculas de un SOLVENTE (agua) hacia donde hay mayor concentración de SOLUTO al que la membrana es impermeable</a:t>
            </a:r>
          </a:p>
          <a:p>
            <a:pPr algn="l"/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82708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2011437" y="2276475"/>
            <a:ext cx="1755609" cy="461665"/>
          </a:xfrm>
          <a:prstGeom prst="rect">
            <a:avLst/>
          </a:prstGeom>
          <a:solidFill>
            <a:srgbClr val="97C1FF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ÓSMOSIS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51425" y="390525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 dirty="0">
                <a:latin typeface="Comic Sans MS" pitchFamily="66" charset="0"/>
              </a:rPr>
              <a:t>ABSORCIÓN AGUA</a:t>
            </a:r>
          </a:p>
          <a:p>
            <a:r>
              <a:rPr lang="es-ES" sz="1600" b="1" dirty="0">
                <a:latin typeface="Comic Sans MS" pitchFamily="66" charset="0"/>
              </a:rPr>
              <a:t>     Y ELECTROLITOS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295756" y="1528432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ÓSMOSIS </a:t>
            </a:r>
            <a:r>
              <a:rPr lang="es-ES" sz="1800" b="1" dirty="0"/>
              <a:t>en TGI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640402" y="1079246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2606675" y="2840038"/>
            <a:ext cx="4040188" cy="2343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4627563" y="2779713"/>
            <a:ext cx="0" cy="2436812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auto">
          <a:xfrm>
            <a:off x="3168650" y="4716463"/>
            <a:ext cx="1127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2" name="Oval 8"/>
          <p:cNvSpPr>
            <a:spLocks noChangeArrowheads="1"/>
          </p:cNvSpPr>
          <p:nvPr/>
        </p:nvSpPr>
        <p:spPr bwMode="auto">
          <a:xfrm>
            <a:off x="3841750" y="4716463"/>
            <a:ext cx="1127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3" name="Oval 9"/>
          <p:cNvSpPr>
            <a:spLocks noChangeArrowheads="1"/>
          </p:cNvSpPr>
          <p:nvPr/>
        </p:nvSpPr>
        <p:spPr bwMode="auto">
          <a:xfrm>
            <a:off x="3505200" y="4902200"/>
            <a:ext cx="112713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5" name="Oval 11"/>
          <p:cNvSpPr>
            <a:spLocks noChangeArrowheads="1"/>
          </p:cNvSpPr>
          <p:nvPr/>
        </p:nvSpPr>
        <p:spPr bwMode="auto">
          <a:xfrm>
            <a:off x="4964113" y="471646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6" name="Oval 12"/>
          <p:cNvSpPr>
            <a:spLocks noChangeArrowheads="1"/>
          </p:cNvSpPr>
          <p:nvPr/>
        </p:nvSpPr>
        <p:spPr bwMode="auto">
          <a:xfrm>
            <a:off x="5637213" y="4716463"/>
            <a:ext cx="112712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7" name="Oval 13"/>
          <p:cNvSpPr>
            <a:spLocks noChangeArrowheads="1"/>
          </p:cNvSpPr>
          <p:nvPr/>
        </p:nvSpPr>
        <p:spPr bwMode="auto">
          <a:xfrm>
            <a:off x="5300663" y="4902200"/>
            <a:ext cx="114300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8" name="Oval 14"/>
          <p:cNvSpPr>
            <a:spLocks noChangeArrowheads="1"/>
          </p:cNvSpPr>
          <p:nvPr/>
        </p:nvSpPr>
        <p:spPr bwMode="auto">
          <a:xfrm>
            <a:off x="5300663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9" name="Oval 15"/>
          <p:cNvSpPr>
            <a:spLocks noChangeArrowheads="1"/>
          </p:cNvSpPr>
          <p:nvPr/>
        </p:nvSpPr>
        <p:spPr bwMode="auto">
          <a:xfrm>
            <a:off x="5973763" y="4343400"/>
            <a:ext cx="112712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0" name="Oval 16"/>
          <p:cNvSpPr>
            <a:spLocks noChangeArrowheads="1"/>
          </p:cNvSpPr>
          <p:nvPr/>
        </p:nvSpPr>
        <p:spPr bwMode="auto">
          <a:xfrm>
            <a:off x="5637213" y="4529138"/>
            <a:ext cx="112712" cy="187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1" name="Oval 17"/>
          <p:cNvSpPr>
            <a:spLocks noChangeArrowheads="1"/>
          </p:cNvSpPr>
          <p:nvPr/>
        </p:nvSpPr>
        <p:spPr bwMode="auto">
          <a:xfrm>
            <a:off x="5749925" y="481171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2" name="Oval 18"/>
          <p:cNvSpPr>
            <a:spLocks noChangeArrowheads="1"/>
          </p:cNvSpPr>
          <p:nvPr/>
        </p:nvSpPr>
        <p:spPr bwMode="auto">
          <a:xfrm>
            <a:off x="6423025" y="4811713"/>
            <a:ext cx="114300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3" name="Oval 19"/>
          <p:cNvSpPr>
            <a:spLocks noChangeArrowheads="1"/>
          </p:cNvSpPr>
          <p:nvPr/>
        </p:nvSpPr>
        <p:spPr bwMode="auto">
          <a:xfrm>
            <a:off x="6086475" y="4997450"/>
            <a:ext cx="114300" cy="1889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4" name="Oval 20"/>
          <p:cNvSpPr>
            <a:spLocks noChangeArrowheads="1"/>
          </p:cNvSpPr>
          <p:nvPr/>
        </p:nvSpPr>
        <p:spPr bwMode="auto">
          <a:xfrm>
            <a:off x="5749925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5" name="Oval 21"/>
          <p:cNvSpPr>
            <a:spLocks noChangeArrowheads="1"/>
          </p:cNvSpPr>
          <p:nvPr/>
        </p:nvSpPr>
        <p:spPr bwMode="auto">
          <a:xfrm>
            <a:off x="6423025" y="4343400"/>
            <a:ext cx="114300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6" name="Oval 22"/>
          <p:cNvSpPr>
            <a:spLocks noChangeArrowheads="1"/>
          </p:cNvSpPr>
          <p:nvPr/>
        </p:nvSpPr>
        <p:spPr bwMode="auto">
          <a:xfrm>
            <a:off x="6086475" y="4529138"/>
            <a:ext cx="114300" cy="187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>
            <a:off x="3505200" y="4059238"/>
            <a:ext cx="2020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2944813" y="527843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&lt;[S]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5154613" y="527843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&gt;[S]</a:t>
            </a:r>
          </a:p>
        </p:txBody>
      </p: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2159000" y="2559050"/>
            <a:ext cx="4826000" cy="657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3571875" y="3519488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agua</a:t>
            </a:r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3687763" y="1989138"/>
            <a:ext cx="1768475" cy="485775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ÓSMOSIS</a:t>
            </a:r>
          </a:p>
        </p:txBody>
      </p:sp>
      <p:sp>
        <p:nvSpPr>
          <p:cNvPr id="149539" name="Line 35"/>
          <p:cNvSpPr>
            <a:spLocks noChangeShapeType="1"/>
          </p:cNvSpPr>
          <p:nvPr/>
        </p:nvSpPr>
        <p:spPr bwMode="auto">
          <a:xfrm flipH="1">
            <a:off x="4645025" y="2997200"/>
            <a:ext cx="647700" cy="311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40" name="Text Box 36"/>
          <p:cNvSpPr txBox="1">
            <a:spLocks noChangeArrowheads="1"/>
          </p:cNvSpPr>
          <p:nvPr/>
        </p:nvSpPr>
        <p:spPr bwMode="auto">
          <a:xfrm>
            <a:off x="5235575" y="2636838"/>
            <a:ext cx="1762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Membrana </a:t>
            </a:r>
          </a:p>
          <a:p>
            <a:pPr algn="l"/>
            <a:r>
              <a:rPr lang="es-MX" sz="1800"/>
              <a:t>semipermeable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981745" y="11247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777448" y="3322968"/>
            <a:ext cx="447558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/>
              <a:t>A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066683" y="3322968"/>
            <a:ext cx="41069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/>
              <a:t>B</a:t>
            </a:r>
            <a:endParaRPr lang="es-VE" sz="2800" dirty="0"/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6306758" y="1062884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ÓSMOSIS </a:t>
            </a:r>
            <a:r>
              <a:rPr lang="es-ES" sz="1800" b="1" dirty="0"/>
              <a:t>en TGI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6640402" y="609600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4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7" grpId="0" animBg="1"/>
      <p:bldP spid="1495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581275" y="2492375"/>
            <a:ext cx="3978275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¿Qué es lo que importa en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el movimiento de agua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por ósmosis?</a:t>
            </a:r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338388" y="4149725"/>
            <a:ext cx="4465637" cy="1216025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¿Molaridad vs. Masa?</a:t>
            </a:r>
          </a:p>
          <a:p>
            <a:pPr algn="l"/>
            <a:endParaRPr lang="es-E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¿Nº de partículas vs. Tamaño?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981745" y="11247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32542" y="107243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ÓSMOSIS </a:t>
            </a:r>
            <a:r>
              <a:rPr lang="es-ES" sz="1800" b="1" dirty="0"/>
              <a:t>en TGI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677188" y="609600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2117725" y="1989138"/>
            <a:ext cx="4906963" cy="23844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 el movimiento del AGUA importa:</a:t>
            </a:r>
          </a:p>
          <a:p>
            <a:pPr algn="l"/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* </a:t>
            </a: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Diferencias de  MOLARIDAD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y no de masa</a:t>
            </a:r>
          </a:p>
          <a:p>
            <a:pPr algn="l"/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* </a:t>
            </a: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Nº de PARTÍCULAS de soluto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y no su tamaño </a:t>
            </a:r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2339665" y="4581128"/>
            <a:ext cx="44630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confundir!!!</a:t>
            </a:r>
          </a:p>
        </p:txBody>
      </p:sp>
      <p:sp>
        <p:nvSpPr>
          <p:cNvPr id="211975" name="Text Box 7"/>
          <p:cNvSpPr txBox="1">
            <a:spLocks noChangeArrowheads="1"/>
          </p:cNvSpPr>
          <p:nvPr/>
        </p:nvSpPr>
        <p:spPr bwMode="auto">
          <a:xfrm>
            <a:off x="684213" y="7651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443663" y="926068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ÓSMOSIS </a:t>
            </a:r>
            <a:r>
              <a:rPr lang="es-ES" sz="1800" b="1" dirty="0"/>
              <a:t>en TGI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757829" y="490568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 animBg="1"/>
      <p:bldP spid="2119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395288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18124" name="Picture 12" descr="azucar sobre ileostomia prolapsada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333625"/>
            <a:ext cx="8088313" cy="218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5" name="Text Box 13"/>
          <p:cNvSpPr txBox="1">
            <a:spLocks noChangeArrowheads="1"/>
          </p:cNvSpPr>
          <p:nvPr/>
        </p:nvSpPr>
        <p:spPr bwMode="auto">
          <a:xfrm>
            <a:off x="1604963" y="542471"/>
            <a:ext cx="1450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Curiosidad…</a:t>
            </a:r>
          </a:p>
        </p:txBody>
      </p:sp>
      <p:sp>
        <p:nvSpPr>
          <p:cNvPr id="218126" name="Rectangle 14"/>
          <p:cNvSpPr>
            <a:spLocks noChangeArrowheads="1"/>
          </p:cNvSpPr>
          <p:nvPr/>
        </p:nvSpPr>
        <p:spPr bwMode="auto">
          <a:xfrm>
            <a:off x="4067175" y="5661025"/>
            <a:ext cx="46783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Brandt A., Schouten O. </a:t>
            </a:r>
            <a:r>
              <a:rPr lang="es-ES" sz="1200" i="1"/>
              <a:t>Sugar to reduced a prolapsed ileostomy</a:t>
            </a:r>
          </a:p>
          <a:p>
            <a:pPr algn="l"/>
            <a:r>
              <a:rPr lang="es-ES" sz="1200">
                <a:hlinkClick r:id="rId3"/>
              </a:rPr>
              <a:t>http://www.nejm.org/doi/full/10.1056/NEJMicm1012908</a:t>
            </a:r>
            <a:endParaRPr lang="es-ES" sz="1200"/>
          </a:p>
          <a:p>
            <a:pPr algn="l"/>
            <a:r>
              <a:rPr lang="es-ES" sz="1200"/>
              <a:t>Mayo 12, 2011.</a:t>
            </a:r>
          </a:p>
        </p:txBody>
      </p:sp>
      <p:sp>
        <p:nvSpPr>
          <p:cNvPr id="218127" name="Text Box 15"/>
          <p:cNvSpPr txBox="1">
            <a:spLocks noChangeArrowheads="1"/>
          </p:cNvSpPr>
          <p:nvPr/>
        </p:nvSpPr>
        <p:spPr bwMode="auto">
          <a:xfrm>
            <a:off x="330200" y="4581525"/>
            <a:ext cx="666079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lphaLcPeriod"/>
            </a:pPr>
            <a:r>
              <a:rPr lang="es-ES" sz="1800" dirty="0">
                <a:latin typeface="Comic Sans MS" pitchFamily="66" charset="0"/>
              </a:rPr>
              <a:t>Ileostomía </a:t>
            </a:r>
            <a:r>
              <a:rPr lang="es-ES" sz="1800" dirty="0" err="1">
                <a:latin typeface="Comic Sans MS" pitchFamily="66" charset="0"/>
              </a:rPr>
              <a:t>prolapsada</a:t>
            </a:r>
            <a:r>
              <a:rPr lang="es-ES" sz="1800" dirty="0">
                <a:latin typeface="Comic Sans MS" pitchFamily="66" charset="0"/>
              </a:rPr>
              <a:t> en hombre 62 años, cirugía previa</a:t>
            </a:r>
          </a:p>
          <a:p>
            <a:pPr>
              <a:buFontTx/>
              <a:buAutoNum type="alphaLcPeriod"/>
            </a:pPr>
            <a:r>
              <a:rPr lang="es-ES" sz="1800" dirty="0">
                <a:latin typeface="Comic Sans MS" pitchFamily="66" charset="0"/>
              </a:rPr>
              <a:t>Aplicación de azúcar granulada sobre la víscera</a:t>
            </a:r>
          </a:p>
          <a:p>
            <a:pPr>
              <a:buFontTx/>
              <a:buAutoNum type="alphaLcPeriod"/>
            </a:pPr>
            <a:r>
              <a:rPr lang="es-ES" sz="1800" dirty="0" smtClean="0">
                <a:latin typeface="Comic Sans MS" pitchFamily="66" charset="0"/>
              </a:rPr>
              <a:t>¡¡Reducción </a:t>
            </a:r>
            <a:r>
              <a:rPr lang="es-ES" sz="1800" dirty="0">
                <a:latin typeface="Comic Sans MS" pitchFamily="66" charset="0"/>
              </a:rPr>
              <a:t>espontánea del prolapso 2 minutos después. </a:t>
            </a:r>
            <a:r>
              <a:rPr lang="es-ES" sz="2400" dirty="0">
                <a:latin typeface="Comic Sans MS" pitchFamily="66" charset="0"/>
              </a:rPr>
              <a:t>!!!</a:t>
            </a:r>
          </a:p>
        </p:txBody>
      </p:sp>
      <p:sp>
        <p:nvSpPr>
          <p:cNvPr id="218129" name="Rectangle 17"/>
          <p:cNvSpPr>
            <a:spLocks noChangeArrowheads="1"/>
          </p:cNvSpPr>
          <p:nvPr/>
        </p:nvSpPr>
        <p:spPr bwMode="auto">
          <a:xfrm>
            <a:off x="3132138" y="2276475"/>
            <a:ext cx="2735262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8130" name="Rectangle 18"/>
          <p:cNvSpPr>
            <a:spLocks noChangeArrowheads="1"/>
          </p:cNvSpPr>
          <p:nvPr/>
        </p:nvSpPr>
        <p:spPr bwMode="auto">
          <a:xfrm>
            <a:off x="5867400" y="2276475"/>
            <a:ext cx="2592388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8136" name="Oval 24"/>
          <p:cNvSpPr>
            <a:spLocks noChangeArrowheads="1"/>
          </p:cNvSpPr>
          <p:nvPr/>
        </p:nvSpPr>
        <p:spPr bwMode="auto">
          <a:xfrm>
            <a:off x="755650" y="2924175"/>
            <a:ext cx="1728788" cy="15843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8128" name="Text Box 16"/>
          <p:cNvSpPr txBox="1">
            <a:spLocks noChangeArrowheads="1"/>
          </p:cNvSpPr>
          <p:nvPr/>
        </p:nvSpPr>
        <p:spPr bwMode="auto">
          <a:xfrm>
            <a:off x="2008498" y="1556792"/>
            <a:ext cx="515557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Aplicación de conocimientos sobre </a:t>
            </a:r>
          </a:p>
          <a:p>
            <a:r>
              <a:rPr lang="es-ES" sz="2400" dirty="0"/>
              <a:t>movimiento osmótico agua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353251" y="895922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ÓSMOSIS </a:t>
            </a:r>
            <a:r>
              <a:rPr lang="es-ES" sz="1800" b="1" dirty="0"/>
              <a:t>en TGI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697897" y="457200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1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9" grpId="0" animBg="1"/>
      <p:bldP spid="218130" grpId="0" animBg="1"/>
      <p:bldP spid="218136" grpId="0" animBg="1"/>
      <p:bldP spid="2181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9" r="7237" b="22925"/>
          <a:stretch>
            <a:fillRect/>
          </a:stretch>
        </p:blipFill>
        <p:spPr>
          <a:xfrm>
            <a:off x="774700" y="1462088"/>
            <a:ext cx="4445000" cy="4846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8316913" y="22764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140200" y="2997200"/>
            <a:ext cx="12954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435600" y="2636838"/>
            <a:ext cx="2735263" cy="1582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4932363" y="4076700"/>
            <a:ext cx="43180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7885113" y="4292600"/>
            <a:ext cx="79057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051050" y="4652963"/>
            <a:ext cx="504825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5" name="Oval 37"/>
          <p:cNvSpPr>
            <a:spLocks noChangeArrowheads="1"/>
          </p:cNvSpPr>
          <p:nvPr/>
        </p:nvSpPr>
        <p:spPr bwMode="auto">
          <a:xfrm>
            <a:off x="1979613" y="4581525"/>
            <a:ext cx="2159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>
            <a:off x="2484438" y="4652963"/>
            <a:ext cx="714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3563938" y="1341438"/>
            <a:ext cx="1655762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3644082" y="1603048"/>
            <a:ext cx="144943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/>
              <a:t>Partículas </a:t>
            </a:r>
          </a:p>
          <a:p>
            <a:r>
              <a:rPr lang="es-ES_tradnl" sz="1400" b="1" dirty="0"/>
              <a:t>osmóticamente</a:t>
            </a:r>
          </a:p>
          <a:p>
            <a:r>
              <a:rPr lang="es-ES_tradnl" sz="1400" b="1" dirty="0"/>
              <a:t> activas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1835150" y="4508500"/>
            <a:ext cx="96043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1"/>
              <a:t>Partículas </a:t>
            </a:r>
          </a:p>
          <a:p>
            <a:r>
              <a:rPr lang="es-ES_tradnl" sz="1200" b="1"/>
              <a:t>osmót.</a:t>
            </a:r>
          </a:p>
          <a:p>
            <a:r>
              <a:rPr lang="es-ES_tradnl" sz="1200" b="1"/>
              <a:t> activas</a:t>
            </a:r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4211638" y="4076700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1547813" y="1628775"/>
            <a:ext cx="5762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1525588" y="1820863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H</a:t>
            </a:r>
            <a:r>
              <a:rPr lang="es-ES" sz="2000" baseline="-25000"/>
              <a:t>2</a:t>
            </a:r>
            <a:r>
              <a:rPr lang="es-ES" sz="2000"/>
              <a:t>O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3708400" y="4149725"/>
            <a:ext cx="3587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3708400" y="4292600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3706813" y="4222750"/>
            <a:ext cx="1444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4859338" y="43656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7" name="Oval 49"/>
          <p:cNvSpPr>
            <a:spLocks noChangeArrowheads="1"/>
          </p:cNvSpPr>
          <p:nvPr/>
        </p:nvSpPr>
        <p:spPr bwMode="auto">
          <a:xfrm>
            <a:off x="4356100" y="42926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3924300" y="2997200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3851275" y="4292600"/>
            <a:ext cx="2889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1" name="Oval 53"/>
          <p:cNvSpPr>
            <a:spLocks noChangeArrowheads="1"/>
          </p:cNvSpPr>
          <p:nvPr/>
        </p:nvSpPr>
        <p:spPr bwMode="auto">
          <a:xfrm>
            <a:off x="4067175" y="4292600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587750" y="4100513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H</a:t>
            </a:r>
            <a:r>
              <a:rPr lang="es-ES" sz="1600" b="1" baseline="-25000"/>
              <a:t>2</a:t>
            </a:r>
            <a:r>
              <a:rPr lang="es-ES" sz="1600" b="1"/>
              <a:t>O</a:t>
            </a:r>
          </a:p>
        </p:txBody>
      </p:sp>
      <p:sp>
        <p:nvSpPr>
          <p:cNvPr id="7222" name="Freeform 54"/>
          <p:cNvSpPr>
            <a:spLocks/>
          </p:cNvSpPr>
          <p:nvPr/>
        </p:nvSpPr>
        <p:spPr bwMode="auto">
          <a:xfrm>
            <a:off x="1835150" y="2205038"/>
            <a:ext cx="384175" cy="2208212"/>
          </a:xfrm>
          <a:custGeom>
            <a:avLst/>
            <a:gdLst>
              <a:gd name="T0" fmla="*/ 0 w 242"/>
              <a:gd name="T1" fmla="*/ 0 h 1391"/>
              <a:gd name="T2" fmla="*/ 91 w 242"/>
              <a:gd name="T3" fmla="*/ 363 h 1391"/>
              <a:gd name="T4" fmla="*/ 91 w 242"/>
              <a:gd name="T5" fmla="*/ 771 h 1391"/>
              <a:gd name="T6" fmla="*/ 227 w 242"/>
              <a:gd name="T7" fmla="*/ 1315 h 1391"/>
              <a:gd name="T8" fmla="*/ 182 w 242"/>
              <a:gd name="T9" fmla="*/ 1225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391">
                <a:moveTo>
                  <a:pt x="0" y="0"/>
                </a:moveTo>
                <a:cubicBezTo>
                  <a:pt x="38" y="117"/>
                  <a:pt x="76" y="235"/>
                  <a:pt x="91" y="363"/>
                </a:cubicBezTo>
                <a:cubicBezTo>
                  <a:pt x="106" y="491"/>
                  <a:pt x="68" y="612"/>
                  <a:pt x="91" y="771"/>
                </a:cubicBezTo>
                <a:cubicBezTo>
                  <a:pt x="114" y="930"/>
                  <a:pt x="212" y="1239"/>
                  <a:pt x="227" y="1315"/>
                </a:cubicBezTo>
                <a:cubicBezTo>
                  <a:pt x="242" y="1391"/>
                  <a:pt x="212" y="1308"/>
                  <a:pt x="182" y="1225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23" name="Freeform 55"/>
          <p:cNvSpPr>
            <a:spLocks/>
          </p:cNvSpPr>
          <p:nvPr/>
        </p:nvSpPr>
        <p:spPr bwMode="auto">
          <a:xfrm>
            <a:off x="3395663" y="2205038"/>
            <a:ext cx="455612" cy="1944687"/>
          </a:xfrm>
          <a:custGeom>
            <a:avLst/>
            <a:gdLst>
              <a:gd name="T0" fmla="*/ 287 w 287"/>
              <a:gd name="T1" fmla="*/ 1225 h 1225"/>
              <a:gd name="T2" fmla="*/ 106 w 287"/>
              <a:gd name="T3" fmla="*/ 726 h 1225"/>
              <a:gd name="T4" fmla="*/ 15 w 287"/>
              <a:gd name="T5" fmla="*/ 408 h 1225"/>
              <a:gd name="T6" fmla="*/ 15 w 287"/>
              <a:gd name="T7" fmla="*/ 181 h 1225"/>
              <a:gd name="T8" fmla="*/ 61 w 287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1225">
                <a:moveTo>
                  <a:pt x="287" y="1225"/>
                </a:moveTo>
                <a:cubicBezTo>
                  <a:pt x="219" y="1043"/>
                  <a:pt x="151" y="862"/>
                  <a:pt x="106" y="726"/>
                </a:cubicBezTo>
                <a:cubicBezTo>
                  <a:pt x="61" y="590"/>
                  <a:pt x="30" y="499"/>
                  <a:pt x="15" y="408"/>
                </a:cubicBezTo>
                <a:cubicBezTo>
                  <a:pt x="0" y="317"/>
                  <a:pt x="7" y="249"/>
                  <a:pt x="15" y="181"/>
                </a:cubicBezTo>
                <a:cubicBezTo>
                  <a:pt x="23" y="113"/>
                  <a:pt x="42" y="56"/>
                  <a:pt x="61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292725" y="2205038"/>
            <a:ext cx="3005138" cy="1476375"/>
          </a:xfrm>
          <a:prstGeom prst="rect">
            <a:avLst/>
          </a:prstGeom>
          <a:solidFill>
            <a:srgbClr val="CDE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UNIONES ESTRECHAS</a:t>
            </a:r>
            <a:r>
              <a:rPr lang="es-ES" sz="1600"/>
              <a:t> = </a:t>
            </a:r>
          </a:p>
          <a:p>
            <a:pPr algn="l"/>
            <a:r>
              <a:rPr lang="es-ES" sz="1600" b="1"/>
              <a:t>“Membrana semipermeable”</a:t>
            </a:r>
          </a:p>
          <a:p>
            <a:pPr algn="l"/>
            <a:endParaRPr lang="es-ES"/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" sz="1600"/>
              <a:t>  Permeable al agua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" sz="1600"/>
              <a:t>  Impermeable a  grandes   </a:t>
            </a:r>
          </a:p>
          <a:p>
            <a:pPr algn="l">
              <a:buClr>
                <a:srgbClr val="0000CC"/>
              </a:buClr>
              <a:buSzPct val="150000"/>
            </a:pPr>
            <a:r>
              <a:rPr lang="es-ES" sz="1600"/>
              <a:t>    solutos</a:t>
            </a:r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1547813" y="6081713"/>
            <a:ext cx="395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4004F"/>
                </a:solidFill>
              </a:rPr>
              <a:t>Ver página de ejercicios de ósmosis</a:t>
            </a:r>
          </a:p>
        </p:txBody>
      </p:sp>
      <p:sp>
        <p:nvSpPr>
          <p:cNvPr id="7226" name="Freeform 58"/>
          <p:cNvSpPr>
            <a:spLocks/>
          </p:cNvSpPr>
          <p:nvPr/>
        </p:nvSpPr>
        <p:spPr bwMode="auto">
          <a:xfrm>
            <a:off x="3851275" y="2924175"/>
            <a:ext cx="1368425" cy="565150"/>
          </a:xfrm>
          <a:custGeom>
            <a:avLst/>
            <a:gdLst>
              <a:gd name="T0" fmla="*/ 862 w 862"/>
              <a:gd name="T1" fmla="*/ 0 h 356"/>
              <a:gd name="T2" fmla="*/ 545 w 862"/>
              <a:gd name="T3" fmla="*/ 318 h 356"/>
              <a:gd name="T4" fmla="*/ 0 w 862"/>
              <a:gd name="T5" fmla="*/ 227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2" h="356">
                <a:moveTo>
                  <a:pt x="862" y="0"/>
                </a:moveTo>
                <a:cubicBezTo>
                  <a:pt x="775" y="140"/>
                  <a:pt x="689" y="280"/>
                  <a:pt x="545" y="318"/>
                </a:cubicBezTo>
                <a:cubicBezTo>
                  <a:pt x="401" y="356"/>
                  <a:pt x="91" y="242"/>
                  <a:pt x="0" y="22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69" name="Text Box 101"/>
          <p:cNvSpPr txBox="1">
            <a:spLocks noChangeArrowheads="1"/>
          </p:cNvSpPr>
          <p:nvPr/>
        </p:nvSpPr>
        <p:spPr bwMode="auto">
          <a:xfrm>
            <a:off x="7997825" y="5757863"/>
            <a:ext cx="601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&lt;[S]</a:t>
            </a:r>
          </a:p>
        </p:txBody>
      </p:sp>
      <p:sp>
        <p:nvSpPr>
          <p:cNvPr id="7270" name="Text Box 102"/>
          <p:cNvSpPr txBox="1">
            <a:spLocks noChangeArrowheads="1"/>
          </p:cNvSpPr>
          <p:nvPr/>
        </p:nvSpPr>
        <p:spPr bwMode="auto">
          <a:xfrm>
            <a:off x="7997825" y="4462463"/>
            <a:ext cx="601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&gt;[S]</a:t>
            </a:r>
          </a:p>
        </p:txBody>
      </p:sp>
      <p:grpSp>
        <p:nvGrpSpPr>
          <p:cNvPr id="7274" name="Group 106"/>
          <p:cNvGrpSpPr>
            <a:grpSpLocks/>
          </p:cNvGrpSpPr>
          <p:nvPr/>
        </p:nvGrpSpPr>
        <p:grpSpPr bwMode="auto">
          <a:xfrm>
            <a:off x="6300788" y="3867150"/>
            <a:ext cx="1766887" cy="2370138"/>
            <a:chOff x="3969" y="2436"/>
            <a:chExt cx="1113" cy="1493"/>
          </a:xfrm>
        </p:grpSpPr>
        <p:sp>
          <p:nvSpPr>
            <p:cNvPr id="7251" name="Rectangle 83"/>
            <p:cNvSpPr>
              <a:spLocks noChangeArrowheads="1"/>
            </p:cNvSpPr>
            <p:nvPr/>
          </p:nvSpPr>
          <p:spPr bwMode="auto">
            <a:xfrm rot="16200000">
              <a:off x="3771" y="2634"/>
              <a:ext cx="1493" cy="109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2" name="Line 84"/>
            <p:cNvSpPr>
              <a:spLocks noChangeShapeType="1"/>
            </p:cNvSpPr>
            <p:nvPr/>
          </p:nvSpPr>
          <p:spPr bwMode="auto">
            <a:xfrm rot="16200000">
              <a:off x="4535" y="2639"/>
              <a:ext cx="3" cy="10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53" name="Oval 85"/>
            <p:cNvSpPr>
              <a:spLocks noChangeArrowheads="1"/>
            </p:cNvSpPr>
            <p:nvPr/>
          </p:nvSpPr>
          <p:spPr bwMode="auto">
            <a:xfrm rot="16200000">
              <a:off x="4871" y="3657"/>
              <a:ext cx="41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4" name="Oval 86"/>
            <p:cNvSpPr>
              <a:spLocks noChangeArrowheads="1"/>
            </p:cNvSpPr>
            <p:nvPr/>
          </p:nvSpPr>
          <p:spPr bwMode="auto">
            <a:xfrm rot="16200000">
              <a:off x="4871" y="3408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5" name="Oval 87"/>
            <p:cNvSpPr>
              <a:spLocks noChangeArrowheads="1"/>
            </p:cNvSpPr>
            <p:nvPr/>
          </p:nvSpPr>
          <p:spPr bwMode="auto">
            <a:xfrm rot="16200000">
              <a:off x="4959" y="3531"/>
              <a:ext cx="42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6" name="Oval 88"/>
            <p:cNvSpPr>
              <a:spLocks noChangeArrowheads="1"/>
            </p:cNvSpPr>
            <p:nvPr/>
          </p:nvSpPr>
          <p:spPr bwMode="auto">
            <a:xfrm rot="16200000">
              <a:off x="4871" y="299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7" name="Oval 89"/>
            <p:cNvSpPr>
              <a:spLocks noChangeArrowheads="1"/>
            </p:cNvSpPr>
            <p:nvPr/>
          </p:nvSpPr>
          <p:spPr bwMode="auto">
            <a:xfrm rot="16200000">
              <a:off x="4871" y="274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8" name="Oval 90"/>
            <p:cNvSpPr>
              <a:spLocks noChangeArrowheads="1"/>
            </p:cNvSpPr>
            <p:nvPr/>
          </p:nvSpPr>
          <p:spPr bwMode="auto">
            <a:xfrm rot="16200000">
              <a:off x="4959" y="2868"/>
              <a:ext cx="42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59" name="Oval 91"/>
            <p:cNvSpPr>
              <a:spLocks noChangeArrowheads="1"/>
            </p:cNvSpPr>
            <p:nvPr/>
          </p:nvSpPr>
          <p:spPr bwMode="auto">
            <a:xfrm rot="16200000">
              <a:off x="4696" y="2869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0" name="Oval 92"/>
            <p:cNvSpPr>
              <a:spLocks noChangeArrowheads="1"/>
            </p:cNvSpPr>
            <p:nvPr/>
          </p:nvSpPr>
          <p:spPr bwMode="auto">
            <a:xfrm rot="16200000">
              <a:off x="4696" y="2620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1" name="Oval 93"/>
            <p:cNvSpPr>
              <a:spLocks noChangeArrowheads="1"/>
            </p:cNvSpPr>
            <p:nvPr/>
          </p:nvSpPr>
          <p:spPr bwMode="auto">
            <a:xfrm rot="16200000">
              <a:off x="4783" y="2744"/>
              <a:ext cx="42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2" name="Oval 94"/>
            <p:cNvSpPr>
              <a:spLocks noChangeArrowheads="1"/>
            </p:cNvSpPr>
            <p:nvPr/>
          </p:nvSpPr>
          <p:spPr bwMode="auto">
            <a:xfrm rot="16200000">
              <a:off x="4916" y="270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3" name="Oval 95"/>
            <p:cNvSpPr>
              <a:spLocks noChangeArrowheads="1"/>
            </p:cNvSpPr>
            <p:nvPr/>
          </p:nvSpPr>
          <p:spPr bwMode="auto">
            <a:xfrm rot="16200000">
              <a:off x="4915" y="245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4" name="Oval 96"/>
            <p:cNvSpPr>
              <a:spLocks noChangeArrowheads="1"/>
            </p:cNvSpPr>
            <p:nvPr/>
          </p:nvSpPr>
          <p:spPr bwMode="auto">
            <a:xfrm rot="16200000">
              <a:off x="5001" y="2579"/>
              <a:ext cx="43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5" name="Oval 97"/>
            <p:cNvSpPr>
              <a:spLocks noChangeArrowheads="1"/>
            </p:cNvSpPr>
            <p:nvPr/>
          </p:nvSpPr>
          <p:spPr bwMode="auto">
            <a:xfrm rot="16200000">
              <a:off x="4696" y="2703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6" name="Oval 98"/>
            <p:cNvSpPr>
              <a:spLocks noChangeArrowheads="1"/>
            </p:cNvSpPr>
            <p:nvPr/>
          </p:nvSpPr>
          <p:spPr bwMode="auto">
            <a:xfrm rot="16200000">
              <a:off x="4696" y="2454"/>
              <a:ext cx="42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7" name="Oval 99"/>
            <p:cNvSpPr>
              <a:spLocks noChangeArrowheads="1"/>
            </p:cNvSpPr>
            <p:nvPr/>
          </p:nvSpPr>
          <p:spPr bwMode="auto">
            <a:xfrm rot="16200000">
              <a:off x="4782" y="2579"/>
              <a:ext cx="43" cy="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7268" name="Line 100"/>
            <p:cNvSpPr>
              <a:spLocks noChangeShapeType="1"/>
            </p:cNvSpPr>
            <p:nvPr/>
          </p:nvSpPr>
          <p:spPr bwMode="auto">
            <a:xfrm rot="16200000">
              <a:off x="4427" y="3241"/>
              <a:ext cx="74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71" name="Text Box 103"/>
            <p:cNvSpPr txBox="1">
              <a:spLocks noChangeArrowheads="1"/>
            </p:cNvSpPr>
            <p:nvPr/>
          </p:nvSpPr>
          <p:spPr bwMode="auto">
            <a:xfrm>
              <a:off x="4416" y="3307"/>
              <a:ext cx="39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600" b="1"/>
                <a:t>agua</a:t>
              </a:r>
            </a:p>
          </p:txBody>
        </p:sp>
        <p:sp>
          <p:nvSpPr>
            <p:cNvPr id="7272" name="Line 104"/>
            <p:cNvSpPr>
              <a:spLocks noChangeShapeType="1"/>
            </p:cNvSpPr>
            <p:nvPr/>
          </p:nvSpPr>
          <p:spPr bwMode="auto">
            <a:xfrm rot="16200000" flipH="1">
              <a:off x="4195" y="3073"/>
              <a:ext cx="159" cy="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7273" name="Text Box 105"/>
            <p:cNvSpPr txBox="1">
              <a:spLocks noChangeArrowheads="1"/>
            </p:cNvSpPr>
            <p:nvPr/>
          </p:nvSpPr>
          <p:spPr bwMode="auto">
            <a:xfrm>
              <a:off x="4014" y="2741"/>
              <a:ext cx="616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1400" b="1"/>
                <a:t>Memb.</a:t>
              </a:r>
            </a:p>
            <a:p>
              <a:pPr algn="l"/>
              <a:r>
                <a:rPr lang="es-MX" sz="1400" b="1"/>
                <a:t>semiperm</a:t>
              </a:r>
            </a:p>
          </p:txBody>
        </p:sp>
      </p:grpSp>
      <p:sp>
        <p:nvSpPr>
          <p:cNvPr id="2" name="1 Rectángulo"/>
          <p:cNvSpPr/>
          <p:nvPr/>
        </p:nvSpPr>
        <p:spPr>
          <a:xfrm>
            <a:off x="395536" y="6379884"/>
            <a:ext cx="56229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http://ceidis.ula.ve/cursos/medicina/fisiologia_digestiva/tema_8/plan_del_curso8.html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493603" y="1079828"/>
            <a:ext cx="1742785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Compartimiento </a:t>
            </a:r>
          </a:p>
          <a:p>
            <a:r>
              <a:rPr lang="es-VE" sz="1600" b="1" dirty="0" smtClean="0"/>
              <a:t>A</a:t>
            </a:r>
            <a:endParaRPr lang="es-VE" sz="1600" b="1" dirty="0"/>
          </a:p>
        </p:txBody>
      </p:sp>
      <p:sp>
        <p:nvSpPr>
          <p:cNvPr id="61" name="60 CuadroTexto"/>
          <p:cNvSpPr txBox="1"/>
          <p:nvPr/>
        </p:nvSpPr>
        <p:spPr>
          <a:xfrm>
            <a:off x="3008586" y="4478179"/>
            <a:ext cx="1742785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Compartimiento </a:t>
            </a:r>
          </a:p>
          <a:p>
            <a:r>
              <a:rPr lang="es-VE" sz="1600" b="1" dirty="0" smtClean="0"/>
              <a:t>B</a:t>
            </a:r>
            <a:endParaRPr lang="es-VE" sz="16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956771" y="4040108"/>
            <a:ext cx="31611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A</a:t>
            </a:r>
            <a:endParaRPr lang="es-VE" sz="1400" b="1" dirty="0"/>
          </a:p>
        </p:txBody>
      </p:sp>
      <p:sp>
        <p:nvSpPr>
          <p:cNvPr id="62" name="61 CuadroTexto"/>
          <p:cNvSpPr txBox="1"/>
          <p:nvPr/>
        </p:nvSpPr>
        <p:spPr>
          <a:xfrm>
            <a:off x="7111883" y="5720654"/>
            <a:ext cx="298480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B</a:t>
            </a:r>
            <a:endParaRPr lang="es-VE" sz="1400" b="1" dirty="0"/>
          </a:p>
        </p:txBody>
      </p:sp>
      <p:sp>
        <p:nvSpPr>
          <p:cNvPr id="63" name="Text Box 9"/>
          <p:cNvSpPr txBox="1">
            <a:spLocks noChangeArrowheads="1"/>
          </p:cNvSpPr>
          <p:nvPr/>
        </p:nvSpPr>
        <p:spPr bwMode="auto">
          <a:xfrm>
            <a:off x="5938287" y="296430"/>
            <a:ext cx="2367956" cy="52322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400" b="1" dirty="0">
                <a:latin typeface="Comic Sans MS" pitchFamily="66" charset="0"/>
              </a:rPr>
              <a:t>ABSORCIÓN AGUA</a:t>
            </a:r>
          </a:p>
          <a:p>
            <a:r>
              <a:rPr lang="es-ES" sz="1400" b="1" dirty="0">
                <a:latin typeface="Comic Sans MS" pitchFamily="66" charset="0"/>
              </a:rPr>
              <a:t>     Y ELECTROLITOS</a:t>
            </a:r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6042857" y="1378976"/>
            <a:ext cx="2257349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ÓSMOSIS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TGI</a:t>
            </a:r>
          </a:p>
        </p:txBody>
      </p:sp>
      <p:sp>
        <p:nvSpPr>
          <p:cNvPr id="65" name="Text Box 8"/>
          <p:cNvSpPr txBox="1">
            <a:spLocks noChangeArrowheads="1"/>
          </p:cNvSpPr>
          <p:nvPr/>
        </p:nvSpPr>
        <p:spPr bwMode="auto">
          <a:xfrm>
            <a:off x="6404210" y="922246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6" grpId="0"/>
      <p:bldP spid="7197" grpId="0" animBg="1"/>
      <p:bldP spid="7208" grpId="0"/>
      <p:bldP spid="7209" grpId="0"/>
      <p:bldP spid="7212" grpId="0"/>
      <p:bldP spid="7219" grpId="0"/>
      <p:bldP spid="7222" grpId="0" animBg="1"/>
      <p:bldP spid="7223" grpId="0" animBg="1"/>
      <p:bldP spid="7178" grpId="0" animBg="1"/>
      <p:bldP spid="7224" grpId="0"/>
      <p:bldP spid="7226" grpId="0" animBg="1"/>
      <p:bldP spid="7269" grpId="0"/>
      <p:bldP spid="7270" grpId="0"/>
      <p:bldP spid="3" grpId="0" animBg="1"/>
      <p:bldP spid="61" grpId="0" animBg="1"/>
      <p:bldP spid="4" grpId="0" animBg="1"/>
      <p:bldP spid="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031578" y="2997200"/>
            <a:ext cx="3429000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2400" b="1" dirty="0">
                <a:solidFill>
                  <a:srgbClr val="632B7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COMPARTIMIENTOS</a:t>
            </a:r>
          </a:p>
          <a:p>
            <a:pPr algn="l"/>
            <a:endParaRPr lang="es-ES" sz="1200" b="1" dirty="0">
              <a:solidFill>
                <a:srgbClr val="632B7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000" b="1" dirty="0"/>
              <a:t>LUZ</a:t>
            </a:r>
          </a:p>
          <a:p>
            <a:endParaRPr lang="es-ES" b="1" dirty="0"/>
          </a:p>
          <a:p>
            <a:r>
              <a:rPr lang="es-ES" sz="2000" b="1" dirty="0"/>
              <a:t>ENTEROCITO</a:t>
            </a:r>
          </a:p>
          <a:p>
            <a:endParaRPr lang="es-ES" b="1" dirty="0"/>
          </a:p>
          <a:p>
            <a:r>
              <a:rPr lang="es-ES" sz="2000" b="1" dirty="0"/>
              <a:t>INTERSTICIO</a:t>
            </a:r>
          </a:p>
          <a:p>
            <a:endParaRPr lang="es-ES" b="1" dirty="0"/>
          </a:p>
          <a:p>
            <a:r>
              <a:rPr lang="es-ES" sz="2000" b="1" dirty="0"/>
              <a:t>SANGRE</a:t>
            </a:r>
            <a:r>
              <a:rPr lang="es-ES" sz="1800" dirty="0"/>
              <a:t>  </a:t>
            </a:r>
          </a:p>
          <a:p>
            <a:r>
              <a:rPr lang="es-ES" sz="1800" dirty="0"/>
              <a:t>                            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4908550" y="2997200"/>
            <a:ext cx="3168650" cy="2708434"/>
          </a:xfrm>
          <a:prstGeom prst="rect">
            <a:avLst/>
          </a:prstGeom>
          <a:solidFill>
            <a:srgbClr val="FFB9B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MEMBRANAS </a:t>
            </a:r>
          </a:p>
          <a:p>
            <a:r>
              <a:rPr lang="es-E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semipermeables</a:t>
            </a:r>
            <a:r>
              <a:rPr lang="es-ES" sz="2400" dirty="0"/>
              <a:t> </a:t>
            </a:r>
          </a:p>
          <a:p>
            <a:pPr algn="l"/>
            <a:endParaRPr lang="es-ES" sz="1200" dirty="0"/>
          </a:p>
          <a:p>
            <a:r>
              <a:rPr lang="es-ES" sz="2000" b="1" dirty="0"/>
              <a:t>APICAL</a:t>
            </a:r>
          </a:p>
          <a:p>
            <a:pPr algn="l"/>
            <a:endParaRPr lang="es-ES" b="1" dirty="0"/>
          </a:p>
          <a:p>
            <a:r>
              <a:rPr lang="es-ES" sz="2000" b="1" dirty="0"/>
              <a:t>BASOLATERAL</a:t>
            </a:r>
          </a:p>
          <a:p>
            <a:pPr algn="l"/>
            <a:endParaRPr lang="es-ES" b="1" dirty="0"/>
          </a:p>
          <a:p>
            <a:r>
              <a:rPr lang="es-ES" sz="2000" b="1" dirty="0"/>
              <a:t>UNIONES ESTRECHAS </a:t>
            </a:r>
          </a:p>
          <a:p>
            <a:pPr algn="l"/>
            <a:endParaRPr lang="es-ES" b="1" dirty="0"/>
          </a:p>
          <a:p>
            <a:r>
              <a:rPr lang="es-ES" sz="2000" b="1" dirty="0"/>
              <a:t>CAPILAR</a:t>
            </a:r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3206080" y="1782986"/>
            <a:ext cx="2731838" cy="954107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ABSORCIÓN: </a:t>
            </a:r>
          </a:p>
          <a:p>
            <a:r>
              <a:rPr lang="es-E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Luz a la Sangre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7200" y="304800"/>
            <a:ext cx="2082621" cy="52322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400" b="1" dirty="0" smtClean="0">
                <a:latin typeface="Comic Sans MS" pitchFamily="66" charset="0"/>
              </a:rPr>
              <a:t>I ABSORCIÓN </a:t>
            </a:r>
            <a:r>
              <a:rPr lang="es-ES" sz="1400" b="1" dirty="0">
                <a:latin typeface="Comic Sans MS" pitchFamily="66" charset="0"/>
              </a:rPr>
              <a:t>AGUA</a:t>
            </a:r>
          </a:p>
          <a:p>
            <a:r>
              <a:rPr lang="es-ES" sz="1400" b="1" dirty="0" smtClean="0">
                <a:latin typeface="Comic Sans MS" pitchFamily="66" charset="0"/>
              </a:rPr>
              <a:t>   y ELECTROLITOS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640402" y="533400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3663" y="1004332"/>
            <a:ext cx="2145725" cy="52322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400" b="1" dirty="0" smtClean="0"/>
              <a:t>MOV. ENTRE COMPARTIMIENTOS</a:t>
            </a:r>
            <a:endParaRPr lang="es-ES" sz="1400" b="1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nimBg="1"/>
      <p:bldP spid="1300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6" name="Rectangle 8"/>
          <p:cNvSpPr>
            <a:spLocks noChangeArrowheads="1"/>
          </p:cNvSpPr>
          <p:nvPr/>
        </p:nvSpPr>
        <p:spPr bwMode="auto">
          <a:xfrm>
            <a:off x="1835150" y="2854325"/>
            <a:ext cx="1584325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3706813" y="2854325"/>
            <a:ext cx="1512887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8" name="Line 10"/>
          <p:cNvSpPr>
            <a:spLocks noChangeShapeType="1"/>
          </p:cNvSpPr>
          <p:nvPr/>
        </p:nvSpPr>
        <p:spPr bwMode="auto">
          <a:xfrm>
            <a:off x="3419475" y="2998788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3419475" y="3070225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5507038" y="2854325"/>
            <a:ext cx="1512887" cy="20875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2" name="Line 14"/>
          <p:cNvSpPr>
            <a:spLocks noChangeShapeType="1"/>
          </p:cNvSpPr>
          <p:nvPr/>
        </p:nvSpPr>
        <p:spPr bwMode="auto">
          <a:xfrm>
            <a:off x="5219700" y="2998788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>
            <a:off x="5219700" y="3070225"/>
            <a:ext cx="2873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2411413" y="5588000"/>
            <a:ext cx="3455987" cy="504825"/>
          </a:xfrm>
          <a:prstGeom prst="rect">
            <a:avLst/>
          </a:prstGeom>
          <a:noFill/>
          <a:ln w="3810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5" name="Oval 17"/>
          <p:cNvSpPr>
            <a:spLocks noChangeArrowheads="1"/>
          </p:cNvSpPr>
          <p:nvPr/>
        </p:nvSpPr>
        <p:spPr bwMode="auto">
          <a:xfrm>
            <a:off x="2339975" y="5588000"/>
            <a:ext cx="144463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6" name="Oval 18"/>
          <p:cNvSpPr>
            <a:spLocks noChangeArrowheads="1"/>
          </p:cNvSpPr>
          <p:nvPr/>
        </p:nvSpPr>
        <p:spPr bwMode="auto">
          <a:xfrm>
            <a:off x="5795963" y="5588000"/>
            <a:ext cx="144462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7" name="AutoShape 19"/>
          <p:cNvSpPr>
            <a:spLocks noChangeArrowheads="1"/>
          </p:cNvSpPr>
          <p:nvPr/>
        </p:nvSpPr>
        <p:spPr bwMode="auto">
          <a:xfrm>
            <a:off x="2843213" y="2349500"/>
            <a:ext cx="144462" cy="792163"/>
          </a:xfrm>
          <a:prstGeom prst="upArrow">
            <a:avLst>
              <a:gd name="adj1" fmla="val 50000"/>
              <a:gd name="adj2" fmla="val 137088"/>
            </a:avLst>
          </a:prstGeom>
          <a:solidFill>
            <a:srgbClr val="FFCC66"/>
          </a:solidFill>
          <a:ln w="9525">
            <a:solidFill>
              <a:srgbClr val="FFCC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8" name="AutoShape 20"/>
          <p:cNvSpPr>
            <a:spLocks noChangeArrowheads="1"/>
          </p:cNvSpPr>
          <p:nvPr/>
        </p:nvSpPr>
        <p:spPr bwMode="auto">
          <a:xfrm>
            <a:off x="3492500" y="2276475"/>
            <a:ext cx="144463" cy="1152525"/>
          </a:xfrm>
          <a:prstGeom prst="upArrow">
            <a:avLst>
              <a:gd name="adj1" fmla="val 50000"/>
              <a:gd name="adj2" fmla="val 199450"/>
            </a:avLst>
          </a:prstGeom>
          <a:solidFill>
            <a:srgbClr val="C9D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9" name="AutoShape 21"/>
          <p:cNvSpPr>
            <a:spLocks noChangeArrowheads="1"/>
          </p:cNvSpPr>
          <p:nvPr/>
        </p:nvSpPr>
        <p:spPr bwMode="auto">
          <a:xfrm>
            <a:off x="3132138" y="4581525"/>
            <a:ext cx="144462" cy="649288"/>
          </a:xfrm>
          <a:prstGeom prst="upArrow">
            <a:avLst>
              <a:gd name="adj1" fmla="val 50000"/>
              <a:gd name="adj2" fmla="val 112363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1" name="AutoShape 23"/>
          <p:cNvSpPr>
            <a:spLocks noChangeArrowheads="1"/>
          </p:cNvSpPr>
          <p:nvPr/>
        </p:nvSpPr>
        <p:spPr bwMode="auto">
          <a:xfrm>
            <a:off x="3492500" y="5157788"/>
            <a:ext cx="144463" cy="647700"/>
          </a:xfrm>
          <a:prstGeom prst="upArrow">
            <a:avLst>
              <a:gd name="adj1" fmla="val 50000"/>
              <a:gd name="adj2" fmla="val 112088"/>
            </a:avLst>
          </a:prstGeom>
          <a:solidFill>
            <a:srgbClr val="BA004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2" name="AutoShape 24"/>
          <p:cNvSpPr>
            <a:spLocks noChangeArrowheads="1"/>
          </p:cNvSpPr>
          <p:nvPr/>
        </p:nvSpPr>
        <p:spPr bwMode="auto">
          <a:xfrm>
            <a:off x="2268538" y="2349500"/>
            <a:ext cx="142875" cy="863600"/>
          </a:xfrm>
          <a:prstGeom prst="downArrow">
            <a:avLst>
              <a:gd name="adj1" fmla="val 50000"/>
              <a:gd name="adj2" fmla="val 151111"/>
            </a:avLst>
          </a:prstGeom>
          <a:solidFill>
            <a:srgbClr val="FFCC66"/>
          </a:solidFill>
          <a:ln w="9525">
            <a:solidFill>
              <a:srgbClr val="FFCC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3" name="AutoShape 25"/>
          <p:cNvSpPr>
            <a:spLocks noChangeArrowheads="1"/>
          </p:cNvSpPr>
          <p:nvPr/>
        </p:nvSpPr>
        <p:spPr bwMode="auto">
          <a:xfrm>
            <a:off x="2195513" y="4508500"/>
            <a:ext cx="142875" cy="863600"/>
          </a:xfrm>
          <a:prstGeom prst="downArrow">
            <a:avLst>
              <a:gd name="adj1" fmla="val 50000"/>
              <a:gd name="adj2" fmla="val 151111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4" name="AutoShape 26"/>
          <p:cNvSpPr>
            <a:spLocks noChangeArrowheads="1"/>
          </p:cNvSpPr>
          <p:nvPr/>
        </p:nvSpPr>
        <p:spPr bwMode="auto">
          <a:xfrm>
            <a:off x="5292725" y="2276475"/>
            <a:ext cx="142875" cy="1152525"/>
          </a:xfrm>
          <a:prstGeom prst="downArrow">
            <a:avLst>
              <a:gd name="adj1" fmla="val 50000"/>
              <a:gd name="adj2" fmla="val 201667"/>
            </a:avLst>
          </a:prstGeom>
          <a:solidFill>
            <a:srgbClr val="C9D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5" name="AutoShape 27"/>
          <p:cNvSpPr>
            <a:spLocks noChangeArrowheads="1"/>
          </p:cNvSpPr>
          <p:nvPr/>
        </p:nvSpPr>
        <p:spPr bwMode="auto">
          <a:xfrm>
            <a:off x="2627313" y="5084763"/>
            <a:ext cx="142875" cy="720725"/>
          </a:xfrm>
          <a:prstGeom prst="downArrow">
            <a:avLst>
              <a:gd name="adj1" fmla="val 50000"/>
              <a:gd name="adj2" fmla="val 126111"/>
            </a:avLst>
          </a:prstGeom>
          <a:solidFill>
            <a:srgbClr val="BA004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6" name="AutoShape 28"/>
          <p:cNvSpPr>
            <a:spLocks noChangeArrowheads="1"/>
          </p:cNvSpPr>
          <p:nvPr/>
        </p:nvSpPr>
        <p:spPr bwMode="auto">
          <a:xfrm>
            <a:off x="3132138" y="3933825"/>
            <a:ext cx="503237" cy="50323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7" name="AutoShape 29"/>
          <p:cNvSpPr>
            <a:spLocks noChangeArrowheads="1"/>
          </p:cNvSpPr>
          <p:nvPr/>
        </p:nvSpPr>
        <p:spPr bwMode="auto">
          <a:xfrm>
            <a:off x="4932363" y="4005263"/>
            <a:ext cx="503237" cy="50323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8" name="Text Box 30"/>
          <p:cNvSpPr txBox="1">
            <a:spLocks noChangeArrowheads="1"/>
          </p:cNvSpPr>
          <p:nvPr/>
        </p:nvSpPr>
        <p:spPr bwMode="auto">
          <a:xfrm>
            <a:off x="5618163" y="3670300"/>
            <a:ext cx="1401762" cy="3048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ENTEROCITO</a:t>
            </a:r>
          </a:p>
        </p:txBody>
      </p:sp>
      <p:sp>
        <p:nvSpPr>
          <p:cNvPr id="150559" name="Text Box 31"/>
          <p:cNvSpPr txBox="1">
            <a:spLocks noChangeArrowheads="1"/>
          </p:cNvSpPr>
          <p:nvPr/>
        </p:nvSpPr>
        <p:spPr bwMode="auto">
          <a:xfrm>
            <a:off x="4252913" y="1773238"/>
            <a:ext cx="787400" cy="4572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LUZ</a:t>
            </a:r>
          </a:p>
        </p:txBody>
      </p:sp>
      <p:sp>
        <p:nvSpPr>
          <p:cNvPr id="150560" name="Text Box 32"/>
          <p:cNvSpPr txBox="1">
            <a:spLocks noChangeArrowheads="1"/>
          </p:cNvSpPr>
          <p:nvPr/>
        </p:nvSpPr>
        <p:spPr bwMode="auto">
          <a:xfrm>
            <a:off x="4119563" y="5654675"/>
            <a:ext cx="1139825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SANGRE</a:t>
            </a:r>
          </a:p>
        </p:txBody>
      </p:sp>
      <p:sp>
        <p:nvSpPr>
          <p:cNvPr id="150561" name="Text Box 33"/>
          <p:cNvSpPr txBox="1">
            <a:spLocks noChangeArrowheads="1"/>
          </p:cNvSpPr>
          <p:nvPr/>
        </p:nvSpPr>
        <p:spPr bwMode="auto">
          <a:xfrm>
            <a:off x="4140200" y="5133975"/>
            <a:ext cx="1466850" cy="304800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INTERSTICIO</a:t>
            </a:r>
          </a:p>
        </p:txBody>
      </p:sp>
      <p:sp>
        <p:nvSpPr>
          <p:cNvPr id="150562" name="Text Box 34"/>
          <p:cNvSpPr txBox="1">
            <a:spLocks noChangeArrowheads="1"/>
          </p:cNvSpPr>
          <p:nvPr/>
        </p:nvSpPr>
        <p:spPr bwMode="auto">
          <a:xfrm>
            <a:off x="5867400" y="2420938"/>
            <a:ext cx="1430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M. APICAL</a:t>
            </a:r>
          </a:p>
        </p:txBody>
      </p:sp>
      <p:sp>
        <p:nvSpPr>
          <p:cNvPr id="150563" name="Text Box 35"/>
          <p:cNvSpPr txBox="1">
            <a:spLocks noChangeArrowheads="1"/>
          </p:cNvSpPr>
          <p:nvPr/>
        </p:nvSpPr>
        <p:spPr bwMode="auto">
          <a:xfrm>
            <a:off x="6789509" y="5187694"/>
            <a:ext cx="1614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BASOLAT.</a:t>
            </a: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 flipH="1" flipV="1">
            <a:off x="7019925" y="4508500"/>
            <a:ext cx="21590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H="1" flipV="1">
            <a:off x="6732587" y="4941888"/>
            <a:ext cx="503238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74" name="Text Box 46"/>
          <p:cNvSpPr txBox="1">
            <a:spLocks noChangeArrowheads="1"/>
          </p:cNvSpPr>
          <p:nvPr/>
        </p:nvSpPr>
        <p:spPr bwMode="auto">
          <a:xfrm>
            <a:off x="1335866" y="77667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75" name="Oval 47"/>
          <p:cNvSpPr>
            <a:spLocks noChangeArrowheads="1"/>
          </p:cNvSpPr>
          <p:nvPr/>
        </p:nvSpPr>
        <p:spPr bwMode="auto">
          <a:xfrm>
            <a:off x="2411413" y="4005263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76" name="Oval 48"/>
          <p:cNvSpPr>
            <a:spLocks noChangeArrowheads="1"/>
          </p:cNvSpPr>
          <p:nvPr/>
        </p:nvSpPr>
        <p:spPr bwMode="auto">
          <a:xfrm>
            <a:off x="4140200" y="4005263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77" name="Oval 49"/>
          <p:cNvSpPr>
            <a:spLocks noChangeArrowheads="1"/>
          </p:cNvSpPr>
          <p:nvPr/>
        </p:nvSpPr>
        <p:spPr bwMode="auto">
          <a:xfrm>
            <a:off x="6011863" y="4076700"/>
            <a:ext cx="4318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6443663" y="1004332"/>
            <a:ext cx="2145725" cy="52322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400" b="1" dirty="0" smtClean="0"/>
              <a:t>MOV. ENTRE COMPARTIMIENTOS</a:t>
            </a:r>
            <a:endParaRPr lang="es-ES" sz="1400" b="1" dirty="0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6640402" y="533400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7" grpId="0" animBg="1"/>
      <p:bldP spid="150548" grpId="0" animBg="1"/>
      <p:bldP spid="150549" grpId="0" animBg="1"/>
      <p:bldP spid="150551" grpId="0" animBg="1"/>
      <p:bldP spid="150552" grpId="0" animBg="1"/>
      <p:bldP spid="150552" grpId="1" animBg="1"/>
      <p:bldP spid="150553" grpId="0" animBg="1"/>
      <p:bldP spid="150554" grpId="0" animBg="1"/>
      <p:bldP spid="150555" grpId="0" animBg="1"/>
      <p:bldP spid="150556" grpId="0" animBg="1"/>
      <p:bldP spid="1505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b="1" dirty="0" smtClean="0"/>
          </a:p>
          <a:p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endParaRPr lang="es-ES_tradnl" sz="1600" dirty="0"/>
          </a:p>
          <a:p>
            <a:r>
              <a:rPr lang="es-ES_tradnl" sz="3200" dirty="0"/>
              <a:t>Este material NO sustituye </a:t>
            </a:r>
          </a:p>
          <a:p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endParaRPr lang="es-ES_tradn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6"/>
          <a:stretch>
            <a:fillRect/>
          </a:stretch>
        </p:blipFill>
        <p:spPr>
          <a:xfrm>
            <a:off x="1108075" y="1052513"/>
            <a:ext cx="5480050" cy="5302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9279" name="Oval 15"/>
          <p:cNvSpPr>
            <a:spLocks noChangeArrowheads="1"/>
          </p:cNvSpPr>
          <p:nvPr/>
        </p:nvSpPr>
        <p:spPr bwMode="auto">
          <a:xfrm>
            <a:off x="2878138" y="90805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7" name="Line 13"/>
          <p:cNvSpPr>
            <a:spLocks noChangeShapeType="1"/>
          </p:cNvSpPr>
          <p:nvPr/>
        </p:nvSpPr>
        <p:spPr bwMode="auto">
          <a:xfrm>
            <a:off x="2951163" y="620713"/>
            <a:ext cx="2303462" cy="5400675"/>
          </a:xfrm>
          <a:prstGeom prst="line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80" name="Oval 16"/>
          <p:cNvSpPr>
            <a:spLocks noChangeArrowheads="1"/>
          </p:cNvSpPr>
          <p:nvPr/>
        </p:nvSpPr>
        <p:spPr bwMode="auto">
          <a:xfrm>
            <a:off x="2230438" y="8366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1" name="Oval 17"/>
          <p:cNvSpPr>
            <a:spLocks noChangeArrowheads="1"/>
          </p:cNvSpPr>
          <p:nvPr/>
        </p:nvSpPr>
        <p:spPr bwMode="auto">
          <a:xfrm>
            <a:off x="3814763" y="476250"/>
            <a:ext cx="574675" cy="6492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2" name="Oval 18"/>
          <p:cNvSpPr>
            <a:spLocks noChangeArrowheads="1"/>
          </p:cNvSpPr>
          <p:nvPr/>
        </p:nvSpPr>
        <p:spPr bwMode="auto">
          <a:xfrm>
            <a:off x="3094038" y="2781300"/>
            <a:ext cx="6477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3" name="Oval 19"/>
          <p:cNvSpPr>
            <a:spLocks noChangeArrowheads="1"/>
          </p:cNvSpPr>
          <p:nvPr/>
        </p:nvSpPr>
        <p:spPr bwMode="auto">
          <a:xfrm>
            <a:off x="4102100" y="515778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4" name="Rectangle 20"/>
          <p:cNvSpPr>
            <a:spLocks noChangeArrowheads="1"/>
          </p:cNvSpPr>
          <p:nvPr/>
        </p:nvSpPr>
        <p:spPr bwMode="auto">
          <a:xfrm>
            <a:off x="3454400" y="5805488"/>
            <a:ext cx="7191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auto">
          <a:xfrm>
            <a:off x="4462463" y="580548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6" name="Oval 22"/>
          <p:cNvSpPr>
            <a:spLocks noChangeArrowheads="1"/>
          </p:cNvSpPr>
          <p:nvPr/>
        </p:nvSpPr>
        <p:spPr bwMode="auto">
          <a:xfrm>
            <a:off x="3454400" y="5734050"/>
            <a:ext cx="287338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7" name="Oval 23"/>
          <p:cNvSpPr>
            <a:spLocks noChangeArrowheads="1"/>
          </p:cNvSpPr>
          <p:nvPr/>
        </p:nvSpPr>
        <p:spPr bwMode="auto">
          <a:xfrm>
            <a:off x="4102100" y="5876925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8" name="Oval 24"/>
          <p:cNvSpPr>
            <a:spLocks noChangeArrowheads="1"/>
          </p:cNvSpPr>
          <p:nvPr/>
        </p:nvSpPr>
        <p:spPr bwMode="auto">
          <a:xfrm>
            <a:off x="4318000" y="6021388"/>
            <a:ext cx="1444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9" name="Oval 25"/>
          <p:cNvSpPr>
            <a:spLocks noChangeArrowheads="1"/>
          </p:cNvSpPr>
          <p:nvPr/>
        </p:nvSpPr>
        <p:spPr bwMode="auto">
          <a:xfrm>
            <a:off x="4822825" y="5876925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Text Box 26"/>
          <p:cNvSpPr txBox="1">
            <a:spLocks noChangeArrowheads="1"/>
          </p:cNvSpPr>
          <p:nvPr/>
        </p:nvSpPr>
        <p:spPr bwMode="auto">
          <a:xfrm>
            <a:off x="1908175" y="476250"/>
            <a:ext cx="993775" cy="51911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0000CC"/>
            </a:solidFill>
          </a:ln>
          <a:effectLst/>
        </p:spPr>
        <p:txBody>
          <a:bodyPr wrap="none">
            <a:spAutoFit/>
          </a:bodyPr>
          <a:lstStyle/>
          <a:p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 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 rot="295823">
            <a:off x="3052763" y="5995820"/>
            <a:ext cx="2128837" cy="3667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CC"/>
            </a:solidFill>
          </a:ln>
          <a:effectLst/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 o LINFA</a:t>
            </a:r>
          </a:p>
        </p:txBody>
      </p:sp>
      <p:sp>
        <p:nvSpPr>
          <p:cNvPr id="139293" name="Rectangle 29"/>
          <p:cNvSpPr>
            <a:spLocks noChangeArrowheads="1"/>
          </p:cNvSpPr>
          <p:nvPr/>
        </p:nvSpPr>
        <p:spPr bwMode="auto">
          <a:xfrm>
            <a:off x="5614988" y="1412875"/>
            <a:ext cx="93503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4" name="Rectangle 30"/>
          <p:cNvSpPr>
            <a:spLocks noChangeArrowheads="1"/>
          </p:cNvSpPr>
          <p:nvPr/>
        </p:nvSpPr>
        <p:spPr bwMode="auto">
          <a:xfrm>
            <a:off x="4605338" y="2420938"/>
            <a:ext cx="144145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5" name="Rectangle 31"/>
          <p:cNvSpPr>
            <a:spLocks noChangeArrowheads="1"/>
          </p:cNvSpPr>
          <p:nvPr/>
        </p:nvSpPr>
        <p:spPr bwMode="auto">
          <a:xfrm>
            <a:off x="1077913" y="1557338"/>
            <a:ext cx="10080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6" name="Rectangle 32"/>
          <p:cNvSpPr>
            <a:spLocks noChangeArrowheads="1"/>
          </p:cNvSpPr>
          <p:nvPr/>
        </p:nvSpPr>
        <p:spPr bwMode="auto">
          <a:xfrm>
            <a:off x="1293813" y="3429000"/>
            <a:ext cx="10080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1149350" y="4508500"/>
            <a:ext cx="9366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8" name="Rectangle 34"/>
          <p:cNvSpPr>
            <a:spLocks noChangeArrowheads="1"/>
          </p:cNvSpPr>
          <p:nvPr/>
        </p:nvSpPr>
        <p:spPr bwMode="auto">
          <a:xfrm>
            <a:off x="4822825" y="3213100"/>
            <a:ext cx="14398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139299" name="Text Box 35"/>
          <p:cNvSpPr txBox="1">
            <a:spLocks noChangeArrowheads="1"/>
          </p:cNvSpPr>
          <p:nvPr/>
        </p:nvSpPr>
        <p:spPr bwMode="auto">
          <a:xfrm>
            <a:off x="1222375" y="1773238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apical</a:t>
            </a:r>
          </a:p>
        </p:txBody>
      </p:sp>
      <p:sp>
        <p:nvSpPr>
          <p:cNvPr id="139300" name="Text Box 36"/>
          <p:cNvSpPr txBox="1">
            <a:spLocks noChangeArrowheads="1"/>
          </p:cNvSpPr>
          <p:nvPr/>
        </p:nvSpPr>
        <p:spPr bwMode="auto">
          <a:xfrm>
            <a:off x="1438275" y="3429000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lateral</a:t>
            </a:r>
          </a:p>
        </p:txBody>
      </p:sp>
      <p:sp>
        <p:nvSpPr>
          <p:cNvPr id="139301" name="Text Box 37"/>
          <p:cNvSpPr txBox="1">
            <a:spLocks noChangeArrowheads="1"/>
          </p:cNvSpPr>
          <p:nvPr/>
        </p:nvSpPr>
        <p:spPr bwMode="auto">
          <a:xfrm>
            <a:off x="1299205" y="4874528"/>
            <a:ext cx="887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Borde </a:t>
            </a:r>
          </a:p>
          <a:p>
            <a:r>
              <a:rPr lang="es-ES_tradnl" sz="1800"/>
              <a:t>basal</a:t>
            </a:r>
          </a:p>
        </p:txBody>
      </p:sp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4822825" y="3429000"/>
            <a:ext cx="136366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Espacio </a:t>
            </a:r>
          </a:p>
          <a:p>
            <a:r>
              <a:rPr lang="es-ES_tradnl" sz="1800"/>
              <a:t>paracelular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6519278" y="457200"/>
            <a:ext cx="19127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285488" y="929958"/>
            <a:ext cx="2145725" cy="523220"/>
          </a:xfrm>
          <a:prstGeom prst="rect">
            <a:avLst/>
          </a:prstGeom>
          <a:solidFill>
            <a:srgbClr val="CDE6FF"/>
          </a:solidFill>
          <a:ln w="28575">
            <a:solidFill>
              <a:srgbClr val="41969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400" b="1" dirty="0" smtClean="0"/>
              <a:t>MOV. ENTRE COMPARTIMIENTOS</a:t>
            </a:r>
            <a:endParaRPr lang="es-ES" sz="1400" b="1" dirty="0"/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5160963" y="2120106"/>
            <a:ext cx="2306637" cy="30162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-15875"/>
            <a:endParaRPr lang="es-ES" sz="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400" b="1" dirty="0" smtClean="0">
                <a:latin typeface="Comic Sans MS" pitchFamily="66" charset="0"/>
              </a:rPr>
              <a:t>1. INTRODUCCIÓN</a:t>
            </a:r>
            <a:endParaRPr lang="es-ES" sz="1400" b="1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	</a:t>
            </a:r>
            <a:endParaRPr lang="es-ES" sz="1200" dirty="0" smtClean="0">
              <a:latin typeface="Comic Sans MS" pitchFamily="66" charset="0"/>
            </a:endParaRPr>
          </a:p>
          <a:p>
            <a:r>
              <a:rPr lang="es-ES" sz="1800" b="1" dirty="0" smtClean="0">
                <a:latin typeface="Comic Sans MS" pitchFamily="66" charset="0"/>
              </a:rPr>
              <a:t>2. </a:t>
            </a:r>
            <a:r>
              <a:rPr lang="es-ES" sz="1800" b="1" dirty="0">
                <a:latin typeface="Comic Sans MS" pitchFamily="66" charset="0"/>
              </a:rPr>
              <a:t>AGUA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3. </a:t>
            </a:r>
            <a:r>
              <a:rPr lang="es-ES" sz="1600" b="1" dirty="0">
                <a:latin typeface="Comic Sans MS" pitchFamily="66" charset="0"/>
              </a:rPr>
              <a:t>SODIO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4. </a:t>
            </a:r>
            <a:r>
              <a:rPr lang="es-ES" sz="1600" b="1" dirty="0">
                <a:latin typeface="Comic Sans MS" pitchFamily="66" charset="0"/>
              </a:rPr>
              <a:t>CLORO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5. </a:t>
            </a:r>
            <a:r>
              <a:rPr lang="es-ES" sz="1600" b="1" dirty="0">
                <a:latin typeface="Comic Sans MS" pitchFamily="66" charset="0"/>
              </a:rPr>
              <a:t>BICARBONATO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6. REGULACIÓN</a:t>
            </a:r>
          </a:p>
          <a:p>
            <a:endParaRPr lang="es-ES" sz="800" b="1" dirty="0">
              <a:latin typeface="Comic Sans MS" pitchFamily="66" charset="0"/>
            </a:endParaRPr>
          </a:p>
        </p:txBody>
      </p:sp>
      <p:pic>
        <p:nvPicPr>
          <p:cNvPr id="122887" name="Picture 7" descr="soda_in_a_glass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74" y="1632306"/>
            <a:ext cx="3991809" cy="399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3733800" y="2819400"/>
            <a:ext cx="133111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759290" y="457200"/>
            <a:ext cx="2856872" cy="646331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800" b="1" dirty="0">
                <a:latin typeface="Comic Sans MS" pitchFamily="66" charset="0"/>
              </a:rPr>
              <a:t>ABSORCIÓN AGUA</a:t>
            </a:r>
          </a:p>
          <a:p>
            <a:r>
              <a:rPr lang="es-ES" sz="1800" b="1" dirty="0">
                <a:latin typeface="Comic Sans MS" pitchFamily="66" charset="0"/>
              </a:rPr>
              <a:t>     Y ELECTROLITOS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2201863" y="2420938"/>
            <a:ext cx="4738687" cy="2957512"/>
          </a:xfrm>
          <a:prstGeom prst="rect">
            <a:avLst/>
          </a:prstGeom>
          <a:solidFill>
            <a:srgbClr val="D2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/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Movimiento de agua TGI</a:t>
            </a:r>
          </a:p>
          <a:p>
            <a:pPr marL="342900" indent="-342900" algn="l"/>
            <a:endParaRPr lang="es-E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Secuencia movimiento osmótico del agua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Abs. contra gradiente osmótico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Abs. intestino delgado y colon</a:t>
            </a:r>
          </a:p>
          <a:p>
            <a:pPr marL="342900" indent="-342900" algn="l"/>
            <a:endParaRPr lang="es-E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Distribución proteínas de la membrana</a:t>
            </a:r>
          </a:p>
          <a:p>
            <a:pPr marL="342900" indent="-342900" algn="l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2201863" y="1828800"/>
            <a:ext cx="4132863" cy="461665"/>
          </a:xfrm>
          <a:prstGeom prst="rect">
            <a:avLst/>
          </a:prstGeom>
          <a:solidFill>
            <a:srgbClr val="88C9CE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/>
              <a:t>2. ABSORCIÓN </a:t>
            </a:r>
            <a:r>
              <a:rPr lang="es-ES" sz="2400" b="1" dirty="0"/>
              <a:t>DE AGUA</a:t>
            </a:r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>
            <a:off x="1116013" y="2781300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248400" y="3857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 ABSORCIÓN </a:t>
            </a:r>
            <a:r>
              <a:rPr lang="es-ES" sz="1600" b="1" dirty="0"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latin typeface="Comic Sans MS" pitchFamily="66" charset="0"/>
              </a:rPr>
              <a:t>   y 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animBg="1"/>
      <p:bldP spid="1239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2427288" y="2636838"/>
            <a:ext cx="4305300" cy="2540000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Difusión simple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Generación gradientes osmóticos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Propósito</a:t>
            </a:r>
          </a:p>
          <a:p>
            <a:pPr algn="l">
              <a:buSzPct val="150000"/>
              <a:buFontTx/>
              <a:buChar char="•"/>
            </a:pPr>
            <a:endParaRPr lang="es-ES" sz="2000" dirty="0"/>
          </a:p>
          <a:p>
            <a:pPr algn="l">
              <a:buSzPct val="150000"/>
              <a:buFontTx/>
              <a:buChar char="•"/>
            </a:pPr>
            <a:r>
              <a:rPr lang="es-ES" sz="2000" dirty="0"/>
              <a:t> Acoplamiento con solutos</a:t>
            </a:r>
          </a:p>
          <a:p>
            <a:pPr algn="l">
              <a:buSzPct val="150000"/>
              <a:buFontTx/>
              <a:buChar char="•"/>
            </a:pPr>
            <a:endParaRPr lang="es-ES" dirty="0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2423014" y="1981200"/>
            <a:ext cx="4087979" cy="461665"/>
          </a:xfrm>
          <a:prstGeom prst="rect">
            <a:avLst/>
          </a:prstGeom>
          <a:solidFill>
            <a:srgbClr val="C9DFFF"/>
          </a:solidFill>
          <a:ln w="28575">
            <a:solidFill>
              <a:srgbClr val="3399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 de agua en TGI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443663" y="1116033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172559" y="404664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 ABSORCIÓN </a:t>
            </a:r>
            <a:r>
              <a:rPr lang="es-ES" sz="1600" b="1" dirty="0"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latin typeface="Comic Sans MS" pitchFamily="66" charset="0"/>
              </a:rPr>
              <a:t>   y 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2807494" y="2895600"/>
            <a:ext cx="3529012" cy="1779587"/>
          </a:xfrm>
          <a:prstGeom prst="rect">
            <a:avLst/>
          </a:prstGeom>
          <a:solidFill>
            <a:srgbClr val="D5E6FF"/>
          </a:solidFill>
          <a:ln w="9525">
            <a:solidFill>
              <a:srgbClr val="3399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endParaRPr lang="es-ES"/>
          </a:p>
          <a:p>
            <a:pPr algn="l">
              <a:buFontTx/>
              <a:buChar char="•"/>
            </a:pPr>
            <a:r>
              <a:rPr lang="es-ES" sz="1800"/>
              <a:t> Movimiento pasivo siguiendo   </a:t>
            </a:r>
          </a:p>
          <a:p>
            <a:pPr algn="l"/>
            <a:r>
              <a:rPr lang="es-ES" sz="1800"/>
              <a:t>   gradientes osmóticos</a:t>
            </a:r>
          </a:p>
          <a:p>
            <a:pPr algn="l">
              <a:buFontTx/>
              <a:buChar char="•"/>
            </a:pPr>
            <a:endParaRPr lang="es-ES" sz="1800"/>
          </a:p>
          <a:p>
            <a:pPr algn="l">
              <a:buFontTx/>
              <a:buChar char="•"/>
            </a:pPr>
            <a:r>
              <a:rPr lang="es-ES" sz="1800"/>
              <a:t> El agua entra y sale de las </a:t>
            </a:r>
          </a:p>
          <a:p>
            <a:pPr algn="l"/>
            <a:r>
              <a:rPr lang="es-ES" sz="1800"/>
              <a:t>  células con flujo neto cero</a:t>
            </a:r>
          </a:p>
          <a:p>
            <a:pPr algn="l"/>
            <a:endParaRPr lang="es-ES"/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6129218" y="980728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Movimiento </a:t>
            </a:r>
            <a:r>
              <a:rPr lang="es-ES" sz="1800" b="1" dirty="0" smtClean="0"/>
              <a:t>en </a:t>
            </a:r>
            <a:r>
              <a:rPr lang="es-ES" sz="1800" b="1" dirty="0"/>
              <a:t>TGI 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3234134" y="2362200"/>
            <a:ext cx="2675732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468781" y="499646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2386013" y="2282825"/>
            <a:ext cx="4371975" cy="2771775"/>
          </a:xfrm>
          <a:prstGeom prst="rect">
            <a:avLst/>
          </a:prstGeom>
          <a:solidFill>
            <a:srgbClr val="C9DFFF"/>
          </a:solidFill>
          <a:ln w="28575">
            <a:solidFill>
              <a:srgbClr val="3399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endParaRPr lang="es-E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400"/>
              <a:t> </a:t>
            </a:r>
            <a:r>
              <a:rPr lang="es-ES" sz="1800"/>
              <a:t>Paso de la LUZ a la SANGRE:	</a:t>
            </a:r>
          </a:p>
          <a:p>
            <a:pPr algn="l"/>
            <a:r>
              <a:rPr lang="es-ES" sz="1800" b="1">
                <a:solidFill>
                  <a:srgbClr val="BA004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s-ES" sz="3600" b="1">
                <a:solidFill>
                  <a:srgbClr val="BA004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</a:t>
            </a:r>
          </a:p>
          <a:p>
            <a:pPr algn="l"/>
            <a:endParaRPr lang="es-ES" sz="2800" b="1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800"/>
              <a:t> Paso del ENTEROCITO a la LUZ:  </a:t>
            </a:r>
          </a:p>
          <a:p>
            <a:pPr algn="l"/>
            <a:r>
              <a:rPr lang="es-ES" sz="1800" b="1">
                <a:solidFill>
                  <a:srgbClr val="678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s-ES" sz="3600" b="1">
                <a:solidFill>
                  <a:srgbClr val="678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SECRECIÓN</a:t>
            </a:r>
          </a:p>
          <a:p>
            <a:pPr algn="l"/>
            <a:endParaRPr lang="es-ES" sz="1200" b="1">
              <a:solidFill>
                <a:srgbClr val="678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1447800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6147767" y="1005437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841252" y="609600"/>
            <a:ext cx="1709737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66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img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503238"/>
            <a:ext cx="6316663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2505075" y="549275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5313363" y="549275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1712913" y="3429000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3079750" y="3575050"/>
            <a:ext cx="574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5530850" y="3716338"/>
            <a:ext cx="57467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3224213" y="260350"/>
            <a:ext cx="1944687" cy="29527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784350" y="331946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295650" y="331946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2287588" y="146548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138" name="Rectangle 42"/>
          <p:cNvSpPr>
            <a:spLocks noChangeArrowheads="1"/>
          </p:cNvSpPr>
          <p:nvPr/>
        </p:nvSpPr>
        <p:spPr bwMode="auto">
          <a:xfrm>
            <a:off x="535543" y="995778"/>
            <a:ext cx="143986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/>
              <a:t>Variaciones  </a:t>
            </a:r>
          </a:p>
          <a:p>
            <a:r>
              <a:rPr lang="es-ES" sz="1600" b="1" dirty="0"/>
              <a:t>Regionales</a:t>
            </a:r>
          </a:p>
          <a:p>
            <a:r>
              <a:rPr lang="es-ES" sz="1600" b="1" dirty="0"/>
              <a:t>Flujo Neto</a:t>
            </a:r>
            <a:endParaRPr lang="es-ES_tradnl" sz="1600" b="1" dirty="0"/>
          </a:p>
        </p:txBody>
      </p:sp>
      <p:sp>
        <p:nvSpPr>
          <p:cNvPr id="4139" name="Rectangle 43"/>
          <p:cNvSpPr>
            <a:spLocks noChangeArrowheads="1"/>
          </p:cNvSpPr>
          <p:nvPr/>
        </p:nvSpPr>
        <p:spPr bwMode="auto">
          <a:xfrm>
            <a:off x="2720975" y="5516563"/>
            <a:ext cx="7191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1497013" y="5445125"/>
            <a:ext cx="1270000" cy="365125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4141" name="Rectangle 45"/>
          <p:cNvSpPr>
            <a:spLocks noChangeArrowheads="1"/>
          </p:cNvSpPr>
          <p:nvPr/>
        </p:nvSpPr>
        <p:spPr bwMode="auto">
          <a:xfrm>
            <a:off x="7329488" y="2349500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6734175" y="2395538"/>
            <a:ext cx="1412875" cy="609600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BOCA </a:t>
            </a:r>
          </a:p>
          <a:p>
            <a:r>
              <a:rPr lang="es-ES_tradnl" sz="1600" b="1"/>
              <a:t>ESTÓMAGO</a:t>
            </a:r>
          </a:p>
        </p:txBody>
      </p:sp>
      <p:sp>
        <p:nvSpPr>
          <p:cNvPr id="4144" name="Rectangle 48"/>
          <p:cNvSpPr>
            <a:spLocks noChangeArrowheads="1"/>
          </p:cNvSpPr>
          <p:nvPr/>
        </p:nvSpPr>
        <p:spPr bwMode="auto">
          <a:xfrm>
            <a:off x="4737100" y="5300663"/>
            <a:ext cx="1295400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4159250" y="5419725"/>
            <a:ext cx="1162050" cy="609600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YEYUNO </a:t>
            </a:r>
          </a:p>
          <a:p>
            <a:r>
              <a:rPr lang="es-ES_tradnl" sz="1600" b="1"/>
              <a:t>ÍLEON</a:t>
            </a:r>
          </a:p>
        </p:txBody>
      </p:sp>
      <p:sp>
        <p:nvSpPr>
          <p:cNvPr id="4145" name="Rectangle 49"/>
          <p:cNvSpPr>
            <a:spLocks noChangeArrowheads="1"/>
          </p:cNvSpPr>
          <p:nvPr/>
        </p:nvSpPr>
        <p:spPr bwMode="auto">
          <a:xfrm>
            <a:off x="7256463" y="5661025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764338" y="5491163"/>
            <a:ext cx="939800" cy="365125"/>
          </a:xfrm>
          <a:prstGeom prst="rect">
            <a:avLst/>
          </a:prstGeom>
          <a:solidFill>
            <a:srgbClr val="B3D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COLON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2073275" y="378936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1979613" y="3765550"/>
            <a:ext cx="11445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Secreción=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4150" name="Rectangle 54"/>
          <p:cNvSpPr>
            <a:spLocks noChangeArrowheads="1"/>
          </p:cNvSpPr>
          <p:nvPr/>
        </p:nvSpPr>
        <p:spPr bwMode="auto">
          <a:xfrm>
            <a:off x="3441700" y="476250"/>
            <a:ext cx="12239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3418363" y="620713"/>
            <a:ext cx="1510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/>
              <a:t>Movimiento </a:t>
            </a:r>
          </a:p>
          <a:p>
            <a:r>
              <a:rPr lang="es-ES_tradnl" sz="1800" b="1"/>
              <a:t>neto cero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3368675" y="549275"/>
            <a:ext cx="1490663" cy="8651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5889625" y="765175"/>
            <a:ext cx="13684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6219137" y="1052513"/>
            <a:ext cx="12586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/>
              <a:t>Secreción</a:t>
            </a:r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3657600" y="3644900"/>
            <a:ext cx="13684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3948113" y="3789363"/>
            <a:ext cx="1247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Absorción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3816350" y="3644900"/>
            <a:ext cx="1511300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6" name="Rectangle 60"/>
          <p:cNvSpPr>
            <a:spLocks noChangeArrowheads="1"/>
          </p:cNvSpPr>
          <p:nvPr/>
        </p:nvSpPr>
        <p:spPr bwMode="auto">
          <a:xfrm>
            <a:off x="6178550" y="378936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6465888" y="3933825"/>
            <a:ext cx="1247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Absorción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6457822" y="3750084"/>
            <a:ext cx="1259681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5745163" y="3429000"/>
            <a:ext cx="458787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1908175" y="3644900"/>
            <a:ext cx="1317625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5508625" y="1052513"/>
            <a:ext cx="458788" cy="406400"/>
          </a:xfrm>
          <a:prstGeom prst="rect">
            <a:avLst/>
          </a:prstGeom>
          <a:solidFill>
            <a:srgbClr val="C9D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4158" name="Rectangle 62"/>
          <p:cNvSpPr>
            <a:spLocks noChangeArrowheads="1"/>
          </p:cNvSpPr>
          <p:nvPr/>
        </p:nvSpPr>
        <p:spPr bwMode="auto">
          <a:xfrm>
            <a:off x="4211638" y="4581525"/>
            <a:ext cx="10810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59" name="AutoShape 63"/>
          <p:cNvSpPr>
            <a:spLocks noChangeArrowheads="1"/>
          </p:cNvSpPr>
          <p:nvPr/>
        </p:nvSpPr>
        <p:spPr bwMode="auto">
          <a:xfrm>
            <a:off x="4140200" y="4508500"/>
            <a:ext cx="1079500" cy="6477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00A200"/>
          </a:solidFill>
          <a:ln w="28575">
            <a:solidFill>
              <a:srgbClr val="006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2627313" y="4724400"/>
            <a:ext cx="7207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1" name="AutoShape 65"/>
          <p:cNvSpPr>
            <a:spLocks noChangeArrowheads="1"/>
          </p:cNvSpPr>
          <p:nvPr/>
        </p:nvSpPr>
        <p:spPr bwMode="auto">
          <a:xfrm>
            <a:off x="2627313" y="4724400"/>
            <a:ext cx="649287" cy="360363"/>
          </a:xfrm>
          <a:prstGeom prst="rightArrow">
            <a:avLst>
              <a:gd name="adj1" fmla="val 50000"/>
              <a:gd name="adj2" fmla="val 45044"/>
            </a:avLst>
          </a:prstGeom>
          <a:solidFill>
            <a:srgbClr val="00A200"/>
          </a:solidFill>
          <a:ln w="28575">
            <a:solidFill>
              <a:srgbClr val="006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3" name="Rectangle 67"/>
          <p:cNvSpPr>
            <a:spLocks noChangeArrowheads="1"/>
          </p:cNvSpPr>
          <p:nvPr/>
        </p:nvSpPr>
        <p:spPr bwMode="auto">
          <a:xfrm>
            <a:off x="2555875" y="4221163"/>
            <a:ext cx="7921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2" name="AutoShape 66"/>
          <p:cNvSpPr>
            <a:spLocks noChangeArrowheads="1"/>
          </p:cNvSpPr>
          <p:nvPr/>
        </p:nvSpPr>
        <p:spPr bwMode="auto">
          <a:xfrm flipH="1">
            <a:off x="2555875" y="4292600"/>
            <a:ext cx="719138" cy="360363"/>
          </a:xfrm>
          <a:prstGeom prst="rightArrow">
            <a:avLst>
              <a:gd name="adj1" fmla="val 50000"/>
              <a:gd name="adj2" fmla="val 49890"/>
            </a:avLst>
          </a:prstGeom>
          <a:solidFill>
            <a:srgbClr val="FF3399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4" name="Rectangle 68"/>
          <p:cNvSpPr>
            <a:spLocks noChangeArrowheads="1"/>
          </p:cNvSpPr>
          <p:nvPr/>
        </p:nvSpPr>
        <p:spPr bwMode="auto">
          <a:xfrm>
            <a:off x="6732588" y="15573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6" name="AutoShape 70"/>
          <p:cNvSpPr>
            <a:spLocks noChangeArrowheads="1"/>
          </p:cNvSpPr>
          <p:nvPr/>
        </p:nvSpPr>
        <p:spPr bwMode="auto">
          <a:xfrm flipH="1">
            <a:off x="6732588" y="1628775"/>
            <a:ext cx="719137" cy="360363"/>
          </a:xfrm>
          <a:prstGeom prst="rightArrow">
            <a:avLst>
              <a:gd name="adj1" fmla="val 50000"/>
              <a:gd name="adj2" fmla="val 49890"/>
            </a:avLst>
          </a:prstGeom>
          <a:solidFill>
            <a:srgbClr val="FF3399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7" name="Rectangle 71"/>
          <p:cNvSpPr>
            <a:spLocks noChangeArrowheads="1"/>
          </p:cNvSpPr>
          <p:nvPr/>
        </p:nvSpPr>
        <p:spPr bwMode="auto">
          <a:xfrm>
            <a:off x="4211638" y="14843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8" name="Line 72"/>
          <p:cNvSpPr>
            <a:spLocks noChangeShapeType="1"/>
          </p:cNvSpPr>
          <p:nvPr/>
        </p:nvSpPr>
        <p:spPr bwMode="auto">
          <a:xfrm flipH="1">
            <a:off x="4211638" y="1557338"/>
            <a:ext cx="720725" cy="0"/>
          </a:xfrm>
          <a:prstGeom prst="line">
            <a:avLst/>
          </a:prstGeom>
          <a:noFill/>
          <a:ln w="38100">
            <a:solidFill>
              <a:srgbClr val="CC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6804025" y="20605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1" name="Line 75"/>
          <p:cNvSpPr>
            <a:spLocks noChangeShapeType="1"/>
          </p:cNvSpPr>
          <p:nvPr/>
        </p:nvSpPr>
        <p:spPr bwMode="auto">
          <a:xfrm>
            <a:off x="6804025" y="2133600"/>
            <a:ext cx="720725" cy="0"/>
          </a:xfrm>
          <a:prstGeom prst="line">
            <a:avLst/>
          </a:prstGeom>
          <a:noFill/>
          <a:ln w="3810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2" name="Rectangle 76"/>
          <p:cNvSpPr>
            <a:spLocks noChangeArrowheads="1"/>
          </p:cNvSpPr>
          <p:nvPr/>
        </p:nvSpPr>
        <p:spPr bwMode="auto">
          <a:xfrm>
            <a:off x="4284663" y="177323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69" name="Line 73"/>
          <p:cNvSpPr>
            <a:spLocks noChangeShapeType="1"/>
          </p:cNvSpPr>
          <p:nvPr/>
        </p:nvSpPr>
        <p:spPr bwMode="auto">
          <a:xfrm>
            <a:off x="4211638" y="1844675"/>
            <a:ext cx="720725" cy="0"/>
          </a:xfrm>
          <a:prstGeom prst="line">
            <a:avLst/>
          </a:prstGeom>
          <a:noFill/>
          <a:ln w="3810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3" name="Rectangle 77"/>
          <p:cNvSpPr>
            <a:spLocks noChangeArrowheads="1"/>
          </p:cNvSpPr>
          <p:nvPr/>
        </p:nvSpPr>
        <p:spPr bwMode="auto">
          <a:xfrm>
            <a:off x="4356100" y="42926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 flipH="1">
            <a:off x="4238625" y="4437063"/>
            <a:ext cx="720725" cy="0"/>
          </a:xfrm>
          <a:prstGeom prst="line">
            <a:avLst/>
          </a:prstGeom>
          <a:noFill/>
          <a:ln w="38100">
            <a:solidFill>
              <a:srgbClr val="CC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75" name="Rectangle 79"/>
          <p:cNvSpPr>
            <a:spLocks noChangeArrowheads="1"/>
          </p:cNvSpPr>
          <p:nvPr/>
        </p:nvSpPr>
        <p:spPr bwMode="auto">
          <a:xfrm>
            <a:off x="6732588" y="479742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6804025" y="4941888"/>
            <a:ext cx="720725" cy="0"/>
          </a:xfrm>
          <a:prstGeom prst="line">
            <a:avLst/>
          </a:prstGeom>
          <a:noFill/>
          <a:ln w="57150">
            <a:solidFill>
              <a:srgbClr val="0064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227763" y="908050"/>
            <a:ext cx="1223962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0" name="Rectangle 40"/>
          <p:cNvSpPr>
            <a:spLocks noChangeArrowheads="1"/>
          </p:cNvSpPr>
          <p:nvPr/>
        </p:nvSpPr>
        <p:spPr bwMode="auto">
          <a:xfrm>
            <a:off x="521263" y="547687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0" grpId="0" animBg="1"/>
      <p:bldP spid="4132" grpId="0" animBg="1"/>
      <p:bldP spid="4140" grpId="0" animBg="1"/>
      <p:bldP spid="4142" grpId="0" animBg="1"/>
      <p:bldP spid="4143" grpId="0" animBg="1"/>
      <p:bldP spid="4146" grpId="0" animBg="1"/>
      <p:bldP spid="4133" grpId="0" animBg="1"/>
      <p:bldP spid="41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7350" y="1916113"/>
            <a:ext cx="5827713" cy="3624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403350" y="1628775"/>
            <a:ext cx="6337300" cy="41767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0429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71415" y="931694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6815570" y="473881"/>
            <a:ext cx="17354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884588" y="2338462"/>
            <a:ext cx="4140249" cy="707886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/>
              <a:t>GENERACIÓN </a:t>
            </a:r>
          </a:p>
          <a:p>
            <a:r>
              <a:rPr lang="es-ES" sz="2000" b="1" dirty="0" smtClean="0"/>
              <a:t>GRADIENTES OSMÓTICOS</a:t>
            </a:r>
            <a:endParaRPr lang="es-ES" sz="2000" b="1" dirty="0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716939" y="114223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692275" y="4941888"/>
            <a:ext cx="15843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_tradnl" sz="2000"/>
              <a:t>Gradientes </a:t>
            </a:r>
          </a:p>
          <a:p>
            <a:r>
              <a:rPr lang="es-ES_tradnl" sz="2000"/>
              <a:t>osmóticos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211638" y="4797425"/>
            <a:ext cx="1209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Digestión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4140200" y="5516563"/>
            <a:ext cx="13382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Secreción </a:t>
            </a:r>
          </a:p>
          <a:p>
            <a:pPr algn="l"/>
            <a:r>
              <a:rPr lang="es-ES_tradnl" sz="1800"/>
              <a:t>iones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940425" y="4941888"/>
            <a:ext cx="2079625" cy="850900"/>
          </a:xfrm>
          <a:prstGeom prst="rect">
            <a:avLst/>
          </a:prstGeom>
          <a:solidFill>
            <a:srgbClr val="C3EBD7"/>
          </a:solidFill>
          <a:ln w="28575">
            <a:solidFill>
              <a:srgbClr val="C4004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/>
              <a:t>Aumento </a:t>
            </a:r>
          </a:p>
          <a:p>
            <a:r>
              <a:rPr lang="es-ES_tradnl" sz="2400"/>
              <a:t>Nº partículas</a:t>
            </a:r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V="1">
            <a:off x="3348038" y="4941888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3348038" y="5516563"/>
            <a:ext cx="792162" cy="334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522913" y="53736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1466206" y="1700808"/>
            <a:ext cx="1060450" cy="457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00FF"/>
                </a:solidFill>
              </a:rPr>
              <a:t>AGUA</a:t>
            </a: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2042468" y="2086050"/>
            <a:ext cx="0" cy="504825"/>
          </a:xfrm>
          <a:prstGeom prst="line">
            <a:avLst/>
          </a:prstGeom>
          <a:noFill/>
          <a:ln w="57150">
            <a:solidFill>
              <a:srgbClr val="C4004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107431" y="2662312"/>
            <a:ext cx="17922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Difusión simple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1259194" y="3044900"/>
            <a:ext cx="157607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/>
              <a:t>a través de</a:t>
            </a:r>
            <a:r>
              <a:rPr lang="es-ES" sz="1800" dirty="0"/>
              <a:t> </a:t>
            </a:r>
          </a:p>
          <a:p>
            <a:r>
              <a:rPr lang="es-ES" sz="1800" dirty="0"/>
              <a:t>membranas</a:t>
            </a:r>
          </a:p>
          <a:p>
            <a:r>
              <a:rPr lang="es-ES" sz="1400" b="1" dirty="0"/>
              <a:t>siguiendo</a:t>
            </a:r>
          </a:p>
          <a:p>
            <a:r>
              <a:rPr lang="es-ES" sz="2000" dirty="0"/>
              <a:t>Gradientes </a:t>
            </a:r>
            <a:endParaRPr lang="es-ES" sz="2000" dirty="0" smtClean="0"/>
          </a:p>
          <a:p>
            <a:r>
              <a:rPr lang="es-ES" sz="2000" dirty="0" smtClean="0"/>
              <a:t>Osmóticos</a:t>
            </a:r>
            <a:endParaRPr lang="es-ES" sz="2000" dirty="0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6147767" y="101224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Rectangle 40"/>
          <p:cNvSpPr>
            <a:spLocks noChangeArrowheads="1"/>
          </p:cNvSpPr>
          <p:nvPr/>
        </p:nvSpPr>
        <p:spPr bwMode="auto">
          <a:xfrm>
            <a:off x="6503763" y="587385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ABS.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AGUA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" grpId="0" animBg="1"/>
      <p:bldP spid="6165" grpId="0" animBg="1"/>
      <p:bldP spid="6166" grpId="0" animBg="1"/>
      <p:bldP spid="6167" grpId="0" animBg="1"/>
      <p:bldP spid="6168" grpId="0" animBg="1"/>
      <p:bldP spid="6169" grpId="0" animBg="1"/>
      <p:bldP spid="6170" grpId="0" animBg="1"/>
      <p:bldP spid="6175" grpId="0"/>
      <p:bldP spid="6176" grpId="0" animBg="1"/>
      <p:bldP spid="6177" grpId="0" animBg="1"/>
      <p:bldP spid="61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658021" y="4436566"/>
            <a:ext cx="3384550" cy="1044575"/>
          </a:xfrm>
          <a:prstGeom prst="rect">
            <a:avLst/>
          </a:prstGeom>
          <a:solidFill>
            <a:srgbClr val="B3F1FF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/>
              <a:t>El AGUA </a:t>
            </a:r>
          </a:p>
          <a:p>
            <a:r>
              <a:rPr lang="es-ES" sz="2000"/>
              <a:t>se mueve a donde hay </a:t>
            </a:r>
          </a:p>
          <a:p>
            <a:r>
              <a:rPr lang="es-ES" sz="2000"/>
              <a:t>MAYOR Nº de partículas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1835696" y="2564904"/>
            <a:ext cx="2060179" cy="461665"/>
          </a:xfrm>
          <a:prstGeom prst="rect">
            <a:avLst/>
          </a:prstGeom>
          <a:solidFill>
            <a:srgbClr val="F9E9CF"/>
          </a:solidFill>
          <a:ln w="28575">
            <a:solidFill>
              <a:srgbClr val="B058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4350296" y="2564904"/>
            <a:ext cx="3163045" cy="461665"/>
          </a:xfrm>
          <a:prstGeom prst="rect">
            <a:avLst/>
          </a:prstGeom>
          <a:solidFill>
            <a:srgbClr val="F1FFC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IONES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925876" y="3411041"/>
            <a:ext cx="2847254" cy="769441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EC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NÚMERO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Partículas en la luz</a:t>
            </a:r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>
            <a:off x="2910434" y="3068141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493" name="Line 13"/>
          <p:cNvSpPr>
            <a:spLocks noChangeShapeType="1"/>
          </p:cNvSpPr>
          <p:nvPr/>
        </p:nvSpPr>
        <p:spPr bwMode="auto">
          <a:xfrm>
            <a:off x="5718721" y="3068141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541382" y="1215132"/>
            <a:ext cx="129431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504" name="Text Box 24"/>
          <p:cNvSpPr txBox="1">
            <a:spLocks noChangeArrowheads="1"/>
          </p:cNvSpPr>
          <p:nvPr/>
        </p:nvSpPr>
        <p:spPr bwMode="auto">
          <a:xfrm>
            <a:off x="2627377" y="1423153"/>
            <a:ext cx="3889246" cy="707886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/>
              <a:t>GENERACIÓN </a:t>
            </a:r>
            <a:r>
              <a:rPr lang="es-ES" sz="2000" b="1" dirty="0"/>
              <a:t>GRADIENTES </a:t>
            </a:r>
            <a:r>
              <a:rPr lang="es-ES" sz="2000" b="1" dirty="0" smtClean="0"/>
              <a:t>OSMÓTICOS</a:t>
            </a:r>
            <a:endParaRPr lang="es-ES" sz="2000" b="1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147767" y="101224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5" name="Rectangle 40"/>
          <p:cNvSpPr>
            <a:spLocks noChangeArrowheads="1"/>
          </p:cNvSpPr>
          <p:nvPr/>
        </p:nvSpPr>
        <p:spPr bwMode="auto">
          <a:xfrm>
            <a:off x="6448584" y="567275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86" grpId="0" animBg="1"/>
      <p:bldP spid="148487" grpId="0" animBg="1"/>
      <p:bldP spid="148488" grpId="0" animBg="1"/>
      <p:bldP spid="148492" grpId="0" animBg="1"/>
      <p:bldP spid="1484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3911" y="1633313"/>
            <a:ext cx="547617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va </a:t>
            </a: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</a:p>
          <a:p>
            <a:pPr algn="ctr">
              <a:defRPr/>
            </a:pPr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ún por encima de 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52036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2634456" y="3031062"/>
            <a:ext cx="3875087" cy="1216025"/>
          </a:xfrm>
          <a:prstGeom prst="rect">
            <a:avLst/>
          </a:prstGeom>
          <a:solidFill>
            <a:srgbClr val="CDE6FF"/>
          </a:solidFill>
          <a:ln w="28575">
            <a:solidFill>
              <a:srgbClr val="8FB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Mantener </a:t>
            </a:r>
            <a:r>
              <a:rPr lang="es-ES" sz="2400" b="1"/>
              <a:t>isoosmolaridad</a:t>
            </a:r>
            <a:r>
              <a:rPr lang="es-ES" sz="2400"/>
              <a:t> </a:t>
            </a:r>
          </a:p>
          <a:p>
            <a:r>
              <a:rPr lang="es-ES" sz="2400"/>
              <a:t>del contenido intestinal</a:t>
            </a:r>
          </a:p>
          <a:p>
            <a:r>
              <a:rPr lang="es-ES" sz="2400"/>
              <a:t>con el plasma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2734567" y="2049704"/>
            <a:ext cx="3674866" cy="707886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MOVIMIENTO </a:t>
            </a:r>
          </a:p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914400" y="107919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207378" y="892069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6781800" y="457199"/>
            <a:ext cx="1828800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2507852" y="3007141"/>
            <a:ext cx="4128293" cy="206210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3200" dirty="0"/>
              <a:t>“el agua sigue </a:t>
            </a:r>
            <a:endParaRPr lang="es-ES" sz="3200" dirty="0" smtClean="0"/>
          </a:p>
          <a:p>
            <a:r>
              <a:rPr lang="es-ES" sz="3200" dirty="0" smtClean="0"/>
              <a:t>a las </a:t>
            </a:r>
            <a:r>
              <a:rPr lang="es-ES" sz="3200" dirty="0"/>
              <a:t>partículas </a:t>
            </a:r>
            <a:endParaRPr lang="es-ES" sz="3200" dirty="0" smtClean="0"/>
          </a:p>
          <a:p>
            <a:r>
              <a:rPr lang="es-ES" sz="3200" dirty="0" smtClean="0"/>
              <a:t>osmóticamente </a:t>
            </a:r>
            <a:r>
              <a:rPr lang="es-ES" sz="3200" dirty="0"/>
              <a:t>activas”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2390210" y="2383463"/>
            <a:ext cx="4363579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2700" dir="3080412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/>
              <a:t>ACOPLAMIENTO CON </a:t>
            </a:r>
            <a:r>
              <a:rPr lang="es-ES" sz="2000" b="1" dirty="0"/>
              <a:t>SOLUTOS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1012910" y="132819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29218" y="958860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443663" y="533400"/>
            <a:ext cx="2065619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2100025" y="3502819"/>
            <a:ext cx="4940776" cy="227754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5EB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Movimiento de </a:t>
            </a:r>
            <a:r>
              <a:rPr lang="es-E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" sz="2400" dirty="0"/>
              <a:t> depende de </a:t>
            </a:r>
          </a:p>
          <a:p>
            <a:r>
              <a:rPr lang="es-ES" sz="2400" dirty="0"/>
              <a:t>absorción de solutos, </a:t>
            </a:r>
          </a:p>
          <a:p>
            <a:r>
              <a:rPr lang="es-ES" sz="2400" dirty="0"/>
              <a:t>especialmente del</a:t>
            </a:r>
          </a:p>
          <a:p>
            <a:endParaRPr lang="es-ES" sz="1200" dirty="0"/>
          </a:p>
          <a:p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SODIO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2741816" y="2348879"/>
            <a:ext cx="3621504" cy="1015663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5400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/>
              <a:t>Concepto fundamental </a:t>
            </a:r>
          </a:p>
          <a:p>
            <a:r>
              <a:rPr lang="es-ES" sz="2000" b="1"/>
              <a:t>para entender la</a:t>
            </a:r>
          </a:p>
          <a:p>
            <a:r>
              <a:rPr lang="es-ES" sz="2000" b="1"/>
              <a:t>ABSORCIÓN INTESTINAL</a:t>
            </a:r>
          </a:p>
        </p:txBody>
      </p:sp>
      <p:sp>
        <p:nvSpPr>
          <p:cNvPr id="126992" name="Text Box 16"/>
          <p:cNvSpPr txBox="1">
            <a:spLocks noChangeArrowheads="1"/>
          </p:cNvSpPr>
          <p:nvPr/>
        </p:nvSpPr>
        <p:spPr bwMode="auto">
          <a:xfrm>
            <a:off x="722283" y="688982"/>
            <a:ext cx="1369429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2350331" y="1811015"/>
            <a:ext cx="4443337" cy="400110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1" dirty="0" smtClean="0"/>
              <a:t>ACOPLAMIENTO CON </a:t>
            </a:r>
            <a:r>
              <a:rPr lang="es-ES" sz="2000" b="1" dirty="0"/>
              <a:t>SOLUTOS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106060" y="889037"/>
            <a:ext cx="2403222" cy="369332"/>
          </a:xfrm>
          <a:prstGeom prst="rect">
            <a:avLst/>
          </a:prstGeom>
          <a:solidFill>
            <a:srgbClr val="C9D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Movimiento en TGI </a:t>
            </a:r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6793668" y="457200"/>
            <a:ext cx="1715614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69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26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0"/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build="allAtOnce" animBg="1"/>
      <p:bldP spid="12698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1838325" y="2420938"/>
            <a:ext cx="5485797" cy="2782493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</a:pPr>
            <a:endParaRPr lang="es-ES" b="1" dirty="0"/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" sz="1600" b="1" dirty="0" smtClean="0"/>
              <a:t>Movimiento </a:t>
            </a:r>
            <a:r>
              <a:rPr lang="es-ES" sz="1600" b="1" dirty="0"/>
              <a:t>de agua a lo largo del TGI</a:t>
            </a:r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S" sz="1200" b="1" dirty="0"/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" sz="2000" b="1" dirty="0" smtClean="0"/>
              <a:t>Secuencia </a:t>
            </a:r>
            <a:r>
              <a:rPr lang="es-ES" sz="2000" b="1" dirty="0"/>
              <a:t>movimiento osmótico del agua</a:t>
            </a:r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S" sz="1200" b="1" dirty="0"/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" sz="1800" dirty="0" err="1" smtClean="0"/>
              <a:t>Abs</a:t>
            </a:r>
            <a:r>
              <a:rPr lang="es-ES" sz="1800" dirty="0"/>
              <a:t>. contra gradiente osmótico</a:t>
            </a:r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" sz="1800" dirty="0" err="1" smtClean="0"/>
              <a:t>Abs</a:t>
            </a:r>
            <a:r>
              <a:rPr lang="es-ES" sz="1800" dirty="0"/>
              <a:t>. intestino delgado y colon</a:t>
            </a:r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pPr marL="173038" indent="-173038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" sz="1800" dirty="0" smtClean="0"/>
              <a:t>Distribución </a:t>
            </a:r>
            <a:r>
              <a:rPr lang="es-ES" sz="1800" dirty="0"/>
              <a:t>de proteínas de membrana</a:t>
            </a: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2839592" y="1828800"/>
            <a:ext cx="3475631" cy="400110"/>
          </a:xfrm>
          <a:prstGeom prst="rect">
            <a:avLst/>
          </a:prstGeom>
          <a:solidFill>
            <a:srgbClr val="CDE6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 dirty="0" smtClean="0"/>
              <a:t>2. ABSORCIÓN </a:t>
            </a:r>
            <a:r>
              <a:rPr lang="es-ES" sz="2000" b="1" dirty="0"/>
              <a:t>DE AGUA</a:t>
            </a:r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1187450" y="3284538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315223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 ABSORCIÓN </a:t>
            </a:r>
            <a:r>
              <a:rPr lang="es-ES" sz="1600" b="1" dirty="0"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latin typeface="Comic Sans MS" pitchFamily="66" charset="0"/>
              </a:rPr>
              <a:t>   y 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animBg="1"/>
      <p:bldP spid="16999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mov luz enterocit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20850"/>
            <a:ext cx="54864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572000" y="1782763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MX" sz="1800">
              <a:latin typeface="Arial" charset="0"/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00563" y="1855788"/>
            <a:ext cx="1316037" cy="366712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b="1" dirty="0" err="1"/>
              <a:t>enterocito</a:t>
            </a:r>
            <a:endParaRPr lang="es-ES" sz="1800" b="1" dirty="0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1547813" y="2214563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258888" y="2276475"/>
            <a:ext cx="1352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 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Pasivo</a:t>
            </a:r>
          </a:p>
        </p:txBody>
      </p:sp>
      <p:sp>
        <p:nvSpPr>
          <p:cNvPr id="100363" name="Rectangle 11"/>
          <p:cNvSpPr>
            <a:spLocks noChangeArrowheads="1"/>
          </p:cNvSpPr>
          <p:nvPr/>
        </p:nvSpPr>
        <p:spPr bwMode="auto">
          <a:xfrm>
            <a:off x="2051050" y="178276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4" name="Rectangle 12"/>
          <p:cNvSpPr>
            <a:spLocks noChangeArrowheads="1"/>
          </p:cNvSpPr>
          <p:nvPr/>
        </p:nvSpPr>
        <p:spPr bwMode="auto">
          <a:xfrm>
            <a:off x="5651500" y="2359025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6227763" y="2574925"/>
            <a:ext cx="6492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1835150" y="1644650"/>
            <a:ext cx="796925" cy="466725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LUZ</a:t>
            </a:r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6156325" y="5084763"/>
            <a:ext cx="1844675" cy="376237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INTERSTICIO</a:t>
            </a:r>
          </a:p>
        </p:txBody>
      </p:sp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6552406" y="3172966"/>
            <a:ext cx="1816523" cy="1077218"/>
          </a:xfrm>
          <a:prstGeom prst="rect">
            <a:avLst/>
          </a:prstGeom>
          <a:solidFill>
            <a:srgbClr val="CDE6FF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MOVIMIENTOS</a:t>
            </a:r>
          </a:p>
          <a:p>
            <a:r>
              <a:rPr lang="es-ES" sz="1600" b="1" dirty="0"/>
              <a:t> </a:t>
            </a:r>
            <a:r>
              <a:rPr lang="es-ES" sz="1600" b="1" dirty="0" smtClean="0"/>
              <a:t>solutos y agua</a:t>
            </a:r>
          </a:p>
          <a:p>
            <a:r>
              <a:rPr lang="es-ES" sz="1600" b="1" dirty="0" smtClean="0"/>
              <a:t>a </a:t>
            </a:r>
            <a:r>
              <a:rPr lang="es-ES" sz="1600" b="1" dirty="0"/>
              <a:t>través de </a:t>
            </a:r>
          </a:p>
          <a:p>
            <a:r>
              <a:rPr lang="es-ES" sz="1600" b="1" dirty="0" smtClean="0"/>
              <a:t>membranas</a:t>
            </a:r>
            <a:endParaRPr lang="es-ES" sz="1600" b="1" dirty="0"/>
          </a:p>
        </p:txBody>
      </p:sp>
      <p:sp>
        <p:nvSpPr>
          <p:cNvPr id="100374" name="Oval 22"/>
          <p:cNvSpPr>
            <a:spLocks noChangeArrowheads="1"/>
          </p:cNvSpPr>
          <p:nvPr/>
        </p:nvSpPr>
        <p:spPr bwMode="auto">
          <a:xfrm>
            <a:off x="2411411" y="5013325"/>
            <a:ext cx="576263" cy="503238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5" name="Rectangle 23"/>
          <p:cNvSpPr>
            <a:spLocks noChangeArrowheads="1"/>
          </p:cNvSpPr>
          <p:nvPr/>
        </p:nvSpPr>
        <p:spPr bwMode="auto">
          <a:xfrm>
            <a:off x="1547813" y="3860800"/>
            <a:ext cx="1079500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1258888" y="3711575"/>
            <a:ext cx="138906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Activo</a:t>
            </a: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1238250" y="4360863"/>
            <a:ext cx="1389063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Pasivo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552107" y="5510560"/>
            <a:ext cx="1316037" cy="366712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b="1" dirty="0" err="1"/>
              <a:t>enterocito</a:t>
            </a:r>
            <a:endParaRPr lang="es-ES" sz="1800" b="1" dirty="0"/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484340" y="1119197"/>
            <a:ext cx="2222083" cy="646331"/>
          </a:xfrm>
          <a:prstGeom prst="rect">
            <a:avLst/>
          </a:prstGeom>
          <a:solidFill>
            <a:srgbClr val="CDE6FF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/>
              <a:t>Secuencia </a:t>
            </a:r>
            <a:r>
              <a:rPr lang="es-ES" sz="1800" b="1" dirty="0" err="1" smtClean="0"/>
              <a:t>Mov</a:t>
            </a:r>
            <a:r>
              <a:rPr lang="es-ES" sz="1800" b="1" dirty="0" smtClean="0"/>
              <a:t>. </a:t>
            </a:r>
          </a:p>
          <a:p>
            <a:r>
              <a:rPr lang="es-ES" sz="1800" b="1" dirty="0" smtClean="0"/>
              <a:t>Osmótico del agua</a:t>
            </a:r>
            <a:endParaRPr lang="es-ES" sz="1800" b="1" dirty="0"/>
          </a:p>
        </p:txBody>
      </p:sp>
      <p:sp>
        <p:nvSpPr>
          <p:cNvPr id="24" name="Rectangle 40"/>
          <p:cNvSpPr>
            <a:spLocks noChangeArrowheads="1"/>
          </p:cNvSpPr>
          <p:nvPr/>
        </p:nvSpPr>
        <p:spPr bwMode="auto">
          <a:xfrm>
            <a:off x="6882258" y="672693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  <p:bldP spid="100374" grpId="0" animBg="1"/>
      <p:bldP spid="100359" grpId="0" animBg="1"/>
      <p:bldP spid="10036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5"/>
          <a:stretch>
            <a:fillRect/>
          </a:stretch>
        </p:blipFill>
        <p:spPr>
          <a:xfrm>
            <a:off x="1619250" y="1557338"/>
            <a:ext cx="4608513" cy="479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348038" y="333375"/>
            <a:ext cx="280828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851275" y="981075"/>
            <a:ext cx="14414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5435600" y="5300663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827584" y="126156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3924300" y="2565400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4662515" y="3027269"/>
            <a:ext cx="2808288" cy="120032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400" dirty="0" err="1"/>
              <a:t>Mov</a:t>
            </a:r>
            <a:r>
              <a:rPr lang="es-ES_tradnl" sz="2400" dirty="0"/>
              <a:t>. </a:t>
            </a:r>
            <a:r>
              <a:rPr lang="es-ES_tradnl" sz="2400" dirty="0" err="1"/>
              <a:t>Paracelular</a:t>
            </a:r>
            <a:r>
              <a:rPr lang="es-ES_tradnl" sz="2400" dirty="0"/>
              <a:t> del agua </a:t>
            </a:r>
            <a:r>
              <a:rPr lang="es-ES_tradnl" sz="2400" dirty="0" smtClean="0"/>
              <a:t>es el </a:t>
            </a:r>
            <a:r>
              <a:rPr lang="es-ES_tradnl" sz="2400" dirty="0"/>
              <a:t>más </a:t>
            </a:r>
            <a:r>
              <a:rPr lang="es-ES_tradnl" sz="2400" dirty="0" smtClean="0"/>
              <a:t>importante</a:t>
            </a:r>
            <a:endParaRPr lang="es-ES_tradnl" sz="2400" dirty="0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4427538" y="4437063"/>
            <a:ext cx="1944687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484340" y="1119197"/>
            <a:ext cx="2222083" cy="646331"/>
          </a:xfrm>
          <a:prstGeom prst="rect">
            <a:avLst/>
          </a:prstGeom>
          <a:solidFill>
            <a:srgbClr val="CDE6FF"/>
          </a:soli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Osmótico del agua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87" name="Oval 27"/>
          <p:cNvSpPr>
            <a:spLocks noChangeArrowheads="1"/>
          </p:cNvSpPr>
          <p:nvPr/>
        </p:nvSpPr>
        <p:spPr bwMode="auto">
          <a:xfrm>
            <a:off x="1979613" y="3213100"/>
            <a:ext cx="5048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8" name="Oval 28"/>
          <p:cNvSpPr>
            <a:spLocks noChangeArrowheads="1"/>
          </p:cNvSpPr>
          <p:nvPr/>
        </p:nvSpPr>
        <p:spPr bwMode="auto">
          <a:xfrm>
            <a:off x="2627313" y="3213100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9" name="Oval 29"/>
          <p:cNvSpPr>
            <a:spLocks noChangeArrowheads="1"/>
          </p:cNvSpPr>
          <p:nvPr/>
        </p:nvSpPr>
        <p:spPr bwMode="auto">
          <a:xfrm>
            <a:off x="3924300" y="436562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0" name="Oval 30"/>
          <p:cNvSpPr>
            <a:spLocks noChangeArrowheads="1"/>
          </p:cNvSpPr>
          <p:nvPr/>
        </p:nvSpPr>
        <p:spPr bwMode="auto">
          <a:xfrm>
            <a:off x="3635375" y="3716338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1" name="Oval 31"/>
          <p:cNvSpPr>
            <a:spLocks noChangeArrowheads="1"/>
          </p:cNvSpPr>
          <p:nvPr/>
        </p:nvSpPr>
        <p:spPr bwMode="auto">
          <a:xfrm>
            <a:off x="3492500" y="5157788"/>
            <a:ext cx="3587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2" name="Oval 32"/>
          <p:cNvSpPr>
            <a:spLocks noChangeArrowheads="1"/>
          </p:cNvSpPr>
          <p:nvPr/>
        </p:nvSpPr>
        <p:spPr bwMode="auto">
          <a:xfrm>
            <a:off x="3851275" y="558958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2124075" y="3422650"/>
            <a:ext cx="287338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1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2627313" y="3422650"/>
            <a:ext cx="323850" cy="366713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2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4176713" y="43576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3</a:t>
            </a:r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4032250" y="49418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4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635375" y="371633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5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3851275" y="5589588"/>
            <a:ext cx="323850" cy="366712"/>
          </a:xfrm>
          <a:prstGeom prst="rect">
            <a:avLst/>
          </a:prstGeom>
          <a:solidFill>
            <a:srgbClr val="71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6</a:t>
            </a:r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2143125" y="119697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2749550" y="1196975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3492500" y="1196975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2051050" y="2995613"/>
            <a:ext cx="108108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1979613" y="3062288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2555875" y="3062288"/>
            <a:ext cx="636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08" name="Text Box 48"/>
          <p:cNvSpPr txBox="1">
            <a:spLocks noChangeArrowheads="1"/>
          </p:cNvSpPr>
          <p:nvPr/>
        </p:nvSpPr>
        <p:spPr bwMode="auto">
          <a:xfrm>
            <a:off x="2984500" y="549275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3563938" y="3429000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1" name="Text Box 51"/>
          <p:cNvSpPr txBox="1">
            <a:spLocks noChangeArrowheads="1"/>
          </p:cNvSpPr>
          <p:nvPr/>
        </p:nvSpPr>
        <p:spPr bwMode="auto">
          <a:xfrm>
            <a:off x="3492500" y="3429000"/>
            <a:ext cx="636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800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3492500" y="45085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3582988" y="43656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3563938" y="4868863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5" name="Text Box 55"/>
          <p:cNvSpPr txBox="1">
            <a:spLocks noChangeArrowheads="1"/>
          </p:cNvSpPr>
          <p:nvPr/>
        </p:nvSpPr>
        <p:spPr bwMode="auto">
          <a:xfrm>
            <a:off x="3563938" y="49418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18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411413" y="602138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7" name="Text Box 57"/>
          <p:cNvSpPr txBox="1">
            <a:spLocks noChangeArrowheads="1"/>
          </p:cNvSpPr>
          <p:nvPr/>
        </p:nvSpPr>
        <p:spPr bwMode="auto">
          <a:xfrm>
            <a:off x="2268538" y="5876925"/>
            <a:ext cx="935037" cy="366713"/>
          </a:xfrm>
          <a:prstGeom prst="rect">
            <a:avLst/>
          </a:prstGeom>
          <a:solidFill>
            <a:srgbClr val="95CFD3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dirty="0"/>
              <a:t>Sangre</a:t>
            </a: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3779838" y="594995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19" name="Text Box 59"/>
          <p:cNvSpPr txBox="1">
            <a:spLocks noChangeArrowheads="1"/>
          </p:cNvSpPr>
          <p:nvPr/>
        </p:nvSpPr>
        <p:spPr bwMode="auto">
          <a:xfrm>
            <a:off x="3635375" y="594201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420" name="Text Box 60"/>
          <p:cNvSpPr txBox="1">
            <a:spLocks noChangeArrowheads="1"/>
          </p:cNvSpPr>
          <p:nvPr/>
        </p:nvSpPr>
        <p:spPr bwMode="auto">
          <a:xfrm>
            <a:off x="4052888" y="5942013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18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5421" name="Text Box 61"/>
          <p:cNvSpPr txBox="1">
            <a:spLocks noChangeArrowheads="1"/>
          </p:cNvSpPr>
          <p:nvPr/>
        </p:nvSpPr>
        <p:spPr bwMode="auto">
          <a:xfrm>
            <a:off x="4344988" y="5965825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600" b="1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15422" name="Freeform 62"/>
          <p:cNvSpPr>
            <a:spLocks/>
          </p:cNvSpPr>
          <p:nvPr/>
        </p:nvSpPr>
        <p:spPr bwMode="auto">
          <a:xfrm>
            <a:off x="3635375" y="1628775"/>
            <a:ext cx="144463" cy="1728788"/>
          </a:xfrm>
          <a:custGeom>
            <a:avLst/>
            <a:gdLst>
              <a:gd name="T0" fmla="*/ 91 w 91"/>
              <a:gd name="T1" fmla="*/ 0 h 1089"/>
              <a:gd name="T2" fmla="*/ 0 w 91"/>
              <a:gd name="T3" fmla="*/ 499 h 1089"/>
              <a:gd name="T4" fmla="*/ 91 w 91"/>
              <a:gd name="T5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089">
                <a:moveTo>
                  <a:pt x="91" y="0"/>
                </a:moveTo>
                <a:cubicBezTo>
                  <a:pt x="45" y="159"/>
                  <a:pt x="0" y="318"/>
                  <a:pt x="0" y="499"/>
                </a:cubicBezTo>
                <a:cubicBezTo>
                  <a:pt x="0" y="680"/>
                  <a:pt x="76" y="991"/>
                  <a:pt x="91" y="1089"/>
                </a:cubicBezTo>
              </a:path>
            </a:pathLst>
          </a:custGeom>
          <a:noFill/>
          <a:ln w="666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6882258" y="672693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3" grpId="0" animBg="1"/>
      <p:bldP spid="15382" grpId="0" animBg="1"/>
      <p:bldP spid="15393" grpId="0" animBg="1"/>
      <p:bldP spid="15395" grpId="0" animBg="1"/>
      <p:bldP spid="15396" grpId="0" animBg="1"/>
      <p:bldP spid="15397" grpId="0" animBg="1"/>
      <p:bldP spid="15400" grpId="0" animBg="1"/>
      <p:bldP spid="15401" grpId="0" animBg="1"/>
      <p:bldP spid="1542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Aquaporin-illustration-300x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2857500" cy="17526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AQP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258" y="3603701"/>
            <a:ext cx="2966648" cy="248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ximena\Desktop\cem3s2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9914"/>
            <a:ext cx="3619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ximena\Desktop\Aquapor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10" y="4573656"/>
            <a:ext cx="2197968" cy="219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983396" y="853924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088920" y="377671"/>
            <a:ext cx="252184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Movimiento de agua</a:t>
            </a:r>
            <a:endParaRPr lang="es-VE" sz="2000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3429000" y="1981200"/>
            <a:ext cx="685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371600" y="152400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8112" y="377671"/>
            <a:ext cx="4616970" cy="1077218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Descubrimiento de 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acuaporinas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2000" dirty="0" smtClean="0"/>
              <a:t>Premio Nobel de Química 2003</a:t>
            </a:r>
            <a:endParaRPr lang="es-VE" sz="2000" dirty="0"/>
          </a:p>
          <a:p>
            <a:r>
              <a:rPr lang="es-VE" sz="2000" dirty="0" smtClean="0"/>
              <a:t>Dr. Peter </a:t>
            </a:r>
            <a:r>
              <a:rPr lang="es-VE" sz="2000" dirty="0" err="1" smtClean="0"/>
              <a:t>Agre</a:t>
            </a:r>
            <a:endParaRPr lang="es-VE" sz="2000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533400" y="3200400"/>
            <a:ext cx="685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066800" y="1981200"/>
            <a:ext cx="9906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58112" y="1969669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Macromolécula</a:t>
            </a:r>
            <a:endParaRPr lang="en-US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341464" y="1981200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Moléculas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cargadas</a:t>
            </a:r>
            <a:endParaRPr lang="en-US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762769" y="3200400"/>
            <a:ext cx="1050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Membrana</a:t>
            </a:r>
            <a:endParaRPr lang="en-US" sz="1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70378" y="1524000"/>
            <a:ext cx="1217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Moléculas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cargadas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2895600" y="1785610"/>
            <a:ext cx="304800" cy="33794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87478" y="167640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H</a:t>
            </a:r>
            <a:r>
              <a:rPr lang="es-VE" sz="1800" b="1" baseline="-25000" dirty="0" smtClean="0"/>
              <a:t>2</a:t>
            </a:r>
            <a:r>
              <a:rPr lang="es-VE" sz="1800" b="1" dirty="0" smtClean="0"/>
              <a:t>O</a:t>
            </a:r>
            <a:endParaRPr lang="es-VE" sz="1800" b="1" dirty="0"/>
          </a:p>
        </p:txBody>
      </p:sp>
      <p:sp>
        <p:nvSpPr>
          <p:cNvPr id="7" name="6 Rectángulo"/>
          <p:cNvSpPr/>
          <p:nvPr/>
        </p:nvSpPr>
        <p:spPr bwMode="auto">
          <a:xfrm>
            <a:off x="5791200" y="3200400"/>
            <a:ext cx="609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66978" y="4517997"/>
            <a:ext cx="2071400" cy="646331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Acuaporina</a:t>
            </a:r>
            <a:endParaRPr lang="es-VE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 para agua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18 Conector recto"/>
          <p:cNvCxnSpPr>
            <a:stCxn id="8" idx="3"/>
          </p:cNvCxnSpPr>
          <p:nvPr/>
        </p:nvCxnSpPr>
        <p:spPr bwMode="auto">
          <a:xfrm flipV="1">
            <a:off x="4938378" y="3200401"/>
            <a:ext cx="1310022" cy="164076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20 Conector recto"/>
          <p:cNvCxnSpPr>
            <a:stCxn id="8" idx="3"/>
          </p:cNvCxnSpPr>
          <p:nvPr/>
        </p:nvCxnSpPr>
        <p:spPr bwMode="auto">
          <a:xfrm>
            <a:off x="4938378" y="4841163"/>
            <a:ext cx="626880" cy="1945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25 Conector recto"/>
          <p:cNvCxnSpPr/>
          <p:nvPr/>
        </p:nvCxnSpPr>
        <p:spPr bwMode="auto">
          <a:xfrm flipH="1">
            <a:off x="1688494" y="5164328"/>
            <a:ext cx="1207106" cy="5083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Elipse 19"/>
          <p:cNvSpPr/>
          <p:nvPr/>
        </p:nvSpPr>
        <p:spPr bwMode="auto">
          <a:xfrm>
            <a:off x="5486400" y="3429000"/>
            <a:ext cx="3226042" cy="280899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12226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16" grpId="0"/>
      <p:bldP spid="17" grpId="0"/>
      <p:bldP spid="18" grpId="0"/>
      <p:bldP spid="6" grpId="0"/>
      <p:bldP spid="8" grpId="0" animBg="1"/>
      <p:bldP spid="2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aquaporin_cartoon_larg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093" y="1207741"/>
            <a:ext cx="6679814" cy="444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927759" y="799099"/>
            <a:ext cx="162736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Acuaporinas</a:t>
            </a:r>
            <a:endParaRPr lang="es-V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033283" y="333374"/>
            <a:ext cx="252184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Movimiento de agua</a:t>
            </a:r>
            <a:endParaRPr lang="es-VE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412130" y="1905000"/>
            <a:ext cx="790602" cy="461665"/>
          </a:xfrm>
          <a:prstGeom prst="rect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1" dirty="0" smtClean="0"/>
              <a:t>H</a:t>
            </a:r>
            <a:r>
              <a:rPr lang="es-VE" sz="2400" b="1" baseline="-25000" dirty="0" smtClean="0"/>
              <a:t>2</a:t>
            </a:r>
            <a:r>
              <a:rPr lang="es-VE" sz="2400" b="1" dirty="0" smtClean="0"/>
              <a:t>O</a:t>
            </a:r>
            <a:endParaRPr lang="es-VE" sz="2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263646" y="5577514"/>
            <a:ext cx="1832553" cy="646331"/>
          </a:xfrm>
          <a:prstGeom prst="rect">
            <a:avLst/>
          </a:prstGeom>
          <a:solidFill>
            <a:srgbClr val="79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Acuaporina</a:t>
            </a:r>
            <a:endParaRPr lang="es-VE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para agua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4572000" y="1207741"/>
            <a:ext cx="2722205" cy="468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Elipse 1"/>
          <p:cNvSpPr/>
          <p:nvPr/>
        </p:nvSpPr>
        <p:spPr bwMode="auto">
          <a:xfrm>
            <a:off x="3352800" y="1199209"/>
            <a:ext cx="1804313" cy="1772591"/>
          </a:xfrm>
          <a:prstGeom prst="ellipse">
            <a:avLst/>
          </a:prstGeom>
          <a:noFill/>
          <a:ln w="28575" cap="flat" cmpd="sng" algn="ctr">
            <a:solidFill>
              <a:srgbClr val="00D7D2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5189702" y="2073576"/>
            <a:ext cx="2722205" cy="468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5851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imena\Desktop\fphys-02-00056-g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0" y="407425"/>
            <a:ext cx="7659485" cy="614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64390" y="2234316"/>
            <a:ext cx="135646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/>
              <a:t>Acuaporinas</a:t>
            </a:r>
            <a:endParaRPr lang="es-VE" sz="1600" b="1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824610" y="5445224"/>
            <a:ext cx="172819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7233322" y="5301208"/>
            <a:ext cx="1453478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97252" y="5578977"/>
            <a:ext cx="894797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934833" y="5578977"/>
            <a:ext cx="2028119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225" y="3212976"/>
            <a:ext cx="1364476" cy="584775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Movimiento</a:t>
            </a:r>
          </a:p>
          <a:p>
            <a:r>
              <a:rPr lang="es-VE" sz="1600" b="1" dirty="0" smtClean="0"/>
              <a:t> </a:t>
            </a:r>
            <a:r>
              <a:rPr lang="es-VE" sz="1600" b="1" dirty="0" err="1" smtClean="0"/>
              <a:t>paracelular</a:t>
            </a:r>
            <a:endParaRPr lang="es-VE" sz="16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704931" y="356202"/>
            <a:ext cx="25090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Transporte de agua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377222" y="6616541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146379" y="4437857"/>
            <a:ext cx="135646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/>
              <a:t>Acuaporinas</a:t>
            </a:r>
            <a:endParaRPr lang="es-VE" sz="1600" b="1" dirty="0"/>
          </a:p>
        </p:txBody>
      </p:sp>
      <p:cxnSp>
        <p:nvCxnSpPr>
          <p:cNvPr id="9" name="Conector recto 8"/>
          <p:cNvCxnSpPr/>
          <p:nvPr/>
        </p:nvCxnSpPr>
        <p:spPr bwMode="auto">
          <a:xfrm flipH="1">
            <a:off x="1597252" y="1981200"/>
            <a:ext cx="2948" cy="1066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56AFF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14" name="Conector recto 13"/>
          <p:cNvCxnSpPr/>
          <p:nvPr/>
        </p:nvCxnSpPr>
        <p:spPr bwMode="auto">
          <a:xfrm flipH="1">
            <a:off x="1627557" y="4104264"/>
            <a:ext cx="2948" cy="118640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56AFF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5" name="CuadroTexto 14"/>
          <p:cNvSpPr txBox="1"/>
          <p:nvPr/>
        </p:nvSpPr>
        <p:spPr>
          <a:xfrm>
            <a:off x="5387931" y="5902142"/>
            <a:ext cx="1436612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epitelial</a:t>
            </a:r>
            <a:endParaRPr lang="es-VE" sz="20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658916" y="870546"/>
            <a:ext cx="1436612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epitelial</a:t>
            </a:r>
            <a:endParaRPr lang="es-VE" sz="2000" dirty="0"/>
          </a:p>
        </p:txBody>
      </p:sp>
    </p:spTree>
    <p:extLst>
      <p:ext uri="{BB962C8B-B14F-4D97-AF65-F5344CB8AC3E}">
        <p14:creationId xmlns:p14="http://schemas.microsoft.com/office/powerpoint/2010/main" val="29772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721" y="6534857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052" name="Picture 4" descr="C:\Users\ximena\Desktop\g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8" t="3251" r="2599" b="2960"/>
          <a:stretch/>
        </p:blipFill>
        <p:spPr bwMode="auto">
          <a:xfrm>
            <a:off x="681644" y="1006885"/>
            <a:ext cx="7597832" cy="53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7120181" y="352829"/>
            <a:ext cx="164981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/>
              <a:t>Acuaporinas</a:t>
            </a:r>
            <a:endParaRPr lang="es-VE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97334" y="920691"/>
            <a:ext cx="15648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 sano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10694" y="1145477"/>
            <a:ext cx="1297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Peristaltismo</a:t>
            </a:r>
          </a:p>
          <a:p>
            <a:r>
              <a:rPr lang="es-VE" sz="1400" b="1" dirty="0" smtClean="0"/>
              <a:t>normal</a:t>
            </a:r>
            <a:endParaRPr lang="es-VE" sz="1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259681" y="1055617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Peristaltismo</a:t>
            </a:r>
          </a:p>
          <a:p>
            <a:r>
              <a:rPr lang="es-VE" sz="1800" b="1" dirty="0" smtClean="0"/>
              <a:t>aumentado</a:t>
            </a:r>
            <a:endParaRPr lang="es-VE" sz="1800" b="1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5042187" y="2818863"/>
            <a:ext cx="1235720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6998551" y="2780928"/>
            <a:ext cx="837349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163951" y="2717238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Patógenos </a:t>
            </a:r>
          </a:p>
          <a:p>
            <a:r>
              <a:rPr lang="es-VE" sz="1200" b="1" dirty="0" smtClean="0"/>
              <a:t>extracelulares</a:t>
            </a:r>
            <a:endParaRPr lang="es-VE" sz="12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718" y="377671"/>
            <a:ext cx="259878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Movimiento de agua</a:t>
            </a:r>
            <a:endParaRPr lang="es-VE" sz="20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591511" y="586741"/>
            <a:ext cx="25090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por bacterias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10 Conector recto"/>
          <p:cNvCxnSpPr/>
          <p:nvPr/>
        </p:nvCxnSpPr>
        <p:spPr bwMode="auto">
          <a:xfrm flipH="1">
            <a:off x="4572000" y="577726"/>
            <a:ext cx="1" cy="600234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ángulo 1"/>
          <p:cNvSpPr/>
          <p:nvPr/>
        </p:nvSpPr>
        <p:spPr bwMode="auto">
          <a:xfrm>
            <a:off x="1582473" y="1362817"/>
            <a:ext cx="1542088" cy="1159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5638800" y="1347796"/>
            <a:ext cx="1359751" cy="15290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 bwMode="auto">
          <a:xfrm>
            <a:off x="4038600" y="3962400"/>
            <a:ext cx="469245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870423" y="4029045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Uniones </a:t>
            </a:r>
          </a:p>
          <a:p>
            <a:r>
              <a:rPr lang="es-VE" dirty="0" smtClean="0"/>
              <a:t>estrechas</a:t>
            </a:r>
            <a:endParaRPr lang="es-VE" dirty="0"/>
          </a:p>
        </p:txBody>
      </p:sp>
      <p:sp>
        <p:nvSpPr>
          <p:cNvPr id="19" name="Rectángulo 18"/>
          <p:cNvSpPr/>
          <p:nvPr/>
        </p:nvSpPr>
        <p:spPr bwMode="auto">
          <a:xfrm>
            <a:off x="1066800" y="4648200"/>
            <a:ext cx="8382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037236" y="4648200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Canales </a:t>
            </a:r>
          </a:p>
          <a:p>
            <a:r>
              <a:rPr lang="es-VE" dirty="0" smtClean="0"/>
              <a:t>iónicos</a:t>
            </a:r>
            <a:endParaRPr lang="es-VE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627108" y="3207952"/>
            <a:ext cx="7749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dirty="0" smtClean="0"/>
              <a:t>Canales </a:t>
            </a:r>
          </a:p>
          <a:p>
            <a:r>
              <a:rPr lang="es-VE" dirty="0" smtClean="0"/>
              <a:t>iónicos</a:t>
            </a:r>
            <a:endParaRPr lang="es-VE" dirty="0"/>
          </a:p>
        </p:txBody>
      </p:sp>
      <p:sp>
        <p:nvSpPr>
          <p:cNvPr id="23" name="Rectángulo 22"/>
          <p:cNvSpPr/>
          <p:nvPr/>
        </p:nvSpPr>
        <p:spPr bwMode="auto">
          <a:xfrm>
            <a:off x="4648200" y="920691"/>
            <a:ext cx="4343400" cy="54136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7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56456" y="168315"/>
            <a:ext cx="7431087" cy="62786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</a:t>
            </a:r>
            <a:r>
              <a:rPr lang="en-GB" sz="1400" b="0" baseline="30000" dirty="0" smtClean="0">
                <a:effectLst/>
                <a:cs typeface="Times New Roman" pitchFamily="18" charset="0"/>
              </a:rPr>
              <a:t>th</a:t>
            </a:r>
            <a:r>
              <a:rPr lang="en-GB" sz="1400" b="0" dirty="0" smtClean="0">
                <a:effectLst/>
                <a:cs typeface="Times New Roman" pitchFamily="18" charset="0"/>
              </a:rPr>
              <a:t>.  </a:t>
            </a:r>
            <a:r>
              <a:rPr lang="en-GB" sz="1400" b="0" dirty="0">
                <a:effectLst/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 smtClean="0">
                <a:effectLst/>
                <a:cs typeface="Times New Roman" pitchFamily="18" charset="0"/>
              </a:rPr>
              <a:t>2012</a:t>
            </a:r>
            <a:r>
              <a:rPr lang="en-GB" sz="1400" b="0" dirty="0" smtClean="0">
                <a:effectLst/>
                <a:cs typeface="Times New Roman" pitchFamily="18" charset="0"/>
              </a:rPr>
              <a:t>.</a:t>
            </a:r>
            <a:endParaRPr lang="en-GB" sz="14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</a:t>
            </a:r>
            <a:r>
              <a:rPr lang="en-US" sz="1200" b="0" dirty="0" smtClean="0">
                <a:effectLst/>
                <a:cs typeface="Times New Roman" pitchFamily="18" charset="0"/>
              </a:rPr>
              <a:t>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ed. Lange </a:t>
            </a:r>
            <a:r>
              <a:rPr lang="en-US" sz="1200" b="0" dirty="0">
                <a:effectLst/>
                <a:cs typeface="Times New Roman" pitchFamily="18" charset="0"/>
              </a:rPr>
              <a:t>Physiology Series. McGraw-Hill, </a:t>
            </a:r>
            <a:r>
              <a:rPr lang="en-US" sz="1200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</a:t>
            </a:r>
            <a:r>
              <a:rPr lang="es-ES_tradnl" sz="1200" b="0" dirty="0" smtClean="0">
                <a:effectLst/>
                <a:hlinkClick r:id="rId3"/>
              </a:rPr>
              <a:t>www.sciencemag.org/cgi/content/summary/sci;307/5717/1895</a:t>
            </a:r>
            <a:endParaRPr lang="es-ES_tradnl" sz="1200" b="0" dirty="0" smtClean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>
              <a:effectLst/>
            </a:endParaRPr>
          </a:p>
          <a:p>
            <a:pPr marL="171450" indent="-171450" algn="l" eaLnBrk="0" hangingPunct="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_tradnl" sz="1200" dirty="0" smtClean="0"/>
              <a:t>Artículos revistas </a:t>
            </a:r>
            <a:r>
              <a:rPr lang="es-ES_tradnl" sz="1200" dirty="0" err="1" smtClean="0"/>
              <a:t>Science</a:t>
            </a:r>
            <a:r>
              <a:rPr lang="es-ES_tradnl" sz="1200" dirty="0" smtClean="0"/>
              <a:t>, </a:t>
            </a:r>
            <a:r>
              <a:rPr lang="es-ES_tradnl" sz="1200" dirty="0" err="1" smtClean="0"/>
              <a:t>Nature</a:t>
            </a:r>
            <a:r>
              <a:rPr lang="es-ES_tradnl" sz="1200" dirty="0" smtClean="0"/>
              <a:t>, N </a:t>
            </a:r>
            <a:r>
              <a:rPr lang="es-ES_tradnl" sz="1200" dirty="0" err="1" smtClean="0"/>
              <a:t>Engl</a:t>
            </a:r>
            <a:r>
              <a:rPr lang="es-ES_tradnl" sz="1200" dirty="0" smtClean="0"/>
              <a:t> J </a:t>
            </a:r>
            <a:r>
              <a:rPr lang="es-ES_tradnl" sz="1200" dirty="0" err="1" smtClean="0"/>
              <a:t>Med</a:t>
            </a:r>
            <a:r>
              <a:rPr lang="es-ES_tradnl" sz="1200" dirty="0" smtClean="0"/>
              <a:t> BMJ, </a:t>
            </a:r>
            <a:r>
              <a:rPr lang="es-ES_tradnl" sz="1200" dirty="0" err="1" smtClean="0"/>
              <a:t>Medscape</a:t>
            </a:r>
            <a:r>
              <a:rPr lang="es-ES_tradnl" sz="1200" dirty="0" smtClean="0"/>
              <a:t>  hasta 2017.</a:t>
            </a: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2125663" y="2349500"/>
            <a:ext cx="5210081" cy="2831544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 dirty="0"/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1600" b="1" dirty="0" smtClean="0"/>
              <a:t>Movimiento </a:t>
            </a:r>
            <a:r>
              <a:rPr lang="es-ES" sz="1600" b="1" dirty="0"/>
              <a:t>de agua a lo largo del TGI</a:t>
            </a:r>
          </a:p>
          <a:p>
            <a:pPr marL="173038" indent="-173038" algn="l">
              <a:buFont typeface="Arial" panose="020B0604020202020204" pitchFamily="34" charset="0"/>
              <a:buChar char="•"/>
            </a:pPr>
            <a:endParaRPr lang="es-ES" sz="1600" b="1" dirty="0"/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1600" b="1" dirty="0" smtClean="0"/>
              <a:t>Secuencia </a:t>
            </a:r>
            <a:r>
              <a:rPr lang="es-ES" sz="1600" b="1" dirty="0"/>
              <a:t>movimiento osmótico del agua</a:t>
            </a:r>
          </a:p>
          <a:p>
            <a:pPr marL="173038" indent="-173038" algn="l">
              <a:buFont typeface="Arial" panose="020B0604020202020204" pitchFamily="34" charset="0"/>
              <a:buChar char="•"/>
            </a:pPr>
            <a:endParaRPr lang="es-ES" sz="2000" b="1" dirty="0"/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2000" b="1" dirty="0" err="1" smtClean="0"/>
              <a:t>Abs</a:t>
            </a:r>
            <a:r>
              <a:rPr lang="es-ES" sz="2000" b="1" dirty="0"/>
              <a:t>. contra gradiente osmótico</a:t>
            </a:r>
          </a:p>
          <a:p>
            <a:pPr marL="173038" indent="-173038" algn="l">
              <a:buFont typeface="Arial" panose="020B0604020202020204" pitchFamily="34" charset="0"/>
              <a:buChar char="•"/>
            </a:pPr>
            <a:endParaRPr lang="es-ES" sz="2000" b="1" dirty="0"/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2000" dirty="0" err="1" smtClean="0"/>
              <a:t>Abs</a:t>
            </a:r>
            <a:r>
              <a:rPr lang="es-ES" sz="2000" dirty="0"/>
              <a:t>. intestino delgado y colon</a:t>
            </a:r>
          </a:p>
          <a:p>
            <a:pPr marL="173038" indent="-173038" algn="l">
              <a:buFont typeface="Arial" panose="020B0604020202020204" pitchFamily="34" charset="0"/>
              <a:buChar char="•"/>
            </a:pPr>
            <a:endParaRPr lang="es-ES" sz="2000" dirty="0"/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2000" dirty="0" smtClean="0"/>
              <a:t>Distribución </a:t>
            </a:r>
            <a:r>
              <a:rPr lang="es-ES" sz="2000" dirty="0"/>
              <a:t>de proteínas de membrana</a:t>
            </a: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2834184" y="1752600"/>
            <a:ext cx="3475631" cy="400110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 dirty="0" smtClean="0"/>
              <a:t>2. ABSORCIÓN </a:t>
            </a:r>
            <a:r>
              <a:rPr lang="es-ES" sz="2000" b="1" dirty="0"/>
              <a:t>DE AGUA</a:t>
            </a:r>
          </a:p>
        </p:txBody>
      </p:sp>
      <p:sp>
        <p:nvSpPr>
          <p:cNvPr id="175110" name="Line 6"/>
          <p:cNvSpPr>
            <a:spLocks noChangeShapeType="1"/>
          </p:cNvSpPr>
          <p:nvPr/>
        </p:nvSpPr>
        <p:spPr bwMode="auto">
          <a:xfrm>
            <a:off x="1476375" y="3789363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111482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 ABSORCIÓN </a:t>
            </a:r>
            <a:r>
              <a:rPr lang="es-ES" sz="1600" b="1" dirty="0"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latin typeface="Comic Sans MS" pitchFamily="66" charset="0"/>
              </a:rPr>
              <a:t>   y 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8" grpId="0" animBg="1"/>
      <p:bldP spid="1751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6490605" y="1091623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/>
              <a:t>Abs</a:t>
            </a:r>
            <a:r>
              <a:rPr lang="es-ES" sz="1600" b="1" dirty="0" smtClean="0"/>
              <a:t>. contra </a:t>
            </a:r>
            <a:endParaRPr lang="es-ES" sz="1600" b="1" dirty="0"/>
          </a:p>
          <a:p>
            <a:r>
              <a:rPr lang="es-ES" sz="1600" b="1" dirty="0" smtClean="0"/>
              <a:t>Gradiente Osmótico </a:t>
            </a:r>
            <a:endParaRPr lang="es-ES" sz="1600" b="1" dirty="0"/>
          </a:p>
        </p:txBody>
      </p:sp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2627313" y="2254870"/>
            <a:ext cx="3749675" cy="2254250"/>
          </a:xfrm>
          <a:prstGeom prst="rect">
            <a:avLst/>
          </a:prstGeom>
          <a:solidFill>
            <a:srgbClr val="D1FB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/>
              <a:t>ÍLEON y COLON </a:t>
            </a:r>
          </a:p>
          <a:p>
            <a:r>
              <a:rPr lang="es-ES" sz="2000"/>
              <a:t>contenido</a:t>
            </a:r>
          </a:p>
          <a:p>
            <a:r>
              <a:rPr lang="es-ES" sz="2000"/>
              <a:t>HIPEROSMOLAR</a:t>
            </a:r>
          </a:p>
          <a:p>
            <a:endParaRPr lang="es-ES"/>
          </a:p>
          <a:p>
            <a:endParaRPr lang="es-ES"/>
          </a:p>
          <a:p>
            <a:r>
              <a:rPr lang="es-ES" sz="2000"/>
              <a:t>Sin embargo,</a:t>
            </a:r>
          </a:p>
          <a:p>
            <a:r>
              <a:rPr lang="es-ES" sz="2000"/>
              <a:t>se absorbe prácticamente </a:t>
            </a:r>
          </a:p>
          <a:p>
            <a:r>
              <a:rPr lang="es-ES" sz="2000"/>
              <a:t>TODA el agua!</a:t>
            </a:r>
          </a:p>
        </p:txBody>
      </p:sp>
      <p:sp>
        <p:nvSpPr>
          <p:cNvPr id="163849" name="Text Box 9"/>
          <p:cNvSpPr txBox="1">
            <a:spLocks noChangeArrowheads="1"/>
          </p:cNvSpPr>
          <p:nvPr/>
        </p:nvSpPr>
        <p:spPr bwMode="auto">
          <a:xfrm>
            <a:off x="2339975" y="4652963"/>
            <a:ext cx="4748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/>
              <a:t>¿Cómo se explica esto??</a:t>
            </a: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>
            <a:off x="1852613" y="148567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6882258" y="672693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03"/>
          <a:stretch>
            <a:fillRect/>
          </a:stretch>
        </p:blipFill>
        <p:spPr>
          <a:xfrm>
            <a:off x="1392238" y="552450"/>
            <a:ext cx="36004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3192463" y="598488"/>
            <a:ext cx="23034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1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132138" y="692150"/>
            <a:ext cx="1682750" cy="70167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LUZ</a:t>
            </a:r>
          </a:p>
          <a:p>
            <a:r>
              <a:rPr lang="es-ES" sz="2000"/>
              <a:t>Íleon y colon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28638" y="66992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451" name="Oval 19"/>
          <p:cNvSpPr>
            <a:spLocks noChangeArrowheads="1"/>
          </p:cNvSpPr>
          <p:nvPr/>
        </p:nvSpPr>
        <p:spPr bwMode="auto">
          <a:xfrm>
            <a:off x="2411413" y="5805488"/>
            <a:ext cx="1008062" cy="576262"/>
          </a:xfrm>
          <a:prstGeom prst="ellipse">
            <a:avLst/>
          </a:prstGeom>
          <a:noFill/>
          <a:ln w="38100">
            <a:solidFill>
              <a:srgbClr val="FF6699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003800" y="3644900"/>
            <a:ext cx="3519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rgbClr val="0000CC"/>
                </a:solidFill>
              </a:rPr>
              <a:t>75 mOs</a:t>
            </a:r>
            <a:r>
              <a:rPr lang="es-ES" sz="1800" b="1"/>
              <a:t> a </a:t>
            </a:r>
            <a:r>
              <a:rPr lang="es-ES" sz="1800" b="1">
                <a:solidFill>
                  <a:srgbClr val="008000"/>
                </a:solidFill>
              </a:rPr>
              <a:t>150 mOs</a:t>
            </a:r>
            <a:r>
              <a:rPr lang="es-ES" sz="1800" b="1"/>
              <a:t> a </a:t>
            </a:r>
            <a:r>
              <a:rPr lang="es-ES" sz="1800" b="1">
                <a:solidFill>
                  <a:srgbClr val="FF3399"/>
                </a:solidFill>
              </a:rPr>
              <a:t>50 mOs</a:t>
            </a:r>
          </a:p>
        </p:txBody>
      </p:sp>
      <p:sp>
        <p:nvSpPr>
          <p:cNvPr id="18455" name="Oval 23"/>
          <p:cNvSpPr>
            <a:spLocks noChangeArrowheads="1"/>
          </p:cNvSpPr>
          <p:nvPr/>
        </p:nvSpPr>
        <p:spPr bwMode="auto">
          <a:xfrm>
            <a:off x="1692275" y="2997200"/>
            <a:ext cx="1008063" cy="504825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2987675" y="4076700"/>
            <a:ext cx="1008063" cy="576263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5118894" y="2469649"/>
            <a:ext cx="2087562" cy="944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tiene que ir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</a:t>
            </a:r>
            <a:r>
              <a:rPr lang="es-ES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18461" name="Oval 29"/>
          <p:cNvSpPr>
            <a:spLocks noChangeArrowheads="1"/>
          </p:cNvSpPr>
          <p:nvPr/>
        </p:nvSpPr>
        <p:spPr bwMode="auto">
          <a:xfrm>
            <a:off x="3203575" y="3357563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2" name="Oval 30"/>
          <p:cNvSpPr>
            <a:spLocks noChangeArrowheads="1"/>
          </p:cNvSpPr>
          <p:nvPr/>
        </p:nvSpPr>
        <p:spPr bwMode="auto">
          <a:xfrm>
            <a:off x="3851275" y="5734050"/>
            <a:ext cx="2889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1187450" y="3062288"/>
            <a:ext cx="504825" cy="457200"/>
          </a:xfrm>
          <a:prstGeom prst="rect">
            <a:avLst/>
          </a:prstGeom>
          <a:solidFill>
            <a:srgbClr val="5D5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1.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411413" y="4149725"/>
            <a:ext cx="504825" cy="457200"/>
          </a:xfrm>
          <a:prstGeom prst="rect">
            <a:avLst/>
          </a:prstGeom>
          <a:solidFill>
            <a:srgbClr val="00C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2.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835150" y="5805488"/>
            <a:ext cx="504825" cy="457200"/>
          </a:xfrm>
          <a:prstGeom prst="rect">
            <a:avLst/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3.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5037138" y="4149725"/>
            <a:ext cx="2251075" cy="22256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3 compartimientos:</a:t>
            </a:r>
          </a:p>
          <a:p>
            <a:pPr algn="l"/>
            <a:r>
              <a:rPr lang="es-ES" sz="1800" dirty="0"/>
              <a:t>   </a:t>
            </a:r>
            <a:r>
              <a:rPr lang="es-ES" sz="1800" b="1" dirty="0">
                <a:solidFill>
                  <a:srgbClr val="0000CC"/>
                </a:solidFill>
              </a:rPr>
              <a:t>Intracelular</a:t>
            </a:r>
          </a:p>
          <a:p>
            <a:pPr algn="l"/>
            <a:r>
              <a:rPr lang="es-ES" sz="1800" dirty="0"/>
              <a:t>   </a:t>
            </a:r>
            <a:r>
              <a:rPr lang="es-ES" sz="1800" b="1" dirty="0">
                <a:solidFill>
                  <a:srgbClr val="008000"/>
                </a:solidFill>
              </a:rPr>
              <a:t>Intersticial</a:t>
            </a:r>
          </a:p>
          <a:p>
            <a:pPr algn="l"/>
            <a:r>
              <a:rPr lang="es-ES" sz="1800" dirty="0"/>
              <a:t>   </a:t>
            </a:r>
            <a:r>
              <a:rPr lang="es-ES" sz="1800" b="1" dirty="0" err="1">
                <a:solidFill>
                  <a:srgbClr val="FF3399"/>
                </a:solidFill>
              </a:rPr>
              <a:t>Intravascular</a:t>
            </a:r>
            <a:endParaRPr lang="es-ES" sz="1800" b="1" dirty="0">
              <a:solidFill>
                <a:srgbClr val="FF3399"/>
              </a:solidFill>
            </a:endParaRPr>
          </a:p>
          <a:p>
            <a:pPr algn="l"/>
            <a:r>
              <a:rPr lang="es-ES" sz="1200" dirty="0"/>
              <a:t> </a:t>
            </a:r>
          </a:p>
          <a:p>
            <a:pPr algn="l"/>
            <a:r>
              <a:rPr lang="es-ES" sz="1800" dirty="0"/>
              <a:t>2 </a:t>
            </a:r>
            <a:r>
              <a:rPr lang="es-ES" sz="1800" dirty="0" smtClean="0"/>
              <a:t>membranas:</a:t>
            </a:r>
            <a:endParaRPr lang="es-ES" sz="1800" dirty="0"/>
          </a:p>
          <a:p>
            <a:pPr algn="l"/>
            <a:r>
              <a:rPr lang="es-ES" sz="1800" dirty="0"/>
              <a:t>   M. </a:t>
            </a:r>
            <a:r>
              <a:rPr lang="es-ES" sz="1800" dirty="0" err="1"/>
              <a:t>basolateral</a:t>
            </a:r>
            <a:endParaRPr lang="es-ES" sz="1800" dirty="0"/>
          </a:p>
          <a:p>
            <a:pPr algn="l"/>
            <a:r>
              <a:rPr lang="es-ES" sz="1800" dirty="0"/>
              <a:t>   M. capilar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84627" y="1100649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/>
              <a:t>Abs</a:t>
            </a:r>
            <a:r>
              <a:rPr lang="es-ES" sz="1600" b="1" dirty="0" smtClean="0"/>
              <a:t>. contra </a:t>
            </a:r>
            <a:endParaRPr lang="es-ES" sz="1600" b="1" dirty="0"/>
          </a:p>
          <a:p>
            <a:r>
              <a:rPr lang="es-ES" sz="1600" b="1" dirty="0" smtClean="0"/>
              <a:t>Gradiente Osmótico </a:t>
            </a:r>
            <a:endParaRPr lang="es-ES" sz="1600" b="1" dirty="0"/>
          </a:p>
        </p:txBody>
      </p:sp>
      <p:sp>
        <p:nvSpPr>
          <p:cNvPr id="21" name="Rectangle 40"/>
          <p:cNvSpPr>
            <a:spLocks noChangeArrowheads="1"/>
          </p:cNvSpPr>
          <p:nvPr/>
        </p:nvSpPr>
        <p:spPr bwMode="auto">
          <a:xfrm>
            <a:off x="6882258" y="672693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nimBg="1"/>
      <p:bldP spid="18452" grpId="0"/>
      <p:bldP spid="18455" grpId="0" animBg="1"/>
      <p:bldP spid="18456" grpId="0" animBg="1"/>
      <p:bldP spid="18458" grpId="0" animBg="1"/>
      <p:bldP spid="1846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4859338" y="1989138"/>
            <a:ext cx="187325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7413" name="Picture 5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t="17470" r="26950" b="48701"/>
          <a:stretch>
            <a:fillRect/>
          </a:stretch>
        </p:blipFill>
        <p:spPr>
          <a:xfrm>
            <a:off x="755650" y="2420938"/>
            <a:ext cx="3671888" cy="2232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5076825" y="1844675"/>
            <a:ext cx="17272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16794" y="651241"/>
            <a:ext cx="27035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b="1" dirty="0"/>
              <a:t>Modelo Curran-Macintosh</a:t>
            </a:r>
          </a:p>
          <a:p>
            <a:r>
              <a:rPr lang="es-MX" sz="1600" b="1" dirty="0"/>
              <a:t>1962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508125" y="1341438"/>
            <a:ext cx="1720850" cy="9445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AGUA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</a:t>
            </a:r>
            <a:r>
              <a:rPr lang="es-ES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71550" y="4797425"/>
            <a:ext cx="32400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5508625" y="2565400"/>
            <a:ext cx="2909888" cy="22542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A a B por ósmosis</a:t>
            </a:r>
          </a:p>
          <a:p>
            <a:pPr algn="l"/>
            <a:endParaRPr lang="es-ES_tradnl"/>
          </a:p>
          <a:p>
            <a:pPr algn="l"/>
            <a:r>
              <a:rPr lang="es-ES_tradnl" sz="2000"/>
              <a:t>B a C por aumento </a:t>
            </a:r>
          </a:p>
          <a:p>
            <a:pPr algn="l"/>
            <a:r>
              <a:rPr lang="es-ES_tradnl" sz="2000"/>
              <a:t>presión hidrostática </a:t>
            </a:r>
          </a:p>
          <a:p>
            <a:pPr algn="l"/>
            <a:r>
              <a:rPr lang="es-ES_tradnl" sz="2000"/>
              <a:t>en B</a:t>
            </a:r>
          </a:p>
          <a:p>
            <a:pPr algn="l"/>
            <a:endParaRPr lang="es-ES_tradnl"/>
          </a:p>
          <a:p>
            <a:pPr algn="l"/>
            <a:r>
              <a:rPr lang="es-ES_tradnl" sz="2000"/>
              <a:t>Total A a C: </a:t>
            </a:r>
          </a:p>
          <a:p>
            <a:pPr algn="l"/>
            <a:r>
              <a:rPr lang="es-ES_tradnl" sz="2000"/>
              <a:t>de</a:t>
            </a:r>
            <a:r>
              <a:rPr lang="es-ES_tradnl" sz="2000" b="1"/>
              <a:t> 75 mOs </a:t>
            </a:r>
            <a:r>
              <a:rPr lang="es-ES_tradnl" sz="2000"/>
              <a:t>a</a:t>
            </a:r>
            <a:r>
              <a:rPr lang="es-ES_tradnl" sz="2000" b="1"/>
              <a:t> 50 mOs!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4970162" y="5084763"/>
            <a:ext cx="3640740" cy="92333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Osmolaridad B</a:t>
            </a:r>
            <a:r>
              <a:rPr lang="es-ES_tradnl" sz="1800" dirty="0"/>
              <a:t> mayor que A</a:t>
            </a:r>
          </a:p>
          <a:p>
            <a:r>
              <a:rPr lang="es-ES_tradnl" sz="1800" dirty="0"/>
              <a:t>Y</a:t>
            </a:r>
          </a:p>
          <a:p>
            <a:r>
              <a:rPr lang="es-ES_tradnl" sz="1800" b="1" dirty="0"/>
              <a:t>Permeabilidad </a:t>
            </a:r>
            <a:r>
              <a:rPr lang="es-ES_tradnl" sz="1800" b="1" u="sng" dirty="0"/>
              <a:t>BC</a:t>
            </a:r>
            <a:r>
              <a:rPr lang="es-ES_tradnl" sz="1800" dirty="0"/>
              <a:t> mayor que AB</a:t>
            </a:r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4284663" y="306863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1547813" y="3644900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2700338" y="37163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1476375" y="3789363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>
            <a:off x="2700338" y="3789363"/>
            <a:ext cx="5762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81134" y="752307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/>
              <a:t>Abs</a:t>
            </a:r>
            <a:r>
              <a:rPr lang="es-ES" sz="1600" b="1" dirty="0" smtClean="0"/>
              <a:t>. contra </a:t>
            </a:r>
            <a:endParaRPr lang="es-ES" sz="1600" b="1" dirty="0"/>
          </a:p>
          <a:p>
            <a:r>
              <a:rPr lang="es-ES" sz="1600" b="1" dirty="0" smtClean="0"/>
              <a:t>Gradiente Osmótico </a:t>
            </a:r>
            <a:endParaRPr lang="es-ES" sz="1600" b="1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229348" y="515719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" name="Rectangle 40"/>
          <p:cNvSpPr>
            <a:spLocks noChangeArrowheads="1"/>
          </p:cNvSpPr>
          <p:nvPr/>
        </p:nvSpPr>
        <p:spPr bwMode="auto">
          <a:xfrm>
            <a:off x="6882258" y="381000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7091363" y="129581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  <p:bldP spid="17424" grpId="0" animBg="1"/>
      <p:bldP spid="17430" grpId="0" animBg="1"/>
      <p:bldP spid="17435" grpId="0" animBg="1"/>
      <p:bldP spid="1743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187450" y="2060575"/>
            <a:ext cx="5832475" cy="771525"/>
          </a:xfrm>
          <a:prstGeom prst="rect">
            <a:avLst/>
          </a:prstGeom>
          <a:solidFill>
            <a:srgbClr val="D1FBEE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Agua va de la LUZ al INTERSTICIO</a:t>
            </a:r>
          </a:p>
          <a:p>
            <a:pPr algn="l"/>
            <a:r>
              <a:rPr lang="es-ES" sz="2000"/>
              <a:t>   a mayor osmolaridad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222375" y="3044825"/>
            <a:ext cx="5870575" cy="1076325"/>
          </a:xfrm>
          <a:prstGeom prst="rect">
            <a:avLst/>
          </a:prstGeom>
          <a:solidFill>
            <a:srgbClr val="D1FBEE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P. hidrostática intersticial empuja  al  agua a </a:t>
            </a:r>
          </a:p>
          <a:p>
            <a:pPr algn="l"/>
            <a:r>
              <a:rPr lang="es-ES" sz="2000"/>
              <a:t>   través del endotelio capilar LAXO (más  </a:t>
            </a:r>
          </a:p>
          <a:p>
            <a:pPr algn="l"/>
            <a:r>
              <a:rPr lang="es-ES" sz="2000"/>
              <a:t>   permeable) aunque la molaridad  sea MENOR!!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222375" y="4365104"/>
            <a:ext cx="5905500" cy="1400175"/>
          </a:xfrm>
          <a:prstGeom prst="rect">
            <a:avLst/>
          </a:prstGeom>
          <a:solidFill>
            <a:srgbClr val="D1FBEE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solidFill>
                  <a:srgbClr val="CC0000"/>
                </a:solidFill>
              </a:rPr>
              <a:t>*</a:t>
            </a:r>
            <a:r>
              <a:rPr lang="es-ES" sz="2000"/>
              <a:t> AGUA va de la LUZ al  CAPILAR </a:t>
            </a:r>
          </a:p>
          <a:p>
            <a:pPr algn="l"/>
            <a:r>
              <a:rPr lang="es-ES" sz="2000"/>
              <a:t>   en contra de gradiente osmótico gracias a   </a:t>
            </a:r>
          </a:p>
          <a:p>
            <a:pPr algn="l"/>
            <a:r>
              <a:rPr lang="es-ES" sz="2000"/>
              <a:t>   diferencias en la</a:t>
            </a:r>
            <a:r>
              <a:rPr lang="es-ES" sz="2000" u="sng"/>
              <a:t> </a:t>
            </a:r>
            <a:r>
              <a:rPr lang="es-ES" sz="2000" b="1" u="sng"/>
              <a:t>permeabilidad</a:t>
            </a:r>
            <a:r>
              <a:rPr lang="es-ES" sz="2000"/>
              <a:t> de las</a:t>
            </a:r>
          </a:p>
          <a:p>
            <a:pPr algn="l"/>
            <a:r>
              <a:rPr lang="es-ES" sz="2000"/>
              <a:t>   membranas!!</a:t>
            </a:r>
          </a:p>
        </p:txBody>
      </p:sp>
      <p:sp>
        <p:nvSpPr>
          <p:cNvPr id="164875" name="Rectangle 11"/>
          <p:cNvSpPr>
            <a:spLocks noChangeArrowheads="1"/>
          </p:cNvSpPr>
          <p:nvPr/>
        </p:nvSpPr>
        <p:spPr bwMode="auto">
          <a:xfrm>
            <a:off x="7235825" y="1989138"/>
            <a:ext cx="1528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262674"/>
                </a:solidFill>
              </a:rPr>
              <a:t>Correcto!</a:t>
            </a:r>
          </a:p>
        </p:txBody>
      </p:sp>
      <p:sp>
        <p:nvSpPr>
          <p:cNvPr id="164876" name="Rectangle 12"/>
          <p:cNvSpPr>
            <a:spLocks noChangeArrowheads="1"/>
          </p:cNvSpPr>
          <p:nvPr/>
        </p:nvSpPr>
        <p:spPr bwMode="auto">
          <a:xfrm>
            <a:off x="7308850" y="3357563"/>
            <a:ext cx="1528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262674"/>
                </a:solidFill>
              </a:rPr>
              <a:t>Correcto!</a:t>
            </a:r>
          </a:p>
        </p:txBody>
      </p:sp>
      <p:sp>
        <p:nvSpPr>
          <p:cNvPr id="164880" name="Text Box 16"/>
          <p:cNvSpPr txBox="1">
            <a:spLocks noChangeArrowheads="1"/>
          </p:cNvSpPr>
          <p:nvPr/>
        </p:nvSpPr>
        <p:spPr bwMode="auto">
          <a:xfrm>
            <a:off x="7296150" y="4559300"/>
            <a:ext cx="1104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4400" b="1"/>
              <a:t>OK!</a:t>
            </a:r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528638" y="66992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18586" y="856531"/>
            <a:ext cx="2225289" cy="584775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 dirty="0" err="1" smtClean="0"/>
              <a:t>Abs</a:t>
            </a:r>
            <a:r>
              <a:rPr lang="es-ES" sz="1600" b="1" dirty="0" smtClean="0"/>
              <a:t>. contra </a:t>
            </a:r>
            <a:endParaRPr lang="es-ES" sz="1600" b="1" dirty="0"/>
          </a:p>
          <a:p>
            <a:r>
              <a:rPr lang="es-ES" sz="1600" b="1" dirty="0" smtClean="0"/>
              <a:t>Gradiente Osmótico </a:t>
            </a:r>
            <a:endParaRPr lang="es-ES" sz="1600" b="1" dirty="0"/>
          </a:p>
        </p:txBody>
      </p:sp>
      <p:sp>
        <p:nvSpPr>
          <p:cNvPr id="13" name="Rectangle 40"/>
          <p:cNvSpPr>
            <a:spLocks noChangeArrowheads="1"/>
          </p:cNvSpPr>
          <p:nvPr/>
        </p:nvSpPr>
        <p:spPr bwMode="auto">
          <a:xfrm>
            <a:off x="6804470" y="457200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8" grpId="0" animBg="1"/>
      <p:bldP spid="164872" grpId="0" animBg="1"/>
      <p:bldP spid="164873" grpId="0" animBg="1"/>
      <p:bldP spid="164875" grpId="0"/>
      <p:bldP spid="164876" grpId="0"/>
      <p:bldP spid="16488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2263775" y="2349500"/>
            <a:ext cx="4624388" cy="2725738"/>
          </a:xfrm>
          <a:prstGeom prst="rect">
            <a:avLst/>
          </a:prstGeom>
          <a:solidFill>
            <a:srgbClr val="D2EAEC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/>
            <a:endParaRPr lang="es-ES" b="1"/>
          </a:p>
          <a:p>
            <a:pPr marL="342900" indent="-342900" algn="l"/>
            <a:r>
              <a:rPr lang="es-ES" sz="1600" b="1"/>
              <a:t>1. Movimiento de agua a lo largo del TGI</a:t>
            </a:r>
          </a:p>
          <a:p>
            <a:pPr marL="342900" indent="-342900" algn="l"/>
            <a:endParaRPr lang="es-ES" sz="1600" b="1"/>
          </a:p>
          <a:p>
            <a:pPr marL="342900" indent="-342900" algn="l"/>
            <a:r>
              <a:rPr lang="es-ES" sz="1600" b="1"/>
              <a:t>2. Secuencia movimiento osmótico del agua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1600" b="1"/>
              <a:t>3. Abs. contra gradiente osmótico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2000" b="1"/>
              <a:t>4. Abs. intestino delgado y colon</a:t>
            </a:r>
          </a:p>
          <a:p>
            <a:pPr marL="342900" indent="-342900" algn="l"/>
            <a:endParaRPr lang="es-ES" sz="2000" b="1"/>
          </a:p>
          <a:p>
            <a:pPr marL="342900" indent="-342900" algn="l"/>
            <a:r>
              <a:rPr lang="es-ES" sz="1800"/>
              <a:t>5. Distribución de proteínas de membrana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2855358" y="1828800"/>
            <a:ext cx="3475631" cy="400110"/>
          </a:xfrm>
          <a:prstGeom prst="rect">
            <a:avLst/>
          </a:prstGeom>
          <a:solidFill>
            <a:srgbClr val="CDE6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 dirty="0" smtClean="0"/>
              <a:t>2. ABSORCIÓN </a:t>
            </a:r>
            <a:r>
              <a:rPr lang="es-ES" sz="2000" b="1" dirty="0"/>
              <a:t>DE AGUA</a:t>
            </a:r>
          </a:p>
        </p:txBody>
      </p:sp>
      <p:sp>
        <p:nvSpPr>
          <p:cNvPr id="176132" name="Line 4"/>
          <p:cNvSpPr>
            <a:spLocks noChangeShapeType="1"/>
          </p:cNvSpPr>
          <p:nvPr/>
        </p:nvSpPr>
        <p:spPr bwMode="auto">
          <a:xfrm>
            <a:off x="1476375" y="4292600"/>
            <a:ext cx="78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315223" y="476672"/>
            <a:ext cx="2355132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 ABSORCIÓN </a:t>
            </a:r>
            <a:r>
              <a:rPr lang="es-ES" sz="1600" b="1" dirty="0">
                <a:latin typeface="Comic Sans MS" pitchFamily="66" charset="0"/>
              </a:rPr>
              <a:t>AGUA</a:t>
            </a:r>
          </a:p>
          <a:p>
            <a:r>
              <a:rPr lang="es-ES" sz="1600" b="1" dirty="0" smtClean="0">
                <a:latin typeface="Comic Sans MS" pitchFamily="66" charset="0"/>
              </a:rPr>
              <a:t>   y 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nimBg="1"/>
      <p:bldP spid="17613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798646" y="2349500"/>
            <a:ext cx="5546711" cy="3108543"/>
          </a:xfrm>
          <a:prstGeom prst="rect">
            <a:avLst/>
          </a:prstGeom>
          <a:solidFill>
            <a:srgbClr val="D1F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63500" dir="221219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/>
              <a:t>“ABSORCIÓN DEL AGUA </a:t>
            </a:r>
          </a:p>
          <a:p>
            <a:endParaRPr lang="es-ES" sz="1800" b="1" dirty="0"/>
          </a:p>
          <a:p>
            <a:r>
              <a:rPr lang="es-E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ABSOLUTAMENTE </a:t>
            </a:r>
            <a:r>
              <a:rPr lang="es-E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DEPENDIENTE </a:t>
            </a:r>
            <a:endParaRPr lang="es-ES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sz="20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1800" b="1" dirty="0"/>
              <a:t>DE</a:t>
            </a:r>
          </a:p>
          <a:p>
            <a:r>
              <a:rPr lang="es-ES" sz="1800" b="1" dirty="0"/>
              <a:t>ABSORCIÓN DE SOLUTOS </a:t>
            </a:r>
          </a:p>
          <a:p>
            <a:endParaRPr lang="es-ES" sz="1800" b="1" dirty="0"/>
          </a:p>
          <a:p>
            <a:r>
              <a:rPr lang="es-ES" sz="1800" b="1" dirty="0"/>
              <a:t>PARTICULARMENTE</a:t>
            </a:r>
          </a:p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SODIO</a:t>
            </a:r>
            <a:r>
              <a:rPr lang="es-ES" sz="2400" b="1" dirty="0"/>
              <a:t>”</a:t>
            </a:r>
          </a:p>
        </p:txBody>
      </p: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1472871" y="159094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901575" y="1123471"/>
            <a:ext cx="1804848" cy="646331"/>
          </a:xfrm>
          <a:prstGeom prst="rect">
            <a:avLst/>
          </a:prstGeom>
          <a:solidFill>
            <a:srgbClr val="CDE6FF"/>
          </a:soli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 dirty="0" err="1" smtClean="0"/>
              <a:t>Int</a:t>
            </a:r>
            <a:r>
              <a:rPr lang="es-ES" sz="1800" b="1" dirty="0" smtClean="0"/>
              <a:t>. delgado </a:t>
            </a:r>
            <a:endParaRPr lang="es-ES" sz="1800" b="1" dirty="0"/>
          </a:p>
          <a:p>
            <a:r>
              <a:rPr lang="es-ES" sz="1800" b="1" dirty="0" smtClean="0"/>
              <a:t>y Colon</a:t>
            </a:r>
            <a:endParaRPr lang="es-ES" sz="1800" b="1" dirty="0"/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882258" y="672693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099170" y="1747986"/>
            <a:ext cx="5030788" cy="1800225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070595" y="3908574"/>
            <a:ext cx="5913438" cy="17272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70595" y="1295053"/>
            <a:ext cx="2520950" cy="369332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Acoplada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SODIO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170608" y="1821011"/>
            <a:ext cx="1512887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151558" y="3981599"/>
            <a:ext cx="11525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243633" y="1892449"/>
            <a:ext cx="1325562" cy="730250"/>
          </a:xfrm>
          <a:prstGeom prst="rect">
            <a:avLst/>
          </a:prstGeom>
          <a:solidFill>
            <a:srgbClr val="81C0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Intestino</a:t>
            </a:r>
          </a:p>
          <a:p>
            <a:pPr algn="l"/>
            <a:r>
              <a:rPr lang="es-MX" sz="2000" b="1"/>
              <a:t>delgado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224583" y="4053036"/>
            <a:ext cx="839787" cy="425450"/>
          </a:xfrm>
          <a:prstGeom prst="rect">
            <a:avLst/>
          </a:prstGeom>
          <a:solidFill>
            <a:srgbClr val="CCCC00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Colon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013123" y="550027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966152" y="5772596"/>
            <a:ext cx="18630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CC0000"/>
                </a:solidFill>
              </a:rPr>
              <a:t>*</a:t>
            </a:r>
            <a:r>
              <a:rPr lang="es-ES_tradnl" sz="2000" dirty="0">
                <a:solidFill>
                  <a:srgbClr val="CC0000"/>
                </a:solidFill>
              </a:rPr>
              <a:t> </a:t>
            </a:r>
            <a:r>
              <a:rPr lang="es-ES_tradnl" sz="2000" dirty="0"/>
              <a:t>Postprandial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224583" y="4629299"/>
            <a:ext cx="5768975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 sz="1800" dirty="0">
                <a:latin typeface="Comic Sans MS" pitchFamily="66" charset="0"/>
              </a:rPr>
              <a:t>Absorción </a:t>
            </a:r>
            <a:r>
              <a:rPr lang="es-ES_tradnl" sz="1800" dirty="0" err="1">
                <a:latin typeface="Comic Sans MS" pitchFamily="66" charset="0"/>
              </a:rPr>
              <a:t>electrogénica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</a:t>
            </a:r>
            <a:r>
              <a:rPr lang="es-ES_tradnl" sz="1800" dirty="0">
                <a:latin typeface="Comic Sans MS" pitchFamily="66" charset="0"/>
              </a:rPr>
              <a:t> por canales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 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</a:p>
          <a:p>
            <a:endParaRPr lang="es-ES_tradn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s-ES_tradnl" sz="1800" dirty="0">
                <a:latin typeface="Comic Sans MS" pitchFamily="66" charset="0"/>
              </a:rPr>
              <a:t>2.  Absorción </a:t>
            </a:r>
            <a:r>
              <a:rPr lang="es-ES_tradnl" sz="1800" dirty="0" err="1">
                <a:latin typeface="Comic Sans MS" pitchFamily="66" charset="0"/>
              </a:rPr>
              <a:t>electroneutra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NaCl</a:t>
            </a:r>
            <a:endParaRPr lang="es-ES_tradnl" sz="1800" dirty="0">
              <a:latin typeface="Comic Sans MS" pitchFamily="66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1085835" y="2573447"/>
            <a:ext cx="505779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 sz="1800" dirty="0" err="1">
                <a:latin typeface="Comic Sans MS" pitchFamily="66" charset="0"/>
              </a:rPr>
              <a:t>Cotransporte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</a:t>
            </a:r>
            <a:r>
              <a:rPr lang="es-ES_tradnl" sz="1800" baseline="30000" dirty="0">
                <a:latin typeface="Comic Sans MS" pitchFamily="66" charset="0"/>
              </a:rPr>
              <a:t>+</a:t>
            </a:r>
            <a:r>
              <a:rPr lang="es-ES_tradnl" sz="1800" dirty="0">
                <a:latin typeface="Comic Sans MS" pitchFamily="66" charset="0"/>
              </a:rPr>
              <a:t> </a:t>
            </a:r>
            <a:r>
              <a:rPr lang="es-ES_tradnl" sz="1800" dirty="0" smtClean="0">
                <a:latin typeface="Comic Sans MS" pitchFamily="66" charset="0"/>
              </a:rPr>
              <a:t>con </a:t>
            </a:r>
            <a:r>
              <a:rPr lang="es-ES_tradnl" sz="1800" dirty="0">
                <a:latin typeface="Comic Sans MS" pitchFamily="66" charset="0"/>
              </a:rPr>
              <a:t>otras moléculas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</a:p>
          <a:p>
            <a:endParaRPr lang="es-ES_tradnl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s-ES_tradnl" sz="1800" dirty="0">
                <a:latin typeface="Comic Sans MS" pitchFamily="66" charset="0"/>
              </a:rPr>
              <a:t>2. </a:t>
            </a:r>
            <a:r>
              <a:rPr lang="es-ES_tradnl" sz="1800" dirty="0" smtClean="0">
                <a:latin typeface="Comic Sans MS" pitchFamily="66" charset="0"/>
              </a:rPr>
              <a:t> Absorción </a:t>
            </a:r>
            <a:r>
              <a:rPr lang="es-ES_tradnl" sz="1800" dirty="0" err="1">
                <a:latin typeface="Comic Sans MS" pitchFamily="66" charset="0"/>
              </a:rPr>
              <a:t>electroneutra</a:t>
            </a:r>
            <a:r>
              <a:rPr lang="es-ES_tradnl" sz="1800" dirty="0">
                <a:latin typeface="Comic Sans MS" pitchFamily="66" charset="0"/>
              </a:rPr>
              <a:t> de </a:t>
            </a:r>
            <a:r>
              <a:rPr lang="es-ES_tradnl" sz="1800" dirty="0" err="1">
                <a:latin typeface="Comic Sans MS" pitchFamily="66" charset="0"/>
              </a:rPr>
              <a:t>NaCl</a:t>
            </a:r>
            <a:endParaRPr lang="es-ES_tradnl" sz="1800" dirty="0">
              <a:latin typeface="Comic Sans MS" pitchFamily="66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901575" y="792579"/>
            <a:ext cx="1804848" cy="646331"/>
          </a:xfrm>
          <a:prstGeom prst="rect">
            <a:avLst/>
          </a:prstGeom>
          <a:solidFill>
            <a:srgbClr val="CDE6FF"/>
          </a:soli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 dirty="0" err="1" smtClean="0"/>
              <a:t>Int</a:t>
            </a:r>
            <a:r>
              <a:rPr lang="es-ES" sz="1800" b="1" dirty="0" smtClean="0"/>
              <a:t>. delgado </a:t>
            </a:r>
            <a:endParaRPr lang="es-ES" sz="1800" b="1" dirty="0"/>
          </a:p>
          <a:p>
            <a:r>
              <a:rPr lang="es-ES" sz="1800" b="1" dirty="0" smtClean="0"/>
              <a:t>y Colon</a:t>
            </a:r>
            <a:endParaRPr lang="es-ES" sz="1800" b="1" dirty="0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6882258" y="381000"/>
            <a:ext cx="1824165" cy="338554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smtClean="0"/>
              <a:t>2. ABS.</a:t>
            </a:r>
            <a:r>
              <a:rPr lang="es-ES" sz="1600" b="1" dirty="0"/>
              <a:t> </a:t>
            </a:r>
            <a:r>
              <a:rPr lang="es-ES" sz="1600" b="1" dirty="0" smtClean="0"/>
              <a:t>AGUA</a:t>
            </a:r>
            <a:endParaRPr lang="es-ES" sz="1600" b="1" dirty="0">
              <a:latin typeface="Arial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  <p:bldP spid="19472" grpId="0" animBg="1"/>
      <p:bldP spid="1947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omo solutos cruzan membrana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1612900"/>
            <a:ext cx="7291387" cy="433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6324600" y="979043"/>
            <a:ext cx="2440092" cy="646331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 Membrana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 diferencial 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984250" y="2628900"/>
            <a:ext cx="7207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200150" y="2628900"/>
            <a:ext cx="1553630" cy="369332"/>
          </a:xfrm>
          <a:prstGeom prst="rect">
            <a:avLst/>
          </a:prstGeom>
          <a:solidFill>
            <a:srgbClr val="DCD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MEMBRANA</a:t>
            </a:r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2497138" y="5221288"/>
            <a:ext cx="504031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2018581" y="5291916"/>
            <a:ext cx="784189" cy="400110"/>
          </a:xfrm>
          <a:prstGeom prst="rect">
            <a:avLst/>
          </a:prstGeom>
          <a:solidFill>
            <a:srgbClr val="F4D8A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</a:t>
            </a: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2882677" y="5301208"/>
            <a:ext cx="2141933" cy="400110"/>
          </a:xfrm>
          <a:prstGeom prst="rect">
            <a:avLst/>
          </a:prstGeom>
          <a:solidFill>
            <a:srgbClr val="8FD28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cotransportador</a:t>
            </a:r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5135344" y="5294313"/>
            <a:ext cx="2002471" cy="400110"/>
          </a:xfrm>
          <a:prstGeom prst="rect">
            <a:avLst/>
          </a:prstGeom>
          <a:solidFill>
            <a:srgbClr val="94A8E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intercambiador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7203157" y="5294313"/>
            <a:ext cx="954107" cy="400110"/>
          </a:xfrm>
          <a:prstGeom prst="rect">
            <a:avLst/>
          </a:prstGeom>
          <a:solidFill>
            <a:srgbClr val="D8B8E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27062" y="840242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653168" y="381000"/>
            <a:ext cx="2082621" cy="52322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400" b="1" dirty="0" smtClean="0">
                <a:latin typeface="Comic Sans MS" pitchFamily="66" charset="0"/>
              </a:rPr>
              <a:t>I ABSORCIÓN </a:t>
            </a:r>
            <a:r>
              <a:rPr lang="es-ES" sz="1400" b="1" dirty="0">
                <a:latin typeface="Comic Sans MS" pitchFamily="66" charset="0"/>
              </a:rPr>
              <a:t>AGUA</a:t>
            </a:r>
          </a:p>
          <a:p>
            <a:r>
              <a:rPr lang="es-ES" sz="1400" b="1" dirty="0" smtClean="0">
                <a:latin typeface="Comic Sans MS" pitchFamily="66" charset="0"/>
              </a:rPr>
              <a:t>   y ELECTROLITOS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2" grpId="0" animBg="1"/>
      <p:bldP spid="98313" grpId="0" animBg="1"/>
      <p:bldP spid="98314" grpId="0" animBg="1"/>
      <p:bldP spid="983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006475"/>
            <a:ext cx="4854575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403350" y="5805488"/>
            <a:ext cx="3743325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822504" y="1065033"/>
            <a:ext cx="1813317" cy="830997"/>
          </a:xfrm>
          <a:prstGeom prst="rect">
            <a:avLst/>
          </a:prstGeom>
          <a:solidFill>
            <a:srgbClr val="CD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Distribución</a:t>
            </a:r>
          </a:p>
          <a:p>
            <a:r>
              <a:rPr lang="es-ES" sz="1600" b="1"/>
              <a:t>Proteínas</a:t>
            </a:r>
          </a:p>
          <a:p>
            <a:r>
              <a:rPr lang="es-ES" sz="1600" b="1"/>
              <a:t>Transportadoras</a:t>
            </a:r>
          </a:p>
        </p:txBody>
      </p:sp>
      <p:pic>
        <p:nvPicPr>
          <p:cNvPr id="20494" name="Picture 14" descr="diarrhe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1"/>
          <a:stretch>
            <a:fillRect/>
          </a:stretch>
        </p:blipFill>
        <p:spPr bwMode="auto">
          <a:xfrm>
            <a:off x="6011862" y="2276474"/>
            <a:ext cx="2376561" cy="333353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087157" y="5742152"/>
            <a:ext cx="21859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Células polarizadas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769365" y="571500"/>
            <a:ext cx="793807" cy="46166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/>
              <a:t>LUZ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378405" y="5949950"/>
            <a:ext cx="2032928" cy="400110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/>
              <a:t>INTERSTICIO</a:t>
            </a: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3851275" y="2638425"/>
            <a:ext cx="129698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1331913" y="3068638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1258888" y="2924175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1979613" y="378936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822998" y="3048000"/>
            <a:ext cx="194636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transportadores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3779838" y="2636838"/>
            <a:ext cx="9540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1835150" y="3789363"/>
            <a:ext cx="9810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bombas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4213" y="476672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53200" y="462492"/>
            <a:ext cx="2082621" cy="52322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400" b="1" dirty="0" smtClean="0">
                <a:latin typeface="Comic Sans MS" pitchFamily="66" charset="0"/>
              </a:rPr>
              <a:t>I ABSORCIÓN </a:t>
            </a:r>
            <a:r>
              <a:rPr lang="es-ES" sz="1400" b="1" dirty="0">
                <a:latin typeface="Comic Sans MS" pitchFamily="66" charset="0"/>
              </a:rPr>
              <a:t>AGUA</a:t>
            </a:r>
          </a:p>
          <a:p>
            <a:r>
              <a:rPr lang="es-ES" sz="1400" b="1" dirty="0" smtClean="0">
                <a:latin typeface="Comic Sans MS" pitchFamily="66" charset="0"/>
              </a:rPr>
              <a:t>   y ELECTROLITOS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7" grpId="0" animBg="1"/>
      <p:bldP spid="20499" grpId="0" animBg="1"/>
      <p:bldP spid="20500" grpId="0" animBg="1"/>
      <p:bldP spid="20501" grpId="0" animBg="1"/>
      <p:bldP spid="20502" grpId="0" animBg="1"/>
      <p:bldP spid="20503" grpId="0" animBg="1"/>
      <p:bldP spid="20505" grpId="0" animBg="1"/>
      <p:bldP spid="20506" grpId="0" animBg="1"/>
      <p:bldP spid="205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60426" y="1052736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99016" y="5086275"/>
            <a:ext cx="3456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1159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mov iones luz enterocito intersticio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66040"/>
            <a:ext cx="7289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4932363" y="476250"/>
            <a:ext cx="13160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572000" y="5589588"/>
            <a:ext cx="1008063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4758277" y="5520432"/>
            <a:ext cx="881973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Entrar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Salir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Entrar 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Salir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4859338" y="4495800"/>
            <a:ext cx="1296987" cy="588963"/>
          </a:xfrm>
          <a:prstGeom prst="rect">
            <a:avLst/>
          </a:prstGeom>
          <a:solidFill>
            <a:srgbClr val="C1DD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53262" y="4493925"/>
            <a:ext cx="16303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Gradiente </a:t>
            </a:r>
          </a:p>
          <a:p>
            <a:r>
              <a:rPr lang="es-ES" sz="1600" b="1" dirty="0"/>
              <a:t>electroquímico</a:t>
            </a:r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1116013" y="1844675"/>
            <a:ext cx="7921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116013" y="3429000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539750" y="1773238"/>
            <a:ext cx="1363663" cy="485775"/>
          </a:xfrm>
          <a:prstGeom prst="rect">
            <a:avLst/>
          </a:prstGeom>
          <a:solidFill>
            <a:srgbClr val="E5FF9B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/>
              <a:t>Químico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395288" y="3429000"/>
            <a:ext cx="1506537" cy="485775"/>
          </a:xfrm>
          <a:prstGeom prst="rect">
            <a:avLst/>
          </a:prstGeom>
          <a:solidFill>
            <a:srgbClr val="CC9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Eléctrico</a:t>
            </a: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1908175" y="333375"/>
            <a:ext cx="719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7019925" y="260350"/>
            <a:ext cx="10810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2555875" y="476250"/>
            <a:ext cx="692818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6948488" y="476250"/>
            <a:ext cx="1665841" cy="33855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033463" y="4724400"/>
            <a:ext cx="2868612" cy="850900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Movimientos Iones</a:t>
            </a:r>
          </a:p>
          <a:p>
            <a:r>
              <a:rPr lang="es-ES" sz="2400"/>
              <a:t>según gradientes</a:t>
            </a:r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2124075" y="3429000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2044700" y="3357563"/>
            <a:ext cx="939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1"/>
              <a:t>Dif. </a:t>
            </a:r>
          </a:p>
          <a:p>
            <a:r>
              <a:rPr lang="es-MX" sz="1400" b="1"/>
              <a:t>Potencial</a:t>
            </a:r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539750" y="579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876300" y="579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1404" name="Oval 28"/>
          <p:cNvSpPr>
            <a:spLocks noChangeArrowheads="1"/>
          </p:cNvSpPr>
          <p:nvPr/>
        </p:nvSpPr>
        <p:spPr bwMode="auto">
          <a:xfrm>
            <a:off x="1042988" y="6237288"/>
            <a:ext cx="288925" cy="62071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1189038" y="57943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7504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7" grpId="0" animBg="1"/>
      <p:bldP spid="101388" grpId="0" animBg="1"/>
      <p:bldP spid="10138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3430588" y="2349500"/>
            <a:ext cx="2281237" cy="301621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73038" indent="-173038"/>
            <a:r>
              <a:rPr lang="es-ES" sz="1600" b="1" dirty="0" smtClean="0">
                <a:solidFill>
                  <a:srgbClr val="333333"/>
                </a:solidFill>
                <a:latin typeface="Comic Sans MS" pitchFamily="66" charset="0"/>
              </a:rPr>
              <a:t>1. Introducción</a:t>
            </a:r>
          </a:p>
          <a:p>
            <a:pPr marL="173038" indent="-173038"/>
            <a:r>
              <a:rPr lang="es-ES" sz="1600" b="1" dirty="0" smtClean="0">
                <a:solidFill>
                  <a:srgbClr val="333333"/>
                </a:solidFill>
                <a:latin typeface="Comic Sans MS" pitchFamily="66" charset="0"/>
              </a:rPr>
              <a:t>2. </a:t>
            </a:r>
            <a:r>
              <a:rPr lang="es-ES" sz="1600" b="1" dirty="0">
                <a:solidFill>
                  <a:srgbClr val="333333"/>
                </a:solidFill>
                <a:latin typeface="Comic Sans MS" pitchFamily="66" charset="0"/>
              </a:rPr>
              <a:t>Agua</a:t>
            </a:r>
          </a:p>
          <a:p>
            <a:pPr marL="173038" indent="-173038"/>
            <a:endParaRPr lang="es-ES" sz="1200" b="1" dirty="0">
              <a:solidFill>
                <a:srgbClr val="333333"/>
              </a:solidFill>
              <a:latin typeface="Comic Sans MS" pitchFamily="66" charset="0"/>
            </a:endParaRPr>
          </a:p>
          <a:p>
            <a:pPr marL="173038" indent="-173038"/>
            <a:r>
              <a:rPr lang="es-ES" sz="2000" b="1" dirty="0" smtClean="0">
                <a:latin typeface="Comic Sans MS" pitchFamily="66" charset="0"/>
              </a:rPr>
              <a:t>3.SODIO</a:t>
            </a:r>
            <a:endParaRPr lang="es-ES" sz="2000" b="1" dirty="0">
              <a:latin typeface="Comic Sans MS" pitchFamily="66" charset="0"/>
            </a:endParaRPr>
          </a:p>
          <a:p>
            <a:pPr marL="173038" indent="-173038"/>
            <a:endParaRPr lang="es-ES" sz="2000" b="1" dirty="0">
              <a:latin typeface="Comic Sans MS" pitchFamily="66" charset="0"/>
            </a:endParaRPr>
          </a:p>
          <a:p>
            <a:pPr marL="173038" indent="-173038"/>
            <a:r>
              <a:rPr lang="es-ES" sz="1600" b="1" dirty="0" smtClean="0">
                <a:latin typeface="Comic Sans MS" pitchFamily="66" charset="0"/>
              </a:rPr>
              <a:t>4. </a:t>
            </a:r>
            <a:r>
              <a:rPr lang="es-ES" sz="1600" b="1" dirty="0">
                <a:latin typeface="Comic Sans MS" pitchFamily="66" charset="0"/>
              </a:rPr>
              <a:t>Cloro</a:t>
            </a:r>
          </a:p>
          <a:p>
            <a:pPr marL="173038" indent="-173038"/>
            <a:endParaRPr lang="es-ES" sz="1600" b="1" dirty="0">
              <a:latin typeface="Comic Sans MS" pitchFamily="66" charset="0"/>
            </a:endParaRPr>
          </a:p>
          <a:p>
            <a:pPr marL="173038" indent="-173038"/>
            <a:r>
              <a:rPr lang="es-ES" sz="1600" b="1" dirty="0" smtClean="0">
                <a:latin typeface="Comic Sans MS" pitchFamily="66" charset="0"/>
              </a:rPr>
              <a:t>5. </a:t>
            </a:r>
            <a:r>
              <a:rPr lang="es-ES" sz="1600" b="1" dirty="0">
                <a:latin typeface="Comic Sans MS" pitchFamily="66" charset="0"/>
              </a:rPr>
              <a:t>Bicarbonato</a:t>
            </a:r>
          </a:p>
          <a:p>
            <a:pPr marL="173038" indent="-173038"/>
            <a:endParaRPr lang="es-ES" sz="1600" b="1" dirty="0">
              <a:latin typeface="Comic Sans MS" pitchFamily="66" charset="0"/>
            </a:endParaRPr>
          </a:p>
          <a:p>
            <a:pPr marL="173038" indent="-173038"/>
            <a:r>
              <a:rPr lang="es-ES" sz="1600" b="1" dirty="0" smtClean="0">
                <a:latin typeface="Comic Sans MS" pitchFamily="66" charset="0"/>
              </a:rPr>
              <a:t>6. </a:t>
            </a:r>
            <a:r>
              <a:rPr lang="es-ES" sz="1600" b="1" dirty="0">
                <a:latin typeface="Comic Sans MS" pitchFamily="66" charset="0"/>
              </a:rPr>
              <a:t>Regulación</a:t>
            </a:r>
          </a:p>
          <a:p>
            <a:pPr marL="173038" indent="-173038"/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71016" name="Line 8"/>
          <p:cNvSpPr>
            <a:spLocks noChangeShapeType="1"/>
          </p:cNvSpPr>
          <p:nvPr/>
        </p:nvSpPr>
        <p:spPr bwMode="auto">
          <a:xfrm>
            <a:off x="2592601" y="3417560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952964" y="1447800"/>
            <a:ext cx="3236483" cy="707886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14350" indent="-514350" algn="l">
              <a:buAutoNum type="romanUcPeriod"/>
            </a:pPr>
            <a:r>
              <a:rPr lang="es-ES" sz="2000" b="1" dirty="0" smtClean="0"/>
              <a:t>ABSORCIÓN </a:t>
            </a:r>
            <a:r>
              <a:rPr lang="es-ES" sz="2000" b="1" dirty="0"/>
              <a:t>AGUA </a:t>
            </a:r>
            <a:endParaRPr lang="es-ES" sz="2000" b="1" dirty="0" smtClean="0"/>
          </a:p>
          <a:p>
            <a:pPr algn="l"/>
            <a:r>
              <a:rPr lang="es-ES" sz="2000" b="1" dirty="0" smtClean="0"/>
              <a:t>     Y </a:t>
            </a:r>
            <a:r>
              <a:rPr lang="es-ES" sz="2000" b="1" dirty="0"/>
              <a:t>ELECTROLITOS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85800" y="573476"/>
            <a:ext cx="138271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902406" y="1612900"/>
            <a:ext cx="3669594" cy="378565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nutrientes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Intestino delgado medio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Ingesta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Electrogénica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Colon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Ingesta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5050"/>
              </a:buClr>
              <a:buSzPct val="150000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Electroneutra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Intestino delgado, colon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Entre </a:t>
            </a: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comidas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Arrastre</a:t>
            </a:r>
          </a:p>
          <a:p>
            <a:pPr>
              <a:buClr>
                <a:srgbClr val="CC0000"/>
              </a:buClr>
              <a:buSzPct val="150000"/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5334000" y="2924804"/>
            <a:ext cx="2936875" cy="9747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D1D1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 dirty="0"/>
              <a:t>El </a:t>
            </a:r>
            <a:r>
              <a:rPr lang="es-ES_tradnl" sz="2800" dirty="0" err="1"/>
              <a:t>Na</a:t>
            </a:r>
            <a:r>
              <a:rPr lang="es-ES_tradnl" sz="2800" baseline="30000" dirty="0"/>
              <a:t>+</a:t>
            </a:r>
            <a:r>
              <a:rPr lang="es-ES_tradnl" sz="2800" dirty="0"/>
              <a:t> se </a:t>
            </a:r>
          </a:p>
          <a:p>
            <a:r>
              <a:rPr lang="es-ES_tradnl" sz="2800" dirty="0"/>
              <a:t>absorbe 99.5%!!!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223734" y="646440"/>
            <a:ext cx="2213248" cy="523220"/>
          </a:xfrm>
          <a:prstGeom prst="rect">
            <a:avLst/>
          </a:prstGeom>
          <a:solidFill>
            <a:srgbClr val="71BFC5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400" b="1" dirty="0"/>
              <a:t>I. ABSORCIÓN AGUA</a:t>
            </a:r>
          </a:p>
          <a:p>
            <a:pPr marL="457200" indent="-457200" algn="l"/>
            <a:r>
              <a:rPr lang="es-ES" sz="1400" b="1" dirty="0"/>
              <a:t>    </a:t>
            </a:r>
            <a:r>
              <a:rPr lang="es-ES" sz="1400" b="1" dirty="0" smtClean="0"/>
              <a:t>y ELECTROLITOS</a:t>
            </a:r>
            <a:endParaRPr lang="es-ES" sz="1400" b="1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602715" y="1268760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8694738" y="0"/>
            <a:ext cx="1841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endParaRPr lang="es-MX" sz="4400">
              <a:solidFill>
                <a:srgbClr val="CC3300"/>
              </a:solidFill>
            </a:endParaRPr>
          </a:p>
        </p:txBody>
      </p: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468313" y="836959"/>
            <a:ext cx="833395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6857" name="Picture 9" descr="abs sod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32" b="11836"/>
          <a:stretch>
            <a:fillRect/>
          </a:stretch>
        </p:blipFill>
        <p:spPr bwMode="auto">
          <a:xfrm>
            <a:off x="1763713" y="1629122"/>
            <a:ext cx="5167312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9" name="Oval 11"/>
          <p:cNvSpPr>
            <a:spLocks noChangeArrowheads="1"/>
          </p:cNvSpPr>
          <p:nvPr/>
        </p:nvSpPr>
        <p:spPr bwMode="auto">
          <a:xfrm>
            <a:off x="1979613" y="3140422"/>
            <a:ext cx="1296987" cy="936625"/>
          </a:xfrm>
          <a:prstGeom prst="ellips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5788025" y="3932584"/>
            <a:ext cx="1081088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Oval 12"/>
          <p:cNvSpPr>
            <a:spLocks noChangeArrowheads="1"/>
          </p:cNvSpPr>
          <p:nvPr/>
        </p:nvSpPr>
        <p:spPr bwMode="auto">
          <a:xfrm>
            <a:off x="4843463" y="2996654"/>
            <a:ext cx="1630090" cy="129629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5643563" y="4292947"/>
            <a:ext cx="23304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-K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ATPasa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crea gradiente </a:t>
            </a:r>
          </a:p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entrar</a:t>
            </a:r>
          </a:p>
        </p:txBody>
      </p:sp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2051050" y="1700559"/>
            <a:ext cx="5762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5580063" y="1845022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1858963" y="1437034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chemeClr val="tx2"/>
                </a:solidFill>
              </a:rPr>
              <a:t>LUZ</a:t>
            </a: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5273675" y="1413222"/>
            <a:ext cx="14589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206870" name="Rectangle 22"/>
          <p:cNvSpPr>
            <a:spLocks noChangeArrowheads="1"/>
          </p:cNvSpPr>
          <p:nvPr/>
        </p:nvSpPr>
        <p:spPr bwMode="auto">
          <a:xfrm>
            <a:off x="1979613" y="2276822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1" name="Rectangle 23"/>
          <p:cNvSpPr>
            <a:spLocks noChangeArrowheads="1"/>
          </p:cNvSpPr>
          <p:nvPr/>
        </p:nvSpPr>
        <p:spPr bwMode="auto">
          <a:xfrm>
            <a:off x="5788025" y="2348606"/>
            <a:ext cx="1008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2" name="Rectangle 24"/>
          <p:cNvSpPr>
            <a:spLocks noChangeArrowheads="1"/>
          </p:cNvSpPr>
          <p:nvPr/>
        </p:nvSpPr>
        <p:spPr bwMode="auto">
          <a:xfrm>
            <a:off x="3419475" y="4508847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3" name="Text Box 25"/>
          <p:cNvSpPr txBox="1">
            <a:spLocks noChangeArrowheads="1"/>
          </p:cNvSpPr>
          <p:nvPr/>
        </p:nvSpPr>
        <p:spPr bwMode="auto">
          <a:xfrm>
            <a:off x="1312637" y="2348259"/>
            <a:ext cx="13557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Membrana </a:t>
            </a:r>
          </a:p>
          <a:p>
            <a:r>
              <a:rPr lang="es-ES_tradnl" sz="1800" dirty="0"/>
              <a:t>apical</a:t>
            </a:r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5580063" y="2203797"/>
            <a:ext cx="137001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Membrana </a:t>
            </a:r>
          </a:p>
          <a:p>
            <a:r>
              <a:rPr lang="es-ES_tradnl" sz="1800"/>
              <a:t>basolateral</a:t>
            </a:r>
          </a:p>
        </p:txBody>
      </p:sp>
      <p:sp>
        <p:nvSpPr>
          <p:cNvPr id="206875" name="Text Box 27"/>
          <p:cNvSpPr txBox="1">
            <a:spLocks noChangeArrowheads="1"/>
          </p:cNvSpPr>
          <p:nvPr/>
        </p:nvSpPr>
        <p:spPr bwMode="auto">
          <a:xfrm>
            <a:off x="3330575" y="4292947"/>
            <a:ext cx="1241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Uniones </a:t>
            </a:r>
          </a:p>
          <a:p>
            <a:r>
              <a:rPr lang="es-ES_tradnl" sz="1800"/>
              <a:t>estrechas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571344" y="1767512"/>
            <a:ext cx="1330814" cy="36933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Enterocito</a:t>
            </a:r>
            <a:endParaRPr lang="es-VE" sz="1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17661" y="4046683"/>
            <a:ext cx="2013692" cy="707886"/>
          </a:xfrm>
          <a:prstGeom prst="rect">
            <a:avLst/>
          </a:prstGeom>
          <a:solidFill>
            <a:srgbClr val="99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 pasiva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VE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VE" sz="20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677901" y="3277919"/>
            <a:ext cx="1786066" cy="707886"/>
          </a:xfrm>
          <a:prstGeom prst="rect">
            <a:avLst/>
          </a:prstGeom>
          <a:solidFill>
            <a:srgbClr val="FFA7C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Salida activa</a:t>
            </a:r>
          </a:p>
          <a:p>
            <a:r>
              <a:rPr lang="es-VE" sz="2000" b="1" dirty="0" smtClean="0"/>
              <a:t>de </a:t>
            </a:r>
            <a:r>
              <a:rPr lang="es-VE" sz="2000" b="1" dirty="0" err="1" smtClean="0"/>
              <a:t>Na</a:t>
            </a:r>
            <a:r>
              <a:rPr lang="es-VE" sz="2000" b="1" baseline="30000" dirty="0" smtClean="0"/>
              <a:t>+</a:t>
            </a:r>
            <a:endParaRPr lang="es-VE" sz="2000" b="1" baseline="30000" dirty="0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6473552" y="328940"/>
            <a:ext cx="2213248" cy="523220"/>
          </a:xfrm>
          <a:prstGeom prst="rect">
            <a:avLst/>
          </a:prstGeom>
          <a:solidFill>
            <a:srgbClr val="71BFC5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400" b="1" dirty="0"/>
              <a:t>I. ABSORCIÓN AGUA</a:t>
            </a:r>
          </a:p>
          <a:p>
            <a:pPr marL="457200" indent="-457200" algn="l"/>
            <a:r>
              <a:rPr lang="es-ES" sz="1400" b="1" dirty="0"/>
              <a:t>    </a:t>
            </a:r>
            <a:r>
              <a:rPr lang="es-ES" sz="1400" b="1" dirty="0" smtClean="0"/>
              <a:t>y ELECTROLITOS</a:t>
            </a:r>
            <a:endParaRPr lang="es-ES" sz="1400" b="1" dirty="0">
              <a:latin typeface="Arial" charset="0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6852533" y="914400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9" grpId="0" animBg="1"/>
      <p:bldP spid="206860" grpId="0" animBg="1"/>
      <p:bldP spid="206862" grpId="0"/>
      <p:bldP spid="3" grpId="0" animBg="1"/>
      <p:bldP spid="2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2" r="17880" b="24507"/>
          <a:stretch>
            <a:fillRect/>
          </a:stretch>
        </p:blipFill>
        <p:spPr>
          <a:xfrm>
            <a:off x="1303338" y="1268413"/>
            <a:ext cx="4637087" cy="4437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670550" y="17462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871538" y="88106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5191125" y="4049713"/>
            <a:ext cx="18002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219700" y="4217988"/>
            <a:ext cx="2695575" cy="650875"/>
          </a:xfrm>
          <a:prstGeom prst="rect">
            <a:avLst/>
          </a:prstGeom>
          <a:solidFill>
            <a:srgbClr val="FFB3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Bomba de sodio-potasio</a:t>
            </a:r>
          </a:p>
          <a:p>
            <a:r>
              <a:rPr lang="es-ES" sz="1800" dirty="0"/>
              <a:t>genera gradiente </a:t>
            </a:r>
            <a:r>
              <a:rPr lang="es-ES" sz="1800" dirty="0" err="1"/>
              <a:t>Na</a:t>
            </a:r>
            <a:r>
              <a:rPr lang="es-ES" sz="1800" baseline="30000" dirty="0"/>
              <a:t>+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3030538" y="1169988"/>
            <a:ext cx="259238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3824288" y="5805488"/>
            <a:ext cx="1495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Intersticio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067175" y="765175"/>
            <a:ext cx="7969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5480050" y="954088"/>
            <a:ext cx="16557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4759325" y="3113088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0" name="Oval 26"/>
          <p:cNvSpPr>
            <a:spLocks noChangeArrowheads="1"/>
          </p:cNvSpPr>
          <p:nvPr/>
        </p:nvSpPr>
        <p:spPr bwMode="auto">
          <a:xfrm>
            <a:off x="4140200" y="4652963"/>
            <a:ext cx="576263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3995738" y="5445125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4140200" y="4989513"/>
            <a:ext cx="639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534" name="Oval 30"/>
          <p:cNvSpPr>
            <a:spLocks noChangeArrowheads="1"/>
          </p:cNvSpPr>
          <p:nvPr/>
        </p:nvSpPr>
        <p:spPr bwMode="auto">
          <a:xfrm>
            <a:off x="4067175" y="465296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2195513" y="3789363"/>
            <a:ext cx="6477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818188" y="2259806"/>
            <a:ext cx="2297112" cy="1371600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 </a:t>
            </a:r>
          </a:p>
          <a:p>
            <a:pPr algn="l"/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pasivamente</a:t>
            </a:r>
            <a:r>
              <a:rPr lang="es-ES_tradnl" sz="2000" dirty="0">
                <a:solidFill>
                  <a:srgbClr val="0000FF"/>
                </a:solidFill>
              </a:rPr>
              <a:t>:</a:t>
            </a:r>
          </a:p>
          <a:p>
            <a:pPr algn="l"/>
            <a:r>
              <a:rPr lang="es-ES_tradnl" sz="1800" dirty="0"/>
              <a:t>  - transportadores </a:t>
            </a:r>
          </a:p>
          <a:p>
            <a:pPr algn="l"/>
            <a:r>
              <a:rPr lang="es-ES_tradnl" sz="1800" dirty="0"/>
              <a:t>  - canales 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6397352" y="457200"/>
            <a:ext cx="2213248" cy="523220"/>
          </a:xfrm>
          <a:prstGeom prst="rect">
            <a:avLst/>
          </a:prstGeom>
          <a:solidFill>
            <a:srgbClr val="71BFC5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400" b="1" dirty="0"/>
              <a:t>I. ABSORCIÓN AGUA</a:t>
            </a:r>
          </a:p>
          <a:p>
            <a:pPr marL="457200" indent="-457200" algn="l"/>
            <a:r>
              <a:rPr lang="es-ES" sz="1400" b="1" dirty="0"/>
              <a:t>    </a:t>
            </a:r>
            <a:r>
              <a:rPr lang="es-ES" sz="1400" b="1" dirty="0" smtClean="0"/>
              <a:t>y ELECTROLITOS</a:t>
            </a:r>
            <a:endParaRPr lang="es-ES" sz="14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6776333" y="1045790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2533923" y="1313656"/>
            <a:ext cx="560998" cy="4325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2500586" y="1329898"/>
            <a:ext cx="639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930101" y="4217988"/>
            <a:ext cx="1954381" cy="1107996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Sale</a:t>
            </a:r>
            <a:r>
              <a:rPr lang="es-ES_tradnl" sz="2400" dirty="0"/>
              <a:t> </a:t>
            </a:r>
          </a:p>
          <a:p>
            <a:pPr algn="l"/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activamente</a:t>
            </a:r>
          </a:p>
          <a:p>
            <a:pPr algn="l"/>
            <a:r>
              <a:rPr lang="es-ES_tradnl" sz="1800" dirty="0"/>
              <a:t>-bombas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33" grpId="0"/>
      <p:bldP spid="21523" grpId="0" animBg="1"/>
      <p:bldP spid="2153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3" b="23618"/>
          <a:stretch>
            <a:fillRect/>
          </a:stretch>
        </p:blipFill>
        <p:spPr>
          <a:xfrm>
            <a:off x="1258888" y="1125538"/>
            <a:ext cx="5124450" cy="4535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051050" y="836613"/>
            <a:ext cx="194316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Intestino Delgado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755650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414295" y="882779"/>
            <a:ext cx="2108269" cy="584775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 err="1"/>
              <a:t>Abs</a:t>
            </a:r>
            <a:r>
              <a:rPr lang="es-ES_tradnl" sz="1600" b="1" dirty="0"/>
              <a:t>. acoplada a </a:t>
            </a:r>
          </a:p>
          <a:p>
            <a:r>
              <a:rPr lang="es-ES_tradnl" sz="1600" b="1" dirty="0"/>
              <a:t>moléculas </a:t>
            </a:r>
            <a:r>
              <a:rPr lang="es-ES_tradnl" sz="1600" b="1" dirty="0" smtClean="0"/>
              <a:t>orgánicas</a:t>
            </a:r>
            <a:endParaRPr lang="es-ES_tradnl" sz="1600" b="1" dirty="0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084888" y="2420938"/>
            <a:ext cx="2345514" cy="1477328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smtClean="0"/>
              <a:t>Glucosa, </a:t>
            </a:r>
            <a:r>
              <a:rPr lang="es-ES_tradnl" sz="1800" dirty="0"/>
              <a:t>galactosa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Aminoácidos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Sales biliares </a:t>
            </a:r>
            <a:r>
              <a:rPr lang="es-ES_tradnl" sz="1600" b="1" dirty="0" smtClean="0"/>
              <a:t>íleon</a:t>
            </a:r>
            <a:endParaRPr lang="es-ES_tradnl" sz="1800" dirty="0"/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err="1"/>
              <a:t>Vit</a:t>
            </a:r>
            <a:r>
              <a:rPr lang="es-ES_tradnl" sz="1800" dirty="0"/>
              <a:t> C </a:t>
            </a:r>
            <a:r>
              <a:rPr lang="es-ES_tradnl" sz="1600" b="1" dirty="0"/>
              <a:t>íleon</a:t>
            </a:r>
          </a:p>
          <a:p>
            <a:pPr algn="l">
              <a:buClr>
                <a:srgbClr val="008000"/>
              </a:buClr>
              <a:buSzPct val="150000"/>
              <a:buFontTx/>
              <a:buChar char="•"/>
            </a:pPr>
            <a:r>
              <a:rPr lang="es-ES_tradnl" sz="1800" dirty="0"/>
              <a:t> </a:t>
            </a:r>
            <a:r>
              <a:rPr lang="es-ES_tradnl" sz="1800" dirty="0" err="1"/>
              <a:t>Vits</a:t>
            </a:r>
            <a:r>
              <a:rPr lang="es-ES_tradnl" sz="1800" dirty="0"/>
              <a:t> B</a:t>
            </a:r>
            <a:endParaRPr lang="es-ES_tradnl" sz="1800" b="1" dirty="0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6084888" y="4005263"/>
            <a:ext cx="2452916" cy="1200329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Principal mecanismo </a:t>
            </a:r>
          </a:p>
          <a:p>
            <a:pPr algn="l"/>
            <a:r>
              <a:rPr lang="es-ES_tradnl" sz="1800"/>
              <a:t>Absorción de Agua </a:t>
            </a:r>
          </a:p>
          <a:p>
            <a:pPr algn="l"/>
            <a:r>
              <a:rPr lang="es-ES_tradnl" sz="1800"/>
              <a:t>en I. delgado </a:t>
            </a:r>
          </a:p>
          <a:p>
            <a:pPr algn="l"/>
            <a:r>
              <a:rPr lang="es-ES_tradnl" sz="1800"/>
              <a:t>durante comida 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3775075" y="5876925"/>
            <a:ext cx="2276475" cy="376238"/>
          </a:xfrm>
          <a:prstGeom prst="rect">
            <a:avLst/>
          </a:prstGeom>
          <a:solidFill>
            <a:srgbClr val="FF99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Difusión a la sangre</a:t>
            </a:r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4625974" y="5516563"/>
            <a:ext cx="287338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4118441" y="836613"/>
            <a:ext cx="1019830" cy="369332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Ingesta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6688297" y="475388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nimBg="1"/>
      <p:bldP spid="23568" grpId="0" animBg="1"/>
      <p:bldP spid="2356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40" name="Picture 8" descr="enterocito yeyuno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5" t="4941" r="3969" b="6117"/>
          <a:stretch>
            <a:fillRect/>
          </a:stretch>
        </p:blipFill>
        <p:spPr bwMode="auto">
          <a:xfrm>
            <a:off x="1258888" y="908050"/>
            <a:ext cx="518477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6870342" y="1001713"/>
            <a:ext cx="1846980" cy="89255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 err="1"/>
              <a:t>Abs</a:t>
            </a:r>
            <a:r>
              <a:rPr lang="es-ES_tradnl" sz="1800" b="1" dirty="0"/>
              <a:t>. acoplada </a:t>
            </a:r>
          </a:p>
          <a:p>
            <a:r>
              <a:rPr lang="es-ES_tradnl" sz="1800" b="1" dirty="0"/>
              <a:t>a Nutrientes</a:t>
            </a:r>
          </a:p>
          <a:p>
            <a:r>
              <a:rPr lang="es-ES_tradnl" sz="1600" b="1" dirty="0"/>
              <a:t>(yeyuno)</a:t>
            </a:r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1114425" y="2132013"/>
            <a:ext cx="2520950" cy="108108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5" name="Oval 13"/>
          <p:cNvSpPr>
            <a:spLocks noChangeArrowheads="1"/>
          </p:cNvSpPr>
          <p:nvPr/>
        </p:nvSpPr>
        <p:spPr bwMode="auto">
          <a:xfrm>
            <a:off x="4572000" y="2489309"/>
            <a:ext cx="1727200" cy="7921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Oval 14"/>
          <p:cNvSpPr>
            <a:spLocks noChangeArrowheads="1"/>
          </p:cNvSpPr>
          <p:nvPr/>
        </p:nvSpPr>
        <p:spPr bwMode="auto">
          <a:xfrm>
            <a:off x="4498975" y="3429000"/>
            <a:ext cx="1800225" cy="863600"/>
          </a:xfrm>
          <a:prstGeom prst="ellipse">
            <a:avLst/>
          </a:prstGeom>
          <a:noFill/>
          <a:ln w="38100">
            <a:solidFill>
              <a:srgbClr val="CC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1185863" y="3357563"/>
            <a:ext cx="1800225" cy="1008062"/>
          </a:xfrm>
          <a:prstGeom prst="ellips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1042988" y="908050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730250" y="1173163"/>
            <a:ext cx="687388" cy="39687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000" b="1"/>
              <a:t>LUZ</a:t>
            </a:r>
          </a:p>
        </p:txBody>
      </p:sp>
      <p:sp>
        <p:nvSpPr>
          <p:cNvPr id="197652" name="Rectangle 20"/>
          <p:cNvSpPr>
            <a:spLocks noChangeArrowheads="1"/>
          </p:cNvSpPr>
          <p:nvPr/>
        </p:nvSpPr>
        <p:spPr bwMode="auto">
          <a:xfrm>
            <a:off x="5507038" y="10525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50" name="Text Box 18"/>
          <p:cNvSpPr txBox="1">
            <a:spLocks noChangeArrowheads="1"/>
          </p:cNvSpPr>
          <p:nvPr/>
        </p:nvSpPr>
        <p:spPr bwMode="auto">
          <a:xfrm>
            <a:off x="5021263" y="1028700"/>
            <a:ext cx="1246187" cy="39687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6588125" y="2492375"/>
            <a:ext cx="2249488" cy="1198563"/>
          </a:xfrm>
          <a:prstGeom prst="rect">
            <a:avLst/>
          </a:prstGeom>
          <a:solidFill>
            <a:srgbClr val="F7F1A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Yeyuno Intersticio:</a:t>
            </a:r>
          </a:p>
          <a:p>
            <a:pPr algn="l"/>
            <a:endParaRPr lang="es-ES" sz="1200"/>
          </a:p>
          <a:p>
            <a:pPr algn="l"/>
            <a:r>
              <a:rPr lang="es-ES" sz="1800"/>
              <a:t>Azúcar, AA</a:t>
            </a:r>
          </a:p>
          <a:p>
            <a:pPr algn="l"/>
            <a:r>
              <a:rPr lang="es-ES" sz="2400" b="1"/>
              <a:t>HCO</a:t>
            </a:r>
            <a:r>
              <a:rPr lang="es-ES" sz="2400" b="1" baseline="-25000"/>
              <a:t>3</a:t>
            </a:r>
            <a:r>
              <a:rPr lang="es-ES" sz="2400" b="1" baseline="30000"/>
              <a:t>-</a:t>
            </a:r>
          </a:p>
        </p:txBody>
      </p:sp>
      <p:sp>
        <p:nvSpPr>
          <p:cNvPr id="197656" name="Text Box 24"/>
          <p:cNvSpPr txBox="1">
            <a:spLocks noChangeArrowheads="1"/>
          </p:cNvSpPr>
          <p:nvPr/>
        </p:nvSpPr>
        <p:spPr bwMode="auto">
          <a:xfrm>
            <a:off x="4014804" y="444274"/>
            <a:ext cx="1112805" cy="400110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Ingesta</a:t>
            </a:r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1692275" y="1196975"/>
            <a:ext cx="20875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60" name="Text Box 28"/>
          <p:cNvSpPr txBox="1">
            <a:spLocks noChangeArrowheads="1"/>
          </p:cNvSpPr>
          <p:nvPr/>
        </p:nvSpPr>
        <p:spPr bwMode="auto">
          <a:xfrm>
            <a:off x="2986088" y="1117798"/>
            <a:ext cx="1330814" cy="615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Enterocito</a:t>
            </a:r>
            <a:endParaRPr lang="es-ES" sz="1800" dirty="0"/>
          </a:p>
          <a:p>
            <a:r>
              <a:rPr lang="es-ES" sz="1600" b="1" dirty="0"/>
              <a:t>(yeyuno)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195887" y="24404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817332" y="559322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3" grpId="0" animBg="1"/>
      <p:bldP spid="197645" grpId="0" animBg="1"/>
      <p:bldP spid="197645" grpId="1" animBg="1"/>
      <p:bldP spid="197646" grpId="0" animBg="1"/>
      <p:bldP spid="197646" grpId="1" animBg="1"/>
      <p:bldP spid="19764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1" name="Picture 5" descr="abs sodio nutrientes ile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22" t="5779"/>
          <a:stretch>
            <a:fillRect/>
          </a:stretch>
        </p:blipFill>
        <p:spPr bwMode="auto">
          <a:xfrm>
            <a:off x="827088" y="549275"/>
            <a:ext cx="5245100" cy="613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6817954" y="981075"/>
            <a:ext cx="1846980" cy="89255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 err="1"/>
              <a:t>Abs</a:t>
            </a:r>
            <a:r>
              <a:rPr lang="es-ES_tradnl" sz="1800" b="1" dirty="0"/>
              <a:t>. acoplada </a:t>
            </a:r>
          </a:p>
          <a:p>
            <a:r>
              <a:rPr lang="es-ES_tradnl" sz="1800" b="1" dirty="0"/>
              <a:t>a Nutrientes</a:t>
            </a:r>
          </a:p>
          <a:p>
            <a:r>
              <a:rPr lang="es-ES_tradnl" sz="1600" b="1" dirty="0"/>
              <a:t>(íleon)</a:t>
            </a:r>
          </a:p>
        </p:txBody>
      </p:sp>
      <p:sp>
        <p:nvSpPr>
          <p:cNvPr id="198662" name="Oval 6"/>
          <p:cNvSpPr>
            <a:spLocks noChangeArrowheads="1"/>
          </p:cNvSpPr>
          <p:nvPr/>
        </p:nvSpPr>
        <p:spPr bwMode="auto">
          <a:xfrm>
            <a:off x="3995738" y="3644900"/>
            <a:ext cx="1871662" cy="1008063"/>
          </a:xfrm>
          <a:prstGeom prst="ellipse">
            <a:avLst/>
          </a:prstGeom>
          <a:noFill/>
          <a:ln w="38100">
            <a:solidFill>
              <a:srgbClr val="CC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3" name="Oval 7"/>
          <p:cNvSpPr>
            <a:spLocks noChangeArrowheads="1"/>
          </p:cNvSpPr>
          <p:nvPr/>
        </p:nvSpPr>
        <p:spPr bwMode="auto">
          <a:xfrm>
            <a:off x="539750" y="1773238"/>
            <a:ext cx="2735263" cy="1368425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4" name="Oval 8"/>
          <p:cNvSpPr>
            <a:spLocks noChangeArrowheads="1"/>
          </p:cNvSpPr>
          <p:nvPr/>
        </p:nvSpPr>
        <p:spPr bwMode="auto">
          <a:xfrm>
            <a:off x="4211638" y="2060575"/>
            <a:ext cx="1860550" cy="7921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5" name="Oval 9"/>
          <p:cNvSpPr>
            <a:spLocks noChangeArrowheads="1"/>
          </p:cNvSpPr>
          <p:nvPr/>
        </p:nvSpPr>
        <p:spPr bwMode="auto">
          <a:xfrm>
            <a:off x="755650" y="4076700"/>
            <a:ext cx="2087563" cy="1081088"/>
          </a:xfrm>
          <a:prstGeom prst="ellips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323850" y="549275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9" name="Rectangle 13"/>
          <p:cNvSpPr>
            <a:spLocks noChangeArrowheads="1"/>
          </p:cNvSpPr>
          <p:nvPr/>
        </p:nvSpPr>
        <p:spPr bwMode="auto">
          <a:xfrm>
            <a:off x="4572000" y="54927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395288" y="829837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/>
              <a:t>LUZ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4525168" y="748968"/>
            <a:ext cx="12461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98671" name="Freeform 15"/>
          <p:cNvSpPr>
            <a:spLocks/>
          </p:cNvSpPr>
          <p:nvPr/>
        </p:nvSpPr>
        <p:spPr bwMode="auto">
          <a:xfrm>
            <a:off x="3276600" y="4005263"/>
            <a:ext cx="863600" cy="1223962"/>
          </a:xfrm>
          <a:custGeom>
            <a:avLst/>
            <a:gdLst>
              <a:gd name="T0" fmla="*/ 0 w 907"/>
              <a:gd name="T1" fmla="*/ 636 h 681"/>
              <a:gd name="T2" fmla="*/ 363 w 907"/>
              <a:gd name="T3" fmla="*/ 590 h 681"/>
              <a:gd name="T4" fmla="*/ 272 w 907"/>
              <a:gd name="T5" fmla="*/ 91 h 681"/>
              <a:gd name="T6" fmla="*/ 907 w 907"/>
              <a:gd name="T7" fmla="*/ 46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7" h="681">
                <a:moveTo>
                  <a:pt x="0" y="636"/>
                </a:moveTo>
                <a:cubicBezTo>
                  <a:pt x="159" y="658"/>
                  <a:pt x="318" y="681"/>
                  <a:pt x="363" y="590"/>
                </a:cubicBezTo>
                <a:cubicBezTo>
                  <a:pt x="408" y="499"/>
                  <a:pt x="181" y="182"/>
                  <a:pt x="272" y="91"/>
                </a:cubicBezTo>
                <a:cubicBezTo>
                  <a:pt x="363" y="0"/>
                  <a:pt x="801" y="53"/>
                  <a:pt x="907" y="4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6084657" y="2667000"/>
            <a:ext cx="2054225" cy="1168400"/>
          </a:xfrm>
          <a:prstGeom prst="rect">
            <a:avLst/>
          </a:prstGeom>
          <a:solidFill>
            <a:srgbClr val="F7F1A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Íleon Intersticio:</a:t>
            </a:r>
          </a:p>
          <a:p>
            <a:pPr algn="l"/>
            <a:endParaRPr lang="es-ES"/>
          </a:p>
          <a:p>
            <a:pPr algn="l"/>
            <a:r>
              <a:rPr lang="es-ES" sz="1800"/>
              <a:t>Azúcar, AA</a:t>
            </a:r>
          </a:p>
          <a:p>
            <a:pPr algn="l"/>
            <a:r>
              <a:rPr lang="es-ES" sz="2400" b="1"/>
              <a:t>Cl</a:t>
            </a:r>
            <a:r>
              <a:rPr lang="es-ES" sz="2400" b="1" baseline="30000"/>
              <a:t>-</a:t>
            </a:r>
            <a:endParaRPr lang="es-ES" sz="2400" b="1"/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3311542" y="260350"/>
            <a:ext cx="1112805" cy="400110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Ingesta</a:t>
            </a:r>
          </a:p>
        </p:txBody>
      </p:sp>
      <p:sp>
        <p:nvSpPr>
          <p:cNvPr id="198679" name="Rectangle 23"/>
          <p:cNvSpPr>
            <a:spLocks noChangeArrowheads="1"/>
          </p:cNvSpPr>
          <p:nvPr/>
        </p:nvSpPr>
        <p:spPr bwMode="auto">
          <a:xfrm>
            <a:off x="1403350" y="765175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1542012" y="476250"/>
            <a:ext cx="1330814" cy="615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Enterocito</a:t>
            </a:r>
            <a:endParaRPr lang="es-ES" sz="1800" dirty="0"/>
          </a:p>
          <a:p>
            <a:r>
              <a:rPr lang="es-ES" sz="1600" b="1" dirty="0"/>
              <a:t>(íleon)</a:t>
            </a:r>
          </a:p>
        </p:txBody>
      </p:sp>
      <p:sp>
        <p:nvSpPr>
          <p:cNvPr id="198680" name="Text Box 24"/>
          <p:cNvSpPr txBox="1">
            <a:spLocks noChangeArrowheads="1"/>
          </p:cNvSpPr>
          <p:nvPr/>
        </p:nvSpPr>
        <p:spPr bwMode="auto">
          <a:xfrm>
            <a:off x="464344" y="5240677"/>
            <a:ext cx="871538" cy="366713"/>
          </a:xfrm>
          <a:prstGeom prst="rect">
            <a:avLst/>
          </a:prstGeom>
          <a:solidFill>
            <a:srgbClr val="79D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4452144" y="1111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817332" y="559322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2" grpId="0" animBg="1"/>
      <p:bldP spid="198662" grpId="1" animBg="1"/>
      <p:bldP spid="198663" grpId="0" animBg="1"/>
      <p:bldP spid="198664" grpId="0" animBg="1"/>
      <p:bldP spid="198664" grpId="1" animBg="1"/>
      <p:bldP spid="198665" grpId="0" animBg="1"/>
      <p:bldP spid="19868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495192" y="62424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28" name="Oval 8"/>
          <p:cNvSpPr>
            <a:spLocks noChangeArrowheads="1"/>
          </p:cNvSpPr>
          <p:nvPr/>
        </p:nvSpPr>
        <p:spPr bwMode="auto">
          <a:xfrm rot="866642">
            <a:off x="4614863" y="1762125"/>
            <a:ext cx="2159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09937" name="Picture 17" descr="abs sodio electrogénica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11064" r="12054"/>
          <a:stretch>
            <a:fillRect/>
          </a:stretch>
        </p:blipFill>
        <p:spPr bwMode="auto">
          <a:xfrm>
            <a:off x="1836738" y="1916113"/>
            <a:ext cx="4824412" cy="40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710305" y="2868612"/>
            <a:ext cx="1107996" cy="646331"/>
          </a:xfrm>
          <a:prstGeom prst="rect">
            <a:avLst/>
          </a:prstGeom>
          <a:solidFill>
            <a:srgbClr val="FFB7DB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/>
              <a:t>Canales </a:t>
            </a:r>
          </a:p>
          <a:p>
            <a:r>
              <a:rPr lang="es-ES_tradnl" sz="1800" b="1"/>
              <a:t>sodio</a:t>
            </a:r>
          </a:p>
        </p:txBody>
      </p:sp>
      <p:sp>
        <p:nvSpPr>
          <p:cNvPr id="209938" name="Oval 18"/>
          <p:cNvSpPr>
            <a:spLocks noChangeArrowheads="1"/>
          </p:cNvSpPr>
          <p:nvPr/>
        </p:nvSpPr>
        <p:spPr bwMode="auto">
          <a:xfrm>
            <a:off x="1806575" y="2851150"/>
            <a:ext cx="1657350" cy="5762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39" name="Oval 19"/>
          <p:cNvSpPr>
            <a:spLocks noChangeArrowheads="1"/>
          </p:cNvSpPr>
          <p:nvPr/>
        </p:nvSpPr>
        <p:spPr bwMode="auto">
          <a:xfrm>
            <a:off x="4832350" y="2743200"/>
            <a:ext cx="1212850" cy="973138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0" name="Rectangle 20"/>
          <p:cNvSpPr>
            <a:spLocks noChangeArrowheads="1"/>
          </p:cNvSpPr>
          <p:nvPr/>
        </p:nvSpPr>
        <p:spPr bwMode="auto">
          <a:xfrm>
            <a:off x="5219700" y="1700213"/>
            <a:ext cx="18716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>
            <a:off x="2166938" y="4940300"/>
            <a:ext cx="3744912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42" name="Text Box 22"/>
          <p:cNvSpPr txBox="1">
            <a:spLocks noChangeArrowheads="1"/>
          </p:cNvSpPr>
          <p:nvPr/>
        </p:nvSpPr>
        <p:spPr bwMode="auto">
          <a:xfrm>
            <a:off x="5981700" y="5106988"/>
            <a:ext cx="822325" cy="519112"/>
          </a:xfrm>
          <a:prstGeom prst="rect">
            <a:avLst/>
          </a:prstGeom>
          <a:solidFill>
            <a:srgbClr val="BDD4F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/>
              <a:t>H</a:t>
            </a:r>
            <a:r>
              <a:rPr lang="es-ES_tradnl" sz="2800" baseline="-25000" dirty="0"/>
              <a:t>2</a:t>
            </a:r>
            <a:r>
              <a:rPr lang="es-ES_tradnl" sz="2800" dirty="0"/>
              <a:t>0</a:t>
            </a:r>
          </a:p>
        </p:txBody>
      </p:sp>
      <p:sp>
        <p:nvSpPr>
          <p:cNvPr id="209945" name="Rectangle 25"/>
          <p:cNvSpPr>
            <a:spLocks noChangeArrowheads="1"/>
          </p:cNvSpPr>
          <p:nvPr/>
        </p:nvSpPr>
        <p:spPr bwMode="auto">
          <a:xfrm>
            <a:off x="3103563" y="5227638"/>
            <a:ext cx="10795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944" name="Text Box 24"/>
          <p:cNvSpPr txBox="1">
            <a:spLocks noChangeArrowheads="1"/>
          </p:cNvSpPr>
          <p:nvPr/>
        </p:nvSpPr>
        <p:spPr bwMode="auto">
          <a:xfrm>
            <a:off x="2954338" y="5275263"/>
            <a:ext cx="1477962" cy="58102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U. Estrechas</a:t>
            </a:r>
          </a:p>
          <a:p>
            <a:r>
              <a:rPr lang="es-ES_tradnl" sz="1600" b="1" i="1" dirty="0"/>
              <a:t>apretadas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4039394" y="1604810"/>
            <a:ext cx="1039813" cy="395288"/>
          </a:xfrm>
          <a:prstGeom prst="rect">
            <a:avLst/>
          </a:prstGeom>
          <a:solidFill>
            <a:srgbClr val="F7F1A7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Ingesta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6021901" y="5856288"/>
            <a:ext cx="199285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Rescate final </a:t>
            </a:r>
            <a:r>
              <a:rPr lang="es-ES" sz="1800" dirty="0"/>
              <a:t>de </a:t>
            </a:r>
          </a:p>
          <a:p>
            <a:r>
              <a:rPr lang="es-ES" sz="1800" dirty="0" err="1"/>
              <a:t>Na</a:t>
            </a:r>
            <a:r>
              <a:rPr lang="es-ES" sz="1800" baseline="30000" dirty="0"/>
              <a:t>+</a:t>
            </a:r>
            <a:r>
              <a:rPr lang="es-ES" sz="1800" dirty="0"/>
              <a:t> y H</a:t>
            </a:r>
            <a:r>
              <a:rPr lang="es-ES" sz="1800" baseline="-25000" dirty="0"/>
              <a:t>2</a:t>
            </a:r>
            <a:r>
              <a:rPr lang="es-ES" sz="1800" dirty="0"/>
              <a:t>O</a:t>
            </a:r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717219" y="2038594"/>
            <a:ext cx="99377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LUZ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363034" y="5734050"/>
            <a:ext cx="23695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¿</a:t>
            </a:r>
            <a:r>
              <a:rPr lang="es-E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Dónde más actúa </a:t>
            </a:r>
          </a:p>
          <a:p>
            <a:r>
              <a:rPr lang="es-E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Aldosterona?</a:t>
            </a:r>
          </a:p>
        </p:txBody>
      </p:sp>
      <p:sp>
        <p:nvSpPr>
          <p:cNvPr id="209954" name="Text Box 34"/>
          <p:cNvSpPr txBox="1">
            <a:spLocks noChangeArrowheads="1"/>
          </p:cNvSpPr>
          <p:nvPr/>
        </p:nvSpPr>
        <p:spPr bwMode="auto">
          <a:xfrm>
            <a:off x="6588125" y="2349500"/>
            <a:ext cx="2035175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Favorece absorción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 Na</a:t>
            </a:r>
            <a:r>
              <a:rPr lang="es-ES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09955" name="Text Box 35"/>
          <p:cNvSpPr txBox="1">
            <a:spLocks noChangeArrowheads="1"/>
          </p:cNvSpPr>
          <p:nvPr/>
        </p:nvSpPr>
        <p:spPr bwMode="auto">
          <a:xfrm>
            <a:off x="6444208" y="3212976"/>
            <a:ext cx="527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09956" name="Text Box 36"/>
          <p:cNvSpPr txBox="1">
            <a:spLocks noChangeArrowheads="1"/>
          </p:cNvSpPr>
          <p:nvPr/>
        </p:nvSpPr>
        <p:spPr bwMode="auto">
          <a:xfrm>
            <a:off x="6861567" y="3222566"/>
            <a:ext cx="1755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activa e inserta</a:t>
            </a:r>
          </a:p>
          <a:p>
            <a:pPr algn="l"/>
            <a:r>
              <a:rPr lang="es-ES" sz="1600" b="1" dirty="0"/>
              <a:t>más bombas </a:t>
            </a:r>
            <a:endParaRPr lang="es-ES" sz="1600" b="1" dirty="0" smtClean="0"/>
          </a:p>
          <a:p>
            <a:pPr algn="l"/>
            <a:r>
              <a:rPr lang="es-ES" sz="1600" b="1" dirty="0" err="1" smtClean="0"/>
              <a:t>Na</a:t>
            </a:r>
            <a:r>
              <a:rPr lang="es-ES" sz="1600" b="1" baseline="30000" dirty="0"/>
              <a:t>+</a:t>
            </a:r>
            <a:r>
              <a:rPr lang="es-ES" sz="1600" b="1" dirty="0"/>
              <a:t>-K</a:t>
            </a:r>
            <a:r>
              <a:rPr lang="es-ES" sz="1600" b="1" baseline="30000" dirty="0" smtClean="0"/>
              <a:t>+ </a:t>
            </a:r>
            <a:r>
              <a:rPr lang="es-ES" sz="1600" b="1" dirty="0" err="1" smtClean="0"/>
              <a:t>ATPasa</a:t>
            </a:r>
            <a:endParaRPr lang="es-ES" sz="1600" b="1" dirty="0"/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5260975" y="2133600"/>
            <a:ext cx="750888" cy="517525"/>
          </a:xfrm>
          <a:prstGeom prst="rect">
            <a:avLst/>
          </a:prstGeom>
          <a:solidFill>
            <a:srgbClr val="FF66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Bomba</a:t>
            </a:r>
          </a:p>
          <a:p>
            <a:r>
              <a:rPr lang="es-ES" sz="1400" b="1"/>
              <a:t>Na+K+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96266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2541649" y="1592605"/>
            <a:ext cx="143180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Íleon-colon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444208" y="954546"/>
            <a:ext cx="2143536" cy="584775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 err="1"/>
              <a:t>Abs</a:t>
            </a:r>
            <a:r>
              <a:rPr lang="es-ES_tradnl" sz="1600" b="1" dirty="0"/>
              <a:t>.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lectrogénica</a:t>
            </a:r>
            <a:r>
              <a:rPr lang="es-ES_tradnl" sz="1600" b="1" dirty="0" smtClean="0"/>
              <a:t> </a:t>
            </a:r>
          </a:p>
          <a:p>
            <a:r>
              <a:rPr lang="es-ES_tradnl" sz="1600" b="1" dirty="0" smtClean="0"/>
              <a:t>Canales de sodio</a:t>
            </a:r>
            <a:endParaRPr lang="es-ES_tradnl" sz="1600" b="1" dirty="0"/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745707" y="541403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8" grpId="0" animBg="1"/>
      <p:bldP spid="209939" grpId="0" animBg="1"/>
      <p:bldP spid="209941" grpId="0" animBg="1"/>
      <p:bldP spid="209942" grpId="0" animBg="1"/>
      <p:bldP spid="209949" grpId="0" animBg="1"/>
      <p:bldP spid="209950" grpId="0" animBg="1"/>
      <p:bldP spid="209953" grpId="0"/>
      <p:bldP spid="209954" grpId="0" animBg="1"/>
      <p:bldP spid="209955" grpId="0"/>
      <p:bldP spid="20995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img2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4"/>
          <a:stretch>
            <a:fillRect/>
          </a:stretch>
        </p:blipFill>
        <p:spPr>
          <a:xfrm>
            <a:off x="1208881" y="2142740"/>
            <a:ext cx="6726237" cy="3941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2670745" y="112304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7019925" y="2709863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4859338" y="5084763"/>
            <a:ext cx="1081087" cy="7191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6300788" y="5084763"/>
            <a:ext cx="1081087" cy="7191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661988" y="1446212"/>
            <a:ext cx="1975221" cy="400110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/>
              <a:t>Entre ingestas</a:t>
            </a: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69325" y="688362"/>
            <a:ext cx="172819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 dirty="0" err="1" smtClean="0"/>
              <a:t>Int</a:t>
            </a:r>
            <a:r>
              <a:rPr lang="es-ES" sz="1800" b="1" dirty="0" smtClean="0"/>
              <a:t>. Delgado y Colon</a:t>
            </a:r>
            <a:endParaRPr lang="es-ES" sz="1800" b="1" dirty="0"/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1979613" y="2349500"/>
            <a:ext cx="24479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1681163" y="2273026"/>
            <a:ext cx="2576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¿Transportador?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4859338" y="2204864"/>
            <a:ext cx="2702718" cy="1001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4650571" y="2452443"/>
            <a:ext cx="34353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/>
              <a:t>Dos intercambios acoplados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477606" y="965275"/>
            <a:ext cx="2173993" cy="584775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 err="1"/>
              <a:t>Abs</a:t>
            </a:r>
            <a:r>
              <a:rPr lang="es-ES_tradnl" sz="1600" b="1" dirty="0"/>
              <a:t>. </a:t>
            </a:r>
            <a:r>
              <a:rPr lang="es-ES_tradnl" sz="1600" b="1" dirty="0" err="1" smtClean="0"/>
              <a:t>Electroneutra</a:t>
            </a:r>
            <a:r>
              <a:rPr lang="es-ES_tradnl" sz="1600" b="1" dirty="0"/>
              <a:t> </a:t>
            </a:r>
            <a:endParaRPr lang="es-ES_tradnl" sz="1600" b="1" dirty="0" smtClean="0"/>
          </a:p>
          <a:p>
            <a:r>
              <a:rPr lang="es-ES_tradnl" sz="1600" b="1" dirty="0" err="1" smtClean="0"/>
              <a:t>NaCl</a:t>
            </a:r>
            <a:endParaRPr lang="es-ES_tradnl" sz="1600" b="1" dirty="0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4531191" y="2349499"/>
            <a:ext cx="3671887" cy="37433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817332" y="559322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 animBg="1"/>
      <p:bldP spid="24595" grpId="0" animBg="1"/>
      <p:bldP spid="24602" grpId="0"/>
      <p:bldP spid="2460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2144561" y="26064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1874837" y="928315"/>
            <a:ext cx="5394325" cy="500136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  <a:endParaRPr lang="es-ES_tradnl" sz="8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SzPct val="150000"/>
            </a:pPr>
            <a:endParaRPr lang="es-ES_tradnl" sz="800" b="1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nutrientes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</a:t>
            </a:r>
            <a:r>
              <a:rPr lang="es-ES_tradnl" sz="2800" dirty="0">
                <a:latin typeface="Comic Sans MS" pitchFamily="66" charset="0"/>
              </a:rPr>
              <a:t> </a:t>
            </a: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agua, electrolitos </a:t>
            </a:r>
            <a:endParaRPr lang="es-ES_tradnl" sz="28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y vitaminas. 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200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56356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06" name="Oval 6"/>
          <p:cNvSpPr>
            <a:spLocks noChangeArrowheads="1"/>
          </p:cNvSpPr>
          <p:nvPr/>
        </p:nvSpPr>
        <p:spPr bwMode="auto">
          <a:xfrm>
            <a:off x="7019925" y="21336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04809" name="Picture 9" descr="abs electroneu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3" r="7976" b="6117"/>
          <a:stretch>
            <a:fillRect/>
          </a:stretch>
        </p:blipFill>
        <p:spPr bwMode="auto">
          <a:xfrm>
            <a:off x="1042988" y="1341438"/>
            <a:ext cx="4535487" cy="49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10" name="Oval 10"/>
          <p:cNvSpPr>
            <a:spLocks noChangeArrowheads="1"/>
          </p:cNvSpPr>
          <p:nvPr/>
        </p:nvSpPr>
        <p:spPr bwMode="auto">
          <a:xfrm>
            <a:off x="3751263" y="2146300"/>
            <a:ext cx="693737" cy="671513"/>
          </a:xfrm>
          <a:prstGeom prst="ellipse">
            <a:avLst/>
          </a:prstGeom>
          <a:noFill/>
          <a:ln w="57150">
            <a:solidFill>
              <a:srgbClr val="056A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  <a:p>
            <a:endParaRPr lang="es-ES_tradnl" sz="1800"/>
          </a:p>
          <a:p>
            <a:endParaRPr lang="es-ES_tradnl" sz="1800"/>
          </a:p>
        </p:txBody>
      </p:sp>
      <p:sp>
        <p:nvSpPr>
          <p:cNvPr id="204811" name="Oval 11"/>
          <p:cNvSpPr>
            <a:spLocks noChangeArrowheads="1"/>
          </p:cNvSpPr>
          <p:nvPr/>
        </p:nvSpPr>
        <p:spPr bwMode="auto">
          <a:xfrm>
            <a:off x="3802856" y="5074459"/>
            <a:ext cx="692150" cy="738187"/>
          </a:xfrm>
          <a:prstGeom prst="ellipse">
            <a:avLst/>
          </a:prstGeom>
          <a:solidFill>
            <a:srgbClr val="FF9966"/>
          </a:solidFill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2" name="Oval 12"/>
          <p:cNvSpPr>
            <a:spLocks noChangeArrowheads="1"/>
          </p:cNvSpPr>
          <p:nvPr/>
        </p:nvSpPr>
        <p:spPr bwMode="auto">
          <a:xfrm>
            <a:off x="2239963" y="2146300"/>
            <a:ext cx="630237" cy="671513"/>
          </a:xfrm>
          <a:prstGeom prst="ellipse">
            <a:avLst/>
          </a:prstGeom>
          <a:noFill/>
          <a:ln w="57150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3" name="Oval 13"/>
          <p:cNvSpPr>
            <a:spLocks noChangeArrowheads="1"/>
          </p:cNvSpPr>
          <p:nvPr/>
        </p:nvSpPr>
        <p:spPr bwMode="auto">
          <a:xfrm>
            <a:off x="3995738" y="3035300"/>
            <a:ext cx="755650" cy="538163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04814" name="Oval 14"/>
          <p:cNvSpPr>
            <a:spLocks noChangeArrowheads="1"/>
          </p:cNvSpPr>
          <p:nvPr/>
        </p:nvSpPr>
        <p:spPr bwMode="auto">
          <a:xfrm>
            <a:off x="1925638" y="2951163"/>
            <a:ext cx="692150" cy="471487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5825720" y="2822138"/>
            <a:ext cx="2848857" cy="129266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rgbClr val="FF0000"/>
                </a:solidFill>
              </a:rPr>
              <a:t>*</a:t>
            </a:r>
            <a:r>
              <a:rPr lang="es-ES_tradnl" sz="1600" dirty="0">
                <a:solidFill>
                  <a:srgbClr val="FF0000"/>
                </a:solidFill>
              </a:rPr>
              <a:t> </a:t>
            </a:r>
            <a:r>
              <a:rPr lang="es-ES_tradnl" sz="1800" b="1" dirty="0"/>
              <a:t>El aumento de </a:t>
            </a:r>
            <a:r>
              <a:rPr lang="es-ES_tradnl" sz="1800" b="1" dirty="0" err="1"/>
              <a:t>AMPc</a:t>
            </a:r>
            <a:r>
              <a:rPr lang="es-ES_tradnl" sz="1800" b="1" dirty="0"/>
              <a:t> </a:t>
            </a:r>
          </a:p>
          <a:p>
            <a:pPr algn="l"/>
            <a:r>
              <a:rPr lang="es-ES_tradnl" sz="1800" b="1" dirty="0"/>
              <a:t>   inhibe el intercambio</a:t>
            </a:r>
          </a:p>
          <a:p>
            <a:pPr algn="l"/>
            <a:r>
              <a:rPr lang="es-ES_tradnl" sz="1800" b="1" dirty="0"/>
              <a:t>   </a:t>
            </a:r>
            <a:r>
              <a:rPr lang="es-ES_tradnl" sz="1800" b="1" dirty="0" err="1"/>
              <a:t>Na</a:t>
            </a:r>
            <a:r>
              <a:rPr lang="es-ES_tradnl" sz="1800" b="1" baseline="30000" dirty="0"/>
              <a:t>+</a:t>
            </a:r>
            <a:r>
              <a:rPr lang="es-ES_tradnl" sz="1800" b="1" dirty="0"/>
              <a:t>-H</a:t>
            </a:r>
            <a:r>
              <a:rPr lang="es-ES_tradnl" sz="1800" b="1" baseline="30000" dirty="0"/>
              <a:t>+ </a:t>
            </a:r>
            <a:r>
              <a:rPr lang="es-ES_tradnl" sz="1800" b="1" dirty="0"/>
              <a:t>y afecta </a:t>
            </a:r>
          </a:p>
          <a:p>
            <a:pPr algn="l"/>
            <a:r>
              <a:rPr lang="es-ES_tradnl" sz="1800" b="1" dirty="0"/>
              <a:t>   la </a:t>
            </a:r>
            <a:r>
              <a:rPr lang="es-ES_tradnl" sz="1800" b="1" dirty="0" err="1"/>
              <a:t>abs</a:t>
            </a:r>
            <a:r>
              <a:rPr lang="es-ES_tradnl" sz="1800" b="1" dirty="0"/>
              <a:t>. </a:t>
            </a:r>
            <a:r>
              <a:rPr lang="es-ES_tradnl" sz="1800" b="1" dirty="0" err="1"/>
              <a:t>electroneutra</a:t>
            </a:r>
            <a:endParaRPr lang="es-ES_tradnl" sz="1800" b="1" dirty="0"/>
          </a:p>
        </p:txBody>
      </p: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6151129" y="4661554"/>
            <a:ext cx="2417650" cy="1015663"/>
          </a:xfrm>
          <a:prstGeom prst="rect">
            <a:avLst/>
          </a:prstGeom>
          <a:solidFill>
            <a:srgbClr val="CCFFCC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IMPORTANTE: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Rehidratación oral</a:t>
            </a:r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142875" y="2349500"/>
            <a:ext cx="1320800" cy="549275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/>
              <a:t>U. Estrechas</a:t>
            </a:r>
          </a:p>
          <a:p>
            <a:r>
              <a:rPr lang="es-ES_tradnl" sz="1600" b="1" i="1" dirty="0"/>
              <a:t>laxas</a:t>
            </a:r>
          </a:p>
        </p:txBody>
      </p: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8524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21" name="Text Box 21"/>
          <p:cNvSpPr txBox="1">
            <a:spLocks noChangeArrowheads="1"/>
          </p:cNvSpPr>
          <p:nvPr/>
        </p:nvSpPr>
        <p:spPr bwMode="auto">
          <a:xfrm>
            <a:off x="6405087" y="1551860"/>
            <a:ext cx="22701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056A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NHE</a:t>
            </a:r>
            <a:r>
              <a:rPr lang="es-ES_tradnl" sz="1600" b="1" dirty="0">
                <a:solidFill>
                  <a:srgbClr val="4791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intercambiador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-H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1600" b="1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CBE: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intercambiador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-HCO</a:t>
            </a:r>
            <a:r>
              <a:rPr lang="es-ES_tradnl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endParaRPr lang="es-ES_tradnl" sz="16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4067175" y="2276475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829" name="Text Box 29"/>
          <p:cNvSpPr txBox="1">
            <a:spLocks noChangeArrowheads="1"/>
          </p:cNvSpPr>
          <p:nvPr/>
        </p:nvSpPr>
        <p:spPr bwMode="auto">
          <a:xfrm>
            <a:off x="1705543" y="836613"/>
            <a:ext cx="149111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 smtClean="0"/>
              <a:t>Int</a:t>
            </a:r>
            <a:r>
              <a:rPr lang="es-ES_tradnl" sz="1800" dirty="0" smtClean="0"/>
              <a:t>. delgado</a:t>
            </a:r>
            <a:endParaRPr lang="es-ES_tradnl" sz="1800" dirty="0"/>
          </a:p>
        </p:txBody>
      </p:sp>
      <p:sp>
        <p:nvSpPr>
          <p:cNvPr id="204831" name="Text Box 31"/>
          <p:cNvSpPr txBox="1">
            <a:spLocks noChangeArrowheads="1"/>
          </p:cNvSpPr>
          <p:nvPr/>
        </p:nvSpPr>
        <p:spPr bwMode="auto">
          <a:xfrm>
            <a:off x="3402806" y="851693"/>
            <a:ext cx="1633537" cy="365125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Entre ingestas</a:t>
            </a:r>
          </a:p>
        </p:txBody>
      </p:sp>
      <p:sp>
        <p:nvSpPr>
          <p:cNvPr id="204834" name="Text Box 34"/>
          <p:cNvSpPr txBox="1">
            <a:spLocks noChangeArrowheads="1"/>
          </p:cNvSpPr>
          <p:nvPr/>
        </p:nvSpPr>
        <p:spPr bwMode="auto">
          <a:xfrm>
            <a:off x="3773488" y="5216525"/>
            <a:ext cx="7508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Bomba</a:t>
            </a:r>
          </a:p>
          <a:p>
            <a:r>
              <a:rPr lang="es-ES" sz="1400" b="1"/>
              <a:t>Na+K+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7451725" y="4099104"/>
            <a:ext cx="0" cy="50601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6477606" y="868313"/>
            <a:ext cx="2173993" cy="584775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 err="1"/>
              <a:t>Abs</a:t>
            </a:r>
            <a:r>
              <a:rPr lang="es-ES_tradnl" sz="1600" b="1" dirty="0"/>
              <a:t>. </a:t>
            </a:r>
            <a:r>
              <a:rPr lang="es-ES_tradnl" sz="1600" b="1" dirty="0" err="1" smtClean="0"/>
              <a:t>Electroneutra</a:t>
            </a:r>
            <a:r>
              <a:rPr lang="es-ES_tradnl" sz="1600" b="1" dirty="0"/>
              <a:t> </a:t>
            </a:r>
            <a:endParaRPr lang="es-ES_tradnl" sz="1600" b="1" dirty="0" smtClean="0"/>
          </a:p>
          <a:p>
            <a:r>
              <a:rPr lang="es-ES_tradnl" sz="1600" b="1" dirty="0" err="1" smtClean="0"/>
              <a:t>NaCl</a:t>
            </a:r>
            <a:endParaRPr lang="es-ES_tradnl" sz="1600" b="1" dirty="0"/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6817332" y="448016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3" grpId="0" animBg="1"/>
      <p:bldP spid="204813" grpId="1" animBg="1"/>
      <p:bldP spid="204814" grpId="0" animBg="1"/>
      <p:bldP spid="204814" grpId="1" animBg="1"/>
      <p:bldP spid="204817" grpId="0" animBg="1"/>
      <p:bldP spid="20481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0"/>
          <a:stretch>
            <a:fillRect/>
          </a:stretch>
        </p:blipFill>
        <p:spPr>
          <a:xfrm>
            <a:off x="2124075" y="503238"/>
            <a:ext cx="42926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18891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284663" y="190955"/>
            <a:ext cx="1395412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No hay </a:t>
            </a:r>
          </a:p>
          <a:p>
            <a:r>
              <a:rPr lang="es-ES" sz="1600" b="1"/>
              <a:t>AC en la luz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5651500" y="4364038"/>
            <a:ext cx="7921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883816" y="2708500"/>
            <a:ext cx="2520950" cy="8540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Mov. apical pasivo Na</a:t>
            </a:r>
            <a:r>
              <a:rPr lang="es-ES" sz="1600" b="1" baseline="30000"/>
              <a:t>+</a:t>
            </a:r>
          </a:p>
          <a:p>
            <a:pPr algn="l"/>
            <a:r>
              <a:rPr lang="es-ES" sz="1600" b="1"/>
              <a:t>Mov. basolateral </a:t>
            </a:r>
          </a:p>
          <a:p>
            <a:pPr algn="l"/>
            <a:r>
              <a:rPr lang="es-ES" sz="1600" b="1"/>
              <a:t>activo Na</a:t>
            </a:r>
            <a:r>
              <a:rPr lang="es-ES" sz="1600" b="1" baseline="30000"/>
              <a:t>+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3238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684213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1692275" y="4437063"/>
            <a:ext cx="19431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4572000" y="5661025"/>
            <a:ext cx="1079500" cy="7207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54819" y="1476989"/>
            <a:ext cx="1417638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 err="1" smtClean="0"/>
              <a:t>Int</a:t>
            </a:r>
            <a:r>
              <a:rPr lang="es-ES" sz="1600" b="1" dirty="0" smtClean="0"/>
              <a:t>. delgado </a:t>
            </a:r>
            <a:endParaRPr lang="es-ES" sz="1600" b="1" dirty="0"/>
          </a:p>
          <a:p>
            <a:r>
              <a:rPr lang="es-ES" sz="1600" b="1" dirty="0"/>
              <a:t>y Colon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486287" y="2189377"/>
            <a:ext cx="1633538" cy="365125"/>
          </a:xfrm>
          <a:prstGeom prst="rect">
            <a:avLst/>
          </a:prstGeom>
          <a:solidFill>
            <a:srgbClr val="BDD4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Entre ingestas</a:t>
            </a:r>
          </a:p>
        </p:txBody>
      </p:sp>
      <p:sp>
        <p:nvSpPr>
          <p:cNvPr id="25627" name="Oval 27"/>
          <p:cNvSpPr>
            <a:spLocks noChangeArrowheads="1"/>
          </p:cNvSpPr>
          <p:nvPr/>
        </p:nvSpPr>
        <p:spPr bwMode="auto">
          <a:xfrm>
            <a:off x="2339975" y="1125538"/>
            <a:ext cx="1008063" cy="23034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8" name="Oval 28"/>
          <p:cNvSpPr>
            <a:spLocks noChangeArrowheads="1"/>
          </p:cNvSpPr>
          <p:nvPr/>
        </p:nvSpPr>
        <p:spPr bwMode="auto">
          <a:xfrm>
            <a:off x="3563938" y="1125538"/>
            <a:ext cx="1008062" cy="23034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Oval 29"/>
          <p:cNvSpPr>
            <a:spLocks noChangeArrowheads="1"/>
          </p:cNvSpPr>
          <p:nvPr/>
        </p:nvSpPr>
        <p:spPr bwMode="auto">
          <a:xfrm>
            <a:off x="4284663" y="4149725"/>
            <a:ext cx="1295400" cy="10795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69063" y="728707"/>
            <a:ext cx="2173993" cy="584775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b="1" dirty="0" err="1"/>
              <a:t>Abs</a:t>
            </a:r>
            <a:r>
              <a:rPr lang="es-ES_tradnl" sz="1600" b="1" dirty="0"/>
              <a:t>. </a:t>
            </a:r>
            <a:r>
              <a:rPr lang="es-ES_tradnl" sz="1600" b="1" dirty="0" err="1" smtClean="0"/>
              <a:t>Electroneutra</a:t>
            </a:r>
            <a:r>
              <a:rPr lang="es-ES_tradnl" sz="1600" b="1" dirty="0"/>
              <a:t> </a:t>
            </a:r>
            <a:endParaRPr lang="es-ES_tradnl" sz="1600" b="1" dirty="0" smtClean="0"/>
          </a:p>
          <a:p>
            <a:r>
              <a:rPr lang="es-ES_tradnl" sz="1600" b="1" dirty="0" err="1" smtClean="0"/>
              <a:t>NaCl</a:t>
            </a:r>
            <a:endParaRPr lang="es-ES_tradnl" sz="1600" b="1" dirty="0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6813114" y="320778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 animBg="1"/>
      <p:bldP spid="25619" grpId="0" animBg="1"/>
      <p:bldP spid="25627" grpId="0" animBg="1"/>
      <p:bldP spid="25628" grpId="0" animBg="1"/>
      <p:bldP spid="2562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img25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"/>
          <a:stretch/>
        </p:blipFill>
        <p:spPr>
          <a:xfrm>
            <a:off x="1763713" y="688687"/>
            <a:ext cx="4341812" cy="56660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708400" y="549275"/>
            <a:ext cx="18716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779838" y="3933825"/>
            <a:ext cx="5762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3419475" y="42926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3652838" y="41497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3635375" y="45085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/>
              <a:t>H</a:t>
            </a:r>
            <a:r>
              <a:rPr lang="es-ES_tradnl" sz="1800" baseline="-25000"/>
              <a:t>2</a:t>
            </a:r>
            <a:r>
              <a:rPr lang="es-ES_tradnl" sz="1800"/>
              <a:t>O</a:t>
            </a:r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4572000" y="4149725"/>
            <a:ext cx="1655763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4665323" y="4103462"/>
            <a:ext cx="2035175" cy="8540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Favorece absorción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 Na</a:t>
            </a:r>
            <a:r>
              <a:rPr lang="es-ES" sz="16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7672" name="Oval 24"/>
          <p:cNvSpPr>
            <a:spLocks noChangeArrowheads="1"/>
          </p:cNvSpPr>
          <p:nvPr/>
        </p:nvSpPr>
        <p:spPr bwMode="auto">
          <a:xfrm>
            <a:off x="2916238" y="549275"/>
            <a:ext cx="1368425" cy="11509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3" name="Oval 25"/>
          <p:cNvSpPr>
            <a:spLocks noChangeArrowheads="1"/>
          </p:cNvSpPr>
          <p:nvPr/>
        </p:nvSpPr>
        <p:spPr bwMode="auto">
          <a:xfrm>
            <a:off x="3419475" y="1628775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3348038" y="1052513"/>
            <a:ext cx="661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Na+ </a:t>
            </a:r>
          </a:p>
          <a:p>
            <a:r>
              <a:rPr lang="es-ES" sz="1800"/>
              <a:t>H</a:t>
            </a:r>
            <a:r>
              <a:rPr lang="es-ES" sz="1800" baseline="-25000"/>
              <a:t>2</a:t>
            </a:r>
            <a:r>
              <a:rPr lang="es-ES" sz="1800"/>
              <a:t>O</a:t>
            </a:r>
          </a:p>
        </p:txBody>
      </p:sp>
      <p:sp>
        <p:nvSpPr>
          <p:cNvPr id="27675" name="Oval 27"/>
          <p:cNvSpPr>
            <a:spLocks noChangeArrowheads="1"/>
          </p:cNvSpPr>
          <p:nvPr/>
        </p:nvSpPr>
        <p:spPr bwMode="auto">
          <a:xfrm>
            <a:off x="3276600" y="981075"/>
            <a:ext cx="790575" cy="719138"/>
          </a:xfrm>
          <a:prstGeom prst="ellips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3635375" y="378936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77" name="Text Box 29"/>
          <p:cNvSpPr txBox="1">
            <a:spLocks noChangeArrowheads="1"/>
          </p:cNvSpPr>
          <p:nvPr/>
        </p:nvSpPr>
        <p:spPr bwMode="auto">
          <a:xfrm>
            <a:off x="3276600" y="4221163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s-ES" sz="1800" baseline="30000"/>
              <a:t>+</a:t>
            </a:r>
          </a:p>
        </p:txBody>
      </p:sp>
      <p:sp>
        <p:nvSpPr>
          <p:cNvPr id="27678" name="Oval 30"/>
          <p:cNvSpPr>
            <a:spLocks noChangeArrowheads="1"/>
          </p:cNvSpPr>
          <p:nvPr/>
        </p:nvSpPr>
        <p:spPr bwMode="auto">
          <a:xfrm>
            <a:off x="4067175" y="5734050"/>
            <a:ext cx="5048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3995738" y="578167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Na</a:t>
            </a:r>
            <a:r>
              <a:rPr lang="es-ES" sz="2000" baseline="30000"/>
              <a:t>+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498445" y="1005444"/>
            <a:ext cx="2090636" cy="369332"/>
          </a:xfrm>
          <a:prstGeom prst="rect">
            <a:avLst/>
          </a:prstGeom>
          <a:solidFill>
            <a:srgbClr val="D1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por arrastre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817332" y="559322"/>
            <a:ext cx="1834267" cy="34414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3. ABS. SODIO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3172541" y="2362200"/>
            <a:ext cx="2703512" cy="3019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>
                <a:solidFill>
                  <a:srgbClr val="333333"/>
                </a:solidFill>
                <a:latin typeface="Comic Sans MS" pitchFamily="66" charset="0"/>
              </a:rPr>
              <a:t>2</a:t>
            </a:r>
            <a:r>
              <a:rPr lang="es-ES" sz="1600" b="1" dirty="0" smtClean="0">
                <a:solidFill>
                  <a:srgbClr val="333333"/>
                </a:solidFill>
                <a:latin typeface="Comic Sans MS" pitchFamily="66" charset="0"/>
              </a:rPr>
              <a:t>. </a:t>
            </a:r>
            <a:r>
              <a:rPr lang="es-ES" sz="1600" b="1" dirty="0">
                <a:solidFill>
                  <a:srgbClr val="333333"/>
                </a:solidFill>
                <a:latin typeface="Comic Sans MS" pitchFamily="66" charset="0"/>
              </a:rPr>
              <a:t>Agua</a:t>
            </a:r>
          </a:p>
          <a:p>
            <a:endParaRPr lang="es-ES" sz="1200" b="1" dirty="0">
              <a:solidFill>
                <a:srgbClr val="333333"/>
              </a:solidFill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3. </a:t>
            </a:r>
            <a:r>
              <a:rPr lang="es-ES" sz="1600" b="1" dirty="0">
                <a:latin typeface="Comic Sans MS" pitchFamily="66" charset="0"/>
              </a:rPr>
              <a:t>Sodio</a:t>
            </a:r>
          </a:p>
          <a:p>
            <a:endParaRPr lang="es-ES" sz="1600" b="1" dirty="0">
              <a:latin typeface="Comic Sans MS" pitchFamily="66" charset="0"/>
            </a:endParaRPr>
          </a:p>
          <a:p>
            <a:r>
              <a:rPr lang="es-ES" sz="2000" b="1" dirty="0" smtClean="0">
                <a:latin typeface="Comic Sans MS" pitchFamily="66" charset="0"/>
              </a:rPr>
              <a:t>4. </a:t>
            </a:r>
            <a:r>
              <a:rPr lang="es-ES" sz="2000" b="1" dirty="0">
                <a:latin typeface="Comic Sans MS" pitchFamily="66" charset="0"/>
              </a:rPr>
              <a:t>CLORO</a:t>
            </a:r>
          </a:p>
          <a:p>
            <a:endParaRPr lang="es-ES" sz="1800" dirty="0">
              <a:latin typeface="Comic Sans MS" pitchFamily="66" charset="0"/>
            </a:endParaRPr>
          </a:p>
          <a:p>
            <a:r>
              <a:rPr lang="es-ES" sz="2000" b="1" dirty="0" smtClean="0">
                <a:latin typeface="Comic Sans MS" pitchFamily="66" charset="0"/>
              </a:rPr>
              <a:t>5. </a:t>
            </a:r>
            <a:r>
              <a:rPr lang="es-ES" sz="2000" b="1" dirty="0">
                <a:latin typeface="Comic Sans MS" pitchFamily="66" charset="0"/>
              </a:rPr>
              <a:t>BICARBONATO</a:t>
            </a:r>
          </a:p>
          <a:p>
            <a:endParaRPr lang="es-ES" sz="2000" b="1" dirty="0">
              <a:latin typeface="Comic Sans MS" pitchFamily="66" charset="0"/>
            </a:endParaRPr>
          </a:p>
          <a:p>
            <a:r>
              <a:rPr lang="es-ES" sz="2000" b="1" dirty="0" smtClean="0">
                <a:latin typeface="Comic Sans MS" pitchFamily="66" charset="0"/>
              </a:rPr>
              <a:t>6. </a:t>
            </a:r>
            <a:r>
              <a:rPr lang="es-ES" sz="2000" b="1" dirty="0">
                <a:latin typeface="Comic Sans MS" pitchFamily="66" charset="0"/>
              </a:rPr>
              <a:t>REGULACIÓN</a:t>
            </a:r>
          </a:p>
          <a:p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auto">
          <a:xfrm>
            <a:off x="2380378" y="3657600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944156" y="1447800"/>
            <a:ext cx="3160283" cy="707886"/>
          </a:xfrm>
          <a:prstGeom prst="rect">
            <a:avLst/>
          </a:prstGeom>
          <a:solidFill>
            <a:srgbClr val="63B8B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14350" indent="-514350" algn="l">
              <a:buAutoNum type="romanUcPeriod"/>
            </a:pPr>
            <a:r>
              <a:rPr lang="es-ES" sz="2000" b="1" dirty="0" smtClean="0"/>
              <a:t>ABSORCIÓN </a:t>
            </a:r>
            <a:r>
              <a:rPr lang="es-ES" sz="2000" b="1" dirty="0"/>
              <a:t>AGUA </a:t>
            </a:r>
            <a:endParaRPr lang="es-ES" sz="2000" b="1" dirty="0" smtClean="0"/>
          </a:p>
          <a:p>
            <a:pPr algn="l"/>
            <a:r>
              <a:rPr lang="es-ES" sz="2000" b="1" dirty="0" smtClean="0"/>
              <a:t>     Y </a:t>
            </a:r>
            <a:r>
              <a:rPr lang="es-ES" sz="2000" b="1" dirty="0"/>
              <a:t>ELECTROLITOS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2" t="8205" b="13788"/>
          <a:stretch>
            <a:fillRect/>
          </a:stretch>
        </p:blipFill>
        <p:spPr>
          <a:xfrm>
            <a:off x="1476375" y="1125538"/>
            <a:ext cx="4294188" cy="5146675"/>
          </a:xfrm>
          <a:solidFill>
            <a:srgbClr val="C1DA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422400" y="5478463"/>
            <a:ext cx="971550" cy="1020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09850" y="634206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4049713" y="6054725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629025" y="5734050"/>
            <a:ext cx="51117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Cl</a:t>
            </a:r>
            <a:r>
              <a:rPr lang="es-MX" sz="2000" b="1" baseline="30000"/>
              <a:t>-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5248360" y="2564510"/>
            <a:ext cx="2659307" cy="923330"/>
          </a:xfrm>
          <a:prstGeom prst="rect">
            <a:avLst/>
          </a:prstGeom>
          <a:solidFill>
            <a:srgbClr val="C1D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 smtClean="0"/>
              <a:t>Absorción </a:t>
            </a:r>
            <a:r>
              <a:rPr lang="es-ES" sz="1800" b="1" u="sng" dirty="0" smtClean="0"/>
              <a:t>pasiva</a:t>
            </a:r>
            <a:r>
              <a:rPr lang="es-ES" sz="1800" dirty="0" smtClean="0"/>
              <a:t> en </a:t>
            </a:r>
            <a:r>
              <a:rPr lang="es-ES" sz="1800" dirty="0"/>
              <a:t>todo el </a:t>
            </a:r>
            <a:r>
              <a:rPr lang="es-ES" sz="1800" dirty="0" smtClean="0"/>
              <a:t>intestino, pero </a:t>
            </a:r>
            <a:r>
              <a:rPr lang="es-ES" sz="1800" dirty="0"/>
              <a:t>más en </a:t>
            </a:r>
            <a:r>
              <a:rPr lang="es-ES" sz="1800" dirty="0" smtClean="0"/>
              <a:t>parte </a:t>
            </a:r>
            <a:r>
              <a:rPr lang="es-ES" sz="1800" dirty="0"/>
              <a:t>SUP.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1044301" y="118936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99" name="Text Box 27"/>
          <p:cNvSpPr txBox="1">
            <a:spLocks noChangeArrowheads="1"/>
          </p:cNvSpPr>
          <p:nvPr/>
        </p:nvSpPr>
        <p:spPr bwMode="auto">
          <a:xfrm>
            <a:off x="6779481" y="1098026"/>
            <a:ext cx="19239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smtClean="0"/>
              <a:t>Duodeno-yeyuno</a:t>
            </a:r>
            <a:endParaRPr lang="es-ES_tradnl" sz="1800" dirty="0"/>
          </a:p>
        </p:txBody>
      </p:sp>
      <p:sp>
        <p:nvSpPr>
          <p:cNvPr id="28703" name="Oval 31"/>
          <p:cNvSpPr>
            <a:spLocks noChangeArrowheads="1"/>
          </p:cNvSpPr>
          <p:nvPr/>
        </p:nvSpPr>
        <p:spPr bwMode="auto">
          <a:xfrm>
            <a:off x="2916238" y="2420938"/>
            <a:ext cx="647700" cy="792162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4" name="Oval 32"/>
          <p:cNvSpPr>
            <a:spLocks noChangeArrowheads="1"/>
          </p:cNvSpPr>
          <p:nvPr/>
        </p:nvSpPr>
        <p:spPr bwMode="auto">
          <a:xfrm>
            <a:off x="3708400" y="3789363"/>
            <a:ext cx="576263" cy="504825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5" name="Oval 33"/>
          <p:cNvSpPr>
            <a:spLocks noChangeArrowheads="1"/>
          </p:cNvSpPr>
          <p:nvPr/>
        </p:nvSpPr>
        <p:spPr bwMode="auto">
          <a:xfrm>
            <a:off x="3635375" y="5661025"/>
            <a:ext cx="504825" cy="504825"/>
          </a:xfrm>
          <a:prstGeom prst="ellipse">
            <a:avLst/>
          </a:prstGeom>
          <a:noFill/>
          <a:ln w="38100">
            <a:solidFill>
              <a:srgbClr val="0066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356100" y="5805488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28707" name="Oval 35"/>
          <p:cNvSpPr>
            <a:spLocks noChangeArrowheads="1"/>
          </p:cNvSpPr>
          <p:nvPr/>
        </p:nvSpPr>
        <p:spPr bwMode="auto">
          <a:xfrm>
            <a:off x="5003800" y="6021388"/>
            <a:ext cx="3603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608515" y="620688"/>
            <a:ext cx="207828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1" dirty="0" smtClean="0">
                <a:latin typeface="Comic Sans MS" pitchFamily="66" charset="0"/>
              </a:rPr>
              <a:t>4. ABS. CLORO</a:t>
            </a:r>
            <a:endParaRPr lang="es-ES" sz="1800" b="1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302060" y="3623748"/>
            <a:ext cx="1871025" cy="1015663"/>
          </a:xfrm>
          <a:prstGeom prst="rect">
            <a:avLst/>
          </a:prstGeom>
          <a:solidFill>
            <a:srgbClr val="DBFF7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Cloro sigue </a:t>
            </a:r>
          </a:p>
          <a:p>
            <a:r>
              <a:rPr lang="es-VE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pasivamente </a:t>
            </a:r>
          </a:p>
          <a:p>
            <a:r>
              <a:rPr lang="es-VE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sodio</a:t>
            </a:r>
            <a:endParaRPr lang="es-VE" sz="20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3" grpId="0" animBg="1"/>
      <p:bldP spid="28704" grpId="0" animBg="1"/>
      <p:bldP spid="28705" grpId="0" animBg="1"/>
      <p:bldP spid="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9387" r="12741" b="16766"/>
          <a:stretch>
            <a:fillRect/>
          </a:stretch>
        </p:blipFill>
        <p:spPr>
          <a:xfrm>
            <a:off x="1763713" y="1411288"/>
            <a:ext cx="4103687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076825" y="1484313"/>
            <a:ext cx="1511300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660232" y="573087"/>
            <a:ext cx="201644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5. ABS.   </a:t>
            </a:r>
            <a:endParaRPr lang="es-ES" sz="1800" b="1" dirty="0"/>
          </a:p>
          <a:p>
            <a:r>
              <a:rPr lang="es-ES" sz="1800" b="1" dirty="0" smtClean="0"/>
              <a:t>BICARBONATO</a:t>
            </a:r>
            <a:endParaRPr lang="es-ES" sz="1800" b="1" dirty="0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795963" y="5730875"/>
            <a:ext cx="9366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284663" y="5659438"/>
            <a:ext cx="20875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5003800" y="5730875"/>
            <a:ext cx="1728788" cy="5762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4932363" y="5732463"/>
            <a:ext cx="144462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6659563" y="5730875"/>
            <a:ext cx="144462" cy="576263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508625" y="5803900"/>
            <a:ext cx="60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solidFill>
                  <a:srgbClr val="C4004F"/>
                </a:solidFill>
              </a:rPr>
              <a:t>CO</a:t>
            </a:r>
            <a:r>
              <a:rPr lang="es-MX" sz="1800" b="1" baseline="-25000">
                <a:solidFill>
                  <a:srgbClr val="C4004F"/>
                </a:solidFill>
              </a:rPr>
              <a:t>2</a:t>
            </a:r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6659563" y="5948363"/>
            <a:ext cx="504825" cy="142875"/>
          </a:xfrm>
          <a:prstGeom prst="rightArrow">
            <a:avLst>
              <a:gd name="adj1" fmla="val 50000"/>
              <a:gd name="adj2" fmla="val 8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7164388" y="5734050"/>
            <a:ext cx="1465262" cy="457200"/>
          </a:xfrm>
          <a:prstGeom prst="rect">
            <a:avLst/>
          </a:prstGeom>
          <a:solidFill>
            <a:srgbClr val="BDD4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pulmones</a:t>
            </a: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827088" y="1266825"/>
            <a:ext cx="1368425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2268538" y="1411288"/>
            <a:ext cx="1428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8" name="Text Box 32"/>
          <p:cNvSpPr txBox="1">
            <a:spLocks noChangeArrowheads="1"/>
          </p:cNvSpPr>
          <p:nvPr/>
        </p:nvSpPr>
        <p:spPr bwMode="auto">
          <a:xfrm>
            <a:off x="766762" y="50787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5353844" y="3943144"/>
            <a:ext cx="1786767" cy="1015663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 b="1" dirty="0" err="1" smtClean="0"/>
              <a:t>Abs.ACTIVA</a:t>
            </a:r>
            <a:r>
              <a:rPr lang="es-ES" sz="2000" b="1" dirty="0" smtClean="0"/>
              <a:t> </a:t>
            </a:r>
            <a:endParaRPr lang="es-ES" sz="2000" b="1" dirty="0"/>
          </a:p>
          <a:p>
            <a:r>
              <a:rPr lang="es-ES" sz="2000" b="1" dirty="0" smtClean="0"/>
              <a:t>Indirecta</a:t>
            </a:r>
          </a:p>
          <a:p>
            <a:r>
              <a:rPr lang="es-ES" sz="2000" b="1" dirty="0" smtClean="0"/>
              <a:t>HCO</a:t>
            </a:r>
            <a:r>
              <a:rPr lang="es-ES" sz="2000" b="1" baseline="-25000" dirty="0" smtClean="0"/>
              <a:t>3</a:t>
            </a:r>
            <a:r>
              <a:rPr lang="es-ES" sz="2000" b="1" baseline="30000" dirty="0" smtClean="0"/>
              <a:t>-</a:t>
            </a:r>
            <a:r>
              <a:rPr lang="es-ES" sz="2000" b="1" dirty="0" smtClean="0"/>
              <a:t> </a:t>
            </a:r>
            <a:endParaRPr lang="es-ES" sz="2000" b="1" dirty="0"/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6732240" y="1286669"/>
            <a:ext cx="19239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Duodeno-yeyuno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7235752" y="1883330"/>
            <a:ext cx="971741" cy="64633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pH</a:t>
            </a:r>
          </a:p>
          <a:p>
            <a:r>
              <a:rPr lang="es-ES" sz="1800" dirty="0"/>
              <a:t>alcalino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4859338" y="4868863"/>
            <a:ext cx="21748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4572000" y="3500438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4572000" y="3421063"/>
            <a:ext cx="598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solidFill>
                  <a:srgbClr val="C4004F"/>
                </a:solidFill>
              </a:rPr>
              <a:t>CO</a:t>
            </a:r>
            <a:r>
              <a:rPr lang="es-ES_tradnl" sz="1800" b="1" baseline="-25000">
                <a:solidFill>
                  <a:srgbClr val="C4004F"/>
                </a:solidFill>
              </a:rPr>
              <a:t>2</a:t>
            </a:r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4859338" y="3787775"/>
            <a:ext cx="433387" cy="2160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4572000" y="3211513"/>
            <a:ext cx="576263" cy="649287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40" name="Oval 44"/>
          <p:cNvSpPr>
            <a:spLocks noChangeArrowheads="1"/>
          </p:cNvSpPr>
          <p:nvPr/>
        </p:nvSpPr>
        <p:spPr bwMode="auto">
          <a:xfrm>
            <a:off x="5435600" y="5732463"/>
            <a:ext cx="720725" cy="576262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2195513" y="1195388"/>
            <a:ext cx="5048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2484438" y="1339850"/>
            <a:ext cx="792162" cy="792163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539552" y="1388497"/>
            <a:ext cx="1489075" cy="925513"/>
          </a:xfrm>
          <a:prstGeom prst="rect">
            <a:avLst/>
          </a:prstGeom>
          <a:solidFill>
            <a:srgbClr val="97C1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Biliar,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Pancreática,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Intestinal</a:t>
            </a:r>
          </a:p>
        </p:txBody>
      </p:sp>
      <p:sp>
        <p:nvSpPr>
          <p:cNvPr id="29742" name="Text Box 46"/>
          <p:cNvSpPr txBox="1">
            <a:spLocks noChangeArrowheads="1"/>
          </p:cNvSpPr>
          <p:nvPr/>
        </p:nvSpPr>
        <p:spPr bwMode="auto">
          <a:xfrm>
            <a:off x="3729038" y="836712"/>
            <a:ext cx="842962" cy="366713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HCO</a:t>
            </a:r>
            <a:r>
              <a:rPr lang="es-ES_tradnl" sz="1800" baseline="-25000"/>
              <a:t>3</a:t>
            </a:r>
            <a:r>
              <a:rPr lang="es-ES_tradnl" sz="2000" baseline="30000"/>
              <a:t>-</a:t>
            </a:r>
          </a:p>
        </p:txBody>
      </p:sp>
      <p:sp>
        <p:nvSpPr>
          <p:cNvPr id="29743" name="Text Box 47"/>
          <p:cNvSpPr txBox="1">
            <a:spLocks noChangeArrowheads="1"/>
          </p:cNvSpPr>
          <p:nvPr/>
        </p:nvSpPr>
        <p:spPr bwMode="auto">
          <a:xfrm>
            <a:off x="2555875" y="902048"/>
            <a:ext cx="842963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29744" name="Text Box 48"/>
          <p:cNvSpPr txBox="1">
            <a:spLocks noChangeArrowheads="1"/>
          </p:cNvSpPr>
          <p:nvPr/>
        </p:nvSpPr>
        <p:spPr bwMode="auto">
          <a:xfrm>
            <a:off x="4932363" y="908050"/>
            <a:ext cx="842962" cy="366713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HCO</a:t>
            </a:r>
            <a:r>
              <a:rPr lang="es-ES_tradnl" sz="1800" baseline="-25000"/>
              <a:t>3</a:t>
            </a:r>
            <a:r>
              <a:rPr lang="es-ES_tradnl" sz="2000" baseline="30000"/>
              <a:t>-</a:t>
            </a:r>
          </a:p>
        </p:txBody>
      </p:sp>
      <p:sp>
        <p:nvSpPr>
          <p:cNvPr id="29746" name="Text Box 50"/>
          <p:cNvSpPr txBox="1">
            <a:spLocks noChangeArrowheads="1"/>
          </p:cNvSpPr>
          <p:nvPr/>
        </p:nvSpPr>
        <p:spPr bwMode="auto">
          <a:xfrm>
            <a:off x="5148263" y="1627188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5688807" y="2273074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4" name="Text Box 50"/>
          <p:cNvSpPr txBox="1">
            <a:spLocks noChangeArrowheads="1"/>
          </p:cNvSpPr>
          <p:nvPr/>
        </p:nvSpPr>
        <p:spPr bwMode="auto">
          <a:xfrm>
            <a:off x="1547745" y="964067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1393372" y="2520590"/>
            <a:ext cx="842962" cy="36671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2000" baseline="30000" dirty="0"/>
              <a:t>-</a:t>
            </a: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5" dur="2000" fill="hold"/>
                                        <p:tgtEl>
                                          <p:spTgt spid="297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6" grpId="0"/>
      <p:bldP spid="29718" grpId="0" animBg="1"/>
      <p:bldP spid="29719" grpId="0" animBg="1"/>
      <p:bldP spid="29708" grpId="0" animBg="1"/>
      <p:bldP spid="29735" grpId="0"/>
      <p:bldP spid="29737" grpId="0" animBg="1"/>
      <p:bldP spid="29739" grpId="0" animBg="1"/>
      <p:bldP spid="29739" grpId="1" animBg="1"/>
      <p:bldP spid="29740" grpId="0" animBg="1"/>
      <p:bldP spid="29740" grpId="1" animBg="1"/>
      <p:bldP spid="29709" grpId="0" animBg="1"/>
      <p:bldP spid="29709" grpId="1" animBg="1"/>
      <p:bldP spid="2972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7" name="Picture 17" descr="control ionic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7"/>
          <a:stretch/>
        </p:blipFill>
        <p:spPr bwMode="auto">
          <a:xfrm>
            <a:off x="768484" y="1916832"/>
            <a:ext cx="5328518" cy="47228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272870" y="524958"/>
            <a:ext cx="2446504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400" b="1" dirty="0">
                <a:latin typeface="Comic Sans MS" pitchFamily="66" charset="0"/>
              </a:rPr>
              <a:t>ABSORCIÓN AGUA </a:t>
            </a:r>
          </a:p>
          <a:p>
            <a:r>
              <a:rPr lang="es-ES" sz="1400" b="1" dirty="0">
                <a:latin typeface="Comic Sans MS" pitchFamily="66" charset="0"/>
              </a:rPr>
              <a:t>      ELECTROLITOS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739224" y="1115000"/>
            <a:ext cx="196239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6. 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6739224" y="2115274"/>
            <a:ext cx="1593850" cy="1196975"/>
          </a:xfrm>
          <a:prstGeom prst="rect">
            <a:avLst/>
          </a:prstGeom>
          <a:solidFill>
            <a:srgbClr val="D1E4FF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Endocrino</a:t>
            </a:r>
          </a:p>
          <a:p>
            <a:r>
              <a:rPr lang="es-ES_tradnl" sz="2400"/>
              <a:t>Nervioso</a:t>
            </a:r>
          </a:p>
          <a:p>
            <a:r>
              <a:rPr lang="es-ES_tradnl" sz="2400"/>
              <a:t>Inmune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263590" y="1407388"/>
            <a:ext cx="2776722" cy="707886"/>
          </a:xfrm>
          <a:prstGeom prst="rect">
            <a:avLst/>
          </a:prstGeom>
          <a:noFill/>
          <a:ln w="38100">
            <a:solidFill>
              <a:srgbClr val="CC3399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Iones </a:t>
            </a:r>
          </a:p>
          <a:p>
            <a:r>
              <a:rPr lang="es-VE" sz="2000" dirty="0" smtClean="0"/>
              <a:t>Absorción /Secreción</a:t>
            </a:r>
            <a:endParaRPr lang="es-VE" sz="2000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1907704" y="4653136"/>
            <a:ext cx="1152128" cy="9489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737034" y="4619778"/>
            <a:ext cx="1322798" cy="1015663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Sistema </a:t>
            </a:r>
          </a:p>
          <a:p>
            <a:r>
              <a:rPr lang="es-VE" sz="2000" dirty="0" smtClean="0"/>
              <a:t>Nervioso </a:t>
            </a:r>
          </a:p>
          <a:p>
            <a:r>
              <a:rPr lang="es-VE" sz="2000" dirty="0" smtClean="0"/>
              <a:t>Entérico</a:t>
            </a:r>
            <a:endParaRPr lang="es-VE" sz="20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3432743" y="4756989"/>
            <a:ext cx="779217" cy="9823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3334993" y="4756989"/>
            <a:ext cx="156887" cy="9823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4067944" y="4876528"/>
            <a:ext cx="189735" cy="8627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34993" y="4955753"/>
            <a:ext cx="1058303" cy="584775"/>
          </a:xfrm>
          <a:prstGeom prst="rect">
            <a:avLst/>
          </a:prstGeom>
          <a:noFill/>
          <a:ln w="38100">
            <a:solidFill>
              <a:srgbClr val="CC0000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Sistema </a:t>
            </a:r>
          </a:p>
          <a:p>
            <a:r>
              <a:rPr lang="es-VE" sz="1600" b="1" dirty="0" smtClean="0"/>
              <a:t>Inmune</a:t>
            </a:r>
            <a:endParaRPr lang="es-VE" sz="1600" b="1" dirty="0"/>
          </a:p>
        </p:txBody>
      </p:sp>
      <p:sp>
        <p:nvSpPr>
          <p:cNvPr id="7" name="6 Elipse"/>
          <p:cNvSpPr/>
          <p:nvPr/>
        </p:nvSpPr>
        <p:spPr bwMode="auto">
          <a:xfrm>
            <a:off x="4211960" y="5540528"/>
            <a:ext cx="181336" cy="19876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4644628" y="4752519"/>
            <a:ext cx="1079500" cy="8829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5012263" y="5602085"/>
            <a:ext cx="611188" cy="1987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4572000" y="4756989"/>
            <a:ext cx="360040" cy="8829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644008" y="4828471"/>
            <a:ext cx="1438214" cy="707886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Sistema</a:t>
            </a:r>
          </a:p>
          <a:p>
            <a:r>
              <a:rPr lang="es-VE" sz="2000" dirty="0" smtClean="0"/>
              <a:t>Endocrino 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42838" y="640001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6139681" y="533400"/>
            <a:ext cx="2446504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400" b="1">
                <a:latin typeface="Comic Sans MS" pitchFamily="66" charset="0"/>
              </a:rPr>
              <a:t>ABSORCIÓN AGUA </a:t>
            </a:r>
          </a:p>
          <a:p>
            <a:r>
              <a:rPr lang="es-ES" sz="1400" b="1">
                <a:latin typeface="Comic Sans MS" pitchFamily="66" charset="0"/>
              </a:rPr>
              <a:t>       ELECTROLITOS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6623788" y="1181031"/>
            <a:ext cx="196239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6. 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827088" y="2768600"/>
            <a:ext cx="2303462" cy="1706563"/>
          </a:xfrm>
          <a:prstGeom prst="rect">
            <a:avLst/>
          </a:prstGeom>
          <a:solidFill>
            <a:srgbClr val="C1DAFF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Neural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R.Vago-vagal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R. Locales (bolo)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c.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ECL: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5-HT   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NT: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–VIP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738" name="Rectangle 10"/>
          <p:cNvSpPr>
            <a:spLocks noChangeArrowheads="1"/>
          </p:cNvSpPr>
          <p:nvPr/>
        </p:nvSpPr>
        <p:spPr bwMode="auto">
          <a:xfrm>
            <a:off x="3492500" y="2762250"/>
            <a:ext cx="1749425" cy="1706563"/>
          </a:xfrm>
          <a:prstGeom prst="rect">
            <a:avLst/>
          </a:prstGeom>
          <a:solidFill>
            <a:srgbClr val="FFD9EC"/>
          </a:solidFill>
          <a:ln w="28575">
            <a:solidFill>
              <a:srgbClr val="FF97C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Luminales</a:t>
            </a: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(m. apical)</a:t>
            </a:r>
          </a:p>
          <a:p>
            <a:pPr algn="l"/>
            <a:endParaRPr lang="es-ES_tradnl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Guanilina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5-AMP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Ac. Biliares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5616575" y="2760663"/>
            <a:ext cx="2627313" cy="1676400"/>
          </a:xfrm>
          <a:prstGeom prst="rect">
            <a:avLst/>
          </a:prstGeom>
          <a:solidFill>
            <a:srgbClr val="FFDBB7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Humorales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(m. basal)</a:t>
            </a:r>
          </a:p>
          <a:p>
            <a:pPr algn="l"/>
            <a:endParaRPr lang="es-ES_trad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PG miofibroblastos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Histamina mastocitos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IgE c. inmunes</a:t>
            </a:r>
          </a:p>
        </p:txBody>
      </p:sp>
      <p:sp>
        <p:nvSpPr>
          <p:cNvPr id="201740" name="Text Box 12"/>
          <p:cNvSpPr txBox="1">
            <a:spLocks noChangeArrowheads="1"/>
          </p:cNvSpPr>
          <p:nvPr/>
        </p:nvSpPr>
        <p:spPr bwMode="auto">
          <a:xfrm>
            <a:off x="742044" y="160605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7" grpId="0" animBg="1"/>
      <p:bldP spid="201738" grpId="0" animBg="1"/>
      <p:bldP spid="201739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822" name="Group 70"/>
          <p:cNvGraphicFramePr>
            <a:graphicFrameLocks noGrp="1"/>
          </p:cNvGraphicFramePr>
          <p:nvPr>
            <p:ph/>
          </p:nvPr>
        </p:nvGraphicFramePr>
        <p:xfrm>
          <a:off x="1541463" y="2708275"/>
          <a:ext cx="6126162" cy="2444496"/>
        </p:xfrm>
        <a:graphic>
          <a:graphicData uri="http://schemas.openxmlformats.org/drawingml/2006/table">
            <a:tbl>
              <a:tblPr/>
              <a:tblGrid>
                <a:gridCol w="3065462"/>
                <a:gridCol w="3060700"/>
              </a:tblGrid>
              <a:tr h="182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Dependientes AMPc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VIP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5 AMP/adenosina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Guanilina (GMPc)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Dependientes Ca++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5-HT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Ac. Biliares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DAFF"/>
                    </a:solidFill>
                  </a:tcPr>
                </a:tc>
              </a:tr>
            </a:tbl>
          </a:graphicData>
        </a:graphic>
      </p:graphicFrame>
      <p:sp>
        <p:nvSpPr>
          <p:cNvPr id="202786" name="Text Box 34"/>
          <p:cNvSpPr txBox="1">
            <a:spLocks noChangeArrowheads="1"/>
          </p:cNvSpPr>
          <p:nvPr/>
        </p:nvSpPr>
        <p:spPr bwMode="auto">
          <a:xfrm>
            <a:off x="3082925" y="2060575"/>
            <a:ext cx="3073277" cy="461665"/>
          </a:xfrm>
          <a:prstGeom prst="rect">
            <a:avLst/>
          </a:prstGeom>
          <a:solidFill>
            <a:srgbClr val="FFB3D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/>
              <a:t>Factores humorales</a:t>
            </a:r>
          </a:p>
        </p:txBody>
      </p:sp>
      <p:sp>
        <p:nvSpPr>
          <p:cNvPr id="202808" name="Line 56"/>
          <p:cNvSpPr>
            <a:spLocks noChangeShapeType="1"/>
          </p:cNvSpPr>
          <p:nvPr/>
        </p:nvSpPr>
        <p:spPr bwMode="auto">
          <a:xfrm>
            <a:off x="1547813" y="3141663"/>
            <a:ext cx="6119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813" name="Text Box 61"/>
          <p:cNvSpPr txBox="1">
            <a:spLocks noChangeArrowheads="1"/>
          </p:cNvSpPr>
          <p:nvPr/>
        </p:nvSpPr>
        <p:spPr bwMode="auto">
          <a:xfrm>
            <a:off x="6442047" y="457200"/>
            <a:ext cx="2149475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3038" indent="-173038">
              <a:buFontTx/>
              <a:buAutoNum type="romanUcPeriod"/>
            </a:pPr>
            <a:r>
              <a:rPr lang="es-ES" sz="1400" b="1" dirty="0" smtClean="0">
                <a:latin typeface="Comic Sans MS" pitchFamily="66" charset="0"/>
              </a:rPr>
              <a:t> ABSORCIÓN </a:t>
            </a:r>
            <a:r>
              <a:rPr lang="es-ES" sz="1400" b="1" dirty="0">
                <a:latin typeface="Comic Sans MS" pitchFamily="66" charset="0"/>
              </a:rPr>
              <a:t>AGUA </a:t>
            </a:r>
          </a:p>
          <a:p>
            <a:pPr marL="173038" indent="-173038"/>
            <a:r>
              <a:rPr lang="es-ES" sz="1400" b="1" dirty="0">
                <a:latin typeface="Comic Sans MS" pitchFamily="66" charset="0"/>
              </a:rPr>
              <a:t>       ELECTROLITOS</a:t>
            </a:r>
          </a:p>
        </p:txBody>
      </p:sp>
      <p:sp>
        <p:nvSpPr>
          <p:cNvPr id="202814" name="Text Box 62"/>
          <p:cNvSpPr txBox="1">
            <a:spLocks noChangeArrowheads="1"/>
          </p:cNvSpPr>
          <p:nvPr/>
        </p:nvSpPr>
        <p:spPr bwMode="auto">
          <a:xfrm>
            <a:off x="6648203" y="1049042"/>
            <a:ext cx="196239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6. 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>
            <a:off x="1560488" y="4725144"/>
            <a:ext cx="30599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808" grpId="0" animBg="1"/>
      <p:bldP spid="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1043410" y="2276872"/>
            <a:ext cx="3456185" cy="3046988"/>
          </a:xfrm>
          <a:prstGeom prst="rect">
            <a:avLst/>
          </a:prstGeom>
          <a:solidFill>
            <a:srgbClr val="FFD1D1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_tradnl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</a:t>
            </a: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AGUDA</a:t>
            </a: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(en minutos)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En respuesta a comida</a:t>
            </a:r>
          </a:p>
          <a:p>
            <a:pPr algn="l"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Por estímulos SNC al estrés</a:t>
            </a:r>
          </a:p>
          <a:p>
            <a:pPr algn="l"/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>
              <a:buFont typeface="+mj-lt"/>
              <a:buAutoNum type="arabicPeriod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Regulación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2dos. mensajeros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>
              <a:buFont typeface="+mj-lt"/>
              <a:buAutoNum type="arabicPeriod" startAt="2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Redistribución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transportadores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93" name="Text Box 17"/>
          <p:cNvSpPr txBox="1">
            <a:spLocks noChangeArrowheads="1"/>
          </p:cNvSpPr>
          <p:nvPr/>
        </p:nvSpPr>
        <p:spPr bwMode="auto">
          <a:xfrm>
            <a:off x="5155908" y="2276872"/>
            <a:ext cx="2884123" cy="3000821"/>
          </a:xfrm>
          <a:prstGeom prst="rect">
            <a:avLst/>
          </a:prstGeom>
          <a:solidFill>
            <a:srgbClr val="CDE6FF"/>
          </a:solidFill>
          <a:ln w="28575">
            <a:solidFill>
              <a:srgbClr val="5B9D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CRÓNICA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(días, semanas)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 algn="l">
              <a:buFontTx/>
              <a:buChar char="•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Dieta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baja en sal</a:t>
            </a:r>
          </a:p>
          <a:p>
            <a:pPr marL="174625" indent="-174625" algn="l">
              <a:buFont typeface="Arial" pitchFamily="34" charset="0"/>
              <a:buChar char="•"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ALDOSTERONA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 algn="l">
              <a:buFont typeface="Arial" pitchFamily="34" charset="0"/>
              <a:buChar char="•"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Retiene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pierde K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Aumenta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expresión de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transportadores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/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bombas y canales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/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827584" y="17002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39681" y="533400"/>
            <a:ext cx="2446504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400" b="1">
                <a:latin typeface="Comic Sans MS" pitchFamily="66" charset="0"/>
              </a:rPr>
              <a:t>ABSORCIÓN AGUA </a:t>
            </a:r>
          </a:p>
          <a:p>
            <a:r>
              <a:rPr lang="es-ES" sz="1400" b="1">
                <a:latin typeface="Comic Sans MS" pitchFamily="66" charset="0"/>
              </a:rPr>
              <a:t>       ELECTROLITOS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623788" y="1143000"/>
            <a:ext cx="196239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6. 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3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92" grpId="0" animBg="1"/>
      <p:bldP spid="2037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0" name="Oval 4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96261" name="Picture 5" descr="mucosa intestino delgado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24187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2" name="Line 6"/>
          <p:cNvSpPr>
            <a:spLocks noChangeShapeType="1"/>
          </p:cNvSpPr>
          <p:nvPr/>
        </p:nvSpPr>
        <p:spPr bwMode="auto">
          <a:xfrm>
            <a:off x="4700588" y="4076700"/>
            <a:ext cx="1095375" cy="2447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611262" y="1795462"/>
            <a:ext cx="3168650" cy="3267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dirty="0">
                <a:latin typeface="Comic Sans MS" pitchFamily="66" charset="0"/>
              </a:rPr>
              <a:t>TEMA 10</a:t>
            </a:r>
          </a:p>
          <a:p>
            <a:endParaRPr lang="es-ES" sz="18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I. </a:t>
            </a:r>
            <a:r>
              <a:rPr lang="es-ES" sz="2000" dirty="0">
                <a:latin typeface="Comic Sans MS" pitchFamily="66" charset="0"/>
              </a:rPr>
              <a:t>ABSORCIÓN AGUA   </a:t>
            </a:r>
          </a:p>
          <a:p>
            <a:r>
              <a:rPr lang="es-ES" sz="2000" dirty="0">
                <a:latin typeface="Comic Sans MS" pitchFamily="66" charset="0"/>
              </a:rPr>
              <a:t>   </a:t>
            </a:r>
            <a:r>
              <a:rPr lang="es-ES" sz="2000" dirty="0" smtClean="0">
                <a:latin typeface="Comic Sans MS" pitchFamily="66" charset="0"/>
              </a:rPr>
              <a:t>Y </a:t>
            </a:r>
            <a:r>
              <a:rPr lang="es-ES" sz="2000" dirty="0">
                <a:latin typeface="Comic Sans MS" pitchFamily="66" charset="0"/>
              </a:rPr>
              <a:t>ELECTROLITOS</a:t>
            </a:r>
          </a:p>
          <a:p>
            <a:r>
              <a:rPr lang="es-ES" sz="1800" dirty="0">
                <a:latin typeface="Comic Sans MS" pitchFamily="66" charset="0"/>
              </a:rPr>
              <a:t>	</a:t>
            </a:r>
          </a:p>
          <a:p>
            <a:r>
              <a:rPr lang="es-ES" sz="1600" dirty="0">
                <a:latin typeface="Comic Sans MS" pitchFamily="66" charset="0"/>
              </a:rPr>
              <a:t>II.   SECRECIÓN</a:t>
            </a:r>
          </a:p>
          <a:p>
            <a:r>
              <a:rPr lang="es-ES" sz="1600" dirty="0">
                <a:latin typeface="Comic Sans MS" pitchFamily="66" charset="0"/>
              </a:rPr>
              <a:t>       ELECTROLITOS</a:t>
            </a:r>
          </a:p>
          <a:p>
            <a:endParaRPr lang="es-ES" sz="12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III. </a:t>
            </a:r>
            <a:r>
              <a:rPr lang="es-ES" sz="1600" dirty="0" smtClean="0">
                <a:latin typeface="Comic Sans MS" pitchFamily="66" charset="0"/>
              </a:rPr>
              <a:t> ABS</a:t>
            </a:r>
            <a:r>
              <a:rPr lang="es-ES" sz="1600" dirty="0">
                <a:latin typeface="Comic Sans MS" pitchFamily="66" charset="0"/>
              </a:rPr>
              <a:t>. MINERALES, </a:t>
            </a:r>
          </a:p>
          <a:p>
            <a:r>
              <a:rPr lang="es-ES" sz="1600" dirty="0">
                <a:latin typeface="Comic Sans MS" pitchFamily="66" charset="0"/>
              </a:rPr>
              <a:t>      </a:t>
            </a:r>
            <a:r>
              <a:rPr lang="es-ES" sz="1600" dirty="0" smtClean="0">
                <a:latin typeface="Comic Sans MS" pitchFamily="66" charset="0"/>
              </a:rPr>
              <a:t> VIT </a:t>
            </a:r>
            <a:r>
              <a:rPr lang="es-ES" sz="1600" dirty="0">
                <a:latin typeface="Comic Sans MS" pitchFamily="66" charset="0"/>
              </a:rPr>
              <a:t>HIDROSOLUBLES</a:t>
            </a:r>
          </a:p>
          <a:p>
            <a:endParaRPr lang="es-ES" sz="12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IV.  </a:t>
            </a:r>
            <a:r>
              <a:rPr lang="es-ES" sz="1600" dirty="0" smtClean="0">
                <a:latin typeface="Comic Sans MS" pitchFamily="66" charset="0"/>
              </a:rPr>
              <a:t> MALABSORCIÓN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41742" y="1066800"/>
            <a:ext cx="2016224" cy="1077218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</a:rPr>
              <a:t>TEMA 10 </a:t>
            </a:r>
            <a:r>
              <a:rPr lang="es-ES" sz="2000" dirty="0" smtClean="0">
                <a:solidFill>
                  <a:srgbClr val="000000"/>
                </a:solidFill>
              </a:rPr>
              <a:t>Absorción agua y otros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21593" y="66262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14" name="Picture 10" descr="img27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6" t="30276" b="26003"/>
          <a:stretch/>
        </p:blipFill>
        <p:spPr bwMode="auto">
          <a:xfrm>
            <a:off x="2294517" y="1196975"/>
            <a:ext cx="472540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5" name="Picture 11" descr="img2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8" r="17436"/>
          <a:stretch>
            <a:fillRect/>
          </a:stretch>
        </p:blipFill>
        <p:spPr bwMode="auto">
          <a:xfrm>
            <a:off x="1258888" y="4464050"/>
            <a:ext cx="51117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17" name="Rectangle 13"/>
          <p:cNvSpPr>
            <a:spLocks noChangeArrowheads="1"/>
          </p:cNvSpPr>
          <p:nvPr/>
        </p:nvSpPr>
        <p:spPr bwMode="auto">
          <a:xfrm>
            <a:off x="0" y="3286125"/>
            <a:ext cx="385127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8" name="Rectangle 14"/>
          <p:cNvSpPr>
            <a:spLocks noChangeArrowheads="1"/>
          </p:cNvSpPr>
          <p:nvPr/>
        </p:nvSpPr>
        <p:spPr bwMode="auto">
          <a:xfrm>
            <a:off x="1619250" y="4392613"/>
            <a:ext cx="8651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9" name="Text Box 15"/>
          <p:cNvSpPr txBox="1">
            <a:spLocks noChangeArrowheads="1"/>
          </p:cNvSpPr>
          <p:nvPr/>
        </p:nvSpPr>
        <p:spPr bwMode="auto">
          <a:xfrm>
            <a:off x="1679575" y="4321175"/>
            <a:ext cx="860425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dirty="0"/>
              <a:t>SNA</a:t>
            </a:r>
          </a:p>
        </p:txBody>
      </p:sp>
      <p:sp>
        <p:nvSpPr>
          <p:cNvPr id="200720" name="Line 16"/>
          <p:cNvSpPr>
            <a:spLocks noChangeShapeType="1"/>
          </p:cNvSpPr>
          <p:nvPr/>
        </p:nvSpPr>
        <p:spPr bwMode="auto">
          <a:xfrm>
            <a:off x="0" y="3933825"/>
            <a:ext cx="914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23" name="Line 19"/>
          <p:cNvSpPr>
            <a:spLocks noChangeShapeType="1"/>
          </p:cNvSpPr>
          <p:nvPr/>
        </p:nvSpPr>
        <p:spPr bwMode="auto">
          <a:xfrm flipH="1">
            <a:off x="3492500" y="4294188"/>
            <a:ext cx="71438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6011863" y="4868863"/>
            <a:ext cx="2503487" cy="457200"/>
          </a:xfrm>
          <a:prstGeom prst="rect">
            <a:avLst/>
          </a:prstGeom>
          <a:solidFill>
            <a:srgbClr val="BDD4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dirty="0">
                <a:solidFill>
                  <a:srgbClr val="FF0000"/>
                </a:solidFill>
              </a:rPr>
              <a:t>*</a:t>
            </a:r>
            <a:r>
              <a:rPr lang="es-MX" sz="2400" dirty="0"/>
              <a:t> ¿Por qué será?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819992" y="1438807"/>
            <a:ext cx="1598515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dirty="0" smtClean="0"/>
              <a:t>Hormonas</a:t>
            </a:r>
            <a:endParaRPr lang="es-ES" sz="24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139681" y="533400"/>
            <a:ext cx="2446504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400" b="1">
                <a:latin typeface="Comic Sans MS" pitchFamily="66" charset="0"/>
              </a:rPr>
              <a:t>ABSORCIÓN AGUA </a:t>
            </a:r>
          </a:p>
          <a:p>
            <a:r>
              <a:rPr lang="es-ES" sz="1400" b="1">
                <a:latin typeface="Comic Sans MS" pitchFamily="66" charset="0"/>
              </a:rPr>
              <a:t>       ELECTROLITOS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623788" y="1181031"/>
            <a:ext cx="196239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 smtClean="0">
                <a:latin typeface="Comic Sans MS" pitchFamily="66" charset="0"/>
              </a:rPr>
              <a:t>6. REGULACIÓN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MOV</a:t>
            </a:r>
            <a:r>
              <a:rPr lang="es-ES" sz="1600" b="1" dirty="0">
                <a:latin typeface="Comic Sans MS" pitchFamily="66" charset="0"/>
              </a:rPr>
              <a:t>. IÓNICO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7" grpId="0" animBg="1"/>
      <p:bldP spid="200718" grpId="0" animBg="1"/>
      <p:bldP spid="200719" grpId="0" animBg="1"/>
      <p:bldP spid="200709" grpId="0" animBg="1"/>
      <p:bldP spid="14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2138363" y="1052059"/>
            <a:ext cx="488306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</a:rPr>
              <a:t>Fisiología del Aparato Digestivo</a:t>
            </a: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1607895" y="1673625"/>
            <a:ext cx="5926622" cy="409342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>
                <a:latin typeface="Comic Sans MS" pitchFamily="66" charset="0"/>
              </a:rPr>
              <a:t>neurohumoral</a:t>
            </a:r>
            <a:r>
              <a:rPr lang="es-ES_tradnl" sz="1400" b="1" dirty="0"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Boca-esófago, estómago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Hígado, 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nutrientes, agua y electrolitos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Secreción de electrolitos</a:t>
            </a:r>
          </a:p>
          <a:p>
            <a:pPr>
              <a:buClr>
                <a:srgbClr val="006666"/>
              </a:buClr>
              <a:buSzPct val="150000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y absorción de </a:t>
            </a:r>
            <a:r>
              <a:rPr lang="es-ES_tradnl" sz="2800" b="1" dirty="0" err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vits</a:t>
            </a: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y minerales</a:t>
            </a:r>
            <a:endParaRPr lang="es-ES_tradnl" sz="28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400800" y="65946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823491" y="905976"/>
            <a:ext cx="5497018" cy="400110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2000" b="1" dirty="0">
                <a:latin typeface="Comic Sans MS" pitchFamily="66" charset="0"/>
              </a:rPr>
              <a:t>ABSORCIÓN </a:t>
            </a:r>
            <a:r>
              <a:rPr lang="es-ES" sz="2000" b="1" dirty="0" smtClean="0">
                <a:latin typeface="Comic Sans MS" pitchFamily="66" charset="0"/>
              </a:rPr>
              <a:t>AGUA Y </a:t>
            </a:r>
            <a:r>
              <a:rPr lang="es-ES" sz="2000" b="1" dirty="0">
                <a:latin typeface="Comic Sans MS" pitchFamily="66" charset="0"/>
              </a:rPr>
              <a:t>ELECTROLITOS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700748" y="1447800"/>
            <a:ext cx="3700052" cy="4093428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68288" indent="-268288" algn="l">
              <a:buAutoNum type="arabicPeriod"/>
            </a:pPr>
            <a:endParaRPr lang="es-VE" sz="800" dirty="0" smtClean="0"/>
          </a:p>
          <a:p>
            <a:pPr marL="268288" indent="-268288" algn="l">
              <a:buAutoNum type="arabicPeriod"/>
            </a:pPr>
            <a:r>
              <a:rPr lang="es-VE" sz="2000" dirty="0" smtClean="0"/>
              <a:t>Introducción</a:t>
            </a:r>
          </a:p>
          <a:p>
            <a:pPr algn="l"/>
            <a:r>
              <a:rPr lang="es-VE" sz="2000" dirty="0" smtClean="0"/>
              <a:t>      </a:t>
            </a:r>
            <a:r>
              <a:rPr lang="es-VE" sz="1600" b="1" dirty="0" smtClean="0"/>
              <a:t>a. Balance de agua</a:t>
            </a:r>
          </a:p>
          <a:p>
            <a:pPr algn="l"/>
            <a:r>
              <a:rPr lang="es-VE" sz="1600" b="1" dirty="0" smtClean="0"/>
              <a:t>     b. Ósmosis en TGI</a:t>
            </a:r>
          </a:p>
          <a:p>
            <a:pPr algn="l"/>
            <a:r>
              <a:rPr lang="es-VE" sz="1600" b="1" dirty="0"/>
              <a:t> </a:t>
            </a:r>
            <a:r>
              <a:rPr lang="es-VE" sz="1600" b="1" dirty="0" smtClean="0"/>
              <a:t>    c. </a:t>
            </a:r>
            <a:r>
              <a:rPr lang="es-VE" sz="1600" b="1" dirty="0" err="1" smtClean="0"/>
              <a:t>Mov</a:t>
            </a:r>
            <a:r>
              <a:rPr lang="es-VE" sz="1600" b="1" dirty="0" smtClean="0"/>
              <a:t>. </a:t>
            </a:r>
            <a:r>
              <a:rPr lang="es-VE" sz="1600" b="1" dirty="0"/>
              <a:t>e</a:t>
            </a:r>
            <a:r>
              <a:rPr lang="es-VE" sz="1600" b="1" dirty="0" smtClean="0"/>
              <a:t>ntre compartimientos</a:t>
            </a:r>
          </a:p>
          <a:p>
            <a:pPr algn="l"/>
            <a:endParaRPr lang="es-VE" sz="1600" dirty="0" smtClean="0"/>
          </a:p>
          <a:p>
            <a:pPr algn="l"/>
            <a:r>
              <a:rPr lang="es-VE" sz="2000" dirty="0" smtClean="0"/>
              <a:t>2. </a:t>
            </a:r>
            <a:r>
              <a:rPr lang="es-VE" sz="2000" dirty="0" err="1" smtClean="0"/>
              <a:t>Abs</a:t>
            </a:r>
            <a:r>
              <a:rPr lang="es-VE" sz="2000" dirty="0" smtClean="0"/>
              <a:t>. Agua</a:t>
            </a:r>
          </a:p>
          <a:p>
            <a:pPr algn="l"/>
            <a:endParaRPr lang="es-VE" sz="1600" dirty="0"/>
          </a:p>
          <a:p>
            <a:pPr algn="l"/>
            <a:r>
              <a:rPr lang="es-VE" sz="2000" dirty="0" smtClean="0"/>
              <a:t>3. </a:t>
            </a:r>
            <a:r>
              <a:rPr lang="es-VE" sz="2000" dirty="0" err="1" smtClean="0"/>
              <a:t>Abs</a:t>
            </a:r>
            <a:r>
              <a:rPr lang="es-VE" sz="2000" dirty="0" smtClean="0"/>
              <a:t>. Sodio</a:t>
            </a:r>
          </a:p>
          <a:p>
            <a:pPr algn="l"/>
            <a:endParaRPr lang="es-VE" sz="1600" dirty="0"/>
          </a:p>
          <a:p>
            <a:pPr algn="l"/>
            <a:r>
              <a:rPr lang="es-VE" sz="2000" dirty="0" smtClean="0"/>
              <a:t>4. </a:t>
            </a:r>
            <a:r>
              <a:rPr lang="es-VE" sz="2000" dirty="0" err="1" smtClean="0"/>
              <a:t>Abs</a:t>
            </a:r>
            <a:r>
              <a:rPr lang="es-VE" sz="2000" dirty="0" smtClean="0"/>
              <a:t>. Cloro</a:t>
            </a:r>
          </a:p>
          <a:p>
            <a:pPr algn="l"/>
            <a:endParaRPr lang="es-VE" sz="1600" dirty="0"/>
          </a:p>
          <a:p>
            <a:pPr algn="l"/>
            <a:r>
              <a:rPr lang="es-VE" sz="2000" dirty="0" smtClean="0"/>
              <a:t>5. </a:t>
            </a:r>
            <a:r>
              <a:rPr lang="es-VE" sz="2000" dirty="0" err="1" smtClean="0"/>
              <a:t>Abs</a:t>
            </a:r>
            <a:r>
              <a:rPr lang="es-VE" sz="2000" dirty="0" smtClean="0"/>
              <a:t>. Bicarbonato</a:t>
            </a:r>
          </a:p>
          <a:p>
            <a:pPr algn="l"/>
            <a:endParaRPr lang="es-VE" sz="1600" dirty="0"/>
          </a:p>
          <a:p>
            <a:pPr algn="l"/>
            <a:r>
              <a:rPr lang="es-VE" sz="2000" dirty="0" smtClean="0"/>
              <a:t>6. Regulación</a:t>
            </a:r>
          </a:p>
        </p:txBody>
      </p:sp>
    </p:spTree>
    <p:extLst>
      <p:ext uri="{BB962C8B-B14F-4D97-AF65-F5344CB8AC3E}">
        <p14:creationId xmlns:p14="http://schemas.microsoft.com/office/powerpoint/2010/main" val="28879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1" r="30334" b="5493"/>
          <a:stretch>
            <a:fillRect/>
          </a:stretch>
        </p:blipFill>
        <p:spPr bwMode="auto">
          <a:xfrm>
            <a:off x="2124075" y="192088"/>
            <a:ext cx="3311525" cy="6116637"/>
          </a:xfrm>
          <a:prstGeom prst="rect">
            <a:avLst/>
          </a:prstGeom>
          <a:solidFill>
            <a:srgbClr val="96D0D4"/>
          </a:solidFill>
        </p:spPr>
      </p:pic>
      <p:sp>
        <p:nvSpPr>
          <p:cNvPr id="138244" name="AutoShape 4"/>
          <p:cNvSpPr>
            <a:spLocks/>
          </p:cNvSpPr>
          <p:nvPr/>
        </p:nvSpPr>
        <p:spPr bwMode="auto">
          <a:xfrm>
            <a:off x="6372225" y="4581525"/>
            <a:ext cx="328613" cy="811213"/>
          </a:xfrm>
          <a:prstGeom prst="rightBrace">
            <a:avLst>
              <a:gd name="adj1" fmla="val 21455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80008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6740305" y="1098703"/>
            <a:ext cx="191270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1. Introducción</a:t>
            </a:r>
            <a:endParaRPr lang="es-ES" sz="1800" b="1" dirty="0"/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6040764" y="408330"/>
            <a:ext cx="2614818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600" b="1">
                <a:latin typeface="Comic Sans MS" pitchFamily="66" charset="0"/>
              </a:rPr>
              <a:t>ABSORCIÓN AGUA</a:t>
            </a:r>
          </a:p>
          <a:p>
            <a:r>
              <a:rPr lang="es-ES" sz="1600" b="1">
                <a:latin typeface="Comic Sans MS" pitchFamily="66" charset="0"/>
              </a:rPr>
              <a:t>     Y ELECTROLITOS</a:t>
            </a:r>
          </a:p>
        </p:txBody>
      </p:sp>
      <p:sp>
        <p:nvSpPr>
          <p:cNvPr id="138263" name="Rectangle 23"/>
          <p:cNvSpPr>
            <a:spLocks noChangeArrowheads="1"/>
          </p:cNvSpPr>
          <p:nvPr/>
        </p:nvSpPr>
        <p:spPr bwMode="auto">
          <a:xfrm>
            <a:off x="1331913" y="908050"/>
            <a:ext cx="15843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4" name="Rectangle 24"/>
          <p:cNvSpPr>
            <a:spLocks noChangeArrowheads="1"/>
          </p:cNvSpPr>
          <p:nvPr/>
        </p:nvSpPr>
        <p:spPr bwMode="auto">
          <a:xfrm>
            <a:off x="1258888" y="2276475"/>
            <a:ext cx="11509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1331913" y="2924175"/>
            <a:ext cx="9350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6" name="Rectangle 26"/>
          <p:cNvSpPr>
            <a:spLocks noChangeArrowheads="1"/>
          </p:cNvSpPr>
          <p:nvPr/>
        </p:nvSpPr>
        <p:spPr bwMode="auto">
          <a:xfrm>
            <a:off x="1258888" y="3789363"/>
            <a:ext cx="1295400" cy="2303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7" name="Rectangle 27"/>
          <p:cNvSpPr>
            <a:spLocks noChangeArrowheads="1"/>
          </p:cNvSpPr>
          <p:nvPr/>
        </p:nvSpPr>
        <p:spPr bwMode="auto">
          <a:xfrm>
            <a:off x="4643438" y="4005263"/>
            <a:ext cx="1584325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250825" y="5589588"/>
            <a:ext cx="1514475" cy="739775"/>
          </a:xfrm>
          <a:prstGeom prst="rect">
            <a:avLst/>
          </a:prstGeom>
          <a:solidFill>
            <a:srgbClr val="F4D8AA"/>
          </a:solidFill>
          <a:ln w="38100">
            <a:solidFill>
              <a:srgbClr val="A46D14"/>
            </a:solidFill>
            <a:miter lim="800000"/>
            <a:headEnd/>
            <a:tailEnd/>
          </a:ln>
          <a:effectLst>
            <a:glow rad="101600">
              <a:srgbClr val="CC99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Total 9.0 L</a:t>
            </a:r>
          </a:p>
          <a:p>
            <a:r>
              <a:rPr lang="es-ES" sz="2000"/>
              <a:t>en la luz</a:t>
            </a:r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1614488" y="5087938"/>
            <a:ext cx="17637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1.0 L s. intestinal</a:t>
            </a:r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1622425" y="4495800"/>
            <a:ext cx="19621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1.5 L s. pancreática</a:t>
            </a:r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1646238" y="3863975"/>
            <a:ext cx="16637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2.5 L s. gástrica</a:t>
            </a:r>
          </a:p>
        </p:txBody>
      </p:sp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1662113" y="3063875"/>
            <a:ext cx="10715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0.5 L bilis</a:t>
            </a: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1619250" y="1776413"/>
            <a:ext cx="12001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1.5 L saliva</a:t>
            </a: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1403350" y="1341438"/>
            <a:ext cx="1512888" cy="346075"/>
          </a:xfrm>
          <a:prstGeom prst="rect">
            <a:avLst/>
          </a:prstGeom>
          <a:solidFill>
            <a:srgbClr val="F4D8AA"/>
          </a:solidFill>
          <a:ln w="9525">
            <a:solidFill>
              <a:srgbClr val="D28C1A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2.0 L ingesta</a:t>
            </a:r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328721" y="700718"/>
            <a:ext cx="1490662" cy="485775"/>
          </a:xfrm>
          <a:prstGeom prst="rect">
            <a:avLst/>
          </a:prstGeom>
          <a:solidFill>
            <a:srgbClr val="F9E9CF"/>
          </a:solidFill>
          <a:ln w="28575">
            <a:solidFill>
              <a:srgbClr val="D28C1A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Entradas</a:t>
            </a: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6731000" y="5702300"/>
            <a:ext cx="1944688" cy="679450"/>
          </a:xfrm>
          <a:prstGeom prst="rect">
            <a:avLst/>
          </a:prstGeom>
          <a:solidFill>
            <a:srgbClr val="DEC4EA"/>
          </a:solidFill>
          <a:ln w="38100">
            <a:solidFill>
              <a:srgbClr val="FF962D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800"/>
              <a:t>Retirados 9.0 L</a:t>
            </a:r>
          </a:p>
          <a:p>
            <a:r>
              <a:rPr lang="es-ES" sz="1800"/>
              <a:t>de la luz</a:t>
            </a:r>
          </a:p>
        </p:txBody>
      </p:sp>
      <p:sp>
        <p:nvSpPr>
          <p:cNvPr id="138262" name="Text Box 22"/>
          <p:cNvSpPr txBox="1">
            <a:spLocks noChangeArrowheads="1"/>
          </p:cNvSpPr>
          <p:nvPr/>
        </p:nvSpPr>
        <p:spPr bwMode="auto">
          <a:xfrm>
            <a:off x="6659563" y="4581525"/>
            <a:ext cx="2300287" cy="730250"/>
          </a:xfrm>
          <a:prstGeom prst="rect">
            <a:avLst/>
          </a:prstGeom>
          <a:solidFill>
            <a:srgbClr val="DEC4EA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Absorbidos 8.9 L </a:t>
            </a:r>
          </a:p>
          <a:p>
            <a:r>
              <a:rPr lang="es-ES" sz="2000"/>
              <a:t>en intestino</a:t>
            </a:r>
          </a:p>
        </p:txBody>
      </p:sp>
      <p:sp>
        <p:nvSpPr>
          <p:cNvPr id="138282" name="Rectangle 42"/>
          <p:cNvSpPr>
            <a:spLocks noChangeArrowheads="1"/>
          </p:cNvSpPr>
          <p:nvPr/>
        </p:nvSpPr>
        <p:spPr bwMode="auto">
          <a:xfrm>
            <a:off x="3995738" y="623728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4" name="Rectangle 44"/>
          <p:cNvSpPr>
            <a:spLocks noChangeArrowheads="1"/>
          </p:cNvSpPr>
          <p:nvPr/>
        </p:nvSpPr>
        <p:spPr bwMode="auto">
          <a:xfrm>
            <a:off x="2627313" y="5589588"/>
            <a:ext cx="792162" cy="431800"/>
          </a:xfrm>
          <a:prstGeom prst="rect">
            <a:avLst/>
          </a:prstGeom>
          <a:solidFill>
            <a:srgbClr val="FFB06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5" name="Rectangle 45"/>
          <p:cNvSpPr>
            <a:spLocks noChangeArrowheads="1"/>
          </p:cNvSpPr>
          <p:nvPr/>
        </p:nvSpPr>
        <p:spPr bwMode="auto">
          <a:xfrm>
            <a:off x="2555875" y="5589588"/>
            <a:ext cx="714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86" name="Line 46"/>
          <p:cNvSpPr>
            <a:spLocks noChangeShapeType="1"/>
          </p:cNvSpPr>
          <p:nvPr/>
        </p:nvSpPr>
        <p:spPr bwMode="auto">
          <a:xfrm>
            <a:off x="1547813" y="1773238"/>
            <a:ext cx="0" cy="36004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8287" name="Text Box 47"/>
          <p:cNvSpPr txBox="1">
            <a:spLocks noChangeArrowheads="1"/>
          </p:cNvSpPr>
          <p:nvPr/>
        </p:nvSpPr>
        <p:spPr bwMode="auto">
          <a:xfrm>
            <a:off x="179388" y="3132138"/>
            <a:ext cx="1311275" cy="590550"/>
          </a:xfrm>
          <a:prstGeom prst="rect">
            <a:avLst/>
          </a:prstGeom>
          <a:solidFill>
            <a:srgbClr val="F4D8AA"/>
          </a:solidFill>
          <a:ln w="9525">
            <a:solidFill>
              <a:srgbClr val="D28C1A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/>
              <a:t>7.0 L</a:t>
            </a:r>
          </a:p>
          <a:p>
            <a:r>
              <a:rPr lang="es-ES_tradnl" sz="1600" b="1"/>
              <a:t>secreciones</a:t>
            </a:r>
          </a:p>
        </p:txBody>
      </p:sp>
      <p:sp>
        <p:nvSpPr>
          <p:cNvPr id="138289" name="Text Box 49"/>
          <p:cNvSpPr txBox="1">
            <a:spLocks noChangeArrowheads="1"/>
          </p:cNvSpPr>
          <p:nvPr/>
        </p:nvSpPr>
        <p:spPr bwMode="auto">
          <a:xfrm>
            <a:off x="5839150" y="158491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90" name="Rectangle 50"/>
          <p:cNvSpPr>
            <a:spLocks noChangeArrowheads="1"/>
          </p:cNvSpPr>
          <p:nvPr/>
        </p:nvSpPr>
        <p:spPr bwMode="auto">
          <a:xfrm>
            <a:off x="4067175" y="580548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2" name="Text Box 32"/>
          <p:cNvSpPr txBox="1">
            <a:spLocks noChangeArrowheads="1"/>
          </p:cNvSpPr>
          <p:nvPr/>
        </p:nvSpPr>
        <p:spPr bwMode="auto">
          <a:xfrm>
            <a:off x="4067175" y="5734050"/>
            <a:ext cx="1441450" cy="365125"/>
          </a:xfrm>
          <a:prstGeom prst="rect">
            <a:avLst/>
          </a:prstGeom>
          <a:solidFill>
            <a:srgbClr val="FFEFA9"/>
          </a:solidFill>
          <a:ln w="28575">
            <a:solidFill>
              <a:srgbClr val="FF962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0.1 L heces</a:t>
            </a:r>
          </a:p>
        </p:txBody>
      </p:sp>
      <p:sp>
        <p:nvSpPr>
          <p:cNvPr id="138292" name="Text Box 52"/>
          <p:cNvSpPr txBox="1">
            <a:spLocks noChangeArrowheads="1"/>
          </p:cNvSpPr>
          <p:nvPr/>
        </p:nvSpPr>
        <p:spPr bwMode="auto">
          <a:xfrm>
            <a:off x="5033169" y="3992562"/>
            <a:ext cx="1308100" cy="517525"/>
          </a:xfrm>
          <a:prstGeom prst="rect">
            <a:avLst/>
          </a:prstGeom>
          <a:solidFill>
            <a:srgbClr val="E4C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/>
              <a:t>5.5 L yeyuno</a:t>
            </a:r>
          </a:p>
          <a:p>
            <a:pPr algn="l"/>
            <a:r>
              <a:rPr lang="es-ES" sz="1400" b="1" dirty="0"/>
              <a:t>2.0 L íleon </a:t>
            </a:r>
          </a:p>
        </p:txBody>
      </p:sp>
      <p:sp>
        <p:nvSpPr>
          <p:cNvPr id="138293" name="Rectangle 53"/>
          <p:cNvSpPr>
            <a:spLocks noChangeArrowheads="1"/>
          </p:cNvSpPr>
          <p:nvPr/>
        </p:nvSpPr>
        <p:spPr bwMode="auto">
          <a:xfrm>
            <a:off x="4140200" y="458152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4140200" y="4581525"/>
            <a:ext cx="2232025" cy="346075"/>
          </a:xfrm>
          <a:prstGeom prst="rect">
            <a:avLst/>
          </a:prstGeom>
          <a:solidFill>
            <a:srgbClr val="E4CEEE"/>
          </a:solidFill>
          <a:ln w="952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7.5 L intestino delg.</a:t>
            </a:r>
          </a:p>
        </p:txBody>
      </p:sp>
      <p:sp>
        <p:nvSpPr>
          <p:cNvPr id="138294" name="Rectangle 54"/>
          <p:cNvSpPr>
            <a:spLocks noChangeArrowheads="1"/>
          </p:cNvSpPr>
          <p:nvPr/>
        </p:nvSpPr>
        <p:spPr bwMode="auto">
          <a:xfrm>
            <a:off x="4140200" y="5084763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4140200" y="5011917"/>
            <a:ext cx="1300163" cy="346075"/>
          </a:xfrm>
          <a:prstGeom prst="rect">
            <a:avLst/>
          </a:prstGeom>
          <a:solidFill>
            <a:srgbClr val="E4CEEE"/>
          </a:solidFill>
          <a:ln w="952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1.4 L colon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7434644" y="1566172"/>
            <a:ext cx="124104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 dirty="0" smtClean="0"/>
              <a:t>BALANCE </a:t>
            </a:r>
          </a:p>
          <a:p>
            <a:r>
              <a:rPr lang="es-ES" sz="1600" b="1" dirty="0" smtClean="0"/>
              <a:t>DE AGUA</a:t>
            </a:r>
            <a:endParaRPr lang="es-ES" sz="1600" b="1" dirty="0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nimBg="1"/>
      <p:bldP spid="138257" grpId="0" animBg="1"/>
      <p:bldP spid="138250" grpId="0" animBg="1"/>
      <p:bldP spid="138268" grpId="0" animBg="1"/>
      <p:bldP spid="138262" grpId="0" animBg="1"/>
      <p:bldP spid="138287" grpId="0" animBg="1"/>
      <p:bldP spid="138272" grpId="0" animBg="1"/>
      <p:bldP spid="138292" grpId="0" animBg="1"/>
      <p:bldP spid="138259" grpId="0" animBg="1"/>
      <p:bldP spid="138260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5404</TotalTime>
  <Words>3220</Words>
  <Application>Microsoft Office PowerPoint</Application>
  <PresentationFormat>Presentación en pantalla (4:3)</PresentationFormat>
  <Paragraphs>1132</Paragraphs>
  <Slides>71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75" baseType="lpstr">
      <vt:lpstr>Arial</vt:lpstr>
      <vt:lpstr>Comic Sans MS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379</cp:revision>
  <dcterms:created xsi:type="dcterms:W3CDTF">2005-07-14T13:34:59Z</dcterms:created>
  <dcterms:modified xsi:type="dcterms:W3CDTF">2018-08-10T13:04:04Z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