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404" r:id="rId3"/>
    <p:sldId id="498" r:id="rId4"/>
    <p:sldId id="499" r:id="rId5"/>
    <p:sldId id="406" r:id="rId6"/>
    <p:sldId id="411" r:id="rId7"/>
    <p:sldId id="415" r:id="rId8"/>
    <p:sldId id="416" r:id="rId9"/>
    <p:sldId id="417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  <p:sldId id="426" r:id="rId19"/>
    <p:sldId id="427" r:id="rId20"/>
    <p:sldId id="428" r:id="rId21"/>
    <p:sldId id="429" r:id="rId22"/>
    <p:sldId id="430" r:id="rId23"/>
    <p:sldId id="431" r:id="rId24"/>
    <p:sldId id="432" r:id="rId25"/>
    <p:sldId id="433" r:id="rId26"/>
    <p:sldId id="434" r:id="rId27"/>
    <p:sldId id="435" r:id="rId28"/>
    <p:sldId id="436" r:id="rId29"/>
    <p:sldId id="439" r:id="rId30"/>
    <p:sldId id="440" r:id="rId31"/>
    <p:sldId id="441" r:id="rId32"/>
    <p:sldId id="442" r:id="rId33"/>
    <p:sldId id="443" r:id="rId34"/>
    <p:sldId id="444" r:id="rId35"/>
    <p:sldId id="445" r:id="rId36"/>
    <p:sldId id="446" r:id="rId37"/>
    <p:sldId id="497" r:id="rId38"/>
    <p:sldId id="447" r:id="rId39"/>
    <p:sldId id="448" r:id="rId40"/>
    <p:sldId id="450" r:id="rId41"/>
    <p:sldId id="451" r:id="rId42"/>
    <p:sldId id="452" r:id="rId43"/>
    <p:sldId id="454" r:id="rId44"/>
    <p:sldId id="456" r:id="rId45"/>
    <p:sldId id="457" r:id="rId46"/>
    <p:sldId id="458" r:id="rId47"/>
    <p:sldId id="459" r:id="rId48"/>
    <p:sldId id="460" r:id="rId49"/>
    <p:sldId id="461" r:id="rId50"/>
    <p:sldId id="462" r:id="rId51"/>
    <p:sldId id="463" r:id="rId52"/>
    <p:sldId id="466" r:id="rId53"/>
    <p:sldId id="467" r:id="rId54"/>
    <p:sldId id="468" r:id="rId55"/>
    <p:sldId id="469" r:id="rId56"/>
    <p:sldId id="470" r:id="rId57"/>
    <p:sldId id="471" r:id="rId58"/>
    <p:sldId id="472" r:id="rId59"/>
    <p:sldId id="474" r:id="rId60"/>
    <p:sldId id="473" r:id="rId61"/>
    <p:sldId id="475" r:id="rId62"/>
    <p:sldId id="476" r:id="rId63"/>
    <p:sldId id="477" r:id="rId64"/>
    <p:sldId id="479" r:id="rId65"/>
    <p:sldId id="480" r:id="rId66"/>
    <p:sldId id="481" r:id="rId67"/>
    <p:sldId id="482" r:id="rId68"/>
    <p:sldId id="489" r:id="rId69"/>
    <p:sldId id="492" r:id="rId70"/>
    <p:sldId id="495" r:id="rId71"/>
    <p:sldId id="493" r:id="rId72"/>
    <p:sldId id="488" r:id="rId73"/>
    <p:sldId id="494" r:id="rId74"/>
    <p:sldId id="490" r:id="rId75"/>
    <p:sldId id="500" r:id="rId76"/>
    <p:sldId id="503" r:id="rId77"/>
    <p:sldId id="504" r:id="rId78"/>
    <p:sldId id="501" r:id="rId79"/>
    <p:sldId id="502" r:id="rId80"/>
    <p:sldId id="496" r:id="rId81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F0"/>
    <a:srgbClr val="CEF2D2"/>
    <a:srgbClr val="FFE269"/>
    <a:srgbClr val="99CCFF"/>
    <a:srgbClr val="CEEAB0"/>
    <a:srgbClr val="9CEA00"/>
    <a:srgbClr val="9DDFBE"/>
    <a:srgbClr val="FF8FDA"/>
    <a:srgbClr val="FF66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0" autoAdjust="0"/>
    <p:restoredTop sz="99570" autoAdjust="0"/>
  </p:normalViewPr>
  <p:slideViewPr>
    <p:cSldViewPr showGuides="1">
      <p:cViewPr varScale="1">
        <p:scale>
          <a:sx n="65" d="100"/>
          <a:sy n="65" d="100"/>
        </p:scale>
        <p:origin x="9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3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97ACD-124E-4E6E-B3B0-430C723E350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87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D7C20-4DF6-4EEB-A006-A3B733EE382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50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84490-AE5B-422E-9460-B394B6A8DE1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447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67B7C2-3012-460C-A63D-C791E2C21D1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626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356C9-94AD-4735-B76E-7A7B07DE38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0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EF85D-7707-4184-BC42-70879F256F2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57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4B68D-0DF5-442D-B528-ED95581FD55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28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F749A-B79B-44DB-B3C5-0D5E16C389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03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80671-23E8-4AE1-B649-6A5342A9D70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59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9307B-7A63-43E0-A17E-5A08B1F46B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23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7EECC-22D7-41CF-A912-DC0724852BF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97AEC-C405-464E-8EEB-D76D26B3969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62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A747C2AF-5C4B-4460-89C5-D1BBEAFA0AF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389063" y="1122363"/>
            <a:ext cx="6364287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93190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1655588" cy="24088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2" descr="heretogenidad de transpsortadores vell abso cripta 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" t="15436" r="9274" b="6250"/>
          <a:stretch>
            <a:fillRect/>
          </a:stretch>
        </p:blipFill>
        <p:spPr bwMode="auto">
          <a:xfrm>
            <a:off x="831205" y="1601788"/>
            <a:ext cx="60483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55" name="Oval 3"/>
          <p:cNvSpPr>
            <a:spLocks noChangeArrowheads="1"/>
          </p:cNvSpPr>
          <p:nvPr/>
        </p:nvSpPr>
        <p:spPr bwMode="auto">
          <a:xfrm>
            <a:off x="4210993" y="3767138"/>
            <a:ext cx="1655762" cy="1584325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1407468" y="46307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7" name="Oval 5"/>
          <p:cNvSpPr>
            <a:spLocks noChangeArrowheads="1"/>
          </p:cNvSpPr>
          <p:nvPr/>
        </p:nvSpPr>
        <p:spPr bwMode="auto">
          <a:xfrm>
            <a:off x="1694805" y="3551238"/>
            <a:ext cx="1655763" cy="18002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686743" y="4343400"/>
            <a:ext cx="865187" cy="323850"/>
          </a:xfrm>
          <a:prstGeom prst="rect">
            <a:avLst/>
          </a:prstGeom>
          <a:solidFill>
            <a:srgbClr val="EDE4B5"/>
          </a:solidFill>
          <a:ln w="19050">
            <a:solidFill>
              <a:srgbClr val="C1A92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latin typeface="Arial" charset="0"/>
              </a:rPr>
              <a:t>CRIPTA</a:t>
            </a:r>
          </a:p>
        </p:txBody>
      </p:sp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1910705" y="2254250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683568" y="1268413"/>
            <a:ext cx="1349375" cy="323850"/>
          </a:xfrm>
          <a:prstGeom prst="rect">
            <a:avLst/>
          </a:prstGeom>
          <a:solidFill>
            <a:srgbClr val="E8C7EB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latin typeface="Arial" charset="0"/>
              </a:rPr>
              <a:t>VELLOSIDAD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3207693" y="1462088"/>
            <a:ext cx="13684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2809170" y="1868315"/>
            <a:ext cx="146867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/>
              <a:t>Cotransporte</a:t>
            </a:r>
            <a:r>
              <a:rPr lang="es-ES" sz="1400" b="1" dirty="0"/>
              <a:t> </a:t>
            </a:r>
            <a:endParaRPr lang="es-ES" sz="1400" b="1" dirty="0" smtClean="0"/>
          </a:p>
          <a:p>
            <a:pPr algn="l"/>
            <a:r>
              <a:rPr lang="es-ES" sz="1400" b="1" dirty="0" err="1" smtClean="0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-nutriente</a:t>
            </a:r>
          </a:p>
          <a:p>
            <a:pPr algn="l"/>
            <a:r>
              <a:rPr lang="es-ES" sz="1400" b="1" dirty="0"/>
              <a:t>Intercambio </a:t>
            </a:r>
            <a:endParaRPr lang="es-ES" sz="1400" b="1" dirty="0" smtClean="0"/>
          </a:p>
          <a:p>
            <a:pPr algn="l"/>
            <a:r>
              <a:rPr lang="es-ES" sz="1400" b="1" dirty="0" smtClean="0"/>
              <a:t>apical </a:t>
            </a:r>
            <a:r>
              <a:rPr lang="es-ES" sz="1400" b="1" dirty="0" err="1"/>
              <a:t>Na</a:t>
            </a:r>
            <a:r>
              <a:rPr lang="es-ES" sz="1400" b="1" baseline="30000" dirty="0"/>
              <a:t>+</a:t>
            </a:r>
            <a:r>
              <a:rPr lang="es-ES" sz="1400" b="1" dirty="0"/>
              <a:t>- H</a:t>
            </a:r>
            <a:r>
              <a:rPr lang="es-ES" sz="1400" b="1" baseline="30000" dirty="0"/>
              <a:t>+</a:t>
            </a:r>
          </a:p>
        </p:txBody>
      </p:sp>
      <p:sp>
        <p:nvSpPr>
          <p:cNvPr id="228363" name="Rectangle 11"/>
          <p:cNvSpPr>
            <a:spLocks noChangeArrowheads="1"/>
          </p:cNvSpPr>
          <p:nvPr/>
        </p:nvSpPr>
        <p:spPr bwMode="auto">
          <a:xfrm>
            <a:off x="4576118" y="1751013"/>
            <a:ext cx="10795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4" name="Rectangle 12"/>
          <p:cNvSpPr>
            <a:spLocks noChangeArrowheads="1"/>
          </p:cNvSpPr>
          <p:nvPr/>
        </p:nvSpPr>
        <p:spPr bwMode="auto">
          <a:xfrm>
            <a:off x="5868343" y="1196975"/>
            <a:ext cx="11525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783757" y="2881180"/>
            <a:ext cx="217559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Bomba de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-K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l"/>
            <a:endParaRPr lang="es-E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Intercambiador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HCO</a:t>
            </a:r>
            <a:r>
              <a:rPr lang="es-ES" sz="1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-Cl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l"/>
            <a:endParaRPr lang="es-E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Intercambiador </a:t>
            </a:r>
          </a:p>
          <a:p>
            <a:pPr algn="l"/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basolateral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-H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228366" name="Text Box 14"/>
          <p:cNvSpPr txBox="1">
            <a:spLocks noChangeArrowheads="1"/>
          </p:cNvSpPr>
          <p:nvPr/>
        </p:nvSpPr>
        <p:spPr bwMode="auto">
          <a:xfrm>
            <a:off x="4243353" y="2084869"/>
            <a:ext cx="1478290" cy="707886"/>
          </a:xfrm>
          <a:prstGeom prst="rect">
            <a:avLst/>
          </a:prstGeom>
          <a:solidFill>
            <a:srgbClr val="BBFE00"/>
          </a:solidFill>
          <a:ln w="28575">
            <a:solidFill>
              <a:srgbClr val="2E5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Canal cloro</a:t>
            </a:r>
          </a:p>
          <a:p>
            <a:r>
              <a:rPr lang="es-ES" sz="2000"/>
              <a:t>CFTR</a:t>
            </a:r>
          </a:p>
        </p:txBody>
      </p:sp>
      <p:sp>
        <p:nvSpPr>
          <p:cNvPr id="228367" name="Text Box 15"/>
          <p:cNvSpPr txBox="1">
            <a:spLocks noChangeArrowheads="1"/>
          </p:cNvSpPr>
          <p:nvPr/>
        </p:nvSpPr>
        <p:spPr bwMode="auto">
          <a:xfrm>
            <a:off x="3436758" y="5537654"/>
            <a:ext cx="3484563" cy="701675"/>
          </a:xfrm>
          <a:prstGeom prst="rect">
            <a:avLst/>
          </a:prstGeom>
          <a:solidFill>
            <a:srgbClr val="BEFAC8"/>
          </a:solidFill>
          <a:ln>
            <a:noFill/>
          </a:ln>
          <a:effectLst>
            <a:glow rad="101600">
              <a:srgbClr val="33CC33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Memb. apicales enterocitos </a:t>
            </a:r>
          </a:p>
          <a:p>
            <a:r>
              <a:rPr lang="es-MX" sz="2000"/>
              <a:t>Criptas Lieberkühn</a:t>
            </a:r>
          </a:p>
        </p:txBody>
      </p:sp>
      <p:sp>
        <p:nvSpPr>
          <p:cNvPr id="228369" name="Text Box 17"/>
          <p:cNvSpPr txBox="1">
            <a:spLocks noChangeArrowheads="1"/>
          </p:cNvSpPr>
          <p:nvPr/>
        </p:nvSpPr>
        <p:spPr bwMode="auto">
          <a:xfrm>
            <a:off x="6190503" y="572022"/>
            <a:ext cx="2332690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latin typeface="Comic Sans MS" pitchFamily="66" charset="0"/>
              </a:rPr>
              <a:t>      ELECTROLITOS</a:t>
            </a:r>
          </a:p>
        </p:txBody>
      </p:sp>
      <p:sp>
        <p:nvSpPr>
          <p:cNvPr id="228370" name="Text Box 18"/>
          <p:cNvSpPr txBox="1">
            <a:spLocks noChangeArrowheads="1"/>
          </p:cNvSpPr>
          <p:nvPr/>
        </p:nvSpPr>
        <p:spPr bwMode="auto">
          <a:xfrm>
            <a:off x="7464890" y="1256677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4735661" y="1264558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animBg="1"/>
      <p:bldP spid="228357" grpId="0" animBg="1"/>
      <p:bldP spid="228362" grpId="0"/>
      <p:bldP spid="228365" grpId="0"/>
      <p:bldP spid="228366" grpId="0" animBg="1"/>
      <p:bldP spid="2283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3640138" y="1462088"/>
            <a:ext cx="13684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6375488" y="4524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latin typeface="Comic Sans MS" pitchFamily="66" charset="0"/>
              </a:rPr>
              <a:t>II. SECRECIÓN </a:t>
            </a:r>
          </a:p>
          <a:p>
            <a:r>
              <a:rPr lang="es-ES" sz="1600" b="1" dirty="0">
                <a:latin typeface="Comic Sans MS" pitchFamily="66" charset="0"/>
              </a:rPr>
              <a:t>     </a:t>
            </a:r>
            <a:r>
              <a:rPr lang="es-ES" sz="1600" b="1" dirty="0" smtClean="0">
                <a:latin typeface="Comic Sans MS" pitchFamily="66" charset="0"/>
              </a:rPr>
              <a:t>ELECTROLITOS</a:t>
            </a:r>
            <a:endParaRPr lang="es-ES" sz="1600" b="1" dirty="0">
              <a:latin typeface="Comic Sans MS" pitchFamily="66" charset="0"/>
            </a:endParaRPr>
          </a:p>
        </p:txBody>
      </p:sp>
      <p:pic>
        <p:nvPicPr>
          <p:cNvPr id="229382" name="Picture 6" descr="img28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t="25394" r="28146" b="14325"/>
          <a:stretch>
            <a:fillRect/>
          </a:stretch>
        </p:blipFill>
        <p:spPr bwMode="auto">
          <a:xfrm>
            <a:off x="3132138" y="1989138"/>
            <a:ext cx="2952750" cy="3527425"/>
          </a:xfrm>
          <a:prstGeom prst="rect">
            <a:avLst/>
          </a:prstGeom>
          <a:solidFill>
            <a:srgbClr val="8CCB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4" name="Rectangle 8"/>
          <p:cNvSpPr>
            <a:spLocks noChangeArrowheads="1"/>
          </p:cNvSpPr>
          <p:nvPr/>
        </p:nvSpPr>
        <p:spPr bwMode="auto">
          <a:xfrm>
            <a:off x="4400550" y="1844675"/>
            <a:ext cx="1684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3170238" y="422276"/>
            <a:ext cx="715962" cy="42545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LUZ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2682869" y="6094413"/>
            <a:ext cx="1149674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00000"/>
                </a:solidFill>
              </a:rPr>
              <a:t>SANGRE</a:t>
            </a:r>
          </a:p>
        </p:txBody>
      </p:sp>
      <p:sp>
        <p:nvSpPr>
          <p:cNvPr id="229389" name="Rectangle 13"/>
          <p:cNvSpPr>
            <a:spLocks noChangeArrowheads="1"/>
          </p:cNvSpPr>
          <p:nvPr/>
        </p:nvSpPr>
        <p:spPr bwMode="auto">
          <a:xfrm>
            <a:off x="5795963" y="2565400"/>
            <a:ext cx="1944687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5835868" y="3012063"/>
            <a:ext cx="264300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marL="176213" indent="-176213" algn="l">
              <a:buClr>
                <a:srgbClr val="0066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2000" dirty="0" smtClean="0"/>
              <a:t> Secreción Activa</a:t>
            </a:r>
            <a:endParaRPr lang="es-ES" sz="2000" dirty="0"/>
          </a:p>
          <a:p>
            <a:pPr algn="l">
              <a:buClr>
                <a:srgbClr val="006600"/>
              </a:buClr>
            </a:pPr>
            <a:r>
              <a:rPr lang="es-ES" sz="2000" dirty="0" smtClean="0"/>
              <a:t>   Transcelular de Cl</a:t>
            </a:r>
            <a:r>
              <a:rPr lang="es-ES" sz="2000" baseline="30000" dirty="0" smtClean="0"/>
              <a:t>-</a:t>
            </a:r>
            <a:endParaRPr lang="es-ES" sz="2000" baseline="30000" dirty="0"/>
          </a:p>
        </p:txBody>
      </p:sp>
      <p:sp>
        <p:nvSpPr>
          <p:cNvPr id="229391" name="Text Box 15"/>
          <p:cNvSpPr txBox="1">
            <a:spLocks noChangeArrowheads="1"/>
          </p:cNvSpPr>
          <p:nvPr/>
        </p:nvSpPr>
        <p:spPr bwMode="auto">
          <a:xfrm>
            <a:off x="46831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29392" name="Rectangle 16"/>
          <p:cNvSpPr>
            <a:spLocks noChangeArrowheads="1"/>
          </p:cNvSpPr>
          <p:nvPr/>
        </p:nvSpPr>
        <p:spPr bwMode="auto">
          <a:xfrm>
            <a:off x="611188" y="981075"/>
            <a:ext cx="144303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 dirty="0"/>
              <a:t>Yeyuno</a:t>
            </a:r>
          </a:p>
          <a:p>
            <a:r>
              <a:rPr lang="es-ES" sz="1600" b="1" dirty="0"/>
              <a:t>Í</a:t>
            </a:r>
            <a:r>
              <a:rPr lang="es-ES" sz="1600" b="1" dirty="0" smtClean="0"/>
              <a:t>leon-colon</a:t>
            </a:r>
            <a:endParaRPr lang="es-ES" sz="1600" b="1" dirty="0"/>
          </a:p>
        </p:txBody>
      </p:sp>
      <p:sp>
        <p:nvSpPr>
          <p:cNvPr id="229393" name="Text Box 17"/>
          <p:cNvSpPr txBox="1">
            <a:spLocks noChangeArrowheads="1"/>
          </p:cNvSpPr>
          <p:nvPr/>
        </p:nvSpPr>
        <p:spPr bwMode="auto">
          <a:xfrm>
            <a:off x="824026" y="2170112"/>
            <a:ext cx="1944687" cy="2195513"/>
          </a:xfrm>
          <a:prstGeom prst="rect">
            <a:avLst/>
          </a:prstGeom>
          <a:solidFill>
            <a:srgbClr val="B5EDB5"/>
          </a:solidFill>
          <a:ln w="28575">
            <a:solidFill>
              <a:srgbClr val="83C4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b="1" dirty="0"/>
              <a:t>Canal de Cloro</a:t>
            </a:r>
            <a:r>
              <a:rPr lang="es-ES" sz="1800" dirty="0"/>
              <a:t>  </a:t>
            </a:r>
          </a:p>
          <a:p>
            <a:r>
              <a:rPr lang="es-ES" sz="1800" b="1" dirty="0"/>
              <a:t>(CFTR)</a:t>
            </a:r>
          </a:p>
          <a:p>
            <a:pPr algn="l"/>
            <a:endParaRPr lang="es-ES" dirty="0"/>
          </a:p>
          <a:p>
            <a:pPr algn="l"/>
            <a:r>
              <a:rPr lang="es-ES" sz="1800" b="1" dirty="0" err="1"/>
              <a:t>C</a:t>
            </a:r>
            <a:r>
              <a:rPr lang="es-ES" sz="1800" dirty="0" err="1"/>
              <a:t>ystic</a:t>
            </a:r>
            <a:r>
              <a:rPr lang="es-ES" sz="1800" dirty="0"/>
              <a:t> </a:t>
            </a:r>
          </a:p>
          <a:p>
            <a:pPr algn="l"/>
            <a:r>
              <a:rPr lang="es-ES" sz="1800" b="1" dirty="0"/>
              <a:t>F</a:t>
            </a:r>
            <a:r>
              <a:rPr lang="es-ES" sz="1800" dirty="0"/>
              <a:t>ibrosis</a:t>
            </a:r>
          </a:p>
          <a:p>
            <a:pPr algn="l"/>
            <a:r>
              <a:rPr lang="es-ES" sz="1800" b="1" dirty="0" err="1"/>
              <a:t>T</a:t>
            </a:r>
            <a:r>
              <a:rPr lang="es-ES" sz="1800" dirty="0" err="1"/>
              <a:t>ransmembrane</a:t>
            </a:r>
            <a:endParaRPr lang="es-ES" sz="1800" dirty="0"/>
          </a:p>
          <a:p>
            <a:pPr algn="l"/>
            <a:r>
              <a:rPr lang="es-ES" sz="1800" dirty="0" err="1"/>
              <a:t>conductance</a:t>
            </a:r>
            <a:endParaRPr lang="es-ES" sz="1800" dirty="0"/>
          </a:p>
          <a:p>
            <a:pPr algn="l"/>
            <a:r>
              <a:rPr lang="es-ES" sz="1800" b="1" dirty="0" err="1"/>
              <a:t>R</a:t>
            </a:r>
            <a:r>
              <a:rPr lang="es-ES" sz="1800" dirty="0" err="1"/>
              <a:t>egulator</a:t>
            </a:r>
            <a:endParaRPr lang="es-ES" sz="1800" dirty="0"/>
          </a:p>
        </p:txBody>
      </p:sp>
      <p:sp>
        <p:nvSpPr>
          <p:cNvPr id="229394" name="Rectangle 18"/>
          <p:cNvSpPr>
            <a:spLocks noChangeArrowheads="1"/>
          </p:cNvSpPr>
          <p:nvPr/>
        </p:nvSpPr>
        <p:spPr bwMode="auto">
          <a:xfrm>
            <a:off x="4471988" y="2205038"/>
            <a:ext cx="9366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5" name="Rectangle 19"/>
          <p:cNvSpPr>
            <a:spLocks noChangeArrowheads="1"/>
          </p:cNvSpPr>
          <p:nvPr/>
        </p:nvSpPr>
        <p:spPr bwMode="auto">
          <a:xfrm>
            <a:off x="4040188" y="2852738"/>
            <a:ext cx="7207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6" name="Oval 20"/>
          <p:cNvSpPr>
            <a:spLocks noChangeArrowheads="1"/>
          </p:cNvSpPr>
          <p:nvPr/>
        </p:nvSpPr>
        <p:spPr bwMode="auto">
          <a:xfrm>
            <a:off x="3276600" y="4652963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7" name="Oval 21"/>
          <p:cNvSpPr>
            <a:spLocks noChangeArrowheads="1"/>
          </p:cNvSpPr>
          <p:nvPr/>
        </p:nvSpPr>
        <p:spPr bwMode="auto">
          <a:xfrm>
            <a:off x="2987675" y="1628775"/>
            <a:ext cx="5048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8" name="Rectangle 22"/>
          <p:cNvSpPr>
            <a:spLocks noChangeArrowheads="1"/>
          </p:cNvSpPr>
          <p:nvPr/>
        </p:nvSpPr>
        <p:spPr bwMode="auto">
          <a:xfrm rot="-1361628">
            <a:off x="4356100" y="3141663"/>
            <a:ext cx="7207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99" name="Rectangle 23"/>
          <p:cNvSpPr>
            <a:spLocks noChangeArrowheads="1"/>
          </p:cNvSpPr>
          <p:nvPr/>
        </p:nvSpPr>
        <p:spPr bwMode="auto">
          <a:xfrm>
            <a:off x="4643438" y="4508500"/>
            <a:ext cx="8651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0" name="Oval 24"/>
          <p:cNvSpPr>
            <a:spLocks noChangeArrowheads="1"/>
          </p:cNvSpPr>
          <p:nvPr/>
        </p:nvSpPr>
        <p:spPr bwMode="auto">
          <a:xfrm>
            <a:off x="4860925" y="4868863"/>
            <a:ext cx="431800" cy="4318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 flipV="1">
            <a:off x="5076825" y="4652963"/>
            <a:ext cx="0" cy="7921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2" name="Line 26"/>
          <p:cNvSpPr>
            <a:spLocks noChangeShapeType="1"/>
          </p:cNvSpPr>
          <p:nvPr/>
        </p:nvSpPr>
        <p:spPr bwMode="auto">
          <a:xfrm flipV="1">
            <a:off x="5221288" y="4652963"/>
            <a:ext cx="0" cy="792162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3" name="Line 27"/>
          <p:cNvSpPr>
            <a:spLocks noChangeShapeType="1"/>
          </p:cNvSpPr>
          <p:nvPr/>
        </p:nvSpPr>
        <p:spPr bwMode="auto">
          <a:xfrm flipV="1">
            <a:off x="4932363" y="4652963"/>
            <a:ext cx="0" cy="7921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4" name="Text Box 28"/>
          <p:cNvSpPr txBox="1">
            <a:spLocks noChangeArrowheads="1"/>
          </p:cNvSpPr>
          <p:nvPr/>
        </p:nvSpPr>
        <p:spPr bwMode="auto">
          <a:xfrm>
            <a:off x="6000750" y="5636759"/>
            <a:ext cx="954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(NKCLC1)</a:t>
            </a:r>
          </a:p>
        </p:txBody>
      </p:sp>
      <p:sp>
        <p:nvSpPr>
          <p:cNvPr id="229405" name="Oval 29"/>
          <p:cNvSpPr>
            <a:spLocks noChangeArrowheads="1"/>
          </p:cNvSpPr>
          <p:nvPr/>
        </p:nvSpPr>
        <p:spPr bwMode="auto">
          <a:xfrm>
            <a:off x="4643438" y="4437063"/>
            <a:ext cx="865187" cy="10795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06" name="Freeform 30"/>
          <p:cNvSpPr>
            <a:spLocks/>
          </p:cNvSpPr>
          <p:nvPr/>
        </p:nvSpPr>
        <p:spPr bwMode="auto">
          <a:xfrm flipV="1">
            <a:off x="4643438" y="5013325"/>
            <a:ext cx="215900" cy="71438"/>
          </a:xfrm>
          <a:custGeom>
            <a:avLst/>
            <a:gdLst>
              <a:gd name="T0" fmla="*/ 0 w 91"/>
              <a:gd name="T1" fmla="*/ 0 h 1"/>
              <a:gd name="T2" fmla="*/ 91 w 9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1" h="1">
                <a:moveTo>
                  <a:pt x="0" y="0"/>
                </a:moveTo>
                <a:cubicBezTo>
                  <a:pt x="34" y="0"/>
                  <a:pt x="68" y="0"/>
                  <a:pt x="91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8" name="Freeform 32"/>
          <p:cNvSpPr>
            <a:spLocks/>
          </p:cNvSpPr>
          <p:nvPr/>
        </p:nvSpPr>
        <p:spPr bwMode="auto">
          <a:xfrm>
            <a:off x="5292725" y="5157788"/>
            <a:ext cx="287338" cy="71437"/>
          </a:xfrm>
          <a:custGeom>
            <a:avLst/>
            <a:gdLst>
              <a:gd name="T0" fmla="*/ 0 w 181"/>
              <a:gd name="T1" fmla="*/ 0 h 45"/>
              <a:gd name="T2" fmla="*/ 90 w 181"/>
              <a:gd name="T3" fmla="*/ 45 h 45"/>
              <a:gd name="T4" fmla="*/ 181 w 181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45">
                <a:moveTo>
                  <a:pt x="0" y="0"/>
                </a:moveTo>
                <a:cubicBezTo>
                  <a:pt x="30" y="22"/>
                  <a:pt x="60" y="45"/>
                  <a:pt x="90" y="45"/>
                </a:cubicBezTo>
                <a:cubicBezTo>
                  <a:pt x="120" y="45"/>
                  <a:pt x="150" y="22"/>
                  <a:pt x="181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09" name="Rectangle 33"/>
          <p:cNvSpPr>
            <a:spLocks noChangeArrowheads="1"/>
          </p:cNvSpPr>
          <p:nvPr/>
        </p:nvSpPr>
        <p:spPr bwMode="auto">
          <a:xfrm>
            <a:off x="3132138" y="5229225"/>
            <a:ext cx="5032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0" name="Rectangle 34"/>
          <p:cNvSpPr>
            <a:spLocks noChangeArrowheads="1"/>
          </p:cNvSpPr>
          <p:nvPr/>
        </p:nvSpPr>
        <p:spPr bwMode="auto">
          <a:xfrm>
            <a:off x="4067175" y="1412875"/>
            <a:ext cx="3603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1" name="Rectangle 35"/>
          <p:cNvSpPr>
            <a:spLocks noChangeArrowheads="1"/>
          </p:cNvSpPr>
          <p:nvPr/>
        </p:nvSpPr>
        <p:spPr bwMode="auto">
          <a:xfrm>
            <a:off x="4068763" y="1700213"/>
            <a:ext cx="287337" cy="865187"/>
          </a:xfrm>
          <a:prstGeom prst="rect">
            <a:avLst/>
          </a:prstGeom>
          <a:solidFill>
            <a:srgbClr val="BEFAC8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2" name="Oval 36"/>
          <p:cNvSpPr>
            <a:spLocks noChangeArrowheads="1"/>
          </p:cNvSpPr>
          <p:nvPr/>
        </p:nvSpPr>
        <p:spPr bwMode="auto">
          <a:xfrm>
            <a:off x="4068763" y="1628775"/>
            <a:ext cx="287337" cy="2159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3" name="Oval 37"/>
          <p:cNvSpPr>
            <a:spLocks noChangeArrowheads="1"/>
          </p:cNvSpPr>
          <p:nvPr/>
        </p:nvSpPr>
        <p:spPr bwMode="auto">
          <a:xfrm>
            <a:off x="4068763" y="2420938"/>
            <a:ext cx="287337" cy="2159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4" name="Text Box 38"/>
          <p:cNvSpPr txBox="1">
            <a:spLocks noChangeArrowheads="1"/>
          </p:cNvSpPr>
          <p:nvPr/>
        </p:nvSpPr>
        <p:spPr bwMode="auto">
          <a:xfrm>
            <a:off x="4889723" y="4010026"/>
            <a:ext cx="474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29415" name="Line 39"/>
          <p:cNvSpPr>
            <a:spLocks noChangeShapeType="1"/>
          </p:cNvSpPr>
          <p:nvPr/>
        </p:nvSpPr>
        <p:spPr bwMode="auto">
          <a:xfrm flipV="1">
            <a:off x="4211638" y="1414463"/>
            <a:ext cx="0" cy="5746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16" name="Text Box 40"/>
          <p:cNvSpPr txBox="1">
            <a:spLocks noChangeArrowheads="1"/>
          </p:cNvSpPr>
          <p:nvPr/>
        </p:nvSpPr>
        <p:spPr bwMode="auto">
          <a:xfrm>
            <a:off x="4281488" y="1268413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29417" name="Freeform 41"/>
          <p:cNvSpPr>
            <a:spLocks/>
          </p:cNvSpPr>
          <p:nvPr/>
        </p:nvSpPr>
        <p:spPr bwMode="auto">
          <a:xfrm>
            <a:off x="4116388" y="2492375"/>
            <a:ext cx="1031875" cy="2089150"/>
          </a:xfrm>
          <a:custGeom>
            <a:avLst/>
            <a:gdLst>
              <a:gd name="T0" fmla="*/ 650 w 650"/>
              <a:gd name="T1" fmla="*/ 1316 h 1316"/>
              <a:gd name="T2" fmla="*/ 106 w 650"/>
              <a:gd name="T3" fmla="*/ 590 h 1316"/>
              <a:gd name="T4" fmla="*/ 15 w 650"/>
              <a:gd name="T5" fmla="*/ 0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0" h="1316">
                <a:moveTo>
                  <a:pt x="650" y="1316"/>
                </a:moveTo>
                <a:cubicBezTo>
                  <a:pt x="431" y="1062"/>
                  <a:pt x="212" y="809"/>
                  <a:pt x="106" y="590"/>
                </a:cubicBezTo>
                <a:cubicBezTo>
                  <a:pt x="0" y="371"/>
                  <a:pt x="30" y="98"/>
                  <a:pt x="15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9418" name="Oval 42"/>
          <p:cNvSpPr>
            <a:spLocks noChangeArrowheads="1"/>
          </p:cNvSpPr>
          <p:nvPr/>
        </p:nvSpPr>
        <p:spPr bwMode="auto">
          <a:xfrm>
            <a:off x="3851275" y="1052513"/>
            <a:ext cx="1008063" cy="11525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19" name="Text Box 43"/>
          <p:cNvSpPr txBox="1">
            <a:spLocks noChangeArrowheads="1"/>
          </p:cNvSpPr>
          <p:nvPr/>
        </p:nvSpPr>
        <p:spPr bwMode="auto">
          <a:xfrm>
            <a:off x="7415860" y="1143000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229420" name="Oval 44"/>
          <p:cNvSpPr>
            <a:spLocks noChangeArrowheads="1"/>
          </p:cNvSpPr>
          <p:nvPr/>
        </p:nvSpPr>
        <p:spPr bwMode="auto">
          <a:xfrm>
            <a:off x="4356100" y="2349500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1" name="Text Box 45"/>
          <p:cNvSpPr txBox="1">
            <a:spLocks noChangeArrowheads="1"/>
          </p:cNvSpPr>
          <p:nvPr/>
        </p:nvSpPr>
        <p:spPr bwMode="auto">
          <a:xfrm>
            <a:off x="4395774" y="2427288"/>
            <a:ext cx="7906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29424" name="Oval 48"/>
          <p:cNvSpPr>
            <a:spLocks noChangeArrowheads="1"/>
          </p:cNvSpPr>
          <p:nvPr/>
        </p:nvSpPr>
        <p:spPr bwMode="auto">
          <a:xfrm>
            <a:off x="4356100" y="54451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5" name="Oval 49"/>
          <p:cNvSpPr>
            <a:spLocks noChangeArrowheads="1"/>
          </p:cNvSpPr>
          <p:nvPr/>
        </p:nvSpPr>
        <p:spPr bwMode="auto">
          <a:xfrm>
            <a:off x="5651500" y="2565400"/>
            <a:ext cx="1444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6" name="Oval 50"/>
          <p:cNvSpPr>
            <a:spLocks noChangeArrowheads="1"/>
          </p:cNvSpPr>
          <p:nvPr/>
        </p:nvSpPr>
        <p:spPr bwMode="auto">
          <a:xfrm>
            <a:off x="3348038" y="2133600"/>
            <a:ext cx="503237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7" name="Rectangle 51"/>
          <p:cNvSpPr>
            <a:spLocks noChangeArrowheads="1"/>
          </p:cNvSpPr>
          <p:nvPr/>
        </p:nvSpPr>
        <p:spPr bwMode="auto">
          <a:xfrm>
            <a:off x="3563938" y="4365625"/>
            <a:ext cx="3603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8" name="Rectangle 52"/>
          <p:cNvSpPr>
            <a:spLocks noChangeArrowheads="1"/>
          </p:cNvSpPr>
          <p:nvPr/>
        </p:nvSpPr>
        <p:spPr bwMode="auto">
          <a:xfrm rot="-775834">
            <a:off x="3708400" y="4779963"/>
            <a:ext cx="21590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9" name="Oval 53"/>
          <p:cNvSpPr>
            <a:spLocks noChangeArrowheads="1"/>
          </p:cNvSpPr>
          <p:nvPr/>
        </p:nvSpPr>
        <p:spPr bwMode="auto">
          <a:xfrm>
            <a:off x="3635375" y="51577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422" name="Text Box 46"/>
          <p:cNvSpPr txBox="1">
            <a:spLocks noChangeArrowheads="1"/>
          </p:cNvSpPr>
          <p:nvPr/>
        </p:nvSpPr>
        <p:spPr bwMode="auto">
          <a:xfrm>
            <a:off x="3375377" y="5028407"/>
            <a:ext cx="7318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</a:t>
            </a:r>
          </a:p>
          <a:p>
            <a:pPr algn="l"/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400" b="1" baseline="30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V="1">
            <a:off x="2768713" y="2385219"/>
            <a:ext cx="1271475" cy="107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9407" name="Text Box 31"/>
          <p:cNvSpPr txBox="1">
            <a:spLocks noChangeArrowheads="1"/>
          </p:cNvSpPr>
          <p:nvPr/>
        </p:nvSpPr>
        <p:spPr bwMode="auto">
          <a:xfrm>
            <a:off x="4263180" y="5552180"/>
            <a:ext cx="1800225" cy="52322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2Cl</a:t>
            </a:r>
            <a:r>
              <a:rPr lang="es-ES_tradnl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7" dur="2000" fill="hold"/>
                                        <p:tgtEl>
                                          <p:spTgt spid="229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9" dur="2000" fill="hold"/>
                                        <p:tgtEl>
                                          <p:spTgt spid="229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90" grpId="0" animBg="1"/>
      <p:bldP spid="229393" grpId="0" animBg="1"/>
      <p:bldP spid="229404" grpId="0"/>
      <p:bldP spid="229405" grpId="0" animBg="1"/>
      <p:bldP spid="229405" grpId="1" animBg="1"/>
      <p:bldP spid="229414" grpId="0"/>
      <p:bldP spid="229415" grpId="0" animBg="1"/>
      <p:bldP spid="229417" grpId="0" animBg="1"/>
      <p:bldP spid="229418" grpId="0" animBg="1"/>
      <p:bldP spid="229418" grpId="1" animBg="1"/>
      <p:bldP spid="229421" grpId="0"/>
      <p:bldP spid="2294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30404" name="Picture 4" descr="sec clor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8000" contras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848"/>
          <a:stretch>
            <a:fillRect/>
          </a:stretch>
        </p:blipFill>
        <p:spPr bwMode="auto">
          <a:xfrm>
            <a:off x="1547813" y="836613"/>
            <a:ext cx="4900612" cy="527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4418013" y="5516563"/>
            <a:ext cx="1577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Cotransportador</a:t>
            </a:r>
          </a:p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Na2ClK</a:t>
            </a:r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3851275" y="1700213"/>
            <a:ext cx="1008063" cy="523220"/>
          </a:xfrm>
          <a:prstGeom prst="rect">
            <a:avLst/>
          </a:prstGeom>
          <a:solidFill>
            <a:srgbClr val="BBEFB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 dirty="0"/>
              <a:t>Canal </a:t>
            </a:r>
            <a:r>
              <a:rPr lang="es-ES_tradnl" sz="1400" b="1" dirty="0" smtClean="0"/>
              <a:t>Cl</a:t>
            </a:r>
            <a:r>
              <a:rPr lang="es-ES_tradnl" sz="1400" b="1" baseline="30000" dirty="0" smtClean="0"/>
              <a:t>-</a:t>
            </a:r>
            <a:endParaRPr lang="es-ES_tradnl" sz="1400" b="1" baseline="30000" dirty="0"/>
          </a:p>
          <a:p>
            <a:r>
              <a:rPr lang="es-ES_tradnl" sz="1400" b="1" dirty="0"/>
              <a:t>CFTR</a:t>
            </a:r>
          </a:p>
        </p:txBody>
      </p:sp>
      <p:sp>
        <p:nvSpPr>
          <p:cNvPr id="230407" name="Oval 7"/>
          <p:cNvSpPr>
            <a:spLocks noChangeArrowheads="1"/>
          </p:cNvSpPr>
          <p:nvPr/>
        </p:nvSpPr>
        <p:spPr bwMode="auto">
          <a:xfrm>
            <a:off x="3348038" y="4508500"/>
            <a:ext cx="792162" cy="865188"/>
          </a:xfrm>
          <a:prstGeom prst="ellipse">
            <a:avLst/>
          </a:prstGeom>
          <a:solidFill>
            <a:srgbClr val="F7F1A7"/>
          </a:solidFill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8" name="Oval 8"/>
          <p:cNvSpPr>
            <a:spLocks noChangeArrowheads="1"/>
          </p:cNvSpPr>
          <p:nvPr/>
        </p:nvSpPr>
        <p:spPr bwMode="auto">
          <a:xfrm>
            <a:off x="4500563" y="4652963"/>
            <a:ext cx="719137" cy="792162"/>
          </a:xfrm>
          <a:prstGeom prst="ellipse">
            <a:avLst/>
          </a:prstGeom>
          <a:solidFill>
            <a:schemeClr val="folHlink"/>
          </a:solidFill>
          <a:ln w="57150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09" name="Oval 9"/>
          <p:cNvSpPr>
            <a:spLocks noChangeArrowheads="1"/>
          </p:cNvSpPr>
          <p:nvPr/>
        </p:nvSpPr>
        <p:spPr bwMode="auto">
          <a:xfrm>
            <a:off x="4140200" y="404813"/>
            <a:ext cx="863600" cy="503237"/>
          </a:xfrm>
          <a:prstGeom prst="ellipse">
            <a:avLst/>
          </a:prstGeom>
          <a:noFill/>
          <a:ln w="38100">
            <a:solidFill>
              <a:srgbClr val="6699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4525963" y="4954588"/>
            <a:ext cx="7667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NKCLC1</a:t>
            </a:r>
          </a:p>
        </p:txBody>
      </p:sp>
      <p:sp>
        <p:nvSpPr>
          <p:cNvPr id="230413" name="Freeform 13"/>
          <p:cNvSpPr>
            <a:spLocks/>
          </p:cNvSpPr>
          <p:nvPr/>
        </p:nvSpPr>
        <p:spPr bwMode="auto">
          <a:xfrm>
            <a:off x="4787900" y="2636838"/>
            <a:ext cx="215900" cy="1944687"/>
          </a:xfrm>
          <a:custGeom>
            <a:avLst/>
            <a:gdLst>
              <a:gd name="T0" fmla="*/ 650 w 650"/>
              <a:gd name="T1" fmla="*/ 1316 h 1316"/>
              <a:gd name="T2" fmla="*/ 106 w 650"/>
              <a:gd name="T3" fmla="*/ 590 h 1316"/>
              <a:gd name="T4" fmla="*/ 15 w 650"/>
              <a:gd name="T5" fmla="*/ 0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0" h="1316">
                <a:moveTo>
                  <a:pt x="650" y="1316"/>
                </a:moveTo>
                <a:cubicBezTo>
                  <a:pt x="431" y="1062"/>
                  <a:pt x="212" y="809"/>
                  <a:pt x="106" y="590"/>
                </a:cubicBezTo>
                <a:cubicBezTo>
                  <a:pt x="0" y="371"/>
                  <a:pt x="30" y="98"/>
                  <a:pt x="15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0415" name="Rectangle 15"/>
          <p:cNvSpPr>
            <a:spLocks noChangeArrowheads="1"/>
          </p:cNvSpPr>
          <p:nvPr/>
        </p:nvSpPr>
        <p:spPr bwMode="auto">
          <a:xfrm>
            <a:off x="5435600" y="11969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16" name="Text Box 16"/>
          <p:cNvSpPr txBox="1">
            <a:spLocks noChangeArrowheads="1"/>
          </p:cNvSpPr>
          <p:nvPr/>
        </p:nvSpPr>
        <p:spPr bwMode="auto">
          <a:xfrm>
            <a:off x="5319713" y="1341438"/>
            <a:ext cx="547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0418" name="Text Box 18"/>
          <p:cNvSpPr txBox="1">
            <a:spLocks noChangeArrowheads="1"/>
          </p:cNvSpPr>
          <p:nvPr/>
        </p:nvSpPr>
        <p:spPr bwMode="auto">
          <a:xfrm>
            <a:off x="3402013" y="4724400"/>
            <a:ext cx="809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Bomba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Na+K+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6642729" y="531812"/>
            <a:ext cx="1984839" cy="523220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 dirty="0"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400" b="1" dirty="0">
                <a:latin typeface="Comic Sans MS" pitchFamily="66" charset="0"/>
              </a:rPr>
              <a:t>     </a:t>
            </a:r>
            <a:r>
              <a:rPr lang="es-ES" sz="1400" b="1" dirty="0" smtClean="0">
                <a:latin typeface="Comic Sans MS" pitchFamily="66" charset="0"/>
              </a:rPr>
              <a:t>ELECTROLITOS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230420" name="Text Box 20"/>
          <p:cNvSpPr txBox="1">
            <a:spLocks noChangeArrowheads="1"/>
          </p:cNvSpPr>
          <p:nvPr/>
        </p:nvSpPr>
        <p:spPr bwMode="auto">
          <a:xfrm>
            <a:off x="7569265" y="1141383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230422" name="Text Box 22"/>
          <p:cNvSpPr txBox="1">
            <a:spLocks noChangeArrowheads="1"/>
          </p:cNvSpPr>
          <p:nvPr/>
        </p:nvSpPr>
        <p:spPr bwMode="auto">
          <a:xfrm>
            <a:off x="4281488" y="476250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0423" name="Text Box 23"/>
          <p:cNvSpPr txBox="1">
            <a:spLocks noChangeArrowheads="1"/>
          </p:cNvSpPr>
          <p:nvPr/>
        </p:nvSpPr>
        <p:spPr bwMode="auto">
          <a:xfrm>
            <a:off x="2070100" y="333375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LUZ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122726" y="2901295"/>
            <a:ext cx="264300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SzPct val="150000"/>
              <a:buFont typeface="Arial" panose="020B0604020202020204" pitchFamily="34" charset="0"/>
              <a:buChar char="•"/>
            </a:pPr>
            <a:r>
              <a:rPr lang="es-ES" sz="2000" dirty="0" smtClean="0"/>
              <a:t> Secreción Activa</a:t>
            </a:r>
            <a:endParaRPr lang="es-ES" sz="2000" dirty="0"/>
          </a:p>
          <a:p>
            <a:pPr algn="l"/>
            <a:r>
              <a:rPr lang="es-ES" sz="2000" dirty="0" smtClean="0"/>
              <a:t>  </a:t>
            </a:r>
            <a:r>
              <a:rPr lang="es-ES" sz="2000" dirty="0" err="1" smtClean="0"/>
              <a:t>Transcelular</a:t>
            </a:r>
            <a:r>
              <a:rPr lang="es-ES" sz="2000" dirty="0" smtClean="0"/>
              <a:t> de Cl</a:t>
            </a:r>
            <a:r>
              <a:rPr lang="es-ES" sz="2000" baseline="30000" dirty="0" smtClean="0"/>
              <a:t>-</a:t>
            </a:r>
            <a:endParaRPr lang="es-ES" sz="2000" baseline="30000" dirty="0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5" grpId="0"/>
      <p:bldP spid="230409" grpId="0" animBg="1"/>
      <p:bldP spid="230413" grpId="0" animBg="1"/>
      <p:bldP spid="230416" grpId="0"/>
      <p:bldP spid="230422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6815155" y="489089"/>
            <a:ext cx="186942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dirty="0" smtClean="0"/>
              <a:t>Canal </a:t>
            </a:r>
            <a:r>
              <a:rPr lang="es-ES_tradnl" sz="2000" dirty="0"/>
              <a:t>de Cloro</a:t>
            </a:r>
          </a:p>
          <a:p>
            <a:r>
              <a:rPr lang="es-ES_tradnl" sz="2000" dirty="0"/>
              <a:t>CFTR</a:t>
            </a: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6621302" y="3139077"/>
            <a:ext cx="20097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Fibrosis Quística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Mutación del brazo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largo cromosoma 7</a:t>
            </a: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Gen del canal de Cl</a:t>
            </a:r>
            <a:r>
              <a:rPr lang="es-ES_tradnl" sz="16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6579235" y="2116138"/>
            <a:ext cx="2536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R</a:t>
            </a:r>
            <a:r>
              <a:rPr lang="es-ES" sz="1600" dirty="0"/>
              <a:t>egulador conductancia </a:t>
            </a:r>
          </a:p>
          <a:p>
            <a:pPr algn="l"/>
            <a:r>
              <a:rPr lang="es-ES" sz="1600" b="1" dirty="0"/>
              <a:t>t</a:t>
            </a:r>
            <a:r>
              <a:rPr lang="es-ES" sz="1600" dirty="0"/>
              <a:t>ransmembrana de</a:t>
            </a:r>
          </a:p>
          <a:p>
            <a:pPr algn="l"/>
            <a:r>
              <a:rPr lang="es-ES" sz="1600" b="1" dirty="0"/>
              <a:t>F</a:t>
            </a:r>
            <a:r>
              <a:rPr lang="es-ES" sz="1600" dirty="0"/>
              <a:t>ibrosis Quística </a:t>
            </a:r>
            <a:r>
              <a:rPr lang="es-ES" sz="1600" b="1" dirty="0"/>
              <a:t>(CFTR)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6767512" y="1263528"/>
            <a:ext cx="17938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Superfamilia </a:t>
            </a:r>
          </a:p>
          <a:p>
            <a:pPr algn="l"/>
            <a:r>
              <a:rPr lang="es-ES" sz="1600" dirty="0"/>
              <a:t>transportadores </a:t>
            </a:r>
          </a:p>
          <a:p>
            <a:pPr algn="l"/>
            <a:r>
              <a:rPr lang="es-ES" sz="1600" b="1" dirty="0"/>
              <a:t>Proteína ABC</a:t>
            </a:r>
          </a:p>
        </p:txBody>
      </p:sp>
      <p:pic>
        <p:nvPicPr>
          <p:cNvPr id="231432" name="Picture 8" descr="CFTR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5832475" cy="58324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835150" y="4797152"/>
            <a:ext cx="801823" cy="4001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/>
              <a:t>Cloro</a:t>
            </a:r>
          </a:p>
        </p:txBody>
      </p:sp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5076825" y="1241425"/>
            <a:ext cx="1295400" cy="3048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</a:t>
            </a:r>
          </a:p>
        </p:txBody>
      </p:sp>
      <p:sp>
        <p:nvSpPr>
          <p:cNvPr id="231435" name="Rectangle 11"/>
          <p:cNvSpPr>
            <a:spLocks noChangeArrowheads="1"/>
          </p:cNvSpPr>
          <p:nvPr/>
        </p:nvSpPr>
        <p:spPr bwMode="auto">
          <a:xfrm>
            <a:off x="900113" y="3978275"/>
            <a:ext cx="1008062" cy="2159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6" name="Rectangle 12"/>
          <p:cNvSpPr>
            <a:spLocks noChangeArrowheads="1"/>
          </p:cNvSpPr>
          <p:nvPr/>
        </p:nvSpPr>
        <p:spPr bwMode="auto">
          <a:xfrm>
            <a:off x="900113" y="4194175"/>
            <a:ext cx="719137" cy="50323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7" name="Rectangle 13"/>
          <p:cNvSpPr>
            <a:spLocks noChangeArrowheads="1"/>
          </p:cNvSpPr>
          <p:nvPr/>
        </p:nvSpPr>
        <p:spPr bwMode="auto">
          <a:xfrm>
            <a:off x="5508625" y="4483100"/>
            <a:ext cx="1008063" cy="2159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8" name="Rectangle 14"/>
          <p:cNvSpPr>
            <a:spLocks noChangeArrowheads="1"/>
          </p:cNvSpPr>
          <p:nvPr/>
        </p:nvSpPr>
        <p:spPr bwMode="auto">
          <a:xfrm>
            <a:off x="5795963" y="4625975"/>
            <a:ext cx="719137" cy="50323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9" name="Text Box 15"/>
          <p:cNvSpPr txBox="1">
            <a:spLocks noChangeArrowheads="1"/>
          </p:cNvSpPr>
          <p:nvPr/>
        </p:nvSpPr>
        <p:spPr bwMode="auto">
          <a:xfrm>
            <a:off x="900113" y="3978275"/>
            <a:ext cx="708025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Sitio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5795963" y="4483100"/>
            <a:ext cx="708025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Sitio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</p:txBody>
      </p:sp>
      <p:sp>
        <p:nvSpPr>
          <p:cNvPr id="231441" name="Text Box 17"/>
          <p:cNvSpPr txBox="1">
            <a:spLocks noChangeArrowheads="1"/>
          </p:cNvSpPr>
          <p:nvPr/>
        </p:nvSpPr>
        <p:spPr bwMode="auto">
          <a:xfrm>
            <a:off x="1692275" y="5491163"/>
            <a:ext cx="1016000" cy="366712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Fosfato</a:t>
            </a:r>
          </a:p>
        </p:txBody>
      </p:sp>
      <p:sp>
        <p:nvSpPr>
          <p:cNvPr id="231442" name="Text Box 18"/>
          <p:cNvSpPr txBox="1">
            <a:spLocks noChangeArrowheads="1"/>
          </p:cNvSpPr>
          <p:nvPr/>
        </p:nvSpPr>
        <p:spPr bwMode="auto">
          <a:xfrm>
            <a:off x="817563" y="5972175"/>
            <a:ext cx="1087437" cy="30480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Citoplasma</a:t>
            </a: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5003800" y="5634038"/>
            <a:ext cx="1212850" cy="650875"/>
          </a:xfrm>
          <a:prstGeom prst="rect">
            <a:avLst/>
          </a:prstGeom>
          <a:solidFill>
            <a:srgbClr val="C3EBD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Dominio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regulador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1116013" y="2420938"/>
            <a:ext cx="1368425" cy="215900"/>
          </a:xfrm>
          <a:prstGeom prst="rect">
            <a:avLst/>
          </a:prstGeom>
          <a:solidFill>
            <a:srgbClr val="D5B7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1048660" y="2204864"/>
            <a:ext cx="1420582" cy="400110"/>
          </a:xfrm>
          <a:prstGeom prst="rect">
            <a:avLst/>
          </a:prstGeom>
          <a:solidFill>
            <a:srgbClr val="DEA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1" dirty="0"/>
              <a:t>membrana</a:t>
            </a:r>
          </a:p>
        </p:txBody>
      </p:sp>
      <p:sp>
        <p:nvSpPr>
          <p:cNvPr id="231446" name="Rectangle 22"/>
          <p:cNvSpPr>
            <a:spLocks noChangeArrowheads="1"/>
          </p:cNvSpPr>
          <p:nvPr/>
        </p:nvSpPr>
        <p:spPr bwMode="auto">
          <a:xfrm>
            <a:off x="3924300" y="4149725"/>
            <a:ext cx="1439863" cy="647700"/>
          </a:xfrm>
          <a:prstGeom prst="rect">
            <a:avLst/>
          </a:prstGeom>
          <a:solidFill>
            <a:srgbClr val="CEF2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es-ES_tradnl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1447" name="Text Box 23"/>
          <p:cNvSpPr txBox="1">
            <a:spLocks noChangeArrowheads="1"/>
          </p:cNvSpPr>
          <p:nvPr/>
        </p:nvSpPr>
        <p:spPr bwMode="auto">
          <a:xfrm>
            <a:off x="3917797" y="4149725"/>
            <a:ext cx="1441450" cy="523220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Sitio deleción</a:t>
            </a:r>
          </a:p>
          <a:p>
            <a:r>
              <a:rPr lang="es-ES_tradnl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</a:t>
            </a:r>
          </a:p>
        </p:txBody>
      </p:sp>
      <p:sp>
        <p:nvSpPr>
          <p:cNvPr id="231448" name="Rectangle 24"/>
          <p:cNvSpPr>
            <a:spLocks noChangeArrowheads="1"/>
          </p:cNvSpPr>
          <p:nvPr/>
        </p:nvSpPr>
        <p:spPr bwMode="auto">
          <a:xfrm>
            <a:off x="2843213" y="3068638"/>
            <a:ext cx="504825" cy="360362"/>
          </a:xfrm>
          <a:prstGeom prst="rect">
            <a:avLst/>
          </a:prstGeom>
          <a:solidFill>
            <a:srgbClr val="FFE2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9" name="Text Box 25"/>
          <p:cNvSpPr txBox="1">
            <a:spLocks noChangeArrowheads="1"/>
          </p:cNvSpPr>
          <p:nvPr/>
        </p:nvSpPr>
        <p:spPr bwMode="auto">
          <a:xfrm>
            <a:off x="2771775" y="3062288"/>
            <a:ext cx="659155" cy="369332"/>
          </a:xfrm>
          <a:prstGeom prst="rect">
            <a:avLst/>
          </a:prstGeom>
          <a:solidFill>
            <a:srgbClr val="C3EBD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oro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1452" name="Text Box 28"/>
          <p:cNvSpPr txBox="1">
            <a:spLocks noChangeArrowheads="1"/>
          </p:cNvSpPr>
          <p:nvPr/>
        </p:nvSpPr>
        <p:spPr bwMode="auto">
          <a:xfrm>
            <a:off x="846138" y="715963"/>
            <a:ext cx="887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31453" name="Text Box 29"/>
          <p:cNvSpPr txBox="1">
            <a:spLocks noChangeArrowheads="1"/>
          </p:cNvSpPr>
          <p:nvPr/>
        </p:nvSpPr>
        <p:spPr bwMode="auto">
          <a:xfrm>
            <a:off x="2051050" y="1196975"/>
            <a:ext cx="801823" cy="4001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Cloro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99860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216079" y="21288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/>
      <p:bldP spid="231428" grpId="0"/>
      <p:bldP spid="2314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0" name="Picture 2" descr="img3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7"/>
          <a:stretch>
            <a:fillRect/>
          </a:stretch>
        </p:blipFill>
        <p:spPr>
          <a:xfrm>
            <a:off x="1042988" y="1554163"/>
            <a:ext cx="6069013" cy="4060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6156325" y="1341438"/>
            <a:ext cx="6477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3048000" y="1780878"/>
            <a:ext cx="1160895" cy="400110"/>
          </a:xfrm>
          <a:prstGeom prst="rect">
            <a:avLst/>
          </a:prstGeom>
          <a:solidFill>
            <a:srgbClr val="D5F7F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Cerrado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2209800" y="5249863"/>
            <a:ext cx="2692400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El dominio regulador </a:t>
            </a: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NO está fosforilado</a:t>
            </a:r>
          </a:p>
        </p:txBody>
      </p:sp>
      <p:sp>
        <p:nvSpPr>
          <p:cNvPr id="232456" name="Text Box 8"/>
          <p:cNvSpPr txBox="1">
            <a:spLocks noChangeArrowheads="1"/>
          </p:cNvSpPr>
          <p:nvPr/>
        </p:nvSpPr>
        <p:spPr bwMode="auto">
          <a:xfrm>
            <a:off x="6512369" y="3336226"/>
            <a:ext cx="22367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12 dominios 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transmembrana</a:t>
            </a:r>
          </a:p>
          <a:p>
            <a:pPr algn="l"/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sitios ATP </a:t>
            </a:r>
          </a:p>
          <a:p>
            <a:pPr algn="l"/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 sitios fosfato en dominio regulador</a:t>
            </a: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042988" y="17002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953312" y="834807"/>
            <a:ext cx="170110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Cloro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CFTR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latin typeface="Comic Sans MS" pitchFamily="66" charset="0"/>
              </a:rPr>
              <a:t>     </a:t>
            </a:r>
            <a:r>
              <a:rPr lang="es-ES" sz="1600" b="1" dirty="0" smtClean="0">
                <a:latin typeface="Comic Sans MS" pitchFamily="66" charset="0"/>
              </a:rPr>
              <a:t>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618958" y="1116107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2" grpId="0" animBg="1"/>
      <p:bldP spid="2324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4572000" y="404813"/>
            <a:ext cx="22320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4572000" y="2349500"/>
            <a:ext cx="4392613" cy="3671888"/>
          </a:xfrm>
          <a:prstGeom prst="rect">
            <a:avLst/>
          </a:prstGeom>
          <a:solidFill>
            <a:srgbClr val="DDFFDD"/>
          </a:solidFill>
          <a:ln w="9525">
            <a:solidFill>
              <a:srgbClr val="006600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Diferentes mensajeros y toxinas </a:t>
            </a:r>
            <a:r>
              <a:rPr lang="es-ES" sz="1800" b="1" dirty="0">
                <a:latin typeface="Comic Sans MS" pitchFamily="66" charset="0"/>
              </a:rPr>
              <a:t>activan AC</a:t>
            </a:r>
            <a:r>
              <a:rPr lang="es-ES" sz="1800" dirty="0">
                <a:latin typeface="Comic Sans MS" pitchFamily="66" charset="0"/>
              </a:rPr>
              <a:t> en </a:t>
            </a:r>
            <a:r>
              <a:rPr lang="es-ES" sz="1800" b="1" dirty="0">
                <a:latin typeface="Comic Sans MS" pitchFamily="66" charset="0"/>
              </a:rPr>
              <a:t>m. basal </a:t>
            </a:r>
            <a:r>
              <a:rPr lang="es-ES" sz="1800" dirty="0">
                <a:latin typeface="Comic Sans MS" pitchFamily="66" charset="0"/>
              </a:rPr>
              <a:t>enterocito</a:t>
            </a:r>
          </a:p>
          <a:p>
            <a:pPr>
              <a:buFontTx/>
              <a:buAutoNum type="arabicPeriod"/>
            </a:pPr>
            <a:endParaRPr lang="es-ES" sz="18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La AC convierte ATP en </a:t>
            </a:r>
            <a:r>
              <a:rPr lang="es-ES" sz="1800" b="1" dirty="0">
                <a:latin typeface="Comic Sans MS" pitchFamily="66" charset="0"/>
              </a:rPr>
              <a:t>AMPc</a:t>
            </a:r>
          </a:p>
          <a:p>
            <a:pPr>
              <a:buFontTx/>
              <a:buAutoNum type="arabicPeriod"/>
            </a:pPr>
            <a:endParaRPr lang="es-ES" sz="1800" b="1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El </a:t>
            </a:r>
            <a:r>
              <a:rPr lang="es-ES" sz="1800" b="1" dirty="0">
                <a:latin typeface="Comic Sans MS" pitchFamily="66" charset="0"/>
              </a:rPr>
              <a:t>aumento de AMPc</a:t>
            </a:r>
            <a:r>
              <a:rPr lang="es-ES" sz="1800" dirty="0">
                <a:latin typeface="Comic Sans MS" pitchFamily="66" charset="0"/>
              </a:rPr>
              <a:t> activa PKA</a:t>
            </a:r>
          </a:p>
          <a:p>
            <a:pPr>
              <a:buFontTx/>
              <a:buAutoNum type="arabicPeriod"/>
            </a:pPr>
            <a:endParaRPr lang="es-ES" sz="18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PKA </a:t>
            </a:r>
            <a:r>
              <a:rPr lang="es-ES" sz="1800" b="1" dirty="0" err="1">
                <a:latin typeface="Comic Sans MS" pitchFamily="66" charset="0"/>
              </a:rPr>
              <a:t>fosforila</a:t>
            </a:r>
            <a:r>
              <a:rPr lang="es-ES" sz="1800" dirty="0">
                <a:latin typeface="Comic Sans MS" pitchFamily="66" charset="0"/>
              </a:rPr>
              <a:t> sitios en el dominio regulador de CFTR</a:t>
            </a:r>
          </a:p>
          <a:p>
            <a:pPr>
              <a:buFontTx/>
              <a:buAutoNum type="arabicPeriod"/>
            </a:pPr>
            <a:endParaRPr lang="es-ES" sz="18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La proteína cambia de conformación </a:t>
            </a:r>
          </a:p>
          <a:p>
            <a:pPr>
              <a:buFontTx/>
              <a:buAutoNum type="arabicPeriod"/>
            </a:pPr>
            <a:endParaRPr lang="es-ES" sz="1800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 dirty="0">
                <a:latin typeface="Comic Sans MS" pitchFamily="66" charset="0"/>
              </a:rPr>
              <a:t>Se </a:t>
            </a:r>
            <a:r>
              <a:rPr lang="es-ES" sz="1800" b="1" dirty="0">
                <a:latin typeface="Comic Sans MS" pitchFamily="66" charset="0"/>
              </a:rPr>
              <a:t>ABRE</a:t>
            </a:r>
            <a:r>
              <a:rPr lang="es-ES" sz="1800" dirty="0">
                <a:latin typeface="Comic Sans MS" pitchFamily="66" charset="0"/>
              </a:rPr>
              <a:t> el canal apical de cloro</a:t>
            </a: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827088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3251766" y="1322874"/>
            <a:ext cx="264046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dirty="0" smtClean="0"/>
              <a:t>Secuencia </a:t>
            </a:r>
            <a:r>
              <a:rPr lang="es-ES_tradnl" sz="2000" dirty="0"/>
              <a:t>activación</a:t>
            </a:r>
          </a:p>
          <a:p>
            <a:r>
              <a:rPr lang="es-ES_tradnl" sz="2000" dirty="0"/>
              <a:t>Canal </a:t>
            </a:r>
            <a:r>
              <a:rPr lang="es-ES_tradnl" sz="2000" dirty="0" smtClean="0"/>
              <a:t>Cloro CFTR</a:t>
            </a:r>
            <a:endParaRPr lang="es-ES_tradnl" sz="2000" dirty="0"/>
          </a:p>
        </p:txBody>
      </p:sp>
      <p:pic>
        <p:nvPicPr>
          <p:cNvPr id="233479" name="Picture 7" descr="CFTR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60600"/>
            <a:ext cx="3960813" cy="37576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3480" name="Text Box 8"/>
          <p:cNvSpPr txBox="1">
            <a:spLocks noChangeArrowheads="1"/>
          </p:cNvSpPr>
          <p:nvPr/>
        </p:nvSpPr>
        <p:spPr bwMode="auto">
          <a:xfrm>
            <a:off x="1116013" y="7651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3483" name="Text Box 11"/>
          <p:cNvSpPr txBox="1">
            <a:spLocks noChangeArrowheads="1"/>
          </p:cNvSpPr>
          <p:nvPr/>
        </p:nvSpPr>
        <p:spPr bwMode="auto">
          <a:xfrm>
            <a:off x="971550" y="5037138"/>
            <a:ext cx="617477" cy="307777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900113" y="5494338"/>
            <a:ext cx="742511" cy="276999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Fosfato</a:t>
            </a:r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2987675" y="5422900"/>
            <a:ext cx="996950" cy="527050"/>
          </a:xfrm>
          <a:prstGeom prst="rect">
            <a:avLst/>
          </a:prstGeom>
          <a:solidFill>
            <a:srgbClr val="C3EBD7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Dominio </a:t>
            </a:r>
          </a:p>
          <a:p>
            <a:pPr algn="l"/>
            <a:r>
              <a:rPr lang="es-ES_tradnl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regulador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372200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434339" y="449838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b="1" dirty="0">
                <a:latin typeface="Comic Sans MS" pitchFamily="66" charset="0"/>
              </a:rPr>
              <a:t>     </a:t>
            </a:r>
            <a:r>
              <a:rPr lang="es-ES" sz="1600" b="1" dirty="0" smtClean="0">
                <a:latin typeface="Comic Sans MS" pitchFamily="66" charset="0"/>
              </a:rPr>
              <a:t>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7618958" y="1146175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7" name="Forma libre 6"/>
          <p:cNvSpPr/>
          <p:nvPr/>
        </p:nvSpPr>
        <p:spPr bwMode="auto">
          <a:xfrm>
            <a:off x="1209368" y="2468915"/>
            <a:ext cx="1138374" cy="2634027"/>
          </a:xfrm>
          <a:custGeom>
            <a:avLst/>
            <a:gdLst>
              <a:gd name="connsiteX0" fmla="*/ 442451 w 1138374"/>
              <a:gd name="connsiteY0" fmla="*/ 2634027 h 2634027"/>
              <a:gd name="connsiteX1" fmla="*/ 1047135 w 1138374"/>
              <a:gd name="connsiteY1" fmla="*/ 2235820 h 2634027"/>
              <a:gd name="connsiteX2" fmla="*/ 1135626 w 1138374"/>
              <a:gd name="connsiteY2" fmla="*/ 1572143 h 2634027"/>
              <a:gd name="connsiteX3" fmla="*/ 1135626 w 1138374"/>
              <a:gd name="connsiteY3" fmla="*/ 1572143 h 2634027"/>
              <a:gd name="connsiteX4" fmla="*/ 943897 w 1138374"/>
              <a:gd name="connsiteY4" fmla="*/ 171046 h 2634027"/>
              <a:gd name="connsiteX5" fmla="*/ 0 w 1138374"/>
              <a:gd name="connsiteY5" fmla="*/ 23562 h 2634027"/>
              <a:gd name="connsiteX6" fmla="*/ 0 w 1138374"/>
              <a:gd name="connsiteY6" fmla="*/ 23562 h 2634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8374" h="2634027">
                <a:moveTo>
                  <a:pt x="442451" y="2634027"/>
                </a:moveTo>
                <a:cubicBezTo>
                  <a:pt x="687028" y="2523414"/>
                  <a:pt x="931606" y="2412801"/>
                  <a:pt x="1047135" y="2235820"/>
                </a:cubicBezTo>
                <a:cubicBezTo>
                  <a:pt x="1162664" y="2058839"/>
                  <a:pt x="1135626" y="1572143"/>
                  <a:pt x="1135626" y="1572143"/>
                </a:cubicBezTo>
                <a:lnTo>
                  <a:pt x="1135626" y="1572143"/>
                </a:lnTo>
                <a:cubicBezTo>
                  <a:pt x="1103671" y="1338627"/>
                  <a:pt x="1133168" y="429143"/>
                  <a:pt x="943897" y="171046"/>
                </a:cubicBezTo>
                <a:cubicBezTo>
                  <a:pt x="754626" y="-87051"/>
                  <a:pt x="0" y="23562"/>
                  <a:pt x="0" y="23562"/>
                </a:cubicBezTo>
                <a:lnTo>
                  <a:pt x="0" y="23562"/>
                </a:lnTo>
              </a:path>
            </a:pathLst>
          </a:custGeom>
          <a:noFill/>
          <a:ln w="57150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535822" y="3262343"/>
            <a:ext cx="1050288" cy="307777"/>
          </a:xfrm>
          <a:prstGeom prst="rect">
            <a:avLst/>
          </a:prstGeom>
          <a:solidFill>
            <a:srgbClr val="DEA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/>
              <a:t>membrana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1586110" y="3814090"/>
            <a:ext cx="553357" cy="307777"/>
          </a:xfrm>
          <a:prstGeom prst="rect">
            <a:avLst/>
          </a:prstGeom>
          <a:solidFill>
            <a:srgbClr val="C3EBD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ES_tradnl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oro</a:t>
            </a:r>
            <a:endParaRPr lang="es-ES_tradnl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487892" y="2357798"/>
            <a:ext cx="617477" cy="307777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/>
              <a:t>Cloro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3132932" y="2676687"/>
            <a:ext cx="1127232" cy="276999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8" name="Picture 2" descr="img3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/>
          <a:stretch>
            <a:fillRect/>
          </a:stretch>
        </p:blipFill>
        <p:spPr>
          <a:xfrm>
            <a:off x="2268538" y="547688"/>
            <a:ext cx="6051550" cy="5762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827088" y="4557713"/>
            <a:ext cx="2422525" cy="1044575"/>
          </a:xfrm>
          <a:prstGeom prst="rect">
            <a:avLst/>
          </a:prstGeom>
          <a:solidFill>
            <a:srgbClr val="B2DE82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porción reguladora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abre el canal</a:t>
            </a:r>
          </a:p>
        </p:txBody>
      </p:sp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3202895" y="1309688"/>
            <a:ext cx="1303562" cy="461665"/>
          </a:xfrm>
          <a:prstGeom prst="rect">
            <a:avLst/>
          </a:prstGeom>
          <a:solidFill>
            <a:srgbClr val="CEEAB0"/>
          </a:solidFill>
          <a:ln w="2857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Abierto</a:t>
            </a:r>
          </a:p>
        </p:txBody>
      </p:sp>
      <p:pic>
        <p:nvPicPr>
          <p:cNvPr id="234501" name="Picture 5" descr="img30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1" t="25340" r="12329"/>
          <a:stretch>
            <a:fillRect/>
          </a:stretch>
        </p:blipFill>
        <p:spPr bwMode="auto">
          <a:xfrm>
            <a:off x="323850" y="404813"/>
            <a:ext cx="2016125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2" name="Text Box 6"/>
          <p:cNvSpPr txBox="1">
            <a:spLocks noChangeArrowheads="1"/>
          </p:cNvSpPr>
          <p:nvPr/>
        </p:nvSpPr>
        <p:spPr bwMode="auto">
          <a:xfrm>
            <a:off x="250825" y="1773238"/>
            <a:ext cx="1641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Canal cerrado</a:t>
            </a:r>
          </a:p>
        </p:txBody>
      </p:sp>
      <p:sp>
        <p:nvSpPr>
          <p:cNvPr id="234503" name="Oval 7"/>
          <p:cNvSpPr>
            <a:spLocks noChangeArrowheads="1"/>
          </p:cNvSpPr>
          <p:nvPr/>
        </p:nvSpPr>
        <p:spPr bwMode="auto">
          <a:xfrm>
            <a:off x="2268538" y="1268413"/>
            <a:ext cx="3587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4" name="Oval 8"/>
          <p:cNvSpPr>
            <a:spLocks noChangeArrowheads="1"/>
          </p:cNvSpPr>
          <p:nvPr/>
        </p:nvSpPr>
        <p:spPr bwMode="auto">
          <a:xfrm>
            <a:off x="3924300" y="4005263"/>
            <a:ext cx="2735263" cy="2663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4859338" y="1268413"/>
            <a:ext cx="504825" cy="2665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07" name="Line 11"/>
          <p:cNvSpPr>
            <a:spLocks noChangeShapeType="1"/>
          </p:cNvSpPr>
          <p:nvPr/>
        </p:nvSpPr>
        <p:spPr bwMode="auto">
          <a:xfrm flipV="1">
            <a:off x="5148263" y="1341438"/>
            <a:ext cx="0" cy="2519362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4509" name="Oval 13"/>
          <p:cNvSpPr>
            <a:spLocks noChangeArrowheads="1"/>
          </p:cNvSpPr>
          <p:nvPr/>
        </p:nvSpPr>
        <p:spPr bwMode="auto">
          <a:xfrm>
            <a:off x="4643438" y="404813"/>
            <a:ext cx="865187" cy="792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4859338" y="668338"/>
            <a:ext cx="777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3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4511" name="Oval 15"/>
          <p:cNvSpPr>
            <a:spLocks noChangeArrowheads="1"/>
          </p:cNvSpPr>
          <p:nvPr/>
        </p:nvSpPr>
        <p:spPr bwMode="auto">
          <a:xfrm>
            <a:off x="4714875" y="549275"/>
            <a:ext cx="865188" cy="792163"/>
          </a:xfrm>
          <a:prstGeom prst="ellipse">
            <a:avLst/>
          </a:prstGeom>
          <a:noFill/>
          <a:ln w="19050">
            <a:solidFill>
              <a:srgbClr val="6A9000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553273" y="418674"/>
            <a:ext cx="2085827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ELECTROLITOS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7724585" y="1080670"/>
            <a:ext cx="971741" cy="36933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1. Cloro</a:t>
            </a:r>
            <a:endParaRPr lang="es-ES" sz="1800" dirty="0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" dur="2000" fill="hold"/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animBg="1"/>
      <p:bldP spid="234504" grpId="0" animBg="1"/>
      <p:bldP spid="234507" grpId="0" animBg="1"/>
      <p:bldP spid="234510" grpId="0"/>
      <p:bldP spid="234511" grpId="0" animBg="1"/>
      <p:bldP spid="2345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img29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7" r="29344" b="3087"/>
          <a:stretch>
            <a:fillRect/>
          </a:stretch>
        </p:blipFill>
        <p:spPr bwMode="auto">
          <a:xfrm>
            <a:off x="1235075" y="1125538"/>
            <a:ext cx="4273550" cy="5399087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4068763" y="3740150"/>
            <a:ext cx="446087" cy="347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4" name="Oval 4"/>
          <p:cNvSpPr>
            <a:spLocks noChangeArrowheads="1"/>
          </p:cNvSpPr>
          <p:nvPr/>
        </p:nvSpPr>
        <p:spPr bwMode="auto">
          <a:xfrm>
            <a:off x="3538538" y="3592513"/>
            <a:ext cx="268287" cy="347662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1.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4248150" y="3998913"/>
            <a:ext cx="446088" cy="3476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4514850" y="3133725"/>
            <a:ext cx="268288" cy="85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7" name="Oval 7"/>
          <p:cNvSpPr>
            <a:spLocks noChangeArrowheads="1"/>
          </p:cNvSpPr>
          <p:nvPr/>
        </p:nvSpPr>
        <p:spPr bwMode="auto">
          <a:xfrm>
            <a:off x="3492500" y="227647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28" name="Oval 8"/>
          <p:cNvSpPr>
            <a:spLocks noChangeArrowheads="1"/>
          </p:cNvSpPr>
          <p:nvPr/>
        </p:nvSpPr>
        <p:spPr bwMode="auto">
          <a:xfrm>
            <a:off x="1479550" y="792163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4.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221194" y="13940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2" name="Oval 12"/>
          <p:cNvSpPr>
            <a:spLocks noChangeArrowheads="1"/>
          </p:cNvSpPr>
          <p:nvPr/>
        </p:nvSpPr>
        <p:spPr bwMode="auto">
          <a:xfrm>
            <a:off x="4716463" y="5300663"/>
            <a:ext cx="2879725" cy="155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3" name="Rectangle 13"/>
          <p:cNvSpPr>
            <a:spLocks noChangeArrowheads="1"/>
          </p:cNvSpPr>
          <p:nvPr/>
        </p:nvSpPr>
        <p:spPr bwMode="auto">
          <a:xfrm>
            <a:off x="4643438" y="1341438"/>
            <a:ext cx="2447925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4" name="Oval 14"/>
          <p:cNvSpPr>
            <a:spLocks noChangeArrowheads="1"/>
          </p:cNvSpPr>
          <p:nvPr/>
        </p:nvSpPr>
        <p:spPr bwMode="auto">
          <a:xfrm>
            <a:off x="4259263" y="2903538"/>
            <a:ext cx="576262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5" name="Oval 15"/>
          <p:cNvSpPr>
            <a:spLocks noChangeArrowheads="1"/>
          </p:cNvSpPr>
          <p:nvPr/>
        </p:nvSpPr>
        <p:spPr bwMode="auto">
          <a:xfrm>
            <a:off x="4546600" y="3983038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6050867" y="504822"/>
            <a:ext cx="263886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smtClean="0"/>
              <a:t>c. Secuencia </a:t>
            </a:r>
            <a:r>
              <a:rPr lang="es-ES_tradnl" sz="1800" dirty="0"/>
              <a:t>activación</a:t>
            </a:r>
          </a:p>
          <a:p>
            <a:r>
              <a:rPr lang="es-ES_tradnl" sz="1800" dirty="0"/>
              <a:t>Canal </a:t>
            </a:r>
            <a:r>
              <a:rPr lang="es-ES_tradnl" sz="1800" dirty="0" smtClean="0"/>
              <a:t>Cloro</a:t>
            </a:r>
            <a:endParaRPr lang="es-ES_tradnl" sz="1800" dirty="0"/>
          </a:p>
        </p:txBody>
      </p:sp>
      <p:sp>
        <p:nvSpPr>
          <p:cNvPr id="235537" name="Oval 17"/>
          <p:cNvSpPr>
            <a:spLocks noChangeArrowheads="1"/>
          </p:cNvSpPr>
          <p:nvPr/>
        </p:nvSpPr>
        <p:spPr bwMode="auto">
          <a:xfrm>
            <a:off x="4043363" y="3119438"/>
            <a:ext cx="720725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38" name="Oval 18"/>
          <p:cNvSpPr>
            <a:spLocks noChangeArrowheads="1"/>
          </p:cNvSpPr>
          <p:nvPr/>
        </p:nvSpPr>
        <p:spPr bwMode="auto">
          <a:xfrm>
            <a:off x="3971925" y="3551238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39" name="Text Box 19"/>
          <p:cNvSpPr txBox="1">
            <a:spLocks noChangeArrowheads="1"/>
          </p:cNvSpPr>
          <p:nvPr/>
        </p:nvSpPr>
        <p:spPr bwMode="auto">
          <a:xfrm>
            <a:off x="3910013" y="3190875"/>
            <a:ext cx="49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235541" name="Rectangle 21"/>
          <p:cNvSpPr>
            <a:spLocks noChangeArrowheads="1"/>
          </p:cNvSpPr>
          <p:nvPr/>
        </p:nvSpPr>
        <p:spPr bwMode="auto">
          <a:xfrm>
            <a:off x="2171700" y="5351463"/>
            <a:ext cx="7921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2" name="Rectangle 22"/>
          <p:cNvSpPr>
            <a:spLocks noChangeArrowheads="1"/>
          </p:cNvSpPr>
          <p:nvPr/>
        </p:nvSpPr>
        <p:spPr bwMode="auto">
          <a:xfrm>
            <a:off x="3035300" y="5638800"/>
            <a:ext cx="12954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2243138" y="5327650"/>
            <a:ext cx="766762" cy="39687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3035300" y="5614988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Na+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3611563" y="5614988"/>
            <a:ext cx="512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Cl-</a:t>
            </a:r>
          </a:p>
        </p:txBody>
      </p:sp>
      <p:sp>
        <p:nvSpPr>
          <p:cNvPr id="235546" name="Rectangle 26"/>
          <p:cNvSpPr>
            <a:spLocks noChangeArrowheads="1"/>
          </p:cNvSpPr>
          <p:nvPr/>
        </p:nvSpPr>
        <p:spPr bwMode="auto">
          <a:xfrm>
            <a:off x="1835150" y="692150"/>
            <a:ext cx="25193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47" name="Oval 27"/>
          <p:cNvSpPr>
            <a:spLocks noChangeArrowheads="1"/>
          </p:cNvSpPr>
          <p:nvPr/>
        </p:nvSpPr>
        <p:spPr bwMode="auto">
          <a:xfrm>
            <a:off x="2098675" y="1246188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3.</a:t>
            </a:r>
          </a:p>
        </p:txBody>
      </p:sp>
      <p:sp>
        <p:nvSpPr>
          <p:cNvPr id="235548" name="Text Box 28"/>
          <p:cNvSpPr txBox="1">
            <a:spLocks noChangeArrowheads="1"/>
          </p:cNvSpPr>
          <p:nvPr/>
        </p:nvSpPr>
        <p:spPr bwMode="auto">
          <a:xfrm>
            <a:off x="4041775" y="1399381"/>
            <a:ext cx="768350" cy="376238"/>
          </a:xfrm>
          <a:prstGeom prst="rect">
            <a:avLst/>
          </a:prstGeom>
          <a:solidFill>
            <a:srgbClr val="CEEAB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CFTR</a:t>
            </a:r>
          </a:p>
        </p:txBody>
      </p:sp>
      <p:sp>
        <p:nvSpPr>
          <p:cNvPr id="235549" name="Text Box 29"/>
          <p:cNvSpPr txBox="1">
            <a:spLocks noChangeArrowheads="1"/>
          </p:cNvSpPr>
          <p:nvPr/>
        </p:nvSpPr>
        <p:spPr bwMode="auto">
          <a:xfrm>
            <a:off x="1763713" y="765175"/>
            <a:ext cx="766762" cy="396875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</p:txBody>
      </p:sp>
      <p:sp>
        <p:nvSpPr>
          <p:cNvPr id="235550" name="Text Box 30"/>
          <p:cNvSpPr txBox="1">
            <a:spLocks noChangeArrowheads="1"/>
          </p:cNvSpPr>
          <p:nvPr/>
        </p:nvSpPr>
        <p:spPr bwMode="auto">
          <a:xfrm>
            <a:off x="2371725" y="1125538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Na+</a:t>
            </a:r>
          </a:p>
        </p:txBody>
      </p:sp>
      <p:sp>
        <p:nvSpPr>
          <p:cNvPr id="235551" name="Text Box 31"/>
          <p:cNvSpPr txBox="1">
            <a:spLocks noChangeArrowheads="1"/>
          </p:cNvSpPr>
          <p:nvPr/>
        </p:nvSpPr>
        <p:spPr bwMode="auto">
          <a:xfrm>
            <a:off x="3487123" y="1151153"/>
            <a:ext cx="5854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1" baseline="30000" dirty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5552" name="Oval 32"/>
          <p:cNvSpPr>
            <a:spLocks noChangeArrowheads="1"/>
          </p:cNvSpPr>
          <p:nvPr/>
        </p:nvSpPr>
        <p:spPr bwMode="auto">
          <a:xfrm>
            <a:off x="3251200" y="1463675"/>
            <a:ext cx="266700" cy="346075"/>
          </a:xfrm>
          <a:prstGeom prst="ellipse">
            <a:avLst/>
          </a:prstGeom>
          <a:solidFill>
            <a:srgbClr val="BBFFBB"/>
          </a:solidFill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1">
                <a:latin typeface="Arial" charset="0"/>
              </a:rPr>
              <a:t>2.</a:t>
            </a:r>
          </a:p>
        </p:txBody>
      </p:sp>
      <p:sp>
        <p:nvSpPr>
          <p:cNvPr id="235553" name="Text Box 33"/>
          <p:cNvSpPr txBox="1">
            <a:spLocks noChangeArrowheads="1"/>
          </p:cNvSpPr>
          <p:nvPr/>
        </p:nvSpPr>
        <p:spPr bwMode="auto">
          <a:xfrm>
            <a:off x="7091363" y="1270953"/>
            <a:ext cx="1511300" cy="646331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MX" sz="1800" dirty="0"/>
              <a:t>Yeyuno, íleon, colon</a:t>
            </a:r>
          </a:p>
        </p:txBody>
      </p:sp>
      <p:sp>
        <p:nvSpPr>
          <p:cNvPr id="235554" name="Text Box 34"/>
          <p:cNvSpPr txBox="1">
            <a:spLocks noChangeArrowheads="1"/>
          </p:cNvSpPr>
          <p:nvPr/>
        </p:nvSpPr>
        <p:spPr bwMode="auto">
          <a:xfrm>
            <a:off x="5775300" y="4433274"/>
            <a:ext cx="2459038" cy="1035050"/>
          </a:xfrm>
          <a:prstGeom prst="rect">
            <a:avLst/>
          </a:prstGeom>
          <a:solidFill>
            <a:srgbClr val="BBFFB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/>
              <a:t>Canal de CLORO </a:t>
            </a:r>
          </a:p>
          <a:p>
            <a:pPr algn="l"/>
            <a:r>
              <a:rPr lang="es-ES" sz="2000"/>
              <a:t>responsable de la</a:t>
            </a:r>
          </a:p>
          <a:p>
            <a:pPr algn="l"/>
            <a:r>
              <a:rPr lang="es-ES" sz="2000" b="1"/>
              <a:t>secreción de agua!</a:t>
            </a:r>
          </a:p>
        </p:txBody>
      </p:sp>
      <p:sp>
        <p:nvSpPr>
          <p:cNvPr id="235555" name="Rectangle 35"/>
          <p:cNvSpPr>
            <a:spLocks noChangeArrowheads="1"/>
          </p:cNvSpPr>
          <p:nvPr/>
        </p:nvSpPr>
        <p:spPr bwMode="auto">
          <a:xfrm>
            <a:off x="4427538" y="3716338"/>
            <a:ext cx="431800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6" name="Oval 36"/>
          <p:cNvSpPr>
            <a:spLocks noChangeArrowheads="1"/>
          </p:cNvSpPr>
          <p:nvPr/>
        </p:nvSpPr>
        <p:spPr bwMode="auto">
          <a:xfrm>
            <a:off x="4643438" y="3860800"/>
            <a:ext cx="360362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7" name="Oval 37"/>
          <p:cNvSpPr>
            <a:spLocks noChangeArrowheads="1"/>
          </p:cNvSpPr>
          <p:nvPr/>
        </p:nvSpPr>
        <p:spPr bwMode="auto">
          <a:xfrm>
            <a:off x="4643438" y="4652963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8" name="Rectangle 38"/>
          <p:cNvSpPr>
            <a:spLocks noChangeArrowheads="1"/>
          </p:cNvSpPr>
          <p:nvPr/>
        </p:nvSpPr>
        <p:spPr bwMode="auto">
          <a:xfrm rot="-1160089">
            <a:off x="4852988" y="3897313"/>
            <a:ext cx="217487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5559" name="Text Box 39"/>
          <p:cNvSpPr txBox="1">
            <a:spLocks noChangeArrowheads="1"/>
          </p:cNvSpPr>
          <p:nvPr/>
        </p:nvSpPr>
        <p:spPr bwMode="auto">
          <a:xfrm rot="4645444">
            <a:off x="4726781" y="4004469"/>
            <a:ext cx="458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</a:t>
            </a:r>
          </a:p>
        </p:txBody>
      </p:sp>
      <p:sp>
        <p:nvSpPr>
          <p:cNvPr id="235560" name="Text Box 40"/>
          <p:cNvSpPr txBox="1">
            <a:spLocks noChangeArrowheads="1"/>
          </p:cNvSpPr>
          <p:nvPr/>
        </p:nvSpPr>
        <p:spPr bwMode="auto">
          <a:xfrm>
            <a:off x="3851275" y="3716338"/>
            <a:ext cx="792163" cy="3667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AMPc</a:t>
            </a: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5775300" y="2486818"/>
            <a:ext cx="1905000" cy="1465263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87313" indent="-87313" algn="l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latin typeface="Comic Sans MS" pitchFamily="66" charset="0"/>
              </a:rPr>
              <a:t> Aumenta AMPc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latin typeface="Comic Sans MS" pitchFamily="66" charset="0"/>
              </a:rPr>
              <a:t> Sale CLORO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latin typeface="Comic Sans MS" pitchFamily="66" charset="0"/>
              </a:rPr>
              <a:t> Sigue SODIO</a:t>
            </a:r>
          </a:p>
          <a:p>
            <a:pPr>
              <a:buClr>
                <a:srgbClr val="FF0000"/>
              </a:buClr>
              <a:buFontTx/>
              <a:buChar char="•"/>
            </a:pPr>
            <a:endParaRPr lang="es-ES" sz="800" b="1">
              <a:latin typeface="Comic Sans MS" pitchFamily="66" charset="0"/>
            </a:endParaRPr>
          </a:p>
          <a:p>
            <a:pPr>
              <a:buClr>
                <a:srgbClr val="FF0000"/>
              </a:buClr>
              <a:buFontTx/>
              <a:buChar char="•"/>
            </a:pPr>
            <a:r>
              <a:rPr lang="es-ES" sz="1600" b="1">
                <a:latin typeface="Comic Sans MS" pitchFamily="66" charset="0"/>
              </a:rPr>
              <a:t> AGUA les sigue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692994" y="5945695"/>
            <a:ext cx="1649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Cotransportador</a:t>
            </a:r>
            <a:r>
              <a:rPr lang="es-VE" dirty="0" smtClean="0"/>
              <a:t> Na2ClK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4" grpId="0" animBg="1"/>
      <p:bldP spid="235528" grpId="0" animBg="1"/>
      <p:bldP spid="235547" grpId="0" animBg="1"/>
      <p:bldP spid="235549" grpId="0" animBg="1"/>
      <p:bldP spid="235550" grpId="0"/>
      <p:bldP spid="235551" grpId="0"/>
      <p:bldP spid="235552" grpId="0" animBg="1"/>
      <p:bldP spid="235554" grpId="0" animBg="1"/>
      <p:bldP spid="2355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395288" y="4762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236548" name="Picture 4" descr="ACTIVACION CANAL CL"/>
          <p:cNvPicPr>
            <a:picLocks noChangeAspect="1" noChangeArrowheads="1"/>
          </p:cNvPicPr>
          <p:nvPr/>
        </p:nvPicPr>
        <p:blipFill>
          <a:blip r:embed="rId2" cstate="print">
            <a:lum bright="-6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75" y="794543"/>
            <a:ext cx="5268912" cy="526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49" name="Oval 5"/>
          <p:cNvSpPr>
            <a:spLocks noChangeArrowheads="1"/>
          </p:cNvSpPr>
          <p:nvPr/>
        </p:nvSpPr>
        <p:spPr bwMode="auto">
          <a:xfrm>
            <a:off x="5018088" y="4005263"/>
            <a:ext cx="503237" cy="287337"/>
          </a:xfrm>
          <a:prstGeom prst="ellips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50" name="Oval 6"/>
          <p:cNvSpPr>
            <a:spLocks noChangeArrowheads="1"/>
          </p:cNvSpPr>
          <p:nvPr/>
        </p:nvSpPr>
        <p:spPr bwMode="auto">
          <a:xfrm>
            <a:off x="1412583" y="2552700"/>
            <a:ext cx="647700" cy="6477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6659563" y="1965325"/>
            <a:ext cx="1390124" cy="861774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/>
              <a:t>AMPc:</a:t>
            </a:r>
          </a:p>
          <a:p>
            <a:pPr algn="l">
              <a:buClr>
                <a:srgbClr val="336600"/>
              </a:buClr>
            </a:pPr>
            <a:r>
              <a:rPr lang="es-ES_tradnl" sz="1600" dirty="0" smtClean="0"/>
              <a:t>Aumenta </a:t>
            </a:r>
            <a:endParaRPr lang="es-ES_tradnl" sz="1600" dirty="0"/>
          </a:p>
          <a:p>
            <a:pPr algn="l">
              <a:buClr>
                <a:srgbClr val="336600"/>
              </a:buClr>
            </a:pPr>
            <a:r>
              <a:rPr lang="es-ES_tradnl" sz="1600" dirty="0" smtClean="0"/>
              <a:t>secreción </a:t>
            </a:r>
            <a:r>
              <a:rPr lang="es-ES_tradnl" sz="1600" dirty="0"/>
              <a:t>Cl</a:t>
            </a:r>
            <a:r>
              <a:rPr lang="es-ES_tradnl" sz="1600" baseline="30000" dirty="0"/>
              <a:t>-</a:t>
            </a: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6803404" y="549275"/>
            <a:ext cx="1572866" cy="92333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 smtClean="0"/>
              <a:t>c. Secuencia </a:t>
            </a:r>
            <a:endParaRPr lang="es-ES_tradnl" sz="1800" dirty="0"/>
          </a:p>
          <a:p>
            <a:r>
              <a:rPr lang="es-ES_tradnl" sz="1800" dirty="0"/>
              <a:t>activación</a:t>
            </a:r>
          </a:p>
          <a:p>
            <a:r>
              <a:rPr lang="es-ES_tradnl" sz="1800" dirty="0"/>
              <a:t>Canal </a:t>
            </a:r>
            <a:r>
              <a:rPr lang="es-ES_tradnl" sz="1800" dirty="0" smtClean="0"/>
              <a:t>Cloro</a:t>
            </a:r>
            <a:endParaRPr lang="es-ES_tradnl" sz="1800" dirty="0"/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4441825" y="3716338"/>
            <a:ext cx="325730" cy="369332"/>
          </a:xfrm>
          <a:prstGeom prst="rect">
            <a:avLst/>
          </a:prstGeom>
          <a:solidFill>
            <a:srgbClr val="8EDAB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2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3779838" y="2060575"/>
            <a:ext cx="325730" cy="369332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4</a:t>
            </a:r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5521325" y="3860800"/>
            <a:ext cx="309700" cy="338554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1</a:t>
            </a:r>
          </a:p>
        </p:txBody>
      </p:sp>
      <p:sp>
        <p:nvSpPr>
          <p:cNvPr id="236559" name="Text Box 15"/>
          <p:cNvSpPr txBox="1">
            <a:spLocks noChangeArrowheads="1"/>
          </p:cNvSpPr>
          <p:nvPr/>
        </p:nvSpPr>
        <p:spPr bwMode="auto">
          <a:xfrm>
            <a:off x="1348366" y="5004872"/>
            <a:ext cx="325730" cy="369332"/>
          </a:xfrm>
          <a:prstGeom prst="rect">
            <a:avLst/>
          </a:prstGeom>
          <a:solidFill>
            <a:srgbClr val="99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6</a:t>
            </a:r>
          </a:p>
        </p:txBody>
      </p:sp>
      <p:sp>
        <p:nvSpPr>
          <p:cNvPr id="236561" name="Rectangle 17"/>
          <p:cNvSpPr>
            <a:spLocks noChangeArrowheads="1"/>
          </p:cNvSpPr>
          <p:nvPr/>
        </p:nvSpPr>
        <p:spPr bwMode="auto">
          <a:xfrm>
            <a:off x="2065338" y="836613"/>
            <a:ext cx="6477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2" name="Text Box 18"/>
          <p:cNvSpPr txBox="1">
            <a:spLocks noChangeArrowheads="1"/>
          </p:cNvSpPr>
          <p:nvPr/>
        </p:nvSpPr>
        <p:spPr bwMode="auto">
          <a:xfrm>
            <a:off x="505640" y="1266825"/>
            <a:ext cx="9493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LUZ </a:t>
            </a:r>
          </a:p>
          <a:p>
            <a:r>
              <a:rPr lang="es-ES_tradnl" sz="1600" b="1" dirty="0"/>
              <a:t>CRIPTA</a:t>
            </a:r>
          </a:p>
        </p:txBody>
      </p:sp>
      <p:sp>
        <p:nvSpPr>
          <p:cNvPr id="236565" name="Rectangle 21"/>
          <p:cNvSpPr>
            <a:spLocks noChangeArrowheads="1"/>
          </p:cNvSpPr>
          <p:nvPr/>
        </p:nvSpPr>
        <p:spPr bwMode="auto">
          <a:xfrm>
            <a:off x="6097588" y="4292600"/>
            <a:ext cx="8651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7" name="Oval 23"/>
          <p:cNvSpPr>
            <a:spLocks noChangeArrowheads="1"/>
          </p:cNvSpPr>
          <p:nvPr/>
        </p:nvSpPr>
        <p:spPr bwMode="auto">
          <a:xfrm>
            <a:off x="6235700" y="4294188"/>
            <a:ext cx="1109663" cy="503237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68" name="Text Box 24"/>
          <p:cNvSpPr txBox="1">
            <a:spLocks noChangeArrowheads="1"/>
          </p:cNvSpPr>
          <p:nvPr/>
        </p:nvSpPr>
        <p:spPr bwMode="auto">
          <a:xfrm>
            <a:off x="6789738" y="3860800"/>
            <a:ext cx="288862" cy="369332"/>
          </a:xfrm>
          <a:prstGeom prst="rect">
            <a:avLst/>
          </a:prstGeom>
          <a:solidFill>
            <a:srgbClr val="C3EBD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/>
              <a:t>1</a:t>
            </a:r>
          </a:p>
        </p:txBody>
      </p:sp>
      <p:sp>
        <p:nvSpPr>
          <p:cNvPr id="236569" name="Rectangle 25"/>
          <p:cNvSpPr>
            <a:spLocks noChangeArrowheads="1"/>
          </p:cNvSpPr>
          <p:nvPr/>
        </p:nvSpPr>
        <p:spPr bwMode="auto">
          <a:xfrm>
            <a:off x="4297363" y="4221163"/>
            <a:ext cx="5762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2" name="Rectangle 28"/>
          <p:cNvSpPr>
            <a:spLocks noChangeArrowheads="1"/>
          </p:cNvSpPr>
          <p:nvPr/>
        </p:nvSpPr>
        <p:spPr bwMode="auto">
          <a:xfrm>
            <a:off x="3578225" y="3141663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3" name="Text Box 29"/>
          <p:cNvSpPr txBox="1">
            <a:spLocks noChangeArrowheads="1"/>
          </p:cNvSpPr>
          <p:nvPr/>
        </p:nvSpPr>
        <p:spPr bwMode="auto">
          <a:xfrm>
            <a:off x="3505200" y="3092450"/>
            <a:ext cx="938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cerrado</a:t>
            </a:r>
          </a:p>
        </p:txBody>
      </p:sp>
      <p:sp>
        <p:nvSpPr>
          <p:cNvPr id="236574" name="Rectangle 30"/>
          <p:cNvSpPr>
            <a:spLocks noChangeArrowheads="1"/>
          </p:cNvSpPr>
          <p:nvPr/>
        </p:nvSpPr>
        <p:spPr bwMode="auto">
          <a:xfrm>
            <a:off x="3146425" y="2205038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5" name="Text Box 31"/>
          <p:cNvSpPr txBox="1">
            <a:spLocks noChangeArrowheads="1"/>
          </p:cNvSpPr>
          <p:nvPr/>
        </p:nvSpPr>
        <p:spPr bwMode="auto">
          <a:xfrm>
            <a:off x="2771775" y="2060575"/>
            <a:ext cx="889000" cy="33655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abierto</a:t>
            </a:r>
          </a:p>
        </p:txBody>
      </p:sp>
      <p:sp>
        <p:nvSpPr>
          <p:cNvPr id="236576" name="Oval 32"/>
          <p:cNvSpPr>
            <a:spLocks noChangeArrowheads="1"/>
          </p:cNvSpPr>
          <p:nvPr/>
        </p:nvSpPr>
        <p:spPr bwMode="auto">
          <a:xfrm>
            <a:off x="1993900" y="2133600"/>
            <a:ext cx="503238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7" name="Text Box 33"/>
          <p:cNvSpPr txBox="1">
            <a:spLocks noChangeArrowheads="1"/>
          </p:cNvSpPr>
          <p:nvPr/>
        </p:nvSpPr>
        <p:spPr bwMode="auto">
          <a:xfrm>
            <a:off x="1484313" y="2616755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6578" name="Text Box 34"/>
          <p:cNvSpPr txBox="1">
            <a:spLocks noChangeArrowheads="1"/>
          </p:cNvSpPr>
          <p:nvPr/>
        </p:nvSpPr>
        <p:spPr bwMode="auto">
          <a:xfrm>
            <a:off x="1920875" y="1916113"/>
            <a:ext cx="325730" cy="369332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5</a:t>
            </a:r>
          </a:p>
        </p:txBody>
      </p:sp>
      <p:sp>
        <p:nvSpPr>
          <p:cNvPr id="236579" name="Oval 35"/>
          <p:cNvSpPr>
            <a:spLocks noChangeArrowheads="1"/>
          </p:cNvSpPr>
          <p:nvPr/>
        </p:nvSpPr>
        <p:spPr bwMode="auto">
          <a:xfrm>
            <a:off x="2354263" y="4732339"/>
            <a:ext cx="897808" cy="8810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80" name="Text Box 36"/>
          <p:cNvSpPr txBox="1">
            <a:spLocks noChangeArrowheads="1"/>
          </p:cNvSpPr>
          <p:nvPr/>
        </p:nvSpPr>
        <p:spPr bwMode="auto">
          <a:xfrm>
            <a:off x="1838733" y="4883151"/>
            <a:ext cx="6365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6571" name="Oval 27"/>
          <p:cNvSpPr>
            <a:spLocks noChangeArrowheads="1"/>
          </p:cNvSpPr>
          <p:nvPr/>
        </p:nvSpPr>
        <p:spPr bwMode="auto">
          <a:xfrm>
            <a:off x="3865563" y="4221163"/>
            <a:ext cx="792162" cy="647700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3865563" y="43656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6235700" y="4357688"/>
            <a:ext cx="1158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Mensajeros</a:t>
            </a:r>
          </a:p>
        </p:txBody>
      </p:sp>
      <p:sp>
        <p:nvSpPr>
          <p:cNvPr id="236582" name="Text Box 38"/>
          <p:cNvSpPr txBox="1">
            <a:spLocks noChangeArrowheads="1"/>
          </p:cNvSpPr>
          <p:nvPr/>
        </p:nvSpPr>
        <p:spPr bwMode="auto">
          <a:xfrm>
            <a:off x="3662261" y="865706"/>
            <a:ext cx="1205779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</p:txBody>
      </p:sp>
      <p:sp>
        <p:nvSpPr>
          <p:cNvPr id="236583" name="Line 39"/>
          <p:cNvSpPr>
            <a:spLocks noChangeShapeType="1"/>
          </p:cNvSpPr>
          <p:nvPr/>
        </p:nvSpPr>
        <p:spPr bwMode="auto">
          <a:xfrm flipH="1" flipV="1">
            <a:off x="2669984" y="5159451"/>
            <a:ext cx="3557779" cy="141211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6320737" y="5420311"/>
            <a:ext cx="147989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 smtClean="0"/>
              <a:t>INTERSTICIO</a:t>
            </a:r>
            <a:endParaRPr lang="es-ES_tradnl" sz="14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2669984" y="2535079"/>
            <a:ext cx="710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CFTR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6560" name="Oval 16"/>
          <p:cNvSpPr>
            <a:spLocks noChangeArrowheads="1"/>
          </p:cNvSpPr>
          <p:nvPr/>
        </p:nvSpPr>
        <p:spPr bwMode="auto">
          <a:xfrm>
            <a:off x="1796665" y="4821238"/>
            <a:ext cx="720725" cy="792163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6554" name="Text Box 10"/>
          <p:cNvSpPr txBox="1">
            <a:spLocks noChangeArrowheads="1"/>
          </p:cNvSpPr>
          <p:nvPr/>
        </p:nvSpPr>
        <p:spPr bwMode="auto">
          <a:xfrm>
            <a:off x="3779838" y="2781300"/>
            <a:ext cx="325730" cy="369332"/>
          </a:xfrm>
          <a:prstGeom prst="rect">
            <a:avLst/>
          </a:prstGeom>
          <a:solidFill>
            <a:srgbClr val="00FF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/>
              <a:t>3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8" name="1 CuadroTexto"/>
          <p:cNvSpPr txBox="1"/>
          <p:nvPr/>
        </p:nvSpPr>
        <p:spPr>
          <a:xfrm>
            <a:off x="2771775" y="3320003"/>
            <a:ext cx="710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CFTR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36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9" grpId="0" animBg="1"/>
      <p:bldP spid="236550" grpId="0" animBg="1"/>
      <p:bldP spid="236551" grpId="0" animBg="1"/>
      <p:bldP spid="236553" grpId="0" animBg="1"/>
      <p:bldP spid="236556" grpId="0" animBg="1"/>
      <p:bldP spid="236557" grpId="0" animBg="1"/>
      <p:bldP spid="236559" grpId="0" animBg="1"/>
      <p:bldP spid="236567" grpId="0" animBg="1"/>
      <p:bldP spid="236568" grpId="0" animBg="1"/>
      <p:bldP spid="236573" grpId="0"/>
      <p:bldP spid="236575" grpId="0" animBg="1"/>
      <p:bldP spid="236577" grpId="0"/>
      <p:bldP spid="236578" grpId="0" animBg="1"/>
      <p:bldP spid="236580" grpId="0"/>
      <p:bldP spid="236571" grpId="0" animBg="1"/>
      <p:bldP spid="236570" grpId="0"/>
      <p:bldP spid="236583" grpId="0" animBg="1"/>
      <p:bldP spid="236560" grpId="0" animBg="1"/>
      <p:bldP spid="23655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2858229" y="2438400"/>
            <a:ext cx="3427541" cy="523220"/>
          </a:xfrm>
          <a:prstGeom prst="rect">
            <a:avLst/>
          </a:prstGeom>
          <a:solidFill>
            <a:srgbClr val="94DCB8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 dirty="0" smtClean="0"/>
              <a:t>Regulación </a:t>
            </a:r>
            <a:r>
              <a:rPr lang="es-ES_tradnl" sz="2800" dirty="0"/>
              <a:t>Canal </a:t>
            </a:r>
            <a:r>
              <a:rPr lang="es-ES_tradnl" sz="2800" dirty="0" smtClean="0"/>
              <a:t>Cl</a:t>
            </a:r>
            <a:r>
              <a:rPr lang="es-ES_tradnl" sz="2800" baseline="30000" dirty="0" smtClean="0"/>
              <a:t>-</a:t>
            </a:r>
            <a:endParaRPr lang="es-ES_tradnl" sz="2800" baseline="30000" dirty="0"/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2940843" y="3124200"/>
            <a:ext cx="3262313" cy="1581150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s-ES_tradnl" sz="2400"/>
              <a:t> Proteinkinasas</a:t>
            </a:r>
          </a:p>
          <a:p>
            <a:pPr algn="l">
              <a:buFontTx/>
              <a:buChar char="•"/>
            </a:pPr>
            <a:r>
              <a:rPr lang="es-ES_tradnl" sz="2400"/>
              <a:t> PGs</a:t>
            </a:r>
          </a:p>
          <a:p>
            <a:pPr algn="l">
              <a:buFontTx/>
              <a:buChar char="•"/>
            </a:pPr>
            <a:r>
              <a:rPr lang="es-ES_tradnl" sz="2400"/>
              <a:t> Péptidos</a:t>
            </a:r>
          </a:p>
          <a:p>
            <a:pPr algn="l">
              <a:buFontTx/>
              <a:buChar char="•"/>
            </a:pPr>
            <a:r>
              <a:rPr lang="es-ES_tradnl" sz="2400"/>
              <a:t> Toxinas bacterianas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6652268" y="533400"/>
            <a:ext cx="1984839" cy="523220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 dirty="0">
                <a:latin typeface="Comic Sans MS" pitchFamily="66" charset="0"/>
              </a:rPr>
              <a:t>II. SECRECIÓN </a:t>
            </a:r>
          </a:p>
          <a:p>
            <a:pPr marL="449263" indent="-449263"/>
            <a:r>
              <a:rPr lang="es-ES" sz="1400" b="1" dirty="0">
                <a:latin typeface="Comic Sans MS" pitchFamily="66" charset="0"/>
              </a:rPr>
              <a:t>     </a:t>
            </a:r>
            <a:r>
              <a:rPr lang="es-ES" sz="1400" b="1" dirty="0" smtClean="0">
                <a:latin typeface="Comic Sans MS" pitchFamily="66" charset="0"/>
              </a:rPr>
              <a:t>ELECTROLITOS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7578804" y="1143000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animBg="1"/>
      <p:bldP spid="2375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b="1" dirty="0" smtClean="0"/>
          </a:p>
          <a:p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endParaRPr lang="es-ES_tradnl" sz="1600" dirty="0"/>
          </a:p>
          <a:p>
            <a:r>
              <a:rPr lang="es-ES_tradnl" sz="3200" dirty="0"/>
              <a:t>Este material NO sustituye </a:t>
            </a:r>
          </a:p>
          <a:p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endParaRPr lang="es-ES_tradn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2" descr="secrecion clo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t="1953" r="5719" b="23946"/>
          <a:stretch>
            <a:fillRect/>
          </a:stretch>
        </p:blipFill>
        <p:spPr bwMode="auto">
          <a:xfrm>
            <a:off x="900113" y="549275"/>
            <a:ext cx="4419600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5" name="Oval 3"/>
          <p:cNvSpPr>
            <a:spLocks noChangeArrowheads="1"/>
          </p:cNvSpPr>
          <p:nvPr/>
        </p:nvSpPr>
        <p:spPr bwMode="auto">
          <a:xfrm>
            <a:off x="1476375" y="3284538"/>
            <a:ext cx="792163" cy="5048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596" name="Oval 4"/>
          <p:cNvSpPr>
            <a:spLocks noChangeArrowheads="1"/>
          </p:cNvSpPr>
          <p:nvPr/>
        </p:nvSpPr>
        <p:spPr bwMode="auto">
          <a:xfrm>
            <a:off x="1331913" y="5445125"/>
            <a:ext cx="863600" cy="792163"/>
          </a:xfrm>
          <a:prstGeom prst="ellipse">
            <a:avLst/>
          </a:prstGeom>
          <a:solidFill>
            <a:srgbClr val="C1FF11"/>
          </a:solidFill>
          <a:ln w="28575">
            <a:solidFill>
              <a:srgbClr val="008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238597" name="Oval 5"/>
          <p:cNvSpPr>
            <a:spLocks noChangeArrowheads="1"/>
          </p:cNvSpPr>
          <p:nvPr/>
        </p:nvSpPr>
        <p:spPr bwMode="auto">
          <a:xfrm>
            <a:off x="3997325" y="1844675"/>
            <a:ext cx="576263" cy="4318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3348831" y="5680045"/>
            <a:ext cx="1809750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400" b="1" dirty="0" err="1"/>
              <a:t>Cotransportador</a:t>
            </a:r>
            <a:endParaRPr lang="es-ES_tradnl" sz="1400" b="1" dirty="0"/>
          </a:p>
          <a:p>
            <a:r>
              <a:rPr lang="es-ES_tradnl" sz="1400" b="1" dirty="0" smtClean="0"/>
              <a:t>Na</a:t>
            </a:r>
            <a:r>
              <a:rPr lang="es-ES_tradnl" sz="1400" b="1" baseline="30000" dirty="0" smtClean="0"/>
              <a:t>+</a:t>
            </a:r>
            <a:r>
              <a:rPr lang="es-ES_tradnl" sz="1400" b="1" dirty="0" smtClean="0"/>
              <a:t>2Cl</a:t>
            </a:r>
            <a:r>
              <a:rPr lang="es-ES_tradnl" sz="1400" b="1" baseline="30000" dirty="0" smtClean="0"/>
              <a:t>-</a:t>
            </a:r>
            <a:r>
              <a:rPr lang="es-ES_tradnl" sz="1400" b="1" dirty="0" smtClean="0"/>
              <a:t>K</a:t>
            </a:r>
            <a:r>
              <a:rPr lang="es-ES_tradnl" sz="1400" b="1" baseline="30000" dirty="0" smtClean="0"/>
              <a:t>+</a:t>
            </a:r>
            <a:endParaRPr lang="es-ES_tradnl" sz="1400" b="1" baseline="30000" dirty="0"/>
          </a:p>
        </p:txBody>
      </p:sp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6583329" y="1178643"/>
            <a:ext cx="1550988" cy="425450"/>
          </a:xfrm>
          <a:prstGeom prst="rect">
            <a:avLst/>
          </a:prstGeom>
          <a:solidFill>
            <a:srgbClr val="C1FF1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VIP y PGE2</a:t>
            </a:r>
          </a:p>
        </p:txBody>
      </p:sp>
      <p:sp>
        <p:nvSpPr>
          <p:cNvPr id="238600" name="Oval 8"/>
          <p:cNvSpPr>
            <a:spLocks noChangeArrowheads="1"/>
          </p:cNvSpPr>
          <p:nvPr/>
        </p:nvSpPr>
        <p:spPr bwMode="auto">
          <a:xfrm>
            <a:off x="3492500" y="360363"/>
            <a:ext cx="720725" cy="692150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1" name="Oval 9"/>
          <p:cNvSpPr>
            <a:spLocks noChangeArrowheads="1"/>
          </p:cNvSpPr>
          <p:nvPr/>
        </p:nvSpPr>
        <p:spPr bwMode="auto">
          <a:xfrm>
            <a:off x="3563938" y="4294188"/>
            <a:ext cx="1225550" cy="1366837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6045200" y="408538"/>
            <a:ext cx="262724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800" dirty="0" smtClean="0"/>
              <a:t>Regulación </a:t>
            </a:r>
            <a:r>
              <a:rPr lang="es-ES_tradnl" sz="1800" dirty="0"/>
              <a:t>Canal Cl</a:t>
            </a:r>
            <a:r>
              <a:rPr lang="es-ES_tradnl" sz="1800" baseline="30000" dirty="0"/>
              <a:t>-</a:t>
            </a:r>
            <a:r>
              <a:rPr lang="es-ES_tradnl" sz="1800" dirty="0"/>
              <a:t>dependiente de AMPc</a:t>
            </a: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303161" y="16455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8606" name="Oval 14"/>
          <p:cNvSpPr>
            <a:spLocks noChangeArrowheads="1"/>
          </p:cNvSpPr>
          <p:nvPr/>
        </p:nvSpPr>
        <p:spPr bwMode="auto">
          <a:xfrm>
            <a:off x="2916238" y="1844675"/>
            <a:ext cx="865187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1404938" y="5516563"/>
            <a:ext cx="741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PGE2</a:t>
            </a:r>
          </a:p>
        </p:txBody>
      </p:sp>
      <p:sp>
        <p:nvSpPr>
          <p:cNvPr id="238608" name="Oval 16"/>
          <p:cNvSpPr>
            <a:spLocks noChangeArrowheads="1"/>
          </p:cNvSpPr>
          <p:nvPr/>
        </p:nvSpPr>
        <p:spPr bwMode="auto">
          <a:xfrm>
            <a:off x="3563938" y="1844675"/>
            <a:ext cx="2174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09" name="Text Box 17"/>
          <p:cNvSpPr txBox="1">
            <a:spLocks noChangeArrowheads="1"/>
          </p:cNvSpPr>
          <p:nvPr/>
        </p:nvSpPr>
        <p:spPr bwMode="auto">
          <a:xfrm>
            <a:off x="1979613" y="596900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LUZ</a:t>
            </a:r>
          </a:p>
        </p:txBody>
      </p:sp>
      <p:sp>
        <p:nvSpPr>
          <p:cNvPr id="238610" name="Text Box 18"/>
          <p:cNvSpPr txBox="1">
            <a:spLocks noChangeArrowheads="1"/>
          </p:cNvSpPr>
          <p:nvPr/>
        </p:nvSpPr>
        <p:spPr bwMode="auto">
          <a:xfrm>
            <a:off x="6087151" y="4067415"/>
            <a:ext cx="2543343" cy="1585049"/>
          </a:xfrm>
          <a:prstGeom prst="rect">
            <a:avLst/>
          </a:prstGeom>
          <a:solidFill>
            <a:srgbClr val="FFFFC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Cotransportador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2Cl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s-ES_tradnl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l"/>
            <a:endParaRPr lang="es-ES_tradnl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400" b="1" dirty="0"/>
              <a:t>En membrana basal:</a:t>
            </a:r>
          </a:p>
          <a:p>
            <a:pPr algn="l"/>
            <a:r>
              <a:rPr lang="es-ES_tradnl" sz="1400" b="1" dirty="0"/>
              <a:t>- C. Acinares salivales,</a:t>
            </a:r>
          </a:p>
          <a:p>
            <a:pPr algn="l"/>
            <a:r>
              <a:rPr lang="es-ES_tradnl" sz="1400" b="1" dirty="0"/>
              <a:t>- C. Ductales pancreáticas</a:t>
            </a:r>
          </a:p>
          <a:p>
            <a:pPr algn="l"/>
            <a:r>
              <a:rPr lang="es-ES_tradnl" sz="1400" b="1" dirty="0"/>
              <a:t>- Enterocitos</a:t>
            </a:r>
            <a:r>
              <a:rPr lang="es-ES_tradnl" sz="1400" b="1" baseline="30000" dirty="0"/>
              <a:t> </a:t>
            </a:r>
          </a:p>
        </p:txBody>
      </p:sp>
      <p:sp>
        <p:nvSpPr>
          <p:cNvPr id="238611" name="Text Box 19"/>
          <p:cNvSpPr txBox="1">
            <a:spLocks noChangeArrowheads="1"/>
          </p:cNvSpPr>
          <p:nvPr/>
        </p:nvSpPr>
        <p:spPr bwMode="auto">
          <a:xfrm>
            <a:off x="5416552" y="2347907"/>
            <a:ext cx="3192294" cy="1538883"/>
          </a:xfrm>
          <a:prstGeom prst="rect">
            <a:avLst/>
          </a:prstGeom>
          <a:solidFill>
            <a:srgbClr val="DBFF75"/>
          </a:solidFill>
          <a:ln w="9525">
            <a:solidFill>
              <a:srgbClr val="33CC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2000" b="1" dirty="0"/>
              <a:t>AMPc aumenta:</a:t>
            </a:r>
          </a:p>
          <a:p>
            <a:pPr algn="l"/>
            <a:endParaRPr lang="es-ES" b="1" dirty="0"/>
          </a:p>
          <a:p>
            <a:pPr algn="l">
              <a:buFontTx/>
              <a:buChar char="•"/>
            </a:pPr>
            <a:r>
              <a:rPr lang="es-ES" sz="1600" b="1" dirty="0"/>
              <a:t> </a:t>
            </a:r>
            <a:r>
              <a:rPr lang="es-ES" sz="1800" dirty="0"/>
              <a:t>Fosforilación canal CFTR</a:t>
            </a:r>
          </a:p>
          <a:p>
            <a:pPr algn="l">
              <a:buFontTx/>
              <a:buChar char="•"/>
            </a:pPr>
            <a:endParaRPr lang="es-ES" dirty="0"/>
          </a:p>
          <a:p>
            <a:pPr algn="l">
              <a:buFontTx/>
              <a:buChar char="•"/>
            </a:pPr>
            <a:r>
              <a:rPr lang="es-ES" sz="1800" dirty="0"/>
              <a:t> Inserción </a:t>
            </a:r>
            <a:r>
              <a:rPr lang="es-ES" sz="1800" dirty="0" err="1"/>
              <a:t>cotransportador</a:t>
            </a:r>
            <a:r>
              <a:rPr lang="es-ES" sz="1800" dirty="0"/>
              <a:t> </a:t>
            </a:r>
          </a:p>
          <a:p>
            <a:pPr algn="l"/>
            <a:r>
              <a:rPr lang="es-ES" sz="1800" dirty="0"/>
              <a:t>  Na</a:t>
            </a:r>
            <a:r>
              <a:rPr lang="es-ES" sz="1800" baseline="30000" dirty="0"/>
              <a:t>+</a:t>
            </a:r>
            <a:r>
              <a:rPr lang="es-ES" sz="1800" dirty="0"/>
              <a:t>2Cl</a:t>
            </a:r>
            <a:r>
              <a:rPr lang="es-ES" sz="1800" baseline="30000" dirty="0"/>
              <a:t>-</a:t>
            </a:r>
            <a:r>
              <a:rPr lang="es-ES" sz="1800" dirty="0"/>
              <a:t>K</a:t>
            </a:r>
            <a:r>
              <a:rPr lang="es-ES" sz="1800" baseline="30000" dirty="0"/>
              <a:t>+</a:t>
            </a:r>
            <a:endParaRPr lang="es-ES" sz="1800" dirty="0"/>
          </a:p>
        </p:txBody>
      </p:sp>
      <p:sp>
        <p:nvSpPr>
          <p:cNvPr id="238613" name="Rectangle 21"/>
          <p:cNvSpPr>
            <a:spLocks noChangeArrowheads="1"/>
          </p:cNvSpPr>
          <p:nvPr/>
        </p:nvSpPr>
        <p:spPr bwMode="auto">
          <a:xfrm>
            <a:off x="4140200" y="119697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4076700" y="1268413"/>
            <a:ext cx="639763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/>
              <a:t>CFTR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59740" y="2212370"/>
            <a:ext cx="1080745" cy="52322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Enterocito</a:t>
            </a:r>
          </a:p>
          <a:p>
            <a:r>
              <a:rPr lang="es-VE" sz="1400" b="1" dirty="0" smtClean="0"/>
              <a:t>Cripta</a:t>
            </a:r>
            <a:endParaRPr lang="es-VE" sz="1400" b="1" dirty="0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2533" y="6530816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animBg="1"/>
      <p:bldP spid="238596" grpId="0" animBg="1"/>
      <p:bldP spid="238597" grpId="0" animBg="1"/>
      <p:bldP spid="238597" grpId="1" animBg="1"/>
      <p:bldP spid="238601" grpId="0" animBg="1"/>
      <p:bldP spid="238601" grpId="1" animBg="1"/>
      <p:bldP spid="238607" grpId="0"/>
      <p:bldP spid="238610" grpId="0" animBg="1"/>
      <p:bldP spid="2386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7866086" y="1671331"/>
            <a:ext cx="93503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239619" name="Picture 3" descr="SEGUNDOS MENSAJEROS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44525"/>
            <a:ext cx="6423025" cy="57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9620" name="Oval 4"/>
          <p:cNvSpPr>
            <a:spLocks noChangeArrowheads="1"/>
          </p:cNvSpPr>
          <p:nvPr/>
        </p:nvSpPr>
        <p:spPr bwMode="auto">
          <a:xfrm>
            <a:off x="5867400" y="4076700"/>
            <a:ext cx="760413" cy="6508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3088481" y="548953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solidFill>
                  <a:schemeClr val="accent2"/>
                </a:solidFill>
              </a:rPr>
              <a:t>(</a:t>
            </a:r>
            <a:r>
              <a:rPr lang="es-ES" sz="2400" b="1" dirty="0">
                <a:solidFill>
                  <a:schemeClr val="accent2"/>
                </a:solidFill>
              </a:rPr>
              <a:t>-</a:t>
            </a:r>
            <a:r>
              <a:rPr lang="es-ES" sz="240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239622" name="Rectangle 6"/>
          <p:cNvSpPr>
            <a:spLocks noChangeArrowheads="1"/>
          </p:cNvSpPr>
          <p:nvPr/>
        </p:nvSpPr>
        <p:spPr bwMode="auto">
          <a:xfrm>
            <a:off x="1260475" y="1220788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3" name="Rectangle 7"/>
          <p:cNvSpPr>
            <a:spLocks noChangeArrowheads="1"/>
          </p:cNvSpPr>
          <p:nvPr/>
        </p:nvSpPr>
        <p:spPr bwMode="auto">
          <a:xfrm>
            <a:off x="1189038" y="1939925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1189038" y="3092450"/>
            <a:ext cx="12239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5" name="Text Box 9"/>
          <p:cNvSpPr txBox="1">
            <a:spLocks noChangeArrowheads="1"/>
          </p:cNvSpPr>
          <p:nvPr/>
        </p:nvSpPr>
        <p:spPr bwMode="auto">
          <a:xfrm>
            <a:off x="1116013" y="1171575"/>
            <a:ext cx="11256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A</a:t>
            </a:r>
            <a:r>
              <a:rPr lang="es-MX" sz="1600" b="1" dirty="0" smtClean="0"/>
              <a:t>gonistas</a:t>
            </a:r>
            <a:endParaRPr lang="es-MX" sz="1600" b="1" dirty="0"/>
          </a:p>
        </p:txBody>
      </p:sp>
      <p:sp>
        <p:nvSpPr>
          <p:cNvPr id="239626" name="Text Box 10"/>
          <p:cNvSpPr txBox="1">
            <a:spLocks noChangeArrowheads="1"/>
          </p:cNvSpPr>
          <p:nvPr/>
        </p:nvSpPr>
        <p:spPr bwMode="auto">
          <a:xfrm>
            <a:off x="1189038" y="1924050"/>
            <a:ext cx="1163637" cy="581025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E</a:t>
            </a:r>
            <a:r>
              <a:rPr lang="es-MX" sz="1600" b="1" dirty="0" smtClean="0"/>
              <a:t>ventos </a:t>
            </a:r>
            <a:endParaRPr lang="es-MX" sz="1600" b="1" dirty="0"/>
          </a:p>
          <a:p>
            <a:pPr algn="l"/>
            <a:r>
              <a:rPr lang="es-MX" sz="1600" b="1" dirty="0"/>
              <a:t>membrana</a:t>
            </a:r>
          </a:p>
        </p:txBody>
      </p:sp>
      <p:sp>
        <p:nvSpPr>
          <p:cNvPr id="239627" name="Text Box 11"/>
          <p:cNvSpPr txBox="1">
            <a:spLocks noChangeArrowheads="1"/>
          </p:cNvSpPr>
          <p:nvPr/>
        </p:nvSpPr>
        <p:spPr bwMode="auto">
          <a:xfrm>
            <a:off x="1038225" y="3017838"/>
            <a:ext cx="1301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S</a:t>
            </a:r>
            <a:r>
              <a:rPr lang="es-MX" sz="1600" b="1" dirty="0" smtClean="0"/>
              <a:t>eñal </a:t>
            </a:r>
            <a:endParaRPr lang="es-MX" sz="1600" b="1" dirty="0"/>
          </a:p>
          <a:p>
            <a:pPr algn="l"/>
            <a:r>
              <a:rPr lang="es-MX" sz="1600" b="1" dirty="0"/>
              <a:t>intracelular</a:t>
            </a:r>
          </a:p>
        </p:txBody>
      </p:sp>
      <p:sp>
        <p:nvSpPr>
          <p:cNvPr id="239628" name="Rectangle 12"/>
          <p:cNvSpPr>
            <a:spLocks noChangeArrowheads="1"/>
          </p:cNvSpPr>
          <p:nvPr/>
        </p:nvSpPr>
        <p:spPr bwMode="auto">
          <a:xfrm>
            <a:off x="1260475" y="3956050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29" name="Rectangle 13"/>
          <p:cNvSpPr>
            <a:spLocks noChangeArrowheads="1"/>
          </p:cNvSpPr>
          <p:nvPr/>
        </p:nvSpPr>
        <p:spPr bwMode="auto">
          <a:xfrm>
            <a:off x="1260475" y="5108575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0" name="Text Box 14"/>
          <p:cNvSpPr txBox="1">
            <a:spLocks noChangeArrowheads="1"/>
          </p:cNvSpPr>
          <p:nvPr/>
        </p:nvSpPr>
        <p:spPr bwMode="auto">
          <a:xfrm>
            <a:off x="1044575" y="4029075"/>
            <a:ext cx="14798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 err="1"/>
              <a:t>P</a:t>
            </a:r>
            <a:r>
              <a:rPr lang="es-MX" sz="1600" b="1" dirty="0" err="1" smtClean="0"/>
              <a:t>roteinkinasa</a:t>
            </a:r>
            <a:endParaRPr lang="es-MX" sz="1600" b="1" dirty="0"/>
          </a:p>
        </p:txBody>
      </p:sp>
      <p:sp>
        <p:nvSpPr>
          <p:cNvPr id="239631" name="Text Box 15"/>
          <p:cNvSpPr txBox="1">
            <a:spLocks noChangeArrowheads="1"/>
          </p:cNvSpPr>
          <p:nvPr/>
        </p:nvSpPr>
        <p:spPr bwMode="auto">
          <a:xfrm>
            <a:off x="1116013" y="5016698"/>
            <a:ext cx="729687" cy="307777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 dirty="0"/>
              <a:t>B</a:t>
            </a:r>
            <a:r>
              <a:rPr lang="es-MX" sz="1400" b="1" dirty="0" smtClean="0"/>
              <a:t>lanco</a:t>
            </a:r>
            <a:endParaRPr lang="es-MX" sz="1400" b="1" dirty="0"/>
          </a:p>
        </p:txBody>
      </p:sp>
      <p:sp>
        <p:nvSpPr>
          <p:cNvPr id="239632" name="Rectangle 16"/>
          <p:cNvSpPr>
            <a:spLocks noChangeArrowheads="1"/>
          </p:cNvSpPr>
          <p:nvPr/>
        </p:nvSpPr>
        <p:spPr bwMode="auto">
          <a:xfrm>
            <a:off x="4572000" y="3860800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5148263" y="3789363"/>
            <a:ext cx="565150" cy="33655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PKA</a:t>
            </a:r>
          </a:p>
        </p:txBody>
      </p:sp>
      <p:sp>
        <p:nvSpPr>
          <p:cNvPr id="239634" name="Rectangle 18"/>
          <p:cNvSpPr>
            <a:spLocks noChangeArrowheads="1"/>
          </p:cNvSpPr>
          <p:nvPr/>
        </p:nvSpPr>
        <p:spPr bwMode="auto">
          <a:xfrm>
            <a:off x="2700338" y="1004888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2844800" y="1084263"/>
            <a:ext cx="1062038" cy="336550"/>
          </a:xfrm>
          <a:prstGeom prst="rect">
            <a:avLst/>
          </a:prstGeom>
          <a:solidFill>
            <a:srgbClr val="79D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MX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NE, SIH</a:t>
            </a:r>
          </a:p>
        </p:txBody>
      </p:sp>
      <p:sp>
        <p:nvSpPr>
          <p:cNvPr id="239636" name="Oval 20"/>
          <p:cNvSpPr>
            <a:spLocks noChangeArrowheads="1"/>
          </p:cNvSpPr>
          <p:nvPr/>
        </p:nvSpPr>
        <p:spPr bwMode="auto">
          <a:xfrm>
            <a:off x="2801938" y="1052513"/>
            <a:ext cx="1122362" cy="3603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37" name="Text Box 21"/>
          <p:cNvSpPr txBox="1">
            <a:spLocks noChangeArrowheads="1"/>
          </p:cNvSpPr>
          <p:nvPr/>
        </p:nvSpPr>
        <p:spPr bwMode="auto">
          <a:xfrm>
            <a:off x="828675" y="739775"/>
            <a:ext cx="16510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INTERSTICIO</a:t>
            </a:r>
          </a:p>
        </p:txBody>
      </p:sp>
      <p:sp>
        <p:nvSpPr>
          <p:cNvPr id="239638" name="Text Box 22"/>
          <p:cNvSpPr txBox="1">
            <a:spLocks noChangeArrowheads="1"/>
          </p:cNvSpPr>
          <p:nvPr/>
        </p:nvSpPr>
        <p:spPr bwMode="auto">
          <a:xfrm>
            <a:off x="1042988" y="5734050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LUZ</a:t>
            </a:r>
          </a:p>
        </p:txBody>
      </p:sp>
      <p:sp>
        <p:nvSpPr>
          <p:cNvPr id="239639" name="Oval 23"/>
          <p:cNvSpPr>
            <a:spLocks noChangeArrowheads="1"/>
          </p:cNvSpPr>
          <p:nvPr/>
        </p:nvSpPr>
        <p:spPr bwMode="auto">
          <a:xfrm>
            <a:off x="6156325" y="5734050"/>
            <a:ext cx="647700" cy="5746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0" name="Rectangle 24"/>
          <p:cNvSpPr>
            <a:spLocks noChangeArrowheads="1"/>
          </p:cNvSpPr>
          <p:nvPr/>
        </p:nvSpPr>
        <p:spPr bwMode="auto">
          <a:xfrm>
            <a:off x="6373813" y="5900738"/>
            <a:ext cx="2873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1" name="Text Box 25"/>
          <p:cNvSpPr txBox="1">
            <a:spLocks noChangeArrowheads="1"/>
          </p:cNvSpPr>
          <p:nvPr/>
        </p:nvSpPr>
        <p:spPr bwMode="auto">
          <a:xfrm>
            <a:off x="6227763" y="5805488"/>
            <a:ext cx="64770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MX" sz="24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39642" name="Rectangle 26"/>
          <p:cNvSpPr>
            <a:spLocks noChangeArrowheads="1"/>
          </p:cNvSpPr>
          <p:nvPr/>
        </p:nvSpPr>
        <p:spPr bwMode="auto">
          <a:xfrm>
            <a:off x="611188" y="1196975"/>
            <a:ext cx="360362" cy="42481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3" name="Rectangle 27"/>
          <p:cNvSpPr>
            <a:spLocks noChangeArrowheads="1"/>
          </p:cNvSpPr>
          <p:nvPr/>
        </p:nvSpPr>
        <p:spPr bwMode="auto">
          <a:xfrm>
            <a:off x="7535068" y="1004888"/>
            <a:ext cx="1422400" cy="669925"/>
          </a:xfrm>
          <a:prstGeom prst="rect">
            <a:avLst/>
          </a:prstGeom>
          <a:solidFill>
            <a:srgbClr val="DBFF75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/>
              <a:t>Acción </a:t>
            </a:r>
          </a:p>
          <a:p>
            <a:r>
              <a:rPr lang="es-ES" sz="1800"/>
              <a:t>mensajeros</a:t>
            </a:r>
          </a:p>
        </p:txBody>
      </p:sp>
      <p:sp>
        <p:nvSpPr>
          <p:cNvPr id="239644" name="Text Box 28"/>
          <p:cNvSpPr txBox="1">
            <a:spLocks noChangeArrowheads="1"/>
          </p:cNvSpPr>
          <p:nvPr/>
        </p:nvSpPr>
        <p:spPr bwMode="auto">
          <a:xfrm>
            <a:off x="6247605" y="298649"/>
            <a:ext cx="271700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800" dirty="0" smtClean="0"/>
              <a:t>Regulación </a:t>
            </a:r>
            <a:r>
              <a:rPr lang="es-ES_tradnl" sz="1800" dirty="0"/>
              <a:t>Canal Cl</a:t>
            </a:r>
            <a:r>
              <a:rPr lang="es-ES_tradnl" sz="1800" baseline="30000" dirty="0"/>
              <a:t>-</a:t>
            </a:r>
          </a:p>
          <a:p>
            <a:r>
              <a:rPr lang="es-ES_tradnl" sz="1800" dirty="0"/>
              <a:t>dependiente de </a:t>
            </a:r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AMPc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9645" name="Oval 29"/>
          <p:cNvSpPr>
            <a:spLocks noChangeArrowheads="1"/>
          </p:cNvSpPr>
          <p:nvPr/>
        </p:nvSpPr>
        <p:spPr bwMode="auto">
          <a:xfrm>
            <a:off x="4140200" y="981075"/>
            <a:ext cx="16557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6" name="Text Box 30"/>
          <p:cNvSpPr txBox="1">
            <a:spLocks noChangeArrowheads="1"/>
          </p:cNvSpPr>
          <p:nvPr/>
        </p:nvSpPr>
        <p:spPr bwMode="auto">
          <a:xfrm>
            <a:off x="5087865" y="551805"/>
            <a:ext cx="556563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39647" name="Rectangle 31"/>
          <p:cNvSpPr>
            <a:spLocks noChangeArrowheads="1"/>
          </p:cNvSpPr>
          <p:nvPr/>
        </p:nvSpPr>
        <p:spPr bwMode="auto">
          <a:xfrm>
            <a:off x="4284663" y="1125538"/>
            <a:ext cx="13684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48" name="Text Box 32"/>
          <p:cNvSpPr txBox="1">
            <a:spLocks noChangeArrowheads="1"/>
          </p:cNvSpPr>
          <p:nvPr/>
        </p:nvSpPr>
        <p:spPr bwMode="auto">
          <a:xfrm>
            <a:off x="4573588" y="1109663"/>
            <a:ext cx="1728787" cy="4572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MX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VIP, PGE2</a:t>
            </a:r>
          </a:p>
        </p:txBody>
      </p:sp>
      <p:sp>
        <p:nvSpPr>
          <p:cNvPr id="239649" name="Oval 33"/>
          <p:cNvSpPr>
            <a:spLocks noChangeArrowheads="1"/>
          </p:cNvSpPr>
          <p:nvPr/>
        </p:nvSpPr>
        <p:spPr bwMode="auto">
          <a:xfrm>
            <a:off x="4427984" y="1052736"/>
            <a:ext cx="2089497" cy="501650"/>
          </a:xfrm>
          <a:prstGeom prst="ellipse">
            <a:avLst/>
          </a:prstGeom>
          <a:noFill/>
          <a:ln w="28575">
            <a:solidFill>
              <a:srgbClr val="33993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0" name="Rectangle 34"/>
          <p:cNvSpPr>
            <a:spLocks noChangeArrowheads="1"/>
          </p:cNvSpPr>
          <p:nvPr/>
        </p:nvSpPr>
        <p:spPr bwMode="auto">
          <a:xfrm>
            <a:off x="4787900" y="32131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1" name="Rectangle 35"/>
          <p:cNvSpPr>
            <a:spLocks noChangeArrowheads="1"/>
          </p:cNvSpPr>
          <p:nvPr/>
        </p:nvSpPr>
        <p:spPr bwMode="auto">
          <a:xfrm>
            <a:off x="4872038" y="323691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2" name="Text Box 36"/>
          <p:cNvSpPr txBox="1">
            <a:spLocks noChangeArrowheads="1"/>
          </p:cNvSpPr>
          <p:nvPr/>
        </p:nvSpPr>
        <p:spPr bwMode="auto">
          <a:xfrm>
            <a:off x="5016500" y="3100388"/>
            <a:ext cx="858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AMPc</a:t>
            </a:r>
          </a:p>
        </p:txBody>
      </p:sp>
      <p:sp>
        <p:nvSpPr>
          <p:cNvPr id="239653" name="Oval 37"/>
          <p:cNvSpPr>
            <a:spLocks noChangeArrowheads="1"/>
          </p:cNvSpPr>
          <p:nvPr/>
        </p:nvSpPr>
        <p:spPr bwMode="auto">
          <a:xfrm>
            <a:off x="5003800" y="3068638"/>
            <a:ext cx="936625" cy="431800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5" name="Oval 39"/>
          <p:cNvSpPr>
            <a:spLocks noChangeArrowheads="1"/>
          </p:cNvSpPr>
          <p:nvPr/>
        </p:nvSpPr>
        <p:spPr bwMode="auto">
          <a:xfrm>
            <a:off x="3203575" y="2133600"/>
            <a:ext cx="647700" cy="287338"/>
          </a:xfrm>
          <a:prstGeom prst="ellipse">
            <a:avLst/>
          </a:prstGeom>
          <a:noFill/>
          <a:ln w="28575">
            <a:solidFill>
              <a:srgbClr val="056A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9656" name="Oval 40"/>
          <p:cNvSpPr>
            <a:spLocks noChangeArrowheads="1"/>
          </p:cNvSpPr>
          <p:nvPr/>
        </p:nvSpPr>
        <p:spPr bwMode="auto">
          <a:xfrm>
            <a:off x="4319588" y="2276475"/>
            <a:ext cx="647700" cy="287338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8" dur="2000" fill="hold"/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0" grpId="0" animBg="1"/>
      <p:bldP spid="239621" grpId="0"/>
      <p:bldP spid="239633" grpId="0" animBg="1"/>
      <p:bldP spid="239635" grpId="0" animBg="1"/>
      <p:bldP spid="239636" grpId="0" animBg="1"/>
      <p:bldP spid="239639" grpId="0" animBg="1"/>
      <p:bldP spid="239639" grpId="1" animBg="1"/>
      <p:bldP spid="239640" grpId="0" animBg="1"/>
      <p:bldP spid="239641" grpId="0"/>
      <p:bldP spid="239646" grpId="0"/>
      <p:bldP spid="239647" grpId="0" animBg="1"/>
      <p:bldP spid="239648" grpId="0" animBg="1"/>
      <p:bldP spid="239649" grpId="0" animBg="1"/>
      <p:bldP spid="239651" grpId="0" animBg="1"/>
      <p:bldP spid="239652" grpId="0"/>
      <p:bldP spid="2396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2" name="Picture 2" descr="SEGUNDOS MENSAJEROS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6911975" cy="59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0643" name="Oval 3"/>
          <p:cNvSpPr>
            <a:spLocks noChangeArrowheads="1"/>
          </p:cNvSpPr>
          <p:nvPr/>
        </p:nvSpPr>
        <p:spPr bwMode="auto">
          <a:xfrm>
            <a:off x="4500563" y="3502025"/>
            <a:ext cx="792162" cy="647700"/>
          </a:xfrm>
          <a:prstGeom prst="ellips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4" name="Oval 4"/>
          <p:cNvSpPr>
            <a:spLocks noChangeArrowheads="1"/>
          </p:cNvSpPr>
          <p:nvPr/>
        </p:nvSpPr>
        <p:spPr bwMode="auto">
          <a:xfrm>
            <a:off x="3305175" y="4500563"/>
            <a:ext cx="596900" cy="790575"/>
          </a:xfrm>
          <a:prstGeom prst="ellipse">
            <a:avLst/>
          </a:prstGeom>
          <a:noFill/>
          <a:ln w="28575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227013" y="427038"/>
            <a:ext cx="16510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INTERSTICIO</a:t>
            </a:r>
          </a:p>
        </p:txBody>
      </p:sp>
      <p:sp>
        <p:nvSpPr>
          <p:cNvPr id="240646" name="Text Box 6"/>
          <p:cNvSpPr txBox="1">
            <a:spLocks noChangeArrowheads="1"/>
          </p:cNvSpPr>
          <p:nvPr/>
        </p:nvSpPr>
        <p:spPr bwMode="auto">
          <a:xfrm>
            <a:off x="611188" y="6092825"/>
            <a:ext cx="6365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/>
              <a:t>LUZ</a:t>
            </a:r>
          </a:p>
        </p:txBody>
      </p:sp>
      <p:sp>
        <p:nvSpPr>
          <p:cNvPr id="240647" name="Rectangle 7"/>
          <p:cNvSpPr>
            <a:spLocks noChangeArrowheads="1"/>
          </p:cNvSpPr>
          <p:nvPr/>
        </p:nvSpPr>
        <p:spPr bwMode="auto">
          <a:xfrm>
            <a:off x="900113" y="1052513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8" name="Rectangle 8"/>
          <p:cNvSpPr>
            <a:spLocks noChangeArrowheads="1"/>
          </p:cNvSpPr>
          <p:nvPr/>
        </p:nvSpPr>
        <p:spPr bwMode="auto">
          <a:xfrm>
            <a:off x="900113" y="1484313"/>
            <a:ext cx="7921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49" name="Rectangle 9"/>
          <p:cNvSpPr>
            <a:spLocks noChangeArrowheads="1"/>
          </p:cNvSpPr>
          <p:nvPr/>
        </p:nvSpPr>
        <p:spPr bwMode="auto">
          <a:xfrm>
            <a:off x="827088" y="29241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0" name="Rectangle 10"/>
          <p:cNvSpPr>
            <a:spLocks noChangeArrowheads="1"/>
          </p:cNvSpPr>
          <p:nvPr/>
        </p:nvSpPr>
        <p:spPr bwMode="auto">
          <a:xfrm>
            <a:off x="827088" y="4652963"/>
            <a:ext cx="6492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1" name="Rectangle 11"/>
          <p:cNvSpPr>
            <a:spLocks noChangeArrowheads="1"/>
          </p:cNvSpPr>
          <p:nvPr/>
        </p:nvSpPr>
        <p:spPr bwMode="auto">
          <a:xfrm>
            <a:off x="900113" y="544512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2" name="Text Box 12"/>
          <p:cNvSpPr txBox="1">
            <a:spLocks noChangeArrowheads="1"/>
          </p:cNvSpPr>
          <p:nvPr/>
        </p:nvSpPr>
        <p:spPr bwMode="auto">
          <a:xfrm>
            <a:off x="827088" y="981075"/>
            <a:ext cx="11256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A</a:t>
            </a:r>
            <a:r>
              <a:rPr lang="es-MX" sz="1600" b="1" dirty="0" smtClean="0"/>
              <a:t>gonistas</a:t>
            </a:r>
            <a:endParaRPr lang="es-MX" sz="1600" b="1" dirty="0"/>
          </a:p>
        </p:txBody>
      </p:sp>
      <p:sp>
        <p:nvSpPr>
          <p:cNvPr id="240653" name="Text Box 13"/>
          <p:cNvSpPr txBox="1">
            <a:spLocks noChangeArrowheads="1"/>
          </p:cNvSpPr>
          <p:nvPr/>
        </p:nvSpPr>
        <p:spPr bwMode="auto">
          <a:xfrm>
            <a:off x="900113" y="1479550"/>
            <a:ext cx="1163637" cy="581025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E</a:t>
            </a:r>
            <a:r>
              <a:rPr lang="es-MX" sz="1600" b="1" dirty="0" smtClean="0"/>
              <a:t>ventos </a:t>
            </a:r>
            <a:endParaRPr lang="es-MX" sz="1600" b="1" dirty="0"/>
          </a:p>
          <a:p>
            <a:pPr algn="l"/>
            <a:r>
              <a:rPr lang="es-MX" sz="1600" b="1" dirty="0"/>
              <a:t>membrana</a:t>
            </a:r>
          </a:p>
        </p:txBody>
      </p:sp>
      <p:sp>
        <p:nvSpPr>
          <p:cNvPr id="240654" name="Text Box 14"/>
          <p:cNvSpPr txBox="1">
            <a:spLocks noChangeArrowheads="1"/>
          </p:cNvSpPr>
          <p:nvPr/>
        </p:nvSpPr>
        <p:spPr bwMode="auto">
          <a:xfrm>
            <a:off x="808561" y="2840038"/>
            <a:ext cx="11721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 dirty="0"/>
              <a:t>S</a:t>
            </a:r>
            <a:r>
              <a:rPr lang="es-MX" sz="1400" b="1" dirty="0" smtClean="0"/>
              <a:t>eñal </a:t>
            </a:r>
            <a:endParaRPr lang="es-MX" sz="1400" b="1" dirty="0"/>
          </a:p>
          <a:p>
            <a:pPr algn="l"/>
            <a:r>
              <a:rPr lang="es-MX" sz="1400" b="1" dirty="0"/>
              <a:t>intracelular</a:t>
            </a:r>
          </a:p>
        </p:txBody>
      </p:sp>
      <p:sp>
        <p:nvSpPr>
          <p:cNvPr id="240655" name="Text Box 15"/>
          <p:cNvSpPr txBox="1">
            <a:spLocks noChangeArrowheads="1"/>
          </p:cNvSpPr>
          <p:nvPr/>
        </p:nvSpPr>
        <p:spPr bwMode="auto">
          <a:xfrm>
            <a:off x="827088" y="4581525"/>
            <a:ext cx="10021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 err="1"/>
              <a:t>P</a:t>
            </a:r>
            <a:r>
              <a:rPr lang="es-MX" sz="1600" b="1" dirty="0" err="1" smtClean="0"/>
              <a:t>rotein</a:t>
            </a:r>
            <a:r>
              <a:rPr lang="es-MX" sz="1600" b="1" dirty="0" smtClean="0"/>
              <a:t>-</a:t>
            </a:r>
            <a:endParaRPr lang="es-MX" sz="1600" b="1" dirty="0"/>
          </a:p>
          <a:p>
            <a:pPr algn="l"/>
            <a:r>
              <a:rPr lang="es-MX" sz="1600" b="1" dirty="0" err="1"/>
              <a:t>kinasa</a:t>
            </a:r>
            <a:endParaRPr lang="es-MX" sz="1600" b="1" dirty="0"/>
          </a:p>
        </p:txBody>
      </p:sp>
      <p:sp>
        <p:nvSpPr>
          <p:cNvPr id="240656" name="Text Box 16"/>
          <p:cNvSpPr txBox="1">
            <a:spLocks noChangeArrowheads="1"/>
          </p:cNvSpPr>
          <p:nvPr/>
        </p:nvSpPr>
        <p:spPr bwMode="auto">
          <a:xfrm>
            <a:off x="859298" y="5397500"/>
            <a:ext cx="904415" cy="338554"/>
          </a:xfrm>
          <a:prstGeom prst="rect">
            <a:avLst/>
          </a:prstGeom>
          <a:solidFill>
            <a:srgbClr val="FFEE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 dirty="0"/>
              <a:t>B</a:t>
            </a:r>
            <a:r>
              <a:rPr lang="es-MX" sz="1600" b="1" dirty="0" smtClean="0"/>
              <a:t>lancos</a:t>
            </a:r>
            <a:endParaRPr lang="es-MX" sz="1600" b="1" dirty="0"/>
          </a:p>
        </p:txBody>
      </p:sp>
      <p:sp>
        <p:nvSpPr>
          <p:cNvPr id="240657" name="Rectangle 17"/>
          <p:cNvSpPr>
            <a:spLocks noChangeArrowheads="1"/>
          </p:cNvSpPr>
          <p:nvPr/>
        </p:nvSpPr>
        <p:spPr bwMode="auto">
          <a:xfrm>
            <a:off x="1763713" y="4508500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8" name="Rectangle 18"/>
          <p:cNvSpPr>
            <a:spLocks noChangeArrowheads="1"/>
          </p:cNvSpPr>
          <p:nvPr/>
        </p:nvSpPr>
        <p:spPr bwMode="auto">
          <a:xfrm>
            <a:off x="3924300" y="4508500"/>
            <a:ext cx="20875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59" name="Text Box 19"/>
          <p:cNvSpPr txBox="1">
            <a:spLocks noChangeArrowheads="1"/>
          </p:cNvSpPr>
          <p:nvPr/>
        </p:nvSpPr>
        <p:spPr bwMode="auto">
          <a:xfrm>
            <a:off x="2195513" y="4492625"/>
            <a:ext cx="4968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/>
              <a:t>PKC</a:t>
            </a:r>
          </a:p>
        </p:txBody>
      </p:sp>
      <p:sp>
        <p:nvSpPr>
          <p:cNvPr id="240660" name="Text Box 20"/>
          <p:cNvSpPr txBox="1">
            <a:spLocks noChangeArrowheads="1"/>
          </p:cNvSpPr>
          <p:nvPr/>
        </p:nvSpPr>
        <p:spPr bwMode="auto">
          <a:xfrm>
            <a:off x="3949700" y="4581525"/>
            <a:ext cx="124460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400" b="1"/>
              <a:t>Ca-CaMK II</a:t>
            </a:r>
          </a:p>
        </p:txBody>
      </p:sp>
      <p:sp>
        <p:nvSpPr>
          <p:cNvPr id="240661" name="Rectangle 21"/>
          <p:cNvSpPr>
            <a:spLocks noChangeArrowheads="1"/>
          </p:cNvSpPr>
          <p:nvPr/>
        </p:nvSpPr>
        <p:spPr bwMode="auto">
          <a:xfrm>
            <a:off x="3779838" y="2997200"/>
            <a:ext cx="936625" cy="215900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2" name="Rectangle 22"/>
          <p:cNvSpPr>
            <a:spLocks noChangeArrowheads="1"/>
          </p:cNvSpPr>
          <p:nvPr/>
        </p:nvSpPr>
        <p:spPr bwMode="auto">
          <a:xfrm>
            <a:off x="4211638" y="3141663"/>
            <a:ext cx="215900" cy="287337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3" name="Rectangle 23"/>
          <p:cNvSpPr>
            <a:spLocks noChangeArrowheads="1"/>
          </p:cNvSpPr>
          <p:nvPr/>
        </p:nvSpPr>
        <p:spPr bwMode="auto">
          <a:xfrm>
            <a:off x="4067175" y="3284538"/>
            <a:ext cx="504825" cy="215900"/>
          </a:xfrm>
          <a:prstGeom prst="rect">
            <a:avLst/>
          </a:prstGeom>
          <a:solidFill>
            <a:srgbClr val="97D1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4" name="Text Box 24"/>
          <p:cNvSpPr txBox="1">
            <a:spLocks noChangeArrowheads="1"/>
          </p:cNvSpPr>
          <p:nvPr/>
        </p:nvSpPr>
        <p:spPr bwMode="auto">
          <a:xfrm>
            <a:off x="4076700" y="3062288"/>
            <a:ext cx="482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Ca</a:t>
            </a:r>
            <a:r>
              <a:rPr lang="es-MX" sz="1800" baseline="-25000"/>
              <a:t>i</a:t>
            </a:r>
          </a:p>
        </p:txBody>
      </p:sp>
      <p:sp>
        <p:nvSpPr>
          <p:cNvPr id="240665" name="Text Box 25"/>
          <p:cNvSpPr txBox="1">
            <a:spLocks noChangeArrowheads="1"/>
          </p:cNvSpPr>
          <p:nvPr/>
        </p:nvSpPr>
        <p:spPr bwMode="auto">
          <a:xfrm>
            <a:off x="3635375" y="5997575"/>
            <a:ext cx="51117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/>
              <a:t>Cl</a:t>
            </a:r>
            <a:r>
              <a:rPr lang="es-MX" sz="2000" b="1" baseline="30000"/>
              <a:t>-</a:t>
            </a:r>
          </a:p>
        </p:txBody>
      </p:sp>
      <p:sp>
        <p:nvSpPr>
          <p:cNvPr id="240666" name="Rectangle 26"/>
          <p:cNvSpPr>
            <a:spLocks noChangeArrowheads="1"/>
          </p:cNvSpPr>
          <p:nvPr/>
        </p:nvSpPr>
        <p:spPr bwMode="auto">
          <a:xfrm>
            <a:off x="395288" y="908050"/>
            <a:ext cx="431800" cy="48974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68" name="Rectangle 28"/>
          <p:cNvSpPr>
            <a:spLocks noChangeArrowheads="1"/>
          </p:cNvSpPr>
          <p:nvPr/>
        </p:nvSpPr>
        <p:spPr bwMode="auto">
          <a:xfrm>
            <a:off x="7488826" y="1050022"/>
            <a:ext cx="1422400" cy="669925"/>
          </a:xfrm>
          <a:prstGeom prst="rect">
            <a:avLst/>
          </a:prstGeom>
          <a:solidFill>
            <a:srgbClr val="DBFF75"/>
          </a:solidFill>
          <a:ln w="28575">
            <a:solidFill>
              <a:srgbClr val="66BAC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/>
              <a:t>Acción </a:t>
            </a:r>
          </a:p>
          <a:p>
            <a:r>
              <a:rPr lang="es-ES" sz="1800"/>
              <a:t>mensajeros</a:t>
            </a:r>
          </a:p>
        </p:txBody>
      </p:sp>
      <p:sp>
        <p:nvSpPr>
          <p:cNvPr id="240669" name="Rectangle 29"/>
          <p:cNvSpPr>
            <a:spLocks noChangeArrowheads="1"/>
          </p:cNvSpPr>
          <p:nvPr/>
        </p:nvSpPr>
        <p:spPr bwMode="auto">
          <a:xfrm>
            <a:off x="5221288" y="877888"/>
            <a:ext cx="7921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0" name="Rectangle 30"/>
          <p:cNvSpPr>
            <a:spLocks noChangeArrowheads="1"/>
          </p:cNvSpPr>
          <p:nvPr/>
        </p:nvSpPr>
        <p:spPr bwMode="auto">
          <a:xfrm>
            <a:off x="5291138" y="949325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1" name="Rectangle 31"/>
          <p:cNvSpPr>
            <a:spLocks noChangeArrowheads="1"/>
          </p:cNvSpPr>
          <p:nvPr/>
        </p:nvSpPr>
        <p:spPr bwMode="auto">
          <a:xfrm>
            <a:off x="5508625" y="1173163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2" name="Text Box 32"/>
          <p:cNvSpPr txBox="1">
            <a:spLocks noChangeArrowheads="1"/>
          </p:cNvSpPr>
          <p:nvPr/>
        </p:nvSpPr>
        <p:spPr bwMode="auto">
          <a:xfrm>
            <a:off x="5148263" y="836613"/>
            <a:ext cx="1079500" cy="396875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MX" sz="20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Sust.P</a:t>
            </a:r>
            <a:endParaRPr lang="es-MX" sz="20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73" name="Text Box 33"/>
          <p:cNvSpPr txBox="1">
            <a:spLocks noChangeArrowheads="1"/>
          </p:cNvSpPr>
          <p:nvPr/>
        </p:nvSpPr>
        <p:spPr bwMode="auto">
          <a:xfrm>
            <a:off x="5364163" y="333375"/>
            <a:ext cx="556563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40674" name="Rectangle 34"/>
          <p:cNvSpPr>
            <a:spLocks noChangeArrowheads="1"/>
          </p:cNvSpPr>
          <p:nvPr/>
        </p:nvSpPr>
        <p:spPr bwMode="auto">
          <a:xfrm>
            <a:off x="1979613" y="76517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5" name="Rectangle 35"/>
          <p:cNvSpPr>
            <a:spLocks noChangeArrowheads="1"/>
          </p:cNvSpPr>
          <p:nvPr/>
        </p:nvSpPr>
        <p:spPr bwMode="auto">
          <a:xfrm>
            <a:off x="1979613" y="917575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76" name="Text Box 36"/>
          <p:cNvSpPr txBox="1">
            <a:spLocks noChangeArrowheads="1"/>
          </p:cNvSpPr>
          <p:nvPr/>
        </p:nvSpPr>
        <p:spPr bwMode="auto">
          <a:xfrm>
            <a:off x="2051050" y="765175"/>
            <a:ext cx="771525" cy="4572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MX" sz="24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MX" sz="2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77" name="Text Box 37"/>
          <p:cNvSpPr txBox="1">
            <a:spLocks noChangeArrowheads="1"/>
          </p:cNvSpPr>
          <p:nvPr/>
        </p:nvSpPr>
        <p:spPr bwMode="auto">
          <a:xfrm>
            <a:off x="2195513" y="260350"/>
            <a:ext cx="556563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solidFill>
                  <a:srgbClr val="008000"/>
                </a:solidFill>
              </a:rPr>
              <a:t>(+)</a:t>
            </a:r>
          </a:p>
        </p:txBody>
      </p:sp>
      <p:sp>
        <p:nvSpPr>
          <p:cNvPr id="240678" name="Text Box 38"/>
          <p:cNvSpPr txBox="1">
            <a:spLocks noChangeArrowheads="1"/>
          </p:cNvSpPr>
          <p:nvPr/>
        </p:nvSpPr>
        <p:spPr bwMode="auto">
          <a:xfrm>
            <a:off x="3059113" y="1725613"/>
            <a:ext cx="487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PLC</a:t>
            </a:r>
          </a:p>
        </p:txBody>
      </p:sp>
      <p:sp>
        <p:nvSpPr>
          <p:cNvPr id="240679" name="Text Box 39"/>
          <p:cNvSpPr txBox="1">
            <a:spLocks noChangeArrowheads="1"/>
          </p:cNvSpPr>
          <p:nvPr/>
        </p:nvSpPr>
        <p:spPr bwMode="auto">
          <a:xfrm>
            <a:off x="2484438" y="1557338"/>
            <a:ext cx="741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 G</a:t>
            </a:r>
          </a:p>
        </p:txBody>
      </p:sp>
      <p:sp>
        <p:nvSpPr>
          <p:cNvPr id="240680" name="Text Box 40"/>
          <p:cNvSpPr txBox="1">
            <a:spLocks noChangeArrowheads="1"/>
          </p:cNvSpPr>
          <p:nvPr/>
        </p:nvSpPr>
        <p:spPr bwMode="auto">
          <a:xfrm>
            <a:off x="2195513" y="1341438"/>
            <a:ext cx="314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40681" name="Text Box 41"/>
          <p:cNvSpPr txBox="1">
            <a:spLocks noChangeArrowheads="1"/>
          </p:cNvSpPr>
          <p:nvPr/>
        </p:nvSpPr>
        <p:spPr bwMode="auto">
          <a:xfrm>
            <a:off x="5580063" y="1436688"/>
            <a:ext cx="314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40683" name="Oval 43"/>
          <p:cNvSpPr>
            <a:spLocks noChangeArrowheads="1"/>
          </p:cNvSpPr>
          <p:nvPr/>
        </p:nvSpPr>
        <p:spPr bwMode="auto">
          <a:xfrm>
            <a:off x="3563938" y="5805488"/>
            <a:ext cx="647700" cy="647700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4" name="Oval 44"/>
          <p:cNvSpPr>
            <a:spLocks noChangeArrowheads="1"/>
          </p:cNvSpPr>
          <p:nvPr/>
        </p:nvSpPr>
        <p:spPr bwMode="auto">
          <a:xfrm>
            <a:off x="2124075" y="773113"/>
            <a:ext cx="647700" cy="568325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5" name="Text Box 45"/>
          <p:cNvSpPr txBox="1">
            <a:spLocks noChangeArrowheads="1"/>
          </p:cNvSpPr>
          <p:nvPr/>
        </p:nvSpPr>
        <p:spPr bwMode="auto">
          <a:xfrm>
            <a:off x="6480175" y="298916"/>
            <a:ext cx="24360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_tradnl" sz="1600" dirty="0" smtClean="0"/>
              <a:t>Regulación </a:t>
            </a:r>
            <a:r>
              <a:rPr lang="es-ES_tradnl" sz="1600" dirty="0"/>
              <a:t>Canal Cl</a:t>
            </a:r>
            <a:r>
              <a:rPr lang="es-ES_tradnl" sz="1600" baseline="30000" dirty="0"/>
              <a:t>-</a:t>
            </a:r>
          </a:p>
          <a:p>
            <a:pPr algn="l"/>
            <a:r>
              <a:rPr lang="es-ES_tradnl" sz="1600" dirty="0"/>
              <a:t>dependiente de 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s-ES_tradnl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</a:p>
        </p:txBody>
      </p:sp>
      <p:sp>
        <p:nvSpPr>
          <p:cNvPr id="240686" name="Oval 46"/>
          <p:cNvSpPr>
            <a:spLocks noChangeArrowheads="1"/>
          </p:cNvSpPr>
          <p:nvPr/>
        </p:nvSpPr>
        <p:spPr bwMode="auto">
          <a:xfrm>
            <a:off x="5219700" y="765175"/>
            <a:ext cx="895350" cy="552450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7" name="Oval 47"/>
          <p:cNvSpPr>
            <a:spLocks noChangeArrowheads="1"/>
          </p:cNvSpPr>
          <p:nvPr/>
        </p:nvSpPr>
        <p:spPr bwMode="auto">
          <a:xfrm>
            <a:off x="6300788" y="981075"/>
            <a:ext cx="3587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88" name="Text Box 48"/>
          <p:cNvSpPr txBox="1">
            <a:spLocks noChangeArrowheads="1"/>
          </p:cNvSpPr>
          <p:nvPr/>
        </p:nvSpPr>
        <p:spPr bwMode="auto">
          <a:xfrm>
            <a:off x="6516688" y="1125538"/>
            <a:ext cx="593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40689" name="Oval 49"/>
          <p:cNvSpPr>
            <a:spLocks noChangeArrowheads="1"/>
          </p:cNvSpPr>
          <p:nvPr/>
        </p:nvSpPr>
        <p:spPr bwMode="auto">
          <a:xfrm>
            <a:off x="4643438" y="3644900"/>
            <a:ext cx="4333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0690" name="Text Box 50"/>
          <p:cNvSpPr txBox="1">
            <a:spLocks noChangeArrowheads="1"/>
          </p:cNvSpPr>
          <p:nvPr/>
        </p:nvSpPr>
        <p:spPr bwMode="auto">
          <a:xfrm>
            <a:off x="4500563" y="3644900"/>
            <a:ext cx="739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 i</a:t>
            </a:r>
          </a:p>
        </p:txBody>
      </p:sp>
      <p:sp>
        <p:nvSpPr>
          <p:cNvPr id="240692" name="Text Box 52"/>
          <p:cNvSpPr txBox="1">
            <a:spLocks noChangeArrowheads="1"/>
          </p:cNvSpPr>
          <p:nvPr/>
        </p:nvSpPr>
        <p:spPr bwMode="auto">
          <a:xfrm>
            <a:off x="7803842" y="1649413"/>
            <a:ext cx="93503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2" dur="2000" fill="hold"/>
                                        <p:tgtEl>
                                          <p:spTgt spid="2406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animBg="1"/>
      <p:bldP spid="240644" grpId="0" animBg="1"/>
      <p:bldP spid="240660" grpId="0" animBg="1"/>
      <p:bldP spid="240671" grpId="0" animBg="1"/>
      <p:bldP spid="240672" grpId="0" animBg="1"/>
      <p:bldP spid="240673" grpId="0"/>
      <p:bldP spid="240675" grpId="0" animBg="1"/>
      <p:bldP spid="240676" grpId="0" animBg="1"/>
      <p:bldP spid="240677" grpId="0"/>
      <p:bldP spid="240683" grpId="0" animBg="1"/>
      <p:bldP spid="240683" grpId="1" animBg="1"/>
      <p:bldP spid="240684" grpId="0" animBg="1"/>
      <p:bldP spid="24068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1692275" y="2713038"/>
            <a:ext cx="604838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VIP</a:t>
            </a:r>
          </a:p>
          <a:p>
            <a:pPr algn="l"/>
            <a:endParaRPr lang="es-ES" sz="1600" b="1"/>
          </a:p>
          <a:p>
            <a:pPr algn="l"/>
            <a:r>
              <a:rPr lang="es-ES" sz="1800" b="1"/>
              <a:t>PGE</a:t>
            </a:r>
          </a:p>
        </p:txBody>
      </p:sp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1692275" y="4081463"/>
            <a:ext cx="1000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ACh</a:t>
            </a:r>
          </a:p>
          <a:p>
            <a:pPr algn="l"/>
            <a:endParaRPr lang="es-ES" sz="1600" b="1"/>
          </a:p>
          <a:p>
            <a:pPr algn="l"/>
            <a:r>
              <a:rPr lang="es-ES" sz="1800" b="1"/>
              <a:t>Sust. P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986088" y="2922588"/>
            <a:ext cx="865943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AMPc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3036888" y="4286250"/>
            <a:ext cx="665162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2000" b="1"/>
              <a:t>Ca</a:t>
            </a:r>
            <a:r>
              <a:rPr lang="es-ES" sz="2000" b="1" baseline="-25000"/>
              <a:t>i</a:t>
            </a: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5364163" y="2574925"/>
            <a:ext cx="6445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NE</a:t>
            </a:r>
          </a:p>
          <a:p>
            <a:pPr algn="l"/>
            <a:endParaRPr lang="es-ES" sz="1400"/>
          </a:p>
          <a:p>
            <a:pPr algn="l"/>
            <a:r>
              <a:rPr lang="es-ES" sz="1800"/>
              <a:t>SIH</a:t>
            </a:r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6322003" y="2813049"/>
            <a:ext cx="788988" cy="366713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AMPc</a:t>
            </a:r>
          </a:p>
        </p:txBody>
      </p:sp>
      <p:sp>
        <p:nvSpPr>
          <p:cNvPr id="241672" name="Line 8"/>
          <p:cNvSpPr>
            <a:spLocks noChangeShapeType="1"/>
          </p:cNvSpPr>
          <p:nvPr/>
        </p:nvSpPr>
        <p:spPr bwMode="auto">
          <a:xfrm>
            <a:off x="4643438" y="1773238"/>
            <a:ext cx="0" cy="439261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1403350" y="1989138"/>
            <a:ext cx="3054350" cy="395287"/>
          </a:xfrm>
          <a:prstGeom prst="rect">
            <a:avLst/>
          </a:prstGeom>
          <a:solidFill>
            <a:srgbClr val="C1FF11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AUMENTAN SECRECIÓN</a:t>
            </a:r>
          </a:p>
        </p:txBody>
      </p:sp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5003800" y="1989138"/>
            <a:ext cx="2714625" cy="395287"/>
          </a:xfrm>
          <a:prstGeom prst="rect">
            <a:avLst/>
          </a:prstGeom>
          <a:solidFill>
            <a:srgbClr val="8ABDF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INHIBEN SECRECIÓN</a:t>
            </a:r>
          </a:p>
        </p:txBody>
      </p:sp>
      <p:sp>
        <p:nvSpPr>
          <p:cNvPr id="241675" name="Line 11"/>
          <p:cNvSpPr>
            <a:spLocks noChangeShapeType="1"/>
          </p:cNvSpPr>
          <p:nvPr/>
        </p:nvSpPr>
        <p:spPr bwMode="auto">
          <a:xfrm>
            <a:off x="6156325" y="2708275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6" name="Line 12"/>
          <p:cNvSpPr>
            <a:spLocks noChangeShapeType="1"/>
          </p:cNvSpPr>
          <p:nvPr/>
        </p:nvSpPr>
        <p:spPr bwMode="auto">
          <a:xfrm flipV="1">
            <a:off x="2843213" y="27082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7" name="Line 13"/>
          <p:cNvSpPr>
            <a:spLocks noChangeShapeType="1"/>
          </p:cNvSpPr>
          <p:nvPr/>
        </p:nvSpPr>
        <p:spPr bwMode="auto">
          <a:xfrm flipV="1">
            <a:off x="2916238" y="4076700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1678" name="Text Box 14"/>
          <p:cNvSpPr txBox="1">
            <a:spLocks noChangeArrowheads="1"/>
          </p:cNvSpPr>
          <p:nvPr/>
        </p:nvSpPr>
        <p:spPr bwMode="auto">
          <a:xfrm>
            <a:off x="1331913" y="5373688"/>
            <a:ext cx="1524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1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GUANILINA </a:t>
            </a:r>
          </a:p>
        </p:txBody>
      </p:sp>
      <p:sp>
        <p:nvSpPr>
          <p:cNvPr id="241679" name="Rectangle 15"/>
          <p:cNvSpPr>
            <a:spLocks noChangeArrowheads="1"/>
          </p:cNvSpPr>
          <p:nvPr/>
        </p:nvSpPr>
        <p:spPr bwMode="auto">
          <a:xfrm>
            <a:off x="1116013" y="1773238"/>
            <a:ext cx="6913562" cy="439261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1680" name="Text Box 16"/>
          <p:cNvSpPr txBox="1">
            <a:spLocks noChangeArrowheads="1"/>
          </p:cNvSpPr>
          <p:nvPr/>
        </p:nvSpPr>
        <p:spPr bwMode="auto">
          <a:xfrm>
            <a:off x="9715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1681" name="Text Box 17"/>
          <p:cNvSpPr txBox="1">
            <a:spLocks noChangeArrowheads="1"/>
          </p:cNvSpPr>
          <p:nvPr/>
        </p:nvSpPr>
        <p:spPr bwMode="auto">
          <a:xfrm>
            <a:off x="7112376" y="238125"/>
            <a:ext cx="153118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 smtClean="0"/>
              <a:t>Regulación</a:t>
            </a:r>
            <a:endParaRPr lang="es-ES_tradnl" sz="1800" b="1" dirty="0"/>
          </a:p>
          <a:p>
            <a:r>
              <a:rPr lang="es-ES_tradnl" sz="1800" b="1" dirty="0"/>
              <a:t>Canal de Cl</a:t>
            </a:r>
            <a:r>
              <a:rPr lang="es-ES_tradnl" sz="1800" b="1" baseline="30000" dirty="0"/>
              <a:t>-</a:t>
            </a:r>
          </a:p>
        </p:txBody>
      </p:sp>
      <p:sp>
        <p:nvSpPr>
          <p:cNvPr id="241682" name="Rectangle 18"/>
          <p:cNvSpPr>
            <a:spLocks noChangeArrowheads="1"/>
          </p:cNvSpPr>
          <p:nvPr/>
        </p:nvSpPr>
        <p:spPr bwMode="auto">
          <a:xfrm>
            <a:off x="7324776" y="1019175"/>
            <a:ext cx="1269898" cy="584775"/>
          </a:xfrm>
          <a:prstGeom prst="rect">
            <a:avLst/>
          </a:prstGeom>
          <a:noFill/>
          <a:ln w="28575">
            <a:solidFill>
              <a:srgbClr val="66BA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Acción </a:t>
            </a:r>
          </a:p>
          <a:p>
            <a:r>
              <a:rPr lang="es-ES" sz="1600"/>
              <a:t>mensajeros</a:t>
            </a:r>
          </a:p>
        </p:txBody>
      </p:sp>
      <p:sp>
        <p:nvSpPr>
          <p:cNvPr id="241683" name="Text Box 19"/>
          <p:cNvSpPr txBox="1">
            <a:spLocks noChangeArrowheads="1"/>
          </p:cNvSpPr>
          <p:nvPr/>
        </p:nvSpPr>
        <p:spPr bwMode="auto">
          <a:xfrm>
            <a:off x="1284288" y="765175"/>
            <a:ext cx="1055687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41685" name="Text Box 21"/>
          <p:cNvSpPr txBox="1">
            <a:spLocks noChangeArrowheads="1"/>
          </p:cNvSpPr>
          <p:nvPr/>
        </p:nvSpPr>
        <p:spPr bwMode="auto">
          <a:xfrm>
            <a:off x="2987675" y="5445125"/>
            <a:ext cx="853119" cy="400110"/>
          </a:xfrm>
          <a:prstGeom prst="rect">
            <a:avLst/>
          </a:prstGeom>
          <a:solidFill>
            <a:srgbClr val="D1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GMPc</a:t>
            </a:r>
          </a:p>
        </p:txBody>
      </p:sp>
      <p:sp>
        <p:nvSpPr>
          <p:cNvPr id="241686" name="Line 22"/>
          <p:cNvSpPr>
            <a:spLocks noChangeShapeType="1"/>
          </p:cNvSpPr>
          <p:nvPr/>
        </p:nvSpPr>
        <p:spPr bwMode="auto">
          <a:xfrm flipV="1">
            <a:off x="2843213" y="522922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6" grpId="0"/>
      <p:bldP spid="241667" grpId="0"/>
      <p:bldP spid="241668" grpId="0" animBg="1"/>
      <p:bldP spid="241669" grpId="0" animBg="1"/>
      <p:bldP spid="241670" grpId="0"/>
      <p:bldP spid="241671" grpId="0" animBg="1"/>
      <p:bldP spid="241675" grpId="0" animBg="1"/>
      <p:bldP spid="241676" grpId="0" animBg="1"/>
      <p:bldP spid="241677" grpId="0" animBg="1"/>
      <p:bldP spid="241678" grpId="0"/>
      <p:bldP spid="241685" grpId="0" animBg="1"/>
      <p:bldP spid="24168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6877050" y="404813"/>
            <a:ext cx="18002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000" dirty="0" smtClean="0">
                <a:latin typeface="Comic Sans MS" pitchFamily="66" charset="0"/>
              </a:rPr>
              <a:t>Regulación</a:t>
            </a:r>
            <a:endParaRPr lang="es-ES" sz="2000" dirty="0">
              <a:latin typeface="Comic Sans MS" pitchFamily="66" charset="0"/>
            </a:endParaRPr>
          </a:p>
          <a:p>
            <a:pPr algn="ctr"/>
            <a:r>
              <a:rPr lang="es-ES" sz="1800" dirty="0">
                <a:latin typeface="Comic Sans MS" pitchFamily="66" charset="0"/>
              </a:rPr>
              <a:t>Secreción </a:t>
            </a:r>
            <a:r>
              <a:rPr lang="es-ES" sz="2000" dirty="0">
                <a:latin typeface="Comic Sans MS" pitchFamily="66" charset="0"/>
              </a:rPr>
              <a:t>Cl</a:t>
            </a:r>
            <a:r>
              <a:rPr lang="es-ES" sz="2000" baseline="30000" dirty="0">
                <a:latin typeface="Comic Sans MS" pitchFamily="66" charset="0"/>
              </a:rPr>
              <a:t>-</a:t>
            </a:r>
            <a:r>
              <a:rPr lang="es-ES" sz="2000" dirty="0">
                <a:latin typeface="Comic Sans MS" pitchFamily="66" charset="0"/>
              </a:rPr>
              <a:t>   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242691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2692" name="Text Box 4"/>
          <p:cNvSpPr txBox="1">
            <a:spLocks noChangeArrowheads="1"/>
          </p:cNvSpPr>
          <p:nvPr/>
        </p:nvSpPr>
        <p:spPr bwMode="auto">
          <a:xfrm>
            <a:off x="4087813" y="1411288"/>
            <a:ext cx="2284412" cy="22225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VIP, PG: </a:t>
            </a:r>
            <a:r>
              <a:rPr lang="es-ES_tradnl" sz="2400" b="1">
                <a:solidFill>
                  <a:srgbClr val="008000"/>
                </a:solidFill>
              </a:rPr>
              <a:t>AMPc</a:t>
            </a:r>
            <a:r>
              <a:rPr lang="es-ES_tradnl" sz="1800" b="1"/>
              <a:t>,</a:t>
            </a:r>
            <a:r>
              <a:rPr lang="es-ES_tradnl" sz="1800"/>
              <a:t> </a:t>
            </a:r>
          </a:p>
          <a:p>
            <a:pPr algn="l"/>
            <a:r>
              <a:rPr lang="es-ES_tradnl" sz="1800"/>
              <a:t>Guanilina: </a:t>
            </a:r>
            <a:r>
              <a:rPr lang="es-ES_tradnl" sz="2400" b="1">
                <a:solidFill>
                  <a:srgbClr val="008000"/>
                </a:solidFill>
              </a:rPr>
              <a:t>GMPc</a:t>
            </a:r>
          </a:p>
          <a:p>
            <a:pPr algn="l"/>
            <a:endParaRPr lang="es-ES_tradnl" sz="800" b="1"/>
          </a:p>
          <a:p>
            <a:pPr algn="l"/>
            <a:r>
              <a:rPr lang="es-ES_tradnl" sz="1400"/>
              <a:t>              </a:t>
            </a:r>
            <a:r>
              <a:rPr lang="es-ES_tradnl" sz="3200" b="1">
                <a:solidFill>
                  <a:srgbClr val="008000"/>
                </a:solidFill>
              </a:rPr>
              <a:t>+</a:t>
            </a:r>
          </a:p>
          <a:p>
            <a:pPr algn="l"/>
            <a:endParaRPr lang="es-ES_tradnl" sz="800" b="1">
              <a:solidFill>
                <a:srgbClr val="008000"/>
              </a:solidFill>
            </a:endParaRPr>
          </a:p>
          <a:p>
            <a:pPr algn="l"/>
            <a:r>
              <a:rPr lang="es-ES_tradnl" sz="1800"/>
              <a:t>ACh, Sust. P, 5-HT,</a:t>
            </a:r>
          </a:p>
          <a:p>
            <a:pPr algn="l"/>
            <a:r>
              <a:rPr lang="es-ES_tradnl" sz="1800"/>
              <a:t>Ac. Biliares: </a:t>
            </a:r>
            <a:r>
              <a:rPr lang="es-ES_tradnl" sz="2400" b="1">
                <a:solidFill>
                  <a:srgbClr val="008000"/>
                </a:solidFill>
              </a:rPr>
              <a:t>Ca</a:t>
            </a:r>
            <a:r>
              <a:rPr lang="es-ES_tradnl" sz="2400" b="1" baseline="30000">
                <a:solidFill>
                  <a:srgbClr val="008000"/>
                </a:solidFill>
              </a:rPr>
              <a:t>++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3779838" y="4724400"/>
            <a:ext cx="2680542" cy="1754326"/>
          </a:xfrm>
          <a:prstGeom prst="rect">
            <a:avLst/>
          </a:prstGeom>
          <a:solidFill>
            <a:srgbClr val="FAF8A6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err="1"/>
              <a:t>Tx</a:t>
            </a:r>
            <a:r>
              <a:rPr lang="es-ES_tradnl" sz="1800" dirty="0"/>
              <a:t> V. </a:t>
            </a:r>
            <a:r>
              <a:rPr lang="es-ES_tradnl" sz="1800" i="1" dirty="0" err="1"/>
              <a:t>cholerae</a:t>
            </a:r>
            <a:r>
              <a:rPr lang="es-ES_tradnl" sz="1800" dirty="0"/>
              <a:t>: </a:t>
            </a:r>
            <a:r>
              <a:rPr lang="es-ES_tradnl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AMPc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 err="1"/>
              <a:t>Tx</a:t>
            </a:r>
            <a:r>
              <a:rPr lang="es-ES_tradnl" sz="1800" dirty="0"/>
              <a:t> E. </a:t>
            </a:r>
            <a:r>
              <a:rPr lang="es-ES_tradnl" sz="1800" i="1" dirty="0" err="1"/>
              <a:t>coli</a:t>
            </a:r>
            <a:r>
              <a:rPr lang="es-ES_tradnl" sz="1800" dirty="0"/>
              <a:t>:  </a:t>
            </a:r>
            <a:r>
              <a:rPr lang="es-ES_tradnl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GMPc</a:t>
            </a: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“Mimetismo molecular”</a:t>
            </a:r>
          </a:p>
          <a:p>
            <a:pPr algn="l"/>
            <a:endParaRPr lang="es-ES_tradnl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_tradnl" sz="1800" dirty="0" err="1"/>
              <a:t>Tx</a:t>
            </a:r>
            <a:r>
              <a:rPr lang="es-ES_tradnl" sz="1800" dirty="0"/>
              <a:t> C. </a:t>
            </a:r>
            <a:r>
              <a:rPr lang="es-ES_tradnl" sz="1800" i="1" dirty="0"/>
              <a:t>difficile</a:t>
            </a:r>
            <a:r>
              <a:rPr lang="es-ES_tradnl" sz="1800" dirty="0"/>
              <a:t>: </a:t>
            </a:r>
            <a:r>
              <a:rPr lang="es-ES_tradnl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es-ES_tradnl" sz="18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800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242694" name="Text Box 6"/>
          <p:cNvSpPr txBox="1">
            <a:spLocks noChangeArrowheads="1"/>
          </p:cNvSpPr>
          <p:nvPr/>
        </p:nvSpPr>
        <p:spPr bwMode="auto">
          <a:xfrm>
            <a:off x="1403350" y="1628775"/>
            <a:ext cx="2498725" cy="1962150"/>
          </a:xfrm>
          <a:prstGeom prst="rect">
            <a:avLst/>
          </a:prstGeom>
          <a:solidFill>
            <a:srgbClr val="BFEFBF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Muchos agentes:</a:t>
            </a:r>
          </a:p>
          <a:p>
            <a:pPr algn="l"/>
            <a:endParaRPr lang="es-ES_tradnl" sz="1200"/>
          </a:p>
          <a:p>
            <a:pPr algn="l">
              <a:buFontTx/>
              <a:buChar char="•"/>
            </a:pPr>
            <a:r>
              <a:rPr lang="es-ES_tradnl" sz="1800"/>
              <a:t> Nucleótidos cíclicos</a:t>
            </a:r>
          </a:p>
          <a:p>
            <a:pPr algn="l">
              <a:buFontTx/>
              <a:buChar char="•"/>
            </a:pPr>
            <a:endParaRPr lang="es-ES_tradnl"/>
          </a:p>
          <a:p>
            <a:pPr algn="l">
              <a:buFontTx/>
              <a:buChar char="•"/>
            </a:pPr>
            <a:r>
              <a:rPr lang="es-ES_tradnl" sz="1800"/>
              <a:t> Péptidos, PGs</a:t>
            </a:r>
          </a:p>
          <a:p>
            <a:pPr algn="l">
              <a:buFontTx/>
              <a:buChar char="•"/>
            </a:pPr>
            <a:endParaRPr lang="es-ES_tradnl"/>
          </a:p>
          <a:p>
            <a:pPr algn="l">
              <a:buFontTx/>
              <a:buChar char="•"/>
            </a:pPr>
            <a:r>
              <a:rPr lang="es-ES_tradnl" sz="1800"/>
              <a:t> Mediadores inmunes</a:t>
            </a:r>
          </a:p>
          <a:p>
            <a:pPr algn="l"/>
            <a:r>
              <a:rPr lang="es-ES_tradnl" sz="1800"/>
              <a:t>  e inflamatorios</a:t>
            </a:r>
          </a:p>
        </p:txBody>
      </p:sp>
      <p:sp>
        <p:nvSpPr>
          <p:cNvPr id="242695" name="AutoShape 7"/>
          <p:cNvSpPr>
            <a:spLocks noChangeArrowheads="1"/>
          </p:cNvSpPr>
          <p:nvPr/>
        </p:nvSpPr>
        <p:spPr bwMode="auto">
          <a:xfrm>
            <a:off x="6588125" y="1773238"/>
            <a:ext cx="504825" cy="1368425"/>
          </a:xfrm>
          <a:prstGeom prst="upArrow">
            <a:avLst>
              <a:gd name="adj1" fmla="val 32704"/>
              <a:gd name="adj2" fmla="val 65094"/>
            </a:avLst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696" name="Text Box 8"/>
          <p:cNvSpPr txBox="1">
            <a:spLocks noChangeArrowheads="1"/>
          </p:cNvSpPr>
          <p:nvPr/>
        </p:nvSpPr>
        <p:spPr bwMode="auto">
          <a:xfrm>
            <a:off x="6948488" y="2493963"/>
            <a:ext cx="1620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Sec. Cloro</a:t>
            </a:r>
          </a:p>
        </p:txBody>
      </p:sp>
      <p:sp>
        <p:nvSpPr>
          <p:cNvPr id="242697" name="AutoShape 9"/>
          <p:cNvSpPr>
            <a:spLocks noChangeArrowheads="1"/>
          </p:cNvSpPr>
          <p:nvPr/>
        </p:nvSpPr>
        <p:spPr bwMode="auto">
          <a:xfrm>
            <a:off x="6659563" y="4797425"/>
            <a:ext cx="504825" cy="1368425"/>
          </a:xfrm>
          <a:prstGeom prst="upArrow">
            <a:avLst>
              <a:gd name="adj1" fmla="val 32704"/>
              <a:gd name="adj2" fmla="val 65094"/>
            </a:avLst>
          </a:prstGeom>
          <a:solidFill>
            <a:srgbClr val="BFEFB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2698" name="Text Box 10"/>
          <p:cNvSpPr txBox="1">
            <a:spLocks noChangeArrowheads="1"/>
          </p:cNvSpPr>
          <p:nvPr/>
        </p:nvSpPr>
        <p:spPr bwMode="auto">
          <a:xfrm>
            <a:off x="7092950" y="5661025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Sec. Cloro</a:t>
            </a:r>
          </a:p>
        </p:txBody>
      </p:sp>
      <p:sp>
        <p:nvSpPr>
          <p:cNvPr id="242699" name="Rectangle 11"/>
          <p:cNvSpPr>
            <a:spLocks noChangeArrowheads="1"/>
          </p:cNvSpPr>
          <p:nvPr/>
        </p:nvSpPr>
        <p:spPr bwMode="auto">
          <a:xfrm>
            <a:off x="1187449" y="4076700"/>
            <a:ext cx="2714626" cy="400110"/>
          </a:xfrm>
          <a:prstGeom prst="rect">
            <a:avLst/>
          </a:prstGeom>
          <a:solidFill>
            <a:srgbClr val="BFEFB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_tradnl" sz="2000" b="1"/>
              <a:t>Toxinas bacterianas</a:t>
            </a:r>
          </a:p>
        </p:txBody>
      </p:sp>
      <p:pic>
        <p:nvPicPr>
          <p:cNvPr id="242700" name="Picture 12" descr="c diffic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0" b="18169"/>
          <a:stretch>
            <a:fillRect/>
          </a:stretch>
        </p:blipFill>
        <p:spPr bwMode="auto">
          <a:xfrm>
            <a:off x="2411413" y="5605463"/>
            <a:ext cx="1225550" cy="9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701" name="Picture 13" descr="e col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7" r="1181" b="12187"/>
          <a:stretch>
            <a:fillRect/>
          </a:stretch>
        </p:blipFill>
        <p:spPr bwMode="auto">
          <a:xfrm>
            <a:off x="1116013" y="5589588"/>
            <a:ext cx="1225550" cy="93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702" name="Picture 14" descr="V_cholera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581525"/>
            <a:ext cx="1443038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703" name="Text Box 15"/>
          <p:cNvSpPr txBox="1">
            <a:spLocks noChangeArrowheads="1"/>
          </p:cNvSpPr>
          <p:nvPr/>
        </p:nvSpPr>
        <p:spPr bwMode="auto">
          <a:xfrm>
            <a:off x="682625" y="333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2705" name="Line 17"/>
          <p:cNvSpPr>
            <a:spLocks noChangeShapeType="1"/>
          </p:cNvSpPr>
          <p:nvPr/>
        </p:nvSpPr>
        <p:spPr bwMode="auto">
          <a:xfrm>
            <a:off x="0" y="3860800"/>
            <a:ext cx="9144000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2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2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2" grpId="0" animBg="1"/>
      <p:bldP spid="242693" grpId="0" animBg="1"/>
      <p:bldP spid="242694" grpId="0" animBg="1"/>
      <p:bldP spid="242695" grpId="0" animBg="1"/>
      <p:bldP spid="242696" grpId="0"/>
      <p:bldP spid="242697" grpId="0" animBg="1"/>
      <p:bldP spid="242698" grpId="0"/>
      <p:bldP spid="2426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7467600" y="1179587"/>
            <a:ext cx="99514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dirty="0" smtClean="0">
                <a:latin typeface="Comic Sans MS" pitchFamily="66" charset="0"/>
              </a:rPr>
              <a:t>1. Cloro   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43717" name="Picture 5" descr="sec clo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4" t="6461" r="24284" b="7399"/>
          <a:stretch>
            <a:fillRect/>
          </a:stretch>
        </p:blipFill>
        <p:spPr bwMode="auto">
          <a:xfrm>
            <a:off x="2339975" y="836613"/>
            <a:ext cx="2952750" cy="554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6477648" y="548417"/>
            <a:ext cx="1984839" cy="52322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auto">
          <a:xfrm>
            <a:off x="5149850" y="2060575"/>
            <a:ext cx="11509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20" name="Text Box 8"/>
          <p:cNvSpPr txBox="1">
            <a:spLocks noChangeArrowheads="1"/>
          </p:cNvSpPr>
          <p:nvPr/>
        </p:nvSpPr>
        <p:spPr bwMode="auto">
          <a:xfrm>
            <a:off x="960007" y="2379602"/>
            <a:ext cx="1311578" cy="400110"/>
          </a:xfrm>
          <a:prstGeom prst="rect">
            <a:avLst/>
          </a:prstGeom>
          <a:solidFill>
            <a:srgbClr val="CEF2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NORMAL</a:t>
            </a:r>
          </a:p>
        </p:txBody>
      </p:sp>
      <p:sp>
        <p:nvSpPr>
          <p:cNvPr id="243721" name="Rectangle 9"/>
          <p:cNvSpPr>
            <a:spLocks noChangeArrowheads="1"/>
          </p:cNvSpPr>
          <p:nvPr/>
        </p:nvSpPr>
        <p:spPr bwMode="auto">
          <a:xfrm>
            <a:off x="4932363" y="4652963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1692275" y="1557338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3" name="Rectangle 11"/>
          <p:cNvSpPr>
            <a:spLocks noChangeArrowheads="1"/>
          </p:cNvSpPr>
          <p:nvPr/>
        </p:nvSpPr>
        <p:spPr bwMode="auto">
          <a:xfrm>
            <a:off x="5003800" y="4797425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4" name="Rectangle 12"/>
          <p:cNvSpPr>
            <a:spLocks noChangeArrowheads="1"/>
          </p:cNvSpPr>
          <p:nvPr/>
        </p:nvSpPr>
        <p:spPr bwMode="auto">
          <a:xfrm>
            <a:off x="3059113" y="28527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5" name="Rectangle 13"/>
          <p:cNvSpPr>
            <a:spLocks noChangeArrowheads="1"/>
          </p:cNvSpPr>
          <p:nvPr/>
        </p:nvSpPr>
        <p:spPr bwMode="auto">
          <a:xfrm>
            <a:off x="2916238" y="5589588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6" name="Rectangle 14"/>
          <p:cNvSpPr>
            <a:spLocks noChangeArrowheads="1"/>
          </p:cNvSpPr>
          <p:nvPr/>
        </p:nvSpPr>
        <p:spPr bwMode="auto">
          <a:xfrm>
            <a:off x="5076825" y="5589588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27" name="Text Box 15"/>
          <p:cNvSpPr txBox="1">
            <a:spLocks noChangeArrowheads="1"/>
          </p:cNvSpPr>
          <p:nvPr/>
        </p:nvSpPr>
        <p:spPr bwMode="auto">
          <a:xfrm>
            <a:off x="1476375" y="1125538"/>
            <a:ext cx="1168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Vellosidad</a:t>
            </a:r>
          </a:p>
        </p:txBody>
      </p:sp>
      <p:sp>
        <p:nvSpPr>
          <p:cNvPr id="243728" name="Text Box 16"/>
          <p:cNvSpPr txBox="1">
            <a:spLocks noChangeArrowheads="1"/>
          </p:cNvSpPr>
          <p:nvPr/>
        </p:nvSpPr>
        <p:spPr bwMode="auto">
          <a:xfrm>
            <a:off x="4429125" y="2867025"/>
            <a:ext cx="79057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Cripta</a:t>
            </a:r>
          </a:p>
        </p:txBody>
      </p:sp>
      <p:sp>
        <p:nvSpPr>
          <p:cNvPr id="243729" name="Text Box 17"/>
          <p:cNvSpPr txBox="1">
            <a:spLocks noChangeArrowheads="1"/>
          </p:cNvSpPr>
          <p:nvPr/>
        </p:nvSpPr>
        <p:spPr bwMode="auto">
          <a:xfrm>
            <a:off x="5446730" y="3787775"/>
            <a:ext cx="1728358" cy="707886"/>
          </a:xfrm>
          <a:prstGeom prst="rect">
            <a:avLst/>
          </a:prstGeom>
          <a:solidFill>
            <a:srgbClr val="E7F1A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</a:p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</p:txBody>
      </p:sp>
      <p:sp>
        <p:nvSpPr>
          <p:cNvPr id="243732" name="Text Box 20"/>
          <p:cNvSpPr txBox="1">
            <a:spLocks noChangeArrowheads="1"/>
          </p:cNvSpPr>
          <p:nvPr/>
        </p:nvSpPr>
        <p:spPr bwMode="auto">
          <a:xfrm>
            <a:off x="755650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3733" name="Oval 21"/>
          <p:cNvSpPr>
            <a:spLocks noChangeArrowheads="1"/>
          </p:cNvSpPr>
          <p:nvPr/>
        </p:nvSpPr>
        <p:spPr bwMode="auto">
          <a:xfrm>
            <a:off x="3421063" y="4724400"/>
            <a:ext cx="1079500" cy="1944688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4" name="Rectangle 22"/>
          <p:cNvSpPr>
            <a:spLocks noChangeArrowheads="1"/>
          </p:cNvSpPr>
          <p:nvPr/>
        </p:nvSpPr>
        <p:spPr bwMode="auto">
          <a:xfrm>
            <a:off x="1835150" y="4292600"/>
            <a:ext cx="8651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1331913" y="4124325"/>
            <a:ext cx="12763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Nutrientes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Conservada</a:t>
            </a:r>
          </a:p>
        </p:txBody>
      </p:sp>
      <p:sp>
        <p:nvSpPr>
          <p:cNvPr id="243736" name="Rectangle 24"/>
          <p:cNvSpPr>
            <a:spLocks noChangeArrowheads="1"/>
          </p:cNvSpPr>
          <p:nvPr/>
        </p:nvSpPr>
        <p:spPr bwMode="auto">
          <a:xfrm>
            <a:off x="2987675" y="692150"/>
            <a:ext cx="360363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7" name="Rectangle 25"/>
          <p:cNvSpPr>
            <a:spLocks noChangeArrowheads="1"/>
          </p:cNvSpPr>
          <p:nvPr/>
        </p:nvSpPr>
        <p:spPr bwMode="auto">
          <a:xfrm>
            <a:off x="2916238" y="836613"/>
            <a:ext cx="714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8" name="Rectangle 26"/>
          <p:cNvSpPr>
            <a:spLocks noChangeArrowheads="1"/>
          </p:cNvSpPr>
          <p:nvPr/>
        </p:nvSpPr>
        <p:spPr bwMode="auto">
          <a:xfrm>
            <a:off x="3851275" y="2349500"/>
            <a:ext cx="28892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39" name="Line 27"/>
          <p:cNvSpPr>
            <a:spLocks noChangeShapeType="1"/>
          </p:cNvSpPr>
          <p:nvPr/>
        </p:nvSpPr>
        <p:spPr bwMode="auto">
          <a:xfrm flipV="1">
            <a:off x="3995738" y="2492375"/>
            <a:ext cx="0" cy="115252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0" name="Rectangle 28"/>
          <p:cNvSpPr>
            <a:spLocks noChangeArrowheads="1"/>
          </p:cNvSpPr>
          <p:nvPr/>
        </p:nvSpPr>
        <p:spPr bwMode="auto">
          <a:xfrm>
            <a:off x="2987675" y="3716338"/>
            <a:ext cx="2159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1" name="Line 29"/>
          <p:cNvSpPr>
            <a:spLocks noChangeShapeType="1"/>
          </p:cNvSpPr>
          <p:nvPr/>
        </p:nvSpPr>
        <p:spPr bwMode="auto">
          <a:xfrm>
            <a:off x="3059113" y="3787775"/>
            <a:ext cx="0" cy="9366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3742" name="Oval 30"/>
          <p:cNvSpPr>
            <a:spLocks noChangeArrowheads="1"/>
          </p:cNvSpPr>
          <p:nvPr/>
        </p:nvSpPr>
        <p:spPr bwMode="auto">
          <a:xfrm>
            <a:off x="2700338" y="3429000"/>
            <a:ext cx="719137" cy="504825"/>
          </a:xfrm>
          <a:prstGeom prst="ellips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3" name="Rectangle 31"/>
          <p:cNvSpPr>
            <a:spLocks noChangeArrowheads="1"/>
          </p:cNvSpPr>
          <p:nvPr/>
        </p:nvSpPr>
        <p:spPr bwMode="auto">
          <a:xfrm>
            <a:off x="3779838" y="4941888"/>
            <a:ext cx="287337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4" name="Oval 32"/>
          <p:cNvSpPr>
            <a:spLocks noChangeArrowheads="1"/>
          </p:cNvSpPr>
          <p:nvPr/>
        </p:nvSpPr>
        <p:spPr bwMode="auto">
          <a:xfrm>
            <a:off x="3635375" y="5013325"/>
            <a:ext cx="5762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5" name="Rectangle 33"/>
          <p:cNvSpPr>
            <a:spLocks noChangeArrowheads="1"/>
          </p:cNvSpPr>
          <p:nvPr/>
        </p:nvSpPr>
        <p:spPr bwMode="auto">
          <a:xfrm>
            <a:off x="3995738" y="594995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6" name="AutoShape 34"/>
          <p:cNvSpPr>
            <a:spLocks noChangeArrowheads="1"/>
          </p:cNvSpPr>
          <p:nvPr/>
        </p:nvSpPr>
        <p:spPr bwMode="auto">
          <a:xfrm>
            <a:off x="3708400" y="4868863"/>
            <a:ext cx="503238" cy="1368425"/>
          </a:xfrm>
          <a:prstGeom prst="upArrow">
            <a:avLst>
              <a:gd name="adj1" fmla="val 50000"/>
              <a:gd name="adj2" fmla="val 67981"/>
            </a:avLst>
          </a:prstGeom>
          <a:solidFill>
            <a:srgbClr val="D1CC0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3708400" y="6237288"/>
            <a:ext cx="5810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336600"/>
                </a:solidFill>
              </a:rPr>
              <a:t>Cl</a:t>
            </a:r>
            <a:r>
              <a:rPr lang="es-ES_tradnl" sz="2400" b="1" baseline="30000">
                <a:solidFill>
                  <a:srgbClr val="336600"/>
                </a:solidFill>
              </a:rPr>
              <a:t>-</a:t>
            </a:r>
          </a:p>
        </p:txBody>
      </p:sp>
      <p:sp>
        <p:nvSpPr>
          <p:cNvPr id="243748" name="Oval 36"/>
          <p:cNvSpPr>
            <a:spLocks noChangeArrowheads="1"/>
          </p:cNvSpPr>
          <p:nvPr/>
        </p:nvSpPr>
        <p:spPr bwMode="auto">
          <a:xfrm>
            <a:off x="3924300" y="3644900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49" name="Text Box 37"/>
          <p:cNvSpPr txBox="1">
            <a:spLocks noChangeArrowheads="1"/>
          </p:cNvSpPr>
          <p:nvPr/>
        </p:nvSpPr>
        <p:spPr bwMode="auto">
          <a:xfrm>
            <a:off x="3779838" y="3644900"/>
            <a:ext cx="450850" cy="3365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solidFill>
                  <a:srgbClr val="336600"/>
                </a:solidFill>
              </a:rPr>
              <a:t>Cl</a:t>
            </a:r>
            <a:r>
              <a:rPr lang="es-ES_tradnl" sz="1600" b="1" baseline="30000">
                <a:solidFill>
                  <a:srgbClr val="336600"/>
                </a:solidFill>
              </a:rPr>
              <a:t>-</a:t>
            </a:r>
          </a:p>
        </p:txBody>
      </p:sp>
      <p:sp>
        <p:nvSpPr>
          <p:cNvPr id="243750" name="Rectangle 38"/>
          <p:cNvSpPr>
            <a:spLocks noChangeArrowheads="1"/>
          </p:cNvSpPr>
          <p:nvPr/>
        </p:nvSpPr>
        <p:spPr bwMode="auto">
          <a:xfrm>
            <a:off x="2916238" y="1052513"/>
            <a:ext cx="1428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1" name="Oval 39"/>
          <p:cNvSpPr>
            <a:spLocks noChangeArrowheads="1"/>
          </p:cNvSpPr>
          <p:nvPr/>
        </p:nvSpPr>
        <p:spPr bwMode="auto">
          <a:xfrm>
            <a:off x="2916238" y="1916113"/>
            <a:ext cx="142875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2" name="AutoShape 40"/>
          <p:cNvSpPr>
            <a:spLocks noChangeArrowheads="1"/>
          </p:cNvSpPr>
          <p:nvPr/>
        </p:nvSpPr>
        <p:spPr bwMode="auto">
          <a:xfrm>
            <a:off x="2843213" y="476250"/>
            <a:ext cx="503237" cy="1584325"/>
          </a:xfrm>
          <a:prstGeom prst="downArrow">
            <a:avLst>
              <a:gd name="adj1" fmla="val 50000"/>
              <a:gd name="adj2" fmla="val 78707"/>
            </a:avLst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3" name="Oval 41"/>
          <p:cNvSpPr>
            <a:spLocks noChangeArrowheads="1"/>
          </p:cNvSpPr>
          <p:nvPr/>
        </p:nvSpPr>
        <p:spPr bwMode="auto">
          <a:xfrm>
            <a:off x="2771775" y="35004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4" name="Text Box 42"/>
          <p:cNvSpPr txBox="1">
            <a:spLocks noChangeArrowheads="1"/>
          </p:cNvSpPr>
          <p:nvPr/>
        </p:nvSpPr>
        <p:spPr bwMode="auto">
          <a:xfrm>
            <a:off x="2771775" y="3524250"/>
            <a:ext cx="642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NaCl</a:t>
            </a:r>
          </a:p>
        </p:txBody>
      </p:sp>
      <p:sp>
        <p:nvSpPr>
          <p:cNvPr id="243755" name="Oval 43"/>
          <p:cNvSpPr>
            <a:spLocks noChangeArrowheads="1"/>
          </p:cNvSpPr>
          <p:nvPr/>
        </p:nvSpPr>
        <p:spPr bwMode="auto">
          <a:xfrm>
            <a:off x="3708400" y="692150"/>
            <a:ext cx="35877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3756" name="Text Box 44"/>
          <p:cNvSpPr txBox="1">
            <a:spLocks noChangeArrowheads="1"/>
          </p:cNvSpPr>
          <p:nvPr/>
        </p:nvSpPr>
        <p:spPr bwMode="auto">
          <a:xfrm>
            <a:off x="3348038" y="260350"/>
            <a:ext cx="18742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/>
              <a:t>Absorción </a:t>
            </a:r>
          </a:p>
          <a:p>
            <a:pPr algn="l"/>
            <a:r>
              <a:rPr lang="es-ES_tradnl" sz="1600" b="1" dirty="0" smtClean="0"/>
              <a:t>* </a:t>
            </a:r>
            <a:r>
              <a:rPr lang="es-ES_tradnl" sz="1600" b="1" dirty="0" err="1" smtClean="0"/>
              <a:t>NaCl</a:t>
            </a:r>
            <a:endParaRPr lang="es-ES_tradnl" sz="1600" b="1" dirty="0"/>
          </a:p>
          <a:p>
            <a:pPr algn="l"/>
            <a:r>
              <a:rPr lang="es-ES_tradnl" sz="1600" b="1" dirty="0" smtClean="0"/>
              <a:t>* </a:t>
            </a:r>
            <a:r>
              <a:rPr lang="es-ES_tradnl" sz="1600" b="1" dirty="0" err="1" smtClean="0"/>
              <a:t>Na</a:t>
            </a:r>
            <a:r>
              <a:rPr lang="es-ES_tradnl" sz="1600" b="1" baseline="30000" dirty="0"/>
              <a:t>+</a:t>
            </a:r>
            <a:r>
              <a:rPr lang="es-ES_tradnl" sz="1600" b="1" dirty="0"/>
              <a:t>-nutrientes</a:t>
            </a:r>
          </a:p>
        </p:txBody>
      </p:sp>
      <p:sp>
        <p:nvSpPr>
          <p:cNvPr id="243758" name="Text Box 46"/>
          <p:cNvSpPr txBox="1">
            <a:spLocks noChangeArrowheads="1"/>
          </p:cNvSpPr>
          <p:nvPr/>
        </p:nvSpPr>
        <p:spPr bwMode="auto">
          <a:xfrm>
            <a:off x="5417986" y="4537075"/>
            <a:ext cx="3013967" cy="2092881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/>
              <a:t>AMPc: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400" dirty="0"/>
              <a:t>  </a:t>
            </a:r>
            <a:r>
              <a:rPr lang="es-ES_tradnl" sz="1800" dirty="0"/>
              <a:t>Aumenta secreción Cl</a:t>
            </a:r>
            <a:r>
              <a:rPr lang="es-ES_tradnl" sz="1800" baseline="30000" dirty="0"/>
              <a:t>-</a:t>
            </a:r>
          </a:p>
          <a:p>
            <a:pPr algn="l">
              <a:buClr>
                <a:srgbClr val="336600"/>
              </a:buClr>
              <a:buFontTx/>
              <a:buChar char="•"/>
            </a:pPr>
            <a:endParaRPr lang="es-ES_tradnl" sz="1800" baseline="30000" dirty="0"/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800" dirty="0"/>
              <a:t>  Inhibe </a:t>
            </a:r>
            <a:r>
              <a:rPr lang="es-ES_tradnl" sz="1800" dirty="0" err="1"/>
              <a:t>Abs</a:t>
            </a:r>
            <a:r>
              <a:rPr lang="es-ES_tradnl" sz="1800" dirty="0"/>
              <a:t>. </a:t>
            </a:r>
            <a:r>
              <a:rPr lang="es-ES_tradnl" sz="1800" dirty="0" err="1" smtClean="0"/>
              <a:t>Na</a:t>
            </a:r>
            <a:r>
              <a:rPr lang="es-ES_tradnl" sz="1800" baseline="30000" dirty="0" err="1" smtClean="0"/>
              <a:t>+</a:t>
            </a:r>
            <a:r>
              <a:rPr lang="es-ES_tradnl" sz="1800" dirty="0" err="1" smtClean="0"/>
              <a:t>Cl</a:t>
            </a:r>
            <a:r>
              <a:rPr lang="es-ES_tradnl" sz="1800" baseline="30000" dirty="0" smtClean="0"/>
              <a:t>-</a:t>
            </a:r>
          </a:p>
          <a:p>
            <a:pPr algn="l">
              <a:buClr>
                <a:srgbClr val="336600"/>
              </a:buClr>
            </a:pPr>
            <a:r>
              <a:rPr lang="es-ES_tradnl" sz="1400" dirty="0" smtClean="0"/>
              <a:t>     (inhibe intercambiador </a:t>
            </a:r>
            <a:r>
              <a:rPr lang="es-ES_tradnl" sz="1400" dirty="0" err="1" smtClean="0"/>
              <a:t>Na</a:t>
            </a:r>
            <a:r>
              <a:rPr lang="es-ES_tradnl" sz="1400" baseline="30000" dirty="0" smtClean="0"/>
              <a:t>+</a:t>
            </a:r>
            <a:r>
              <a:rPr lang="es-ES_tradnl" sz="1400" dirty="0" smtClean="0"/>
              <a:t>-H</a:t>
            </a:r>
            <a:r>
              <a:rPr lang="es-ES_tradnl" sz="1400" baseline="30000" dirty="0" smtClean="0"/>
              <a:t>-</a:t>
            </a:r>
            <a:r>
              <a:rPr lang="es-ES_tradnl" sz="1400" dirty="0" smtClean="0"/>
              <a:t>)</a:t>
            </a:r>
            <a:endParaRPr lang="es-ES_tradnl" sz="1400" dirty="0"/>
          </a:p>
          <a:p>
            <a:pPr algn="l">
              <a:buClr>
                <a:srgbClr val="336600"/>
              </a:buClr>
              <a:buFontTx/>
              <a:buChar char="•"/>
            </a:pPr>
            <a:endParaRPr lang="es-ES_tradnl" sz="1800" baseline="30000" dirty="0"/>
          </a:p>
          <a:p>
            <a:pPr algn="l">
              <a:buClr>
                <a:srgbClr val="336600"/>
              </a:buClr>
              <a:buFontTx/>
              <a:buChar char="•"/>
            </a:pPr>
            <a:r>
              <a:rPr lang="es-ES_tradnl" sz="1800" dirty="0"/>
              <a:t>  No afecta </a:t>
            </a:r>
            <a:r>
              <a:rPr lang="es-ES_tradnl" sz="1800" dirty="0" err="1"/>
              <a:t>Abs</a:t>
            </a:r>
            <a:r>
              <a:rPr lang="es-ES_tradnl" sz="1800" dirty="0"/>
              <a:t>. </a:t>
            </a:r>
          </a:p>
          <a:p>
            <a:pPr algn="l">
              <a:buClr>
                <a:srgbClr val="336600"/>
              </a:buClr>
            </a:pPr>
            <a:r>
              <a:rPr lang="es-ES_tradnl" sz="1800" dirty="0"/>
              <a:t>    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-nutrientes</a:t>
            </a: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205287" y="5925254"/>
            <a:ext cx="29990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795280" y="6642556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3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3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29" grpId="0" animBg="1"/>
      <p:bldP spid="243733" grpId="0" animBg="1"/>
      <p:bldP spid="243735" grpId="0"/>
      <p:bldP spid="243739" grpId="0" animBg="1"/>
      <p:bldP spid="243741" grpId="0" animBg="1"/>
      <p:bldP spid="243742" grpId="0" animBg="1"/>
      <p:bldP spid="243746" grpId="0" animBg="1"/>
      <p:bldP spid="243747" grpId="0"/>
      <p:bldP spid="243749" grpId="0"/>
      <p:bldP spid="243752" grpId="0" animBg="1"/>
      <p:bldP spid="243754" grpId="0"/>
      <p:bldP spid="243756" grpId="0"/>
      <p:bldP spid="24375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6620610" y="478493"/>
            <a:ext cx="1984839" cy="523220"/>
          </a:xfrm>
          <a:prstGeom prst="rect">
            <a:avLst/>
          </a:prstGeom>
          <a:solidFill>
            <a:srgbClr val="85C8CD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7266513" y="1094138"/>
            <a:ext cx="13340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2. Potasio</a:t>
            </a:r>
            <a:endParaRPr lang="es-ES" sz="2000" dirty="0"/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auto">
          <a:xfrm>
            <a:off x="3311525" y="115888"/>
            <a:ext cx="18732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44742" name="Picture 6" descr="img34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19507" r="15886"/>
          <a:stretch>
            <a:fillRect/>
          </a:stretch>
        </p:blipFill>
        <p:spPr bwMode="auto">
          <a:xfrm>
            <a:off x="1619250" y="1138238"/>
            <a:ext cx="4032250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3" name="Rectangle 7"/>
          <p:cNvSpPr>
            <a:spLocks noChangeArrowheads="1"/>
          </p:cNvSpPr>
          <p:nvPr/>
        </p:nvSpPr>
        <p:spPr bwMode="auto">
          <a:xfrm>
            <a:off x="4859338" y="4794250"/>
            <a:ext cx="1706562" cy="795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4744" name="Oval 8"/>
          <p:cNvSpPr>
            <a:spLocks noChangeArrowheads="1"/>
          </p:cNvSpPr>
          <p:nvPr/>
        </p:nvSpPr>
        <p:spPr bwMode="auto">
          <a:xfrm>
            <a:off x="1165225" y="4291013"/>
            <a:ext cx="1873250" cy="12239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3095624" y="260350"/>
            <a:ext cx="1476375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000" dirty="0"/>
              <a:t>LUZ</a:t>
            </a:r>
            <a:r>
              <a:rPr lang="es-ES" sz="2400" b="1" dirty="0"/>
              <a:t> </a:t>
            </a:r>
          </a:p>
          <a:p>
            <a:r>
              <a:rPr lang="es-ES" sz="1800" dirty="0"/>
              <a:t>Í</a:t>
            </a:r>
            <a:r>
              <a:rPr lang="es-ES" sz="1800" dirty="0" smtClean="0"/>
              <a:t>leon</a:t>
            </a:r>
            <a:r>
              <a:rPr lang="es-ES" sz="1800" dirty="0"/>
              <a:t>, colon</a:t>
            </a:r>
          </a:p>
        </p:txBody>
      </p:sp>
      <p:sp>
        <p:nvSpPr>
          <p:cNvPr id="244746" name="Text Box 10"/>
          <p:cNvSpPr txBox="1">
            <a:spLocks noChangeArrowheads="1"/>
          </p:cNvSpPr>
          <p:nvPr/>
        </p:nvSpPr>
        <p:spPr bwMode="auto">
          <a:xfrm>
            <a:off x="1922463" y="779463"/>
            <a:ext cx="46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4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47" name="Oval 11"/>
          <p:cNvSpPr>
            <a:spLocks noChangeArrowheads="1"/>
          </p:cNvSpPr>
          <p:nvPr/>
        </p:nvSpPr>
        <p:spPr bwMode="auto">
          <a:xfrm>
            <a:off x="3217863" y="4667250"/>
            <a:ext cx="360362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48" name="Text Box 12"/>
          <p:cNvSpPr txBox="1">
            <a:spLocks noChangeArrowheads="1"/>
          </p:cNvSpPr>
          <p:nvPr/>
        </p:nvSpPr>
        <p:spPr bwMode="auto">
          <a:xfrm>
            <a:off x="3146425" y="4595813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49" name="Rectangle 13"/>
          <p:cNvSpPr>
            <a:spLocks noChangeArrowheads="1"/>
          </p:cNvSpPr>
          <p:nvPr/>
        </p:nvSpPr>
        <p:spPr bwMode="auto">
          <a:xfrm>
            <a:off x="4716463" y="4019550"/>
            <a:ext cx="10795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4740275" y="4233863"/>
            <a:ext cx="1079500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1" name="Text Box 15"/>
          <p:cNvSpPr txBox="1">
            <a:spLocks noChangeArrowheads="1"/>
          </p:cNvSpPr>
          <p:nvPr/>
        </p:nvSpPr>
        <p:spPr bwMode="auto">
          <a:xfrm>
            <a:off x="5148263" y="3636963"/>
            <a:ext cx="2881312" cy="1520825"/>
          </a:xfrm>
          <a:prstGeom prst="rect">
            <a:avLst/>
          </a:prstGeom>
          <a:noFill/>
          <a:ln w="9525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/>
              <a:t>Aldosterona</a:t>
            </a:r>
          </a:p>
          <a:p>
            <a:pPr algn="l"/>
            <a:endParaRPr lang="es-ES" sz="900" b="1"/>
          </a:p>
          <a:p>
            <a:pPr algn="l"/>
            <a:r>
              <a:rPr lang="es-ES" sz="1600" b="1"/>
              <a:t>Con ingesta K</a:t>
            </a:r>
            <a:r>
              <a:rPr lang="es-ES" sz="1600" b="1" baseline="30000"/>
              <a:t>+</a:t>
            </a:r>
            <a:r>
              <a:rPr lang="es-ES" sz="1600" b="1"/>
              <a:t> aumenta actividad bomba Na</a:t>
            </a:r>
            <a:r>
              <a:rPr lang="es-ES" sz="1600" b="1" baseline="30000"/>
              <a:t>+</a:t>
            </a:r>
            <a:r>
              <a:rPr lang="es-ES" sz="1600" b="1"/>
              <a:t>-K</a:t>
            </a:r>
            <a:r>
              <a:rPr lang="es-ES" sz="1600" b="1" baseline="30000"/>
              <a:t>+</a:t>
            </a:r>
            <a:endParaRPr lang="es-ES" sz="1600" b="1"/>
          </a:p>
          <a:p>
            <a:pPr algn="l"/>
            <a:r>
              <a:rPr lang="es-ES" sz="1600" b="1"/>
              <a:t>para perder K</a:t>
            </a:r>
            <a:r>
              <a:rPr lang="es-ES" sz="1600" b="1" baseline="30000"/>
              <a:t>+ </a:t>
            </a:r>
            <a:r>
              <a:rPr lang="es-ES" sz="1600" b="1"/>
              <a:t>por difusión </a:t>
            </a:r>
          </a:p>
          <a:p>
            <a:pPr algn="l"/>
            <a:r>
              <a:rPr lang="es-ES" sz="1600" b="1"/>
              <a:t>a la luz</a:t>
            </a:r>
          </a:p>
        </p:txBody>
      </p:sp>
      <p:sp>
        <p:nvSpPr>
          <p:cNvPr id="244753" name="Text Box 17"/>
          <p:cNvSpPr txBox="1">
            <a:spLocks noChangeArrowheads="1"/>
          </p:cNvSpPr>
          <p:nvPr/>
        </p:nvSpPr>
        <p:spPr bwMode="auto">
          <a:xfrm>
            <a:off x="5148263" y="2471737"/>
            <a:ext cx="2760692" cy="92333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/>
              <a:t>Absorción-secreción K</a:t>
            </a:r>
            <a:r>
              <a:rPr lang="es-ES_tradnl" sz="1800" b="1" baseline="30000" dirty="0"/>
              <a:t>+</a:t>
            </a:r>
          </a:p>
          <a:p>
            <a:pPr algn="l"/>
            <a:r>
              <a:rPr lang="es-ES_tradnl" sz="1800" dirty="0"/>
              <a:t>NO es determinante </a:t>
            </a:r>
          </a:p>
          <a:p>
            <a:pPr algn="l"/>
            <a:r>
              <a:rPr lang="es-ES_tradnl" sz="1800" dirty="0"/>
              <a:t>en el </a:t>
            </a:r>
            <a:r>
              <a:rPr lang="es-ES_tradnl" sz="1800" dirty="0" err="1"/>
              <a:t>mov</a:t>
            </a:r>
            <a:r>
              <a:rPr lang="es-ES_tradnl" sz="1800" dirty="0"/>
              <a:t>. de agua</a:t>
            </a:r>
          </a:p>
        </p:txBody>
      </p:sp>
      <p:sp>
        <p:nvSpPr>
          <p:cNvPr id="244754" name="Rectangle 18"/>
          <p:cNvSpPr>
            <a:spLocks noChangeArrowheads="1"/>
          </p:cNvSpPr>
          <p:nvPr/>
        </p:nvSpPr>
        <p:spPr bwMode="auto">
          <a:xfrm>
            <a:off x="2124075" y="4956175"/>
            <a:ext cx="287338" cy="9366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5" name="Oval 19"/>
          <p:cNvSpPr>
            <a:spLocks noChangeArrowheads="1"/>
          </p:cNvSpPr>
          <p:nvPr/>
        </p:nvSpPr>
        <p:spPr bwMode="auto">
          <a:xfrm>
            <a:off x="2124075" y="4884738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6" name="Oval 20"/>
          <p:cNvSpPr>
            <a:spLocks noChangeArrowheads="1"/>
          </p:cNvSpPr>
          <p:nvPr/>
        </p:nvSpPr>
        <p:spPr bwMode="auto">
          <a:xfrm>
            <a:off x="2124075" y="5819775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7" name="Rectangle 21"/>
          <p:cNvSpPr>
            <a:spLocks noChangeArrowheads="1"/>
          </p:cNvSpPr>
          <p:nvPr/>
        </p:nvSpPr>
        <p:spPr bwMode="auto">
          <a:xfrm>
            <a:off x="2051050" y="1860550"/>
            <a:ext cx="360363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8" name="Rectangle 22"/>
          <p:cNvSpPr>
            <a:spLocks noChangeArrowheads="1"/>
          </p:cNvSpPr>
          <p:nvPr/>
        </p:nvSpPr>
        <p:spPr bwMode="auto">
          <a:xfrm>
            <a:off x="2051050" y="1931988"/>
            <a:ext cx="287338" cy="9366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59" name="Oval 23"/>
          <p:cNvSpPr>
            <a:spLocks noChangeArrowheads="1"/>
          </p:cNvSpPr>
          <p:nvPr/>
        </p:nvSpPr>
        <p:spPr bwMode="auto">
          <a:xfrm>
            <a:off x="2051050" y="1860550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0" name="Oval 24"/>
          <p:cNvSpPr>
            <a:spLocks noChangeArrowheads="1"/>
          </p:cNvSpPr>
          <p:nvPr/>
        </p:nvSpPr>
        <p:spPr bwMode="auto">
          <a:xfrm>
            <a:off x="2051050" y="2795588"/>
            <a:ext cx="287338" cy="1428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1" name="Freeform 25"/>
          <p:cNvSpPr>
            <a:spLocks/>
          </p:cNvSpPr>
          <p:nvPr/>
        </p:nvSpPr>
        <p:spPr bwMode="auto">
          <a:xfrm>
            <a:off x="2268538" y="3084513"/>
            <a:ext cx="863600" cy="1727200"/>
          </a:xfrm>
          <a:custGeom>
            <a:avLst/>
            <a:gdLst>
              <a:gd name="T0" fmla="*/ 589 w 589"/>
              <a:gd name="T1" fmla="*/ 952 h 1021"/>
              <a:gd name="T2" fmla="*/ 226 w 589"/>
              <a:gd name="T3" fmla="*/ 862 h 1021"/>
              <a:gd name="T4" fmla="*/ 0 w 589"/>
              <a:gd name="T5" fmla="*/ 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9" h="1021">
                <a:moveTo>
                  <a:pt x="589" y="952"/>
                </a:moveTo>
                <a:cubicBezTo>
                  <a:pt x="456" y="986"/>
                  <a:pt x="324" y="1021"/>
                  <a:pt x="226" y="862"/>
                </a:cubicBezTo>
                <a:cubicBezTo>
                  <a:pt x="128" y="703"/>
                  <a:pt x="64" y="351"/>
                  <a:pt x="0" y="0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2" name="Freeform 26"/>
          <p:cNvSpPr>
            <a:spLocks/>
          </p:cNvSpPr>
          <p:nvPr/>
        </p:nvSpPr>
        <p:spPr bwMode="auto">
          <a:xfrm>
            <a:off x="2220913" y="4668838"/>
            <a:ext cx="982662" cy="287337"/>
          </a:xfrm>
          <a:custGeom>
            <a:avLst/>
            <a:gdLst>
              <a:gd name="T0" fmla="*/ 619 w 619"/>
              <a:gd name="T1" fmla="*/ 136 h 181"/>
              <a:gd name="T2" fmla="*/ 392 w 619"/>
              <a:gd name="T3" fmla="*/ 45 h 181"/>
              <a:gd name="T4" fmla="*/ 211 w 619"/>
              <a:gd name="T5" fmla="*/ 0 h 181"/>
              <a:gd name="T6" fmla="*/ 30 w 619"/>
              <a:gd name="T7" fmla="*/ 45 h 181"/>
              <a:gd name="T8" fmla="*/ 30 w 619"/>
              <a:gd name="T9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9" h="181">
                <a:moveTo>
                  <a:pt x="619" y="136"/>
                </a:moveTo>
                <a:cubicBezTo>
                  <a:pt x="539" y="102"/>
                  <a:pt x="460" y="68"/>
                  <a:pt x="392" y="45"/>
                </a:cubicBezTo>
                <a:cubicBezTo>
                  <a:pt x="324" y="22"/>
                  <a:pt x="271" y="0"/>
                  <a:pt x="211" y="0"/>
                </a:cubicBezTo>
                <a:cubicBezTo>
                  <a:pt x="151" y="0"/>
                  <a:pt x="60" y="15"/>
                  <a:pt x="30" y="45"/>
                </a:cubicBezTo>
                <a:cubicBezTo>
                  <a:pt x="0" y="75"/>
                  <a:pt x="15" y="128"/>
                  <a:pt x="30" y="181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3" name="Line 27"/>
          <p:cNvSpPr>
            <a:spLocks noChangeShapeType="1"/>
          </p:cNvSpPr>
          <p:nvPr/>
        </p:nvSpPr>
        <p:spPr bwMode="auto">
          <a:xfrm>
            <a:off x="2268538" y="5892800"/>
            <a:ext cx="0" cy="28733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4" name="Rectangle 28"/>
          <p:cNvSpPr>
            <a:spLocks noChangeArrowheads="1"/>
          </p:cNvSpPr>
          <p:nvPr/>
        </p:nvSpPr>
        <p:spPr bwMode="auto">
          <a:xfrm>
            <a:off x="2051050" y="1211263"/>
            <a:ext cx="217488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5" name="Line 29"/>
          <p:cNvSpPr>
            <a:spLocks noChangeShapeType="1"/>
          </p:cNvSpPr>
          <p:nvPr/>
        </p:nvSpPr>
        <p:spPr bwMode="auto">
          <a:xfrm flipH="1" flipV="1">
            <a:off x="2124075" y="1211263"/>
            <a:ext cx="71438" cy="7207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66" name="Text Box 30"/>
          <p:cNvSpPr txBox="1">
            <a:spLocks noChangeArrowheads="1"/>
          </p:cNvSpPr>
          <p:nvPr/>
        </p:nvSpPr>
        <p:spPr bwMode="auto">
          <a:xfrm>
            <a:off x="2339975" y="5603875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67" name="Rectangle 31"/>
          <p:cNvSpPr>
            <a:spLocks noChangeArrowheads="1"/>
          </p:cNvSpPr>
          <p:nvPr/>
        </p:nvSpPr>
        <p:spPr bwMode="auto">
          <a:xfrm>
            <a:off x="2627313" y="2003425"/>
            <a:ext cx="5048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8" name="Oval 32"/>
          <p:cNvSpPr>
            <a:spLocks noChangeArrowheads="1"/>
          </p:cNvSpPr>
          <p:nvPr/>
        </p:nvSpPr>
        <p:spPr bwMode="auto">
          <a:xfrm>
            <a:off x="2700338" y="2147888"/>
            <a:ext cx="358775" cy="5762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69" name="Oval 33"/>
          <p:cNvSpPr>
            <a:spLocks noChangeArrowheads="1"/>
          </p:cNvSpPr>
          <p:nvPr/>
        </p:nvSpPr>
        <p:spPr bwMode="auto">
          <a:xfrm>
            <a:off x="2700338" y="1355725"/>
            <a:ext cx="287337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0" name="Oval 34"/>
          <p:cNvSpPr>
            <a:spLocks noChangeArrowheads="1"/>
          </p:cNvSpPr>
          <p:nvPr/>
        </p:nvSpPr>
        <p:spPr bwMode="auto">
          <a:xfrm>
            <a:off x="2771775" y="2940050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1" name="Text Box 35"/>
          <p:cNvSpPr txBox="1">
            <a:spLocks noChangeArrowheads="1"/>
          </p:cNvSpPr>
          <p:nvPr/>
        </p:nvSpPr>
        <p:spPr bwMode="auto">
          <a:xfrm>
            <a:off x="2771775" y="2940050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2662238" y="1644650"/>
            <a:ext cx="433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4773" name="Line 37"/>
          <p:cNvSpPr>
            <a:spLocks noChangeShapeType="1"/>
          </p:cNvSpPr>
          <p:nvPr/>
        </p:nvSpPr>
        <p:spPr bwMode="auto">
          <a:xfrm>
            <a:off x="3059113" y="1931988"/>
            <a:ext cx="0" cy="10080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74" name="Line 38"/>
          <p:cNvSpPr>
            <a:spLocks noChangeShapeType="1"/>
          </p:cNvSpPr>
          <p:nvPr/>
        </p:nvSpPr>
        <p:spPr bwMode="auto">
          <a:xfrm flipV="1">
            <a:off x="2700338" y="1860550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4775" name="Text Box 39"/>
          <p:cNvSpPr txBox="1">
            <a:spLocks noChangeArrowheads="1"/>
          </p:cNvSpPr>
          <p:nvPr/>
        </p:nvSpPr>
        <p:spPr bwMode="auto">
          <a:xfrm>
            <a:off x="2627313" y="2219325"/>
            <a:ext cx="48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ATP</a:t>
            </a:r>
          </a:p>
          <a:p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asa</a:t>
            </a:r>
          </a:p>
        </p:txBody>
      </p:sp>
      <p:sp>
        <p:nvSpPr>
          <p:cNvPr id="244776" name="Text Box 40"/>
          <p:cNvSpPr txBox="1">
            <a:spLocks noChangeArrowheads="1"/>
          </p:cNvSpPr>
          <p:nvPr/>
        </p:nvSpPr>
        <p:spPr bwMode="auto">
          <a:xfrm>
            <a:off x="3203575" y="2681288"/>
            <a:ext cx="720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Colon </a:t>
            </a:r>
          </a:p>
          <a:p>
            <a:pPr algn="l"/>
            <a:r>
              <a:rPr lang="es-ES" sz="1400" b="1"/>
              <a:t>distal</a:t>
            </a:r>
          </a:p>
        </p:txBody>
      </p:sp>
      <p:sp>
        <p:nvSpPr>
          <p:cNvPr id="244777" name="Rectangle 41"/>
          <p:cNvSpPr>
            <a:spLocks noChangeArrowheads="1"/>
          </p:cNvSpPr>
          <p:nvPr/>
        </p:nvSpPr>
        <p:spPr bwMode="auto">
          <a:xfrm>
            <a:off x="4211638" y="436562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4778" name="Text Box 42"/>
          <p:cNvSpPr txBox="1">
            <a:spLocks noChangeArrowheads="1"/>
          </p:cNvSpPr>
          <p:nvPr/>
        </p:nvSpPr>
        <p:spPr bwMode="auto">
          <a:xfrm>
            <a:off x="4140200" y="4365625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8" grpId="0"/>
      <p:bldP spid="244750" grpId="0" animBg="1"/>
      <p:bldP spid="244751" grpId="0" animBg="1"/>
      <p:bldP spid="244761" grpId="0" animBg="1"/>
      <p:bldP spid="244762" grpId="0" animBg="1"/>
      <p:bldP spid="244763" grpId="0" animBg="1"/>
      <p:bldP spid="244765" grpId="0" animBg="1"/>
      <p:bldP spid="244773" grpId="0" animBg="1"/>
      <p:bldP spid="244776" grpId="0"/>
      <p:bldP spid="2447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6638461" y="737845"/>
            <a:ext cx="1984839" cy="52322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7250004" y="1335827"/>
            <a:ext cx="133402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2. Potasio</a:t>
            </a:r>
            <a:endParaRPr lang="es-ES" sz="2000" dirty="0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5818822" y="3284538"/>
            <a:ext cx="2808287" cy="1338828"/>
          </a:xfrm>
          <a:prstGeom prst="rect">
            <a:avLst/>
          </a:prstGeom>
          <a:solidFill>
            <a:srgbClr val="C3EBD7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MX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MX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K</a:t>
            </a:r>
            <a:r>
              <a:rPr lang="es-MX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la luz están a la inversa que en plasma</a:t>
            </a:r>
          </a:p>
          <a:p>
            <a:pPr algn="l"/>
            <a:endParaRPr lang="es-MX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MX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Pero se mantiene la</a:t>
            </a:r>
          </a:p>
          <a:p>
            <a:pPr algn="l"/>
            <a:r>
              <a:rPr lang="es-MX" sz="180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Isoosmolaridad</a:t>
            </a:r>
            <a:r>
              <a:rPr lang="es-MX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pic>
        <p:nvPicPr>
          <p:cNvPr id="245765" name="Picture 5" descr="img3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8" r="73322" b="28957"/>
          <a:stretch>
            <a:fillRect/>
          </a:stretch>
        </p:blipFill>
        <p:spPr>
          <a:xfrm>
            <a:off x="1042988" y="2035175"/>
            <a:ext cx="1223962" cy="4064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2322513" y="1957388"/>
            <a:ext cx="1624012" cy="781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67" name="Rectangle 7"/>
          <p:cNvSpPr>
            <a:spLocks noChangeArrowheads="1"/>
          </p:cNvSpPr>
          <p:nvPr/>
        </p:nvSpPr>
        <p:spPr bwMode="auto">
          <a:xfrm>
            <a:off x="4202113" y="1957388"/>
            <a:ext cx="1279525" cy="781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4210050" y="1274763"/>
            <a:ext cx="10334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PLASMA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1762125" y="1274763"/>
            <a:ext cx="1976438" cy="639762"/>
          </a:xfrm>
          <a:prstGeom prst="rect">
            <a:avLst/>
          </a:prstGeom>
          <a:solidFill>
            <a:srgbClr val="C3EBD7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800" b="1" dirty="0"/>
              <a:t>LUZ </a:t>
            </a:r>
          </a:p>
          <a:p>
            <a:r>
              <a:rPr lang="es-ES" sz="1600" b="1" dirty="0"/>
              <a:t>ÍLEON -COLON</a:t>
            </a:r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2036763" y="5759450"/>
            <a:ext cx="1014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2968626" y="5759449"/>
            <a:ext cx="1014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</a:p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72" name="Line 12"/>
          <p:cNvSpPr>
            <a:spLocks noChangeShapeType="1"/>
          </p:cNvSpPr>
          <p:nvPr/>
        </p:nvSpPr>
        <p:spPr bwMode="auto">
          <a:xfrm>
            <a:off x="3922713" y="1274763"/>
            <a:ext cx="4762" cy="4425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73" name="Rectangle 13" descr="80%"/>
          <p:cNvSpPr>
            <a:spLocks noChangeArrowheads="1"/>
          </p:cNvSpPr>
          <p:nvPr/>
        </p:nvSpPr>
        <p:spPr bwMode="auto">
          <a:xfrm>
            <a:off x="4749800" y="2786063"/>
            <a:ext cx="504825" cy="2881312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4" name="Rectangle 14" descr="80%"/>
          <p:cNvSpPr>
            <a:spLocks noChangeArrowheads="1"/>
          </p:cNvSpPr>
          <p:nvPr/>
        </p:nvSpPr>
        <p:spPr bwMode="auto">
          <a:xfrm>
            <a:off x="3130550" y="5378450"/>
            <a:ext cx="504825" cy="288925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5" name="Rectangle 15"/>
          <p:cNvSpPr>
            <a:spLocks noChangeArrowheads="1"/>
          </p:cNvSpPr>
          <p:nvPr/>
        </p:nvSpPr>
        <p:spPr bwMode="auto">
          <a:xfrm>
            <a:off x="3130550" y="5233988"/>
            <a:ext cx="50482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6" name="Line 16"/>
          <p:cNvSpPr>
            <a:spLocks noChangeShapeType="1"/>
          </p:cNvSpPr>
          <p:nvPr/>
        </p:nvSpPr>
        <p:spPr bwMode="auto">
          <a:xfrm>
            <a:off x="3994150" y="5667375"/>
            <a:ext cx="1441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77" name="Rectangle 17" descr="Diagonal hacia arriba oscura"/>
          <p:cNvSpPr>
            <a:spLocks noChangeArrowheads="1"/>
          </p:cNvSpPr>
          <p:nvPr/>
        </p:nvSpPr>
        <p:spPr bwMode="auto">
          <a:xfrm>
            <a:off x="4067175" y="5378450"/>
            <a:ext cx="504825" cy="288925"/>
          </a:xfrm>
          <a:prstGeom prst="rect">
            <a:avLst/>
          </a:prstGeom>
          <a:pattFill prst="dkUpDiag">
            <a:fgClr>
              <a:srgbClr val="E880A8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8" name="Rectangle 18" descr="Diagonal hacia arriba oscura"/>
          <p:cNvSpPr>
            <a:spLocks noChangeArrowheads="1"/>
          </p:cNvSpPr>
          <p:nvPr/>
        </p:nvSpPr>
        <p:spPr bwMode="auto">
          <a:xfrm>
            <a:off x="2409825" y="2786063"/>
            <a:ext cx="504825" cy="2881312"/>
          </a:xfrm>
          <a:prstGeom prst="rect">
            <a:avLst/>
          </a:prstGeom>
          <a:pattFill prst="dkUpDiag">
            <a:fgClr>
              <a:srgbClr val="E880A8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5779" name="Line 19"/>
          <p:cNvSpPr>
            <a:spLocks noChangeShapeType="1"/>
          </p:cNvSpPr>
          <p:nvPr/>
        </p:nvSpPr>
        <p:spPr bwMode="auto">
          <a:xfrm>
            <a:off x="2193925" y="5667375"/>
            <a:ext cx="15859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5780" name="Text Box 20"/>
          <p:cNvSpPr txBox="1">
            <a:spLocks noChangeArrowheads="1"/>
          </p:cNvSpPr>
          <p:nvPr/>
        </p:nvSpPr>
        <p:spPr bwMode="auto">
          <a:xfrm>
            <a:off x="2409825" y="2354263"/>
            <a:ext cx="417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1" name="Text Box 21"/>
          <p:cNvSpPr txBox="1">
            <a:spLocks noChangeArrowheads="1"/>
          </p:cNvSpPr>
          <p:nvPr/>
        </p:nvSpPr>
        <p:spPr bwMode="auto">
          <a:xfrm>
            <a:off x="3130550" y="4946650"/>
            <a:ext cx="557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2" name="Text Box 22"/>
          <p:cNvSpPr txBox="1">
            <a:spLocks noChangeArrowheads="1"/>
          </p:cNvSpPr>
          <p:nvPr/>
        </p:nvSpPr>
        <p:spPr bwMode="auto">
          <a:xfrm>
            <a:off x="4081463" y="5011738"/>
            <a:ext cx="396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3" name="Text Box 23"/>
          <p:cNvSpPr txBox="1">
            <a:spLocks noChangeArrowheads="1"/>
          </p:cNvSpPr>
          <p:nvPr/>
        </p:nvSpPr>
        <p:spPr bwMode="auto">
          <a:xfrm>
            <a:off x="4706938" y="2425700"/>
            <a:ext cx="59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86" name="Text Box 26"/>
          <p:cNvSpPr txBox="1">
            <a:spLocks noChangeArrowheads="1"/>
          </p:cNvSpPr>
          <p:nvPr/>
        </p:nvSpPr>
        <p:spPr bwMode="auto">
          <a:xfrm>
            <a:off x="981142" y="62686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87" name="Text Box 27"/>
          <p:cNvSpPr txBox="1">
            <a:spLocks noChangeArrowheads="1"/>
          </p:cNvSpPr>
          <p:nvPr/>
        </p:nvSpPr>
        <p:spPr bwMode="auto">
          <a:xfrm>
            <a:off x="6094921" y="4772323"/>
            <a:ext cx="2186816" cy="923330"/>
          </a:xfrm>
          <a:prstGeom prst="rect">
            <a:avLst/>
          </a:prstGeom>
          <a:solidFill>
            <a:srgbClr val="79DCFF"/>
          </a:solidFill>
          <a:ln w="9525">
            <a:solidFill>
              <a:srgbClr val="056AFF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rescata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99,5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de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luz intestinal!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457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4" grpId="0" animBg="1"/>
      <p:bldP spid="245766" grpId="0" animBg="1"/>
      <p:bldP spid="245767" grpId="0" animBg="1"/>
      <p:bldP spid="245768" grpId="0" animBg="1"/>
      <p:bldP spid="245769" grpId="0" animBg="1"/>
      <p:bldP spid="245770" grpId="0"/>
      <p:bldP spid="245771" grpId="0"/>
      <p:bldP spid="245772" grpId="0" animBg="1"/>
      <p:bldP spid="245773" grpId="0" animBg="1"/>
      <p:bldP spid="245774" grpId="0" animBg="1"/>
      <p:bldP spid="245775" grpId="0" animBg="1"/>
      <p:bldP spid="245776" grpId="0" animBg="1"/>
      <p:bldP spid="245777" grpId="0" animBg="1"/>
      <p:bldP spid="245778" grpId="0" animBg="1"/>
      <p:bldP spid="245779" grpId="0" animBg="1"/>
      <p:bldP spid="245780" grpId="0"/>
      <p:bldP spid="245781" grpId="0"/>
      <p:bldP spid="245782" grpId="0"/>
      <p:bldP spid="245783" grpId="0"/>
      <p:bldP spid="24578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ext Box 2"/>
          <p:cNvSpPr txBox="1">
            <a:spLocks noChangeArrowheads="1"/>
          </p:cNvSpPr>
          <p:nvPr/>
        </p:nvSpPr>
        <p:spPr bwMode="auto">
          <a:xfrm>
            <a:off x="879022" y="5778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246787" name="Picture 3" descr="img36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50" y="817563"/>
            <a:ext cx="4405313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788" name="Rectangle 4"/>
          <p:cNvSpPr>
            <a:spLocks noChangeArrowheads="1"/>
          </p:cNvSpPr>
          <p:nvPr/>
        </p:nvSpPr>
        <p:spPr bwMode="auto">
          <a:xfrm>
            <a:off x="2484438" y="6021388"/>
            <a:ext cx="20875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6121400" y="2318883"/>
            <a:ext cx="2252662" cy="1323439"/>
          </a:xfrm>
          <a:prstGeom prst="rect">
            <a:avLst/>
          </a:prstGeom>
          <a:solidFill>
            <a:srgbClr val="79DCFF"/>
          </a:solidFill>
          <a:ln w="28575">
            <a:solidFill>
              <a:srgbClr val="6666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2000"/>
              <a:t>Neutraliza acidez </a:t>
            </a:r>
          </a:p>
          <a:p>
            <a:r>
              <a:rPr lang="es-ES" sz="2000"/>
              <a:t>producida por </a:t>
            </a:r>
          </a:p>
          <a:p>
            <a:r>
              <a:rPr lang="es-ES" sz="2000"/>
              <a:t>Bacterias!</a:t>
            </a:r>
          </a:p>
        </p:txBody>
      </p:sp>
      <p:sp>
        <p:nvSpPr>
          <p:cNvPr id="246790" name="Oval 6"/>
          <p:cNvSpPr>
            <a:spLocks noChangeArrowheads="1"/>
          </p:cNvSpPr>
          <p:nvPr/>
        </p:nvSpPr>
        <p:spPr bwMode="auto">
          <a:xfrm>
            <a:off x="5365750" y="4508500"/>
            <a:ext cx="1511300" cy="13668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3563938" y="692150"/>
            <a:ext cx="23034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6600177" y="404054"/>
            <a:ext cx="1984839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6683748" y="1009690"/>
            <a:ext cx="191110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3. Bicarbonato</a:t>
            </a:r>
            <a:endParaRPr lang="es-ES" sz="2000" dirty="0"/>
          </a:p>
        </p:txBody>
      </p:sp>
      <p:sp>
        <p:nvSpPr>
          <p:cNvPr id="246794" name="Oval 10"/>
          <p:cNvSpPr>
            <a:spLocks noChangeArrowheads="1"/>
          </p:cNvSpPr>
          <p:nvPr/>
        </p:nvSpPr>
        <p:spPr bwMode="auto">
          <a:xfrm>
            <a:off x="3030538" y="2025650"/>
            <a:ext cx="1295400" cy="16557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5" name="Oval 11"/>
          <p:cNvSpPr>
            <a:spLocks noChangeArrowheads="1"/>
          </p:cNvSpPr>
          <p:nvPr/>
        </p:nvSpPr>
        <p:spPr bwMode="auto">
          <a:xfrm>
            <a:off x="2743200" y="873125"/>
            <a:ext cx="935038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6" name="Oval 12"/>
          <p:cNvSpPr>
            <a:spLocks noChangeArrowheads="1"/>
          </p:cNvSpPr>
          <p:nvPr/>
        </p:nvSpPr>
        <p:spPr bwMode="auto">
          <a:xfrm>
            <a:off x="3246438" y="1449388"/>
            <a:ext cx="647700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797" name="Text Box 13"/>
          <p:cNvSpPr txBox="1">
            <a:spLocks noChangeArrowheads="1"/>
          </p:cNvSpPr>
          <p:nvPr/>
        </p:nvSpPr>
        <p:spPr bwMode="auto">
          <a:xfrm>
            <a:off x="3268414" y="1136650"/>
            <a:ext cx="11063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24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400" b="1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46798" name="Oval 14"/>
          <p:cNvSpPr>
            <a:spLocks noChangeArrowheads="1"/>
          </p:cNvSpPr>
          <p:nvPr/>
        </p:nvSpPr>
        <p:spPr bwMode="auto">
          <a:xfrm>
            <a:off x="3203327" y="1101724"/>
            <a:ext cx="1069284" cy="492125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00" name="Text Box 16"/>
          <p:cNvSpPr txBox="1">
            <a:spLocks noChangeArrowheads="1"/>
          </p:cNvSpPr>
          <p:nvPr/>
        </p:nvSpPr>
        <p:spPr bwMode="auto">
          <a:xfrm>
            <a:off x="1657097" y="277813"/>
            <a:ext cx="1558440" cy="707886"/>
          </a:xfrm>
          <a:prstGeom prst="rect">
            <a:avLst/>
          </a:prstGeom>
          <a:solidFill>
            <a:schemeClr val="accent1"/>
          </a:solidFill>
          <a:ln w="381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LUZ</a:t>
            </a:r>
          </a:p>
          <a:p>
            <a:r>
              <a:rPr lang="es-ES" sz="2000"/>
              <a:t>Íleon, colon</a:t>
            </a:r>
          </a:p>
        </p:txBody>
      </p:sp>
      <p:sp>
        <p:nvSpPr>
          <p:cNvPr id="246801" name="Freeform 17"/>
          <p:cNvSpPr>
            <a:spLocks/>
          </p:cNvSpPr>
          <p:nvPr/>
        </p:nvSpPr>
        <p:spPr bwMode="auto">
          <a:xfrm>
            <a:off x="3492500" y="1557338"/>
            <a:ext cx="1116013" cy="3671887"/>
          </a:xfrm>
          <a:custGeom>
            <a:avLst/>
            <a:gdLst>
              <a:gd name="T0" fmla="*/ 0 w 703"/>
              <a:gd name="T1" fmla="*/ 2313 h 2313"/>
              <a:gd name="T2" fmla="*/ 272 w 703"/>
              <a:gd name="T3" fmla="*/ 2177 h 2313"/>
              <a:gd name="T4" fmla="*/ 499 w 703"/>
              <a:gd name="T5" fmla="*/ 1950 h 2313"/>
              <a:gd name="T6" fmla="*/ 680 w 703"/>
              <a:gd name="T7" fmla="*/ 1406 h 2313"/>
              <a:gd name="T8" fmla="*/ 635 w 703"/>
              <a:gd name="T9" fmla="*/ 680 h 2313"/>
              <a:gd name="T10" fmla="*/ 362 w 703"/>
              <a:gd name="T11" fmla="*/ 0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3" h="2313">
                <a:moveTo>
                  <a:pt x="0" y="2313"/>
                </a:moveTo>
                <a:cubicBezTo>
                  <a:pt x="94" y="2275"/>
                  <a:pt x="189" y="2237"/>
                  <a:pt x="272" y="2177"/>
                </a:cubicBezTo>
                <a:cubicBezTo>
                  <a:pt x="355" y="2117"/>
                  <a:pt x="431" y="2079"/>
                  <a:pt x="499" y="1950"/>
                </a:cubicBezTo>
                <a:cubicBezTo>
                  <a:pt x="567" y="1821"/>
                  <a:pt x="657" y="1618"/>
                  <a:pt x="680" y="1406"/>
                </a:cubicBezTo>
                <a:cubicBezTo>
                  <a:pt x="703" y="1194"/>
                  <a:pt x="688" y="914"/>
                  <a:pt x="635" y="680"/>
                </a:cubicBezTo>
                <a:cubicBezTo>
                  <a:pt x="582" y="446"/>
                  <a:pt x="407" y="113"/>
                  <a:pt x="362" y="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802" name="Rectangle 18"/>
          <p:cNvSpPr>
            <a:spLocks noChangeArrowheads="1"/>
          </p:cNvSpPr>
          <p:nvPr/>
        </p:nvSpPr>
        <p:spPr bwMode="auto">
          <a:xfrm>
            <a:off x="2916238" y="3716338"/>
            <a:ext cx="1079500" cy="1225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246803" name="Group 19"/>
          <p:cNvGrpSpPr>
            <a:grpSpLocks/>
          </p:cNvGrpSpPr>
          <p:nvPr/>
        </p:nvGrpSpPr>
        <p:grpSpPr bwMode="auto">
          <a:xfrm>
            <a:off x="2843213" y="3716338"/>
            <a:ext cx="1262062" cy="1162050"/>
            <a:chOff x="327" y="3279"/>
            <a:chExt cx="795" cy="732"/>
          </a:xfrm>
        </p:grpSpPr>
        <p:sp>
          <p:nvSpPr>
            <p:cNvPr id="246804" name="Text Box 20"/>
            <p:cNvSpPr txBox="1">
              <a:spLocks noChangeArrowheads="1"/>
            </p:cNvSpPr>
            <p:nvPr/>
          </p:nvSpPr>
          <p:spPr bwMode="auto">
            <a:xfrm>
              <a:off x="327" y="3279"/>
              <a:ext cx="795" cy="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  <a:p>
              <a:endParaRPr lang="es-ES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AC</a:t>
              </a:r>
            </a:p>
            <a:p>
              <a:endParaRPr lang="es-ES" sz="1600" b="1" baseline="-25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+ H</a:t>
              </a:r>
              <a:r>
                <a:rPr lang="es-ES" sz="16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</a:p>
          </p:txBody>
        </p:sp>
        <p:sp>
          <p:nvSpPr>
            <p:cNvPr id="246805" name="Line 21"/>
            <p:cNvSpPr>
              <a:spLocks noChangeShapeType="1"/>
            </p:cNvSpPr>
            <p:nvPr/>
          </p:nvSpPr>
          <p:spPr bwMode="auto">
            <a:xfrm flipV="1">
              <a:off x="703" y="347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46806" name="Oval 22"/>
          <p:cNvSpPr>
            <a:spLocks noChangeArrowheads="1"/>
          </p:cNvSpPr>
          <p:nvPr/>
        </p:nvSpPr>
        <p:spPr bwMode="auto">
          <a:xfrm>
            <a:off x="2771775" y="3716338"/>
            <a:ext cx="1512888" cy="1296987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08" name="Text Box 24"/>
          <p:cNvSpPr txBox="1">
            <a:spLocks noChangeArrowheads="1"/>
          </p:cNvSpPr>
          <p:nvPr/>
        </p:nvSpPr>
        <p:spPr bwMode="auto">
          <a:xfrm>
            <a:off x="684213" y="2276475"/>
            <a:ext cx="1864613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Intercambiador </a:t>
            </a:r>
          </a:p>
          <a:p>
            <a:pPr algn="l"/>
            <a:r>
              <a:rPr lang="es-ES_tradnl" sz="1600" b="1"/>
              <a:t>apical de aniones</a:t>
            </a:r>
          </a:p>
        </p:txBody>
      </p:sp>
      <p:sp>
        <p:nvSpPr>
          <p:cNvPr id="246809" name="Rectangle 25"/>
          <p:cNvSpPr>
            <a:spLocks noChangeArrowheads="1"/>
          </p:cNvSpPr>
          <p:nvPr/>
        </p:nvSpPr>
        <p:spPr bwMode="auto">
          <a:xfrm>
            <a:off x="4284663" y="908050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0" name="Rectangle 26"/>
          <p:cNvSpPr>
            <a:spLocks noChangeArrowheads="1"/>
          </p:cNvSpPr>
          <p:nvPr/>
        </p:nvSpPr>
        <p:spPr bwMode="auto">
          <a:xfrm>
            <a:off x="4787900" y="908050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1" name="Rectangle 27"/>
          <p:cNvSpPr>
            <a:spLocks noChangeArrowheads="1"/>
          </p:cNvSpPr>
          <p:nvPr/>
        </p:nvSpPr>
        <p:spPr bwMode="auto">
          <a:xfrm>
            <a:off x="5005388" y="1123950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3" name="Rectangle 29"/>
          <p:cNvSpPr>
            <a:spLocks noChangeArrowheads="1"/>
          </p:cNvSpPr>
          <p:nvPr/>
        </p:nvSpPr>
        <p:spPr bwMode="auto">
          <a:xfrm rot="-1981432">
            <a:off x="5364163" y="1557338"/>
            <a:ext cx="265112" cy="714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4" name="Oval 30"/>
          <p:cNvSpPr>
            <a:spLocks noChangeArrowheads="1"/>
          </p:cNvSpPr>
          <p:nvPr/>
        </p:nvSpPr>
        <p:spPr bwMode="auto">
          <a:xfrm>
            <a:off x="4357688" y="1123950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5" name="Oval 31"/>
          <p:cNvSpPr>
            <a:spLocks noChangeArrowheads="1"/>
          </p:cNvSpPr>
          <p:nvPr/>
        </p:nvSpPr>
        <p:spPr bwMode="auto">
          <a:xfrm>
            <a:off x="4573588" y="1485900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6" name="Oval 32"/>
          <p:cNvSpPr>
            <a:spLocks noChangeArrowheads="1"/>
          </p:cNvSpPr>
          <p:nvPr/>
        </p:nvSpPr>
        <p:spPr bwMode="auto">
          <a:xfrm>
            <a:off x="5005388" y="1412875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7" name="Oval 33"/>
          <p:cNvSpPr>
            <a:spLocks noChangeArrowheads="1"/>
          </p:cNvSpPr>
          <p:nvPr/>
        </p:nvSpPr>
        <p:spPr bwMode="auto">
          <a:xfrm>
            <a:off x="5292725" y="1052513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6818" name="Rectangle 34"/>
          <p:cNvSpPr>
            <a:spLocks noChangeArrowheads="1"/>
          </p:cNvSpPr>
          <p:nvPr/>
        </p:nvSpPr>
        <p:spPr bwMode="auto">
          <a:xfrm rot="2359560">
            <a:off x="5781675" y="1557338"/>
            <a:ext cx="238125" cy="71437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3347864" y="476672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3851101" y="476672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4068589" y="692572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Oval 30"/>
          <p:cNvSpPr>
            <a:spLocks noChangeArrowheads="1"/>
          </p:cNvSpPr>
          <p:nvPr/>
        </p:nvSpPr>
        <p:spPr bwMode="auto">
          <a:xfrm>
            <a:off x="3420889" y="692572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8" name="Oval 32"/>
          <p:cNvSpPr>
            <a:spLocks noChangeArrowheads="1"/>
          </p:cNvSpPr>
          <p:nvPr/>
        </p:nvSpPr>
        <p:spPr bwMode="auto">
          <a:xfrm>
            <a:off x="4068589" y="981497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4355926" y="621135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2124348" y="1196553"/>
            <a:ext cx="287337" cy="730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" name="Rectangle 26"/>
          <p:cNvSpPr>
            <a:spLocks noChangeArrowheads="1"/>
          </p:cNvSpPr>
          <p:nvPr/>
        </p:nvSpPr>
        <p:spPr bwMode="auto">
          <a:xfrm>
            <a:off x="2627585" y="1196553"/>
            <a:ext cx="71438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2845073" y="1412453"/>
            <a:ext cx="71437" cy="2159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3" name="Oval 30"/>
          <p:cNvSpPr>
            <a:spLocks noChangeArrowheads="1"/>
          </p:cNvSpPr>
          <p:nvPr/>
        </p:nvSpPr>
        <p:spPr bwMode="auto">
          <a:xfrm>
            <a:off x="2197373" y="1412453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" name="Oval 32"/>
          <p:cNvSpPr>
            <a:spLocks noChangeArrowheads="1"/>
          </p:cNvSpPr>
          <p:nvPr/>
        </p:nvSpPr>
        <p:spPr bwMode="auto">
          <a:xfrm>
            <a:off x="2845073" y="1701378"/>
            <a:ext cx="71437" cy="71438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3132410" y="1341016"/>
            <a:ext cx="71438" cy="714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4382853" y="548680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microorganismos</a:t>
            </a:r>
            <a:endParaRPr lang="es-VE" sz="1400" b="1" dirty="0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9" grpId="0" animBg="1"/>
      <p:bldP spid="246794" grpId="0" animBg="1"/>
      <p:bldP spid="246797" grpId="0"/>
      <p:bldP spid="246798" grpId="0" animBg="1"/>
      <p:bldP spid="246801" grpId="0" animBg="1"/>
      <p:bldP spid="246806" grpId="0" animBg="1"/>
      <p:bldP spid="24680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397074" y="2114490"/>
            <a:ext cx="4336444" cy="400110"/>
          </a:xfrm>
          <a:prstGeom prst="rect">
            <a:avLst/>
          </a:prstGeom>
          <a:solidFill>
            <a:srgbClr val="6CBC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II. SECRECIÓN ELECTROLITOS</a:t>
            </a:r>
            <a:endParaRPr lang="es-MX" sz="2000" b="1"/>
          </a:p>
        </p:txBody>
      </p:sp>
      <p:sp>
        <p:nvSpPr>
          <p:cNvPr id="249859" name="Text Box 3"/>
          <p:cNvSpPr txBox="1">
            <a:spLocks noChangeArrowheads="1"/>
          </p:cNvSpPr>
          <p:nvPr/>
        </p:nvSpPr>
        <p:spPr bwMode="auto">
          <a:xfrm>
            <a:off x="3339130" y="2619375"/>
            <a:ext cx="2730556" cy="1692771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Cloro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Potasio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Bicarbonato</a:t>
            </a: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261938" indent="-261938">
              <a:buSzPct val="150000"/>
              <a:buFont typeface="Arial" pitchFamily="34" charset="0"/>
              <a:buChar char="•"/>
            </a:pPr>
            <a:r>
              <a:rPr lang="es-ES" sz="2000" b="1" dirty="0" smtClean="0">
                <a:latin typeface="Comic Sans MS" pitchFamily="66" charset="0"/>
              </a:rPr>
              <a:t>Diarrea </a:t>
            </a:r>
            <a:r>
              <a:rPr lang="es-ES" sz="2000" b="1" dirty="0">
                <a:latin typeface="Comic Sans MS" pitchFamily="66" charset="0"/>
              </a:rPr>
              <a:t>Secretora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49860" name="Line 4"/>
          <p:cNvSpPr>
            <a:spLocks noChangeShapeType="1"/>
          </p:cNvSpPr>
          <p:nvPr/>
        </p:nvSpPr>
        <p:spPr bwMode="auto">
          <a:xfrm>
            <a:off x="2424113" y="4132263"/>
            <a:ext cx="91501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3911" y="1633313"/>
            <a:ext cx="547617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va </a:t>
            </a: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</a:p>
          <a:p>
            <a:pPr algn="ctr">
              <a:defRPr/>
            </a:pPr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ún por encima de 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52036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2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80988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6877050" y="280988"/>
            <a:ext cx="162736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4. </a:t>
            </a:r>
            <a:r>
              <a:rPr lang="es-ES" sz="2400" dirty="0" smtClean="0"/>
              <a:t>Diarrea</a:t>
            </a:r>
            <a:endParaRPr lang="es-ES" sz="2400" dirty="0"/>
          </a:p>
        </p:txBody>
      </p:sp>
      <p:sp>
        <p:nvSpPr>
          <p:cNvPr id="250884" name="Rectangle 4"/>
          <p:cNvSpPr>
            <a:spLocks noChangeArrowheads="1"/>
          </p:cNvSpPr>
          <p:nvPr/>
        </p:nvSpPr>
        <p:spPr bwMode="auto">
          <a:xfrm>
            <a:off x="1765300" y="2039938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5" name="Rectangle 5"/>
          <p:cNvSpPr>
            <a:spLocks noChangeArrowheads="1"/>
          </p:cNvSpPr>
          <p:nvPr/>
        </p:nvSpPr>
        <p:spPr bwMode="auto">
          <a:xfrm>
            <a:off x="4068763" y="20399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6" name="Rectangle 6"/>
          <p:cNvSpPr>
            <a:spLocks noChangeArrowheads="1"/>
          </p:cNvSpPr>
          <p:nvPr/>
        </p:nvSpPr>
        <p:spPr bwMode="auto">
          <a:xfrm>
            <a:off x="6661150" y="2039938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1042988" y="1724025"/>
            <a:ext cx="1202573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</a:t>
            </a:r>
          </a:p>
        </p:txBody>
      </p:sp>
      <p:sp>
        <p:nvSpPr>
          <p:cNvPr id="250888" name="Text Box 8"/>
          <p:cNvSpPr txBox="1">
            <a:spLocks noChangeArrowheads="1"/>
          </p:cNvSpPr>
          <p:nvPr/>
        </p:nvSpPr>
        <p:spPr bwMode="auto">
          <a:xfrm>
            <a:off x="3525838" y="1968500"/>
            <a:ext cx="2238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0889" name="Text Box 9"/>
          <p:cNvSpPr txBox="1">
            <a:spLocks noChangeArrowheads="1"/>
          </p:cNvSpPr>
          <p:nvPr/>
        </p:nvSpPr>
        <p:spPr bwMode="auto">
          <a:xfrm>
            <a:off x="6229350" y="1968500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3492500" y="3336925"/>
            <a:ext cx="431800" cy="2873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1" name="Oval 11"/>
          <p:cNvSpPr>
            <a:spLocks noChangeArrowheads="1"/>
          </p:cNvSpPr>
          <p:nvPr/>
        </p:nvSpPr>
        <p:spPr bwMode="auto">
          <a:xfrm>
            <a:off x="4284663" y="6216650"/>
            <a:ext cx="576262" cy="3603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2" name="Oval 12"/>
          <p:cNvSpPr>
            <a:spLocks noChangeArrowheads="1"/>
          </p:cNvSpPr>
          <p:nvPr/>
        </p:nvSpPr>
        <p:spPr bwMode="auto">
          <a:xfrm>
            <a:off x="8101013" y="4848225"/>
            <a:ext cx="360362" cy="36036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3" name="Oval 13"/>
          <p:cNvSpPr>
            <a:spLocks noChangeArrowheads="1"/>
          </p:cNvSpPr>
          <p:nvPr/>
        </p:nvSpPr>
        <p:spPr bwMode="auto">
          <a:xfrm>
            <a:off x="6877050" y="6288088"/>
            <a:ext cx="431800" cy="2889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4" name="Rectangle 14"/>
          <p:cNvSpPr>
            <a:spLocks noChangeArrowheads="1"/>
          </p:cNvSpPr>
          <p:nvPr/>
        </p:nvSpPr>
        <p:spPr bwMode="auto">
          <a:xfrm>
            <a:off x="3636963" y="455613"/>
            <a:ext cx="17287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50895" name="Rectangle 15"/>
          <p:cNvSpPr>
            <a:spLocks noChangeArrowheads="1"/>
          </p:cNvSpPr>
          <p:nvPr/>
        </p:nvSpPr>
        <p:spPr bwMode="auto">
          <a:xfrm>
            <a:off x="684213" y="671513"/>
            <a:ext cx="360362" cy="4824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6" name="Oval 16"/>
          <p:cNvSpPr>
            <a:spLocks noChangeArrowheads="1"/>
          </p:cNvSpPr>
          <p:nvPr/>
        </p:nvSpPr>
        <p:spPr bwMode="auto">
          <a:xfrm>
            <a:off x="5581650" y="2616200"/>
            <a:ext cx="360363" cy="2873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50897" name="Rectangle 17"/>
          <p:cNvSpPr>
            <a:spLocks noChangeArrowheads="1"/>
          </p:cNvSpPr>
          <p:nvPr/>
        </p:nvSpPr>
        <p:spPr bwMode="auto">
          <a:xfrm>
            <a:off x="3419475" y="1700213"/>
            <a:ext cx="5464175" cy="5157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98" name="Text Box 18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0900" name="Text Box 20"/>
          <p:cNvSpPr txBox="1">
            <a:spLocks noChangeArrowheads="1"/>
          </p:cNvSpPr>
          <p:nvPr/>
        </p:nvSpPr>
        <p:spPr bwMode="auto">
          <a:xfrm>
            <a:off x="2555875" y="3092450"/>
            <a:ext cx="722313" cy="336550"/>
          </a:xfrm>
          <a:prstGeom prst="rect">
            <a:avLst/>
          </a:prstGeom>
          <a:solidFill>
            <a:srgbClr val="8BB3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8.5 L</a:t>
            </a:r>
          </a:p>
        </p:txBody>
      </p:sp>
      <p:sp>
        <p:nvSpPr>
          <p:cNvPr id="250902" name="Oval 22"/>
          <p:cNvSpPr>
            <a:spLocks noChangeArrowheads="1"/>
          </p:cNvSpPr>
          <p:nvPr/>
        </p:nvSpPr>
        <p:spPr bwMode="auto">
          <a:xfrm>
            <a:off x="3059113" y="4868863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3" name="Oval 23"/>
          <p:cNvSpPr>
            <a:spLocks noChangeArrowheads="1"/>
          </p:cNvSpPr>
          <p:nvPr/>
        </p:nvSpPr>
        <p:spPr bwMode="auto">
          <a:xfrm>
            <a:off x="971550" y="3429000"/>
            <a:ext cx="4318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4" name="Text Box 24"/>
          <p:cNvSpPr txBox="1">
            <a:spLocks noChangeArrowheads="1"/>
          </p:cNvSpPr>
          <p:nvPr/>
        </p:nvSpPr>
        <p:spPr bwMode="auto">
          <a:xfrm>
            <a:off x="684213" y="3429000"/>
            <a:ext cx="65405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1.5 L</a:t>
            </a:r>
          </a:p>
        </p:txBody>
      </p:sp>
      <p:sp>
        <p:nvSpPr>
          <p:cNvPr id="250905" name="Oval 25"/>
          <p:cNvSpPr>
            <a:spLocks noChangeArrowheads="1"/>
          </p:cNvSpPr>
          <p:nvPr/>
        </p:nvSpPr>
        <p:spPr bwMode="auto">
          <a:xfrm>
            <a:off x="971550" y="21336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6" name="Text Box 26"/>
          <p:cNvSpPr txBox="1">
            <a:spLocks noChangeArrowheads="1"/>
          </p:cNvSpPr>
          <p:nvPr/>
        </p:nvSpPr>
        <p:spPr bwMode="auto">
          <a:xfrm>
            <a:off x="684213" y="2133600"/>
            <a:ext cx="576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0907" name="Oval 27"/>
          <p:cNvSpPr>
            <a:spLocks noChangeArrowheads="1"/>
          </p:cNvSpPr>
          <p:nvPr/>
        </p:nvSpPr>
        <p:spPr bwMode="auto">
          <a:xfrm>
            <a:off x="611188" y="2060575"/>
            <a:ext cx="576262" cy="43180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8" name="Oval 28"/>
          <p:cNvSpPr>
            <a:spLocks noChangeArrowheads="1"/>
          </p:cNvSpPr>
          <p:nvPr/>
        </p:nvSpPr>
        <p:spPr bwMode="auto">
          <a:xfrm>
            <a:off x="1979613" y="5013325"/>
            <a:ext cx="360362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9" name="Text Box 29"/>
          <p:cNvSpPr txBox="1">
            <a:spLocks noChangeArrowheads="1"/>
          </p:cNvSpPr>
          <p:nvPr/>
        </p:nvSpPr>
        <p:spPr bwMode="auto">
          <a:xfrm>
            <a:off x="1619672" y="4868863"/>
            <a:ext cx="654050" cy="304800"/>
          </a:xfrm>
          <a:prstGeom prst="rect">
            <a:avLst/>
          </a:prstGeom>
          <a:solidFill>
            <a:srgbClr val="C1FF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1.5 L</a:t>
            </a:r>
          </a:p>
        </p:txBody>
      </p:sp>
      <p:sp>
        <p:nvSpPr>
          <p:cNvPr id="250910" name="Oval 30"/>
          <p:cNvSpPr>
            <a:spLocks noChangeArrowheads="1"/>
          </p:cNvSpPr>
          <p:nvPr/>
        </p:nvSpPr>
        <p:spPr bwMode="auto">
          <a:xfrm>
            <a:off x="1908175" y="62372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11" name="Text Box 31"/>
          <p:cNvSpPr txBox="1">
            <a:spLocks noChangeArrowheads="1"/>
          </p:cNvSpPr>
          <p:nvPr/>
        </p:nvSpPr>
        <p:spPr bwMode="auto">
          <a:xfrm>
            <a:off x="1619250" y="63642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0912" name="Oval 32"/>
          <p:cNvSpPr>
            <a:spLocks noChangeArrowheads="1"/>
          </p:cNvSpPr>
          <p:nvPr/>
        </p:nvSpPr>
        <p:spPr bwMode="auto">
          <a:xfrm>
            <a:off x="1619250" y="6308725"/>
            <a:ext cx="647700" cy="36036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901" name="Text Box 21"/>
          <p:cNvSpPr txBox="1">
            <a:spLocks noChangeArrowheads="1"/>
          </p:cNvSpPr>
          <p:nvPr/>
        </p:nvSpPr>
        <p:spPr bwMode="auto">
          <a:xfrm>
            <a:off x="2981846" y="5085184"/>
            <a:ext cx="654050" cy="304800"/>
          </a:xfrm>
          <a:prstGeom prst="rect">
            <a:avLst/>
          </a:prstGeom>
          <a:solidFill>
            <a:srgbClr val="8BB3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1.4 L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2700338" y="2349499"/>
            <a:ext cx="825500" cy="3667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413000" y="2320009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2000" fill="hold"/>
                                        <p:tgtEl>
                                          <p:spTgt spid="2509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2000" fill="hold"/>
                                        <p:tgtEl>
                                          <p:spTgt spid="2509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907" grpId="0" animBg="1"/>
      <p:bldP spid="250907" grpId="1" animBg="1"/>
      <p:bldP spid="250912" grpId="0" animBg="1"/>
      <p:bldP spid="250912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73063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7111859" y="476250"/>
            <a:ext cx="162736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1692275" y="2060575"/>
            <a:ext cx="9350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3995738" y="2060575"/>
            <a:ext cx="15843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6588125" y="2060575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6156325" y="1989138"/>
            <a:ext cx="176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1912" name="Oval 8"/>
          <p:cNvSpPr>
            <a:spLocks noChangeArrowheads="1"/>
          </p:cNvSpPr>
          <p:nvPr/>
        </p:nvSpPr>
        <p:spPr bwMode="auto">
          <a:xfrm>
            <a:off x="8027988" y="4868863"/>
            <a:ext cx="360362" cy="36036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3" name="Oval 9"/>
          <p:cNvSpPr>
            <a:spLocks noChangeArrowheads="1"/>
          </p:cNvSpPr>
          <p:nvPr/>
        </p:nvSpPr>
        <p:spPr bwMode="auto">
          <a:xfrm>
            <a:off x="6804025" y="6308725"/>
            <a:ext cx="431800" cy="2889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4" name="Rectangle 10"/>
          <p:cNvSpPr>
            <a:spLocks noChangeArrowheads="1"/>
          </p:cNvSpPr>
          <p:nvPr/>
        </p:nvSpPr>
        <p:spPr bwMode="auto">
          <a:xfrm>
            <a:off x="3563938" y="476250"/>
            <a:ext cx="1728787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5" name="Rectangle 11"/>
          <p:cNvSpPr>
            <a:spLocks noChangeArrowheads="1"/>
          </p:cNvSpPr>
          <p:nvPr/>
        </p:nvSpPr>
        <p:spPr bwMode="auto">
          <a:xfrm>
            <a:off x="611188" y="692150"/>
            <a:ext cx="360362" cy="4824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6" name="Rectangle 12"/>
          <p:cNvSpPr>
            <a:spLocks noChangeArrowheads="1"/>
          </p:cNvSpPr>
          <p:nvPr/>
        </p:nvSpPr>
        <p:spPr bwMode="auto">
          <a:xfrm>
            <a:off x="6011863" y="1773238"/>
            <a:ext cx="2881312" cy="4895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7" name="Oval 13"/>
          <p:cNvSpPr>
            <a:spLocks noChangeArrowheads="1"/>
          </p:cNvSpPr>
          <p:nvPr/>
        </p:nvSpPr>
        <p:spPr bwMode="auto">
          <a:xfrm>
            <a:off x="611188" y="3357563"/>
            <a:ext cx="647700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18" name="Text Box 14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1920" name="Text Box 16"/>
          <p:cNvSpPr txBox="1">
            <a:spLocks noChangeArrowheads="1"/>
          </p:cNvSpPr>
          <p:nvPr/>
        </p:nvSpPr>
        <p:spPr bwMode="auto">
          <a:xfrm>
            <a:off x="3529013" y="1844675"/>
            <a:ext cx="2266950" cy="333375"/>
          </a:xfrm>
          <a:prstGeom prst="rect">
            <a:avLst/>
          </a:prstGeom>
          <a:solidFill>
            <a:srgbClr val="FFA3D1"/>
          </a:solidFill>
          <a:ln w="28575">
            <a:solidFill>
              <a:srgbClr val="FF43A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1921" name="Oval 17"/>
          <p:cNvSpPr>
            <a:spLocks noChangeArrowheads="1"/>
          </p:cNvSpPr>
          <p:nvPr/>
        </p:nvSpPr>
        <p:spPr bwMode="auto">
          <a:xfrm>
            <a:off x="827088" y="342900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2" name="Text Box 18"/>
          <p:cNvSpPr txBox="1">
            <a:spLocks noChangeArrowheads="1"/>
          </p:cNvSpPr>
          <p:nvPr/>
        </p:nvSpPr>
        <p:spPr bwMode="auto">
          <a:xfrm>
            <a:off x="611188" y="3429000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23" name="Oval 19"/>
          <p:cNvSpPr>
            <a:spLocks noChangeArrowheads="1"/>
          </p:cNvSpPr>
          <p:nvPr/>
        </p:nvSpPr>
        <p:spPr bwMode="auto">
          <a:xfrm>
            <a:off x="1619250" y="638175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4" name="Text Box 20"/>
          <p:cNvSpPr txBox="1">
            <a:spLocks noChangeArrowheads="1"/>
          </p:cNvSpPr>
          <p:nvPr/>
        </p:nvSpPr>
        <p:spPr bwMode="auto">
          <a:xfrm>
            <a:off x="1547813" y="6308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1925" name="Oval 21"/>
          <p:cNvSpPr>
            <a:spLocks noChangeArrowheads="1"/>
          </p:cNvSpPr>
          <p:nvPr/>
        </p:nvSpPr>
        <p:spPr bwMode="auto">
          <a:xfrm>
            <a:off x="1619250" y="6237288"/>
            <a:ext cx="649288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6" name="Oval 22"/>
          <p:cNvSpPr>
            <a:spLocks noChangeArrowheads="1"/>
          </p:cNvSpPr>
          <p:nvPr/>
        </p:nvSpPr>
        <p:spPr bwMode="auto">
          <a:xfrm>
            <a:off x="900113" y="2133600"/>
            <a:ext cx="3587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7" name="Text Box 23"/>
          <p:cNvSpPr txBox="1">
            <a:spLocks noChangeArrowheads="1"/>
          </p:cNvSpPr>
          <p:nvPr/>
        </p:nvSpPr>
        <p:spPr bwMode="auto">
          <a:xfrm>
            <a:off x="468313" y="1773238"/>
            <a:ext cx="1192212" cy="3667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NORMAL</a:t>
            </a:r>
          </a:p>
        </p:txBody>
      </p:sp>
      <p:sp>
        <p:nvSpPr>
          <p:cNvPr id="251928" name="Oval 24"/>
          <p:cNvSpPr>
            <a:spLocks noChangeArrowheads="1"/>
          </p:cNvSpPr>
          <p:nvPr/>
        </p:nvSpPr>
        <p:spPr bwMode="auto">
          <a:xfrm>
            <a:off x="1908175" y="508476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29" name="Text Box 25"/>
          <p:cNvSpPr txBox="1">
            <a:spLocks noChangeArrowheads="1"/>
          </p:cNvSpPr>
          <p:nvPr/>
        </p:nvSpPr>
        <p:spPr bwMode="auto">
          <a:xfrm>
            <a:off x="1692275" y="501332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30" name="Oval 26"/>
          <p:cNvSpPr>
            <a:spLocks noChangeArrowheads="1"/>
          </p:cNvSpPr>
          <p:nvPr/>
        </p:nvSpPr>
        <p:spPr bwMode="auto">
          <a:xfrm>
            <a:off x="3492500" y="220503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1" name="Text Box 27"/>
          <p:cNvSpPr txBox="1">
            <a:spLocks noChangeArrowheads="1"/>
          </p:cNvSpPr>
          <p:nvPr/>
        </p:nvSpPr>
        <p:spPr bwMode="auto">
          <a:xfrm>
            <a:off x="3419475" y="2133600"/>
            <a:ext cx="576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1932" name="Oval 28"/>
          <p:cNvSpPr>
            <a:spLocks noChangeArrowheads="1"/>
          </p:cNvSpPr>
          <p:nvPr/>
        </p:nvSpPr>
        <p:spPr bwMode="auto">
          <a:xfrm>
            <a:off x="3419475" y="342900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3" name="Text Box 29"/>
          <p:cNvSpPr txBox="1">
            <a:spLocks noChangeArrowheads="1"/>
          </p:cNvSpPr>
          <p:nvPr/>
        </p:nvSpPr>
        <p:spPr bwMode="auto">
          <a:xfrm>
            <a:off x="3419475" y="34290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1934" name="Oval 30"/>
          <p:cNvSpPr>
            <a:spLocks noChangeArrowheads="1"/>
          </p:cNvSpPr>
          <p:nvPr/>
        </p:nvSpPr>
        <p:spPr bwMode="auto">
          <a:xfrm>
            <a:off x="3419475" y="3429000"/>
            <a:ext cx="574675" cy="35877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5" name="Text Box 31"/>
          <p:cNvSpPr txBox="1">
            <a:spLocks noChangeArrowheads="1"/>
          </p:cNvSpPr>
          <p:nvPr/>
        </p:nvSpPr>
        <p:spPr bwMode="auto">
          <a:xfrm>
            <a:off x="769938" y="2155825"/>
            <a:ext cx="633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 L</a:t>
            </a:r>
          </a:p>
        </p:txBody>
      </p:sp>
      <p:sp>
        <p:nvSpPr>
          <p:cNvPr id="251936" name="Oval 32"/>
          <p:cNvSpPr>
            <a:spLocks noChangeArrowheads="1"/>
          </p:cNvSpPr>
          <p:nvPr/>
        </p:nvSpPr>
        <p:spPr bwMode="auto">
          <a:xfrm>
            <a:off x="4572000" y="5084763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7" name="Text Box 33"/>
          <p:cNvSpPr txBox="1">
            <a:spLocks noChangeArrowheads="1"/>
          </p:cNvSpPr>
          <p:nvPr/>
        </p:nvSpPr>
        <p:spPr bwMode="auto">
          <a:xfrm>
            <a:off x="4244975" y="5013325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1938" name="Oval 34"/>
          <p:cNvSpPr>
            <a:spLocks noChangeArrowheads="1"/>
          </p:cNvSpPr>
          <p:nvPr/>
        </p:nvSpPr>
        <p:spPr bwMode="auto">
          <a:xfrm>
            <a:off x="4284663" y="638175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39" name="Text Box 35"/>
          <p:cNvSpPr txBox="1">
            <a:spLocks noChangeArrowheads="1"/>
          </p:cNvSpPr>
          <p:nvPr/>
        </p:nvSpPr>
        <p:spPr bwMode="auto">
          <a:xfrm>
            <a:off x="4140200" y="6405563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1940" name="Oval 36"/>
          <p:cNvSpPr>
            <a:spLocks noChangeArrowheads="1"/>
          </p:cNvSpPr>
          <p:nvPr/>
        </p:nvSpPr>
        <p:spPr bwMode="auto">
          <a:xfrm>
            <a:off x="4140200" y="6381750"/>
            <a:ext cx="720725" cy="36036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1" name="Text Box 37"/>
          <p:cNvSpPr txBox="1">
            <a:spLocks noChangeArrowheads="1"/>
          </p:cNvSpPr>
          <p:nvPr/>
        </p:nvSpPr>
        <p:spPr bwMode="auto">
          <a:xfrm>
            <a:off x="2627313" y="3098800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1942" name="Text Box 38"/>
          <p:cNvSpPr txBox="1">
            <a:spLocks noChangeArrowheads="1"/>
          </p:cNvSpPr>
          <p:nvPr/>
        </p:nvSpPr>
        <p:spPr bwMode="auto">
          <a:xfrm>
            <a:off x="2765425" y="51577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1.4 L</a:t>
            </a:r>
          </a:p>
        </p:txBody>
      </p:sp>
      <p:sp>
        <p:nvSpPr>
          <p:cNvPr id="251943" name="Text Box 39"/>
          <p:cNvSpPr txBox="1">
            <a:spLocks noChangeArrowheads="1"/>
          </p:cNvSpPr>
          <p:nvPr/>
        </p:nvSpPr>
        <p:spPr bwMode="auto">
          <a:xfrm>
            <a:off x="5148263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4.5 L</a:t>
            </a:r>
          </a:p>
        </p:txBody>
      </p:sp>
      <p:sp>
        <p:nvSpPr>
          <p:cNvPr id="251944" name="Oval 40"/>
          <p:cNvSpPr>
            <a:spLocks noChangeArrowheads="1"/>
          </p:cNvSpPr>
          <p:nvPr/>
        </p:nvSpPr>
        <p:spPr bwMode="auto">
          <a:xfrm>
            <a:off x="5508625" y="5013325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5" name="Text Box 41"/>
          <p:cNvSpPr txBox="1">
            <a:spLocks noChangeArrowheads="1"/>
          </p:cNvSpPr>
          <p:nvPr/>
        </p:nvSpPr>
        <p:spPr bwMode="auto">
          <a:xfrm>
            <a:off x="5472113" y="5013325"/>
            <a:ext cx="468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 L</a:t>
            </a:r>
          </a:p>
        </p:txBody>
      </p:sp>
      <p:sp>
        <p:nvSpPr>
          <p:cNvPr id="251946" name="Oval 42"/>
          <p:cNvSpPr>
            <a:spLocks noChangeArrowheads="1"/>
          </p:cNvSpPr>
          <p:nvPr/>
        </p:nvSpPr>
        <p:spPr bwMode="auto">
          <a:xfrm>
            <a:off x="2987675" y="5013325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1947" name="Oval 43"/>
          <p:cNvSpPr>
            <a:spLocks noChangeArrowheads="1"/>
          </p:cNvSpPr>
          <p:nvPr/>
        </p:nvSpPr>
        <p:spPr bwMode="auto">
          <a:xfrm>
            <a:off x="5148263" y="3070225"/>
            <a:ext cx="574675" cy="35877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Rectángulo 1"/>
          <p:cNvSpPr/>
          <p:nvPr/>
        </p:nvSpPr>
        <p:spPr bwMode="auto">
          <a:xfrm>
            <a:off x="5292725" y="2420938"/>
            <a:ext cx="647700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Rectángulo 44"/>
          <p:cNvSpPr/>
          <p:nvPr/>
        </p:nvSpPr>
        <p:spPr bwMode="auto">
          <a:xfrm>
            <a:off x="2701925" y="2407083"/>
            <a:ext cx="647700" cy="322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2413000" y="2320009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47" name="CuadroTexto 46"/>
          <p:cNvSpPr txBox="1"/>
          <p:nvPr/>
        </p:nvSpPr>
        <p:spPr>
          <a:xfrm>
            <a:off x="4929188" y="2337811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251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2000" fill="hold"/>
                                        <p:tgtEl>
                                          <p:spTgt spid="2519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34" grpId="0" animBg="1"/>
      <p:bldP spid="251940" grpId="0" animBg="1"/>
      <p:bldP spid="251940" grpId="1" animBg="1"/>
      <p:bldP spid="251947" grpId="0" animBg="1"/>
      <p:bldP spid="251947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0" name="Picture 2" descr="movimiento de agua diarrea en int delg y grueso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280988"/>
            <a:ext cx="7848600" cy="62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7024275" y="416371"/>
            <a:ext cx="162736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932" name="Rectangle 4"/>
          <p:cNvSpPr>
            <a:spLocks noChangeArrowheads="1"/>
          </p:cNvSpPr>
          <p:nvPr/>
        </p:nvSpPr>
        <p:spPr bwMode="auto">
          <a:xfrm>
            <a:off x="1854200" y="2039938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3" name="Rectangle 5"/>
          <p:cNvSpPr>
            <a:spLocks noChangeArrowheads="1"/>
          </p:cNvSpPr>
          <p:nvPr/>
        </p:nvSpPr>
        <p:spPr bwMode="auto">
          <a:xfrm>
            <a:off x="4157663" y="2039938"/>
            <a:ext cx="15843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4" name="Rectangle 6"/>
          <p:cNvSpPr>
            <a:spLocks noChangeArrowheads="1"/>
          </p:cNvSpPr>
          <p:nvPr/>
        </p:nvSpPr>
        <p:spPr bwMode="auto">
          <a:xfrm>
            <a:off x="6750050" y="2039938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3781425" y="1828800"/>
            <a:ext cx="2238375" cy="304800"/>
          </a:xfrm>
          <a:prstGeom prst="rect">
            <a:avLst/>
          </a:prstGeom>
          <a:solidFill>
            <a:srgbClr val="FFA3D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INTESTINO</a:t>
            </a:r>
          </a:p>
        </p:txBody>
      </p:sp>
      <p:sp>
        <p:nvSpPr>
          <p:cNvPr id="252936" name="Text Box 8"/>
          <p:cNvSpPr txBox="1">
            <a:spLocks noChangeArrowheads="1"/>
          </p:cNvSpPr>
          <p:nvPr/>
        </p:nvSpPr>
        <p:spPr bwMode="auto">
          <a:xfrm>
            <a:off x="6357938" y="1828800"/>
            <a:ext cx="1795462" cy="333375"/>
          </a:xfrm>
          <a:prstGeom prst="rect">
            <a:avLst/>
          </a:prstGeom>
          <a:solidFill>
            <a:srgbClr val="FF6FB7"/>
          </a:solidFill>
          <a:ln w="28575">
            <a:solidFill>
              <a:srgbClr val="DA006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Disfunción COLON</a:t>
            </a:r>
          </a:p>
        </p:txBody>
      </p:sp>
      <p:sp>
        <p:nvSpPr>
          <p:cNvPr id="252937" name="Oval 9"/>
          <p:cNvSpPr>
            <a:spLocks noChangeArrowheads="1"/>
          </p:cNvSpPr>
          <p:nvPr/>
        </p:nvSpPr>
        <p:spPr bwMode="auto">
          <a:xfrm>
            <a:off x="3563938" y="3213100"/>
            <a:ext cx="720725" cy="50482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8" name="Oval 10"/>
          <p:cNvSpPr>
            <a:spLocks noChangeArrowheads="1"/>
          </p:cNvSpPr>
          <p:nvPr/>
        </p:nvSpPr>
        <p:spPr bwMode="auto">
          <a:xfrm>
            <a:off x="4284663" y="6165850"/>
            <a:ext cx="647700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39" name="Oval 11"/>
          <p:cNvSpPr>
            <a:spLocks noChangeArrowheads="1"/>
          </p:cNvSpPr>
          <p:nvPr/>
        </p:nvSpPr>
        <p:spPr bwMode="auto">
          <a:xfrm>
            <a:off x="6804025" y="6092825"/>
            <a:ext cx="720725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0" name="Rectangle 12"/>
          <p:cNvSpPr>
            <a:spLocks noChangeArrowheads="1"/>
          </p:cNvSpPr>
          <p:nvPr/>
        </p:nvSpPr>
        <p:spPr bwMode="auto">
          <a:xfrm>
            <a:off x="3725863" y="455613"/>
            <a:ext cx="1728787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1" name="Rectangle 13"/>
          <p:cNvSpPr>
            <a:spLocks noChangeArrowheads="1"/>
          </p:cNvSpPr>
          <p:nvPr/>
        </p:nvSpPr>
        <p:spPr bwMode="auto">
          <a:xfrm>
            <a:off x="773113" y="671513"/>
            <a:ext cx="360362" cy="4824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2" name="Oval 14"/>
          <p:cNvSpPr>
            <a:spLocks noChangeArrowheads="1"/>
          </p:cNvSpPr>
          <p:nvPr/>
        </p:nvSpPr>
        <p:spPr bwMode="auto">
          <a:xfrm>
            <a:off x="827088" y="3103563"/>
            <a:ext cx="755650" cy="612775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3" name="Oval 15"/>
          <p:cNvSpPr>
            <a:spLocks noChangeArrowheads="1"/>
          </p:cNvSpPr>
          <p:nvPr/>
        </p:nvSpPr>
        <p:spPr bwMode="auto">
          <a:xfrm>
            <a:off x="1619250" y="6165850"/>
            <a:ext cx="865188" cy="43180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4" name="Oval 16"/>
          <p:cNvSpPr>
            <a:spLocks noChangeArrowheads="1"/>
          </p:cNvSpPr>
          <p:nvPr/>
        </p:nvSpPr>
        <p:spPr bwMode="auto">
          <a:xfrm>
            <a:off x="6084888" y="3140075"/>
            <a:ext cx="647700" cy="5762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5" name="Text Box 17"/>
          <p:cNvSpPr txBox="1">
            <a:spLocks noChangeArrowheads="1"/>
          </p:cNvSpPr>
          <p:nvPr/>
        </p:nvSpPr>
        <p:spPr bwMode="auto">
          <a:xfrm>
            <a:off x="540108" y="481424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2947" name="Oval 19"/>
          <p:cNvSpPr>
            <a:spLocks noChangeArrowheads="1"/>
          </p:cNvSpPr>
          <p:nvPr/>
        </p:nvSpPr>
        <p:spPr bwMode="auto">
          <a:xfrm>
            <a:off x="1042988" y="3429000"/>
            <a:ext cx="433387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8" name="Oval 20"/>
          <p:cNvSpPr>
            <a:spLocks noChangeArrowheads="1"/>
          </p:cNvSpPr>
          <p:nvPr/>
        </p:nvSpPr>
        <p:spPr bwMode="auto">
          <a:xfrm>
            <a:off x="3635375" y="3429000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49" name="Oval 21"/>
          <p:cNvSpPr>
            <a:spLocks noChangeArrowheads="1"/>
          </p:cNvSpPr>
          <p:nvPr/>
        </p:nvSpPr>
        <p:spPr bwMode="auto">
          <a:xfrm>
            <a:off x="6156325" y="3429000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0" name="Oval 22"/>
          <p:cNvSpPr>
            <a:spLocks noChangeArrowheads="1"/>
          </p:cNvSpPr>
          <p:nvPr/>
        </p:nvSpPr>
        <p:spPr bwMode="auto">
          <a:xfrm>
            <a:off x="1835150" y="6308725"/>
            <a:ext cx="5048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1" name="Oval 23"/>
          <p:cNvSpPr>
            <a:spLocks noChangeArrowheads="1"/>
          </p:cNvSpPr>
          <p:nvPr/>
        </p:nvSpPr>
        <p:spPr bwMode="auto">
          <a:xfrm>
            <a:off x="4427538" y="6308725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2" name="Oval 24"/>
          <p:cNvSpPr>
            <a:spLocks noChangeArrowheads="1"/>
          </p:cNvSpPr>
          <p:nvPr/>
        </p:nvSpPr>
        <p:spPr bwMode="auto">
          <a:xfrm>
            <a:off x="6948488" y="6308725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53" name="Text Box 25"/>
          <p:cNvSpPr txBox="1">
            <a:spLocks noChangeArrowheads="1"/>
          </p:cNvSpPr>
          <p:nvPr/>
        </p:nvSpPr>
        <p:spPr bwMode="auto">
          <a:xfrm>
            <a:off x="827088" y="3260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4" name="Text Box 26"/>
          <p:cNvSpPr txBox="1">
            <a:spLocks noChangeArrowheads="1"/>
          </p:cNvSpPr>
          <p:nvPr/>
        </p:nvSpPr>
        <p:spPr bwMode="auto">
          <a:xfrm>
            <a:off x="3563938" y="3284538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2955" name="Text Box 27"/>
          <p:cNvSpPr txBox="1">
            <a:spLocks noChangeArrowheads="1"/>
          </p:cNvSpPr>
          <p:nvPr/>
        </p:nvSpPr>
        <p:spPr bwMode="auto">
          <a:xfrm>
            <a:off x="6011863" y="3260725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6" name="Text Box 28"/>
          <p:cNvSpPr txBox="1">
            <a:spLocks noChangeArrowheads="1"/>
          </p:cNvSpPr>
          <p:nvPr/>
        </p:nvSpPr>
        <p:spPr bwMode="auto">
          <a:xfrm>
            <a:off x="1692275" y="6237288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0.1 L</a:t>
            </a:r>
          </a:p>
        </p:txBody>
      </p:sp>
      <p:sp>
        <p:nvSpPr>
          <p:cNvPr id="252957" name="Text Box 29"/>
          <p:cNvSpPr txBox="1">
            <a:spLocks noChangeArrowheads="1"/>
          </p:cNvSpPr>
          <p:nvPr/>
        </p:nvSpPr>
        <p:spPr bwMode="auto">
          <a:xfrm>
            <a:off x="4281488" y="6237288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58" name="Text Box 30"/>
          <p:cNvSpPr txBox="1">
            <a:spLocks noChangeArrowheads="1"/>
          </p:cNvSpPr>
          <p:nvPr/>
        </p:nvSpPr>
        <p:spPr bwMode="auto">
          <a:xfrm>
            <a:off x="6804025" y="6237288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0.5 L</a:t>
            </a:r>
          </a:p>
        </p:txBody>
      </p:sp>
      <p:sp>
        <p:nvSpPr>
          <p:cNvPr id="252959" name="Oval 31"/>
          <p:cNvSpPr>
            <a:spLocks noChangeArrowheads="1"/>
          </p:cNvSpPr>
          <p:nvPr/>
        </p:nvSpPr>
        <p:spPr bwMode="auto">
          <a:xfrm>
            <a:off x="8243888" y="4868863"/>
            <a:ext cx="2889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0" name="Text Box 32"/>
          <p:cNvSpPr txBox="1">
            <a:spLocks noChangeArrowheads="1"/>
          </p:cNvSpPr>
          <p:nvPr/>
        </p:nvSpPr>
        <p:spPr bwMode="auto">
          <a:xfrm>
            <a:off x="8170863" y="4868863"/>
            <a:ext cx="722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1.0 L</a:t>
            </a:r>
          </a:p>
        </p:txBody>
      </p:sp>
      <p:sp>
        <p:nvSpPr>
          <p:cNvPr id="252961" name="Oval 33"/>
          <p:cNvSpPr>
            <a:spLocks noChangeArrowheads="1"/>
          </p:cNvSpPr>
          <p:nvPr/>
        </p:nvSpPr>
        <p:spPr bwMode="auto">
          <a:xfrm>
            <a:off x="8172400" y="4797970"/>
            <a:ext cx="649287" cy="50323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2" name="Text Box 34"/>
          <p:cNvSpPr txBox="1">
            <a:spLocks noChangeArrowheads="1"/>
          </p:cNvSpPr>
          <p:nvPr/>
        </p:nvSpPr>
        <p:spPr bwMode="auto">
          <a:xfrm>
            <a:off x="684213" y="1700213"/>
            <a:ext cx="12207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NORMAL</a:t>
            </a:r>
          </a:p>
        </p:txBody>
      </p:sp>
      <p:sp>
        <p:nvSpPr>
          <p:cNvPr id="252963" name="Oval 35"/>
          <p:cNvSpPr>
            <a:spLocks noChangeArrowheads="1"/>
          </p:cNvSpPr>
          <p:nvPr/>
        </p:nvSpPr>
        <p:spPr bwMode="auto">
          <a:xfrm>
            <a:off x="2051050" y="5013325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4" name="Oval 36"/>
          <p:cNvSpPr>
            <a:spLocks noChangeArrowheads="1"/>
          </p:cNvSpPr>
          <p:nvPr/>
        </p:nvSpPr>
        <p:spPr bwMode="auto">
          <a:xfrm>
            <a:off x="4716463" y="4941888"/>
            <a:ext cx="28892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5" name="Text Box 37"/>
          <p:cNvSpPr txBox="1">
            <a:spLocks noChangeArrowheads="1"/>
          </p:cNvSpPr>
          <p:nvPr/>
        </p:nvSpPr>
        <p:spPr bwMode="auto">
          <a:xfrm>
            <a:off x="2838450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2966" name="Oval 38"/>
          <p:cNvSpPr>
            <a:spLocks noChangeArrowheads="1"/>
          </p:cNvSpPr>
          <p:nvPr/>
        </p:nvSpPr>
        <p:spPr bwMode="auto">
          <a:xfrm>
            <a:off x="3132138" y="4868863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67" name="Text Box 39"/>
          <p:cNvSpPr txBox="1">
            <a:spLocks noChangeArrowheads="1"/>
          </p:cNvSpPr>
          <p:nvPr/>
        </p:nvSpPr>
        <p:spPr bwMode="auto">
          <a:xfrm>
            <a:off x="2843213" y="4995863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1.4 L</a:t>
            </a:r>
          </a:p>
        </p:txBody>
      </p:sp>
      <p:sp>
        <p:nvSpPr>
          <p:cNvPr id="252968" name="Text Box 40"/>
          <p:cNvSpPr txBox="1">
            <a:spLocks noChangeArrowheads="1"/>
          </p:cNvSpPr>
          <p:nvPr/>
        </p:nvSpPr>
        <p:spPr bwMode="auto">
          <a:xfrm>
            <a:off x="7956550" y="3141663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8.5 L</a:t>
            </a:r>
          </a:p>
        </p:txBody>
      </p:sp>
      <p:sp>
        <p:nvSpPr>
          <p:cNvPr id="252969" name="Text Box 41"/>
          <p:cNvSpPr txBox="1">
            <a:spLocks noChangeArrowheads="1"/>
          </p:cNvSpPr>
          <p:nvPr/>
        </p:nvSpPr>
        <p:spPr bwMode="auto">
          <a:xfrm>
            <a:off x="5148263" y="3124200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4.5 L</a:t>
            </a:r>
          </a:p>
        </p:txBody>
      </p:sp>
      <p:sp>
        <p:nvSpPr>
          <p:cNvPr id="252970" name="Text Box 42"/>
          <p:cNvSpPr txBox="1">
            <a:spLocks noChangeArrowheads="1"/>
          </p:cNvSpPr>
          <p:nvPr/>
        </p:nvSpPr>
        <p:spPr bwMode="auto">
          <a:xfrm>
            <a:off x="4244975" y="4941888"/>
            <a:ext cx="654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5.5 L</a:t>
            </a:r>
          </a:p>
        </p:txBody>
      </p:sp>
      <p:sp>
        <p:nvSpPr>
          <p:cNvPr id="252971" name="Oval 43"/>
          <p:cNvSpPr>
            <a:spLocks noChangeArrowheads="1"/>
          </p:cNvSpPr>
          <p:nvPr/>
        </p:nvSpPr>
        <p:spPr bwMode="auto">
          <a:xfrm>
            <a:off x="5724525" y="4941888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72" name="Text Box 44"/>
          <p:cNvSpPr txBox="1">
            <a:spLocks noChangeArrowheads="1"/>
          </p:cNvSpPr>
          <p:nvPr/>
        </p:nvSpPr>
        <p:spPr bwMode="auto">
          <a:xfrm>
            <a:off x="5616575" y="4868863"/>
            <a:ext cx="4683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4 L</a:t>
            </a:r>
          </a:p>
        </p:txBody>
      </p:sp>
      <p:sp>
        <p:nvSpPr>
          <p:cNvPr id="252973" name="Text Box 45"/>
          <p:cNvSpPr txBox="1">
            <a:spLocks noChangeArrowheads="1"/>
          </p:cNvSpPr>
          <p:nvPr/>
        </p:nvSpPr>
        <p:spPr bwMode="auto">
          <a:xfrm>
            <a:off x="1619250" y="489267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52974" name="Oval 46"/>
          <p:cNvSpPr>
            <a:spLocks noChangeArrowheads="1"/>
          </p:cNvSpPr>
          <p:nvPr/>
        </p:nvSpPr>
        <p:spPr bwMode="auto">
          <a:xfrm>
            <a:off x="7235825" y="5013325"/>
            <a:ext cx="2889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2975" name="Text Box 47"/>
          <p:cNvSpPr txBox="1">
            <a:spLocks noChangeArrowheads="1"/>
          </p:cNvSpPr>
          <p:nvPr/>
        </p:nvSpPr>
        <p:spPr bwMode="auto">
          <a:xfrm>
            <a:off x="6877050" y="4892675"/>
            <a:ext cx="722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1.5 L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2789238" y="2400300"/>
            <a:ext cx="703262" cy="26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Rectángulo 48"/>
          <p:cNvSpPr/>
          <p:nvPr/>
        </p:nvSpPr>
        <p:spPr bwMode="auto">
          <a:xfrm>
            <a:off x="5346701" y="2355056"/>
            <a:ext cx="703262" cy="26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0" name="Rectángulo 49"/>
          <p:cNvSpPr/>
          <p:nvPr/>
        </p:nvSpPr>
        <p:spPr bwMode="auto">
          <a:xfrm>
            <a:off x="8036694" y="2370633"/>
            <a:ext cx="703262" cy="26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2501900" y="2288351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52" name="CuadroTexto 51"/>
          <p:cNvSpPr txBox="1"/>
          <p:nvPr/>
        </p:nvSpPr>
        <p:spPr>
          <a:xfrm>
            <a:off x="5080968" y="2370633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53" name="CuadroTexto 52"/>
          <p:cNvSpPr txBox="1"/>
          <p:nvPr/>
        </p:nvSpPr>
        <p:spPr>
          <a:xfrm>
            <a:off x="7593274" y="2355056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olumen </a:t>
            </a:r>
          </a:p>
          <a:p>
            <a:r>
              <a:rPr lang="es-VE" dirty="0" smtClean="0"/>
              <a:t>absorbido</a:t>
            </a:r>
            <a:endParaRPr lang="es-VE" dirty="0"/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2529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2000" fill="hold"/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9" grpId="0" animBg="1"/>
      <p:bldP spid="252939" grpId="1" animBg="1"/>
      <p:bldP spid="252944" grpId="0" animBg="1"/>
      <p:bldP spid="252961" grpId="0" animBg="1"/>
      <p:bldP spid="252961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2790101" y="1908278"/>
            <a:ext cx="3563796" cy="523220"/>
          </a:xfrm>
          <a:prstGeom prst="rect">
            <a:avLst/>
          </a:prstGeom>
          <a:solidFill>
            <a:srgbClr val="CEFF4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</p:txBody>
      </p:sp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2371724" y="2590331"/>
            <a:ext cx="4400550" cy="24622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excesiva de Cl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 pérdida de líquido que excede la capacidad de absorción intestinal</a:t>
            </a:r>
          </a:p>
          <a:p>
            <a:pPr algn="l"/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Causada por microorganismos que activan secreción de Cl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990600" y="113883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629400" y="544172"/>
            <a:ext cx="1984839" cy="52322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3348038" y="2651125"/>
            <a:ext cx="2590800" cy="2162175"/>
          </a:xfrm>
          <a:prstGeom prst="rect">
            <a:avLst/>
          </a:prstGeom>
          <a:solidFill>
            <a:srgbClr val="D9F3D5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_tradnl" b="1" i="1"/>
          </a:p>
          <a:p>
            <a:pPr algn="l"/>
            <a:r>
              <a:rPr lang="es-ES_tradnl" sz="2400" b="1" i="1"/>
              <a:t>Vibrio cholerae</a:t>
            </a:r>
          </a:p>
          <a:p>
            <a:pPr algn="l"/>
            <a:endParaRPr lang="es-ES_tradnl" b="1" i="1"/>
          </a:p>
          <a:p>
            <a:pPr algn="l"/>
            <a:r>
              <a:rPr lang="es-ES_tradnl" sz="2000" i="1"/>
              <a:t>Escherichia coli</a:t>
            </a:r>
          </a:p>
          <a:p>
            <a:pPr algn="l"/>
            <a:endParaRPr lang="es-ES_tradnl" i="1"/>
          </a:p>
          <a:p>
            <a:pPr algn="l"/>
            <a:r>
              <a:rPr lang="es-ES_tradnl" sz="2000" i="1"/>
              <a:t>Clostridium difficile</a:t>
            </a:r>
          </a:p>
          <a:p>
            <a:pPr algn="l"/>
            <a:endParaRPr lang="es-ES_tradnl" i="1"/>
          </a:p>
          <a:p>
            <a:pPr algn="l"/>
            <a:r>
              <a:rPr lang="es-ES_tradnl" sz="2000"/>
              <a:t>Rotavirus</a:t>
            </a:r>
          </a:p>
          <a:p>
            <a:pPr algn="l"/>
            <a:endParaRPr lang="es-ES_tradnl" i="1"/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2671942" y="1989138"/>
            <a:ext cx="3839513" cy="523220"/>
          </a:xfrm>
          <a:prstGeom prst="rect">
            <a:avLst/>
          </a:prstGeom>
          <a:solidFill>
            <a:srgbClr val="CEFF4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/>
              <a:t>4. </a:t>
            </a:r>
            <a:r>
              <a:rPr lang="es-ES" sz="2800" b="1" dirty="0" smtClean="0"/>
              <a:t>Diarrea </a:t>
            </a:r>
            <a:r>
              <a:rPr lang="es-ES" sz="2800" b="1" dirty="0"/>
              <a:t>secretora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19200" y="121378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0788" y="620713"/>
            <a:ext cx="1984839" cy="523220"/>
          </a:xfrm>
          <a:prstGeom prst="rect">
            <a:avLst/>
          </a:prstGeom>
          <a:solidFill>
            <a:srgbClr val="8C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de flecha 2"/>
          <p:cNvCxnSpPr>
            <a:stCxn id="256005" idx="2"/>
          </p:cNvCxnSpPr>
          <p:nvPr/>
        </p:nvCxnSpPr>
        <p:spPr bwMode="auto">
          <a:xfrm>
            <a:off x="4636280" y="2402347"/>
            <a:ext cx="5555" cy="26665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1178719" y="1412875"/>
            <a:ext cx="6786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</a:t>
            </a: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ocurre en la DIARREA SECRETORA?</a:t>
            </a:r>
          </a:p>
        </p:txBody>
      </p:sp>
      <p:sp>
        <p:nvSpPr>
          <p:cNvPr id="256005" name="Rectangle 5"/>
          <p:cNvSpPr>
            <a:spLocks noChangeArrowheads="1"/>
          </p:cNvSpPr>
          <p:nvPr/>
        </p:nvSpPr>
        <p:spPr bwMode="auto">
          <a:xfrm>
            <a:off x="3132123" y="2026110"/>
            <a:ext cx="3008313" cy="376237"/>
          </a:xfrm>
          <a:prstGeom prst="rect">
            <a:avLst/>
          </a:prstGeom>
          <a:solidFill>
            <a:srgbClr val="DBF4AA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Microorganismos y toxinas</a:t>
            </a:r>
          </a:p>
        </p:txBody>
      </p:sp>
      <p:sp>
        <p:nvSpPr>
          <p:cNvPr id="256006" name="Rectangle 6"/>
          <p:cNvSpPr>
            <a:spLocks noChangeArrowheads="1"/>
          </p:cNvSpPr>
          <p:nvPr/>
        </p:nvSpPr>
        <p:spPr bwMode="auto">
          <a:xfrm>
            <a:off x="3100373" y="2883360"/>
            <a:ext cx="3070225" cy="376237"/>
          </a:xfrm>
          <a:prstGeom prst="rect">
            <a:avLst/>
          </a:prstGeom>
          <a:solidFill>
            <a:srgbClr val="DBF4AA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Activan Secreción de Cloro</a:t>
            </a:r>
          </a:p>
        </p:txBody>
      </p:sp>
      <p:sp>
        <p:nvSpPr>
          <p:cNvPr id="256007" name="Rectangle 7"/>
          <p:cNvSpPr>
            <a:spLocks noChangeArrowheads="1"/>
          </p:cNvSpPr>
          <p:nvPr/>
        </p:nvSpPr>
        <p:spPr bwMode="auto">
          <a:xfrm>
            <a:off x="3025761" y="3610435"/>
            <a:ext cx="3219450" cy="376237"/>
          </a:xfrm>
          <a:prstGeom prst="rect">
            <a:avLst/>
          </a:prstGeom>
          <a:solidFill>
            <a:srgbClr val="DBF4AA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Canales de Cloro ABIERTOS</a:t>
            </a:r>
          </a:p>
        </p:txBody>
      </p:sp>
      <p:sp>
        <p:nvSpPr>
          <p:cNvPr id="256008" name="Rectangle 8"/>
          <p:cNvSpPr>
            <a:spLocks noChangeArrowheads="1"/>
          </p:cNvSpPr>
          <p:nvPr/>
        </p:nvSpPr>
        <p:spPr bwMode="auto">
          <a:xfrm>
            <a:off x="2319323" y="4234322"/>
            <a:ext cx="4645025" cy="406400"/>
          </a:xfrm>
          <a:prstGeom prst="rect">
            <a:avLst/>
          </a:prstGeom>
          <a:solidFill>
            <a:srgbClr val="DBF4AA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Pérdidas de AGUA y ELECTROLITOS</a:t>
            </a:r>
          </a:p>
        </p:txBody>
      </p:sp>
      <p:sp>
        <p:nvSpPr>
          <p:cNvPr id="256009" name="Text Box 9"/>
          <p:cNvSpPr txBox="1">
            <a:spLocks noChangeArrowheads="1"/>
          </p:cNvSpPr>
          <p:nvPr/>
        </p:nvSpPr>
        <p:spPr bwMode="auto">
          <a:xfrm>
            <a:off x="1293047" y="5068883"/>
            <a:ext cx="6661150" cy="485775"/>
          </a:xfrm>
          <a:prstGeom prst="rect">
            <a:avLst/>
          </a:prstGeom>
          <a:solidFill>
            <a:srgbClr val="D0FF4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1"/>
              <a:t>EVACUACIONES LÍQUIDAS FRECUENTES</a:t>
            </a:r>
          </a:p>
        </p:txBody>
      </p:sp>
      <p:sp>
        <p:nvSpPr>
          <p:cNvPr id="256016" name="Text Box 16"/>
          <p:cNvSpPr txBox="1">
            <a:spLocks noChangeArrowheads="1"/>
          </p:cNvSpPr>
          <p:nvPr/>
        </p:nvSpPr>
        <p:spPr bwMode="auto">
          <a:xfrm>
            <a:off x="603987" y="643145"/>
            <a:ext cx="170021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/>
      <p:bldP spid="256005" grpId="0" animBg="1"/>
      <p:bldP spid="256006" grpId="0" animBg="1"/>
      <p:bldP spid="256007" grpId="0" animBg="1"/>
      <p:bldP spid="256008" grpId="0" animBg="1"/>
      <p:bldP spid="25600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2" descr="enterocito crip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5008" r="4823" b="6296"/>
          <a:stretch>
            <a:fillRect/>
          </a:stretch>
        </p:blipFill>
        <p:spPr bwMode="auto">
          <a:xfrm>
            <a:off x="755650" y="333375"/>
            <a:ext cx="6121400" cy="590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7028" name="Oval 4"/>
          <p:cNvSpPr>
            <a:spLocks noChangeArrowheads="1"/>
          </p:cNvSpPr>
          <p:nvPr/>
        </p:nvSpPr>
        <p:spPr bwMode="auto">
          <a:xfrm>
            <a:off x="4343400" y="3859212"/>
            <a:ext cx="732656" cy="361951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29" name="Oval 5"/>
          <p:cNvSpPr>
            <a:spLocks noChangeArrowheads="1"/>
          </p:cNvSpPr>
          <p:nvPr/>
        </p:nvSpPr>
        <p:spPr bwMode="auto">
          <a:xfrm>
            <a:off x="3924300" y="2924175"/>
            <a:ext cx="576263" cy="7207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0" name="Oval 6"/>
          <p:cNvSpPr>
            <a:spLocks noChangeArrowheads="1"/>
          </p:cNvSpPr>
          <p:nvPr/>
        </p:nvSpPr>
        <p:spPr bwMode="auto">
          <a:xfrm>
            <a:off x="1908175" y="2276475"/>
            <a:ext cx="576263" cy="576263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1" name="Oval 7"/>
          <p:cNvSpPr>
            <a:spLocks noChangeArrowheads="1"/>
          </p:cNvSpPr>
          <p:nvPr/>
        </p:nvSpPr>
        <p:spPr bwMode="auto">
          <a:xfrm>
            <a:off x="5508625" y="5373688"/>
            <a:ext cx="792163" cy="8636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5965006" y="2828688"/>
            <a:ext cx="2815194" cy="1538883"/>
          </a:xfrm>
          <a:prstGeom prst="rect">
            <a:avLst/>
          </a:prstGeom>
          <a:solidFill>
            <a:srgbClr val="CEEAB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AMPc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800" b="1" dirty="0" smtClean="0">
                <a:solidFill>
                  <a:srgbClr val="FF0000"/>
                </a:solidFill>
              </a:rPr>
              <a:t>*</a:t>
            </a:r>
            <a:r>
              <a:rPr lang="es-ES_tradnl" sz="1600" dirty="0" smtClean="0"/>
              <a:t>Aumenta </a:t>
            </a:r>
            <a:r>
              <a:rPr lang="es-ES_tradnl" sz="1600" dirty="0"/>
              <a:t>secreción Cl</a:t>
            </a:r>
            <a:r>
              <a:rPr lang="es-ES_tradnl" sz="1600" baseline="30000" dirty="0"/>
              <a:t>-</a:t>
            </a:r>
          </a:p>
          <a:p>
            <a:pPr algn="l"/>
            <a:r>
              <a:rPr lang="es-ES_tradnl" sz="1600" dirty="0" smtClean="0"/>
              <a:t>   </a:t>
            </a:r>
            <a:r>
              <a:rPr lang="es-ES_tradnl" sz="1400" dirty="0" smtClean="0"/>
              <a:t>Pérdida </a:t>
            </a:r>
            <a:r>
              <a:rPr lang="es-ES_tradnl" sz="1400" dirty="0" err="1"/>
              <a:t>Na</a:t>
            </a:r>
            <a:r>
              <a:rPr lang="es-ES_tradnl" sz="1400" baseline="30000" dirty="0"/>
              <a:t>+</a:t>
            </a:r>
            <a:r>
              <a:rPr lang="es-ES_tradnl" sz="1400" dirty="0"/>
              <a:t>, </a:t>
            </a:r>
            <a:r>
              <a:rPr lang="es-ES_tradnl" sz="1400" dirty="0" smtClean="0"/>
              <a:t>H</a:t>
            </a:r>
            <a:r>
              <a:rPr lang="es-ES_tradnl" sz="1400" baseline="-25000" dirty="0" smtClean="0"/>
              <a:t>2</a:t>
            </a:r>
            <a:r>
              <a:rPr lang="es-ES_tradnl" sz="1400" dirty="0" smtClean="0"/>
              <a:t>0</a:t>
            </a:r>
            <a:endParaRPr lang="es-ES_tradnl" sz="1400" dirty="0"/>
          </a:p>
          <a:p>
            <a:pPr algn="l"/>
            <a:r>
              <a:rPr lang="es-ES_tradnl" sz="1800" b="1" dirty="0" smtClean="0">
                <a:solidFill>
                  <a:srgbClr val="FF0000"/>
                </a:solidFill>
              </a:rPr>
              <a:t>*</a:t>
            </a:r>
            <a:r>
              <a:rPr lang="es-ES_tradnl" sz="1600" dirty="0" smtClean="0"/>
              <a:t>Inhibe </a:t>
            </a:r>
            <a:r>
              <a:rPr lang="es-ES_tradnl" sz="1600" dirty="0" err="1"/>
              <a:t>Abs</a:t>
            </a:r>
            <a:r>
              <a:rPr lang="es-ES_tradnl" sz="1600" dirty="0"/>
              <a:t>. </a:t>
            </a:r>
            <a:r>
              <a:rPr lang="es-ES_tradnl" sz="1600" dirty="0" err="1" smtClean="0"/>
              <a:t>Electroneutra</a:t>
            </a:r>
            <a:endParaRPr lang="es-ES_tradnl" sz="1600" dirty="0" smtClean="0"/>
          </a:p>
          <a:p>
            <a:pPr algn="l"/>
            <a:r>
              <a:rPr lang="es-ES_tradnl" sz="1600" dirty="0" smtClean="0"/>
              <a:t>  </a:t>
            </a:r>
            <a:r>
              <a:rPr lang="es-ES_tradnl" sz="1600" dirty="0" err="1" smtClean="0"/>
              <a:t>NaCl</a:t>
            </a:r>
            <a:r>
              <a:rPr lang="es-ES_tradnl" sz="1600" dirty="0" smtClean="0"/>
              <a:t>   </a:t>
            </a:r>
            <a:r>
              <a:rPr lang="es-ES_tradnl" sz="1400" dirty="0" smtClean="0"/>
              <a:t>(inhibe NHE)</a:t>
            </a:r>
            <a:endParaRPr lang="es-ES_tradnl" sz="1400" baseline="30000" dirty="0"/>
          </a:p>
        </p:txBody>
      </p:sp>
      <p:sp>
        <p:nvSpPr>
          <p:cNvPr id="257033" name="Text Box 9"/>
          <p:cNvSpPr txBox="1">
            <a:spLocks noChangeArrowheads="1"/>
          </p:cNvSpPr>
          <p:nvPr/>
        </p:nvSpPr>
        <p:spPr bwMode="auto">
          <a:xfrm>
            <a:off x="323850" y="363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57034" name="Rectangle 10"/>
          <p:cNvSpPr>
            <a:spLocks noChangeArrowheads="1"/>
          </p:cNvSpPr>
          <p:nvPr/>
        </p:nvSpPr>
        <p:spPr bwMode="auto">
          <a:xfrm>
            <a:off x="900113" y="54927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5" name="Text Box 11"/>
          <p:cNvSpPr txBox="1">
            <a:spLocks noChangeArrowheads="1"/>
          </p:cNvSpPr>
          <p:nvPr/>
        </p:nvSpPr>
        <p:spPr bwMode="auto">
          <a:xfrm>
            <a:off x="636588" y="363538"/>
            <a:ext cx="112712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684213" y="908050"/>
            <a:ext cx="696912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1"/>
              <a:t>LUZ</a:t>
            </a:r>
          </a:p>
        </p:txBody>
      </p:sp>
      <p:sp>
        <p:nvSpPr>
          <p:cNvPr id="257037" name="Rectangle 13"/>
          <p:cNvSpPr>
            <a:spLocks noChangeArrowheads="1"/>
          </p:cNvSpPr>
          <p:nvPr/>
        </p:nvSpPr>
        <p:spPr bwMode="auto">
          <a:xfrm>
            <a:off x="6156325" y="62071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6443663" y="5661025"/>
            <a:ext cx="1143000" cy="376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C00000"/>
                </a:solidFill>
              </a:rPr>
              <a:t>SANGRE</a:t>
            </a:r>
          </a:p>
        </p:txBody>
      </p:sp>
      <p:sp>
        <p:nvSpPr>
          <p:cNvPr id="257039" name="Rectangle 15"/>
          <p:cNvSpPr>
            <a:spLocks noChangeArrowheads="1"/>
          </p:cNvSpPr>
          <p:nvPr/>
        </p:nvSpPr>
        <p:spPr bwMode="auto">
          <a:xfrm>
            <a:off x="1908175" y="54927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0" name="Text Box 16"/>
          <p:cNvSpPr txBox="1">
            <a:spLocks noChangeArrowheads="1"/>
          </p:cNvSpPr>
          <p:nvPr/>
        </p:nvSpPr>
        <p:spPr bwMode="auto">
          <a:xfrm>
            <a:off x="2353260" y="491629"/>
            <a:ext cx="1159292" cy="52322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400" b="1" dirty="0" err="1"/>
              <a:t>Enterocito</a:t>
            </a:r>
            <a:r>
              <a:rPr lang="es-ES_tradnl" sz="1400" b="1" dirty="0"/>
              <a:t> </a:t>
            </a:r>
          </a:p>
          <a:p>
            <a:r>
              <a:rPr lang="es-ES_tradnl" sz="1400" b="1" dirty="0"/>
              <a:t>criptas</a:t>
            </a:r>
          </a:p>
        </p:txBody>
      </p:sp>
      <p:pic>
        <p:nvPicPr>
          <p:cNvPr id="257042" name="Picture 18" descr="vibrio cole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869610"/>
            <a:ext cx="2265363" cy="1539582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7043" name="Text Box 19"/>
          <p:cNvSpPr txBox="1">
            <a:spLocks noChangeArrowheads="1"/>
          </p:cNvSpPr>
          <p:nvPr/>
        </p:nvSpPr>
        <p:spPr bwMode="auto">
          <a:xfrm>
            <a:off x="7251032" y="2009082"/>
            <a:ext cx="1513556" cy="400110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V. </a:t>
            </a:r>
            <a:r>
              <a:rPr lang="es-ES_tradnl" sz="2000" dirty="0" err="1"/>
              <a:t>cholerae</a:t>
            </a:r>
            <a:endParaRPr lang="es-ES_tradnl" sz="2000" dirty="0"/>
          </a:p>
        </p:txBody>
      </p:sp>
      <p:sp>
        <p:nvSpPr>
          <p:cNvPr id="257044" name="Freeform 20"/>
          <p:cNvSpPr>
            <a:spLocks/>
          </p:cNvSpPr>
          <p:nvPr/>
        </p:nvSpPr>
        <p:spPr bwMode="auto">
          <a:xfrm>
            <a:off x="2555875" y="2144713"/>
            <a:ext cx="2016125" cy="420687"/>
          </a:xfrm>
          <a:custGeom>
            <a:avLst/>
            <a:gdLst>
              <a:gd name="T0" fmla="*/ 1270 w 1270"/>
              <a:gd name="T1" fmla="*/ 219 h 265"/>
              <a:gd name="T2" fmla="*/ 952 w 1270"/>
              <a:gd name="T3" fmla="*/ 38 h 265"/>
              <a:gd name="T4" fmla="*/ 499 w 1270"/>
              <a:gd name="T5" fmla="*/ 38 h 265"/>
              <a:gd name="T6" fmla="*/ 0 w 1270"/>
              <a:gd name="T7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0" h="265">
                <a:moveTo>
                  <a:pt x="1270" y="219"/>
                </a:moveTo>
                <a:cubicBezTo>
                  <a:pt x="1175" y="143"/>
                  <a:pt x="1080" y="68"/>
                  <a:pt x="952" y="38"/>
                </a:cubicBezTo>
                <a:cubicBezTo>
                  <a:pt x="824" y="8"/>
                  <a:pt x="658" y="0"/>
                  <a:pt x="499" y="38"/>
                </a:cubicBezTo>
                <a:cubicBezTo>
                  <a:pt x="340" y="76"/>
                  <a:pt x="170" y="170"/>
                  <a:pt x="0" y="26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7045" name="Text Box 21"/>
          <p:cNvSpPr txBox="1">
            <a:spLocks noChangeArrowheads="1"/>
          </p:cNvSpPr>
          <p:nvPr/>
        </p:nvSpPr>
        <p:spPr bwMode="auto">
          <a:xfrm rot="16200000">
            <a:off x="1520826" y="3416300"/>
            <a:ext cx="760412" cy="274637"/>
          </a:xfrm>
          <a:prstGeom prst="rect">
            <a:avLst/>
          </a:prstGeom>
          <a:solidFill>
            <a:srgbClr val="8BD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R.GMP1</a:t>
            </a:r>
          </a:p>
        </p:txBody>
      </p:sp>
      <p:sp>
        <p:nvSpPr>
          <p:cNvPr id="257046" name="Oval 22"/>
          <p:cNvSpPr>
            <a:spLocks noChangeArrowheads="1"/>
          </p:cNvSpPr>
          <p:nvPr/>
        </p:nvSpPr>
        <p:spPr bwMode="auto">
          <a:xfrm>
            <a:off x="684213" y="3429000"/>
            <a:ext cx="8636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7" name="Text Box 23"/>
          <p:cNvSpPr txBox="1">
            <a:spLocks noChangeArrowheads="1"/>
          </p:cNvSpPr>
          <p:nvPr/>
        </p:nvSpPr>
        <p:spPr bwMode="auto">
          <a:xfrm>
            <a:off x="539750" y="3568700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Tx.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CÓLERA</a:t>
            </a:r>
          </a:p>
        </p:txBody>
      </p:sp>
      <p:sp>
        <p:nvSpPr>
          <p:cNvPr id="257048" name="Oval 24"/>
          <p:cNvSpPr>
            <a:spLocks noChangeArrowheads="1"/>
          </p:cNvSpPr>
          <p:nvPr/>
        </p:nvSpPr>
        <p:spPr bwMode="auto">
          <a:xfrm>
            <a:off x="636588" y="3568700"/>
            <a:ext cx="911226" cy="65087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49" name="Oval 25"/>
          <p:cNvSpPr>
            <a:spLocks noChangeArrowheads="1"/>
          </p:cNvSpPr>
          <p:nvPr/>
        </p:nvSpPr>
        <p:spPr bwMode="auto">
          <a:xfrm>
            <a:off x="5940425" y="4581525"/>
            <a:ext cx="936625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50" name="Text Box 26"/>
          <p:cNvSpPr txBox="1">
            <a:spLocks noChangeArrowheads="1"/>
          </p:cNvSpPr>
          <p:nvPr/>
        </p:nvSpPr>
        <p:spPr bwMode="auto">
          <a:xfrm>
            <a:off x="5940425" y="4629150"/>
            <a:ext cx="12731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HORMONAS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VIP</a:t>
            </a:r>
          </a:p>
        </p:txBody>
      </p:sp>
      <p:sp>
        <p:nvSpPr>
          <p:cNvPr id="257051" name="Text Box 27"/>
          <p:cNvSpPr txBox="1">
            <a:spLocks noChangeArrowheads="1"/>
          </p:cNvSpPr>
          <p:nvPr/>
        </p:nvSpPr>
        <p:spPr bwMode="auto">
          <a:xfrm>
            <a:off x="755650" y="2852738"/>
            <a:ext cx="598241" cy="523220"/>
          </a:xfrm>
          <a:prstGeom prst="rect">
            <a:avLst/>
          </a:prstGeom>
          <a:solidFill>
            <a:srgbClr val="8BD0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2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57053" name="Text Box 29"/>
          <p:cNvSpPr txBox="1">
            <a:spLocks noChangeArrowheads="1"/>
          </p:cNvSpPr>
          <p:nvPr/>
        </p:nvSpPr>
        <p:spPr bwMode="auto">
          <a:xfrm>
            <a:off x="516832" y="4868863"/>
            <a:ext cx="603050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 err="1"/>
              <a:t>Na</a:t>
            </a:r>
            <a:r>
              <a:rPr lang="es-ES" sz="2000" baseline="30000" dirty="0"/>
              <a:t>+</a:t>
            </a:r>
          </a:p>
        </p:txBody>
      </p:sp>
      <p:sp>
        <p:nvSpPr>
          <p:cNvPr id="257054" name="Text Box 30"/>
          <p:cNvSpPr txBox="1">
            <a:spLocks noChangeArrowheads="1"/>
          </p:cNvSpPr>
          <p:nvPr/>
        </p:nvSpPr>
        <p:spPr bwMode="auto">
          <a:xfrm>
            <a:off x="440999" y="5373688"/>
            <a:ext cx="691216" cy="400110"/>
          </a:xfrm>
          <a:prstGeom prst="rect">
            <a:avLst/>
          </a:prstGeom>
          <a:solidFill>
            <a:srgbClr val="C1FF1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/>
              <a:t>H</a:t>
            </a:r>
            <a:r>
              <a:rPr lang="es-ES" sz="2000" baseline="-25000" dirty="0"/>
              <a:t>2</a:t>
            </a:r>
            <a:r>
              <a:rPr lang="es-ES" sz="2000" dirty="0"/>
              <a:t>O</a:t>
            </a:r>
          </a:p>
        </p:txBody>
      </p:sp>
      <p:sp>
        <p:nvSpPr>
          <p:cNvPr id="257055" name="Oval 31"/>
          <p:cNvSpPr>
            <a:spLocks noChangeArrowheads="1"/>
          </p:cNvSpPr>
          <p:nvPr/>
        </p:nvSpPr>
        <p:spPr bwMode="auto">
          <a:xfrm>
            <a:off x="395288" y="4724400"/>
            <a:ext cx="863600" cy="122555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7056" name="Line 32"/>
          <p:cNvSpPr>
            <a:spLocks noChangeShapeType="1"/>
          </p:cNvSpPr>
          <p:nvPr/>
        </p:nvSpPr>
        <p:spPr bwMode="auto">
          <a:xfrm flipH="1" flipV="1">
            <a:off x="1251277" y="5443893"/>
            <a:ext cx="4176713" cy="2889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6372587" y="378778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secretora</a:t>
            </a:r>
            <a:endParaRPr lang="es-ES" sz="1800" dirty="0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5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8" grpId="0" animBg="1"/>
      <p:bldP spid="257029" grpId="0" animBg="1"/>
      <p:bldP spid="257030" grpId="0" animBg="1"/>
      <p:bldP spid="257031" grpId="0" animBg="1"/>
      <p:bldP spid="257032" grpId="0" animBg="1"/>
      <p:bldP spid="257047" grpId="0"/>
      <p:bldP spid="257048" grpId="0" animBg="1"/>
      <p:bldP spid="257050" grpId="0"/>
      <p:bldP spid="257055" grpId="0" animBg="1"/>
      <p:bldP spid="25705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Text Box 3"/>
          <p:cNvSpPr txBox="1">
            <a:spLocks noChangeArrowheads="1"/>
          </p:cNvSpPr>
          <p:nvPr/>
        </p:nvSpPr>
        <p:spPr bwMode="auto">
          <a:xfrm>
            <a:off x="914400" y="5949950"/>
            <a:ext cx="514275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100" dirty="0"/>
              <a:t>http://medchrome.com/basic-science/microbiology/vibrio-cholera-cholera/</a:t>
            </a:r>
          </a:p>
        </p:txBody>
      </p:sp>
      <p:sp>
        <p:nvSpPr>
          <p:cNvPr id="309257" name="Text Box 9"/>
          <p:cNvSpPr txBox="1">
            <a:spLocks noChangeArrowheads="1"/>
          </p:cNvSpPr>
          <p:nvPr/>
        </p:nvSpPr>
        <p:spPr bwMode="auto">
          <a:xfrm>
            <a:off x="468313" y="6508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9258" name="Rectangle 10"/>
          <p:cNvSpPr>
            <a:spLocks noChangeArrowheads="1"/>
          </p:cNvSpPr>
          <p:nvPr/>
        </p:nvSpPr>
        <p:spPr bwMode="auto">
          <a:xfrm>
            <a:off x="1044575" y="836613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59" name="Text Box 11"/>
          <p:cNvSpPr txBox="1">
            <a:spLocks noChangeArrowheads="1"/>
          </p:cNvSpPr>
          <p:nvPr/>
        </p:nvSpPr>
        <p:spPr bwMode="auto">
          <a:xfrm>
            <a:off x="781050" y="650875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9261" name="Rectangle 13"/>
          <p:cNvSpPr>
            <a:spLocks noChangeArrowheads="1"/>
          </p:cNvSpPr>
          <p:nvPr/>
        </p:nvSpPr>
        <p:spPr bwMode="auto">
          <a:xfrm>
            <a:off x="5683498" y="784821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3113087" y="6237288"/>
            <a:ext cx="1143000" cy="3762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SANGRE</a:t>
            </a:r>
          </a:p>
        </p:txBody>
      </p:sp>
      <p:sp>
        <p:nvSpPr>
          <p:cNvPr id="309269" name="Oval 21"/>
          <p:cNvSpPr>
            <a:spLocks noChangeArrowheads="1"/>
          </p:cNvSpPr>
          <p:nvPr/>
        </p:nvSpPr>
        <p:spPr bwMode="auto">
          <a:xfrm>
            <a:off x="4221163" y="985838"/>
            <a:ext cx="8636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72" name="Oval 24"/>
          <p:cNvSpPr>
            <a:spLocks noChangeArrowheads="1"/>
          </p:cNvSpPr>
          <p:nvPr/>
        </p:nvSpPr>
        <p:spPr bwMode="auto">
          <a:xfrm>
            <a:off x="5053012" y="4581525"/>
            <a:ext cx="936625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9276" name="Picture 28" descr="cholera-toxi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2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>
            <a:fillRect/>
          </a:stretch>
        </p:blipFill>
        <p:spPr bwMode="auto">
          <a:xfrm>
            <a:off x="1020762" y="1844675"/>
            <a:ext cx="4840288" cy="413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77" name="Picture 29" descr="vibrio chole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6208"/>
            <a:ext cx="1630363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78" name="Text Box 30"/>
          <p:cNvSpPr txBox="1">
            <a:spLocks noChangeArrowheads="1"/>
          </p:cNvSpPr>
          <p:nvPr/>
        </p:nvSpPr>
        <p:spPr bwMode="auto">
          <a:xfrm>
            <a:off x="5109344" y="1307667"/>
            <a:ext cx="1104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V. </a:t>
            </a:r>
            <a:r>
              <a:rPr lang="es-ES_tradnl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endParaRPr lang="es-ES_tradnl" sz="1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9279" name="Rectangle 31"/>
          <p:cNvSpPr>
            <a:spLocks noChangeArrowheads="1"/>
          </p:cNvSpPr>
          <p:nvPr/>
        </p:nvSpPr>
        <p:spPr bwMode="auto">
          <a:xfrm>
            <a:off x="3684587" y="1916113"/>
            <a:ext cx="1871663" cy="2174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309274" name="Text Box 26"/>
          <p:cNvSpPr txBox="1">
            <a:spLocks noChangeArrowheads="1"/>
          </p:cNvSpPr>
          <p:nvPr/>
        </p:nvSpPr>
        <p:spPr bwMode="auto">
          <a:xfrm>
            <a:off x="3684587" y="1916113"/>
            <a:ext cx="540533" cy="461665"/>
          </a:xfrm>
          <a:prstGeom prst="rect">
            <a:avLst/>
          </a:prstGeom>
          <a:solidFill>
            <a:srgbClr val="8BD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Cl</a:t>
            </a:r>
            <a:r>
              <a:rPr lang="es-ES" sz="2400" baseline="30000"/>
              <a:t>-</a:t>
            </a:r>
          </a:p>
        </p:txBody>
      </p:sp>
      <p:sp>
        <p:nvSpPr>
          <p:cNvPr id="309280" name="Text Box 32"/>
          <p:cNvSpPr txBox="1">
            <a:spLocks noChangeArrowheads="1"/>
          </p:cNvSpPr>
          <p:nvPr/>
        </p:nvSpPr>
        <p:spPr bwMode="auto">
          <a:xfrm>
            <a:off x="1600195" y="486855"/>
            <a:ext cx="137569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Cólera</a:t>
            </a:r>
          </a:p>
          <a:p>
            <a:pPr algn="l"/>
            <a:r>
              <a:rPr lang="es-ES" sz="1400" b="1" dirty="0" smtClean="0"/>
              <a:t>. 5 </a:t>
            </a:r>
            <a:r>
              <a:rPr lang="es-ES" sz="1400" b="1" dirty="0" err="1"/>
              <a:t>subuni</a:t>
            </a:r>
            <a:r>
              <a:rPr lang="es-ES" sz="1400" b="1" dirty="0"/>
              <a:t> B</a:t>
            </a:r>
          </a:p>
          <a:p>
            <a:pPr algn="l"/>
            <a:r>
              <a:rPr lang="es-ES" sz="1400" b="1" dirty="0" smtClean="0"/>
              <a:t>. 1 </a:t>
            </a:r>
            <a:r>
              <a:rPr lang="es-ES" sz="1400" b="1" dirty="0" err="1"/>
              <a:t>subuni</a:t>
            </a:r>
            <a:r>
              <a:rPr lang="es-ES" sz="1400" b="1" dirty="0"/>
              <a:t> A </a:t>
            </a:r>
          </a:p>
          <a:p>
            <a:pPr algn="l"/>
            <a:r>
              <a:rPr lang="es-ES" sz="1400" b="1" dirty="0" smtClean="0"/>
              <a:t>  catalítica</a:t>
            </a:r>
            <a:endParaRPr lang="es-ES" sz="1400" b="1" dirty="0"/>
          </a:p>
        </p:txBody>
      </p:sp>
      <p:sp>
        <p:nvSpPr>
          <p:cNvPr id="309260" name="Text Box 12"/>
          <p:cNvSpPr txBox="1">
            <a:spLocks noChangeArrowheads="1"/>
          </p:cNvSpPr>
          <p:nvPr/>
        </p:nvSpPr>
        <p:spPr bwMode="auto">
          <a:xfrm>
            <a:off x="3457801" y="1198393"/>
            <a:ext cx="696913" cy="406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1" dirty="0"/>
              <a:t>LUZ</a:t>
            </a:r>
          </a:p>
        </p:txBody>
      </p:sp>
      <p:sp>
        <p:nvSpPr>
          <p:cNvPr id="309281" name="Text Box 33"/>
          <p:cNvSpPr txBox="1">
            <a:spLocks noChangeArrowheads="1"/>
          </p:cNvSpPr>
          <p:nvPr/>
        </p:nvSpPr>
        <p:spPr bwMode="auto">
          <a:xfrm>
            <a:off x="5845175" y="1916113"/>
            <a:ext cx="2441694" cy="4093428"/>
          </a:xfrm>
          <a:prstGeom prst="rect">
            <a:avLst/>
          </a:prstGeom>
          <a:solidFill>
            <a:srgbClr val="D0F0E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Gangliósido</a:t>
            </a:r>
            <a:r>
              <a:rPr lang="es-ES" sz="1600" b="1" dirty="0"/>
              <a:t> GM1 </a:t>
            </a:r>
          </a:p>
          <a:p>
            <a:pPr algn="l"/>
            <a:r>
              <a:rPr lang="es-ES" sz="1600" b="1" dirty="0" smtClean="0"/>
              <a:t>  receptor </a:t>
            </a:r>
            <a:r>
              <a:rPr lang="es-ES" sz="1600" b="1" dirty="0"/>
              <a:t>Sub B</a:t>
            </a:r>
          </a:p>
          <a:p>
            <a:pPr algn="l"/>
            <a:r>
              <a:rPr lang="es-ES" sz="1600" b="1" dirty="0" smtClean="0"/>
              <a:t>  media </a:t>
            </a:r>
            <a:r>
              <a:rPr lang="es-ES" sz="1600" b="1" dirty="0"/>
              <a:t>entrada </a:t>
            </a:r>
          </a:p>
          <a:p>
            <a:pPr algn="l"/>
            <a:r>
              <a:rPr lang="es-ES" sz="1600" b="1" dirty="0" smtClean="0"/>
              <a:t>  </a:t>
            </a:r>
            <a:r>
              <a:rPr lang="es-ES" sz="1600" b="1" dirty="0" err="1" smtClean="0"/>
              <a:t>endosomal</a:t>
            </a:r>
            <a:r>
              <a:rPr lang="es-ES" sz="1600" b="1" dirty="0" smtClean="0"/>
              <a:t> Sub A</a:t>
            </a:r>
            <a:endParaRPr lang="es-ES" sz="1600" b="1" dirty="0"/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 A cataliza ADP</a:t>
            </a:r>
          </a:p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ribosilación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PGs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PGs</a:t>
            </a:r>
            <a:r>
              <a:rPr lang="es-ES" sz="1600" b="1" dirty="0"/>
              <a:t> activa AC</a:t>
            </a:r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/>
              <a:t>Aumento </a:t>
            </a:r>
            <a:r>
              <a:rPr lang="es-ES" sz="1600" b="1" dirty="0" err="1"/>
              <a:t>AMPc</a:t>
            </a:r>
            <a:r>
              <a:rPr lang="es-ES" sz="1600" b="1" dirty="0"/>
              <a:t> </a:t>
            </a:r>
          </a:p>
          <a:p>
            <a:pPr algn="l"/>
            <a:r>
              <a:rPr lang="es-ES" sz="1600" b="1" dirty="0" smtClean="0"/>
              <a:t>  activa </a:t>
            </a:r>
            <a:r>
              <a:rPr lang="es-ES" sz="1600" b="1" dirty="0"/>
              <a:t>PKA</a:t>
            </a:r>
          </a:p>
          <a:p>
            <a:pPr algn="l"/>
            <a:endParaRPr lang="es-ES" sz="1600" b="1" dirty="0"/>
          </a:p>
          <a:p>
            <a:pPr marL="174625" indent="-174625" algn="l">
              <a:buClr>
                <a:srgbClr val="006600"/>
              </a:buClr>
              <a:buFont typeface="Arial" pitchFamily="34" charset="0"/>
              <a:buChar char="•"/>
            </a:pPr>
            <a:r>
              <a:rPr lang="es-ES" sz="1600" b="1" dirty="0" err="1"/>
              <a:t>Fosforila</a:t>
            </a:r>
            <a:r>
              <a:rPr lang="es-ES" sz="1600" b="1" dirty="0"/>
              <a:t> canal Cl-</a:t>
            </a:r>
          </a:p>
          <a:p>
            <a:pPr algn="l"/>
            <a:r>
              <a:rPr lang="es-ES" sz="1600" b="1" dirty="0" smtClean="0"/>
              <a:t>  que </a:t>
            </a:r>
            <a:r>
              <a:rPr lang="es-ES" sz="1600" b="1" dirty="0"/>
              <a:t>se </a:t>
            </a:r>
            <a:r>
              <a:rPr lang="es-ES" sz="1600" b="1" dirty="0" smtClean="0"/>
              <a:t>abre</a:t>
            </a:r>
          </a:p>
          <a:p>
            <a:pPr algn="l"/>
            <a:endParaRPr lang="es-ES" sz="1600" b="1" dirty="0"/>
          </a:p>
        </p:txBody>
      </p:sp>
      <p:sp>
        <p:nvSpPr>
          <p:cNvPr id="309282" name="Rectangle 34"/>
          <p:cNvSpPr>
            <a:spLocks noChangeArrowheads="1"/>
          </p:cNvSpPr>
          <p:nvPr/>
        </p:nvSpPr>
        <p:spPr bwMode="auto">
          <a:xfrm>
            <a:off x="4837112" y="4581525"/>
            <a:ext cx="863600" cy="57626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3" name="Rectangle 35"/>
          <p:cNvSpPr>
            <a:spLocks noChangeArrowheads="1"/>
          </p:cNvSpPr>
          <p:nvPr/>
        </p:nvSpPr>
        <p:spPr bwMode="auto">
          <a:xfrm>
            <a:off x="3684587" y="5373688"/>
            <a:ext cx="1295400" cy="2159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800"/>
          </a:p>
        </p:txBody>
      </p:sp>
      <p:sp>
        <p:nvSpPr>
          <p:cNvPr id="309285" name="Text Box 37"/>
          <p:cNvSpPr txBox="1">
            <a:spLocks noChangeArrowheads="1"/>
          </p:cNvSpPr>
          <p:nvPr/>
        </p:nvSpPr>
        <p:spPr bwMode="auto">
          <a:xfrm>
            <a:off x="3681237" y="5300663"/>
            <a:ext cx="495650" cy="369332"/>
          </a:xfrm>
          <a:prstGeom prst="rect">
            <a:avLst/>
          </a:prstGeom>
          <a:solidFill>
            <a:srgbClr val="CEEAB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/>
              <a:t>AC</a:t>
            </a:r>
          </a:p>
        </p:txBody>
      </p:sp>
      <p:sp>
        <p:nvSpPr>
          <p:cNvPr id="309286" name="Rectangle 38"/>
          <p:cNvSpPr>
            <a:spLocks noChangeArrowheads="1"/>
          </p:cNvSpPr>
          <p:nvPr/>
        </p:nvSpPr>
        <p:spPr bwMode="auto">
          <a:xfrm>
            <a:off x="4189411" y="4292600"/>
            <a:ext cx="715963" cy="2889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7" name="Text Box 39"/>
          <p:cNvSpPr txBox="1">
            <a:spLocks noChangeArrowheads="1"/>
          </p:cNvSpPr>
          <p:nvPr/>
        </p:nvSpPr>
        <p:spPr bwMode="auto">
          <a:xfrm>
            <a:off x="4127277" y="4291126"/>
            <a:ext cx="798617" cy="369332"/>
          </a:xfrm>
          <a:prstGeom prst="rect">
            <a:avLst/>
          </a:prstGeom>
          <a:solidFill>
            <a:srgbClr val="CEEA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err="1"/>
              <a:t>AMPc</a:t>
            </a:r>
            <a:endParaRPr lang="es-ES" sz="1800" b="1" dirty="0"/>
          </a:p>
        </p:txBody>
      </p:sp>
      <p:sp>
        <p:nvSpPr>
          <p:cNvPr id="309288" name="Rectangle 40"/>
          <p:cNvSpPr>
            <a:spLocks noChangeArrowheads="1"/>
          </p:cNvSpPr>
          <p:nvPr/>
        </p:nvSpPr>
        <p:spPr bwMode="auto">
          <a:xfrm>
            <a:off x="4189412" y="3716338"/>
            <a:ext cx="647700" cy="43338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9289" name="Text Box 41"/>
          <p:cNvSpPr txBox="1">
            <a:spLocks noChangeArrowheads="1"/>
          </p:cNvSpPr>
          <p:nvPr/>
        </p:nvSpPr>
        <p:spPr bwMode="auto">
          <a:xfrm>
            <a:off x="4185473" y="3716338"/>
            <a:ext cx="617478" cy="369332"/>
          </a:xfrm>
          <a:prstGeom prst="rect">
            <a:avLst/>
          </a:prstGeom>
          <a:solidFill>
            <a:srgbClr val="CEEAB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/>
              <a:t>PKA</a:t>
            </a:r>
          </a:p>
        </p:txBody>
      </p:sp>
      <p:sp>
        <p:nvSpPr>
          <p:cNvPr id="309290" name="Rectangle 42"/>
          <p:cNvSpPr>
            <a:spLocks noChangeArrowheads="1"/>
          </p:cNvSpPr>
          <p:nvPr/>
        </p:nvSpPr>
        <p:spPr bwMode="auto">
          <a:xfrm>
            <a:off x="1308100" y="1989138"/>
            <a:ext cx="1008062" cy="287337"/>
          </a:xfrm>
          <a:prstGeom prst="rect">
            <a:avLst/>
          </a:prstGeom>
          <a:solidFill>
            <a:srgbClr val="FFFF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309291" name="Group 43"/>
          <p:cNvGrpSpPr>
            <a:grpSpLocks/>
          </p:cNvGrpSpPr>
          <p:nvPr/>
        </p:nvGrpSpPr>
        <p:grpSpPr bwMode="auto">
          <a:xfrm>
            <a:off x="1398587" y="1630363"/>
            <a:ext cx="990600" cy="719137"/>
            <a:chOff x="204" y="799"/>
            <a:chExt cx="624" cy="453"/>
          </a:xfrm>
        </p:grpSpPr>
        <p:sp>
          <p:nvSpPr>
            <p:cNvPr id="309271" name="Oval 23"/>
            <p:cNvSpPr>
              <a:spLocks noChangeArrowheads="1"/>
            </p:cNvSpPr>
            <p:nvPr/>
          </p:nvSpPr>
          <p:spPr bwMode="auto">
            <a:xfrm>
              <a:off x="204" y="799"/>
              <a:ext cx="590" cy="453"/>
            </a:xfrm>
            <a:prstGeom prst="ellipse">
              <a:avLst/>
            </a:prstGeom>
            <a:solidFill>
              <a:srgbClr val="C1FF11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309270" name="Text Box 22"/>
            <p:cNvSpPr txBox="1">
              <a:spLocks noChangeArrowheads="1"/>
            </p:cNvSpPr>
            <p:nvPr/>
          </p:nvSpPr>
          <p:spPr bwMode="auto">
            <a:xfrm>
              <a:off x="204" y="845"/>
              <a:ext cx="624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1FF1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Tx. </a:t>
              </a:r>
            </a:p>
            <a:p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CÓLERA</a:t>
              </a:r>
            </a:p>
          </p:txBody>
        </p:sp>
      </p:grp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2788688" y="3789040"/>
            <a:ext cx="535859" cy="378857"/>
          </a:xfrm>
          <a:prstGeom prst="rect">
            <a:avLst/>
          </a:prstGeom>
          <a:solidFill>
            <a:srgbClr val="9CEA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2684628" y="3798565"/>
            <a:ext cx="639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SubA</a:t>
            </a:r>
            <a:endParaRPr lang="es-E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59235" y="5466477"/>
            <a:ext cx="835486" cy="307777"/>
          </a:xfrm>
          <a:prstGeom prst="rect">
            <a:avLst/>
          </a:prstGeom>
          <a:solidFill>
            <a:srgbClr val="CEEAB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Gs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7088145" y="1136901"/>
            <a:ext cx="154080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Acción </a:t>
            </a:r>
          </a:p>
          <a:p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Cólera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7233146" y="486855"/>
            <a:ext cx="1366080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Diarrea </a:t>
            </a:r>
          </a:p>
          <a:p>
            <a:pPr algn="l"/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secretora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8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3" name="Rectangle 5"/>
          <p:cNvSpPr>
            <a:spLocks noChangeArrowheads="1"/>
          </p:cNvSpPr>
          <p:nvPr/>
        </p:nvSpPr>
        <p:spPr bwMode="auto">
          <a:xfrm>
            <a:off x="1187450" y="981075"/>
            <a:ext cx="4318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8055" name="Rectangle 7"/>
          <p:cNvSpPr>
            <a:spLocks noChangeArrowheads="1"/>
          </p:cNvSpPr>
          <p:nvPr/>
        </p:nvSpPr>
        <p:spPr bwMode="auto">
          <a:xfrm>
            <a:off x="2555875" y="620713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8056" name="Rectangle 8"/>
          <p:cNvSpPr>
            <a:spLocks noChangeArrowheads="1"/>
          </p:cNvSpPr>
          <p:nvPr/>
        </p:nvSpPr>
        <p:spPr bwMode="auto">
          <a:xfrm>
            <a:off x="1908175" y="549275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58058" name="Picture 10" descr="vibrio col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953" y="501594"/>
            <a:ext cx="2203450" cy="1497504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8059" name="Text Box 11"/>
          <p:cNvSpPr txBox="1">
            <a:spLocks noChangeArrowheads="1"/>
          </p:cNvSpPr>
          <p:nvPr/>
        </p:nvSpPr>
        <p:spPr bwMode="auto">
          <a:xfrm>
            <a:off x="4357897" y="1593912"/>
            <a:ext cx="1380506" cy="369332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V. cholerae</a:t>
            </a:r>
          </a:p>
        </p:txBody>
      </p:sp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2169000" y="2057400"/>
            <a:ext cx="4793300" cy="4216539"/>
          </a:xfrm>
          <a:prstGeom prst="rect">
            <a:avLst/>
          </a:prstGeom>
          <a:solidFill>
            <a:srgbClr val="E7FFA3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Tx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GMP1</a:t>
            </a:r>
          </a:p>
          <a:p>
            <a:endParaRPr lang="es-E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Sub A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Tx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trasloca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interior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</a:p>
          <a:p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800" b="1" dirty="0"/>
              <a:t>Subunidad A cataliza ADP </a:t>
            </a:r>
            <a:r>
              <a:rPr lang="es-ES" sz="1800" b="1" dirty="0" err="1"/>
              <a:t>ribosilación</a:t>
            </a:r>
            <a:r>
              <a:rPr lang="es-ES" sz="1800" b="1" dirty="0"/>
              <a:t> </a:t>
            </a:r>
          </a:p>
          <a:p>
            <a:r>
              <a:rPr lang="es-ES" sz="1800" b="1" dirty="0"/>
              <a:t>subunidad </a:t>
            </a:r>
            <a:r>
              <a:rPr lang="es-ES" sz="1800" b="1" dirty="0">
                <a:latin typeface="Symbol" pitchFamily="18" charset="2"/>
              </a:rPr>
              <a:t>a</a:t>
            </a:r>
            <a:r>
              <a:rPr lang="es-ES" sz="1800" b="1" dirty="0"/>
              <a:t> de </a:t>
            </a:r>
            <a:r>
              <a:rPr lang="es-ES" sz="1800" b="1" dirty="0" err="1" smtClean="0"/>
              <a:t>PGs</a:t>
            </a:r>
            <a:endParaRPr lang="es-ES" sz="1800" b="1" dirty="0" smtClean="0"/>
          </a:p>
          <a:p>
            <a:endParaRPr lang="es-ES" sz="2000" b="1" dirty="0" smtClean="0"/>
          </a:p>
          <a:p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2400" b="1" dirty="0">
                <a:solidFill>
                  <a:srgbClr val="006600"/>
                </a:solidFill>
              </a:rPr>
              <a:t>Inhibe actividad </a:t>
            </a:r>
            <a:r>
              <a:rPr lang="es-ES" sz="2400" b="1" dirty="0" err="1">
                <a:solidFill>
                  <a:srgbClr val="006600"/>
                </a:solidFill>
              </a:rPr>
              <a:t>GTPasa</a:t>
            </a:r>
            <a:r>
              <a:rPr lang="es-ES" sz="2400" b="1" dirty="0">
                <a:solidFill>
                  <a:srgbClr val="006600"/>
                </a:solidFill>
              </a:rPr>
              <a:t> </a:t>
            </a:r>
            <a:endParaRPr lang="es-ES" sz="2400" b="1" dirty="0" smtClean="0">
              <a:solidFill>
                <a:srgbClr val="006600"/>
              </a:solidFill>
            </a:endParaRPr>
          </a:p>
          <a:p>
            <a:r>
              <a:rPr lang="es-ES" sz="2400" b="1" dirty="0" smtClean="0">
                <a:solidFill>
                  <a:srgbClr val="006600"/>
                </a:solidFill>
              </a:rPr>
              <a:t>de </a:t>
            </a:r>
            <a:r>
              <a:rPr lang="es-ES" sz="2400" b="1" dirty="0">
                <a:solidFill>
                  <a:srgbClr val="006600"/>
                </a:solidFill>
              </a:rPr>
              <a:t>subunidad </a:t>
            </a:r>
            <a:r>
              <a:rPr lang="es-ES" sz="2400" b="1" dirty="0">
                <a:solidFill>
                  <a:srgbClr val="006600"/>
                </a:solidFill>
                <a:latin typeface="Symbol" pitchFamily="18" charset="2"/>
              </a:rPr>
              <a:t>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4572000" y="2438400"/>
            <a:ext cx="0" cy="4468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5" name="4 Conector recto de flecha"/>
          <p:cNvCxnSpPr/>
          <p:nvPr/>
        </p:nvCxnSpPr>
        <p:spPr bwMode="auto">
          <a:xfrm>
            <a:off x="4572000" y="3291363"/>
            <a:ext cx="6350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4572000" y="4083233"/>
            <a:ext cx="0" cy="3748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9" name="8 Conector recto de flecha"/>
          <p:cNvCxnSpPr/>
          <p:nvPr/>
        </p:nvCxnSpPr>
        <p:spPr bwMode="auto">
          <a:xfrm>
            <a:off x="4578350" y="5105400"/>
            <a:ext cx="0" cy="4152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1187450" y="911906"/>
            <a:ext cx="148771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372587" y="378778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secretora</a:t>
            </a:r>
            <a:endParaRPr lang="es-ES" sz="18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58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6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teria cole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692150"/>
            <a:ext cx="210820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2627313" y="908050"/>
            <a:ext cx="1644650" cy="669925"/>
          </a:xfrm>
          <a:prstGeom prst="rect">
            <a:avLst/>
          </a:prstGeom>
          <a:solidFill>
            <a:srgbClr val="E7F1AD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Toxina cólera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Subunidad A</a:t>
            </a:r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1476375" y="1700213"/>
            <a:ext cx="4048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Cataliza transferencia de ribosa de ADP 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 la subunidad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PGs</a:t>
            </a:r>
          </a:p>
        </p:txBody>
      </p:sp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1258888" y="2420938"/>
            <a:ext cx="4665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Inhibe la actividad GTPasa de la subunidad 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392602" y="2927687"/>
            <a:ext cx="3995004" cy="400110"/>
          </a:xfrm>
          <a:prstGeom prst="rect">
            <a:avLst/>
          </a:prstGeom>
          <a:solidFill>
            <a:srgbClr val="D0F0E0"/>
          </a:solidFill>
          <a:ln w="28575">
            <a:solidFill>
              <a:srgbClr val="33CC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b="1" dirty="0" err="1"/>
              <a:t>PGs</a:t>
            </a:r>
            <a:r>
              <a:rPr lang="es-ES_tradnl" sz="2000" b="1" dirty="0"/>
              <a:t> activada persistentemente</a:t>
            </a:r>
          </a:p>
        </p:txBody>
      </p:sp>
      <p:sp>
        <p:nvSpPr>
          <p:cNvPr id="259079" name="Text Box 7"/>
          <p:cNvSpPr txBox="1">
            <a:spLocks noChangeArrowheads="1"/>
          </p:cNvSpPr>
          <p:nvPr/>
        </p:nvSpPr>
        <p:spPr bwMode="auto">
          <a:xfrm>
            <a:off x="2339975" y="3435598"/>
            <a:ext cx="2159000" cy="400110"/>
          </a:xfrm>
          <a:prstGeom prst="rect">
            <a:avLst/>
          </a:prstGeom>
          <a:solidFill>
            <a:srgbClr val="E7F1A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_tradnl" sz="2000" b="1"/>
              <a:t>Aumento AMPc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5219700" y="4119563"/>
            <a:ext cx="2688557" cy="369332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Inhibe Absorción NaCl</a:t>
            </a:r>
          </a:p>
        </p:txBody>
      </p:sp>
      <p:sp>
        <p:nvSpPr>
          <p:cNvPr id="259081" name="Text Box 9"/>
          <p:cNvSpPr txBox="1">
            <a:spLocks noChangeArrowheads="1"/>
          </p:cNvSpPr>
          <p:nvPr/>
        </p:nvSpPr>
        <p:spPr bwMode="auto">
          <a:xfrm>
            <a:off x="2771775" y="4017963"/>
            <a:ext cx="1244251" cy="338554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 PKA</a:t>
            </a:r>
          </a:p>
        </p:txBody>
      </p:sp>
      <p:sp>
        <p:nvSpPr>
          <p:cNvPr id="259082" name="Text Box 10"/>
          <p:cNvSpPr txBox="1">
            <a:spLocks noChangeArrowheads="1"/>
          </p:cNvSpPr>
          <p:nvPr/>
        </p:nvSpPr>
        <p:spPr bwMode="auto">
          <a:xfrm>
            <a:off x="2124075" y="4508500"/>
            <a:ext cx="2573338" cy="365125"/>
          </a:xfrm>
          <a:prstGeom prst="rect">
            <a:avLst/>
          </a:prstGeom>
          <a:solidFill>
            <a:srgbClr val="D0F0E0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Fosforilización Canal Cl</a:t>
            </a:r>
            <a:r>
              <a:rPr lang="es-ES_tradnl" sz="16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59083" name="Text Box 11"/>
          <p:cNvSpPr txBox="1">
            <a:spLocks noChangeArrowheads="1"/>
          </p:cNvSpPr>
          <p:nvPr/>
        </p:nvSpPr>
        <p:spPr bwMode="auto">
          <a:xfrm>
            <a:off x="2555875" y="5019675"/>
            <a:ext cx="1798638" cy="395288"/>
          </a:xfrm>
          <a:prstGeom prst="rect">
            <a:avLst/>
          </a:prstGeom>
          <a:solidFill>
            <a:srgbClr val="FAF8A6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Abre canal Cl</a:t>
            </a:r>
            <a:r>
              <a:rPr lang="es-ES_tradnl" sz="18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59084" name="Text Box 12"/>
          <p:cNvSpPr txBox="1">
            <a:spLocks noChangeArrowheads="1"/>
          </p:cNvSpPr>
          <p:nvPr/>
        </p:nvSpPr>
        <p:spPr bwMode="auto">
          <a:xfrm>
            <a:off x="2170858" y="5658165"/>
            <a:ext cx="2212465" cy="830997"/>
          </a:xfrm>
          <a:prstGeom prst="rect">
            <a:avLst/>
          </a:prstGeom>
          <a:solidFill>
            <a:srgbClr val="FAF8A6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1"/>
              <a:t>Pérdida </a:t>
            </a:r>
          </a:p>
          <a:p>
            <a:r>
              <a:rPr lang="es-ES_tradnl" sz="2400" b="1"/>
              <a:t>Cl</a:t>
            </a:r>
            <a:r>
              <a:rPr lang="es-ES_tradnl" sz="2400" b="1" baseline="30000"/>
              <a:t>-</a:t>
            </a:r>
            <a:r>
              <a:rPr lang="es-ES_tradnl" sz="2400" b="1"/>
              <a:t>, Na</a:t>
            </a:r>
            <a:r>
              <a:rPr lang="es-ES_tradnl" sz="2400" b="1" baseline="30000"/>
              <a:t>+</a:t>
            </a:r>
            <a:r>
              <a:rPr lang="es-ES_tradnl" sz="2400" b="1"/>
              <a:t>, H</a:t>
            </a:r>
            <a:r>
              <a:rPr lang="es-ES_tradnl" sz="2400" b="1" baseline="-25000"/>
              <a:t>2</a:t>
            </a:r>
            <a:r>
              <a:rPr lang="es-ES_tradnl" sz="2400" b="1"/>
              <a:t>0</a:t>
            </a:r>
          </a:p>
        </p:txBody>
      </p:sp>
      <p:sp>
        <p:nvSpPr>
          <p:cNvPr id="259085" name="Text Box 13"/>
          <p:cNvSpPr txBox="1">
            <a:spLocks noChangeArrowheads="1"/>
          </p:cNvSpPr>
          <p:nvPr/>
        </p:nvSpPr>
        <p:spPr bwMode="auto">
          <a:xfrm>
            <a:off x="5816600" y="4797425"/>
            <a:ext cx="2170787" cy="707886"/>
          </a:xfrm>
          <a:prstGeom prst="rect">
            <a:avLst/>
          </a:prstGeom>
          <a:solidFill>
            <a:srgbClr val="CEF2D2"/>
          </a:solidFill>
          <a:ln w="38100">
            <a:solidFill>
              <a:srgbClr val="008000"/>
            </a:solidFill>
            <a:miter lim="800000"/>
            <a:headEnd/>
            <a:tailEnd/>
          </a:ln>
          <a:effectLst>
            <a:glow rad="101600">
              <a:srgbClr val="00CC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 b="1"/>
              <a:t>NO se absorbe:</a:t>
            </a:r>
          </a:p>
          <a:p>
            <a:pPr algn="l"/>
            <a:r>
              <a:rPr lang="es-ES_tradnl" sz="2000" b="1"/>
              <a:t>  Na</a:t>
            </a:r>
            <a:r>
              <a:rPr lang="es-ES_tradnl" sz="2000" b="1" baseline="30000"/>
              <a:t>+</a:t>
            </a:r>
            <a:r>
              <a:rPr lang="es-ES_tradnl" sz="2000" b="1"/>
              <a:t>, Cl</a:t>
            </a:r>
            <a:r>
              <a:rPr lang="es-ES_tradnl" sz="2000" b="1" baseline="30000"/>
              <a:t>-</a:t>
            </a:r>
            <a:r>
              <a:rPr lang="es-ES_tradnl" sz="2000" b="1"/>
              <a:t>, H</a:t>
            </a:r>
            <a:r>
              <a:rPr lang="es-ES_tradnl" sz="2000" b="1" baseline="-25000"/>
              <a:t>2</a:t>
            </a:r>
            <a:r>
              <a:rPr lang="es-ES_tradnl" sz="2000" b="1"/>
              <a:t>0</a:t>
            </a:r>
          </a:p>
        </p:txBody>
      </p:sp>
      <p:sp>
        <p:nvSpPr>
          <p:cNvPr id="259086" name="Line 14"/>
          <p:cNvSpPr>
            <a:spLocks noChangeShapeType="1"/>
          </p:cNvSpPr>
          <p:nvPr/>
        </p:nvSpPr>
        <p:spPr bwMode="auto">
          <a:xfrm>
            <a:off x="4572000" y="3789363"/>
            <a:ext cx="216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7" name="Line 15"/>
          <p:cNvSpPr>
            <a:spLocks noChangeShapeType="1"/>
          </p:cNvSpPr>
          <p:nvPr/>
        </p:nvSpPr>
        <p:spPr bwMode="auto">
          <a:xfrm>
            <a:off x="6732588" y="378936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8" name="Line 16"/>
          <p:cNvSpPr>
            <a:spLocks noChangeShapeType="1"/>
          </p:cNvSpPr>
          <p:nvPr/>
        </p:nvSpPr>
        <p:spPr bwMode="auto">
          <a:xfrm>
            <a:off x="6732588" y="450850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89" name="Line 17"/>
          <p:cNvSpPr>
            <a:spLocks noChangeShapeType="1"/>
          </p:cNvSpPr>
          <p:nvPr/>
        </p:nvSpPr>
        <p:spPr bwMode="auto">
          <a:xfrm>
            <a:off x="3419475" y="378936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0" name="Line 18"/>
          <p:cNvSpPr>
            <a:spLocks noChangeShapeType="1"/>
          </p:cNvSpPr>
          <p:nvPr/>
        </p:nvSpPr>
        <p:spPr bwMode="auto">
          <a:xfrm>
            <a:off x="3419475" y="43656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1" name="Line 19"/>
          <p:cNvSpPr>
            <a:spLocks noChangeShapeType="1"/>
          </p:cNvSpPr>
          <p:nvPr/>
        </p:nvSpPr>
        <p:spPr bwMode="auto">
          <a:xfrm>
            <a:off x="3419475" y="486916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2" name="Line 20"/>
          <p:cNvSpPr>
            <a:spLocks noChangeShapeType="1"/>
          </p:cNvSpPr>
          <p:nvPr/>
        </p:nvSpPr>
        <p:spPr bwMode="auto">
          <a:xfrm>
            <a:off x="3419475" y="5373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3" name="Line 21"/>
          <p:cNvSpPr>
            <a:spLocks noChangeShapeType="1"/>
          </p:cNvSpPr>
          <p:nvPr/>
        </p:nvSpPr>
        <p:spPr bwMode="auto">
          <a:xfrm>
            <a:off x="3419475" y="1556916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4" name="Line 22"/>
          <p:cNvSpPr>
            <a:spLocks noChangeShapeType="1"/>
          </p:cNvSpPr>
          <p:nvPr/>
        </p:nvSpPr>
        <p:spPr bwMode="auto">
          <a:xfrm>
            <a:off x="3419475" y="2205558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5" name="Line 23"/>
          <p:cNvSpPr>
            <a:spLocks noChangeShapeType="1"/>
          </p:cNvSpPr>
          <p:nvPr/>
        </p:nvSpPr>
        <p:spPr bwMode="auto">
          <a:xfrm>
            <a:off x="3410744" y="2686930"/>
            <a:ext cx="0" cy="2407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9096" name="Text Box 24"/>
          <p:cNvSpPr txBox="1">
            <a:spLocks noChangeArrowheads="1"/>
          </p:cNvSpPr>
          <p:nvPr/>
        </p:nvSpPr>
        <p:spPr bwMode="auto">
          <a:xfrm>
            <a:off x="7164388" y="981075"/>
            <a:ext cx="1513556" cy="400110"/>
          </a:xfrm>
          <a:prstGeom prst="rect">
            <a:avLst/>
          </a:prstGeom>
          <a:solidFill>
            <a:srgbClr val="BFEFB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V. cholerae</a:t>
            </a:r>
          </a:p>
        </p:txBody>
      </p:sp>
      <p:sp>
        <p:nvSpPr>
          <p:cNvPr id="259097" name="Text Box 25"/>
          <p:cNvSpPr txBox="1">
            <a:spLocks noChangeArrowheads="1"/>
          </p:cNvSpPr>
          <p:nvPr/>
        </p:nvSpPr>
        <p:spPr bwMode="auto">
          <a:xfrm>
            <a:off x="457200" y="836613"/>
            <a:ext cx="137795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9099" name="Text Box 27"/>
          <p:cNvSpPr txBox="1">
            <a:spLocks noChangeArrowheads="1"/>
          </p:cNvSpPr>
          <p:nvPr/>
        </p:nvSpPr>
        <p:spPr bwMode="auto">
          <a:xfrm>
            <a:off x="280374" y="373122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  <a:r>
              <a:rPr lang="es-ES" sz="1800" dirty="0"/>
              <a:t>secretora</a:t>
            </a:r>
          </a:p>
        </p:txBody>
      </p:sp>
      <p:sp>
        <p:nvSpPr>
          <p:cNvPr id="259100" name="Freeform 28"/>
          <p:cNvSpPr>
            <a:spLocks/>
          </p:cNvSpPr>
          <p:nvPr/>
        </p:nvSpPr>
        <p:spPr bwMode="auto">
          <a:xfrm>
            <a:off x="4140200" y="5445125"/>
            <a:ext cx="3024188" cy="815975"/>
          </a:xfrm>
          <a:custGeom>
            <a:avLst/>
            <a:gdLst>
              <a:gd name="T0" fmla="*/ 1633 w 1905"/>
              <a:gd name="T1" fmla="*/ 0 h 514"/>
              <a:gd name="T2" fmla="*/ 1633 w 1905"/>
              <a:gd name="T3" fmla="*/ 454 h 514"/>
              <a:gd name="T4" fmla="*/ 0 w 1905"/>
              <a:gd name="T5" fmla="*/ 363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514">
                <a:moveTo>
                  <a:pt x="1633" y="0"/>
                </a:moveTo>
                <a:cubicBezTo>
                  <a:pt x="1769" y="197"/>
                  <a:pt x="1905" y="394"/>
                  <a:pt x="1633" y="454"/>
                </a:cubicBezTo>
                <a:cubicBezTo>
                  <a:pt x="1361" y="514"/>
                  <a:pt x="680" y="438"/>
                  <a:pt x="0" y="363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9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59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9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nimBg="1"/>
      <p:bldP spid="259076" grpId="0"/>
      <p:bldP spid="259077" grpId="0"/>
      <p:bldP spid="259078" grpId="0" animBg="1"/>
      <p:bldP spid="259079" grpId="0" animBg="1"/>
      <p:bldP spid="259080" grpId="0" animBg="1"/>
      <p:bldP spid="259081" grpId="0" animBg="1"/>
      <p:bldP spid="259082" grpId="0" animBg="1"/>
      <p:bldP spid="259083" grpId="0" animBg="1"/>
      <p:bldP spid="259084" grpId="0" animBg="1"/>
      <p:bldP spid="259085" grpId="0" animBg="1"/>
      <p:bldP spid="259086" grpId="0" animBg="1"/>
      <p:bldP spid="259087" grpId="0" animBg="1"/>
      <p:bldP spid="259088" grpId="0" animBg="1"/>
      <p:bldP spid="259089" grpId="0" animBg="1"/>
      <p:bldP spid="259090" grpId="0" animBg="1"/>
      <p:bldP spid="259091" grpId="0" animBg="1"/>
      <p:bldP spid="259092" grpId="0" animBg="1"/>
      <p:bldP spid="259093" grpId="0" animBg="1"/>
      <p:bldP spid="259094" grpId="0" animBg="1"/>
      <p:bldP spid="259095" grpId="0" animBg="1"/>
      <p:bldP spid="259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60426" y="1052736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99016" y="5086275"/>
            <a:ext cx="3456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41159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2" name="Picture 2" descr="colera simplificada version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06"/>
          <a:stretch>
            <a:fillRect/>
          </a:stretch>
        </p:blipFill>
        <p:spPr bwMode="auto">
          <a:xfrm>
            <a:off x="611188" y="1365250"/>
            <a:ext cx="5329237" cy="462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6011863" y="2997200"/>
            <a:ext cx="10080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4" name="Rectangle 4"/>
          <p:cNvSpPr>
            <a:spLocks noChangeArrowheads="1"/>
          </p:cNvSpPr>
          <p:nvPr/>
        </p:nvSpPr>
        <p:spPr bwMode="auto">
          <a:xfrm>
            <a:off x="900113" y="1773238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261125" name="Rectangle 5"/>
          <p:cNvSpPr>
            <a:spLocks noChangeArrowheads="1"/>
          </p:cNvSpPr>
          <p:nvPr/>
        </p:nvSpPr>
        <p:spPr bwMode="auto">
          <a:xfrm>
            <a:off x="3563938" y="1844675"/>
            <a:ext cx="1295400" cy="360363"/>
          </a:xfrm>
          <a:prstGeom prst="rect">
            <a:avLst/>
          </a:prstGeom>
          <a:solidFill>
            <a:srgbClr val="FDE6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468313" y="2060575"/>
            <a:ext cx="719137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3786505" y="5849158"/>
            <a:ext cx="136842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Intersticio</a:t>
            </a:r>
          </a:p>
        </p:txBody>
      </p: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5984875" y="3475038"/>
            <a:ext cx="574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/>
              <a:t>AC</a:t>
            </a:r>
          </a:p>
        </p:txBody>
      </p:sp>
      <p:sp>
        <p:nvSpPr>
          <p:cNvPr id="261129" name="Rectangle 9"/>
          <p:cNvSpPr>
            <a:spLocks noChangeArrowheads="1"/>
          </p:cNvSpPr>
          <p:nvPr/>
        </p:nvSpPr>
        <p:spPr bwMode="auto">
          <a:xfrm>
            <a:off x="900113" y="32845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0" name="Text Box 10"/>
          <p:cNvSpPr txBox="1">
            <a:spLocks noChangeArrowheads="1"/>
          </p:cNvSpPr>
          <p:nvPr/>
        </p:nvSpPr>
        <p:spPr bwMode="auto">
          <a:xfrm>
            <a:off x="827088" y="3313113"/>
            <a:ext cx="1225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TOXINA</a:t>
            </a:r>
          </a:p>
        </p:txBody>
      </p:sp>
      <p:sp>
        <p:nvSpPr>
          <p:cNvPr id="261131" name="Text Box 11"/>
          <p:cNvSpPr txBox="1">
            <a:spLocks noChangeArrowheads="1"/>
          </p:cNvSpPr>
          <p:nvPr/>
        </p:nvSpPr>
        <p:spPr bwMode="auto">
          <a:xfrm>
            <a:off x="3132138" y="2085975"/>
            <a:ext cx="685800" cy="4572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rgbClr val="0000FF"/>
                </a:solidFill>
              </a:rPr>
              <a:t>OK!</a:t>
            </a:r>
          </a:p>
        </p:txBody>
      </p:sp>
      <p:sp>
        <p:nvSpPr>
          <p:cNvPr id="261132" name="Oval 12"/>
          <p:cNvSpPr>
            <a:spLocks noChangeArrowheads="1"/>
          </p:cNvSpPr>
          <p:nvPr/>
        </p:nvSpPr>
        <p:spPr bwMode="auto">
          <a:xfrm>
            <a:off x="1258888" y="1844675"/>
            <a:ext cx="2736850" cy="100806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3" name="Oval 13"/>
          <p:cNvSpPr>
            <a:spLocks noChangeArrowheads="1"/>
          </p:cNvSpPr>
          <p:nvPr/>
        </p:nvSpPr>
        <p:spPr bwMode="auto">
          <a:xfrm>
            <a:off x="1258888" y="3429000"/>
            <a:ext cx="2808287" cy="2356658"/>
          </a:xfrm>
          <a:prstGeom prst="ellipse">
            <a:avLst/>
          </a:prstGeom>
          <a:noFill/>
          <a:ln w="57150">
            <a:solidFill>
              <a:srgbClr val="D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4" name="Text Box 14"/>
          <p:cNvSpPr txBox="1">
            <a:spLocks noChangeArrowheads="1"/>
          </p:cNvSpPr>
          <p:nvPr/>
        </p:nvSpPr>
        <p:spPr bwMode="auto">
          <a:xfrm>
            <a:off x="3995738" y="4508500"/>
            <a:ext cx="1762125" cy="457200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 b="1">
                <a:solidFill>
                  <a:srgbClr val="D80000"/>
                </a:solidFill>
              </a:rPr>
              <a:t>Afectados!</a:t>
            </a:r>
          </a:p>
        </p:txBody>
      </p:sp>
      <p:sp>
        <p:nvSpPr>
          <p:cNvPr id="261135" name="Text Box 15"/>
          <p:cNvSpPr txBox="1">
            <a:spLocks noChangeArrowheads="1"/>
          </p:cNvSpPr>
          <p:nvPr/>
        </p:nvSpPr>
        <p:spPr bwMode="auto">
          <a:xfrm>
            <a:off x="761206" y="73660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6443663" y="3809565"/>
            <a:ext cx="2181397" cy="224676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2000" b="1" dirty="0" smtClean="0"/>
              <a:t>* </a:t>
            </a:r>
            <a:r>
              <a:rPr lang="es-MX" sz="2000" b="1" dirty="0" smtClean="0">
                <a:solidFill>
                  <a:srgbClr val="CC0000"/>
                </a:solidFill>
              </a:rPr>
              <a:t>Aumenta</a:t>
            </a:r>
            <a:r>
              <a:rPr lang="es-MX" sz="2000" b="1" dirty="0" smtClean="0"/>
              <a:t> </a:t>
            </a:r>
          </a:p>
          <a:p>
            <a:pPr algn="l"/>
            <a:r>
              <a:rPr lang="es-MX" sz="2000" b="1" dirty="0" smtClean="0"/>
              <a:t>  secreción </a:t>
            </a:r>
            <a:r>
              <a:rPr lang="es-MX" sz="2000" b="1" dirty="0"/>
              <a:t>Cl</a:t>
            </a:r>
            <a:r>
              <a:rPr lang="es-MX" sz="2000" b="1" baseline="30000" dirty="0"/>
              <a:t>-</a:t>
            </a:r>
          </a:p>
          <a:p>
            <a:pPr algn="l"/>
            <a:endParaRPr lang="es-MX" sz="2000" b="1" dirty="0"/>
          </a:p>
          <a:p>
            <a:pPr algn="l"/>
            <a:r>
              <a:rPr lang="es-MX" sz="2000" b="1" dirty="0" smtClean="0"/>
              <a:t>* </a:t>
            </a:r>
            <a:r>
              <a:rPr lang="es-MX" sz="2000" b="1" dirty="0" smtClean="0">
                <a:solidFill>
                  <a:srgbClr val="CC0000"/>
                </a:solidFill>
              </a:rPr>
              <a:t>Inhibe</a:t>
            </a:r>
            <a:r>
              <a:rPr lang="es-MX" sz="2000" b="1" dirty="0" smtClean="0"/>
              <a:t> </a:t>
            </a:r>
          </a:p>
          <a:p>
            <a:pPr algn="l"/>
            <a:r>
              <a:rPr lang="es-MX" sz="2000" b="1" dirty="0" smtClean="0"/>
              <a:t>  absorción </a:t>
            </a:r>
          </a:p>
          <a:p>
            <a:pPr algn="l"/>
            <a:r>
              <a:rPr lang="es-MX" sz="2000" b="1" dirty="0" smtClean="0"/>
              <a:t>  </a:t>
            </a:r>
            <a:r>
              <a:rPr lang="es-MX" sz="2000" b="1" dirty="0" err="1" smtClean="0"/>
              <a:t>electroneutra</a:t>
            </a:r>
            <a:r>
              <a:rPr lang="es-MX" sz="2000" b="1" dirty="0" smtClean="0"/>
              <a:t> </a:t>
            </a:r>
          </a:p>
          <a:p>
            <a:pPr algn="l"/>
            <a:r>
              <a:rPr lang="es-MX" sz="2000" b="1" dirty="0" smtClean="0"/>
              <a:t>  NaCl</a:t>
            </a:r>
            <a:endParaRPr lang="es-MX" sz="2000" b="1" dirty="0"/>
          </a:p>
        </p:txBody>
      </p:sp>
      <p:sp>
        <p:nvSpPr>
          <p:cNvPr id="261137" name="Text Box 17"/>
          <p:cNvSpPr txBox="1">
            <a:spLocks noChangeArrowheads="1"/>
          </p:cNvSpPr>
          <p:nvPr/>
        </p:nvSpPr>
        <p:spPr bwMode="auto">
          <a:xfrm>
            <a:off x="6306808" y="1967480"/>
            <a:ext cx="2004075" cy="707886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/>
              <a:t>Acción Toxina</a:t>
            </a:r>
          </a:p>
          <a:p>
            <a:pPr algn="l"/>
            <a:r>
              <a:rPr lang="es-ES" sz="2000" i="1"/>
              <a:t>Vibrio cholerae</a:t>
            </a:r>
          </a:p>
        </p:txBody>
      </p:sp>
      <p:sp>
        <p:nvSpPr>
          <p:cNvPr id="261138" name="Oval 18"/>
          <p:cNvSpPr>
            <a:spLocks noChangeArrowheads="1"/>
          </p:cNvSpPr>
          <p:nvPr/>
        </p:nvSpPr>
        <p:spPr bwMode="auto">
          <a:xfrm>
            <a:off x="5867400" y="1844675"/>
            <a:ext cx="21748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39" name="Line 19"/>
          <p:cNvSpPr>
            <a:spLocks noChangeShapeType="1"/>
          </p:cNvSpPr>
          <p:nvPr/>
        </p:nvSpPr>
        <p:spPr bwMode="auto">
          <a:xfrm flipH="1">
            <a:off x="7315200" y="2708919"/>
            <a:ext cx="10316" cy="1080444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1141" name="Oval 21"/>
          <p:cNvSpPr>
            <a:spLocks noChangeArrowheads="1"/>
          </p:cNvSpPr>
          <p:nvPr/>
        </p:nvSpPr>
        <p:spPr bwMode="auto">
          <a:xfrm>
            <a:off x="3276600" y="3716338"/>
            <a:ext cx="358775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2" name="Oval 22"/>
          <p:cNvSpPr>
            <a:spLocks noChangeArrowheads="1"/>
          </p:cNvSpPr>
          <p:nvPr/>
        </p:nvSpPr>
        <p:spPr bwMode="auto">
          <a:xfrm>
            <a:off x="3492500" y="4581525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43" name="Text Box 23"/>
          <p:cNvSpPr txBox="1">
            <a:spLocks noChangeArrowheads="1"/>
          </p:cNvSpPr>
          <p:nvPr/>
        </p:nvSpPr>
        <p:spPr bwMode="auto">
          <a:xfrm>
            <a:off x="3279775" y="3573463"/>
            <a:ext cx="504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4" name="Text Box 24"/>
          <p:cNvSpPr txBox="1">
            <a:spLocks noChangeArrowheads="1"/>
          </p:cNvSpPr>
          <p:nvPr/>
        </p:nvSpPr>
        <p:spPr bwMode="auto">
          <a:xfrm>
            <a:off x="3348038" y="4422775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" sz="2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1145" name="Oval 25"/>
          <p:cNvSpPr>
            <a:spLocks noChangeArrowheads="1"/>
          </p:cNvSpPr>
          <p:nvPr/>
        </p:nvSpPr>
        <p:spPr bwMode="auto">
          <a:xfrm>
            <a:off x="4284663" y="3789363"/>
            <a:ext cx="142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1146" name="Line 26"/>
          <p:cNvSpPr>
            <a:spLocks noChangeShapeType="1"/>
          </p:cNvSpPr>
          <p:nvPr/>
        </p:nvSpPr>
        <p:spPr bwMode="auto">
          <a:xfrm flipV="1">
            <a:off x="4427538" y="371633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7067422" y="488614"/>
            <a:ext cx="151515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</a:p>
          <a:p>
            <a:pPr algn="l"/>
            <a:r>
              <a:rPr lang="es-ES" sz="1800" dirty="0" smtClean="0"/>
              <a:t>    secretora</a:t>
            </a:r>
            <a:endParaRPr lang="es-ES" sz="1800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3000" fill="hold"/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31" grpId="0"/>
      <p:bldP spid="261132" grpId="0" animBg="1"/>
      <p:bldP spid="261133" grpId="0" animBg="1"/>
      <p:bldP spid="261133" grpId="1" animBg="1"/>
      <p:bldP spid="261134" grpId="0"/>
      <p:bldP spid="261136" grpId="0" animBg="1"/>
      <p:bldP spid="26113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3492500" y="260350"/>
            <a:ext cx="26638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1060450" y="8366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2987675" y="1196975"/>
            <a:ext cx="28082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2150" name="Text Box 6"/>
          <p:cNvSpPr txBox="1">
            <a:spLocks noChangeArrowheads="1"/>
          </p:cNvSpPr>
          <p:nvPr/>
        </p:nvSpPr>
        <p:spPr bwMode="auto">
          <a:xfrm>
            <a:off x="1890713" y="2708275"/>
            <a:ext cx="3921125" cy="974725"/>
          </a:xfrm>
          <a:prstGeom prst="rect">
            <a:avLst/>
          </a:prstGeom>
          <a:noFill/>
          <a:ln w="28575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Inhibe la actividad GTPasa, </a:t>
            </a:r>
          </a:p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la PGs  queda activada y genera aumento sostenido de </a:t>
            </a: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AMPc.</a:t>
            </a: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1839595" y="3928109"/>
            <a:ext cx="1512888" cy="584775"/>
          </a:xfrm>
          <a:prstGeom prst="rect">
            <a:avLst/>
          </a:prstGeom>
          <a:solidFill>
            <a:srgbClr val="CEF2D2"/>
          </a:solidFill>
          <a:ln w="28575">
            <a:solidFill>
              <a:srgbClr val="D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ABRE </a:t>
            </a:r>
          </a:p>
          <a:p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 Cl</a:t>
            </a:r>
            <a:r>
              <a:rPr lang="es-ES" sz="1600" b="1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3540125" y="3933825"/>
            <a:ext cx="2687638" cy="584775"/>
          </a:xfrm>
          <a:prstGeom prst="rect">
            <a:avLst/>
          </a:prstGeom>
          <a:solidFill>
            <a:srgbClr val="CEF2D2"/>
          </a:solidFill>
          <a:ln w="28575">
            <a:solidFill>
              <a:srgbClr val="D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INHIBE </a:t>
            </a:r>
          </a:p>
          <a:p>
            <a:r>
              <a:rPr lang="es-E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Abs.Electroneutra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NaCl</a:t>
            </a:r>
          </a:p>
        </p:txBody>
      </p:sp>
      <p:sp>
        <p:nvSpPr>
          <p:cNvPr id="262153" name="Text Box 9"/>
          <p:cNvSpPr txBox="1">
            <a:spLocks noChangeArrowheads="1"/>
          </p:cNvSpPr>
          <p:nvPr/>
        </p:nvSpPr>
        <p:spPr bwMode="auto">
          <a:xfrm>
            <a:off x="2449195" y="4968874"/>
            <a:ext cx="2743200" cy="954088"/>
          </a:xfrm>
          <a:prstGeom prst="rect">
            <a:avLst/>
          </a:prstGeom>
          <a:solidFill>
            <a:srgbClr val="ADF1E6"/>
          </a:solidFill>
          <a:ln w="38100">
            <a:solidFill>
              <a:srgbClr val="DC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/>
              <a:t>PÉRDIDAS MASIVAS </a:t>
            </a:r>
          </a:p>
          <a:p>
            <a:r>
              <a:rPr lang="es-ES" sz="1800" b="1"/>
              <a:t> AGUA</a:t>
            </a:r>
          </a:p>
          <a:p>
            <a:r>
              <a:rPr lang="es-ES" sz="1800" b="1"/>
              <a:t>ELECTROLITOS</a:t>
            </a:r>
          </a:p>
        </p:txBody>
      </p:sp>
      <p:sp>
        <p:nvSpPr>
          <p:cNvPr id="262154" name="AutoShape 10"/>
          <p:cNvSpPr>
            <a:spLocks noChangeArrowheads="1"/>
          </p:cNvSpPr>
          <p:nvPr/>
        </p:nvSpPr>
        <p:spPr bwMode="auto">
          <a:xfrm>
            <a:off x="1979613" y="4581525"/>
            <a:ext cx="431800" cy="1081088"/>
          </a:xfrm>
          <a:prstGeom prst="curvedRightArrow">
            <a:avLst>
              <a:gd name="adj1" fmla="val 50074"/>
              <a:gd name="adj2" fmla="val 100147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2155" name="AutoShape 11"/>
          <p:cNvSpPr>
            <a:spLocks noChangeArrowheads="1"/>
          </p:cNvSpPr>
          <p:nvPr/>
        </p:nvSpPr>
        <p:spPr bwMode="auto">
          <a:xfrm>
            <a:off x="5291138" y="4581525"/>
            <a:ext cx="576263" cy="1008063"/>
          </a:xfrm>
          <a:prstGeom prst="curvedLeftArrow">
            <a:avLst>
              <a:gd name="adj1" fmla="val 34986"/>
              <a:gd name="adj2" fmla="val 69972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2156" name="Rectangle 12"/>
          <p:cNvSpPr>
            <a:spLocks noChangeArrowheads="1"/>
          </p:cNvSpPr>
          <p:nvPr/>
        </p:nvSpPr>
        <p:spPr bwMode="auto">
          <a:xfrm>
            <a:off x="1871663" y="1628775"/>
            <a:ext cx="3959225" cy="925513"/>
          </a:xfrm>
          <a:prstGeom prst="rect">
            <a:avLst/>
          </a:prstGeom>
          <a:noFill/>
          <a:ln w="9525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La toxina se enlaza a un receptor, cataliza ADP ribosilación en </a:t>
            </a:r>
          </a:p>
          <a:p>
            <a:r>
              <a:rPr lang="es-ES" sz="1800"/>
              <a:t>subunidad </a:t>
            </a:r>
            <a:r>
              <a:rPr lang="es-ES" sz="1800" b="1">
                <a:latin typeface="Symbol" pitchFamily="18" charset="2"/>
              </a:rPr>
              <a:t>a</a:t>
            </a:r>
            <a:r>
              <a:rPr lang="es-ES" sz="1800"/>
              <a:t> de PGs</a:t>
            </a:r>
          </a:p>
        </p:txBody>
      </p:sp>
      <p:sp>
        <p:nvSpPr>
          <p:cNvPr id="262157" name="Line 13"/>
          <p:cNvSpPr>
            <a:spLocks noChangeShapeType="1"/>
          </p:cNvSpPr>
          <p:nvPr/>
        </p:nvSpPr>
        <p:spPr bwMode="auto">
          <a:xfrm>
            <a:off x="3851275" y="2565400"/>
            <a:ext cx="0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2158" name="Line 14"/>
          <p:cNvSpPr>
            <a:spLocks noChangeShapeType="1"/>
          </p:cNvSpPr>
          <p:nvPr/>
        </p:nvSpPr>
        <p:spPr bwMode="auto">
          <a:xfrm>
            <a:off x="2627313" y="3644900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2159" name="Line 15"/>
          <p:cNvSpPr>
            <a:spLocks noChangeShapeType="1"/>
          </p:cNvSpPr>
          <p:nvPr/>
        </p:nvSpPr>
        <p:spPr bwMode="auto">
          <a:xfrm>
            <a:off x="4859338" y="3644900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802918" y="938331"/>
            <a:ext cx="1831975" cy="669925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Acción Toxina</a:t>
            </a:r>
            <a:r>
              <a:rPr lang="es-ES" sz="1800" i="1"/>
              <a:t> </a:t>
            </a:r>
          </a:p>
          <a:p>
            <a:pPr algn="l"/>
            <a:r>
              <a:rPr lang="es-ES" sz="1800" i="1"/>
              <a:t>Vibrio cholerae</a:t>
            </a:r>
            <a:endParaRPr lang="es-ES" sz="1800"/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6252724" y="467281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  <a:r>
              <a:rPr lang="es-ES" sz="1800" dirty="0" smtClean="0"/>
              <a:t>secretora</a:t>
            </a:r>
            <a:endParaRPr lang="es-ES" sz="1800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6191250" y="3694113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2063115" y="2501921"/>
            <a:ext cx="5114925" cy="23272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6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Aumenta secreción a la luz </a:t>
            </a:r>
            <a:r>
              <a:rPr lang="es-ES" sz="1800" b="1" dirty="0" smtClean="0"/>
              <a:t>de:</a:t>
            </a:r>
            <a:endParaRPr lang="es-ES" sz="1800" b="1" dirty="0"/>
          </a:p>
          <a:p>
            <a:pPr algn="l"/>
            <a:r>
              <a:rPr lang="es-ES" sz="1800" dirty="0"/>
              <a:t>	1. </a:t>
            </a:r>
            <a:r>
              <a:rPr lang="es-ES" sz="1800" b="1" dirty="0"/>
              <a:t>Cloro</a:t>
            </a:r>
          </a:p>
          <a:p>
            <a:pPr algn="l"/>
            <a:r>
              <a:rPr lang="es-ES" sz="1800" dirty="0"/>
              <a:t>	2. </a:t>
            </a:r>
            <a:r>
              <a:rPr lang="es-ES" sz="1800" b="1" dirty="0"/>
              <a:t>Sodio </a:t>
            </a:r>
            <a:r>
              <a:rPr lang="es-ES" sz="1800" dirty="0"/>
              <a:t>que sigue al cloro</a:t>
            </a:r>
          </a:p>
          <a:p>
            <a:pPr algn="l"/>
            <a:r>
              <a:rPr lang="es-ES" sz="1800" dirty="0"/>
              <a:t>	3. </a:t>
            </a:r>
            <a:r>
              <a:rPr lang="es-ES" sz="1800" b="1" dirty="0"/>
              <a:t>Agua</a:t>
            </a:r>
            <a:r>
              <a:rPr lang="es-ES" sz="1800" dirty="0"/>
              <a:t> que sigue al sodio y cloro</a:t>
            </a:r>
          </a:p>
          <a:p>
            <a:pPr algn="l"/>
            <a:r>
              <a:rPr lang="es-ES" sz="36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Disminuye absorción de sodio y cloro</a:t>
            </a:r>
            <a:r>
              <a:rPr lang="es-ES" sz="1800" dirty="0"/>
              <a:t> por </a:t>
            </a:r>
          </a:p>
          <a:p>
            <a:pPr algn="l"/>
            <a:r>
              <a:rPr lang="es-ES" sz="1800" dirty="0"/>
              <a:t>      inhibición del </a:t>
            </a:r>
            <a:r>
              <a:rPr lang="es-ES" sz="1800" dirty="0" err="1"/>
              <a:t>Cotransporte</a:t>
            </a:r>
            <a:r>
              <a:rPr lang="es-ES" sz="1800" dirty="0"/>
              <a:t> sodio-cloro</a:t>
            </a: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693420" y="815857"/>
            <a:ext cx="139255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3432785" y="1535698"/>
            <a:ext cx="2366353" cy="830997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/>
              <a:t>Acción Toxina</a:t>
            </a:r>
            <a:r>
              <a:rPr lang="es-ES" sz="2400" i="1" dirty="0"/>
              <a:t> </a:t>
            </a:r>
          </a:p>
          <a:p>
            <a:pPr algn="l"/>
            <a:r>
              <a:rPr lang="es-ES" sz="2400" i="1" dirty="0"/>
              <a:t>Vibrio </a:t>
            </a:r>
            <a:r>
              <a:rPr lang="es-ES" sz="2400" i="1" dirty="0" err="1"/>
              <a:t>cholerae</a:t>
            </a:r>
            <a:endParaRPr lang="es-ES" sz="2400" dirty="0"/>
          </a:p>
        </p:txBody>
      </p:sp>
      <p:pic>
        <p:nvPicPr>
          <p:cNvPr id="263176" name="Picture 8" descr="vibrio chole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941875"/>
            <a:ext cx="1524000" cy="116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7057231" y="1700274"/>
            <a:ext cx="1368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V. </a:t>
            </a:r>
            <a:r>
              <a:rPr lang="es-ES_tradnl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endParaRPr lang="es-ES_tradnl" sz="1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838200" y="5145654"/>
            <a:ext cx="4003019" cy="120032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pérdida de </a:t>
            </a:r>
            <a:endParaRPr lang="es-ES_tradnl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3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3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agua</a:t>
            </a:r>
          </a:p>
        </p:txBody>
      </p:sp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5468143" y="5339164"/>
            <a:ext cx="24542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5-10 litros/día</a:t>
            </a:r>
          </a:p>
          <a:p>
            <a:pPr algn="l"/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litro/hora!!!!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288164" y="500156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  <a:r>
              <a:rPr lang="es-ES" sz="1800" dirty="0" smtClean="0"/>
              <a:t>secretora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2" grpId="0" animBg="1"/>
      <p:bldP spid="263179" grpId="0" animBg="1"/>
      <p:bldP spid="263179" grpId="1" animBg="1"/>
      <p:bldP spid="26318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ChangeArrowheads="1"/>
          </p:cNvSpPr>
          <p:nvPr/>
        </p:nvSpPr>
        <p:spPr bwMode="auto">
          <a:xfrm>
            <a:off x="3708400" y="1341438"/>
            <a:ext cx="28082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2019300" y="3098483"/>
            <a:ext cx="5105400" cy="25400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V. </a:t>
            </a:r>
            <a:r>
              <a:rPr lang="es-ES" sz="18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cholerae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tiene dos bacteriófagos: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uno codifica la toxina !!!</a:t>
            </a:r>
          </a:p>
          <a:p>
            <a:pPr algn="l"/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otro codifica receptor para el primer  </a:t>
            </a: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fago!!!</a:t>
            </a:r>
          </a:p>
          <a:p>
            <a:pPr algn="l"/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Virulencia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la bacteria depende de la interacción entre dos fagos!!</a:t>
            </a: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2098675" y="2564765"/>
            <a:ext cx="4946650" cy="4254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latin typeface="Arial" charset="0"/>
              </a:rPr>
              <a:t>El </a:t>
            </a:r>
            <a:r>
              <a:rPr lang="es-ES" sz="2000" i="1"/>
              <a:t>Vibrio cholerae</a:t>
            </a:r>
            <a:r>
              <a:rPr lang="es-ES" sz="2000">
                <a:latin typeface="Arial" charset="0"/>
              </a:rPr>
              <a:t> NO infecta la mucosa!!</a:t>
            </a:r>
          </a:p>
        </p:txBody>
      </p:sp>
      <p:pic>
        <p:nvPicPr>
          <p:cNvPr id="265221" name="Picture 5" descr="180px-Cholera_bacteria_S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2303463" cy="17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4425950" y="5668963"/>
            <a:ext cx="2698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Karoolis et al. Nature may 27, 1999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793085" y="887477"/>
            <a:ext cx="1831975" cy="669925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Acción Toxina</a:t>
            </a:r>
            <a:r>
              <a:rPr lang="es-ES" sz="1800" i="1"/>
              <a:t> </a:t>
            </a:r>
          </a:p>
          <a:p>
            <a:pPr algn="l"/>
            <a:r>
              <a:rPr lang="es-ES" sz="1800" i="1"/>
              <a:t>Vibrio cholerae</a:t>
            </a:r>
            <a:endParaRPr lang="es-ES" sz="1800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233059" y="402355"/>
            <a:ext cx="23920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  <a:r>
              <a:rPr lang="es-ES" sz="1800" dirty="0" smtClean="0"/>
              <a:t>secretora</a:t>
            </a:r>
            <a:endParaRPr lang="es-ES" sz="18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animBg="1"/>
      <p:bldP spid="2652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5049192" y="4429561"/>
            <a:ext cx="3328046" cy="1015663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000" dirty="0"/>
              <a:t>Infecciones hospitalarias</a:t>
            </a:r>
          </a:p>
          <a:p>
            <a:pPr algn="l"/>
            <a:endParaRPr lang="es-ES_tradnl" sz="800" dirty="0"/>
          </a:p>
          <a:p>
            <a:pPr algn="l"/>
            <a:r>
              <a:rPr lang="es-ES_tradnl" sz="1600" dirty="0"/>
              <a:t>Toxina </a:t>
            </a:r>
            <a:r>
              <a:rPr lang="es-ES_tradnl" sz="1600" b="1" dirty="0"/>
              <a:t>aumenta secreción Cl</a:t>
            </a:r>
            <a:r>
              <a:rPr lang="es-ES_tradnl" sz="1600" b="1" baseline="30000" dirty="0"/>
              <a:t>-</a:t>
            </a:r>
          </a:p>
          <a:p>
            <a:pPr algn="l"/>
            <a:r>
              <a:rPr lang="es-ES_tradnl" sz="1600" b="1" dirty="0"/>
              <a:t>vía Ca</a:t>
            </a:r>
            <a:r>
              <a:rPr lang="es-ES_tradnl" sz="1600" b="1" baseline="30000" dirty="0"/>
              <a:t>++</a:t>
            </a: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896938" y="4402138"/>
            <a:ext cx="3675062" cy="1800225"/>
          </a:xfrm>
          <a:prstGeom prst="rect">
            <a:avLst/>
          </a:prstGeom>
          <a:solidFill>
            <a:srgbClr val="CEF2D2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 i="1" dirty="0"/>
              <a:t>Diarrea del viajero</a:t>
            </a:r>
          </a:p>
          <a:p>
            <a:pPr algn="l"/>
            <a:endParaRPr lang="es-ES_tradnl" sz="800" i="1" dirty="0"/>
          </a:p>
          <a:p>
            <a:pPr algn="l"/>
            <a:r>
              <a:rPr lang="es-ES_tradnl" sz="1600" dirty="0"/>
              <a:t>Toxina enlaza receptor de </a:t>
            </a:r>
            <a:r>
              <a:rPr lang="es-ES_tradnl" sz="1600" b="1" dirty="0" err="1"/>
              <a:t>guanilina</a:t>
            </a:r>
            <a:endParaRPr lang="es-ES_tradnl" sz="1600" b="1" dirty="0"/>
          </a:p>
          <a:p>
            <a:pPr algn="l"/>
            <a:r>
              <a:rPr lang="es-ES_tradnl" sz="1600" b="1" dirty="0"/>
              <a:t>en </a:t>
            </a:r>
            <a:r>
              <a:rPr lang="es-ES_tradnl" sz="1600" b="1" dirty="0" err="1"/>
              <a:t>enterocito</a:t>
            </a:r>
            <a:r>
              <a:rPr lang="es-ES_tradnl" sz="1600" dirty="0"/>
              <a:t> y </a:t>
            </a:r>
            <a:r>
              <a:rPr lang="es-ES_tradnl" sz="1600" b="1" dirty="0"/>
              <a:t>aumenta secreción Cl</a:t>
            </a:r>
            <a:r>
              <a:rPr lang="es-ES_tradnl" sz="1600" b="1" baseline="30000" dirty="0"/>
              <a:t>-</a:t>
            </a:r>
            <a:r>
              <a:rPr lang="es-ES_tradnl" sz="1600" b="1" dirty="0"/>
              <a:t> vía </a:t>
            </a:r>
            <a:r>
              <a:rPr lang="es-ES_tradnl" sz="1600" b="1" dirty="0" err="1"/>
              <a:t>GMPc</a:t>
            </a:r>
            <a:endParaRPr lang="es-ES_tradnl" sz="1600" b="1" dirty="0"/>
          </a:p>
          <a:p>
            <a:pPr algn="l"/>
            <a:endParaRPr lang="es-ES_tradnl" sz="1600" dirty="0"/>
          </a:p>
          <a:p>
            <a:r>
              <a:rPr lang="es-ES_tradnl" sz="2000" dirty="0"/>
              <a:t>“Mimetismo Molecular”</a:t>
            </a:r>
          </a:p>
        </p:txBody>
      </p:sp>
      <p:pic>
        <p:nvPicPr>
          <p:cNvPr id="267268" name="Picture 4" descr="e co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5" b="12187"/>
          <a:stretch>
            <a:fillRect/>
          </a:stretch>
        </p:blipFill>
        <p:spPr bwMode="auto">
          <a:xfrm>
            <a:off x="1116013" y="1905000"/>
            <a:ext cx="3168650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7269" name="Picture 5" descr="clostridium d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05000"/>
            <a:ext cx="3300413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3644502" y="534290"/>
            <a:ext cx="1854995" cy="830997"/>
          </a:xfrm>
          <a:prstGeom prst="rect">
            <a:avLst/>
          </a:prstGeom>
          <a:solidFill>
            <a:srgbClr val="BFEFB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/>
              <a:t>Acción Tx</a:t>
            </a:r>
            <a:endParaRPr lang="es-ES" sz="2400" i="1"/>
          </a:p>
          <a:p>
            <a:r>
              <a:rPr lang="es-ES" sz="2400"/>
              <a:t>bacterianas</a:t>
            </a:r>
          </a:p>
        </p:txBody>
      </p:sp>
      <p:sp>
        <p:nvSpPr>
          <p:cNvPr id="267271" name="Rectangle 7"/>
          <p:cNvSpPr>
            <a:spLocks noChangeArrowheads="1"/>
          </p:cNvSpPr>
          <p:nvPr/>
        </p:nvSpPr>
        <p:spPr bwMode="auto">
          <a:xfrm>
            <a:off x="1547813" y="1471613"/>
            <a:ext cx="2271776" cy="400110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i="1"/>
              <a:t>Escherichia. coli</a:t>
            </a:r>
            <a:r>
              <a:rPr lang="es-ES_tradnl" sz="2000"/>
              <a:t>  </a:t>
            </a:r>
          </a:p>
        </p:txBody>
      </p:sp>
      <p:sp>
        <p:nvSpPr>
          <p:cNvPr id="267272" name="Rectangle 8"/>
          <p:cNvSpPr>
            <a:spLocks noChangeArrowheads="1"/>
          </p:cNvSpPr>
          <p:nvPr/>
        </p:nvSpPr>
        <p:spPr bwMode="auto">
          <a:xfrm>
            <a:off x="5651500" y="1471613"/>
            <a:ext cx="2585964" cy="400110"/>
          </a:xfrm>
          <a:prstGeom prst="rect">
            <a:avLst/>
          </a:prstGeom>
          <a:solidFill>
            <a:srgbClr val="C3EBD7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i="1"/>
              <a:t>Clostridium difficile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33400" y="60960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162800" y="488614"/>
            <a:ext cx="133722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4. Diarrea </a:t>
            </a:r>
          </a:p>
          <a:p>
            <a:pPr algn="l"/>
            <a:r>
              <a:rPr lang="es-ES" sz="1800" dirty="0" smtClean="0"/>
              <a:t>secretora</a:t>
            </a:r>
            <a:endParaRPr lang="es-ES" sz="18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6" grpId="0" animBg="1"/>
      <p:bldP spid="267267" grpId="0" animBg="1"/>
      <p:bldP spid="267271" grpId="0" animBg="1"/>
      <p:bldP spid="26727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6254864" y="1174446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Osmótica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1339850" y="2390775"/>
            <a:ext cx="5111750" cy="833438"/>
          </a:xfrm>
          <a:prstGeom prst="rect">
            <a:avLst/>
          </a:prstGeom>
          <a:solidFill>
            <a:srgbClr val="FFD1F0"/>
          </a:solidFill>
          <a:ln w="9525">
            <a:solidFill>
              <a:srgbClr val="8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/>
              <a:t>=  </a:t>
            </a:r>
            <a:r>
              <a:rPr lang="es-ES_tradnl" sz="1800" dirty="0" err="1"/>
              <a:t>Osmolaridad</a:t>
            </a:r>
            <a:r>
              <a:rPr lang="es-ES_tradnl" sz="1800" dirty="0"/>
              <a:t> del plasma – [2 x (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f + K</a:t>
            </a:r>
            <a:r>
              <a:rPr lang="es-ES_tradnl" sz="1800" baseline="30000" dirty="0"/>
              <a:t>+ </a:t>
            </a:r>
            <a:r>
              <a:rPr lang="es-ES_tradnl" sz="1800" dirty="0"/>
              <a:t>f)]</a:t>
            </a:r>
          </a:p>
          <a:p>
            <a:pPr algn="l"/>
            <a:endParaRPr lang="es-ES_tradnl" sz="1200" dirty="0"/>
          </a:p>
          <a:p>
            <a:pPr algn="l"/>
            <a:r>
              <a:rPr lang="es-ES_tradnl" sz="1800" dirty="0"/>
              <a:t>=  290 – [2 x (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f + K</a:t>
            </a:r>
            <a:r>
              <a:rPr lang="es-ES_tradnl" sz="1800" baseline="30000" dirty="0"/>
              <a:t>+ </a:t>
            </a:r>
            <a:r>
              <a:rPr lang="es-ES_tradnl" sz="1800" dirty="0"/>
              <a:t>f)] 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1309780" y="3454689"/>
            <a:ext cx="2646362" cy="650875"/>
          </a:xfrm>
          <a:prstGeom prst="rect">
            <a:avLst/>
          </a:prstGeom>
          <a:solidFill>
            <a:srgbClr val="FFD1F0"/>
          </a:solidFill>
          <a:ln w="9525">
            <a:solidFill>
              <a:srgbClr val="8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/>
              <a:t>(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fecal) = 30 </a:t>
            </a:r>
            <a:r>
              <a:rPr lang="es-ES_tradnl" sz="1800" dirty="0" err="1"/>
              <a:t>mEq</a:t>
            </a:r>
            <a:r>
              <a:rPr lang="es-ES_tradnl" sz="1800" dirty="0"/>
              <a:t>/L</a:t>
            </a:r>
          </a:p>
          <a:p>
            <a:pPr algn="l"/>
            <a:r>
              <a:rPr lang="es-ES_tradnl" sz="1800" dirty="0"/>
              <a:t>(K</a:t>
            </a:r>
            <a:r>
              <a:rPr lang="es-ES_tradnl" sz="1800" baseline="30000" dirty="0"/>
              <a:t>+ </a:t>
            </a:r>
            <a:r>
              <a:rPr lang="es-ES_tradnl" sz="1800" dirty="0"/>
              <a:t> fecal)   = 70 </a:t>
            </a:r>
            <a:r>
              <a:rPr lang="es-ES_tradnl" sz="1800" dirty="0" err="1"/>
              <a:t>mEq</a:t>
            </a:r>
            <a:r>
              <a:rPr lang="es-ES_tradnl" sz="1800" dirty="0"/>
              <a:t>/L</a:t>
            </a:r>
          </a:p>
        </p:txBody>
      </p:sp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4572000" y="3580071"/>
            <a:ext cx="3086101" cy="400110"/>
          </a:xfrm>
          <a:prstGeom prst="rect">
            <a:avLst/>
          </a:prstGeom>
          <a:solidFill>
            <a:srgbClr val="FFD1F0"/>
          </a:solidFill>
          <a:ln w="19050">
            <a:solidFill>
              <a:srgbClr val="8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ormal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50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s-ES_tradnl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</a:t>
            </a:r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5672139" y="4319202"/>
            <a:ext cx="2476500" cy="730250"/>
          </a:xfrm>
          <a:prstGeom prst="rect">
            <a:avLst/>
          </a:prstGeom>
          <a:solidFill>
            <a:srgbClr val="9DDFBE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Diarrea Secretora </a:t>
            </a:r>
          </a:p>
          <a:p>
            <a:pPr algn="l"/>
            <a:r>
              <a:rPr lang="es-ES_tradnl" sz="2000"/>
              <a:t>GOF: &lt; 50 mOs/L</a:t>
            </a: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564819" y="66412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 dirty="0" smtClean="0">
                <a:solidFill>
                  <a:srgbClr val="CC3300"/>
                </a:solidFill>
              </a:rPr>
              <a:t>**</a:t>
            </a:r>
            <a:endParaRPr lang="es-ES" sz="4400" b="1" dirty="0">
              <a:solidFill>
                <a:srgbClr val="CC3300"/>
              </a:solidFill>
            </a:endParaRPr>
          </a:p>
        </p:txBody>
      </p:sp>
      <p:sp>
        <p:nvSpPr>
          <p:cNvPr id="268298" name="Rectangle 10"/>
          <p:cNvSpPr>
            <a:spLocks noChangeArrowheads="1"/>
          </p:cNvSpPr>
          <p:nvPr/>
        </p:nvSpPr>
        <p:spPr bwMode="auto">
          <a:xfrm>
            <a:off x="1331913" y="1749425"/>
            <a:ext cx="3469219" cy="461665"/>
          </a:xfrm>
          <a:prstGeom prst="rect">
            <a:avLst/>
          </a:prstGeom>
          <a:solidFill>
            <a:srgbClr val="FF8FDA"/>
          </a:solidFill>
          <a:ln w="28575">
            <a:solidFill>
              <a:srgbClr val="808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Gap osmolar fecal </a:t>
            </a:r>
            <a:r>
              <a:rPr lang="es-ES_tradnl" sz="1800"/>
              <a:t>(GOF)</a:t>
            </a:r>
            <a:endParaRPr lang="es-ES" sz="1800"/>
          </a:p>
        </p:txBody>
      </p:sp>
      <p:sp>
        <p:nvSpPr>
          <p:cNvPr id="268299" name="Text Box 11"/>
          <p:cNvSpPr txBox="1">
            <a:spLocks noChangeArrowheads="1"/>
          </p:cNvSpPr>
          <p:nvPr/>
        </p:nvSpPr>
        <p:spPr bwMode="auto">
          <a:xfrm>
            <a:off x="1339850" y="4323528"/>
            <a:ext cx="2371725" cy="730250"/>
          </a:xfrm>
          <a:prstGeom prst="rect">
            <a:avLst/>
          </a:prstGeom>
          <a:solidFill>
            <a:srgbClr val="CEEAB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Diarrea Osmótica </a:t>
            </a:r>
          </a:p>
          <a:p>
            <a:pPr algn="l"/>
            <a:r>
              <a:rPr lang="es-ES_tradnl" sz="2000"/>
              <a:t>GOF: &gt; 100 mOs/L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49987" y="482600"/>
            <a:ext cx="2242922" cy="5847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438672" y="5131698"/>
            <a:ext cx="2943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Se pierden electrolitos</a:t>
            </a:r>
            <a:endParaRPr lang="es-VE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309780" y="5108994"/>
            <a:ext cx="28296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Se pierden partículas </a:t>
            </a:r>
          </a:p>
          <a:p>
            <a:r>
              <a:rPr lang="es-VE" sz="2000" dirty="0" smtClean="0"/>
              <a:t>osmóticamente </a:t>
            </a:r>
          </a:p>
          <a:p>
            <a:r>
              <a:rPr lang="es-VE" sz="2000" dirty="0" smtClean="0"/>
              <a:t>activas no electrolitos</a:t>
            </a:r>
            <a:endParaRPr lang="es-VE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195134" y="4396265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Vs.</a:t>
            </a:r>
            <a:endParaRPr lang="es-VE" sz="3200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2" grpId="0" animBg="1"/>
      <p:bldP spid="268293" grpId="0" animBg="1"/>
      <p:bldP spid="268294" grpId="0" animBg="1"/>
      <p:bldP spid="268295" grpId="0" animBg="1"/>
      <p:bldP spid="268299" grpId="0" animBg="1"/>
      <p:bldP spid="2" grpId="0"/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6" name="Picture 4" descr="osmotic gap en diarrea secretora y osmótic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2" t="3665" r="2002" b="-400"/>
          <a:stretch>
            <a:fillRect/>
          </a:stretch>
        </p:blipFill>
        <p:spPr bwMode="auto">
          <a:xfrm>
            <a:off x="1187450" y="1485900"/>
            <a:ext cx="6696075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2411413" y="1125538"/>
            <a:ext cx="2124075" cy="360362"/>
          </a:xfrm>
          <a:prstGeom prst="rect">
            <a:avLst/>
          </a:prstGeom>
          <a:solidFill>
            <a:srgbClr val="9DDFB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s-ES" sz="2000" b="1" dirty="0"/>
              <a:t>D. SECRETORA</a:t>
            </a:r>
          </a:p>
        </p:txBody>
      </p:sp>
      <p:sp>
        <p:nvSpPr>
          <p:cNvPr id="269318" name="Rectangle 6"/>
          <p:cNvSpPr>
            <a:spLocks noChangeArrowheads="1"/>
          </p:cNvSpPr>
          <p:nvPr/>
        </p:nvSpPr>
        <p:spPr bwMode="auto">
          <a:xfrm>
            <a:off x="5470525" y="1125538"/>
            <a:ext cx="1944688" cy="360362"/>
          </a:xfrm>
          <a:prstGeom prst="rect">
            <a:avLst/>
          </a:prstGeom>
          <a:solidFill>
            <a:srgbClr val="9CEA00"/>
          </a:solidFill>
          <a:ln w="9525">
            <a:solidFill>
              <a:srgbClr val="2E5C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s-ES" sz="2000" b="1"/>
              <a:t>D. OSMÓTICA</a:t>
            </a:r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3311525" y="4192588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Na</a:t>
            </a:r>
            <a:r>
              <a:rPr lang="es-ES" sz="1800" b="1" baseline="30000">
                <a:latin typeface="Arial" charset="0"/>
              </a:rPr>
              <a:t>+</a:t>
            </a:r>
          </a:p>
        </p:txBody>
      </p:sp>
      <p:sp>
        <p:nvSpPr>
          <p:cNvPr id="269320" name="Text Box 8"/>
          <p:cNvSpPr txBox="1">
            <a:spLocks noChangeArrowheads="1"/>
          </p:cNvSpPr>
          <p:nvPr/>
        </p:nvSpPr>
        <p:spPr bwMode="auto">
          <a:xfrm>
            <a:off x="3382963" y="34718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K</a:t>
            </a:r>
            <a:r>
              <a:rPr lang="es-ES" sz="1800" b="1" baseline="30000">
                <a:latin typeface="Arial" charset="0"/>
              </a:rPr>
              <a:t>+</a:t>
            </a:r>
          </a:p>
        </p:txBody>
      </p:sp>
      <p:sp>
        <p:nvSpPr>
          <p:cNvPr id="269321" name="Text Box 9"/>
          <p:cNvSpPr txBox="1">
            <a:spLocks noChangeArrowheads="1"/>
          </p:cNvSpPr>
          <p:nvPr/>
        </p:nvSpPr>
        <p:spPr bwMode="auto">
          <a:xfrm>
            <a:off x="3382963" y="2679700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Cl</a:t>
            </a:r>
            <a:r>
              <a:rPr lang="es-ES" sz="1800" b="1" baseline="30000">
                <a:latin typeface="Arial" charset="0"/>
              </a:rPr>
              <a:t>-</a:t>
            </a:r>
          </a:p>
        </p:txBody>
      </p:sp>
      <p:sp>
        <p:nvSpPr>
          <p:cNvPr id="269322" name="Text Box 10"/>
          <p:cNvSpPr txBox="1">
            <a:spLocks noChangeArrowheads="1"/>
          </p:cNvSpPr>
          <p:nvPr/>
        </p:nvSpPr>
        <p:spPr bwMode="auto">
          <a:xfrm>
            <a:off x="3167063" y="2032000"/>
            <a:ext cx="827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latin typeface="Arial" charset="0"/>
              </a:rPr>
              <a:t>HCO</a:t>
            </a:r>
            <a:r>
              <a:rPr lang="es-ES" sz="1800" b="1" baseline="-25000">
                <a:latin typeface="Arial" charset="0"/>
              </a:rPr>
              <a:t>3</a:t>
            </a:r>
            <a:r>
              <a:rPr lang="es-ES" sz="1800" b="1" baseline="30000">
                <a:latin typeface="Arial" charset="0"/>
              </a:rPr>
              <a:t>-</a:t>
            </a:r>
          </a:p>
        </p:txBody>
      </p:sp>
      <p:sp>
        <p:nvSpPr>
          <p:cNvPr id="269323" name="Rectangle 11"/>
          <p:cNvSpPr>
            <a:spLocks noChangeArrowheads="1"/>
          </p:cNvSpPr>
          <p:nvPr/>
        </p:nvSpPr>
        <p:spPr bwMode="auto">
          <a:xfrm>
            <a:off x="4248150" y="1600200"/>
            <a:ext cx="1582738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9324" name="Text Box 12"/>
          <p:cNvSpPr txBox="1">
            <a:spLocks noChangeArrowheads="1"/>
          </p:cNvSpPr>
          <p:nvPr/>
        </p:nvSpPr>
        <p:spPr bwMode="auto">
          <a:xfrm>
            <a:off x="5868144" y="2423790"/>
            <a:ext cx="1051891" cy="107721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 err="1">
                <a:solidFill>
                  <a:schemeClr val="bg1"/>
                </a:solidFill>
                <a:latin typeface="Arial" charset="0"/>
              </a:rPr>
              <a:t>Osmoles</a:t>
            </a:r>
            <a:endParaRPr lang="es-ES" sz="1600" b="1" dirty="0">
              <a:solidFill>
                <a:schemeClr val="bg1"/>
              </a:solidFill>
              <a:latin typeface="Arial" charset="0"/>
            </a:endParaRP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No </a:t>
            </a: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medidos</a:t>
            </a:r>
          </a:p>
          <a:p>
            <a:pPr algn="l"/>
            <a:r>
              <a:rPr lang="es-ES" sz="1600" b="1" dirty="0">
                <a:solidFill>
                  <a:schemeClr val="bg1"/>
                </a:solidFill>
                <a:latin typeface="Arial" charset="0"/>
              </a:rPr>
              <a:t>(gap)</a:t>
            </a:r>
          </a:p>
        </p:txBody>
      </p:sp>
      <p:sp>
        <p:nvSpPr>
          <p:cNvPr id="269325" name="Rectangle 13"/>
          <p:cNvSpPr>
            <a:spLocks noChangeArrowheads="1"/>
          </p:cNvSpPr>
          <p:nvPr/>
        </p:nvSpPr>
        <p:spPr bwMode="auto">
          <a:xfrm>
            <a:off x="1223963" y="5230813"/>
            <a:ext cx="1295400" cy="5762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8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sz="1400" b="1"/>
          </a:p>
          <a:p>
            <a:endParaRPr lang="es-ES" sz="1400" b="1"/>
          </a:p>
        </p:txBody>
      </p:sp>
      <p:sp>
        <p:nvSpPr>
          <p:cNvPr id="269326" name="Rectangle 14"/>
          <p:cNvSpPr>
            <a:spLocks noChangeArrowheads="1"/>
          </p:cNvSpPr>
          <p:nvPr/>
        </p:nvSpPr>
        <p:spPr bwMode="auto">
          <a:xfrm>
            <a:off x="1222375" y="5302250"/>
            <a:ext cx="1223963" cy="1015663"/>
          </a:xfrm>
          <a:prstGeom prst="rect">
            <a:avLst/>
          </a:prstGeom>
          <a:solidFill>
            <a:srgbClr val="C3EBD7"/>
          </a:solidFill>
          <a:ln w="28575">
            <a:solidFill>
              <a:srgbClr val="8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 sz="2000" b="1"/>
              <a:t>Gap </a:t>
            </a:r>
          </a:p>
          <a:p>
            <a:r>
              <a:rPr lang="es-ES" sz="2000" b="1"/>
              <a:t>Osmolar Fecal</a:t>
            </a:r>
          </a:p>
        </p:txBody>
      </p:sp>
      <p:sp>
        <p:nvSpPr>
          <p:cNvPr id="269327" name="Rectangle 15"/>
          <p:cNvSpPr>
            <a:spLocks noChangeArrowheads="1"/>
          </p:cNvSpPr>
          <p:nvPr/>
        </p:nvSpPr>
        <p:spPr bwMode="auto">
          <a:xfrm>
            <a:off x="2554287" y="5013325"/>
            <a:ext cx="4608513" cy="360363"/>
          </a:xfrm>
          <a:prstGeom prst="rect">
            <a:avLst/>
          </a:prstGeom>
          <a:solidFill>
            <a:srgbClr val="FFD5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9328" name="Rectangle 16"/>
          <p:cNvSpPr>
            <a:spLocks noChangeArrowheads="1"/>
          </p:cNvSpPr>
          <p:nvPr/>
        </p:nvSpPr>
        <p:spPr bwMode="auto">
          <a:xfrm>
            <a:off x="2736850" y="5956270"/>
            <a:ext cx="1511300" cy="400110"/>
          </a:xfrm>
          <a:prstGeom prst="rect">
            <a:avLst/>
          </a:prstGeom>
          <a:solidFill>
            <a:srgbClr val="85D7AE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&lt;50 mOs/L</a:t>
            </a:r>
          </a:p>
        </p:txBody>
      </p:sp>
      <p:sp>
        <p:nvSpPr>
          <p:cNvPr id="269329" name="Rectangle 17"/>
          <p:cNvSpPr>
            <a:spLocks noChangeArrowheads="1"/>
          </p:cNvSpPr>
          <p:nvPr/>
        </p:nvSpPr>
        <p:spPr bwMode="auto">
          <a:xfrm>
            <a:off x="5724525" y="6092825"/>
            <a:ext cx="1590500" cy="400110"/>
          </a:xfrm>
          <a:prstGeom prst="rect">
            <a:avLst/>
          </a:prstGeom>
          <a:solidFill>
            <a:srgbClr val="9CE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100mOs/L</a:t>
            </a:r>
          </a:p>
        </p:txBody>
      </p:sp>
      <p:sp>
        <p:nvSpPr>
          <p:cNvPr id="269330" name="Text Box 18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4043147" y="4309646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 </a:t>
            </a:r>
            <a:r>
              <a:rPr lang="es-ES_tradnl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4038600" y="3547646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 </a:t>
            </a:r>
            <a:r>
              <a:rPr lang="es-ES_tradnl" sz="1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6858000" y="4675861"/>
            <a:ext cx="101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5" name="Text Box 23"/>
          <p:cNvSpPr txBox="1">
            <a:spLocks noChangeArrowheads="1"/>
          </p:cNvSpPr>
          <p:nvPr/>
        </p:nvSpPr>
        <p:spPr bwMode="auto">
          <a:xfrm>
            <a:off x="6858000" y="4502155"/>
            <a:ext cx="101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15 </a:t>
            </a:r>
            <a:r>
              <a:rPr lang="es-ES_tradnl" sz="1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mEq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9336" name="Line 24"/>
          <p:cNvSpPr>
            <a:spLocks noChangeShapeType="1"/>
          </p:cNvSpPr>
          <p:nvPr/>
        </p:nvSpPr>
        <p:spPr bwMode="auto">
          <a:xfrm>
            <a:off x="4211638" y="1700213"/>
            <a:ext cx="0" cy="21590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9337" name="Line 25"/>
          <p:cNvSpPr>
            <a:spLocks noChangeShapeType="1"/>
          </p:cNvSpPr>
          <p:nvPr/>
        </p:nvSpPr>
        <p:spPr bwMode="auto">
          <a:xfrm>
            <a:off x="7019925" y="1700213"/>
            <a:ext cx="0" cy="252095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4211638" y="1652588"/>
            <a:ext cx="1458912" cy="3365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808000"/>
                </a:solidFill>
              </a:rPr>
              <a:t>GOF pequeño</a:t>
            </a:r>
          </a:p>
        </p:txBody>
      </p:sp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7019925" y="2565400"/>
            <a:ext cx="842963" cy="581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solidFill>
                  <a:srgbClr val="808000"/>
                </a:solidFill>
              </a:rPr>
              <a:t>GOF</a:t>
            </a:r>
          </a:p>
          <a:p>
            <a:pPr algn="l"/>
            <a:r>
              <a:rPr lang="es-ES" sz="1600" b="1">
                <a:solidFill>
                  <a:srgbClr val="808000"/>
                </a:solidFill>
              </a:rPr>
              <a:t>grande</a:t>
            </a: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6559640" y="305650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Osmótica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28" grpId="0" animBg="1"/>
      <p:bldP spid="269329" grpId="0" animBg="1"/>
      <p:bldP spid="269332" grpId="0"/>
      <p:bldP spid="269333" grpId="0"/>
      <p:bldP spid="269334" grpId="0"/>
      <p:bldP spid="26933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2491467" y="2385462"/>
            <a:ext cx="4176143" cy="2123658"/>
          </a:xfrm>
          <a:prstGeom prst="rect">
            <a:avLst/>
          </a:prstGeom>
          <a:solidFill>
            <a:srgbClr val="CFE9E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Cloro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Potasio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Bicarbonato</a:t>
            </a: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1400" b="1" dirty="0" smtClean="0">
                <a:latin typeface="Comic Sans MS" pitchFamily="66" charset="0"/>
              </a:rPr>
              <a:t>Diarrea </a:t>
            </a:r>
            <a:r>
              <a:rPr lang="es-ES" sz="1400" b="1" dirty="0">
                <a:latin typeface="Comic Sans MS" pitchFamily="66" charset="0"/>
              </a:rPr>
              <a:t>Secretora</a:t>
            </a:r>
          </a:p>
          <a:p>
            <a:pPr marL="174625" indent="-174625">
              <a:buFont typeface="Arial" pitchFamily="34" charset="0"/>
              <a:buChar char="•"/>
            </a:pPr>
            <a:endParaRPr lang="es-ES" sz="1400" b="1" dirty="0">
              <a:latin typeface="Comic Sans MS" pitchFamily="66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s-ES" sz="2000" b="1" dirty="0" smtClean="0">
                <a:latin typeface="Comic Sans MS" pitchFamily="66" charset="0"/>
              </a:rPr>
              <a:t>Tratamiento </a:t>
            </a:r>
            <a:r>
              <a:rPr lang="es-ES" sz="2000" b="1" dirty="0">
                <a:latin typeface="Comic Sans MS" pitchFamily="66" charset="0"/>
              </a:rPr>
              <a:t>diarrea secretora</a:t>
            </a:r>
          </a:p>
        </p:txBody>
      </p:sp>
      <p:sp>
        <p:nvSpPr>
          <p:cNvPr id="270340" name="Line 4"/>
          <p:cNvSpPr>
            <a:spLocks noChangeShapeType="1"/>
          </p:cNvSpPr>
          <p:nvPr/>
        </p:nvSpPr>
        <p:spPr bwMode="auto">
          <a:xfrm>
            <a:off x="1793308" y="4257125"/>
            <a:ext cx="6492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11760" y="1879997"/>
            <a:ext cx="4295775" cy="3968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II. SECRECIÓN ELECTROLITOS</a:t>
            </a:r>
            <a:endParaRPr lang="es-MX" sz="2000" b="1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2" name="Picture 2" descr="img3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13077" b="44211"/>
          <a:stretch>
            <a:fillRect/>
          </a:stretch>
        </p:blipFill>
        <p:spPr>
          <a:xfrm>
            <a:off x="755650" y="836613"/>
            <a:ext cx="4586288" cy="2852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1363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6107113" y="6237288"/>
            <a:ext cx="23764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6204585" y="1196016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5. Tratamiento </a:t>
            </a:r>
            <a:endParaRPr lang="es-ES" sz="1800" dirty="0"/>
          </a:p>
          <a:p>
            <a:r>
              <a:rPr lang="es-ES" sz="1800" dirty="0"/>
              <a:t>Diarrea Secretora</a:t>
            </a:r>
          </a:p>
        </p:txBody>
      </p:sp>
      <p:pic>
        <p:nvPicPr>
          <p:cNvPr id="271367" name="Picture 7" descr="img37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t="60519"/>
          <a:stretch>
            <a:fillRect/>
          </a:stretch>
        </p:blipFill>
        <p:spPr bwMode="auto">
          <a:xfrm>
            <a:off x="4017963" y="3716338"/>
            <a:ext cx="4586287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8" name="Rectangle 8"/>
          <p:cNvSpPr>
            <a:spLocks noChangeArrowheads="1"/>
          </p:cNvSpPr>
          <p:nvPr/>
        </p:nvSpPr>
        <p:spPr bwMode="auto">
          <a:xfrm>
            <a:off x="4090988" y="3789363"/>
            <a:ext cx="4319587" cy="2736850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69" name="Rectangle 9"/>
          <p:cNvSpPr>
            <a:spLocks noChangeArrowheads="1"/>
          </p:cNvSpPr>
          <p:nvPr/>
        </p:nvSpPr>
        <p:spPr bwMode="auto">
          <a:xfrm>
            <a:off x="5818188" y="5949950"/>
            <a:ext cx="25209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5828233" y="5876925"/>
            <a:ext cx="241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Almidones resistentes </a:t>
            </a: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amilasa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25736" y="575003"/>
            <a:ext cx="1984839" cy="52322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5724128" y="5034756"/>
            <a:ext cx="0" cy="4824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5 CuadroTexto"/>
          <p:cNvSpPr txBox="1"/>
          <p:nvPr/>
        </p:nvSpPr>
        <p:spPr>
          <a:xfrm>
            <a:off x="4552942" y="5152883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solidFill>
                  <a:srgbClr val="FF0000"/>
                </a:solidFill>
              </a:rPr>
              <a:t>¿por qué?</a:t>
            </a:r>
            <a:endParaRPr lang="es-VE" sz="1800" b="1" dirty="0">
              <a:solidFill>
                <a:srgbClr val="FF000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4" grpId="0" animBg="1"/>
      <p:bldP spid="271368" grpId="0" animBg="1"/>
      <p:bldP spid="271369" grpId="0" animBg="1"/>
      <p:bldP spid="271370" grpId="0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 descr="img33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4" t="13863" r="6650" b="10608"/>
          <a:stretch/>
        </p:blipFill>
        <p:spPr>
          <a:xfrm>
            <a:off x="2976561" y="1905000"/>
            <a:ext cx="4103688" cy="441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2387" name="Rectangle 3"/>
          <p:cNvSpPr>
            <a:spLocks noChangeArrowheads="1"/>
          </p:cNvSpPr>
          <p:nvPr/>
        </p:nvSpPr>
        <p:spPr bwMode="auto">
          <a:xfrm>
            <a:off x="1863725" y="1500188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690940" y="1369342"/>
            <a:ext cx="2706033" cy="830997"/>
          </a:xfrm>
          <a:prstGeom prst="rect">
            <a:avLst/>
          </a:prstGeom>
          <a:solidFill>
            <a:srgbClr val="CEEAB0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1600" b="1" dirty="0" smtClean="0"/>
              <a:t>T. AFECTADOS</a:t>
            </a:r>
            <a:endParaRPr lang="es-ES" sz="1600" b="1" dirty="0"/>
          </a:p>
          <a:p>
            <a:pPr algn="l"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 smtClean="0"/>
              <a:t>Secr</a:t>
            </a:r>
            <a:r>
              <a:rPr lang="es-ES" sz="1600" dirty="0" smtClean="0"/>
              <a:t>. </a:t>
            </a:r>
            <a:r>
              <a:rPr lang="es-ES" sz="1600" dirty="0"/>
              <a:t>de </a:t>
            </a:r>
            <a:r>
              <a:rPr lang="es-ES" sz="1600" dirty="0" smtClean="0"/>
              <a:t>Cl</a:t>
            </a:r>
            <a:r>
              <a:rPr lang="es-ES" sz="1600" baseline="30000" dirty="0" smtClean="0"/>
              <a:t>-</a:t>
            </a:r>
            <a:endParaRPr lang="es-ES" sz="1600" baseline="30000" dirty="0"/>
          </a:p>
          <a:p>
            <a:pPr algn="l"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/>
              <a:t>Abs</a:t>
            </a:r>
            <a:r>
              <a:rPr lang="es-ES" sz="1600" dirty="0"/>
              <a:t>. </a:t>
            </a:r>
            <a:r>
              <a:rPr lang="es-ES" sz="1600" dirty="0" err="1" smtClean="0"/>
              <a:t>Electroneutra</a:t>
            </a:r>
            <a:r>
              <a:rPr lang="es-ES" sz="1600" dirty="0" smtClean="0"/>
              <a:t> NaCl</a:t>
            </a:r>
            <a:endParaRPr lang="es-ES" sz="1600" dirty="0"/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770736" y="4379119"/>
            <a:ext cx="2291333" cy="584775"/>
          </a:xfrm>
          <a:prstGeom prst="rect">
            <a:avLst/>
          </a:prstGeom>
          <a:solidFill>
            <a:srgbClr val="A2BEFC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1600" b="1" dirty="0" err="1" smtClean="0"/>
              <a:t>Cotransp</a:t>
            </a:r>
            <a:r>
              <a:rPr lang="es-ES" sz="1600" b="1" dirty="0" smtClean="0"/>
              <a:t>. </a:t>
            </a:r>
            <a:r>
              <a:rPr lang="es-ES" sz="1600" b="1" dirty="0" err="1"/>
              <a:t>Na</a:t>
            </a:r>
            <a:r>
              <a:rPr lang="es-ES" sz="1600" b="1" baseline="30000" dirty="0"/>
              <a:t>+</a:t>
            </a:r>
            <a:r>
              <a:rPr lang="es-ES" sz="1600" b="1" dirty="0"/>
              <a:t>-GLU</a:t>
            </a:r>
          </a:p>
          <a:p>
            <a:pPr marL="173038" indent="-173038" algn="l">
              <a:buFont typeface="Arial" panose="020B0604020202020204" pitchFamily="34" charset="0"/>
              <a:buChar char="•"/>
            </a:pPr>
            <a:r>
              <a:rPr lang="es-ES" sz="1600" b="1" dirty="0" smtClean="0"/>
              <a:t>Bomba </a:t>
            </a:r>
            <a:r>
              <a:rPr lang="es-ES" sz="1600" b="1" dirty="0" err="1"/>
              <a:t>Na</a:t>
            </a:r>
            <a:r>
              <a:rPr lang="es-ES" sz="1600" b="1" baseline="30000" dirty="0"/>
              <a:t>+</a:t>
            </a:r>
            <a:r>
              <a:rPr lang="es-ES" sz="1600" b="1" dirty="0"/>
              <a:t>-K</a:t>
            </a:r>
            <a:r>
              <a:rPr lang="es-ES" sz="1600" b="1" baseline="30000" dirty="0"/>
              <a:t>+</a:t>
            </a:r>
          </a:p>
        </p:txBody>
      </p:sp>
      <p:sp>
        <p:nvSpPr>
          <p:cNvPr id="272392" name="Text Box 8"/>
          <p:cNvSpPr txBox="1">
            <a:spLocks noChangeArrowheads="1"/>
          </p:cNvSpPr>
          <p:nvPr/>
        </p:nvSpPr>
        <p:spPr bwMode="auto">
          <a:xfrm>
            <a:off x="520913" y="42703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2393" name="Line 9"/>
          <p:cNvSpPr>
            <a:spLocks noChangeShapeType="1"/>
          </p:cNvSpPr>
          <p:nvPr/>
        </p:nvSpPr>
        <p:spPr bwMode="auto">
          <a:xfrm flipH="1" flipV="1">
            <a:off x="5927724" y="2074863"/>
            <a:ext cx="73025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394" name="Text Box 10"/>
          <p:cNvSpPr txBox="1">
            <a:spLocks noChangeArrowheads="1"/>
          </p:cNvSpPr>
          <p:nvPr/>
        </p:nvSpPr>
        <p:spPr bwMode="auto">
          <a:xfrm>
            <a:off x="5424486" y="1716088"/>
            <a:ext cx="1077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H</a:t>
            </a:r>
            <a:r>
              <a:rPr lang="es-ES_tradnl" sz="18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72395" name="Text Box 11"/>
          <p:cNvSpPr txBox="1">
            <a:spLocks noChangeArrowheads="1"/>
          </p:cNvSpPr>
          <p:nvPr/>
        </p:nvSpPr>
        <p:spPr bwMode="auto">
          <a:xfrm>
            <a:off x="6528752" y="967764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5. Tratamiento </a:t>
            </a:r>
            <a:endParaRPr lang="es-ES" sz="1800" dirty="0"/>
          </a:p>
          <a:p>
            <a:r>
              <a:rPr lang="es-ES" sz="1800" dirty="0"/>
              <a:t>Diarrea Secretora</a:t>
            </a:r>
          </a:p>
        </p:txBody>
      </p:sp>
      <p:sp>
        <p:nvSpPr>
          <p:cNvPr id="272396" name="Text Box 12"/>
          <p:cNvSpPr txBox="1">
            <a:spLocks noChangeArrowheads="1"/>
          </p:cNvSpPr>
          <p:nvPr/>
        </p:nvSpPr>
        <p:spPr bwMode="auto">
          <a:xfrm>
            <a:off x="6794340" y="382969"/>
            <a:ext cx="1984839" cy="523220"/>
          </a:xfrm>
          <a:prstGeom prst="rect">
            <a:avLst/>
          </a:prstGeom>
          <a:solidFill>
            <a:srgbClr val="66BA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>
                <a:latin typeface="Comic Sans MS" pitchFamily="66" charset="0"/>
              </a:rPr>
              <a:t>II. SECRECIÓN </a:t>
            </a:r>
          </a:p>
          <a:p>
            <a:r>
              <a:rPr lang="es-ES" sz="14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272398" name="Rectangle 14"/>
          <p:cNvSpPr>
            <a:spLocks noChangeArrowheads="1"/>
          </p:cNvSpPr>
          <p:nvPr/>
        </p:nvSpPr>
        <p:spPr bwMode="auto">
          <a:xfrm>
            <a:off x="4487861" y="3799547"/>
            <a:ext cx="1008063" cy="8677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0" name="Rectangle 16"/>
          <p:cNvSpPr>
            <a:spLocks noChangeArrowheads="1"/>
          </p:cNvSpPr>
          <p:nvPr/>
        </p:nvSpPr>
        <p:spPr bwMode="auto">
          <a:xfrm>
            <a:off x="3695699" y="4883150"/>
            <a:ext cx="1008062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1" name="Rectangle 17"/>
          <p:cNvSpPr>
            <a:spLocks noChangeArrowheads="1"/>
          </p:cNvSpPr>
          <p:nvPr/>
        </p:nvSpPr>
        <p:spPr bwMode="auto">
          <a:xfrm>
            <a:off x="3624261" y="358775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2" name="Rectangle 18"/>
          <p:cNvSpPr>
            <a:spLocks noChangeArrowheads="1"/>
          </p:cNvSpPr>
          <p:nvPr/>
        </p:nvSpPr>
        <p:spPr bwMode="auto">
          <a:xfrm>
            <a:off x="3911599" y="3803650"/>
            <a:ext cx="360362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3" name="Oval 19"/>
          <p:cNvSpPr>
            <a:spLocks noChangeArrowheads="1"/>
          </p:cNvSpPr>
          <p:nvPr/>
        </p:nvSpPr>
        <p:spPr bwMode="auto">
          <a:xfrm>
            <a:off x="4632324" y="5316538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4" name="Oval 20"/>
          <p:cNvSpPr>
            <a:spLocks noChangeArrowheads="1"/>
          </p:cNvSpPr>
          <p:nvPr/>
        </p:nvSpPr>
        <p:spPr bwMode="auto">
          <a:xfrm>
            <a:off x="4271961" y="4740275"/>
            <a:ext cx="5762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6" name="AutoShape 22"/>
          <p:cNvSpPr>
            <a:spLocks/>
          </p:cNvSpPr>
          <p:nvPr/>
        </p:nvSpPr>
        <p:spPr bwMode="auto">
          <a:xfrm rot="16235645" flipH="1">
            <a:off x="3875086" y="3479800"/>
            <a:ext cx="144463" cy="792163"/>
          </a:xfrm>
          <a:prstGeom prst="rightBracket">
            <a:avLst>
              <a:gd name="adj" fmla="val 274175"/>
            </a:avLst>
          </a:prstGeom>
          <a:noFill/>
          <a:ln w="38100">
            <a:solidFill>
              <a:srgbClr val="198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272407" name="Line 23"/>
          <p:cNvSpPr>
            <a:spLocks noChangeShapeType="1"/>
          </p:cNvSpPr>
          <p:nvPr/>
        </p:nvSpPr>
        <p:spPr bwMode="auto">
          <a:xfrm>
            <a:off x="3911599" y="3948113"/>
            <a:ext cx="0" cy="6477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408" name="AutoShape 24"/>
          <p:cNvSpPr>
            <a:spLocks/>
          </p:cNvSpPr>
          <p:nvPr/>
        </p:nvSpPr>
        <p:spPr bwMode="auto">
          <a:xfrm rot="21508380" flipH="1">
            <a:off x="4559299" y="4740275"/>
            <a:ext cx="73025" cy="608013"/>
          </a:xfrm>
          <a:prstGeom prst="rightBracket">
            <a:avLst>
              <a:gd name="adj" fmla="val 416305"/>
            </a:avLst>
          </a:prstGeom>
          <a:noFill/>
          <a:ln w="38100">
            <a:solidFill>
              <a:srgbClr val="198C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09" name="Line 25"/>
          <p:cNvSpPr>
            <a:spLocks noChangeShapeType="1"/>
          </p:cNvSpPr>
          <p:nvPr/>
        </p:nvSpPr>
        <p:spPr bwMode="auto">
          <a:xfrm>
            <a:off x="4343399" y="4956175"/>
            <a:ext cx="2159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2411" name="Oval 27"/>
          <p:cNvSpPr>
            <a:spLocks noChangeArrowheads="1"/>
          </p:cNvSpPr>
          <p:nvPr/>
        </p:nvSpPr>
        <p:spPr bwMode="auto">
          <a:xfrm>
            <a:off x="3479799" y="2724150"/>
            <a:ext cx="792162" cy="1079500"/>
          </a:xfrm>
          <a:prstGeom prst="ellips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2" name="Oval 28"/>
          <p:cNvSpPr>
            <a:spLocks noChangeArrowheads="1"/>
          </p:cNvSpPr>
          <p:nvPr/>
        </p:nvSpPr>
        <p:spPr bwMode="auto">
          <a:xfrm>
            <a:off x="4703761" y="4667250"/>
            <a:ext cx="1368425" cy="865188"/>
          </a:xfrm>
          <a:prstGeom prst="ellips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3" name="Oval 29"/>
          <p:cNvSpPr>
            <a:spLocks noChangeArrowheads="1"/>
          </p:cNvSpPr>
          <p:nvPr/>
        </p:nvSpPr>
        <p:spPr bwMode="auto">
          <a:xfrm>
            <a:off x="4056061" y="1571625"/>
            <a:ext cx="6477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4" name="Oval 30"/>
          <p:cNvSpPr>
            <a:spLocks noChangeArrowheads="1"/>
          </p:cNvSpPr>
          <p:nvPr/>
        </p:nvSpPr>
        <p:spPr bwMode="auto">
          <a:xfrm>
            <a:off x="4919661" y="2147888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5" name="Oval 31"/>
          <p:cNvSpPr>
            <a:spLocks noChangeArrowheads="1"/>
          </p:cNvSpPr>
          <p:nvPr/>
        </p:nvSpPr>
        <p:spPr bwMode="auto">
          <a:xfrm>
            <a:off x="5280024" y="2147888"/>
            <a:ext cx="144462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390" name="Text Box 6"/>
          <p:cNvSpPr txBox="1">
            <a:spLocks noChangeArrowheads="1"/>
          </p:cNvSpPr>
          <p:nvPr/>
        </p:nvSpPr>
        <p:spPr bwMode="auto">
          <a:xfrm>
            <a:off x="6632437" y="4912383"/>
            <a:ext cx="2146742" cy="646331"/>
          </a:xfrm>
          <a:prstGeom prst="rect">
            <a:avLst/>
          </a:prstGeom>
          <a:solidFill>
            <a:srgbClr val="A2BEFC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¡Usar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transportes</a:t>
            </a:r>
          </a:p>
          <a:p>
            <a:pPr algn="l"/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CONSERVADOS!</a:t>
            </a:r>
          </a:p>
        </p:txBody>
      </p:sp>
      <p:sp>
        <p:nvSpPr>
          <p:cNvPr id="272405" name="Text Box 21"/>
          <p:cNvSpPr txBox="1">
            <a:spLocks noChangeArrowheads="1"/>
          </p:cNvSpPr>
          <p:nvPr/>
        </p:nvSpPr>
        <p:spPr bwMode="auto">
          <a:xfrm>
            <a:off x="3234644" y="4392011"/>
            <a:ext cx="1160462" cy="590550"/>
          </a:xfrm>
          <a:prstGeom prst="rect">
            <a:avLst/>
          </a:prstGeom>
          <a:solidFill>
            <a:srgbClr val="A2BEFC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/>
              <a:t>T. No </a:t>
            </a:r>
          </a:p>
          <a:p>
            <a:pPr algn="l"/>
            <a:r>
              <a:rPr lang="es-ES_tradnl" sz="1600" b="1"/>
              <a:t>afectados</a:t>
            </a:r>
          </a:p>
        </p:txBody>
      </p:sp>
      <p:sp>
        <p:nvSpPr>
          <p:cNvPr id="2" name="Elipse 1"/>
          <p:cNvSpPr/>
          <p:nvPr/>
        </p:nvSpPr>
        <p:spPr bwMode="auto">
          <a:xfrm>
            <a:off x="4487861" y="3587750"/>
            <a:ext cx="360363" cy="36036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4948916" y="3689288"/>
            <a:ext cx="232684" cy="2588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2418" name="Oval 34"/>
          <p:cNvSpPr>
            <a:spLocks noChangeArrowheads="1"/>
          </p:cNvSpPr>
          <p:nvPr/>
        </p:nvSpPr>
        <p:spPr bwMode="auto">
          <a:xfrm>
            <a:off x="4127499" y="1704975"/>
            <a:ext cx="1555095" cy="2242272"/>
          </a:xfrm>
          <a:prstGeom prst="ellipse">
            <a:avLst/>
          </a:prstGeom>
          <a:noFill/>
          <a:ln w="38100">
            <a:solidFill>
              <a:srgbClr val="00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2416" name="Text Box 32"/>
          <p:cNvSpPr txBox="1">
            <a:spLocks noChangeArrowheads="1"/>
          </p:cNvSpPr>
          <p:nvPr/>
        </p:nvSpPr>
        <p:spPr bwMode="auto">
          <a:xfrm>
            <a:off x="3966367" y="1635126"/>
            <a:ext cx="1025525" cy="336550"/>
          </a:xfrm>
          <a:prstGeom prst="rect">
            <a:avLst/>
          </a:prstGeom>
          <a:solidFill>
            <a:srgbClr val="DBFF7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</a:t>
            </a:r>
          </a:p>
        </p:txBody>
      </p:sp>
      <p:sp>
        <p:nvSpPr>
          <p:cNvPr id="272417" name="Text Box 33"/>
          <p:cNvSpPr txBox="1">
            <a:spLocks noChangeArrowheads="1"/>
          </p:cNvSpPr>
          <p:nvPr/>
        </p:nvSpPr>
        <p:spPr bwMode="auto">
          <a:xfrm>
            <a:off x="4645024" y="2387600"/>
            <a:ext cx="1139825" cy="336550"/>
          </a:xfrm>
          <a:prstGeom prst="rect">
            <a:avLst/>
          </a:prstGeom>
          <a:solidFill>
            <a:srgbClr val="DBFF7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7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8" grpId="0" animBg="1"/>
      <p:bldP spid="272389" grpId="0" animBg="1"/>
      <p:bldP spid="272406" grpId="0" animBg="1"/>
      <p:bldP spid="272407" grpId="0" animBg="1"/>
      <p:bldP spid="272408" grpId="0" animBg="1"/>
      <p:bldP spid="272409" grpId="0" animBg="1"/>
      <p:bldP spid="272411" grpId="0" animBg="1"/>
      <p:bldP spid="272412" grpId="0" animBg="1"/>
      <p:bldP spid="272390" grpId="0" animBg="1"/>
      <p:bldP spid="272390" grpId="1" animBg="1"/>
      <p:bldP spid="272405" grpId="0" animBg="1"/>
      <p:bldP spid="272418" grpId="0" animBg="1"/>
      <p:bldP spid="272416" grpId="0" animBg="1"/>
      <p:bldP spid="2724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2144561" y="26064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1874837" y="928315"/>
            <a:ext cx="5394325" cy="500136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  <a:endParaRPr lang="es-ES_tradnl" sz="8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SzPct val="150000"/>
            </a:pPr>
            <a:endParaRPr lang="es-ES_tradnl" sz="800" b="1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nutrientes</a:t>
            </a: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4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</a:t>
            </a:r>
            <a:r>
              <a:rPr lang="es-ES_tradnl" sz="2800" dirty="0">
                <a:latin typeface="Comic Sans MS" pitchFamily="66" charset="0"/>
              </a:rPr>
              <a:t> </a:t>
            </a:r>
            <a:r>
              <a:rPr lang="es-ES_tradnl" sz="28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agua, electrolitos </a:t>
            </a:r>
            <a:endParaRPr lang="es-ES_tradnl" sz="28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y vitaminas. 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</a:pPr>
            <a:r>
              <a:rPr lang="es-ES_tradnl" sz="200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 descr="rehidratacion oral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5329237" cy="502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6443083" y="525790"/>
            <a:ext cx="1984839" cy="523220"/>
          </a:xfrm>
          <a:prstGeom prst="rect">
            <a:avLst/>
          </a:prstGeom>
          <a:solidFill>
            <a:srgbClr val="66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 dirty="0">
                <a:latin typeface="Comic Sans MS" pitchFamily="66" charset="0"/>
              </a:rPr>
              <a:t>II. SECRECIÓN </a:t>
            </a:r>
          </a:p>
          <a:p>
            <a:r>
              <a:rPr lang="es-ES" sz="1400" b="1" dirty="0">
                <a:latin typeface="Comic Sans MS" pitchFamily="66" charset="0"/>
              </a:rPr>
              <a:t>     ELECTROLITOS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6186603" y="1122363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5. Tratamiento</a:t>
            </a:r>
            <a:endParaRPr lang="es-ES" sz="1800" dirty="0"/>
          </a:p>
          <a:p>
            <a:r>
              <a:rPr lang="es-ES" sz="1800" dirty="0"/>
              <a:t>Diarrea Secretora</a:t>
            </a: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6084888" y="2208213"/>
            <a:ext cx="2211387" cy="244157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1" dirty="0" smtClean="0"/>
              <a:t>Solución ORAL OMS </a:t>
            </a:r>
            <a:endParaRPr lang="es-ES" sz="1800" b="1" dirty="0"/>
          </a:p>
          <a:p>
            <a:r>
              <a:rPr lang="es-ES" sz="1600" b="1" dirty="0"/>
              <a:t>(</a:t>
            </a:r>
            <a:r>
              <a:rPr lang="es-ES" sz="1600" b="1" dirty="0" err="1"/>
              <a:t>mmol</a:t>
            </a:r>
            <a:r>
              <a:rPr lang="es-ES" sz="1600" b="1" dirty="0"/>
              <a:t>/L)</a:t>
            </a:r>
          </a:p>
          <a:p>
            <a:endParaRPr lang="es-ES" sz="1600" b="1" dirty="0"/>
          </a:p>
          <a:p>
            <a:r>
              <a:rPr lang="es-ES" sz="1800" b="1" dirty="0"/>
              <a:t>Glucosa</a:t>
            </a:r>
            <a:r>
              <a:rPr lang="es-ES" sz="1600" dirty="0"/>
              <a:t>	     111</a:t>
            </a:r>
          </a:p>
          <a:p>
            <a:r>
              <a:rPr lang="es-ES" sz="1800" b="1" dirty="0"/>
              <a:t>Sodio</a:t>
            </a:r>
            <a:r>
              <a:rPr lang="es-ES" sz="1600" dirty="0"/>
              <a:t>	     90</a:t>
            </a:r>
          </a:p>
          <a:p>
            <a:r>
              <a:rPr lang="es-ES" sz="1600" dirty="0"/>
              <a:t>Cloro            80 Potasio	     20 Bicarbonato 30</a:t>
            </a:r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4572000" y="22050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15" name="Text Box 7"/>
          <p:cNvSpPr txBox="1">
            <a:spLocks noChangeArrowheads="1"/>
          </p:cNvSpPr>
          <p:nvPr/>
        </p:nvSpPr>
        <p:spPr bwMode="auto">
          <a:xfrm>
            <a:off x="4572000" y="2159000"/>
            <a:ext cx="1282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GLUCOSA</a:t>
            </a:r>
          </a:p>
        </p:txBody>
      </p:sp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539750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17" name="Text Box 9"/>
          <p:cNvSpPr txBox="1">
            <a:spLocks noChangeArrowheads="1"/>
          </p:cNvSpPr>
          <p:nvPr/>
        </p:nvSpPr>
        <p:spPr bwMode="auto">
          <a:xfrm>
            <a:off x="5650490" y="4691063"/>
            <a:ext cx="2895344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Más </a:t>
            </a:r>
          </a:p>
          <a:p>
            <a:r>
              <a:rPr lang="es-ES" sz="1600" b="1" dirty="0"/>
              <a:t>almidones no absorbibles</a:t>
            </a:r>
          </a:p>
          <a:p>
            <a:r>
              <a:rPr lang="es-ES" sz="1400" dirty="0" smtClean="0"/>
              <a:t>(microbiota fermenta y produce </a:t>
            </a:r>
          </a:p>
          <a:p>
            <a:r>
              <a:rPr lang="es-ES" sz="1400" dirty="0" smtClean="0"/>
              <a:t>A</a:t>
            </a:r>
            <a:r>
              <a:rPr lang="es-ES" sz="1400" dirty="0"/>
              <a:t>. grasos </a:t>
            </a:r>
            <a:r>
              <a:rPr lang="es-ES" sz="1400" dirty="0" err="1"/>
              <a:t>cad</a:t>
            </a:r>
            <a:r>
              <a:rPr lang="es-ES" sz="1400" dirty="0"/>
              <a:t>. corta) </a:t>
            </a:r>
          </a:p>
          <a:p>
            <a:r>
              <a:rPr lang="es-ES" sz="1600" dirty="0"/>
              <a:t>Favorecen </a:t>
            </a:r>
            <a:r>
              <a:rPr lang="es-ES" sz="1600" dirty="0" err="1"/>
              <a:t>abs</a:t>
            </a:r>
            <a:r>
              <a:rPr lang="es-ES" sz="1600" dirty="0"/>
              <a:t>. sodio</a:t>
            </a:r>
          </a:p>
        </p:txBody>
      </p:sp>
      <p:sp>
        <p:nvSpPr>
          <p:cNvPr id="273419" name="Oval 11"/>
          <p:cNvSpPr>
            <a:spLocks noChangeArrowheads="1"/>
          </p:cNvSpPr>
          <p:nvPr/>
        </p:nvSpPr>
        <p:spPr bwMode="auto">
          <a:xfrm>
            <a:off x="4572000" y="2565400"/>
            <a:ext cx="5762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0" name="Oval 12"/>
          <p:cNvSpPr>
            <a:spLocks noChangeArrowheads="1"/>
          </p:cNvSpPr>
          <p:nvPr/>
        </p:nvSpPr>
        <p:spPr bwMode="auto">
          <a:xfrm>
            <a:off x="5508625" y="2997200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1" name="Oval 13"/>
          <p:cNvSpPr>
            <a:spLocks noChangeArrowheads="1"/>
          </p:cNvSpPr>
          <p:nvPr/>
        </p:nvSpPr>
        <p:spPr bwMode="auto">
          <a:xfrm>
            <a:off x="4932363" y="3429000"/>
            <a:ext cx="5762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2" name="Oval 14"/>
          <p:cNvSpPr>
            <a:spLocks noChangeArrowheads="1"/>
          </p:cNvSpPr>
          <p:nvPr/>
        </p:nvSpPr>
        <p:spPr bwMode="auto">
          <a:xfrm>
            <a:off x="5508625" y="386080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3423" name="Text Box 15"/>
          <p:cNvSpPr txBox="1">
            <a:spLocks noChangeArrowheads="1"/>
          </p:cNvSpPr>
          <p:nvPr/>
        </p:nvSpPr>
        <p:spPr bwMode="auto">
          <a:xfrm>
            <a:off x="5292725" y="303847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4" name="Text Box 16"/>
          <p:cNvSpPr txBox="1">
            <a:spLocks noChangeArrowheads="1"/>
          </p:cNvSpPr>
          <p:nvPr/>
        </p:nvSpPr>
        <p:spPr bwMode="auto">
          <a:xfrm>
            <a:off x="4572000" y="2468563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5" name="Text Box 17"/>
          <p:cNvSpPr txBox="1">
            <a:spLocks noChangeArrowheads="1"/>
          </p:cNvSpPr>
          <p:nvPr/>
        </p:nvSpPr>
        <p:spPr bwMode="auto">
          <a:xfrm>
            <a:off x="5292725" y="369252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3426" name="Text Box 18"/>
          <p:cNvSpPr txBox="1">
            <a:spLocks noChangeArrowheads="1"/>
          </p:cNvSpPr>
          <p:nvPr/>
        </p:nvSpPr>
        <p:spPr bwMode="auto">
          <a:xfrm>
            <a:off x="4859338" y="3405188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5" grpId="0"/>
      <p:bldP spid="273423" grpId="0"/>
      <p:bldP spid="273424" grpId="0"/>
      <p:bldP spid="273425" grpId="0"/>
      <p:bldP spid="27342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4" name="Picture 2" descr="rehidratacion oral"/>
          <p:cNvPicPr>
            <a:picLocks noChangeAspect="1" noChangeArrowheads="1"/>
          </p:cNvPicPr>
          <p:nvPr/>
        </p:nvPicPr>
        <p:blipFill rotWithShape="1"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5"/>
          <a:stretch/>
        </p:blipFill>
        <p:spPr bwMode="auto">
          <a:xfrm>
            <a:off x="394915" y="762001"/>
            <a:ext cx="5329237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6784362" y="323529"/>
            <a:ext cx="1984839" cy="523220"/>
          </a:xfrm>
          <a:prstGeom prst="rect">
            <a:avLst/>
          </a:prstGeom>
          <a:solidFill>
            <a:srgbClr val="66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400" b="1" dirty="0">
                <a:latin typeface="Comic Sans MS" pitchFamily="66" charset="0"/>
              </a:rPr>
              <a:t>II. SECRECIÓN </a:t>
            </a:r>
          </a:p>
          <a:p>
            <a:r>
              <a:rPr lang="es-ES" sz="1400" b="1" dirty="0">
                <a:latin typeface="Comic Sans MS" pitchFamily="66" charset="0"/>
              </a:rPr>
              <a:t>     ELECTROLITOS</a:t>
            </a: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6527882" y="964002"/>
            <a:ext cx="224131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5. Tratamiento </a:t>
            </a:r>
            <a:endParaRPr lang="es-ES" sz="1800" dirty="0"/>
          </a:p>
          <a:p>
            <a:r>
              <a:rPr lang="es-ES" sz="1800" dirty="0"/>
              <a:t>Diarrea Secretora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5579690" y="1985962"/>
            <a:ext cx="2952750" cy="2652713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Solución Rehidratación</a:t>
            </a:r>
          </a:p>
          <a:p>
            <a:endParaRPr lang="es-ES" sz="1600" b="1" dirty="0"/>
          </a:p>
          <a:p>
            <a:pPr algn="l"/>
            <a:r>
              <a:rPr lang="es-ES" sz="1600" b="1" dirty="0"/>
              <a:t>1</a:t>
            </a:r>
            <a:r>
              <a:rPr lang="es-ES" sz="1600" dirty="0"/>
              <a:t> litro agua potable</a:t>
            </a:r>
          </a:p>
          <a:p>
            <a:pPr algn="l"/>
            <a:endParaRPr lang="es-ES" sz="1600" dirty="0"/>
          </a:p>
          <a:p>
            <a:pPr algn="l"/>
            <a:r>
              <a:rPr lang="es-ES" sz="1600" b="1" dirty="0"/>
              <a:t>3</a:t>
            </a:r>
            <a:r>
              <a:rPr lang="es-ES" sz="1600" dirty="0"/>
              <a:t> cucharadas </a:t>
            </a:r>
            <a:r>
              <a:rPr lang="es-ES" sz="1800" b="1" dirty="0"/>
              <a:t>azúcar</a:t>
            </a:r>
          </a:p>
          <a:p>
            <a:pPr algn="l"/>
            <a:endParaRPr lang="es-ES" sz="1600" b="1" dirty="0"/>
          </a:p>
          <a:p>
            <a:pPr algn="l"/>
            <a:r>
              <a:rPr lang="es-ES" sz="2400" dirty="0"/>
              <a:t>½</a:t>
            </a:r>
            <a:r>
              <a:rPr lang="es-ES" sz="1600" dirty="0"/>
              <a:t> cucharadita </a:t>
            </a:r>
            <a:r>
              <a:rPr lang="es-ES" sz="1800" b="1" dirty="0"/>
              <a:t>sal</a:t>
            </a:r>
          </a:p>
          <a:p>
            <a:pPr algn="l"/>
            <a:endParaRPr lang="es-ES" sz="1600" dirty="0"/>
          </a:p>
          <a:p>
            <a:pPr algn="l"/>
            <a:r>
              <a:rPr lang="es-ES" sz="2400" dirty="0"/>
              <a:t>½</a:t>
            </a:r>
            <a:r>
              <a:rPr lang="es-ES" sz="1600" dirty="0"/>
              <a:t> cucharadita </a:t>
            </a:r>
            <a:r>
              <a:rPr lang="es-ES" sz="1800" b="1" dirty="0"/>
              <a:t>bicarbonato</a:t>
            </a:r>
            <a:endParaRPr lang="es-ES" sz="1600" dirty="0"/>
          </a:p>
        </p:txBody>
      </p:sp>
      <p:sp>
        <p:nvSpPr>
          <p:cNvPr id="274438" name="Rectangle 6"/>
          <p:cNvSpPr>
            <a:spLocks noChangeArrowheads="1"/>
          </p:cNvSpPr>
          <p:nvPr/>
        </p:nvSpPr>
        <p:spPr bwMode="auto">
          <a:xfrm>
            <a:off x="4139827" y="1841500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4139827" y="1814512"/>
            <a:ext cx="1198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GLUCOSA</a:t>
            </a:r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364435" y="29304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6346427" y="4664302"/>
            <a:ext cx="180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www.mayoclinic.com</a:t>
            </a:r>
          </a:p>
        </p:txBody>
      </p:sp>
      <p:sp>
        <p:nvSpPr>
          <p:cNvPr id="274444" name="Rectangle 12"/>
          <p:cNvSpPr>
            <a:spLocks noChangeArrowheads="1"/>
          </p:cNvSpPr>
          <p:nvPr/>
        </p:nvSpPr>
        <p:spPr bwMode="auto">
          <a:xfrm>
            <a:off x="4139827" y="1625600"/>
            <a:ext cx="107950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5" name="Rectangle 13"/>
          <p:cNvSpPr>
            <a:spLocks noChangeArrowheads="1"/>
          </p:cNvSpPr>
          <p:nvPr/>
        </p:nvSpPr>
        <p:spPr bwMode="auto">
          <a:xfrm>
            <a:off x="5076452" y="2705100"/>
            <a:ext cx="4318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6" name="Oval 14"/>
          <p:cNvSpPr>
            <a:spLocks noChangeArrowheads="1"/>
          </p:cNvSpPr>
          <p:nvPr/>
        </p:nvSpPr>
        <p:spPr bwMode="auto">
          <a:xfrm>
            <a:off x="4500190" y="3065462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4447" name="Text Box 15"/>
          <p:cNvSpPr txBox="1">
            <a:spLocks noChangeArrowheads="1"/>
          </p:cNvSpPr>
          <p:nvPr/>
        </p:nvSpPr>
        <p:spPr bwMode="auto">
          <a:xfrm>
            <a:off x="4931990" y="2698750"/>
            <a:ext cx="557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8" name="Text Box 16"/>
          <p:cNvSpPr txBox="1">
            <a:spLocks noChangeArrowheads="1"/>
          </p:cNvSpPr>
          <p:nvPr/>
        </p:nvSpPr>
        <p:spPr bwMode="auto">
          <a:xfrm>
            <a:off x="5076452" y="3425825"/>
            <a:ext cx="557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9" name="Text Box 17"/>
          <p:cNvSpPr txBox="1">
            <a:spLocks noChangeArrowheads="1"/>
          </p:cNvSpPr>
          <p:nvPr/>
        </p:nvSpPr>
        <p:spPr bwMode="auto">
          <a:xfrm>
            <a:off x="4427165" y="3041650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74450" name="Text Box 18"/>
          <p:cNvSpPr txBox="1">
            <a:spLocks noChangeArrowheads="1"/>
          </p:cNvSpPr>
          <p:nvPr/>
        </p:nvSpPr>
        <p:spPr bwMode="auto">
          <a:xfrm>
            <a:off x="4106490" y="1795462"/>
            <a:ext cx="1282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GLUCOSA</a:t>
            </a:r>
          </a:p>
        </p:txBody>
      </p:sp>
      <p:sp>
        <p:nvSpPr>
          <p:cNvPr id="274451" name="Text Box 19"/>
          <p:cNvSpPr txBox="1">
            <a:spLocks noChangeArrowheads="1"/>
          </p:cNvSpPr>
          <p:nvPr/>
        </p:nvSpPr>
        <p:spPr bwMode="auto">
          <a:xfrm>
            <a:off x="4106490" y="2105025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54603" y="5889353"/>
            <a:ext cx="63930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Añadir 10-20 mg </a:t>
            </a:r>
            <a:r>
              <a:rPr lang="es-VE" sz="1400" b="1" dirty="0" smtClean="0"/>
              <a:t>Zinc</a:t>
            </a:r>
            <a:r>
              <a:rPr lang="es-VE" sz="1400" dirty="0" smtClean="0"/>
              <a:t> para reducir frecuencia y duración diarrea en niños. </a:t>
            </a:r>
          </a:p>
          <a:p>
            <a:r>
              <a:rPr lang="es-VE" sz="1400" dirty="0" smtClean="0"/>
              <a:t>No esta claro el mecanismo. Pero in vitro inhibe el canal de K </a:t>
            </a:r>
            <a:r>
              <a:rPr lang="es-VE" sz="1400" dirty="0" err="1" smtClean="0"/>
              <a:t>laterobasal</a:t>
            </a:r>
            <a:r>
              <a:rPr lang="es-VE" sz="1400" dirty="0" smtClean="0"/>
              <a:t>.</a:t>
            </a:r>
          </a:p>
          <a:p>
            <a:r>
              <a:rPr lang="en-US" sz="1400" dirty="0"/>
              <a:t>Indian J </a:t>
            </a:r>
            <a:r>
              <a:rPr lang="en-US" sz="1400" dirty="0" err="1"/>
              <a:t>Pharmacol</a:t>
            </a:r>
            <a:r>
              <a:rPr lang="en-US" sz="1400" dirty="0"/>
              <a:t>. </a:t>
            </a:r>
            <a:r>
              <a:rPr lang="en-US" sz="1400" dirty="0" smtClean="0"/>
              <a:t>2011; 43: </a:t>
            </a:r>
            <a:r>
              <a:rPr lang="en-US" sz="1400" dirty="0"/>
              <a:t>232–235</a:t>
            </a:r>
            <a:endParaRPr lang="es-VE" sz="1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489202" y="4847619"/>
            <a:ext cx="3309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/>
              <a:t>Ahora se recomienda hacer la solución 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hipoosmolar</a:t>
            </a:r>
            <a:r>
              <a:rPr lang="es-VE" sz="1600" dirty="0" smtClean="0"/>
              <a:t> para disminuir volumen evacuaciones</a:t>
            </a:r>
            <a:endParaRPr lang="es-VE" sz="1600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47" grpId="0"/>
      <p:bldP spid="274448" grpId="0"/>
      <p:bldP spid="274449" grpId="0"/>
      <p:bldP spid="274450" grpId="0"/>
      <p:bldP spid="274451" grpId="0"/>
      <p:bldP spid="2" grpId="0"/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506" name="Picture 2" descr="vitamins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0" r="12125" b="12593"/>
          <a:stretch>
            <a:fillRect/>
          </a:stretch>
        </p:blipFill>
        <p:spPr bwMode="auto">
          <a:xfrm>
            <a:off x="6011863" y="3933825"/>
            <a:ext cx="2916237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7507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" t="18906" b="7864"/>
          <a:stretch>
            <a:fillRect/>
          </a:stretch>
        </p:blipFill>
        <p:spPr bwMode="auto">
          <a:xfrm>
            <a:off x="0" y="0"/>
            <a:ext cx="5184775" cy="315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509" name="Rectangle 5"/>
          <p:cNvSpPr>
            <a:spLocks noChangeArrowheads="1"/>
          </p:cNvSpPr>
          <p:nvPr/>
        </p:nvSpPr>
        <p:spPr bwMode="auto">
          <a:xfrm>
            <a:off x="2627188" y="2636838"/>
            <a:ext cx="3384972" cy="370681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Minerales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sz="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Calcio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hierro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hidrosolubles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fólico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Vits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B</a:t>
            </a:r>
            <a:r>
              <a:rPr lang="en-US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Niacina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pantoténico</a:t>
            </a: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800600" y="471737"/>
            <a:ext cx="3906839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III  ABSORCIÓN MINERALES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      VITAMINAS HIDROSOLUBLES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7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7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7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77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7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7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775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75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6900348" y="415172"/>
            <a:ext cx="1818126" cy="369332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1</a:t>
            </a:r>
            <a:r>
              <a:rPr lang="es-ES" sz="1800" dirty="0" smtClean="0"/>
              <a:t>. MINERALES</a:t>
            </a:r>
            <a:endParaRPr lang="es-ES" sz="1800" dirty="0"/>
          </a:p>
        </p:txBody>
      </p:sp>
      <p:sp>
        <p:nvSpPr>
          <p:cNvPr id="278531" name="Text Box 3"/>
          <p:cNvSpPr txBox="1">
            <a:spLocks noChangeArrowheads="1"/>
          </p:cNvSpPr>
          <p:nvPr/>
        </p:nvSpPr>
        <p:spPr bwMode="auto">
          <a:xfrm>
            <a:off x="7596337" y="857842"/>
            <a:ext cx="111120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Calcio </a:t>
            </a:r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5652790" y="3594695"/>
            <a:ext cx="50323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4571702" y="1507133"/>
            <a:ext cx="5762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4" name="Text Box 6"/>
          <p:cNvSpPr txBox="1">
            <a:spLocks noChangeArrowheads="1"/>
          </p:cNvSpPr>
          <p:nvPr/>
        </p:nvSpPr>
        <p:spPr bwMode="auto">
          <a:xfrm>
            <a:off x="4500265" y="1362670"/>
            <a:ext cx="930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Ingesta</a:t>
            </a:r>
          </a:p>
          <a:p>
            <a:r>
              <a:rPr lang="es-ES" sz="1600" b="1"/>
              <a:t>baja</a:t>
            </a:r>
          </a:p>
        </p:txBody>
      </p:sp>
      <p:pic>
        <p:nvPicPr>
          <p:cNvPr id="278535" name="Picture 7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27"/>
          <a:stretch>
            <a:fillRect/>
          </a:stretch>
        </p:blipFill>
        <p:spPr>
          <a:xfrm>
            <a:off x="1836440" y="1461095"/>
            <a:ext cx="4543425" cy="4843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8536" name="Rectangle 8"/>
          <p:cNvSpPr>
            <a:spLocks noChangeArrowheads="1"/>
          </p:cNvSpPr>
          <p:nvPr/>
        </p:nvSpPr>
        <p:spPr bwMode="auto">
          <a:xfrm>
            <a:off x="4571702" y="1434108"/>
            <a:ext cx="5762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7" name="Rectangle 9"/>
          <p:cNvSpPr>
            <a:spLocks noChangeArrowheads="1"/>
          </p:cNvSpPr>
          <p:nvPr/>
        </p:nvSpPr>
        <p:spPr bwMode="auto">
          <a:xfrm>
            <a:off x="2123777" y="1578570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38" name="Text Box 10"/>
          <p:cNvSpPr txBox="1">
            <a:spLocks noChangeArrowheads="1"/>
          </p:cNvSpPr>
          <p:nvPr/>
        </p:nvSpPr>
        <p:spPr bwMode="auto">
          <a:xfrm>
            <a:off x="1554672" y="1542742"/>
            <a:ext cx="1032655" cy="646331"/>
          </a:xfrm>
          <a:prstGeom prst="rect">
            <a:avLst/>
          </a:prstGeom>
          <a:solidFill>
            <a:srgbClr val="FBCDEE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baja</a:t>
            </a:r>
          </a:p>
        </p:txBody>
      </p:sp>
      <p:sp>
        <p:nvSpPr>
          <p:cNvPr id="278539" name="Rectangle 11"/>
          <p:cNvSpPr>
            <a:spLocks noChangeArrowheads="1"/>
          </p:cNvSpPr>
          <p:nvPr/>
        </p:nvSpPr>
        <p:spPr bwMode="auto">
          <a:xfrm>
            <a:off x="5579765" y="359469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278540" name="Text Box 12"/>
          <p:cNvSpPr txBox="1">
            <a:spLocks noChangeArrowheads="1"/>
          </p:cNvSpPr>
          <p:nvPr/>
        </p:nvSpPr>
        <p:spPr bwMode="auto">
          <a:xfrm>
            <a:off x="7655362" y="1382792"/>
            <a:ext cx="1079142" cy="36933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/>
              <a:t>30-80%</a:t>
            </a:r>
          </a:p>
        </p:txBody>
      </p:sp>
      <p:sp>
        <p:nvSpPr>
          <p:cNvPr id="278541" name="Rectangle 13"/>
          <p:cNvSpPr>
            <a:spLocks noChangeArrowheads="1"/>
          </p:cNvSpPr>
          <p:nvPr/>
        </p:nvSpPr>
        <p:spPr bwMode="auto">
          <a:xfrm>
            <a:off x="1029396" y="2325987"/>
            <a:ext cx="1108075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Duodeno</a:t>
            </a:r>
          </a:p>
        </p:txBody>
      </p:sp>
      <p:sp>
        <p:nvSpPr>
          <p:cNvPr id="278542" name="Text Box 14"/>
          <p:cNvSpPr txBox="1">
            <a:spLocks noChangeArrowheads="1"/>
          </p:cNvSpPr>
          <p:nvPr/>
        </p:nvSpPr>
        <p:spPr bwMode="auto">
          <a:xfrm>
            <a:off x="1041628" y="1567458"/>
            <a:ext cx="431800" cy="376237"/>
          </a:xfrm>
          <a:prstGeom prst="rect">
            <a:avLst/>
          </a:prstGeom>
          <a:solidFill>
            <a:srgbClr val="66BAC0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278543" name="Rectangle 15"/>
          <p:cNvSpPr>
            <a:spLocks noChangeArrowheads="1"/>
          </p:cNvSpPr>
          <p:nvPr/>
        </p:nvSpPr>
        <p:spPr bwMode="auto">
          <a:xfrm>
            <a:off x="3347740" y="1362670"/>
            <a:ext cx="1296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4" name="Rectangle 16"/>
          <p:cNvSpPr>
            <a:spLocks noChangeArrowheads="1"/>
          </p:cNvSpPr>
          <p:nvPr/>
        </p:nvSpPr>
        <p:spPr bwMode="auto">
          <a:xfrm>
            <a:off x="5292427" y="2873970"/>
            <a:ext cx="10795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5" name="Rectangle 17"/>
          <p:cNvSpPr>
            <a:spLocks noChangeArrowheads="1"/>
          </p:cNvSpPr>
          <p:nvPr/>
        </p:nvSpPr>
        <p:spPr bwMode="auto">
          <a:xfrm>
            <a:off x="5581352" y="251519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46" name="Text Box 18"/>
          <p:cNvSpPr txBox="1">
            <a:spLocks noChangeArrowheads="1"/>
          </p:cNvSpPr>
          <p:nvPr/>
        </p:nvSpPr>
        <p:spPr bwMode="auto">
          <a:xfrm>
            <a:off x="5639699" y="1611338"/>
            <a:ext cx="1032655" cy="646331"/>
          </a:xfrm>
          <a:prstGeom prst="rect">
            <a:avLst/>
          </a:prstGeom>
          <a:solidFill>
            <a:srgbClr val="DABCFA"/>
          </a:solidFill>
          <a:ln w="28575">
            <a:solidFill>
              <a:srgbClr val="2D2D8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Ingesta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alta</a:t>
            </a:r>
          </a:p>
        </p:txBody>
      </p:sp>
      <p:sp>
        <p:nvSpPr>
          <p:cNvPr id="278547" name="Text Box 19"/>
          <p:cNvSpPr txBox="1">
            <a:spLocks noChangeArrowheads="1"/>
          </p:cNvSpPr>
          <p:nvPr/>
        </p:nvSpPr>
        <p:spPr bwMode="auto">
          <a:xfrm>
            <a:off x="5832177" y="2997795"/>
            <a:ext cx="1371600" cy="650875"/>
          </a:xfrm>
          <a:prstGeom prst="rect">
            <a:avLst/>
          </a:prstGeom>
          <a:solidFill>
            <a:srgbClr val="ABABFF"/>
          </a:solidFill>
          <a:ln w="9525">
            <a:solidFill>
              <a:srgbClr val="2525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Abs. Pasiva</a:t>
            </a:r>
          </a:p>
          <a:p>
            <a:pPr algn="l"/>
            <a:r>
              <a:rPr lang="es-ES" sz="1800"/>
              <a:t>paracelular</a:t>
            </a:r>
          </a:p>
        </p:txBody>
      </p:sp>
      <p:sp>
        <p:nvSpPr>
          <p:cNvPr id="278548" name="Text Box 20"/>
          <p:cNvSpPr txBox="1">
            <a:spLocks noChangeArrowheads="1"/>
          </p:cNvSpPr>
          <p:nvPr/>
        </p:nvSpPr>
        <p:spPr bwMode="auto">
          <a:xfrm>
            <a:off x="1042988" y="2781895"/>
            <a:ext cx="1471612" cy="650875"/>
          </a:xfrm>
          <a:prstGeom prst="rect">
            <a:avLst/>
          </a:prstGeom>
          <a:solidFill>
            <a:srgbClr val="FF93C9"/>
          </a:solidFill>
          <a:ln w="952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Abs. Activa</a:t>
            </a:r>
          </a:p>
          <a:p>
            <a:pPr algn="l"/>
            <a:r>
              <a:rPr lang="es-ES" sz="1800"/>
              <a:t>transcelular</a:t>
            </a:r>
          </a:p>
        </p:txBody>
      </p:sp>
      <p:sp>
        <p:nvSpPr>
          <p:cNvPr id="278549" name="Text Box 21"/>
          <p:cNvSpPr txBox="1">
            <a:spLocks noChangeArrowheads="1"/>
          </p:cNvSpPr>
          <p:nvPr/>
        </p:nvSpPr>
        <p:spPr bwMode="auto">
          <a:xfrm>
            <a:off x="4212927" y="1110258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 b="1" dirty="0"/>
              <a:t>LUZ</a:t>
            </a:r>
          </a:p>
        </p:txBody>
      </p:sp>
      <p:sp>
        <p:nvSpPr>
          <p:cNvPr id="278550" name="Text Box 22"/>
          <p:cNvSpPr txBox="1">
            <a:spLocks noChangeArrowheads="1"/>
          </p:cNvSpPr>
          <p:nvPr/>
        </p:nvSpPr>
        <p:spPr bwMode="auto">
          <a:xfrm>
            <a:off x="6756400" y="1600200"/>
            <a:ext cx="406400" cy="346075"/>
          </a:xfrm>
          <a:prstGeom prst="rect">
            <a:avLst/>
          </a:prstGeom>
          <a:solidFill>
            <a:srgbClr val="66BAC0"/>
          </a:solidFill>
          <a:ln w="9525">
            <a:solidFill>
              <a:srgbClr val="2D2D8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278551" name="Text Box 23"/>
          <p:cNvSpPr txBox="1">
            <a:spLocks noChangeArrowheads="1"/>
          </p:cNvSpPr>
          <p:nvPr/>
        </p:nvSpPr>
        <p:spPr bwMode="auto">
          <a:xfrm>
            <a:off x="601768" y="52020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8552" name="Rectangle 24"/>
          <p:cNvSpPr>
            <a:spLocks noChangeArrowheads="1"/>
          </p:cNvSpPr>
          <p:nvPr/>
        </p:nvSpPr>
        <p:spPr bwMode="auto">
          <a:xfrm>
            <a:off x="3203277" y="3574058"/>
            <a:ext cx="144463" cy="172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3" name="Rectangle 25"/>
          <p:cNvSpPr>
            <a:spLocks noChangeArrowheads="1"/>
          </p:cNvSpPr>
          <p:nvPr/>
        </p:nvSpPr>
        <p:spPr bwMode="auto">
          <a:xfrm>
            <a:off x="2411115" y="5013920"/>
            <a:ext cx="86518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4" name="Rectangle 26"/>
          <p:cNvSpPr>
            <a:spLocks noChangeArrowheads="1"/>
          </p:cNvSpPr>
          <p:nvPr/>
        </p:nvSpPr>
        <p:spPr bwMode="auto">
          <a:xfrm>
            <a:off x="2195215" y="5590183"/>
            <a:ext cx="36036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5" name="Oval 27"/>
          <p:cNvSpPr>
            <a:spLocks noChangeArrowheads="1"/>
          </p:cNvSpPr>
          <p:nvPr/>
        </p:nvSpPr>
        <p:spPr bwMode="auto">
          <a:xfrm>
            <a:off x="3060402" y="4869458"/>
            <a:ext cx="287338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6" name="Rectangle 28"/>
          <p:cNvSpPr>
            <a:spLocks noChangeArrowheads="1"/>
          </p:cNvSpPr>
          <p:nvPr/>
        </p:nvSpPr>
        <p:spPr bwMode="auto">
          <a:xfrm>
            <a:off x="3347740" y="3213695"/>
            <a:ext cx="5762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59" name="Rectangle 31"/>
          <p:cNvSpPr>
            <a:spLocks noChangeArrowheads="1"/>
          </p:cNvSpPr>
          <p:nvPr/>
        </p:nvSpPr>
        <p:spPr bwMode="auto">
          <a:xfrm>
            <a:off x="5832177" y="2518868"/>
            <a:ext cx="1536700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Yeyuno-íleon</a:t>
            </a:r>
          </a:p>
        </p:txBody>
      </p:sp>
      <p:sp>
        <p:nvSpPr>
          <p:cNvPr id="278562" name="Oval 34"/>
          <p:cNvSpPr>
            <a:spLocks noChangeArrowheads="1"/>
          </p:cNvSpPr>
          <p:nvPr/>
        </p:nvSpPr>
        <p:spPr bwMode="auto">
          <a:xfrm rot="-960952">
            <a:off x="4139902" y="2853333"/>
            <a:ext cx="7921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3" name="Oval 35"/>
          <p:cNvSpPr>
            <a:spLocks noChangeArrowheads="1"/>
          </p:cNvSpPr>
          <p:nvPr/>
        </p:nvSpPr>
        <p:spPr bwMode="auto">
          <a:xfrm>
            <a:off x="4103390" y="2421533"/>
            <a:ext cx="503237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4" name="Rectangle 36"/>
          <p:cNvSpPr>
            <a:spLocks noChangeArrowheads="1"/>
          </p:cNvSpPr>
          <p:nvPr/>
        </p:nvSpPr>
        <p:spPr bwMode="auto">
          <a:xfrm>
            <a:off x="4282777" y="5013920"/>
            <a:ext cx="6492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65" name="Text Box 37"/>
          <p:cNvSpPr txBox="1">
            <a:spLocks noChangeArrowheads="1"/>
          </p:cNvSpPr>
          <p:nvPr/>
        </p:nvSpPr>
        <p:spPr bwMode="auto">
          <a:xfrm>
            <a:off x="4282777" y="5013126"/>
            <a:ext cx="12715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Bomba Ca</a:t>
            </a:r>
            <a:r>
              <a:rPr lang="es-ES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ATPasa</a:t>
            </a:r>
          </a:p>
        </p:txBody>
      </p:sp>
      <p:sp>
        <p:nvSpPr>
          <p:cNvPr id="278566" name="Text Box 38"/>
          <p:cNvSpPr txBox="1">
            <a:spLocks noChangeArrowheads="1"/>
          </p:cNvSpPr>
          <p:nvPr/>
        </p:nvSpPr>
        <p:spPr bwMode="auto">
          <a:xfrm>
            <a:off x="4114800" y="1828800"/>
            <a:ext cx="6492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Canal </a:t>
            </a:r>
            <a:endParaRPr lang="es-E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4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78567" name="Text Box 39"/>
          <p:cNvSpPr txBox="1">
            <a:spLocks noChangeArrowheads="1"/>
          </p:cNvSpPr>
          <p:nvPr/>
        </p:nvSpPr>
        <p:spPr bwMode="auto">
          <a:xfrm>
            <a:off x="4057513" y="2754962"/>
            <a:ext cx="918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BEF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Calbindina</a:t>
            </a:r>
            <a:endParaRPr lang="es-ES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8568" name="Line 40"/>
          <p:cNvSpPr>
            <a:spLocks noChangeShapeType="1"/>
          </p:cNvSpPr>
          <p:nvPr/>
        </p:nvSpPr>
        <p:spPr bwMode="auto">
          <a:xfrm flipH="1">
            <a:off x="4139902" y="2997795"/>
            <a:ext cx="21590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8569" name="Oval 41"/>
          <p:cNvSpPr>
            <a:spLocks noChangeArrowheads="1"/>
          </p:cNvSpPr>
          <p:nvPr/>
        </p:nvSpPr>
        <p:spPr bwMode="auto">
          <a:xfrm>
            <a:off x="4212927" y="3140670"/>
            <a:ext cx="6477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8570" name="Text Box 42"/>
          <p:cNvSpPr txBox="1">
            <a:spLocks noChangeArrowheads="1"/>
          </p:cNvSpPr>
          <p:nvPr/>
        </p:nvSpPr>
        <p:spPr bwMode="auto">
          <a:xfrm>
            <a:off x="4181177" y="3060018"/>
            <a:ext cx="822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Tasa </a:t>
            </a:r>
          </a:p>
          <a:p>
            <a:pPr algn="l"/>
            <a:r>
              <a:rPr lang="es-ES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limitante</a:t>
            </a:r>
          </a:p>
        </p:txBody>
      </p:sp>
      <p:sp>
        <p:nvSpPr>
          <p:cNvPr id="278575" name="Line 47"/>
          <p:cNvSpPr>
            <a:spLocks noChangeShapeType="1"/>
          </p:cNvSpPr>
          <p:nvPr/>
        </p:nvSpPr>
        <p:spPr bwMode="auto">
          <a:xfrm flipH="1">
            <a:off x="4030364" y="2312899"/>
            <a:ext cx="217487" cy="3959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" name="2 Forma libre"/>
          <p:cNvSpPr/>
          <p:nvPr/>
        </p:nvSpPr>
        <p:spPr>
          <a:xfrm>
            <a:off x="3437258" y="1752600"/>
            <a:ext cx="448942" cy="4313237"/>
          </a:xfrm>
          <a:custGeom>
            <a:avLst/>
            <a:gdLst>
              <a:gd name="connsiteX0" fmla="*/ 0 w 448942"/>
              <a:gd name="connsiteY0" fmla="*/ 0 h 2310938"/>
              <a:gd name="connsiteX1" fmla="*/ 448888 w 448942"/>
              <a:gd name="connsiteY1" fmla="*/ 1213658 h 2310938"/>
              <a:gd name="connsiteX2" fmla="*/ 33251 w 448942"/>
              <a:gd name="connsiteY2" fmla="*/ 2310938 h 2310938"/>
              <a:gd name="connsiteX3" fmla="*/ 33251 w 448942"/>
              <a:gd name="connsiteY3" fmla="*/ 2310938 h 2310938"/>
              <a:gd name="connsiteX4" fmla="*/ 33251 w 448942"/>
              <a:gd name="connsiteY4" fmla="*/ 2310938 h 231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942" h="2310938">
                <a:moveTo>
                  <a:pt x="0" y="0"/>
                </a:moveTo>
                <a:cubicBezTo>
                  <a:pt x="221673" y="414251"/>
                  <a:pt x="443346" y="828502"/>
                  <a:pt x="448888" y="1213658"/>
                </a:cubicBezTo>
                <a:cubicBezTo>
                  <a:pt x="454430" y="1598814"/>
                  <a:pt x="33251" y="2310938"/>
                  <a:pt x="33251" y="2310938"/>
                </a:cubicBezTo>
                <a:lnTo>
                  <a:pt x="33251" y="2310938"/>
                </a:lnTo>
                <a:lnTo>
                  <a:pt x="33251" y="2310938"/>
                </a:lnTo>
              </a:path>
            </a:pathLst>
          </a:custGeom>
          <a:ln w="57150">
            <a:solidFill>
              <a:srgbClr val="0033CC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48 Forma libre"/>
          <p:cNvSpPr/>
          <p:nvPr/>
        </p:nvSpPr>
        <p:spPr>
          <a:xfrm flipH="1">
            <a:off x="5003502" y="2444296"/>
            <a:ext cx="191718" cy="1221838"/>
          </a:xfrm>
          <a:custGeom>
            <a:avLst/>
            <a:gdLst>
              <a:gd name="connsiteX0" fmla="*/ 0 w 448942"/>
              <a:gd name="connsiteY0" fmla="*/ 0 h 2310938"/>
              <a:gd name="connsiteX1" fmla="*/ 448888 w 448942"/>
              <a:gd name="connsiteY1" fmla="*/ 1213658 h 2310938"/>
              <a:gd name="connsiteX2" fmla="*/ 33251 w 448942"/>
              <a:gd name="connsiteY2" fmla="*/ 2310938 h 2310938"/>
              <a:gd name="connsiteX3" fmla="*/ 33251 w 448942"/>
              <a:gd name="connsiteY3" fmla="*/ 2310938 h 2310938"/>
              <a:gd name="connsiteX4" fmla="*/ 33251 w 448942"/>
              <a:gd name="connsiteY4" fmla="*/ 2310938 h 231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942" h="2310938">
                <a:moveTo>
                  <a:pt x="0" y="0"/>
                </a:moveTo>
                <a:cubicBezTo>
                  <a:pt x="221673" y="414251"/>
                  <a:pt x="443346" y="828502"/>
                  <a:pt x="448888" y="1213658"/>
                </a:cubicBezTo>
                <a:cubicBezTo>
                  <a:pt x="454430" y="1598814"/>
                  <a:pt x="33251" y="2310938"/>
                  <a:pt x="33251" y="2310938"/>
                </a:cubicBezTo>
                <a:lnTo>
                  <a:pt x="33251" y="2310938"/>
                </a:lnTo>
                <a:lnTo>
                  <a:pt x="33251" y="2310938"/>
                </a:lnTo>
              </a:path>
            </a:pathLst>
          </a:custGeom>
          <a:ln w="57150">
            <a:solidFill>
              <a:srgbClr val="CC0066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solidFill>
                  <a:srgbClr val="CC0066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835847" y="3755003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A favor de </a:t>
            </a:r>
          </a:p>
          <a:p>
            <a:r>
              <a:rPr lang="es-VE" sz="1800" dirty="0" smtClean="0"/>
              <a:t>gradiente</a:t>
            </a:r>
            <a:endParaRPr lang="es-VE" sz="1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964174" y="3864263"/>
            <a:ext cx="155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/>
              <a:t>En contra</a:t>
            </a:r>
          </a:p>
          <a:p>
            <a:r>
              <a:rPr lang="es-VE" sz="1800" dirty="0" smtClean="0"/>
              <a:t>de gradiente</a:t>
            </a:r>
            <a:endParaRPr lang="es-VE" sz="1800" dirty="0"/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8" grpId="0" animBg="1"/>
      <p:bldP spid="278541" grpId="0" animBg="1"/>
      <p:bldP spid="278542" grpId="0" animBg="1"/>
      <p:bldP spid="278546" grpId="0" animBg="1"/>
      <p:bldP spid="278547" grpId="0" animBg="1"/>
      <p:bldP spid="278548" grpId="0" animBg="1"/>
      <p:bldP spid="278550" grpId="0" animBg="1"/>
      <p:bldP spid="278559" grpId="0" animBg="1"/>
      <p:bldP spid="3" grpId="0" animBg="1"/>
      <p:bldP spid="49" grpId="0" animBg="1"/>
      <p:bldP spid="4" grpId="0"/>
      <p:bldP spid="5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4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t="6889" r="30582"/>
          <a:stretch>
            <a:fillRect/>
          </a:stretch>
        </p:blipFill>
        <p:spPr>
          <a:xfrm>
            <a:off x="2555875" y="490538"/>
            <a:ext cx="3214688" cy="5876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9556" name="Text Box 4"/>
          <p:cNvSpPr txBox="1">
            <a:spLocks noChangeArrowheads="1"/>
          </p:cNvSpPr>
          <p:nvPr/>
        </p:nvSpPr>
        <p:spPr bwMode="auto">
          <a:xfrm>
            <a:off x="1884914" y="222519"/>
            <a:ext cx="1002197" cy="83099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Acidez </a:t>
            </a:r>
            <a:endParaRPr lang="es-ES" sz="1600" dirty="0" smtClean="0"/>
          </a:p>
          <a:p>
            <a:r>
              <a:rPr lang="es-ES" sz="1600" dirty="0" smtClean="0"/>
              <a:t>gástrica</a:t>
            </a:r>
            <a:endParaRPr lang="es-ES" sz="1600" dirty="0"/>
          </a:p>
          <a:p>
            <a:r>
              <a:rPr lang="es-ES" sz="1600" dirty="0"/>
              <a:t>Ca a Ca</a:t>
            </a:r>
            <a:r>
              <a:rPr lang="es-ES" sz="1600" baseline="30000" dirty="0"/>
              <a:t>++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7741444" y="908598"/>
            <a:ext cx="95571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Calcio </a:t>
            </a: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5940425" y="2559050"/>
            <a:ext cx="2518638" cy="1815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/>
              <a:t>Disminuyen la</a:t>
            </a:r>
          </a:p>
          <a:p>
            <a:pPr algn="l"/>
            <a:r>
              <a:rPr lang="es-ES_tradnl" sz="2000" dirty="0"/>
              <a:t>absorción de calcio:</a:t>
            </a:r>
          </a:p>
          <a:p>
            <a:pPr algn="l"/>
            <a:endParaRPr lang="es-ES_tradnl" sz="1200" dirty="0"/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 dirty="0"/>
              <a:t> Disminución </a:t>
            </a:r>
            <a:r>
              <a:rPr lang="es-ES_tradnl" sz="2000" dirty="0" err="1"/>
              <a:t>Vit</a:t>
            </a:r>
            <a:r>
              <a:rPr lang="es-ES_tradnl" sz="2000" dirty="0"/>
              <a:t> D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 dirty="0"/>
              <a:t> Disminución PTH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2000" dirty="0"/>
              <a:t> Gastrectomía</a:t>
            </a: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2484438" y="41497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3419475" y="2708275"/>
            <a:ext cx="3603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1" name="Rectangle 9"/>
          <p:cNvSpPr>
            <a:spLocks noChangeArrowheads="1"/>
          </p:cNvSpPr>
          <p:nvPr/>
        </p:nvSpPr>
        <p:spPr bwMode="auto">
          <a:xfrm>
            <a:off x="3132138" y="3789363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3" name="Line 11"/>
          <p:cNvSpPr>
            <a:spLocks noChangeShapeType="1"/>
          </p:cNvSpPr>
          <p:nvPr/>
        </p:nvSpPr>
        <p:spPr bwMode="auto">
          <a:xfrm flipV="1">
            <a:off x="2166657" y="3274002"/>
            <a:ext cx="456833" cy="74171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9564" name="Line 12"/>
          <p:cNvSpPr>
            <a:spLocks noChangeShapeType="1"/>
          </p:cNvSpPr>
          <p:nvPr/>
        </p:nvSpPr>
        <p:spPr bwMode="auto">
          <a:xfrm flipV="1">
            <a:off x="3376238" y="4797423"/>
            <a:ext cx="430198" cy="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9566" name="Rectangle 14"/>
          <p:cNvSpPr>
            <a:spLocks noChangeArrowheads="1"/>
          </p:cNvSpPr>
          <p:nvPr/>
        </p:nvSpPr>
        <p:spPr bwMode="auto">
          <a:xfrm>
            <a:off x="3340047" y="1981895"/>
            <a:ext cx="774753" cy="526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9568" name="Text Box 16"/>
          <p:cNvSpPr txBox="1">
            <a:spLocks noChangeArrowheads="1"/>
          </p:cNvSpPr>
          <p:nvPr/>
        </p:nvSpPr>
        <p:spPr bwMode="auto">
          <a:xfrm>
            <a:off x="6744374" y="96098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891327" y="476672"/>
            <a:ext cx="1818126" cy="369332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1. MINERALES</a:t>
            </a:r>
            <a:endParaRPr lang="es-ES" sz="1800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3776057" y="4612759"/>
            <a:ext cx="136127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Bomba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s-ES_tradnl" sz="18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800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 flipV="1">
            <a:off x="3039835" y="2284644"/>
            <a:ext cx="423331" cy="1467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Rectángulo 2"/>
          <p:cNvSpPr/>
          <p:nvPr/>
        </p:nvSpPr>
        <p:spPr bwMode="auto">
          <a:xfrm>
            <a:off x="3776057" y="2636838"/>
            <a:ext cx="643543" cy="4333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3755241" y="1730424"/>
            <a:ext cx="335659" cy="403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Rectángulo 22"/>
          <p:cNvSpPr/>
          <p:nvPr/>
        </p:nvSpPr>
        <p:spPr bwMode="auto">
          <a:xfrm>
            <a:off x="3294487" y="1667558"/>
            <a:ext cx="283358" cy="4031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Cilindro 4"/>
          <p:cNvSpPr/>
          <p:nvPr/>
        </p:nvSpPr>
        <p:spPr bwMode="auto">
          <a:xfrm>
            <a:off x="3427127" y="1837789"/>
            <a:ext cx="535273" cy="676811"/>
          </a:xfrm>
          <a:prstGeom prst="can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21540" y="1977046"/>
            <a:ext cx="1199366" cy="769441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TRP26</a:t>
            </a:r>
          </a:p>
          <a:p>
            <a:r>
              <a:rPr lang="es-VE" sz="1600" b="1" dirty="0" smtClean="0"/>
              <a:t>Canal Ca</a:t>
            </a:r>
            <a:r>
              <a:rPr lang="es-VE" sz="1600" b="1" baseline="30000" dirty="0" smtClean="0"/>
              <a:t>++</a:t>
            </a:r>
          </a:p>
          <a:p>
            <a:r>
              <a:rPr lang="es-VE" sz="1600" b="1" dirty="0" smtClean="0"/>
              <a:t>apical</a:t>
            </a:r>
            <a:endParaRPr lang="es-VE" sz="1600" b="1" dirty="0"/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1383846" y="3932329"/>
            <a:ext cx="2048903" cy="178510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Horm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paratiroidea PTH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en riñón a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1,25 </a:t>
            </a:r>
            <a:r>
              <a:rPr lang="es-ES_tradnl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dihidroxicolecalciferol</a:t>
            </a:r>
            <a:endParaRPr lang="es-ES_tradnl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 aumenta la transcripción de transportadores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4648200" y="1345704"/>
            <a:ext cx="228600" cy="93894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4638522" y="2862140"/>
            <a:ext cx="381000" cy="77335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2952750" y="661338"/>
            <a:ext cx="298750" cy="29964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3340047" y="2514600"/>
            <a:ext cx="169861" cy="4526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 bwMode="auto">
          <a:xfrm>
            <a:off x="3887404" y="3981448"/>
            <a:ext cx="464473" cy="2607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3192345" y="2766886"/>
            <a:ext cx="317564" cy="11669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9567" name="Text Box 15"/>
          <p:cNvSpPr txBox="1">
            <a:spLocks noChangeArrowheads="1"/>
          </p:cNvSpPr>
          <p:nvPr/>
        </p:nvSpPr>
        <p:spPr bwMode="auto">
          <a:xfrm>
            <a:off x="2403594" y="2856545"/>
            <a:ext cx="128753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Calbindina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139250" y="4538660"/>
            <a:ext cx="12684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metabolito </a:t>
            </a:r>
          </a:p>
          <a:p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 (riñón)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6" grpId="0" animBg="1"/>
      <p:bldP spid="279558" grpId="0" animBg="1"/>
      <p:bldP spid="279563" grpId="0" animBg="1"/>
      <p:bldP spid="279564" grpId="0" animBg="1"/>
      <p:bldP spid="18" grpId="0" animBg="1"/>
      <p:bldP spid="2" grpId="0" animBg="1"/>
      <p:bldP spid="279562" grpId="0" animBg="1"/>
      <p:bldP spid="27956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578" name="Picture 2" descr="img3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8" t="4477"/>
          <a:stretch>
            <a:fillRect/>
          </a:stretch>
        </p:blipFill>
        <p:spPr>
          <a:xfrm>
            <a:off x="2008187" y="1112837"/>
            <a:ext cx="4240213" cy="5589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7398318" y="958850"/>
            <a:ext cx="97654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Hierro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5654675" y="2229946"/>
            <a:ext cx="2688557" cy="14465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Mucho hierro</a:t>
            </a:r>
          </a:p>
          <a:p>
            <a:pPr algn="l"/>
            <a:r>
              <a:rPr lang="es-ES" sz="1600" dirty="0"/>
              <a:t>Se almacena y se pierde</a:t>
            </a:r>
          </a:p>
          <a:p>
            <a:pPr algn="l"/>
            <a:r>
              <a:rPr lang="es-ES" sz="1600" dirty="0"/>
              <a:t>al descamarse enterocitos</a:t>
            </a:r>
          </a:p>
          <a:p>
            <a:pPr algn="l"/>
            <a:endParaRPr lang="es-ES" sz="800" dirty="0"/>
          </a:p>
          <a:p>
            <a:pPr algn="l"/>
            <a:r>
              <a:rPr lang="es-ES" sz="1600" b="1" dirty="0"/>
              <a:t>Poco hierro</a:t>
            </a:r>
          </a:p>
          <a:p>
            <a:pPr algn="l"/>
            <a:r>
              <a:rPr lang="es-ES" sz="1600" dirty="0"/>
              <a:t>Pasa a la sangre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1162979" y="1687457"/>
            <a:ext cx="1348446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1"/>
              <a:t>Ferrireductasa </a:t>
            </a:r>
          </a:p>
          <a:p>
            <a:r>
              <a:rPr lang="es-ES_tradnl" sz="1200" b="1"/>
              <a:t>m. apical</a:t>
            </a:r>
          </a:p>
        </p:txBody>
      </p:sp>
      <p:sp>
        <p:nvSpPr>
          <p:cNvPr id="280583" name="Rectangle 7"/>
          <p:cNvSpPr>
            <a:spLocks noChangeArrowheads="1"/>
          </p:cNvSpPr>
          <p:nvPr/>
        </p:nvSpPr>
        <p:spPr bwMode="auto">
          <a:xfrm>
            <a:off x="3016250" y="2192337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4" name="Rectangle 8"/>
          <p:cNvSpPr>
            <a:spLocks noChangeArrowheads="1"/>
          </p:cNvSpPr>
          <p:nvPr/>
        </p:nvSpPr>
        <p:spPr bwMode="auto">
          <a:xfrm>
            <a:off x="4238625" y="2192337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5" name="Rectangle 9"/>
          <p:cNvSpPr>
            <a:spLocks noChangeArrowheads="1"/>
          </p:cNvSpPr>
          <p:nvPr/>
        </p:nvSpPr>
        <p:spPr bwMode="auto">
          <a:xfrm>
            <a:off x="1287462" y="4929187"/>
            <a:ext cx="1296988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86" name="Rectangle 10"/>
          <p:cNvSpPr>
            <a:spLocks noChangeArrowheads="1"/>
          </p:cNvSpPr>
          <p:nvPr/>
        </p:nvSpPr>
        <p:spPr bwMode="auto">
          <a:xfrm>
            <a:off x="2511425" y="5000625"/>
            <a:ext cx="2889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87" name="Text Box 11"/>
          <p:cNvSpPr txBox="1">
            <a:spLocks noChangeArrowheads="1"/>
          </p:cNvSpPr>
          <p:nvPr/>
        </p:nvSpPr>
        <p:spPr bwMode="auto">
          <a:xfrm>
            <a:off x="1510866" y="389227"/>
            <a:ext cx="1136850" cy="738664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/>
              <a:t>Acidez </a:t>
            </a:r>
            <a:endParaRPr lang="es-ES" sz="1400" dirty="0" smtClean="0"/>
          </a:p>
          <a:p>
            <a:pPr algn="l"/>
            <a:r>
              <a:rPr lang="es-ES" sz="1400" dirty="0" smtClean="0"/>
              <a:t>gástrica</a:t>
            </a:r>
            <a:endParaRPr lang="es-ES" sz="1400" dirty="0"/>
          </a:p>
          <a:p>
            <a:pPr algn="l"/>
            <a:r>
              <a:rPr lang="es-ES" sz="1400" dirty="0"/>
              <a:t>Fe</a:t>
            </a:r>
            <a:r>
              <a:rPr lang="es-ES" sz="1400" baseline="30000" dirty="0"/>
              <a:t>+++</a:t>
            </a:r>
            <a:r>
              <a:rPr lang="es-ES" sz="1400" dirty="0"/>
              <a:t> a  Fe</a:t>
            </a:r>
            <a:r>
              <a:rPr lang="es-ES" sz="1400" baseline="30000" dirty="0"/>
              <a:t>++</a:t>
            </a:r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5640387" y="4193017"/>
            <a:ext cx="2860078" cy="123110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Exceso:</a:t>
            </a:r>
            <a:r>
              <a:rPr lang="es-ES" sz="1400" b="1" dirty="0"/>
              <a:t> </a:t>
            </a:r>
            <a:r>
              <a:rPr lang="es-ES" sz="1600" b="1" dirty="0"/>
              <a:t>depósitos tóxicos</a:t>
            </a:r>
          </a:p>
          <a:p>
            <a:pPr algn="l"/>
            <a:r>
              <a:rPr lang="es-ES" sz="1600" dirty="0"/>
              <a:t>              </a:t>
            </a:r>
            <a:r>
              <a:rPr lang="es-ES" sz="1600" b="1" dirty="0" smtClean="0"/>
              <a:t>hemocromatosis</a:t>
            </a:r>
          </a:p>
          <a:p>
            <a:pPr algn="l"/>
            <a:endParaRPr lang="es-ES" sz="800" b="1" dirty="0"/>
          </a:p>
          <a:p>
            <a:pPr algn="l"/>
            <a:r>
              <a:rPr lang="es-ES" sz="1600" b="1" dirty="0" smtClean="0"/>
              <a:t>Déficit</a:t>
            </a:r>
            <a:r>
              <a:rPr lang="es-ES" sz="1600" b="1" dirty="0"/>
              <a:t>:</a:t>
            </a:r>
            <a:r>
              <a:rPr lang="es-ES" sz="1400" b="1" dirty="0"/>
              <a:t> </a:t>
            </a:r>
            <a:r>
              <a:rPr lang="es-ES" sz="1600" b="1" dirty="0"/>
              <a:t>anemia </a:t>
            </a:r>
            <a:r>
              <a:rPr lang="es-ES" sz="1600" b="1" dirty="0" err="1"/>
              <a:t>microcítica</a:t>
            </a:r>
            <a:endParaRPr lang="es-ES" sz="1600" b="1" dirty="0"/>
          </a:p>
          <a:p>
            <a:pPr algn="l"/>
            <a:r>
              <a:rPr lang="es-ES" sz="1600" b="1" dirty="0"/>
              <a:t>          </a:t>
            </a:r>
            <a:r>
              <a:rPr lang="es-ES" sz="1600" b="1" dirty="0" err="1" smtClean="0"/>
              <a:t>hipocrómica</a:t>
            </a:r>
            <a:endParaRPr lang="es-ES" sz="1600" b="1" dirty="0"/>
          </a:p>
        </p:txBody>
      </p:sp>
      <p:sp>
        <p:nvSpPr>
          <p:cNvPr id="280590" name="Rectangle 14"/>
          <p:cNvSpPr>
            <a:spLocks noChangeArrowheads="1"/>
          </p:cNvSpPr>
          <p:nvPr/>
        </p:nvSpPr>
        <p:spPr bwMode="auto">
          <a:xfrm>
            <a:off x="2625765" y="2682363"/>
            <a:ext cx="863302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1" name="Rectangle 15"/>
          <p:cNvSpPr>
            <a:spLocks noChangeArrowheads="1"/>
          </p:cNvSpPr>
          <p:nvPr/>
        </p:nvSpPr>
        <p:spPr bwMode="auto">
          <a:xfrm>
            <a:off x="3303587" y="3128962"/>
            <a:ext cx="2889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3" name="Line 17"/>
          <p:cNvSpPr>
            <a:spLocks noChangeShapeType="1"/>
          </p:cNvSpPr>
          <p:nvPr/>
        </p:nvSpPr>
        <p:spPr bwMode="auto">
          <a:xfrm flipH="1">
            <a:off x="3333708" y="2981325"/>
            <a:ext cx="134976" cy="2133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0594" name="Oval 18"/>
          <p:cNvSpPr>
            <a:spLocks noChangeArrowheads="1"/>
          </p:cNvSpPr>
          <p:nvPr/>
        </p:nvSpPr>
        <p:spPr bwMode="auto">
          <a:xfrm>
            <a:off x="3160415" y="2840037"/>
            <a:ext cx="287337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5" name="Rectangle 19"/>
          <p:cNvSpPr>
            <a:spLocks noChangeArrowheads="1"/>
          </p:cNvSpPr>
          <p:nvPr/>
        </p:nvSpPr>
        <p:spPr bwMode="auto">
          <a:xfrm>
            <a:off x="4024312" y="5072062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7" name="Rectangle 21"/>
          <p:cNvSpPr>
            <a:spLocks noChangeArrowheads="1"/>
          </p:cNvSpPr>
          <p:nvPr/>
        </p:nvSpPr>
        <p:spPr bwMode="auto">
          <a:xfrm>
            <a:off x="2943225" y="6369050"/>
            <a:ext cx="12969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598" name="Text Box 22"/>
          <p:cNvSpPr txBox="1">
            <a:spLocks noChangeArrowheads="1"/>
          </p:cNvSpPr>
          <p:nvPr/>
        </p:nvSpPr>
        <p:spPr bwMode="auto">
          <a:xfrm>
            <a:off x="1753109" y="5764475"/>
            <a:ext cx="128753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Transferrina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600" name="Rectangle 24"/>
          <p:cNvSpPr>
            <a:spLocks noChangeArrowheads="1"/>
          </p:cNvSpPr>
          <p:nvPr/>
        </p:nvSpPr>
        <p:spPr bwMode="auto">
          <a:xfrm>
            <a:off x="4456112" y="752475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601" name="Rectangle 25"/>
          <p:cNvSpPr>
            <a:spLocks noChangeArrowheads="1"/>
          </p:cNvSpPr>
          <p:nvPr/>
        </p:nvSpPr>
        <p:spPr bwMode="auto">
          <a:xfrm>
            <a:off x="4887912" y="5721350"/>
            <a:ext cx="11525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0602" name="Text Box 26"/>
          <p:cNvSpPr txBox="1">
            <a:spLocks noChangeArrowheads="1"/>
          </p:cNvSpPr>
          <p:nvPr/>
        </p:nvSpPr>
        <p:spPr bwMode="auto">
          <a:xfrm>
            <a:off x="4313391" y="398964"/>
            <a:ext cx="1058862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Luz</a:t>
            </a:r>
          </a:p>
          <a:p>
            <a:r>
              <a:rPr lang="es-ES" sz="1800" dirty="0"/>
              <a:t>duodeno</a:t>
            </a:r>
          </a:p>
        </p:txBody>
      </p:sp>
      <p:sp>
        <p:nvSpPr>
          <p:cNvPr id="280603" name="Text Box 27"/>
          <p:cNvSpPr txBox="1">
            <a:spLocks noChangeArrowheads="1"/>
          </p:cNvSpPr>
          <p:nvPr/>
        </p:nvSpPr>
        <p:spPr bwMode="auto">
          <a:xfrm>
            <a:off x="4889500" y="5930900"/>
            <a:ext cx="935037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Sangre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556741" y="505717"/>
            <a:ext cx="1818126" cy="369332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1. MINERALES</a:t>
            </a:r>
            <a:endParaRPr lang="es-ES" sz="18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6578633" y="97659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2142254" y="2275526"/>
            <a:ext cx="1309974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1" dirty="0" smtClean="0"/>
              <a:t>Transportador </a:t>
            </a:r>
          </a:p>
          <a:p>
            <a:r>
              <a:rPr lang="es-ES_tradnl" sz="1200" b="1" dirty="0" err="1" smtClean="0"/>
              <a:t>bimetal</a:t>
            </a:r>
            <a:endParaRPr lang="es-ES_tradnl" sz="1200" b="1" dirty="0"/>
          </a:p>
        </p:txBody>
      </p:sp>
      <p:sp>
        <p:nvSpPr>
          <p:cNvPr id="2" name="Rectángulo 1"/>
          <p:cNvSpPr/>
          <p:nvPr/>
        </p:nvSpPr>
        <p:spPr bwMode="auto">
          <a:xfrm>
            <a:off x="2584450" y="2682363"/>
            <a:ext cx="71437" cy="3746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3519487" y="3272631"/>
            <a:ext cx="268288" cy="84000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0596" name="Text Box 20"/>
          <p:cNvSpPr txBox="1">
            <a:spLocks noChangeArrowheads="1"/>
          </p:cNvSpPr>
          <p:nvPr/>
        </p:nvSpPr>
        <p:spPr bwMode="auto">
          <a:xfrm>
            <a:off x="2053432" y="4736065"/>
            <a:ext cx="1257300" cy="304800"/>
          </a:xfrm>
          <a:prstGeom prst="rect">
            <a:avLst/>
          </a:prstGeom>
          <a:solidFill>
            <a:srgbClr val="DBFF75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Ferroportina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2697743" y="3210822"/>
            <a:ext cx="946092" cy="492443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Ferritina</a:t>
            </a:r>
          </a:p>
          <a:p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Depósito</a:t>
            </a:r>
          </a:p>
        </p:txBody>
      </p:sp>
      <p:sp>
        <p:nvSpPr>
          <p:cNvPr id="4" name="Forma libre 3"/>
          <p:cNvSpPr/>
          <p:nvPr/>
        </p:nvSpPr>
        <p:spPr bwMode="auto">
          <a:xfrm>
            <a:off x="3701845" y="3038168"/>
            <a:ext cx="368932" cy="1032387"/>
          </a:xfrm>
          <a:custGeom>
            <a:avLst/>
            <a:gdLst>
              <a:gd name="connsiteX0" fmla="*/ 0 w 368932"/>
              <a:gd name="connsiteY0" fmla="*/ 0 h 1032387"/>
              <a:gd name="connsiteX1" fmla="*/ 368710 w 368932"/>
              <a:gd name="connsiteY1" fmla="*/ 516193 h 1032387"/>
              <a:gd name="connsiteX2" fmla="*/ 58994 w 368932"/>
              <a:gd name="connsiteY2" fmla="*/ 1032387 h 1032387"/>
              <a:gd name="connsiteX3" fmla="*/ 58994 w 368932"/>
              <a:gd name="connsiteY3" fmla="*/ 1032387 h 10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932" h="1032387">
                <a:moveTo>
                  <a:pt x="0" y="0"/>
                </a:moveTo>
                <a:cubicBezTo>
                  <a:pt x="179439" y="172064"/>
                  <a:pt x="358878" y="344128"/>
                  <a:pt x="368710" y="516193"/>
                </a:cubicBezTo>
                <a:cubicBezTo>
                  <a:pt x="378542" y="688258"/>
                  <a:pt x="58994" y="1032387"/>
                  <a:pt x="58994" y="1032387"/>
                </a:cubicBezTo>
                <a:lnTo>
                  <a:pt x="58994" y="1032387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Forma libre 4"/>
          <p:cNvSpPr/>
          <p:nvPr/>
        </p:nvSpPr>
        <p:spPr bwMode="auto">
          <a:xfrm>
            <a:off x="3657600" y="4321277"/>
            <a:ext cx="0" cy="235975"/>
          </a:xfrm>
          <a:custGeom>
            <a:avLst/>
            <a:gdLst>
              <a:gd name="connsiteX0" fmla="*/ 0 w 0"/>
              <a:gd name="connsiteY0" fmla="*/ 0 h 235975"/>
              <a:gd name="connsiteX1" fmla="*/ 0 w 0"/>
              <a:gd name="connsiteY1" fmla="*/ 235975 h 235975"/>
              <a:gd name="connsiteX2" fmla="*/ 0 w 0"/>
              <a:gd name="connsiteY2" fmla="*/ 235975 h 23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235975">
                <a:moveTo>
                  <a:pt x="0" y="0"/>
                </a:moveTo>
                <a:lnTo>
                  <a:pt x="0" y="235975"/>
                </a:lnTo>
                <a:lnTo>
                  <a:pt x="0" y="235975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1" grpId="0" animBg="1"/>
      <p:bldP spid="280582" grpId="0" animBg="1"/>
      <p:bldP spid="280587" grpId="0" animBg="1"/>
      <p:bldP spid="280588" grpId="0" animBg="1"/>
      <p:bldP spid="280598" grpId="0" animBg="1"/>
      <p:bldP spid="30" grpId="0" animBg="1"/>
      <p:bldP spid="280596" grpId="0" animBg="1"/>
      <p:bldP spid="28059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6971368" y="1180387"/>
            <a:ext cx="163217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ES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</a:p>
          <a:p>
            <a:pPr algn="l"/>
            <a:r>
              <a:rPr lang="es-E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Cobalamina</a:t>
            </a:r>
            <a:endParaRPr lang="es-E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1605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/>
          <a:stretch>
            <a:fillRect/>
          </a:stretch>
        </p:blipFill>
        <p:spPr>
          <a:xfrm>
            <a:off x="979487" y="500063"/>
            <a:ext cx="5003800" cy="5938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979487" y="417513"/>
            <a:ext cx="1441450" cy="654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763587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09" name="Rectangle 9"/>
          <p:cNvSpPr>
            <a:spLocks noChangeArrowheads="1"/>
          </p:cNvSpPr>
          <p:nvPr/>
        </p:nvSpPr>
        <p:spPr bwMode="auto">
          <a:xfrm>
            <a:off x="4291012" y="404813"/>
            <a:ext cx="11525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0" name="Rectangle 10"/>
          <p:cNvSpPr>
            <a:spLocks noChangeArrowheads="1"/>
          </p:cNvSpPr>
          <p:nvPr/>
        </p:nvSpPr>
        <p:spPr bwMode="auto">
          <a:xfrm>
            <a:off x="4435475" y="1484313"/>
            <a:ext cx="1512887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1" name="Rectangle 11"/>
          <p:cNvSpPr>
            <a:spLocks noChangeArrowheads="1"/>
          </p:cNvSpPr>
          <p:nvPr/>
        </p:nvSpPr>
        <p:spPr bwMode="auto">
          <a:xfrm>
            <a:off x="4651375" y="2636838"/>
            <a:ext cx="13684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2" name="Text Box 12"/>
          <p:cNvSpPr txBox="1">
            <a:spLocks noChangeArrowheads="1"/>
          </p:cNvSpPr>
          <p:nvPr/>
        </p:nvSpPr>
        <p:spPr bwMode="auto">
          <a:xfrm>
            <a:off x="4438650" y="692150"/>
            <a:ext cx="95090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/>
              <a:t>DIETA</a:t>
            </a:r>
          </a:p>
        </p:txBody>
      </p:sp>
      <p:sp>
        <p:nvSpPr>
          <p:cNvPr id="281613" name="Text Box 13"/>
          <p:cNvSpPr txBox="1">
            <a:spLocks noChangeArrowheads="1"/>
          </p:cNvSpPr>
          <p:nvPr/>
        </p:nvSpPr>
        <p:spPr bwMode="auto">
          <a:xfrm>
            <a:off x="4435475" y="1700213"/>
            <a:ext cx="154721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/>
              <a:t>ESTÓMAGO</a:t>
            </a:r>
          </a:p>
        </p:txBody>
      </p:sp>
      <p:sp>
        <p:nvSpPr>
          <p:cNvPr id="281614" name="Text Box 14"/>
          <p:cNvSpPr txBox="1">
            <a:spLocks noChangeArrowheads="1"/>
          </p:cNvSpPr>
          <p:nvPr/>
        </p:nvSpPr>
        <p:spPr bwMode="auto">
          <a:xfrm>
            <a:off x="4435475" y="2876550"/>
            <a:ext cx="138852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/>
              <a:t>DUODENO</a:t>
            </a:r>
          </a:p>
        </p:txBody>
      </p:sp>
      <p:sp>
        <p:nvSpPr>
          <p:cNvPr id="281615" name="Rectangle 15"/>
          <p:cNvSpPr>
            <a:spLocks noChangeArrowheads="1"/>
          </p:cNvSpPr>
          <p:nvPr/>
        </p:nvSpPr>
        <p:spPr bwMode="auto">
          <a:xfrm>
            <a:off x="4508500" y="4076700"/>
            <a:ext cx="12954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16" name="Text Box 16"/>
          <p:cNvSpPr txBox="1">
            <a:spLocks noChangeArrowheads="1"/>
          </p:cNvSpPr>
          <p:nvPr/>
        </p:nvSpPr>
        <p:spPr bwMode="auto">
          <a:xfrm>
            <a:off x="4579937" y="4365625"/>
            <a:ext cx="1210588" cy="461665"/>
          </a:xfrm>
          <a:prstGeom prst="rect">
            <a:avLst/>
          </a:prstGeom>
          <a:solidFill>
            <a:srgbClr val="F8A6D5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/>
              <a:t>ÍLEON</a:t>
            </a:r>
          </a:p>
        </p:txBody>
      </p:sp>
      <p:sp>
        <p:nvSpPr>
          <p:cNvPr id="281617" name="Oval 17"/>
          <p:cNvSpPr>
            <a:spLocks noChangeArrowheads="1"/>
          </p:cNvSpPr>
          <p:nvPr/>
        </p:nvSpPr>
        <p:spPr bwMode="auto">
          <a:xfrm>
            <a:off x="4435475" y="4005263"/>
            <a:ext cx="1512887" cy="11525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18" name="Oval 18"/>
          <p:cNvSpPr>
            <a:spLocks noChangeArrowheads="1"/>
          </p:cNvSpPr>
          <p:nvPr/>
        </p:nvSpPr>
        <p:spPr bwMode="auto">
          <a:xfrm>
            <a:off x="1123950" y="1989138"/>
            <a:ext cx="576262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1600" dirty="0"/>
          </a:p>
        </p:txBody>
      </p:sp>
      <p:sp>
        <p:nvSpPr>
          <p:cNvPr id="281619" name="Text Box 19"/>
          <p:cNvSpPr txBox="1">
            <a:spLocks noChangeArrowheads="1"/>
          </p:cNvSpPr>
          <p:nvPr/>
        </p:nvSpPr>
        <p:spPr bwMode="auto">
          <a:xfrm>
            <a:off x="906405" y="1948934"/>
            <a:ext cx="7938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</a:t>
            </a:r>
          </a:p>
        </p:txBody>
      </p:sp>
      <p:sp>
        <p:nvSpPr>
          <p:cNvPr id="281620" name="Oval 20"/>
          <p:cNvSpPr>
            <a:spLocks noChangeArrowheads="1"/>
          </p:cNvSpPr>
          <p:nvPr/>
        </p:nvSpPr>
        <p:spPr bwMode="auto">
          <a:xfrm>
            <a:off x="763587" y="3213100"/>
            <a:ext cx="12239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1621" name="Text Box 21"/>
          <p:cNvSpPr txBox="1">
            <a:spLocks noChangeArrowheads="1"/>
          </p:cNvSpPr>
          <p:nvPr/>
        </p:nvSpPr>
        <p:spPr bwMode="auto">
          <a:xfrm>
            <a:off x="366753" y="2922716"/>
            <a:ext cx="13917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Tripsina</a:t>
            </a:r>
          </a:p>
          <a:p>
            <a:pPr algn="l"/>
            <a:r>
              <a:rPr lang="es-ES" sz="1800" b="1" dirty="0">
                <a:solidFill>
                  <a:srgbClr val="C4004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 alcalino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59301" y="4346546"/>
            <a:ext cx="2268570" cy="92333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/>
              <a:t>E</a:t>
            </a:r>
            <a:r>
              <a:rPr lang="es-VE" sz="1800" dirty="0" smtClean="0"/>
              <a:t>s sintetizada solo </a:t>
            </a:r>
          </a:p>
          <a:p>
            <a:r>
              <a:rPr lang="es-VE" sz="1800" dirty="0" smtClean="0"/>
              <a:t>por bacterias</a:t>
            </a:r>
          </a:p>
          <a:p>
            <a:r>
              <a:rPr lang="es-VE" sz="1800" dirty="0" smtClean="0"/>
              <a:t> y archaeas</a:t>
            </a:r>
          </a:p>
        </p:txBody>
      </p:sp>
      <p:pic>
        <p:nvPicPr>
          <p:cNvPr id="1026" name="Picture 2" descr="C:\Users\ximena\Desktop\800px-Cobalam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60" y="3914183"/>
            <a:ext cx="2047841" cy="2564921"/>
          </a:xfrm>
          <a:prstGeom prst="rect">
            <a:avLst/>
          </a:prstGeom>
          <a:noFill/>
          <a:ln>
            <a:solidFill>
              <a:srgbClr val="CC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6598105" y="2300394"/>
            <a:ext cx="2020105" cy="193899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/>
              <a:t>Macromolécula </a:t>
            </a:r>
          </a:p>
          <a:p>
            <a:r>
              <a:rPr lang="es-ES" sz="2000" dirty="0"/>
              <a:t>no digerible</a:t>
            </a:r>
          </a:p>
          <a:p>
            <a:r>
              <a:rPr lang="es-ES" sz="2000" dirty="0"/>
              <a:t>poco soluble </a:t>
            </a:r>
            <a:endParaRPr lang="es-ES" sz="2000" dirty="0" smtClean="0"/>
          </a:p>
          <a:p>
            <a:r>
              <a:rPr lang="es-ES" sz="2000" dirty="0" smtClean="0"/>
              <a:t>en </a:t>
            </a:r>
            <a:r>
              <a:rPr lang="es-ES" sz="2000" dirty="0"/>
              <a:t>grasa</a:t>
            </a:r>
          </a:p>
          <a:p>
            <a:r>
              <a:rPr lang="es-ES" sz="2000" dirty="0"/>
              <a:t> </a:t>
            </a:r>
            <a:r>
              <a:rPr lang="es-ES" sz="2000" dirty="0" smtClean="0"/>
              <a:t>¡Necesita </a:t>
            </a:r>
          </a:p>
          <a:p>
            <a:r>
              <a:rPr lang="es-ES" sz="2000" dirty="0" smtClean="0"/>
              <a:t>transporte</a:t>
            </a:r>
            <a:r>
              <a:rPr lang="es-ES" sz="2000" dirty="0"/>
              <a:t>!</a:t>
            </a:r>
          </a:p>
        </p:txBody>
      </p:sp>
      <p:sp>
        <p:nvSpPr>
          <p:cNvPr id="281602" name="Text Box 2"/>
          <p:cNvSpPr txBox="1">
            <a:spLocks noChangeArrowheads="1"/>
          </p:cNvSpPr>
          <p:nvPr/>
        </p:nvSpPr>
        <p:spPr bwMode="auto">
          <a:xfrm>
            <a:off x="6621913" y="499887"/>
            <a:ext cx="1981633" cy="584775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/>
              <a:t>2. VIT</a:t>
            </a:r>
            <a:r>
              <a:rPr lang="es-ES" sz="1600" b="1" dirty="0"/>
              <a:t>. </a:t>
            </a:r>
            <a:endParaRPr lang="es-ES" sz="1600" b="1" dirty="0" smtClean="0"/>
          </a:p>
          <a:p>
            <a:pPr algn="l"/>
            <a:r>
              <a:rPr lang="es-ES" sz="1600" b="1" dirty="0" smtClean="0"/>
              <a:t>HIDROSOLUBLES</a:t>
            </a:r>
            <a:endParaRPr lang="es-ES" sz="1600" b="1" dirty="0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1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3" dur="2000" fill="hold"/>
                                        <p:tgtEl>
                                          <p:spTgt spid="2816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2" grpId="0" animBg="1"/>
      <p:bldP spid="281613" grpId="0" animBg="1"/>
      <p:bldP spid="281614" grpId="0" animBg="1"/>
      <p:bldP spid="281616" grpId="0" animBg="1"/>
      <p:bldP spid="281617" grpId="0" animBg="1"/>
      <p:bldP spid="281617" grpId="1" animBg="1"/>
      <p:bldP spid="281619" grpId="0"/>
      <p:bldP spid="281621" grpId="0"/>
      <p:bldP spid="2" grpId="0" animBg="1"/>
      <p:bldP spid="28160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6879480" y="1165741"/>
            <a:ext cx="172194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Vitamina B</a:t>
            </a:r>
            <a:r>
              <a:rPr lang="es-ES" sz="2000" b="1" baseline="-25000"/>
              <a:t>12</a:t>
            </a:r>
          </a:p>
        </p:txBody>
      </p:sp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1048593" y="47667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2628" name="Picture 4" descr="abs vit b12"/>
          <p:cNvPicPr>
            <a:picLocks noChangeAspect="1" noChangeArrowheads="1"/>
          </p:cNvPicPr>
          <p:nvPr/>
        </p:nvPicPr>
        <p:blipFill>
          <a:blip r:embed="rId2" cstate="print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580" y="333375"/>
            <a:ext cx="4403725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1840755" y="981075"/>
            <a:ext cx="1959191" cy="369332"/>
          </a:xfrm>
          <a:prstGeom prst="rect">
            <a:avLst/>
          </a:prstGeom>
          <a:solidFill>
            <a:srgbClr val="FFCC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Vit B12-proteína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2056655" y="2636838"/>
            <a:ext cx="1098550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Duodeno</a:t>
            </a: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5225305" y="2133600"/>
            <a:ext cx="1212850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Estómago</a:t>
            </a:r>
          </a:p>
        </p:txBody>
      </p:sp>
      <p:sp>
        <p:nvSpPr>
          <p:cNvPr id="282632" name="Text Box 8"/>
          <p:cNvSpPr txBox="1">
            <a:spLocks noChangeArrowheads="1"/>
          </p:cNvSpPr>
          <p:nvPr/>
        </p:nvSpPr>
        <p:spPr bwMode="auto">
          <a:xfrm rot="972972">
            <a:off x="3205758" y="3218756"/>
            <a:ext cx="116730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</a:t>
            </a: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-Vit B12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3640980" y="4365625"/>
            <a:ext cx="1167307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B12</a:t>
            </a:r>
          </a:p>
        </p:txBody>
      </p:sp>
      <p:sp>
        <p:nvSpPr>
          <p:cNvPr id="282634" name="Rectangle 10"/>
          <p:cNvSpPr>
            <a:spLocks noChangeArrowheads="1"/>
          </p:cNvSpPr>
          <p:nvPr/>
        </p:nvSpPr>
        <p:spPr bwMode="auto">
          <a:xfrm>
            <a:off x="3785443" y="5734050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5" name="Oval 11"/>
          <p:cNvSpPr>
            <a:spLocks noChangeArrowheads="1"/>
          </p:cNvSpPr>
          <p:nvPr/>
        </p:nvSpPr>
        <p:spPr bwMode="auto">
          <a:xfrm>
            <a:off x="4288680" y="1484313"/>
            <a:ext cx="792163" cy="11525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6" name="Oval 12"/>
          <p:cNvSpPr>
            <a:spLocks noChangeArrowheads="1"/>
          </p:cNvSpPr>
          <p:nvPr/>
        </p:nvSpPr>
        <p:spPr bwMode="auto">
          <a:xfrm>
            <a:off x="4288680" y="1700213"/>
            <a:ext cx="144463" cy="9366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2637" name="Oval 13"/>
          <p:cNvSpPr>
            <a:spLocks noChangeArrowheads="1"/>
          </p:cNvSpPr>
          <p:nvPr/>
        </p:nvSpPr>
        <p:spPr bwMode="auto">
          <a:xfrm>
            <a:off x="3209180" y="270827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38" name="Text Box 14"/>
          <p:cNvSpPr txBox="1">
            <a:spLocks noChangeArrowheads="1"/>
          </p:cNvSpPr>
          <p:nvPr/>
        </p:nvSpPr>
        <p:spPr bwMode="auto">
          <a:xfrm>
            <a:off x="4158505" y="1600200"/>
            <a:ext cx="938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Vit B12</a:t>
            </a:r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4288680" y="2109788"/>
            <a:ext cx="447675" cy="366712"/>
          </a:xfrm>
          <a:prstGeom prst="rect">
            <a:avLst/>
          </a:prstGeom>
          <a:solidFill>
            <a:srgbClr val="F8A6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</a:t>
            </a:r>
          </a:p>
        </p:txBody>
      </p:sp>
      <p:sp>
        <p:nvSpPr>
          <p:cNvPr id="282640" name="Oval 16"/>
          <p:cNvSpPr>
            <a:spLocks noChangeArrowheads="1"/>
          </p:cNvSpPr>
          <p:nvPr/>
        </p:nvSpPr>
        <p:spPr bwMode="auto">
          <a:xfrm>
            <a:off x="3856880" y="4868863"/>
            <a:ext cx="4318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1" name="Oval 17"/>
          <p:cNvSpPr>
            <a:spLocks noChangeArrowheads="1"/>
          </p:cNvSpPr>
          <p:nvPr/>
        </p:nvSpPr>
        <p:spPr bwMode="auto">
          <a:xfrm>
            <a:off x="4217243" y="4941888"/>
            <a:ext cx="71437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2" name="Oval 18"/>
          <p:cNvSpPr>
            <a:spLocks noChangeArrowheads="1"/>
          </p:cNvSpPr>
          <p:nvPr/>
        </p:nvSpPr>
        <p:spPr bwMode="auto">
          <a:xfrm>
            <a:off x="3785443" y="5516563"/>
            <a:ext cx="6477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2417017" y="5546499"/>
            <a:ext cx="1205779" cy="338554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</a:p>
        </p:txBody>
      </p:sp>
      <p:sp>
        <p:nvSpPr>
          <p:cNvPr id="282645" name="Text Box 21"/>
          <p:cNvSpPr txBox="1">
            <a:spLocks noChangeArrowheads="1"/>
          </p:cNvSpPr>
          <p:nvPr/>
        </p:nvSpPr>
        <p:spPr bwMode="auto">
          <a:xfrm>
            <a:off x="1048593" y="6215063"/>
            <a:ext cx="2079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TCII: transcobalamina II</a:t>
            </a:r>
          </a:p>
        </p:txBody>
      </p:sp>
      <p:sp>
        <p:nvSpPr>
          <p:cNvPr id="282646" name="Rectangle 22"/>
          <p:cNvSpPr>
            <a:spLocks noChangeArrowheads="1"/>
          </p:cNvSpPr>
          <p:nvPr/>
        </p:nvSpPr>
        <p:spPr bwMode="auto">
          <a:xfrm>
            <a:off x="3425080" y="2603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8" name="Rectangle 24"/>
          <p:cNvSpPr>
            <a:spLocks noChangeArrowheads="1"/>
          </p:cNvSpPr>
          <p:nvPr/>
        </p:nvSpPr>
        <p:spPr bwMode="auto">
          <a:xfrm>
            <a:off x="4615705" y="50292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49" name="Text Box 25"/>
          <p:cNvSpPr txBox="1">
            <a:spLocks noChangeArrowheads="1"/>
          </p:cNvSpPr>
          <p:nvPr/>
        </p:nvSpPr>
        <p:spPr bwMode="auto">
          <a:xfrm>
            <a:off x="4615705" y="4876800"/>
            <a:ext cx="1447800" cy="581025"/>
          </a:xfrm>
          <a:prstGeom prst="rect">
            <a:avLst/>
          </a:prstGeom>
          <a:solidFill>
            <a:srgbClr val="FAC2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</a:t>
            </a:r>
            <a:r>
              <a:rPr lang="es-ES_tradnl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-Vit B12</a:t>
            </a:r>
          </a:p>
        </p:txBody>
      </p:sp>
      <p:sp>
        <p:nvSpPr>
          <p:cNvPr id="282650" name="Rectangle 26"/>
          <p:cNvSpPr>
            <a:spLocks noChangeArrowheads="1"/>
          </p:cNvSpPr>
          <p:nvPr/>
        </p:nvSpPr>
        <p:spPr bwMode="auto">
          <a:xfrm>
            <a:off x="4310905" y="61722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51" name="Text Box 27"/>
          <p:cNvSpPr txBox="1">
            <a:spLocks noChangeArrowheads="1"/>
          </p:cNvSpPr>
          <p:nvPr/>
        </p:nvSpPr>
        <p:spPr bwMode="auto">
          <a:xfrm>
            <a:off x="4310905" y="6148388"/>
            <a:ext cx="156485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 B12-TCII</a:t>
            </a:r>
          </a:p>
        </p:txBody>
      </p:sp>
      <p:sp>
        <p:nvSpPr>
          <p:cNvPr id="282652" name="Text Box 28"/>
          <p:cNvSpPr txBox="1">
            <a:spLocks noChangeArrowheads="1"/>
          </p:cNvSpPr>
          <p:nvPr/>
        </p:nvSpPr>
        <p:spPr bwMode="auto">
          <a:xfrm>
            <a:off x="6665168" y="6092825"/>
            <a:ext cx="12192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Circulación</a:t>
            </a:r>
          </a:p>
        </p:txBody>
      </p:sp>
      <p:sp>
        <p:nvSpPr>
          <p:cNvPr id="282653" name="Rectangle 29"/>
          <p:cNvSpPr>
            <a:spLocks noChangeArrowheads="1"/>
          </p:cNvSpPr>
          <p:nvPr/>
        </p:nvSpPr>
        <p:spPr bwMode="auto">
          <a:xfrm>
            <a:off x="3625105" y="4038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2654" name="Text Box 30"/>
          <p:cNvSpPr txBox="1">
            <a:spLocks noChangeArrowheads="1"/>
          </p:cNvSpPr>
          <p:nvPr/>
        </p:nvSpPr>
        <p:spPr bwMode="auto">
          <a:xfrm>
            <a:off x="2845475" y="4568479"/>
            <a:ext cx="7425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</a:t>
            </a:r>
          </a:p>
        </p:txBody>
      </p:sp>
      <p:sp>
        <p:nvSpPr>
          <p:cNvPr id="282655" name="Line 31"/>
          <p:cNvSpPr>
            <a:spLocks noChangeShapeType="1"/>
          </p:cNvSpPr>
          <p:nvPr/>
        </p:nvSpPr>
        <p:spPr bwMode="auto">
          <a:xfrm flipH="1">
            <a:off x="3569543" y="4652963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2656" name="Line 32"/>
          <p:cNvSpPr>
            <a:spLocks noChangeShapeType="1"/>
          </p:cNvSpPr>
          <p:nvPr/>
        </p:nvSpPr>
        <p:spPr bwMode="auto">
          <a:xfrm>
            <a:off x="5801568" y="6308725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6628439" y="485716"/>
            <a:ext cx="1981633" cy="584775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/>
              <a:t>2. VIT</a:t>
            </a:r>
            <a:r>
              <a:rPr lang="es-ES" sz="1600" b="1" dirty="0"/>
              <a:t>. </a:t>
            </a:r>
            <a:endParaRPr lang="es-ES" sz="1600" b="1" dirty="0" smtClean="0"/>
          </a:p>
          <a:p>
            <a:pPr algn="l"/>
            <a:r>
              <a:rPr lang="es-ES" sz="1600" b="1" dirty="0" smtClean="0"/>
              <a:t>HIDROSOLUBLES</a:t>
            </a:r>
            <a:endParaRPr lang="es-ES" sz="1600" b="1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43" grpId="0" animBg="1"/>
      <p:bldP spid="282649" grpId="0" animBg="1"/>
      <p:bldP spid="282651" grpId="0" animBg="1"/>
      <p:bldP spid="282652" grpId="0" animBg="1"/>
      <p:bldP spid="282654" grpId="0" animBg="1"/>
      <p:bldP spid="28265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6880471" y="998538"/>
            <a:ext cx="172194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Vitamina B</a:t>
            </a:r>
            <a:r>
              <a:rPr lang="es-ES" sz="2000" b="1" baseline="-25000"/>
              <a:t>12</a:t>
            </a:r>
          </a:p>
        </p:txBody>
      </p:sp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5795963" y="2060575"/>
            <a:ext cx="1737976" cy="104644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S. Asa Ciega </a:t>
            </a:r>
          </a:p>
          <a:p>
            <a:pPr algn="l"/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(bacterias)</a:t>
            </a:r>
          </a:p>
          <a:p>
            <a:pPr algn="l"/>
            <a:endParaRPr lang="es-ES_tradnl" sz="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Enf</a:t>
            </a:r>
            <a:r>
              <a:rPr lang="es-ES_tradnl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C</a:t>
            </a:r>
            <a:r>
              <a:rPr lang="es-ES_tradnl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elíaca</a:t>
            </a:r>
            <a:endParaRPr lang="es-ES_tradnl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3653" name="Picture 5" descr="lengua depilada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652963"/>
            <a:ext cx="1658937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3654" name="Picture 6" descr="p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8"/>
          <a:stretch>
            <a:fillRect/>
          </a:stretch>
        </p:blipFill>
        <p:spPr bwMode="auto">
          <a:xfrm>
            <a:off x="1281113" y="4546600"/>
            <a:ext cx="3535362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2205832" y="6057900"/>
            <a:ext cx="178276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Anemia </a:t>
            </a:r>
            <a:endParaRPr lang="es-ES_tradnl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megaloblástica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2352675" y="998538"/>
            <a:ext cx="302518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Ausencia de Vit B12</a:t>
            </a: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1641475" y="4787900"/>
            <a:ext cx="1011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ovalocitos</a:t>
            </a:r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3312319" y="5618617"/>
            <a:ext cx="135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Neutrófilos </a:t>
            </a:r>
          </a:p>
          <a:p>
            <a:pPr algn="l"/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polisegmentados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60" name="Text Box 12"/>
          <p:cNvSpPr txBox="1">
            <a:spLocks noChangeArrowheads="1"/>
          </p:cNvSpPr>
          <p:nvPr/>
        </p:nvSpPr>
        <p:spPr bwMode="auto">
          <a:xfrm>
            <a:off x="6681788" y="5589588"/>
            <a:ext cx="1203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Lengua </a:t>
            </a:r>
          </a:p>
          <a:p>
            <a:pPr algn="l"/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depapilada</a:t>
            </a:r>
          </a:p>
        </p:txBody>
      </p:sp>
      <p:sp>
        <p:nvSpPr>
          <p:cNvPr id="283661" name="Line 13"/>
          <p:cNvSpPr>
            <a:spLocks noChangeShapeType="1"/>
          </p:cNvSpPr>
          <p:nvPr/>
        </p:nvSpPr>
        <p:spPr bwMode="auto">
          <a:xfrm>
            <a:off x="5508625" y="1484313"/>
            <a:ext cx="64770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1187450" y="2060575"/>
            <a:ext cx="1238250" cy="711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Falta de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Ingesta</a:t>
            </a:r>
          </a:p>
        </p:txBody>
      </p:sp>
      <p:sp>
        <p:nvSpPr>
          <p:cNvPr id="283663" name="Text Box 15"/>
          <p:cNvSpPr txBox="1">
            <a:spLocks noChangeArrowheads="1"/>
          </p:cNvSpPr>
          <p:nvPr/>
        </p:nvSpPr>
        <p:spPr bwMode="auto">
          <a:xfrm>
            <a:off x="2843213" y="2060575"/>
            <a:ext cx="2303462" cy="711200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Falta de </a:t>
            </a:r>
          </a:p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Intrínseco</a:t>
            </a:r>
          </a:p>
        </p:txBody>
      </p:sp>
      <p:sp>
        <p:nvSpPr>
          <p:cNvPr id="283664" name="Text Box 16"/>
          <p:cNvSpPr txBox="1">
            <a:spLocks noChangeArrowheads="1"/>
          </p:cNvSpPr>
          <p:nvPr/>
        </p:nvSpPr>
        <p:spPr bwMode="auto">
          <a:xfrm>
            <a:off x="2411413" y="3429000"/>
            <a:ext cx="1782762" cy="406400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Gastrectomía</a:t>
            </a:r>
          </a:p>
        </p:txBody>
      </p:sp>
      <p:sp>
        <p:nvSpPr>
          <p:cNvPr id="283665" name="Text Box 17"/>
          <p:cNvSpPr txBox="1">
            <a:spLocks noChangeArrowheads="1"/>
          </p:cNvSpPr>
          <p:nvPr/>
        </p:nvSpPr>
        <p:spPr bwMode="auto">
          <a:xfrm>
            <a:off x="4572000" y="3452813"/>
            <a:ext cx="2519363" cy="955675"/>
          </a:xfrm>
          <a:prstGeom prst="rect">
            <a:avLst/>
          </a:prstGeom>
          <a:solidFill>
            <a:srgbClr val="F8A6D5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err="1"/>
              <a:t>Enf</a:t>
            </a:r>
            <a:r>
              <a:rPr lang="es-ES" sz="1800" b="1" dirty="0"/>
              <a:t>. Autoinmune </a:t>
            </a:r>
          </a:p>
          <a:p>
            <a:r>
              <a:rPr lang="es-ES" sz="1800" b="1" dirty="0"/>
              <a:t>contra c. parietales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“Anemia perniciosa”</a:t>
            </a:r>
          </a:p>
        </p:txBody>
      </p:sp>
      <p:sp>
        <p:nvSpPr>
          <p:cNvPr id="283666" name="Line 18"/>
          <p:cNvSpPr>
            <a:spLocks noChangeShapeType="1"/>
          </p:cNvSpPr>
          <p:nvPr/>
        </p:nvSpPr>
        <p:spPr bwMode="auto">
          <a:xfrm>
            <a:off x="3851275" y="148431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7" name="Line 19"/>
          <p:cNvSpPr>
            <a:spLocks noChangeShapeType="1"/>
          </p:cNvSpPr>
          <p:nvPr/>
        </p:nvSpPr>
        <p:spPr bwMode="auto">
          <a:xfrm flipH="1">
            <a:off x="1835150" y="1484313"/>
            <a:ext cx="5762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8" name="Line 20"/>
          <p:cNvSpPr>
            <a:spLocks noChangeShapeType="1"/>
          </p:cNvSpPr>
          <p:nvPr/>
        </p:nvSpPr>
        <p:spPr bwMode="auto">
          <a:xfrm>
            <a:off x="4572000" y="2781300"/>
            <a:ext cx="7921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69" name="Line 21"/>
          <p:cNvSpPr>
            <a:spLocks noChangeShapeType="1"/>
          </p:cNvSpPr>
          <p:nvPr/>
        </p:nvSpPr>
        <p:spPr bwMode="auto">
          <a:xfrm flipH="1">
            <a:off x="3132138" y="2779713"/>
            <a:ext cx="360362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0" name="Line 22"/>
          <p:cNvSpPr>
            <a:spLocks noChangeShapeType="1"/>
          </p:cNvSpPr>
          <p:nvPr/>
        </p:nvSpPr>
        <p:spPr bwMode="auto">
          <a:xfrm>
            <a:off x="1806575" y="2771775"/>
            <a:ext cx="604838" cy="177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1" name="Line 23"/>
          <p:cNvSpPr>
            <a:spLocks noChangeShapeType="1"/>
          </p:cNvSpPr>
          <p:nvPr/>
        </p:nvSpPr>
        <p:spPr bwMode="auto">
          <a:xfrm>
            <a:off x="3048794" y="3835400"/>
            <a:ext cx="608806" cy="71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2" name="Line 24"/>
          <p:cNvSpPr>
            <a:spLocks noChangeShapeType="1"/>
          </p:cNvSpPr>
          <p:nvPr/>
        </p:nvSpPr>
        <p:spPr bwMode="auto">
          <a:xfrm flipH="1" flipV="1">
            <a:off x="5795963" y="5661025"/>
            <a:ext cx="8636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3673" name="Line 25"/>
          <p:cNvSpPr>
            <a:spLocks noChangeShapeType="1"/>
          </p:cNvSpPr>
          <p:nvPr/>
        </p:nvSpPr>
        <p:spPr bwMode="auto">
          <a:xfrm flipH="1">
            <a:off x="4284663" y="4114800"/>
            <a:ext cx="287337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5545106" y="310480"/>
            <a:ext cx="3092513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III  ABS. MINERALES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b="1" dirty="0" smtClean="0">
                <a:latin typeface="Comic Sans MS" pitchFamily="66" charset="0"/>
              </a:rPr>
              <a:t>      VIT. HIDROSOLUBLES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2" grpId="0" animBg="1"/>
      <p:bldP spid="283655" grpId="0" animBg="1"/>
      <p:bldP spid="283658" grpId="0"/>
      <p:bldP spid="283659" grpId="0"/>
      <p:bldP spid="283660" grpId="0"/>
      <p:bldP spid="283661" grpId="0" animBg="1"/>
      <p:bldP spid="283662" grpId="0" animBg="1"/>
      <p:bldP spid="283663" grpId="0" animBg="1"/>
      <p:bldP spid="283664" grpId="0" animBg="1"/>
      <p:bldP spid="283665" grpId="0" animBg="1"/>
      <p:bldP spid="283666" grpId="0" animBg="1"/>
      <p:bldP spid="283667" grpId="0" animBg="1"/>
      <p:bldP spid="283668" grpId="0" animBg="1"/>
      <p:bldP spid="283669" grpId="0" animBg="1"/>
      <p:bldP spid="283670" grpId="0" animBg="1"/>
      <p:bldP spid="283671" grpId="0" animBg="1"/>
      <p:bldP spid="283672" grpId="0" animBg="1"/>
      <p:bldP spid="28367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006475"/>
            <a:ext cx="4822825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6731000" y="1149171"/>
            <a:ext cx="1970411" cy="1200329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Vit. B1, B2, B6</a:t>
            </a:r>
          </a:p>
          <a:p>
            <a:pPr algn="l"/>
            <a:r>
              <a:rPr lang="es-ES" sz="1800" b="1"/>
              <a:t>Niacina</a:t>
            </a:r>
          </a:p>
          <a:p>
            <a:pPr algn="l"/>
            <a:r>
              <a:rPr lang="es-ES" sz="1800" b="1"/>
              <a:t>Biotina</a:t>
            </a:r>
          </a:p>
          <a:p>
            <a:pPr algn="l"/>
            <a:r>
              <a:rPr lang="es-ES" sz="1800" b="1"/>
              <a:t>Vit C </a:t>
            </a: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1619250" y="5805488"/>
            <a:ext cx="1800225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539750" y="62071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5703" name="Oval 7"/>
          <p:cNvSpPr>
            <a:spLocks noChangeArrowheads="1"/>
          </p:cNvSpPr>
          <p:nvPr/>
        </p:nvSpPr>
        <p:spPr bwMode="auto">
          <a:xfrm>
            <a:off x="2700338" y="342900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4" name="Oval 8"/>
          <p:cNvSpPr>
            <a:spLocks noChangeArrowheads="1"/>
          </p:cNvSpPr>
          <p:nvPr/>
        </p:nvSpPr>
        <p:spPr bwMode="auto">
          <a:xfrm>
            <a:off x="2843213" y="4149725"/>
            <a:ext cx="50482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2336074" y="3500438"/>
            <a:ext cx="93326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yeyuno</a:t>
            </a:r>
          </a:p>
        </p:txBody>
      </p:sp>
      <p:sp>
        <p:nvSpPr>
          <p:cNvPr id="285706" name="Rectangle 10"/>
          <p:cNvSpPr>
            <a:spLocks noChangeArrowheads="1"/>
          </p:cNvSpPr>
          <p:nvPr/>
        </p:nvSpPr>
        <p:spPr bwMode="auto">
          <a:xfrm>
            <a:off x="1908175" y="2349500"/>
            <a:ext cx="935038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900112" y="2297488"/>
            <a:ext cx="1766887" cy="646331"/>
          </a:xfrm>
          <a:prstGeom prst="rect">
            <a:avLst/>
          </a:prstGeom>
          <a:solidFill>
            <a:srgbClr val="BBEFBB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Cotransporte Na</a:t>
            </a:r>
            <a:r>
              <a:rPr lang="es-ES" sz="18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Vits.</a:t>
            </a:r>
          </a:p>
        </p:txBody>
      </p:sp>
      <p:sp>
        <p:nvSpPr>
          <p:cNvPr id="285709" name="Oval 13"/>
          <p:cNvSpPr>
            <a:spLocks noChangeArrowheads="1"/>
          </p:cNvSpPr>
          <p:nvPr/>
        </p:nvSpPr>
        <p:spPr bwMode="auto">
          <a:xfrm>
            <a:off x="2209800" y="5410200"/>
            <a:ext cx="990600" cy="304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0" name="Oval 14"/>
          <p:cNvSpPr>
            <a:spLocks noChangeArrowheads="1"/>
          </p:cNvSpPr>
          <p:nvPr/>
        </p:nvSpPr>
        <p:spPr bwMode="auto">
          <a:xfrm>
            <a:off x="2209800" y="5638800"/>
            <a:ext cx="4572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1" name="Oval 15"/>
          <p:cNvSpPr>
            <a:spLocks noChangeArrowheads="1"/>
          </p:cNvSpPr>
          <p:nvPr/>
        </p:nvSpPr>
        <p:spPr bwMode="auto">
          <a:xfrm>
            <a:off x="4419600" y="5334000"/>
            <a:ext cx="1143000" cy="457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2" name="Oval 16"/>
          <p:cNvSpPr>
            <a:spLocks noChangeArrowheads="1"/>
          </p:cNvSpPr>
          <p:nvPr/>
        </p:nvSpPr>
        <p:spPr bwMode="auto">
          <a:xfrm>
            <a:off x="4419600" y="5334000"/>
            <a:ext cx="3048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3" name="Text Box 17"/>
          <p:cNvSpPr txBox="1">
            <a:spLocks noChangeArrowheads="1"/>
          </p:cNvSpPr>
          <p:nvPr/>
        </p:nvSpPr>
        <p:spPr bwMode="auto">
          <a:xfrm>
            <a:off x="4419600" y="5410200"/>
            <a:ext cx="989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dirty="0" err="1"/>
              <a:t>sangre</a:t>
            </a:r>
            <a:endParaRPr lang="en-US" sz="2000" b="1" dirty="0"/>
          </a:p>
        </p:txBody>
      </p:sp>
      <p:sp>
        <p:nvSpPr>
          <p:cNvPr id="285714" name="Oval 18"/>
          <p:cNvSpPr>
            <a:spLocks noChangeArrowheads="1"/>
          </p:cNvSpPr>
          <p:nvPr/>
        </p:nvSpPr>
        <p:spPr bwMode="auto">
          <a:xfrm>
            <a:off x="3132138" y="4149725"/>
            <a:ext cx="1008062" cy="5746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3421063" y="4327525"/>
            <a:ext cx="92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C</a:t>
            </a:r>
          </a:p>
        </p:txBody>
      </p:sp>
      <p:sp>
        <p:nvSpPr>
          <p:cNvPr id="285716" name="Oval 20"/>
          <p:cNvSpPr>
            <a:spLocks noChangeArrowheads="1"/>
          </p:cNvSpPr>
          <p:nvPr/>
        </p:nvSpPr>
        <p:spPr bwMode="auto">
          <a:xfrm>
            <a:off x="2771775" y="4149725"/>
            <a:ext cx="144463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17" name="Text Box 21"/>
          <p:cNvSpPr txBox="1">
            <a:spLocks noChangeArrowheads="1"/>
          </p:cNvSpPr>
          <p:nvPr/>
        </p:nvSpPr>
        <p:spPr bwMode="auto">
          <a:xfrm>
            <a:off x="2700338" y="4324290"/>
            <a:ext cx="73930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</a:t>
            </a:r>
          </a:p>
        </p:txBody>
      </p:sp>
      <p:sp>
        <p:nvSpPr>
          <p:cNvPr id="285718" name="Oval 22"/>
          <p:cNvSpPr>
            <a:spLocks noChangeArrowheads="1"/>
          </p:cNvSpPr>
          <p:nvPr/>
        </p:nvSpPr>
        <p:spPr bwMode="auto">
          <a:xfrm>
            <a:off x="2485555" y="4149725"/>
            <a:ext cx="1908176" cy="6655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5720" name="Text Box 24"/>
          <p:cNvSpPr txBox="1">
            <a:spLocks noChangeArrowheads="1"/>
          </p:cNvSpPr>
          <p:nvPr/>
        </p:nvSpPr>
        <p:spPr bwMode="auto">
          <a:xfrm>
            <a:off x="5692935" y="3467317"/>
            <a:ext cx="233749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800" dirty="0" smtClean="0"/>
              <a:t>¿</a:t>
            </a:r>
            <a:r>
              <a:rPr lang="es-ES" sz="1800" dirty="0"/>
              <a:t>Qué otras cosas </a:t>
            </a:r>
            <a:endParaRPr lang="es-ES" sz="1800" dirty="0" smtClean="0"/>
          </a:p>
          <a:p>
            <a:r>
              <a:rPr lang="es-ES" sz="1800" dirty="0" smtClean="0"/>
              <a:t>se absorben</a:t>
            </a:r>
            <a:endParaRPr lang="es-ES" sz="1800" dirty="0"/>
          </a:p>
          <a:p>
            <a:r>
              <a:rPr lang="es-ES" sz="1800" dirty="0"/>
              <a:t> en íleon distal?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705167" y="482025"/>
            <a:ext cx="1981633" cy="584775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/>
              <a:t>2. VIT</a:t>
            </a:r>
            <a:r>
              <a:rPr lang="es-ES" sz="1600" b="1" dirty="0"/>
              <a:t>. </a:t>
            </a:r>
            <a:endParaRPr lang="es-ES" sz="1600" b="1" dirty="0" smtClean="0"/>
          </a:p>
          <a:p>
            <a:pPr algn="l"/>
            <a:r>
              <a:rPr lang="es-ES" sz="1600" b="1" dirty="0" smtClean="0"/>
              <a:t>HIDROSOLUBLES</a:t>
            </a:r>
            <a:endParaRPr lang="es-ES" sz="1600" b="1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85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5" grpId="0" animBg="1"/>
      <p:bldP spid="285707" grpId="0" animBg="1"/>
      <p:bldP spid="285715" grpId="0"/>
      <p:bldP spid="285717" grpId="0" animBg="1"/>
      <p:bldP spid="285718" grpId="0" animBg="1"/>
      <p:bldP spid="2857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864859" y="2117258"/>
            <a:ext cx="2735262" cy="298543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1001713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6383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2274888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911475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33686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8258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2830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74027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I.     </a:t>
            </a:r>
            <a:r>
              <a:rPr lang="es-ES" sz="1200" dirty="0" smtClean="0">
                <a:latin typeface="Comic Sans MS" pitchFamily="66" charset="0"/>
              </a:rPr>
              <a:t>    ABSORCIÓN </a:t>
            </a:r>
            <a:r>
              <a:rPr lang="es-ES" sz="1200" dirty="0">
                <a:latin typeface="Comic Sans MS" pitchFamily="66" charset="0"/>
              </a:rPr>
              <a:t>AGUA    </a:t>
            </a:r>
          </a:p>
          <a:p>
            <a:r>
              <a:rPr lang="es-ES" sz="1200" dirty="0">
                <a:latin typeface="Comic Sans MS" pitchFamily="66" charset="0"/>
              </a:rPr>
              <a:t>       </a:t>
            </a:r>
            <a:r>
              <a:rPr lang="es-ES" sz="1200" dirty="0" smtClean="0">
                <a:latin typeface="Comic Sans MS" pitchFamily="66" charset="0"/>
              </a:rPr>
              <a:t>     Y </a:t>
            </a:r>
            <a:r>
              <a:rPr lang="es-ES" sz="1200" dirty="0">
                <a:latin typeface="Comic Sans MS" pitchFamily="66" charset="0"/>
              </a:rPr>
              <a:t>ELECTROLITOS</a:t>
            </a:r>
          </a:p>
          <a:p>
            <a:r>
              <a:rPr lang="es-ES" sz="1200" dirty="0">
                <a:latin typeface="Comic Sans MS" pitchFamily="66" charset="0"/>
              </a:rPr>
              <a:t>	</a:t>
            </a:r>
          </a:p>
          <a:p>
            <a:r>
              <a:rPr lang="es-ES" sz="1800" b="1" dirty="0">
                <a:latin typeface="Comic Sans MS" pitchFamily="66" charset="0"/>
              </a:rPr>
              <a:t>II.  </a:t>
            </a:r>
            <a:r>
              <a:rPr lang="es-ES" sz="1600" b="1" dirty="0">
                <a:latin typeface="Comic Sans MS" pitchFamily="66" charset="0"/>
              </a:rPr>
              <a:t>SECRECIÓN</a:t>
            </a:r>
          </a:p>
          <a:p>
            <a:r>
              <a:rPr lang="es-ES" sz="1600" b="1" dirty="0">
                <a:latin typeface="Comic Sans MS" pitchFamily="66" charset="0"/>
              </a:rPr>
              <a:t>     </a:t>
            </a:r>
            <a:r>
              <a:rPr lang="es-ES" sz="1600" b="1" dirty="0" smtClean="0">
                <a:latin typeface="Comic Sans MS" pitchFamily="66" charset="0"/>
              </a:rPr>
              <a:t> ELECTROLITOS</a:t>
            </a:r>
            <a:endParaRPr lang="es-ES" sz="1600" b="1" dirty="0">
              <a:latin typeface="Comic Sans MS" pitchFamily="66" charset="0"/>
            </a:endParaRPr>
          </a:p>
          <a:p>
            <a:endParaRPr lang="es-ES" sz="1800" b="1" dirty="0">
              <a:latin typeface="Comic Sans MS" pitchFamily="66" charset="0"/>
            </a:endParaRPr>
          </a:p>
          <a:p>
            <a:r>
              <a:rPr lang="es-ES" sz="1800" b="1" dirty="0">
                <a:latin typeface="Comic Sans MS" pitchFamily="66" charset="0"/>
              </a:rPr>
              <a:t>III</a:t>
            </a:r>
            <a:r>
              <a:rPr lang="es-ES" sz="1800" b="1" dirty="0" smtClean="0">
                <a:latin typeface="Comic Sans MS" pitchFamily="66" charset="0"/>
              </a:rPr>
              <a:t>. </a:t>
            </a:r>
            <a:r>
              <a:rPr lang="es-ES" sz="1600" b="1" dirty="0" smtClean="0">
                <a:latin typeface="Comic Sans MS" pitchFamily="66" charset="0"/>
              </a:rPr>
              <a:t>ABSORCIÓN    </a:t>
            </a:r>
          </a:p>
          <a:p>
            <a:r>
              <a:rPr lang="es-ES" sz="1600" b="1" dirty="0">
                <a:latin typeface="Comic Sans MS" pitchFamily="66" charset="0"/>
              </a:rPr>
              <a:t> </a:t>
            </a:r>
            <a:r>
              <a:rPr lang="es-ES" sz="1600" b="1" dirty="0" smtClean="0">
                <a:latin typeface="Comic Sans MS" pitchFamily="66" charset="0"/>
              </a:rPr>
              <a:t>      MINERALES</a:t>
            </a:r>
            <a:r>
              <a:rPr lang="es-ES" sz="1600" b="1" dirty="0">
                <a:latin typeface="Comic Sans MS" pitchFamily="66" charset="0"/>
              </a:rPr>
              <a:t>, VIT </a:t>
            </a:r>
            <a:r>
              <a:rPr lang="es-ES" sz="1600" b="1" dirty="0" smtClean="0">
                <a:latin typeface="Comic Sans MS" pitchFamily="66" charset="0"/>
              </a:rPr>
              <a:t> </a:t>
            </a:r>
          </a:p>
          <a:p>
            <a:r>
              <a:rPr lang="es-ES" sz="1600" b="1" dirty="0" smtClean="0">
                <a:latin typeface="Comic Sans MS" pitchFamily="66" charset="0"/>
              </a:rPr>
              <a:t>       HIDROSOLUBLES</a:t>
            </a:r>
            <a:endParaRPr lang="es-ES" sz="1600" b="1" dirty="0">
              <a:latin typeface="Comic Sans MS" pitchFamily="66" charset="0"/>
            </a:endParaRPr>
          </a:p>
          <a:p>
            <a:endParaRPr lang="es-ES" sz="1800" b="1" dirty="0">
              <a:latin typeface="Comic Sans MS" pitchFamily="66" charset="0"/>
            </a:endParaRPr>
          </a:p>
          <a:p>
            <a:r>
              <a:rPr lang="es-ES" sz="1800" b="1" dirty="0">
                <a:latin typeface="Comic Sans MS" pitchFamily="66" charset="0"/>
              </a:rPr>
              <a:t>IV. </a:t>
            </a:r>
            <a:r>
              <a:rPr lang="es-ES" sz="1800" b="1" dirty="0" smtClean="0">
                <a:latin typeface="Comic Sans MS" pitchFamily="66" charset="0"/>
              </a:rPr>
              <a:t> </a:t>
            </a:r>
            <a:r>
              <a:rPr lang="es-ES" sz="1600" b="1" dirty="0" smtClean="0">
                <a:latin typeface="Comic Sans MS" pitchFamily="66" charset="0"/>
              </a:rPr>
              <a:t>MALABSORCIÓN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21187" name="Oval 3"/>
          <p:cNvSpPr>
            <a:spLocks noChangeArrowheads="1"/>
          </p:cNvSpPr>
          <p:nvPr/>
        </p:nvSpPr>
        <p:spPr bwMode="auto">
          <a:xfrm>
            <a:off x="4643438" y="2565400"/>
            <a:ext cx="19446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6642100" y="6584950"/>
            <a:ext cx="2393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>
                <a:solidFill>
                  <a:schemeClr val="bg2"/>
                </a:solidFill>
                <a:latin typeface="Arial" charset="0"/>
              </a:rPr>
              <a:t>X. PÁEZ   FISIOLOGÍA DIGESTIVA    ULA</a:t>
            </a:r>
          </a:p>
        </p:txBody>
      </p:sp>
      <p:pic>
        <p:nvPicPr>
          <p:cNvPr id="221189" name="Picture 5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49275"/>
            <a:ext cx="2908300" cy="515778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90" name="Oval 6"/>
          <p:cNvSpPr>
            <a:spLocks noChangeArrowheads="1"/>
          </p:cNvSpPr>
          <p:nvPr/>
        </p:nvSpPr>
        <p:spPr bwMode="auto">
          <a:xfrm>
            <a:off x="4787900" y="2781300"/>
            <a:ext cx="1944688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21191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97425"/>
            <a:ext cx="3024187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92" name="Line 8"/>
          <p:cNvSpPr>
            <a:spLocks noChangeShapeType="1"/>
          </p:cNvSpPr>
          <p:nvPr/>
        </p:nvSpPr>
        <p:spPr bwMode="auto">
          <a:xfrm>
            <a:off x="4932363" y="4365625"/>
            <a:ext cx="1079500" cy="23749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1193" name="Line 9"/>
          <p:cNvSpPr>
            <a:spLocks noChangeShapeType="1"/>
          </p:cNvSpPr>
          <p:nvPr/>
        </p:nvSpPr>
        <p:spPr bwMode="auto">
          <a:xfrm>
            <a:off x="6659563" y="32845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7504" y="6525344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899433" y="1086207"/>
            <a:ext cx="2666114" cy="1015663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800" dirty="0"/>
              <a:t>TEMA </a:t>
            </a:r>
            <a:r>
              <a:rPr lang="es-ES" sz="2800" dirty="0" smtClean="0"/>
              <a:t>10</a:t>
            </a:r>
          </a:p>
          <a:p>
            <a:pPr algn="l"/>
            <a:r>
              <a:rPr lang="es-ES" sz="1600" dirty="0" smtClean="0"/>
              <a:t>Secreción Electrolitos, </a:t>
            </a:r>
          </a:p>
          <a:p>
            <a:pPr algn="l"/>
            <a:r>
              <a:rPr lang="es-ES" sz="1600" dirty="0" err="1" smtClean="0"/>
              <a:t>Abs</a:t>
            </a:r>
            <a:r>
              <a:rPr lang="es-ES" sz="1600" dirty="0" smtClean="0"/>
              <a:t>. Minerales, vitaminas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674" name="Group 2"/>
          <p:cNvGrpSpPr>
            <a:grpSpLocks/>
          </p:cNvGrpSpPr>
          <p:nvPr/>
        </p:nvGrpSpPr>
        <p:grpSpPr bwMode="auto">
          <a:xfrm>
            <a:off x="1317625" y="2208213"/>
            <a:ext cx="6508750" cy="3452812"/>
            <a:chOff x="830" y="1391"/>
            <a:chExt cx="4100" cy="2175"/>
          </a:xfrm>
        </p:grpSpPr>
        <p:pic>
          <p:nvPicPr>
            <p:cNvPr id="284675" name="Picture 3" descr="ABSORCION AC FOLIC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003"/>
            <a:stretch>
              <a:fillRect/>
            </a:stretch>
          </p:blipFill>
          <p:spPr bwMode="auto">
            <a:xfrm>
              <a:off x="830" y="1661"/>
              <a:ext cx="4100" cy="1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4676" name="Text Box 4"/>
            <p:cNvSpPr txBox="1">
              <a:spLocks noChangeArrowheads="1"/>
            </p:cNvSpPr>
            <p:nvPr/>
          </p:nvSpPr>
          <p:spPr bwMode="auto">
            <a:xfrm>
              <a:off x="1066" y="1395"/>
              <a:ext cx="396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LUZ</a:t>
              </a:r>
            </a:p>
          </p:txBody>
        </p:sp>
        <p:sp>
          <p:nvSpPr>
            <p:cNvPr id="284677" name="Text Box 5"/>
            <p:cNvSpPr txBox="1">
              <a:spLocks noChangeArrowheads="1"/>
            </p:cNvSpPr>
            <p:nvPr/>
          </p:nvSpPr>
          <p:spPr bwMode="auto">
            <a:xfrm>
              <a:off x="2142" y="1395"/>
              <a:ext cx="772" cy="23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EPITELIO</a:t>
              </a:r>
            </a:p>
          </p:txBody>
        </p:sp>
        <p:sp>
          <p:nvSpPr>
            <p:cNvPr id="284678" name="Text Box 6"/>
            <p:cNvSpPr txBox="1">
              <a:spLocks noChangeArrowheads="1"/>
            </p:cNvSpPr>
            <p:nvPr/>
          </p:nvSpPr>
          <p:spPr bwMode="auto">
            <a:xfrm>
              <a:off x="3560" y="1391"/>
              <a:ext cx="732" cy="231"/>
            </a:xfrm>
            <a:prstGeom prst="rect">
              <a:avLst/>
            </a:prstGeom>
            <a:solidFill>
              <a:srgbClr val="FFA3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" sz="1800" b="1">
                  <a:latin typeface="Arial" charset="0"/>
                </a:rPr>
                <a:t>SANGRE</a:t>
              </a:r>
            </a:p>
          </p:txBody>
        </p:sp>
      </p:grp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6948488" y="1123890"/>
            <a:ext cx="164500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/>
              <a:t>Ácido fólico</a:t>
            </a:r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6885164" y="1519949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Coenzima para </a:t>
            </a:r>
          </a:p>
          <a:p>
            <a:pPr algn="l"/>
            <a:r>
              <a:rPr lang="es-ES" sz="1800" dirty="0" smtClean="0"/>
              <a:t>síntesis </a:t>
            </a:r>
            <a:r>
              <a:rPr lang="es-ES" sz="1800" dirty="0"/>
              <a:t>ADN</a:t>
            </a: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649361" y="3797052"/>
            <a:ext cx="2085827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Pteroil glutamato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hidroxilasa 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Enz. M. apical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611857" y="459635"/>
            <a:ext cx="1981633" cy="584775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 smtClean="0"/>
              <a:t>2. VIT</a:t>
            </a:r>
            <a:r>
              <a:rPr lang="es-ES" sz="1600" b="1" dirty="0"/>
              <a:t>. </a:t>
            </a:r>
            <a:endParaRPr lang="es-ES" sz="1600" b="1" dirty="0" smtClean="0"/>
          </a:p>
          <a:p>
            <a:pPr algn="l"/>
            <a:r>
              <a:rPr lang="es-ES" sz="1600" b="1" dirty="0" smtClean="0"/>
              <a:t>HIDROSOLUBLES</a:t>
            </a:r>
            <a:endParaRPr lang="es-ES" sz="16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img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3" r="13252" b="35373"/>
          <a:stretch>
            <a:fillRect/>
          </a:stretch>
        </p:blipFill>
        <p:spPr>
          <a:xfrm>
            <a:off x="1758950" y="1816100"/>
            <a:ext cx="5689600" cy="3671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2329656" y="765173"/>
            <a:ext cx="4484688" cy="576263"/>
          </a:xfrm>
          <a:prstGeom prst="rect">
            <a:avLst/>
          </a:prstGeom>
          <a:solidFill>
            <a:srgbClr val="99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INTESTINAL</a:t>
            </a:r>
          </a:p>
        </p:txBody>
      </p:sp>
      <p:sp>
        <p:nvSpPr>
          <p:cNvPr id="286728" name="Oval 8"/>
          <p:cNvSpPr>
            <a:spLocks noChangeArrowheads="1"/>
          </p:cNvSpPr>
          <p:nvPr/>
        </p:nvSpPr>
        <p:spPr bwMode="auto">
          <a:xfrm>
            <a:off x="1400175" y="4768850"/>
            <a:ext cx="2159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463550" y="2319338"/>
            <a:ext cx="1252266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DUODENO</a:t>
            </a:r>
          </a:p>
        </p:txBody>
      </p:sp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608013" y="3040063"/>
            <a:ext cx="105349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YEYUNO</a:t>
            </a:r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750888" y="3832225"/>
            <a:ext cx="86914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</a:t>
            </a:r>
          </a:p>
        </p:txBody>
      </p:sp>
      <p:sp>
        <p:nvSpPr>
          <p:cNvPr id="286732" name="Text Box 12"/>
          <p:cNvSpPr txBox="1">
            <a:spLocks noChangeArrowheads="1"/>
          </p:cNvSpPr>
          <p:nvPr/>
        </p:nvSpPr>
        <p:spPr bwMode="auto">
          <a:xfrm>
            <a:off x="823913" y="4695825"/>
            <a:ext cx="91884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</a:p>
        </p:txBody>
      </p:sp>
      <p:sp>
        <p:nvSpPr>
          <p:cNvPr id="286734" name="Rectangle 14"/>
          <p:cNvSpPr>
            <a:spLocks noChangeArrowheads="1"/>
          </p:cNvSpPr>
          <p:nvPr/>
        </p:nvSpPr>
        <p:spPr bwMode="auto">
          <a:xfrm>
            <a:off x="7448550" y="3616325"/>
            <a:ext cx="714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35" name="Text Box 15"/>
          <p:cNvSpPr txBox="1">
            <a:spLocks noChangeArrowheads="1"/>
          </p:cNvSpPr>
          <p:nvPr/>
        </p:nvSpPr>
        <p:spPr bwMode="auto">
          <a:xfrm>
            <a:off x="7519988" y="4576763"/>
            <a:ext cx="91884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</a:p>
        </p:txBody>
      </p:sp>
      <p:sp>
        <p:nvSpPr>
          <p:cNvPr id="286736" name="Text Box 16"/>
          <p:cNvSpPr txBox="1">
            <a:spLocks noChangeArrowheads="1"/>
          </p:cNvSpPr>
          <p:nvPr/>
        </p:nvSpPr>
        <p:spPr bwMode="auto">
          <a:xfrm>
            <a:off x="7519988" y="3671888"/>
            <a:ext cx="86914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ÍLEON</a:t>
            </a:r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7519988" y="2992438"/>
            <a:ext cx="1053494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YEYUNO</a:t>
            </a:r>
          </a:p>
        </p:txBody>
      </p:sp>
      <p:sp>
        <p:nvSpPr>
          <p:cNvPr id="286738" name="Text Box 18"/>
          <p:cNvSpPr txBox="1">
            <a:spLocks noChangeArrowheads="1"/>
          </p:cNvSpPr>
          <p:nvPr/>
        </p:nvSpPr>
        <p:spPr bwMode="auto">
          <a:xfrm>
            <a:off x="7478713" y="2271713"/>
            <a:ext cx="1252266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DUODENO</a:t>
            </a:r>
          </a:p>
        </p:txBody>
      </p:sp>
      <p:sp>
        <p:nvSpPr>
          <p:cNvPr id="286739" name="Text Box 19"/>
          <p:cNvSpPr txBox="1">
            <a:spLocks noChangeArrowheads="1"/>
          </p:cNvSpPr>
          <p:nvPr/>
        </p:nvSpPr>
        <p:spPr bwMode="auto">
          <a:xfrm>
            <a:off x="292724" y="637807"/>
            <a:ext cx="161165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40" name="Oval 20"/>
          <p:cNvSpPr>
            <a:spLocks noChangeArrowheads="1"/>
          </p:cNvSpPr>
          <p:nvPr/>
        </p:nvSpPr>
        <p:spPr bwMode="auto">
          <a:xfrm>
            <a:off x="7232650" y="2679700"/>
            <a:ext cx="287338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1" name="Oval 21"/>
          <p:cNvSpPr>
            <a:spLocks noChangeArrowheads="1"/>
          </p:cNvSpPr>
          <p:nvPr/>
        </p:nvSpPr>
        <p:spPr bwMode="auto">
          <a:xfrm>
            <a:off x="7232650" y="3400425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2" name="Oval 22"/>
          <p:cNvSpPr>
            <a:spLocks noChangeArrowheads="1"/>
          </p:cNvSpPr>
          <p:nvPr/>
        </p:nvSpPr>
        <p:spPr bwMode="auto">
          <a:xfrm>
            <a:off x="7232650" y="4048125"/>
            <a:ext cx="215900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3" name="Oval 23"/>
          <p:cNvSpPr>
            <a:spLocks noChangeArrowheads="1"/>
          </p:cNvSpPr>
          <p:nvPr/>
        </p:nvSpPr>
        <p:spPr bwMode="auto">
          <a:xfrm>
            <a:off x="7304088" y="5200650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45" name="Text Box 25"/>
          <p:cNvSpPr txBox="1">
            <a:spLocks noChangeArrowheads="1"/>
          </p:cNvSpPr>
          <p:nvPr/>
        </p:nvSpPr>
        <p:spPr bwMode="auto">
          <a:xfrm>
            <a:off x="1981200" y="5486400"/>
            <a:ext cx="784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2400" b="1" baseline="-25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2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sp>
        <p:nvSpPr>
          <p:cNvPr id="286746" name="Text Box 26"/>
          <p:cNvSpPr txBox="1">
            <a:spLocks noChangeArrowheads="1"/>
          </p:cNvSpPr>
          <p:nvPr/>
        </p:nvSpPr>
        <p:spPr bwMode="auto">
          <a:xfrm>
            <a:off x="2971800" y="5489575"/>
            <a:ext cx="79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6747" name="Text Box 27"/>
          <p:cNvSpPr txBox="1">
            <a:spLocks noChangeArrowheads="1"/>
          </p:cNvSpPr>
          <p:nvPr/>
        </p:nvSpPr>
        <p:spPr bwMode="auto">
          <a:xfrm>
            <a:off x="3827463" y="5489575"/>
            <a:ext cx="668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1" baseline="30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86748" name="Text Box 28"/>
          <p:cNvSpPr txBox="1">
            <a:spLocks noChangeArrowheads="1"/>
          </p:cNvSpPr>
          <p:nvPr/>
        </p:nvSpPr>
        <p:spPr bwMode="auto">
          <a:xfrm>
            <a:off x="4419600" y="5489575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24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286749" name="Text Box 29"/>
          <p:cNvSpPr txBox="1">
            <a:spLocks noChangeArrowheads="1"/>
          </p:cNvSpPr>
          <p:nvPr/>
        </p:nvSpPr>
        <p:spPr bwMode="auto">
          <a:xfrm>
            <a:off x="6156325" y="5445125"/>
            <a:ext cx="906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400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86750" name="Text Box 30"/>
          <p:cNvSpPr txBox="1">
            <a:spLocks noChangeArrowheads="1"/>
          </p:cNvSpPr>
          <p:nvPr/>
        </p:nvSpPr>
        <p:spPr bwMode="auto">
          <a:xfrm>
            <a:off x="7092950" y="5445125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5252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</a:t>
            </a:r>
            <a:r>
              <a:rPr lang="es-ES_tradnl" sz="2400" b="1" baseline="30000">
                <a:solidFill>
                  <a:srgbClr val="5252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86751" name="Text Box 31"/>
          <p:cNvSpPr txBox="1">
            <a:spLocks noChangeArrowheads="1"/>
          </p:cNvSpPr>
          <p:nvPr/>
        </p:nvSpPr>
        <p:spPr bwMode="auto">
          <a:xfrm>
            <a:off x="5508625" y="549275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1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400" b="1" baseline="3000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6752" name="Rectangle 32"/>
          <p:cNvSpPr>
            <a:spLocks noChangeArrowheads="1"/>
          </p:cNvSpPr>
          <p:nvPr/>
        </p:nvSpPr>
        <p:spPr bwMode="auto">
          <a:xfrm>
            <a:off x="7315200" y="3733800"/>
            <a:ext cx="1524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4" name="Oval 34"/>
          <p:cNvSpPr>
            <a:spLocks noChangeArrowheads="1"/>
          </p:cNvSpPr>
          <p:nvPr/>
        </p:nvSpPr>
        <p:spPr bwMode="auto">
          <a:xfrm>
            <a:off x="4572000" y="1989138"/>
            <a:ext cx="792163" cy="79216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5" name="Oval 35"/>
          <p:cNvSpPr>
            <a:spLocks noChangeArrowheads="1"/>
          </p:cNvSpPr>
          <p:nvPr/>
        </p:nvSpPr>
        <p:spPr bwMode="auto">
          <a:xfrm>
            <a:off x="4572000" y="3644900"/>
            <a:ext cx="792163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6" name="Oval 36"/>
          <p:cNvSpPr>
            <a:spLocks noChangeArrowheads="1"/>
          </p:cNvSpPr>
          <p:nvPr/>
        </p:nvSpPr>
        <p:spPr bwMode="auto">
          <a:xfrm>
            <a:off x="5435600" y="3644900"/>
            <a:ext cx="792163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7" name="Oval 37"/>
          <p:cNvSpPr>
            <a:spLocks noChangeArrowheads="1"/>
          </p:cNvSpPr>
          <p:nvPr/>
        </p:nvSpPr>
        <p:spPr bwMode="auto">
          <a:xfrm>
            <a:off x="4643438" y="4579938"/>
            <a:ext cx="792162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6758" name="Oval 38"/>
          <p:cNvSpPr>
            <a:spLocks noChangeArrowheads="1"/>
          </p:cNvSpPr>
          <p:nvPr/>
        </p:nvSpPr>
        <p:spPr bwMode="auto">
          <a:xfrm>
            <a:off x="5507038" y="4579938"/>
            <a:ext cx="792162" cy="5048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9" grpId="0" animBg="1"/>
      <p:bldP spid="286730" grpId="0" animBg="1"/>
      <p:bldP spid="286731" grpId="0" animBg="1"/>
      <p:bldP spid="286732" grpId="0" animBg="1"/>
      <p:bldP spid="286735" grpId="0" animBg="1"/>
      <p:bldP spid="286736" grpId="0" animBg="1"/>
      <p:bldP spid="286737" grpId="0" animBg="1"/>
      <p:bldP spid="286738" grpId="0" animBg="1"/>
      <p:bldP spid="286754" grpId="0" animBg="1"/>
      <p:bldP spid="286755" grpId="0" animBg="1"/>
      <p:bldP spid="286756" grpId="0" animBg="1"/>
      <p:bldP spid="286757" grpId="0" animBg="1"/>
      <p:bldP spid="28675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701501" y="1820759"/>
            <a:ext cx="3409950" cy="1636712"/>
          </a:xfrm>
          <a:prstGeom prst="rect">
            <a:avLst/>
          </a:prstGeom>
          <a:solidFill>
            <a:srgbClr val="C5DAFF"/>
          </a:soli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 dirty="0"/>
              <a:t>ABSORCIÓN</a:t>
            </a:r>
          </a:p>
          <a:p>
            <a:pPr algn="l"/>
            <a:endParaRPr lang="es-MX" sz="1200" b="1" dirty="0"/>
          </a:p>
          <a:p>
            <a:pPr algn="l"/>
            <a:r>
              <a:rPr lang="es-MX" sz="1600" b="1" dirty="0"/>
              <a:t>AGUA</a:t>
            </a:r>
            <a:r>
              <a:rPr lang="es-MX" sz="1600" dirty="0"/>
              <a:t>: todo intestino</a:t>
            </a:r>
          </a:p>
          <a:p>
            <a:pPr algn="l"/>
            <a:r>
              <a:rPr lang="es-MX" sz="1600" b="1" dirty="0"/>
              <a:t>SODIO</a:t>
            </a:r>
            <a:r>
              <a:rPr lang="es-MX" sz="1600" dirty="0"/>
              <a:t>: todo intestino</a:t>
            </a:r>
          </a:p>
          <a:p>
            <a:pPr algn="l"/>
            <a:r>
              <a:rPr lang="es-MX" sz="1600" b="1" dirty="0"/>
              <a:t>CLORO</a:t>
            </a:r>
            <a:r>
              <a:rPr lang="es-MX" sz="1600" dirty="0"/>
              <a:t>:  todo pero más en yeyuno</a:t>
            </a:r>
          </a:p>
          <a:p>
            <a:pPr algn="l"/>
            <a:r>
              <a:rPr lang="es-MX" sz="1600" b="1" dirty="0"/>
              <a:t>BICARBONATO</a:t>
            </a:r>
            <a:r>
              <a:rPr lang="es-MX" sz="1600" dirty="0"/>
              <a:t>: duodeno, yeyuno</a:t>
            </a:r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4572000" y="1820759"/>
            <a:ext cx="3783187" cy="1384995"/>
          </a:xfrm>
          <a:prstGeom prst="rect">
            <a:avLst/>
          </a:prstGeom>
          <a:solidFill>
            <a:srgbClr val="CAF2CA"/>
          </a:solidFill>
          <a:ln w="19050">
            <a:solidFill>
              <a:srgbClr val="458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MX" sz="2400" b="1" dirty="0"/>
              <a:t>SECRECIÓN</a:t>
            </a:r>
          </a:p>
          <a:p>
            <a:pPr algn="l"/>
            <a:endParaRPr lang="es-MX" sz="1200" b="1" dirty="0"/>
          </a:p>
          <a:p>
            <a:pPr algn="l"/>
            <a:r>
              <a:rPr lang="es-MX" sz="1600" b="1" dirty="0"/>
              <a:t>CLORO</a:t>
            </a:r>
            <a:r>
              <a:rPr lang="es-MX" sz="1600" dirty="0"/>
              <a:t>: íleon, colon</a:t>
            </a:r>
          </a:p>
          <a:p>
            <a:pPr algn="l"/>
            <a:r>
              <a:rPr lang="es-MX" sz="1600" b="1" dirty="0"/>
              <a:t>POTASIO</a:t>
            </a:r>
            <a:r>
              <a:rPr lang="es-MX" sz="1600" dirty="0"/>
              <a:t>: íleon, colon</a:t>
            </a:r>
          </a:p>
          <a:p>
            <a:pPr algn="l"/>
            <a:r>
              <a:rPr lang="es-MX" sz="1600" b="1" dirty="0"/>
              <a:t>BICARBONATO</a:t>
            </a:r>
            <a:r>
              <a:rPr lang="es-MX" sz="1600" dirty="0"/>
              <a:t>: duodeno, íleon, </a:t>
            </a:r>
            <a:r>
              <a:rPr lang="es-MX" sz="1600" dirty="0" smtClean="0"/>
              <a:t>colon</a:t>
            </a:r>
            <a:endParaRPr lang="es-MX" sz="1600" dirty="0"/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5488062" y="549275"/>
            <a:ext cx="290656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dirty="0"/>
              <a:t>Absorción - Secreción </a:t>
            </a:r>
          </a:p>
          <a:p>
            <a:r>
              <a:rPr lang="es-MX" sz="2000" dirty="0"/>
              <a:t>Intestinal</a:t>
            </a:r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838200" y="3886200"/>
            <a:ext cx="2808288" cy="2015936"/>
          </a:xfrm>
          <a:prstGeom prst="rect">
            <a:avLst/>
          </a:prstGeom>
          <a:solidFill>
            <a:srgbClr val="A7C4FF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glow rad="228600">
              <a:srgbClr val="00B0F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MX" sz="2400" dirty="0"/>
              <a:t>Absorción</a:t>
            </a:r>
            <a:r>
              <a:rPr lang="es-MX" sz="2000" dirty="0"/>
              <a:t> </a:t>
            </a:r>
            <a:r>
              <a:rPr lang="es-MX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SODIO</a:t>
            </a:r>
          </a:p>
          <a:p>
            <a:endParaRPr lang="es-MX" sz="900" b="1" dirty="0"/>
          </a:p>
          <a:p>
            <a:r>
              <a:rPr lang="es-MX" sz="1800" b="1" dirty="0"/>
              <a:t> </a:t>
            </a:r>
            <a:r>
              <a:rPr lang="es-MX" sz="2000" dirty="0"/>
              <a:t>lo más importante para </a:t>
            </a:r>
          </a:p>
          <a:p>
            <a:r>
              <a:rPr lang="es-MX" sz="2000" b="1" dirty="0" smtClean="0"/>
              <a:t>¡Absorción </a:t>
            </a:r>
            <a:r>
              <a:rPr lang="es-MX" sz="2000" b="1" dirty="0"/>
              <a:t>de AGUA</a:t>
            </a:r>
            <a:r>
              <a:rPr lang="es-MX" sz="1800" dirty="0"/>
              <a:t>!!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4572000" y="3916439"/>
            <a:ext cx="2924175" cy="2015936"/>
          </a:xfrm>
          <a:prstGeom prst="rect">
            <a:avLst/>
          </a:prstGeom>
          <a:solidFill>
            <a:srgbClr val="9AE69A"/>
          </a:solidFill>
          <a:ln w="38100">
            <a:solidFill>
              <a:srgbClr val="1E761E"/>
            </a:solidFill>
            <a:miter lim="800000"/>
            <a:headEnd/>
            <a:tailEnd/>
          </a:ln>
          <a:effectLst>
            <a:glow rad="101600">
              <a:srgbClr val="9CEA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MX" sz="2400" dirty="0"/>
              <a:t>Secreción</a:t>
            </a:r>
            <a:r>
              <a:rPr lang="es-MX" sz="2000" dirty="0"/>
              <a:t> </a:t>
            </a:r>
            <a:r>
              <a:rPr lang="es-MX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CLORO</a:t>
            </a:r>
          </a:p>
          <a:p>
            <a:r>
              <a:rPr lang="es-MX" sz="900" b="1" dirty="0"/>
              <a:t> </a:t>
            </a:r>
          </a:p>
          <a:p>
            <a:r>
              <a:rPr lang="es-MX" sz="2000" dirty="0"/>
              <a:t>lo más importante </a:t>
            </a:r>
            <a:endParaRPr lang="es-MX" sz="2000" dirty="0" smtClean="0"/>
          </a:p>
          <a:p>
            <a:r>
              <a:rPr lang="es-MX" sz="2000" dirty="0" smtClean="0"/>
              <a:t>para </a:t>
            </a:r>
            <a:endParaRPr lang="es-MX" sz="2000" dirty="0"/>
          </a:p>
          <a:p>
            <a:r>
              <a:rPr lang="es-MX" sz="2000" b="1" dirty="0" smtClean="0"/>
              <a:t>¡Secreción </a:t>
            </a:r>
            <a:r>
              <a:rPr lang="es-MX" sz="2000" b="1" dirty="0"/>
              <a:t>de AGUA</a:t>
            </a:r>
            <a:r>
              <a:rPr lang="es-MX" sz="1800" dirty="0" smtClean="0"/>
              <a:t>!!</a:t>
            </a:r>
            <a:endParaRPr lang="es-MX" sz="1800" dirty="0"/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>
            <a:off x="444298" y="426164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28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nimBg="1"/>
      <p:bldP spid="287747" grpId="0" animBg="1"/>
      <p:bldP spid="287749" grpId="0" animBg="1"/>
      <p:bldP spid="287750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250825" y="4048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1708150" y="1517253"/>
            <a:ext cx="3511550" cy="1231106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3" name="Rectangle 5"/>
          <p:cNvSpPr>
            <a:spLocks noChangeArrowheads="1"/>
          </p:cNvSpPr>
          <p:nvPr/>
        </p:nvSpPr>
        <p:spPr bwMode="auto">
          <a:xfrm>
            <a:off x="1692275" y="3098800"/>
            <a:ext cx="3151188" cy="936625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1708150" y="4219575"/>
            <a:ext cx="2719388" cy="1296988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RN</a:t>
            </a:r>
            <a:endParaRPr lang="es-VE" dirty="0"/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1708150" y="5678488"/>
            <a:ext cx="1279525" cy="703262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8776" name="Text Box 8"/>
          <p:cNvSpPr txBox="1">
            <a:spLocks noChangeArrowheads="1"/>
          </p:cNvSpPr>
          <p:nvPr/>
        </p:nvSpPr>
        <p:spPr bwMode="auto">
          <a:xfrm>
            <a:off x="1131888" y="1916113"/>
            <a:ext cx="503237" cy="365125"/>
          </a:xfrm>
          <a:prstGeom prst="rect">
            <a:avLst/>
          </a:prstGeom>
          <a:solidFill>
            <a:srgbClr val="F4AFAA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</a:p>
        </p:txBody>
      </p:sp>
      <p:sp>
        <p:nvSpPr>
          <p:cNvPr id="288777" name="Text Box 9"/>
          <p:cNvSpPr txBox="1">
            <a:spLocks noChangeArrowheads="1"/>
          </p:cNvSpPr>
          <p:nvPr/>
        </p:nvSpPr>
        <p:spPr bwMode="auto">
          <a:xfrm>
            <a:off x="1136650" y="3429000"/>
            <a:ext cx="503237" cy="365125"/>
          </a:xfrm>
          <a:prstGeom prst="rect">
            <a:avLst/>
          </a:prstGeom>
          <a:solidFill>
            <a:srgbClr val="BEE0BF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</a:t>
            </a:r>
          </a:p>
        </p:txBody>
      </p:sp>
      <p:sp>
        <p:nvSpPr>
          <p:cNvPr id="288778" name="Text Box 10"/>
          <p:cNvSpPr txBox="1">
            <a:spLocks noChangeArrowheads="1"/>
          </p:cNvSpPr>
          <p:nvPr/>
        </p:nvSpPr>
        <p:spPr bwMode="auto">
          <a:xfrm>
            <a:off x="1115616" y="4720059"/>
            <a:ext cx="503237" cy="365125"/>
          </a:xfrm>
          <a:prstGeom prst="rect">
            <a:avLst/>
          </a:prstGeom>
          <a:solidFill>
            <a:srgbClr val="A2D8FC"/>
          </a:solidFill>
          <a:ln w="28575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</a:t>
            </a:r>
          </a:p>
        </p:txBody>
      </p:sp>
      <p:sp>
        <p:nvSpPr>
          <p:cNvPr id="288779" name="Text Box 11"/>
          <p:cNvSpPr txBox="1">
            <a:spLocks noChangeArrowheads="1"/>
          </p:cNvSpPr>
          <p:nvPr/>
        </p:nvSpPr>
        <p:spPr bwMode="auto">
          <a:xfrm>
            <a:off x="1136650" y="5821363"/>
            <a:ext cx="473075" cy="365125"/>
          </a:xfrm>
          <a:prstGeom prst="rect">
            <a:avLst/>
          </a:prstGeom>
          <a:solidFill>
            <a:srgbClr val="B4C6EA"/>
          </a:solidFill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</a:t>
            </a:r>
          </a:p>
        </p:txBody>
      </p:sp>
      <p:sp>
        <p:nvSpPr>
          <p:cNvPr id="288781" name="Rectangle 13"/>
          <p:cNvSpPr>
            <a:spLocks noChangeArrowheads="1"/>
          </p:cNvSpPr>
          <p:nvPr/>
        </p:nvSpPr>
        <p:spPr bwMode="auto">
          <a:xfrm>
            <a:off x="6324600" y="1517253"/>
            <a:ext cx="1728787" cy="2024062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Nutrientes</a:t>
            </a:r>
          </a:p>
          <a:p>
            <a:pPr algn="l"/>
            <a:r>
              <a:rPr lang="es-ES" sz="1800"/>
              <a:t> </a:t>
            </a:r>
          </a:p>
          <a:p>
            <a:pPr algn="l"/>
            <a:r>
              <a:rPr lang="es-ES" sz="1800"/>
              <a:t>Electrolitos</a:t>
            </a:r>
          </a:p>
          <a:p>
            <a:pPr algn="l"/>
            <a:endParaRPr lang="es-ES" sz="1800"/>
          </a:p>
          <a:p>
            <a:pPr algn="l"/>
            <a:r>
              <a:rPr lang="es-ES" sz="1800"/>
              <a:t>Vitaminas</a:t>
            </a:r>
          </a:p>
          <a:p>
            <a:pPr algn="l"/>
            <a:endParaRPr lang="es-ES" sz="1800"/>
          </a:p>
          <a:p>
            <a:pPr algn="l"/>
            <a:r>
              <a:rPr lang="es-ES" sz="1800"/>
              <a:t>Minerales</a:t>
            </a:r>
          </a:p>
        </p:txBody>
      </p:sp>
      <p:sp>
        <p:nvSpPr>
          <p:cNvPr id="288782" name="Text Box 14"/>
          <p:cNvSpPr txBox="1">
            <a:spLocks noChangeArrowheads="1"/>
          </p:cNvSpPr>
          <p:nvPr/>
        </p:nvSpPr>
        <p:spPr bwMode="auto">
          <a:xfrm>
            <a:off x="1585913" y="620713"/>
            <a:ext cx="611898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¿Dónde es mayor la </a:t>
            </a:r>
            <a:r>
              <a:rPr lang="es-E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Absorción</a:t>
            </a:r>
            <a:r>
              <a:rPr lang="es-E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88784" name="Rectangle 16"/>
          <p:cNvSpPr>
            <a:spLocks noChangeArrowheads="1"/>
          </p:cNvSpPr>
          <p:nvPr/>
        </p:nvSpPr>
        <p:spPr bwMode="auto">
          <a:xfrm>
            <a:off x="1739004" y="1517253"/>
            <a:ext cx="336708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</a:t>
            </a:r>
            <a:r>
              <a:rPr lang="es-ES_tradnl" sz="1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DUODENO</a:t>
            </a:r>
          </a:p>
          <a:p>
            <a:pPr algn="l"/>
            <a:r>
              <a:rPr lang="es-ES_tradnl" sz="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Ac. Grasos cadena larga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liposolubles e hidrosolubles</a:t>
            </a:r>
          </a:p>
          <a:p>
            <a:pPr algn="l">
              <a:buFontTx/>
              <a:buChar char="•"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Minerales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Fe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600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85" name="Rectangle 17"/>
          <p:cNvSpPr>
            <a:spLocks noChangeArrowheads="1"/>
          </p:cNvSpPr>
          <p:nvPr/>
        </p:nvSpPr>
        <p:spPr bwMode="auto">
          <a:xfrm>
            <a:off x="1836738" y="3098800"/>
            <a:ext cx="307975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Medio YEYUNO</a:t>
            </a:r>
          </a:p>
          <a:p>
            <a:pPr algn="l"/>
            <a:endParaRPr lang="es-ES_tradnl" sz="8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Monosacáridos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Aminoácidos</a:t>
            </a:r>
          </a:p>
        </p:txBody>
      </p:sp>
      <p:sp>
        <p:nvSpPr>
          <p:cNvPr id="288786" name="Rectangle 18"/>
          <p:cNvSpPr>
            <a:spLocks noChangeArrowheads="1"/>
          </p:cNvSpPr>
          <p:nvPr/>
        </p:nvSpPr>
        <p:spPr bwMode="auto">
          <a:xfrm>
            <a:off x="1779587" y="4292600"/>
            <a:ext cx="3063875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1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 </a:t>
            </a:r>
            <a:r>
              <a:rPr lang="es-ES_tradnl" sz="1800" dirty="0" err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</a:t>
            </a:r>
            <a:r>
              <a:rPr lang="es-ES_tradnl" sz="1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ÍLEON</a:t>
            </a:r>
          </a:p>
          <a:p>
            <a:pPr algn="l">
              <a:buFontTx/>
              <a:buChar char="•"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B12,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Vit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Sales Biliares</a:t>
            </a:r>
          </a:p>
          <a:p>
            <a:pPr algn="l">
              <a:buFontTx/>
              <a:buChar char="•"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Anticuerpos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IgA RN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87" name="Rectangle 19"/>
          <p:cNvSpPr>
            <a:spLocks noChangeArrowheads="1"/>
          </p:cNvSpPr>
          <p:nvPr/>
        </p:nvSpPr>
        <p:spPr bwMode="auto">
          <a:xfrm>
            <a:off x="1771957" y="5678488"/>
            <a:ext cx="86518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Colon</a:t>
            </a:r>
          </a:p>
          <a:p>
            <a:pPr algn="l"/>
            <a:r>
              <a:rPr lang="es-ES_tradnl" sz="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74625" indent="-174625" algn="l">
              <a:buFont typeface="Arial" pitchFamily="34" charset="0"/>
              <a:buChar char="•"/>
            </a:pP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88788" name="Rectangle 20"/>
          <p:cNvSpPr>
            <a:spLocks noChangeArrowheads="1"/>
          </p:cNvSpPr>
          <p:nvPr/>
        </p:nvSpPr>
        <p:spPr bwMode="auto">
          <a:xfrm>
            <a:off x="5486398" y="4708992"/>
            <a:ext cx="3024187" cy="1277273"/>
          </a:xfrm>
          <a:prstGeom prst="rect">
            <a:avLst/>
          </a:prstGeom>
          <a:solidFill>
            <a:srgbClr val="CEEAB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/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_tradnl" sz="20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duodeno, íleon, colon</a:t>
            </a:r>
          </a:p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íleon, colon</a:t>
            </a:r>
          </a:p>
          <a:p>
            <a:pPr algn="l"/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íleon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colon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5262965" y="4076700"/>
            <a:ext cx="33457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¿Y la Secreción</a:t>
            </a:r>
            <a:r>
              <a:rPr lang="es-E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2" grpId="0" animBg="1"/>
      <p:bldP spid="288773" grpId="0" animBg="1"/>
      <p:bldP spid="288774" grpId="0" animBg="1"/>
      <p:bldP spid="288775" grpId="0" animBg="1"/>
      <p:bldP spid="288776" grpId="0" animBg="1"/>
      <p:bldP spid="288777" grpId="0" animBg="1"/>
      <p:bldP spid="288778" grpId="0" animBg="1"/>
      <p:bldP spid="288779" grpId="0" animBg="1"/>
      <p:bldP spid="288782" grpId="0"/>
      <p:bldP spid="288784" grpId="0"/>
      <p:bldP spid="288785" grpId="0"/>
      <p:bldP spid="288786" grpId="0"/>
      <p:bldP spid="288787" grpId="0"/>
      <p:bldP spid="288788" grpId="0" animBg="1"/>
      <p:bldP spid="1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2874259" y="2514600"/>
            <a:ext cx="3395481" cy="2154436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s-ES" sz="2000" dirty="0">
                <a:latin typeface="Comic Sans MS" pitchFamily="66" charset="0"/>
              </a:rPr>
              <a:t>Causas</a:t>
            </a: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2000" dirty="0" err="1">
                <a:latin typeface="Comic Sans MS" pitchFamily="66" charset="0"/>
              </a:rPr>
              <a:t>Enf</a:t>
            </a:r>
            <a:r>
              <a:rPr lang="es-ES" sz="2000" dirty="0">
                <a:latin typeface="Comic Sans MS" pitchFamily="66" charset="0"/>
              </a:rPr>
              <a:t>. </a:t>
            </a:r>
            <a:r>
              <a:rPr lang="es-ES" sz="2000" dirty="0" smtClean="0">
                <a:latin typeface="Comic Sans MS" pitchFamily="66" charset="0"/>
              </a:rPr>
              <a:t>Celíaca, Patogenia</a:t>
            </a:r>
            <a:endParaRPr lang="es-ES" sz="2000" dirty="0">
              <a:latin typeface="Comic Sans MS" pitchFamily="66" charset="0"/>
            </a:endParaRPr>
          </a:p>
          <a:p>
            <a:pPr marL="0" indent="0"/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2000" dirty="0" err="1" smtClean="0">
                <a:latin typeface="Comic Sans MS" pitchFamily="66" charset="0"/>
              </a:rPr>
              <a:t>Enf</a:t>
            </a:r>
            <a:r>
              <a:rPr lang="es-ES" sz="2000" dirty="0" smtClean="0">
                <a:latin typeface="Comic Sans MS" pitchFamily="66" charset="0"/>
              </a:rPr>
              <a:t>. Celíaca, Diagnóstico</a:t>
            </a:r>
            <a:endParaRPr lang="es-ES" sz="2000" dirty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2000" dirty="0" err="1" smtClean="0">
                <a:latin typeface="Comic Sans MS" pitchFamily="66" charset="0"/>
              </a:rPr>
              <a:t>Enf</a:t>
            </a:r>
            <a:r>
              <a:rPr lang="es-ES" sz="2000" dirty="0" smtClean="0">
                <a:latin typeface="Comic Sans MS" pitchFamily="66" charset="0"/>
              </a:rPr>
              <a:t>. </a:t>
            </a:r>
            <a:r>
              <a:rPr lang="es-ES" sz="2000" dirty="0" err="1" smtClean="0">
                <a:latin typeface="Comic Sans MS" pitchFamily="66" charset="0"/>
              </a:rPr>
              <a:t>Celíaca,Tratamiento</a:t>
            </a:r>
            <a:endParaRPr lang="es-ES" sz="2000" dirty="0">
              <a:latin typeface="Comic Sans MS" pitchFamily="66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076237" y="1676400"/>
            <a:ext cx="2991525" cy="707886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/>
            <a:r>
              <a:rPr lang="es-ES" sz="2000" b="1" dirty="0" smtClean="0">
                <a:latin typeface="Comic Sans MS" pitchFamily="66" charset="0"/>
              </a:rPr>
              <a:t>IV  MALABSORCIÓN </a:t>
            </a:r>
          </a:p>
          <a:p>
            <a:pPr marL="0" indent="0" algn="ctr"/>
            <a:r>
              <a:rPr lang="es-ES" sz="2000" b="1" dirty="0" smtClean="0">
                <a:latin typeface="Comic Sans MS" pitchFamily="66" charset="0"/>
              </a:rPr>
              <a:t>INTESTINAL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1851025" y="2060575"/>
            <a:ext cx="5441950" cy="21236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¡¡NO se puede </a:t>
            </a:r>
            <a:endParaRPr lang="es-E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vivir SIN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ntestino </a:t>
            </a:r>
            <a:r>
              <a:rPr lang="es-E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delgado!!!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91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91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2500313" y="1773238"/>
            <a:ext cx="4121962" cy="4508927"/>
          </a:xfrm>
          <a:prstGeom prst="rect">
            <a:avLst/>
          </a:prstGeom>
          <a:solidFill>
            <a:srgbClr val="E1F0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Reducción ÁREA DE ABSORCIÓN</a:t>
            </a:r>
          </a:p>
          <a:p>
            <a:pPr marL="0" indent="0"/>
            <a:r>
              <a:rPr lang="es-ES" sz="1800" dirty="0">
                <a:latin typeface="Comic Sans MS" pitchFamily="66" charset="0"/>
              </a:rPr>
              <a:t>     </a:t>
            </a:r>
            <a:r>
              <a:rPr lang="es-ES" sz="1600" dirty="0" smtClean="0">
                <a:latin typeface="Comic Sans MS" pitchFamily="66" charset="0"/>
              </a:rPr>
              <a:t>Cirugía </a:t>
            </a:r>
            <a:r>
              <a:rPr lang="es-ES" sz="1600" dirty="0">
                <a:latin typeface="Comic Sans MS" pitchFamily="66" charset="0"/>
              </a:rPr>
              <a:t>resección parcial</a:t>
            </a:r>
          </a:p>
          <a:p>
            <a:pPr marL="0" indent="0"/>
            <a:r>
              <a:rPr lang="es-ES" sz="1800" dirty="0">
                <a:latin typeface="Comic Sans MS" pitchFamily="66" charset="0"/>
              </a:rPr>
              <a:t>   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Alt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GENÉTICAS Bioquímicas</a:t>
            </a:r>
          </a:p>
          <a:p>
            <a:pPr marL="0" indent="0"/>
            <a:r>
              <a:rPr lang="es-ES" sz="2400" dirty="0">
                <a:latin typeface="Comic Sans MS" pitchFamily="66" charset="0"/>
              </a:rPr>
              <a:t>     </a:t>
            </a:r>
            <a:r>
              <a:rPr lang="es-ES" sz="2400" b="1" dirty="0" err="1" smtClean="0">
                <a:solidFill>
                  <a:srgbClr val="CC0000"/>
                </a:solidFill>
                <a:latin typeface="Comic Sans MS" pitchFamily="66" charset="0"/>
              </a:rPr>
              <a:t>Enf</a:t>
            </a:r>
            <a:r>
              <a:rPr lang="es-ES" sz="2400" b="1" dirty="0">
                <a:solidFill>
                  <a:srgbClr val="CC0000"/>
                </a:solidFill>
                <a:latin typeface="Comic Sans MS" pitchFamily="66" charset="0"/>
              </a:rPr>
              <a:t>. Celíaca o </a:t>
            </a:r>
            <a:r>
              <a:rPr lang="es-ES" sz="2400" b="1" i="1" dirty="0" err="1">
                <a:solidFill>
                  <a:srgbClr val="CC0000"/>
                </a:solidFill>
                <a:latin typeface="Comic Sans MS" pitchFamily="66" charset="0"/>
              </a:rPr>
              <a:t>Sprue</a:t>
            </a:r>
            <a:endParaRPr lang="es-ES" sz="2400" b="1" i="1" dirty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s-ES" sz="1600" b="1" i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Alt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TRANSPORTE</a:t>
            </a:r>
          </a:p>
          <a:p>
            <a:pPr marL="0" indent="0"/>
            <a:r>
              <a:rPr lang="es-ES" sz="1600" dirty="0" smtClean="0">
                <a:latin typeface="Comic Sans MS" pitchFamily="66" charset="0"/>
              </a:rPr>
              <a:t>      Transportador </a:t>
            </a:r>
            <a:r>
              <a:rPr lang="es-ES" sz="1600" dirty="0">
                <a:latin typeface="Comic Sans MS" pitchFamily="66" charset="0"/>
              </a:rPr>
              <a:t>SGLT1</a:t>
            </a:r>
          </a:p>
          <a:p>
            <a:pPr marL="0" indent="0"/>
            <a:r>
              <a:rPr lang="es-ES" sz="1600" dirty="0">
                <a:latin typeface="Comic Sans MS" pitchFamily="66" charset="0"/>
              </a:rPr>
              <a:t>      </a:t>
            </a:r>
            <a:r>
              <a:rPr lang="es-ES" sz="1600" dirty="0" smtClean="0">
                <a:latin typeface="Comic Sans MS" pitchFamily="66" charset="0"/>
              </a:rPr>
              <a:t>Defectos </a:t>
            </a:r>
            <a:r>
              <a:rPr lang="es-ES" sz="1600" dirty="0">
                <a:latin typeface="Comic Sans MS" pitchFamily="66" charset="0"/>
              </a:rPr>
              <a:t>genéticos transportadores</a:t>
            </a:r>
          </a:p>
          <a:p>
            <a:pPr marL="0" indent="0"/>
            <a:r>
              <a:rPr lang="es-ES" sz="1600" dirty="0">
                <a:latin typeface="Comic Sans MS" pitchFamily="66" charset="0"/>
              </a:rPr>
              <a:t>     </a:t>
            </a:r>
            <a:r>
              <a:rPr lang="es-ES" sz="1600" dirty="0" smtClean="0">
                <a:latin typeface="Comic Sans MS" pitchFamily="66" charset="0"/>
              </a:rPr>
              <a:t> </a:t>
            </a:r>
            <a:r>
              <a:rPr lang="es-ES" sz="1600" dirty="0" err="1">
                <a:latin typeface="Comic Sans MS" pitchFamily="66" charset="0"/>
              </a:rPr>
              <a:t>Na</a:t>
            </a:r>
            <a:r>
              <a:rPr lang="es-ES" sz="1600" baseline="30000" dirty="0">
                <a:latin typeface="Comic Sans MS" pitchFamily="66" charset="0"/>
              </a:rPr>
              <a:t>+</a:t>
            </a:r>
            <a:r>
              <a:rPr lang="es-ES" sz="1600" dirty="0">
                <a:latin typeface="Comic Sans MS" pitchFamily="66" charset="0"/>
              </a:rPr>
              <a:t>/H</a:t>
            </a:r>
            <a:r>
              <a:rPr lang="es-ES" sz="1600" baseline="30000" dirty="0">
                <a:latin typeface="Comic Sans MS" pitchFamily="66" charset="0"/>
              </a:rPr>
              <a:t>+</a:t>
            </a:r>
            <a:r>
              <a:rPr lang="es-ES" sz="1600" dirty="0">
                <a:latin typeface="Comic Sans MS" pitchFamily="66" charset="0"/>
              </a:rPr>
              <a:t>, Cl</a:t>
            </a:r>
            <a:r>
              <a:rPr lang="es-ES" sz="1600" baseline="30000" dirty="0">
                <a:latin typeface="Comic Sans MS" pitchFamily="66" charset="0"/>
              </a:rPr>
              <a:t>-</a:t>
            </a:r>
            <a:r>
              <a:rPr lang="es-ES" sz="1600" dirty="0">
                <a:latin typeface="Comic Sans MS" pitchFamily="66" charset="0"/>
              </a:rPr>
              <a:t>/HCO</a:t>
            </a:r>
            <a:r>
              <a:rPr lang="es-ES" sz="1600" baseline="-25000" dirty="0">
                <a:latin typeface="Comic Sans MS" pitchFamily="66" charset="0"/>
              </a:rPr>
              <a:t>3</a:t>
            </a:r>
            <a:r>
              <a:rPr lang="es-ES" sz="1600" baseline="30000" dirty="0">
                <a:latin typeface="Comic Sans MS" pitchFamily="66" charset="0"/>
              </a:rPr>
              <a:t>-</a:t>
            </a:r>
          </a:p>
          <a:p>
            <a:pPr marL="0" indent="0"/>
            <a:r>
              <a:rPr lang="es-ES" sz="1600" dirty="0">
                <a:latin typeface="Comic Sans MS" pitchFamily="66" charset="0"/>
              </a:rPr>
              <a:t>      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Alt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DIGESTIÓN</a:t>
            </a:r>
          </a:p>
          <a:p>
            <a:pPr marL="0" indent="0"/>
            <a:r>
              <a:rPr lang="es-ES" sz="1800" dirty="0">
                <a:latin typeface="Comic Sans MS" pitchFamily="66" charset="0"/>
              </a:rPr>
              <a:t>      </a:t>
            </a:r>
            <a:r>
              <a:rPr lang="es-ES" sz="1600" dirty="0">
                <a:latin typeface="Comic Sans MS" pitchFamily="66" charset="0"/>
              </a:rPr>
              <a:t>Déficits enzimáticos: </a:t>
            </a:r>
            <a:r>
              <a:rPr lang="es-ES" sz="1600" dirty="0" smtClean="0">
                <a:latin typeface="Comic Sans MS" pitchFamily="66" charset="0"/>
              </a:rPr>
              <a:t>Ej. Lactasa</a:t>
            </a:r>
            <a:endParaRPr lang="es-ES" sz="1600" dirty="0">
              <a:latin typeface="Comic Sans MS" pitchFamily="66" charset="0"/>
            </a:endParaRPr>
          </a:p>
          <a:p>
            <a:pPr marL="0" indent="0"/>
            <a:r>
              <a:rPr lang="es-ES" sz="1600" dirty="0">
                <a:latin typeface="Comic Sans MS" pitchFamily="66" charset="0"/>
              </a:rPr>
              <a:t>       Falla pancreática</a:t>
            </a:r>
          </a:p>
          <a:p>
            <a:pPr marL="0" indent="0"/>
            <a:r>
              <a:rPr lang="es-ES" sz="1600" dirty="0">
                <a:latin typeface="Comic Sans MS" pitchFamily="66" charset="0"/>
              </a:rPr>
              <a:t>       Falla ciclo SB</a:t>
            </a:r>
          </a:p>
          <a:p>
            <a:pPr marL="0" indent="0"/>
            <a:r>
              <a:rPr lang="es-ES" sz="1600" dirty="0">
                <a:latin typeface="Comic Sans MS" pitchFamily="66" charset="0"/>
              </a:rPr>
              <a:t>       Exceso de acidez</a:t>
            </a:r>
          </a:p>
        </p:txBody>
      </p:sp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6793476" y="1257971"/>
            <a:ext cx="149432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1. CAUSAS</a:t>
            </a:r>
            <a:endParaRPr lang="es-ES" sz="1800" b="1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879530" y="620688"/>
            <a:ext cx="2436886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IV  MALABSORCIÓN </a:t>
            </a:r>
          </a:p>
          <a:p>
            <a:pPr marL="0" indent="0"/>
            <a:r>
              <a:rPr lang="es-ES" sz="1600" b="1" dirty="0">
                <a:latin typeface="Comic Sans MS" pitchFamily="66" charset="0"/>
              </a:rPr>
              <a:t> </a:t>
            </a:r>
            <a:r>
              <a:rPr lang="es-ES" sz="1600" b="1" dirty="0" smtClean="0">
                <a:latin typeface="Comic Sans MS" pitchFamily="66" charset="0"/>
              </a:rPr>
              <a:t>    INTESTINAL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Line 2"/>
          <p:cNvSpPr>
            <a:spLocks noChangeShapeType="1"/>
          </p:cNvSpPr>
          <p:nvPr/>
        </p:nvSpPr>
        <p:spPr bwMode="auto">
          <a:xfrm>
            <a:off x="461963" y="3321050"/>
            <a:ext cx="417671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1" name="Line 3"/>
          <p:cNvSpPr>
            <a:spLocks noChangeShapeType="1"/>
          </p:cNvSpPr>
          <p:nvPr/>
        </p:nvSpPr>
        <p:spPr bwMode="auto">
          <a:xfrm flipH="1">
            <a:off x="4637088" y="3321050"/>
            <a:ext cx="1587" cy="315708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2" name="Line 4"/>
          <p:cNvSpPr>
            <a:spLocks noChangeShapeType="1"/>
          </p:cNvSpPr>
          <p:nvPr/>
        </p:nvSpPr>
        <p:spPr bwMode="auto">
          <a:xfrm flipH="1">
            <a:off x="461963" y="1052513"/>
            <a:ext cx="6350" cy="22685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5657165" y="413242"/>
            <a:ext cx="288252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2. </a:t>
            </a:r>
            <a:r>
              <a:rPr lang="es-ES" sz="2000" dirty="0" err="1" smtClean="0"/>
              <a:t>Enf</a:t>
            </a:r>
            <a:r>
              <a:rPr lang="es-ES" sz="2000" dirty="0"/>
              <a:t>. Celíaca o </a:t>
            </a:r>
            <a:r>
              <a:rPr lang="es-ES" sz="2000" i="1" dirty="0" err="1" smtClean="0"/>
              <a:t>Sprue</a:t>
            </a:r>
            <a:endParaRPr lang="es-ES" sz="2000" i="1" dirty="0" smtClean="0"/>
          </a:p>
          <a:p>
            <a:r>
              <a:rPr lang="es-ES" sz="2000" dirty="0" smtClean="0"/>
              <a:t>Patogenia</a:t>
            </a:r>
            <a:endParaRPr lang="es-ES" sz="2000" dirty="0"/>
          </a:p>
        </p:txBody>
      </p:sp>
      <p:sp>
        <p:nvSpPr>
          <p:cNvPr id="293894" name="Oval 6"/>
          <p:cNvSpPr>
            <a:spLocks noChangeArrowheads="1"/>
          </p:cNvSpPr>
          <p:nvPr/>
        </p:nvSpPr>
        <p:spPr bwMode="auto">
          <a:xfrm>
            <a:off x="461963" y="1447800"/>
            <a:ext cx="1230312" cy="12969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293895" name="Oval 7"/>
          <p:cNvSpPr>
            <a:spLocks noChangeArrowheads="1"/>
          </p:cNvSpPr>
          <p:nvPr/>
        </p:nvSpPr>
        <p:spPr bwMode="auto">
          <a:xfrm>
            <a:off x="1830388" y="1519238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6" name="Rectangle 8"/>
          <p:cNvSpPr>
            <a:spLocks noChangeArrowheads="1"/>
          </p:cNvSpPr>
          <p:nvPr/>
        </p:nvSpPr>
        <p:spPr bwMode="auto">
          <a:xfrm>
            <a:off x="1254125" y="2744788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1331913" y="2168525"/>
            <a:ext cx="503237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8" name="Rectangle 10"/>
          <p:cNvSpPr>
            <a:spLocks noChangeArrowheads="1"/>
          </p:cNvSpPr>
          <p:nvPr/>
        </p:nvSpPr>
        <p:spPr bwMode="auto">
          <a:xfrm>
            <a:off x="534988" y="13763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1371770" y="1268413"/>
            <a:ext cx="241765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Respuestas Inmunes</a:t>
            </a:r>
          </a:p>
          <a:p>
            <a:r>
              <a:rPr lang="es-ES" sz="1800" dirty="0" smtClean="0"/>
              <a:t>al</a:t>
            </a:r>
            <a:endParaRPr lang="es-ES" sz="1800" dirty="0"/>
          </a:p>
        </p:txBody>
      </p:sp>
      <p:sp>
        <p:nvSpPr>
          <p:cNvPr id="293900" name="Rectangle 12"/>
          <p:cNvSpPr>
            <a:spLocks noChangeArrowheads="1"/>
          </p:cNvSpPr>
          <p:nvPr/>
        </p:nvSpPr>
        <p:spPr bwMode="auto">
          <a:xfrm>
            <a:off x="1901825" y="2455863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1187450" y="2548903"/>
            <a:ext cx="300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En individuos susceptibles </a:t>
            </a:r>
          </a:p>
          <a:p>
            <a:r>
              <a:rPr lang="es-ES" sz="1800" dirty="0"/>
              <a:t>HLA DQ2- DQ8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755650" y="1268413"/>
            <a:ext cx="422275" cy="366712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293903" name="Text Box 15"/>
          <p:cNvSpPr txBox="1">
            <a:spLocks noChangeArrowheads="1"/>
          </p:cNvSpPr>
          <p:nvPr/>
        </p:nvSpPr>
        <p:spPr bwMode="auto">
          <a:xfrm>
            <a:off x="765175" y="2276475"/>
            <a:ext cx="422275" cy="366713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293904" name="Rectangle 16"/>
          <p:cNvSpPr>
            <a:spLocks noChangeArrowheads="1"/>
          </p:cNvSpPr>
          <p:nvPr/>
        </p:nvSpPr>
        <p:spPr bwMode="auto">
          <a:xfrm>
            <a:off x="5430838" y="2960688"/>
            <a:ext cx="5032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6" name="Line 18"/>
          <p:cNvSpPr>
            <a:spLocks noChangeShapeType="1"/>
          </p:cNvSpPr>
          <p:nvPr/>
        </p:nvSpPr>
        <p:spPr bwMode="auto">
          <a:xfrm>
            <a:off x="4638675" y="6478130"/>
            <a:ext cx="417671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07" name="Rectangle 19"/>
          <p:cNvSpPr>
            <a:spLocks noChangeArrowheads="1"/>
          </p:cNvSpPr>
          <p:nvPr/>
        </p:nvSpPr>
        <p:spPr bwMode="auto">
          <a:xfrm>
            <a:off x="1476375" y="3429000"/>
            <a:ext cx="2374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3908" name="Text Box 20"/>
          <p:cNvSpPr txBox="1">
            <a:spLocks noChangeArrowheads="1"/>
          </p:cNvSpPr>
          <p:nvPr/>
        </p:nvSpPr>
        <p:spPr bwMode="auto">
          <a:xfrm>
            <a:off x="1331913" y="3709988"/>
            <a:ext cx="1978025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56A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</a:t>
            </a:r>
          </a:p>
        </p:txBody>
      </p:sp>
      <p:sp>
        <p:nvSpPr>
          <p:cNvPr id="293909" name="Text Box 21"/>
          <p:cNvSpPr txBox="1">
            <a:spLocks noChangeArrowheads="1"/>
          </p:cNvSpPr>
          <p:nvPr/>
        </p:nvSpPr>
        <p:spPr bwMode="auto">
          <a:xfrm>
            <a:off x="2947307" y="1635125"/>
            <a:ext cx="1130438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GLUTEN</a:t>
            </a:r>
          </a:p>
        </p:txBody>
      </p:sp>
      <p:sp>
        <p:nvSpPr>
          <p:cNvPr id="293910" name="Text Box 22"/>
          <p:cNvSpPr txBox="1">
            <a:spLocks noChangeArrowheads="1"/>
          </p:cNvSpPr>
          <p:nvPr/>
        </p:nvSpPr>
        <p:spPr bwMode="auto">
          <a:xfrm>
            <a:off x="4189274" y="1412875"/>
            <a:ext cx="1144864" cy="1354217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 dirty="0"/>
              <a:t>Proteína:</a:t>
            </a:r>
          </a:p>
          <a:p>
            <a:r>
              <a:rPr lang="es-ES_tradnl" sz="1600" b="1" dirty="0"/>
              <a:t>Trigo</a:t>
            </a:r>
          </a:p>
          <a:p>
            <a:r>
              <a:rPr lang="es-ES_tradnl" sz="1600" b="1" dirty="0"/>
              <a:t>Cebada</a:t>
            </a:r>
          </a:p>
          <a:p>
            <a:r>
              <a:rPr lang="es-ES_tradnl" sz="1600" b="1" dirty="0"/>
              <a:t>Centeno</a:t>
            </a:r>
          </a:p>
          <a:p>
            <a:r>
              <a:rPr lang="es-ES_tradnl" sz="1600" b="1" dirty="0"/>
              <a:t>Avena</a:t>
            </a:r>
          </a:p>
        </p:txBody>
      </p:sp>
      <p:sp>
        <p:nvSpPr>
          <p:cNvPr id="293911" name="Text Box 23"/>
          <p:cNvSpPr txBox="1">
            <a:spLocks noChangeArrowheads="1"/>
          </p:cNvSpPr>
          <p:nvPr/>
        </p:nvSpPr>
        <p:spPr bwMode="auto">
          <a:xfrm>
            <a:off x="6257057" y="1458006"/>
            <a:ext cx="17972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¡Pero NO en </a:t>
            </a:r>
          </a:p>
          <a:p>
            <a:pPr algn="l"/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maíz ni arroz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293912" name="Text Box 24"/>
          <p:cNvSpPr txBox="1">
            <a:spLocks noChangeArrowheads="1"/>
          </p:cNvSpPr>
          <p:nvPr/>
        </p:nvSpPr>
        <p:spPr bwMode="auto">
          <a:xfrm>
            <a:off x="5992258" y="3657600"/>
            <a:ext cx="13949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antigénicos</a:t>
            </a:r>
          </a:p>
        </p:txBody>
      </p:sp>
      <p:sp>
        <p:nvSpPr>
          <p:cNvPr id="293913" name="Text Box 25"/>
          <p:cNvSpPr txBox="1">
            <a:spLocks noChangeArrowheads="1"/>
          </p:cNvSpPr>
          <p:nvPr/>
        </p:nvSpPr>
        <p:spPr bwMode="auto">
          <a:xfrm>
            <a:off x="6011863" y="3062288"/>
            <a:ext cx="1398140" cy="400110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Gliadenina</a:t>
            </a:r>
          </a:p>
        </p:txBody>
      </p:sp>
      <p:sp>
        <p:nvSpPr>
          <p:cNvPr id="293914" name="Text Box 26"/>
          <p:cNvSpPr txBox="1">
            <a:spLocks noChangeArrowheads="1"/>
          </p:cNvSpPr>
          <p:nvPr/>
        </p:nvSpPr>
        <p:spPr bwMode="auto">
          <a:xfrm>
            <a:off x="6687645" y="4241833"/>
            <a:ext cx="18662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 inmune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inflamación</a:t>
            </a:r>
          </a:p>
        </p:txBody>
      </p:sp>
      <p:sp>
        <p:nvSpPr>
          <p:cNvPr id="293915" name="Text Box 27"/>
          <p:cNvSpPr txBox="1">
            <a:spLocks noChangeArrowheads="1"/>
          </p:cNvSpPr>
          <p:nvPr/>
        </p:nvSpPr>
        <p:spPr bwMode="auto">
          <a:xfrm>
            <a:off x="5469506" y="4876800"/>
            <a:ext cx="2255746" cy="584775"/>
          </a:xfrm>
          <a:prstGeom prst="rect">
            <a:avLst/>
          </a:prstGeom>
          <a:solidFill>
            <a:srgbClr val="FFD1F0"/>
          </a:solidFill>
          <a:ln w="19050">
            <a:solidFill>
              <a:srgbClr val="CC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 dirty="0"/>
              <a:t>ATROFIA MUCOSA </a:t>
            </a:r>
            <a:endParaRPr lang="es-ES_tradnl" sz="1600" b="1" dirty="0" smtClean="0"/>
          </a:p>
          <a:p>
            <a:r>
              <a:rPr lang="es-ES_tradnl" sz="1600" b="1" dirty="0" smtClean="0"/>
              <a:t>INTESTINAL</a:t>
            </a:r>
            <a:endParaRPr lang="es-ES_tradnl" sz="1600" b="1" dirty="0"/>
          </a:p>
        </p:txBody>
      </p:sp>
      <p:sp>
        <p:nvSpPr>
          <p:cNvPr id="293916" name="Text Box 28"/>
          <p:cNvSpPr txBox="1">
            <a:spLocks noChangeArrowheads="1"/>
          </p:cNvSpPr>
          <p:nvPr/>
        </p:nvSpPr>
        <p:spPr bwMode="auto">
          <a:xfrm>
            <a:off x="5334000" y="5876925"/>
            <a:ext cx="2779928" cy="461665"/>
          </a:xfrm>
          <a:prstGeom prst="rect">
            <a:avLst/>
          </a:prstGeom>
          <a:solidFill>
            <a:srgbClr val="FFB3D9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glow rad="228600">
              <a:srgbClr val="FFD1F0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b="1" dirty="0"/>
              <a:t>MALABSORCIÓN</a:t>
            </a:r>
          </a:p>
        </p:txBody>
      </p:sp>
      <p:sp>
        <p:nvSpPr>
          <p:cNvPr id="293917" name="Text Box 29"/>
          <p:cNvSpPr txBox="1">
            <a:spLocks noChangeArrowheads="1"/>
          </p:cNvSpPr>
          <p:nvPr/>
        </p:nvSpPr>
        <p:spPr bwMode="auto">
          <a:xfrm>
            <a:off x="1331913" y="4149725"/>
            <a:ext cx="2065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Eliminar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Granos con gluten</a:t>
            </a:r>
          </a:p>
        </p:txBody>
      </p:sp>
      <p:sp>
        <p:nvSpPr>
          <p:cNvPr id="293918" name="Text Box 30"/>
          <p:cNvSpPr txBox="1">
            <a:spLocks noChangeArrowheads="1"/>
          </p:cNvSpPr>
          <p:nvPr/>
        </p:nvSpPr>
        <p:spPr bwMode="auto">
          <a:xfrm>
            <a:off x="865981" y="5598470"/>
            <a:ext cx="2647950" cy="466725"/>
          </a:xfrm>
          <a:prstGeom prst="rect">
            <a:avLst/>
          </a:prstGeom>
          <a:solidFill>
            <a:srgbClr val="8BB3F5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Absorción normal</a:t>
            </a:r>
          </a:p>
        </p:txBody>
      </p:sp>
      <p:sp>
        <p:nvSpPr>
          <p:cNvPr id="293919" name="Line 31"/>
          <p:cNvSpPr>
            <a:spLocks noChangeShapeType="1"/>
          </p:cNvSpPr>
          <p:nvPr/>
        </p:nvSpPr>
        <p:spPr bwMode="auto">
          <a:xfrm>
            <a:off x="2190750" y="4775775"/>
            <a:ext cx="0" cy="685800"/>
          </a:xfrm>
          <a:prstGeom prst="line">
            <a:avLst/>
          </a:prstGeom>
          <a:noFill/>
          <a:ln w="76200">
            <a:solidFill>
              <a:srgbClr val="99CC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0" name="Line 32"/>
          <p:cNvSpPr>
            <a:spLocks noChangeShapeType="1"/>
          </p:cNvSpPr>
          <p:nvPr/>
        </p:nvSpPr>
        <p:spPr bwMode="auto">
          <a:xfrm>
            <a:off x="6659562" y="3429001"/>
            <a:ext cx="395" cy="3238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1" name="Line 33"/>
          <p:cNvSpPr>
            <a:spLocks noChangeShapeType="1"/>
          </p:cNvSpPr>
          <p:nvPr/>
        </p:nvSpPr>
        <p:spPr bwMode="auto">
          <a:xfrm flipH="1">
            <a:off x="6644481" y="4303930"/>
            <a:ext cx="0" cy="572869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2" name="Line 34"/>
          <p:cNvSpPr>
            <a:spLocks noChangeShapeType="1"/>
          </p:cNvSpPr>
          <p:nvPr/>
        </p:nvSpPr>
        <p:spPr bwMode="auto">
          <a:xfrm>
            <a:off x="6685187" y="5468938"/>
            <a:ext cx="0" cy="39677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3923" name="Text Box 35"/>
          <p:cNvSpPr txBox="1">
            <a:spLocks noChangeArrowheads="1"/>
          </p:cNvSpPr>
          <p:nvPr/>
        </p:nvSpPr>
        <p:spPr bwMode="auto">
          <a:xfrm>
            <a:off x="539750" y="3333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7" name="6 Conector curvado"/>
          <p:cNvCxnSpPr>
            <a:endCxn id="293913" idx="0"/>
          </p:cNvCxnSpPr>
          <p:nvPr/>
        </p:nvCxnSpPr>
        <p:spPr bwMode="auto">
          <a:xfrm>
            <a:off x="5373031" y="2010570"/>
            <a:ext cx="1337902" cy="105171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9" grpId="0" animBg="1"/>
      <p:bldP spid="293901" grpId="0"/>
      <p:bldP spid="293902" grpId="0" animBg="1"/>
      <p:bldP spid="293903" grpId="0" animBg="1"/>
      <p:bldP spid="293908" grpId="0" animBg="1"/>
      <p:bldP spid="293909" grpId="0" animBg="1"/>
      <p:bldP spid="293910" grpId="0" animBg="1"/>
      <p:bldP spid="293911" grpId="0"/>
      <p:bldP spid="293912" grpId="0"/>
      <p:bldP spid="293913" grpId="0" animBg="1"/>
      <p:bldP spid="293914" grpId="0"/>
      <p:bldP spid="293915" grpId="0" animBg="1"/>
      <p:bldP spid="293916" grpId="0" animBg="1"/>
      <p:bldP spid="293917" grpId="0"/>
      <p:bldP spid="293918" grpId="0" animBg="1"/>
      <p:bldP spid="293919" grpId="0" animBg="1"/>
      <p:bldP spid="293920" grpId="0" animBg="1"/>
      <p:bldP spid="293921" grpId="0" animBg="1"/>
      <p:bldP spid="29392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6516216" y="488344"/>
            <a:ext cx="2076209" cy="523220"/>
          </a:xfrm>
          <a:prstGeom prst="rect">
            <a:avLst/>
          </a:prstGeom>
          <a:solidFill>
            <a:srgbClr val="95CFD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IV. MALABSORCIÓN</a:t>
            </a:r>
          </a:p>
          <a:p>
            <a:pPr algn="l"/>
            <a:r>
              <a:rPr lang="es-ES" sz="1400" b="1"/>
              <a:t>      INTESTINAL</a:t>
            </a: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502700" y="587376"/>
            <a:ext cx="1883849" cy="461665"/>
          </a:xfrm>
          <a:prstGeom prst="rect">
            <a:avLst/>
          </a:prstGeom>
          <a:solidFill>
            <a:srgbClr val="FFE26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AMBIENTE</a:t>
            </a: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527281" y="3363565"/>
            <a:ext cx="1813317" cy="461665"/>
          </a:xfrm>
          <a:prstGeom prst="rect">
            <a:avLst/>
          </a:prstGeom>
          <a:solidFill>
            <a:srgbClr val="CEF2D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GENÉTICA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120961" y="5300365"/>
            <a:ext cx="2327275" cy="466725"/>
          </a:xfrm>
          <a:prstGeom prst="rect">
            <a:avLst/>
          </a:prstGeom>
          <a:solidFill>
            <a:srgbClr val="FFB3D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1"/>
              <a:t>ENFERMEDAD</a:t>
            </a:r>
          </a:p>
        </p:txBody>
      </p:sp>
      <p:sp>
        <p:nvSpPr>
          <p:cNvPr id="301062" name="Text Box 6"/>
          <p:cNvSpPr txBox="1">
            <a:spLocks noChangeArrowheads="1"/>
          </p:cNvSpPr>
          <p:nvPr/>
        </p:nvSpPr>
        <p:spPr bwMode="auto">
          <a:xfrm>
            <a:off x="1187450" y="1531938"/>
            <a:ext cx="514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5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01063" name="Line 7"/>
          <p:cNvSpPr>
            <a:spLocks noChangeShapeType="1"/>
          </p:cNvSpPr>
          <p:nvPr/>
        </p:nvSpPr>
        <p:spPr bwMode="auto">
          <a:xfrm>
            <a:off x="1403350" y="3933825"/>
            <a:ext cx="0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4" name="Line 8"/>
          <p:cNvSpPr>
            <a:spLocks noChangeShapeType="1"/>
          </p:cNvSpPr>
          <p:nvPr/>
        </p:nvSpPr>
        <p:spPr bwMode="auto">
          <a:xfrm>
            <a:off x="5080000" y="404813"/>
            <a:ext cx="0" cy="482441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65" name="Text Box 9"/>
          <p:cNvSpPr txBox="1">
            <a:spLocks noChangeArrowheads="1"/>
          </p:cNvSpPr>
          <p:nvPr/>
        </p:nvSpPr>
        <p:spPr bwMode="auto">
          <a:xfrm>
            <a:off x="4333875" y="644525"/>
            <a:ext cx="1550424" cy="369332"/>
          </a:xfrm>
          <a:prstGeom prst="rect">
            <a:avLst/>
          </a:prstGeom>
          <a:solidFill>
            <a:srgbClr val="FFE26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b="1"/>
              <a:t>Gluten dieta</a:t>
            </a:r>
          </a:p>
        </p:txBody>
      </p:sp>
      <p:sp>
        <p:nvSpPr>
          <p:cNvPr id="301066" name="Text Box 10"/>
          <p:cNvSpPr txBox="1">
            <a:spLocks noChangeArrowheads="1"/>
          </p:cNvSpPr>
          <p:nvPr/>
        </p:nvSpPr>
        <p:spPr bwMode="auto">
          <a:xfrm>
            <a:off x="4122738" y="1149350"/>
            <a:ext cx="1722437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Digestión gluten</a:t>
            </a:r>
          </a:p>
        </p:txBody>
      </p:sp>
      <p:sp>
        <p:nvSpPr>
          <p:cNvPr id="301067" name="Text Box 11"/>
          <p:cNvSpPr txBox="1">
            <a:spLocks noChangeArrowheads="1"/>
          </p:cNvSpPr>
          <p:nvPr/>
        </p:nvSpPr>
        <p:spPr bwMode="auto">
          <a:xfrm>
            <a:off x="4056063" y="1652588"/>
            <a:ext cx="1836737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G 33MER</a:t>
            </a:r>
          </a:p>
        </p:txBody>
      </p:sp>
      <p:sp>
        <p:nvSpPr>
          <p:cNvPr id="301068" name="Text Box 12"/>
          <p:cNvSpPr txBox="1">
            <a:spLocks noChangeArrowheads="1"/>
          </p:cNvSpPr>
          <p:nvPr/>
        </p:nvSpPr>
        <p:spPr bwMode="auto">
          <a:xfrm>
            <a:off x="4243388" y="2581275"/>
            <a:ext cx="14795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Lámina propia</a:t>
            </a:r>
          </a:p>
        </p:txBody>
      </p:sp>
      <p:sp>
        <p:nvSpPr>
          <p:cNvPr id="301069" name="Text Box 13"/>
          <p:cNvSpPr txBox="1">
            <a:spLocks noChangeArrowheads="1"/>
          </p:cNvSpPr>
          <p:nvPr/>
        </p:nvSpPr>
        <p:spPr bwMode="auto">
          <a:xfrm>
            <a:off x="3336583" y="3316288"/>
            <a:ext cx="3485248" cy="646331"/>
          </a:xfrm>
          <a:prstGeom prst="rect">
            <a:avLst/>
          </a:prstGeom>
          <a:solidFill>
            <a:srgbClr val="CEF2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Dendríticas con HLA DQ2-8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captan G 33MER</a:t>
            </a:r>
          </a:p>
        </p:txBody>
      </p:sp>
      <p:sp>
        <p:nvSpPr>
          <p:cNvPr id="301070" name="Text Box 14"/>
          <p:cNvSpPr txBox="1">
            <a:spLocks noChangeArrowheads="1"/>
          </p:cNvSpPr>
          <p:nvPr/>
        </p:nvSpPr>
        <p:spPr bwMode="auto">
          <a:xfrm>
            <a:off x="3279775" y="4100513"/>
            <a:ext cx="3668713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Presentación antígenos a linfocitos T</a:t>
            </a:r>
          </a:p>
        </p:txBody>
      </p:sp>
      <p:sp>
        <p:nvSpPr>
          <p:cNvPr id="301071" name="Text Box 15"/>
          <p:cNvSpPr txBox="1">
            <a:spLocks noChangeArrowheads="1"/>
          </p:cNvSpPr>
          <p:nvPr/>
        </p:nvSpPr>
        <p:spPr bwMode="auto">
          <a:xfrm>
            <a:off x="4014788" y="4552480"/>
            <a:ext cx="2128838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linfocitos</a:t>
            </a:r>
          </a:p>
        </p:txBody>
      </p:sp>
      <p:sp>
        <p:nvSpPr>
          <p:cNvPr id="301072" name="Text Box 16"/>
          <p:cNvSpPr txBox="1">
            <a:spLocks noChangeArrowheads="1"/>
          </p:cNvSpPr>
          <p:nvPr/>
        </p:nvSpPr>
        <p:spPr bwMode="auto">
          <a:xfrm>
            <a:off x="3165080" y="5305425"/>
            <a:ext cx="3783408" cy="461665"/>
          </a:xfrm>
          <a:prstGeom prst="rect">
            <a:avLst/>
          </a:prstGeom>
          <a:solidFill>
            <a:srgbClr val="FFD1F0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/>
              <a:t>Destrucción vellosidades</a:t>
            </a:r>
          </a:p>
        </p:txBody>
      </p:sp>
      <p:sp>
        <p:nvSpPr>
          <p:cNvPr id="301073" name="Text Box 17"/>
          <p:cNvSpPr txBox="1">
            <a:spLocks noChangeArrowheads="1"/>
          </p:cNvSpPr>
          <p:nvPr/>
        </p:nvSpPr>
        <p:spPr bwMode="auto">
          <a:xfrm>
            <a:off x="5110379" y="2074863"/>
            <a:ext cx="1281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</a:p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permedabilidad</a:t>
            </a:r>
          </a:p>
        </p:txBody>
      </p:sp>
      <p:sp>
        <p:nvSpPr>
          <p:cNvPr id="301074" name="Text Box 18"/>
          <p:cNvSpPr txBox="1">
            <a:spLocks noChangeArrowheads="1"/>
          </p:cNvSpPr>
          <p:nvPr/>
        </p:nvSpPr>
        <p:spPr bwMode="auto">
          <a:xfrm>
            <a:off x="5136690" y="2948865"/>
            <a:ext cx="14847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Enz</a:t>
            </a:r>
            <a:r>
              <a:rPr lang="es-ES_tradnl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Tgasa</a:t>
            </a:r>
            <a:r>
              <a:rPr lang="es-ES_tradnl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tisular</a:t>
            </a: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1075" name="Text Box 19"/>
          <p:cNvSpPr txBox="1">
            <a:spLocks noChangeArrowheads="1"/>
          </p:cNvSpPr>
          <p:nvPr/>
        </p:nvSpPr>
        <p:spPr bwMode="auto">
          <a:xfrm>
            <a:off x="5151438" y="4965700"/>
            <a:ext cx="1131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Señal ataque</a:t>
            </a:r>
          </a:p>
        </p:txBody>
      </p:sp>
      <p:sp>
        <p:nvSpPr>
          <p:cNvPr id="301076" name="Line 20"/>
          <p:cNvSpPr>
            <a:spLocks noChangeShapeType="1"/>
          </p:cNvSpPr>
          <p:nvPr/>
        </p:nvSpPr>
        <p:spPr bwMode="auto">
          <a:xfrm>
            <a:off x="2555875" y="0"/>
            <a:ext cx="0" cy="6858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1077" name="Text Box 21"/>
          <p:cNvSpPr txBox="1">
            <a:spLocks noChangeArrowheads="1"/>
          </p:cNvSpPr>
          <p:nvPr/>
        </p:nvSpPr>
        <p:spPr bwMode="auto">
          <a:xfrm>
            <a:off x="2805906" y="142875"/>
            <a:ext cx="1223963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755754" y="1122332"/>
            <a:ext cx="1850186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2. </a:t>
            </a:r>
            <a:r>
              <a:rPr lang="es-ES" sz="2000" dirty="0" err="1" smtClean="0"/>
              <a:t>Enf</a:t>
            </a:r>
            <a:r>
              <a:rPr lang="es-ES" sz="2000" dirty="0"/>
              <a:t>. </a:t>
            </a:r>
            <a:r>
              <a:rPr lang="es-ES" sz="2000" dirty="0" smtClean="0"/>
              <a:t>Celíaca</a:t>
            </a:r>
          </a:p>
          <a:p>
            <a:r>
              <a:rPr lang="es-ES" sz="2000" dirty="0" smtClean="0"/>
              <a:t>Patogenia</a:t>
            </a:r>
            <a:endParaRPr lang="es-ES" sz="20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000"/>
                                        <p:tgtEl>
                                          <p:spTgt spid="30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nimBg="1"/>
      <p:bldP spid="301060" grpId="0" animBg="1"/>
      <p:bldP spid="301061" grpId="0" animBg="1"/>
      <p:bldP spid="301062" grpId="0"/>
      <p:bldP spid="301063" grpId="0" animBg="1"/>
      <p:bldP spid="301064" grpId="0" animBg="1"/>
      <p:bldP spid="301065" grpId="0" animBg="1"/>
      <p:bldP spid="301066" grpId="0" animBg="1"/>
      <p:bldP spid="301067" grpId="0" animBg="1"/>
      <p:bldP spid="301068" grpId="0" animBg="1"/>
      <p:bldP spid="301069" grpId="0" animBg="1"/>
      <p:bldP spid="301070" grpId="0" animBg="1"/>
      <p:bldP spid="301071" grpId="0" animBg="1"/>
      <p:bldP spid="301072" grpId="0" animBg="1"/>
      <p:bldP spid="301073" grpId="0"/>
      <p:bldP spid="301074" grpId="0"/>
      <p:bldP spid="30107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1" name="Text Box 3"/>
          <p:cNvSpPr txBox="1">
            <a:spLocks noChangeArrowheads="1"/>
          </p:cNvSpPr>
          <p:nvPr/>
        </p:nvSpPr>
        <p:spPr bwMode="auto">
          <a:xfrm>
            <a:off x="920750" y="2636838"/>
            <a:ext cx="3795713" cy="1676400"/>
          </a:xfrm>
          <a:prstGeom prst="rect">
            <a:avLst/>
          </a:prstGeom>
          <a:solidFill>
            <a:srgbClr val="FFE1F7"/>
          </a:solidFill>
          <a:ln w="28575">
            <a:solidFill>
              <a:srgbClr val="FF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>
                <a:latin typeface="Comic Sans MS" pitchFamily="66" charset="0"/>
              </a:rPr>
              <a:t>DEFICIT AA Y CH</a:t>
            </a:r>
          </a:p>
          <a:p>
            <a:endParaRPr lang="es-ES" b="1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Pérdida de peso/ debilidad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Disminución de proteínas, edema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Creatorrea</a:t>
            </a:r>
          </a:p>
        </p:txBody>
      </p:sp>
      <p:sp>
        <p:nvSpPr>
          <p:cNvPr id="304132" name="Text Box 4"/>
          <p:cNvSpPr txBox="1">
            <a:spLocks noChangeArrowheads="1"/>
          </p:cNvSpPr>
          <p:nvPr/>
        </p:nvSpPr>
        <p:spPr bwMode="auto">
          <a:xfrm>
            <a:off x="900113" y="765175"/>
            <a:ext cx="4170362" cy="1676400"/>
          </a:xfrm>
          <a:prstGeom prst="rect">
            <a:avLst/>
          </a:prstGeom>
          <a:solidFill>
            <a:srgbClr val="FFE8D9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>
                <a:latin typeface="Comic Sans MS" pitchFamily="66" charset="0"/>
              </a:rPr>
              <a:t>DEFICIT DE GRASA</a:t>
            </a:r>
          </a:p>
          <a:p>
            <a:endParaRPr lang="es-ES" b="1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Diarrea/flatulencia ESTEATORREA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Dolor abdominal</a:t>
            </a:r>
          </a:p>
          <a:p>
            <a:endParaRPr lang="es-ES">
              <a:latin typeface="Comic Sans MS" pitchFamily="66" charset="0"/>
            </a:endParaRPr>
          </a:p>
          <a:p>
            <a:r>
              <a:rPr lang="es-ES" sz="1800">
                <a:latin typeface="Comic Sans MS" pitchFamily="66" charset="0"/>
              </a:rPr>
              <a:t>  Pérdida  de ácidos grasos (heces)</a:t>
            </a:r>
          </a:p>
        </p:txBody>
      </p:sp>
      <p:sp>
        <p:nvSpPr>
          <p:cNvPr id="304133" name="Text Box 5"/>
          <p:cNvSpPr txBox="1">
            <a:spLocks noChangeArrowheads="1"/>
          </p:cNvSpPr>
          <p:nvPr/>
        </p:nvSpPr>
        <p:spPr bwMode="auto">
          <a:xfrm>
            <a:off x="900113" y="4510088"/>
            <a:ext cx="5270500" cy="1798637"/>
          </a:xfrm>
          <a:prstGeom prst="rect">
            <a:avLst/>
          </a:prstGeom>
          <a:solidFill>
            <a:srgbClr val="F3E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1" dirty="0">
                <a:latin typeface="Comic Sans MS" pitchFamily="66" charset="0"/>
              </a:rPr>
              <a:t>DEFICIT VITAMINAS – MINERALES</a:t>
            </a:r>
          </a:p>
          <a:p>
            <a:endParaRPr lang="es-ES" b="1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Hidrosolubles, Anemia </a:t>
            </a:r>
            <a:r>
              <a:rPr lang="es-ES" sz="1800" dirty="0" err="1">
                <a:latin typeface="Comic Sans MS" pitchFamily="66" charset="0"/>
              </a:rPr>
              <a:t>megaloblástica</a:t>
            </a:r>
            <a:r>
              <a:rPr lang="es-ES" sz="1800" dirty="0">
                <a:latin typeface="Comic Sans MS" pitchFamily="66" charset="0"/>
              </a:rPr>
              <a:t> (</a:t>
            </a:r>
            <a:r>
              <a:rPr lang="es-ES" sz="1800" dirty="0" err="1">
                <a:latin typeface="Comic Sans MS" pitchFamily="66" charset="0"/>
              </a:rPr>
              <a:t>Vit</a:t>
            </a:r>
            <a:r>
              <a:rPr lang="es-ES" sz="1800" dirty="0">
                <a:latin typeface="Comic Sans MS" pitchFamily="66" charset="0"/>
              </a:rPr>
              <a:t> B12) </a:t>
            </a:r>
          </a:p>
          <a:p>
            <a:r>
              <a:rPr lang="es-ES" sz="1800" dirty="0" smtClean="0">
                <a:latin typeface="Comic Sans MS" pitchFamily="66" charset="0"/>
              </a:rPr>
              <a:t>Liposolubles, Hemorragias </a:t>
            </a:r>
            <a:r>
              <a:rPr lang="es-ES" sz="1800" dirty="0">
                <a:latin typeface="Comic Sans MS" pitchFamily="66" charset="0"/>
              </a:rPr>
              <a:t>(</a:t>
            </a:r>
            <a:r>
              <a:rPr lang="es-ES" sz="1800" dirty="0" err="1">
                <a:latin typeface="Comic Sans MS" pitchFamily="66" charset="0"/>
              </a:rPr>
              <a:t>Vit</a:t>
            </a:r>
            <a:r>
              <a:rPr lang="es-ES" sz="1800" dirty="0">
                <a:latin typeface="Comic Sans MS" pitchFamily="66" charset="0"/>
              </a:rPr>
              <a:t> K)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Pérdida de calcio: osteoporosis</a:t>
            </a:r>
          </a:p>
          <a:p>
            <a:r>
              <a:rPr lang="es-ES" sz="1800" dirty="0">
                <a:latin typeface="Comic Sans MS" pitchFamily="66" charset="0"/>
              </a:rPr>
              <a:t>Pérdida de hierro: anemia </a:t>
            </a:r>
            <a:r>
              <a:rPr lang="es-ES" sz="1800" dirty="0" err="1">
                <a:latin typeface="Comic Sans MS" pitchFamily="66" charset="0"/>
              </a:rPr>
              <a:t>ferropénica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6443663" y="442009"/>
            <a:ext cx="2159566" cy="92333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3. </a:t>
            </a:r>
            <a:r>
              <a:rPr lang="es-ES" sz="1800" dirty="0" err="1" smtClean="0"/>
              <a:t>Enf.Celíaca</a:t>
            </a:r>
            <a:endParaRPr lang="es-ES" sz="1800" dirty="0" smtClean="0"/>
          </a:p>
          <a:p>
            <a:r>
              <a:rPr lang="es-ES" sz="1800" dirty="0" smtClean="0"/>
              <a:t>Síntomas y signos</a:t>
            </a:r>
          </a:p>
          <a:p>
            <a:r>
              <a:rPr lang="es-ES" sz="1800" dirty="0" smtClean="0"/>
              <a:t>Diagnóstico</a:t>
            </a:r>
            <a:endParaRPr lang="es-ES" sz="18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1" grpId="0" animBg="1"/>
      <p:bldP spid="304132" grpId="0" animBg="1"/>
      <p:bldP spid="3041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2341820" y="1676400"/>
            <a:ext cx="4295775" cy="396875"/>
          </a:xfrm>
          <a:prstGeom prst="rect">
            <a:avLst/>
          </a:prstGeom>
          <a:solidFill>
            <a:srgbClr val="6CBCC2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II. SECRECIÓN ELECTROLITOS</a:t>
            </a:r>
            <a:endParaRPr lang="es-MX" sz="2000" b="1"/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2608263" y="2258191"/>
            <a:ext cx="3762890" cy="2585323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Cloro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Potasio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Bicarbonato</a:t>
            </a: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Diarrea </a:t>
            </a:r>
            <a:r>
              <a:rPr lang="es-ES" sz="1800" dirty="0">
                <a:latin typeface="Comic Sans MS" pitchFamily="66" charset="0"/>
              </a:rPr>
              <a:t>Secretora</a:t>
            </a:r>
          </a:p>
          <a:p>
            <a:pPr marL="174625" indent="-174625">
              <a:buSzPct val="150000"/>
              <a:buFont typeface="Arial" pitchFamily="34" charset="0"/>
              <a:buChar char="•"/>
            </a:pPr>
            <a:endParaRPr lang="es-ES" sz="1800" dirty="0">
              <a:latin typeface="Comic Sans MS" pitchFamily="66" charset="0"/>
            </a:endParaRPr>
          </a:p>
          <a:p>
            <a:pPr marL="174625" indent="-174625">
              <a:buSzPct val="150000"/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Tratamiento </a:t>
            </a:r>
            <a:r>
              <a:rPr lang="es-ES" sz="1800" dirty="0">
                <a:latin typeface="Comic Sans MS" pitchFamily="66" charset="0"/>
              </a:rPr>
              <a:t>diarrea secretora</a:t>
            </a:r>
          </a:p>
        </p:txBody>
      </p:sp>
      <p:sp>
        <p:nvSpPr>
          <p:cNvPr id="225284" name="Line 4"/>
          <p:cNvSpPr>
            <a:spLocks noChangeShapeType="1"/>
          </p:cNvSpPr>
          <p:nvPr/>
        </p:nvSpPr>
        <p:spPr bwMode="auto">
          <a:xfrm>
            <a:off x="1835149" y="2420888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animBg="1"/>
      <p:bldP spid="225284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whiteSqua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" t="6028" r="7974" b="6067"/>
          <a:stretch/>
        </p:blipFill>
        <p:spPr bwMode="auto">
          <a:xfrm>
            <a:off x="838200" y="1813576"/>
            <a:ext cx="4267200" cy="365760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2057400" y="5497453"/>
            <a:ext cx="21307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Glositis </a:t>
            </a: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atrófica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1812131" y="5897563"/>
            <a:ext cx="23193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N Engl J Med 2007;356:2547</a:t>
            </a:r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5943600" y="509587"/>
            <a:ext cx="2371725" cy="584775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600" b="1" dirty="0"/>
              <a:t>IV. MALABSORCIÓN </a:t>
            </a:r>
            <a:endParaRPr lang="es-ES" sz="1600" b="1" dirty="0" smtClean="0"/>
          </a:p>
          <a:p>
            <a:pPr algn="l"/>
            <a:r>
              <a:rPr lang="es-ES" sz="1600" b="1" dirty="0"/>
              <a:t> </a:t>
            </a:r>
            <a:r>
              <a:rPr lang="es-ES" sz="1600" b="1" dirty="0" smtClean="0"/>
              <a:t>    INTESTINAL</a:t>
            </a:r>
            <a:endParaRPr lang="es-ES" sz="1600" b="1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155759" y="1219200"/>
            <a:ext cx="2159566" cy="92333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3. </a:t>
            </a:r>
            <a:r>
              <a:rPr lang="es-ES" sz="1800" dirty="0" err="1" smtClean="0"/>
              <a:t>Enf.Celíaca</a:t>
            </a:r>
            <a:endParaRPr lang="es-ES" sz="1800" dirty="0" smtClean="0"/>
          </a:p>
          <a:p>
            <a:r>
              <a:rPr lang="es-ES" sz="1800" dirty="0" smtClean="0"/>
              <a:t>Síntomas y signos</a:t>
            </a:r>
          </a:p>
          <a:p>
            <a:r>
              <a:rPr lang="es-ES" sz="1800" dirty="0" smtClean="0"/>
              <a:t>Diagnóstico</a:t>
            </a:r>
            <a:endParaRPr lang="es-ES" sz="18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2"/>
          <p:cNvSpPr txBox="1">
            <a:spLocks noChangeArrowheads="1"/>
          </p:cNvSpPr>
          <p:nvPr/>
        </p:nvSpPr>
        <p:spPr bwMode="auto">
          <a:xfrm>
            <a:off x="533400" y="1020788"/>
            <a:ext cx="1598613" cy="425450"/>
          </a:xfrm>
          <a:prstGeom prst="rect">
            <a:avLst/>
          </a:prstGeom>
          <a:solidFill>
            <a:srgbClr val="A3D5D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Laboratorio</a:t>
            </a:r>
          </a:p>
        </p:txBody>
      </p:sp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543910" y="1557338"/>
            <a:ext cx="3894138" cy="893762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Test de absorción</a:t>
            </a:r>
          </a:p>
          <a:p>
            <a:r>
              <a:rPr lang="es-ES" sz="1600">
                <a:latin typeface="Comic Sans MS" pitchFamily="66" charset="0"/>
              </a:rPr>
              <a:t>Curvas planas de absorción de glucosa, </a:t>
            </a:r>
          </a:p>
          <a:p>
            <a:r>
              <a:rPr lang="es-ES" sz="1600">
                <a:latin typeface="Comic Sans MS" pitchFamily="66" charset="0"/>
              </a:rPr>
              <a:t>d-xilosa, ac. grasos</a:t>
            </a:r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543910" y="2636838"/>
            <a:ext cx="3322638" cy="893762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Sangre</a:t>
            </a:r>
          </a:p>
          <a:p>
            <a:r>
              <a:rPr lang="es-ES" sz="1600">
                <a:latin typeface="Comic Sans MS" pitchFamily="66" charset="0"/>
              </a:rPr>
              <a:t>Disminución de proteínas y calcio</a:t>
            </a:r>
          </a:p>
          <a:p>
            <a:r>
              <a:rPr lang="es-ES" sz="1600">
                <a:latin typeface="Comic Sans MS" pitchFamily="66" charset="0"/>
              </a:rPr>
              <a:t>Anemia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543910" y="3716338"/>
            <a:ext cx="3462338" cy="649287"/>
          </a:xfrm>
          <a:prstGeom prst="rect">
            <a:avLst/>
          </a:prstGeom>
          <a:noFill/>
          <a:ln w="38100">
            <a:solidFill>
              <a:srgbClr val="D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Heces</a:t>
            </a:r>
          </a:p>
          <a:p>
            <a:r>
              <a:rPr lang="es-ES" sz="1600">
                <a:latin typeface="Comic Sans MS" pitchFamily="66" charset="0"/>
              </a:rPr>
              <a:t>Pérdida de ac. grasos, TG, jabones</a:t>
            </a:r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4431698" y="4652963"/>
            <a:ext cx="4318000" cy="1187450"/>
          </a:xfrm>
          <a:prstGeom prst="rect">
            <a:avLst/>
          </a:prstGeom>
          <a:solidFill>
            <a:srgbClr val="FFE1E1"/>
          </a:solidFill>
          <a:ln w="28575">
            <a:solidFill>
              <a:srgbClr val="D80000"/>
            </a:solidFill>
            <a:miter lim="800000"/>
            <a:headEnd/>
            <a:tailEnd/>
          </a:ln>
          <a:effectLst>
            <a:glow rad="101600">
              <a:srgbClr val="CC0066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BIOPSIA</a:t>
            </a:r>
          </a:p>
          <a:p>
            <a:pPr algn="l"/>
            <a:endParaRPr lang="es-ES" b="1"/>
          </a:p>
          <a:p>
            <a:pPr algn="l"/>
            <a:r>
              <a:rPr lang="es-ES" sz="2000"/>
              <a:t>Atrofia mucosa intestinal,</a:t>
            </a:r>
          </a:p>
          <a:p>
            <a:pPr algn="l"/>
            <a:r>
              <a:rPr lang="es-ES" sz="2000"/>
              <a:t>Pérdida de vellosidades y epitelio!!!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6380623" y="1249937"/>
            <a:ext cx="1709122" cy="646331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3. </a:t>
            </a:r>
            <a:r>
              <a:rPr lang="es-ES" sz="1800" dirty="0" err="1" smtClean="0"/>
              <a:t>Enf</a:t>
            </a:r>
            <a:r>
              <a:rPr lang="es-ES" sz="1800" dirty="0" smtClean="0"/>
              <a:t>. Celíaca</a:t>
            </a:r>
          </a:p>
          <a:p>
            <a:r>
              <a:rPr lang="es-ES" sz="1800" dirty="0" smtClean="0"/>
              <a:t>Diagnóstico</a:t>
            </a:r>
            <a:endParaRPr lang="es-ES" sz="1800" dirty="0"/>
          </a:p>
        </p:txBody>
      </p:sp>
      <p:pic>
        <p:nvPicPr>
          <p:cNvPr id="305160" name="Picture 8" descr="daño epitelio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598" y="2362200"/>
            <a:ext cx="38862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5161" name="Oval 9"/>
          <p:cNvSpPr>
            <a:spLocks noChangeArrowheads="1"/>
          </p:cNvSpPr>
          <p:nvPr/>
        </p:nvSpPr>
        <p:spPr bwMode="auto">
          <a:xfrm>
            <a:off x="6736748" y="2997200"/>
            <a:ext cx="1468437" cy="12954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12160" y="576365"/>
            <a:ext cx="2436886" cy="584775"/>
          </a:xfrm>
          <a:prstGeom prst="rect">
            <a:avLst/>
          </a:prstGeom>
          <a:solidFill>
            <a:srgbClr val="8B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/>
            <a:r>
              <a:rPr lang="es-ES" sz="1600" b="1" dirty="0" smtClean="0">
                <a:latin typeface="Comic Sans MS" pitchFamily="66" charset="0"/>
              </a:rPr>
              <a:t>IV  MALABSORCIÓN </a:t>
            </a:r>
          </a:p>
          <a:p>
            <a:pPr marL="0" indent="0"/>
            <a:r>
              <a:rPr lang="es-ES" sz="1600" b="1" dirty="0">
                <a:latin typeface="Comic Sans MS" pitchFamily="66" charset="0"/>
              </a:rPr>
              <a:t> </a:t>
            </a:r>
            <a:r>
              <a:rPr lang="es-ES" sz="1600" b="1" dirty="0" smtClean="0">
                <a:latin typeface="Comic Sans MS" pitchFamily="66" charset="0"/>
              </a:rPr>
              <a:t>    INTESTINAL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3051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animBg="1"/>
      <p:bldP spid="305156" grpId="0" animBg="1"/>
      <p:bldP spid="305157" grpId="0" animBg="1"/>
      <p:bldP spid="305158" grpId="0" animBg="1"/>
      <p:bldP spid="305161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4" name="Picture 2" descr="daño epitel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9888"/>
            <a:ext cx="4535488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3492500" y="2997200"/>
            <a:ext cx="2052638" cy="396875"/>
          </a:xfrm>
          <a:prstGeom prst="rect">
            <a:avLst/>
          </a:prstGeom>
          <a:solidFill>
            <a:srgbClr val="FAC2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1"/>
              <a:t>Atrofia mucosa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1331913" y="2997200"/>
            <a:ext cx="129540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000" b="1"/>
              <a:t>Normal</a:t>
            </a:r>
          </a:p>
        </p:txBody>
      </p:sp>
      <p:pic>
        <p:nvPicPr>
          <p:cNvPr id="300037" name="Picture 5" descr="normal intewstino vs spr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5003800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266860" y="583520"/>
            <a:ext cx="2436886" cy="584775"/>
          </a:xfrm>
          <a:prstGeom prst="rect">
            <a:avLst/>
          </a:prstGeom>
          <a:solidFill>
            <a:srgbClr val="82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IV.  MALABSORCIÓN</a:t>
            </a:r>
          </a:p>
          <a:p>
            <a:pPr algn="l"/>
            <a:r>
              <a:rPr lang="es-ES" sz="1600" b="1"/>
              <a:t>      INTESTINAL</a:t>
            </a:r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6884501" y="1291322"/>
            <a:ext cx="170912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/>
              <a:t>3. </a:t>
            </a:r>
            <a:r>
              <a:rPr lang="es-ES" sz="1800" dirty="0" err="1" smtClean="0"/>
              <a:t>Enf</a:t>
            </a:r>
            <a:r>
              <a:rPr lang="es-ES" sz="1800" dirty="0"/>
              <a:t>. </a:t>
            </a:r>
            <a:r>
              <a:rPr lang="es-ES" sz="1800" dirty="0" smtClean="0"/>
              <a:t>Celíaca</a:t>
            </a:r>
          </a:p>
          <a:p>
            <a:r>
              <a:rPr lang="es-ES" sz="1800" dirty="0" smtClean="0"/>
              <a:t>Diagnóstico</a:t>
            </a:r>
            <a:endParaRPr lang="es-ES" sz="1800" dirty="0"/>
          </a:p>
        </p:txBody>
      </p:sp>
      <p:sp>
        <p:nvSpPr>
          <p:cNvPr id="300040" name="Oval 8"/>
          <p:cNvSpPr>
            <a:spLocks noChangeArrowheads="1"/>
          </p:cNvSpPr>
          <p:nvPr/>
        </p:nvSpPr>
        <p:spPr bwMode="auto">
          <a:xfrm>
            <a:off x="3203575" y="404813"/>
            <a:ext cx="2592388" cy="194468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180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0041" name="Oval 9"/>
          <p:cNvSpPr>
            <a:spLocks noChangeArrowheads="1"/>
          </p:cNvSpPr>
          <p:nvPr/>
        </p:nvSpPr>
        <p:spPr bwMode="auto">
          <a:xfrm>
            <a:off x="3419475" y="3429000"/>
            <a:ext cx="2305050" cy="18002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6322966" y="2239913"/>
            <a:ext cx="2380780" cy="2308324"/>
          </a:xfrm>
          <a:prstGeom prst="rect">
            <a:avLst/>
          </a:prstGeom>
          <a:solidFill>
            <a:srgbClr val="FFE1E1"/>
          </a:solidFill>
          <a:ln w="38100">
            <a:solidFill>
              <a:srgbClr val="CC0066"/>
            </a:solidFill>
            <a:miter lim="800000"/>
            <a:headEnd/>
            <a:tailEnd/>
          </a:ln>
          <a:effectLst>
            <a:glow rad="101600">
              <a:srgbClr val="CC0066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dirty="0"/>
              <a:t>Atrofia mucosa</a:t>
            </a:r>
          </a:p>
          <a:p>
            <a:endParaRPr lang="es-ES_tradnl" sz="1200" dirty="0"/>
          </a:p>
          <a:p>
            <a:r>
              <a:rPr lang="es-ES_tradnl" sz="2400" dirty="0"/>
              <a:t>Destrucción </a:t>
            </a:r>
          </a:p>
          <a:p>
            <a:r>
              <a:rPr lang="es-ES_tradnl" sz="2400" dirty="0"/>
              <a:t>Vellosidades</a:t>
            </a:r>
          </a:p>
          <a:p>
            <a:endParaRPr lang="es-ES_tradnl" sz="1200" dirty="0"/>
          </a:p>
          <a:p>
            <a:r>
              <a:rPr lang="es-ES_tradnl" sz="2400" dirty="0"/>
              <a:t>Infiltración </a:t>
            </a:r>
            <a:endParaRPr lang="es-ES_tradnl" sz="2400" dirty="0" smtClean="0"/>
          </a:p>
          <a:p>
            <a:r>
              <a:rPr lang="es-ES_tradnl" sz="2400" dirty="0" smtClean="0"/>
              <a:t>linfocitos</a:t>
            </a:r>
            <a:endParaRPr lang="es-ES_tradnl" sz="2400" dirty="0"/>
          </a:p>
        </p:txBody>
      </p:sp>
      <p:sp>
        <p:nvSpPr>
          <p:cNvPr id="300044" name="Text Box 12"/>
          <p:cNvSpPr txBox="1">
            <a:spLocks noChangeArrowheads="1"/>
          </p:cNvSpPr>
          <p:nvPr/>
        </p:nvSpPr>
        <p:spPr bwMode="auto">
          <a:xfrm>
            <a:off x="250825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40" grpId="0" animBg="1"/>
      <p:bldP spid="300041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img13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7"/>
          <a:stretch>
            <a:fillRect/>
          </a:stretch>
        </p:blipFill>
        <p:spPr bwMode="auto">
          <a:xfrm>
            <a:off x="561975" y="1128713"/>
            <a:ext cx="8262938" cy="5240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542925" y="5405438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edema</a:t>
            </a:r>
          </a:p>
        </p:txBody>
      </p:sp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471488" y="4470400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equímosis</a:t>
            </a:r>
          </a:p>
        </p:txBody>
      </p:sp>
      <p:sp>
        <p:nvSpPr>
          <p:cNvPr id="306182" name="Rectangle 6"/>
          <p:cNvSpPr>
            <a:spLocks noChangeArrowheads="1"/>
          </p:cNvSpPr>
          <p:nvPr/>
        </p:nvSpPr>
        <p:spPr bwMode="auto">
          <a:xfrm>
            <a:off x="542925" y="4181475"/>
            <a:ext cx="111601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deshidratación</a:t>
            </a:r>
          </a:p>
        </p:txBody>
      </p:sp>
      <p:sp>
        <p:nvSpPr>
          <p:cNvPr id="306183" name="Rectangle 7"/>
          <p:cNvSpPr>
            <a:spLocks noChangeArrowheads="1"/>
          </p:cNvSpPr>
          <p:nvPr/>
        </p:nvSpPr>
        <p:spPr bwMode="auto">
          <a:xfrm>
            <a:off x="471488" y="3749675"/>
            <a:ext cx="10080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abdominal</a:t>
            </a:r>
          </a:p>
        </p:txBody>
      </p:sp>
      <p:sp>
        <p:nvSpPr>
          <p:cNvPr id="306184" name="Rectangle 8"/>
          <p:cNvSpPr>
            <a:spLocks noChangeArrowheads="1"/>
          </p:cNvSpPr>
          <p:nvPr/>
        </p:nvSpPr>
        <p:spPr bwMode="auto">
          <a:xfrm>
            <a:off x="542925" y="31019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tetania</a:t>
            </a:r>
          </a:p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hipocalcemia</a:t>
            </a:r>
          </a:p>
        </p:txBody>
      </p:sp>
      <p:sp>
        <p:nvSpPr>
          <p:cNvPr id="306185" name="Rectangle 9"/>
          <p:cNvSpPr>
            <a:spLocks noChangeArrowheads="1"/>
          </p:cNvSpPr>
          <p:nvPr/>
        </p:nvSpPr>
        <p:spPr bwMode="auto">
          <a:xfrm>
            <a:off x="542925" y="2670175"/>
            <a:ext cx="10080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delgadez</a:t>
            </a:r>
          </a:p>
        </p:txBody>
      </p:sp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471488" y="2309813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osteoporosis</a:t>
            </a:r>
          </a:p>
        </p:txBody>
      </p:sp>
      <p:sp>
        <p:nvSpPr>
          <p:cNvPr id="306187" name="Rectangle 11"/>
          <p:cNvSpPr>
            <a:spLocks noChangeArrowheads="1"/>
          </p:cNvSpPr>
          <p:nvPr/>
        </p:nvSpPr>
        <p:spPr bwMode="auto">
          <a:xfrm>
            <a:off x="400050" y="1878013"/>
            <a:ext cx="8636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estomatitis</a:t>
            </a:r>
          </a:p>
        </p:txBody>
      </p:sp>
      <p:sp>
        <p:nvSpPr>
          <p:cNvPr id="306188" name="Rectangle 12"/>
          <p:cNvSpPr>
            <a:spLocks noChangeArrowheads="1"/>
          </p:cNvSpPr>
          <p:nvPr/>
        </p:nvSpPr>
        <p:spPr bwMode="auto">
          <a:xfrm>
            <a:off x="2992438" y="1301750"/>
            <a:ext cx="93503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89" name="Rectangle 13"/>
          <p:cNvSpPr>
            <a:spLocks noChangeArrowheads="1"/>
          </p:cNvSpPr>
          <p:nvPr/>
        </p:nvSpPr>
        <p:spPr bwMode="auto">
          <a:xfrm>
            <a:off x="3856038" y="1301750"/>
            <a:ext cx="5762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0" name="Rectangle 14"/>
          <p:cNvSpPr>
            <a:spLocks noChangeArrowheads="1"/>
          </p:cNvSpPr>
          <p:nvPr/>
        </p:nvSpPr>
        <p:spPr bwMode="auto">
          <a:xfrm>
            <a:off x="3856038" y="2020888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1" name="Rectangle 15"/>
          <p:cNvSpPr>
            <a:spLocks noChangeArrowheads="1"/>
          </p:cNvSpPr>
          <p:nvPr/>
        </p:nvSpPr>
        <p:spPr bwMode="auto">
          <a:xfrm>
            <a:off x="2919413" y="1085850"/>
            <a:ext cx="22320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2" name="Rectangle 16"/>
          <p:cNvSpPr>
            <a:spLocks noChangeArrowheads="1"/>
          </p:cNvSpPr>
          <p:nvPr/>
        </p:nvSpPr>
        <p:spPr bwMode="auto">
          <a:xfrm>
            <a:off x="4359275" y="1228725"/>
            <a:ext cx="1444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3" name="Text Box 17"/>
          <p:cNvSpPr txBox="1">
            <a:spLocks noChangeArrowheads="1"/>
          </p:cNvSpPr>
          <p:nvPr/>
        </p:nvSpPr>
        <p:spPr bwMode="auto">
          <a:xfrm>
            <a:off x="2916238" y="1268413"/>
            <a:ext cx="1111250" cy="1098550"/>
          </a:xfrm>
          <a:prstGeom prst="rect">
            <a:avLst/>
          </a:prstGeom>
          <a:solidFill>
            <a:srgbClr val="FFE1E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Biopsia:</a:t>
            </a:r>
          </a:p>
          <a:p>
            <a:pPr algn="l"/>
            <a:r>
              <a:rPr lang="es-ES" sz="1600" b="1"/>
              <a:t>Atrofia</a:t>
            </a:r>
          </a:p>
          <a:p>
            <a:pPr algn="l"/>
            <a:r>
              <a:rPr lang="es-ES" sz="1600" b="1"/>
              <a:t>Mucosa </a:t>
            </a:r>
          </a:p>
          <a:p>
            <a:pPr algn="l"/>
            <a:r>
              <a:rPr lang="es-ES" sz="1600" b="1"/>
              <a:t>intestinal</a:t>
            </a:r>
          </a:p>
        </p:txBody>
      </p:sp>
      <p:sp>
        <p:nvSpPr>
          <p:cNvPr id="306194" name="Rectangle 18"/>
          <p:cNvSpPr>
            <a:spLocks noChangeArrowheads="1"/>
          </p:cNvSpPr>
          <p:nvPr/>
        </p:nvSpPr>
        <p:spPr bwMode="auto">
          <a:xfrm>
            <a:off x="4576763" y="1949450"/>
            <a:ext cx="17272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306195" name="Rectangle 19"/>
          <p:cNvSpPr>
            <a:spLocks noChangeArrowheads="1"/>
          </p:cNvSpPr>
          <p:nvPr/>
        </p:nvSpPr>
        <p:spPr bwMode="auto">
          <a:xfrm>
            <a:off x="4719638" y="1804988"/>
            <a:ext cx="865187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196" name="Rectangle 20"/>
          <p:cNvSpPr>
            <a:spLocks noChangeArrowheads="1"/>
          </p:cNvSpPr>
          <p:nvPr/>
        </p:nvSpPr>
        <p:spPr bwMode="auto">
          <a:xfrm>
            <a:off x="6232525" y="194945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197" name="Text Box 21"/>
          <p:cNvSpPr txBox="1">
            <a:spLocks noChangeArrowheads="1"/>
          </p:cNvSpPr>
          <p:nvPr/>
        </p:nvSpPr>
        <p:spPr bwMode="auto">
          <a:xfrm>
            <a:off x="6088063" y="1920875"/>
            <a:ext cx="781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 dirty="0" err="1"/>
              <a:t>Abs</a:t>
            </a:r>
            <a:r>
              <a:rPr lang="es-ES" b="1" dirty="0"/>
              <a:t> </a:t>
            </a:r>
            <a:r>
              <a:rPr lang="es-ES" b="1" dirty="0" err="1"/>
              <a:t>Prot</a:t>
            </a:r>
            <a:r>
              <a:rPr lang="es-ES" b="1" dirty="0"/>
              <a:t>.</a:t>
            </a:r>
            <a:endParaRPr lang="es-ES" dirty="0"/>
          </a:p>
        </p:txBody>
      </p:sp>
      <p:sp>
        <p:nvSpPr>
          <p:cNvPr id="306198" name="Rectangle 22"/>
          <p:cNvSpPr>
            <a:spLocks noChangeArrowheads="1"/>
          </p:cNvSpPr>
          <p:nvPr/>
        </p:nvSpPr>
        <p:spPr bwMode="auto">
          <a:xfrm>
            <a:off x="4503738" y="1949450"/>
            <a:ext cx="1631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Curvas 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planas</a:t>
            </a:r>
            <a:r>
              <a:rPr lang="es-ES" b="1"/>
              <a:t> absorción</a:t>
            </a:r>
          </a:p>
        </p:txBody>
      </p:sp>
      <p:sp>
        <p:nvSpPr>
          <p:cNvPr id="306199" name="Text Box 23"/>
          <p:cNvSpPr txBox="1">
            <a:spLocks noChangeArrowheads="1"/>
          </p:cNvSpPr>
          <p:nvPr/>
        </p:nvSpPr>
        <p:spPr bwMode="auto">
          <a:xfrm>
            <a:off x="6808788" y="1949450"/>
            <a:ext cx="10509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 Ac. Grasos</a:t>
            </a:r>
          </a:p>
        </p:txBody>
      </p:sp>
      <p:sp>
        <p:nvSpPr>
          <p:cNvPr id="306200" name="Rectangle 24"/>
          <p:cNvSpPr>
            <a:spLocks noChangeArrowheads="1"/>
          </p:cNvSpPr>
          <p:nvPr/>
        </p:nvSpPr>
        <p:spPr bwMode="auto">
          <a:xfrm>
            <a:off x="5511800" y="2309813"/>
            <a:ext cx="17287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5656263" y="2597150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2" name="Text Box 26"/>
          <p:cNvSpPr txBox="1">
            <a:spLocks noChangeArrowheads="1"/>
          </p:cNvSpPr>
          <p:nvPr/>
        </p:nvSpPr>
        <p:spPr bwMode="auto">
          <a:xfrm>
            <a:off x="5651500" y="2492375"/>
            <a:ext cx="1479892" cy="523220"/>
          </a:xfrm>
          <a:prstGeom prst="rect">
            <a:avLst/>
          </a:prstGeom>
          <a:solidFill>
            <a:srgbClr val="FFD1F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Anemias macro</a:t>
            </a:r>
          </a:p>
          <a:p>
            <a:pPr algn="l"/>
            <a:r>
              <a:rPr lang="es-ES" sz="1400" b="1"/>
              <a:t> y microcítica</a:t>
            </a:r>
          </a:p>
        </p:txBody>
      </p:sp>
      <p:sp>
        <p:nvSpPr>
          <p:cNvPr id="306203" name="Rectangle 27"/>
          <p:cNvSpPr>
            <a:spLocks noChangeArrowheads="1"/>
          </p:cNvSpPr>
          <p:nvPr/>
        </p:nvSpPr>
        <p:spPr bwMode="auto">
          <a:xfrm>
            <a:off x="7816850" y="3389313"/>
            <a:ext cx="9350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4" name="Rectangle 28"/>
          <p:cNvSpPr>
            <a:spLocks noChangeArrowheads="1"/>
          </p:cNvSpPr>
          <p:nvPr/>
        </p:nvSpPr>
        <p:spPr bwMode="auto">
          <a:xfrm>
            <a:off x="7815263" y="3462338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5" name="Rectangle 29"/>
          <p:cNvSpPr>
            <a:spLocks noChangeArrowheads="1"/>
          </p:cNvSpPr>
          <p:nvPr/>
        </p:nvSpPr>
        <p:spPr bwMode="auto">
          <a:xfrm>
            <a:off x="7743825" y="4110038"/>
            <a:ext cx="8651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6" name="Oval 30"/>
          <p:cNvSpPr>
            <a:spLocks noChangeArrowheads="1"/>
          </p:cNvSpPr>
          <p:nvPr/>
        </p:nvSpPr>
        <p:spPr bwMode="auto">
          <a:xfrm>
            <a:off x="7169150" y="2886075"/>
            <a:ext cx="5746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07" name="Oval 31"/>
          <p:cNvSpPr>
            <a:spLocks noChangeArrowheads="1"/>
          </p:cNvSpPr>
          <p:nvPr/>
        </p:nvSpPr>
        <p:spPr bwMode="auto">
          <a:xfrm>
            <a:off x="7385050" y="3028950"/>
            <a:ext cx="4318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08" name="Rectangle 32"/>
          <p:cNvSpPr>
            <a:spLocks noChangeArrowheads="1"/>
          </p:cNvSpPr>
          <p:nvPr/>
        </p:nvSpPr>
        <p:spPr bwMode="auto">
          <a:xfrm>
            <a:off x="4287838" y="4686300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200"/>
          </a:p>
        </p:txBody>
      </p:sp>
      <p:sp>
        <p:nvSpPr>
          <p:cNvPr id="306209" name="Rectangle 33"/>
          <p:cNvSpPr>
            <a:spLocks noChangeArrowheads="1"/>
          </p:cNvSpPr>
          <p:nvPr/>
        </p:nvSpPr>
        <p:spPr bwMode="auto">
          <a:xfrm>
            <a:off x="4143375" y="4613275"/>
            <a:ext cx="360363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/>
          </a:p>
        </p:txBody>
      </p:sp>
      <p:sp>
        <p:nvSpPr>
          <p:cNvPr id="306210" name="Text Box 34"/>
          <p:cNvSpPr txBox="1">
            <a:spLocks noChangeArrowheads="1"/>
          </p:cNvSpPr>
          <p:nvPr/>
        </p:nvSpPr>
        <p:spPr bwMode="auto">
          <a:xfrm rot="16200000">
            <a:off x="3667125" y="5360988"/>
            <a:ext cx="1365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Grasa (heces)</a:t>
            </a:r>
          </a:p>
        </p:txBody>
      </p:sp>
      <p:sp>
        <p:nvSpPr>
          <p:cNvPr id="306211" name="Rectangle 35"/>
          <p:cNvSpPr>
            <a:spLocks noChangeArrowheads="1"/>
          </p:cNvSpPr>
          <p:nvPr/>
        </p:nvSpPr>
        <p:spPr bwMode="auto">
          <a:xfrm>
            <a:off x="5224463" y="5118100"/>
            <a:ext cx="115252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2" name="Text Box 36"/>
          <p:cNvSpPr txBox="1">
            <a:spLocks noChangeArrowheads="1"/>
          </p:cNvSpPr>
          <p:nvPr/>
        </p:nvSpPr>
        <p:spPr bwMode="auto">
          <a:xfrm>
            <a:off x="5295900" y="5018088"/>
            <a:ext cx="10541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Sprue tropical</a:t>
            </a:r>
          </a:p>
        </p:txBody>
      </p:sp>
      <p:sp>
        <p:nvSpPr>
          <p:cNvPr id="306213" name="Rectangle 37"/>
          <p:cNvSpPr>
            <a:spLocks noChangeArrowheads="1"/>
          </p:cNvSpPr>
          <p:nvPr/>
        </p:nvSpPr>
        <p:spPr bwMode="auto">
          <a:xfrm>
            <a:off x="5511800" y="5478463"/>
            <a:ext cx="10080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4" name="Rectangle 38"/>
          <p:cNvSpPr>
            <a:spLocks noChangeArrowheads="1"/>
          </p:cNvSpPr>
          <p:nvPr/>
        </p:nvSpPr>
        <p:spPr bwMode="auto">
          <a:xfrm>
            <a:off x="5511800" y="5549900"/>
            <a:ext cx="2159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5" name="Rectangle 39"/>
          <p:cNvSpPr>
            <a:spLocks noChangeArrowheads="1"/>
          </p:cNvSpPr>
          <p:nvPr/>
        </p:nvSpPr>
        <p:spPr bwMode="auto">
          <a:xfrm>
            <a:off x="5800725" y="5549900"/>
            <a:ext cx="142875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6" name="Text Box 40"/>
          <p:cNvSpPr txBox="1">
            <a:spLocks noChangeArrowheads="1"/>
          </p:cNvSpPr>
          <p:nvPr/>
        </p:nvSpPr>
        <p:spPr bwMode="auto">
          <a:xfrm>
            <a:off x="5639820" y="5410200"/>
            <a:ext cx="1214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/>
              <a:t>Enf</a:t>
            </a:r>
            <a:r>
              <a:rPr lang="es-ES" sz="1400" b="1" dirty="0"/>
              <a:t>. celíaca</a:t>
            </a:r>
          </a:p>
        </p:txBody>
      </p:sp>
      <p:sp>
        <p:nvSpPr>
          <p:cNvPr id="306217" name="Rectangle 41"/>
          <p:cNvSpPr>
            <a:spLocks noChangeArrowheads="1"/>
          </p:cNvSpPr>
          <p:nvPr/>
        </p:nvSpPr>
        <p:spPr bwMode="auto">
          <a:xfrm>
            <a:off x="5764213" y="4613275"/>
            <a:ext cx="3311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8" name="Rectangle 42"/>
          <p:cNvSpPr>
            <a:spLocks noChangeArrowheads="1"/>
          </p:cNvSpPr>
          <p:nvPr/>
        </p:nvSpPr>
        <p:spPr bwMode="auto">
          <a:xfrm>
            <a:off x="7169150" y="4686300"/>
            <a:ext cx="18716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19" name="Rectangle 43"/>
          <p:cNvSpPr>
            <a:spLocks noChangeArrowheads="1"/>
          </p:cNvSpPr>
          <p:nvPr/>
        </p:nvSpPr>
        <p:spPr bwMode="auto">
          <a:xfrm>
            <a:off x="6951663" y="4973638"/>
            <a:ext cx="1444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0" name="Rectangle 44"/>
          <p:cNvSpPr>
            <a:spLocks noChangeArrowheads="1"/>
          </p:cNvSpPr>
          <p:nvPr/>
        </p:nvSpPr>
        <p:spPr bwMode="auto">
          <a:xfrm>
            <a:off x="7024688" y="4829175"/>
            <a:ext cx="2051050" cy="144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1" name="Rectangle 45"/>
          <p:cNvSpPr>
            <a:spLocks noChangeArrowheads="1"/>
          </p:cNvSpPr>
          <p:nvPr/>
        </p:nvSpPr>
        <p:spPr bwMode="auto">
          <a:xfrm>
            <a:off x="7743825" y="1157288"/>
            <a:ext cx="1331913" cy="2160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2" name="Text Box 46"/>
          <p:cNvSpPr txBox="1">
            <a:spLocks noChangeArrowheads="1"/>
          </p:cNvSpPr>
          <p:nvPr/>
        </p:nvSpPr>
        <p:spPr bwMode="auto">
          <a:xfrm>
            <a:off x="7383463" y="2597150"/>
            <a:ext cx="1295399" cy="668338"/>
          </a:xfrm>
          <a:prstGeom prst="rect">
            <a:avLst/>
          </a:prstGeom>
          <a:solidFill>
            <a:srgbClr val="FFE26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200" b="1" dirty="0"/>
              <a:t>Grasa heces</a:t>
            </a:r>
          </a:p>
          <a:p>
            <a:pPr algn="l"/>
            <a:r>
              <a:rPr lang="es-ES" sz="1200" b="1" dirty="0"/>
              <a:t>TG, a. grasos</a:t>
            </a:r>
          </a:p>
          <a:p>
            <a:pPr algn="l"/>
            <a:r>
              <a:rPr lang="es-ES" sz="1200" b="1" dirty="0"/>
              <a:t>jabones</a:t>
            </a:r>
          </a:p>
        </p:txBody>
      </p:sp>
      <p:sp>
        <p:nvSpPr>
          <p:cNvPr id="306223" name="Rectangle 47"/>
          <p:cNvSpPr>
            <a:spLocks noChangeArrowheads="1"/>
          </p:cNvSpPr>
          <p:nvPr/>
        </p:nvSpPr>
        <p:spPr bwMode="auto">
          <a:xfrm>
            <a:off x="539750" y="4868863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4" name="Rectangle 48"/>
          <p:cNvSpPr>
            <a:spLocks noChangeArrowheads="1"/>
          </p:cNvSpPr>
          <p:nvPr/>
        </p:nvSpPr>
        <p:spPr bwMode="auto">
          <a:xfrm>
            <a:off x="323850" y="4797425"/>
            <a:ext cx="1152525" cy="404813"/>
          </a:xfrm>
          <a:prstGeom prst="rect">
            <a:avLst/>
          </a:prstGeom>
          <a:solidFill>
            <a:srgbClr val="FAF8A6"/>
          </a:solidFill>
          <a:ln w="28575">
            <a:solidFill>
              <a:srgbClr val="FF99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Esteatorrea</a:t>
            </a:r>
          </a:p>
        </p:txBody>
      </p:sp>
      <p:sp>
        <p:nvSpPr>
          <p:cNvPr id="306225" name="Rectangle 49"/>
          <p:cNvSpPr>
            <a:spLocks noChangeArrowheads="1"/>
          </p:cNvSpPr>
          <p:nvPr/>
        </p:nvSpPr>
        <p:spPr bwMode="auto">
          <a:xfrm>
            <a:off x="7099300" y="5128228"/>
            <a:ext cx="1687533" cy="830997"/>
          </a:xfrm>
          <a:prstGeom prst="rect">
            <a:avLst/>
          </a:prstGeom>
          <a:solidFill>
            <a:srgbClr val="8ABDF6"/>
          </a:solidFill>
          <a:ln w="28575">
            <a:solidFill>
              <a:srgbClr val="FF9933"/>
            </a:solidFill>
            <a:miter lim="800000"/>
            <a:headEnd/>
            <a:tailEnd/>
          </a:ln>
          <a:effectLst>
            <a:glow rad="101600">
              <a:srgbClr val="056AFF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sz="2400" dirty="0"/>
              <a:t>Dieta </a:t>
            </a:r>
            <a:endParaRPr lang="es-ES" sz="2400" dirty="0" smtClean="0"/>
          </a:p>
          <a:p>
            <a:r>
              <a:rPr lang="es-ES" sz="2400" dirty="0" smtClean="0"/>
              <a:t>sin </a:t>
            </a:r>
            <a:r>
              <a:rPr lang="es-ES" sz="2400" dirty="0"/>
              <a:t>gluten</a:t>
            </a:r>
          </a:p>
        </p:txBody>
      </p:sp>
      <p:sp>
        <p:nvSpPr>
          <p:cNvPr id="306226" name="Rectangle 50"/>
          <p:cNvSpPr>
            <a:spLocks noChangeArrowheads="1"/>
          </p:cNvSpPr>
          <p:nvPr/>
        </p:nvSpPr>
        <p:spPr bwMode="auto">
          <a:xfrm>
            <a:off x="4643438" y="4508500"/>
            <a:ext cx="15843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27" name="Text Box 51"/>
          <p:cNvSpPr txBox="1">
            <a:spLocks noChangeArrowheads="1"/>
          </p:cNvSpPr>
          <p:nvPr/>
        </p:nvSpPr>
        <p:spPr bwMode="auto">
          <a:xfrm>
            <a:off x="4643438" y="4508500"/>
            <a:ext cx="1682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Ac. grasos en heces</a:t>
            </a:r>
          </a:p>
        </p:txBody>
      </p:sp>
      <p:sp>
        <p:nvSpPr>
          <p:cNvPr id="306228" name="Rectangle 52"/>
          <p:cNvSpPr>
            <a:spLocks noChangeArrowheads="1"/>
          </p:cNvSpPr>
          <p:nvPr/>
        </p:nvSpPr>
        <p:spPr bwMode="auto">
          <a:xfrm>
            <a:off x="4427538" y="5949950"/>
            <a:ext cx="25209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0" name="Rectangle 54"/>
          <p:cNvSpPr>
            <a:spLocks noChangeArrowheads="1"/>
          </p:cNvSpPr>
          <p:nvPr/>
        </p:nvSpPr>
        <p:spPr bwMode="auto">
          <a:xfrm>
            <a:off x="539750" y="5734050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1" name="Rectangle 55"/>
          <p:cNvSpPr>
            <a:spLocks noChangeArrowheads="1"/>
          </p:cNvSpPr>
          <p:nvPr/>
        </p:nvSpPr>
        <p:spPr bwMode="auto">
          <a:xfrm>
            <a:off x="1547813" y="580548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6232" name="Text Box 56"/>
          <p:cNvSpPr txBox="1">
            <a:spLocks noChangeArrowheads="1"/>
          </p:cNvSpPr>
          <p:nvPr/>
        </p:nvSpPr>
        <p:spPr bwMode="auto">
          <a:xfrm>
            <a:off x="434975" y="360363"/>
            <a:ext cx="111283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57" name="Text Box 21"/>
          <p:cNvSpPr txBox="1">
            <a:spLocks noChangeArrowheads="1"/>
          </p:cNvSpPr>
          <p:nvPr/>
        </p:nvSpPr>
        <p:spPr bwMode="auto">
          <a:xfrm>
            <a:off x="6192177" y="1124744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58" name="Text Box 21"/>
          <p:cNvSpPr txBox="1">
            <a:spLocks noChangeArrowheads="1"/>
          </p:cNvSpPr>
          <p:nvPr/>
        </p:nvSpPr>
        <p:spPr bwMode="auto">
          <a:xfrm>
            <a:off x="7112290" y="1125324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0" name="Text Box 21"/>
          <p:cNvSpPr txBox="1">
            <a:spLocks noChangeArrowheads="1"/>
          </p:cNvSpPr>
          <p:nvPr/>
        </p:nvSpPr>
        <p:spPr bwMode="auto">
          <a:xfrm>
            <a:off x="6440963" y="1340768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1" name="Text Box 21"/>
          <p:cNvSpPr txBox="1">
            <a:spLocks noChangeArrowheads="1"/>
          </p:cNvSpPr>
          <p:nvPr/>
        </p:nvSpPr>
        <p:spPr bwMode="auto">
          <a:xfrm>
            <a:off x="7385050" y="1301750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2" name="1 Rectángulo"/>
          <p:cNvSpPr/>
          <p:nvPr/>
        </p:nvSpPr>
        <p:spPr bwMode="auto">
          <a:xfrm rot="1462566">
            <a:off x="4844040" y="1414806"/>
            <a:ext cx="703065" cy="743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4860031" y="1340768"/>
            <a:ext cx="144017" cy="6870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5484813" y="1517194"/>
            <a:ext cx="100012" cy="11374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Text Box 21"/>
          <p:cNvSpPr txBox="1">
            <a:spLocks noChangeArrowheads="1"/>
          </p:cNvSpPr>
          <p:nvPr/>
        </p:nvSpPr>
        <p:spPr bwMode="auto">
          <a:xfrm>
            <a:off x="5528114" y="1413356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5" name="Text Box 21"/>
          <p:cNvSpPr txBox="1">
            <a:spLocks noChangeArrowheads="1"/>
          </p:cNvSpPr>
          <p:nvPr/>
        </p:nvSpPr>
        <p:spPr bwMode="auto">
          <a:xfrm>
            <a:off x="4840023" y="1662568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5004048" y="3653403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5639820" y="3645604"/>
            <a:ext cx="24878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E</a:t>
            </a:r>
            <a:endParaRPr lang="es-ES" sz="800" dirty="0"/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4726020" y="4149660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5364088" y="4149660"/>
            <a:ext cx="268022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800" b="1" dirty="0" smtClean="0"/>
              <a:t>N</a:t>
            </a:r>
            <a:endParaRPr lang="es-ES" sz="800" dirty="0"/>
          </a:p>
        </p:txBody>
      </p:sp>
      <p:sp>
        <p:nvSpPr>
          <p:cNvPr id="71" name="Text Box 7"/>
          <p:cNvSpPr txBox="1">
            <a:spLocks noChangeArrowheads="1"/>
          </p:cNvSpPr>
          <p:nvPr/>
        </p:nvSpPr>
        <p:spPr bwMode="auto">
          <a:xfrm>
            <a:off x="7169150" y="304333"/>
            <a:ext cx="1569929" cy="52322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400" b="1" dirty="0" smtClean="0"/>
              <a:t>4. </a:t>
            </a:r>
            <a:r>
              <a:rPr lang="es-ES" sz="1400" b="1" dirty="0" err="1" smtClean="0"/>
              <a:t>Enf</a:t>
            </a:r>
            <a:r>
              <a:rPr lang="es-ES" sz="1400" b="1" dirty="0"/>
              <a:t>. </a:t>
            </a:r>
            <a:r>
              <a:rPr lang="es-ES" sz="1400" b="1" dirty="0" smtClean="0"/>
              <a:t>Celíaca </a:t>
            </a:r>
          </a:p>
          <a:p>
            <a:r>
              <a:rPr lang="es-ES" sz="1400" b="1" dirty="0" smtClean="0"/>
              <a:t>Tratamiento</a:t>
            </a:r>
            <a:endParaRPr lang="es-ES" sz="1400" b="1" dirty="0"/>
          </a:p>
        </p:txBody>
      </p:sp>
      <p:sp>
        <p:nvSpPr>
          <p:cNvPr id="72" name="Text Box 7"/>
          <p:cNvSpPr txBox="1">
            <a:spLocks noChangeArrowheads="1"/>
          </p:cNvSpPr>
          <p:nvPr/>
        </p:nvSpPr>
        <p:spPr bwMode="auto">
          <a:xfrm>
            <a:off x="6474748" y="6511925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93" grpId="0" animBg="1"/>
      <p:bldP spid="306202" grpId="0" animBg="1"/>
      <p:bldP spid="306210" grpId="0"/>
      <p:bldP spid="306216" grpId="0"/>
      <p:bldP spid="306222" grpId="0" animBg="1"/>
      <p:bldP spid="306224" grpId="0" animBg="1"/>
      <p:bldP spid="30622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2" name="Picture 2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94"/>
          <a:stretch>
            <a:fillRect/>
          </a:stretch>
        </p:blipFill>
        <p:spPr>
          <a:xfrm>
            <a:off x="1193100" y="260350"/>
            <a:ext cx="3852862" cy="6354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2083" name="Line 3"/>
          <p:cNvSpPr>
            <a:spLocks noChangeShapeType="1"/>
          </p:cNvSpPr>
          <p:nvPr/>
        </p:nvSpPr>
        <p:spPr bwMode="auto">
          <a:xfrm>
            <a:off x="4967288" y="3573463"/>
            <a:ext cx="223361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4464050" y="0"/>
            <a:ext cx="2303463" cy="836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7343775" y="1412875"/>
            <a:ext cx="1581150" cy="844550"/>
          </a:xfrm>
          <a:prstGeom prst="rect">
            <a:avLst/>
          </a:prstGeom>
          <a:solidFill>
            <a:srgbClr val="E1F0FF"/>
          </a:solidFill>
          <a:ln w="1905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Posibles 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intervenciones</a:t>
            </a:r>
          </a:p>
          <a:p>
            <a:pPr algn="l"/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terapéuticas</a:t>
            </a:r>
          </a:p>
        </p:txBody>
      </p:sp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4895850" y="692150"/>
            <a:ext cx="1728788" cy="2376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7038975" y="404813"/>
            <a:ext cx="1708150" cy="646331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Celíaca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2088" name="Line 8"/>
          <p:cNvSpPr>
            <a:spLocks noChangeShapeType="1"/>
          </p:cNvSpPr>
          <p:nvPr/>
        </p:nvSpPr>
        <p:spPr bwMode="auto">
          <a:xfrm>
            <a:off x="4895850" y="260350"/>
            <a:ext cx="0" cy="33845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7127875" y="3573463"/>
            <a:ext cx="0" cy="27352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1727200" y="260350"/>
            <a:ext cx="504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1511300" y="3429000"/>
            <a:ext cx="5762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2" name="Rectangle 12"/>
          <p:cNvSpPr>
            <a:spLocks noChangeArrowheads="1"/>
          </p:cNvSpPr>
          <p:nvPr/>
        </p:nvSpPr>
        <p:spPr bwMode="auto">
          <a:xfrm>
            <a:off x="1727200" y="4437063"/>
            <a:ext cx="5048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1871663" y="404813"/>
            <a:ext cx="4508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302095" name="Text Box 15"/>
          <p:cNvSpPr txBox="1">
            <a:spLocks noChangeArrowheads="1"/>
          </p:cNvSpPr>
          <p:nvPr/>
        </p:nvSpPr>
        <p:spPr bwMode="auto">
          <a:xfrm>
            <a:off x="1800225" y="4652963"/>
            <a:ext cx="4683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4967288" y="1052513"/>
            <a:ext cx="2274982" cy="2246769"/>
          </a:xfrm>
          <a:prstGeom prst="rect">
            <a:avLst/>
          </a:prstGeom>
          <a:noFill/>
          <a:ln w="28575">
            <a:solidFill>
              <a:srgbClr val="578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Enteropeptidasa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Bacteriana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Inhibidores de tTGasa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Moduladores de 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c. Dendríticas</a:t>
            </a:r>
          </a:p>
          <a:p>
            <a:pPr algn="l"/>
            <a:endParaRPr lang="es-ES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Modificación genética</a:t>
            </a:r>
          </a:p>
          <a:p>
            <a:pPr algn="l"/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del trigo</a:t>
            </a:r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2051050" y="2997200"/>
            <a:ext cx="6492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098" name="Text Box 18"/>
          <p:cNvSpPr txBox="1">
            <a:spLocks noChangeArrowheads="1"/>
          </p:cNvSpPr>
          <p:nvPr/>
        </p:nvSpPr>
        <p:spPr bwMode="auto">
          <a:xfrm>
            <a:off x="2051050" y="3068638"/>
            <a:ext cx="9797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tTGasa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2099" name="Oval 19"/>
          <p:cNvSpPr>
            <a:spLocks noChangeArrowheads="1"/>
          </p:cNvSpPr>
          <p:nvPr/>
        </p:nvSpPr>
        <p:spPr bwMode="auto">
          <a:xfrm>
            <a:off x="1979613" y="3068638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0" name="Rectangle 20"/>
          <p:cNvSpPr>
            <a:spLocks noChangeArrowheads="1"/>
          </p:cNvSpPr>
          <p:nvPr/>
        </p:nvSpPr>
        <p:spPr bwMode="auto">
          <a:xfrm>
            <a:off x="1331913" y="5589588"/>
            <a:ext cx="23034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1" name="Oval 21"/>
          <p:cNvSpPr>
            <a:spLocks noChangeArrowheads="1"/>
          </p:cNvSpPr>
          <p:nvPr/>
        </p:nvSpPr>
        <p:spPr bwMode="auto">
          <a:xfrm>
            <a:off x="2195513" y="5805488"/>
            <a:ext cx="7207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2102" name="Picture 22" descr="field-of-whe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590800"/>
            <a:ext cx="1552575" cy="22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2103" name="Text Box 23"/>
          <p:cNvSpPr txBox="1">
            <a:spLocks noChangeArrowheads="1"/>
          </p:cNvSpPr>
          <p:nvPr/>
        </p:nvSpPr>
        <p:spPr bwMode="auto">
          <a:xfrm>
            <a:off x="7092950" y="3033713"/>
            <a:ext cx="50323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BA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4. </a:t>
            </a:r>
          </a:p>
        </p:txBody>
      </p:sp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5713412" y="5388923"/>
            <a:ext cx="1387475" cy="971550"/>
          </a:xfrm>
          <a:prstGeom prst="rect">
            <a:avLst/>
          </a:prstGeom>
          <a:solidFill>
            <a:srgbClr val="7AD4A7"/>
          </a:solidFill>
          <a:ln w="28575">
            <a:solidFill>
              <a:srgbClr val="0099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_tradnl" sz="1400" b="1"/>
              <a:t>Producción de </a:t>
            </a:r>
          </a:p>
          <a:p>
            <a:pPr algn="l"/>
            <a:r>
              <a:rPr lang="es-ES_tradnl" sz="1400" b="1"/>
              <a:t>anticuerpos </a:t>
            </a:r>
          </a:p>
          <a:p>
            <a:pPr algn="l"/>
            <a:r>
              <a:rPr lang="es-ES_tradnl" sz="1400" b="1"/>
              <a:t>al gluten y </a:t>
            </a:r>
          </a:p>
          <a:p>
            <a:pPr algn="l"/>
            <a:r>
              <a:rPr lang="es-ES_tradnl" sz="1400" b="1"/>
              <a:t>a tTGasa</a:t>
            </a:r>
          </a:p>
        </p:txBody>
      </p:sp>
      <p:sp>
        <p:nvSpPr>
          <p:cNvPr id="302105" name="Text Box 25"/>
          <p:cNvSpPr txBox="1">
            <a:spLocks noChangeArrowheads="1"/>
          </p:cNvSpPr>
          <p:nvPr/>
        </p:nvSpPr>
        <p:spPr bwMode="auto">
          <a:xfrm>
            <a:off x="5044513" y="5461629"/>
            <a:ext cx="747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Linf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“B”</a:t>
            </a:r>
          </a:p>
        </p:txBody>
      </p:sp>
      <p:sp>
        <p:nvSpPr>
          <p:cNvPr id="302106" name="Oval 26"/>
          <p:cNvSpPr>
            <a:spLocks noChangeArrowheads="1"/>
          </p:cNvSpPr>
          <p:nvPr/>
        </p:nvSpPr>
        <p:spPr bwMode="auto">
          <a:xfrm>
            <a:off x="5057040" y="5388923"/>
            <a:ext cx="594460" cy="632466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7" name="Rectangle 27"/>
          <p:cNvSpPr>
            <a:spLocks noChangeArrowheads="1"/>
          </p:cNvSpPr>
          <p:nvPr/>
        </p:nvSpPr>
        <p:spPr bwMode="auto">
          <a:xfrm>
            <a:off x="4932363" y="3860800"/>
            <a:ext cx="2159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08" name="Text Box 28"/>
          <p:cNvSpPr txBox="1">
            <a:spLocks noChangeArrowheads="1"/>
          </p:cNvSpPr>
          <p:nvPr/>
        </p:nvSpPr>
        <p:spPr bwMode="auto">
          <a:xfrm>
            <a:off x="5039737" y="4129871"/>
            <a:ext cx="1334019" cy="584775"/>
          </a:xfrm>
          <a:prstGeom prst="rect">
            <a:avLst/>
          </a:prstGeom>
          <a:solidFill>
            <a:srgbClr val="CC99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1"/>
              <a:t>Destrucción</a:t>
            </a:r>
          </a:p>
          <a:p>
            <a:r>
              <a:rPr lang="es-ES_tradnl" sz="1600" b="1"/>
              <a:t>mucosa </a:t>
            </a:r>
          </a:p>
        </p:txBody>
      </p:sp>
      <p:sp>
        <p:nvSpPr>
          <p:cNvPr id="302109" name="Rectangle 29"/>
          <p:cNvSpPr>
            <a:spLocks noChangeArrowheads="1"/>
          </p:cNvSpPr>
          <p:nvPr/>
        </p:nvSpPr>
        <p:spPr bwMode="auto">
          <a:xfrm>
            <a:off x="2987675" y="5876925"/>
            <a:ext cx="16557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0" name="Text Box 30"/>
          <p:cNvSpPr txBox="1">
            <a:spLocks noChangeArrowheads="1"/>
          </p:cNvSpPr>
          <p:nvPr/>
        </p:nvSpPr>
        <p:spPr bwMode="auto">
          <a:xfrm>
            <a:off x="1848644" y="6099969"/>
            <a:ext cx="1968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Science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297: 2218, 2002</a:t>
            </a:r>
          </a:p>
        </p:txBody>
      </p:sp>
      <p:sp>
        <p:nvSpPr>
          <p:cNvPr id="302112" name="Rectangle 32"/>
          <p:cNvSpPr>
            <a:spLocks noChangeArrowheads="1"/>
          </p:cNvSpPr>
          <p:nvPr/>
        </p:nvSpPr>
        <p:spPr bwMode="auto">
          <a:xfrm>
            <a:off x="3419475" y="2852738"/>
            <a:ext cx="14398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3" name="Text Box 33"/>
          <p:cNvSpPr txBox="1">
            <a:spLocks noChangeArrowheads="1"/>
          </p:cNvSpPr>
          <p:nvPr/>
        </p:nvSpPr>
        <p:spPr bwMode="auto">
          <a:xfrm>
            <a:off x="3276600" y="2971800"/>
            <a:ext cx="1109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Deamidación 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 Gluten</a:t>
            </a:r>
          </a:p>
        </p:txBody>
      </p:sp>
      <p:sp>
        <p:nvSpPr>
          <p:cNvPr id="302114" name="Rectangle 34"/>
          <p:cNvSpPr>
            <a:spLocks noChangeArrowheads="1"/>
          </p:cNvSpPr>
          <p:nvPr/>
        </p:nvSpPr>
        <p:spPr bwMode="auto">
          <a:xfrm>
            <a:off x="3348038" y="3573463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5" name="Text Box 35"/>
          <p:cNvSpPr txBox="1">
            <a:spLocks noChangeArrowheads="1"/>
          </p:cNvSpPr>
          <p:nvPr/>
        </p:nvSpPr>
        <p:spPr bwMode="auto">
          <a:xfrm>
            <a:off x="3348038" y="3429000"/>
            <a:ext cx="931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Gluten 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deamidado</a:t>
            </a:r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1187450" y="1052513"/>
            <a:ext cx="792163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7" name="Text Box 37"/>
          <p:cNvSpPr txBox="1">
            <a:spLocks noChangeArrowheads="1"/>
          </p:cNvSpPr>
          <p:nvPr/>
        </p:nvSpPr>
        <p:spPr bwMode="auto">
          <a:xfrm>
            <a:off x="1042988" y="1196975"/>
            <a:ext cx="865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Infección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Estrés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químico o</a:t>
            </a:r>
          </a:p>
          <a:p>
            <a:pPr algn="l"/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mecánico</a:t>
            </a:r>
          </a:p>
        </p:txBody>
      </p:sp>
      <p:sp>
        <p:nvSpPr>
          <p:cNvPr id="302118" name="Rectangle 38"/>
          <p:cNvSpPr>
            <a:spLocks noChangeArrowheads="1"/>
          </p:cNvSpPr>
          <p:nvPr/>
        </p:nvSpPr>
        <p:spPr bwMode="auto">
          <a:xfrm>
            <a:off x="1403350" y="2420938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19" name="Text Box 39"/>
          <p:cNvSpPr txBox="1">
            <a:spLocks noChangeArrowheads="1"/>
          </p:cNvSpPr>
          <p:nvPr/>
        </p:nvSpPr>
        <p:spPr bwMode="auto">
          <a:xfrm>
            <a:off x="1331913" y="2373313"/>
            <a:ext cx="1012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Células 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Inflamatorias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Fibroblastos,</a:t>
            </a:r>
          </a:p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Epiteliales</a:t>
            </a:r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3276600" y="260350"/>
            <a:ext cx="10810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1" name="Text Box 41"/>
          <p:cNvSpPr txBox="1">
            <a:spLocks noChangeArrowheads="1"/>
          </p:cNvSpPr>
          <p:nvPr/>
        </p:nvSpPr>
        <p:spPr bwMode="auto">
          <a:xfrm>
            <a:off x="3276600" y="358775"/>
            <a:ext cx="890588" cy="51752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Gluten</a:t>
            </a:r>
          </a:p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péptidos</a:t>
            </a:r>
          </a:p>
        </p:txBody>
      </p:sp>
      <p:sp>
        <p:nvSpPr>
          <p:cNvPr id="302122" name="Oval 42"/>
          <p:cNvSpPr>
            <a:spLocks noChangeArrowheads="1"/>
          </p:cNvSpPr>
          <p:nvPr/>
        </p:nvSpPr>
        <p:spPr bwMode="auto">
          <a:xfrm rot="-830164">
            <a:off x="3284538" y="4437063"/>
            <a:ext cx="57467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3" name="Rectangle 43"/>
          <p:cNvSpPr>
            <a:spLocks noChangeArrowheads="1"/>
          </p:cNvSpPr>
          <p:nvPr/>
        </p:nvSpPr>
        <p:spPr bwMode="auto">
          <a:xfrm>
            <a:off x="1331913" y="5445125"/>
            <a:ext cx="10080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4" name="Rectangle 44"/>
          <p:cNvSpPr>
            <a:spLocks noChangeArrowheads="1"/>
          </p:cNvSpPr>
          <p:nvPr/>
        </p:nvSpPr>
        <p:spPr bwMode="auto">
          <a:xfrm>
            <a:off x="2627313" y="4005263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5" name="Oval 45"/>
          <p:cNvSpPr>
            <a:spLocks noChangeArrowheads="1"/>
          </p:cNvSpPr>
          <p:nvPr/>
        </p:nvSpPr>
        <p:spPr bwMode="auto">
          <a:xfrm>
            <a:off x="2771775" y="38608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6" name="Oval 46"/>
          <p:cNvSpPr>
            <a:spLocks noChangeArrowheads="1"/>
          </p:cNvSpPr>
          <p:nvPr/>
        </p:nvSpPr>
        <p:spPr bwMode="auto">
          <a:xfrm>
            <a:off x="3276600" y="39338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7" name="Oval 47"/>
          <p:cNvSpPr>
            <a:spLocks noChangeArrowheads="1"/>
          </p:cNvSpPr>
          <p:nvPr/>
        </p:nvSpPr>
        <p:spPr bwMode="auto">
          <a:xfrm>
            <a:off x="3203575" y="436562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8" name="Oval 48"/>
          <p:cNvSpPr>
            <a:spLocks noChangeArrowheads="1"/>
          </p:cNvSpPr>
          <p:nvPr/>
        </p:nvSpPr>
        <p:spPr bwMode="auto">
          <a:xfrm>
            <a:off x="2987675" y="4868863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29" name="Text Box 49"/>
          <p:cNvSpPr txBox="1">
            <a:spLocks noChangeArrowheads="1"/>
          </p:cNvSpPr>
          <p:nvPr/>
        </p:nvSpPr>
        <p:spPr bwMode="auto">
          <a:xfrm>
            <a:off x="3132138" y="4437063"/>
            <a:ext cx="9366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HLA DQ2-8</a:t>
            </a:r>
          </a:p>
        </p:txBody>
      </p:sp>
      <p:sp>
        <p:nvSpPr>
          <p:cNvPr id="302130" name="Text Box 50"/>
          <p:cNvSpPr txBox="1">
            <a:spLocks noChangeArrowheads="1"/>
          </p:cNvSpPr>
          <p:nvPr/>
        </p:nvSpPr>
        <p:spPr bwMode="auto">
          <a:xfrm>
            <a:off x="1692275" y="4221163"/>
            <a:ext cx="123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C. dendrítica</a:t>
            </a:r>
          </a:p>
        </p:txBody>
      </p:sp>
      <p:sp>
        <p:nvSpPr>
          <p:cNvPr id="302131" name="Oval 51"/>
          <p:cNvSpPr>
            <a:spLocks noChangeArrowheads="1"/>
          </p:cNvSpPr>
          <p:nvPr/>
        </p:nvSpPr>
        <p:spPr bwMode="auto">
          <a:xfrm>
            <a:off x="2987675" y="4292600"/>
            <a:ext cx="1079500" cy="1009650"/>
          </a:xfrm>
          <a:prstGeom prst="ellipse">
            <a:avLst/>
          </a:prstGeom>
          <a:noFill/>
          <a:ln w="38100">
            <a:solidFill>
              <a:srgbClr val="00FFFF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2" name="Oval 52"/>
          <p:cNvSpPr>
            <a:spLocks noChangeArrowheads="1"/>
          </p:cNvSpPr>
          <p:nvPr/>
        </p:nvSpPr>
        <p:spPr bwMode="auto">
          <a:xfrm>
            <a:off x="4140200" y="4868863"/>
            <a:ext cx="5032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4" name="Oval 54"/>
          <p:cNvSpPr>
            <a:spLocks noChangeArrowheads="1"/>
          </p:cNvSpPr>
          <p:nvPr/>
        </p:nvSpPr>
        <p:spPr bwMode="auto">
          <a:xfrm>
            <a:off x="4427538" y="5229225"/>
            <a:ext cx="144462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5" name="Oval 55"/>
          <p:cNvSpPr>
            <a:spLocks noChangeArrowheads="1"/>
          </p:cNvSpPr>
          <p:nvPr/>
        </p:nvSpPr>
        <p:spPr bwMode="auto">
          <a:xfrm>
            <a:off x="4211638" y="47974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6" name="Rectangle 56"/>
          <p:cNvSpPr>
            <a:spLocks noChangeArrowheads="1"/>
          </p:cNvSpPr>
          <p:nvPr/>
        </p:nvSpPr>
        <p:spPr bwMode="auto">
          <a:xfrm>
            <a:off x="1979613" y="15573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2137" name="Text Box 57"/>
          <p:cNvSpPr txBox="1">
            <a:spLocks noChangeArrowheads="1"/>
          </p:cNvSpPr>
          <p:nvPr/>
        </p:nvSpPr>
        <p:spPr bwMode="auto">
          <a:xfrm>
            <a:off x="1908175" y="1484313"/>
            <a:ext cx="1176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</a:p>
          <a:p>
            <a:pPr algn="l"/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permeabilidad</a:t>
            </a:r>
          </a:p>
        </p:txBody>
      </p:sp>
      <p:sp>
        <p:nvSpPr>
          <p:cNvPr id="302138" name="Line 58"/>
          <p:cNvSpPr>
            <a:spLocks noChangeShapeType="1"/>
          </p:cNvSpPr>
          <p:nvPr/>
        </p:nvSpPr>
        <p:spPr bwMode="auto">
          <a:xfrm>
            <a:off x="1835150" y="1700213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995548" y="5651599"/>
            <a:ext cx="3047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*</a:t>
            </a:r>
            <a:r>
              <a:rPr lang="es-VE" sz="1400" dirty="0" err="1" smtClean="0"/>
              <a:t>tTG</a:t>
            </a:r>
            <a:r>
              <a:rPr lang="es-VE" sz="1400" dirty="0" smtClean="0"/>
              <a:t> asa: </a:t>
            </a:r>
            <a:r>
              <a:rPr lang="es-VE" sz="1400" dirty="0" err="1" smtClean="0"/>
              <a:t>transglutaminasa</a:t>
            </a:r>
            <a:r>
              <a:rPr lang="es-VE" sz="1400" dirty="0" smtClean="0"/>
              <a:t> tisular</a:t>
            </a:r>
            <a:endParaRPr lang="es-VE" sz="1400" dirty="0"/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21913" y="492323"/>
            <a:ext cx="613473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/>
              <a:t>LUZ</a:t>
            </a:r>
            <a:endParaRPr lang="es-VE" sz="1400" dirty="0"/>
          </a:p>
        </p:txBody>
      </p:sp>
      <p:sp>
        <p:nvSpPr>
          <p:cNvPr id="61" name="CuadroTexto 60"/>
          <p:cNvSpPr txBox="1"/>
          <p:nvPr/>
        </p:nvSpPr>
        <p:spPr>
          <a:xfrm>
            <a:off x="214663" y="1381836"/>
            <a:ext cx="827975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/>
              <a:t>Epitelio</a:t>
            </a:r>
            <a:endParaRPr lang="es-VE" sz="1400" dirty="0"/>
          </a:p>
        </p:txBody>
      </p:sp>
      <p:sp>
        <p:nvSpPr>
          <p:cNvPr id="62" name="CuadroTexto 61"/>
          <p:cNvSpPr txBox="1"/>
          <p:nvPr/>
        </p:nvSpPr>
        <p:spPr>
          <a:xfrm>
            <a:off x="220663" y="2591927"/>
            <a:ext cx="827975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/>
              <a:t>Lámina Propia</a:t>
            </a:r>
            <a:endParaRPr lang="es-VE" sz="1400" dirty="0"/>
          </a:p>
        </p:txBody>
      </p:sp>
      <p:sp>
        <p:nvSpPr>
          <p:cNvPr id="4" name="Elipse 3"/>
          <p:cNvSpPr/>
          <p:nvPr/>
        </p:nvSpPr>
        <p:spPr bwMode="auto">
          <a:xfrm>
            <a:off x="4107357" y="4739201"/>
            <a:ext cx="587116" cy="705924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2133" name="Text Box 53"/>
          <p:cNvSpPr txBox="1">
            <a:spLocks noChangeArrowheads="1"/>
          </p:cNvSpPr>
          <p:nvPr/>
        </p:nvSpPr>
        <p:spPr bwMode="auto">
          <a:xfrm>
            <a:off x="4171685" y="4870948"/>
            <a:ext cx="5982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Linf</a:t>
            </a:r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sz="1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“T”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Elipse 4"/>
          <p:cNvSpPr/>
          <p:nvPr/>
        </p:nvSpPr>
        <p:spPr bwMode="auto">
          <a:xfrm>
            <a:off x="2524125" y="260350"/>
            <a:ext cx="1519053" cy="280828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1664494" y="3291779"/>
            <a:ext cx="441325" cy="38576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93" grpId="0" animBg="1"/>
      <p:bldP spid="302095" grpId="0" animBg="1"/>
      <p:bldP spid="302103" grpId="0" animBg="1"/>
      <p:bldP spid="5" grpId="0" animBg="1"/>
      <p:bldP spid="30209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942932" y="311379"/>
            <a:ext cx="1708150" cy="646331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Celíaca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65774" y="1176943"/>
            <a:ext cx="4449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Las </a:t>
            </a:r>
            <a:r>
              <a:rPr lang="en-US" sz="1800" dirty="0" err="1" smtClean="0"/>
              <a:t>uniones</a:t>
            </a:r>
            <a:r>
              <a:rPr lang="en-US" sz="1800" dirty="0" smtClean="0"/>
              <a:t> </a:t>
            </a:r>
            <a:r>
              <a:rPr lang="en-US" sz="1800" dirty="0" err="1" smtClean="0"/>
              <a:t>estrechas</a:t>
            </a:r>
            <a:r>
              <a:rPr lang="en-US" sz="1800" dirty="0" smtClean="0"/>
              <a:t> </a:t>
            </a:r>
            <a:r>
              <a:rPr lang="en-US" sz="1800" dirty="0" err="1" smtClean="0"/>
              <a:t>controlan</a:t>
            </a:r>
            <a:r>
              <a:rPr lang="en-US" sz="1800" dirty="0" smtClean="0"/>
              <a:t> la </a:t>
            </a:r>
            <a:r>
              <a:rPr lang="en-US" sz="1800" dirty="0" err="1" smtClean="0"/>
              <a:t>permeabilidad</a:t>
            </a:r>
            <a:r>
              <a:rPr lang="en-US" sz="1800" dirty="0" smtClean="0"/>
              <a:t> </a:t>
            </a:r>
            <a:r>
              <a:rPr lang="en-US" sz="1800" dirty="0" err="1" smtClean="0"/>
              <a:t>paracelular</a:t>
            </a:r>
            <a:r>
              <a:rPr lang="en-US" sz="1800" dirty="0" smtClean="0"/>
              <a:t>, la </a:t>
            </a:r>
            <a:r>
              <a:rPr lang="en-US" sz="1800" dirty="0" err="1" smtClean="0"/>
              <a:t>cual</a:t>
            </a:r>
            <a:r>
              <a:rPr lang="en-US" sz="1800" dirty="0" smtClean="0"/>
              <a:t> </a:t>
            </a:r>
            <a:r>
              <a:rPr lang="en-US" sz="1800" dirty="0" err="1" smtClean="0"/>
              <a:t>esta</a:t>
            </a:r>
            <a:r>
              <a:rPr lang="en-US" sz="1800" dirty="0" smtClean="0"/>
              <a:t> </a:t>
            </a:r>
            <a:r>
              <a:rPr lang="en-US" sz="1800" dirty="0" err="1" smtClean="0"/>
              <a:t>aumentada</a:t>
            </a:r>
            <a:r>
              <a:rPr lang="en-US" sz="1800" dirty="0" smtClean="0"/>
              <a:t> en la </a:t>
            </a:r>
            <a:r>
              <a:rPr lang="en-US" sz="1800" dirty="0" err="1" smtClean="0"/>
              <a:t>Enfermedad</a:t>
            </a:r>
            <a:r>
              <a:rPr lang="en-US" sz="1800" dirty="0" smtClean="0"/>
              <a:t> </a:t>
            </a:r>
            <a:r>
              <a:rPr lang="en-US" sz="1800" dirty="0" err="1"/>
              <a:t>C</a:t>
            </a:r>
            <a:r>
              <a:rPr lang="en-US" sz="1800" dirty="0" err="1" smtClean="0"/>
              <a:t>elíaca</a:t>
            </a:r>
            <a:r>
              <a:rPr lang="en-US" sz="1800" dirty="0" smtClean="0"/>
              <a:t>.</a:t>
            </a:r>
          </a:p>
          <a:p>
            <a:pPr algn="l"/>
            <a:r>
              <a:rPr lang="en-US" sz="1800" dirty="0" smtClean="0"/>
              <a:t> </a:t>
            </a:r>
            <a:endParaRPr lang="es-VE" sz="1800" dirty="0" smtClean="0"/>
          </a:p>
          <a:p>
            <a:pPr algn="l"/>
            <a:r>
              <a:rPr lang="es-VE" sz="1800" dirty="0" smtClean="0"/>
              <a:t>Un nuevo medicamento en prueba es un péptido oral </a:t>
            </a:r>
            <a:r>
              <a:rPr lang="es-VE" sz="1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Larazotide</a:t>
            </a:r>
            <a:r>
              <a:rPr lang="es-VE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acetato  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AT-1001 evita que las uniones estrechas se abran</a:t>
            </a:r>
            <a:r>
              <a:rPr lang="es-VE" sz="1800" dirty="0" smtClean="0"/>
              <a:t> y reduce la captación de gluten, inhibe la permeabilidad intestinal inducida por citokinas y gluten, y la inflamación in vivo.</a:t>
            </a:r>
          </a:p>
          <a:p>
            <a:pPr algn="l"/>
            <a:endParaRPr lang="es-VE" sz="1800" dirty="0"/>
          </a:p>
          <a:p>
            <a:pPr algn="l"/>
            <a:r>
              <a:rPr lang="es-VE" sz="1800" dirty="0" smtClean="0"/>
              <a:t>En 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ensayos clínicos </a:t>
            </a:r>
            <a:r>
              <a:rPr lang="es-VE" sz="1800" dirty="0" smtClean="0"/>
              <a:t>ha mostrado </a:t>
            </a:r>
            <a:r>
              <a:rPr lang="es-VE" sz="1800" b="1" dirty="0" smtClean="0"/>
              <a:t>eficacia </a:t>
            </a:r>
            <a:r>
              <a:rPr lang="es-VE" sz="1800" dirty="0" smtClean="0"/>
              <a:t>en reducir los síntomas gastrointestinales y extra intestinales.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570950" y="5862726"/>
            <a:ext cx="6082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Novel Drug for Celiac Disease Reduces GI and Non-GI </a:t>
            </a:r>
            <a:r>
              <a:rPr lang="en-US" b="1" i="1" dirty="0" smtClean="0"/>
              <a:t>Symptoms</a:t>
            </a:r>
            <a:r>
              <a:rPr lang="en-US" b="1" dirty="0" smtClean="0"/>
              <a:t>. Medscape May 07, </a:t>
            </a:r>
            <a:r>
              <a:rPr lang="en-US" sz="1200" b="1" dirty="0" smtClean="0"/>
              <a:t>2014</a:t>
            </a:r>
            <a:r>
              <a:rPr lang="en-US" b="1" dirty="0" smtClean="0"/>
              <a:t>.</a:t>
            </a:r>
          </a:p>
          <a:p>
            <a:r>
              <a:rPr lang="es-VE" dirty="0" smtClean="0"/>
              <a:t>www.medscape.com/viewarticle/824778</a:t>
            </a:r>
            <a:endParaRPr lang="es-VE" dirty="0"/>
          </a:p>
        </p:txBody>
      </p:sp>
      <p:pic>
        <p:nvPicPr>
          <p:cNvPr id="7" name="Picture 2" descr="C:\Users\ximena\Desktop\Heal-a-Leaky-Gut-640x4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28549"/>
            <a:ext cx="3977405" cy="248587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5 CuadroTexto"/>
          <p:cNvSpPr txBox="1"/>
          <p:nvPr/>
        </p:nvSpPr>
        <p:spPr>
          <a:xfrm>
            <a:off x="1289118" y="3959577"/>
            <a:ext cx="2161168" cy="646331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800" dirty="0" smtClean="0"/>
              <a:t>Permeabilidad </a:t>
            </a:r>
          </a:p>
          <a:p>
            <a:pPr algn="ctr"/>
            <a:r>
              <a:rPr lang="es-VE" sz="1800" dirty="0" smtClean="0"/>
              <a:t>intestinal alterada</a:t>
            </a:r>
            <a:endParaRPr lang="es-VE" sz="1800" dirty="0"/>
          </a:p>
        </p:txBody>
      </p:sp>
      <p:sp>
        <p:nvSpPr>
          <p:cNvPr id="9" name="3 CuadroTexto"/>
          <p:cNvSpPr txBox="1"/>
          <p:nvPr/>
        </p:nvSpPr>
        <p:spPr>
          <a:xfrm>
            <a:off x="381000" y="5044374"/>
            <a:ext cx="40479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C. </a:t>
            </a:r>
            <a:r>
              <a:rPr lang="es-VE" dirty="0" err="1" smtClean="0"/>
              <a:t>Guthrie</a:t>
            </a:r>
            <a:r>
              <a:rPr lang="es-VE" dirty="0" smtClean="0"/>
              <a:t>. </a:t>
            </a:r>
            <a:r>
              <a:rPr lang="es-VE" i="1" dirty="0" err="1" smtClean="0"/>
              <a:t>How</a:t>
            </a:r>
            <a:r>
              <a:rPr lang="es-VE" i="1" dirty="0" smtClean="0"/>
              <a:t> </a:t>
            </a:r>
            <a:r>
              <a:rPr lang="es-VE" i="1" dirty="0" err="1" smtClean="0"/>
              <a:t>to</a:t>
            </a:r>
            <a:r>
              <a:rPr lang="es-VE" i="1" dirty="0" smtClean="0"/>
              <a:t> </a:t>
            </a:r>
            <a:r>
              <a:rPr lang="es-VE" i="1" dirty="0" err="1" smtClean="0"/>
              <a:t>heal</a:t>
            </a:r>
            <a:r>
              <a:rPr lang="es-VE" i="1" dirty="0" smtClean="0"/>
              <a:t> a </a:t>
            </a:r>
            <a:r>
              <a:rPr lang="es-VE" i="1" dirty="0" err="1" smtClean="0"/>
              <a:t>leaky</a:t>
            </a:r>
            <a:r>
              <a:rPr lang="es-VE" i="1" dirty="0" smtClean="0"/>
              <a:t> </a:t>
            </a:r>
            <a:r>
              <a:rPr lang="es-VE" i="1" dirty="0" err="1" smtClean="0"/>
              <a:t>gut</a:t>
            </a:r>
            <a:r>
              <a:rPr lang="es-VE" dirty="0" smtClean="0"/>
              <a:t>. </a:t>
            </a:r>
            <a:r>
              <a:rPr lang="es-VE" dirty="0" err="1" smtClean="0"/>
              <a:t>Experience</a:t>
            </a:r>
            <a:r>
              <a:rPr lang="es-VE" dirty="0" smtClean="0"/>
              <a:t> </a:t>
            </a:r>
            <a:r>
              <a:rPr lang="es-VE" dirty="0" err="1" smtClean="0"/>
              <a:t>Life</a:t>
            </a:r>
            <a:r>
              <a:rPr lang="es-VE" dirty="0" smtClean="0"/>
              <a:t>, </a:t>
            </a:r>
            <a:r>
              <a:rPr lang="es-VE" dirty="0" err="1" smtClean="0"/>
              <a:t>March</a:t>
            </a:r>
            <a:r>
              <a:rPr lang="es-VE" dirty="0" smtClean="0"/>
              <a:t> 2015</a:t>
            </a:r>
            <a:endParaRPr lang="es-VE" dirty="0"/>
          </a:p>
        </p:txBody>
      </p:sp>
      <p:sp>
        <p:nvSpPr>
          <p:cNvPr id="2" name="Elipse 1"/>
          <p:cNvSpPr/>
          <p:nvPr/>
        </p:nvSpPr>
        <p:spPr bwMode="auto">
          <a:xfrm>
            <a:off x="1289118" y="914400"/>
            <a:ext cx="2161168" cy="3124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7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57349" y="1274564"/>
            <a:ext cx="5829300" cy="464742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endParaRPr lang="en-US" sz="800" dirty="0" smtClean="0"/>
          </a:p>
          <a:p>
            <a:pPr algn="l"/>
            <a:r>
              <a:rPr lang="en-US" sz="2000" dirty="0" err="1"/>
              <a:t>U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vía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permite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fragm</a:t>
            </a:r>
            <a:r>
              <a:rPr lang="en-US" sz="2000" dirty="0" smtClean="0"/>
              <a:t>.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gliadina</a:t>
            </a:r>
            <a:r>
              <a:rPr lang="en-US" sz="2000" dirty="0" smtClean="0"/>
              <a:t> </a:t>
            </a:r>
            <a:r>
              <a:rPr lang="en-US" sz="2000" dirty="0" err="1" smtClean="0"/>
              <a:t>pasen</a:t>
            </a:r>
            <a:r>
              <a:rPr lang="en-US" sz="2000" dirty="0" smtClean="0"/>
              <a:t> el </a:t>
            </a:r>
            <a:r>
              <a:rPr lang="en-US" sz="2000" dirty="0" err="1" smtClean="0"/>
              <a:t>epitelio</a:t>
            </a:r>
            <a:r>
              <a:rPr lang="en-US" sz="2000" dirty="0" smtClean="0"/>
              <a:t> intestinal y </a:t>
            </a:r>
            <a:r>
              <a:rPr lang="en-US" sz="2000" dirty="0" err="1" smtClean="0"/>
              <a:t>disparen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respuesta</a:t>
            </a:r>
            <a:r>
              <a:rPr lang="en-US" sz="2000" dirty="0" smtClean="0"/>
              <a:t> immune, </a:t>
            </a:r>
            <a:r>
              <a:rPr lang="en-US" sz="2000" dirty="0" err="1" smtClean="0"/>
              <a:t>comienza</a:t>
            </a:r>
            <a:r>
              <a:rPr lang="en-US" sz="2000" dirty="0" smtClean="0"/>
              <a:t> con  el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gliadina</a:t>
            </a:r>
            <a:r>
              <a:rPr lang="en-US" sz="2000" b="1" dirty="0" smtClean="0"/>
              <a:t> </a:t>
            </a:r>
            <a:r>
              <a:rPr lang="en-US" sz="2000" dirty="0" err="1" smtClean="0"/>
              <a:t>indigerible</a:t>
            </a:r>
            <a:r>
              <a:rPr lang="en-US" sz="2000" dirty="0" smtClean="0"/>
              <a:t> al receptor 3 de </a:t>
            </a:r>
            <a:r>
              <a:rPr lang="en-US" sz="2000" dirty="0" err="1" smtClean="0"/>
              <a:t>quimokina</a:t>
            </a:r>
            <a:r>
              <a:rPr lang="en-US" sz="2000" dirty="0" smtClean="0"/>
              <a:t> (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CXCR3</a:t>
            </a:r>
            <a:r>
              <a:rPr lang="en-US" sz="2000" dirty="0"/>
              <a:t>) </a:t>
            </a:r>
            <a:r>
              <a:rPr lang="en-US" sz="2000" dirty="0" smtClean="0"/>
              <a:t>en </a:t>
            </a:r>
            <a:r>
              <a:rPr lang="en-US" sz="2000" u="sng" dirty="0" err="1" smtClean="0"/>
              <a:t>borde</a:t>
            </a:r>
            <a:r>
              <a:rPr lang="en-US" sz="2000" u="sng" dirty="0" smtClean="0"/>
              <a:t> luminal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 algn="l"/>
            <a:endParaRPr lang="en-US" sz="2000" dirty="0"/>
          </a:p>
          <a:p>
            <a:pPr algn="l"/>
            <a:r>
              <a:rPr lang="en-US" sz="2000" dirty="0" err="1" smtClean="0"/>
              <a:t>Esto</a:t>
            </a:r>
            <a:r>
              <a:rPr lang="en-US" sz="2000" dirty="0" smtClean="0"/>
              <a:t> </a:t>
            </a:r>
            <a:r>
              <a:rPr lang="en-US" sz="2000" dirty="0" err="1" smtClean="0"/>
              <a:t>lleva</a:t>
            </a:r>
            <a:r>
              <a:rPr lang="en-U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smtClean="0"/>
              <a:t>la </a:t>
            </a:r>
            <a:r>
              <a:rPr lang="en-US" sz="2000" dirty="0" err="1" smtClean="0"/>
              <a:t>inducción</a:t>
            </a:r>
            <a:r>
              <a:rPr lang="en-US" sz="2000" dirty="0" smtClean="0"/>
              <a:t> del factor de </a:t>
            </a:r>
            <a:r>
              <a:rPr lang="en-US" sz="2000" dirty="0" err="1" smtClean="0"/>
              <a:t>diferenciación</a:t>
            </a:r>
            <a:r>
              <a:rPr lang="en-US" sz="2000" dirty="0" smtClean="0"/>
              <a:t> </a:t>
            </a:r>
            <a:r>
              <a:rPr lang="en-US" sz="2000" dirty="0" err="1" smtClean="0"/>
              <a:t>mieloide</a:t>
            </a:r>
            <a:r>
              <a:rPr lang="en-US" sz="2000" dirty="0" smtClean="0"/>
              <a:t> 88 (</a:t>
            </a:r>
            <a:r>
              <a:rPr lang="en-US" sz="2000" dirty="0"/>
              <a:t>MYD88) </a:t>
            </a:r>
            <a:r>
              <a:rPr lang="en-US" sz="2000" dirty="0" smtClean="0"/>
              <a:t>y a 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liberación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zonulina a 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Zonulina</a:t>
            </a:r>
            <a:r>
              <a:rPr lang="en-US" sz="2000" dirty="0" smtClean="0"/>
              <a:t> se </a:t>
            </a:r>
            <a:r>
              <a:rPr lang="en-US" sz="2000" dirty="0" err="1"/>
              <a:t>enlaza</a:t>
            </a:r>
            <a:r>
              <a:rPr lang="en-US" sz="2000" dirty="0"/>
              <a:t> al receptor del factor de </a:t>
            </a:r>
            <a:r>
              <a:rPr lang="en-US" sz="2000" dirty="0" err="1"/>
              <a:t>crecimiento</a:t>
            </a:r>
            <a:r>
              <a:rPr lang="en-US" sz="2000" dirty="0"/>
              <a:t> epidermal (EGFR) y al receptor 2 </a:t>
            </a:r>
            <a:r>
              <a:rPr lang="en-US" sz="2000" dirty="0" err="1"/>
              <a:t>proteasa</a:t>
            </a:r>
            <a:r>
              <a:rPr lang="en-US" sz="2000" dirty="0"/>
              <a:t> </a:t>
            </a:r>
            <a:r>
              <a:rPr lang="en-US" sz="2000" dirty="0" err="1"/>
              <a:t>activado</a:t>
            </a:r>
            <a:r>
              <a:rPr lang="en-US" sz="2000" dirty="0"/>
              <a:t> (PAR2) en el </a:t>
            </a:r>
            <a:r>
              <a:rPr lang="en-US" sz="2000" u="sng" dirty="0" err="1"/>
              <a:t>epitelio</a:t>
            </a:r>
            <a:r>
              <a:rPr lang="en-US" sz="2000" u="sng" dirty="0"/>
              <a:t> intestinal</a:t>
            </a:r>
            <a:r>
              <a:rPr lang="en-US" sz="2000" dirty="0"/>
              <a:t>. </a:t>
            </a:r>
          </a:p>
          <a:p>
            <a:pPr algn="l"/>
            <a:endParaRPr lang="en-US" sz="800" dirty="0" smtClean="0"/>
          </a:p>
        </p:txBody>
      </p:sp>
      <p:sp>
        <p:nvSpPr>
          <p:cNvPr id="5" name="CuadroTexto 4"/>
          <p:cNvSpPr txBox="1"/>
          <p:nvPr/>
        </p:nvSpPr>
        <p:spPr>
          <a:xfrm>
            <a:off x="2605211" y="6036270"/>
            <a:ext cx="3894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Wikipedia </a:t>
            </a:r>
            <a:r>
              <a:rPr lang="es-VE" dirty="0" err="1" smtClean="0"/>
              <a:t>larazotide</a:t>
            </a:r>
            <a:r>
              <a:rPr lang="es-VE" dirty="0"/>
              <a:t> </a:t>
            </a:r>
            <a:r>
              <a:rPr lang="es-VE" dirty="0" smtClean="0"/>
              <a:t>https</a:t>
            </a:r>
            <a:r>
              <a:rPr lang="es-VE" dirty="0"/>
              <a:t>://en.wikipedia.org/wiki/Larazotide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86400" y="316468"/>
            <a:ext cx="3276600" cy="36933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Celíaca Tratamiento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644607" y="795516"/>
            <a:ext cx="1096775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AT-1001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163502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53848" y="1607350"/>
            <a:ext cx="6025953" cy="372409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n-US" sz="800" dirty="0" smtClean="0"/>
              <a:t> </a:t>
            </a:r>
            <a:endParaRPr lang="en-US" dirty="0"/>
          </a:p>
          <a:p>
            <a:pPr algn="l"/>
            <a:r>
              <a:rPr lang="en-US" sz="2000" dirty="0" smtClean="0"/>
              <a:t>Este </a:t>
            </a:r>
            <a:r>
              <a:rPr lang="en-US" sz="2000" dirty="0" err="1" smtClean="0"/>
              <a:t>complejo</a:t>
            </a:r>
            <a:r>
              <a:rPr lang="en-US" sz="2000" dirty="0" smtClean="0"/>
              <a:t> </a:t>
            </a:r>
            <a:r>
              <a:rPr lang="en-US" sz="2000" dirty="0" err="1" smtClean="0"/>
              <a:t>inicia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vía</a:t>
            </a:r>
            <a:r>
              <a:rPr lang="en-US" sz="2000" dirty="0" smtClean="0"/>
              <a:t> </a:t>
            </a:r>
            <a:r>
              <a:rPr lang="en-US" sz="2000" dirty="0" err="1" smtClean="0"/>
              <a:t>señalización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finalmente</a:t>
            </a:r>
            <a:r>
              <a:rPr lang="en-US" sz="2000" dirty="0" smtClean="0"/>
              <a:t> 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desensamblaje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unión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estrecha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permeabilidad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intestinal. </a:t>
            </a:r>
          </a:p>
          <a:p>
            <a:pPr algn="l"/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AT-1001 </a:t>
            </a:r>
            <a:r>
              <a:rPr lang="en-US" sz="2000" dirty="0" err="1"/>
              <a:t>es</a:t>
            </a:r>
            <a:r>
              <a:rPr lang="en-US" sz="2000" dirty="0"/>
              <a:t> un </a:t>
            </a:r>
            <a:r>
              <a:rPr lang="en-US" sz="2000" u="sng" dirty="0" err="1"/>
              <a:t>inhibidor</a:t>
            </a:r>
            <a:r>
              <a:rPr lang="en-US" sz="2000" dirty="0"/>
              <a:t> de </a:t>
            </a:r>
            <a:r>
              <a:rPr lang="en-US" sz="2000" u="sng" dirty="0" err="1"/>
              <a:t>permeabilidad</a:t>
            </a:r>
            <a:r>
              <a:rPr lang="en-US" sz="2000" u="sng" dirty="0"/>
              <a:t> paracelular</a:t>
            </a:r>
            <a:r>
              <a:rPr lang="en-US" sz="2000" dirty="0" smtClean="0"/>
              <a:t>.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loquea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receptors de zonulina</a:t>
            </a:r>
            <a:r>
              <a:rPr lang="en-US" sz="2000" dirty="0" smtClean="0"/>
              <a:t>,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tanto</a:t>
            </a:r>
            <a:r>
              <a:rPr lang="en-US" sz="2000" dirty="0" smtClean="0"/>
              <a:t>, </a:t>
            </a:r>
            <a:r>
              <a:rPr lang="en-US" sz="2000" dirty="0" err="1" smtClean="0"/>
              <a:t>previene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se </a:t>
            </a:r>
            <a:r>
              <a:rPr lang="en-US" sz="2000" dirty="0" err="1" smtClean="0"/>
              <a:t>desensamblen</a:t>
            </a:r>
            <a:r>
              <a:rPr lang="en-US" sz="2000" dirty="0" smtClean="0"/>
              <a:t>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uniones</a:t>
            </a:r>
            <a:r>
              <a:rPr lang="en-US" sz="2000" dirty="0" smtClean="0"/>
              <a:t> </a:t>
            </a:r>
            <a:r>
              <a:rPr lang="en-US" sz="2000" dirty="0" err="1" smtClean="0"/>
              <a:t>estrechas</a:t>
            </a:r>
            <a:r>
              <a:rPr lang="en-US" sz="2000" dirty="0" smtClean="0"/>
              <a:t> y </a:t>
            </a:r>
            <a:r>
              <a:rPr lang="en-US" sz="2000" dirty="0" err="1" smtClean="0"/>
              <a:t>aumente</a:t>
            </a:r>
            <a:r>
              <a:rPr lang="en-US" sz="2000" dirty="0" smtClean="0"/>
              <a:t> </a:t>
            </a:r>
            <a:r>
              <a:rPr lang="en-US" sz="2000" dirty="0" err="1" smtClean="0"/>
              <a:t>permeabilidad</a:t>
            </a:r>
            <a:r>
              <a:rPr lang="en-US" sz="2000" dirty="0" smtClean="0"/>
              <a:t> </a:t>
            </a:r>
            <a:r>
              <a:rPr lang="en-US" sz="2000" dirty="0" smtClean="0"/>
              <a:t>intestinal</a:t>
            </a:r>
            <a:r>
              <a:rPr lang="en-US" sz="2000" dirty="0" smtClean="0"/>
              <a:t>.</a:t>
            </a:r>
          </a:p>
          <a:p>
            <a:pPr algn="l"/>
            <a:endParaRPr lang="es-VE" sz="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2624992" y="6242884"/>
            <a:ext cx="3894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Wikipedia </a:t>
            </a:r>
            <a:r>
              <a:rPr lang="es-VE" dirty="0" err="1" smtClean="0"/>
              <a:t>larazotide</a:t>
            </a:r>
            <a:r>
              <a:rPr lang="es-VE" dirty="0"/>
              <a:t> </a:t>
            </a:r>
            <a:r>
              <a:rPr lang="es-VE" dirty="0" smtClean="0"/>
              <a:t>https</a:t>
            </a:r>
            <a:r>
              <a:rPr lang="es-VE" dirty="0"/>
              <a:t>://en.wikipedia.org/wiki/Larazotide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10200" y="316468"/>
            <a:ext cx="3276600" cy="36933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Celíaca Tratamiento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568407" y="795516"/>
            <a:ext cx="1096775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AT-1001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21025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4" name="Imagen 3" descr="C:\Users\ximena\Desktop\F14.lar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82000" cy="63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778247" y="6563474"/>
            <a:ext cx="4572000" cy="2569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Fasano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Zonulin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Intestinal Barrier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Fuction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Physiol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91:151-175 </a:t>
            </a:r>
            <a:endParaRPr lang="es-V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299099" y="397131"/>
            <a:ext cx="984565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Zonulina</a:t>
            </a:r>
            <a:endParaRPr lang="es-VE" sz="1600" b="1" dirty="0"/>
          </a:p>
        </p:txBody>
      </p:sp>
      <p:sp>
        <p:nvSpPr>
          <p:cNvPr id="7" name="Rectángulo 6"/>
          <p:cNvSpPr/>
          <p:nvPr/>
        </p:nvSpPr>
        <p:spPr bwMode="auto">
          <a:xfrm>
            <a:off x="1219200" y="380999"/>
            <a:ext cx="1143000" cy="1700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381000" y="152400"/>
            <a:ext cx="4572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8384" y="14893"/>
            <a:ext cx="806632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Gluten</a:t>
            </a:r>
            <a:endParaRPr lang="es-VE" sz="1600" b="1" dirty="0"/>
          </a:p>
        </p:txBody>
      </p:sp>
      <p:sp>
        <p:nvSpPr>
          <p:cNvPr id="2" name="Rectángulo 1"/>
          <p:cNvSpPr/>
          <p:nvPr/>
        </p:nvSpPr>
        <p:spPr bwMode="auto">
          <a:xfrm>
            <a:off x="304800" y="4267200"/>
            <a:ext cx="10668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 bwMode="auto">
          <a:xfrm>
            <a:off x="304800" y="5410200"/>
            <a:ext cx="10668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68488" y="4267200"/>
            <a:ext cx="974947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Intestino</a:t>
            </a:r>
            <a:endParaRPr lang="es-VE" sz="14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84516" y="5357918"/>
            <a:ext cx="942887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Páncreas</a:t>
            </a:r>
            <a:endParaRPr lang="es-VE" sz="1400" b="1" dirty="0"/>
          </a:p>
        </p:txBody>
      </p:sp>
      <p:sp>
        <p:nvSpPr>
          <p:cNvPr id="13" name="Elipse 12"/>
          <p:cNvSpPr/>
          <p:nvPr/>
        </p:nvSpPr>
        <p:spPr bwMode="auto">
          <a:xfrm>
            <a:off x="990600" y="380999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1524000" y="1232819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1213103" y="2268380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3791381" y="1615563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4380320" y="1734980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4343401" y="3563780"/>
            <a:ext cx="228599" cy="1700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077216" y="316469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1</a:t>
            </a:r>
            <a:endParaRPr lang="es-VE" sz="1400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484577" y="1211808"/>
            <a:ext cx="293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2</a:t>
            </a:r>
            <a:endParaRPr lang="es-VE" sz="1400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173680" y="2209800"/>
            <a:ext cx="293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2</a:t>
            </a:r>
            <a:endParaRPr lang="es-VE" sz="1400" b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776153" y="1593425"/>
            <a:ext cx="293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3</a:t>
            </a:r>
            <a:endParaRPr lang="es-VE" sz="1400" b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303978" y="1839646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4</a:t>
            </a:r>
            <a:endParaRPr lang="es-VE" sz="1400" b="1" dirty="0"/>
          </a:p>
        </p:txBody>
      </p:sp>
      <p:sp>
        <p:nvSpPr>
          <p:cNvPr id="24" name="CuadroTexto 23"/>
          <p:cNvSpPr txBox="1"/>
          <p:nvPr/>
        </p:nvSpPr>
        <p:spPr>
          <a:xfrm>
            <a:off x="4322462" y="3510290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/>
              <a:t>4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487406" y="4993645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5</a:t>
            </a:r>
            <a:endParaRPr lang="es-VE" sz="1400" b="1" dirty="0"/>
          </a:p>
        </p:txBody>
      </p:sp>
      <p:sp>
        <p:nvSpPr>
          <p:cNvPr id="26" name="CuadroTexto 25"/>
          <p:cNvSpPr txBox="1"/>
          <p:nvPr/>
        </p:nvSpPr>
        <p:spPr>
          <a:xfrm>
            <a:off x="1745386" y="4862238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6</a:t>
            </a:r>
            <a:endParaRPr lang="es-VE" sz="1400" b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1428042" y="4752201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7</a:t>
            </a:r>
            <a:endParaRPr lang="es-VE" sz="1400" b="1" dirty="0"/>
          </a:p>
        </p:txBody>
      </p:sp>
      <p:sp>
        <p:nvSpPr>
          <p:cNvPr id="28" name="Rectángulo 27"/>
          <p:cNvSpPr/>
          <p:nvPr/>
        </p:nvSpPr>
        <p:spPr bwMode="auto">
          <a:xfrm>
            <a:off x="2031843" y="5943600"/>
            <a:ext cx="939957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Rectángulo 28"/>
          <p:cNvSpPr/>
          <p:nvPr/>
        </p:nvSpPr>
        <p:spPr bwMode="auto">
          <a:xfrm>
            <a:off x="5181600" y="6172200"/>
            <a:ext cx="8382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661461" y="5895283"/>
            <a:ext cx="1322799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dendrítica</a:t>
            </a:r>
            <a:endParaRPr lang="es-VE" sz="1400" b="1" dirty="0"/>
          </a:p>
        </p:txBody>
      </p:sp>
      <p:sp>
        <p:nvSpPr>
          <p:cNvPr id="31" name="CuadroTexto 30"/>
          <p:cNvSpPr txBox="1"/>
          <p:nvPr/>
        </p:nvSpPr>
        <p:spPr>
          <a:xfrm>
            <a:off x="4601593" y="6248401"/>
            <a:ext cx="11288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Macrófago</a:t>
            </a:r>
            <a:endParaRPr lang="es-VE" sz="1400" b="1" dirty="0"/>
          </a:p>
        </p:txBody>
      </p:sp>
      <p:sp>
        <p:nvSpPr>
          <p:cNvPr id="32" name="Elipse 31"/>
          <p:cNvSpPr/>
          <p:nvPr/>
        </p:nvSpPr>
        <p:spPr bwMode="auto">
          <a:xfrm>
            <a:off x="7315200" y="6100585"/>
            <a:ext cx="304800" cy="300215"/>
          </a:xfrm>
          <a:prstGeom prst="ellipse">
            <a:avLst/>
          </a:prstGeom>
          <a:solidFill>
            <a:srgbClr val="FF66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7620000" y="6257078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“T”</a:t>
            </a:r>
            <a:endParaRPr lang="es-VE" sz="1400" b="1" dirty="0"/>
          </a:p>
        </p:txBody>
      </p:sp>
      <p:sp>
        <p:nvSpPr>
          <p:cNvPr id="34" name="Rectángulo 33"/>
          <p:cNvSpPr/>
          <p:nvPr/>
        </p:nvSpPr>
        <p:spPr bwMode="auto">
          <a:xfrm>
            <a:off x="7467600" y="757564"/>
            <a:ext cx="519648" cy="2995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7999760" y="457200"/>
            <a:ext cx="29367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8</a:t>
            </a:r>
            <a:endParaRPr lang="es-VE" sz="1400" b="1" dirty="0"/>
          </a:p>
        </p:txBody>
      </p:sp>
      <p:sp>
        <p:nvSpPr>
          <p:cNvPr id="36" name="CuadroTexto 35"/>
          <p:cNvSpPr txBox="1"/>
          <p:nvPr/>
        </p:nvSpPr>
        <p:spPr>
          <a:xfrm>
            <a:off x="7494164" y="795664"/>
            <a:ext cx="986168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AT-1001</a:t>
            </a:r>
            <a:endParaRPr lang="es-VE" sz="1400" b="1" dirty="0"/>
          </a:p>
        </p:txBody>
      </p:sp>
      <p:sp>
        <p:nvSpPr>
          <p:cNvPr id="37" name="CuadroTexto 36"/>
          <p:cNvSpPr txBox="1"/>
          <p:nvPr/>
        </p:nvSpPr>
        <p:spPr>
          <a:xfrm>
            <a:off x="399418" y="2475000"/>
            <a:ext cx="984565" cy="33855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Zonulina</a:t>
            </a:r>
            <a:endParaRPr lang="es-VE" sz="1600" b="1" dirty="0"/>
          </a:p>
        </p:txBody>
      </p:sp>
      <p:sp>
        <p:nvSpPr>
          <p:cNvPr id="38" name="CuadroTexto 37"/>
          <p:cNvSpPr txBox="1"/>
          <p:nvPr/>
        </p:nvSpPr>
        <p:spPr>
          <a:xfrm>
            <a:off x="5174429" y="4297977"/>
            <a:ext cx="57740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C. “T”</a:t>
            </a:r>
            <a:endParaRPr lang="es-VE" b="1" dirty="0"/>
          </a:p>
        </p:txBody>
      </p:sp>
      <p:sp>
        <p:nvSpPr>
          <p:cNvPr id="39" name="Rectángulo 38"/>
          <p:cNvSpPr/>
          <p:nvPr/>
        </p:nvSpPr>
        <p:spPr bwMode="auto">
          <a:xfrm>
            <a:off x="5730428" y="757564"/>
            <a:ext cx="594172" cy="3458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5905123" y="80928"/>
            <a:ext cx="7825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Zonulina</a:t>
            </a:r>
          </a:p>
          <a:p>
            <a:r>
              <a:rPr lang="es-VE" sz="1200" b="1" dirty="0" smtClean="0"/>
              <a:t>inactiva</a:t>
            </a:r>
            <a:endParaRPr lang="es-VE" sz="1200" b="1" dirty="0"/>
          </a:p>
        </p:txBody>
      </p:sp>
      <p:sp>
        <p:nvSpPr>
          <p:cNvPr id="41" name="CuadroTexto 40"/>
          <p:cNvSpPr txBox="1"/>
          <p:nvPr/>
        </p:nvSpPr>
        <p:spPr>
          <a:xfrm>
            <a:off x="145668" y="6486104"/>
            <a:ext cx="1420582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Autoinmunidad</a:t>
            </a:r>
            <a:endParaRPr lang="es-VE" sz="1400" b="1" dirty="0"/>
          </a:p>
        </p:txBody>
      </p:sp>
    </p:spTree>
    <p:extLst>
      <p:ext uri="{BB962C8B-B14F-4D97-AF65-F5344CB8AC3E}">
        <p14:creationId xmlns:p14="http://schemas.microsoft.com/office/powerpoint/2010/main" val="26896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36" grpId="0" animBg="1"/>
      <p:bldP spid="37" grpId="0" animBg="1"/>
      <p:bldP spid="4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99226" y="6642994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86000" y="6293791"/>
            <a:ext cx="4572000" cy="2569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Fasano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Zonulin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Intestinal Barrier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Fuction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Physiol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91:151-175 </a:t>
            </a:r>
            <a:endParaRPr lang="es-V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02753" y="336004"/>
            <a:ext cx="7138494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/>
              <a:t>Mecanismos de la liberación de zonulina </a:t>
            </a:r>
            <a:r>
              <a:rPr lang="es-VE" sz="1800" dirty="0" smtClean="0"/>
              <a:t>inducida </a:t>
            </a:r>
            <a:r>
              <a:rPr lang="es-VE" sz="1800" dirty="0" smtClean="0"/>
              <a:t>por la gliadina</a:t>
            </a:r>
            <a:r>
              <a:rPr lang="es-VE" sz="1600" dirty="0" smtClean="0"/>
              <a:t>, </a:t>
            </a:r>
          </a:p>
          <a:p>
            <a:r>
              <a:rPr lang="es-VE" sz="1800" dirty="0" smtClean="0"/>
              <a:t>aumento de permeabilidad y producción de autoinmunidad</a:t>
            </a:r>
            <a:endParaRPr lang="es-VE" sz="1800" dirty="0"/>
          </a:p>
        </p:txBody>
      </p:sp>
      <p:sp>
        <p:nvSpPr>
          <p:cNvPr id="7" name="Rectángulo 6"/>
          <p:cNvSpPr/>
          <p:nvPr/>
        </p:nvSpPr>
        <p:spPr>
          <a:xfrm>
            <a:off x="762000" y="1129684"/>
            <a:ext cx="7772400" cy="501675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marL="342900" indent="-342900" algn="l">
              <a:buAutoNum type="arabicParenBoth"/>
            </a:pPr>
            <a:r>
              <a:rPr lang="en-US" sz="1600" dirty="0" smtClean="0"/>
              <a:t>La </a:t>
            </a:r>
            <a:r>
              <a:rPr lang="en-US" sz="1600" dirty="0" err="1" smtClean="0"/>
              <a:t>producción</a:t>
            </a:r>
            <a:r>
              <a:rPr lang="en-US" sz="1600" dirty="0" smtClean="0"/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péptidos</a:t>
            </a:r>
            <a:r>
              <a:rPr lang="en-US" sz="1600" dirty="0" smtClean="0"/>
              <a:t> </a:t>
            </a:r>
            <a:r>
              <a:rPr lang="en-US" sz="1600" dirty="0" err="1" smtClean="0"/>
              <a:t>específicos</a:t>
            </a:r>
            <a:r>
              <a:rPr lang="en-US" sz="1600" dirty="0" smtClean="0"/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derivados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gliadina </a:t>
            </a:r>
            <a:r>
              <a:rPr lang="en-US" sz="1600" dirty="0" err="1" smtClean="0"/>
              <a:t>por</a:t>
            </a:r>
            <a:r>
              <a:rPr lang="en-US" sz="1600" dirty="0" smtClean="0"/>
              <a:t> enzimas </a:t>
            </a:r>
            <a:r>
              <a:rPr lang="en-US" sz="1600" dirty="0" err="1" smtClean="0"/>
              <a:t>digestivas</a:t>
            </a:r>
            <a:r>
              <a:rPr lang="en-US" sz="1600" dirty="0" smtClean="0"/>
              <a:t> </a:t>
            </a:r>
          </a:p>
          <a:p>
            <a:pPr marL="342900" indent="-342900" algn="l">
              <a:buAutoNum type="arabicParenBoth"/>
            </a:pPr>
            <a:r>
              <a:rPr lang="en-US" sz="1600" dirty="0" err="1" smtClean="0"/>
              <a:t>Causan</a:t>
            </a:r>
            <a:r>
              <a:rPr lang="en-US" sz="1600" dirty="0" smtClean="0"/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liberación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Zonulina </a:t>
            </a:r>
            <a:r>
              <a:rPr lang="en-US" sz="1600" dirty="0" err="1" smtClean="0"/>
              <a:t>dependiente</a:t>
            </a:r>
            <a:r>
              <a:rPr lang="en-US" sz="1600" dirty="0" smtClean="0"/>
              <a:t> factor de </a:t>
            </a:r>
            <a:r>
              <a:rPr lang="en-US" sz="1600" dirty="0" err="1" smtClean="0"/>
              <a:t>diferenciación</a:t>
            </a:r>
            <a:r>
              <a:rPr lang="en-US" sz="1600" dirty="0" smtClean="0"/>
              <a:t> </a:t>
            </a:r>
            <a:r>
              <a:rPr lang="en-US" sz="1600" dirty="0" err="1" smtClean="0"/>
              <a:t>mieloide</a:t>
            </a:r>
            <a:r>
              <a:rPr lang="en-US" sz="1600" dirty="0" smtClean="0"/>
              <a:t> 88 (MyD88) </a:t>
            </a:r>
            <a:r>
              <a:rPr lang="en-US" sz="1600" dirty="0" err="1" smtClean="0"/>
              <a:t>mediado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 3 CXCR3 </a:t>
            </a:r>
            <a:r>
              <a:rPr lang="en-US" sz="1600" dirty="0" smtClean="0"/>
              <a:t>de quimokinas</a:t>
            </a:r>
            <a:endParaRPr lang="en-US" sz="1600" dirty="0"/>
          </a:p>
          <a:p>
            <a:pPr marL="342900" indent="-342900" algn="l">
              <a:buAutoNum type="arabicParenBoth"/>
            </a:pPr>
            <a:r>
              <a:rPr lang="en-US" sz="1600" dirty="0" err="1" smtClean="0"/>
              <a:t>Transactivación</a:t>
            </a:r>
            <a:r>
              <a:rPr lang="en-US" sz="1600" dirty="0" smtClean="0"/>
              <a:t> </a:t>
            </a:r>
            <a:r>
              <a:rPr lang="en-US" sz="1600" dirty="0" err="1" smtClean="0"/>
              <a:t>subsecuente</a:t>
            </a:r>
            <a:r>
              <a:rPr lang="en-US" sz="1600" dirty="0" smtClean="0"/>
              <a:t>  de EGFR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/>
              <a:t>PAR2 </a:t>
            </a:r>
            <a:r>
              <a:rPr lang="en-US" sz="1600" dirty="0" err="1" smtClean="0"/>
              <a:t>llevando</a:t>
            </a:r>
            <a:r>
              <a:rPr lang="en-US" sz="1600" dirty="0" smtClean="0"/>
              <a:t> 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desensamblaje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estrechas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delgado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l"/>
            <a:r>
              <a:rPr lang="en-US" sz="1600" dirty="0" smtClean="0"/>
              <a:t>(4) 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permeabilidad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aumentada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/>
              <a:t>permite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b="1" dirty="0" err="1" smtClean="0"/>
              <a:t>antígenos</a:t>
            </a:r>
            <a:r>
              <a:rPr lang="en-US" sz="1600" b="1" dirty="0" smtClean="0"/>
              <a:t> no </a:t>
            </a:r>
            <a:r>
              <a:rPr lang="en-US" sz="1600" b="1" dirty="0" err="1" smtClean="0"/>
              <a:t>propios</a:t>
            </a:r>
            <a:r>
              <a:rPr lang="en-US" sz="1600" b="1" dirty="0" smtClean="0"/>
              <a:t>   </a:t>
            </a:r>
            <a:endParaRPr lang="en-US" sz="1600" b="1" dirty="0" smtClean="0"/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(</a:t>
            </a:r>
            <a:r>
              <a:rPr lang="en-US" sz="1600" dirty="0" err="1" smtClean="0"/>
              <a:t>incluyendo</a:t>
            </a:r>
            <a:r>
              <a:rPr lang="en-US" sz="1600" dirty="0" smtClean="0"/>
              <a:t> gliadina) </a:t>
            </a:r>
            <a:r>
              <a:rPr lang="en-US" sz="1600" b="1" dirty="0" err="1" smtClean="0"/>
              <a:t>entren</a:t>
            </a:r>
            <a:r>
              <a:rPr lang="en-US" sz="1600" b="1" dirty="0" smtClean="0"/>
              <a:t> </a:t>
            </a:r>
            <a:r>
              <a:rPr lang="en-US" sz="1600" dirty="0" smtClean="0"/>
              <a:t>a la lamina </a:t>
            </a:r>
            <a:r>
              <a:rPr lang="en-US" sz="1600" dirty="0" err="1" smtClean="0"/>
              <a:t>propia</a:t>
            </a:r>
            <a:r>
              <a:rPr lang="en-US" sz="1600" dirty="0" smtClean="0"/>
              <a:t>, </a:t>
            </a:r>
          </a:p>
          <a:p>
            <a:pPr algn="l"/>
            <a:r>
              <a:rPr lang="en-US" sz="1600" dirty="0" smtClean="0"/>
              <a:t>(5) </a:t>
            </a:r>
            <a:r>
              <a:rPr lang="en-US" sz="1600" dirty="0" err="1" smtClean="0"/>
              <a:t>Donde</a:t>
            </a:r>
            <a:r>
              <a:rPr lang="en-US" sz="1600" dirty="0" smtClean="0"/>
              <a:t> </a:t>
            </a:r>
            <a:r>
              <a:rPr lang="en-US" sz="1600" dirty="0" err="1" smtClean="0"/>
              <a:t>ellos</a:t>
            </a:r>
            <a:r>
              <a:rPr lang="en-US" sz="1600" dirty="0" smtClean="0"/>
              <a:t> son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presentados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moléculas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HLA-DQ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-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</a:t>
            </a:r>
            <a:r>
              <a:rPr lang="en-US" sz="1600" dirty="0" smtClean="0"/>
              <a:t>.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La </a:t>
            </a:r>
            <a:r>
              <a:rPr lang="en-US" sz="1600" dirty="0" err="1" smtClean="0"/>
              <a:t>presentación</a:t>
            </a:r>
            <a:r>
              <a:rPr lang="en-US" sz="1600" dirty="0" smtClean="0"/>
              <a:t> de </a:t>
            </a:r>
            <a:r>
              <a:rPr lang="en-US" sz="1600" dirty="0" err="1" smtClean="0"/>
              <a:t>uno</a:t>
            </a:r>
            <a:r>
              <a:rPr lang="en-US" sz="1600" dirty="0" smtClean="0"/>
              <a:t> o </a:t>
            </a:r>
            <a:r>
              <a:rPr lang="en-US" sz="1600" dirty="0" err="1" smtClean="0"/>
              <a:t>más</a:t>
            </a:r>
            <a:r>
              <a:rPr lang="en-US" sz="1600" dirty="0" smtClean="0"/>
              <a:t> </a:t>
            </a:r>
            <a:r>
              <a:rPr lang="en-US" sz="1600" dirty="0" err="1" smtClean="0"/>
              <a:t>péptidos</a:t>
            </a:r>
            <a:r>
              <a:rPr lang="en-US" sz="1600" dirty="0" smtClean="0"/>
              <a:t> de gliadina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lleva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cese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 </a:t>
            </a:r>
          </a:p>
          <a:p>
            <a:pPr algn="l"/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tolerancia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oral </a:t>
            </a:r>
            <a:r>
              <a:rPr lang="en-US" sz="1600" dirty="0" smtClean="0"/>
              <a:t>(</a:t>
            </a:r>
            <a:r>
              <a:rPr lang="en-US" sz="1600" dirty="0" err="1" smtClean="0"/>
              <a:t>suiche</a:t>
            </a:r>
            <a:r>
              <a:rPr lang="en-US" sz="1600" dirty="0" smtClean="0"/>
              <a:t> a </a:t>
            </a:r>
            <a:r>
              <a:rPr lang="en-US" sz="1600" dirty="0" err="1" smtClean="0"/>
              <a:t>respuesta</a:t>
            </a:r>
            <a:r>
              <a:rPr lang="en-US" sz="1600" dirty="0" smtClean="0"/>
              <a:t> Th1/Th17) y un </a:t>
            </a:r>
            <a:r>
              <a:rPr lang="en-US" sz="1600" dirty="0" err="1" smtClean="0"/>
              <a:t>marcado</a:t>
            </a:r>
            <a:r>
              <a:rPr lang="en-US" sz="1600" dirty="0" smtClean="0"/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incremento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   </a:t>
            </a:r>
          </a:p>
          <a:p>
            <a:pPr algn="l"/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respuestas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inmunes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periféricas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la gliadina.</a:t>
            </a:r>
          </a:p>
          <a:p>
            <a:pPr algn="l"/>
            <a:r>
              <a:rPr lang="en-US" sz="1600" dirty="0" smtClean="0"/>
              <a:t>(6)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dendríticas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cargadas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gli</a:t>
            </a:r>
            <a:r>
              <a:rPr lang="en-US" sz="1600" dirty="0" smtClean="0"/>
              <a:t>adina </a:t>
            </a:r>
            <a:r>
              <a:rPr lang="en-US" sz="1600" dirty="0" err="1" smtClean="0"/>
              <a:t>migran</a:t>
            </a:r>
            <a:r>
              <a:rPr lang="en-US" sz="1600" dirty="0" smtClean="0"/>
              <a:t> del </a:t>
            </a:r>
            <a:r>
              <a:rPr lang="en-US" sz="1600" dirty="0" err="1" smtClean="0"/>
              <a:t>intestino</a:t>
            </a:r>
            <a:r>
              <a:rPr lang="en-US" sz="1600" dirty="0" smtClean="0"/>
              <a:t> </a:t>
            </a:r>
            <a:r>
              <a:rPr lang="en-US" sz="1600" dirty="0" err="1" smtClean="0"/>
              <a:t>delgado</a:t>
            </a:r>
            <a:r>
              <a:rPr lang="en-US" sz="1600" dirty="0" smtClean="0"/>
              <a:t>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a </a:t>
            </a:r>
            <a:r>
              <a:rPr lang="en-US" sz="1600" dirty="0" err="1" smtClean="0"/>
              <a:t>nodos</a:t>
            </a:r>
            <a:r>
              <a:rPr lang="en-US" sz="1600" dirty="0" smtClean="0"/>
              <a:t> </a:t>
            </a:r>
            <a:r>
              <a:rPr lang="en-US" sz="1600" dirty="0" err="1" smtClean="0"/>
              <a:t>linfáticos</a:t>
            </a:r>
            <a:r>
              <a:rPr lang="en-US" sz="1600" dirty="0" smtClean="0"/>
              <a:t> </a:t>
            </a:r>
            <a:r>
              <a:rPr lang="en-US" sz="1600" dirty="0" err="1" smtClean="0"/>
              <a:t>mesentéricos</a:t>
            </a:r>
            <a:r>
              <a:rPr lang="en-US" sz="1600" dirty="0" smtClean="0"/>
              <a:t> y/o </a:t>
            </a:r>
            <a:r>
              <a:rPr lang="en-US" sz="1600" dirty="0" err="1" smtClean="0"/>
              <a:t>pancreáticos</a:t>
            </a:r>
            <a:r>
              <a:rPr lang="en-US" sz="1600" dirty="0" smtClean="0"/>
              <a:t> </a:t>
            </a:r>
            <a:r>
              <a:rPr lang="en-US" sz="1600" dirty="0" err="1" smtClean="0"/>
              <a:t>donde</a:t>
            </a:r>
            <a:r>
              <a:rPr lang="en-US" sz="1600" dirty="0" smtClean="0"/>
              <a:t> </a:t>
            </a:r>
            <a:r>
              <a:rPr lang="en-US" sz="1600" dirty="0" err="1" smtClean="0"/>
              <a:t>ellas</a:t>
            </a:r>
            <a:r>
              <a:rPr lang="en-US" sz="1600" dirty="0" smtClean="0"/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 </a:t>
            </a:r>
          </a:p>
          <a:p>
            <a:pPr algn="l"/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antígenos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cargados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gliadina. </a:t>
            </a:r>
          </a:p>
          <a:p>
            <a:pPr algn="l"/>
            <a:r>
              <a:rPr lang="en-US" sz="1600" dirty="0" smtClean="0"/>
              <a:t>(7) Su </a:t>
            </a:r>
            <a:r>
              <a:rPr lang="en-US" sz="1600" dirty="0" err="1" smtClean="0"/>
              <a:t>presentación</a:t>
            </a:r>
            <a:r>
              <a:rPr lang="en-US" sz="1600" dirty="0" smtClean="0"/>
              <a:t> </a:t>
            </a:r>
            <a:r>
              <a:rPr lang="en-US" sz="1600" dirty="0" err="1" smtClean="0"/>
              <a:t>lleva</a:t>
            </a:r>
            <a:r>
              <a:rPr lang="en-US" sz="1600" dirty="0" smtClean="0"/>
              <a:t> 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migración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1600" b="1" dirty="0" smtClean="0"/>
              <a:t>c. “T” </a:t>
            </a:r>
            <a:r>
              <a:rPr lang="en-US" sz="1600" dirty="0"/>
              <a:t>CD4−CD8− </a:t>
            </a:r>
            <a:r>
              <a:rPr lang="en-US" sz="1600" dirty="0" err="1"/>
              <a:t>γδ</a:t>
            </a:r>
            <a:r>
              <a:rPr lang="en-US" sz="1600" dirty="0"/>
              <a:t> </a:t>
            </a:r>
            <a:r>
              <a:rPr lang="en-US" sz="1600" dirty="0" smtClean="0"/>
              <a:t>y CD4</a:t>
            </a:r>
            <a:r>
              <a:rPr lang="en-US" sz="1600" dirty="0"/>
              <a:t>−CD8+ αβ </a:t>
            </a:r>
            <a:r>
              <a:rPr lang="en-US" sz="1600" dirty="0" smtClean="0"/>
              <a:t>a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órganos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blanco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intestino</a:t>
            </a:r>
            <a:r>
              <a:rPr lang="en-US" sz="1600" dirty="0" smtClean="0"/>
              <a:t> y/o </a:t>
            </a:r>
            <a:r>
              <a:rPr lang="en-US" sz="1600" dirty="0" err="1" smtClean="0"/>
              <a:t>páncreas</a:t>
            </a:r>
            <a:r>
              <a:rPr lang="en-US" sz="1600" dirty="0" smtClean="0"/>
              <a:t>) </a:t>
            </a:r>
            <a:r>
              <a:rPr lang="en-US" sz="1600" dirty="0" err="1" smtClean="0"/>
              <a:t>donde</a:t>
            </a:r>
            <a:r>
              <a:rPr lang="en-US" sz="1600" dirty="0" smtClean="0"/>
              <a:t> </a:t>
            </a:r>
            <a:r>
              <a:rPr lang="en-US" sz="1600" b="1" dirty="0" err="1" smtClean="0"/>
              <a:t>causan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inflamación</a:t>
            </a:r>
            <a:r>
              <a:rPr lang="en-US" sz="1600" dirty="0" smtClean="0"/>
              <a:t>. </a:t>
            </a:r>
            <a:endParaRPr lang="en-US" sz="1600" dirty="0"/>
          </a:p>
          <a:p>
            <a:pPr algn="l"/>
            <a:r>
              <a:rPr lang="en-US" sz="1600" dirty="0" smtClean="0"/>
              <a:t>(8) </a:t>
            </a:r>
            <a:r>
              <a:rPr lang="en-US" sz="1600" b="1" dirty="0" err="1"/>
              <a:t>D</a:t>
            </a:r>
            <a:r>
              <a:rPr lang="en-US" sz="1600" b="1" dirty="0" err="1" smtClean="0"/>
              <a:t>ieta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libre</a:t>
            </a:r>
            <a:r>
              <a:rPr lang="en-US" sz="1600" b="1" dirty="0" smtClean="0"/>
              <a:t> de gluten </a:t>
            </a:r>
            <a:r>
              <a:rPr lang="en-US" sz="1600" dirty="0" smtClean="0"/>
              <a:t>o </a:t>
            </a:r>
            <a:r>
              <a:rPr lang="en-US" sz="1600" b="1" dirty="0" err="1" smtClean="0"/>
              <a:t>tratamiento</a:t>
            </a:r>
            <a:r>
              <a:rPr lang="en-US" sz="1600" b="1" dirty="0" smtClean="0"/>
              <a:t> </a:t>
            </a:r>
            <a:r>
              <a:rPr lang="en-US" sz="1600" b="1" dirty="0" smtClean="0"/>
              <a:t>con</a:t>
            </a:r>
            <a:r>
              <a:rPr lang="en-US" sz="1600" b="1" dirty="0"/>
              <a:t> </a:t>
            </a:r>
            <a:r>
              <a:rPr lang="en-US" sz="1600" b="1" dirty="0" err="1" smtClean="0"/>
              <a:t>inhibidor</a:t>
            </a:r>
            <a:r>
              <a:rPr lang="en-US" sz="1600" b="1" dirty="0" smtClean="0"/>
              <a:t> </a:t>
            </a:r>
            <a:r>
              <a:rPr lang="en-US" sz="1600" b="1" dirty="0" smtClean="0"/>
              <a:t>de zonulina AT1001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err="1" smtClean="0"/>
              <a:t>previene</a:t>
            </a:r>
            <a:r>
              <a:rPr lang="en-US" sz="1600" dirty="0" smtClean="0"/>
              <a:t> </a:t>
            </a:r>
            <a:r>
              <a:rPr lang="en-US" sz="1600" dirty="0" smtClean="0"/>
              <a:t>la </a:t>
            </a:r>
            <a:r>
              <a:rPr lang="en-US" sz="1600" dirty="0" err="1" smtClean="0"/>
              <a:t>activación</a:t>
            </a:r>
            <a:r>
              <a:rPr lang="en-US" sz="1600" dirty="0" smtClean="0"/>
              <a:t> de la </a:t>
            </a:r>
            <a:r>
              <a:rPr lang="en-US" sz="1600" dirty="0" err="1" smtClean="0"/>
              <a:t>vía</a:t>
            </a:r>
            <a:r>
              <a:rPr lang="en-US" sz="1600" dirty="0" smtClean="0"/>
              <a:t> de zonulina y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tanto</a:t>
            </a:r>
            <a:r>
              <a:rPr lang="en-US" sz="1600" dirty="0" smtClean="0"/>
              <a:t>, del </a:t>
            </a:r>
            <a:r>
              <a:rPr lang="en-US" sz="1600" dirty="0" err="1" smtClean="0"/>
              <a:t>proceso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 smtClean="0"/>
              <a:t>autoimmune </a:t>
            </a:r>
            <a:r>
              <a:rPr lang="en-US" sz="1600" dirty="0" smtClean="0"/>
              <a:t>al </a:t>
            </a:r>
            <a:r>
              <a:rPr lang="en-US" sz="1600" dirty="0" err="1" smtClean="0"/>
              <a:t>intestino</a:t>
            </a:r>
            <a:r>
              <a:rPr lang="en-US" sz="1600" dirty="0" smtClean="0"/>
              <a:t> o c. 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dirty="0" smtClean="0"/>
              <a:t> </a:t>
            </a:r>
            <a:r>
              <a:rPr lang="en-US" sz="1600" dirty="0" err="1" smtClean="0"/>
              <a:t>pancreáticas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975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Text Box 3"/>
          <p:cNvSpPr txBox="1">
            <a:spLocks noChangeArrowheads="1"/>
          </p:cNvSpPr>
          <p:nvPr/>
        </p:nvSpPr>
        <p:spPr bwMode="auto">
          <a:xfrm>
            <a:off x="7433019" y="1243126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2238669" y="2151727"/>
            <a:ext cx="4641014" cy="2462213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FF0000"/>
              </a:buClr>
              <a:buSzPct val="150000"/>
            </a:pPr>
            <a:endParaRPr lang="es-ES_tradnl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Secreción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transcelular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>
              <a:buClr>
                <a:srgbClr val="FF0000"/>
              </a:buClr>
              <a:buSzPct val="150000"/>
            </a:pPr>
            <a:endParaRPr lang="es-ES_tradnl" sz="2000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Canal de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CFTR</a:t>
            </a:r>
          </a:p>
          <a:p>
            <a:pPr algn="l">
              <a:buClr>
                <a:srgbClr val="FF0000"/>
              </a:buClr>
              <a:buSzPct val="150000"/>
            </a:pP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Secuencia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canal Cl</a:t>
            </a:r>
            <a:r>
              <a:rPr lang="es-ES_tradnl" sz="20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apical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Regulación del canal de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0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>
              <a:buClr>
                <a:srgbClr val="FF0000"/>
              </a:buClr>
              <a:buSzPct val="150000"/>
              <a:buFontTx/>
              <a:buChar char="•"/>
            </a:pPr>
            <a:endParaRPr lang="es-ES_tradnl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248400" y="549971"/>
            <a:ext cx="2242922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>
                <a:latin typeface="Comic Sans MS" pitchFamily="66" charset="0"/>
              </a:rPr>
              <a:t>II. SECRECIÓN </a:t>
            </a:r>
          </a:p>
          <a:p>
            <a:r>
              <a:rPr lang="es-ES" sz="1600" b="1">
                <a:latin typeface="Comic Sans MS" pitchFamily="66" charset="0"/>
              </a:rPr>
              <a:t>     ELECTROLITOS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41611" y="659574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Text Box 2"/>
          <p:cNvSpPr txBox="1">
            <a:spLocks noChangeArrowheads="1"/>
          </p:cNvSpPr>
          <p:nvPr/>
        </p:nvSpPr>
        <p:spPr bwMode="auto">
          <a:xfrm>
            <a:off x="2217829" y="593904"/>
            <a:ext cx="470834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2647434" y="1268760"/>
            <a:ext cx="3849131" cy="44627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chemeClr val="tx1"/>
              </a:buClr>
            </a:pPr>
            <a:endParaRPr lang="es-ES_tradnl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err="1" smtClean="0">
                <a:latin typeface="Comic Sans MS" pitchFamily="66" charset="0"/>
              </a:rPr>
              <a:t>Regulaci</a:t>
            </a:r>
            <a:r>
              <a:rPr lang="es-VE" sz="1400" b="1" dirty="0" err="1" smtClean="0">
                <a:latin typeface="Comic Sans MS" pitchFamily="66" charset="0"/>
              </a:rPr>
              <a:t>ón</a:t>
            </a:r>
            <a:r>
              <a:rPr lang="es-ES_tradnl" sz="1400" b="1" dirty="0" smtClean="0">
                <a:latin typeface="Comic Sans MS" pitchFamily="66" charset="0"/>
              </a:rPr>
              <a:t>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Estómago</a:t>
            </a: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Digestión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>
                <a:latin typeface="Comic Sans MS" pitchFamily="66" charset="0"/>
              </a:rPr>
              <a:t>Absorción </a:t>
            </a:r>
            <a:r>
              <a:rPr lang="es-ES_tradnl" sz="1400" b="1" dirty="0" smtClean="0">
                <a:latin typeface="Comic Sans MS" pitchFamily="66" charset="0"/>
              </a:rPr>
              <a:t>nutrientes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Absorción agua</a:t>
            </a:r>
            <a:r>
              <a:rPr lang="es-ES_tradnl" sz="1400" b="1" dirty="0">
                <a:latin typeface="Comic Sans MS" pitchFamily="66" charset="0"/>
              </a:rPr>
              <a:t>, vitaminas y minerales</a:t>
            </a:r>
          </a:p>
          <a:p>
            <a:pPr>
              <a:buClr>
                <a:schemeClr val="tx1"/>
              </a:buClr>
            </a:pP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12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79359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2636222" y="1989138"/>
            <a:ext cx="3869969" cy="3539430"/>
          </a:xfrm>
          <a:prstGeom prst="rect">
            <a:avLst/>
          </a:prstGeom>
          <a:solidFill>
            <a:srgbClr val="BDD3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endParaRPr lang="es-ES_tradnl" sz="1200" dirty="0"/>
          </a:p>
          <a:p>
            <a:r>
              <a:rPr lang="es-ES_tradnl" sz="2400" dirty="0"/>
              <a:t>Secreción de </a:t>
            </a:r>
            <a:r>
              <a:rPr lang="es-ES_tradnl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AGUA</a:t>
            </a: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dirty="0"/>
              <a:t> </a:t>
            </a:r>
          </a:p>
          <a:p>
            <a:r>
              <a:rPr lang="es-ES_tradnl" sz="2400" dirty="0"/>
              <a:t>centrada </a:t>
            </a:r>
          </a:p>
          <a:p>
            <a:r>
              <a:rPr lang="es-ES_tradnl" sz="2400" dirty="0"/>
              <a:t>en secreción de</a:t>
            </a:r>
          </a:p>
          <a:p>
            <a:endParaRPr lang="es-ES_tradnl" sz="1800" dirty="0"/>
          </a:p>
          <a:p>
            <a:r>
              <a:rPr lang="es-ES_tradnl" sz="5400" dirty="0">
                <a:solidFill>
                  <a:srgbClr val="008000"/>
                </a:solidFill>
              </a:rPr>
              <a:t> </a:t>
            </a:r>
            <a:r>
              <a:rPr lang="es-ES_tradnl" sz="6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CLORO</a:t>
            </a:r>
            <a:r>
              <a:rPr lang="es-ES_tradnl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endParaRPr lang="es-ES_tradnl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400" dirty="0"/>
              <a:t>de las criptas intestinales</a:t>
            </a:r>
          </a:p>
          <a:p>
            <a:endParaRPr lang="es-ES_tradnl" sz="1200" dirty="0"/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1043142" y="100161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6578058" y="558225"/>
            <a:ext cx="1904689" cy="584775"/>
          </a:xfrm>
          <a:prstGeom prst="rect">
            <a:avLst/>
          </a:prstGeom>
          <a:solidFill>
            <a:srgbClr val="75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 b="1" dirty="0">
                <a:latin typeface="Comic Sans MS" pitchFamily="66" charset="0"/>
              </a:rPr>
              <a:t>II. SECRECIÓN </a:t>
            </a:r>
          </a:p>
          <a:p>
            <a:r>
              <a:rPr lang="es-ES" sz="1600" b="1" dirty="0" smtClean="0">
                <a:latin typeface="Comic Sans MS" pitchFamily="66" charset="0"/>
              </a:rPr>
              <a:t>ELECTROLITOS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7424444" y="1276290"/>
            <a:ext cx="1058303" cy="400110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000" dirty="0" smtClean="0"/>
              <a:t>1. Cloro</a:t>
            </a:r>
            <a:endParaRPr lang="es-ES" sz="20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527800" y="662940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273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0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5765</TotalTime>
  <Words>4325</Words>
  <Application>Microsoft Office PowerPoint</Application>
  <PresentationFormat>Presentación en pantalla (4:3)</PresentationFormat>
  <Paragraphs>1616</Paragraphs>
  <Slides>80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80</vt:i4>
      </vt:variant>
    </vt:vector>
  </HeadingPairs>
  <TitlesOfParts>
    <vt:vector size="86" baseType="lpstr">
      <vt:lpstr>Arial</vt:lpstr>
      <vt:lpstr>Calibri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434</cp:revision>
  <dcterms:created xsi:type="dcterms:W3CDTF">2005-07-14T13:34:59Z</dcterms:created>
  <dcterms:modified xsi:type="dcterms:W3CDTF">2018-08-11T10:37:17Z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