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88" r:id="rId2"/>
    <p:sldId id="448" r:id="rId3"/>
    <p:sldId id="387" r:id="rId4"/>
    <p:sldId id="388" r:id="rId5"/>
    <p:sldId id="447" r:id="rId6"/>
    <p:sldId id="389" r:id="rId7"/>
    <p:sldId id="289" r:id="rId8"/>
    <p:sldId id="368" r:id="rId9"/>
    <p:sldId id="325" r:id="rId10"/>
    <p:sldId id="329" r:id="rId11"/>
    <p:sldId id="290" r:id="rId12"/>
    <p:sldId id="256" r:id="rId13"/>
    <p:sldId id="331" r:id="rId14"/>
    <p:sldId id="293" r:id="rId15"/>
    <p:sldId id="294" r:id="rId16"/>
    <p:sldId id="257" r:id="rId17"/>
    <p:sldId id="372" r:id="rId18"/>
    <p:sldId id="356" r:id="rId19"/>
    <p:sldId id="349" r:id="rId20"/>
    <p:sldId id="258" r:id="rId21"/>
    <p:sldId id="326" r:id="rId22"/>
    <p:sldId id="261" r:id="rId23"/>
    <p:sldId id="367" r:id="rId24"/>
    <p:sldId id="327" r:id="rId25"/>
    <p:sldId id="260" r:id="rId26"/>
    <p:sldId id="262" r:id="rId27"/>
    <p:sldId id="263" r:id="rId28"/>
    <p:sldId id="358" r:id="rId29"/>
    <p:sldId id="343" r:id="rId30"/>
    <p:sldId id="337" r:id="rId31"/>
    <p:sldId id="330" r:id="rId32"/>
    <p:sldId id="264" r:id="rId33"/>
    <p:sldId id="369" r:id="rId34"/>
    <p:sldId id="340" r:id="rId35"/>
    <p:sldId id="342" r:id="rId36"/>
    <p:sldId id="385" r:id="rId37"/>
    <p:sldId id="265" r:id="rId38"/>
    <p:sldId id="266" r:id="rId39"/>
    <p:sldId id="267" r:id="rId40"/>
    <p:sldId id="344" r:id="rId41"/>
    <p:sldId id="274" r:id="rId42"/>
    <p:sldId id="341" r:id="rId43"/>
    <p:sldId id="295" r:id="rId44"/>
    <p:sldId id="269" r:id="rId45"/>
    <p:sldId id="268" r:id="rId46"/>
    <p:sldId id="374" r:id="rId47"/>
    <p:sldId id="345" r:id="rId48"/>
    <p:sldId id="391" r:id="rId49"/>
    <p:sldId id="270" r:id="rId50"/>
    <p:sldId id="350" r:id="rId51"/>
    <p:sldId id="273" r:id="rId52"/>
    <p:sldId id="351" r:id="rId53"/>
    <p:sldId id="346" r:id="rId54"/>
    <p:sldId id="370" r:id="rId55"/>
    <p:sldId id="384" r:id="rId56"/>
    <p:sldId id="272" r:id="rId57"/>
    <p:sldId id="359" r:id="rId58"/>
    <p:sldId id="352" r:id="rId59"/>
    <p:sldId id="317" r:id="rId60"/>
    <p:sldId id="333" r:id="rId61"/>
    <p:sldId id="347" r:id="rId62"/>
    <p:sldId id="275" r:id="rId63"/>
    <p:sldId id="433" r:id="rId64"/>
    <p:sldId id="377" r:id="rId65"/>
    <p:sldId id="449" r:id="rId66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54B"/>
    <a:srgbClr val="AFEBAF"/>
    <a:srgbClr val="ACBFFA"/>
    <a:srgbClr val="3535A5"/>
    <a:srgbClr val="2D2D8B"/>
    <a:srgbClr val="99CCFF"/>
    <a:srgbClr val="FF99FF"/>
    <a:srgbClr val="FFCDE1"/>
    <a:srgbClr val="FF97C1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1" autoAdjust="0"/>
    <p:restoredTop sz="94660"/>
  </p:normalViewPr>
  <p:slideViewPr>
    <p:cSldViewPr showGuides="1">
      <p:cViewPr varScale="1">
        <p:scale>
          <a:sx n="65" d="100"/>
          <a:sy n="65" d="100"/>
        </p:scale>
        <p:origin x="9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8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9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836702E-46D9-4FC0-8703-05C1B37202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9123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2B4B8-C316-4823-A6F6-50737FA89D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3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96DF4-644F-405B-9DDE-B8891395717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72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9CC2C-DF2A-4120-A0FD-B592C8353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9628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D1563-92E4-46E8-B8CF-D979C27FE5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8352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7AE03-3D26-47D6-9133-DFE26F774D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5095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2FC7A-97AD-4855-B6CE-31666D3794D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839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C5902-1487-4396-8E5F-3B722A4CA4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510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72BA7-02FF-4E07-AA52-5CFF6DF4A4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05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8853-98DA-470D-8CD6-6B16F8EEAA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87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20F71-E288-4A54-A4C6-F1098FD80A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727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5B44B-8F64-4532-B1B8-C60EFA824A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991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89D09-149E-4677-BC60-BE8AE81500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4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616E3282-5259-443E-B2DC-6576302557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1390650" y="1022350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>
              <a:defRPr/>
            </a:pP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878263"/>
            <a:ext cx="1872629" cy="273008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85" t="12624" r="10110" b="57480"/>
          <a:stretch>
            <a:fillRect/>
          </a:stretch>
        </p:blipFill>
        <p:spPr bwMode="auto">
          <a:xfrm>
            <a:off x="2194793" y="1343025"/>
            <a:ext cx="4176713" cy="417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2" name="Rectangle 8"/>
          <p:cNvSpPr>
            <a:spLocks noChangeArrowheads="1"/>
          </p:cNvSpPr>
          <p:nvPr/>
        </p:nvSpPr>
        <p:spPr bwMode="auto">
          <a:xfrm>
            <a:off x="1620118" y="1412875"/>
            <a:ext cx="1127125" cy="820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1620118" y="1628775"/>
            <a:ext cx="1143000" cy="641350"/>
          </a:xfrm>
          <a:prstGeom prst="rect">
            <a:avLst/>
          </a:prstGeom>
          <a:solidFill>
            <a:srgbClr val="CD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Criptas</a:t>
            </a:r>
          </a:p>
          <a:p>
            <a:pPr algn="l" eaLnBrk="1" hangingPunct="1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pequeñas</a:t>
            </a:r>
          </a:p>
        </p:txBody>
      </p:sp>
      <p:sp>
        <p:nvSpPr>
          <p:cNvPr id="139274" name="Rectangle 10"/>
          <p:cNvSpPr>
            <a:spLocks noChangeArrowheads="1"/>
          </p:cNvSpPr>
          <p:nvPr/>
        </p:nvSpPr>
        <p:spPr bwMode="auto">
          <a:xfrm>
            <a:off x="1818556" y="3722688"/>
            <a:ext cx="5207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75" name="Rectangle 11"/>
          <p:cNvSpPr>
            <a:spLocks noChangeArrowheads="1"/>
          </p:cNvSpPr>
          <p:nvPr/>
        </p:nvSpPr>
        <p:spPr bwMode="auto">
          <a:xfrm>
            <a:off x="1818556" y="5260975"/>
            <a:ext cx="1647825" cy="307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1313731" y="3460824"/>
            <a:ext cx="100965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nódulo </a:t>
            </a:r>
          </a:p>
          <a:p>
            <a:pPr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linfoideo</a:t>
            </a:r>
          </a:p>
        </p:txBody>
      </p:sp>
      <p:sp>
        <p:nvSpPr>
          <p:cNvPr id="139278" name="Text Box 14"/>
          <p:cNvSpPr txBox="1">
            <a:spLocks noChangeArrowheads="1"/>
          </p:cNvSpPr>
          <p:nvPr/>
        </p:nvSpPr>
        <p:spPr bwMode="auto">
          <a:xfrm>
            <a:off x="5395529" y="5248275"/>
            <a:ext cx="1733167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dirty="0"/>
              <a:t>c. longitudinal</a:t>
            </a:r>
          </a:p>
          <a:p>
            <a:pPr eaLnBrk="1" hangingPunct="1"/>
            <a:r>
              <a:rPr lang="es-ES" sz="1800" b="1" i="1" dirty="0"/>
              <a:t>Tenia </a:t>
            </a:r>
            <a:r>
              <a:rPr lang="es-ES" sz="1800" b="1" i="1" dirty="0" err="1"/>
              <a:t>coli</a:t>
            </a:r>
            <a:endParaRPr lang="es-ES" sz="1800" b="1" i="1" dirty="0"/>
          </a:p>
        </p:txBody>
      </p:sp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2959968" y="5445125"/>
            <a:ext cx="132397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/>
              <a:t>c. circular</a:t>
            </a:r>
          </a:p>
        </p:txBody>
      </p:sp>
      <p:sp>
        <p:nvSpPr>
          <p:cNvPr id="139283" name="Text Box 19"/>
          <p:cNvSpPr txBox="1">
            <a:spLocks noChangeArrowheads="1"/>
          </p:cNvSpPr>
          <p:nvPr/>
        </p:nvSpPr>
        <p:spPr bwMode="auto">
          <a:xfrm>
            <a:off x="6371506" y="3560334"/>
            <a:ext cx="1553630" cy="646331"/>
          </a:xfrm>
          <a:prstGeom prst="rect">
            <a:avLst/>
          </a:prstGeom>
          <a:solidFill>
            <a:srgbClr val="CD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/>
              <a:t>c. muscular </a:t>
            </a:r>
          </a:p>
          <a:p>
            <a:pPr algn="l" eaLnBrk="1" hangingPunct="1"/>
            <a:r>
              <a:rPr lang="es-ES" sz="1800" b="1" dirty="0"/>
              <a:t>engrosada</a:t>
            </a:r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6228184" y="2636912"/>
            <a:ext cx="2109873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Submucosa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menos </a:t>
            </a:r>
            <a:r>
              <a:rPr lang="es-E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vascularizada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288" name="Text Box 24"/>
          <p:cNvSpPr txBox="1">
            <a:spLocks noChangeArrowheads="1"/>
          </p:cNvSpPr>
          <p:nvPr/>
        </p:nvSpPr>
        <p:spPr bwMode="auto">
          <a:xfrm>
            <a:off x="7107238" y="530792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I. COLON</a:t>
            </a:r>
          </a:p>
        </p:txBody>
      </p:sp>
      <p:sp>
        <p:nvSpPr>
          <p:cNvPr id="139297" name="Rectangle 33"/>
          <p:cNvSpPr>
            <a:spLocks noChangeArrowheads="1"/>
          </p:cNvSpPr>
          <p:nvPr/>
        </p:nvSpPr>
        <p:spPr bwMode="auto">
          <a:xfrm>
            <a:off x="3787392" y="585788"/>
            <a:ext cx="1608137" cy="701675"/>
          </a:xfrm>
          <a:prstGeom prst="rect">
            <a:avLst/>
          </a:prstGeom>
          <a:solidFill>
            <a:srgbClr val="CD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hay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vellosidades</a:t>
            </a:r>
          </a:p>
        </p:txBody>
      </p:sp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7164288" y="980728"/>
            <a:ext cx="12763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/>
              <a:t>Histología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6228184" y="3460824"/>
            <a:ext cx="0" cy="84037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3" grpId="0" animBg="1"/>
      <p:bldP spid="139276" grpId="0" animBg="1"/>
      <p:bldP spid="139283" grpId="0" animBg="1"/>
      <p:bldP spid="139284" grpId="0" animBg="1"/>
      <p:bldP spid="13929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istologia col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4115371" cy="475124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8" descr="colo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53" r="11992" b="15413"/>
          <a:stretch/>
        </p:blipFill>
        <p:spPr bwMode="auto">
          <a:xfrm>
            <a:off x="4356235" y="1622997"/>
            <a:ext cx="2110810" cy="463976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6346523" y="2923301"/>
            <a:ext cx="2592387" cy="215443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182563" indent="-182563" algn="l" eaLnBrk="1" hangingPunct="1">
              <a:buFont typeface="Arial" pitchFamily="34" charset="0"/>
              <a:buChar char="•"/>
            </a:pPr>
            <a:r>
              <a:rPr lang="es-ES" sz="1800" dirty="0"/>
              <a:t>Borde en cepillo poco desarrollado</a:t>
            </a:r>
          </a:p>
          <a:p>
            <a:pPr marL="182563" indent="-182563" algn="l" eaLnBrk="1" hangingPunct="1">
              <a:buFont typeface="Arial" pitchFamily="34" charset="0"/>
              <a:buChar char="•"/>
            </a:pPr>
            <a:endParaRPr lang="es-ES" sz="1800" dirty="0"/>
          </a:p>
          <a:p>
            <a:pPr marL="182563" indent="-182563" algn="l" eaLnBrk="1" hangingPunct="1">
              <a:buFont typeface="Arial" pitchFamily="34" charset="0"/>
              <a:buChar char="•"/>
            </a:pPr>
            <a:r>
              <a:rPr lang="es-ES" sz="1800" b="1" dirty="0"/>
              <a:t>NO hay </a:t>
            </a:r>
            <a:r>
              <a:rPr lang="es-ES" sz="1800" dirty="0"/>
              <a:t>células que producen enzimas</a:t>
            </a:r>
          </a:p>
          <a:p>
            <a:pPr marL="182563" indent="-182563" algn="l" eaLnBrk="1" hangingPunct="1">
              <a:buFont typeface="Arial" pitchFamily="34" charset="0"/>
              <a:buChar char="•"/>
            </a:pPr>
            <a:endParaRPr lang="es-ES" sz="1800" dirty="0"/>
          </a:p>
          <a:p>
            <a:pPr marL="182563" indent="-182563" algn="l" eaLnBrk="1" hangingPunct="1">
              <a:buFont typeface="Arial" pitchFamily="34" charset="0"/>
              <a:buChar char="•"/>
            </a:pPr>
            <a:r>
              <a:rPr lang="es-ES" sz="1800" dirty="0"/>
              <a:t>Plexos más pequeños</a:t>
            </a:r>
          </a:p>
          <a:p>
            <a:pPr algn="l" eaLnBrk="1" hangingPunct="1"/>
            <a:endParaRPr lang="es-ES" sz="800" dirty="0"/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539552" y="434974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" name="Text Box 36"/>
          <p:cNvSpPr txBox="1">
            <a:spLocks noChangeArrowheads="1"/>
          </p:cNvSpPr>
          <p:nvPr/>
        </p:nvSpPr>
        <p:spPr bwMode="auto">
          <a:xfrm>
            <a:off x="7164288" y="539388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I. COLON</a:t>
            </a:r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7250113" y="999331"/>
            <a:ext cx="12763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/>
              <a:t>Histología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699792" y="4729681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submucosa</a:t>
            </a:r>
            <a:endParaRPr lang="es-VE" sz="1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979712" y="3586492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Nodo </a:t>
            </a:r>
          </a:p>
          <a:p>
            <a:r>
              <a:rPr lang="es-VE" sz="1600" dirty="0" smtClean="0"/>
              <a:t>linfático</a:t>
            </a:r>
            <a:endParaRPr lang="es-VE" sz="16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788023" y="1196974"/>
            <a:ext cx="100065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/>
              <a:t>criptas</a:t>
            </a:r>
            <a:endParaRPr lang="es-VE" sz="1600" dirty="0"/>
          </a:p>
        </p:txBody>
      </p:sp>
      <p:cxnSp>
        <p:nvCxnSpPr>
          <p:cNvPr id="4" name="3 Conector recto"/>
          <p:cNvCxnSpPr/>
          <p:nvPr/>
        </p:nvCxnSpPr>
        <p:spPr bwMode="auto">
          <a:xfrm flipH="1">
            <a:off x="5193621" y="1535528"/>
            <a:ext cx="79750" cy="90404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"/>
          <p:cNvCxnSpPr/>
          <p:nvPr/>
        </p:nvCxnSpPr>
        <p:spPr bwMode="auto">
          <a:xfrm>
            <a:off x="5502710" y="1515413"/>
            <a:ext cx="363770" cy="92415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6" t="10608" b="62569"/>
          <a:stretch>
            <a:fillRect/>
          </a:stretch>
        </p:blipFill>
        <p:spPr>
          <a:xfrm>
            <a:off x="3995738" y="3933825"/>
            <a:ext cx="4478337" cy="2087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7" name="Picture 9" descr="mucosa colon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4163"/>
            <a:ext cx="5329237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468313" y="4277900"/>
            <a:ext cx="3251211" cy="126188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sz="1800" dirty="0"/>
              <a:t>Muchas células mucosas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sz="1800" dirty="0"/>
              <a:t> </a:t>
            </a:r>
            <a:r>
              <a:rPr lang="es-ES" sz="1800" b="1" dirty="0"/>
              <a:t>No hay </a:t>
            </a:r>
            <a:r>
              <a:rPr lang="es-ES" sz="1800" dirty="0"/>
              <a:t>c. </a:t>
            </a:r>
            <a:r>
              <a:rPr lang="es-ES" sz="1800" dirty="0" err="1"/>
              <a:t>Paneth</a:t>
            </a:r>
            <a:endParaRPr lang="es-ES" sz="1800" dirty="0"/>
          </a:p>
          <a:p>
            <a:pPr algn="l" eaLnBrk="1" hangingPunct="1"/>
            <a:r>
              <a:rPr lang="es-ES" sz="1000" dirty="0"/>
              <a:t> </a:t>
            </a:r>
          </a:p>
          <a:p>
            <a:pPr algn="l" eaLnBrk="1" hangingPunct="1">
              <a:buFontTx/>
              <a:buChar char="•"/>
            </a:pPr>
            <a:r>
              <a:rPr lang="es-ES" sz="1800" dirty="0"/>
              <a:t> Pero, </a:t>
            </a:r>
            <a:r>
              <a:rPr lang="es-ES" sz="1800" b="1" u="sng" dirty="0" smtClean="0"/>
              <a:t>SÍ</a:t>
            </a:r>
            <a:r>
              <a:rPr lang="es-ES" sz="1800" b="1" dirty="0" smtClean="0"/>
              <a:t> </a:t>
            </a:r>
            <a:r>
              <a:rPr lang="es-ES" sz="1800" dirty="0"/>
              <a:t>células endocrinas</a:t>
            </a:r>
          </a:p>
        </p:txBody>
      </p:sp>
      <p:sp>
        <p:nvSpPr>
          <p:cNvPr id="2076" name="Oval 28"/>
          <p:cNvSpPr>
            <a:spLocks noChangeArrowheads="1"/>
          </p:cNvSpPr>
          <p:nvPr/>
        </p:nvSpPr>
        <p:spPr bwMode="auto">
          <a:xfrm>
            <a:off x="3132138" y="1196975"/>
            <a:ext cx="792162" cy="7207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3563938" y="1916113"/>
            <a:ext cx="503237" cy="25923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3924300" y="1700213"/>
            <a:ext cx="4464050" cy="25209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2901950" y="5853113"/>
            <a:ext cx="213677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/>
              <a:t>Uniones estrechas</a:t>
            </a:r>
          </a:p>
          <a:p>
            <a:pPr>
              <a:defRPr/>
            </a:pPr>
            <a:r>
              <a:rPr lang="es-ES_tradnl" sz="1800" dirty="0"/>
              <a:t> </a:t>
            </a: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apretadas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3995738" y="4724400"/>
            <a:ext cx="863600" cy="1152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V="1">
            <a:off x="3995738" y="4868863"/>
            <a:ext cx="1655762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7242273" y="404664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/>
              <a:t>I. COLON</a:t>
            </a:r>
          </a:p>
        </p:txBody>
      </p:sp>
      <p:sp>
        <p:nvSpPr>
          <p:cNvPr id="11276" name="Rectangle 37"/>
          <p:cNvSpPr>
            <a:spLocks noChangeArrowheads="1"/>
          </p:cNvSpPr>
          <p:nvPr/>
        </p:nvSpPr>
        <p:spPr bwMode="auto">
          <a:xfrm>
            <a:off x="7308304" y="864607"/>
            <a:ext cx="12763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/>
              <a:t>Histología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651500" y="5693628"/>
            <a:ext cx="1704313" cy="83099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/>
              <a:t>Epitelio criptas:</a:t>
            </a:r>
          </a:p>
          <a:p>
            <a:r>
              <a:rPr lang="es-VE" sz="1600" dirty="0" err="1"/>
              <a:t>e</a:t>
            </a:r>
            <a:r>
              <a:rPr lang="es-VE" sz="1600" dirty="0" err="1" smtClean="0"/>
              <a:t>nterocitos</a:t>
            </a:r>
            <a:r>
              <a:rPr lang="es-VE" sz="1600" dirty="0" smtClean="0"/>
              <a:t> y </a:t>
            </a:r>
          </a:p>
          <a:p>
            <a:r>
              <a:rPr lang="es-VE" sz="1600" dirty="0" smtClean="0"/>
              <a:t>c. mucosas</a:t>
            </a:r>
            <a:endParaRPr lang="es-VE" sz="1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239963" y="245331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Lámina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propia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361171" y="3625042"/>
            <a:ext cx="1273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Tej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linfático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5 Conector recto"/>
          <p:cNvCxnSpPr>
            <a:stCxn id="4" idx="0"/>
          </p:cNvCxnSpPr>
          <p:nvPr/>
        </p:nvCxnSpPr>
        <p:spPr bwMode="auto">
          <a:xfrm flipH="1" flipV="1">
            <a:off x="2905356" y="3236353"/>
            <a:ext cx="92367" cy="38868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6 CuadroTexto"/>
          <p:cNvSpPr txBox="1"/>
          <p:nvPr/>
        </p:nvSpPr>
        <p:spPr>
          <a:xfrm>
            <a:off x="5787314" y="1760991"/>
            <a:ext cx="1066318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Mucosa</a:t>
            </a:r>
            <a:endParaRPr lang="es-VE" dirty="0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0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0" grpId="0" animBg="1"/>
      <p:bldP spid="2076" grpId="0" animBg="1"/>
      <p:bldP spid="2077" grpId="0" animBg="1"/>
      <p:bldP spid="2078" grpId="0" animBg="1"/>
      <p:bldP spid="2079" grpId="0" animBg="1"/>
      <p:bldP spid="2080" grpId="0" animBg="1"/>
      <p:bldP spid="2081" grpId="0" animBg="1"/>
      <p:bldP spid="2" grpId="0" animBg="1"/>
      <p:bldP spid="3" grpId="0"/>
      <p:bldP spid="4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2270112" y="2973570"/>
            <a:ext cx="4675213" cy="1581150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009999"/>
              </a:buClr>
              <a:buSzPct val="150000"/>
              <a:buFontTx/>
              <a:buChar char="•"/>
            </a:pPr>
            <a:r>
              <a:rPr lang="es-ES" sz="2400" dirty="0"/>
              <a:t>Absorción sodio y agua</a:t>
            </a:r>
          </a:p>
          <a:p>
            <a:pPr algn="l" eaLnBrk="1" hangingPunct="1">
              <a:buClr>
                <a:srgbClr val="009999"/>
              </a:buClr>
              <a:buSzPct val="150000"/>
              <a:buFontTx/>
              <a:buChar char="•"/>
            </a:pPr>
            <a:endParaRPr lang="es-ES" sz="2400" dirty="0"/>
          </a:p>
          <a:p>
            <a:pPr algn="l" eaLnBrk="1" hangingPunct="1">
              <a:buClr>
                <a:srgbClr val="009999"/>
              </a:buClr>
              <a:buSzPct val="150000"/>
              <a:buFontTx/>
              <a:buChar char="•"/>
            </a:pPr>
            <a:r>
              <a:rPr lang="es-ES" sz="2400" dirty="0"/>
              <a:t>Formación y </a:t>
            </a:r>
            <a:r>
              <a:rPr lang="es-ES" sz="2400" dirty="0" smtClean="0"/>
              <a:t>almacenamiento heces</a:t>
            </a:r>
            <a:endParaRPr lang="es-ES" sz="2400" dirty="0"/>
          </a:p>
        </p:txBody>
      </p:sp>
      <p:sp>
        <p:nvSpPr>
          <p:cNvPr id="14339" name="Rectangle 9"/>
          <p:cNvSpPr>
            <a:spLocks noChangeArrowheads="1"/>
          </p:cNvSpPr>
          <p:nvPr/>
        </p:nvSpPr>
        <p:spPr bwMode="auto">
          <a:xfrm>
            <a:off x="3810000" y="2295153"/>
            <a:ext cx="15954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Funciones</a:t>
            </a:r>
          </a:p>
        </p:txBody>
      </p:sp>
      <p:sp>
        <p:nvSpPr>
          <p:cNvPr id="141322" name="Text Box 10"/>
          <p:cNvSpPr txBox="1">
            <a:spLocks noChangeArrowheads="1"/>
          </p:cNvSpPr>
          <p:nvPr/>
        </p:nvSpPr>
        <p:spPr bwMode="auto">
          <a:xfrm>
            <a:off x="7085013" y="653824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I. COLON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7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1" t="16304" r="15168"/>
          <a:stretch/>
        </p:blipFill>
        <p:spPr bwMode="auto">
          <a:xfrm>
            <a:off x="3656012" y="1628775"/>
            <a:ext cx="3344395" cy="457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19138" y="593725"/>
            <a:ext cx="79930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736600"/>
            <a:ext cx="413861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106363" y="1096963"/>
            <a:ext cx="31670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" name="Rectangle 9"/>
          <p:cNvSpPr>
            <a:spLocks noChangeArrowheads="1"/>
          </p:cNvSpPr>
          <p:nvPr/>
        </p:nvSpPr>
        <p:spPr bwMode="auto">
          <a:xfrm>
            <a:off x="3925888" y="1052513"/>
            <a:ext cx="8651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2268538" y="3179763"/>
            <a:ext cx="1387475" cy="64135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Colon </a:t>
            </a:r>
          </a:p>
          <a:p>
            <a:pPr eaLnBrk="1" hangingPunct="1"/>
            <a:r>
              <a:rPr lang="es-ES" sz="1800"/>
              <a:t>ascendente</a:t>
            </a:r>
          </a:p>
        </p:txBody>
      </p:sp>
      <p:sp>
        <p:nvSpPr>
          <p:cNvPr id="12297" name="Rectangle 17"/>
          <p:cNvSpPr>
            <a:spLocks noChangeArrowheads="1"/>
          </p:cNvSpPr>
          <p:nvPr/>
        </p:nvSpPr>
        <p:spPr bwMode="auto">
          <a:xfrm>
            <a:off x="4787900" y="4049713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8" name="Rectangle 20"/>
          <p:cNvSpPr>
            <a:spLocks noChangeArrowheads="1"/>
          </p:cNvSpPr>
          <p:nvPr/>
        </p:nvSpPr>
        <p:spPr bwMode="auto">
          <a:xfrm>
            <a:off x="3563938" y="1960563"/>
            <a:ext cx="2159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9" name="Rectangle 21"/>
          <p:cNvSpPr>
            <a:spLocks noChangeArrowheads="1"/>
          </p:cNvSpPr>
          <p:nvPr/>
        </p:nvSpPr>
        <p:spPr bwMode="auto">
          <a:xfrm>
            <a:off x="3779838" y="1528763"/>
            <a:ext cx="2873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0" name="Rectangle 22"/>
          <p:cNvSpPr>
            <a:spLocks noChangeArrowheads="1"/>
          </p:cNvSpPr>
          <p:nvPr/>
        </p:nvSpPr>
        <p:spPr bwMode="auto">
          <a:xfrm>
            <a:off x="3348038" y="1268413"/>
            <a:ext cx="71913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 flipH="1">
            <a:off x="4230451" y="1374775"/>
            <a:ext cx="3005845" cy="5248275"/>
          </a:xfrm>
          <a:prstGeom prst="line">
            <a:avLst/>
          </a:prstGeom>
          <a:noFill/>
          <a:ln w="57150">
            <a:solidFill>
              <a:srgbClr val="3333FF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02" name="Text Box 25"/>
          <p:cNvSpPr txBox="1">
            <a:spLocks noChangeArrowheads="1"/>
          </p:cNvSpPr>
          <p:nvPr/>
        </p:nvSpPr>
        <p:spPr bwMode="auto">
          <a:xfrm>
            <a:off x="6910015" y="3437075"/>
            <a:ext cx="1622425" cy="396875"/>
          </a:xfrm>
          <a:prstGeom prst="rect">
            <a:avLst/>
          </a:prstGeom>
          <a:solidFill>
            <a:srgbClr val="DEF1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/>
              <a:t>1.3 m largo</a:t>
            </a:r>
          </a:p>
        </p:txBody>
      </p:sp>
      <p:sp>
        <p:nvSpPr>
          <p:cNvPr id="12303" name="Rectangle 29"/>
          <p:cNvSpPr>
            <a:spLocks noChangeArrowheads="1"/>
          </p:cNvSpPr>
          <p:nvPr/>
        </p:nvSpPr>
        <p:spPr bwMode="auto">
          <a:xfrm>
            <a:off x="3348038" y="4697413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6" name="Text Box 30"/>
          <p:cNvSpPr txBox="1">
            <a:spLocks noChangeArrowheads="1"/>
          </p:cNvSpPr>
          <p:nvPr/>
        </p:nvSpPr>
        <p:spPr bwMode="auto">
          <a:xfrm>
            <a:off x="611188" y="908050"/>
            <a:ext cx="2909887" cy="466725"/>
          </a:xfrm>
          <a:prstGeom prst="rect">
            <a:avLst/>
          </a:prstGeom>
          <a:solidFill>
            <a:srgbClr val="9DCE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¿Qué ocurre aquí?</a:t>
            </a: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2987675" y="1628775"/>
            <a:ext cx="1087438" cy="64135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Flexura </a:t>
            </a:r>
          </a:p>
          <a:p>
            <a:pPr eaLnBrk="1" hangingPunct="1"/>
            <a:r>
              <a:rPr lang="es-ES" sz="1800" dirty="0"/>
              <a:t>hepática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4787900" y="4044950"/>
            <a:ext cx="679450" cy="581025"/>
          </a:xfrm>
          <a:prstGeom prst="rect">
            <a:avLst/>
          </a:prstGeom>
          <a:solidFill>
            <a:srgbClr val="DEF1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Í</a:t>
            </a:r>
            <a:r>
              <a:rPr lang="es-ES" sz="1600" b="1" dirty="0" smtClean="0"/>
              <a:t>leon</a:t>
            </a:r>
            <a:endParaRPr lang="es-ES" sz="1600" b="1" dirty="0"/>
          </a:p>
          <a:p>
            <a:pPr algn="l" eaLnBrk="1" hangingPunct="1"/>
            <a:r>
              <a:rPr lang="es-ES" sz="1400" b="1" dirty="0"/>
              <a:t>1.5</a:t>
            </a:r>
            <a:r>
              <a:rPr lang="es-ES" sz="1600" b="1" dirty="0"/>
              <a:t> L</a:t>
            </a:r>
          </a:p>
        </p:txBody>
      </p:sp>
      <p:sp>
        <p:nvSpPr>
          <p:cNvPr id="12307" name="Line 27"/>
          <p:cNvSpPr>
            <a:spLocks noChangeShapeType="1"/>
          </p:cNvSpPr>
          <p:nvPr/>
        </p:nvSpPr>
        <p:spPr bwMode="auto">
          <a:xfrm flipH="1">
            <a:off x="4391025" y="4552950"/>
            <a:ext cx="612775" cy="144463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08" name="Rectangle 32"/>
          <p:cNvSpPr>
            <a:spLocks noChangeArrowheads="1"/>
          </p:cNvSpPr>
          <p:nvPr/>
        </p:nvSpPr>
        <p:spPr bwMode="auto">
          <a:xfrm>
            <a:off x="3275013" y="4986338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3243263" y="5018882"/>
            <a:ext cx="752475" cy="366712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/>
              <a:t>Ciego</a:t>
            </a:r>
          </a:p>
        </p:txBody>
      </p:sp>
      <p:sp>
        <p:nvSpPr>
          <p:cNvPr id="12310" name="Rectangle 34"/>
          <p:cNvSpPr>
            <a:spLocks noChangeArrowheads="1"/>
          </p:cNvSpPr>
          <p:nvPr/>
        </p:nvSpPr>
        <p:spPr bwMode="auto">
          <a:xfrm>
            <a:off x="3492500" y="5445125"/>
            <a:ext cx="7921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2" name="Text Box 16"/>
          <p:cNvSpPr txBox="1">
            <a:spLocks noChangeArrowheads="1"/>
          </p:cNvSpPr>
          <p:nvPr/>
        </p:nvSpPr>
        <p:spPr bwMode="auto">
          <a:xfrm>
            <a:off x="3608387" y="5453817"/>
            <a:ext cx="917575" cy="30480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400" b="1"/>
              <a:t>apéndice</a:t>
            </a:r>
          </a:p>
        </p:txBody>
      </p:sp>
      <p:sp>
        <p:nvSpPr>
          <p:cNvPr id="101415" name="Text Box 39"/>
          <p:cNvSpPr txBox="1">
            <a:spLocks noChangeArrowheads="1"/>
          </p:cNvSpPr>
          <p:nvPr/>
        </p:nvSpPr>
        <p:spPr bwMode="auto">
          <a:xfrm>
            <a:off x="668338" y="2443163"/>
            <a:ext cx="2422525" cy="528637"/>
          </a:xfrm>
          <a:prstGeom prst="rect">
            <a:avLst/>
          </a:prstGeom>
          <a:solidFill>
            <a:srgbClr val="AFEBA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/>
              <a:t>ABSORCIÓN</a:t>
            </a:r>
          </a:p>
        </p:txBody>
      </p:sp>
      <p:sp>
        <p:nvSpPr>
          <p:cNvPr id="101416" name="Text Box 40"/>
          <p:cNvSpPr txBox="1">
            <a:spLocks noChangeArrowheads="1"/>
          </p:cNvSpPr>
          <p:nvPr/>
        </p:nvSpPr>
        <p:spPr bwMode="auto">
          <a:xfrm>
            <a:off x="5076825" y="1989138"/>
            <a:ext cx="1439863" cy="366712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s-ES" sz="1800"/>
              <a:t>Transverso</a:t>
            </a:r>
          </a:p>
        </p:txBody>
      </p:sp>
      <p:sp>
        <p:nvSpPr>
          <p:cNvPr id="101418" name="Text Box 42"/>
          <p:cNvSpPr txBox="1">
            <a:spLocks noChangeArrowheads="1"/>
          </p:cNvSpPr>
          <p:nvPr/>
        </p:nvSpPr>
        <p:spPr bwMode="auto">
          <a:xfrm>
            <a:off x="7164288" y="548382"/>
            <a:ext cx="136815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" sz="1800" b="1" dirty="0" smtClean="0">
                <a:latin typeface="Comic Sans MS" pitchFamily="66" charset="0"/>
              </a:rPr>
              <a:t>I. COLON</a:t>
            </a:r>
          </a:p>
        </p:txBody>
      </p:sp>
      <p:sp>
        <p:nvSpPr>
          <p:cNvPr id="29" name="Rectangle 37"/>
          <p:cNvSpPr>
            <a:spLocks noChangeArrowheads="1"/>
          </p:cNvSpPr>
          <p:nvPr/>
        </p:nvSpPr>
        <p:spPr bwMode="auto">
          <a:xfrm>
            <a:off x="7304219" y="963057"/>
            <a:ext cx="122822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Funciones</a:t>
            </a:r>
            <a:endParaRPr lang="es-ES" sz="1800" b="1" dirty="0"/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2596356" y="4271963"/>
            <a:ext cx="1111250" cy="64135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/>
              <a:t>Válvula </a:t>
            </a:r>
          </a:p>
          <a:p>
            <a:pPr algn="l" eaLnBrk="1" hangingPunct="1"/>
            <a:r>
              <a:rPr lang="es-ES" sz="1800" dirty="0"/>
              <a:t>ileocecal</a:t>
            </a:r>
          </a:p>
        </p:txBody>
      </p:sp>
      <p:sp>
        <p:nvSpPr>
          <p:cNvPr id="30" name="Text Box 36"/>
          <p:cNvSpPr txBox="1">
            <a:spLocks noChangeArrowheads="1"/>
          </p:cNvSpPr>
          <p:nvPr/>
        </p:nvSpPr>
        <p:spPr bwMode="auto">
          <a:xfrm>
            <a:off x="3851454" y="848471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00" grpId="0" animBg="1"/>
      <p:bldP spid="101406" grpId="0" animBg="1"/>
      <p:bldP spid="101406" grpId="1" animBg="1"/>
      <p:bldP spid="1014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8" t="17381" r="46744"/>
          <a:stretch>
            <a:fillRect/>
          </a:stretch>
        </p:blipFill>
        <p:spPr bwMode="auto">
          <a:xfrm>
            <a:off x="1476375" y="1268413"/>
            <a:ext cx="3457575" cy="455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3798888" y="981075"/>
            <a:ext cx="31686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1"/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4735513" y="1339850"/>
            <a:ext cx="25923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 rot="3253933">
            <a:off x="4556918" y="1507332"/>
            <a:ext cx="525463" cy="209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5005388" y="1555750"/>
            <a:ext cx="1273175" cy="64135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Flexura </a:t>
            </a:r>
          </a:p>
          <a:p>
            <a:pPr algn="l" eaLnBrk="1" hangingPunct="1"/>
            <a:r>
              <a:rPr lang="es-ES" sz="1800"/>
              <a:t>esplénica</a:t>
            </a: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4860925" y="2773363"/>
            <a:ext cx="2159000" cy="366712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Colon descendente</a:t>
            </a:r>
          </a:p>
        </p:txBody>
      </p:sp>
      <p:sp>
        <p:nvSpPr>
          <p:cNvPr id="13320" name="Rectangle 13"/>
          <p:cNvSpPr>
            <a:spLocks noChangeArrowheads="1"/>
          </p:cNvSpPr>
          <p:nvPr/>
        </p:nvSpPr>
        <p:spPr bwMode="auto">
          <a:xfrm>
            <a:off x="4448175" y="5156200"/>
            <a:ext cx="21590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1" name="Rectangle 14"/>
          <p:cNvSpPr>
            <a:spLocks noChangeArrowheads="1"/>
          </p:cNvSpPr>
          <p:nvPr/>
        </p:nvSpPr>
        <p:spPr bwMode="auto">
          <a:xfrm>
            <a:off x="3871913" y="5516563"/>
            <a:ext cx="17272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2" name="Rectangle 15"/>
          <p:cNvSpPr>
            <a:spLocks noChangeArrowheads="1"/>
          </p:cNvSpPr>
          <p:nvPr/>
        </p:nvSpPr>
        <p:spPr bwMode="auto">
          <a:xfrm>
            <a:off x="1495425" y="5084763"/>
            <a:ext cx="13684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6" name="Text Box 16"/>
          <p:cNvSpPr txBox="1">
            <a:spLocks noChangeArrowheads="1"/>
          </p:cNvSpPr>
          <p:nvPr/>
        </p:nvSpPr>
        <p:spPr bwMode="auto">
          <a:xfrm>
            <a:off x="3786188" y="5516563"/>
            <a:ext cx="785812" cy="581025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Canal </a:t>
            </a:r>
          </a:p>
          <a:p>
            <a:pPr algn="l" eaLnBrk="1" hangingPunct="1"/>
            <a:r>
              <a:rPr lang="es-ES" sz="1600" b="1"/>
              <a:t>anal</a:t>
            </a:r>
          </a:p>
        </p:txBody>
      </p:sp>
      <p:sp>
        <p:nvSpPr>
          <p:cNvPr id="102417" name="Text Box 17"/>
          <p:cNvSpPr txBox="1">
            <a:spLocks noChangeArrowheads="1"/>
          </p:cNvSpPr>
          <p:nvPr/>
        </p:nvSpPr>
        <p:spPr bwMode="auto">
          <a:xfrm>
            <a:off x="2268538" y="5229225"/>
            <a:ext cx="725487" cy="30480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Recto</a:t>
            </a:r>
          </a:p>
        </p:txBody>
      </p:sp>
      <p:sp>
        <p:nvSpPr>
          <p:cNvPr id="102418" name="Text Box 18"/>
          <p:cNvSpPr txBox="1">
            <a:spLocks noChangeArrowheads="1"/>
          </p:cNvSpPr>
          <p:nvPr/>
        </p:nvSpPr>
        <p:spPr bwMode="auto">
          <a:xfrm>
            <a:off x="4387850" y="4941888"/>
            <a:ext cx="1260475" cy="366712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Sigmoides</a:t>
            </a:r>
          </a:p>
        </p:txBody>
      </p:sp>
      <p:sp>
        <p:nvSpPr>
          <p:cNvPr id="102430" name="Text Box 30"/>
          <p:cNvSpPr txBox="1">
            <a:spLocks noChangeArrowheads="1"/>
          </p:cNvSpPr>
          <p:nvPr/>
        </p:nvSpPr>
        <p:spPr bwMode="auto">
          <a:xfrm>
            <a:off x="6897513" y="1932781"/>
            <a:ext cx="1612900" cy="528637"/>
          </a:xfrm>
          <a:prstGeom prst="rect">
            <a:avLst/>
          </a:prstGeom>
          <a:solidFill>
            <a:srgbClr val="9DCE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800" b="1"/>
              <a:t>¿y aquí?</a:t>
            </a:r>
          </a:p>
        </p:txBody>
      </p:sp>
      <p:sp>
        <p:nvSpPr>
          <p:cNvPr id="102431" name="Line 31"/>
          <p:cNvSpPr>
            <a:spLocks noChangeShapeType="1"/>
          </p:cNvSpPr>
          <p:nvPr/>
        </p:nvSpPr>
        <p:spPr bwMode="auto">
          <a:xfrm flipH="1">
            <a:off x="1763713" y="476250"/>
            <a:ext cx="3817937" cy="5761038"/>
          </a:xfrm>
          <a:prstGeom prst="line">
            <a:avLst/>
          </a:prstGeom>
          <a:noFill/>
          <a:ln w="57150">
            <a:solidFill>
              <a:srgbClr val="3333FF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432" name="Text Box 32"/>
          <p:cNvSpPr txBox="1">
            <a:spLocks noChangeArrowheads="1"/>
          </p:cNvSpPr>
          <p:nvPr/>
        </p:nvSpPr>
        <p:spPr bwMode="auto">
          <a:xfrm>
            <a:off x="5132388" y="3741738"/>
            <a:ext cx="3255962" cy="466725"/>
          </a:xfrm>
          <a:prstGeom prst="rect">
            <a:avLst/>
          </a:prstGeom>
          <a:solidFill>
            <a:srgbClr val="ACBFFA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/>
              <a:t>ALMACENAMIENTO</a:t>
            </a:r>
          </a:p>
        </p:txBody>
      </p:sp>
      <p:sp>
        <p:nvSpPr>
          <p:cNvPr id="19" name="Text Box 36"/>
          <p:cNvSpPr txBox="1">
            <a:spLocks noChangeArrowheads="1"/>
          </p:cNvSpPr>
          <p:nvPr/>
        </p:nvSpPr>
        <p:spPr bwMode="auto">
          <a:xfrm>
            <a:off x="7251700" y="488950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I. COLON</a:t>
            </a:r>
          </a:p>
        </p:txBody>
      </p:sp>
      <p:sp>
        <p:nvSpPr>
          <p:cNvPr id="21" name="Rectangle 37"/>
          <p:cNvSpPr>
            <a:spLocks noChangeArrowheads="1"/>
          </p:cNvSpPr>
          <p:nvPr/>
        </p:nvSpPr>
        <p:spPr bwMode="auto">
          <a:xfrm>
            <a:off x="7359101" y="914400"/>
            <a:ext cx="122822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Funciones</a:t>
            </a:r>
            <a:endParaRPr lang="es-ES" sz="1800" b="1" dirty="0"/>
          </a:p>
        </p:txBody>
      </p:sp>
      <p:sp>
        <p:nvSpPr>
          <p:cNvPr id="22" name="Text Box 36"/>
          <p:cNvSpPr txBox="1">
            <a:spLocks noChangeArrowheads="1"/>
          </p:cNvSpPr>
          <p:nvPr/>
        </p:nvSpPr>
        <p:spPr bwMode="auto">
          <a:xfrm>
            <a:off x="611188" y="6207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2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0" grpId="0" animBg="1"/>
      <p:bldP spid="102431" grpId="0" animBg="1"/>
      <p:bldP spid="1024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img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3" r="4367"/>
          <a:stretch>
            <a:fillRect/>
          </a:stretch>
        </p:blipFill>
        <p:spPr>
          <a:xfrm>
            <a:off x="863600" y="1557338"/>
            <a:ext cx="7092950" cy="4806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3" name="Rectangle 28"/>
          <p:cNvSpPr>
            <a:spLocks noChangeArrowheads="1"/>
          </p:cNvSpPr>
          <p:nvPr/>
        </p:nvSpPr>
        <p:spPr bwMode="auto">
          <a:xfrm>
            <a:off x="1042988" y="1125538"/>
            <a:ext cx="23050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4" name="Rectangle 29"/>
          <p:cNvSpPr>
            <a:spLocks noChangeArrowheads="1"/>
          </p:cNvSpPr>
          <p:nvPr/>
        </p:nvSpPr>
        <p:spPr bwMode="auto">
          <a:xfrm>
            <a:off x="6300788" y="3644900"/>
            <a:ext cx="19431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827088" y="1484313"/>
            <a:ext cx="2103437" cy="466725"/>
          </a:xfrm>
          <a:prstGeom prst="rect">
            <a:avLst/>
          </a:prstGeom>
          <a:solidFill>
            <a:srgbClr val="AFEBA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/>
              <a:t>ABSORCIÓN</a:t>
            </a: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6076950" y="3789363"/>
            <a:ext cx="2743200" cy="406400"/>
          </a:xfrm>
          <a:prstGeom prst="rect">
            <a:avLst/>
          </a:prstGeom>
          <a:solidFill>
            <a:srgbClr val="8CA6F8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/>
              <a:t>ALMACENAMIENTO</a:t>
            </a:r>
          </a:p>
        </p:txBody>
      </p:sp>
      <p:sp>
        <p:nvSpPr>
          <p:cNvPr id="15368" name="Rectangle 33"/>
          <p:cNvSpPr>
            <a:spLocks noChangeArrowheads="1"/>
          </p:cNvSpPr>
          <p:nvPr/>
        </p:nvSpPr>
        <p:spPr bwMode="auto">
          <a:xfrm>
            <a:off x="3995738" y="6021388"/>
            <a:ext cx="13684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611188" y="6207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70" name="Rectangle 37"/>
          <p:cNvSpPr>
            <a:spLocks noChangeArrowheads="1"/>
          </p:cNvSpPr>
          <p:nvPr/>
        </p:nvSpPr>
        <p:spPr bwMode="auto">
          <a:xfrm>
            <a:off x="1042988" y="4868863"/>
            <a:ext cx="1873250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5371" name="Rectangle 38"/>
          <p:cNvSpPr>
            <a:spLocks noChangeArrowheads="1"/>
          </p:cNvSpPr>
          <p:nvPr/>
        </p:nvSpPr>
        <p:spPr bwMode="auto">
          <a:xfrm>
            <a:off x="2843213" y="5516563"/>
            <a:ext cx="1296987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2" name="Rectangle 39"/>
          <p:cNvSpPr>
            <a:spLocks noChangeArrowheads="1"/>
          </p:cNvSpPr>
          <p:nvPr/>
        </p:nvSpPr>
        <p:spPr bwMode="auto">
          <a:xfrm>
            <a:off x="5651500" y="4508500"/>
            <a:ext cx="2305050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5292724" y="5208633"/>
            <a:ext cx="1367507" cy="923330"/>
          </a:xfrm>
          <a:prstGeom prst="rect">
            <a:avLst/>
          </a:prstGeom>
          <a:solidFill>
            <a:srgbClr val="FFA54B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dirty="0" smtClean="0"/>
              <a:t>Elimina </a:t>
            </a:r>
          </a:p>
          <a:p>
            <a:pPr eaLnBrk="1" hangingPunct="1"/>
            <a:r>
              <a:rPr lang="es-ES" sz="1800" b="1" dirty="0"/>
              <a:t>d</a:t>
            </a:r>
            <a:r>
              <a:rPr lang="es-ES" sz="1800" b="1" dirty="0" smtClean="0"/>
              <a:t>el recto </a:t>
            </a:r>
            <a:endParaRPr lang="es-ES" sz="1800" b="1" dirty="0"/>
          </a:p>
          <a:p>
            <a:pPr eaLnBrk="1" hangingPunct="1"/>
            <a:r>
              <a:rPr lang="es-ES" sz="1800" b="1" dirty="0"/>
              <a:t>0.1 L</a:t>
            </a:r>
          </a:p>
        </p:txBody>
      </p:sp>
      <p:sp>
        <p:nvSpPr>
          <p:cNvPr id="15374" name="Rectangle 41"/>
          <p:cNvSpPr>
            <a:spLocks noChangeArrowheads="1"/>
          </p:cNvSpPr>
          <p:nvPr/>
        </p:nvSpPr>
        <p:spPr bwMode="auto">
          <a:xfrm>
            <a:off x="7301013" y="1027669"/>
            <a:ext cx="123142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Funciones</a:t>
            </a:r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7196818" y="611396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I. COLON</a:t>
            </a:r>
          </a:p>
        </p:txBody>
      </p:sp>
      <p:sp>
        <p:nvSpPr>
          <p:cNvPr id="15376" name="Oval 50"/>
          <p:cNvSpPr>
            <a:spLocks noChangeArrowheads="1"/>
          </p:cNvSpPr>
          <p:nvPr/>
        </p:nvSpPr>
        <p:spPr bwMode="auto">
          <a:xfrm>
            <a:off x="2124075" y="4365625"/>
            <a:ext cx="576263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7" name="Rectangle 45"/>
          <p:cNvSpPr>
            <a:spLocks noChangeArrowheads="1"/>
          </p:cNvSpPr>
          <p:nvPr/>
        </p:nvSpPr>
        <p:spPr bwMode="auto">
          <a:xfrm>
            <a:off x="2051050" y="4365625"/>
            <a:ext cx="720725" cy="396875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/>
              <a:t>4h</a:t>
            </a:r>
          </a:p>
        </p:txBody>
      </p:sp>
      <p:sp>
        <p:nvSpPr>
          <p:cNvPr id="15378" name="Oval 51"/>
          <p:cNvSpPr>
            <a:spLocks noChangeArrowheads="1"/>
          </p:cNvSpPr>
          <p:nvPr/>
        </p:nvSpPr>
        <p:spPr bwMode="auto">
          <a:xfrm>
            <a:off x="1908175" y="2060575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9" name="Rectangle 46"/>
          <p:cNvSpPr>
            <a:spLocks noChangeArrowheads="1"/>
          </p:cNvSpPr>
          <p:nvPr/>
        </p:nvSpPr>
        <p:spPr bwMode="auto">
          <a:xfrm>
            <a:off x="1908175" y="2060575"/>
            <a:ext cx="720725" cy="396875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/>
              <a:t>6h</a:t>
            </a:r>
          </a:p>
        </p:txBody>
      </p:sp>
      <p:sp>
        <p:nvSpPr>
          <p:cNvPr id="15380" name="Oval 52"/>
          <p:cNvSpPr>
            <a:spLocks noChangeArrowheads="1"/>
          </p:cNvSpPr>
          <p:nvPr/>
        </p:nvSpPr>
        <p:spPr bwMode="auto">
          <a:xfrm>
            <a:off x="5651500" y="1628775"/>
            <a:ext cx="576263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1" name="Rectangle 47"/>
          <p:cNvSpPr>
            <a:spLocks noChangeArrowheads="1"/>
          </p:cNvSpPr>
          <p:nvPr/>
        </p:nvSpPr>
        <p:spPr bwMode="auto">
          <a:xfrm>
            <a:off x="5508625" y="1700213"/>
            <a:ext cx="720725" cy="396875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/>
              <a:t>9h</a:t>
            </a:r>
          </a:p>
        </p:txBody>
      </p:sp>
      <p:sp>
        <p:nvSpPr>
          <p:cNvPr id="15382" name="Oval 53"/>
          <p:cNvSpPr>
            <a:spLocks noChangeArrowheads="1"/>
          </p:cNvSpPr>
          <p:nvPr/>
        </p:nvSpPr>
        <p:spPr bwMode="auto">
          <a:xfrm>
            <a:off x="4211638" y="3500438"/>
            <a:ext cx="647700" cy="433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3" name="Rectangle 48"/>
          <p:cNvSpPr>
            <a:spLocks noChangeArrowheads="1"/>
          </p:cNvSpPr>
          <p:nvPr/>
        </p:nvSpPr>
        <p:spPr bwMode="auto">
          <a:xfrm>
            <a:off x="4343400" y="3733800"/>
            <a:ext cx="720725" cy="396875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/>
              <a:t>12h</a:t>
            </a:r>
          </a:p>
        </p:txBody>
      </p:sp>
      <p:sp>
        <p:nvSpPr>
          <p:cNvPr id="15384" name="Oval 54"/>
          <p:cNvSpPr>
            <a:spLocks noChangeArrowheads="1"/>
          </p:cNvSpPr>
          <p:nvPr/>
        </p:nvSpPr>
        <p:spPr bwMode="auto">
          <a:xfrm>
            <a:off x="4572000" y="4581525"/>
            <a:ext cx="504825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5" name="Rectangle 49"/>
          <p:cNvSpPr>
            <a:spLocks noChangeArrowheads="1"/>
          </p:cNvSpPr>
          <p:nvPr/>
        </p:nvSpPr>
        <p:spPr bwMode="auto">
          <a:xfrm>
            <a:off x="4572000" y="4652963"/>
            <a:ext cx="720725" cy="396875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/>
              <a:t>72h</a:t>
            </a: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592291" y="4073693"/>
            <a:ext cx="1242859" cy="1015663"/>
          </a:xfrm>
          <a:prstGeom prst="rect">
            <a:avLst/>
          </a:prstGeom>
          <a:solidFill>
            <a:srgbClr val="AFEBA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 smtClean="0"/>
              <a:t>Recibe </a:t>
            </a:r>
          </a:p>
          <a:p>
            <a:pPr eaLnBrk="1" hangingPunct="1"/>
            <a:r>
              <a:rPr lang="es-ES" b="1" dirty="0" smtClean="0"/>
              <a:t>del íleon </a:t>
            </a:r>
            <a:endParaRPr lang="es-ES" b="1" dirty="0"/>
          </a:p>
          <a:p>
            <a:pPr eaLnBrk="1" hangingPunct="1"/>
            <a:r>
              <a:rPr lang="es-ES" b="1" dirty="0"/>
              <a:t>1.5 </a:t>
            </a:r>
            <a:r>
              <a:rPr lang="es-ES" b="1" dirty="0" err="1"/>
              <a:t>lts</a:t>
            </a:r>
            <a:endParaRPr lang="es-ES" b="1" dirty="0"/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" grpId="0" animBg="1"/>
      <p:bldP spid="3103" grpId="0" animBg="1"/>
      <p:bldP spid="3106" grpId="0" animBg="1"/>
      <p:bldP spid="310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7164288" y="476672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I. COLON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7279644" y="907629"/>
            <a:ext cx="122822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/>
              <a:t>Funciones</a:t>
            </a: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1042988" y="1125538"/>
            <a:ext cx="23050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6531049" y="2659782"/>
            <a:ext cx="1541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Motilidad</a:t>
            </a:r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1289124" y="2516907"/>
            <a:ext cx="1541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Motilidad</a:t>
            </a:r>
          </a:p>
        </p:txBody>
      </p:sp>
      <p:sp>
        <p:nvSpPr>
          <p:cNvPr id="214026" name="Line 10"/>
          <p:cNvSpPr>
            <a:spLocks noChangeShapeType="1"/>
          </p:cNvSpPr>
          <p:nvPr/>
        </p:nvSpPr>
        <p:spPr bwMode="auto">
          <a:xfrm flipV="1">
            <a:off x="6516762" y="2707407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27" name="Rectangle 11"/>
          <p:cNvSpPr>
            <a:spLocks noChangeArrowheads="1"/>
          </p:cNvSpPr>
          <p:nvPr/>
        </p:nvSpPr>
        <p:spPr bwMode="auto">
          <a:xfrm>
            <a:off x="6372299" y="2562945"/>
            <a:ext cx="1728788" cy="576262"/>
          </a:xfrm>
          <a:prstGeom prst="rect">
            <a:avLst/>
          </a:prstGeom>
          <a:noFill/>
          <a:ln w="28575">
            <a:solidFill>
              <a:srgbClr val="E2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28" name="Rectangle 12"/>
          <p:cNvSpPr>
            <a:spLocks noChangeArrowheads="1"/>
          </p:cNvSpPr>
          <p:nvPr/>
        </p:nvSpPr>
        <p:spPr bwMode="auto">
          <a:xfrm>
            <a:off x="1043062" y="2491507"/>
            <a:ext cx="1728787" cy="57626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29" name="Line 13"/>
          <p:cNvSpPr>
            <a:spLocks noChangeShapeType="1"/>
          </p:cNvSpPr>
          <p:nvPr/>
        </p:nvSpPr>
        <p:spPr bwMode="auto">
          <a:xfrm>
            <a:off x="1258962" y="2564532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30" name="Line 14"/>
          <p:cNvSpPr>
            <a:spLocks noChangeShapeType="1"/>
          </p:cNvSpPr>
          <p:nvPr/>
        </p:nvSpPr>
        <p:spPr bwMode="auto">
          <a:xfrm>
            <a:off x="6511999" y="3283670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31" name="Line 15"/>
          <p:cNvSpPr>
            <a:spLocks noChangeShapeType="1"/>
          </p:cNvSpPr>
          <p:nvPr/>
        </p:nvSpPr>
        <p:spPr bwMode="auto">
          <a:xfrm flipV="1">
            <a:off x="1258962" y="3212232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16397" name="Picture 16" descr="Co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87" y="1916832"/>
            <a:ext cx="30829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8" name="Rectangle 17"/>
          <p:cNvSpPr>
            <a:spLocks noChangeArrowheads="1"/>
          </p:cNvSpPr>
          <p:nvPr/>
        </p:nvSpPr>
        <p:spPr bwMode="auto">
          <a:xfrm>
            <a:off x="4211712" y="2994745"/>
            <a:ext cx="720725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4" name="Rectangle 18"/>
          <p:cNvSpPr>
            <a:spLocks noChangeArrowheads="1"/>
          </p:cNvSpPr>
          <p:nvPr/>
        </p:nvSpPr>
        <p:spPr bwMode="auto">
          <a:xfrm>
            <a:off x="1043062" y="3139207"/>
            <a:ext cx="1728787" cy="576263"/>
          </a:xfrm>
          <a:prstGeom prst="rect">
            <a:avLst/>
          </a:prstGeom>
          <a:noFill/>
          <a:ln w="2857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5" name="Rectangle 19"/>
          <p:cNvSpPr>
            <a:spLocks noChangeArrowheads="1"/>
          </p:cNvSpPr>
          <p:nvPr/>
        </p:nvSpPr>
        <p:spPr bwMode="auto">
          <a:xfrm>
            <a:off x="6372299" y="3212232"/>
            <a:ext cx="1728788" cy="5746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6" name="Rectangle 20"/>
          <p:cNvSpPr>
            <a:spLocks noChangeArrowheads="1"/>
          </p:cNvSpPr>
          <p:nvPr/>
        </p:nvSpPr>
        <p:spPr bwMode="auto">
          <a:xfrm>
            <a:off x="1042988" y="4580657"/>
            <a:ext cx="1893888" cy="730250"/>
          </a:xfrm>
          <a:prstGeom prst="rect">
            <a:avLst/>
          </a:prstGeom>
          <a:solidFill>
            <a:srgbClr val="99CCFF"/>
          </a:solidFill>
          <a:ln w="28575">
            <a:solidFill>
              <a:srgbClr val="3333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_tradnl"/>
              <a:t>Heces duras</a:t>
            </a:r>
          </a:p>
          <a:p>
            <a:r>
              <a:rPr lang="es-ES_tradnl"/>
              <a:t>Estreñimiento</a:t>
            </a:r>
          </a:p>
        </p:txBody>
      </p:sp>
      <p:sp>
        <p:nvSpPr>
          <p:cNvPr id="214037" name="Rectangle 21"/>
          <p:cNvSpPr>
            <a:spLocks noChangeArrowheads="1"/>
          </p:cNvSpPr>
          <p:nvPr/>
        </p:nvSpPr>
        <p:spPr bwMode="auto">
          <a:xfrm>
            <a:off x="6319911" y="4580657"/>
            <a:ext cx="2016125" cy="730250"/>
          </a:xfrm>
          <a:prstGeom prst="rect">
            <a:avLst/>
          </a:prstGeom>
          <a:solidFill>
            <a:srgbClr val="FFE6D5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_tradnl"/>
              <a:t>Heces blandas</a:t>
            </a:r>
          </a:p>
          <a:p>
            <a:r>
              <a:rPr lang="es-ES_tradnl"/>
              <a:t>Diarrea</a:t>
            </a:r>
          </a:p>
        </p:txBody>
      </p:sp>
      <p:sp>
        <p:nvSpPr>
          <p:cNvPr id="214038" name="Rectangle 22"/>
          <p:cNvSpPr>
            <a:spLocks noChangeArrowheads="1"/>
          </p:cNvSpPr>
          <p:nvPr/>
        </p:nvSpPr>
        <p:spPr bwMode="auto">
          <a:xfrm>
            <a:off x="1212924" y="3199532"/>
            <a:ext cx="1604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</p:txBody>
      </p:sp>
      <p:sp>
        <p:nvSpPr>
          <p:cNvPr id="214039" name="Rectangle 23"/>
          <p:cNvSpPr>
            <a:spLocks noChangeArrowheads="1"/>
          </p:cNvSpPr>
          <p:nvPr/>
        </p:nvSpPr>
        <p:spPr bwMode="auto">
          <a:xfrm>
            <a:off x="6459612" y="3253507"/>
            <a:ext cx="1736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14041" name="Text Box 25"/>
          <p:cNvSpPr txBox="1">
            <a:spLocks noChangeArrowheads="1"/>
          </p:cNvSpPr>
          <p:nvPr/>
        </p:nvSpPr>
        <p:spPr bwMode="auto">
          <a:xfrm>
            <a:off x="756008" y="66133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4042" name="Freeform 26"/>
          <p:cNvSpPr>
            <a:spLocks/>
          </p:cNvSpPr>
          <p:nvPr/>
        </p:nvSpPr>
        <p:spPr bwMode="auto">
          <a:xfrm>
            <a:off x="3417962" y="1950170"/>
            <a:ext cx="2449512" cy="3133725"/>
          </a:xfrm>
          <a:custGeom>
            <a:avLst/>
            <a:gdLst>
              <a:gd name="T0" fmla="*/ 1048384786 w 1543"/>
              <a:gd name="T1" fmla="*/ 2147483647 h 1974"/>
              <a:gd name="T2" fmla="*/ 476308640 w 1543"/>
              <a:gd name="T3" fmla="*/ 2147483647 h 1974"/>
              <a:gd name="T4" fmla="*/ 133567460 w 1543"/>
              <a:gd name="T5" fmla="*/ 2147483647 h 1974"/>
              <a:gd name="T6" fmla="*/ 133567460 w 1543"/>
              <a:gd name="T7" fmla="*/ 2147483647 h 1974"/>
              <a:gd name="T8" fmla="*/ 20161246 w 1543"/>
              <a:gd name="T9" fmla="*/ 859374075 h 1974"/>
              <a:gd name="T10" fmla="*/ 249494624 w 1543"/>
              <a:gd name="T11" fmla="*/ 287297813 h 1974"/>
              <a:gd name="T12" fmla="*/ 819049820 w 1543"/>
              <a:gd name="T13" fmla="*/ 287297813 h 1974"/>
              <a:gd name="T14" fmla="*/ 1620459344 w 1543"/>
              <a:gd name="T15" fmla="*/ 516632825 h 1974"/>
              <a:gd name="T16" fmla="*/ 2147483647 w 1543"/>
              <a:gd name="T17" fmla="*/ 400705638 h 1974"/>
              <a:gd name="T18" fmla="*/ 2147483647 w 1543"/>
              <a:gd name="T19" fmla="*/ 57964388 h 1974"/>
              <a:gd name="T20" fmla="*/ 2147483647 w 1543"/>
              <a:gd name="T21" fmla="*/ 743446888 h 1974"/>
              <a:gd name="T22" fmla="*/ 2147483647 w 1543"/>
              <a:gd name="T23" fmla="*/ 2147483647 h 1974"/>
              <a:gd name="T24" fmla="*/ 2147483647 w 1543"/>
              <a:gd name="T25" fmla="*/ 2147483647 h 1974"/>
              <a:gd name="T26" fmla="*/ 2147483647 w 1543"/>
              <a:gd name="T27" fmla="*/ 2147483647 h 1974"/>
              <a:gd name="T28" fmla="*/ 2147483647 w 1543"/>
              <a:gd name="T29" fmla="*/ 2147483647 h 19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43" h="1974">
                <a:moveTo>
                  <a:pt x="416" y="1157"/>
                </a:moveTo>
                <a:cubicBezTo>
                  <a:pt x="332" y="1259"/>
                  <a:pt x="249" y="1361"/>
                  <a:pt x="189" y="1384"/>
                </a:cubicBezTo>
                <a:cubicBezTo>
                  <a:pt x="129" y="1407"/>
                  <a:pt x="76" y="1338"/>
                  <a:pt x="53" y="1293"/>
                </a:cubicBezTo>
                <a:cubicBezTo>
                  <a:pt x="30" y="1248"/>
                  <a:pt x="60" y="1271"/>
                  <a:pt x="53" y="1112"/>
                </a:cubicBezTo>
                <a:cubicBezTo>
                  <a:pt x="46" y="953"/>
                  <a:pt x="0" y="507"/>
                  <a:pt x="8" y="341"/>
                </a:cubicBezTo>
                <a:cubicBezTo>
                  <a:pt x="16" y="175"/>
                  <a:pt x="46" y="152"/>
                  <a:pt x="99" y="114"/>
                </a:cubicBezTo>
                <a:cubicBezTo>
                  <a:pt x="152" y="76"/>
                  <a:pt x="234" y="99"/>
                  <a:pt x="325" y="114"/>
                </a:cubicBezTo>
                <a:cubicBezTo>
                  <a:pt x="416" y="129"/>
                  <a:pt x="530" y="198"/>
                  <a:pt x="643" y="205"/>
                </a:cubicBezTo>
                <a:cubicBezTo>
                  <a:pt x="756" y="212"/>
                  <a:pt x="893" y="189"/>
                  <a:pt x="1006" y="159"/>
                </a:cubicBezTo>
                <a:cubicBezTo>
                  <a:pt x="1119" y="129"/>
                  <a:pt x="1240" y="0"/>
                  <a:pt x="1323" y="23"/>
                </a:cubicBezTo>
                <a:cubicBezTo>
                  <a:pt x="1406" y="46"/>
                  <a:pt x="1475" y="91"/>
                  <a:pt x="1505" y="295"/>
                </a:cubicBezTo>
                <a:cubicBezTo>
                  <a:pt x="1535" y="499"/>
                  <a:pt x="1543" y="1044"/>
                  <a:pt x="1505" y="1248"/>
                </a:cubicBezTo>
                <a:cubicBezTo>
                  <a:pt x="1467" y="1452"/>
                  <a:pt x="1361" y="1467"/>
                  <a:pt x="1278" y="1520"/>
                </a:cubicBezTo>
                <a:cubicBezTo>
                  <a:pt x="1195" y="1573"/>
                  <a:pt x="1066" y="1489"/>
                  <a:pt x="1006" y="1565"/>
                </a:cubicBezTo>
                <a:cubicBezTo>
                  <a:pt x="946" y="1641"/>
                  <a:pt x="930" y="1807"/>
                  <a:pt x="915" y="1974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43" name="Freeform 27"/>
          <p:cNvSpPr>
            <a:spLocks/>
          </p:cNvSpPr>
          <p:nvPr/>
        </p:nvSpPr>
        <p:spPr bwMode="auto">
          <a:xfrm>
            <a:off x="3419549" y="1950170"/>
            <a:ext cx="2449513" cy="3133725"/>
          </a:xfrm>
          <a:custGeom>
            <a:avLst/>
            <a:gdLst>
              <a:gd name="T0" fmla="*/ 1048385214 w 1543"/>
              <a:gd name="T1" fmla="*/ 2147483647 h 1974"/>
              <a:gd name="T2" fmla="*/ 476310422 w 1543"/>
              <a:gd name="T3" fmla="*/ 2147483647 h 1974"/>
              <a:gd name="T4" fmla="*/ 133569102 w 1543"/>
              <a:gd name="T5" fmla="*/ 2147483647 h 1974"/>
              <a:gd name="T6" fmla="*/ 133569102 w 1543"/>
              <a:gd name="T7" fmla="*/ 2147483647 h 1974"/>
              <a:gd name="T8" fmla="*/ 20161254 w 1543"/>
              <a:gd name="T9" fmla="*/ 859374075 h 1974"/>
              <a:gd name="T10" fmla="*/ 249496313 w 1543"/>
              <a:gd name="T11" fmla="*/ 287297813 h 1974"/>
              <a:gd name="T12" fmla="*/ 819051742 w 1543"/>
              <a:gd name="T13" fmla="*/ 287297813 h 1974"/>
              <a:gd name="T14" fmla="*/ 1620461593 w 1543"/>
              <a:gd name="T15" fmla="*/ 516632825 h 1974"/>
              <a:gd name="T16" fmla="*/ 2147483647 w 1543"/>
              <a:gd name="T17" fmla="*/ 400705638 h 1974"/>
              <a:gd name="T18" fmla="*/ 2147483647 w 1543"/>
              <a:gd name="T19" fmla="*/ 57964388 h 1974"/>
              <a:gd name="T20" fmla="*/ 2147483647 w 1543"/>
              <a:gd name="T21" fmla="*/ 743446888 h 1974"/>
              <a:gd name="T22" fmla="*/ 2147483647 w 1543"/>
              <a:gd name="T23" fmla="*/ 2147483647 h 1974"/>
              <a:gd name="T24" fmla="*/ 2147483647 w 1543"/>
              <a:gd name="T25" fmla="*/ 2147483647 h 1974"/>
              <a:gd name="T26" fmla="*/ 2147483647 w 1543"/>
              <a:gd name="T27" fmla="*/ 2147483647 h 1974"/>
              <a:gd name="T28" fmla="*/ 2147483647 w 1543"/>
              <a:gd name="T29" fmla="*/ 2147483647 h 19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43" h="1974">
                <a:moveTo>
                  <a:pt x="416" y="1157"/>
                </a:moveTo>
                <a:cubicBezTo>
                  <a:pt x="332" y="1259"/>
                  <a:pt x="249" y="1361"/>
                  <a:pt x="189" y="1384"/>
                </a:cubicBezTo>
                <a:cubicBezTo>
                  <a:pt x="129" y="1407"/>
                  <a:pt x="76" y="1338"/>
                  <a:pt x="53" y="1293"/>
                </a:cubicBezTo>
                <a:cubicBezTo>
                  <a:pt x="30" y="1248"/>
                  <a:pt x="60" y="1271"/>
                  <a:pt x="53" y="1112"/>
                </a:cubicBezTo>
                <a:cubicBezTo>
                  <a:pt x="46" y="953"/>
                  <a:pt x="0" y="507"/>
                  <a:pt x="8" y="341"/>
                </a:cubicBezTo>
                <a:cubicBezTo>
                  <a:pt x="16" y="175"/>
                  <a:pt x="46" y="152"/>
                  <a:pt x="99" y="114"/>
                </a:cubicBezTo>
                <a:cubicBezTo>
                  <a:pt x="152" y="76"/>
                  <a:pt x="234" y="99"/>
                  <a:pt x="325" y="114"/>
                </a:cubicBezTo>
                <a:cubicBezTo>
                  <a:pt x="416" y="129"/>
                  <a:pt x="530" y="198"/>
                  <a:pt x="643" y="205"/>
                </a:cubicBezTo>
                <a:cubicBezTo>
                  <a:pt x="756" y="212"/>
                  <a:pt x="893" y="189"/>
                  <a:pt x="1006" y="159"/>
                </a:cubicBezTo>
                <a:cubicBezTo>
                  <a:pt x="1119" y="129"/>
                  <a:pt x="1240" y="0"/>
                  <a:pt x="1323" y="23"/>
                </a:cubicBezTo>
                <a:cubicBezTo>
                  <a:pt x="1406" y="46"/>
                  <a:pt x="1475" y="91"/>
                  <a:pt x="1505" y="295"/>
                </a:cubicBezTo>
                <a:cubicBezTo>
                  <a:pt x="1535" y="499"/>
                  <a:pt x="1543" y="1044"/>
                  <a:pt x="1505" y="1248"/>
                </a:cubicBezTo>
                <a:cubicBezTo>
                  <a:pt x="1467" y="1452"/>
                  <a:pt x="1361" y="1467"/>
                  <a:pt x="1278" y="1520"/>
                </a:cubicBezTo>
                <a:cubicBezTo>
                  <a:pt x="1195" y="1573"/>
                  <a:pt x="1066" y="1489"/>
                  <a:pt x="1006" y="1565"/>
                </a:cubicBezTo>
                <a:cubicBezTo>
                  <a:pt x="946" y="1641"/>
                  <a:pt x="930" y="1807"/>
                  <a:pt x="915" y="1974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08" name="AutoShape 28"/>
          <p:cNvSpPr>
            <a:spLocks noChangeArrowheads="1"/>
          </p:cNvSpPr>
          <p:nvPr/>
        </p:nvSpPr>
        <p:spPr bwMode="auto">
          <a:xfrm>
            <a:off x="1835224" y="3788495"/>
            <a:ext cx="360363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rgbClr val="66CCFF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09" name="AutoShape 29"/>
          <p:cNvSpPr>
            <a:spLocks noChangeArrowheads="1"/>
          </p:cNvSpPr>
          <p:nvPr/>
        </p:nvSpPr>
        <p:spPr bwMode="auto">
          <a:xfrm>
            <a:off x="7091437" y="3859932"/>
            <a:ext cx="360362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rgbClr val="FF7453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1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0"/>
                                        <p:tgtEl>
                                          <p:spTgt spid="21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1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4" grpId="0"/>
      <p:bldP spid="214025" grpId="0"/>
      <p:bldP spid="214026" grpId="0" animBg="1"/>
      <p:bldP spid="214027" grpId="0" animBg="1"/>
      <p:bldP spid="214028" grpId="0" animBg="1"/>
      <p:bldP spid="214029" grpId="0" animBg="1"/>
      <p:bldP spid="214030" grpId="0" animBg="1"/>
      <p:bldP spid="214031" grpId="0" animBg="1"/>
      <p:bldP spid="214034" grpId="0" animBg="1"/>
      <p:bldP spid="214035" grpId="0" animBg="1"/>
      <p:bldP spid="214036" grpId="0" animBg="1"/>
      <p:bldP spid="214037" grpId="0" animBg="1"/>
      <p:bldP spid="214038" grpId="0"/>
      <p:bldP spid="214039" grpId="0"/>
      <p:bldP spid="214042" grpId="0" animBg="1"/>
      <p:bldP spid="214043" grpId="0" animBg="1"/>
      <p:bldP spid="16408" grpId="0" animBg="1"/>
      <p:bldP spid="1640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2580910" y="2132856"/>
            <a:ext cx="3982180" cy="400110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/>
              <a:t>II. ABSORCIÓN-SECRECIÓN</a:t>
            </a:r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2869003" y="2707551"/>
            <a:ext cx="3405994" cy="1785104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ct val="50000"/>
              </a:spcBef>
              <a:buSzPct val="150000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1.  </a:t>
            </a: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</a:t>
            </a:r>
            <a:r>
              <a:rPr lang="es-ES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Na</a:t>
            </a:r>
            <a:r>
              <a:rPr lang="es-E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+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 Cl</a:t>
            </a:r>
            <a:r>
              <a:rPr lang="es-E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-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 agua</a:t>
            </a:r>
          </a:p>
          <a:p>
            <a:pPr marL="365125" indent="-365125">
              <a:spcBef>
                <a:spcPct val="50000"/>
              </a:spcBef>
              <a:buSzPct val="150000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 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Sec.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K</a:t>
            </a:r>
            <a:r>
              <a:rPr lang="es-E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+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 HCO</a:t>
            </a:r>
            <a:r>
              <a:rPr lang="es-ES" baseline="-25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</a:t>
            </a:r>
            <a:r>
              <a:rPr lang="es-E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-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moco, Cl</a:t>
            </a:r>
            <a:r>
              <a:rPr lang="es-E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-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pPr marL="365125" indent="-365125">
              <a:spcBef>
                <a:spcPct val="50000"/>
              </a:spcBef>
              <a:buSzPct val="150000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Jugo intestinal  </a:t>
            </a:r>
          </a:p>
          <a:p>
            <a:pPr marL="0" indent="0">
              <a:spcBef>
                <a:spcPct val="50000"/>
              </a:spcBef>
              <a:buSzPct val="150000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4. Diarrea secretora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2675495" y="3663949"/>
            <a:ext cx="3768168" cy="1349375"/>
          </a:xfrm>
          <a:prstGeom prst="rect">
            <a:avLst/>
          </a:prstGeom>
          <a:solidFill>
            <a:srgbClr val="C1E0FF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COLON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U. Estrechas </a:t>
            </a:r>
            <a:r>
              <a:rPr lang="es-ES" u="sng">
                <a:effectLst>
                  <a:outerShdw blurRad="38100" dist="38100" dir="2700000" algn="tl">
                    <a:srgbClr val="C0C0C0"/>
                  </a:outerShdw>
                </a:effectLst>
              </a:rPr>
              <a:t>más apretadas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evitan la difusión retrógrada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 agua a la luz</a:t>
            </a: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3092648" y="2060575"/>
            <a:ext cx="2958703" cy="1289050"/>
          </a:xfrm>
          <a:prstGeom prst="rect">
            <a:avLst/>
          </a:prstGeom>
          <a:solidFill>
            <a:srgbClr val="99CCFF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COLON </a:t>
            </a:r>
          </a:p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más eficiente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en Abs. Agua y Sodio </a:t>
            </a:r>
          </a:p>
        </p:txBody>
      </p:sp>
      <p:sp>
        <p:nvSpPr>
          <p:cNvPr id="161803" name="Rectangle 11"/>
          <p:cNvSpPr>
            <a:spLocks noChangeArrowheads="1"/>
          </p:cNvSpPr>
          <p:nvPr/>
        </p:nvSpPr>
        <p:spPr bwMode="auto">
          <a:xfrm>
            <a:off x="611188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5236102" y="620688"/>
            <a:ext cx="3312368" cy="338554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1600" b="1" dirty="0"/>
              <a:t>II. </a:t>
            </a:r>
            <a:r>
              <a:rPr lang="es-ES" sz="1600" b="1" dirty="0" smtClean="0"/>
              <a:t>ABSORCIÓN-SECRECIÓN</a:t>
            </a:r>
            <a:endParaRPr lang="es-ES" sz="1600" b="1" dirty="0"/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6400125" y="1049933"/>
            <a:ext cx="214834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C8C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 smtClean="0"/>
              <a:t>1. </a:t>
            </a:r>
            <a:r>
              <a:rPr lang="es-ES_tradnl" sz="1800" b="1" dirty="0" err="1" smtClean="0"/>
              <a:t>Abs</a:t>
            </a:r>
            <a:r>
              <a:rPr lang="es-ES_tradnl" sz="1800" b="1" dirty="0" smtClean="0"/>
              <a:t>. </a:t>
            </a:r>
            <a:r>
              <a:rPr lang="es-ES_tradnl" sz="1800" b="1" dirty="0" err="1" smtClean="0"/>
              <a:t>Na</a:t>
            </a:r>
            <a:r>
              <a:rPr lang="es-ES_tradnl" sz="1800" b="1" baseline="30000" dirty="0" smtClean="0"/>
              <a:t>+</a:t>
            </a:r>
            <a:r>
              <a:rPr lang="es-ES_tradnl" sz="1800" b="1" dirty="0" smtClean="0"/>
              <a:t>, Cl</a:t>
            </a:r>
            <a:r>
              <a:rPr lang="es-ES_tradnl" sz="1800" b="1" baseline="30000" dirty="0" smtClean="0"/>
              <a:t>-</a:t>
            </a:r>
            <a:r>
              <a:rPr lang="es-ES_tradnl" sz="1800" b="1" dirty="0" smtClean="0"/>
              <a:t> </a:t>
            </a:r>
          </a:p>
          <a:p>
            <a:pPr>
              <a:defRPr/>
            </a:pPr>
            <a:r>
              <a:rPr lang="es-ES_tradnl" sz="1800" b="1" dirty="0" smtClean="0"/>
              <a:t>y agua</a:t>
            </a:r>
            <a:endParaRPr lang="es-ES_tradnl" sz="1800" b="1" baseline="30000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 animBg="1"/>
      <p:bldP spid="1617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63859" y="1690688"/>
            <a:ext cx="5359160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 primero 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aún por encima</a:t>
            </a:r>
            <a:r>
              <a:rPr lang="es-VE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79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961482" y="420055"/>
            <a:ext cx="2844048" cy="307777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/>
              <a:t>II. ABSORCIÓN-SECRECIÓN</a:t>
            </a:r>
          </a:p>
        </p:txBody>
      </p:sp>
      <p:pic>
        <p:nvPicPr>
          <p:cNvPr id="4120" name="Picture 24" descr="img3"/>
          <p:cNvPicPr>
            <a:picLocks noChangeAspect="1" noChangeArrowheads="1"/>
          </p:cNvPicPr>
          <p:nvPr/>
        </p:nvPicPr>
        <p:blipFill>
          <a:blip r:embed="rId2">
            <a:lum bright="-1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3" r="60612" b="27048"/>
          <a:stretch>
            <a:fillRect/>
          </a:stretch>
        </p:blipFill>
        <p:spPr bwMode="auto">
          <a:xfrm>
            <a:off x="5602039" y="1960463"/>
            <a:ext cx="244792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27" descr="colonocito"/>
          <p:cNvPicPr>
            <a:picLocks noChangeAspect="1" noChangeArrowheads="1"/>
          </p:cNvPicPr>
          <p:nvPr/>
        </p:nvPicPr>
        <p:blipFill>
          <a:blip r:embed="rId3" cstate="print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8" t="7030" r="2637" b="8405"/>
          <a:stretch>
            <a:fillRect/>
          </a:stretch>
        </p:blipFill>
        <p:spPr bwMode="auto">
          <a:xfrm>
            <a:off x="901700" y="1771650"/>
            <a:ext cx="3454400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Oval 30"/>
          <p:cNvSpPr>
            <a:spLocks noChangeArrowheads="1"/>
          </p:cNvSpPr>
          <p:nvPr/>
        </p:nvSpPr>
        <p:spPr bwMode="auto">
          <a:xfrm>
            <a:off x="3349625" y="2919413"/>
            <a:ext cx="433388" cy="503237"/>
          </a:xfrm>
          <a:prstGeom prst="ellipse">
            <a:avLst/>
          </a:prstGeom>
          <a:solidFill>
            <a:srgbClr val="FF7453"/>
          </a:solidFill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6283686" y="821908"/>
            <a:ext cx="2521844" cy="33855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C8C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s-ES_tradnl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Electrogénica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_tradnl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4860032" y="4615127"/>
            <a:ext cx="1572515" cy="584775"/>
          </a:xfrm>
          <a:prstGeom prst="rect">
            <a:avLst/>
          </a:prstGeom>
          <a:solidFill>
            <a:srgbClr val="7FDF7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¡Absorción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 eficiente!</a:t>
            </a: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4935289" y="3435251"/>
            <a:ext cx="138747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/>
              <a:t>U. estrechas </a:t>
            </a:r>
          </a:p>
          <a:p>
            <a:pPr eaLnBrk="1" hangingPunct="1"/>
            <a:r>
              <a:rPr lang="es-ES_tradnl" sz="1400" b="1"/>
              <a:t>apretadas</a:t>
            </a:r>
          </a:p>
        </p:txBody>
      </p:sp>
      <p:sp>
        <p:nvSpPr>
          <p:cNvPr id="4136" name="Rectangle 40"/>
          <p:cNvSpPr>
            <a:spLocks noChangeArrowheads="1"/>
          </p:cNvSpPr>
          <p:nvPr/>
        </p:nvSpPr>
        <p:spPr bwMode="auto">
          <a:xfrm>
            <a:off x="6982039" y="5578715"/>
            <a:ext cx="1699503" cy="400110"/>
          </a:xfrm>
          <a:prstGeom prst="rect">
            <a:avLst/>
          </a:prstGeom>
          <a:solidFill>
            <a:srgbClr val="C9E7A7"/>
          </a:solidFill>
          <a:ln w="28575">
            <a:solidFill>
              <a:srgbClr val="CC3399"/>
            </a:solidFill>
            <a:miter lim="800000"/>
            <a:headEnd/>
            <a:tailEnd/>
          </a:ln>
          <a:effectLst>
            <a:glow rad="101600">
              <a:srgbClr val="78B832">
                <a:alpha val="60000"/>
              </a:srgbClr>
            </a:glo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/>
              <a:t>Na</a:t>
            </a:r>
            <a:r>
              <a:rPr lang="es-ES_tradnl" baseline="30000"/>
              <a:t>+</a:t>
            </a:r>
            <a:r>
              <a:rPr lang="es-ES_tradnl"/>
              <a:t>, H</a:t>
            </a:r>
            <a:r>
              <a:rPr lang="es-ES_tradnl" baseline="-25000"/>
              <a:t>2</a:t>
            </a:r>
            <a:r>
              <a:rPr lang="es-ES_tradnl"/>
              <a:t>O, Cl</a:t>
            </a:r>
            <a:r>
              <a:rPr lang="es-ES_tradnl" baseline="30000"/>
              <a:t>-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670050" y="1166812"/>
            <a:ext cx="1963738" cy="400110"/>
          </a:xfrm>
          <a:prstGeom prst="rect">
            <a:avLst/>
          </a:prstGeom>
          <a:solidFill>
            <a:srgbClr val="7FDF7F"/>
          </a:solidFill>
          <a:ln w="28575">
            <a:solidFill>
              <a:srgbClr val="D0008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/>
              <a:t>ABSORCIÓN</a:t>
            </a:r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468313" y="4048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41" name="Line 45"/>
          <p:cNvSpPr>
            <a:spLocks noChangeShapeType="1"/>
          </p:cNvSpPr>
          <p:nvPr/>
        </p:nvSpPr>
        <p:spPr bwMode="auto">
          <a:xfrm flipV="1">
            <a:off x="5890964" y="2858988"/>
            <a:ext cx="0" cy="563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1670050" y="3209925"/>
            <a:ext cx="1489075" cy="581025"/>
          </a:xfrm>
          <a:prstGeom prst="rect">
            <a:avLst/>
          </a:prstGeom>
          <a:solidFill>
            <a:srgbClr val="AFEBA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_tradnl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/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Electrogénica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46" name="Rectangle 48"/>
          <p:cNvSpPr>
            <a:spLocks noChangeArrowheads="1"/>
          </p:cNvSpPr>
          <p:nvPr/>
        </p:nvSpPr>
        <p:spPr bwMode="auto">
          <a:xfrm>
            <a:off x="1835150" y="2205038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47" name="Rectangle 49"/>
          <p:cNvSpPr>
            <a:spLocks noChangeArrowheads="1"/>
          </p:cNvSpPr>
          <p:nvPr/>
        </p:nvSpPr>
        <p:spPr bwMode="auto">
          <a:xfrm>
            <a:off x="827088" y="1700213"/>
            <a:ext cx="4333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48" name="Rectangle 50"/>
          <p:cNvSpPr>
            <a:spLocks noChangeArrowheads="1"/>
          </p:cNvSpPr>
          <p:nvPr/>
        </p:nvSpPr>
        <p:spPr bwMode="auto">
          <a:xfrm>
            <a:off x="3708400" y="1916113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552450" y="3858419"/>
            <a:ext cx="6365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/>
              <a:t>LUZ</a:t>
            </a: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2025650" y="1960389"/>
            <a:ext cx="1254125" cy="366712"/>
          </a:xfrm>
          <a:prstGeom prst="rect">
            <a:avLst/>
          </a:prstGeom>
          <a:solidFill>
            <a:schemeClr val="accent1"/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/>
              <a:t>colonocito</a:t>
            </a:r>
          </a:p>
        </p:txBody>
      </p:sp>
      <p:sp>
        <p:nvSpPr>
          <p:cNvPr id="18451" name="Text Box 53"/>
          <p:cNvSpPr txBox="1">
            <a:spLocks noChangeArrowheads="1"/>
          </p:cNvSpPr>
          <p:nvPr/>
        </p:nvSpPr>
        <p:spPr bwMode="auto">
          <a:xfrm>
            <a:off x="1557338" y="5474127"/>
            <a:ext cx="2379177" cy="830997"/>
          </a:xfrm>
          <a:prstGeom prst="rect">
            <a:avLst/>
          </a:prstGeom>
          <a:solidFill>
            <a:srgbClr val="C9E7A7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Absorción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n-US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pPr algn="l" eaLnBrk="1" hangingPunct="1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Secreción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 eaLnBrk="1" hangingPunct="1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y paso a intersticio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6605339" y="1611213"/>
            <a:ext cx="5873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/>
              <a:t>LUZ</a:t>
            </a:r>
          </a:p>
        </p:txBody>
      </p:sp>
      <p:sp>
        <p:nvSpPr>
          <p:cNvPr id="18453" name="Oval 56"/>
          <p:cNvSpPr>
            <a:spLocks noChangeArrowheads="1"/>
          </p:cNvSpPr>
          <p:nvPr/>
        </p:nvSpPr>
        <p:spPr bwMode="auto">
          <a:xfrm>
            <a:off x="827088" y="2205038"/>
            <a:ext cx="5048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4" name="Oval 57"/>
          <p:cNvSpPr>
            <a:spLocks noChangeArrowheads="1"/>
          </p:cNvSpPr>
          <p:nvPr/>
        </p:nvSpPr>
        <p:spPr bwMode="auto">
          <a:xfrm>
            <a:off x="3851275" y="2636838"/>
            <a:ext cx="43338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5" name="Rectangle 58"/>
          <p:cNvSpPr>
            <a:spLocks noChangeArrowheads="1"/>
          </p:cNvSpPr>
          <p:nvPr/>
        </p:nvSpPr>
        <p:spPr bwMode="auto">
          <a:xfrm>
            <a:off x="3851275" y="2708275"/>
            <a:ext cx="557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</a:t>
            </a:r>
            <a:r>
              <a:rPr lang="en-US" sz="1800" baseline="30000"/>
              <a:t>+</a:t>
            </a:r>
          </a:p>
        </p:txBody>
      </p:sp>
      <p:sp>
        <p:nvSpPr>
          <p:cNvPr id="4125" name="Oval 29"/>
          <p:cNvSpPr>
            <a:spLocks noChangeArrowheads="1"/>
          </p:cNvSpPr>
          <p:nvPr/>
        </p:nvSpPr>
        <p:spPr bwMode="auto">
          <a:xfrm>
            <a:off x="3924300" y="2708275"/>
            <a:ext cx="476250" cy="366713"/>
          </a:xfrm>
          <a:prstGeom prst="ellipse">
            <a:avLst/>
          </a:prstGeom>
          <a:noFill/>
          <a:ln w="28575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7" name="Oval 59"/>
          <p:cNvSpPr>
            <a:spLocks noChangeArrowheads="1"/>
          </p:cNvSpPr>
          <p:nvPr/>
        </p:nvSpPr>
        <p:spPr bwMode="auto">
          <a:xfrm>
            <a:off x="755650" y="3213100"/>
            <a:ext cx="863600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8" name="Text Box 60"/>
          <p:cNvSpPr txBox="1">
            <a:spLocks noChangeArrowheads="1"/>
          </p:cNvSpPr>
          <p:nvPr/>
        </p:nvSpPr>
        <p:spPr bwMode="auto">
          <a:xfrm>
            <a:off x="184150" y="3213100"/>
            <a:ext cx="1373188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ALDOSTERONA</a:t>
            </a:r>
          </a:p>
        </p:txBody>
      </p:sp>
      <p:sp>
        <p:nvSpPr>
          <p:cNvPr id="18459" name="Oval 63"/>
          <p:cNvSpPr>
            <a:spLocks noChangeArrowheads="1"/>
          </p:cNvSpPr>
          <p:nvPr/>
        </p:nvSpPr>
        <p:spPr bwMode="auto">
          <a:xfrm>
            <a:off x="1763713" y="4365625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60" name="Oval 64"/>
          <p:cNvSpPr>
            <a:spLocks noChangeArrowheads="1"/>
          </p:cNvSpPr>
          <p:nvPr/>
        </p:nvSpPr>
        <p:spPr bwMode="auto">
          <a:xfrm>
            <a:off x="2987675" y="4149725"/>
            <a:ext cx="360363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61" name="Rectangle 62"/>
          <p:cNvSpPr>
            <a:spLocks noChangeArrowheads="1"/>
          </p:cNvSpPr>
          <p:nvPr/>
        </p:nvSpPr>
        <p:spPr bwMode="auto">
          <a:xfrm>
            <a:off x="3059113" y="4076700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K</a:t>
            </a:r>
            <a:r>
              <a:rPr lang="en-US" sz="1800" baseline="30000"/>
              <a:t>+</a:t>
            </a:r>
          </a:p>
        </p:txBody>
      </p:sp>
      <p:sp>
        <p:nvSpPr>
          <p:cNvPr id="18462" name="Rectangle 61"/>
          <p:cNvSpPr>
            <a:spLocks noChangeArrowheads="1"/>
          </p:cNvSpPr>
          <p:nvPr/>
        </p:nvSpPr>
        <p:spPr bwMode="auto">
          <a:xfrm>
            <a:off x="1763713" y="4292600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K</a:t>
            </a:r>
            <a:r>
              <a:rPr lang="en-US" sz="1800" baseline="30000"/>
              <a:t>+</a:t>
            </a:r>
          </a:p>
        </p:txBody>
      </p:sp>
      <p:sp>
        <p:nvSpPr>
          <p:cNvPr id="18463" name="Rectangle 55"/>
          <p:cNvSpPr>
            <a:spLocks noChangeArrowheads="1"/>
          </p:cNvSpPr>
          <p:nvPr/>
        </p:nvSpPr>
        <p:spPr bwMode="auto">
          <a:xfrm>
            <a:off x="846138" y="2205038"/>
            <a:ext cx="557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</a:t>
            </a:r>
            <a:r>
              <a:rPr lang="en-US" sz="1800" baseline="30000"/>
              <a:t>+</a:t>
            </a:r>
          </a:p>
        </p:txBody>
      </p:sp>
      <p:sp>
        <p:nvSpPr>
          <p:cNvPr id="4124" name="Oval 28"/>
          <p:cNvSpPr>
            <a:spLocks noChangeArrowheads="1"/>
          </p:cNvSpPr>
          <p:nvPr/>
        </p:nvSpPr>
        <p:spPr bwMode="auto">
          <a:xfrm>
            <a:off x="854075" y="2125663"/>
            <a:ext cx="549275" cy="511175"/>
          </a:xfrm>
          <a:prstGeom prst="ellipse">
            <a:avLst/>
          </a:prstGeom>
          <a:noFill/>
          <a:ln w="28575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65" name="Rectangle 65"/>
          <p:cNvSpPr>
            <a:spLocks noChangeArrowheads="1"/>
          </p:cNvSpPr>
          <p:nvPr/>
        </p:nvSpPr>
        <p:spPr bwMode="auto">
          <a:xfrm>
            <a:off x="827088" y="4797425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K</a:t>
            </a:r>
            <a:r>
              <a:rPr lang="en-US" sz="1800" baseline="30000"/>
              <a:t>+</a:t>
            </a:r>
          </a:p>
        </p:txBody>
      </p:sp>
      <p:sp>
        <p:nvSpPr>
          <p:cNvPr id="18466" name="Rectangle 66"/>
          <p:cNvSpPr>
            <a:spLocks noChangeArrowheads="1"/>
          </p:cNvSpPr>
          <p:nvPr/>
        </p:nvSpPr>
        <p:spPr bwMode="auto">
          <a:xfrm>
            <a:off x="3708400" y="4868863"/>
            <a:ext cx="396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K</a:t>
            </a:r>
            <a:r>
              <a:rPr lang="en-US" sz="1800" baseline="30000"/>
              <a:t>+</a:t>
            </a:r>
          </a:p>
        </p:txBody>
      </p:sp>
      <p:sp>
        <p:nvSpPr>
          <p:cNvPr id="18468" name="Rectangle 38"/>
          <p:cNvSpPr>
            <a:spLocks noChangeArrowheads="1"/>
          </p:cNvSpPr>
          <p:nvPr/>
        </p:nvSpPr>
        <p:spPr bwMode="auto">
          <a:xfrm>
            <a:off x="7041902" y="5164038"/>
            <a:ext cx="1584325" cy="288925"/>
          </a:xfrm>
          <a:prstGeom prst="rect">
            <a:avLst/>
          </a:prstGeom>
          <a:solidFill>
            <a:srgbClr val="DCBCE2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VE" sz="1600" dirty="0" smtClean="0"/>
              <a:t>sangre</a:t>
            </a:r>
            <a:endParaRPr lang="es-VE" sz="1600" dirty="0"/>
          </a:p>
        </p:txBody>
      </p:sp>
      <p:sp>
        <p:nvSpPr>
          <p:cNvPr id="18469" name="Oval 39"/>
          <p:cNvSpPr>
            <a:spLocks noChangeArrowheads="1"/>
          </p:cNvSpPr>
          <p:nvPr/>
        </p:nvSpPr>
        <p:spPr bwMode="auto">
          <a:xfrm>
            <a:off x="8553202" y="5164038"/>
            <a:ext cx="144462" cy="288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70" name="Oval 40"/>
          <p:cNvSpPr>
            <a:spLocks noChangeArrowheads="1"/>
          </p:cNvSpPr>
          <p:nvPr/>
        </p:nvSpPr>
        <p:spPr bwMode="auto">
          <a:xfrm>
            <a:off x="6970464" y="5164038"/>
            <a:ext cx="144463" cy="288925"/>
          </a:xfrm>
          <a:prstGeom prst="ellipse">
            <a:avLst/>
          </a:prstGeom>
          <a:solidFill>
            <a:srgbClr val="DCBCE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73" name="Freeform 41"/>
          <p:cNvSpPr>
            <a:spLocks/>
          </p:cNvSpPr>
          <p:nvPr/>
        </p:nvSpPr>
        <p:spPr bwMode="auto">
          <a:xfrm>
            <a:off x="7877807" y="3575843"/>
            <a:ext cx="409327" cy="1800225"/>
          </a:xfrm>
          <a:custGeom>
            <a:avLst/>
            <a:gdLst>
              <a:gd name="T0" fmla="*/ 0 w 227"/>
              <a:gd name="T1" fmla="*/ 0 h 1134"/>
              <a:gd name="T2" fmla="*/ 360363 w 227"/>
              <a:gd name="T3" fmla="*/ 1800225 h 113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27" h="1134">
                <a:moveTo>
                  <a:pt x="0" y="0"/>
                </a:moveTo>
                <a:cubicBezTo>
                  <a:pt x="94" y="472"/>
                  <a:pt x="189" y="945"/>
                  <a:pt x="227" y="113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2123728" y="2508220"/>
            <a:ext cx="992579" cy="307777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VE" sz="14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s-VE" sz="14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3 Conector recto"/>
          <p:cNvCxnSpPr/>
          <p:nvPr/>
        </p:nvCxnSpPr>
        <p:spPr bwMode="auto">
          <a:xfrm flipH="1">
            <a:off x="1670051" y="2708275"/>
            <a:ext cx="490537" cy="10772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6 Rectángulo"/>
          <p:cNvSpPr/>
          <p:nvPr/>
        </p:nvSpPr>
        <p:spPr bwMode="auto">
          <a:xfrm>
            <a:off x="7668344" y="4652963"/>
            <a:ext cx="418926" cy="32781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4572000" y="1033853"/>
            <a:ext cx="0" cy="547211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8 Rectángulo"/>
          <p:cNvSpPr/>
          <p:nvPr/>
        </p:nvSpPr>
        <p:spPr bwMode="auto">
          <a:xfrm>
            <a:off x="6826001" y="4443413"/>
            <a:ext cx="770335" cy="3540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8" name="Text Box 60"/>
          <p:cNvSpPr txBox="1">
            <a:spLocks noChangeArrowheads="1"/>
          </p:cNvSpPr>
          <p:nvPr/>
        </p:nvSpPr>
        <p:spPr bwMode="auto">
          <a:xfrm>
            <a:off x="6627587" y="4471740"/>
            <a:ext cx="1186543" cy="24622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000" b="1"/>
              <a:t>ALDOSTERONA</a:t>
            </a:r>
          </a:p>
        </p:txBody>
      </p:sp>
      <p:sp>
        <p:nvSpPr>
          <p:cNvPr id="10" name="9 Rectángulo"/>
          <p:cNvSpPr/>
          <p:nvPr/>
        </p:nvSpPr>
        <p:spPr bwMode="auto">
          <a:xfrm>
            <a:off x="6416086" y="3275062"/>
            <a:ext cx="710940" cy="2951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Elipse"/>
          <p:cNvSpPr/>
          <p:nvPr/>
        </p:nvSpPr>
        <p:spPr bwMode="auto">
          <a:xfrm>
            <a:off x="7740352" y="2996951"/>
            <a:ext cx="282326" cy="35346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Forma libre"/>
          <p:cNvSpPr/>
          <p:nvPr/>
        </p:nvSpPr>
        <p:spPr>
          <a:xfrm>
            <a:off x="7811589" y="2939143"/>
            <a:ext cx="658200" cy="1750423"/>
          </a:xfrm>
          <a:custGeom>
            <a:avLst/>
            <a:gdLst>
              <a:gd name="connsiteX0" fmla="*/ 0 w 658200"/>
              <a:gd name="connsiteY0" fmla="*/ 0 h 1750423"/>
              <a:gd name="connsiteX1" fmla="*/ 0 w 658200"/>
              <a:gd name="connsiteY1" fmla="*/ 0 h 1750423"/>
              <a:gd name="connsiteX2" fmla="*/ 104502 w 658200"/>
              <a:gd name="connsiteY2" fmla="*/ 65314 h 1750423"/>
              <a:gd name="connsiteX3" fmla="*/ 117565 w 658200"/>
              <a:gd name="connsiteY3" fmla="*/ 104503 h 1750423"/>
              <a:gd name="connsiteX4" fmla="*/ 182880 w 658200"/>
              <a:gd name="connsiteY4" fmla="*/ 182880 h 1750423"/>
              <a:gd name="connsiteX5" fmla="*/ 209005 w 658200"/>
              <a:gd name="connsiteY5" fmla="*/ 222068 h 1750423"/>
              <a:gd name="connsiteX6" fmla="*/ 235131 w 658200"/>
              <a:gd name="connsiteY6" fmla="*/ 444137 h 1750423"/>
              <a:gd name="connsiteX7" fmla="*/ 248194 w 658200"/>
              <a:gd name="connsiteY7" fmla="*/ 509451 h 1750423"/>
              <a:gd name="connsiteX8" fmla="*/ 274320 w 658200"/>
              <a:gd name="connsiteY8" fmla="*/ 718457 h 1750423"/>
              <a:gd name="connsiteX9" fmla="*/ 300445 w 658200"/>
              <a:gd name="connsiteY9" fmla="*/ 888274 h 1750423"/>
              <a:gd name="connsiteX10" fmla="*/ 313508 w 658200"/>
              <a:gd name="connsiteY10" fmla="*/ 927463 h 1750423"/>
              <a:gd name="connsiteX11" fmla="*/ 352697 w 658200"/>
              <a:gd name="connsiteY11" fmla="*/ 1045028 h 1750423"/>
              <a:gd name="connsiteX12" fmla="*/ 378822 w 658200"/>
              <a:gd name="connsiteY12" fmla="*/ 1188720 h 1750423"/>
              <a:gd name="connsiteX13" fmla="*/ 404948 w 658200"/>
              <a:gd name="connsiteY13" fmla="*/ 1227908 h 1750423"/>
              <a:gd name="connsiteX14" fmla="*/ 444137 w 658200"/>
              <a:gd name="connsiteY14" fmla="*/ 1345474 h 1750423"/>
              <a:gd name="connsiteX15" fmla="*/ 457200 w 658200"/>
              <a:gd name="connsiteY15" fmla="*/ 1384663 h 1750423"/>
              <a:gd name="connsiteX16" fmla="*/ 496388 w 658200"/>
              <a:gd name="connsiteY16" fmla="*/ 1463040 h 1750423"/>
              <a:gd name="connsiteX17" fmla="*/ 522514 w 658200"/>
              <a:gd name="connsiteY17" fmla="*/ 1580606 h 1750423"/>
              <a:gd name="connsiteX18" fmla="*/ 600891 w 658200"/>
              <a:gd name="connsiteY18" fmla="*/ 1658983 h 1750423"/>
              <a:gd name="connsiteX19" fmla="*/ 653142 w 658200"/>
              <a:gd name="connsiteY19" fmla="*/ 1737360 h 1750423"/>
              <a:gd name="connsiteX20" fmla="*/ 640080 w 658200"/>
              <a:gd name="connsiteY20" fmla="*/ 1750423 h 1750423"/>
              <a:gd name="connsiteX21" fmla="*/ 640080 w 658200"/>
              <a:gd name="connsiteY21" fmla="*/ 1750423 h 1750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58200" h="1750423">
                <a:moveTo>
                  <a:pt x="0" y="0"/>
                </a:moveTo>
                <a:lnTo>
                  <a:pt x="0" y="0"/>
                </a:lnTo>
                <a:cubicBezTo>
                  <a:pt x="34834" y="21771"/>
                  <a:pt x="73800" y="38023"/>
                  <a:pt x="104502" y="65314"/>
                </a:cubicBezTo>
                <a:cubicBezTo>
                  <a:pt x="114794" y="74462"/>
                  <a:pt x="111407" y="92187"/>
                  <a:pt x="117565" y="104503"/>
                </a:cubicBezTo>
                <a:cubicBezTo>
                  <a:pt x="141889" y="153150"/>
                  <a:pt x="146769" y="139547"/>
                  <a:pt x="182880" y="182880"/>
                </a:cubicBezTo>
                <a:cubicBezTo>
                  <a:pt x="192930" y="194941"/>
                  <a:pt x="200297" y="209005"/>
                  <a:pt x="209005" y="222068"/>
                </a:cubicBezTo>
                <a:cubicBezTo>
                  <a:pt x="239491" y="344010"/>
                  <a:pt x="209139" y="210211"/>
                  <a:pt x="235131" y="444137"/>
                </a:cubicBezTo>
                <a:cubicBezTo>
                  <a:pt x="237583" y="466204"/>
                  <a:pt x="243840" y="487680"/>
                  <a:pt x="248194" y="509451"/>
                </a:cubicBezTo>
                <a:cubicBezTo>
                  <a:pt x="268676" y="714274"/>
                  <a:pt x="251167" y="567960"/>
                  <a:pt x="274320" y="718457"/>
                </a:cubicBezTo>
                <a:cubicBezTo>
                  <a:pt x="279531" y="752330"/>
                  <a:pt x="292296" y="851603"/>
                  <a:pt x="300445" y="888274"/>
                </a:cubicBezTo>
                <a:cubicBezTo>
                  <a:pt x="303432" y="901716"/>
                  <a:pt x="309725" y="914223"/>
                  <a:pt x="313508" y="927463"/>
                </a:cubicBezTo>
                <a:cubicBezTo>
                  <a:pt x="341633" y="1025898"/>
                  <a:pt x="307659" y="932436"/>
                  <a:pt x="352697" y="1045028"/>
                </a:cubicBezTo>
                <a:cubicBezTo>
                  <a:pt x="355723" y="1066209"/>
                  <a:pt x="365626" y="1157929"/>
                  <a:pt x="378822" y="1188720"/>
                </a:cubicBezTo>
                <a:cubicBezTo>
                  <a:pt x="385006" y="1203150"/>
                  <a:pt x="396239" y="1214845"/>
                  <a:pt x="404948" y="1227908"/>
                </a:cubicBezTo>
                <a:lnTo>
                  <a:pt x="444137" y="1345474"/>
                </a:lnTo>
                <a:cubicBezTo>
                  <a:pt x="448491" y="1358537"/>
                  <a:pt x="449562" y="1373206"/>
                  <a:pt x="457200" y="1384663"/>
                </a:cubicBezTo>
                <a:cubicBezTo>
                  <a:pt x="480686" y="1419892"/>
                  <a:pt x="487374" y="1422478"/>
                  <a:pt x="496388" y="1463040"/>
                </a:cubicBezTo>
                <a:cubicBezTo>
                  <a:pt x="496874" y="1465225"/>
                  <a:pt x="508791" y="1562962"/>
                  <a:pt x="522514" y="1580606"/>
                </a:cubicBezTo>
                <a:cubicBezTo>
                  <a:pt x="545197" y="1609770"/>
                  <a:pt x="580396" y="1628241"/>
                  <a:pt x="600891" y="1658983"/>
                </a:cubicBezTo>
                <a:cubicBezTo>
                  <a:pt x="618308" y="1685109"/>
                  <a:pt x="675344" y="1715157"/>
                  <a:pt x="653142" y="1737360"/>
                </a:cubicBezTo>
                <a:lnTo>
                  <a:pt x="640080" y="1750423"/>
                </a:lnTo>
                <a:lnTo>
                  <a:pt x="640080" y="1750423"/>
                </a:lnTo>
              </a:path>
            </a:pathLst>
          </a:custGeom>
          <a:ln w="28575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" grpId="0" animBg="1"/>
      <p:bldP spid="4129" grpId="0" animBg="1"/>
      <p:bldP spid="4134" grpId="0" animBg="1"/>
      <p:bldP spid="4136" grpId="0" animBg="1"/>
      <p:bldP spid="4141" grpId="0" animBg="1"/>
      <p:bldP spid="4142" grpId="0" animBg="1"/>
      <p:bldP spid="4150" grpId="0" animBg="1"/>
      <p:bldP spid="4125" grpId="0" animBg="1"/>
      <p:bldP spid="4124" grpId="0" animBg="1"/>
      <p:bldP spid="18468" grpId="0" animBg="1"/>
      <p:bldP spid="18469" grpId="0" animBg="1"/>
      <p:bldP spid="18470" grpId="0" animBg="1"/>
      <p:bldP spid="18473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695" t="2316" r="18225" b="5644"/>
          <a:stretch/>
        </p:blipFill>
        <p:spPr bwMode="auto">
          <a:xfrm>
            <a:off x="1706884" y="908049"/>
            <a:ext cx="5457503" cy="5616575"/>
          </a:xfrm>
          <a:prstGeom prst="rect">
            <a:avLst/>
          </a:prstGeom>
          <a:solidFill>
            <a:srgbClr val="FF99FF"/>
          </a:solidFill>
          <a:ln>
            <a:noFill/>
          </a:ln>
          <a:extLst/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251595" y="982603"/>
            <a:ext cx="910580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/>
              <a:t>LUZ  </a:t>
            </a:r>
          </a:p>
        </p:txBody>
      </p:sp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3779838" y="981075"/>
            <a:ext cx="1223962" cy="287338"/>
          </a:xfrm>
          <a:prstGeom prst="rect">
            <a:avLst/>
          </a:prstGeom>
          <a:solidFill>
            <a:srgbClr val="CCE8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3327400" y="2911475"/>
            <a:ext cx="1960793" cy="523220"/>
          </a:xfrm>
          <a:prstGeom prst="rect">
            <a:avLst/>
          </a:prstGeom>
          <a:solidFill>
            <a:srgbClr val="FF99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/>
              <a:t>ABS.SODIO CLORO</a:t>
            </a:r>
          </a:p>
          <a:p>
            <a:pPr algn="l">
              <a:defRPr/>
            </a:pPr>
            <a:r>
              <a:rPr lang="es-ES" sz="1400" b="1"/>
              <a:t>ELECTRONEUTRA</a:t>
            </a:r>
          </a:p>
        </p:txBody>
      </p:sp>
      <p:sp>
        <p:nvSpPr>
          <p:cNvPr id="136201" name="Text Box 9"/>
          <p:cNvSpPr txBox="1">
            <a:spLocks noChangeArrowheads="1"/>
          </p:cNvSpPr>
          <p:nvPr/>
        </p:nvSpPr>
        <p:spPr bwMode="auto">
          <a:xfrm>
            <a:off x="169863" y="4153453"/>
            <a:ext cx="1752403" cy="584775"/>
          </a:xfrm>
          <a:prstGeom prst="rect">
            <a:avLst/>
          </a:prstGeom>
          <a:solidFill>
            <a:srgbClr val="A7A7FF"/>
          </a:solidFill>
          <a:ln w="9525">
            <a:solidFill>
              <a:srgbClr val="AEAEE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SECRECIÓN </a:t>
            </a:r>
          </a:p>
          <a:p>
            <a:pPr algn="l" eaLnBrk="1" hangingPunct="1"/>
            <a:r>
              <a:rPr lang="es-ES" sz="1600" b="1"/>
              <a:t>BICARBONATO</a:t>
            </a:r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7617454" y="5477673"/>
            <a:ext cx="1180131" cy="830997"/>
          </a:xfrm>
          <a:prstGeom prst="rect">
            <a:avLst/>
          </a:prstGeom>
          <a:solidFill>
            <a:srgbClr val="FFCDE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Capacidad</a:t>
            </a:r>
          </a:p>
          <a:p>
            <a:pPr algn="l" eaLnBrk="1" hangingPunct="1"/>
            <a:r>
              <a:rPr lang="es-ES" sz="1600" b="1"/>
              <a:t>Abs. agua</a:t>
            </a:r>
          </a:p>
          <a:p>
            <a:pPr algn="l" eaLnBrk="1" hangingPunct="1"/>
            <a:r>
              <a:rPr lang="es-ES" sz="1600" b="1"/>
              <a:t>5-7 L</a:t>
            </a:r>
          </a:p>
        </p:txBody>
      </p:sp>
      <p:sp>
        <p:nvSpPr>
          <p:cNvPr id="136205" name="Rectangle 13"/>
          <p:cNvSpPr>
            <a:spLocks noChangeArrowheads="1"/>
          </p:cNvSpPr>
          <p:nvPr/>
        </p:nvSpPr>
        <p:spPr bwMode="auto">
          <a:xfrm>
            <a:off x="3276600" y="2205038"/>
            <a:ext cx="1721946" cy="523220"/>
          </a:xfrm>
          <a:prstGeom prst="rect">
            <a:avLst/>
          </a:prstGeom>
          <a:solidFill>
            <a:srgbClr val="FF99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 dirty="0"/>
              <a:t>ABS. SODIO </a:t>
            </a:r>
          </a:p>
          <a:p>
            <a:pPr algn="l">
              <a:defRPr/>
            </a:pPr>
            <a:r>
              <a:rPr lang="es-ES" sz="1400" b="1" dirty="0"/>
              <a:t>ELECTROGÉNICA</a:t>
            </a:r>
          </a:p>
        </p:txBody>
      </p:sp>
      <p:sp>
        <p:nvSpPr>
          <p:cNvPr id="136206" name="Oval 14"/>
          <p:cNvSpPr>
            <a:spLocks noChangeArrowheads="1"/>
          </p:cNvSpPr>
          <p:nvPr/>
        </p:nvSpPr>
        <p:spPr bwMode="auto">
          <a:xfrm>
            <a:off x="1619250" y="2205038"/>
            <a:ext cx="1657350" cy="517525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6207" name="Oval 15"/>
          <p:cNvSpPr>
            <a:spLocks noChangeArrowheads="1"/>
          </p:cNvSpPr>
          <p:nvPr/>
        </p:nvSpPr>
        <p:spPr bwMode="auto">
          <a:xfrm>
            <a:off x="1692275" y="2781300"/>
            <a:ext cx="1727200" cy="863600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6208" name="Oval 16"/>
          <p:cNvSpPr>
            <a:spLocks noChangeArrowheads="1"/>
          </p:cNvSpPr>
          <p:nvPr/>
        </p:nvSpPr>
        <p:spPr bwMode="auto">
          <a:xfrm>
            <a:off x="1476375" y="4292600"/>
            <a:ext cx="2447925" cy="1008063"/>
          </a:xfrm>
          <a:prstGeom prst="ellipse">
            <a:avLst/>
          </a:prstGeom>
          <a:noFill/>
          <a:ln w="38100">
            <a:solidFill>
              <a:srgbClr val="3333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5615726" y="324758"/>
            <a:ext cx="2844048" cy="307777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/>
              <a:t>II. ABSORCIÓN-SECRECIÓN</a:t>
            </a:r>
          </a:p>
        </p:txBody>
      </p:sp>
      <p:sp>
        <p:nvSpPr>
          <p:cNvPr id="136212" name="Text Box 20"/>
          <p:cNvSpPr txBox="1">
            <a:spLocks noChangeArrowheads="1"/>
          </p:cNvSpPr>
          <p:nvPr/>
        </p:nvSpPr>
        <p:spPr bwMode="auto">
          <a:xfrm>
            <a:off x="728874" y="1580288"/>
            <a:ext cx="1500732" cy="584775"/>
          </a:xfrm>
          <a:prstGeom prst="rect">
            <a:avLst/>
          </a:prstGeom>
          <a:solidFill>
            <a:srgbClr val="A7A7FF"/>
          </a:solidFill>
          <a:ln w="9525">
            <a:solidFill>
              <a:srgbClr val="AEAEE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SECRECIÓN </a:t>
            </a:r>
          </a:p>
          <a:p>
            <a:pPr algn="l" eaLnBrk="1" hangingPunct="1"/>
            <a:r>
              <a:rPr lang="es-ES" sz="1600" b="1"/>
              <a:t>POTASIO</a:t>
            </a:r>
          </a:p>
        </p:txBody>
      </p:sp>
      <p:sp>
        <p:nvSpPr>
          <p:cNvPr id="19470" name="Oval 21"/>
          <p:cNvSpPr>
            <a:spLocks noChangeArrowheads="1"/>
          </p:cNvSpPr>
          <p:nvPr/>
        </p:nvSpPr>
        <p:spPr bwMode="auto">
          <a:xfrm>
            <a:off x="6443663" y="908050"/>
            <a:ext cx="865187" cy="649288"/>
          </a:xfrm>
          <a:prstGeom prst="ellipse">
            <a:avLst/>
          </a:prstGeom>
          <a:solidFill>
            <a:srgbClr val="FFE5E5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9471" name="Text Box 6"/>
          <p:cNvSpPr txBox="1">
            <a:spLocks noChangeArrowheads="1"/>
          </p:cNvSpPr>
          <p:nvPr/>
        </p:nvSpPr>
        <p:spPr bwMode="auto">
          <a:xfrm>
            <a:off x="6300788" y="1341438"/>
            <a:ext cx="1479892" cy="307777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400" b="1"/>
              <a:t>INTERSTICIO</a:t>
            </a:r>
          </a:p>
        </p:txBody>
      </p:sp>
      <p:sp>
        <p:nvSpPr>
          <p:cNvPr id="136216" name="Text Box 24"/>
          <p:cNvSpPr txBox="1">
            <a:spLocks noChangeArrowheads="1"/>
          </p:cNvSpPr>
          <p:nvPr/>
        </p:nvSpPr>
        <p:spPr bwMode="auto">
          <a:xfrm>
            <a:off x="4230163" y="1451571"/>
            <a:ext cx="1377300" cy="369332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colonocitos</a:t>
            </a:r>
          </a:p>
        </p:txBody>
      </p:sp>
      <p:sp>
        <p:nvSpPr>
          <p:cNvPr id="136217" name="Rectangle 25"/>
          <p:cNvSpPr>
            <a:spLocks noChangeArrowheads="1"/>
          </p:cNvSpPr>
          <p:nvPr/>
        </p:nvSpPr>
        <p:spPr bwMode="auto">
          <a:xfrm>
            <a:off x="459221" y="319379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6106623" y="755412"/>
            <a:ext cx="2380780" cy="30777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C8C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 smtClean="0"/>
              <a:t>2. Secreción K</a:t>
            </a:r>
            <a:r>
              <a:rPr lang="es-ES_tradnl" sz="1400" b="1" baseline="30000" dirty="0" smtClean="0"/>
              <a:t>+</a:t>
            </a:r>
            <a:r>
              <a:rPr lang="es-ES_tradnl" sz="1400" b="1" dirty="0" smtClean="0"/>
              <a:t> y HCO3</a:t>
            </a:r>
            <a:r>
              <a:rPr lang="es-ES_tradnl" sz="1400" b="1" baseline="30000" dirty="0" smtClean="0"/>
              <a:t>-</a:t>
            </a:r>
            <a:endParaRPr lang="es-ES_tradnl" sz="1400" b="1" baseline="30000" dirty="0"/>
          </a:p>
        </p:txBody>
      </p:sp>
      <p:sp>
        <p:nvSpPr>
          <p:cNvPr id="2" name="1 CuadroTexto"/>
          <p:cNvSpPr txBox="1"/>
          <p:nvPr/>
        </p:nvSpPr>
        <p:spPr>
          <a:xfrm>
            <a:off x="7012962" y="2845060"/>
            <a:ext cx="1208985" cy="400110"/>
          </a:xfrm>
          <a:prstGeom prst="rect">
            <a:avLst/>
          </a:prstGeom>
          <a:solidFill>
            <a:srgbClr val="FF97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/>
              <a:t>Abs</a:t>
            </a:r>
            <a:r>
              <a:rPr lang="es-VE" dirty="0" smtClean="0"/>
              <a:t>. </a:t>
            </a:r>
            <a:r>
              <a:rPr lang="es-VE" dirty="0" err="1" smtClean="0"/>
              <a:t>Na</a:t>
            </a:r>
            <a:r>
              <a:rPr lang="es-VE" baseline="30000" dirty="0" smtClean="0"/>
              <a:t>+</a:t>
            </a:r>
            <a:endParaRPr lang="es-VE" baseline="300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942829" y="4757082"/>
            <a:ext cx="1085555" cy="400110"/>
          </a:xfrm>
          <a:prstGeom prst="rect">
            <a:avLst/>
          </a:prstGeom>
          <a:solidFill>
            <a:srgbClr val="FF97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/>
              <a:t>Abs</a:t>
            </a:r>
            <a:r>
              <a:rPr lang="es-VE" dirty="0" smtClean="0"/>
              <a:t>. Cl</a:t>
            </a:r>
            <a:r>
              <a:rPr lang="es-VE" baseline="30000" dirty="0" smtClean="0"/>
              <a:t>-</a:t>
            </a:r>
            <a:endParaRPr lang="es-VE" baseline="30000" dirty="0"/>
          </a:p>
        </p:txBody>
      </p:sp>
      <p:cxnSp>
        <p:nvCxnSpPr>
          <p:cNvPr id="4" name="3 Conector recto de flecha"/>
          <p:cNvCxnSpPr/>
          <p:nvPr/>
        </p:nvCxnSpPr>
        <p:spPr bwMode="auto">
          <a:xfrm>
            <a:off x="2349604" y="5827713"/>
            <a:ext cx="4281488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5" name="4 CuadroTexto"/>
          <p:cNvSpPr txBox="1"/>
          <p:nvPr/>
        </p:nvSpPr>
        <p:spPr>
          <a:xfrm>
            <a:off x="1608528" y="5627658"/>
            <a:ext cx="691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H</a:t>
            </a:r>
            <a:r>
              <a:rPr lang="es-VE" baseline="-25000" dirty="0" smtClean="0"/>
              <a:t>2</a:t>
            </a:r>
            <a:r>
              <a:rPr lang="es-VE" dirty="0" smtClean="0"/>
              <a:t>O</a:t>
            </a:r>
            <a:endParaRPr lang="es-VE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658638" y="5473770"/>
            <a:ext cx="790601" cy="707886"/>
          </a:xfrm>
          <a:prstGeom prst="rect">
            <a:avLst/>
          </a:prstGeom>
          <a:solidFill>
            <a:srgbClr val="FF97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/>
              <a:t>Abs</a:t>
            </a:r>
            <a:r>
              <a:rPr lang="es-VE" dirty="0" smtClean="0"/>
              <a:t>. </a:t>
            </a:r>
          </a:p>
          <a:p>
            <a:r>
              <a:rPr lang="es-VE" dirty="0" smtClean="0"/>
              <a:t>H</a:t>
            </a:r>
            <a:r>
              <a:rPr lang="es-VE" baseline="-25000" dirty="0" smtClean="0"/>
              <a:t>2</a:t>
            </a:r>
            <a:r>
              <a:rPr lang="es-VE" dirty="0" smtClean="0"/>
              <a:t>O</a:t>
            </a:r>
            <a:endParaRPr lang="es-VE" dirty="0"/>
          </a:p>
        </p:txBody>
      </p:sp>
      <p:sp>
        <p:nvSpPr>
          <p:cNvPr id="3" name="Elipse 2"/>
          <p:cNvSpPr/>
          <p:nvPr/>
        </p:nvSpPr>
        <p:spPr bwMode="auto">
          <a:xfrm>
            <a:off x="2299743" y="1795463"/>
            <a:ext cx="1480095" cy="369600"/>
          </a:xfrm>
          <a:prstGeom prst="ellipse">
            <a:avLst/>
          </a:prstGeom>
          <a:noFill/>
          <a:ln w="38100" cap="flat" cmpd="sng" algn="ctr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52387" y="6583361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0" grpId="0" animBg="1"/>
      <p:bldP spid="136201" grpId="0" animBg="1"/>
      <p:bldP spid="19463" grpId="0" animBg="1"/>
      <p:bldP spid="136205" grpId="0" animBg="1"/>
      <p:bldP spid="136206" grpId="0" animBg="1"/>
      <p:bldP spid="136207" grpId="0" animBg="1"/>
      <p:bldP spid="136208" grpId="0" animBg="1"/>
      <p:bldP spid="136212" grpId="0" animBg="1"/>
      <p:bldP spid="2" grpId="0" animBg="1"/>
      <p:bldP spid="21" grpId="0" animBg="1"/>
      <p:bldP spid="25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" t="8167" r="9991" b="13077"/>
          <a:stretch>
            <a:fillRect/>
          </a:stretch>
        </p:blipFill>
        <p:spPr>
          <a:xfrm>
            <a:off x="1619250" y="1412875"/>
            <a:ext cx="5905500" cy="4608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7" name="Text Box 11"/>
          <p:cNvSpPr txBox="1">
            <a:spLocks noChangeArrowheads="1"/>
          </p:cNvSpPr>
          <p:nvPr/>
        </p:nvSpPr>
        <p:spPr bwMode="auto">
          <a:xfrm>
            <a:off x="5122090" y="3917900"/>
            <a:ext cx="1322798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Colon distal</a:t>
            </a:r>
          </a:p>
        </p:txBody>
      </p:sp>
      <p:sp>
        <p:nvSpPr>
          <p:cNvPr id="21509" name="Rectangle 17"/>
          <p:cNvSpPr>
            <a:spLocks noChangeArrowheads="1"/>
          </p:cNvSpPr>
          <p:nvPr/>
        </p:nvSpPr>
        <p:spPr bwMode="auto">
          <a:xfrm>
            <a:off x="4498975" y="1412875"/>
            <a:ext cx="16573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0" name="Rectangle 19"/>
          <p:cNvSpPr>
            <a:spLocks noChangeArrowheads="1"/>
          </p:cNvSpPr>
          <p:nvPr/>
        </p:nvSpPr>
        <p:spPr bwMode="auto">
          <a:xfrm>
            <a:off x="900113" y="908050"/>
            <a:ext cx="16557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209727" y="1468725"/>
            <a:ext cx="11890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pH ácido </a:t>
            </a: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bacterias</a:t>
            </a:r>
          </a:p>
        </p:txBody>
      </p:sp>
      <p:sp>
        <p:nvSpPr>
          <p:cNvPr id="21512" name="Rectangle 22"/>
          <p:cNvSpPr>
            <a:spLocks noChangeArrowheads="1"/>
          </p:cNvSpPr>
          <p:nvPr/>
        </p:nvSpPr>
        <p:spPr bwMode="auto">
          <a:xfrm>
            <a:off x="5724525" y="4724400"/>
            <a:ext cx="1511300" cy="1009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513" name="Line 23"/>
          <p:cNvSpPr>
            <a:spLocks noChangeShapeType="1"/>
          </p:cNvSpPr>
          <p:nvPr/>
        </p:nvSpPr>
        <p:spPr bwMode="auto">
          <a:xfrm>
            <a:off x="6588125" y="4652963"/>
            <a:ext cx="71438" cy="1152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15" name="Rectangle 25"/>
          <p:cNvSpPr>
            <a:spLocks noChangeArrowheads="1"/>
          </p:cNvSpPr>
          <p:nvPr/>
        </p:nvSpPr>
        <p:spPr bwMode="auto">
          <a:xfrm>
            <a:off x="1547813" y="5876925"/>
            <a:ext cx="237648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6" name="Oval 26"/>
          <p:cNvSpPr>
            <a:spLocks noChangeArrowheads="1"/>
          </p:cNvSpPr>
          <p:nvPr/>
        </p:nvSpPr>
        <p:spPr bwMode="auto">
          <a:xfrm>
            <a:off x="2484438" y="1341438"/>
            <a:ext cx="50323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8" name="Oval 28"/>
          <p:cNvSpPr>
            <a:spLocks noChangeArrowheads="1"/>
          </p:cNvSpPr>
          <p:nvPr/>
        </p:nvSpPr>
        <p:spPr bwMode="auto">
          <a:xfrm>
            <a:off x="6372225" y="4797425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9" name="Freeform 29"/>
          <p:cNvSpPr>
            <a:spLocks/>
          </p:cNvSpPr>
          <p:nvPr/>
        </p:nvSpPr>
        <p:spPr bwMode="auto">
          <a:xfrm>
            <a:off x="6299200" y="4713288"/>
            <a:ext cx="720725" cy="228600"/>
          </a:xfrm>
          <a:custGeom>
            <a:avLst/>
            <a:gdLst>
              <a:gd name="T0" fmla="*/ 0 w 454"/>
              <a:gd name="T1" fmla="*/ 249496263 h 144"/>
              <a:gd name="T2" fmla="*/ 572076263 w 454"/>
              <a:gd name="T3" fmla="*/ 20161250 h 144"/>
              <a:gd name="T4" fmla="*/ 1144150938 w 454"/>
              <a:gd name="T5" fmla="*/ 362902500 h 1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4" h="144">
                <a:moveTo>
                  <a:pt x="0" y="99"/>
                </a:moveTo>
                <a:cubicBezTo>
                  <a:pt x="75" y="49"/>
                  <a:pt x="151" y="0"/>
                  <a:pt x="227" y="8"/>
                </a:cubicBezTo>
                <a:cubicBezTo>
                  <a:pt x="303" y="16"/>
                  <a:pt x="378" y="80"/>
                  <a:pt x="454" y="14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98" name="Freeform 30"/>
          <p:cNvSpPr>
            <a:spLocks/>
          </p:cNvSpPr>
          <p:nvPr/>
        </p:nvSpPr>
        <p:spPr bwMode="auto">
          <a:xfrm>
            <a:off x="6157913" y="4941888"/>
            <a:ext cx="719137" cy="300037"/>
          </a:xfrm>
          <a:custGeom>
            <a:avLst/>
            <a:gdLst>
              <a:gd name="T0" fmla="*/ 1141629194 w 453"/>
              <a:gd name="T1" fmla="*/ 226813685 h 189"/>
              <a:gd name="T2" fmla="*/ 798888182 w 453"/>
              <a:gd name="T3" fmla="*/ 456146727 h 189"/>
              <a:gd name="T4" fmla="*/ 342741012 w 453"/>
              <a:gd name="T5" fmla="*/ 342740679 h 189"/>
              <a:gd name="T6" fmla="*/ 0 w 453"/>
              <a:gd name="T7" fmla="*/ 0 h 1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3" h="189">
                <a:moveTo>
                  <a:pt x="453" y="90"/>
                </a:moveTo>
                <a:cubicBezTo>
                  <a:pt x="411" y="131"/>
                  <a:pt x="370" y="173"/>
                  <a:pt x="317" y="181"/>
                </a:cubicBezTo>
                <a:cubicBezTo>
                  <a:pt x="264" y="189"/>
                  <a:pt x="189" y="166"/>
                  <a:pt x="136" y="136"/>
                </a:cubicBezTo>
                <a:cubicBezTo>
                  <a:pt x="83" y="106"/>
                  <a:pt x="41" y="53"/>
                  <a:pt x="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5637279" y="4910138"/>
            <a:ext cx="4459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solidFill>
                  <a:srgbClr val="006600"/>
                </a:solidFill>
              </a:rPr>
              <a:t>K</a:t>
            </a:r>
            <a:r>
              <a:rPr lang="es-ES" b="1" baseline="30000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7202" name="Freeform 34"/>
          <p:cNvSpPr>
            <a:spLocks/>
          </p:cNvSpPr>
          <p:nvPr/>
        </p:nvSpPr>
        <p:spPr bwMode="auto">
          <a:xfrm>
            <a:off x="4067175" y="4076700"/>
            <a:ext cx="1512888" cy="1573213"/>
          </a:xfrm>
          <a:custGeom>
            <a:avLst/>
            <a:gdLst>
              <a:gd name="T0" fmla="*/ 2147483647 w 953"/>
              <a:gd name="T1" fmla="*/ 1716227745 h 991"/>
              <a:gd name="T2" fmla="*/ 2058969130 w 953"/>
              <a:gd name="T3" fmla="*/ 1943041880 h 991"/>
              <a:gd name="T4" fmla="*/ 1030745041 w 953"/>
              <a:gd name="T5" fmla="*/ 2147483647 h 991"/>
              <a:gd name="T6" fmla="*/ 0 w 953"/>
              <a:gd name="T7" fmla="*/ 0 h 99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3" h="991">
                <a:moveTo>
                  <a:pt x="953" y="681"/>
                </a:moveTo>
                <a:cubicBezTo>
                  <a:pt x="930" y="711"/>
                  <a:pt x="908" y="741"/>
                  <a:pt x="817" y="771"/>
                </a:cubicBezTo>
                <a:cubicBezTo>
                  <a:pt x="726" y="801"/>
                  <a:pt x="545" y="991"/>
                  <a:pt x="409" y="862"/>
                </a:cubicBezTo>
                <a:cubicBezTo>
                  <a:pt x="273" y="733"/>
                  <a:pt x="136" y="366"/>
                  <a:pt x="0" y="0"/>
                </a:cubicBezTo>
              </a:path>
            </a:pathLst>
          </a:custGeom>
          <a:noFill/>
          <a:ln w="3810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04" name="Oval 36"/>
          <p:cNvSpPr>
            <a:spLocks noChangeArrowheads="1"/>
          </p:cNvSpPr>
          <p:nvPr/>
        </p:nvSpPr>
        <p:spPr bwMode="auto">
          <a:xfrm>
            <a:off x="5003800" y="2205038"/>
            <a:ext cx="1368425" cy="16557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5" name="Oval 37"/>
          <p:cNvSpPr>
            <a:spLocks noChangeArrowheads="1"/>
          </p:cNvSpPr>
          <p:nvPr/>
        </p:nvSpPr>
        <p:spPr bwMode="auto">
          <a:xfrm>
            <a:off x="3408363" y="1446213"/>
            <a:ext cx="720725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6" name="Rectangle 38"/>
          <p:cNvSpPr>
            <a:spLocks noChangeArrowheads="1"/>
          </p:cNvSpPr>
          <p:nvPr/>
        </p:nvSpPr>
        <p:spPr bwMode="auto">
          <a:xfrm>
            <a:off x="3600062" y="1628800"/>
            <a:ext cx="493713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006600"/>
                </a:solidFill>
              </a:rPr>
              <a:t>K</a:t>
            </a:r>
            <a:r>
              <a:rPr lang="en-US" sz="2400" b="1" baseline="30000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1528" name="Text Box 40"/>
          <p:cNvSpPr txBox="1">
            <a:spLocks noChangeArrowheads="1"/>
          </p:cNvSpPr>
          <p:nvPr/>
        </p:nvSpPr>
        <p:spPr bwMode="auto">
          <a:xfrm>
            <a:off x="6974853" y="3160712"/>
            <a:ext cx="123783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Uniones </a:t>
            </a:r>
          </a:p>
          <a:p>
            <a:pPr eaLnBrk="1" hangingPunct="1"/>
            <a:r>
              <a:rPr lang="es-ES" sz="1600" b="1" dirty="0"/>
              <a:t>estrechas </a:t>
            </a:r>
          </a:p>
          <a:p>
            <a:pPr eaLnBrk="1" hangingPunct="1"/>
            <a:r>
              <a:rPr lang="es-ES" sz="1600" b="1" dirty="0"/>
              <a:t>apretadas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281082" y="5594508"/>
            <a:ext cx="1265090" cy="369332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 err="1"/>
              <a:t>colonocito</a:t>
            </a:r>
            <a:endParaRPr lang="es-ES_tradnl" sz="1800" b="1" dirty="0"/>
          </a:p>
        </p:txBody>
      </p: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872332" y="69180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5760400" y="548680"/>
            <a:ext cx="2844048" cy="307777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/>
              <a:t>II. ABSORCIÓN-SECRECIÓN</a:t>
            </a:r>
          </a:p>
        </p:txBody>
      </p:sp>
      <p:sp>
        <p:nvSpPr>
          <p:cNvPr id="21523" name="Text Box 35"/>
          <p:cNvSpPr txBox="1">
            <a:spLocks noChangeArrowheads="1"/>
          </p:cNvSpPr>
          <p:nvPr/>
        </p:nvSpPr>
        <p:spPr bwMode="auto">
          <a:xfrm>
            <a:off x="6861770" y="4933950"/>
            <a:ext cx="590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dirty="0" err="1"/>
              <a:t>Na</a:t>
            </a:r>
            <a:r>
              <a:rPr lang="es-ES" sz="1800" b="1" baseline="30000" dirty="0"/>
              <a:t>+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126262" y="4008150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1" dirty="0" smtClean="0"/>
              <a:t>Absorción muy </a:t>
            </a:r>
          </a:p>
          <a:p>
            <a:r>
              <a:rPr lang="es-VE" sz="1800" b="1" dirty="0" smtClean="0"/>
              <a:t>eficiente</a:t>
            </a:r>
            <a:endParaRPr lang="es-VE" sz="1800" b="1" dirty="0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3925028" y="910210"/>
            <a:ext cx="1293945" cy="67710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 </a:t>
            </a:r>
          </a:p>
          <a:p>
            <a:pPr eaLnBrk="1" hangingPunct="1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íleon colon</a:t>
            </a:r>
          </a:p>
        </p:txBody>
      </p:sp>
      <p:sp>
        <p:nvSpPr>
          <p:cNvPr id="28" name="Text Box 31"/>
          <p:cNvSpPr txBox="1">
            <a:spLocks noChangeArrowheads="1"/>
          </p:cNvSpPr>
          <p:nvPr/>
        </p:nvSpPr>
        <p:spPr bwMode="auto">
          <a:xfrm>
            <a:off x="6205994" y="961975"/>
            <a:ext cx="2380780" cy="30777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C8C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 smtClean="0"/>
              <a:t>2. Secreción K</a:t>
            </a:r>
            <a:r>
              <a:rPr lang="es-ES_tradnl" sz="1400" b="1" baseline="30000" dirty="0" smtClean="0"/>
              <a:t>+</a:t>
            </a:r>
            <a:r>
              <a:rPr lang="es-ES_tradnl" sz="1400" b="1" dirty="0" smtClean="0"/>
              <a:t> y HCO3</a:t>
            </a:r>
            <a:r>
              <a:rPr lang="es-ES_tradnl" sz="1400" b="1" baseline="30000" dirty="0" smtClean="0"/>
              <a:t>-</a:t>
            </a:r>
            <a:endParaRPr lang="es-ES_tradnl" sz="1400" b="1" baseline="30000" dirty="0"/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7198" grpId="0" animBg="1"/>
      <p:bldP spid="7200" grpId="0"/>
      <p:bldP spid="7202" grpId="0" animBg="1"/>
      <p:bldP spid="720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9" name="Picture 11" descr="img3"/>
          <p:cNvPicPr>
            <a:picLocks noChangeAspect="1" noChangeArrowheads="1"/>
          </p:cNvPicPr>
          <p:nvPr/>
        </p:nvPicPr>
        <p:blipFill>
          <a:blip r:embed="rId2">
            <a:lum bright="-1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62" t="12045" r="6129" b="25227"/>
          <a:stretch>
            <a:fillRect/>
          </a:stretch>
        </p:blipFill>
        <p:spPr bwMode="auto">
          <a:xfrm>
            <a:off x="2613025" y="1846263"/>
            <a:ext cx="3313113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60" name="Text Box 12"/>
          <p:cNvSpPr txBox="1">
            <a:spLocks noChangeArrowheads="1"/>
          </p:cNvSpPr>
          <p:nvPr/>
        </p:nvSpPr>
        <p:spPr bwMode="auto">
          <a:xfrm>
            <a:off x="5653088" y="4941888"/>
            <a:ext cx="881062" cy="274637"/>
          </a:xfrm>
          <a:prstGeom prst="rect">
            <a:avLst/>
          </a:prstGeom>
          <a:solidFill>
            <a:srgbClr val="A5D7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200" b="1"/>
              <a:t>N. VAGO</a:t>
            </a:r>
          </a:p>
        </p:txBody>
      </p:sp>
      <p:sp>
        <p:nvSpPr>
          <p:cNvPr id="20485" name="Rectangle 14"/>
          <p:cNvSpPr>
            <a:spLocks noChangeArrowheads="1"/>
          </p:cNvSpPr>
          <p:nvPr/>
        </p:nvSpPr>
        <p:spPr bwMode="auto">
          <a:xfrm>
            <a:off x="5508625" y="2493963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3" name="Text Box 15"/>
          <p:cNvSpPr txBox="1">
            <a:spLocks noChangeArrowheads="1"/>
          </p:cNvSpPr>
          <p:nvPr/>
        </p:nvSpPr>
        <p:spPr bwMode="auto">
          <a:xfrm>
            <a:off x="6013450" y="2574925"/>
            <a:ext cx="1277938" cy="925513"/>
          </a:xfrm>
          <a:prstGeom prst="rect">
            <a:avLst/>
          </a:prstGeom>
          <a:solidFill>
            <a:srgbClr val="E1F2F3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Estímulos </a:t>
            </a:r>
          </a:p>
          <a:p>
            <a:pPr algn="l" eaLnBrk="1" hangingPunct="1"/>
            <a:r>
              <a:rPr lang="es-ES" sz="1800"/>
              <a:t>mecánicos</a:t>
            </a:r>
          </a:p>
          <a:p>
            <a:pPr algn="l" eaLnBrk="1" hangingPunct="1"/>
            <a:r>
              <a:rPr lang="es-ES" sz="1800"/>
              <a:t>o químicos</a:t>
            </a:r>
          </a:p>
        </p:txBody>
      </p:sp>
      <p:sp>
        <p:nvSpPr>
          <p:cNvPr id="20488" name="Rectangle 20"/>
          <p:cNvSpPr>
            <a:spLocks noChangeArrowheads="1"/>
          </p:cNvSpPr>
          <p:nvPr/>
        </p:nvSpPr>
        <p:spPr bwMode="auto">
          <a:xfrm>
            <a:off x="4341813" y="3502025"/>
            <a:ext cx="12239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9" name="Text Box 21"/>
          <p:cNvSpPr txBox="1">
            <a:spLocks noChangeArrowheads="1"/>
          </p:cNvSpPr>
          <p:nvPr/>
        </p:nvSpPr>
        <p:spPr bwMode="auto">
          <a:xfrm>
            <a:off x="5287170" y="4156894"/>
            <a:ext cx="163830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caliciforme</a:t>
            </a:r>
          </a:p>
        </p:txBody>
      </p:sp>
      <p:sp>
        <p:nvSpPr>
          <p:cNvPr id="20490" name="Oval 26"/>
          <p:cNvSpPr>
            <a:spLocks noChangeArrowheads="1"/>
          </p:cNvSpPr>
          <p:nvPr/>
        </p:nvSpPr>
        <p:spPr bwMode="auto">
          <a:xfrm>
            <a:off x="4789488" y="2205038"/>
            <a:ext cx="50323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91" name="Rectangle 27"/>
          <p:cNvSpPr>
            <a:spLocks noChangeArrowheads="1"/>
          </p:cNvSpPr>
          <p:nvPr/>
        </p:nvSpPr>
        <p:spPr bwMode="auto">
          <a:xfrm>
            <a:off x="2628900" y="1917700"/>
            <a:ext cx="12239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5" name="Text Box 17"/>
          <p:cNvSpPr txBox="1">
            <a:spLocks noChangeArrowheads="1"/>
          </p:cNvSpPr>
          <p:nvPr/>
        </p:nvSpPr>
        <p:spPr bwMode="auto">
          <a:xfrm>
            <a:off x="2268538" y="1989138"/>
            <a:ext cx="904875" cy="366712"/>
          </a:xfrm>
          <a:prstGeom prst="rect">
            <a:avLst/>
          </a:prstGeom>
          <a:solidFill>
            <a:srgbClr val="A7A7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1800" b="1" dirty="0"/>
              <a:t>HCO</a:t>
            </a:r>
            <a:r>
              <a:rPr lang="es-ES_tradnl" sz="1800" b="1" baseline="-25000" dirty="0"/>
              <a:t>3</a:t>
            </a:r>
            <a:r>
              <a:rPr lang="es-ES_tradnl" sz="1800" b="1" baseline="30000" dirty="0"/>
              <a:t>-</a:t>
            </a:r>
          </a:p>
        </p:txBody>
      </p:sp>
      <p:sp>
        <p:nvSpPr>
          <p:cNvPr id="181266" name="Text Box 18"/>
          <p:cNvSpPr txBox="1">
            <a:spLocks noChangeArrowheads="1"/>
          </p:cNvSpPr>
          <p:nvPr/>
        </p:nvSpPr>
        <p:spPr bwMode="auto">
          <a:xfrm>
            <a:off x="3421063" y="1917700"/>
            <a:ext cx="503237" cy="366713"/>
          </a:xfrm>
          <a:prstGeom prst="rect">
            <a:avLst/>
          </a:prstGeom>
          <a:solidFill>
            <a:srgbClr val="A7A7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1800" b="1"/>
              <a:t>K</a:t>
            </a:r>
            <a:r>
              <a:rPr lang="es-ES_tradnl" sz="1800" b="1" baseline="30000"/>
              <a:t>+ </a:t>
            </a:r>
            <a:endParaRPr lang="es-ES_tradnl" sz="1800" b="1"/>
          </a:p>
        </p:txBody>
      </p:sp>
      <p:sp>
        <p:nvSpPr>
          <p:cNvPr id="20494" name="Oval 29"/>
          <p:cNvSpPr>
            <a:spLocks noChangeArrowheads="1"/>
          </p:cNvSpPr>
          <p:nvPr/>
        </p:nvSpPr>
        <p:spPr bwMode="auto">
          <a:xfrm>
            <a:off x="5508625" y="5302250"/>
            <a:ext cx="217488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70" name="Rectangle 22"/>
          <p:cNvSpPr>
            <a:spLocks noChangeArrowheads="1"/>
          </p:cNvSpPr>
          <p:nvPr/>
        </p:nvSpPr>
        <p:spPr bwMode="auto">
          <a:xfrm>
            <a:off x="5005388" y="2133600"/>
            <a:ext cx="804862" cy="396875"/>
          </a:xfrm>
          <a:prstGeom prst="rect">
            <a:avLst/>
          </a:prstGeom>
          <a:solidFill>
            <a:srgbClr val="A5D7F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/>
              <a:t>Moco</a:t>
            </a:r>
          </a:p>
        </p:txBody>
      </p:sp>
      <p:sp>
        <p:nvSpPr>
          <p:cNvPr id="181279" name="Rectangle 31"/>
          <p:cNvSpPr>
            <a:spLocks noChangeArrowheads="1"/>
          </p:cNvSpPr>
          <p:nvPr/>
        </p:nvSpPr>
        <p:spPr bwMode="auto">
          <a:xfrm>
            <a:off x="827584" y="852487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6216" name="Text Box 24"/>
          <p:cNvSpPr txBox="1">
            <a:spLocks noChangeArrowheads="1"/>
          </p:cNvSpPr>
          <p:nvPr/>
        </p:nvSpPr>
        <p:spPr bwMode="auto">
          <a:xfrm>
            <a:off x="1908175" y="4149725"/>
            <a:ext cx="12541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colonocito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5760400" y="548680"/>
            <a:ext cx="2844048" cy="307777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 dirty="0"/>
              <a:t>II. ABSORCIÓN-SECRECIÓN</a:t>
            </a:r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5709283" y="937419"/>
            <a:ext cx="2911374" cy="30777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C8C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 smtClean="0"/>
              <a:t>2. Secreción K</a:t>
            </a:r>
            <a:r>
              <a:rPr lang="es-ES_tradnl" sz="1400" b="1" baseline="30000" dirty="0" smtClean="0"/>
              <a:t>+</a:t>
            </a:r>
            <a:r>
              <a:rPr lang="es-ES_tradnl" sz="1400" b="1" dirty="0" smtClean="0"/>
              <a:t>, HCO3</a:t>
            </a:r>
            <a:r>
              <a:rPr lang="es-ES_tradnl" sz="1400" b="1" baseline="30000" dirty="0" smtClean="0"/>
              <a:t>- </a:t>
            </a:r>
            <a:r>
              <a:rPr lang="es-ES_tradnl" sz="1400" b="1" dirty="0" smtClean="0"/>
              <a:t>, moco</a:t>
            </a:r>
            <a:endParaRPr lang="es-ES_tradnl" sz="1400" b="1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60" grpId="0" animBg="1"/>
      <p:bldP spid="181263" grpId="0" animBg="1"/>
      <p:bldP spid="181269" grpId="0" animBg="1"/>
      <p:bldP spid="181265" grpId="0" animBg="1"/>
      <p:bldP spid="181266" grpId="0" animBg="1"/>
      <p:bldP spid="181270" grpId="0" animBg="1"/>
      <p:bldP spid="1362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8"/>
          <a:stretch/>
        </p:blipFill>
        <p:spPr bwMode="auto">
          <a:xfrm>
            <a:off x="1258888" y="755650"/>
            <a:ext cx="7380287" cy="610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1094382" y="884863"/>
            <a:ext cx="1496878" cy="10156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  <a:p>
            <a:pPr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Cripta </a:t>
            </a:r>
          </a:p>
          <a:p>
            <a:pPr eaLnBrk="1" hangingPunct="1"/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colónica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6362273" y="5251352"/>
            <a:ext cx="1665841" cy="338554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 smtClean="0"/>
              <a:t>INTERSTICIO</a:t>
            </a:r>
            <a:endParaRPr lang="es-ES" sz="1600" b="1" dirty="0"/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2700338" y="3644900"/>
            <a:ext cx="1295400" cy="504825"/>
          </a:xfrm>
          <a:prstGeom prst="rect">
            <a:avLst/>
          </a:prstGeom>
          <a:solidFill>
            <a:srgbClr val="E1F2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2498737" y="3590925"/>
            <a:ext cx="1277914" cy="707886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/>
              <a:t>Canal </a:t>
            </a:r>
            <a:r>
              <a:rPr lang="es-ES" b="1" dirty="0" smtClean="0"/>
              <a:t>Cl</a:t>
            </a:r>
            <a:r>
              <a:rPr lang="es-ES" b="1" baseline="30000" dirty="0" smtClean="0"/>
              <a:t>-</a:t>
            </a:r>
            <a:endParaRPr lang="es-ES" b="1" baseline="30000" dirty="0"/>
          </a:p>
          <a:p>
            <a:pPr eaLnBrk="1" hangingPunct="1"/>
            <a:r>
              <a:rPr lang="es-ES" b="1" dirty="0"/>
              <a:t>CFTR</a:t>
            </a:r>
          </a:p>
        </p:txBody>
      </p:sp>
      <p:sp>
        <p:nvSpPr>
          <p:cNvPr id="22535" name="Rectangle 9"/>
          <p:cNvSpPr>
            <a:spLocks noChangeArrowheads="1"/>
          </p:cNvSpPr>
          <p:nvPr/>
        </p:nvSpPr>
        <p:spPr bwMode="auto">
          <a:xfrm>
            <a:off x="3563938" y="979488"/>
            <a:ext cx="1150937" cy="288925"/>
          </a:xfrm>
          <a:prstGeom prst="rect">
            <a:avLst/>
          </a:prstGeom>
          <a:solidFill>
            <a:srgbClr val="E1F2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536" name="Text Box 10"/>
          <p:cNvSpPr txBox="1">
            <a:spLocks noChangeArrowheads="1"/>
          </p:cNvSpPr>
          <p:nvPr/>
        </p:nvSpPr>
        <p:spPr bwMode="auto">
          <a:xfrm>
            <a:off x="3816350" y="2276475"/>
            <a:ext cx="1509713" cy="915988"/>
          </a:xfrm>
          <a:prstGeom prst="rect">
            <a:avLst/>
          </a:prstGeom>
          <a:solidFill>
            <a:srgbClr val="ECF9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Transporte </a:t>
            </a:r>
          </a:p>
          <a:p>
            <a:pPr algn="l" eaLnBrk="1" hangingPunct="1"/>
            <a:r>
              <a:rPr lang="es-ES" sz="1800"/>
              <a:t>Transcelular</a:t>
            </a:r>
          </a:p>
          <a:p>
            <a:pPr algn="l" eaLnBrk="1" hangingPunct="1"/>
            <a:r>
              <a:rPr lang="es-ES" sz="1800"/>
              <a:t>Cloro</a:t>
            </a:r>
          </a:p>
        </p:txBody>
      </p:sp>
      <p:sp>
        <p:nvSpPr>
          <p:cNvPr id="22537" name="Oval 14"/>
          <p:cNvSpPr>
            <a:spLocks noChangeArrowheads="1"/>
          </p:cNvSpPr>
          <p:nvPr/>
        </p:nvSpPr>
        <p:spPr bwMode="auto">
          <a:xfrm>
            <a:off x="5292725" y="2349500"/>
            <a:ext cx="2159000" cy="1655763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538" name="Oval 15"/>
          <p:cNvSpPr>
            <a:spLocks noChangeArrowheads="1"/>
          </p:cNvSpPr>
          <p:nvPr/>
        </p:nvSpPr>
        <p:spPr bwMode="auto">
          <a:xfrm>
            <a:off x="1258888" y="2852738"/>
            <a:ext cx="2449512" cy="863600"/>
          </a:xfrm>
          <a:prstGeom prst="ellipse">
            <a:avLst/>
          </a:prstGeom>
          <a:noFill/>
          <a:ln w="28575">
            <a:solidFill>
              <a:srgbClr val="6C92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36" name="Text Box 20"/>
          <p:cNvSpPr txBox="1">
            <a:spLocks noChangeArrowheads="1"/>
          </p:cNvSpPr>
          <p:nvPr/>
        </p:nvSpPr>
        <p:spPr bwMode="auto">
          <a:xfrm>
            <a:off x="3719997" y="5277405"/>
            <a:ext cx="1377300" cy="369332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 err="1" smtClean="0"/>
              <a:t>colonocitos</a:t>
            </a:r>
            <a:endParaRPr lang="es-ES_tradnl" sz="1800" b="1" dirty="0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713909" y="556712"/>
            <a:ext cx="2844048" cy="307777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/>
              <a:t>II. ABSORCIÓN-SECRECIÓN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6660232" y="979488"/>
            <a:ext cx="1224136" cy="422377"/>
          </a:xfrm>
          <a:prstGeom prst="rect">
            <a:avLst/>
          </a:prstGeom>
          <a:solidFill>
            <a:srgbClr val="FFE1E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¡</a:t>
            </a:r>
          </a:p>
        </p:txBody>
      </p:sp>
      <p:sp>
        <p:nvSpPr>
          <p:cNvPr id="22540" name="Text Box 17"/>
          <p:cNvSpPr txBox="1">
            <a:spLocks noChangeArrowheads="1"/>
          </p:cNvSpPr>
          <p:nvPr/>
        </p:nvSpPr>
        <p:spPr bwMode="auto">
          <a:xfrm>
            <a:off x="6345492" y="934439"/>
            <a:ext cx="2212465" cy="307777"/>
          </a:xfrm>
          <a:prstGeom prst="rect">
            <a:avLst/>
          </a:prstGeom>
          <a:solidFill>
            <a:srgbClr val="C5EDA9"/>
          </a:solidFill>
          <a:ln w="28575">
            <a:solidFill>
              <a:srgbClr val="6C92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 smtClean="0"/>
              <a:t>2. SECRECIÓN CLORO</a:t>
            </a:r>
            <a:endParaRPr lang="es-ES" sz="1400" b="1" dirty="0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img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02"/>
          <a:stretch>
            <a:fillRect/>
          </a:stretch>
        </p:blipFill>
        <p:spPr>
          <a:xfrm>
            <a:off x="2411412" y="2283919"/>
            <a:ext cx="4321175" cy="3382962"/>
          </a:xfr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497612" y="779845"/>
            <a:ext cx="2060179" cy="646331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Sec.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</a:t>
            </a: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662937" y="1654993"/>
            <a:ext cx="1818125" cy="40011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</a:t>
            </a: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5740994" y="396761"/>
            <a:ext cx="2844048" cy="307777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 dirty="0"/>
              <a:t>II. ABSORCIÓN-SECRECIÓN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842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996950" y="549275"/>
            <a:ext cx="8382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8211" name="Picture 19" descr="img7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80" t="24146" r="14932" b="31152"/>
          <a:stretch>
            <a:fillRect/>
          </a:stretch>
        </p:blipFill>
        <p:spPr bwMode="auto">
          <a:xfrm>
            <a:off x="3419475" y="908050"/>
            <a:ext cx="2303463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706372" y="2506891"/>
            <a:ext cx="1555234" cy="1323439"/>
          </a:xfrm>
          <a:prstGeom prst="rect">
            <a:avLst/>
          </a:prstGeom>
          <a:solidFill>
            <a:srgbClr val="BDD8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/>
              <a:t>Hacer</a:t>
            </a:r>
          </a:p>
          <a:p>
            <a:pPr>
              <a:defRPr/>
            </a:pPr>
            <a:r>
              <a:rPr lang="es-ES" dirty="0" smtClean="0"/>
              <a:t>Corrección </a:t>
            </a:r>
            <a:endParaRPr lang="es-ES" dirty="0"/>
          </a:p>
          <a:p>
            <a:pPr>
              <a:defRPr/>
            </a:pPr>
            <a:r>
              <a:rPr lang="es-ES" dirty="0"/>
              <a:t>racional del</a:t>
            </a:r>
          </a:p>
          <a:p>
            <a:pPr>
              <a:defRPr/>
            </a:pPr>
            <a:r>
              <a:rPr lang="es-ES" dirty="0"/>
              <a:t>desbalance!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310694" y="783065"/>
            <a:ext cx="2278188" cy="338554"/>
          </a:xfrm>
          <a:prstGeom prst="rect">
            <a:avLst/>
          </a:prstGeom>
          <a:solidFill>
            <a:srgbClr val="AAE6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 smtClean="0"/>
              <a:t>4. Diarrea secretora</a:t>
            </a:r>
            <a:endParaRPr lang="es-ES" sz="1600" b="1" dirty="0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2667000" y="4941888"/>
            <a:ext cx="3810000" cy="1219200"/>
          </a:xfrm>
          <a:prstGeom prst="rect">
            <a:avLst/>
          </a:prstGeom>
          <a:solidFill>
            <a:srgbClr val="BDD8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glow rad="228600">
              <a:srgbClr val="99CCFF">
                <a:alpha val="40000"/>
              </a:srgbClr>
            </a:glo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0000CC"/>
              </a:buClr>
              <a:buSzPct val="200000"/>
              <a:buFontTx/>
              <a:buChar char="•"/>
            </a:pPr>
            <a:r>
              <a:rPr lang="es-ES" sz="1600" b="1"/>
              <a:t>DESHIDRATACIÓN HIPOTÓNICA</a:t>
            </a:r>
          </a:p>
          <a:p>
            <a:pPr algn="l" eaLnBrk="1" hangingPunct="1">
              <a:buClr>
                <a:srgbClr val="0000CC"/>
              </a:buClr>
              <a:buSzPct val="200000"/>
              <a:buFontTx/>
              <a:buChar char="•"/>
            </a:pPr>
            <a:endParaRPr lang="es-ES" sz="1200" b="1"/>
          </a:p>
          <a:p>
            <a:pPr algn="l" eaLnBrk="1" hangingPunct="1">
              <a:buClr>
                <a:srgbClr val="0000CC"/>
              </a:buClr>
              <a:buSzPct val="200000"/>
              <a:buFontTx/>
              <a:buChar char="•"/>
            </a:pPr>
            <a:r>
              <a:rPr lang="es-ES" sz="1600" b="1"/>
              <a:t>ACIDOSIS METABÓLICA</a:t>
            </a:r>
          </a:p>
          <a:p>
            <a:pPr algn="l" eaLnBrk="1" hangingPunct="1">
              <a:buClr>
                <a:srgbClr val="0000CC"/>
              </a:buClr>
              <a:buSzPct val="200000"/>
              <a:buFontTx/>
              <a:buChar char="•"/>
            </a:pPr>
            <a:endParaRPr lang="es-ES" sz="1200" b="1"/>
          </a:p>
          <a:p>
            <a:pPr algn="l" eaLnBrk="1" hangingPunct="1">
              <a:buClr>
                <a:srgbClr val="0000CC"/>
              </a:buClr>
              <a:buSzPct val="200000"/>
              <a:buFontTx/>
              <a:buChar char="•"/>
            </a:pPr>
            <a:r>
              <a:rPr lang="es-ES" sz="1600" b="1"/>
              <a:t>HIPOKALEMIA</a:t>
            </a:r>
          </a:p>
        </p:txBody>
      </p:sp>
      <p:sp>
        <p:nvSpPr>
          <p:cNvPr id="25610" name="Text Box 21"/>
          <p:cNvSpPr txBox="1">
            <a:spLocks noChangeArrowheads="1"/>
          </p:cNvSpPr>
          <p:nvPr/>
        </p:nvSpPr>
        <p:spPr bwMode="auto">
          <a:xfrm>
            <a:off x="747682" y="1421171"/>
            <a:ext cx="2702984" cy="1631216"/>
          </a:xfrm>
          <a:prstGeom prst="rect">
            <a:avLst/>
          </a:prstGeom>
          <a:solidFill>
            <a:srgbClr val="99FF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Disminuye absorción:</a:t>
            </a:r>
          </a:p>
          <a:p>
            <a:pPr eaLnBrk="1" hangingPunct="1"/>
            <a:r>
              <a:rPr lang="es-ES" dirty="0" err="1"/>
              <a:t>Na</a:t>
            </a:r>
            <a:r>
              <a:rPr lang="es-ES" baseline="30000" dirty="0"/>
              <a:t>+</a:t>
            </a:r>
            <a:r>
              <a:rPr lang="es-ES" dirty="0"/>
              <a:t>, Cl</a:t>
            </a:r>
            <a:r>
              <a:rPr lang="es-ES" baseline="30000" dirty="0"/>
              <a:t>-</a:t>
            </a:r>
            <a:r>
              <a:rPr lang="es-ES" dirty="0"/>
              <a:t>, H</a:t>
            </a:r>
            <a:r>
              <a:rPr lang="es-ES" baseline="-25000" dirty="0"/>
              <a:t>2</a:t>
            </a:r>
            <a:r>
              <a:rPr lang="es-ES" dirty="0"/>
              <a:t>O</a:t>
            </a:r>
          </a:p>
          <a:p>
            <a:pPr eaLnBrk="1" hangingPunct="1"/>
            <a:endParaRPr lang="es-ES" dirty="0"/>
          </a:p>
          <a:p>
            <a:pPr eaLnBrk="1" hangingPunct="1"/>
            <a:r>
              <a:rPr lang="es-ES" dirty="0"/>
              <a:t>Aumenta secreción:</a:t>
            </a:r>
          </a:p>
          <a:p>
            <a:pPr eaLnBrk="1" hangingPunct="1"/>
            <a:r>
              <a:rPr lang="es-ES" dirty="0"/>
              <a:t>HCO</a:t>
            </a:r>
            <a:r>
              <a:rPr lang="es-ES" baseline="-25000" dirty="0"/>
              <a:t>3</a:t>
            </a:r>
            <a:r>
              <a:rPr lang="es-ES" baseline="30000" dirty="0"/>
              <a:t>-</a:t>
            </a:r>
            <a:r>
              <a:rPr lang="es-ES" dirty="0"/>
              <a:t>, K</a:t>
            </a:r>
            <a:r>
              <a:rPr lang="es-ES" baseline="30000" dirty="0" smtClean="0"/>
              <a:t>+</a:t>
            </a:r>
            <a:r>
              <a:rPr lang="es-ES" dirty="0" smtClean="0"/>
              <a:t>, H</a:t>
            </a:r>
            <a:r>
              <a:rPr lang="es-ES" baseline="-25000" dirty="0" smtClean="0"/>
              <a:t>2</a:t>
            </a:r>
            <a:r>
              <a:rPr lang="es-ES" dirty="0" smtClean="0"/>
              <a:t>O, moco</a:t>
            </a:r>
            <a:endParaRPr lang="es-ES" dirty="0"/>
          </a:p>
        </p:txBody>
      </p:sp>
      <p:sp>
        <p:nvSpPr>
          <p:cNvPr id="25611" name="AutoShape 23"/>
          <p:cNvSpPr>
            <a:spLocks noChangeArrowheads="1"/>
          </p:cNvSpPr>
          <p:nvPr/>
        </p:nvSpPr>
        <p:spPr bwMode="auto">
          <a:xfrm>
            <a:off x="4572000" y="4076700"/>
            <a:ext cx="360363" cy="792163"/>
          </a:xfrm>
          <a:prstGeom prst="downArrow">
            <a:avLst>
              <a:gd name="adj1" fmla="val 50000"/>
              <a:gd name="adj2" fmla="val 54956"/>
            </a:avLst>
          </a:prstGeom>
          <a:solidFill>
            <a:srgbClr val="FF0066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5744834" y="418504"/>
            <a:ext cx="2844048" cy="307777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/>
              <a:t>II. ABSORCIÓN-SECRECIÓN</a:t>
            </a:r>
          </a:p>
        </p:txBody>
      </p:sp>
      <p:sp>
        <p:nvSpPr>
          <p:cNvPr id="2" name="CuadroTexto 1"/>
          <p:cNvSpPr txBox="1"/>
          <p:nvPr/>
        </p:nvSpPr>
        <p:spPr>
          <a:xfrm flipH="1">
            <a:off x="6551068" y="1178403"/>
            <a:ext cx="1865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Se pierden electrolitos</a:t>
            </a:r>
            <a:endParaRPr lang="es-VE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nimBg="1"/>
      <p:bldP spid="8212" grpId="0" animBg="1"/>
      <p:bldP spid="256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851825" y="2524834"/>
            <a:ext cx="3438762" cy="400110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/>
              <a:t>III. MOTILIDAD COLON</a:t>
            </a:r>
          </a:p>
        </p:txBody>
      </p:sp>
      <p:sp>
        <p:nvSpPr>
          <p:cNvPr id="26627" name="Text Box 9"/>
          <p:cNvSpPr txBox="1">
            <a:spLocks noChangeArrowheads="1"/>
          </p:cNvSpPr>
          <p:nvPr/>
        </p:nvSpPr>
        <p:spPr bwMode="auto">
          <a:xfrm>
            <a:off x="3413125" y="3068638"/>
            <a:ext cx="2297424" cy="1323439"/>
          </a:xfrm>
          <a:prstGeom prst="rect">
            <a:avLst/>
          </a:prstGeom>
          <a:solidFill>
            <a:srgbClr val="DEF1F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l" eaLnBrk="1" hangingPunct="1">
              <a:buSzPct val="150000"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MEZCLA 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SzPct val="150000"/>
              <a:buFont typeface="Arial" pitchFamily="34" charset="0"/>
              <a:buChar char="•"/>
            </a:pPr>
            <a:endParaRPr lang="es-E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l" eaLnBrk="1" hangingPunct="1">
              <a:buSzPct val="150000"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PROPULSIÓN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SzPct val="150000"/>
              <a:buFont typeface="Arial" pitchFamily="34" charset="0"/>
              <a:buChar char="•"/>
            </a:pPr>
            <a:endParaRPr lang="es-E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l" eaLnBrk="1" hangingPunct="1">
              <a:buSzPct val="150000"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DEFECACIÓN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1331913" y="0"/>
            <a:ext cx="2952750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2771775" y="3860800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3564992" y="1612840"/>
            <a:ext cx="204735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TRÁNSITO GI</a:t>
            </a: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2555875" y="2133600"/>
            <a:ext cx="4032250" cy="3119438"/>
          </a:xfrm>
          <a:prstGeom prst="rect">
            <a:avLst/>
          </a:prstGeom>
          <a:solidFill>
            <a:srgbClr val="BDD8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segundos ESÓFAGO</a:t>
            </a: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1-4 horas ESTÓMAGO</a:t>
            </a: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7-9 horas INTESTINO DELGADO</a:t>
            </a: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25-30 horas COLON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30-120 horas RECTO</a:t>
            </a:r>
          </a:p>
          <a:p>
            <a:pPr algn="l">
              <a:defRPr/>
            </a:pP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2044" name="Rectangle 12"/>
          <p:cNvSpPr>
            <a:spLocks noChangeArrowheads="1"/>
          </p:cNvSpPr>
          <p:nvPr/>
        </p:nvSpPr>
        <p:spPr bwMode="auto">
          <a:xfrm>
            <a:off x="1331913" y="12509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365517" y="454025"/>
            <a:ext cx="2193229" cy="369332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III. MOTILIDAD</a:t>
            </a:r>
            <a:endParaRPr lang="es-ES" sz="1800" b="1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4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6"/>
          <p:cNvSpPr>
            <a:spLocks noChangeArrowheads="1"/>
          </p:cNvSpPr>
          <p:nvPr/>
        </p:nvSpPr>
        <p:spPr bwMode="auto">
          <a:xfrm>
            <a:off x="4427799" y="1844675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57" name="Text Box 9"/>
          <p:cNvSpPr txBox="1">
            <a:spLocks noChangeArrowheads="1"/>
          </p:cNvSpPr>
          <p:nvPr/>
        </p:nvSpPr>
        <p:spPr bwMode="auto">
          <a:xfrm>
            <a:off x="3623047" y="5135859"/>
            <a:ext cx="2660650" cy="73025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</a:rPr>
              <a:t>Lactantes evacuan </a:t>
            </a:r>
          </a:p>
          <a:p>
            <a:pPr algn="l">
              <a:defRPr/>
            </a:pPr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</a:rPr>
              <a:t>  después de comer</a:t>
            </a:r>
            <a:endParaRPr lang="es-ES" i="1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5662" name="Rectangle 14"/>
          <p:cNvSpPr>
            <a:spLocks noChangeArrowheads="1"/>
          </p:cNvSpPr>
          <p:nvPr/>
        </p:nvSpPr>
        <p:spPr bwMode="auto">
          <a:xfrm>
            <a:off x="522080" y="55138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283697" y="523656"/>
            <a:ext cx="2193229" cy="369332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III. MOTILIDAD</a:t>
            </a:r>
            <a:endParaRPr lang="es-ES" sz="1800" b="1" dirty="0"/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3059609" y="1701799"/>
            <a:ext cx="4320703" cy="332398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884238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406525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928813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4511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908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5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27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79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Entre comidas: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QUIESCENCIA</a:t>
            </a:r>
          </a:p>
          <a:p>
            <a:pPr>
              <a:defRPr/>
            </a:pPr>
            <a:endParaRPr lang="es-ES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Luego de la ingesta: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ACTIVIDAD</a:t>
            </a:r>
          </a:p>
          <a:p>
            <a:pPr>
              <a:defRPr/>
            </a:pPr>
            <a:endParaRPr lang="es-ES" sz="1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</a:t>
            </a:r>
            <a:r>
              <a:rPr lang="es-E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Distensión estómago duodeno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</a:t>
            </a:r>
          </a:p>
          <a:p>
            <a:pPr marL="630238" indent="179388">
              <a:buFont typeface="Arial" pitchFamily="34" charset="0"/>
              <a:buChar char="•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R.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Gastrocólicos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y       </a:t>
            </a:r>
          </a:p>
          <a:p>
            <a:pPr marL="630238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R.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uodenocólicos</a:t>
            </a:r>
            <a:r>
              <a:rPr lang="es-ES" sz="1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      - Movimientos en masa</a:t>
            </a: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      - Heces en recto</a:t>
            </a:r>
          </a:p>
          <a:p>
            <a:pPr>
              <a:defRPr/>
            </a:pPr>
            <a:endParaRPr lang="es-ES" sz="1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</a:t>
            </a:r>
            <a:r>
              <a:rPr lang="es-E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Distensión local en recto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</a:t>
            </a:r>
          </a:p>
          <a:p>
            <a:pPr marL="630238">
              <a:buFont typeface="Arial" pitchFamily="34" charset="0"/>
              <a:buChar char="•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R. Defecación</a:t>
            </a:r>
          </a:p>
          <a:p>
            <a:pPr>
              <a:defRPr/>
            </a:pPr>
            <a:endParaRPr lang="es-ES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55659" name="Picture 11" descr="baby_drinking_from_bott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4000"/>
                    </a14:imgEffect>
                    <a14:imgEffect>
                      <a14:brightnessContrast bright="1000" contrast="-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2" t="3696" r="1" b="4587"/>
          <a:stretch/>
        </p:blipFill>
        <p:spPr bwMode="auto">
          <a:xfrm>
            <a:off x="539552" y="3573016"/>
            <a:ext cx="276359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7" grpId="0" animBg="1"/>
      <p:bldP spid="15565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 sz="800" b="1" dirty="0" smtClean="0"/>
          </a:p>
          <a:p>
            <a:pPr eaLnBrk="1" hangingPunct="1"/>
            <a:r>
              <a:rPr lang="es-ES_tradnl" sz="4000" b="1" dirty="0" smtClean="0"/>
              <a:t>MUY </a:t>
            </a:r>
            <a:r>
              <a:rPr lang="es-ES_tradnl" sz="4000" b="1" dirty="0"/>
              <a:t>IMPORTANTE</a:t>
            </a:r>
            <a:r>
              <a:rPr lang="es-ES_tradnl" sz="4000" dirty="0"/>
              <a:t>:</a:t>
            </a:r>
          </a:p>
          <a:p>
            <a:pPr eaLnBrk="1" hangingPunct="1"/>
            <a:endParaRPr lang="es-ES_tradnl" sz="1600" dirty="0"/>
          </a:p>
          <a:p>
            <a:pPr eaLnBrk="1" hangingPunct="1"/>
            <a:r>
              <a:rPr lang="es-ES_tradnl" sz="3200" dirty="0"/>
              <a:t>Este material NO sustituye </a:t>
            </a:r>
          </a:p>
          <a:p>
            <a:pPr eaLnBrk="1" hangingPunct="1"/>
            <a:r>
              <a:rPr lang="es-ES_tradnl" sz="3200" dirty="0"/>
              <a:t>el uso de los libros para el estudio de la </a:t>
            </a:r>
            <a:r>
              <a:rPr lang="es-ES_tradnl" sz="3200" dirty="0" smtClean="0"/>
              <a:t>fisiología</a:t>
            </a:r>
          </a:p>
          <a:p>
            <a:pPr eaLnBrk="1" hangingPunct="1"/>
            <a:endParaRPr lang="es-ES_tradnl" sz="800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1331913" y="0"/>
            <a:ext cx="2952750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00" name="Rectangle 7"/>
          <p:cNvSpPr>
            <a:spLocks noChangeArrowheads="1"/>
          </p:cNvSpPr>
          <p:nvPr/>
        </p:nvSpPr>
        <p:spPr bwMode="auto">
          <a:xfrm>
            <a:off x="2482850" y="4292600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3" name="Text Box 9"/>
          <p:cNvSpPr txBox="1">
            <a:spLocks noChangeArrowheads="1"/>
          </p:cNvSpPr>
          <p:nvPr/>
        </p:nvSpPr>
        <p:spPr bwMode="auto">
          <a:xfrm>
            <a:off x="2327449" y="2063750"/>
            <a:ext cx="4489102" cy="27876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AutoNum type="arabicPeriod"/>
            </a:pPr>
            <a:endParaRPr lang="es-ES_tradnl" sz="900" dirty="0"/>
          </a:p>
          <a:p>
            <a:pPr marL="0" indent="0" algn="l" eaLnBrk="1" hangingPunct="1"/>
            <a:r>
              <a:rPr lang="es-ES_tradnl" dirty="0" smtClean="0"/>
              <a:t>1. MEZCLA </a:t>
            </a:r>
            <a:r>
              <a:rPr lang="es-ES_tradnl" dirty="0"/>
              <a:t>- SEGMENTACIÓN</a:t>
            </a:r>
          </a:p>
          <a:p>
            <a:pPr marL="182563" indent="-182563" algn="l" eaLnBrk="1" hangingPunct="1"/>
            <a:r>
              <a:rPr lang="es-ES_tradnl" dirty="0"/>
              <a:t>        </a:t>
            </a:r>
            <a:r>
              <a:rPr lang="es-ES_tradnl" dirty="0" err="1" smtClean="0"/>
              <a:t>Haustraciones</a:t>
            </a:r>
            <a:endParaRPr lang="es-ES_tradnl" dirty="0"/>
          </a:p>
          <a:p>
            <a:pPr marL="182563" indent="-182563" algn="l" eaLnBrk="1" hangingPunct="1"/>
            <a:endParaRPr lang="es-ES_tradnl" dirty="0"/>
          </a:p>
          <a:p>
            <a:pPr marL="0" indent="0" algn="l" eaLnBrk="1" hangingPunct="1"/>
            <a:r>
              <a:rPr lang="es-ES_tradnl" dirty="0" smtClean="0"/>
              <a:t>2. PROPULSIÓN </a:t>
            </a:r>
            <a:r>
              <a:rPr lang="es-ES_tradnl" dirty="0"/>
              <a:t>-AVANCE</a:t>
            </a:r>
          </a:p>
          <a:p>
            <a:pPr algn="l" eaLnBrk="1" hangingPunct="1"/>
            <a:r>
              <a:rPr lang="es-ES_tradnl" sz="1000" dirty="0"/>
              <a:t>    </a:t>
            </a:r>
          </a:p>
          <a:p>
            <a:pPr algn="l" eaLnBrk="1" hangingPunct="1"/>
            <a:r>
              <a:rPr lang="es-ES_tradnl" dirty="0"/>
              <a:t>     </a:t>
            </a:r>
            <a:r>
              <a:rPr lang="es-ES_tradnl" dirty="0" smtClean="0"/>
              <a:t>* </a:t>
            </a:r>
            <a:r>
              <a:rPr lang="es-ES_tradnl" dirty="0"/>
              <a:t>Peristaltismo</a:t>
            </a:r>
          </a:p>
          <a:p>
            <a:pPr algn="l" eaLnBrk="1" hangingPunct="1"/>
            <a:endParaRPr lang="es-ES_tradnl" sz="800" dirty="0"/>
          </a:p>
          <a:p>
            <a:pPr algn="l" eaLnBrk="1" hangingPunct="1"/>
            <a:r>
              <a:rPr lang="es-ES_tradnl" dirty="0"/>
              <a:t>     </a:t>
            </a:r>
            <a:r>
              <a:rPr lang="es-ES_tradnl" dirty="0" smtClean="0"/>
              <a:t>* </a:t>
            </a:r>
            <a:r>
              <a:rPr lang="es-ES_tradnl" dirty="0"/>
              <a:t>M. en “MASA” – heces en recto</a:t>
            </a:r>
          </a:p>
          <a:p>
            <a:pPr algn="l" eaLnBrk="1" hangingPunct="1"/>
            <a:r>
              <a:rPr lang="es-ES_tradnl" dirty="0"/>
              <a:t>        </a:t>
            </a:r>
            <a:r>
              <a:rPr lang="es-ES_tradnl" dirty="0" smtClean="0"/>
              <a:t>Reflejo </a:t>
            </a:r>
            <a:r>
              <a:rPr lang="es-ES_tradnl" dirty="0" err="1"/>
              <a:t>gastrocólico</a:t>
            </a:r>
            <a:endParaRPr lang="es-ES_tradnl" dirty="0"/>
          </a:p>
          <a:p>
            <a:pPr algn="l" eaLnBrk="1" hangingPunct="1"/>
            <a:endParaRPr lang="es-ES_tradnl" sz="800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300192" y="584884"/>
            <a:ext cx="2193229" cy="369332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III. MOTILIDAD</a:t>
            </a:r>
            <a:endParaRPr lang="es-ES" sz="1800" b="1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" t="59088" r="19337" b="18747"/>
          <a:stretch>
            <a:fillRect/>
          </a:stretch>
        </p:blipFill>
        <p:spPr>
          <a:xfrm>
            <a:off x="323850" y="2636838"/>
            <a:ext cx="3995738" cy="1296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0292" name="Picture 4" descr="PATRON AEREO INTESTINAL COL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958" y="404578"/>
            <a:ext cx="4646612" cy="581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3" name="Oval 5"/>
          <p:cNvSpPr>
            <a:spLocks noChangeArrowheads="1"/>
          </p:cNvSpPr>
          <p:nvPr/>
        </p:nvSpPr>
        <p:spPr bwMode="auto">
          <a:xfrm rot="-2064106">
            <a:off x="7461437" y="1515683"/>
            <a:ext cx="897018" cy="144145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298" name="Text Box 10"/>
          <p:cNvSpPr txBox="1">
            <a:spLocks noChangeArrowheads="1"/>
          </p:cNvSpPr>
          <p:nvPr/>
        </p:nvSpPr>
        <p:spPr bwMode="auto">
          <a:xfrm>
            <a:off x="555955" y="980728"/>
            <a:ext cx="151288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MEZCLA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555955" y="526701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140304" name="Oval 16"/>
          <p:cNvSpPr>
            <a:spLocks noChangeArrowheads="1"/>
          </p:cNvSpPr>
          <p:nvPr/>
        </p:nvSpPr>
        <p:spPr bwMode="auto">
          <a:xfrm>
            <a:off x="4572000" y="1052736"/>
            <a:ext cx="1468438" cy="173015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7" name="Text Box 19"/>
          <p:cNvSpPr txBox="1">
            <a:spLocks noChangeArrowheads="1"/>
          </p:cNvSpPr>
          <p:nvPr/>
        </p:nvSpPr>
        <p:spPr bwMode="auto">
          <a:xfrm>
            <a:off x="215860" y="3877083"/>
            <a:ext cx="12538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i="1" dirty="0"/>
              <a:t>Tenia </a:t>
            </a:r>
            <a:r>
              <a:rPr lang="es-ES" sz="1800" b="1" i="1" dirty="0" err="1"/>
              <a:t>coli</a:t>
            </a:r>
            <a:endParaRPr lang="es-ES" sz="1800" b="1" i="1" dirty="0"/>
          </a:p>
        </p:txBody>
      </p:sp>
      <p:sp>
        <p:nvSpPr>
          <p:cNvPr id="140309" name="AutoShape 21"/>
          <p:cNvSpPr>
            <a:spLocks/>
          </p:cNvSpPr>
          <p:nvPr/>
        </p:nvSpPr>
        <p:spPr bwMode="auto">
          <a:xfrm rot="-5400000">
            <a:off x="2485231" y="3499892"/>
            <a:ext cx="142875" cy="865188"/>
          </a:xfrm>
          <a:prstGeom prst="leftBracket">
            <a:avLst>
              <a:gd name="adj" fmla="val 50463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0" name="Text Box 22"/>
          <p:cNvSpPr txBox="1">
            <a:spLocks noChangeArrowheads="1"/>
          </p:cNvSpPr>
          <p:nvPr/>
        </p:nvSpPr>
        <p:spPr bwMode="auto">
          <a:xfrm>
            <a:off x="1988343" y="3982880"/>
            <a:ext cx="1136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err="1"/>
              <a:t>Haustra</a:t>
            </a:r>
            <a:endParaRPr lang="es-ES" dirty="0"/>
          </a:p>
        </p:txBody>
      </p:sp>
      <p:sp>
        <p:nvSpPr>
          <p:cNvPr id="2" name="1 Abrir corchete"/>
          <p:cNvSpPr/>
          <p:nvPr/>
        </p:nvSpPr>
        <p:spPr bwMode="auto">
          <a:xfrm rot="19961529">
            <a:off x="7588326" y="2203454"/>
            <a:ext cx="91494" cy="405065"/>
          </a:xfrm>
          <a:prstGeom prst="leftBracket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043598" y="2312336"/>
            <a:ext cx="1361270" cy="307777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haustraciones</a:t>
            </a:r>
            <a:endParaRPr lang="es-VE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3" grpId="0" animBg="1"/>
      <p:bldP spid="140304" grpId="0" animBg="1"/>
      <p:bldP spid="140307" grpId="0"/>
      <p:bldP spid="140309" grpId="0" animBg="1"/>
      <p:bldP spid="140310" grpId="0"/>
      <p:bldP spid="2" grpId="0" animBg="1"/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7" b="59848"/>
          <a:stretch>
            <a:fillRect/>
          </a:stretch>
        </p:blipFill>
        <p:spPr>
          <a:xfrm>
            <a:off x="827088" y="2598738"/>
            <a:ext cx="7489825" cy="3135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332538" y="534988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31748" name="Text Box 8"/>
          <p:cNvSpPr txBox="1">
            <a:spLocks noChangeArrowheads="1"/>
          </p:cNvSpPr>
          <p:nvPr/>
        </p:nvSpPr>
        <p:spPr bwMode="auto">
          <a:xfrm>
            <a:off x="7158259" y="974210"/>
            <a:ext cx="1367508" cy="369332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MEZCLA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367631" y="1009789"/>
            <a:ext cx="2808287" cy="150810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MOVIMIENTOS </a:t>
            </a:r>
            <a:r>
              <a:rPr lang="es-ES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LENTOS!</a:t>
            </a:r>
          </a:p>
          <a:p>
            <a:pPr>
              <a:defRPr/>
            </a:pPr>
            <a:endParaRPr lang="es-ES" sz="1600" b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Colon recibe 1.5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 sale 0.1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heces!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7386353" y="1366966"/>
            <a:ext cx="11031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12-26 h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751" name="Rectangle 23"/>
          <p:cNvSpPr>
            <a:spLocks noChangeArrowheads="1"/>
          </p:cNvSpPr>
          <p:nvPr/>
        </p:nvSpPr>
        <p:spPr bwMode="auto">
          <a:xfrm>
            <a:off x="6156325" y="3173413"/>
            <a:ext cx="1728788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5935663" y="3397250"/>
            <a:ext cx="1603375" cy="6699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Movimientos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MEZCLA</a:t>
            </a:r>
          </a:p>
        </p:txBody>
      </p:sp>
      <p:sp>
        <p:nvSpPr>
          <p:cNvPr id="31753" name="Rectangle 25"/>
          <p:cNvSpPr>
            <a:spLocks noChangeArrowheads="1"/>
          </p:cNvSpPr>
          <p:nvPr/>
        </p:nvSpPr>
        <p:spPr bwMode="auto">
          <a:xfrm>
            <a:off x="5940425" y="4686300"/>
            <a:ext cx="22320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7740650" y="3065463"/>
            <a:ext cx="0" cy="18002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55" name="Rectangle 26"/>
          <p:cNvSpPr>
            <a:spLocks noChangeArrowheads="1"/>
          </p:cNvSpPr>
          <p:nvPr/>
        </p:nvSpPr>
        <p:spPr bwMode="auto">
          <a:xfrm>
            <a:off x="1835150" y="4973638"/>
            <a:ext cx="12969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756" name="Oval 27"/>
          <p:cNvSpPr>
            <a:spLocks noChangeArrowheads="1"/>
          </p:cNvSpPr>
          <p:nvPr/>
        </p:nvSpPr>
        <p:spPr bwMode="auto">
          <a:xfrm>
            <a:off x="1908175" y="4757738"/>
            <a:ext cx="14287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757" name="Oval 28"/>
          <p:cNvSpPr>
            <a:spLocks noChangeArrowheads="1"/>
          </p:cNvSpPr>
          <p:nvPr/>
        </p:nvSpPr>
        <p:spPr bwMode="auto">
          <a:xfrm>
            <a:off x="2916238" y="4830763"/>
            <a:ext cx="1428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758" name="Text Box 29"/>
          <p:cNvSpPr txBox="1">
            <a:spLocks noChangeArrowheads="1"/>
          </p:cNvSpPr>
          <p:nvPr/>
        </p:nvSpPr>
        <p:spPr bwMode="auto">
          <a:xfrm>
            <a:off x="1689100" y="5118100"/>
            <a:ext cx="1200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HAUSTRA</a:t>
            </a:r>
          </a:p>
        </p:txBody>
      </p:sp>
      <p:sp>
        <p:nvSpPr>
          <p:cNvPr id="31759" name="Line 30"/>
          <p:cNvSpPr>
            <a:spLocks noChangeShapeType="1"/>
          </p:cNvSpPr>
          <p:nvPr/>
        </p:nvSpPr>
        <p:spPr bwMode="auto">
          <a:xfrm>
            <a:off x="1763713" y="5046663"/>
            <a:ext cx="1008062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60" name="Oval 31"/>
          <p:cNvSpPr>
            <a:spLocks noChangeArrowheads="1"/>
          </p:cNvSpPr>
          <p:nvPr/>
        </p:nvSpPr>
        <p:spPr bwMode="auto">
          <a:xfrm>
            <a:off x="827088" y="2852738"/>
            <a:ext cx="7207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761" name="Text Box 33"/>
          <p:cNvSpPr txBox="1">
            <a:spLocks noChangeArrowheads="1"/>
          </p:cNvSpPr>
          <p:nvPr/>
        </p:nvSpPr>
        <p:spPr bwMode="auto">
          <a:xfrm>
            <a:off x="827088" y="2919413"/>
            <a:ext cx="8048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i="1"/>
              <a:t>Tenia </a:t>
            </a:r>
          </a:p>
          <a:p>
            <a:pPr eaLnBrk="1" hangingPunct="1"/>
            <a:r>
              <a:rPr lang="es-ES" sz="1600" b="1" i="1"/>
              <a:t>coli</a:t>
            </a:r>
          </a:p>
        </p:txBody>
      </p:sp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461543" y="592606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animBg="1"/>
      <p:bldP spid="10264" grpId="0" animBg="1"/>
      <p:bldP spid="1025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9" name="Picture 3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4" t="42621" b="31015"/>
          <a:stretch>
            <a:fillRect/>
          </a:stretch>
        </p:blipFill>
        <p:spPr>
          <a:xfrm>
            <a:off x="1258888" y="2436813"/>
            <a:ext cx="6769100" cy="2863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6236434" y="632174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6236434" y="1059489"/>
            <a:ext cx="220729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dirty="0" smtClean="0"/>
              <a:t>2. PROPULSIÓN </a:t>
            </a:r>
            <a:endParaRPr lang="es-ES" sz="1800" b="1" dirty="0"/>
          </a:p>
        </p:txBody>
      </p:sp>
      <p:sp>
        <p:nvSpPr>
          <p:cNvPr id="183307" name="Text Box 11"/>
          <p:cNvSpPr txBox="1">
            <a:spLocks noChangeArrowheads="1"/>
          </p:cNvSpPr>
          <p:nvPr/>
        </p:nvSpPr>
        <p:spPr bwMode="auto">
          <a:xfrm>
            <a:off x="1403350" y="4565650"/>
            <a:ext cx="4813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8-15 hrs válvula ileocecal - colon transverso</a:t>
            </a:r>
          </a:p>
        </p:txBody>
      </p:sp>
      <p:sp>
        <p:nvSpPr>
          <p:cNvPr id="183309" name="Rectangle 13"/>
          <p:cNvSpPr>
            <a:spLocks noChangeArrowheads="1"/>
          </p:cNvSpPr>
          <p:nvPr/>
        </p:nvSpPr>
        <p:spPr bwMode="auto">
          <a:xfrm>
            <a:off x="6154738" y="3005138"/>
            <a:ext cx="1800225" cy="720725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3313" name="Rectangle 17"/>
          <p:cNvSpPr>
            <a:spLocks noChangeArrowheads="1"/>
          </p:cNvSpPr>
          <p:nvPr/>
        </p:nvSpPr>
        <p:spPr bwMode="auto">
          <a:xfrm>
            <a:off x="946885" y="12176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83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183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7" grpId="0"/>
      <p:bldP spid="18330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8"/>
          <p:cNvSpPr txBox="1">
            <a:spLocks noChangeArrowheads="1"/>
          </p:cNvSpPr>
          <p:nvPr/>
        </p:nvSpPr>
        <p:spPr bwMode="auto">
          <a:xfrm>
            <a:off x="2514385" y="1632196"/>
            <a:ext cx="4115230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Reflejos Gastrointestinales</a:t>
            </a:r>
          </a:p>
        </p:txBody>
      </p:sp>
      <p:sp>
        <p:nvSpPr>
          <p:cNvPr id="152607" name="Text Box 31"/>
          <p:cNvSpPr txBox="1">
            <a:spLocks noChangeArrowheads="1"/>
          </p:cNvSpPr>
          <p:nvPr/>
        </p:nvSpPr>
        <p:spPr bwMode="auto">
          <a:xfrm>
            <a:off x="2196764" y="2339473"/>
            <a:ext cx="5311069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rgbClr val="FF2F2F"/>
              </a:buClr>
              <a:defRPr/>
            </a:pPr>
            <a:r>
              <a:rPr lang="es-ES_tradnl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R. GASTROENTÉRICO I</a:t>
            </a:r>
          </a:p>
          <a:p>
            <a:pPr marL="0" indent="0">
              <a:buClr>
                <a:srgbClr val="FF2F2F"/>
              </a:buClr>
              <a:defRPr/>
            </a:pPr>
            <a:r>
              <a:rPr lang="es-ES_tradnl" sz="1800" dirty="0" smtClean="0">
                <a:latin typeface="Comic Sans MS" panose="030F0702030302020204" pitchFamily="66" charset="0"/>
              </a:rPr>
              <a:t>Contenido </a:t>
            </a:r>
            <a:r>
              <a:rPr lang="es-ES_tradnl" sz="1800" dirty="0">
                <a:latin typeface="Comic Sans MS" panose="030F0702030302020204" pitchFamily="66" charset="0"/>
              </a:rPr>
              <a:t>pasa hasta el íleon terminal</a:t>
            </a:r>
          </a:p>
          <a:p>
            <a:pPr marL="457200" indent="-457200">
              <a:buClr>
                <a:srgbClr val="FF2F2F"/>
              </a:buClr>
              <a:buFont typeface="+mj-lt"/>
              <a:buAutoNum type="arabicPeriod"/>
              <a:defRPr/>
            </a:pPr>
            <a:endParaRPr lang="es-ES_tradnl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indent="0">
              <a:buClr>
                <a:srgbClr val="FF2F2F"/>
              </a:buClr>
              <a:defRPr/>
            </a:pPr>
            <a:r>
              <a:rPr lang="es-ES_tradnl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R. GASTROENTÉRICO II</a:t>
            </a:r>
          </a:p>
          <a:p>
            <a:pPr marL="0" indent="0">
              <a:buClr>
                <a:srgbClr val="FF2F2F"/>
              </a:buClr>
              <a:defRPr/>
            </a:pPr>
            <a:r>
              <a:rPr lang="es-ES_tradnl" sz="1800" dirty="0" smtClean="0">
                <a:latin typeface="Comic Sans MS" panose="030F0702030302020204" pitchFamily="66" charset="0"/>
              </a:rPr>
              <a:t>Contenido </a:t>
            </a:r>
            <a:r>
              <a:rPr lang="es-ES_tradnl" sz="1800" dirty="0">
                <a:latin typeface="Comic Sans MS" panose="030F0702030302020204" pitchFamily="66" charset="0"/>
              </a:rPr>
              <a:t>ileal pasa al </a:t>
            </a:r>
            <a:r>
              <a:rPr lang="es-ES_tradnl" sz="1800" dirty="0" smtClean="0">
                <a:latin typeface="Comic Sans MS" panose="030F0702030302020204" pitchFamily="66" charset="0"/>
              </a:rPr>
              <a:t>ciego</a:t>
            </a:r>
            <a:endParaRPr lang="es-ES_tradnl" sz="1800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457200" indent="-457200">
              <a:buClr>
                <a:srgbClr val="FF2F2F"/>
              </a:buClr>
              <a:buFont typeface="+mj-lt"/>
              <a:buAutoNum type="arabicPeriod"/>
              <a:defRPr/>
            </a:pPr>
            <a:endParaRPr lang="es-ES_tradnl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indent="0">
              <a:buClr>
                <a:srgbClr val="FF2F2F"/>
              </a:buClr>
              <a:defRPr/>
            </a:pPr>
            <a:r>
              <a:rPr lang="es-ES_tradnl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R. GASTROCÓLICO- DUODENOCÓLICO</a:t>
            </a:r>
            <a:endParaRPr lang="es-ES_tradnl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indent="0">
              <a:buClr>
                <a:srgbClr val="FF2F2F"/>
              </a:buClr>
              <a:defRPr/>
            </a:pPr>
            <a:r>
              <a:rPr lang="es-ES_tradnl" sz="1800" dirty="0" smtClean="0">
                <a:latin typeface="Comic Sans MS" panose="030F0702030302020204" pitchFamily="66" charset="0"/>
              </a:rPr>
              <a:t>M</a:t>
            </a:r>
            <a:r>
              <a:rPr lang="es-ES_tradnl" sz="1800" dirty="0">
                <a:latin typeface="Comic Sans MS" panose="030F0702030302020204" pitchFamily="66" charset="0"/>
              </a:rPr>
              <a:t>.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“masa”</a:t>
            </a:r>
            <a:r>
              <a:rPr lang="es-ES_tradnl" sz="1800" dirty="0">
                <a:latin typeface="Comic Sans MS" panose="030F0702030302020204" pitchFamily="66" charset="0"/>
              </a:rPr>
              <a:t> – colon </a:t>
            </a:r>
            <a:r>
              <a:rPr lang="es-ES_tradnl" sz="1800" dirty="0" smtClean="0">
                <a:latin typeface="Comic Sans MS" panose="030F0702030302020204" pitchFamily="66" charset="0"/>
              </a:rPr>
              <a:t>transverso</a:t>
            </a:r>
          </a:p>
          <a:p>
            <a:pPr marL="0" indent="0">
              <a:buClr>
                <a:srgbClr val="FF2F2F"/>
              </a:buClr>
              <a:defRPr/>
            </a:pPr>
            <a:r>
              <a:rPr lang="es-ES_tradnl" sz="1800" dirty="0" smtClean="0">
                <a:latin typeface="Comic Sans MS" panose="030F0702030302020204" pitchFamily="66" charset="0"/>
              </a:rPr>
              <a:t>M</a:t>
            </a:r>
            <a:r>
              <a:rPr lang="es-ES_tradnl" sz="1800" dirty="0">
                <a:latin typeface="Comic Sans MS" panose="030F0702030302020204" pitchFamily="66" charset="0"/>
              </a:rPr>
              <a:t>.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“masa”</a:t>
            </a:r>
            <a:r>
              <a:rPr lang="es-ES_tradnl" sz="1800" dirty="0">
                <a:latin typeface="Comic Sans MS" panose="030F0702030302020204" pitchFamily="66" charset="0"/>
              </a:rPr>
              <a:t> – sigmoides recto</a:t>
            </a:r>
          </a:p>
          <a:p>
            <a:pPr marL="228600" indent="-228600">
              <a:buClr>
                <a:srgbClr val="FF2F2F"/>
              </a:buClr>
              <a:buFont typeface="+mj-lt"/>
              <a:buAutoNum type="arabicPeriod"/>
              <a:defRPr/>
            </a:pPr>
            <a:endParaRPr lang="es-ES_tradnl" sz="1000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2F2F"/>
              </a:buClr>
              <a:buFont typeface="+mj-lt"/>
              <a:buAutoNum type="arabicPeriod"/>
              <a:defRPr/>
            </a:pPr>
            <a:endParaRPr lang="es-ES_tradnl" sz="1000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indent="0">
              <a:buClr>
                <a:srgbClr val="FF2F2F"/>
              </a:buClr>
              <a:defRPr/>
            </a:pPr>
            <a:r>
              <a:rPr lang="es-ES_tradnl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R. DEFECACIÓN </a:t>
            </a:r>
          </a:p>
        </p:txBody>
      </p:sp>
      <p:sp>
        <p:nvSpPr>
          <p:cNvPr id="152613" name="Rectangle 37"/>
          <p:cNvSpPr>
            <a:spLocks noChangeArrowheads="1"/>
          </p:cNvSpPr>
          <p:nvPr/>
        </p:nvSpPr>
        <p:spPr bwMode="auto">
          <a:xfrm>
            <a:off x="539552" y="475797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" name="1 Abrir corchete"/>
          <p:cNvSpPr/>
          <p:nvPr/>
        </p:nvSpPr>
        <p:spPr bwMode="auto">
          <a:xfrm>
            <a:off x="2113122" y="4149080"/>
            <a:ext cx="167283" cy="1508106"/>
          </a:xfrm>
          <a:prstGeom prst="leftBracke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632433" y="435442"/>
            <a:ext cx="1972015" cy="338554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/>
              <a:t>III. MOTILIDAD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397155" y="856797"/>
            <a:ext cx="2207293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2. PROPULSIÓN </a:t>
            </a:r>
            <a:endParaRPr lang="es-ES" sz="1600" b="1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6893802" y="421917"/>
            <a:ext cx="1747594" cy="307777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 dirty="0"/>
              <a:t>III. MOTILIDAD</a:t>
            </a: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2939256" y="2428398"/>
            <a:ext cx="3265488" cy="24384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Presencia de COMIDA en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estómago - duodeno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Estímulos: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</a:t>
            </a: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Irritación excesiva</a:t>
            </a: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Estimulación parasimpática   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excesiva</a:t>
            </a:r>
          </a:p>
        </p:txBody>
      </p:sp>
      <p:sp>
        <p:nvSpPr>
          <p:cNvPr id="154642" name="Rectangle 18"/>
          <p:cNvSpPr>
            <a:spLocks noChangeArrowheads="1"/>
          </p:cNvSpPr>
          <p:nvPr/>
        </p:nvSpPr>
        <p:spPr bwMode="auto">
          <a:xfrm>
            <a:off x="2627311" y="1936204"/>
            <a:ext cx="390203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REFLEJOS GASTROCÓLICOS</a:t>
            </a:r>
          </a:p>
        </p:txBody>
      </p:sp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1846261" y="3282473"/>
            <a:ext cx="781050" cy="730250"/>
          </a:xfrm>
          <a:prstGeom prst="rect">
            <a:avLst/>
          </a:prstGeom>
          <a:solidFill>
            <a:srgbClr val="ECF9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/>
              <a:t>SNE</a:t>
            </a:r>
          </a:p>
          <a:p>
            <a:pPr algn="l">
              <a:defRPr/>
            </a:pPr>
            <a:r>
              <a:rPr lang="es-ES" b="1"/>
              <a:t>SNA</a:t>
            </a:r>
          </a:p>
        </p:txBody>
      </p:sp>
      <p:sp>
        <p:nvSpPr>
          <p:cNvPr id="154647" name="Rectangle 23"/>
          <p:cNvSpPr>
            <a:spLocks noChangeArrowheads="1"/>
          </p:cNvSpPr>
          <p:nvPr/>
        </p:nvSpPr>
        <p:spPr bwMode="auto">
          <a:xfrm>
            <a:off x="467544" y="344973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34103" y="836156"/>
            <a:ext cx="2207293" cy="30777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 smtClean="0"/>
              <a:t>2. PROPULSIÓN </a:t>
            </a:r>
            <a:endParaRPr lang="es-ES" sz="1400" b="1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4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4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5" name="Picture 3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5" t="68176" r="4776"/>
          <a:stretch>
            <a:fillRect/>
          </a:stretch>
        </p:blipFill>
        <p:spPr>
          <a:xfrm>
            <a:off x="1582738" y="1989138"/>
            <a:ext cx="5976937" cy="3500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2759" name="Text Box 7"/>
          <p:cNvSpPr txBox="1">
            <a:spLocks noChangeArrowheads="1"/>
          </p:cNvSpPr>
          <p:nvPr/>
        </p:nvSpPr>
        <p:spPr bwMode="auto">
          <a:xfrm>
            <a:off x="1527175" y="1173163"/>
            <a:ext cx="17684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Reflejos </a:t>
            </a:r>
          </a:p>
          <a:p>
            <a:pPr eaLnBrk="1" hangingPunct="1"/>
            <a:r>
              <a:rPr lang="es-ES"/>
              <a:t>gastrocólicos</a:t>
            </a:r>
          </a:p>
        </p:txBody>
      </p:sp>
      <p:sp>
        <p:nvSpPr>
          <p:cNvPr id="34823" name="Rectangle 15"/>
          <p:cNvSpPr>
            <a:spLocks noChangeArrowheads="1"/>
          </p:cNvSpPr>
          <p:nvPr/>
        </p:nvSpPr>
        <p:spPr bwMode="auto">
          <a:xfrm>
            <a:off x="5076825" y="2565400"/>
            <a:ext cx="22320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8" name="Text Box 16"/>
          <p:cNvSpPr txBox="1">
            <a:spLocks noChangeArrowheads="1"/>
          </p:cNvSpPr>
          <p:nvPr/>
        </p:nvSpPr>
        <p:spPr bwMode="auto">
          <a:xfrm>
            <a:off x="6053410" y="2278743"/>
            <a:ext cx="1758950" cy="730250"/>
          </a:xfrm>
          <a:prstGeom prst="rect">
            <a:avLst/>
          </a:prstGeom>
          <a:solidFill>
            <a:srgbClr val="B1E5B1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/>
              <a:t>Movimientos </a:t>
            </a:r>
          </a:p>
          <a:p>
            <a:pPr>
              <a:defRPr/>
            </a:pPr>
            <a:r>
              <a:rPr lang="es-ES_tradnl" dirty="0"/>
              <a:t>en MASA</a:t>
            </a:r>
          </a:p>
        </p:txBody>
      </p:sp>
      <p:sp>
        <p:nvSpPr>
          <p:cNvPr id="34825" name="Rectangle 17"/>
          <p:cNvSpPr>
            <a:spLocks noChangeArrowheads="1"/>
          </p:cNvSpPr>
          <p:nvPr/>
        </p:nvSpPr>
        <p:spPr bwMode="auto">
          <a:xfrm>
            <a:off x="1763713" y="4652963"/>
            <a:ext cx="10080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0" name="Text Box 18"/>
          <p:cNvSpPr txBox="1">
            <a:spLocks noChangeArrowheads="1"/>
          </p:cNvSpPr>
          <p:nvPr/>
        </p:nvSpPr>
        <p:spPr bwMode="auto">
          <a:xfrm>
            <a:off x="3613251" y="5439430"/>
            <a:ext cx="1915909" cy="707886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Colocan heces 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RECTO</a:t>
            </a:r>
          </a:p>
        </p:txBody>
      </p:sp>
      <p:sp>
        <p:nvSpPr>
          <p:cNvPr id="34827" name="Rectangle 21"/>
          <p:cNvSpPr>
            <a:spLocks noChangeArrowheads="1"/>
          </p:cNvSpPr>
          <p:nvPr/>
        </p:nvSpPr>
        <p:spPr bwMode="auto">
          <a:xfrm>
            <a:off x="4859338" y="3141663"/>
            <a:ext cx="27368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1" name="Text Box 19"/>
          <p:cNvSpPr txBox="1">
            <a:spLocks noChangeArrowheads="1"/>
          </p:cNvSpPr>
          <p:nvPr/>
        </p:nvSpPr>
        <p:spPr bwMode="auto">
          <a:xfrm>
            <a:off x="4011671" y="4197936"/>
            <a:ext cx="192232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1-4/día c/20 </a:t>
            </a:r>
            <a:r>
              <a:rPr lang="es-ES" sz="1600" b="1" dirty="0" smtClean="0"/>
              <a:t>min</a:t>
            </a:r>
          </a:p>
          <a:p>
            <a:pPr eaLnBrk="1" hangingPunct="1"/>
            <a:r>
              <a:rPr lang="es-ES" sz="1600" b="1" dirty="0" smtClean="0"/>
              <a:t>30 </a:t>
            </a:r>
            <a:r>
              <a:rPr lang="es-ES" sz="1600" b="1" dirty="0" err="1"/>
              <a:t>seg</a:t>
            </a:r>
            <a:r>
              <a:rPr lang="es-ES" sz="1600" b="1" dirty="0"/>
              <a:t> c/2-3min</a:t>
            </a:r>
          </a:p>
        </p:txBody>
      </p:sp>
      <p:sp>
        <p:nvSpPr>
          <p:cNvPr id="202775" name="Rectangle 23"/>
          <p:cNvSpPr>
            <a:spLocks noChangeArrowheads="1"/>
          </p:cNvSpPr>
          <p:nvPr/>
        </p:nvSpPr>
        <p:spPr bwMode="auto">
          <a:xfrm>
            <a:off x="243067" y="549275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2776" name="Text Box 24"/>
          <p:cNvSpPr txBox="1">
            <a:spLocks noChangeArrowheads="1"/>
          </p:cNvSpPr>
          <p:nvPr/>
        </p:nvSpPr>
        <p:spPr bwMode="auto">
          <a:xfrm>
            <a:off x="5862060" y="3068638"/>
            <a:ext cx="25590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Anillo de constricción </a:t>
            </a:r>
          </a:p>
          <a:p>
            <a:pPr algn="l" eaLnBrk="1" hangingPunct="1"/>
            <a:r>
              <a:rPr lang="es-ES" sz="1600" b="1" dirty="0"/>
              <a:t>+ 20 cm colon contraído</a:t>
            </a:r>
          </a:p>
          <a:p>
            <a:pPr algn="l" eaLnBrk="1" hangingPunct="1"/>
            <a:r>
              <a:rPr lang="es-ES" sz="1600" b="1" dirty="0" smtClean="0"/>
              <a:t>sin </a:t>
            </a:r>
            <a:r>
              <a:rPr lang="es-ES" sz="1600" b="1" dirty="0" err="1"/>
              <a:t>haustraciones</a:t>
            </a:r>
            <a:endParaRPr lang="es-ES" sz="1600" b="1" dirty="0"/>
          </a:p>
        </p:txBody>
      </p:sp>
      <p:sp>
        <p:nvSpPr>
          <p:cNvPr id="202763" name="Freeform 11"/>
          <p:cNvSpPr>
            <a:spLocks/>
          </p:cNvSpPr>
          <p:nvPr/>
        </p:nvSpPr>
        <p:spPr bwMode="auto">
          <a:xfrm>
            <a:off x="3348038" y="1447800"/>
            <a:ext cx="2660650" cy="1193800"/>
          </a:xfrm>
          <a:custGeom>
            <a:avLst/>
            <a:gdLst>
              <a:gd name="T0" fmla="*/ 0 w 1406"/>
              <a:gd name="T1" fmla="*/ 57964388 h 658"/>
              <a:gd name="T2" fmla="*/ 1370965000 w 1406"/>
              <a:gd name="T3" fmla="*/ 57964388 h 658"/>
              <a:gd name="T4" fmla="*/ 2147483647 w 1406"/>
              <a:gd name="T5" fmla="*/ 400705638 h 658"/>
              <a:gd name="T6" fmla="*/ 2147483647 w 1406"/>
              <a:gd name="T7" fmla="*/ 1658262813 h 6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06" h="658">
                <a:moveTo>
                  <a:pt x="0" y="23"/>
                </a:moveTo>
                <a:cubicBezTo>
                  <a:pt x="192" y="11"/>
                  <a:pt x="385" y="0"/>
                  <a:pt x="544" y="23"/>
                </a:cubicBezTo>
                <a:cubicBezTo>
                  <a:pt x="703" y="46"/>
                  <a:pt x="808" y="53"/>
                  <a:pt x="952" y="159"/>
                </a:cubicBezTo>
                <a:cubicBezTo>
                  <a:pt x="1096" y="265"/>
                  <a:pt x="1251" y="461"/>
                  <a:pt x="1406" y="65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084888" y="620713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/>
              <a:t>III. MOTILIDAD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070824" y="1049690"/>
            <a:ext cx="220729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dirty="0" smtClean="0"/>
              <a:t>2. PROPULSIÓN </a:t>
            </a:r>
            <a:endParaRPr lang="es-ES" sz="1800" b="1" dirty="0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02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9" grpId="0" animBg="1"/>
      <p:bldP spid="202768" grpId="0" animBg="1"/>
      <p:bldP spid="202770" grpId="0" animBg="1"/>
      <p:bldP spid="202771" grpId="0"/>
      <p:bldP spid="202776" grpId="0"/>
      <p:bldP spid="20276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img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5"/>
          <a:stretch>
            <a:fillRect/>
          </a:stretch>
        </p:blipFill>
        <p:spPr>
          <a:xfrm>
            <a:off x="1800225" y="549275"/>
            <a:ext cx="4679950" cy="6048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7" name="Rectangle 7"/>
          <p:cNvSpPr>
            <a:spLocks noChangeArrowheads="1"/>
          </p:cNvSpPr>
          <p:nvPr/>
        </p:nvSpPr>
        <p:spPr bwMode="auto">
          <a:xfrm>
            <a:off x="4067175" y="0"/>
            <a:ext cx="2376488" cy="1125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185568" y="1328738"/>
            <a:ext cx="2315057" cy="584775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R. Gastroentéricos</a:t>
            </a:r>
          </a:p>
          <a:p>
            <a:pPr algn="l">
              <a:defRPr/>
            </a:pPr>
            <a:r>
              <a:rPr lang="es-ES" sz="1600" b="1"/>
              <a:t>R. GASTROCÓLICOS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707274" y="2158673"/>
            <a:ext cx="1768475" cy="581025"/>
          </a:xfrm>
          <a:prstGeom prst="rect">
            <a:avLst/>
          </a:prstGeom>
          <a:solidFill>
            <a:srgbClr val="D9EDE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Desencadenan</a:t>
            </a:r>
          </a:p>
          <a:p>
            <a:pPr algn="l" eaLnBrk="1" hangingPunct="1"/>
            <a:r>
              <a:rPr lang="es-ES" sz="1600" b="1"/>
              <a:t>MOV. en MASA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971550" y="642938"/>
            <a:ext cx="2333625" cy="5476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R. Gastroentérico I</a:t>
            </a:r>
          </a:p>
          <a:p>
            <a:pPr algn="l" eaLnBrk="1" hangingPunct="1"/>
            <a:r>
              <a:rPr lang="es-ES" sz="1200" b="1"/>
              <a:t>    7am contenido en ÍLEON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767513" y="6165850"/>
            <a:ext cx="1882247" cy="400110"/>
          </a:xfrm>
          <a:prstGeom prst="rect">
            <a:avLst/>
          </a:prstGeom>
          <a:solidFill>
            <a:srgbClr val="FDCFE3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/>
              <a:t>R. defecación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5221646" y="70351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75" name="Rectangle 20"/>
          <p:cNvSpPr>
            <a:spLocks noChangeArrowheads="1"/>
          </p:cNvSpPr>
          <p:nvPr/>
        </p:nvSpPr>
        <p:spPr bwMode="auto">
          <a:xfrm>
            <a:off x="1619250" y="2924175"/>
            <a:ext cx="12239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6876" name="Rectangle 21"/>
          <p:cNvSpPr>
            <a:spLocks noChangeArrowheads="1"/>
          </p:cNvSpPr>
          <p:nvPr/>
        </p:nvSpPr>
        <p:spPr bwMode="auto">
          <a:xfrm>
            <a:off x="5003800" y="4652963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1730375" y="3209925"/>
            <a:ext cx="11525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1er mov.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“en masa”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5143500" y="5084763"/>
            <a:ext cx="116205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2do. mov.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“en masa”</a:t>
            </a:r>
          </a:p>
        </p:txBody>
      </p:sp>
      <p:sp>
        <p:nvSpPr>
          <p:cNvPr id="36879" name="Rectangle 25"/>
          <p:cNvSpPr>
            <a:spLocks noChangeArrowheads="1"/>
          </p:cNvSpPr>
          <p:nvPr/>
        </p:nvSpPr>
        <p:spPr bwMode="auto">
          <a:xfrm>
            <a:off x="4572000" y="6308725"/>
            <a:ext cx="17287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4897438" y="5973763"/>
            <a:ext cx="869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Heces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RECTO</a:t>
            </a:r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5795963" y="6237288"/>
            <a:ext cx="971550" cy="142875"/>
          </a:xfrm>
          <a:prstGeom prst="rightArrow">
            <a:avLst>
              <a:gd name="adj1" fmla="val 50000"/>
              <a:gd name="adj2" fmla="val 170000"/>
            </a:avLst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6883" name="Oval 21"/>
          <p:cNvSpPr>
            <a:spLocks noChangeArrowheads="1"/>
          </p:cNvSpPr>
          <p:nvPr/>
        </p:nvSpPr>
        <p:spPr bwMode="auto">
          <a:xfrm>
            <a:off x="1908175" y="1484313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971550" y="1268413"/>
            <a:ext cx="2366963" cy="5476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R. Gastroentérico II </a:t>
            </a:r>
          </a:p>
          <a:p>
            <a:pPr algn="l" eaLnBrk="1" hangingPunct="1"/>
            <a:r>
              <a:rPr lang="es-ES" sz="1200" b="1"/>
              <a:t>    12m contenido en CIEGO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480175" y="486505"/>
            <a:ext cx="1972015" cy="338554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 smtClean="0"/>
              <a:t>III. MOTILIDAD</a:t>
            </a:r>
            <a:endParaRPr lang="es-ES" sz="1600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413749" y="916781"/>
            <a:ext cx="436338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1.</a:t>
            </a:r>
            <a:endParaRPr lang="es-VE" sz="28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699792" y="2205038"/>
            <a:ext cx="494046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2.</a:t>
            </a:r>
            <a:endParaRPr lang="es-VE" sz="28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726285" y="5570076"/>
            <a:ext cx="494046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3.</a:t>
            </a:r>
            <a:endParaRPr lang="es-VE" sz="2800" dirty="0"/>
          </a:p>
        </p:txBody>
      </p:sp>
      <p:sp>
        <p:nvSpPr>
          <p:cNvPr id="3" name="2 Rectángulo"/>
          <p:cNvSpPr/>
          <p:nvPr/>
        </p:nvSpPr>
        <p:spPr bwMode="auto">
          <a:xfrm>
            <a:off x="3305175" y="2205038"/>
            <a:ext cx="2238196" cy="523220"/>
          </a:xfrm>
          <a:prstGeom prst="rect">
            <a:avLst/>
          </a:prstGeom>
          <a:noFill/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617217" y="897613"/>
            <a:ext cx="1890864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2. PROPULSIÓN </a:t>
            </a:r>
            <a:endParaRPr lang="es-ES" sz="1600" b="1" dirty="0"/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125006" y="651168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animBg="1"/>
      <p:bldP spid="11274" grpId="0" animBg="1"/>
      <p:bldP spid="11276" grpId="0" animBg="1"/>
      <p:bldP spid="11286" grpId="0" animBg="1"/>
      <p:bldP spid="11287" grpId="0" animBg="1"/>
      <p:bldP spid="11288" grpId="0"/>
      <p:bldP spid="11277" grpId="0" animBg="1"/>
      <p:bldP spid="11279" grpId="0" animBg="1"/>
      <p:bldP spid="2" grpId="0" animBg="1"/>
      <p:bldP spid="23" grpId="0" animBg="1"/>
      <p:bldP spid="24" grpId="0" animBg="1"/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14613" y="942975"/>
            <a:ext cx="5294312" cy="5294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468313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7892" name="Rectangle 14"/>
          <p:cNvSpPr>
            <a:spLocks noChangeArrowheads="1"/>
          </p:cNvSpPr>
          <p:nvPr/>
        </p:nvSpPr>
        <p:spPr bwMode="auto">
          <a:xfrm>
            <a:off x="5351463" y="2022475"/>
            <a:ext cx="17287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900113" y="2420938"/>
            <a:ext cx="1800225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800" b="1"/>
              <a:t>- SNE </a:t>
            </a:r>
          </a:p>
          <a:p>
            <a:pPr algn="l">
              <a:defRPr/>
            </a:pPr>
            <a:endParaRPr lang="es-ES" sz="1000" b="1"/>
          </a:p>
          <a:p>
            <a:pPr algn="l">
              <a:defRPr/>
            </a:pPr>
            <a:r>
              <a:rPr lang="es-ES" sz="1800" b="1"/>
              <a:t>- SNA</a:t>
            </a:r>
          </a:p>
          <a:p>
            <a:pPr algn="l">
              <a:defRPr/>
            </a:pPr>
            <a:r>
              <a:rPr lang="es-ES" sz="1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PARASIMP. </a:t>
            </a:r>
            <a:r>
              <a:rPr lang="es-ES" sz="1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defRPr/>
            </a:pPr>
            <a:r>
              <a:rPr lang="es-ES" sz="1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3600" b="1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" sz="2800" b="1"/>
          </a:p>
        </p:txBody>
      </p:sp>
      <p:sp>
        <p:nvSpPr>
          <p:cNvPr id="37894" name="Rectangle 18"/>
          <p:cNvSpPr>
            <a:spLocks noChangeArrowheads="1"/>
          </p:cNvSpPr>
          <p:nvPr/>
        </p:nvSpPr>
        <p:spPr bwMode="auto">
          <a:xfrm>
            <a:off x="4859338" y="1628775"/>
            <a:ext cx="30257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3941352" y="1125538"/>
            <a:ext cx="2350323" cy="646331"/>
          </a:xfrm>
          <a:prstGeom prst="rect">
            <a:avLst/>
          </a:prstGeom>
          <a:solidFill>
            <a:srgbClr val="E8CA5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/>
              <a:t>Comida</a:t>
            </a:r>
          </a:p>
          <a:p>
            <a:pPr>
              <a:defRPr/>
            </a:pPr>
            <a:r>
              <a:rPr lang="es-ES_tradnl" sz="1800" b="1"/>
              <a:t>Estómago- duodeno</a:t>
            </a:r>
          </a:p>
        </p:txBody>
      </p:sp>
      <p:sp>
        <p:nvSpPr>
          <p:cNvPr id="37896" name="Rectangle 20"/>
          <p:cNvSpPr>
            <a:spLocks noChangeArrowheads="1"/>
          </p:cNvSpPr>
          <p:nvPr/>
        </p:nvSpPr>
        <p:spPr bwMode="auto">
          <a:xfrm>
            <a:off x="4211638" y="4868863"/>
            <a:ext cx="15128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897" name="Rectangle 23"/>
          <p:cNvSpPr>
            <a:spLocks noChangeArrowheads="1"/>
          </p:cNvSpPr>
          <p:nvPr/>
        </p:nvSpPr>
        <p:spPr bwMode="auto">
          <a:xfrm>
            <a:off x="4987925" y="5021263"/>
            <a:ext cx="3040459" cy="13600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6152403" y="4724400"/>
            <a:ext cx="237276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/>
              <a:t>R. Local defecación</a:t>
            </a:r>
          </a:p>
        </p:txBody>
      </p:sp>
      <p:sp>
        <p:nvSpPr>
          <p:cNvPr id="37899" name="Oval 24"/>
          <p:cNvSpPr>
            <a:spLocks noChangeArrowheads="1"/>
          </p:cNvSpPr>
          <p:nvPr/>
        </p:nvSpPr>
        <p:spPr bwMode="auto">
          <a:xfrm>
            <a:off x="7164388" y="2276475"/>
            <a:ext cx="576262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4248946" y="4805506"/>
            <a:ext cx="1202573" cy="646331"/>
          </a:xfrm>
          <a:prstGeom prst="rect">
            <a:avLst/>
          </a:prstGeom>
          <a:solidFill>
            <a:srgbClr val="F279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/>
              <a:t>Heces en</a:t>
            </a:r>
          </a:p>
          <a:p>
            <a:pPr>
              <a:defRPr/>
            </a:pPr>
            <a:r>
              <a:rPr lang="es-ES_tradnl" sz="1800" b="1"/>
              <a:t>recto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6171724" y="5229225"/>
            <a:ext cx="255390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/>
              <a:t>R. Fuerte defecación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191125" y="2451101"/>
            <a:ext cx="1804988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Gastrocólico</a:t>
            </a:r>
          </a:p>
          <a:p>
            <a:pPr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 “masa”</a:t>
            </a:r>
          </a:p>
        </p:txBody>
      </p:sp>
      <p:sp>
        <p:nvSpPr>
          <p:cNvPr id="2" name="1 Flecha abajo"/>
          <p:cNvSpPr/>
          <p:nvPr/>
        </p:nvSpPr>
        <p:spPr bwMode="auto">
          <a:xfrm>
            <a:off x="5868144" y="1844675"/>
            <a:ext cx="216024" cy="573881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Flecha derecha"/>
          <p:cNvSpPr/>
          <p:nvPr/>
        </p:nvSpPr>
        <p:spPr bwMode="auto">
          <a:xfrm>
            <a:off x="5468972" y="5018622"/>
            <a:ext cx="683431" cy="292894"/>
          </a:xfrm>
          <a:prstGeom prst="rightArrow">
            <a:avLst/>
          </a:prstGeom>
          <a:solidFill>
            <a:srgbClr val="CC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6658176" y="362590"/>
            <a:ext cx="1972015" cy="338554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 smtClean="0"/>
              <a:t>III. MOTILIDAD</a:t>
            </a:r>
            <a:endParaRPr lang="es-ES" sz="1600" b="1" dirty="0"/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795218" y="773698"/>
            <a:ext cx="1890864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2. PROPULSIÓN </a:t>
            </a:r>
            <a:endParaRPr lang="es-ES" sz="1600" b="1" dirty="0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  <p:bldP spid="12307" grpId="0" animBg="1"/>
      <p:bldP spid="12310" grpId="0" animBg="1"/>
      <p:bldP spid="12309" grpId="0" animBg="1"/>
      <p:bldP spid="12315" grpId="0" animBg="1"/>
      <p:bldP spid="12303" grpId="0" animBg="1"/>
      <p:bldP spid="2" grpId="0" animBg="1"/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24"/>
          <a:stretch>
            <a:fillRect/>
          </a:stretch>
        </p:blipFill>
        <p:spPr>
          <a:xfrm>
            <a:off x="755650" y="442913"/>
            <a:ext cx="6197600" cy="4248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718698" y="485324"/>
            <a:ext cx="1972015" cy="338554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III. MOTILIDAD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719798" y="918632"/>
            <a:ext cx="198964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DEFECACIÓN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7669213" y="13148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6967739" y="2859858"/>
            <a:ext cx="1402948" cy="461665"/>
          </a:xfrm>
          <a:prstGeom prst="rect">
            <a:avLst/>
          </a:prstGeom>
          <a:solidFill>
            <a:srgbClr val="FFCCCC"/>
          </a:solidFill>
          <a:ln w="38100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Estímulo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7021513" y="5340350"/>
            <a:ext cx="1526380" cy="707886"/>
          </a:xfrm>
          <a:prstGeom prst="rect">
            <a:avLst/>
          </a:prstGeom>
          <a:solidFill>
            <a:srgbClr val="FFC197"/>
          </a:solidFill>
          <a:ln w="38100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Respuestas</a:t>
            </a:r>
          </a:p>
          <a:p>
            <a:pPr algn="l"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reflejas</a:t>
            </a:r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7788196" y="3395663"/>
            <a:ext cx="0" cy="18716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3778977" y="5442228"/>
            <a:ext cx="1369286" cy="830997"/>
          </a:xfrm>
          <a:prstGeom prst="rect">
            <a:avLst/>
          </a:prstGeom>
          <a:solidFill>
            <a:srgbClr val="FFC000"/>
          </a:solidFill>
          <a:ln w="28575">
            <a:solidFill>
              <a:srgbClr val="CC66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</a:t>
            </a:r>
          </a:p>
          <a:p>
            <a:pPr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peristáltica </a:t>
            </a:r>
          </a:p>
          <a:p>
            <a:pPr eaLnBrk="1" hangingPunct="1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recto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5636733" y="5411788"/>
            <a:ext cx="1215396" cy="584775"/>
          </a:xfrm>
          <a:prstGeom prst="rect">
            <a:avLst/>
          </a:prstGeom>
          <a:solidFill>
            <a:srgbClr val="FFC000"/>
          </a:solidFill>
          <a:ln w="28575">
            <a:solidFill>
              <a:srgbClr val="CC66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esfínteres</a:t>
            </a:r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 flipH="1">
            <a:off x="4645025" y="4619625"/>
            <a:ext cx="1079500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>
            <a:off x="5724525" y="4619625"/>
            <a:ext cx="504825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8925" name="Rectangle 23"/>
          <p:cNvSpPr>
            <a:spLocks noChangeArrowheads="1"/>
          </p:cNvSpPr>
          <p:nvPr/>
        </p:nvSpPr>
        <p:spPr bwMode="auto">
          <a:xfrm>
            <a:off x="5148263" y="2890838"/>
            <a:ext cx="13684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5221288" y="2736850"/>
            <a:ext cx="1223962" cy="730250"/>
          </a:xfrm>
          <a:prstGeom prst="rect">
            <a:avLst/>
          </a:prstGeom>
          <a:solidFill>
            <a:srgbClr val="FFC197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glow rad="63500">
              <a:srgbClr val="F2790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RECTO </a:t>
            </a:r>
          </a:p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LLENO</a:t>
            </a:r>
          </a:p>
        </p:txBody>
      </p:sp>
      <p:sp>
        <p:nvSpPr>
          <p:cNvPr id="38927" name="Rectangle 25"/>
          <p:cNvSpPr>
            <a:spLocks noChangeArrowheads="1"/>
          </p:cNvSpPr>
          <p:nvPr/>
        </p:nvSpPr>
        <p:spPr bwMode="auto">
          <a:xfrm>
            <a:off x="2339975" y="2674938"/>
            <a:ext cx="865188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2282602" y="2603500"/>
            <a:ext cx="833883" cy="523220"/>
          </a:xfrm>
          <a:prstGeom prst="rect">
            <a:avLst/>
          </a:prstGeom>
          <a:noFill/>
          <a:ln w="28575">
            <a:solidFill>
              <a:srgbClr val="00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/>
              <a:t>RECTO </a:t>
            </a:r>
          </a:p>
          <a:p>
            <a:pPr eaLnBrk="1" hangingPunct="1"/>
            <a:r>
              <a:rPr lang="es-ES" sz="1400"/>
              <a:t>VACIO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1476375" y="3467100"/>
            <a:ext cx="1347788" cy="954088"/>
          </a:xfrm>
          <a:prstGeom prst="rect">
            <a:avLst/>
          </a:prstGeom>
          <a:solidFill>
            <a:srgbClr val="A5D7F9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hay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deseos de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evacuar</a:t>
            </a:r>
          </a:p>
        </p:txBody>
      </p:sp>
      <p:sp>
        <p:nvSpPr>
          <p:cNvPr id="38931" name="Rectangle 28"/>
          <p:cNvSpPr>
            <a:spLocks noChangeArrowheads="1"/>
          </p:cNvSpPr>
          <p:nvPr/>
        </p:nvSpPr>
        <p:spPr bwMode="auto">
          <a:xfrm>
            <a:off x="5221288" y="3898900"/>
            <a:ext cx="12239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5047240" y="3894138"/>
            <a:ext cx="1373188" cy="730250"/>
          </a:xfrm>
          <a:prstGeom prst="rect">
            <a:avLst/>
          </a:prstGeom>
          <a:solidFill>
            <a:srgbClr val="FFC197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Deseo de </a:t>
            </a:r>
          </a:p>
          <a:p>
            <a:pPr eaLnBrk="1" hangingPunct="1"/>
            <a:r>
              <a:rPr lang="es-ES"/>
              <a:t>evacuar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nimBg="1"/>
      <p:bldP spid="13324" grpId="0" animBg="1"/>
      <p:bldP spid="13329" grpId="0" animBg="1"/>
      <p:bldP spid="13331" grpId="0" animBg="1"/>
      <p:bldP spid="13332" grpId="0" animBg="1"/>
      <p:bldP spid="13333" grpId="0" animBg="1"/>
      <p:bldP spid="13334" grpId="0" animBg="1"/>
      <p:bldP spid="13336" grpId="0" animBg="1"/>
      <p:bldP spid="13338" grpId="0" animBg="1"/>
      <p:bldP spid="13325" grpId="0" animBg="1"/>
      <p:bldP spid="133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55663" y="219829"/>
            <a:ext cx="7431087" cy="62786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9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algn="l"/>
            <a:r>
              <a:rPr lang="es-ES_tradnl" sz="900" b="0" dirty="0">
                <a:effectLst/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effectLst/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Ganong´s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i="1" dirty="0">
                <a:effectLst/>
                <a:cs typeface="Times New Roman" pitchFamily="18" charset="0"/>
              </a:rPr>
              <a:t>Review of Medical Physiology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smtClean="0">
                <a:effectLst/>
                <a:cs typeface="Times New Roman" pitchFamily="18" charset="0"/>
              </a:rPr>
              <a:t>24th.  </a:t>
            </a:r>
            <a:r>
              <a:rPr lang="en-GB" sz="1400" b="0" dirty="0">
                <a:effectLst/>
                <a:cs typeface="Times New Roman" pitchFamily="18" charset="0"/>
              </a:rPr>
              <a:t>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Boitano</a:t>
            </a:r>
            <a:r>
              <a:rPr lang="en-GB" sz="1400" b="0" dirty="0">
                <a:effectLst/>
                <a:cs typeface="Times New Roman" pitchFamily="18" charset="0"/>
              </a:rPr>
              <a:t>, H.L. Brooks Eds. Lange, </a:t>
            </a:r>
            <a:r>
              <a:rPr lang="en-GB" sz="1400" dirty="0">
                <a:effectLst/>
                <a:cs typeface="Times New Roman" pitchFamily="18" charset="0"/>
              </a:rPr>
              <a:t>2010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b="0" i="1" dirty="0">
                <a:effectLst/>
              </a:rPr>
              <a:t> Fisiología Médica</a:t>
            </a:r>
            <a:r>
              <a:rPr lang="es-ES" sz="1400" b="0" dirty="0">
                <a:effectLst/>
              </a:rPr>
              <a:t>. </a:t>
            </a:r>
            <a:r>
              <a:rPr lang="es-ES" sz="1400" b="0" dirty="0" err="1">
                <a:effectLst/>
              </a:rPr>
              <a:t>Fiorenzo</a:t>
            </a:r>
            <a:r>
              <a:rPr lang="es-ES" sz="1400" b="0" dirty="0">
                <a:effectLst/>
              </a:rPr>
              <a:t> </a:t>
            </a:r>
            <a:r>
              <a:rPr lang="es-ES" sz="1400" b="0" dirty="0" err="1">
                <a:effectLst/>
              </a:rPr>
              <a:t>Conti</a:t>
            </a:r>
            <a:r>
              <a:rPr lang="es-ES" sz="1400" b="0" dirty="0">
                <a:effectLst/>
              </a:rPr>
              <a:t> (ed.). </a:t>
            </a:r>
            <a:r>
              <a:rPr lang="en-GB" sz="1400" b="0" dirty="0" err="1">
                <a:effectLst/>
              </a:rPr>
              <a:t>Mc</a:t>
            </a:r>
            <a:r>
              <a:rPr lang="en-GB" sz="1400" b="0" dirty="0">
                <a:effectLst/>
              </a:rPr>
              <a:t> </a:t>
            </a:r>
            <a:r>
              <a:rPr lang="en-GB" sz="1400" b="0" dirty="0" err="1">
                <a:effectLst/>
              </a:rPr>
              <a:t>Graw</a:t>
            </a:r>
            <a:r>
              <a:rPr lang="en-GB" sz="1400" b="0" dirty="0">
                <a:effectLst/>
              </a:rPr>
              <a:t>-Hill, </a:t>
            </a:r>
            <a:r>
              <a:rPr lang="en-GB" sz="1400" dirty="0">
                <a:effectLst/>
              </a:rPr>
              <a:t>2010</a:t>
            </a:r>
            <a:r>
              <a:rPr lang="en-GB" sz="1400" b="0" dirty="0">
                <a:effectLst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dirty="0" err="1">
                <a:effectLst/>
                <a:cs typeface="Times New Roman" pitchFamily="18" charset="0"/>
              </a:rPr>
              <a:t>Silbernagl</a:t>
            </a:r>
            <a:r>
              <a:rPr lang="en-GB" sz="1400" b="0" dirty="0">
                <a:effectLst/>
                <a:cs typeface="Times New Roman" pitchFamily="18" charset="0"/>
              </a:rPr>
              <a:t> S. </a:t>
            </a:r>
            <a:r>
              <a:rPr lang="en-GB" sz="1400" b="0" dirty="0" err="1">
                <a:effectLst/>
                <a:cs typeface="Times New Roman" pitchFamily="18" charset="0"/>
              </a:rPr>
              <a:t>Despopoulos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Fisiología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Texto</a:t>
            </a:r>
            <a:r>
              <a:rPr lang="en-GB" sz="1400" b="0" dirty="0">
                <a:effectLst/>
                <a:cs typeface="Times New Roman" pitchFamily="18" charset="0"/>
              </a:rPr>
              <a:t> y Atlas 7</a:t>
            </a:r>
            <a:r>
              <a:rPr lang="en-GB" sz="1400" b="0" baseline="30000" dirty="0">
                <a:effectLst/>
                <a:cs typeface="Times New Roman" pitchFamily="18" charset="0"/>
              </a:rPr>
              <a:t>tima</a:t>
            </a:r>
            <a:r>
              <a:rPr lang="en-GB" sz="1400" b="0" dirty="0">
                <a:effectLst/>
                <a:cs typeface="Times New Roman" pitchFamily="18" charset="0"/>
              </a:rPr>
              <a:t> Ed. Editorial </a:t>
            </a:r>
            <a:r>
              <a:rPr lang="en-GB" sz="1400" b="0" dirty="0" err="1">
                <a:effectLst/>
                <a:cs typeface="Times New Roman" pitchFamily="18" charset="0"/>
              </a:rPr>
              <a:t>Médica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Panamericana</a:t>
            </a:r>
            <a:r>
              <a:rPr lang="en-GB" sz="1400" b="0" dirty="0">
                <a:effectLst/>
                <a:cs typeface="Times New Roman" pitchFamily="18" charset="0"/>
              </a:rPr>
              <a:t>, </a:t>
            </a:r>
            <a:r>
              <a:rPr lang="en-GB" sz="1400" dirty="0">
                <a:effectLst/>
                <a:cs typeface="Times New Roman" pitchFamily="18" charset="0"/>
              </a:rPr>
              <a:t>2009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Fox S.I. </a:t>
            </a:r>
            <a:r>
              <a:rPr lang="en-GB" sz="1400" b="0" i="1" dirty="0">
                <a:effectLst/>
                <a:cs typeface="Times New Roman" pitchFamily="18" charset="0"/>
              </a:rPr>
              <a:t>Human Physiology</a:t>
            </a:r>
            <a:r>
              <a:rPr lang="en-GB" sz="1400" b="0" dirty="0">
                <a:effectLst/>
                <a:cs typeface="Times New Roman" pitchFamily="18" charset="0"/>
              </a:rPr>
              <a:t>. 10</a:t>
            </a:r>
            <a:r>
              <a:rPr lang="en-GB" sz="1400" b="0" baseline="30000" dirty="0">
                <a:effectLst/>
                <a:cs typeface="Times New Roman" pitchFamily="18" charset="0"/>
              </a:rPr>
              <a:t>th</a:t>
            </a:r>
            <a:r>
              <a:rPr lang="en-GB" sz="1400" b="0" dirty="0">
                <a:effectLst/>
                <a:cs typeface="Times New Roman" pitchFamily="18" charset="0"/>
              </a:rPr>
              <a:t> edition. McGraw-Hill, New York, </a:t>
            </a:r>
            <a:r>
              <a:rPr lang="en-GB" sz="1400" dirty="0">
                <a:effectLst/>
                <a:cs typeface="Times New Roman" pitchFamily="18" charset="0"/>
              </a:rPr>
              <a:t>2008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Costanzo L.S. </a:t>
            </a:r>
            <a:r>
              <a:rPr lang="en-GB" sz="1400" b="0" i="1" dirty="0">
                <a:effectLst/>
                <a:cs typeface="Times New Roman" pitchFamily="18" charset="0"/>
              </a:rPr>
              <a:t>Physiology</a:t>
            </a:r>
            <a:r>
              <a:rPr lang="en-GB" sz="1400" b="0" dirty="0">
                <a:effectLst/>
                <a:cs typeface="Times New Roman" pitchFamily="18" charset="0"/>
              </a:rPr>
              <a:t>. 3</a:t>
            </a:r>
            <a:r>
              <a:rPr lang="en-GB" sz="1400" b="0" baseline="30000" dirty="0">
                <a:effectLst/>
                <a:cs typeface="Times New Roman" pitchFamily="18" charset="0"/>
              </a:rPr>
              <a:t>er</a:t>
            </a:r>
            <a:r>
              <a:rPr lang="en-GB" sz="1400" b="0" dirty="0">
                <a:effectLst/>
                <a:cs typeface="Times New Roman" pitchFamily="18" charset="0"/>
              </a:rPr>
              <a:t> Ed. Saunders Elsevier, </a:t>
            </a:r>
            <a:r>
              <a:rPr lang="en-GB" sz="1400" dirty="0">
                <a:effectLst/>
                <a:cs typeface="Times New Roman" pitchFamily="18" charset="0"/>
              </a:rPr>
              <a:t>2006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effectLst/>
                <a:cs typeface="Times New Roman" pitchFamily="18" charset="0"/>
              </a:rPr>
              <a:t> K. M. Barrett. </a:t>
            </a:r>
            <a:r>
              <a:rPr lang="en-US" sz="1200" b="0" i="1" dirty="0">
                <a:effectLst/>
                <a:cs typeface="Times New Roman" pitchFamily="18" charset="0"/>
              </a:rPr>
              <a:t>Gastrointestinal Physiology</a:t>
            </a:r>
            <a:r>
              <a:rPr lang="en-US" sz="1200" b="0" dirty="0" smtClean="0">
                <a:effectLst/>
                <a:cs typeface="Times New Roman" pitchFamily="18" charset="0"/>
              </a:rPr>
              <a:t>. 2</a:t>
            </a:r>
            <a:r>
              <a:rPr lang="en-US" sz="1200" b="0" baseline="30000" dirty="0" smtClean="0">
                <a:effectLst/>
                <a:cs typeface="Times New Roman" pitchFamily="18" charset="0"/>
              </a:rPr>
              <a:t>nd</a:t>
            </a:r>
            <a:r>
              <a:rPr lang="en-US" sz="1200" b="0" dirty="0" smtClean="0">
                <a:effectLst/>
                <a:cs typeface="Times New Roman" pitchFamily="18" charset="0"/>
              </a:rPr>
              <a:t> ed. </a:t>
            </a:r>
            <a:r>
              <a:rPr lang="en-US" sz="1200" b="0" dirty="0">
                <a:effectLst/>
                <a:cs typeface="Times New Roman" pitchFamily="18" charset="0"/>
              </a:rPr>
              <a:t>Lange Physiology Series. McGraw-Hill, </a:t>
            </a:r>
            <a:r>
              <a:rPr lang="en-US" sz="1200" b="1" dirty="0" smtClean="0">
                <a:effectLst/>
                <a:cs typeface="Times New Roman" pitchFamily="18" charset="0"/>
              </a:rPr>
              <a:t>2014</a:t>
            </a:r>
            <a:r>
              <a:rPr lang="en-US" sz="1200" b="0" dirty="0" smtClean="0">
                <a:effectLst/>
                <a:cs typeface="Times New Roman" pitchFamily="18" charset="0"/>
              </a:rPr>
              <a:t>.</a:t>
            </a:r>
            <a:endParaRPr lang="en-US" sz="12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A.C. Guyton, J.E Hall. </a:t>
            </a:r>
            <a:r>
              <a:rPr lang="en-GB" sz="1200" b="0" i="1" dirty="0">
                <a:effectLst/>
                <a:cs typeface="Times New Roman" pitchFamily="18" charset="0"/>
              </a:rPr>
              <a:t>Textbook of Medical Physiology</a:t>
            </a:r>
            <a:r>
              <a:rPr lang="en-GB" sz="1200" b="0" dirty="0">
                <a:effectLst/>
                <a:cs typeface="Times New Roman" pitchFamily="18" charset="0"/>
              </a:rPr>
              <a:t>. 10th Edition W.B.  </a:t>
            </a:r>
            <a:r>
              <a:rPr lang="en-GB" sz="1200" b="0" dirty="0" err="1">
                <a:effectLst/>
                <a:cs typeface="Times New Roman" pitchFamily="18" charset="0"/>
              </a:rPr>
              <a:t>Sauders</a:t>
            </a:r>
            <a:r>
              <a:rPr lang="en-GB" sz="1200" b="0" dirty="0">
                <a:effectLst/>
                <a:cs typeface="Times New Roman" pitchFamily="18" charset="0"/>
              </a:rPr>
              <a:t> Co., Philadelphia,  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M. </a:t>
            </a:r>
            <a:r>
              <a:rPr lang="en-GB" sz="1200" b="0" dirty="0" err="1">
                <a:effectLst/>
                <a:cs typeface="Times New Roman" pitchFamily="18" charset="0"/>
              </a:rPr>
              <a:t>Gershon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effectLst/>
                <a:cs typeface="Times New Roman" pitchFamily="18" charset="0"/>
              </a:rPr>
              <a:t>. Hospital Practice. </a:t>
            </a:r>
            <a:r>
              <a:rPr lang="en-GB" sz="1200" dirty="0">
                <a:effectLst/>
                <a:cs typeface="Times New Roman" pitchFamily="18" charset="0"/>
              </a:rPr>
              <a:t>1999</a:t>
            </a:r>
            <a:r>
              <a:rPr lang="en-GB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L. Wilson-</a:t>
            </a:r>
            <a:r>
              <a:rPr lang="en-GB" sz="1200" b="0" dirty="0" err="1">
                <a:effectLst/>
                <a:cs typeface="Times New Roman" pitchFamily="18" charset="0"/>
              </a:rPr>
              <a:t>Pauwels</a:t>
            </a:r>
            <a:r>
              <a:rPr lang="en-GB" sz="1200" b="0" dirty="0">
                <a:effectLst/>
                <a:cs typeface="Times New Roman" pitchFamily="18" charset="0"/>
              </a:rPr>
              <a:t>, P.A. Stewart, E.J. </a:t>
            </a:r>
            <a:r>
              <a:rPr lang="en-GB" sz="1200" b="0" dirty="0" err="1">
                <a:effectLst/>
                <a:cs typeface="Times New Roman" pitchFamily="18" charset="0"/>
              </a:rPr>
              <a:t>Akesson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Autonomic Nerves</a:t>
            </a:r>
            <a:r>
              <a:rPr lang="en-GB" sz="1200" b="0" dirty="0">
                <a:effectLst/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R.A. </a:t>
            </a:r>
            <a:r>
              <a:rPr lang="es-ES_tradnl" sz="1400" b="0" dirty="0" err="1">
                <a:effectLst/>
              </a:rPr>
              <a:t>Bowen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Biomedical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Sciences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i="1" dirty="0" err="1">
                <a:effectLst/>
              </a:rPr>
              <a:t>Digestive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System</a:t>
            </a:r>
            <a:r>
              <a:rPr lang="es-ES_tradnl" sz="1400" b="0" dirty="0">
                <a:effectLst/>
              </a:rPr>
              <a:t>. Colorado </a:t>
            </a:r>
            <a:r>
              <a:rPr lang="es-ES_tradnl" sz="1400" b="0" dirty="0" err="1">
                <a:effectLst/>
              </a:rPr>
              <a:t>State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University</a:t>
            </a:r>
            <a:r>
              <a:rPr lang="es-ES_tradnl" sz="1400" b="0" dirty="0">
                <a:effectLst/>
              </a:rPr>
              <a:t>, </a:t>
            </a:r>
            <a:r>
              <a:rPr lang="es-ES_tradnl" sz="1400" dirty="0">
                <a:effectLst/>
              </a:rPr>
              <a:t>2006.</a:t>
            </a:r>
            <a:r>
              <a:rPr lang="es-ES_tradnl" sz="1400" b="0" dirty="0">
                <a:effectLst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Disponible en: </a:t>
            </a:r>
            <a:r>
              <a:rPr lang="es-ES_tradnl" sz="1200" b="0" dirty="0">
                <a:effectLst/>
                <a:hlinkClick r:id="rId2"/>
              </a:rPr>
              <a:t>http://arbl.cvmbs.colostate.edu/hbooks/pathphys/digestion/index.html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The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Inner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Tube</a:t>
            </a:r>
            <a:r>
              <a:rPr lang="es-ES_tradnl" sz="1400" b="0" i="1" dirty="0">
                <a:effectLst/>
              </a:rPr>
              <a:t> of </a:t>
            </a:r>
            <a:r>
              <a:rPr lang="es-ES_tradnl" sz="1400" b="0" i="1" dirty="0" err="1">
                <a:effectLst/>
              </a:rPr>
              <a:t>Life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Special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Collection</a:t>
            </a:r>
            <a:r>
              <a:rPr lang="es-ES_tradnl" sz="1400" b="0" dirty="0">
                <a:effectLst/>
              </a:rPr>
              <a:t>  </a:t>
            </a:r>
            <a:r>
              <a:rPr lang="es-ES_tradnl" sz="1400" b="0" dirty="0" err="1">
                <a:effectLst/>
              </a:rPr>
              <a:t>Science</a:t>
            </a:r>
            <a:r>
              <a:rPr lang="es-ES_tradnl" sz="1400" b="0" dirty="0">
                <a:effectLst/>
              </a:rPr>
              <a:t> 307: 1914 </a:t>
            </a:r>
            <a:r>
              <a:rPr lang="es-ES_tradnl" sz="1400" dirty="0">
                <a:effectLst/>
              </a:rPr>
              <a:t>2005</a:t>
            </a:r>
            <a:r>
              <a:rPr lang="es-ES_tradnl" sz="1400" b="0" dirty="0">
                <a:effectLst/>
              </a:rPr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</a:t>
            </a:r>
            <a:r>
              <a:rPr lang="es-ES_tradnl" sz="1200" b="0" dirty="0">
                <a:effectLst/>
                <a:hlinkClick r:id="rId3"/>
              </a:rPr>
              <a:t>http://</a:t>
            </a:r>
            <a:r>
              <a:rPr lang="es-ES_tradnl" sz="1200" b="0" dirty="0" smtClean="0">
                <a:effectLst/>
                <a:hlinkClick r:id="rId3"/>
              </a:rPr>
              <a:t>www.sciencemag.org/cgi/content/summary/sci;307/5717/1895</a:t>
            </a:r>
            <a:endParaRPr lang="es-ES_tradnl" sz="1200" b="0" dirty="0" smtClean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 smtClean="0">
              <a:effectLst/>
            </a:endParaRPr>
          </a:p>
          <a:p>
            <a:pPr marL="171450" indent="-171450" algn="l" eaLnBrk="0" hangingPunct="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s-ES_tradnl" sz="1200" dirty="0" smtClean="0"/>
              <a:t>Artículos revistas </a:t>
            </a:r>
            <a:r>
              <a:rPr lang="es-ES_tradnl" sz="1200" dirty="0" err="1" smtClean="0"/>
              <a:t>Science</a:t>
            </a:r>
            <a:r>
              <a:rPr lang="es-ES_tradnl" sz="1200" dirty="0" smtClean="0"/>
              <a:t>, </a:t>
            </a:r>
            <a:r>
              <a:rPr lang="es-ES_tradnl" sz="1200" dirty="0" err="1" smtClean="0"/>
              <a:t>Nature</a:t>
            </a:r>
            <a:r>
              <a:rPr lang="es-ES_tradnl" sz="1200" dirty="0" smtClean="0"/>
              <a:t>, N </a:t>
            </a:r>
            <a:r>
              <a:rPr lang="es-ES_tradnl" sz="1200" dirty="0" err="1" smtClean="0"/>
              <a:t>Engl</a:t>
            </a:r>
            <a:r>
              <a:rPr lang="es-ES_tradnl" sz="1200" dirty="0" smtClean="0"/>
              <a:t> J </a:t>
            </a:r>
            <a:r>
              <a:rPr lang="es-ES_tradnl" sz="1200" dirty="0" err="1" smtClean="0"/>
              <a:t>Med</a:t>
            </a:r>
            <a:r>
              <a:rPr lang="es-ES_tradnl" sz="1200" dirty="0" smtClean="0"/>
              <a:t> BMJ, </a:t>
            </a:r>
            <a:r>
              <a:rPr lang="es-ES_tradnl" sz="1200" dirty="0" err="1" smtClean="0"/>
              <a:t>Medscape</a:t>
            </a:r>
            <a:r>
              <a:rPr lang="es-ES_tradnl" sz="1200" dirty="0" smtClean="0"/>
              <a:t>  hasta 2017.</a:t>
            </a:r>
          </a:p>
          <a:p>
            <a:pPr algn="l" eaLnBrk="0" hangingPunct="0">
              <a:buClr>
                <a:schemeClr val="tx1"/>
              </a:buClr>
            </a:pPr>
            <a:endParaRPr lang="es-ES_tradnl" sz="800" b="0" dirty="0">
              <a:effectLst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2782888" y="2145506"/>
            <a:ext cx="3660775" cy="2566987"/>
          </a:xfrm>
          <a:prstGeom prst="rect">
            <a:avLst/>
          </a:prstGeom>
          <a:solidFill>
            <a:srgbClr val="FFCCCC"/>
          </a:solidFill>
          <a:ln w="38100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</a:t>
            </a:r>
          </a:p>
          <a:p>
            <a:pPr>
              <a:defRPr/>
            </a:pPr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 refleja </a:t>
            </a:r>
          </a:p>
          <a:p>
            <a:pPr>
              <a:defRPr/>
            </a:pPr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con </a:t>
            </a:r>
          </a:p>
          <a:p>
            <a:pPr>
              <a:defRPr/>
            </a:pPr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control voluntario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686809" y="442243"/>
            <a:ext cx="1972015" cy="338554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III. MOTILIDAD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686809" y="899428"/>
            <a:ext cx="198964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DEFECACIÓN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img1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513" y="503238"/>
            <a:ext cx="4413250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258888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6843713" y="5734050"/>
            <a:ext cx="752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>
                <a:solidFill>
                  <a:srgbClr val="CC0000"/>
                </a:solidFill>
              </a:rPr>
              <a:t>SNE</a:t>
            </a:r>
          </a:p>
          <a:p>
            <a:pPr algn="l" eaLnBrk="1" hangingPunct="1"/>
            <a:r>
              <a:rPr lang="es-ES" b="1">
                <a:solidFill>
                  <a:srgbClr val="CC0000"/>
                </a:solidFill>
              </a:rPr>
              <a:t>SNA</a:t>
            </a: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6156325" y="5949950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6443663" y="6237288"/>
            <a:ext cx="4333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1547813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716792" y="492264"/>
            <a:ext cx="1972015" cy="338554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III. MOTILIDAD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271157" y="949846"/>
            <a:ext cx="241765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R. DEFECACIÓN</a:t>
            </a:r>
            <a:endParaRPr lang="es-ES" sz="1800" b="1" dirty="0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/>
      <p:bldP spid="20493" grpId="0" animBg="1"/>
      <p:bldP spid="2049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5" r="33809" b="35474"/>
          <a:stretch>
            <a:fillRect/>
          </a:stretch>
        </p:blipFill>
        <p:spPr>
          <a:xfrm>
            <a:off x="2517172" y="1022350"/>
            <a:ext cx="3262312" cy="4164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03" name="Text Box 3"/>
          <p:cNvSpPr txBox="1">
            <a:spLocks noChangeArrowheads="1"/>
          </p:cNvSpPr>
          <p:nvPr/>
        </p:nvSpPr>
        <p:spPr bwMode="auto">
          <a:xfrm>
            <a:off x="6293305" y="908720"/>
            <a:ext cx="2294218" cy="5847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Inervación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Extrínseca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SNA y SN somático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666147" y="5084763"/>
            <a:ext cx="2255746" cy="1415772"/>
          </a:xfrm>
          <a:prstGeom prst="rect">
            <a:avLst/>
          </a:prstGeom>
          <a:solidFill>
            <a:srgbClr val="FFCCCC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SIMPÁTICO</a:t>
            </a:r>
            <a:endParaRPr lang="es-ES_tradnl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Clr>
                <a:srgbClr val="FF0000"/>
              </a:buClr>
              <a:buFontTx/>
              <a:buChar char="•"/>
              <a:defRPr/>
            </a:pPr>
            <a:r>
              <a:rPr lang="es-ES_tradnl" sz="1600" b="1" dirty="0" smtClean="0"/>
              <a:t> Peristaltismo </a:t>
            </a:r>
            <a:r>
              <a:rPr lang="es-ES_tradnl" dirty="0" smtClean="0"/>
              <a:t>(</a:t>
            </a:r>
            <a:r>
              <a:rPr lang="es-ES_tradnl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dirty="0" smtClean="0"/>
              <a:t>)</a:t>
            </a:r>
          </a:p>
          <a:p>
            <a:pPr algn="l" eaLnBrk="1" hangingPunct="1">
              <a:buClr>
                <a:srgbClr val="FF0000"/>
              </a:buClr>
              <a:buFontTx/>
              <a:buChar char="•"/>
              <a:defRPr/>
            </a:pPr>
            <a:r>
              <a:rPr lang="es-ES_tradnl" sz="1600" b="1" dirty="0" smtClean="0"/>
              <a:t> Contrae </a:t>
            </a:r>
            <a:r>
              <a:rPr lang="es-ES_tradnl" sz="1600" b="1" dirty="0" err="1"/>
              <a:t>E</a:t>
            </a:r>
            <a:r>
              <a:rPr lang="es-ES_tradnl" sz="1600" b="1" dirty="0" err="1" smtClean="0"/>
              <a:t>sf</a:t>
            </a:r>
            <a:r>
              <a:rPr lang="es-ES_tradnl" sz="1600" b="1" dirty="0" smtClean="0"/>
              <a:t>. Anal </a:t>
            </a:r>
          </a:p>
          <a:p>
            <a:pPr algn="l" eaLnBrk="1" hangingPunct="1">
              <a:buClr>
                <a:srgbClr val="FF0000"/>
              </a:buClr>
              <a:defRPr/>
            </a:pPr>
            <a:r>
              <a:rPr lang="es-ES_tradnl" sz="1600" b="1" dirty="0" smtClean="0"/>
              <a:t>  Interno</a:t>
            </a:r>
          </a:p>
        </p:txBody>
      </p:sp>
      <p:sp>
        <p:nvSpPr>
          <p:cNvPr id="41990" name="Rectangle 12"/>
          <p:cNvSpPr>
            <a:spLocks noChangeArrowheads="1"/>
          </p:cNvSpPr>
          <p:nvPr/>
        </p:nvSpPr>
        <p:spPr bwMode="auto">
          <a:xfrm>
            <a:off x="4676172" y="4508500"/>
            <a:ext cx="30480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09" name="Text Box 9"/>
          <p:cNvSpPr txBox="1">
            <a:spLocks noChangeArrowheads="1"/>
          </p:cNvSpPr>
          <p:nvPr/>
        </p:nvSpPr>
        <p:spPr bwMode="auto">
          <a:xfrm>
            <a:off x="3187097" y="5083175"/>
            <a:ext cx="2940050" cy="1371600"/>
          </a:xfrm>
          <a:prstGeom prst="rect">
            <a:avLst/>
          </a:prstGeom>
          <a:solidFill>
            <a:srgbClr val="AAD0F0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</a:t>
            </a:r>
            <a:endParaRPr lang="es-ES_tradnl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Clr>
                <a:srgbClr val="0000FF"/>
              </a:buClr>
              <a:buFontTx/>
              <a:buChar char="•"/>
              <a:defRPr/>
            </a:pPr>
            <a:r>
              <a:rPr lang="es-ES_tradnl" sz="1400" b="1" dirty="0" smtClean="0"/>
              <a:t> </a:t>
            </a:r>
            <a:r>
              <a:rPr lang="es-ES_tradnl" sz="1600" b="1" dirty="0" smtClean="0"/>
              <a:t>Peristaltismo (</a:t>
            </a:r>
            <a:r>
              <a:rPr lang="es-ES_tradn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b="1" dirty="0" smtClean="0"/>
              <a:t>)</a:t>
            </a:r>
          </a:p>
          <a:p>
            <a:pPr algn="l" eaLnBrk="1" hangingPunct="1">
              <a:buClr>
                <a:srgbClr val="0000FF"/>
              </a:buClr>
              <a:buFontTx/>
              <a:buChar char="•"/>
              <a:defRPr/>
            </a:pPr>
            <a:r>
              <a:rPr lang="es-ES_tradnl" sz="1600" b="1" dirty="0" smtClean="0"/>
              <a:t> Relaja </a:t>
            </a:r>
            <a:r>
              <a:rPr lang="es-ES_tradnl" sz="1600" b="1" dirty="0" err="1"/>
              <a:t>E</a:t>
            </a:r>
            <a:r>
              <a:rPr lang="es-ES_tradnl" sz="1600" b="1" dirty="0" err="1" smtClean="0"/>
              <a:t>sf</a:t>
            </a:r>
            <a:r>
              <a:rPr lang="es-ES_tradnl" sz="1600" b="1" dirty="0" smtClean="0"/>
              <a:t>. Anal Interno</a:t>
            </a:r>
          </a:p>
          <a:p>
            <a:pPr algn="l" eaLnBrk="1" hangingPunct="1">
              <a:buClr>
                <a:srgbClr val="0000FF"/>
              </a:buClr>
              <a:buFontTx/>
              <a:buChar char="•"/>
              <a:defRPr/>
            </a:pPr>
            <a:r>
              <a:rPr lang="es-ES_tradnl" sz="1600" b="1" dirty="0" smtClean="0"/>
              <a:t> Reflejo fuerte defecación</a:t>
            </a:r>
          </a:p>
        </p:txBody>
      </p:sp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6355747" y="5084763"/>
            <a:ext cx="2217274" cy="1000274"/>
          </a:xfrm>
          <a:prstGeom prst="rect">
            <a:avLst/>
          </a:prstGeom>
          <a:solidFill>
            <a:srgbClr val="B3B3FF"/>
          </a:solidFill>
          <a:ln w="28575">
            <a:solidFill>
              <a:srgbClr val="4900DA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SOMÁTICO</a:t>
            </a:r>
          </a:p>
          <a:p>
            <a:pPr algn="l" eaLnBrk="1" hangingPunct="1"/>
            <a:endParaRPr lang="es-ES_tradnl" sz="900" b="1" dirty="0"/>
          </a:p>
          <a:p>
            <a:pPr algn="l" eaLnBrk="1" hangingPunct="1">
              <a:buClr>
                <a:srgbClr val="7A37FF"/>
              </a:buClr>
              <a:buFontTx/>
              <a:buChar char="•"/>
            </a:pPr>
            <a:r>
              <a:rPr lang="es-ES_tradnl" sz="1400" b="1" dirty="0"/>
              <a:t> </a:t>
            </a:r>
            <a:r>
              <a:rPr lang="es-ES_tradnl" sz="1600" b="1" dirty="0"/>
              <a:t>Contrae </a:t>
            </a:r>
            <a:r>
              <a:rPr lang="es-ES_tradnl" sz="1600" b="1" dirty="0" err="1"/>
              <a:t>E</a:t>
            </a:r>
            <a:r>
              <a:rPr lang="es-ES_tradnl" sz="1600" b="1" dirty="0" err="1" smtClean="0"/>
              <a:t>sf</a:t>
            </a:r>
            <a:r>
              <a:rPr lang="es-ES_tradnl" sz="1600" b="1" dirty="0"/>
              <a:t>. </a:t>
            </a:r>
            <a:r>
              <a:rPr lang="es-ES_tradnl" sz="1600" b="1" dirty="0" smtClean="0"/>
              <a:t>Anal </a:t>
            </a:r>
            <a:endParaRPr lang="es-ES_tradnl" sz="1600" b="1" dirty="0"/>
          </a:p>
          <a:p>
            <a:pPr algn="l" eaLnBrk="1" hangingPunct="1">
              <a:buClr>
                <a:srgbClr val="FF6600"/>
              </a:buClr>
            </a:pPr>
            <a:r>
              <a:rPr lang="es-ES_tradnl" sz="1600" b="1" dirty="0"/>
              <a:t>  </a:t>
            </a:r>
            <a:r>
              <a:rPr lang="es-ES_tradnl" sz="1600" b="1" dirty="0" smtClean="0"/>
              <a:t>Externo</a:t>
            </a:r>
            <a:endParaRPr lang="es-ES_tradnl" sz="1600" b="1" dirty="0"/>
          </a:p>
        </p:txBody>
      </p:sp>
      <p:sp>
        <p:nvSpPr>
          <p:cNvPr id="41993" name="Oval 13"/>
          <p:cNvSpPr>
            <a:spLocks noChangeArrowheads="1"/>
          </p:cNvSpPr>
          <p:nvPr/>
        </p:nvSpPr>
        <p:spPr bwMode="auto">
          <a:xfrm>
            <a:off x="1315434" y="2900363"/>
            <a:ext cx="8636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15" name="Text Box 15"/>
          <p:cNvSpPr txBox="1">
            <a:spLocks noChangeArrowheads="1"/>
          </p:cNvSpPr>
          <p:nvPr/>
        </p:nvSpPr>
        <p:spPr bwMode="auto">
          <a:xfrm>
            <a:off x="523271" y="620713"/>
            <a:ext cx="140652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996" name="Rectangle 18"/>
          <p:cNvSpPr>
            <a:spLocks noChangeArrowheads="1"/>
          </p:cNvSpPr>
          <p:nvPr/>
        </p:nvSpPr>
        <p:spPr bwMode="auto">
          <a:xfrm>
            <a:off x="1747234" y="1890713"/>
            <a:ext cx="936625" cy="1944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19" name="Text Box 19"/>
          <p:cNvSpPr txBox="1">
            <a:spLocks noChangeArrowheads="1"/>
          </p:cNvSpPr>
          <p:nvPr/>
        </p:nvSpPr>
        <p:spPr bwMode="auto">
          <a:xfrm>
            <a:off x="739172" y="2424113"/>
            <a:ext cx="186942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SNA Simpático</a:t>
            </a:r>
          </a:p>
          <a:p>
            <a:pPr algn="l">
              <a:defRPr/>
            </a:pPr>
            <a:r>
              <a:rPr lang="es-ES_tradnl" sz="1400" dirty="0"/>
              <a:t>N. </a:t>
            </a:r>
            <a:r>
              <a:rPr lang="es-ES_tradnl" sz="1400" b="1" dirty="0" err="1"/>
              <a:t>Pre</a:t>
            </a:r>
            <a:r>
              <a:rPr lang="es-ES_tradnl" sz="1400" dirty="0" err="1"/>
              <a:t>gangl</a:t>
            </a:r>
            <a:r>
              <a:rPr lang="es-ES_tradnl" sz="1400" dirty="0"/>
              <a:t>. </a:t>
            </a:r>
            <a:r>
              <a:rPr lang="es-ES_tradnl" sz="1400" b="1" dirty="0"/>
              <a:t>L1-L3</a:t>
            </a:r>
          </a:p>
          <a:p>
            <a:pPr algn="l">
              <a:defRPr/>
            </a:pPr>
            <a:r>
              <a:rPr lang="es-ES_tradnl" sz="1400" dirty="0"/>
              <a:t>N. </a:t>
            </a:r>
            <a:r>
              <a:rPr lang="es-ES_tradnl" sz="1400" b="1" dirty="0" err="1" smtClean="0"/>
              <a:t>Pos</a:t>
            </a:r>
            <a:r>
              <a:rPr lang="es-ES_tradnl" sz="1400" dirty="0" err="1" smtClean="0"/>
              <a:t>gangl</a:t>
            </a:r>
            <a:r>
              <a:rPr lang="es-ES_tradnl" sz="1400" dirty="0"/>
              <a:t>. </a:t>
            </a:r>
            <a:r>
              <a:rPr lang="es-ES_tradnl" sz="1400" dirty="0" smtClean="0"/>
              <a:t>en</a:t>
            </a:r>
            <a:endParaRPr lang="es-ES_tradnl" sz="1400" dirty="0"/>
          </a:p>
          <a:p>
            <a:pPr algn="l">
              <a:defRPr/>
            </a:pPr>
            <a:r>
              <a:rPr lang="es-ES_tradnl" sz="1400" dirty="0"/>
              <a:t>G. </a:t>
            </a:r>
            <a:r>
              <a:rPr lang="es-ES_tradnl" sz="1400" dirty="0" err="1"/>
              <a:t>mesent</a:t>
            </a:r>
            <a:r>
              <a:rPr lang="es-ES_tradnl" sz="1400" dirty="0"/>
              <a:t>. </a:t>
            </a:r>
            <a:r>
              <a:rPr lang="es-ES_tradnl" sz="1400" dirty="0" err="1"/>
              <a:t>inf</a:t>
            </a:r>
            <a:r>
              <a:rPr lang="es-ES_tradnl" sz="1400" dirty="0"/>
              <a:t>.</a:t>
            </a:r>
          </a:p>
        </p:txBody>
      </p:sp>
      <p:sp>
        <p:nvSpPr>
          <p:cNvPr id="41998" name="Rectangle 21"/>
          <p:cNvSpPr>
            <a:spLocks noChangeArrowheads="1"/>
          </p:cNvSpPr>
          <p:nvPr/>
        </p:nvSpPr>
        <p:spPr bwMode="auto">
          <a:xfrm>
            <a:off x="3020409" y="884238"/>
            <a:ext cx="25923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999" name="Rectangle 22"/>
          <p:cNvSpPr>
            <a:spLocks noChangeArrowheads="1"/>
          </p:cNvSpPr>
          <p:nvPr/>
        </p:nvSpPr>
        <p:spPr bwMode="auto">
          <a:xfrm>
            <a:off x="4676172" y="1316038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20" name="Text Box 20"/>
          <p:cNvSpPr txBox="1">
            <a:spLocks noChangeArrowheads="1"/>
          </p:cNvSpPr>
          <p:nvPr/>
        </p:nvSpPr>
        <p:spPr bwMode="auto">
          <a:xfrm>
            <a:off x="3020409" y="787400"/>
            <a:ext cx="31797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solidFill>
                  <a:srgbClr val="0000FF"/>
                </a:solidFill>
              </a:rPr>
              <a:t>SNA Parasimpático craneal</a:t>
            </a:r>
          </a:p>
          <a:p>
            <a:pPr algn="l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s-ES_tradnl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</a:t>
            </a:r>
            <a:r>
              <a:rPr lang="es-ES_tradnl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gangl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X par</a:t>
            </a:r>
          </a:p>
        </p:txBody>
      </p:sp>
      <p:sp>
        <p:nvSpPr>
          <p:cNvPr id="42001" name="Rectangle 23"/>
          <p:cNvSpPr>
            <a:spLocks noChangeArrowheads="1"/>
          </p:cNvSpPr>
          <p:nvPr/>
        </p:nvSpPr>
        <p:spPr bwMode="auto">
          <a:xfrm>
            <a:off x="5539772" y="2827338"/>
            <a:ext cx="1944687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24" name="Text Box 24"/>
          <p:cNvSpPr txBox="1">
            <a:spLocks noChangeArrowheads="1"/>
          </p:cNvSpPr>
          <p:nvPr/>
        </p:nvSpPr>
        <p:spPr bwMode="auto">
          <a:xfrm>
            <a:off x="5612797" y="2587625"/>
            <a:ext cx="3063659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 dirty="0">
                <a:solidFill>
                  <a:srgbClr val="0000FF"/>
                </a:solidFill>
              </a:rPr>
              <a:t>SNA Parasimpático sacro</a:t>
            </a:r>
            <a:r>
              <a:rPr lang="es-ES_tradnl" sz="1600" dirty="0"/>
              <a:t> </a:t>
            </a:r>
          </a:p>
          <a:p>
            <a:pPr algn="l" eaLnBrk="1" hangingPunct="1"/>
            <a:r>
              <a:rPr lang="es-ES_tradnl" sz="1400" dirty="0"/>
              <a:t>N. </a:t>
            </a:r>
            <a:r>
              <a:rPr lang="es-ES_tradnl" sz="1400" b="1" dirty="0" err="1"/>
              <a:t>P</a:t>
            </a:r>
            <a:r>
              <a:rPr lang="es-ES_tradnl" sz="1400" b="1" dirty="0" err="1" smtClean="0"/>
              <a:t>re</a:t>
            </a:r>
            <a:r>
              <a:rPr lang="es-ES_tradnl" sz="1400" dirty="0" err="1" smtClean="0"/>
              <a:t>gangl</a:t>
            </a:r>
            <a:r>
              <a:rPr lang="es-ES_tradnl" sz="1400" dirty="0"/>
              <a:t>. </a:t>
            </a:r>
            <a:r>
              <a:rPr lang="es-ES_tradnl" sz="1400" b="1" dirty="0"/>
              <a:t>S2-S4</a:t>
            </a:r>
          </a:p>
          <a:p>
            <a:pPr algn="l" eaLnBrk="1" hangingPunct="1"/>
            <a:r>
              <a:rPr lang="es-ES_tradnl" sz="1400" dirty="0"/>
              <a:t>N. pélvicos</a:t>
            </a:r>
          </a:p>
        </p:txBody>
      </p:sp>
      <p:sp>
        <p:nvSpPr>
          <p:cNvPr id="42003" name="Rectangle 25"/>
          <p:cNvSpPr>
            <a:spLocks noChangeArrowheads="1"/>
          </p:cNvSpPr>
          <p:nvPr/>
        </p:nvSpPr>
        <p:spPr bwMode="auto">
          <a:xfrm>
            <a:off x="2610834" y="1268413"/>
            <a:ext cx="215900" cy="3673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4" name="Line 27"/>
          <p:cNvSpPr>
            <a:spLocks noChangeShapeType="1"/>
          </p:cNvSpPr>
          <p:nvPr/>
        </p:nvSpPr>
        <p:spPr bwMode="auto">
          <a:xfrm>
            <a:off x="2682272" y="1412875"/>
            <a:ext cx="0" cy="3529013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617" name="Text Box 17"/>
          <p:cNvSpPr txBox="1">
            <a:spLocks noChangeArrowheads="1"/>
          </p:cNvSpPr>
          <p:nvPr/>
        </p:nvSpPr>
        <p:spPr bwMode="auto">
          <a:xfrm>
            <a:off x="5058759" y="4052888"/>
            <a:ext cx="1671638" cy="854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>
                <a:solidFill>
                  <a:srgbClr val="800080"/>
                </a:solidFill>
              </a:rPr>
              <a:t>SN somático </a:t>
            </a:r>
          </a:p>
          <a:p>
            <a:pPr algn="l" eaLnBrk="1" hangingPunct="1"/>
            <a:r>
              <a:rPr lang="es-ES_tradnl" sz="1800" b="1"/>
              <a:t>S2-S4</a:t>
            </a:r>
          </a:p>
          <a:p>
            <a:pPr algn="l" eaLnBrk="1" hangingPunct="1"/>
            <a:r>
              <a:rPr lang="es-ES_tradnl" sz="1400"/>
              <a:t>N. pudendo</a:t>
            </a:r>
          </a:p>
        </p:txBody>
      </p:sp>
      <p:sp>
        <p:nvSpPr>
          <p:cNvPr id="42006" name="Oval 28"/>
          <p:cNvSpPr>
            <a:spLocks noChangeArrowheads="1"/>
          </p:cNvSpPr>
          <p:nvPr/>
        </p:nvSpPr>
        <p:spPr bwMode="auto">
          <a:xfrm>
            <a:off x="2755297" y="4724400"/>
            <a:ext cx="142875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7" name="Oval 29"/>
          <p:cNvSpPr>
            <a:spLocks noChangeArrowheads="1"/>
          </p:cNvSpPr>
          <p:nvPr/>
        </p:nvSpPr>
        <p:spPr bwMode="auto">
          <a:xfrm>
            <a:off x="2755297" y="134143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8" name="Oval 30"/>
          <p:cNvSpPr>
            <a:spLocks noChangeArrowheads="1"/>
          </p:cNvSpPr>
          <p:nvPr/>
        </p:nvSpPr>
        <p:spPr bwMode="auto">
          <a:xfrm>
            <a:off x="5490559" y="1125538"/>
            <a:ext cx="215900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9" name="Rectangle 31"/>
          <p:cNvSpPr>
            <a:spLocks noChangeArrowheads="1"/>
          </p:cNvSpPr>
          <p:nvPr/>
        </p:nvSpPr>
        <p:spPr bwMode="auto">
          <a:xfrm rot="2902314">
            <a:off x="4234847" y="1055687"/>
            <a:ext cx="228600" cy="3673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10" name="Rectangle 32"/>
          <p:cNvSpPr>
            <a:spLocks noChangeArrowheads="1"/>
          </p:cNvSpPr>
          <p:nvPr/>
        </p:nvSpPr>
        <p:spPr bwMode="auto">
          <a:xfrm rot="2917507">
            <a:off x="3146616" y="3507581"/>
            <a:ext cx="23971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33" name="Line 33"/>
          <p:cNvSpPr>
            <a:spLocks noChangeShapeType="1"/>
          </p:cNvSpPr>
          <p:nvPr/>
        </p:nvSpPr>
        <p:spPr bwMode="auto">
          <a:xfrm flipH="1">
            <a:off x="2971197" y="1484313"/>
            <a:ext cx="2952750" cy="2952750"/>
          </a:xfrm>
          <a:prstGeom prst="line">
            <a:avLst/>
          </a:prstGeom>
          <a:noFill/>
          <a:ln w="38100">
            <a:solidFill>
              <a:srgbClr val="0000CC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512115" y="436047"/>
            <a:ext cx="207140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0" grpId="0" animBg="1"/>
      <p:bldP spid="153609" grpId="0" animBg="1"/>
      <p:bldP spid="153611" grpId="0" animBg="1"/>
      <p:bldP spid="153619" grpId="0"/>
      <p:bldP spid="153620" grpId="0"/>
      <p:bldP spid="153624" grpId="0"/>
      <p:bldP spid="42004" grpId="0" animBg="1"/>
      <p:bldP spid="153617" grpId="0" animBg="1"/>
      <p:bldP spid="15363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5" t="11133" r="26031"/>
          <a:stretch>
            <a:fillRect/>
          </a:stretch>
        </p:blipFill>
        <p:spPr bwMode="auto">
          <a:xfrm>
            <a:off x="2124075" y="1052513"/>
            <a:ext cx="4319588" cy="503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2051050" y="549275"/>
            <a:ext cx="792163" cy="1457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012" name="Rectangle 5"/>
          <p:cNvSpPr>
            <a:spLocks noChangeArrowheads="1"/>
          </p:cNvSpPr>
          <p:nvPr/>
        </p:nvSpPr>
        <p:spPr bwMode="auto">
          <a:xfrm>
            <a:off x="2771775" y="395288"/>
            <a:ext cx="5688013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5918291" y="1187450"/>
            <a:ext cx="6477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b="1" dirty="0"/>
              <a:t>Recto</a:t>
            </a:r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6443663" y="2557463"/>
            <a:ext cx="2304801" cy="800100"/>
          </a:xfrm>
          <a:prstGeom prst="rect">
            <a:avLst/>
          </a:prstGeom>
          <a:solidFill>
            <a:srgbClr val="B4B4E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ES" dirty="0"/>
              <a:t>Elevador del </a:t>
            </a:r>
            <a:r>
              <a:rPr lang="es-ES" dirty="0" smtClean="0"/>
              <a:t>Ano </a:t>
            </a:r>
          </a:p>
          <a:p>
            <a:pPr>
              <a:defRPr/>
            </a:pPr>
            <a:r>
              <a:rPr lang="es-ES" dirty="0" smtClean="0"/>
              <a:t>o m</a:t>
            </a:r>
            <a:r>
              <a:rPr lang="es-ES" dirty="0"/>
              <a:t>. </a:t>
            </a:r>
            <a:r>
              <a:rPr lang="es-ES" dirty="0" err="1"/>
              <a:t>puborectal</a:t>
            </a:r>
            <a:endParaRPr lang="es-ES" dirty="0"/>
          </a:p>
        </p:txBody>
      </p:sp>
      <p:sp>
        <p:nvSpPr>
          <p:cNvPr id="43015" name="Rectangle 9"/>
          <p:cNvSpPr>
            <a:spLocks noChangeArrowheads="1"/>
          </p:cNvSpPr>
          <p:nvPr/>
        </p:nvSpPr>
        <p:spPr bwMode="auto">
          <a:xfrm>
            <a:off x="6372225" y="3429000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/>
              <a:t>Canal anal</a:t>
            </a:r>
          </a:p>
        </p:txBody>
      </p:sp>
      <p:sp>
        <p:nvSpPr>
          <p:cNvPr id="43016" name="Rectangle 10"/>
          <p:cNvSpPr>
            <a:spLocks noChangeArrowheads="1"/>
          </p:cNvSpPr>
          <p:nvPr/>
        </p:nvSpPr>
        <p:spPr bwMode="auto">
          <a:xfrm>
            <a:off x="6588125" y="4356100"/>
            <a:ext cx="1871663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/>
              <a:t>Columnas del ano</a:t>
            </a:r>
          </a:p>
        </p:txBody>
      </p:sp>
      <p:sp>
        <p:nvSpPr>
          <p:cNvPr id="43017" name="Rectangle 12"/>
          <p:cNvSpPr>
            <a:spLocks noChangeArrowheads="1"/>
          </p:cNvSpPr>
          <p:nvPr/>
        </p:nvSpPr>
        <p:spPr bwMode="auto">
          <a:xfrm>
            <a:off x="3563938" y="5695950"/>
            <a:ext cx="10080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8" name="Text Box 14"/>
          <p:cNvSpPr txBox="1">
            <a:spLocks noChangeArrowheads="1"/>
          </p:cNvSpPr>
          <p:nvPr/>
        </p:nvSpPr>
        <p:spPr bwMode="auto">
          <a:xfrm>
            <a:off x="587375" y="4695825"/>
            <a:ext cx="1749425" cy="730250"/>
          </a:xfrm>
          <a:prstGeom prst="rect">
            <a:avLst/>
          </a:prstGeom>
          <a:solidFill>
            <a:srgbClr val="B4B4E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anal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EXTERNO</a:t>
            </a:r>
          </a:p>
        </p:txBody>
      </p:sp>
      <p:sp>
        <p:nvSpPr>
          <p:cNvPr id="43020" name="Rectangle 15"/>
          <p:cNvSpPr>
            <a:spLocks noChangeArrowheads="1"/>
          </p:cNvSpPr>
          <p:nvPr/>
        </p:nvSpPr>
        <p:spPr bwMode="auto">
          <a:xfrm>
            <a:off x="2627313" y="971550"/>
            <a:ext cx="3603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021" name="Text Box 16"/>
          <p:cNvSpPr txBox="1">
            <a:spLocks noChangeArrowheads="1"/>
          </p:cNvSpPr>
          <p:nvPr/>
        </p:nvSpPr>
        <p:spPr bwMode="auto">
          <a:xfrm>
            <a:off x="3708400" y="5661025"/>
            <a:ext cx="636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Ano</a:t>
            </a:r>
          </a:p>
        </p:txBody>
      </p:sp>
      <p:sp>
        <p:nvSpPr>
          <p:cNvPr id="103442" name="Text Box 18"/>
          <p:cNvSpPr txBox="1">
            <a:spLocks noChangeArrowheads="1"/>
          </p:cNvSpPr>
          <p:nvPr/>
        </p:nvSpPr>
        <p:spPr bwMode="auto">
          <a:xfrm>
            <a:off x="6543003" y="538261"/>
            <a:ext cx="1747594" cy="307777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/>
              <a:t>III. MOTILIDAD</a:t>
            </a:r>
          </a:p>
        </p:txBody>
      </p:sp>
      <p:sp>
        <p:nvSpPr>
          <p:cNvPr id="103446" name="Oval 22"/>
          <p:cNvSpPr>
            <a:spLocks noChangeArrowheads="1"/>
          </p:cNvSpPr>
          <p:nvPr/>
        </p:nvSpPr>
        <p:spPr bwMode="auto">
          <a:xfrm rot="-1168661">
            <a:off x="2627313" y="4076700"/>
            <a:ext cx="539750" cy="1655763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47" name="Oval 23"/>
          <p:cNvSpPr>
            <a:spLocks noChangeArrowheads="1"/>
          </p:cNvSpPr>
          <p:nvPr/>
        </p:nvSpPr>
        <p:spPr bwMode="auto">
          <a:xfrm>
            <a:off x="4572000" y="4076700"/>
            <a:ext cx="720725" cy="1008063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48" name="Text Box 24"/>
          <p:cNvSpPr txBox="1">
            <a:spLocks noChangeArrowheads="1"/>
          </p:cNvSpPr>
          <p:nvPr/>
        </p:nvSpPr>
        <p:spPr bwMode="auto">
          <a:xfrm>
            <a:off x="827088" y="83661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027" name="Rectangle 25"/>
          <p:cNvSpPr>
            <a:spLocks noChangeArrowheads="1"/>
          </p:cNvSpPr>
          <p:nvPr/>
        </p:nvSpPr>
        <p:spPr bwMode="auto">
          <a:xfrm>
            <a:off x="6516688" y="5084763"/>
            <a:ext cx="1800225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5" name="Rectangle 11"/>
          <p:cNvSpPr>
            <a:spLocks noChangeArrowheads="1"/>
          </p:cNvSpPr>
          <p:nvPr/>
        </p:nvSpPr>
        <p:spPr bwMode="auto">
          <a:xfrm>
            <a:off x="6421639" y="4930775"/>
            <a:ext cx="1771248" cy="7191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anal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INTERNO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579701" y="901978"/>
            <a:ext cx="17395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8" grpId="0" animBg="1"/>
      <p:bldP spid="103446" grpId="0" animBg="1"/>
      <p:bldP spid="103447" grpId="0" animBg="1"/>
      <p:bldP spid="10343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7"/>
          <a:stretch>
            <a:fillRect/>
          </a:stretch>
        </p:blipFill>
        <p:spPr>
          <a:xfrm>
            <a:off x="1889125" y="998538"/>
            <a:ext cx="6792913" cy="5022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20310" y="3186797"/>
            <a:ext cx="132760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 dirty="0" smtClean="0"/>
              <a:t>Esfínteres</a:t>
            </a:r>
            <a:endParaRPr lang="es-ES" sz="1800" b="1" dirty="0"/>
          </a:p>
          <a:p>
            <a:pPr>
              <a:defRPr/>
            </a:pPr>
            <a:r>
              <a:rPr lang="es-ES" sz="1800" b="1" dirty="0" smtClean="0"/>
              <a:t>Anales</a:t>
            </a:r>
            <a:endParaRPr lang="es-ES" sz="1800" b="1" dirty="0"/>
          </a:p>
        </p:txBody>
      </p:sp>
      <p:sp>
        <p:nvSpPr>
          <p:cNvPr id="44036" name="Rectangle 10"/>
          <p:cNvSpPr>
            <a:spLocks noChangeArrowheads="1"/>
          </p:cNvSpPr>
          <p:nvPr/>
        </p:nvSpPr>
        <p:spPr bwMode="auto">
          <a:xfrm>
            <a:off x="5634038" y="3373438"/>
            <a:ext cx="32035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37" name="Rectangle 12"/>
          <p:cNvSpPr>
            <a:spLocks noChangeArrowheads="1"/>
          </p:cNvSpPr>
          <p:nvPr/>
        </p:nvSpPr>
        <p:spPr bwMode="auto">
          <a:xfrm>
            <a:off x="5705475" y="4094163"/>
            <a:ext cx="31321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38" name="Rectangle 13"/>
          <p:cNvSpPr>
            <a:spLocks noChangeArrowheads="1"/>
          </p:cNvSpPr>
          <p:nvPr/>
        </p:nvSpPr>
        <p:spPr bwMode="auto">
          <a:xfrm>
            <a:off x="5994400" y="4094163"/>
            <a:ext cx="25923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39" name="Rectangle 15"/>
          <p:cNvSpPr>
            <a:spLocks noChangeArrowheads="1"/>
          </p:cNvSpPr>
          <p:nvPr/>
        </p:nvSpPr>
        <p:spPr bwMode="auto">
          <a:xfrm>
            <a:off x="5705475" y="3373438"/>
            <a:ext cx="208915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0" name="Rectangle 16"/>
          <p:cNvSpPr>
            <a:spLocks noChangeArrowheads="1"/>
          </p:cNvSpPr>
          <p:nvPr/>
        </p:nvSpPr>
        <p:spPr bwMode="auto">
          <a:xfrm>
            <a:off x="5994400" y="4741863"/>
            <a:ext cx="2843213" cy="1150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6814666" y="53684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44042" name="Rectangle 21"/>
          <p:cNvSpPr>
            <a:spLocks noChangeArrowheads="1"/>
          </p:cNvSpPr>
          <p:nvPr/>
        </p:nvSpPr>
        <p:spPr bwMode="auto">
          <a:xfrm>
            <a:off x="5778500" y="4238625"/>
            <a:ext cx="358775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3" name="Rectangle 22"/>
          <p:cNvSpPr>
            <a:spLocks noChangeArrowheads="1"/>
          </p:cNvSpPr>
          <p:nvPr/>
        </p:nvSpPr>
        <p:spPr bwMode="auto">
          <a:xfrm>
            <a:off x="4986338" y="5894388"/>
            <a:ext cx="93503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5959475" y="4868863"/>
            <a:ext cx="2561920" cy="954107"/>
          </a:xfrm>
          <a:prstGeom prst="rect">
            <a:avLst/>
          </a:prstGeom>
          <a:solidFill>
            <a:srgbClr val="DCBCE2"/>
          </a:solidFill>
          <a:ln w="38100">
            <a:solidFill>
              <a:srgbClr val="3535A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EXTERNO</a:t>
            </a:r>
            <a:r>
              <a:rPr lang="es-ES" sz="1800" dirty="0"/>
              <a:t> </a:t>
            </a:r>
          </a:p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Estriado voluntario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1800" b="1" dirty="0">
                <a:solidFill>
                  <a:srgbClr val="7030A0"/>
                </a:solidFill>
              </a:rPr>
              <a:t>N. Pudendo </a:t>
            </a:r>
            <a:r>
              <a:rPr lang="es-ES" b="1" dirty="0"/>
              <a:t>(</a:t>
            </a:r>
            <a:r>
              <a:rPr lang="es-ES" b="1" dirty="0">
                <a:solidFill>
                  <a:srgbClr val="800080"/>
                </a:solidFill>
              </a:rPr>
              <a:t>+</a:t>
            </a:r>
            <a:r>
              <a:rPr lang="es-ES" b="1" dirty="0"/>
              <a:t>)</a:t>
            </a:r>
          </a:p>
        </p:txBody>
      </p:sp>
      <p:sp>
        <p:nvSpPr>
          <p:cNvPr id="44045" name="Rectangle 26"/>
          <p:cNvSpPr>
            <a:spLocks noChangeArrowheads="1"/>
          </p:cNvSpPr>
          <p:nvPr/>
        </p:nvSpPr>
        <p:spPr bwMode="auto">
          <a:xfrm>
            <a:off x="4986338" y="4022725"/>
            <a:ext cx="792162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6" name="Rectangle 27"/>
          <p:cNvSpPr>
            <a:spLocks noChangeArrowheads="1"/>
          </p:cNvSpPr>
          <p:nvPr/>
        </p:nvSpPr>
        <p:spPr bwMode="auto">
          <a:xfrm>
            <a:off x="5345113" y="3806825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5940425" y="3429000"/>
            <a:ext cx="2254143" cy="1231106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INTERNO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Liso involuntario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1800" b="1" dirty="0" err="1">
                <a:solidFill>
                  <a:srgbClr val="0000FF"/>
                </a:solidFill>
              </a:rPr>
              <a:t>Parasimp</a:t>
            </a:r>
            <a:r>
              <a:rPr lang="es-ES" sz="1800" b="1" dirty="0">
                <a:solidFill>
                  <a:srgbClr val="0000FF"/>
                </a:solidFill>
              </a:rPr>
              <a:t>.</a:t>
            </a:r>
            <a:r>
              <a:rPr lang="es-ES" sz="1800" b="1" dirty="0"/>
              <a:t> (</a:t>
            </a:r>
            <a:r>
              <a:rPr lang="es-ES" sz="1800" b="1" dirty="0">
                <a:solidFill>
                  <a:srgbClr val="0000FF"/>
                </a:solidFill>
              </a:rPr>
              <a:t>-</a:t>
            </a:r>
            <a:r>
              <a:rPr lang="es-ES" sz="1800" b="1" dirty="0"/>
              <a:t>) </a:t>
            </a:r>
          </a:p>
          <a:p>
            <a:pPr algn="l">
              <a:defRPr/>
            </a:pPr>
            <a:r>
              <a:rPr lang="es-ES" sz="1800" b="1" dirty="0" err="1">
                <a:solidFill>
                  <a:srgbClr val="CC0000"/>
                </a:solidFill>
              </a:rPr>
              <a:t>Simp</a:t>
            </a:r>
            <a:r>
              <a:rPr lang="es-ES" sz="1800" b="1" dirty="0">
                <a:solidFill>
                  <a:srgbClr val="CC0000"/>
                </a:solidFill>
              </a:rPr>
              <a:t>.</a:t>
            </a:r>
            <a:r>
              <a:rPr lang="es-ES" sz="1800" b="1" dirty="0"/>
              <a:t> </a:t>
            </a:r>
            <a:r>
              <a:rPr lang="es-ES" b="1" dirty="0"/>
              <a:t>(</a:t>
            </a:r>
            <a:r>
              <a:rPr lang="es-ES" b="1" dirty="0">
                <a:solidFill>
                  <a:srgbClr val="D60000"/>
                </a:solidFill>
              </a:rPr>
              <a:t>+</a:t>
            </a:r>
            <a:r>
              <a:rPr lang="es-ES" b="1" dirty="0"/>
              <a:t>)</a:t>
            </a:r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 flipH="1">
            <a:off x="4284663" y="3933825"/>
            <a:ext cx="1655762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40161" dir="1106097" algn="ctr" rotWithShape="0">
              <a:srgbClr val="00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4049" name="Oval 36"/>
          <p:cNvSpPr>
            <a:spLocks noChangeArrowheads="1"/>
          </p:cNvSpPr>
          <p:nvPr/>
        </p:nvSpPr>
        <p:spPr bwMode="auto">
          <a:xfrm>
            <a:off x="5507038" y="4005263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5" name="AutoShape 35"/>
          <p:cNvSpPr>
            <a:spLocks/>
          </p:cNvSpPr>
          <p:nvPr/>
        </p:nvSpPr>
        <p:spPr bwMode="auto">
          <a:xfrm>
            <a:off x="5436096" y="4076700"/>
            <a:ext cx="215900" cy="1944688"/>
          </a:xfrm>
          <a:prstGeom prst="rightBracket">
            <a:avLst>
              <a:gd name="adj" fmla="val 75061"/>
            </a:avLst>
          </a:prstGeom>
          <a:noFill/>
          <a:ln w="57150">
            <a:solidFill>
              <a:srgbClr val="3535A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3" name="Rectangle 44"/>
          <p:cNvSpPr>
            <a:spLocks noChangeArrowheads="1"/>
          </p:cNvSpPr>
          <p:nvPr/>
        </p:nvSpPr>
        <p:spPr bwMode="auto">
          <a:xfrm>
            <a:off x="4356100" y="908050"/>
            <a:ext cx="12239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4" name="Rectangle 45"/>
          <p:cNvSpPr>
            <a:spLocks noChangeArrowheads="1"/>
          </p:cNvSpPr>
          <p:nvPr/>
        </p:nvSpPr>
        <p:spPr bwMode="auto">
          <a:xfrm>
            <a:off x="4859338" y="1844675"/>
            <a:ext cx="21605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5" name="Rectangle 46"/>
          <p:cNvSpPr>
            <a:spLocks noChangeArrowheads="1"/>
          </p:cNvSpPr>
          <p:nvPr/>
        </p:nvSpPr>
        <p:spPr bwMode="auto">
          <a:xfrm>
            <a:off x="4859338" y="2276475"/>
            <a:ext cx="7921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6" name="Text Box 42"/>
          <p:cNvSpPr txBox="1">
            <a:spLocks noChangeArrowheads="1"/>
          </p:cNvSpPr>
          <p:nvPr/>
        </p:nvSpPr>
        <p:spPr bwMode="auto">
          <a:xfrm>
            <a:off x="3897313" y="1052513"/>
            <a:ext cx="13493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C. Muscular</a:t>
            </a:r>
          </a:p>
          <a:p>
            <a:pPr eaLnBrk="1" hangingPunct="1"/>
            <a:r>
              <a:rPr lang="es-ES" sz="1600" b="1"/>
              <a:t>circular</a:t>
            </a:r>
          </a:p>
        </p:txBody>
      </p:sp>
      <p:sp>
        <p:nvSpPr>
          <p:cNvPr id="44057" name="Text Box 43"/>
          <p:cNvSpPr txBox="1">
            <a:spLocks noChangeArrowheads="1"/>
          </p:cNvSpPr>
          <p:nvPr/>
        </p:nvSpPr>
        <p:spPr bwMode="auto">
          <a:xfrm>
            <a:off x="4572000" y="2060575"/>
            <a:ext cx="13493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C. Muscular</a:t>
            </a:r>
          </a:p>
          <a:p>
            <a:pPr eaLnBrk="1" hangingPunct="1"/>
            <a:r>
              <a:rPr lang="es-ES" sz="1600" b="1"/>
              <a:t>longitudinal</a:t>
            </a:r>
          </a:p>
        </p:txBody>
      </p:sp>
      <p:sp>
        <p:nvSpPr>
          <p:cNvPr id="44058" name="Rectangle 47"/>
          <p:cNvSpPr>
            <a:spLocks noChangeArrowheads="1"/>
          </p:cNvSpPr>
          <p:nvPr/>
        </p:nvSpPr>
        <p:spPr bwMode="auto">
          <a:xfrm>
            <a:off x="6084888" y="2636838"/>
            <a:ext cx="15113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9" name="Text Box 48"/>
          <p:cNvSpPr txBox="1">
            <a:spLocks noChangeArrowheads="1"/>
          </p:cNvSpPr>
          <p:nvPr/>
        </p:nvSpPr>
        <p:spPr bwMode="auto">
          <a:xfrm>
            <a:off x="5940425" y="2708275"/>
            <a:ext cx="1104900" cy="581025"/>
          </a:xfrm>
          <a:prstGeom prst="rect">
            <a:avLst/>
          </a:prstGeom>
          <a:solidFill>
            <a:srgbClr val="DCBCE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Elevador </a:t>
            </a:r>
          </a:p>
          <a:p>
            <a:pPr eaLnBrk="1" hangingPunct="1"/>
            <a:r>
              <a:rPr lang="es-ES" sz="1600" b="1" dirty="0"/>
              <a:t>del ano</a:t>
            </a: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308746" y="341425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308339" y="803887"/>
            <a:ext cx="17395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7" grpId="0" animBg="1"/>
      <p:bldP spid="15369" grpId="0" animBg="1"/>
      <p:bldP spid="15388" grpId="0" animBg="1"/>
      <p:bldP spid="1539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9"/>
          <p:cNvSpPr txBox="1">
            <a:spLocks noChangeArrowheads="1"/>
          </p:cNvSpPr>
          <p:nvPr/>
        </p:nvSpPr>
        <p:spPr bwMode="auto">
          <a:xfrm>
            <a:off x="3465513" y="2349500"/>
            <a:ext cx="221297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Esfínteres</a:t>
            </a:r>
          </a:p>
          <a:p>
            <a:pPr eaLnBrk="1" hangingPunct="1"/>
            <a:r>
              <a:rPr lang="es-ES" sz="2400"/>
              <a:t>Control neural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702818" y="1181346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359422" y="3501008"/>
            <a:ext cx="566896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  <a:r>
              <a:rPr lang="es-ES_tradnl" sz="2400" dirty="0">
                <a:solidFill>
                  <a:srgbClr val="0000FF"/>
                </a:solidFill>
              </a:rPr>
              <a:t> </a:t>
            </a:r>
            <a:r>
              <a:rPr lang="es-ES_tradnl" sz="2400" dirty="0"/>
              <a:t>relaja </a:t>
            </a:r>
            <a:r>
              <a:rPr lang="es-ES_tradnl" sz="2400" dirty="0" err="1"/>
              <a:t>Esf</a:t>
            </a:r>
            <a:r>
              <a:rPr lang="es-ES_tradnl" sz="2400" dirty="0"/>
              <a:t>. Anal Interno</a:t>
            </a:r>
          </a:p>
          <a:p>
            <a:pPr>
              <a:defRPr/>
            </a:pPr>
            <a:endParaRPr lang="es-ES_tradnl" sz="1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dirty="0"/>
              <a:t>contrae  </a:t>
            </a:r>
            <a:r>
              <a:rPr lang="es-ES_tradnl" sz="2400" dirty="0" err="1"/>
              <a:t>Esf</a:t>
            </a:r>
            <a:r>
              <a:rPr lang="es-ES_tradnl" sz="2400" dirty="0"/>
              <a:t>. Anal Interno</a:t>
            </a:r>
          </a:p>
          <a:p>
            <a:pPr>
              <a:defRPr/>
            </a:pPr>
            <a:endParaRPr lang="es-ES_tradnl" sz="1000" dirty="0"/>
          </a:p>
          <a:p>
            <a:pPr>
              <a:defRPr/>
            </a:pPr>
            <a:endParaRPr lang="es-ES_tradnl" sz="1000" dirty="0"/>
          </a:p>
          <a:p>
            <a:pPr>
              <a:defRPr/>
            </a:pPr>
            <a:r>
              <a:rPr lang="es-ES_tradnl" sz="2400" b="1" dirty="0">
                <a:solidFill>
                  <a:srgbClr val="7A37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Pudendo</a:t>
            </a:r>
            <a:r>
              <a:rPr lang="es-ES_tradnl" sz="2400" dirty="0"/>
              <a:t> contrae </a:t>
            </a:r>
            <a:r>
              <a:rPr lang="es-ES_tradnl" sz="2400" dirty="0" err="1"/>
              <a:t>Esf</a:t>
            </a:r>
            <a:r>
              <a:rPr lang="es-ES_tradnl" sz="2400" dirty="0"/>
              <a:t>. Anal Externo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1376685" y="3717726"/>
            <a:ext cx="860425" cy="4572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SNA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1391468" y="4628133"/>
            <a:ext cx="849313" cy="457200"/>
          </a:xfrm>
          <a:prstGeom prst="rect">
            <a:avLst/>
          </a:prstGeom>
          <a:solidFill>
            <a:srgbClr val="DCBCE2"/>
          </a:solidFill>
          <a:ln w="28575">
            <a:solidFill>
              <a:srgbClr val="7030A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/>
              <a:t>SNS</a:t>
            </a:r>
          </a:p>
        </p:txBody>
      </p:sp>
      <p:sp>
        <p:nvSpPr>
          <p:cNvPr id="45065" name="Line 19"/>
          <p:cNvSpPr>
            <a:spLocks noChangeShapeType="1"/>
          </p:cNvSpPr>
          <p:nvPr/>
        </p:nvSpPr>
        <p:spPr bwMode="auto">
          <a:xfrm>
            <a:off x="2313384" y="3574033"/>
            <a:ext cx="0" cy="863773"/>
          </a:xfrm>
          <a:prstGeom prst="line">
            <a:avLst/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5066" name="Line 20"/>
          <p:cNvSpPr>
            <a:spLocks noChangeShapeType="1"/>
          </p:cNvSpPr>
          <p:nvPr/>
        </p:nvSpPr>
        <p:spPr bwMode="auto">
          <a:xfrm>
            <a:off x="2313384" y="4651945"/>
            <a:ext cx="0" cy="433388"/>
          </a:xfrm>
          <a:prstGeom prst="line">
            <a:avLst/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6145213" y="428625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598863" y="893078"/>
            <a:ext cx="17395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88" name="Text Box 24"/>
          <p:cNvSpPr txBox="1">
            <a:spLocks noChangeArrowheads="1"/>
          </p:cNvSpPr>
          <p:nvPr/>
        </p:nvSpPr>
        <p:spPr bwMode="auto">
          <a:xfrm>
            <a:off x="611560" y="1484313"/>
            <a:ext cx="3220753" cy="73866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/>
              <a:t>E. Anal </a:t>
            </a:r>
            <a:r>
              <a:rPr lang="es-ES_tradnl" sz="1800" b="1" dirty="0" smtClean="0"/>
              <a:t>Interno</a:t>
            </a:r>
          </a:p>
          <a:p>
            <a:pPr algn="l">
              <a:defRPr/>
            </a:pPr>
            <a:endParaRPr lang="es-ES_tradnl" sz="800" dirty="0"/>
          </a:p>
          <a:p>
            <a:pPr algn="l">
              <a:defRPr/>
            </a:pPr>
            <a:r>
              <a:rPr lang="es-ES_tradnl" sz="1600" dirty="0" smtClean="0"/>
              <a:t>Reposo: </a:t>
            </a:r>
            <a:r>
              <a:rPr lang="es-ES_tradnl" sz="1600" b="1" dirty="0"/>
              <a:t>70-80%</a:t>
            </a:r>
            <a:r>
              <a:rPr lang="es-ES_tradnl" sz="1600" dirty="0"/>
              <a:t> tono canal anal</a:t>
            </a:r>
          </a:p>
        </p:txBody>
      </p:sp>
      <p:sp>
        <p:nvSpPr>
          <p:cNvPr id="190489" name="Text Box 25"/>
          <p:cNvSpPr txBox="1">
            <a:spLocks noChangeArrowheads="1"/>
          </p:cNvSpPr>
          <p:nvPr/>
        </p:nvSpPr>
        <p:spPr bwMode="auto">
          <a:xfrm>
            <a:off x="4499347" y="1484313"/>
            <a:ext cx="3999813" cy="24622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/>
              <a:t>E. Anal </a:t>
            </a:r>
            <a:r>
              <a:rPr lang="es-ES_tradnl" sz="1800" b="1" dirty="0" smtClean="0"/>
              <a:t>Externo</a:t>
            </a:r>
            <a:endParaRPr lang="es-ES_tradnl" sz="1600" dirty="0"/>
          </a:p>
          <a:p>
            <a:pPr algn="l">
              <a:buClr>
                <a:srgbClr val="CC3399"/>
              </a:buClr>
              <a:defRPr/>
            </a:pPr>
            <a:endParaRPr lang="es-ES_tradnl" sz="800" dirty="0"/>
          </a:p>
          <a:p>
            <a:pPr algn="l">
              <a:buClr>
                <a:srgbClr val="CC3399"/>
              </a:buClr>
              <a:defRPr/>
            </a:pPr>
            <a:r>
              <a:rPr lang="es-ES_tradnl" sz="1600" dirty="0" smtClean="0"/>
              <a:t>Reposo: </a:t>
            </a:r>
            <a:r>
              <a:rPr lang="es-ES_tradnl" sz="1600" b="1" dirty="0"/>
              <a:t>20-30%</a:t>
            </a:r>
            <a:r>
              <a:rPr lang="es-ES_tradnl" sz="1600" dirty="0"/>
              <a:t> tono canal anal</a:t>
            </a:r>
          </a:p>
          <a:p>
            <a:pPr algn="l">
              <a:buClr>
                <a:srgbClr val="CC3399"/>
              </a:buClr>
              <a:buFontTx/>
              <a:buChar char="•"/>
              <a:defRPr/>
            </a:pPr>
            <a:endParaRPr lang="es-ES_tradnl" sz="1600" dirty="0"/>
          </a:p>
          <a:p>
            <a:pPr algn="l">
              <a:buClr>
                <a:srgbClr val="CC3399"/>
              </a:buClr>
              <a:buSzPct val="150000"/>
              <a:buFontTx/>
              <a:buChar char="•"/>
              <a:defRPr/>
            </a:pPr>
            <a:r>
              <a:rPr lang="es-ES_tradnl" sz="1600" dirty="0"/>
              <a:t> Contracción </a:t>
            </a:r>
            <a:r>
              <a:rPr lang="es-ES_tradnl" sz="1600" b="1" dirty="0"/>
              <a:t>voluntaria</a:t>
            </a:r>
          </a:p>
          <a:p>
            <a:pPr algn="l">
              <a:buClr>
                <a:srgbClr val="CC3399"/>
              </a:buClr>
              <a:buSzPct val="150000"/>
              <a:buFontTx/>
              <a:buChar char="•"/>
              <a:defRPr/>
            </a:pPr>
            <a:r>
              <a:rPr lang="es-ES_tradnl" sz="1600" dirty="0"/>
              <a:t> Contracción </a:t>
            </a:r>
            <a:r>
              <a:rPr lang="es-ES_tradnl" sz="1600" b="1" dirty="0"/>
              <a:t>refleja</a:t>
            </a:r>
            <a:r>
              <a:rPr lang="es-ES_tradnl" sz="1600" dirty="0"/>
              <a:t> con aumento </a:t>
            </a:r>
          </a:p>
          <a:p>
            <a:pPr algn="l">
              <a:buClr>
                <a:srgbClr val="CC3399"/>
              </a:buClr>
              <a:defRPr/>
            </a:pPr>
            <a:r>
              <a:rPr lang="es-ES_tradnl" sz="1600" dirty="0"/>
              <a:t> </a:t>
            </a:r>
            <a:r>
              <a:rPr lang="es-ES_tradnl" sz="1600" dirty="0" smtClean="0"/>
              <a:t>  </a:t>
            </a:r>
            <a:r>
              <a:rPr lang="es-ES_tradnl" sz="1600" dirty="0"/>
              <a:t>presión </a:t>
            </a:r>
            <a:r>
              <a:rPr lang="es-ES_tradnl" sz="1600" dirty="0" err="1"/>
              <a:t>intrabdominal</a:t>
            </a:r>
            <a:r>
              <a:rPr lang="es-ES_tradnl" sz="1600" dirty="0"/>
              <a:t>:</a:t>
            </a:r>
          </a:p>
          <a:p>
            <a:pPr algn="l">
              <a:buClr>
                <a:srgbClr val="CC3399"/>
              </a:buClr>
              <a:defRPr/>
            </a:pPr>
            <a:r>
              <a:rPr lang="es-ES_tradnl" sz="1600" dirty="0"/>
              <a:t>        </a:t>
            </a:r>
            <a:r>
              <a:rPr lang="es-ES_tradnl" sz="1600" b="1" dirty="0"/>
              <a:t>Toser, levantar </a:t>
            </a:r>
            <a:r>
              <a:rPr lang="es-ES_tradnl" sz="1600" b="1" dirty="0" smtClean="0"/>
              <a:t>peso</a:t>
            </a:r>
            <a:endParaRPr lang="es-ES_tradnl" sz="1600" b="1" dirty="0"/>
          </a:p>
          <a:p>
            <a:pPr algn="l">
              <a:buClr>
                <a:srgbClr val="CC3399"/>
              </a:buClr>
              <a:buSzPct val="150000"/>
              <a:buFontTx/>
              <a:buChar char="•"/>
              <a:defRPr/>
            </a:pPr>
            <a:r>
              <a:rPr lang="es-ES_tradnl" sz="1600" dirty="0"/>
              <a:t> Cerrado subconscientemente</a:t>
            </a:r>
          </a:p>
          <a:p>
            <a:pPr algn="l">
              <a:buClr>
                <a:srgbClr val="CC3399"/>
              </a:buClr>
              <a:buSzPct val="150000"/>
              <a:buFontTx/>
              <a:buChar char="•"/>
              <a:defRPr/>
            </a:pPr>
            <a:r>
              <a:rPr lang="es-ES_tradnl" sz="1600" dirty="0"/>
              <a:t> Señal consciente inhibe la constricción</a:t>
            </a:r>
          </a:p>
        </p:txBody>
      </p:sp>
      <p:sp>
        <p:nvSpPr>
          <p:cNvPr id="190490" name="Text Box 26"/>
          <p:cNvSpPr txBox="1">
            <a:spLocks noChangeArrowheads="1"/>
          </p:cNvSpPr>
          <p:nvPr/>
        </p:nvSpPr>
        <p:spPr bwMode="auto">
          <a:xfrm>
            <a:off x="539290" y="3148513"/>
            <a:ext cx="3293023" cy="280076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Anal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Interno</a:t>
            </a: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Anal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Externo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66"/>
              </a:buCl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60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tono 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permite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buClr>
                <a:srgbClr val="CC0066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eficiente y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evita derrames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Clr>
                <a:srgbClr val="CC0066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accidentales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82563" indent="-182563" algn="l">
              <a:buClr>
                <a:srgbClr val="CC0066"/>
              </a:buClr>
              <a:buFontTx/>
              <a:buChar char="•"/>
              <a:defRPr/>
            </a:pPr>
            <a:r>
              <a:rPr lang="es-ES_tradnl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Anal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Interno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 adapta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al nuevo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volumen y recupera el </a:t>
            </a:r>
          </a:p>
          <a:p>
            <a:pPr algn="l">
              <a:buClr>
                <a:srgbClr val="CC0066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tono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menos que ocurra </a:t>
            </a:r>
          </a:p>
          <a:p>
            <a:pPr algn="l">
              <a:buClr>
                <a:srgbClr val="CC0066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</a:t>
            </a:r>
          </a:p>
        </p:txBody>
      </p:sp>
      <p:pic>
        <p:nvPicPr>
          <p:cNvPr id="46086" name="Picture 2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5" t="20050" r="26031"/>
          <a:stretch>
            <a:fillRect/>
          </a:stretch>
        </p:blipFill>
        <p:spPr bwMode="auto">
          <a:xfrm>
            <a:off x="5578847" y="4149080"/>
            <a:ext cx="1655763" cy="193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90492" name="Text Box 28"/>
          <p:cNvSpPr txBox="1">
            <a:spLocks noChangeArrowheads="1"/>
          </p:cNvSpPr>
          <p:nvPr/>
        </p:nvSpPr>
        <p:spPr bwMode="auto">
          <a:xfrm>
            <a:off x="4278685" y="5444480"/>
            <a:ext cx="1341437" cy="314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/>
              <a:t>E.A. Externo</a:t>
            </a:r>
          </a:p>
        </p:txBody>
      </p:sp>
      <p:sp>
        <p:nvSpPr>
          <p:cNvPr id="190493" name="Text Box 29"/>
          <p:cNvSpPr txBox="1">
            <a:spLocks noChangeArrowheads="1"/>
          </p:cNvSpPr>
          <p:nvPr/>
        </p:nvSpPr>
        <p:spPr bwMode="auto">
          <a:xfrm>
            <a:off x="7175872" y="5588943"/>
            <a:ext cx="1306513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/>
              <a:t>E.A. Interno</a:t>
            </a:r>
          </a:p>
        </p:txBody>
      </p:sp>
      <p:sp>
        <p:nvSpPr>
          <p:cNvPr id="190495" name="Rectangle 31"/>
          <p:cNvSpPr>
            <a:spLocks noChangeArrowheads="1"/>
          </p:cNvSpPr>
          <p:nvPr/>
        </p:nvSpPr>
        <p:spPr bwMode="auto">
          <a:xfrm>
            <a:off x="467544" y="2699628"/>
            <a:ext cx="352787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800" b="1" dirty="0"/>
              <a:t>Reflejo Inhibidor Recto Anal</a:t>
            </a:r>
          </a:p>
        </p:txBody>
      </p:sp>
      <p:sp>
        <p:nvSpPr>
          <p:cNvPr id="190497" name="Rectangle 33"/>
          <p:cNvSpPr>
            <a:spLocks noChangeArrowheads="1"/>
          </p:cNvSpPr>
          <p:nvPr/>
        </p:nvSpPr>
        <p:spPr bwMode="auto">
          <a:xfrm>
            <a:off x="604871" y="6207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175872" y="402136"/>
            <a:ext cx="132760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 dirty="0" smtClean="0"/>
              <a:t>Esfínteres</a:t>
            </a:r>
            <a:endParaRPr lang="es-ES" sz="1800" b="1" dirty="0"/>
          </a:p>
          <a:p>
            <a:pPr>
              <a:defRPr/>
            </a:pPr>
            <a:r>
              <a:rPr lang="es-ES" sz="1800" b="1" dirty="0" smtClean="0"/>
              <a:t>Anales</a:t>
            </a:r>
            <a:endParaRPr lang="es-ES" sz="1800" b="1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88" grpId="0" animBg="1"/>
      <p:bldP spid="190489" grpId="0" animBg="1"/>
      <p:bldP spid="190490" grpId="0" animBg="1"/>
      <p:bldP spid="19049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2825750" y="2349500"/>
            <a:ext cx="3427541" cy="461665"/>
          </a:xfrm>
          <a:prstGeom prst="rect">
            <a:avLst/>
          </a:prstGeom>
          <a:solidFill>
            <a:srgbClr val="99CCFF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DISTENSIÓN RECTO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4994275" y="3365500"/>
            <a:ext cx="2524125" cy="1035050"/>
          </a:xfrm>
          <a:prstGeom prst="rect">
            <a:avLst/>
          </a:prstGeom>
          <a:solidFill>
            <a:srgbClr val="FFBDD8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R. Defecación 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 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FUERTE</a:t>
            </a:r>
          </a:p>
        </p:txBody>
      </p:sp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2178050" y="3365500"/>
            <a:ext cx="1908175" cy="730250"/>
          </a:xfrm>
          <a:prstGeom prst="rect">
            <a:avLst/>
          </a:prstGeom>
          <a:solidFill>
            <a:srgbClr val="FFDD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R. Defecación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LOCAL DÉBIL</a:t>
            </a:r>
          </a:p>
        </p:txBody>
      </p:sp>
      <p:sp>
        <p:nvSpPr>
          <p:cNvPr id="157705" name="Line 9"/>
          <p:cNvSpPr>
            <a:spLocks noChangeShapeType="1"/>
          </p:cNvSpPr>
          <p:nvPr/>
        </p:nvSpPr>
        <p:spPr bwMode="auto">
          <a:xfrm>
            <a:off x="3348038" y="2852738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06" name="Line 10"/>
          <p:cNvSpPr>
            <a:spLocks noChangeShapeType="1"/>
          </p:cNvSpPr>
          <p:nvPr/>
        </p:nvSpPr>
        <p:spPr bwMode="auto">
          <a:xfrm>
            <a:off x="5795963" y="2852738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1684457" y="1526486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7712" name="Text Box 16"/>
          <p:cNvSpPr txBox="1">
            <a:spLocks noChangeArrowheads="1"/>
          </p:cNvSpPr>
          <p:nvPr/>
        </p:nvSpPr>
        <p:spPr bwMode="auto">
          <a:xfrm>
            <a:off x="2647156" y="4204494"/>
            <a:ext cx="969962" cy="5476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SNE</a:t>
            </a:r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5678488" y="4478338"/>
            <a:ext cx="1008062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SNA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6145213" y="428625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252615" y="918131"/>
            <a:ext cx="208582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R. Defecación</a:t>
            </a:r>
            <a:endParaRPr lang="es-ES" sz="1800" b="1" dirty="0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2" grpId="0" animBg="1"/>
      <p:bldP spid="157703" grpId="0" animBg="1"/>
      <p:bldP spid="157704" grpId="0" animBg="1"/>
      <p:bldP spid="157705" grpId="0" animBg="1"/>
      <p:bldP spid="157706" grpId="0" animBg="1"/>
      <p:bldP spid="157712" grpId="0" animBg="1"/>
      <p:bldP spid="15771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7825303" y="1238250"/>
            <a:ext cx="840294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/>
              <a:t>SNE</a:t>
            </a:r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4908096" y="4417943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1973" name="Text Box 5"/>
          <p:cNvSpPr txBox="1">
            <a:spLocks noChangeArrowheads="1"/>
          </p:cNvSpPr>
          <p:nvPr/>
        </p:nvSpPr>
        <p:spPr bwMode="auto">
          <a:xfrm>
            <a:off x="5277984" y="4323377"/>
            <a:ext cx="172355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7030A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  </a:t>
            </a:r>
          </a:p>
          <a:p>
            <a:pPr>
              <a:defRPr/>
            </a:pPr>
            <a:r>
              <a:rPr lang="es-ES_tradnl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puborectal</a:t>
            </a: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2411413" y="692150"/>
            <a:ext cx="2808287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3708400" y="1484313"/>
            <a:ext cx="13684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76" name="Text Box 8"/>
          <p:cNvSpPr txBox="1">
            <a:spLocks noChangeArrowheads="1"/>
          </p:cNvSpPr>
          <p:nvPr/>
        </p:nvSpPr>
        <p:spPr bwMode="auto">
          <a:xfrm>
            <a:off x="2325688" y="549275"/>
            <a:ext cx="2232025" cy="730250"/>
          </a:xfrm>
          <a:prstGeom prst="rect">
            <a:avLst/>
          </a:prstGeom>
          <a:solidFill>
            <a:srgbClr val="99CCFF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/>
              <a:t>Distensión rectal</a:t>
            </a:r>
          </a:p>
          <a:p>
            <a:pPr eaLnBrk="1" hangingPunct="1"/>
            <a:r>
              <a:rPr lang="es-ES_tradnl" dirty="0"/>
              <a:t>(heces)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3348038" y="3789363"/>
            <a:ext cx="50323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78" name="Text Box 10"/>
          <p:cNvSpPr txBox="1">
            <a:spLocks noChangeArrowheads="1"/>
          </p:cNvSpPr>
          <p:nvPr/>
        </p:nvSpPr>
        <p:spPr bwMode="auto">
          <a:xfrm>
            <a:off x="3071813" y="3482975"/>
            <a:ext cx="695325" cy="1098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6600" b="1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211979" name="Rectangle 11"/>
          <p:cNvSpPr>
            <a:spLocks noChangeArrowheads="1"/>
          </p:cNvSpPr>
          <p:nvPr/>
        </p:nvSpPr>
        <p:spPr bwMode="auto">
          <a:xfrm>
            <a:off x="6717507" y="477411"/>
            <a:ext cx="1958949" cy="646331"/>
          </a:xfrm>
          <a:prstGeom prst="rect">
            <a:avLst/>
          </a:prstGeom>
          <a:solidFill>
            <a:srgbClr val="FFDD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R. Defecación </a:t>
            </a:r>
            <a:endParaRPr lang="es-ES" sz="1800" b="1" dirty="0"/>
          </a:p>
          <a:p>
            <a:pPr algn="l">
              <a:defRPr/>
            </a:pPr>
            <a:r>
              <a:rPr lang="es-ES" sz="1800" b="1" dirty="0" smtClean="0"/>
              <a:t>LOCAL DÉBIL </a:t>
            </a:r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1982371" y="4292600"/>
            <a:ext cx="2844048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7030A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solidFill>
                  <a:srgbClr val="4C21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 voluntaria </a:t>
            </a:r>
            <a:endParaRPr lang="es-ES_tradnl" b="1" dirty="0" smtClean="0">
              <a:solidFill>
                <a:srgbClr val="4C216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b="1" dirty="0" smtClean="0">
                <a:solidFill>
                  <a:srgbClr val="4C21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</a:t>
            </a:r>
            <a:r>
              <a:rPr lang="es-ES_tradnl" b="1" dirty="0">
                <a:solidFill>
                  <a:srgbClr val="4C21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Externo</a:t>
            </a:r>
          </a:p>
        </p:txBody>
      </p:sp>
      <p:sp>
        <p:nvSpPr>
          <p:cNvPr id="211981" name="Text Box 13"/>
          <p:cNvSpPr txBox="1">
            <a:spLocks noChangeArrowheads="1"/>
          </p:cNvSpPr>
          <p:nvPr/>
        </p:nvSpPr>
        <p:spPr bwMode="auto">
          <a:xfrm>
            <a:off x="1961391" y="5618450"/>
            <a:ext cx="2914580" cy="584775"/>
          </a:xfrm>
          <a:prstGeom prst="rect">
            <a:avLst/>
          </a:prstGeom>
          <a:solidFill>
            <a:srgbClr val="FFD9DA"/>
          </a:solidFill>
          <a:ln w="3810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>
            <a:glow rad="101600">
              <a:schemeClr val="accent5">
                <a:lumMod val="75000"/>
                <a:alpha val="6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</a:p>
        </p:txBody>
      </p:sp>
      <p:sp>
        <p:nvSpPr>
          <p:cNvPr id="211982" name="Line 14"/>
          <p:cNvSpPr>
            <a:spLocks noChangeShapeType="1"/>
          </p:cNvSpPr>
          <p:nvPr/>
        </p:nvSpPr>
        <p:spPr bwMode="auto">
          <a:xfrm>
            <a:off x="3419475" y="1268413"/>
            <a:ext cx="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1099345" y="1419226"/>
            <a:ext cx="4610100" cy="395287"/>
          </a:xfrm>
          <a:prstGeom prst="rect">
            <a:avLst/>
          </a:prstGeom>
          <a:solidFill>
            <a:srgbClr val="99CCFF"/>
          </a:solidFill>
          <a:ln w="28575">
            <a:solidFill>
              <a:srgbClr val="00B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Estimulación receptores plexo mientérico</a:t>
            </a:r>
          </a:p>
        </p:txBody>
      </p:sp>
      <p:sp>
        <p:nvSpPr>
          <p:cNvPr id="211984" name="Text Box 16"/>
          <p:cNvSpPr txBox="1">
            <a:spLocks noChangeArrowheads="1"/>
          </p:cNvSpPr>
          <p:nvPr/>
        </p:nvSpPr>
        <p:spPr bwMode="auto">
          <a:xfrm>
            <a:off x="1139825" y="2052638"/>
            <a:ext cx="4535488" cy="669925"/>
          </a:xfrm>
          <a:prstGeom prst="rect">
            <a:avLst/>
          </a:prstGeom>
          <a:solidFill>
            <a:srgbClr val="FFCDE1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Peristaltismo colon descendente a recto </a:t>
            </a:r>
          </a:p>
          <a:p>
            <a:pPr eaLnBrk="1" hangingPunct="1"/>
            <a:r>
              <a:rPr lang="es-ES_tradnl" sz="1800"/>
              <a:t>Empuja heces al ano</a:t>
            </a:r>
          </a:p>
        </p:txBody>
      </p:sp>
      <p:sp>
        <p:nvSpPr>
          <p:cNvPr id="211985" name="Text Box 17"/>
          <p:cNvSpPr txBox="1">
            <a:spLocks noChangeArrowheads="1"/>
          </p:cNvSpPr>
          <p:nvPr/>
        </p:nvSpPr>
        <p:spPr bwMode="auto">
          <a:xfrm>
            <a:off x="1431925" y="2859088"/>
            <a:ext cx="4030663" cy="669925"/>
          </a:xfrm>
          <a:prstGeom prst="rect">
            <a:avLst/>
          </a:prstGeom>
          <a:solidFill>
            <a:srgbClr val="FFCDE1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Esfínter Interno se relaja</a:t>
            </a:r>
          </a:p>
          <a:p>
            <a:pPr eaLnBrk="1" hangingPunct="1"/>
            <a:r>
              <a:rPr lang="es-ES_tradnl" sz="1800"/>
              <a:t>(señales inhibidoras Plx. mientérico)</a:t>
            </a:r>
          </a:p>
        </p:txBody>
      </p:sp>
      <p:sp>
        <p:nvSpPr>
          <p:cNvPr id="211986" name="Line 18"/>
          <p:cNvSpPr>
            <a:spLocks noChangeShapeType="1"/>
          </p:cNvSpPr>
          <p:nvPr/>
        </p:nvSpPr>
        <p:spPr bwMode="auto">
          <a:xfrm>
            <a:off x="3431200" y="5012531"/>
            <a:ext cx="0" cy="576263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7" name="Text Box 19"/>
          <p:cNvSpPr txBox="1">
            <a:spLocks noChangeArrowheads="1"/>
          </p:cNvSpPr>
          <p:nvPr/>
        </p:nvSpPr>
        <p:spPr bwMode="auto">
          <a:xfrm>
            <a:off x="779463" y="4762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2" grpId="0"/>
      <p:bldP spid="211973" grpId="0" animBg="1"/>
      <p:bldP spid="211976" grpId="0" animBg="1"/>
      <p:bldP spid="211978" grpId="0"/>
      <p:bldP spid="211980" grpId="0" animBg="1"/>
      <p:bldP spid="211981" grpId="0" animBg="1"/>
      <p:bldP spid="211982" grpId="0" animBg="1"/>
      <p:bldP spid="211983" grpId="0" animBg="1"/>
      <p:bldP spid="211984" grpId="0" animBg="1"/>
      <p:bldP spid="211985" grpId="0" animBg="1"/>
      <p:bldP spid="21198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37" descr="Image5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8" r="7489" b="5009"/>
          <a:stretch>
            <a:fillRect/>
          </a:stretch>
        </p:blipFill>
        <p:spPr bwMode="auto">
          <a:xfrm>
            <a:off x="2438400" y="377825"/>
            <a:ext cx="3600450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7918801" y="1066697"/>
            <a:ext cx="872354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/>
              <a:t>SNA</a:t>
            </a:r>
          </a:p>
        </p:txBody>
      </p:sp>
      <p:sp>
        <p:nvSpPr>
          <p:cNvPr id="16423" name="Text Box 39"/>
          <p:cNvSpPr txBox="1">
            <a:spLocks noChangeArrowheads="1"/>
          </p:cNvSpPr>
          <p:nvPr/>
        </p:nvSpPr>
        <p:spPr bwMode="auto">
          <a:xfrm>
            <a:off x="6118112" y="338277"/>
            <a:ext cx="2683748" cy="646331"/>
          </a:xfrm>
          <a:prstGeom prst="rect">
            <a:avLst/>
          </a:prstGeom>
          <a:solidFill>
            <a:srgbClr val="FFBDD8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 dirty="0"/>
              <a:t>R. </a:t>
            </a:r>
            <a:r>
              <a:rPr lang="es-ES" sz="1800" b="1" dirty="0" smtClean="0"/>
              <a:t>Defecación Fuerte </a:t>
            </a:r>
          </a:p>
          <a:p>
            <a:pPr>
              <a:defRPr/>
            </a:pPr>
            <a:r>
              <a:rPr lang="es-ES" sz="1800" b="1" dirty="0" smtClean="0"/>
              <a:t>PARASIMPÁTICO</a:t>
            </a:r>
            <a:endParaRPr lang="es-ES" sz="1800" b="1" dirty="0"/>
          </a:p>
        </p:txBody>
      </p:sp>
      <p:sp>
        <p:nvSpPr>
          <p:cNvPr id="49157" name="Rectangle 40"/>
          <p:cNvSpPr>
            <a:spLocks noChangeArrowheads="1"/>
          </p:cNvSpPr>
          <p:nvPr/>
        </p:nvSpPr>
        <p:spPr bwMode="auto">
          <a:xfrm>
            <a:off x="4402138" y="1916113"/>
            <a:ext cx="1538287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25" name="Text Box 41"/>
          <p:cNvSpPr txBox="1">
            <a:spLocks noChangeArrowheads="1"/>
          </p:cNvSpPr>
          <p:nvPr/>
        </p:nvSpPr>
        <p:spPr bwMode="auto">
          <a:xfrm>
            <a:off x="4553200" y="1412875"/>
            <a:ext cx="2409634" cy="830997"/>
          </a:xfrm>
          <a:prstGeom prst="rect">
            <a:avLst/>
          </a:prstGeom>
          <a:solidFill>
            <a:srgbClr val="BDD8FF"/>
          </a:solidFill>
          <a:ln w="28575">
            <a:solidFill>
              <a:srgbClr val="00B050"/>
            </a:solidFill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F. Sensoriales </a:t>
            </a:r>
            <a:endParaRPr lang="es-ES" sz="1600" b="1" dirty="0" smtClean="0"/>
          </a:p>
          <a:p>
            <a:pPr algn="l" eaLnBrk="1" hangingPunct="1"/>
            <a:r>
              <a:rPr lang="es-ES" sz="1600" dirty="0" err="1" smtClean="0"/>
              <a:t>Plx</a:t>
            </a:r>
            <a:r>
              <a:rPr lang="es-ES" sz="1600" dirty="0" smtClean="0"/>
              <a:t>. Mientéricos </a:t>
            </a:r>
            <a:r>
              <a:rPr lang="es-ES" sz="1600" dirty="0"/>
              <a:t>al asta</a:t>
            </a:r>
          </a:p>
          <a:p>
            <a:pPr algn="l" eaLnBrk="1" hangingPunct="1"/>
            <a:r>
              <a:rPr lang="es-ES" sz="1600" dirty="0" err="1"/>
              <a:t>intermediolat</a:t>
            </a:r>
            <a:r>
              <a:rPr lang="es-ES" sz="1600" dirty="0"/>
              <a:t> S2-S4</a:t>
            </a:r>
          </a:p>
        </p:txBody>
      </p:sp>
      <p:sp>
        <p:nvSpPr>
          <p:cNvPr id="49159" name="Oval 42"/>
          <p:cNvSpPr>
            <a:spLocks noChangeArrowheads="1"/>
          </p:cNvSpPr>
          <p:nvPr/>
        </p:nvSpPr>
        <p:spPr bwMode="auto">
          <a:xfrm>
            <a:off x="4572000" y="3429000"/>
            <a:ext cx="1368425" cy="288925"/>
          </a:xfrm>
          <a:prstGeom prst="ellipse">
            <a:avLst/>
          </a:prstGeom>
          <a:solidFill>
            <a:srgbClr val="FFC1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0" name="Text Box 43"/>
          <p:cNvSpPr txBox="1">
            <a:spLocks noChangeArrowheads="1"/>
          </p:cNvSpPr>
          <p:nvPr/>
        </p:nvSpPr>
        <p:spPr bwMode="auto">
          <a:xfrm>
            <a:off x="4654550" y="3405188"/>
            <a:ext cx="1263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Sigmoides</a:t>
            </a:r>
          </a:p>
        </p:txBody>
      </p:sp>
      <p:sp>
        <p:nvSpPr>
          <p:cNvPr id="49161" name="Oval 44"/>
          <p:cNvSpPr>
            <a:spLocks noChangeArrowheads="1"/>
          </p:cNvSpPr>
          <p:nvPr/>
        </p:nvSpPr>
        <p:spPr bwMode="auto">
          <a:xfrm>
            <a:off x="3851275" y="4941888"/>
            <a:ext cx="909638" cy="287337"/>
          </a:xfrm>
          <a:prstGeom prst="ellipse">
            <a:avLst/>
          </a:prstGeom>
          <a:solidFill>
            <a:srgbClr val="FFC1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2" name="Text Box 45"/>
          <p:cNvSpPr txBox="1">
            <a:spLocks noChangeArrowheads="1"/>
          </p:cNvSpPr>
          <p:nvPr/>
        </p:nvSpPr>
        <p:spPr bwMode="auto">
          <a:xfrm>
            <a:off x="3892550" y="4918075"/>
            <a:ext cx="7985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Recto</a:t>
            </a:r>
          </a:p>
        </p:txBody>
      </p:sp>
      <p:sp>
        <p:nvSpPr>
          <p:cNvPr id="16430" name="Text Box 46"/>
          <p:cNvSpPr txBox="1">
            <a:spLocks noChangeArrowheads="1"/>
          </p:cNvSpPr>
          <p:nvPr/>
        </p:nvSpPr>
        <p:spPr bwMode="auto">
          <a:xfrm>
            <a:off x="2654300" y="260350"/>
            <a:ext cx="946150" cy="33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Corteza</a:t>
            </a:r>
          </a:p>
        </p:txBody>
      </p:sp>
      <p:sp>
        <p:nvSpPr>
          <p:cNvPr id="16431" name="Text Box 47"/>
          <p:cNvSpPr txBox="1">
            <a:spLocks noChangeArrowheads="1"/>
          </p:cNvSpPr>
          <p:nvPr/>
        </p:nvSpPr>
        <p:spPr bwMode="auto">
          <a:xfrm>
            <a:off x="892177" y="2567026"/>
            <a:ext cx="1910556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F. Motoras Somáticas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S2-S4 </a:t>
            </a:r>
          </a:p>
          <a:p>
            <a:pPr algn="l" eaLnBrk="1" hangingPunct="1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s-E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Ext.</a:t>
            </a:r>
          </a:p>
          <a:p>
            <a:pPr algn="l" eaLnBrk="1" hangingPunct="1"/>
            <a:r>
              <a:rPr lang="es-ES" sz="1800" dirty="0">
                <a:solidFill>
                  <a:srgbClr val="4E0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pudendo</a:t>
            </a:r>
          </a:p>
        </p:txBody>
      </p:sp>
      <p:sp>
        <p:nvSpPr>
          <p:cNvPr id="16432" name="Text Box 48"/>
          <p:cNvSpPr txBox="1">
            <a:spLocks noChangeArrowheads="1"/>
          </p:cNvSpPr>
          <p:nvPr/>
        </p:nvSpPr>
        <p:spPr bwMode="auto">
          <a:xfrm>
            <a:off x="6050313" y="2898774"/>
            <a:ext cx="1946367" cy="1323439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C00000"/>
            </a:solidFill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F. Motoras </a:t>
            </a:r>
          </a:p>
          <a:p>
            <a:pPr algn="l" eaLnBrk="1" hangingPunct="1"/>
            <a:r>
              <a:rPr lang="es-ES" sz="1600" dirty="0"/>
              <a:t>Autonómicas </a:t>
            </a:r>
          </a:p>
          <a:p>
            <a:pPr algn="l" eaLnBrk="1" hangingPunct="1"/>
            <a:r>
              <a:rPr lang="es-ES" sz="1600" dirty="0"/>
              <a:t>S2-S4 </a:t>
            </a:r>
            <a:r>
              <a:rPr lang="es-ES" sz="16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Pélvico</a:t>
            </a:r>
          </a:p>
          <a:p>
            <a:pPr algn="l" eaLnBrk="1" hangingPunct="1"/>
            <a:r>
              <a:rPr lang="es-ES" sz="1600" dirty="0" smtClean="0"/>
              <a:t>a </a:t>
            </a:r>
            <a:r>
              <a:rPr lang="es-E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Plx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Mientéricos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 eaLnBrk="1" hangingPunct="1"/>
            <a:r>
              <a:rPr lang="es-ES" sz="1600" dirty="0" err="1" smtClean="0"/>
              <a:t>Rectosigmoides</a:t>
            </a:r>
            <a:endParaRPr lang="es-ES" sz="1600" dirty="0"/>
          </a:p>
        </p:txBody>
      </p:sp>
      <p:sp>
        <p:nvSpPr>
          <p:cNvPr id="16433" name="Line 49"/>
          <p:cNvSpPr>
            <a:spLocks noChangeShapeType="1"/>
          </p:cNvSpPr>
          <p:nvPr/>
        </p:nvSpPr>
        <p:spPr bwMode="auto">
          <a:xfrm flipV="1">
            <a:off x="4427538" y="1484313"/>
            <a:ext cx="0" cy="2520950"/>
          </a:xfrm>
          <a:prstGeom prst="line">
            <a:avLst/>
          </a:prstGeom>
          <a:noFill/>
          <a:ln w="38100">
            <a:solidFill>
              <a:srgbClr val="81B4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34" name="Line 50"/>
          <p:cNvSpPr>
            <a:spLocks noChangeShapeType="1"/>
          </p:cNvSpPr>
          <p:nvPr/>
        </p:nvSpPr>
        <p:spPr bwMode="auto">
          <a:xfrm>
            <a:off x="3851275" y="1916113"/>
            <a:ext cx="0" cy="288131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35" name="Line 51"/>
          <p:cNvSpPr>
            <a:spLocks noChangeShapeType="1"/>
          </p:cNvSpPr>
          <p:nvPr/>
        </p:nvSpPr>
        <p:spPr bwMode="auto">
          <a:xfrm>
            <a:off x="2916238" y="2360563"/>
            <a:ext cx="0" cy="3240137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69" name="Text Box 52"/>
          <p:cNvSpPr txBox="1">
            <a:spLocks noChangeArrowheads="1"/>
          </p:cNvSpPr>
          <p:nvPr/>
        </p:nvSpPr>
        <p:spPr bwMode="auto">
          <a:xfrm>
            <a:off x="2195513" y="5661025"/>
            <a:ext cx="121219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/>
              <a:t>Esfínter </a:t>
            </a:r>
          </a:p>
          <a:p>
            <a:pPr algn="l" eaLnBrk="1" hangingPunct="1"/>
            <a:r>
              <a:rPr lang="es-ES" sz="1800" b="1" dirty="0"/>
              <a:t>anal </a:t>
            </a:r>
            <a:r>
              <a:rPr lang="es-ES" sz="1800" b="1" dirty="0" smtClean="0"/>
              <a:t>Ext</a:t>
            </a:r>
            <a:r>
              <a:rPr lang="es-ES" sz="1800" b="1" dirty="0"/>
              <a:t>.</a:t>
            </a:r>
          </a:p>
        </p:txBody>
      </p:sp>
      <p:sp>
        <p:nvSpPr>
          <p:cNvPr id="49170" name="Line 53"/>
          <p:cNvSpPr>
            <a:spLocks noChangeShapeType="1"/>
          </p:cNvSpPr>
          <p:nvPr/>
        </p:nvSpPr>
        <p:spPr bwMode="auto">
          <a:xfrm flipH="1">
            <a:off x="3132138" y="5734050"/>
            <a:ext cx="3603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71" name="Text Box 55"/>
          <p:cNvSpPr txBox="1">
            <a:spLocks noChangeArrowheads="1"/>
          </p:cNvSpPr>
          <p:nvPr/>
        </p:nvSpPr>
        <p:spPr bwMode="auto">
          <a:xfrm>
            <a:off x="3924300" y="6237288"/>
            <a:ext cx="1968809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>
                <a:solidFill>
                  <a:srgbClr val="CC0000"/>
                </a:solidFill>
              </a:rPr>
              <a:t>Esfínter anal </a:t>
            </a:r>
            <a:r>
              <a:rPr lang="es-ES" sz="1600" b="1" dirty="0" err="1">
                <a:solidFill>
                  <a:srgbClr val="CC0000"/>
                </a:solidFill>
              </a:rPr>
              <a:t>I</a:t>
            </a:r>
            <a:r>
              <a:rPr lang="es-ES" sz="1600" b="1" dirty="0" err="1" smtClean="0">
                <a:solidFill>
                  <a:srgbClr val="CC0000"/>
                </a:solidFill>
              </a:rPr>
              <a:t>nt</a:t>
            </a:r>
            <a:r>
              <a:rPr lang="es-ES" sz="1600" b="1" dirty="0">
                <a:solidFill>
                  <a:srgbClr val="CC0000"/>
                </a:solidFill>
              </a:rPr>
              <a:t>.</a:t>
            </a:r>
          </a:p>
        </p:txBody>
      </p:sp>
      <p:sp>
        <p:nvSpPr>
          <p:cNvPr id="49172" name="Line 56"/>
          <p:cNvSpPr>
            <a:spLocks noChangeShapeType="1"/>
          </p:cNvSpPr>
          <p:nvPr/>
        </p:nvSpPr>
        <p:spPr bwMode="auto">
          <a:xfrm flipV="1">
            <a:off x="4284663" y="5876925"/>
            <a:ext cx="21590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41" name="Text Box 57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442" name="Text Box 58"/>
          <p:cNvSpPr txBox="1">
            <a:spLocks noChangeArrowheads="1"/>
          </p:cNvSpPr>
          <p:nvPr/>
        </p:nvSpPr>
        <p:spPr bwMode="auto">
          <a:xfrm>
            <a:off x="779463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9176" name="Text Box 60"/>
          <p:cNvSpPr txBox="1">
            <a:spLocks noChangeArrowheads="1"/>
          </p:cNvSpPr>
          <p:nvPr/>
        </p:nvSpPr>
        <p:spPr bwMode="auto">
          <a:xfrm>
            <a:off x="858838" y="1484313"/>
            <a:ext cx="1625600" cy="581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Médula Espinal</a:t>
            </a:r>
          </a:p>
          <a:p>
            <a:pPr eaLnBrk="1" hangingPunct="1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S2-S4</a:t>
            </a:r>
          </a:p>
        </p:txBody>
      </p:sp>
      <p:sp>
        <p:nvSpPr>
          <p:cNvPr id="16445" name="Text Box 61"/>
          <p:cNvSpPr txBox="1">
            <a:spLocks noChangeArrowheads="1"/>
          </p:cNvSpPr>
          <p:nvPr/>
        </p:nvSpPr>
        <p:spPr bwMode="auto">
          <a:xfrm>
            <a:off x="5230814" y="4746625"/>
            <a:ext cx="2840037" cy="1235075"/>
          </a:xfrm>
          <a:prstGeom prst="rect">
            <a:avLst/>
          </a:prstGeom>
          <a:solidFill>
            <a:srgbClr val="FFCCCC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Estímulo:</a:t>
            </a:r>
            <a:r>
              <a:rPr lang="es-ES_tradnl" sz="1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 recto</a:t>
            </a:r>
          </a:p>
          <a:p>
            <a:pPr algn="l">
              <a:defRPr/>
            </a:pPr>
            <a:endParaRPr lang="es-ES_tradnl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Respuesta:</a:t>
            </a:r>
            <a:r>
              <a:rPr lang="es-ES_tradnl" sz="1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Peristaltismo colon distal</a:t>
            </a: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Relajación 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anal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nt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6446" name="Text Box 62"/>
          <p:cNvSpPr txBox="1">
            <a:spLocks noChangeArrowheads="1"/>
          </p:cNvSpPr>
          <p:nvPr/>
        </p:nvSpPr>
        <p:spPr bwMode="auto">
          <a:xfrm>
            <a:off x="875602" y="3797429"/>
            <a:ext cx="1927131" cy="14619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 dirty="0"/>
              <a:t>Control voluntario</a:t>
            </a:r>
          </a:p>
          <a:p>
            <a:pPr algn="l" eaLnBrk="1" hangingPunct="1"/>
            <a:r>
              <a:rPr lang="es-ES_tradnl" sz="1600" b="1" dirty="0"/>
              <a:t>SNC corteza</a:t>
            </a:r>
          </a:p>
          <a:p>
            <a:pPr algn="l" eaLnBrk="1" hangingPunct="1"/>
            <a:endParaRPr lang="es-ES_tradnl" sz="900" b="1" dirty="0"/>
          </a:p>
          <a:p>
            <a:pPr algn="l" eaLnBrk="1" hangingPunct="1"/>
            <a:r>
              <a:rPr lang="es-ES_tradnl" sz="1600" b="1" u="sng" dirty="0" smtClean="0"/>
              <a:t>Respuesta:</a:t>
            </a:r>
          </a:p>
          <a:p>
            <a:pPr algn="l" eaLnBrk="1" hangingPunct="1"/>
            <a:r>
              <a:rPr lang="es-ES_tradnl" sz="1600" b="1" dirty="0" smtClean="0"/>
              <a:t>Relajación </a:t>
            </a:r>
            <a:endParaRPr lang="es-ES_tradnl" sz="1600" b="1" dirty="0"/>
          </a:p>
          <a:p>
            <a:pPr algn="l" eaLnBrk="1" hangingPunct="1"/>
            <a:r>
              <a:rPr lang="es-ES_tradnl" sz="1600" b="1" dirty="0" err="1" smtClean="0"/>
              <a:t>Esf</a:t>
            </a:r>
            <a:r>
              <a:rPr lang="es-ES_tradnl" sz="1600" b="1" dirty="0" smtClean="0"/>
              <a:t>. </a:t>
            </a:r>
            <a:r>
              <a:rPr lang="es-ES_tradnl" sz="1600" b="1" dirty="0"/>
              <a:t>anal </a:t>
            </a:r>
            <a:r>
              <a:rPr lang="es-ES_tradnl" sz="1600" b="1" dirty="0" smtClean="0"/>
              <a:t>Ext</a:t>
            </a:r>
            <a:r>
              <a:rPr lang="es-ES_tradnl" sz="1600" b="1" dirty="0"/>
              <a:t>.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5256212" y="2898774"/>
            <a:ext cx="323851" cy="44450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27 Elipse"/>
          <p:cNvSpPr/>
          <p:nvPr/>
        </p:nvSpPr>
        <p:spPr bwMode="auto">
          <a:xfrm>
            <a:off x="3276599" y="3206749"/>
            <a:ext cx="323851" cy="44450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28 Elipse"/>
          <p:cNvSpPr/>
          <p:nvPr/>
        </p:nvSpPr>
        <p:spPr bwMode="auto">
          <a:xfrm>
            <a:off x="3488644" y="4656930"/>
            <a:ext cx="323851" cy="44450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29 Elipse"/>
          <p:cNvSpPr/>
          <p:nvPr/>
        </p:nvSpPr>
        <p:spPr bwMode="auto">
          <a:xfrm>
            <a:off x="2916238" y="1802605"/>
            <a:ext cx="323851" cy="44450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6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1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5" grpId="0" animBg="1"/>
      <p:bldP spid="16430" grpId="0" animBg="1"/>
      <p:bldP spid="16431" grpId="0" animBg="1"/>
      <p:bldP spid="16432" grpId="0" animBg="1"/>
      <p:bldP spid="16433" grpId="0" animBg="1"/>
      <p:bldP spid="16434" grpId="0" animBg="1"/>
      <p:bldP spid="16435" grpId="0" animBg="1"/>
      <p:bldP spid="49169" grpId="0" animBg="1"/>
      <p:bldP spid="49170" grpId="0" animBg="1"/>
      <p:bldP spid="49171" grpId="0" animBg="1"/>
      <p:bldP spid="49172" grpId="0" animBg="1"/>
      <p:bldP spid="49176" grpId="0" animBg="1"/>
      <p:bldP spid="16445" grpId="0" animBg="1"/>
      <p:bldP spid="16446" grpId="0" animBg="1"/>
      <p:bldP spid="2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4283968" y="5301208"/>
            <a:ext cx="424847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</a:t>
            </a:r>
            <a:r>
              <a:rPr lang="es-VE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estudiantes </a:t>
            </a:r>
            <a:r>
              <a:rPr lang="es-VE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</a:t>
            </a:r>
            <a:r>
              <a:rPr lang="es-V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es-V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8690" y="653231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98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7" name="Text Box 11"/>
          <p:cNvSpPr txBox="1">
            <a:spLocks noChangeArrowheads="1"/>
          </p:cNvSpPr>
          <p:nvPr/>
        </p:nvSpPr>
        <p:spPr bwMode="auto">
          <a:xfrm>
            <a:off x="2699543" y="1844824"/>
            <a:ext cx="3744913" cy="707886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dirty="0"/>
              <a:t>R. </a:t>
            </a:r>
            <a:r>
              <a:rPr lang="es-ES" dirty="0" smtClean="0"/>
              <a:t>FUERTE PARASIMPÁTICO</a:t>
            </a:r>
            <a:endParaRPr lang="es-ES" dirty="0"/>
          </a:p>
          <a:p>
            <a:pPr>
              <a:defRPr/>
            </a:pPr>
            <a:r>
              <a:rPr lang="es-ES" dirty="0"/>
              <a:t>MEDULAR S2-S4</a:t>
            </a:r>
          </a:p>
        </p:txBody>
      </p:sp>
      <p:sp>
        <p:nvSpPr>
          <p:cNvPr id="162842" name="Text Box 26"/>
          <p:cNvSpPr txBox="1">
            <a:spLocks noChangeArrowheads="1"/>
          </p:cNvSpPr>
          <p:nvPr/>
        </p:nvSpPr>
        <p:spPr bwMode="auto">
          <a:xfrm>
            <a:off x="2743838" y="2763018"/>
            <a:ext cx="3676006" cy="1692771"/>
          </a:xfrm>
          <a:prstGeom prst="rect">
            <a:avLst/>
          </a:prstGeom>
          <a:solidFill>
            <a:srgbClr val="FFCCCC"/>
          </a:solidFill>
          <a:ln w="38100">
            <a:solidFill>
              <a:srgbClr val="CC33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marL="342900" indent="-342900" algn="l">
              <a:buSzPct val="150000"/>
              <a:buFont typeface="Arial" pitchFamily="34" charset="0"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Peristaltismo </a:t>
            </a:r>
          </a:p>
          <a:p>
            <a:pPr algn="l">
              <a:buSzPct val="150000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colon descendente - recto</a:t>
            </a:r>
          </a:p>
          <a:p>
            <a:pPr marL="342900" indent="-342900" algn="l">
              <a:buSzPct val="150000"/>
              <a:buFont typeface="Arial" pitchFamily="34" charset="0"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buSzPct val="150000"/>
              <a:buFont typeface="Arial" pitchFamily="34" charset="0"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Relajación del Esfínter </a:t>
            </a:r>
          </a:p>
          <a:p>
            <a:pPr algn="l">
              <a:buSzPct val="150000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Anal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Interno</a:t>
            </a:r>
          </a:p>
        </p:txBody>
      </p:sp>
      <p:sp>
        <p:nvSpPr>
          <p:cNvPr id="162843" name="AutoShape 27"/>
          <p:cNvSpPr>
            <a:spLocks noChangeArrowheads="1"/>
          </p:cNvSpPr>
          <p:nvPr/>
        </p:nvSpPr>
        <p:spPr bwMode="auto">
          <a:xfrm>
            <a:off x="2204153" y="2763018"/>
            <a:ext cx="433387" cy="1692771"/>
          </a:xfrm>
          <a:prstGeom prst="upArrow">
            <a:avLst>
              <a:gd name="adj1" fmla="val 50000"/>
              <a:gd name="adj2" fmla="val 91392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2845" name="Text Box 29"/>
          <p:cNvSpPr txBox="1">
            <a:spLocks noChangeArrowheads="1"/>
          </p:cNvSpPr>
          <p:nvPr/>
        </p:nvSpPr>
        <p:spPr bwMode="auto">
          <a:xfrm>
            <a:off x="1068388" y="8667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2846" name="Text Box 30"/>
          <p:cNvSpPr txBox="1">
            <a:spLocks noChangeArrowheads="1"/>
          </p:cNvSpPr>
          <p:nvPr/>
        </p:nvSpPr>
        <p:spPr bwMode="auto">
          <a:xfrm>
            <a:off x="755650" y="8667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" name="Text Box 38"/>
          <p:cNvSpPr txBox="1">
            <a:spLocks noChangeArrowheads="1"/>
          </p:cNvSpPr>
          <p:nvPr/>
        </p:nvSpPr>
        <p:spPr bwMode="auto">
          <a:xfrm>
            <a:off x="7829034" y="1071017"/>
            <a:ext cx="872354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/>
              <a:t>SNA</a:t>
            </a:r>
          </a:p>
        </p:txBody>
      </p:sp>
      <p:sp>
        <p:nvSpPr>
          <p:cNvPr id="13" name="Text Box 39"/>
          <p:cNvSpPr txBox="1">
            <a:spLocks noChangeArrowheads="1"/>
          </p:cNvSpPr>
          <p:nvPr/>
        </p:nvSpPr>
        <p:spPr bwMode="auto">
          <a:xfrm>
            <a:off x="6118114" y="338277"/>
            <a:ext cx="2683748" cy="646331"/>
          </a:xfrm>
          <a:prstGeom prst="rect">
            <a:avLst/>
          </a:prstGeom>
          <a:solidFill>
            <a:srgbClr val="FFBDD8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 dirty="0"/>
              <a:t>R. </a:t>
            </a:r>
            <a:r>
              <a:rPr lang="es-ES" sz="1800" b="1" dirty="0" smtClean="0"/>
              <a:t>Defecación Fuerte </a:t>
            </a:r>
          </a:p>
          <a:p>
            <a:pPr>
              <a:defRPr/>
            </a:pPr>
            <a:r>
              <a:rPr lang="es-ES" sz="1800" b="1" dirty="0" smtClean="0"/>
              <a:t>PARASIMPÁTICO </a:t>
            </a:r>
            <a:endParaRPr lang="es-ES" sz="1800" b="1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42" grpId="0" animBg="1"/>
      <p:bldP spid="16284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7523070" y="5254928"/>
            <a:ext cx="1207382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 b="1"/>
              <a:t>“pujo”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755650" y="5492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2844800" y="476250"/>
            <a:ext cx="2232025" cy="730250"/>
          </a:xfrm>
          <a:prstGeom prst="rect">
            <a:avLst/>
          </a:prstGeom>
          <a:solidFill>
            <a:srgbClr val="99CCFF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Distensión rectal</a:t>
            </a:r>
          </a:p>
          <a:p>
            <a:pPr eaLnBrk="1" hangingPunct="1"/>
            <a:r>
              <a:rPr lang="es-ES_tradnl"/>
              <a:t>(heces)</a:t>
            </a:r>
          </a:p>
        </p:txBody>
      </p:sp>
      <p:sp>
        <p:nvSpPr>
          <p:cNvPr id="51207" name="Rectangle 23"/>
          <p:cNvSpPr>
            <a:spLocks noChangeArrowheads="1"/>
          </p:cNvSpPr>
          <p:nvPr/>
        </p:nvSpPr>
        <p:spPr bwMode="auto">
          <a:xfrm>
            <a:off x="3779838" y="5805488"/>
            <a:ext cx="14398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843808" y="6165850"/>
            <a:ext cx="2593979" cy="523220"/>
          </a:xfrm>
          <a:prstGeom prst="rect">
            <a:avLst/>
          </a:prstGeom>
          <a:solidFill>
            <a:srgbClr val="FFCCCC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/>
              <a:t>DEFECACIÓN</a:t>
            </a:r>
          </a:p>
        </p:txBody>
      </p:sp>
      <p:pic>
        <p:nvPicPr>
          <p:cNvPr id="19484" name="Picture 28" descr="parent_constipation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1" r="12616"/>
          <a:stretch/>
        </p:blipFill>
        <p:spPr bwMode="auto">
          <a:xfrm>
            <a:off x="7490561" y="2520089"/>
            <a:ext cx="1254035" cy="2724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1935163" y="4076700"/>
            <a:ext cx="18415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s-ES_tradnl" sz="1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12" name="Rectangle 32"/>
          <p:cNvSpPr>
            <a:spLocks noChangeArrowheads="1"/>
          </p:cNvSpPr>
          <p:nvPr/>
        </p:nvSpPr>
        <p:spPr bwMode="auto">
          <a:xfrm>
            <a:off x="5005388" y="4581525"/>
            <a:ext cx="14398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90" name="Text Box 34"/>
          <p:cNvSpPr txBox="1">
            <a:spLocks noChangeArrowheads="1"/>
          </p:cNvSpPr>
          <p:nvPr/>
        </p:nvSpPr>
        <p:spPr bwMode="auto">
          <a:xfrm>
            <a:off x="1626940" y="5135339"/>
            <a:ext cx="2475358" cy="646331"/>
          </a:xfrm>
          <a:prstGeom prst="rect">
            <a:avLst/>
          </a:prstGeom>
          <a:solidFill>
            <a:srgbClr val="DCBCE2"/>
          </a:solidFill>
          <a:ln w="28575">
            <a:solidFill>
              <a:srgbClr val="99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/>
              <a:t>Relajación voluntaria</a:t>
            </a:r>
          </a:p>
          <a:p>
            <a:pPr>
              <a:defRPr/>
            </a:pPr>
            <a:r>
              <a:rPr lang="es-ES_tradnl" sz="1800" b="1" dirty="0" err="1" smtClean="0"/>
              <a:t>Esf</a:t>
            </a:r>
            <a:r>
              <a:rPr lang="es-ES_tradnl" sz="1800" b="1" dirty="0" smtClean="0"/>
              <a:t>. </a:t>
            </a:r>
            <a:r>
              <a:rPr lang="es-ES_tradnl" sz="1800" b="1" dirty="0"/>
              <a:t>a</a:t>
            </a:r>
            <a:r>
              <a:rPr lang="es-ES_tradnl" sz="1800" b="1" dirty="0" smtClean="0"/>
              <a:t>nal </a:t>
            </a:r>
            <a:r>
              <a:rPr lang="es-ES_tradnl" sz="1800" b="1" dirty="0"/>
              <a:t>E</a:t>
            </a:r>
            <a:r>
              <a:rPr lang="es-ES_tradnl" sz="1800" b="1" dirty="0" smtClean="0"/>
              <a:t>xterno</a:t>
            </a:r>
            <a:endParaRPr lang="es-ES_tradnl" sz="1800" b="1" dirty="0"/>
          </a:p>
        </p:txBody>
      </p:sp>
      <p:sp>
        <p:nvSpPr>
          <p:cNvPr id="19491" name="Line 35"/>
          <p:cNvSpPr>
            <a:spLocks noChangeShapeType="1"/>
          </p:cNvSpPr>
          <p:nvPr/>
        </p:nvSpPr>
        <p:spPr bwMode="auto">
          <a:xfrm>
            <a:off x="4164318" y="5780236"/>
            <a:ext cx="0" cy="41086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3944813" y="4509120"/>
            <a:ext cx="45243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44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9493" name="Text Box 37"/>
          <p:cNvSpPr txBox="1">
            <a:spLocks noChangeArrowheads="1"/>
          </p:cNvSpPr>
          <p:nvPr/>
        </p:nvSpPr>
        <p:spPr bwMode="auto">
          <a:xfrm>
            <a:off x="3049083" y="1854200"/>
            <a:ext cx="1548822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Corteza</a:t>
            </a:r>
          </a:p>
          <a:p>
            <a:pPr eaLnBrk="1" hangingPunct="1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Tallo</a:t>
            </a:r>
          </a:p>
          <a:p>
            <a:pPr eaLnBrk="1" hangingPunct="1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Médula S2-S4</a:t>
            </a:r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2982913" y="1341438"/>
            <a:ext cx="1909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/>
              <a:t>Señales   aferentes</a:t>
            </a:r>
          </a:p>
        </p:txBody>
      </p:sp>
      <p:sp>
        <p:nvSpPr>
          <p:cNvPr id="19495" name="Line 39"/>
          <p:cNvSpPr>
            <a:spLocks noChangeShapeType="1"/>
          </p:cNvSpPr>
          <p:nvPr/>
        </p:nvSpPr>
        <p:spPr bwMode="auto">
          <a:xfrm>
            <a:off x="3851275" y="1206500"/>
            <a:ext cx="0" cy="64769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611560" y="3213100"/>
            <a:ext cx="2632772" cy="1323439"/>
          </a:xfrm>
          <a:prstGeom prst="rect">
            <a:avLst/>
          </a:prstGeom>
          <a:solidFill>
            <a:srgbClr val="FFCDE1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C85100"/>
              </a:buClr>
              <a:buSzPct val="150000"/>
              <a:defRPr/>
            </a:pPr>
            <a:r>
              <a:rPr lang="es-ES_tradnl" sz="1400" b="1" dirty="0"/>
              <a:t>N. Pelvianos</a:t>
            </a:r>
          </a:p>
          <a:p>
            <a:pPr marL="182563" indent="-182563" algn="l">
              <a:buClr>
                <a:srgbClr val="C851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/>
              <a:t> Aumento peristaltismo</a:t>
            </a:r>
          </a:p>
          <a:p>
            <a:pPr algn="l">
              <a:buClr>
                <a:srgbClr val="C85100"/>
              </a:buClr>
              <a:buSzPct val="150000"/>
              <a:defRPr/>
            </a:pPr>
            <a:r>
              <a:rPr lang="es-ES_tradnl" sz="1400" b="1" dirty="0"/>
              <a:t> </a:t>
            </a:r>
            <a:r>
              <a:rPr lang="es-ES_tradnl" sz="1400" b="1" dirty="0" smtClean="0"/>
              <a:t>  Colon </a:t>
            </a:r>
            <a:r>
              <a:rPr lang="es-ES_tradnl" sz="1400" b="1" dirty="0"/>
              <a:t>descendente, </a:t>
            </a:r>
            <a:endParaRPr lang="es-ES_tradnl" sz="1400" b="1" dirty="0" smtClean="0"/>
          </a:p>
          <a:p>
            <a:pPr algn="l">
              <a:buClr>
                <a:srgbClr val="C85100"/>
              </a:buClr>
              <a:buSzPct val="150000"/>
              <a:defRPr/>
            </a:pPr>
            <a:r>
              <a:rPr lang="es-ES_tradnl" sz="1400" b="1" dirty="0"/>
              <a:t> </a:t>
            </a:r>
            <a:r>
              <a:rPr lang="es-ES_tradnl" sz="1400" b="1" dirty="0" smtClean="0"/>
              <a:t>  sigmoides</a:t>
            </a:r>
            <a:r>
              <a:rPr lang="es-ES_tradnl" sz="1400" b="1" dirty="0"/>
              <a:t>, recto</a:t>
            </a:r>
          </a:p>
          <a:p>
            <a:pPr marL="171450" indent="-171450" algn="l">
              <a:buClr>
                <a:srgbClr val="C85100"/>
              </a:buClr>
              <a:buSzPct val="150000"/>
              <a:buFont typeface="Arial" pitchFamily="34" charset="0"/>
              <a:buChar char="•"/>
              <a:defRPr/>
            </a:pPr>
            <a:endParaRPr lang="es-ES_tradnl" sz="800" b="1" dirty="0"/>
          </a:p>
          <a:p>
            <a:pPr marL="182563" indent="-182563" algn="l">
              <a:buClr>
                <a:srgbClr val="C851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/>
              <a:t> Relajación </a:t>
            </a:r>
            <a:r>
              <a:rPr lang="es-ES_tradnl" sz="1400" b="1" dirty="0" err="1" smtClean="0"/>
              <a:t>Esf</a:t>
            </a:r>
            <a:r>
              <a:rPr lang="es-ES_tradnl" sz="1400" b="1" dirty="0" smtClean="0"/>
              <a:t>. anal </a:t>
            </a:r>
            <a:r>
              <a:rPr lang="es-ES_tradnl" sz="1400" b="1" dirty="0" err="1"/>
              <a:t>I</a:t>
            </a:r>
            <a:r>
              <a:rPr lang="es-ES_tradnl" sz="1400" b="1" dirty="0" err="1" smtClean="0"/>
              <a:t>nt</a:t>
            </a:r>
            <a:r>
              <a:rPr lang="es-ES_tradnl" sz="1600" b="1" dirty="0"/>
              <a:t>.</a:t>
            </a:r>
            <a:endParaRPr lang="es-ES_tradnl" sz="1400" b="1" dirty="0"/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2960688" y="2852738"/>
            <a:ext cx="1755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/>
              <a:t>Señales eferentes</a:t>
            </a:r>
          </a:p>
        </p:txBody>
      </p:sp>
      <p:sp>
        <p:nvSpPr>
          <p:cNvPr id="19498" name="Text Box 42"/>
          <p:cNvSpPr txBox="1">
            <a:spLocks noChangeArrowheads="1"/>
          </p:cNvSpPr>
          <p:nvPr/>
        </p:nvSpPr>
        <p:spPr bwMode="auto">
          <a:xfrm>
            <a:off x="3707904" y="3196133"/>
            <a:ext cx="3543278" cy="1384995"/>
          </a:xfrm>
          <a:prstGeom prst="rect">
            <a:avLst/>
          </a:prstGeom>
          <a:solidFill>
            <a:srgbClr val="DCBCE2"/>
          </a:solidFill>
          <a:ln w="28575">
            <a:solidFill>
              <a:srgbClr val="99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/>
              <a:t> </a:t>
            </a:r>
            <a:r>
              <a:rPr lang="es-ES_tradnl" sz="1400" b="1" dirty="0" smtClean="0"/>
              <a:t>Cierre </a:t>
            </a:r>
            <a:r>
              <a:rPr lang="es-ES_tradnl" sz="1400" b="1" dirty="0"/>
              <a:t>glotis X par</a:t>
            </a:r>
          </a:p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/>
              <a:t> Contracción cara VII par</a:t>
            </a:r>
          </a:p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/>
              <a:t> Descenso diafragma N. Frénico</a:t>
            </a:r>
          </a:p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/>
              <a:t> Contracción pared abdominal</a:t>
            </a:r>
          </a:p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/>
              <a:t> </a:t>
            </a:r>
            <a:r>
              <a:rPr lang="es-ES_tradnl" sz="1400" b="1" dirty="0" smtClean="0"/>
              <a:t>Aumento </a:t>
            </a:r>
            <a:r>
              <a:rPr lang="es-ES_tradnl" sz="1400" b="1" dirty="0"/>
              <a:t>presión </a:t>
            </a:r>
            <a:r>
              <a:rPr lang="es-ES_tradnl" sz="1400" b="1" dirty="0" err="1"/>
              <a:t>intraabdominal</a:t>
            </a:r>
            <a:endParaRPr lang="es-ES_tradnl" sz="1400" b="1" dirty="0"/>
          </a:p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/>
              <a:t> Descenso suelo pélvico </a:t>
            </a:r>
            <a:r>
              <a:rPr lang="es-ES_tradnl" sz="1400" b="1" dirty="0" smtClean="0"/>
              <a:t>N</a:t>
            </a:r>
            <a:r>
              <a:rPr lang="es-ES_tradnl" sz="1400" b="1" dirty="0"/>
              <a:t>. pudendo 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4247953" y="5135339"/>
            <a:ext cx="1834156" cy="646331"/>
          </a:xfrm>
          <a:prstGeom prst="rect">
            <a:avLst/>
          </a:prstGeom>
          <a:solidFill>
            <a:srgbClr val="DCBCE2"/>
          </a:solidFill>
          <a:ln w="28575">
            <a:solidFill>
              <a:srgbClr val="99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/>
              <a:t>Relajación  </a:t>
            </a:r>
          </a:p>
          <a:p>
            <a:pPr>
              <a:defRPr/>
            </a:pPr>
            <a:r>
              <a:rPr lang="es-ES_tradnl" sz="1800" b="1" dirty="0"/>
              <a:t>m. </a:t>
            </a:r>
            <a:r>
              <a:rPr lang="es-ES_tradnl" sz="1800" b="1" dirty="0" err="1"/>
              <a:t>P</a:t>
            </a:r>
            <a:r>
              <a:rPr lang="es-ES_tradnl" sz="1800" b="1" dirty="0" err="1" smtClean="0"/>
              <a:t>uborrectal</a:t>
            </a:r>
            <a:endParaRPr lang="es-ES_tradnl" sz="1800" b="1" dirty="0"/>
          </a:p>
        </p:txBody>
      </p:sp>
      <p:sp>
        <p:nvSpPr>
          <p:cNvPr id="19500" name="Line 44"/>
          <p:cNvSpPr>
            <a:spLocks noChangeShapeType="1"/>
          </p:cNvSpPr>
          <p:nvPr/>
        </p:nvSpPr>
        <p:spPr bwMode="auto">
          <a:xfrm flipH="1">
            <a:off x="1979613" y="2708275"/>
            <a:ext cx="18002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501" name="Line 45"/>
          <p:cNvSpPr>
            <a:spLocks noChangeShapeType="1"/>
          </p:cNvSpPr>
          <p:nvPr/>
        </p:nvSpPr>
        <p:spPr bwMode="auto">
          <a:xfrm>
            <a:off x="3779838" y="2708274"/>
            <a:ext cx="1699705" cy="449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25" name="Text Box 48"/>
          <p:cNvSpPr txBox="1">
            <a:spLocks noChangeArrowheads="1"/>
          </p:cNvSpPr>
          <p:nvPr/>
        </p:nvSpPr>
        <p:spPr bwMode="auto">
          <a:xfrm>
            <a:off x="4742382" y="1854200"/>
            <a:ext cx="2810385" cy="584775"/>
          </a:xfrm>
          <a:prstGeom prst="rect">
            <a:avLst/>
          </a:prstGeom>
          <a:noFill/>
          <a:ln w="28575">
            <a:solidFill>
              <a:srgbClr val="CC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Centro </a:t>
            </a:r>
            <a:r>
              <a:rPr lang="es-ES_tradnl" sz="1600" b="1" dirty="0" smtClean="0"/>
              <a:t>defecación Puente </a:t>
            </a:r>
          </a:p>
          <a:p>
            <a:pPr eaLnBrk="1" hangingPunct="1"/>
            <a:r>
              <a:rPr lang="es-ES_tradnl" sz="1600" b="1" dirty="0" smtClean="0"/>
              <a:t>cerca </a:t>
            </a:r>
            <a:r>
              <a:rPr lang="es-ES_tradnl" sz="1600" b="1" dirty="0"/>
              <a:t>c. </a:t>
            </a:r>
            <a:r>
              <a:rPr lang="es-ES_tradnl" sz="1600" b="1" dirty="0" smtClean="0"/>
              <a:t>Micción</a:t>
            </a:r>
            <a:endParaRPr lang="es-ES_tradnl" sz="1600" b="1" dirty="0"/>
          </a:p>
        </p:txBody>
      </p:sp>
      <p:sp>
        <p:nvSpPr>
          <p:cNvPr id="51226" name="Text Box 49"/>
          <p:cNvSpPr txBox="1">
            <a:spLocks noChangeArrowheads="1"/>
          </p:cNvSpPr>
          <p:nvPr/>
        </p:nvSpPr>
        <p:spPr bwMode="auto">
          <a:xfrm>
            <a:off x="1930542" y="2579462"/>
            <a:ext cx="758542" cy="4001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SNA</a:t>
            </a:r>
          </a:p>
        </p:txBody>
      </p:sp>
      <p:sp>
        <p:nvSpPr>
          <p:cNvPr id="51227" name="Text Box 50"/>
          <p:cNvSpPr txBox="1">
            <a:spLocks noChangeArrowheads="1"/>
          </p:cNvSpPr>
          <p:nvPr/>
        </p:nvSpPr>
        <p:spPr bwMode="auto">
          <a:xfrm>
            <a:off x="5051787" y="2579461"/>
            <a:ext cx="748924" cy="400110"/>
          </a:xfrm>
          <a:prstGeom prst="rect">
            <a:avLst/>
          </a:prstGeom>
          <a:solidFill>
            <a:srgbClr val="CC99FF"/>
          </a:solidFill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SNS</a:t>
            </a: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>
            <a:off x="6033763" y="518209"/>
            <a:ext cx="2683748" cy="646331"/>
          </a:xfrm>
          <a:prstGeom prst="rect">
            <a:avLst/>
          </a:prstGeom>
          <a:solidFill>
            <a:srgbClr val="FFBDD8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 dirty="0"/>
              <a:t>R.  </a:t>
            </a:r>
            <a:r>
              <a:rPr lang="es-ES" sz="1800" b="1" dirty="0" smtClean="0"/>
              <a:t>Defecación Fuerte</a:t>
            </a:r>
            <a:endParaRPr lang="es-ES" sz="1800" b="1" dirty="0"/>
          </a:p>
          <a:p>
            <a:pPr>
              <a:defRPr/>
            </a:pPr>
            <a:r>
              <a:rPr lang="es-ES" sz="1800" b="1" dirty="0" smtClean="0"/>
              <a:t>PARASIMPÁTICO</a:t>
            </a:r>
            <a:endParaRPr lang="es-ES" sz="1800" b="1" dirty="0"/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5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  <p:bldP spid="19476" grpId="0" animBg="1"/>
      <p:bldP spid="19480" grpId="0" animBg="1"/>
      <p:bldP spid="19490" grpId="0" animBg="1"/>
      <p:bldP spid="19491" grpId="0" animBg="1"/>
      <p:bldP spid="19492" grpId="0"/>
      <p:bldP spid="19493" grpId="0" animBg="1"/>
      <p:bldP spid="19494" grpId="0"/>
      <p:bldP spid="19495" grpId="0" animBg="1"/>
      <p:bldP spid="19496" grpId="0" animBg="1"/>
      <p:bldP spid="19497" grpId="0"/>
      <p:bldP spid="19498" grpId="0" animBg="1"/>
      <p:bldP spid="19475" grpId="0" animBg="1"/>
      <p:bldP spid="19500" grpId="0" animBg="1"/>
      <p:bldP spid="19501" grpId="0" animBg="1"/>
      <p:bldP spid="51225" grpId="0" animBg="1"/>
      <p:bldP spid="51226" grpId="0" animBg="1"/>
      <p:bldP spid="5122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2581275" y="3450999"/>
            <a:ext cx="3981450" cy="1501775"/>
          </a:xfrm>
          <a:prstGeom prst="rect">
            <a:avLst/>
          </a:prstGeom>
          <a:noFill/>
          <a:ln w="38100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SzPct val="150000"/>
              <a:defRPr/>
            </a:pPr>
            <a:r>
              <a:rPr lang="es-ES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buSzPct val="150000"/>
              <a:buFontTx/>
              <a:buChar char="•"/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Facilita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la defecación o</a:t>
            </a:r>
          </a:p>
          <a:p>
            <a:pPr algn="l">
              <a:buSzPct val="150000"/>
              <a:defRPr/>
            </a:pPr>
            <a:r>
              <a:rPr lang="es-ES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</a:t>
            </a:r>
            <a:endParaRPr lang="es-E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50000"/>
              <a:buFontTx/>
              <a:buChar char="•"/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Impide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la defecación </a:t>
            </a:r>
          </a:p>
          <a:p>
            <a:pPr algn="l">
              <a:buSzPct val="150000"/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hasta el momento apropiado</a:t>
            </a:r>
          </a:p>
          <a:p>
            <a:pPr algn="l">
              <a:buSzPct val="150000"/>
              <a:defRPr/>
            </a:pPr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3114303" y="2133599"/>
            <a:ext cx="2915394" cy="11588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VOLUNTARIO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(Corteza) </a:t>
            </a:r>
          </a:p>
          <a:p>
            <a:pPr>
              <a:defRPr/>
            </a:pP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Anal Externo</a:t>
            </a:r>
          </a:p>
        </p:txBody>
      </p:sp>
      <p:sp>
        <p:nvSpPr>
          <p:cNvPr id="163850" name="Text Box 10"/>
          <p:cNvSpPr txBox="1">
            <a:spLocks noChangeArrowheads="1"/>
          </p:cNvSpPr>
          <p:nvPr/>
        </p:nvSpPr>
        <p:spPr bwMode="auto">
          <a:xfrm>
            <a:off x="684213" y="6921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6447795" y="446887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228184" y="908720"/>
            <a:ext cx="241284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Reflejos Defecación</a:t>
            </a:r>
            <a:endParaRPr lang="es-ES" sz="1800" b="1" dirty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7" name="Text Box 7"/>
          <p:cNvSpPr txBox="1">
            <a:spLocks noChangeArrowheads="1"/>
          </p:cNvSpPr>
          <p:nvPr/>
        </p:nvSpPr>
        <p:spPr bwMode="auto">
          <a:xfrm>
            <a:off x="2535238" y="2636838"/>
            <a:ext cx="4035400" cy="28931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Facilita</a:t>
            </a:r>
            <a:r>
              <a:rPr lang="es-ES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defecación:</a:t>
            </a:r>
          </a:p>
          <a:p>
            <a:pPr algn="l">
              <a:defRPr/>
            </a:pPr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82563" indent="-182563" algn="l"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Relaja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 Anal Externo </a:t>
            </a:r>
          </a:p>
          <a:p>
            <a:pPr marL="182563" indent="-182563" algn="l"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Relaja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Elevador del Ano</a:t>
            </a:r>
          </a:p>
          <a:p>
            <a:pPr marL="182563" indent="-182563" algn="l"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Contrae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pared abdominal</a:t>
            </a:r>
          </a:p>
          <a:p>
            <a:pPr algn="l"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Inhibe</a:t>
            </a: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defecación:</a:t>
            </a:r>
          </a:p>
          <a:p>
            <a:pPr algn="l">
              <a:defRPr/>
            </a:pPr>
            <a:r>
              <a:rPr lang="es-ES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182563" indent="-182563" algn="l"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Contrae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 Anal Externo</a:t>
            </a:r>
          </a:p>
          <a:p>
            <a:pPr algn="l">
              <a:defRPr/>
            </a:pPr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auto">
          <a:xfrm>
            <a:off x="2766008" y="1655614"/>
            <a:ext cx="3610396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400"/>
              <a:t>Control VOLUNTARIO corteza</a:t>
            </a:r>
          </a:p>
        </p:txBody>
      </p:sp>
      <p:sp>
        <p:nvSpPr>
          <p:cNvPr id="158730" name="Text Box 10"/>
          <p:cNvSpPr txBox="1">
            <a:spLocks noChangeArrowheads="1"/>
          </p:cNvSpPr>
          <p:nvPr/>
        </p:nvSpPr>
        <p:spPr bwMode="auto">
          <a:xfrm>
            <a:off x="900113" y="9810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6375787" y="368073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031416" y="873344"/>
            <a:ext cx="1537600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Reflejos </a:t>
            </a:r>
          </a:p>
          <a:p>
            <a:pPr algn="l">
              <a:defRPr/>
            </a:pPr>
            <a:r>
              <a:rPr lang="es-ES" sz="1800" b="1" dirty="0" smtClean="0"/>
              <a:t>Defecación</a:t>
            </a:r>
            <a:endParaRPr lang="es-ES" sz="1800" b="1" dirty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50" name="Text Box 6"/>
          <p:cNvSpPr txBox="1">
            <a:spLocks noChangeArrowheads="1"/>
          </p:cNvSpPr>
          <p:nvPr/>
        </p:nvSpPr>
        <p:spPr bwMode="auto">
          <a:xfrm>
            <a:off x="539552" y="3207068"/>
            <a:ext cx="2095500" cy="519113"/>
          </a:xfrm>
          <a:prstGeom prst="rect">
            <a:avLst/>
          </a:prstGeom>
          <a:solidFill>
            <a:srgbClr val="C6CFFE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FF8B8B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Continencia</a:t>
            </a:r>
          </a:p>
        </p:txBody>
      </p:sp>
      <p:sp>
        <p:nvSpPr>
          <p:cNvPr id="185351" name="Text Box 7"/>
          <p:cNvSpPr txBox="1">
            <a:spLocks noChangeArrowheads="1"/>
          </p:cNvSpPr>
          <p:nvPr/>
        </p:nvSpPr>
        <p:spPr bwMode="auto">
          <a:xfrm>
            <a:off x="4960590" y="3249006"/>
            <a:ext cx="2436812" cy="519113"/>
          </a:xfrm>
          <a:prstGeom prst="rect">
            <a:avLst/>
          </a:prstGeom>
          <a:solidFill>
            <a:srgbClr val="FFC5C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8B8B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Incontinencia</a:t>
            </a:r>
          </a:p>
        </p:txBody>
      </p:sp>
      <p:sp>
        <p:nvSpPr>
          <p:cNvPr id="185352" name="Text Box 8"/>
          <p:cNvSpPr txBox="1">
            <a:spLocks noChangeArrowheads="1"/>
          </p:cNvSpPr>
          <p:nvPr/>
        </p:nvSpPr>
        <p:spPr bwMode="auto">
          <a:xfrm>
            <a:off x="394741" y="3860799"/>
            <a:ext cx="417646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puborrectal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contraído</a:t>
            </a: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Angulo recto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anal conservado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Esfínter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anal externo contraído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4886126" y="3860800"/>
            <a:ext cx="39052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puborrectal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relajado</a:t>
            </a:r>
          </a:p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Angulo recto anal perdido</a:t>
            </a:r>
          </a:p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 anal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relajado</a:t>
            </a:r>
          </a:p>
        </p:txBody>
      </p:sp>
      <p:sp>
        <p:nvSpPr>
          <p:cNvPr id="54278" name="Text Box 18"/>
          <p:cNvSpPr txBox="1">
            <a:spLocks noChangeArrowheads="1"/>
          </p:cNvSpPr>
          <p:nvPr/>
        </p:nvSpPr>
        <p:spPr bwMode="auto">
          <a:xfrm>
            <a:off x="2495549" y="2204864"/>
            <a:ext cx="4151313" cy="7604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dirty="0"/>
              <a:t>Acción del elevador del ano </a:t>
            </a:r>
          </a:p>
          <a:p>
            <a:pPr eaLnBrk="1" hangingPunct="1"/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(m. </a:t>
            </a:r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puborrectal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185365" name="Text Box 21"/>
          <p:cNvSpPr txBox="1">
            <a:spLocks noChangeArrowheads="1"/>
          </p:cNvSpPr>
          <p:nvPr/>
        </p:nvSpPr>
        <p:spPr bwMode="auto">
          <a:xfrm>
            <a:off x="6300788" y="404813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754438" y="901755"/>
            <a:ext cx="17395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  <p:sp>
        <p:nvSpPr>
          <p:cNvPr id="2" name="1 Flecha a la derecha con bandas"/>
          <p:cNvSpPr/>
          <p:nvPr/>
        </p:nvSpPr>
        <p:spPr bwMode="auto">
          <a:xfrm>
            <a:off x="6838744" y="5589240"/>
            <a:ext cx="1353641" cy="288032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4" name="Text Box 6"/>
          <p:cNvSpPr txBox="1">
            <a:spLocks noChangeArrowheads="1"/>
          </p:cNvSpPr>
          <p:nvPr/>
        </p:nvSpPr>
        <p:spPr bwMode="auto">
          <a:xfrm>
            <a:off x="684213" y="4905375"/>
            <a:ext cx="3259226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SzPct val="125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puborrectal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contraído</a:t>
            </a:r>
          </a:p>
          <a:p>
            <a:pPr algn="l">
              <a:buSzPct val="125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Angulo recto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anal conservado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25000"/>
              <a:defRPr/>
            </a:pPr>
            <a:endParaRPr lang="es-ES_tradnl" sz="9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25000"/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ext. e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contraídos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1735" name="Text Box 7"/>
          <p:cNvSpPr txBox="1">
            <a:spLocks noChangeArrowheads="1"/>
          </p:cNvSpPr>
          <p:nvPr/>
        </p:nvSpPr>
        <p:spPr bwMode="auto">
          <a:xfrm>
            <a:off x="5076825" y="4869160"/>
            <a:ext cx="3142207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SzPct val="125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puborrectal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relajado</a:t>
            </a:r>
          </a:p>
          <a:p>
            <a:pPr algn="l">
              <a:buSzPct val="125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Angulo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anorectal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perdido</a:t>
            </a:r>
          </a:p>
          <a:p>
            <a:pPr algn="l">
              <a:buSzPct val="125000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25000"/>
              <a:defRPr/>
            </a:pP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ext. e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relajados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1737" name="Line 9"/>
          <p:cNvSpPr>
            <a:spLocks noChangeShapeType="1"/>
          </p:cNvSpPr>
          <p:nvPr/>
        </p:nvSpPr>
        <p:spPr bwMode="auto">
          <a:xfrm flipH="1">
            <a:off x="2195513" y="2492375"/>
            <a:ext cx="792162" cy="576263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1738" name="Line 10"/>
          <p:cNvSpPr>
            <a:spLocks noChangeShapeType="1"/>
          </p:cNvSpPr>
          <p:nvPr/>
        </p:nvSpPr>
        <p:spPr bwMode="auto">
          <a:xfrm>
            <a:off x="2195513" y="3068638"/>
            <a:ext cx="360362" cy="1152525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5302" name="Line 11"/>
          <p:cNvSpPr>
            <a:spLocks noChangeShapeType="1"/>
          </p:cNvSpPr>
          <p:nvPr/>
        </p:nvSpPr>
        <p:spPr bwMode="auto">
          <a:xfrm flipH="1">
            <a:off x="6443663" y="2060575"/>
            <a:ext cx="215900" cy="1152525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5303" name="Line 12"/>
          <p:cNvSpPr>
            <a:spLocks noChangeShapeType="1"/>
          </p:cNvSpPr>
          <p:nvPr/>
        </p:nvSpPr>
        <p:spPr bwMode="auto">
          <a:xfrm>
            <a:off x="6443663" y="3213100"/>
            <a:ext cx="288925" cy="1008063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201746" name="Picture 18" descr="defecacion"/>
          <p:cNvPicPr>
            <a:picLocks noChangeAspect="1" noChangeArrowheads="1"/>
          </p:cNvPicPr>
          <p:nvPr/>
        </p:nvPicPr>
        <p:blipFill>
          <a:blip r:embed="rId2">
            <a:lum bright="-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" t="10291" r="54213" b="7951"/>
          <a:stretch>
            <a:fillRect/>
          </a:stretch>
        </p:blipFill>
        <p:spPr bwMode="auto">
          <a:xfrm>
            <a:off x="957263" y="1196975"/>
            <a:ext cx="3182937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47" name="Text Box 19"/>
          <p:cNvSpPr txBox="1">
            <a:spLocks noChangeArrowheads="1"/>
          </p:cNvSpPr>
          <p:nvPr/>
        </p:nvSpPr>
        <p:spPr bwMode="auto">
          <a:xfrm>
            <a:off x="900113" y="1042786"/>
            <a:ext cx="1203325" cy="4857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Reposo</a:t>
            </a:r>
          </a:p>
        </p:txBody>
      </p:sp>
      <p:pic>
        <p:nvPicPr>
          <p:cNvPr id="201749" name="Picture 21" descr="defecacion"/>
          <p:cNvPicPr>
            <a:picLocks noChangeAspect="1" noChangeArrowheads="1"/>
          </p:cNvPicPr>
          <p:nvPr/>
        </p:nvPicPr>
        <p:blipFill>
          <a:blip r:embed="rId2">
            <a:lum bright="-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89" t="10291" r="5000" b="7480"/>
          <a:stretch>
            <a:fillRect/>
          </a:stretch>
        </p:blipFill>
        <p:spPr bwMode="auto">
          <a:xfrm>
            <a:off x="4912790" y="1052513"/>
            <a:ext cx="3470275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50" name="Text Box 22"/>
          <p:cNvSpPr txBox="1">
            <a:spLocks noChangeArrowheads="1"/>
          </p:cNvSpPr>
          <p:nvPr/>
        </p:nvSpPr>
        <p:spPr bwMode="auto">
          <a:xfrm>
            <a:off x="5148263" y="4437112"/>
            <a:ext cx="27844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Descenso piso pélvico</a:t>
            </a:r>
          </a:p>
        </p:txBody>
      </p:sp>
      <p:sp>
        <p:nvSpPr>
          <p:cNvPr id="201743" name="Line 15"/>
          <p:cNvSpPr>
            <a:spLocks noChangeShapeType="1"/>
          </p:cNvSpPr>
          <p:nvPr/>
        </p:nvSpPr>
        <p:spPr bwMode="auto">
          <a:xfrm>
            <a:off x="3276600" y="2205038"/>
            <a:ext cx="2857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1751" name="Line 23"/>
          <p:cNvSpPr>
            <a:spLocks noChangeShapeType="1"/>
          </p:cNvSpPr>
          <p:nvPr/>
        </p:nvSpPr>
        <p:spPr bwMode="auto">
          <a:xfrm>
            <a:off x="7164388" y="2276475"/>
            <a:ext cx="6477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1752" name="Rectangle 24"/>
          <p:cNvSpPr>
            <a:spLocks noChangeArrowheads="1"/>
          </p:cNvSpPr>
          <p:nvPr/>
        </p:nvSpPr>
        <p:spPr bwMode="auto">
          <a:xfrm>
            <a:off x="900113" y="3932238"/>
            <a:ext cx="32400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53" name="Text Box 25"/>
          <p:cNvSpPr txBox="1">
            <a:spLocks noChangeArrowheads="1"/>
          </p:cNvSpPr>
          <p:nvPr/>
        </p:nvSpPr>
        <p:spPr bwMode="auto">
          <a:xfrm>
            <a:off x="1363565" y="3888115"/>
            <a:ext cx="63350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 err="1" smtClean="0"/>
              <a:t>Esf</a:t>
            </a:r>
            <a:r>
              <a:rPr lang="es-ES_tradnl" sz="1400" b="1" dirty="0" smtClean="0"/>
              <a:t>. </a:t>
            </a:r>
          </a:p>
          <a:p>
            <a:pPr eaLnBrk="1" hangingPunct="1"/>
            <a:r>
              <a:rPr lang="es-ES_tradnl" sz="1400" b="1" dirty="0" smtClean="0"/>
              <a:t>Ext</a:t>
            </a:r>
            <a:r>
              <a:rPr lang="es-ES_tradnl" sz="1400" b="1" dirty="0"/>
              <a:t>.</a:t>
            </a:r>
          </a:p>
        </p:txBody>
      </p:sp>
      <p:sp>
        <p:nvSpPr>
          <p:cNvPr id="201754" name="Text Box 26"/>
          <p:cNvSpPr txBox="1">
            <a:spLocks noChangeArrowheads="1"/>
          </p:cNvSpPr>
          <p:nvPr/>
        </p:nvSpPr>
        <p:spPr bwMode="auto">
          <a:xfrm>
            <a:off x="1887602" y="4104015"/>
            <a:ext cx="63350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 err="1"/>
              <a:t>Esf</a:t>
            </a:r>
            <a:r>
              <a:rPr lang="es-ES_tradnl" sz="1400" b="1" dirty="0"/>
              <a:t>. </a:t>
            </a:r>
          </a:p>
          <a:p>
            <a:pPr eaLnBrk="1" hangingPunct="1"/>
            <a:r>
              <a:rPr lang="es-ES_tradnl" sz="1400" b="1" dirty="0" err="1"/>
              <a:t>Int</a:t>
            </a:r>
            <a:r>
              <a:rPr lang="es-ES_tradnl" sz="1400" b="1" dirty="0"/>
              <a:t>.</a:t>
            </a:r>
          </a:p>
        </p:txBody>
      </p:sp>
      <p:sp>
        <p:nvSpPr>
          <p:cNvPr id="201755" name="Line 27"/>
          <p:cNvSpPr>
            <a:spLocks noChangeShapeType="1"/>
          </p:cNvSpPr>
          <p:nvPr/>
        </p:nvSpPr>
        <p:spPr bwMode="auto">
          <a:xfrm flipV="1">
            <a:off x="2124075" y="3860800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1756" name="Text Box 28"/>
          <p:cNvSpPr txBox="1">
            <a:spLocks noChangeArrowheads="1"/>
          </p:cNvSpPr>
          <p:nvPr/>
        </p:nvSpPr>
        <p:spPr bwMode="auto">
          <a:xfrm>
            <a:off x="2640896" y="3725409"/>
            <a:ext cx="10983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Ángulo </a:t>
            </a:r>
          </a:p>
          <a:p>
            <a:pPr eaLnBrk="1" hangingPunct="1"/>
            <a:r>
              <a:rPr lang="es-ES_tradnl" sz="1400" b="1" dirty="0" err="1" smtClean="0"/>
              <a:t>Anorectal</a:t>
            </a:r>
            <a:r>
              <a:rPr lang="es-ES_tradnl" sz="1400" b="1" dirty="0" smtClean="0"/>
              <a:t> </a:t>
            </a:r>
          </a:p>
        </p:txBody>
      </p:sp>
      <p:sp>
        <p:nvSpPr>
          <p:cNvPr id="201757" name="Rectangle 29"/>
          <p:cNvSpPr>
            <a:spLocks noChangeArrowheads="1"/>
          </p:cNvSpPr>
          <p:nvPr/>
        </p:nvSpPr>
        <p:spPr bwMode="auto">
          <a:xfrm>
            <a:off x="827088" y="350043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58" name="Text Box 30"/>
          <p:cNvSpPr txBox="1">
            <a:spLocks noChangeArrowheads="1"/>
          </p:cNvSpPr>
          <p:nvPr/>
        </p:nvSpPr>
        <p:spPr bwMode="auto">
          <a:xfrm>
            <a:off x="492344" y="3348281"/>
            <a:ext cx="1093569" cy="584775"/>
          </a:xfrm>
          <a:prstGeom prst="rect">
            <a:avLst/>
          </a:prstGeom>
          <a:solidFill>
            <a:srgbClr val="DCBCE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m. </a:t>
            </a:r>
            <a:r>
              <a:rPr lang="es-ES_tradnl" sz="1600" b="1" dirty="0" err="1" smtClean="0"/>
              <a:t>pubo</a:t>
            </a:r>
            <a:r>
              <a:rPr lang="es-ES_tradnl" sz="1600" b="1" dirty="0" smtClean="0"/>
              <a:t>-</a:t>
            </a:r>
          </a:p>
          <a:p>
            <a:pPr eaLnBrk="1" hangingPunct="1"/>
            <a:r>
              <a:rPr lang="es-ES_tradnl" sz="1600" b="1" dirty="0" smtClean="0"/>
              <a:t>rectal</a:t>
            </a:r>
            <a:endParaRPr lang="es-ES_tradnl" sz="1600" b="1" dirty="0"/>
          </a:p>
        </p:txBody>
      </p:sp>
      <p:sp>
        <p:nvSpPr>
          <p:cNvPr id="55317" name="Rectangle 31"/>
          <p:cNvSpPr>
            <a:spLocks noChangeArrowheads="1"/>
          </p:cNvSpPr>
          <p:nvPr/>
        </p:nvSpPr>
        <p:spPr bwMode="auto">
          <a:xfrm>
            <a:off x="7235825" y="3933825"/>
            <a:ext cx="865188" cy="431800"/>
          </a:xfrm>
          <a:prstGeom prst="rect">
            <a:avLst/>
          </a:prstGeom>
          <a:solidFill>
            <a:srgbClr val="F8F8F8"/>
          </a:solidFill>
          <a:ln w="9525">
            <a:solidFill>
              <a:srgbClr val="F8F8F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60" name="Text Box 32"/>
          <p:cNvSpPr txBox="1">
            <a:spLocks noChangeArrowheads="1"/>
          </p:cNvSpPr>
          <p:nvPr/>
        </p:nvSpPr>
        <p:spPr bwMode="auto">
          <a:xfrm>
            <a:off x="7257723" y="3842405"/>
            <a:ext cx="10198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Ángulo </a:t>
            </a:r>
          </a:p>
          <a:p>
            <a:pPr eaLnBrk="1" hangingPunct="1"/>
            <a:r>
              <a:rPr lang="es-ES_tradnl" sz="1400" b="1" dirty="0" err="1" smtClean="0"/>
              <a:t>Anorectal</a:t>
            </a:r>
            <a:endParaRPr lang="es-ES_tradnl" sz="1400" b="1" dirty="0"/>
          </a:p>
        </p:txBody>
      </p:sp>
      <p:sp>
        <p:nvSpPr>
          <p:cNvPr id="55319" name="Rectangle 34"/>
          <p:cNvSpPr>
            <a:spLocks noChangeArrowheads="1"/>
          </p:cNvSpPr>
          <p:nvPr/>
        </p:nvSpPr>
        <p:spPr bwMode="auto">
          <a:xfrm>
            <a:off x="3035300" y="5908803"/>
            <a:ext cx="2578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GB" sz="1000" dirty="0" err="1">
                <a:latin typeface="Arial" charset="0"/>
                <a:cs typeface="Times New Roman" pitchFamily="18" charset="0"/>
              </a:rPr>
              <a:t>Adaptado</a:t>
            </a:r>
            <a:r>
              <a:rPr lang="en-GB" sz="1000" dirty="0">
                <a:latin typeface="Arial" charset="0"/>
                <a:cs typeface="Times New Roman" pitchFamily="18" charset="0"/>
              </a:rPr>
              <a:t> de: </a:t>
            </a:r>
            <a:r>
              <a:rPr lang="en-GB" sz="1000" dirty="0" err="1">
                <a:latin typeface="Arial" charset="0"/>
                <a:cs typeface="Times New Roman" pitchFamily="18" charset="0"/>
              </a:rPr>
              <a:t>Ganong</a:t>
            </a:r>
            <a:r>
              <a:rPr lang="en-GB" sz="1000" dirty="0">
                <a:latin typeface="Arial" charset="0"/>
                <a:cs typeface="Times New Roman" pitchFamily="18" charset="0"/>
              </a:rPr>
              <a:t>. W. F. </a:t>
            </a:r>
            <a:r>
              <a:rPr lang="en-GB" sz="1000" i="1" dirty="0">
                <a:latin typeface="Arial" charset="0"/>
                <a:cs typeface="Times New Roman" pitchFamily="18" charset="0"/>
              </a:rPr>
              <a:t>Review of </a:t>
            </a:r>
          </a:p>
          <a:p>
            <a:pPr algn="r"/>
            <a:r>
              <a:rPr lang="en-GB" sz="1000" i="1" dirty="0">
                <a:latin typeface="Arial" charset="0"/>
                <a:cs typeface="Times New Roman" pitchFamily="18" charset="0"/>
              </a:rPr>
              <a:t>Medical Physiology</a:t>
            </a:r>
            <a:r>
              <a:rPr lang="en-GB" sz="1000" dirty="0">
                <a:latin typeface="Arial" charset="0"/>
                <a:cs typeface="Times New Roman" pitchFamily="18" charset="0"/>
              </a:rPr>
              <a:t>. 22</a:t>
            </a:r>
            <a:r>
              <a:rPr lang="en-GB" sz="1000" baseline="30000" dirty="0">
                <a:latin typeface="Arial" charset="0"/>
                <a:cs typeface="Times New Roman" pitchFamily="18" charset="0"/>
              </a:rPr>
              <a:t>th</a:t>
            </a:r>
            <a:r>
              <a:rPr lang="en-GB" sz="1000" dirty="0">
                <a:latin typeface="Arial" charset="0"/>
                <a:cs typeface="Times New Roman" pitchFamily="18" charset="0"/>
              </a:rPr>
              <a:t>  Ed. Lange, 2005.</a:t>
            </a:r>
          </a:p>
        </p:txBody>
      </p:sp>
      <p:sp>
        <p:nvSpPr>
          <p:cNvPr id="55320" name="Text Box 36"/>
          <p:cNvSpPr txBox="1">
            <a:spLocks noChangeArrowheads="1"/>
          </p:cNvSpPr>
          <p:nvPr/>
        </p:nvSpPr>
        <p:spPr bwMode="auto">
          <a:xfrm>
            <a:off x="900113" y="518584"/>
            <a:ext cx="3424237" cy="425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Acción del elevador del ano</a:t>
            </a:r>
          </a:p>
        </p:txBody>
      </p:sp>
      <p:sp>
        <p:nvSpPr>
          <p:cNvPr id="201748" name="Text Box 20"/>
          <p:cNvSpPr txBox="1">
            <a:spLocks noChangeArrowheads="1"/>
          </p:cNvSpPr>
          <p:nvPr/>
        </p:nvSpPr>
        <p:spPr bwMode="auto">
          <a:xfrm>
            <a:off x="4904974" y="1032982"/>
            <a:ext cx="936625" cy="4857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Pujo</a:t>
            </a:r>
          </a:p>
        </p:txBody>
      </p:sp>
      <p:sp>
        <p:nvSpPr>
          <p:cNvPr id="201765" name="Text Box 37"/>
          <p:cNvSpPr txBox="1">
            <a:spLocks noChangeArrowheads="1"/>
          </p:cNvSpPr>
          <p:nvPr/>
        </p:nvSpPr>
        <p:spPr bwMode="auto">
          <a:xfrm>
            <a:off x="4748030" y="3169029"/>
            <a:ext cx="1093569" cy="584775"/>
          </a:xfrm>
          <a:prstGeom prst="rect">
            <a:avLst/>
          </a:prstGeom>
          <a:solidFill>
            <a:srgbClr val="DCBCE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m. </a:t>
            </a:r>
            <a:r>
              <a:rPr lang="es-ES_tradnl" sz="1600" b="1" dirty="0" err="1" smtClean="0"/>
              <a:t>pubo</a:t>
            </a:r>
            <a:r>
              <a:rPr lang="es-ES_tradnl" sz="1600" b="1" dirty="0" smtClean="0"/>
              <a:t>-</a:t>
            </a:r>
          </a:p>
          <a:p>
            <a:pPr eaLnBrk="1" hangingPunct="1"/>
            <a:r>
              <a:rPr lang="es-ES_tradnl" sz="1600" b="1" dirty="0" smtClean="0"/>
              <a:t>rectal</a:t>
            </a:r>
            <a:endParaRPr lang="es-ES_tradnl" sz="1600" b="1" dirty="0"/>
          </a:p>
        </p:txBody>
      </p:sp>
      <p:sp>
        <p:nvSpPr>
          <p:cNvPr id="201766" name="Line 38"/>
          <p:cNvSpPr>
            <a:spLocks noChangeShapeType="1"/>
          </p:cNvSpPr>
          <p:nvPr/>
        </p:nvSpPr>
        <p:spPr bwMode="auto">
          <a:xfrm>
            <a:off x="5867400" y="3429000"/>
            <a:ext cx="1444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Flecha abajo"/>
          <p:cNvSpPr/>
          <p:nvPr/>
        </p:nvSpPr>
        <p:spPr bwMode="auto">
          <a:xfrm>
            <a:off x="5940152" y="3640668"/>
            <a:ext cx="1245563" cy="770667"/>
          </a:xfrm>
          <a:prstGeom prst="downArrow">
            <a:avLst>
              <a:gd name="adj1" fmla="val 63877"/>
              <a:gd name="adj2" fmla="val 69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6813405" y="484734"/>
            <a:ext cx="17395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4" grpId="0"/>
      <p:bldP spid="201735" grpId="0"/>
      <p:bldP spid="201737" grpId="0" animBg="1"/>
      <p:bldP spid="201738" grpId="0" animBg="1"/>
      <p:bldP spid="201747" grpId="0" animBg="1"/>
      <p:bldP spid="201750" grpId="0" animBg="1"/>
      <p:bldP spid="201743" grpId="0" animBg="1"/>
      <p:bldP spid="201751" grpId="0" animBg="1"/>
      <p:bldP spid="201752" grpId="0" animBg="1"/>
      <p:bldP spid="201753" grpId="0"/>
      <p:bldP spid="201754" grpId="0"/>
      <p:bldP spid="201755" grpId="0" animBg="1"/>
      <p:bldP spid="201756" grpId="0"/>
      <p:bldP spid="201757" grpId="0" animBg="1"/>
      <p:bldP spid="201758" grpId="0" animBg="1"/>
      <p:bldP spid="201760" grpId="0"/>
      <p:bldP spid="201748" grpId="0" animBg="1"/>
      <p:bldP spid="201765" grpId="0" animBg="1"/>
      <p:bldP spid="201766" grpId="0" animBg="1"/>
      <p:bldP spid="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5" descr="img17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33"/>
          <a:stretch/>
        </p:blipFill>
        <p:spPr>
          <a:xfrm>
            <a:off x="1547813" y="979489"/>
            <a:ext cx="5976937" cy="432172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6323" name="Rectangle 14"/>
          <p:cNvSpPr>
            <a:spLocks noChangeArrowheads="1"/>
          </p:cNvSpPr>
          <p:nvPr/>
        </p:nvSpPr>
        <p:spPr bwMode="auto">
          <a:xfrm>
            <a:off x="1763713" y="4797425"/>
            <a:ext cx="10080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24" name="Rectangle 15"/>
          <p:cNvSpPr>
            <a:spLocks noChangeArrowheads="1"/>
          </p:cNvSpPr>
          <p:nvPr/>
        </p:nvSpPr>
        <p:spPr bwMode="auto">
          <a:xfrm>
            <a:off x="2843213" y="4652963"/>
            <a:ext cx="10810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611560" y="508611"/>
            <a:ext cx="107914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29" name="Text Box 20"/>
          <p:cNvSpPr txBox="1">
            <a:spLocks noChangeArrowheads="1"/>
          </p:cNvSpPr>
          <p:nvPr/>
        </p:nvSpPr>
        <p:spPr bwMode="auto">
          <a:xfrm>
            <a:off x="827882" y="1120283"/>
            <a:ext cx="1871662" cy="646331"/>
          </a:xfrm>
          <a:prstGeom prst="rect">
            <a:avLst/>
          </a:prstGeom>
          <a:solidFill>
            <a:srgbClr val="DCBCE2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/>
              <a:t>CONTROL </a:t>
            </a:r>
          </a:p>
          <a:p>
            <a:pPr eaLnBrk="1" hangingPunct="1"/>
            <a:r>
              <a:rPr lang="es-ES" sz="1800" b="1"/>
              <a:t>VOLUNTARIO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980160" y="4777779"/>
            <a:ext cx="896399" cy="307777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929873" y="4609089"/>
            <a:ext cx="922047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Ext.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6300788" y="2852936"/>
            <a:ext cx="1063625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Rectángulo"/>
          <p:cNvSpPr/>
          <p:nvPr/>
        </p:nvSpPr>
        <p:spPr bwMode="auto">
          <a:xfrm>
            <a:off x="6440851" y="3861048"/>
            <a:ext cx="1063625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681116" y="3059087"/>
            <a:ext cx="1199367" cy="400110"/>
          </a:xfrm>
          <a:prstGeom prst="rect">
            <a:avLst/>
          </a:prstGeom>
          <a:solidFill>
            <a:srgbClr val="FFC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662680" y="3861048"/>
            <a:ext cx="1236237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Ext.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6412626" y="1666162"/>
            <a:ext cx="839948" cy="46669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6732240" y="1988840"/>
            <a:ext cx="352072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681116" y="1938089"/>
            <a:ext cx="873958" cy="400110"/>
          </a:xfrm>
          <a:prstGeom prst="rect">
            <a:avLst/>
          </a:prstGeom>
          <a:solidFill>
            <a:srgbClr val="FFC69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Recto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3924300" y="1052736"/>
            <a:ext cx="1367780" cy="54587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3995936" y="1412776"/>
            <a:ext cx="1296144" cy="2061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266874" y="1268760"/>
            <a:ext cx="9605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800" b="1" dirty="0" smtClean="0"/>
              <a:t>Presión</a:t>
            </a:r>
            <a:endParaRPr lang="es-VE" sz="1800" b="1" dirty="0"/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6802588" y="435266"/>
            <a:ext cx="1747594" cy="307777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/>
              <a:t>III. MOTILIDAD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798777" y="853374"/>
            <a:ext cx="17395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  <p:sp>
        <p:nvSpPr>
          <p:cNvPr id="2" name="Rectángulo 1"/>
          <p:cNvSpPr/>
          <p:nvPr/>
        </p:nvSpPr>
        <p:spPr bwMode="auto">
          <a:xfrm>
            <a:off x="4266874" y="4305032"/>
            <a:ext cx="2173977" cy="104005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 bwMode="auto">
          <a:xfrm flipV="1">
            <a:off x="4536281" y="4328840"/>
            <a:ext cx="10001" cy="49621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ector recto de flecha 27"/>
          <p:cNvCxnSpPr/>
          <p:nvPr/>
        </p:nvCxnSpPr>
        <p:spPr bwMode="auto">
          <a:xfrm flipV="1">
            <a:off x="5353862" y="4251198"/>
            <a:ext cx="0" cy="58802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ector recto de flecha 28"/>
          <p:cNvCxnSpPr/>
          <p:nvPr/>
        </p:nvCxnSpPr>
        <p:spPr bwMode="auto">
          <a:xfrm flipV="1">
            <a:off x="6084168" y="4221088"/>
            <a:ext cx="0" cy="648246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796180" y="4953767"/>
            <a:ext cx="3456394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DISTENSIÓN 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RECTO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6"/>
          <p:cNvSpPr txBox="1">
            <a:spLocks noChangeArrowheads="1"/>
          </p:cNvSpPr>
          <p:nvPr/>
        </p:nvSpPr>
        <p:spPr bwMode="auto">
          <a:xfrm>
            <a:off x="2582465" y="1772783"/>
            <a:ext cx="3977481" cy="461665"/>
          </a:xfrm>
          <a:prstGeom prst="rect">
            <a:avLst/>
          </a:prstGeom>
          <a:solidFill>
            <a:srgbClr val="DCBCE2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CONTROL VOLUNTARIO</a:t>
            </a: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5076825" y="5373688"/>
            <a:ext cx="3027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“no me dio tiempo!”</a:t>
            </a:r>
          </a:p>
        </p:txBody>
      </p:sp>
      <p:sp>
        <p:nvSpPr>
          <p:cNvPr id="173064" name="Rectangle 8"/>
          <p:cNvSpPr>
            <a:spLocks noChangeArrowheads="1"/>
          </p:cNvSpPr>
          <p:nvPr/>
        </p:nvSpPr>
        <p:spPr bwMode="auto">
          <a:xfrm>
            <a:off x="5076825" y="4941888"/>
            <a:ext cx="172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“me hice!”</a:t>
            </a:r>
          </a:p>
        </p:txBody>
      </p:sp>
      <p:sp>
        <p:nvSpPr>
          <p:cNvPr id="173068" name="Text Box 12"/>
          <p:cNvSpPr txBox="1">
            <a:spLocks noChangeArrowheads="1"/>
          </p:cNvSpPr>
          <p:nvPr/>
        </p:nvSpPr>
        <p:spPr bwMode="auto">
          <a:xfrm>
            <a:off x="2002336" y="162261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1412875" y="3354388"/>
            <a:ext cx="2193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&gt; 18 a &lt;55 mm Hg</a:t>
            </a:r>
          </a:p>
        </p:txBody>
      </p:sp>
      <p:sp>
        <p:nvSpPr>
          <p:cNvPr id="173071" name="Text Box 15"/>
          <p:cNvSpPr txBox="1">
            <a:spLocks noChangeArrowheads="1"/>
          </p:cNvSpPr>
          <p:nvPr/>
        </p:nvSpPr>
        <p:spPr bwMode="auto">
          <a:xfrm>
            <a:off x="1403350" y="4221163"/>
            <a:ext cx="2752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DESEO DE EVACUAR</a:t>
            </a: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4903788" y="3354388"/>
            <a:ext cx="1544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&gt; 55 mm Hg</a:t>
            </a:r>
          </a:p>
        </p:txBody>
      </p:sp>
      <p:sp>
        <p:nvSpPr>
          <p:cNvPr id="173073" name="Text Box 17"/>
          <p:cNvSpPr txBox="1">
            <a:spLocks noChangeArrowheads="1"/>
          </p:cNvSpPr>
          <p:nvPr/>
        </p:nvSpPr>
        <p:spPr bwMode="auto">
          <a:xfrm>
            <a:off x="4932363" y="4149725"/>
            <a:ext cx="29432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Se relajan esfínteres </a:t>
            </a:r>
          </a:p>
          <a:p>
            <a:pPr eaLnBrk="1" hangingPunct="1"/>
            <a:r>
              <a:rPr lang="es-ES" dirty="0" smtClean="0"/>
              <a:t>Se </a:t>
            </a:r>
            <a:r>
              <a:rPr lang="es-ES" dirty="0"/>
              <a:t>evacua el contenido</a:t>
            </a:r>
          </a:p>
        </p:txBody>
      </p:sp>
      <p:sp>
        <p:nvSpPr>
          <p:cNvPr id="57357" name="Rectangle 19"/>
          <p:cNvSpPr>
            <a:spLocks noChangeArrowheads="1"/>
          </p:cNvSpPr>
          <p:nvPr/>
        </p:nvSpPr>
        <p:spPr bwMode="auto">
          <a:xfrm>
            <a:off x="3311525" y="2349500"/>
            <a:ext cx="251936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Presión en recto</a:t>
            </a:r>
          </a:p>
        </p:txBody>
      </p:sp>
      <p:sp>
        <p:nvSpPr>
          <p:cNvPr id="173076" name="Line 20"/>
          <p:cNvSpPr>
            <a:spLocks noChangeShapeType="1"/>
          </p:cNvSpPr>
          <p:nvPr/>
        </p:nvSpPr>
        <p:spPr bwMode="auto">
          <a:xfrm>
            <a:off x="2484438" y="378936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3077" name="Line 21"/>
          <p:cNvSpPr>
            <a:spLocks noChangeShapeType="1"/>
          </p:cNvSpPr>
          <p:nvPr/>
        </p:nvSpPr>
        <p:spPr bwMode="auto">
          <a:xfrm>
            <a:off x="5724525" y="378936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60" name="Rectangle 22"/>
          <p:cNvSpPr>
            <a:spLocks noChangeArrowheads="1"/>
          </p:cNvSpPr>
          <p:nvPr/>
        </p:nvSpPr>
        <p:spPr bwMode="auto">
          <a:xfrm>
            <a:off x="827088" y="3141663"/>
            <a:ext cx="3744912" cy="17272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1" name="Rectangle 23"/>
          <p:cNvSpPr>
            <a:spLocks noChangeArrowheads="1"/>
          </p:cNvSpPr>
          <p:nvPr/>
        </p:nvSpPr>
        <p:spPr bwMode="auto">
          <a:xfrm>
            <a:off x="4787900" y="3141663"/>
            <a:ext cx="3455988" cy="18002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6784846" y="436673"/>
            <a:ext cx="1747594" cy="307777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/>
              <a:t>III. MOTILIDAD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804025" y="866172"/>
            <a:ext cx="17395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3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3" grpId="0"/>
      <p:bldP spid="173064" grpId="0"/>
      <p:bldP spid="173070" grpId="0"/>
      <p:bldP spid="173071" grpId="0"/>
      <p:bldP spid="173072" grpId="0"/>
      <p:bldP spid="173073" grpId="0"/>
      <p:bldP spid="173076" grpId="0" animBg="1"/>
      <p:bldP spid="17307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2878138" y="1943100"/>
            <a:ext cx="3255962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Las HECES son evacuadas</a:t>
            </a:r>
          </a:p>
        </p:txBody>
      </p:sp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3382963" y="3429000"/>
            <a:ext cx="2309812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Cesa la distensión</a:t>
            </a: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3024188" y="4941888"/>
            <a:ext cx="2992437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Todo vuelve al REPOSO</a:t>
            </a:r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3316288" y="4221163"/>
            <a:ext cx="2408237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Cesan los reflejos </a:t>
            </a:r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3124200" y="2708275"/>
            <a:ext cx="2789238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El RECTO queda vacío</a:t>
            </a:r>
          </a:p>
        </p:txBody>
      </p:sp>
      <p:sp>
        <p:nvSpPr>
          <p:cNvPr id="164875" name="Line 11"/>
          <p:cNvSpPr>
            <a:spLocks noChangeShapeType="1"/>
          </p:cNvSpPr>
          <p:nvPr/>
        </p:nvSpPr>
        <p:spPr bwMode="auto">
          <a:xfrm>
            <a:off x="4572000" y="2349500"/>
            <a:ext cx="0" cy="3587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876" name="Line 12"/>
          <p:cNvSpPr>
            <a:spLocks noChangeShapeType="1"/>
          </p:cNvSpPr>
          <p:nvPr/>
        </p:nvSpPr>
        <p:spPr bwMode="auto">
          <a:xfrm>
            <a:off x="4572000" y="3141663"/>
            <a:ext cx="0" cy="2873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877" name="Line 13"/>
          <p:cNvSpPr>
            <a:spLocks noChangeShapeType="1"/>
          </p:cNvSpPr>
          <p:nvPr/>
        </p:nvSpPr>
        <p:spPr bwMode="auto">
          <a:xfrm>
            <a:off x="4572000" y="3860800"/>
            <a:ext cx="0" cy="360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878" name="Line 14"/>
          <p:cNvSpPr>
            <a:spLocks noChangeShapeType="1"/>
          </p:cNvSpPr>
          <p:nvPr/>
        </p:nvSpPr>
        <p:spPr bwMode="auto">
          <a:xfrm>
            <a:off x="4572000" y="4581525"/>
            <a:ext cx="0" cy="360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881" name="Text Box 17"/>
          <p:cNvSpPr txBox="1">
            <a:spLocks noChangeArrowheads="1"/>
          </p:cNvSpPr>
          <p:nvPr/>
        </p:nvSpPr>
        <p:spPr bwMode="auto">
          <a:xfrm>
            <a:off x="971550" y="1268413"/>
            <a:ext cx="1562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Después…</a:t>
            </a: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6457814" y="476672"/>
            <a:ext cx="1972015" cy="338554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III. MOTILIDAD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690250" y="902574"/>
            <a:ext cx="17395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6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8" grpId="0" animBg="1"/>
      <p:bldP spid="164870" grpId="0" animBg="1"/>
      <p:bldP spid="164872" grpId="0" animBg="1"/>
      <p:bldP spid="164871" grpId="0" animBg="1"/>
      <p:bldP spid="164869" grpId="0" animBg="1"/>
      <p:bldP spid="164875" grpId="0" animBg="1"/>
      <p:bldP spid="164876" grpId="0" animBg="1"/>
      <p:bldP spid="164877" grpId="0" animBg="1"/>
      <p:bldP spid="16487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2087563" y="2565400"/>
            <a:ext cx="4968875" cy="2765425"/>
          </a:xfrm>
          <a:prstGeom prst="rect">
            <a:avLst/>
          </a:prstGeom>
          <a:solidFill>
            <a:srgbClr val="DEF1F2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Relajación Recto</a:t>
            </a:r>
          </a:p>
          <a:p>
            <a:pPr>
              <a:buFontTx/>
              <a:buAutoNum type="arabicPeriod"/>
              <a:defRPr/>
            </a:pPr>
            <a:endParaRPr lang="es-ES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  Cierre Canal Anal </a:t>
            </a:r>
          </a:p>
          <a:p>
            <a:pPr>
              <a:buFontTx/>
              <a:buAutoNum type="arabicPeriod"/>
              <a:defRPr/>
            </a:pPr>
            <a:endParaRPr lang="es-ES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 Disminución Presión Intra-abdominal</a:t>
            </a: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se abre glotis</a:t>
            </a: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se relaja cara</a:t>
            </a: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se relajan diafragma y </a:t>
            </a: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musculatura abdominal</a:t>
            </a:r>
          </a:p>
          <a:p>
            <a:pPr>
              <a:defRPr/>
            </a:pPr>
            <a:endParaRPr lang="es-ES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4.  Constricción constrictor de piel del ano</a:t>
            </a:r>
          </a:p>
        </p:txBody>
      </p:sp>
      <p:sp>
        <p:nvSpPr>
          <p:cNvPr id="59395" name="Rectangle 7"/>
          <p:cNvSpPr>
            <a:spLocks noChangeArrowheads="1"/>
          </p:cNvSpPr>
          <p:nvPr/>
        </p:nvSpPr>
        <p:spPr bwMode="auto">
          <a:xfrm>
            <a:off x="2684463" y="1873766"/>
            <a:ext cx="3616325" cy="457200"/>
          </a:xfrm>
          <a:prstGeom prst="rect">
            <a:avLst/>
          </a:prstGeom>
          <a:solidFill>
            <a:srgbClr val="B7B2FC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/>
              <a:t>DESPUÉS DE EVACUAR</a:t>
            </a:r>
          </a:p>
        </p:txBody>
      </p:sp>
      <p:pic>
        <p:nvPicPr>
          <p:cNvPr id="125962" name="Picture 10" descr="happy_face_4h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284984"/>
            <a:ext cx="1512888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971550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6300788" y="404813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754438" y="867847"/>
            <a:ext cx="17395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2130425" y="821532"/>
            <a:ext cx="4883150" cy="46196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Fisiología del Aparato Digestivo</a:t>
            </a:r>
          </a:p>
        </p:txBody>
      </p:sp>
      <p:sp>
        <p:nvSpPr>
          <p:cNvPr id="209925" name="Text Box 5"/>
          <p:cNvSpPr txBox="1">
            <a:spLocks noChangeArrowheads="1"/>
          </p:cNvSpPr>
          <p:nvPr/>
        </p:nvSpPr>
        <p:spPr bwMode="auto">
          <a:xfrm>
            <a:off x="2563277" y="1412776"/>
            <a:ext cx="4017446" cy="443198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endParaRPr lang="es-ES_tradnl" sz="14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>
                <a:latin typeface="Comic Sans MS" pitchFamily="66" charset="0"/>
              </a:rPr>
              <a:t>E</a:t>
            </a:r>
            <a:r>
              <a:rPr lang="es-ES_tradnl" sz="1400" b="1" dirty="0" smtClean="0">
                <a:latin typeface="Comic Sans MS" pitchFamily="66" charset="0"/>
              </a:rPr>
              <a:t>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Hígado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Intestino delgado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Absorción nutrientes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Absorción agua, electrolitos y vitaminas</a:t>
            </a:r>
          </a:p>
          <a:p>
            <a:pPr marL="0" indent="0">
              <a:buClr>
                <a:schemeClr val="tx1"/>
              </a:buClr>
              <a:buSzPct val="150000"/>
              <a:defRPr/>
            </a:pPr>
            <a:r>
              <a:rPr lang="es-ES_tradnl" sz="1400" b="1" dirty="0" smtClean="0">
                <a:latin typeface="Comic Sans MS" pitchFamily="66" charset="0"/>
              </a:rPr>
              <a:t>    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36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8"/>
          <p:cNvSpPr txBox="1">
            <a:spLocks noChangeArrowheads="1"/>
          </p:cNvSpPr>
          <p:nvPr/>
        </p:nvSpPr>
        <p:spPr bwMode="auto">
          <a:xfrm>
            <a:off x="2425700" y="2740025"/>
            <a:ext cx="4291013" cy="15208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Ejercicio:</a:t>
            </a:r>
            <a:r>
              <a:rPr lang="es-ES" b="1"/>
              <a:t> </a:t>
            </a:r>
          </a:p>
          <a:p>
            <a:pPr algn="l" eaLnBrk="1" hangingPunct="1"/>
            <a:endParaRPr lang="es-ES" b="1"/>
          </a:p>
          <a:p>
            <a:pPr algn="l" eaLnBrk="1" hangingPunct="1"/>
            <a:r>
              <a:rPr lang="es-ES" sz="2400"/>
              <a:t>Hacer consciente el proceso </a:t>
            </a:r>
          </a:p>
          <a:p>
            <a:pPr algn="l" eaLnBrk="1" hangingPunct="1"/>
            <a:r>
              <a:rPr lang="es-ES" sz="2400"/>
              <a:t>de evacuar</a:t>
            </a:r>
          </a:p>
        </p:txBody>
      </p:sp>
      <p:sp>
        <p:nvSpPr>
          <p:cNvPr id="143382" name="Text Box 22"/>
          <p:cNvSpPr txBox="1">
            <a:spLocks noChangeArrowheads="1"/>
          </p:cNvSpPr>
          <p:nvPr/>
        </p:nvSpPr>
        <p:spPr bwMode="auto">
          <a:xfrm>
            <a:off x="6300788" y="404813"/>
            <a:ext cx="2117887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MOTILIDAD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711064" y="908720"/>
            <a:ext cx="1739579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3. Defecación</a:t>
            </a:r>
            <a:endParaRPr lang="es-ES" sz="1800" b="1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2640013" y="2949575"/>
            <a:ext cx="386397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/>
              <a:t>¿Habrá defecación </a:t>
            </a:r>
          </a:p>
          <a:p>
            <a:pPr eaLnBrk="1" hangingPunct="1"/>
            <a:r>
              <a:rPr lang="es-ES" sz="3200"/>
              <a:t>si no hay </a:t>
            </a:r>
          </a:p>
          <a:p>
            <a:pPr eaLnBrk="1" hangingPunct="1"/>
            <a:r>
              <a:rPr lang="es-ES" sz="3200"/>
              <a:t>control voluntario?</a:t>
            </a:r>
          </a:p>
        </p:txBody>
      </p:sp>
      <p:sp>
        <p:nvSpPr>
          <p:cNvPr id="61443" name="Rectangle 6"/>
          <p:cNvSpPr>
            <a:spLocks noChangeArrowheads="1"/>
          </p:cNvSpPr>
          <p:nvPr/>
        </p:nvSpPr>
        <p:spPr bwMode="auto">
          <a:xfrm>
            <a:off x="2268538" y="1773238"/>
            <a:ext cx="620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b="1"/>
              <a:t>y…</a:t>
            </a: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6300788" y="514350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159755" name="Text Box 11"/>
          <p:cNvSpPr txBox="1">
            <a:spLocks noChangeArrowheads="1"/>
          </p:cNvSpPr>
          <p:nvPr/>
        </p:nvSpPr>
        <p:spPr bwMode="auto">
          <a:xfrm>
            <a:off x="6519863" y="4676775"/>
            <a:ext cx="1000125" cy="1098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6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Sí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59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8" grpId="0"/>
      <p:bldP spid="15975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5" name="Line 41"/>
          <p:cNvSpPr>
            <a:spLocks noChangeShapeType="1"/>
          </p:cNvSpPr>
          <p:nvPr/>
        </p:nvSpPr>
        <p:spPr bwMode="auto">
          <a:xfrm>
            <a:off x="2559050" y="3573463"/>
            <a:ext cx="0" cy="1873250"/>
          </a:xfrm>
          <a:prstGeom prst="line">
            <a:avLst/>
          </a:prstGeom>
          <a:noFill/>
          <a:ln w="38100">
            <a:solidFill>
              <a:srgbClr val="4900DA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6986588" y="598835"/>
            <a:ext cx="1400175" cy="669925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/>
              <a:t>Defecación</a:t>
            </a:r>
          </a:p>
          <a:p>
            <a:pPr>
              <a:defRPr/>
            </a:pPr>
            <a:r>
              <a:rPr lang="es-ES" sz="1800" b="1"/>
              <a:t>automática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3338513" y="549275"/>
            <a:ext cx="2465387" cy="547688"/>
          </a:xfrm>
          <a:prstGeom prst="rect">
            <a:avLst/>
          </a:prstGeom>
          <a:solidFill>
            <a:srgbClr val="FFC5C5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Incontinencia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611188" y="549275"/>
            <a:ext cx="828675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221561" y="5680747"/>
            <a:ext cx="287972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60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/>
              <a:t> “cambio de pañal”</a:t>
            </a:r>
          </a:p>
          <a:p>
            <a:pPr algn="l" eaLnBrk="1" hangingPunct="1"/>
            <a:r>
              <a:rPr lang="es-ES" sz="2400"/>
              <a:t>después del tetero</a:t>
            </a: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1739972" y="3794125"/>
            <a:ext cx="1593706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Mov. en masa</a:t>
            </a:r>
          </a:p>
        </p:txBody>
      </p:sp>
      <p:pic>
        <p:nvPicPr>
          <p:cNvPr id="21530" name="Picture 26" descr="baby_drinking_from_bot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7"/>
          <a:stretch>
            <a:fillRect/>
          </a:stretch>
        </p:blipFill>
        <p:spPr bwMode="auto">
          <a:xfrm flipH="1">
            <a:off x="5221561" y="2801901"/>
            <a:ext cx="3165202" cy="283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4883780" y="1497609"/>
            <a:ext cx="3119765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>
                <a:solidFill>
                  <a:srgbClr val="CC0000"/>
                </a:solidFill>
              </a:rPr>
              <a:t> </a:t>
            </a:r>
            <a:r>
              <a:rPr lang="es-ES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" sz="1800" dirty="0" smtClean="0"/>
              <a:t>Menores </a:t>
            </a:r>
            <a:r>
              <a:rPr lang="es-ES" sz="1800" dirty="0"/>
              <a:t>de 2 años por </a:t>
            </a:r>
          </a:p>
          <a:p>
            <a:pPr algn="l">
              <a:defRPr/>
            </a:pPr>
            <a:r>
              <a:rPr lang="es-ES" sz="1800" dirty="0"/>
              <a:t>       inmadurez corteza</a:t>
            </a:r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4967953" y="2278681"/>
            <a:ext cx="19944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" sz="1800" dirty="0" smtClean="0"/>
              <a:t>Lesiones </a:t>
            </a:r>
            <a:r>
              <a:rPr lang="es-ES" sz="1800" dirty="0"/>
              <a:t>SNC</a:t>
            </a:r>
          </a:p>
        </p:txBody>
      </p:sp>
      <p:sp>
        <p:nvSpPr>
          <p:cNvPr id="21540" name="Text Box 36"/>
          <p:cNvSpPr txBox="1">
            <a:spLocks noChangeArrowheads="1"/>
          </p:cNvSpPr>
          <p:nvPr/>
        </p:nvSpPr>
        <p:spPr bwMode="auto">
          <a:xfrm>
            <a:off x="1186656" y="1465739"/>
            <a:ext cx="322876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ES" sz="1600" dirty="0"/>
              <a:t>No hay control voluntario</a:t>
            </a:r>
          </a:p>
          <a:p>
            <a:pPr marL="171450" indent="-171450" algn="l" eaLnBrk="1" hangingPunct="1">
              <a:buFont typeface="Arial" pitchFamily="34" charset="0"/>
              <a:buChar char="•"/>
            </a:pPr>
            <a:endParaRPr lang="es-ES" sz="800" dirty="0" smtClean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ES" sz="1600" dirty="0" smtClean="0"/>
              <a:t>Vaciamiento </a:t>
            </a:r>
            <a:r>
              <a:rPr lang="es-ES" sz="1600" dirty="0"/>
              <a:t>automático </a:t>
            </a:r>
            <a:r>
              <a:rPr lang="es-ES" sz="1600" dirty="0" smtClean="0"/>
              <a:t>por: </a:t>
            </a:r>
            <a:endParaRPr lang="es-ES" sz="1600" dirty="0"/>
          </a:p>
          <a:p>
            <a:pPr algn="l" eaLnBrk="1" hangingPunct="1"/>
            <a:r>
              <a:rPr lang="es-ES" sz="1600" dirty="0"/>
              <a:t> </a:t>
            </a:r>
            <a:r>
              <a:rPr lang="es-ES" sz="1600" dirty="0" smtClean="0"/>
              <a:t>      R</a:t>
            </a:r>
            <a:r>
              <a:rPr lang="es-ES" sz="1600" dirty="0"/>
              <a:t>. Defecación Local y/o </a:t>
            </a:r>
            <a:endParaRPr lang="es-ES" sz="1600" dirty="0" smtClean="0"/>
          </a:p>
          <a:p>
            <a:pPr algn="l" eaLnBrk="1" hangingPunct="1"/>
            <a:r>
              <a:rPr lang="es-ES" sz="1600" dirty="0"/>
              <a:t> </a:t>
            </a:r>
            <a:r>
              <a:rPr lang="es-ES" sz="1600" dirty="0" smtClean="0"/>
              <a:t>      R. Parasimpático </a:t>
            </a:r>
            <a:r>
              <a:rPr lang="es-ES" sz="1600" dirty="0"/>
              <a:t>Fuerte</a:t>
            </a:r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auto">
          <a:xfrm>
            <a:off x="1187624" y="2748735"/>
            <a:ext cx="36343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ES" sz="1600" dirty="0"/>
              <a:t>Inicio por: </a:t>
            </a:r>
          </a:p>
          <a:p>
            <a:pPr algn="l" eaLnBrk="1" hangingPunct="1"/>
            <a:r>
              <a:rPr lang="es-ES" sz="1600" dirty="0" smtClean="0"/>
              <a:t>       R</a:t>
            </a:r>
            <a:r>
              <a:rPr lang="es-ES" sz="1600" dirty="0"/>
              <a:t>. </a:t>
            </a:r>
            <a:r>
              <a:rPr lang="es-ES" sz="1600" dirty="0" err="1"/>
              <a:t>Gastrocólico</a:t>
            </a:r>
            <a:r>
              <a:rPr lang="es-ES" sz="1600" dirty="0"/>
              <a:t> luego de ingesta</a:t>
            </a:r>
          </a:p>
          <a:p>
            <a:pPr algn="l" eaLnBrk="1" hangingPunct="1"/>
            <a:r>
              <a:rPr lang="es-ES" sz="1600" dirty="0" smtClean="0"/>
              <a:t>       R</a:t>
            </a:r>
            <a:r>
              <a:rPr lang="es-ES" sz="1600" dirty="0"/>
              <a:t>. </a:t>
            </a:r>
            <a:r>
              <a:rPr lang="es-ES" sz="1600" dirty="0" err="1"/>
              <a:t>Ortocólico</a:t>
            </a:r>
            <a:r>
              <a:rPr lang="es-ES" sz="1600" dirty="0"/>
              <a:t> al levantarse</a:t>
            </a: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1657678" y="5477093"/>
            <a:ext cx="1890262" cy="400110"/>
          </a:xfrm>
          <a:prstGeom prst="rect">
            <a:avLst/>
          </a:prstGeom>
          <a:solidFill>
            <a:srgbClr val="FFC197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glow rad="101600">
              <a:srgbClr val="FF660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/>
              <a:t>DEFECACIÓN</a:t>
            </a:r>
            <a:endParaRPr lang="es-ES" dirty="0"/>
          </a:p>
        </p:txBody>
      </p:sp>
      <p:sp>
        <p:nvSpPr>
          <p:cNvPr id="21546" name="Text Box 42"/>
          <p:cNvSpPr txBox="1">
            <a:spLocks noChangeArrowheads="1"/>
          </p:cNvSpPr>
          <p:nvPr/>
        </p:nvSpPr>
        <p:spPr bwMode="auto">
          <a:xfrm>
            <a:off x="1627762" y="4298950"/>
            <a:ext cx="1818126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Heces en recto</a:t>
            </a:r>
          </a:p>
        </p:txBody>
      </p:sp>
      <p:sp>
        <p:nvSpPr>
          <p:cNvPr id="21547" name="Text Box 43"/>
          <p:cNvSpPr txBox="1">
            <a:spLocks noChangeArrowheads="1"/>
          </p:cNvSpPr>
          <p:nvPr/>
        </p:nvSpPr>
        <p:spPr bwMode="auto">
          <a:xfrm>
            <a:off x="1720775" y="4802188"/>
            <a:ext cx="162416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R. defecación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171" y="6531647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20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20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45" grpId="0" animBg="1"/>
      <p:bldP spid="21511" grpId="0" animBg="1"/>
      <p:bldP spid="21527" grpId="0" animBg="1"/>
      <p:bldP spid="21525" grpId="0" animBg="1"/>
      <p:bldP spid="21531" grpId="0" animBg="1"/>
      <p:bldP spid="21536" grpId="0"/>
      <p:bldP spid="21539" grpId="0"/>
      <p:bldP spid="21540" grpId="0"/>
      <p:bldP spid="21541" grpId="0"/>
      <p:bldP spid="21544" grpId="0" animBg="1"/>
      <p:bldP spid="21546" grpId="0" animBg="1"/>
      <p:bldP spid="2154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6173187" y="545000"/>
            <a:ext cx="2465388" cy="547688"/>
          </a:xfrm>
          <a:prstGeom prst="rect">
            <a:avLst/>
          </a:prstGeom>
          <a:solidFill>
            <a:srgbClr val="FFC5C5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Incontinencia</a:t>
            </a:r>
          </a:p>
        </p:txBody>
      </p:sp>
      <p:pic>
        <p:nvPicPr>
          <p:cNvPr id="63492" name="Picture 17" descr="colon 11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8" t="13754" r="4785"/>
          <a:stretch>
            <a:fillRect/>
          </a:stretch>
        </p:blipFill>
        <p:spPr bwMode="auto">
          <a:xfrm>
            <a:off x="971550" y="1052513"/>
            <a:ext cx="4535488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Rectangle 18"/>
          <p:cNvSpPr>
            <a:spLocks noChangeArrowheads="1"/>
          </p:cNvSpPr>
          <p:nvPr/>
        </p:nvSpPr>
        <p:spPr bwMode="auto">
          <a:xfrm>
            <a:off x="3851275" y="908050"/>
            <a:ext cx="2016125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3494" name="Rectangle 19"/>
          <p:cNvSpPr>
            <a:spLocks noChangeArrowheads="1"/>
          </p:cNvSpPr>
          <p:nvPr/>
        </p:nvSpPr>
        <p:spPr bwMode="auto">
          <a:xfrm>
            <a:off x="1963738" y="836613"/>
            <a:ext cx="11525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020" name="Text Box 20"/>
          <p:cNvSpPr txBox="1">
            <a:spLocks noChangeArrowheads="1"/>
          </p:cNvSpPr>
          <p:nvPr/>
        </p:nvSpPr>
        <p:spPr bwMode="auto">
          <a:xfrm>
            <a:off x="1316038" y="692150"/>
            <a:ext cx="468312" cy="415925"/>
          </a:xfrm>
          <a:prstGeom prst="rect">
            <a:avLst/>
          </a:prstGeom>
          <a:solidFill>
            <a:srgbClr val="FFC9ED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1.</a:t>
            </a:r>
          </a:p>
        </p:txBody>
      </p:sp>
      <p:sp>
        <p:nvSpPr>
          <p:cNvPr id="256021" name="Text Box 21"/>
          <p:cNvSpPr txBox="1">
            <a:spLocks noChangeArrowheads="1"/>
          </p:cNvSpPr>
          <p:nvPr/>
        </p:nvSpPr>
        <p:spPr bwMode="auto">
          <a:xfrm>
            <a:off x="3070225" y="692150"/>
            <a:ext cx="468313" cy="415925"/>
          </a:xfrm>
          <a:prstGeom prst="rect">
            <a:avLst/>
          </a:prstGeom>
          <a:solidFill>
            <a:srgbClr val="FFC9ED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2.</a:t>
            </a:r>
          </a:p>
        </p:txBody>
      </p:sp>
      <p:sp>
        <p:nvSpPr>
          <p:cNvPr id="256022" name="Text Box 22"/>
          <p:cNvSpPr txBox="1">
            <a:spLocks noChangeArrowheads="1"/>
          </p:cNvSpPr>
          <p:nvPr/>
        </p:nvSpPr>
        <p:spPr bwMode="auto">
          <a:xfrm>
            <a:off x="962817" y="3678237"/>
            <a:ext cx="468313" cy="415925"/>
          </a:xfrm>
          <a:prstGeom prst="rect">
            <a:avLst/>
          </a:prstGeom>
          <a:solidFill>
            <a:srgbClr val="FFC9ED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3.</a:t>
            </a:r>
          </a:p>
        </p:txBody>
      </p:sp>
      <p:sp>
        <p:nvSpPr>
          <p:cNvPr id="63498" name="Rectangle 25"/>
          <p:cNvSpPr>
            <a:spLocks noChangeArrowheads="1"/>
          </p:cNvSpPr>
          <p:nvPr/>
        </p:nvSpPr>
        <p:spPr bwMode="auto">
          <a:xfrm>
            <a:off x="4356100" y="3789363"/>
            <a:ext cx="13684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026" name="Text Box 26"/>
          <p:cNvSpPr txBox="1">
            <a:spLocks noChangeArrowheads="1"/>
          </p:cNvSpPr>
          <p:nvPr/>
        </p:nvSpPr>
        <p:spPr bwMode="auto">
          <a:xfrm>
            <a:off x="4354954" y="3937613"/>
            <a:ext cx="920750" cy="457200"/>
          </a:xfrm>
          <a:prstGeom prst="rect">
            <a:avLst/>
          </a:prstGeom>
          <a:solidFill>
            <a:srgbClr val="FFD5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Coma</a:t>
            </a:r>
          </a:p>
        </p:txBody>
      </p:sp>
      <p:sp>
        <p:nvSpPr>
          <p:cNvPr id="63500" name="Rectangle 27"/>
          <p:cNvSpPr>
            <a:spLocks noChangeArrowheads="1"/>
          </p:cNvSpPr>
          <p:nvPr/>
        </p:nvSpPr>
        <p:spPr bwMode="auto">
          <a:xfrm>
            <a:off x="2324100" y="4005263"/>
            <a:ext cx="9366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028" name="Text Box 28"/>
          <p:cNvSpPr txBox="1">
            <a:spLocks noChangeArrowheads="1"/>
          </p:cNvSpPr>
          <p:nvPr/>
        </p:nvSpPr>
        <p:spPr bwMode="auto">
          <a:xfrm>
            <a:off x="3239294" y="4343219"/>
            <a:ext cx="468313" cy="415925"/>
          </a:xfrm>
          <a:prstGeom prst="rect">
            <a:avLst/>
          </a:prstGeom>
          <a:solidFill>
            <a:srgbClr val="FFC9ED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4.</a:t>
            </a:r>
          </a:p>
        </p:txBody>
      </p:sp>
      <p:sp>
        <p:nvSpPr>
          <p:cNvPr id="256030" name="Text Box 30"/>
          <p:cNvSpPr txBox="1">
            <a:spLocks noChangeArrowheads="1"/>
          </p:cNvSpPr>
          <p:nvPr/>
        </p:nvSpPr>
        <p:spPr bwMode="auto">
          <a:xfrm>
            <a:off x="4098131" y="1108075"/>
            <a:ext cx="1522412" cy="641350"/>
          </a:xfrm>
          <a:prstGeom prst="rect">
            <a:avLst/>
          </a:prstGeom>
          <a:solidFill>
            <a:srgbClr val="FFD5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Lesión de la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cauda equina</a:t>
            </a:r>
          </a:p>
        </p:txBody>
      </p:sp>
      <p:sp>
        <p:nvSpPr>
          <p:cNvPr id="256031" name="Text Box 31"/>
          <p:cNvSpPr txBox="1">
            <a:spLocks noChangeArrowheads="1"/>
          </p:cNvSpPr>
          <p:nvPr/>
        </p:nvSpPr>
        <p:spPr bwMode="auto">
          <a:xfrm>
            <a:off x="250825" y="1773238"/>
            <a:ext cx="1212191" cy="1138773"/>
          </a:xfrm>
          <a:prstGeom prst="rect">
            <a:avLst/>
          </a:prstGeom>
          <a:solidFill>
            <a:srgbClr val="FFD5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Sección </a:t>
            </a: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Medular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or arriba </a:t>
            </a:r>
          </a:p>
          <a:p>
            <a:pPr algn="l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S2-S4</a:t>
            </a:r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032" name="Text Box 32"/>
          <p:cNvSpPr txBox="1">
            <a:spLocks noChangeArrowheads="1"/>
          </p:cNvSpPr>
          <p:nvPr/>
        </p:nvSpPr>
        <p:spPr bwMode="auto">
          <a:xfrm>
            <a:off x="323850" y="3333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56033" name="Text Box 33"/>
          <p:cNvSpPr txBox="1">
            <a:spLocks noChangeArrowheads="1"/>
          </p:cNvSpPr>
          <p:nvPr/>
        </p:nvSpPr>
        <p:spPr bwMode="auto">
          <a:xfrm>
            <a:off x="5439274" y="2579075"/>
            <a:ext cx="3317875" cy="1766888"/>
          </a:xfrm>
          <a:prstGeom prst="rect">
            <a:avLst/>
          </a:prstGeom>
          <a:solidFill>
            <a:srgbClr val="E1F2F3"/>
          </a:solidFill>
          <a:ln w="28575">
            <a:solidFill>
              <a:srgbClr val="FF3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1. </a:t>
            </a: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Transección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medular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2. </a:t>
            </a: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Transección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cauda equina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3. Daño </a:t>
            </a: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Esf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anal E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xt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4. Inconsciencia</a:t>
            </a:r>
          </a:p>
        </p:txBody>
      </p:sp>
      <p:sp>
        <p:nvSpPr>
          <p:cNvPr id="256034" name="Text Box 34"/>
          <p:cNvSpPr txBox="1">
            <a:spLocks noChangeArrowheads="1"/>
          </p:cNvSpPr>
          <p:nvPr/>
        </p:nvSpPr>
        <p:spPr bwMode="auto">
          <a:xfrm>
            <a:off x="1477168" y="3644900"/>
            <a:ext cx="1303338" cy="641350"/>
          </a:xfrm>
          <a:prstGeom prst="rect">
            <a:avLst/>
          </a:prstGeom>
          <a:solidFill>
            <a:srgbClr val="FFD5E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Trauma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obstétrico</a:t>
            </a:r>
          </a:p>
        </p:txBody>
      </p:sp>
      <p:sp>
        <p:nvSpPr>
          <p:cNvPr id="256035" name="Text Box 35"/>
          <p:cNvSpPr txBox="1">
            <a:spLocks noChangeArrowheads="1"/>
          </p:cNvSpPr>
          <p:nvPr/>
        </p:nvSpPr>
        <p:spPr bwMode="auto">
          <a:xfrm>
            <a:off x="6154738" y="1160463"/>
            <a:ext cx="2449513" cy="1025525"/>
          </a:xfrm>
          <a:prstGeom prst="rect">
            <a:avLst/>
          </a:prstGeom>
          <a:solidFill>
            <a:srgbClr val="FFE1E1"/>
          </a:solidFill>
          <a:ln w="19050">
            <a:solidFill>
              <a:srgbClr val="FF377A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Pérdida del control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voluntario de la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</a:t>
            </a:r>
          </a:p>
        </p:txBody>
      </p:sp>
      <p:sp>
        <p:nvSpPr>
          <p:cNvPr id="5" name="4 Rectángulo"/>
          <p:cNvSpPr/>
          <p:nvPr/>
        </p:nvSpPr>
        <p:spPr bwMode="auto">
          <a:xfrm>
            <a:off x="1098550" y="1397000"/>
            <a:ext cx="364466" cy="1603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24 Rectángulo"/>
          <p:cNvSpPr/>
          <p:nvPr/>
        </p:nvSpPr>
        <p:spPr bwMode="auto">
          <a:xfrm>
            <a:off x="1963738" y="1389062"/>
            <a:ext cx="500129" cy="2000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711200" y="1489075"/>
            <a:ext cx="18288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dash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6" name="5 Rectángulo"/>
          <p:cNvSpPr/>
          <p:nvPr/>
        </p:nvSpPr>
        <p:spPr bwMode="auto">
          <a:xfrm>
            <a:off x="3923283" y="2507466"/>
            <a:ext cx="216669" cy="4894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4175987" y="1909762"/>
            <a:ext cx="180113" cy="4328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" name="8 Conector recto"/>
          <p:cNvCxnSpPr/>
          <p:nvPr/>
        </p:nvCxnSpPr>
        <p:spPr bwMode="auto">
          <a:xfrm flipH="1">
            <a:off x="3923283" y="1773238"/>
            <a:ext cx="489967" cy="113877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dash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10" name="9 Rectángulo"/>
          <p:cNvSpPr/>
          <p:nvPr/>
        </p:nvSpPr>
        <p:spPr bwMode="auto">
          <a:xfrm>
            <a:off x="1625600" y="5805264"/>
            <a:ext cx="503237" cy="43519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Rectángulo"/>
          <p:cNvSpPr/>
          <p:nvPr/>
        </p:nvSpPr>
        <p:spPr bwMode="auto">
          <a:xfrm rot="19612796">
            <a:off x="2463867" y="5344106"/>
            <a:ext cx="451949" cy="1054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3" name="12 Conector recto"/>
          <p:cNvCxnSpPr>
            <a:endCxn id="10" idx="1"/>
          </p:cNvCxnSpPr>
          <p:nvPr/>
        </p:nvCxnSpPr>
        <p:spPr bwMode="auto">
          <a:xfrm flipH="1">
            <a:off x="1625600" y="5229200"/>
            <a:ext cx="1282309" cy="79366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dash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256029" name="Text Box 29"/>
          <p:cNvSpPr txBox="1">
            <a:spLocks noChangeArrowheads="1"/>
          </p:cNvSpPr>
          <p:nvPr/>
        </p:nvSpPr>
        <p:spPr bwMode="auto">
          <a:xfrm>
            <a:off x="1817509" y="5943600"/>
            <a:ext cx="1744663" cy="581025"/>
          </a:xfrm>
          <a:prstGeom prst="rect">
            <a:avLst/>
          </a:prstGeom>
          <a:solidFill>
            <a:srgbClr val="FFD5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dirty="0"/>
              <a:t>Lesión esfínter </a:t>
            </a:r>
          </a:p>
          <a:p>
            <a:pPr algn="l" eaLnBrk="1" hangingPunct="1"/>
            <a:r>
              <a:rPr lang="es-ES_tradnl" sz="1600" dirty="0"/>
              <a:t>anal externo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4" grpId="0" animBg="1"/>
      <p:bldP spid="256020" grpId="0" animBg="1"/>
      <p:bldP spid="256021" grpId="0" animBg="1"/>
      <p:bldP spid="256022" grpId="0" animBg="1"/>
      <p:bldP spid="256026" grpId="0" animBg="1"/>
      <p:bldP spid="256028" grpId="0" animBg="1"/>
      <p:bldP spid="256030" grpId="0" animBg="1"/>
      <p:bldP spid="256031" grpId="0" animBg="1"/>
      <p:bldP spid="256033" grpId="0" animBg="1"/>
      <p:bldP spid="256034" grpId="0" animBg="1"/>
      <p:bldP spid="256035" grpId="0" animBg="1"/>
      <p:bldP spid="25602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2360613" y="1928813"/>
            <a:ext cx="4587875" cy="31416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CC0000"/>
              </a:buClr>
            </a:pPr>
            <a:endParaRPr lang="es-ES_tradnl" sz="1000" dirty="0"/>
          </a:p>
          <a:p>
            <a:pPr algn="l" eaLnBrk="1" hangingPunct="1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dirty="0"/>
              <a:t> El contenido en el </a:t>
            </a:r>
            <a:r>
              <a:rPr lang="es-ES_tradnl" sz="1800" u="sng" dirty="0"/>
              <a:t>ano</a:t>
            </a:r>
            <a:r>
              <a:rPr lang="es-ES_tradnl" sz="1800" dirty="0"/>
              <a:t> puede ser     </a:t>
            </a:r>
          </a:p>
          <a:p>
            <a:pPr algn="l" eaLnBrk="1" hangingPunct="1">
              <a:buClr>
                <a:srgbClr val="CC0000"/>
              </a:buClr>
              <a:buSzPct val="150000"/>
            </a:pPr>
            <a:r>
              <a:rPr lang="es-ES_tradnl" sz="1800" dirty="0"/>
              <a:t>   discriminado:</a:t>
            </a:r>
          </a:p>
          <a:p>
            <a:pPr algn="l" eaLnBrk="1" hangingPunct="1">
              <a:buClr>
                <a:srgbClr val="CC0000"/>
              </a:buClr>
              <a:buSzPct val="150000"/>
            </a:pPr>
            <a:r>
              <a:rPr lang="es-ES_tradnl" sz="1800" dirty="0"/>
              <a:t>        Sólido, líquido o gas</a:t>
            </a:r>
          </a:p>
          <a:p>
            <a:pPr algn="l" eaLnBrk="1" hangingPunct="1">
              <a:buClr>
                <a:srgbClr val="CC0000"/>
              </a:buClr>
              <a:buSzPct val="150000"/>
              <a:buFontTx/>
              <a:buChar char="•"/>
            </a:pPr>
            <a:endParaRPr lang="es-ES_tradnl" sz="1800" dirty="0"/>
          </a:p>
          <a:p>
            <a:pPr algn="l" eaLnBrk="1" hangingPunct="1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dirty="0"/>
              <a:t> El control voluntario puede decidir </a:t>
            </a:r>
          </a:p>
          <a:p>
            <a:pPr algn="l" eaLnBrk="1" hangingPunct="1">
              <a:buClr>
                <a:srgbClr val="CC0000"/>
              </a:buClr>
              <a:buSzPct val="150000"/>
            </a:pPr>
            <a:r>
              <a:rPr lang="es-ES_tradnl" sz="1800" dirty="0"/>
              <a:t>   </a:t>
            </a:r>
            <a:r>
              <a:rPr lang="es-ES_tradnl" sz="1800" u="sng" dirty="0"/>
              <a:t>cuándo</a:t>
            </a:r>
            <a:r>
              <a:rPr lang="es-ES_tradnl" sz="1800" dirty="0"/>
              <a:t> evacuar el contenido</a:t>
            </a:r>
          </a:p>
          <a:p>
            <a:pPr algn="l" eaLnBrk="1" hangingPunct="1">
              <a:buClr>
                <a:srgbClr val="CC0000"/>
              </a:buClr>
              <a:buSzPct val="150000"/>
              <a:buFontTx/>
              <a:buChar char="•"/>
            </a:pPr>
            <a:endParaRPr lang="es-ES_tradnl" sz="1800" dirty="0"/>
          </a:p>
          <a:p>
            <a:pPr algn="l" eaLnBrk="1" hangingPunct="1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dirty="0"/>
              <a:t> La expulsión de gases tiene el mismo </a:t>
            </a:r>
          </a:p>
          <a:p>
            <a:pPr algn="l" eaLnBrk="1" hangingPunct="1">
              <a:buClr>
                <a:srgbClr val="CC0000"/>
              </a:buClr>
              <a:buSzPct val="150000"/>
            </a:pPr>
            <a:r>
              <a:rPr lang="es-ES_tradnl" sz="1800" dirty="0"/>
              <a:t>   proceso de la defecación, </a:t>
            </a:r>
            <a:r>
              <a:rPr lang="es-ES_tradnl" sz="1800" u="sng" dirty="0"/>
              <a:t>excepto:</a:t>
            </a:r>
          </a:p>
          <a:p>
            <a:pPr algn="l" eaLnBrk="1" hangingPunct="1">
              <a:buClr>
                <a:srgbClr val="CC0000"/>
              </a:buClr>
              <a:buSzPct val="150000"/>
            </a:pPr>
            <a:r>
              <a:rPr lang="es-ES_tradnl" sz="1800" dirty="0"/>
              <a:t>   NO HAY relajación del m. </a:t>
            </a:r>
            <a:r>
              <a:rPr lang="es-ES_tradnl" sz="1800" dirty="0" err="1"/>
              <a:t>puborrectal</a:t>
            </a:r>
            <a:endParaRPr lang="es-ES_tradnl" sz="1800" dirty="0"/>
          </a:p>
          <a:p>
            <a:pPr algn="l" eaLnBrk="1" hangingPunct="1">
              <a:buClr>
                <a:srgbClr val="CC0000"/>
              </a:buClr>
              <a:buSzPct val="150000"/>
            </a:pPr>
            <a:endParaRPr lang="es-ES_tradnl" sz="800" dirty="0"/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6618695" y="979488"/>
            <a:ext cx="201689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/>
              <a:t>Expulsión de gas</a:t>
            </a: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6445250" y="476250"/>
            <a:ext cx="2193229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III. MOTILIDAD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539552" y="1867793"/>
            <a:ext cx="2724349" cy="36009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361950" indent="-361950">
              <a:buFontTx/>
              <a:buAutoNum type="romanUcPeriod"/>
              <a:defRPr/>
            </a:pPr>
            <a:r>
              <a:rPr lang="es-ES" sz="1200" dirty="0" smtClean="0">
                <a:solidFill>
                  <a:srgbClr val="000000"/>
                </a:solidFill>
                <a:latin typeface="Comic Sans MS" pitchFamily="66" charset="0"/>
              </a:rPr>
              <a:t> COLON</a:t>
            </a:r>
          </a:p>
          <a:p>
            <a:pPr marL="361950" indent="-361950">
              <a:buFontTx/>
              <a:buAutoNum type="romanUcPeriod"/>
              <a:defRPr/>
            </a:pPr>
            <a:endParaRPr lang="es-ES" sz="8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361950" indent="-361950">
              <a:buFontTx/>
              <a:buAutoNum type="romanUcPeriod"/>
              <a:defRPr/>
            </a:pPr>
            <a:r>
              <a:rPr lang="es-ES" sz="1200" dirty="0" smtClean="0">
                <a:solidFill>
                  <a:srgbClr val="000000"/>
                </a:solidFill>
                <a:latin typeface="Comic Sans MS" pitchFamily="66" charset="0"/>
              </a:rPr>
              <a:t> ABSORCIÓN    </a:t>
            </a:r>
          </a:p>
          <a:p>
            <a:pPr marL="361950" indent="-361950">
              <a:defRPr/>
            </a:pPr>
            <a:r>
              <a:rPr lang="es-ES" sz="1200" dirty="0" smtClean="0">
                <a:solidFill>
                  <a:srgbClr val="000000"/>
                </a:solidFill>
                <a:latin typeface="Comic Sans MS" pitchFamily="66" charset="0"/>
              </a:rPr>
              <a:t>         SECRECIÓN</a:t>
            </a:r>
          </a:p>
          <a:p>
            <a:pPr marL="361950" indent="-361950">
              <a:defRPr/>
            </a:pPr>
            <a:endParaRPr lang="es-ES" sz="8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361950" indent="-361950">
              <a:defRPr/>
            </a:pPr>
            <a:r>
              <a:rPr lang="es-ES" sz="1200" dirty="0" smtClean="0">
                <a:solidFill>
                  <a:srgbClr val="000000"/>
                </a:solidFill>
                <a:latin typeface="Comic Sans MS" pitchFamily="66" charset="0"/>
              </a:rPr>
              <a:t>III.   MOTILIDAD</a:t>
            </a:r>
          </a:p>
          <a:p>
            <a:pPr marL="361950" indent="-361950">
              <a:buFontTx/>
              <a:buAutoNum type="romanUcPeriod"/>
              <a:defRPr/>
            </a:pPr>
            <a:endParaRPr lang="es-ES" sz="18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400050" indent="-400050">
              <a:buAutoNum type="romanUcPeriod" startAt="4"/>
              <a:defRPr/>
            </a:pPr>
            <a:r>
              <a:rPr lang="es-ES" sz="1800" dirty="0" smtClean="0">
                <a:solidFill>
                  <a:srgbClr val="000000"/>
                </a:solidFill>
                <a:latin typeface="Comic Sans MS" pitchFamily="66" charset="0"/>
              </a:rPr>
              <a:t>   HECES</a:t>
            </a:r>
          </a:p>
          <a:p>
            <a:pPr marL="400050" indent="-400050">
              <a:buAutoNum type="romanUcPeriod" startAt="4"/>
              <a:defRPr/>
            </a:pPr>
            <a:endParaRPr lang="es-ES" sz="1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400050" indent="-400050">
              <a:buAutoNum type="romanUcPeriod" startAt="5"/>
              <a:defRPr/>
            </a:pPr>
            <a:r>
              <a:rPr lang="es-ES" sz="1800" dirty="0" smtClean="0">
                <a:solidFill>
                  <a:srgbClr val="000000"/>
                </a:solidFill>
                <a:latin typeface="Comic Sans MS" pitchFamily="66" charset="0"/>
              </a:rPr>
              <a:t>   MICROBIOTA</a:t>
            </a:r>
          </a:p>
          <a:p>
            <a:pPr marL="400050" indent="-400050">
              <a:buAutoNum type="romanUcPeriod" startAt="5"/>
              <a:defRPr/>
            </a:pPr>
            <a:endParaRPr lang="es-ES" sz="1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361950" indent="-361950">
              <a:defRPr/>
            </a:pPr>
            <a:r>
              <a:rPr lang="es-ES" sz="1800" dirty="0" smtClean="0">
                <a:solidFill>
                  <a:srgbClr val="000000"/>
                </a:solidFill>
                <a:latin typeface="Comic Sans MS" pitchFamily="66" charset="0"/>
              </a:rPr>
              <a:t>VI.    GASES   </a:t>
            </a:r>
          </a:p>
          <a:p>
            <a:pPr marL="361950" indent="-361950">
              <a:defRPr/>
            </a:pPr>
            <a:r>
              <a:rPr lang="es-ES" sz="1800" dirty="0" smtClean="0">
                <a:solidFill>
                  <a:srgbClr val="000000"/>
                </a:solidFill>
                <a:latin typeface="Comic Sans MS" pitchFamily="66" charset="0"/>
              </a:rPr>
              <a:t>        INTESTINALES</a:t>
            </a:r>
          </a:p>
          <a:p>
            <a:pPr marL="361950" indent="-361950">
              <a:buFontTx/>
              <a:buAutoNum type="romanUcPeriod"/>
              <a:defRPr/>
            </a:pPr>
            <a:endParaRPr lang="es-ES" sz="1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361950" indent="-361950">
              <a:defRPr/>
            </a:pPr>
            <a:r>
              <a:rPr lang="es-ES" sz="1800" dirty="0" smtClean="0">
                <a:solidFill>
                  <a:srgbClr val="000000"/>
                </a:solidFill>
                <a:latin typeface="Comic Sans MS" pitchFamily="66" charset="0"/>
              </a:rPr>
              <a:t>VII. ALTERACIONES</a:t>
            </a:r>
          </a:p>
        </p:txBody>
      </p:sp>
      <p:pic>
        <p:nvPicPr>
          <p:cNvPr id="6147" name="Picture 5" descr="gut_ti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773238"/>
            <a:ext cx="4537075" cy="39417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8" name="Oval 4"/>
          <p:cNvSpPr>
            <a:spLocks noChangeArrowheads="1"/>
          </p:cNvSpPr>
          <p:nvPr/>
        </p:nvSpPr>
        <p:spPr bwMode="auto">
          <a:xfrm>
            <a:off x="5364163" y="1557338"/>
            <a:ext cx="3240087" cy="4535487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>
              <a:solidFill>
                <a:srgbClr val="000000"/>
              </a:solidFill>
            </a:endParaRPr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3827463" y="5757863"/>
            <a:ext cx="4213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000" i="1">
                <a:solidFill>
                  <a:srgbClr val="000000"/>
                </a:solidFill>
              </a:rPr>
              <a:t>The gut: the inner tube of life</a:t>
            </a:r>
            <a:r>
              <a:rPr lang="es-ES_tradnl" sz="1000">
                <a:solidFill>
                  <a:srgbClr val="000000"/>
                </a:solidFill>
              </a:rPr>
              <a:t>. Science 307 (5717), marzo 25, 2005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39552" y="1098352"/>
            <a:ext cx="1584176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400" b="1" dirty="0" smtClean="0">
                <a:solidFill>
                  <a:srgbClr val="000000"/>
                </a:solidFill>
              </a:rPr>
              <a:t>TEMA 11 </a:t>
            </a:r>
            <a:r>
              <a:rPr lang="es-ES" b="1" dirty="0" smtClean="0">
                <a:solidFill>
                  <a:srgbClr val="000000"/>
                </a:solidFill>
              </a:rPr>
              <a:t>Colon</a:t>
            </a:r>
            <a:endParaRPr lang="es-ES" b="1" dirty="0">
              <a:solidFill>
                <a:srgbClr val="00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54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478515" y="1536588"/>
            <a:ext cx="2724349" cy="44627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dirty="0" smtClean="0">
              <a:latin typeface="Comic Sans MS" pitchFamily="66" charset="0"/>
            </a:endParaRPr>
          </a:p>
          <a:p>
            <a:pPr marL="361950" indent="-361950">
              <a:buFontTx/>
              <a:buAutoNum type="romanUcPeriod"/>
              <a:defRPr/>
            </a:pPr>
            <a:r>
              <a:rPr lang="es-ES" sz="1800" dirty="0" smtClean="0">
                <a:latin typeface="Comic Sans MS" pitchFamily="66" charset="0"/>
              </a:rPr>
              <a:t>  COLON</a:t>
            </a:r>
          </a:p>
          <a:p>
            <a:pPr marL="361950" indent="-361950">
              <a:buFontTx/>
              <a:buAutoNum type="romanUcPeriod"/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 marL="361950" indent="-361950">
              <a:buFontTx/>
              <a:buAutoNum type="romanUcPeriod"/>
              <a:defRPr/>
            </a:pPr>
            <a:r>
              <a:rPr lang="es-ES" sz="1800" dirty="0" smtClean="0">
                <a:latin typeface="Comic Sans MS" pitchFamily="66" charset="0"/>
              </a:rPr>
              <a:t>  ABSORCIÓN    </a:t>
            </a:r>
          </a:p>
          <a:p>
            <a:pPr marL="361950" indent="-361950">
              <a:defRPr/>
            </a:pPr>
            <a:r>
              <a:rPr lang="es-ES" sz="1800" dirty="0" smtClean="0">
                <a:latin typeface="Comic Sans MS" pitchFamily="66" charset="0"/>
              </a:rPr>
              <a:t>       SECRECIÓN</a:t>
            </a:r>
          </a:p>
          <a:p>
            <a:pPr marL="361950" indent="-361950"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 marL="361950" indent="-361950">
              <a:defRPr/>
            </a:pPr>
            <a:r>
              <a:rPr lang="es-ES" sz="1800" dirty="0" smtClean="0">
                <a:latin typeface="Comic Sans MS" pitchFamily="66" charset="0"/>
              </a:rPr>
              <a:t>III. MOTILIDAD</a:t>
            </a:r>
          </a:p>
          <a:p>
            <a:pPr marL="361950" indent="-361950">
              <a:buFontTx/>
              <a:buAutoNum type="romanUcPeriod"/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 marL="400050" indent="-400050">
              <a:buAutoNum type="romanUcPeriod" startAt="4"/>
              <a:defRPr/>
            </a:pPr>
            <a:r>
              <a:rPr lang="es-ES" sz="1800" dirty="0" smtClean="0">
                <a:latin typeface="Comic Sans MS" pitchFamily="66" charset="0"/>
              </a:rPr>
              <a:t> HECES</a:t>
            </a:r>
          </a:p>
          <a:p>
            <a:pPr marL="0" indent="0"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 marL="0" indent="0">
              <a:defRPr/>
            </a:pPr>
            <a:r>
              <a:rPr lang="es-ES" sz="1800" dirty="0" smtClean="0">
                <a:latin typeface="Comic Sans MS" pitchFamily="66" charset="0"/>
              </a:rPr>
              <a:t>V.    MICROBIOTA</a:t>
            </a:r>
          </a:p>
          <a:p>
            <a:pPr marL="361950" indent="-361950">
              <a:buFontTx/>
              <a:buAutoNum type="romanUcPeriod"/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 marL="361950" indent="-361950">
              <a:defRPr/>
            </a:pPr>
            <a:r>
              <a:rPr lang="es-ES" sz="1800" dirty="0" smtClean="0">
                <a:latin typeface="Comic Sans MS" pitchFamily="66" charset="0"/>
              </a:rPr>
              <a:t>VI.  GASES   </a:t>
            </a:r>
          </a:p>
          <a:p>
            <a:pPr marL="361950" indent="-361950">
              <a:defRPr/>
            </a:pPr>
            <a:r>
              <a:rPr lang="es-ES" sz="1800" dirty="0" smtClean="0">
                <a:latin typeface="Comic Sans MS" pitchFamily="66" charset="0"/>
              </a:rPr>
              <a:t>       INTESTINALES</a:t>
            </a:r>
          </a:p>
          <a:p>
            <a:pPr marL="361950" indent="-361950">
              <a:buFontTx/>
              <a:buAutoNum type="romanUcPeriod"/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 marL="361950" indent="-361950">
              <a:defRPr/>
            </a:pPr>
            <a:r>
              <a:rPr lang="es-ES" sz="1800" dirty="0" smtClean="0">
                <a:latin typeface="Comic Sans MS" pitchFamily="66" charset="0"/>
              </a:rPr>
              <a:t>VII.  ALTERACIONES</a:t>
            </a:r>
          </a:p>
        </p:txBody>
      </p:sp>
      <p:pic>
        <p:nvPicPr>
          <p:cNvPr id="6147" name="Picture 5" descr="gut_ti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773238"/>
            <a:ext cx="4537075" cy="39417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8" name="Oval 4"/>
          <p:cNvSpPr>
            <a:spLocks noChangeArrowheads="1"/>
          </p:cNvSpPr>
          <p:nvPr/>
        </p:nvSpPr>
        <p:spPr bwMode="auto">
          <a:xfrm>
            <a:off x="5364163" y="1557338"/>
            <a:ext cx="3240087" cy="4535487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3827463" y="5757863"/>
            <a:ext cx="4213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000" i="1"/>
              <a:t>The gut: the inner tube of life</a:t>
            </a:r>
            <a:r>
              <a:rPr lang="es-ES_tradnl" sz="1000"/>
              <a:t>. Science 307 (5717), marzo 25, 2005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39552" y="782645"/>
            <a:ext cx="165618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1" dirty="0" smtClean="0">
                <a:solidFill>
                  <a:srgbClr val="000000"/>
                </a:solidFill>
              </a:rPr>
              <a:t>TEMA 11 </a:t>
            </a:r>
            <a:r>
              <a:rPr lang="es-ES" sz="2000" b="1" dirty="0" smtClean="0">
                <a:solidFill>
                  <a:srgbClr val="000000"/>
                </a:solidFill>
              </a:rPr>
              <a:t>Colon</a:t>
            </a:r>
            <a:endParaRPr lang="es-ES" sz="2000" b="1" dirty="0">
              <a:solidFill>
                <a:srgbClr val="00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o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63" y="0"/>
            <a:ext cx="5146675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331640" y="4005064"/>
            <a:ext cx="16891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4800" b="1" dirty="0">
                <a:solidFill>
                  <a:schemeClr val="bg1"/>
                </a:solidFill>
              </a:rPr>
              <a:t>Colon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 t="4027" r="20221" b="2431"/>
          <a:stretch>
            <a:fillRect/>
          </a:stretch>
        </p:blipFill>
        <p:spPr bwMode="auto">
          <a:xfrm>
            <a:off x="970508" y="260350"/>
            <a:ext cx="547370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4571628" y="765175"/>
            <a:ext cx="3744788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1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396503" y="692150"/>
            <a:ext cx="7921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0" name="Rectangle 10"/>
          <p:cNvSpPr>
            <a:spLocks noChangeArrowheads="1"/>
          </p:cNvSpPr>
          <p:nvPr/>
        </p:nvSpPr>
        <p:spPr bwMode="auto">
          <a:xfrm>
            <a:off x="1042988" y="3789363"/>
            <a:ext cx="1074166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4709616" y="3429000"/>
            <a:ext cx="5762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2" name="Rectangle 13"/>
          <p:cNvSpPr>
            <a:spLocks noChangeArrowheads="1"/>
          </p:cNvSpPr>
          <p:nvPr/>
        </p:nvSpPr>
        <p:spPr bwMode="auto">
          <a:xfrm>
            <a:off x="4277815" y="4076700"/>
            <a:ext cx="129569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3" name="Rectangle 16"/>
          <p:cNvSpPr>
            <a:spLocks noChangeArrowheads="1"/>
          </p:cNvSpPr>
          <p:nvPr/>
        </p:nvSpPr>
        <p:spPr bwMode="auto">
          <a:xfrm>
            <a:off x="1396503" y="4221163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4" name="Text Box 19"/>
          <p:cNvSpPr txBox="1">
            <a:spLocks noChangeArrowheads="1"/>
          </p:cNvSpPr>
          <p:nvPr/>
        </p:nvSpPr>
        <p:spPr bwMode="auto">
          <a:xfrm>
            <a:off x="4499992" y="2734468"/>
            <a:ext cx="1657350" cy="11001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HAUSTRAS Contracciones c. circular y </a:t>
            </a:r>
            <a:r>
              <a:rPr lang="es-ES" sz="1600" b="1" i="1" dirty="0" err="1"/>
              <a:t>Taenia</a:t>
            </a:r>
            <a:r>
              <a:rPr lang="es-ES" sz="1600" b="1" i="1" dirty="0"/>
              <a:t> </a:t>
            </a:r>
            <a:r>
              <a:rPr lang="es-ES" sz="1600" b="1" i="1" dirty="0" err="1"/>
              <a:t>coli</a:t>
            </a:r>
            <a:endParaRPr lang="es-ES" sz="1600" b="1" i="1" dirty="0"/>
          </a:p>
        </p:txBody>
      </p:sp>
      <p:sp>
        <p:nvSpPr>
          <p:cNvPr id="8205" name="Rectangle 20"/>
          <p:cNvSpPr>
            <a:spLocks noChangeArrowheads="1"/>
          </p:cNvSpPr>
          <p:nvPr/>
        </p:nvSpPr>
        <p:spPr bwMode="auto">
          <a:xfrm>
            <a:off x="3846016" y="404813"/>
            <a:ext cx="7921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6" name="Text Box 21"/>
          <p:cNvSpPr txBox="1">
            <a:spLocks noChangeArrowheads="1"/>
          </p:cNvSpPr>
          <p:nvPr/>
        </p:nvSpPr>
        <p:spPr bwMode="auto">
          <a:xfrm>
            <a:off x="3568203" y="476250"/>
            <a:ext cx="112871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Tenia coli</a:t>
            </a:r>
          </a:p>
        </p:txBody>
      </p:sp>
      <p:sp>
        <p:nvSpPr>
          <p:cNvPr id="8207" name="Rectangle 22"/>
          <p:cNvSpPr>
            <a:spLocks noChangeArrowheads="1"/>
          </p:cNvSpPr>
          <p:nvPr/>
        </p:nvSpPr>
        <p:spPr bwMode="auto">
          <a:xfrm>
            <a:off x="2549028" y="3213100"/>
            <a:ext cx="4318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8" name="Text Box 23"/>
          <p:cNvSpPr txBox="1">
            <a:spLocks noChangeArrowheads="1"/>
          </p:cNvSpPr>
          <p:nvPr/>
        </p:nvSpPr>
        <p:spPr bwMode="auto">
          <a:xfrm>
            <a:off x="2477591" y="3260725"/>
            <a:ext cx="6238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ileon</a:t>
            </a:r>
          </a:p>
        </p:txBody>
      </p:sp>
      <p:sp>
        <p:nvSpPr>
          <p:cNvPr id="8209" name="Rectangle 26"/>
          <p:cNvSpPr>
            <a:spLocks noChangeArrowheads="1"/>
          </p:cNvSpPr>
          <p:nvPr/>
        </p:nvSpPr>
        <p:spPr bwMode="auto">
          <a:xfrm>
            <a:off x="6365378" y="5516563"/>
            <a:ext cx="17287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10" name="Rectangle 27"/>
          <p:cNvSpPr>
            <a:spLocks noChangeArrowheads="1"/>
          </p:cNvSpPr>
          <p:nvPr/>
        </p:nvSpPr>
        <p:spPr bwMode="auto">
          <a:xfrm>
            <a:off x="5724600" y="6092825"/>
            <a:ext cx="7191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11" name="Text Box 28"/>
          <p:cNvSpPr txBox="1">
            <a:spLocks noChangeArrowheads="1"/>
          </p:cNvSpPr>
          <p:nvPr/>
        </p:nvSpPr>
        <p:spPr bwMode="auto">
          <a:xfrm>
            <a:off x="6365378" y="5445125"/>
            <a:ext cx="1951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Esfínter anal Int.</a:t>
            </a:r>
          </a:p>
        </p:txBody>
      </p:sp>
      <p:sp>
        <p:nvSpPr>
          <p:cNvPr id="8212" name="Text Box 29"/>
          <p:cNvSpPr txBox="1">
            <a:spLocks noChangeArrowheads="1"/>
          </p:cNvSpPr>
          <p:nvPr/>
        </p:nvSpPr>
        <p:spPr bwMode="auto">
          <a:xfrm>
            <a:off x="6299274" y="5743847"/>
            <a:ext cx="2089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Esfínter anal Ext.</a:t>
            </a:r>
          </a:p>
        </p:txBody>
      </p:sp>
      <p:sp>
        <p:nvSpPr>
          <p:cNvPr id="8213" name="Text Box 30"/>
          <p:cNvSpPr txBox="1">
            <a:spLocks noChangeArrowheads="1"/>
          </p:cNvSpPr>
          <p:nvPr/>
        </p:nvSpPr>
        <p:spPr bwMode="auto">
          <a:xfrm>
            <a:off x="5205280" y="5514793"/>
            <a:ext cx="546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Ano</a:t>
            </a:r>
          </a:p>
        </p:txBody>
      </p:sp>
      <p:sp>
        <p:nvSpPr>
          <p:cNvPr id="8214" name="Rectangle 31"/>
          <p:cNvSpPr>
            <a:spLocks noChangeArrowheads="1"/>
          </p:cNvSpPr>
          <p:nvPr/>
        </p:nvSpPr>
        <p:spPr bwMode="auto">
          <a:xfrm>
            <a:off x="1829891" y="4797425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92" name="Text Box 24"/>
          <p:cNvSpPr txBox="1">
            <a:spLocks noChangeArrowheads="1"/>
          </p:cNvSpPr>
          <p:nvPr/>
        </p:nvSpPr>
        <p:spPr bwMode="auto">
          <a:xfrm>
            <a:off x="1480468" y="4652963"/>
            <a:ext cx="10033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Recto</a:t>
            </a:r>
          </a:p>
        </p:txBody>
      </p:sp>
      <p:sp>
        <p:nvSpPr>
          <p:cNvPr id="8216" name="Rectangle 32"/>
          <p:cNvSpPr>
            <a:spLocks noChangeArrowheads="1"/>
          </p:cNvSpPr>
          <p:nvPr/>
        </p:nvSpPr>
        <p:spPr bwMode="auto">
          <a:xfrm>
            <a:off x="6293941" y="4365625"/>
            <a:ext cx="5762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6293941" y="4365625"/>
            <a:ext cx="735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Recto</a:t>
            </a:r>
          </a:p>
        </p:txBody>
      </p:sp>
      <p:sp>
        <p:nvSpPr>
          <p:cNvPr id="8218" name="Rectangle 33"/>
          <p:cNvSpPr>
            <a:spLocks noChangeArrowheads="1"/>
          </p:cNvSpPr>
          <p:nvPr/>
        </p:nvSpPr>
        <p:spPr bwMode="auto">
          <a:xfrm>
            <a:off x="3196728" y="26035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19" name="Rectangle 34"/>
          <p:cNvSpPr>
            <a:spLocks noChangeArrowheads="1"/>
          </p:cNvSpPr>
          <p:nvPr/>
        </p:nvSpPr>
        <p:spPr bwMode="auto">
          <a:xfrm>
            <a:off x="964703" y="0"/>
            <a:ext cx="1296988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1"/>
          </a:p>
        </p:txBody>
      </p:sp>
      <p:sp>
        <p:nvSpPr>
          <p:cNvPr id="8220" name="Rectangle 35"/>
          <p:cNvSpPr>
            <a:spLocks noChangeArrowheads="1"/>
          </p:cNvSpPr>
          <p:nvPr/>
        </p:nvSpPr>
        <p:spPr bwMode="auto">
          <a:xfrm>
            <a:off x="1829891" y="836613"/>
            <a:ext cx="1428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21" name="Text Box 37"/>
          <p:cNvSpPr txBox="1">
            <a:spLocks noChangeArrowheads="1"/>
          </p:cNvSpPr>
          <p:nvPr/>
        </p:nvSpPr>
        <p:spPr bwMode="auto">
          <a:xfrm>
            <a:off x="1325066" y="188913"/>
            <a:ext cx="981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v. porta</a:t>
            </a:r>
          </a:p>
        </p:txBody>
      </p:sp>
      <p:sp>
        <p:nvSpPr>
          <p:cNvPr id="8222" name="Text Box 38"/>
          <p:cNvSpPr txBox="1">
            <a:spLocks noChangeArrowheads="1"/>
          </p:cNvSpPr>
          <p:nvPr/>
        </p:nvSpPr>
        <p:spPr bwMode="auto">
          <a:xfrm>
            <a:off x="1037728" y="476250"/>
            <a:ext cx="1333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v. cava inf.</a:t>
            </a:r>
          </a:p>
        </p:txBody>
      </p:sp>
      <p:sp>
        <p:nvSpPr>
          <p:cNvPr id="8223" name="Text Box 39"/>
          <p:cNvSpPr txBox="1">
            <a:spLocks noChangeArrowheads="1"/>
          </p:cNvSpPr>
          <p:nvPr/>
        </p:nvSpPr>
        <p:spPr bwMode="auto">
          <a:xfrm>
            <a:off x="3125291" y="188913"/>
            <a:ext cx="7096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aorta</a:t>
            </a:r>
          </a:p>
        </p:txBody>
      </p:sp>
      <p:sp>
        <p:nvSpPr>
          <p:cNvPr id="135213" name="Text Box 45"/>
          <p:cNvSpPr txBox="1">
            <a:spLocks noChangeArrowheads="1"/>
          </p:cNvSpPr>
          <p:nvPr/>
        </p:nvSpPr>
        <p:spPr bwMode="auto">
          <a:xfrm>
            <a:off x="6588324" y="404813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I. COLON</a:t>
            </a:r>
          </a:p>
        </p:txBody>
      </p:sp>
      <p:sp>
        <p:nvSpPr>
          <p:cNvPr id="8225" name="Text Box 49"/>
          <p:cNvSpPr txBox="1">
            <a:spLocks noChangeArrowheads="1"/>
          </p:cNvSpPr>
          <p:nvPr/>
        </p:nvSpPr>
        <p:spPr bwMode="auto">
          <a:xfrm>
            <a:off x="4577853" y="1739900"/>
            <a:ext cx="14160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C. muscular </a:t>
            </a:r>
          </a:p>
          <a:p>
            <a:pPr algn="l" eaLnBrk="1" hangingPunct="1"/>
            <a:r>
              <a:rPr lang="es-ES" sz="1600" b="1" dirty="0"/>
              <a:t>longitudinal </a:t>
            </a:r>
          </a:p>
          <a:p>
            <a:pPr algn="l" eaLnBrk="1" hangingPunct="1"/>
            <a:r>
              <a:rPr lang="es-ES" sz="1600" b="1" dirty="0"/>
              <a:t>engrosada</a:t>
            </a:r>
          </a:p>
        </p:txBody>
      </p:sp>
      <p:sp>
        <p:nvSpPr>
          <p:cNvPr id="135219" name="Text Box 51"/>
          <p:cNvSpPr txBox="1">
            <a:spLocks noChangeArrowheads="1"/>
          </p:cNvSpPr>
          <p:nvPr/>
        </p:nvSpPr>
        <p:spPr bwMode="auto">
          <a:xfrm>
            <a:off x="6496511" y="1464642"/>
            <a:ext cx="1564852" cy="1769715"/>
          </a:xfrm>
          <a:prstGeom prst="rect">
            <a:avLst/>
          </a:prstGeom>
          <a:solidFill>
            <a:srgbClr val="CD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 typeface="Arial" pitchFamily="34" charset="0"/>
              <a:buChar char="•"/>
            </a:pPr>
            <a:r>
              <a:rPr lang="es-ES" dirty="0" smtClean="0"/>
              <a:t> Mayor </a:t>
            </a:r>
          </a:p>
          <a:p>
            <a:pPr algn="l" eaLnBrk="1" hangingPunct="1"/>
            <a:r>
              <a:rPr lang="es-ES" dirty="0" smtClean="0"/>
              <a:t>  diámetro</a:t>
            </a:r>
            <a:endParaRPr lang="es-ES" dirty="0"/>
          </a:p>
          <a:p>
            <a:pPr algn="l" eaLnBrk="1" hangingPunct="1">
              <a:buFont typeface="Arial" pitchFamily="34" charset="0"/>
              <a:buChar char="•"/>
            </a:pPr>
            <a:endParaRPr lang="es-ES" sz="900" dirty="0"/>
          </a:p>
          <a:p>
            <a:pPr algn="l" eaLnBrk="1" hangingPunct="1">
              <a:buFont typeface="Arial" pitchFamily="34" charset="0"/>
              <a:buChar char="•"/>
            </a:pPr>
            <a:r>
              <a:rPr lang="es-ES" dirty="0" smtClean="0"/>
              <a:t> No </a:t>
            </a:r>
            <a:r>
              <a:rPr lang="es-ES" dirty="0"/>
              <a:t>hay </a:t>
            </a:r>
            <a:endParaRPr lang="es-ES" dirty="0" smtClean="0"/>
          </a:p>
          <a:p>
            <a:pPr algn="l" eaLnBrk="1" hangingPunct="1"/>
            <a:r>
              <a:rPr lang="es-ES" dirty="0" smtClean="0"/>
              <a:t>  pliegues </a:t>
            </a:r>
            <a:endParaRPr lang="es-ES" dirty="0"/>
          </a:p>
          <a:p>
            <a:pPr algn="l" eaLnBrk="1" hangingPunct="1"/>
            <a:r>
              <a:rPr lang="es-ES" dirty="0" smtClean="0"/>
              <a:t>  circulares</a:t>
            </a:r>
            <a:endParaRPr lang="es-ES" dirty="0"/>
          </a:p>
        </p:txBody>
      </p:sp>
      <p:sp>
        <p:nvSpPr>
          <p:cNvPr id="37" name="Rectangle 37"/>
          <p:cNvSpPr>
            <a:spLocks noChangeArrowheads="1"/>
          </p:cNvSpPr>
          <p:nvPr/>
        </p:nvSpPr>
        <p:spPr bwMode="auto">
          <a:xfrm>
            <a:off x="6769173" y="867847"/>
            <a:ext cx="118494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Anatomía</a:t>
            </a:r>
            <a:endParaRPr lang="es-ES" sz="1800" dirty="0"/>
          </a:p>
        </p:txBody>
      </p:sp>
      <p:sp>
        <p:nvSpPr>
          <p:cNvPr id="2" name="1 Elipse"/>
          <p:cNvSpPr/>
          <p:nvPr/>
        </p:nvSpPr>
        <p:spPr bwMode="auto">
          <a:xfrm>
            <a:off x="683568" y="2349500"/>
            <a:ext cx="399541" cy="2159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9" name="38 Elipse"/>
          <p:cNvSpPr/>
          <p:nvPr/>
        </p:nvSpPr>
        <p:spPr bwMode="auto">
          <a:xfrm>
            <a:off x="1815603" y="3968749"/>
            <a:ext cx="432463" cy="39687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 animBg="1"/>
      <p:bldP spid="135219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6228</TotalTime>
  <Words>3020</Words>
  <Application>Microsoft Office PowerPoint</Application>
  <PresentationFormat>Presentación en pantalla (4:3)</PresentationFormat>
  <Paragraphs>1026</Paragraphs>
  <Slides>65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65</vt:i4>
      </vt:variant>
    </vt:vector>
  </HeadingPairs>
  <TitlesOfParts>
    <vt:vector size="69" baseType="lpstr">
      <vt:lpstr>Arial</vt:lpstr>
      <vt:lpstr>Comic Sans MS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504</cp:revision>
  <dcterms:created xsi:type="dcterms:W3CDTF">2005-07-14T13:52:11Z</dcterms:created>
  <dcterms:modified xsi:type="dcterms:W3CDTF">2018-08-11T11:11:02Z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