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4"/>
  </p:notesMasterIdLst>
  <p:sldIdLst>
    <p:sldId id="288" r:id="rId2"/>
    <p:sldId id="448" r:id="rId3"/>
    <p:sldId id="387" r:id="rId4"/>
    <p:sldId id="447" r:id="rId5"/>
    <p:sldId id="289" r:id="rId6"/>
    <p:sldId id="437" r:id="rId7"/>
    <p:sldId id="378" r:id="rId8"/>
    <p:sldId id="380" r:id="rId9"/>
    <p:sldId id="335" r:id="rId10"/>
    <p:sldId id="379" r:id="rId11"/>
    <p:sldId id="392" r:id="rId12"/>
    <p:sldId id="445" r:id="rId13"/>
    <p:sldId id="466" r:id="rId14"/>
    <p:sldId id="451" r:id="rId15"/>
    <p:sldId id="450" r:id="rId16"/>
    <p:sldId id="449" r:id="rId17"/>
    <p:sldId id="386" r:id="rId18"/>
    <p:sldId id="452" r:id="rId19"/>
    <p:sldId id="465" r:id="rId20"/>
    <p:sldId id="467" r:id="rId21"/>
    <p:sldId id="348" r:id="rId22"/>
    <p:sldId id="338" r:id="rId23"/>
    <p:sldId id="461" r:id="rId24"/>
    <p:sldId id="361" r:id="rId25"/>
    <p:sldId id="441" r:id="rId26"/>
    <p:sldId id="279" r:id="rId27"/>
    <p:sldId id="362" r:id="rId28"/>
    <p:sldId id="455" r:id="rId29"/>
    <p:sldId id="339" r:id="rId30"/>
    <p:sldId id="459" r:id="rId31"/>
    <p:sldId id="457" r:id="rId32"/>
    <p:sldId id="456" r:id="rId33"/>
    <p:sldId id="454" r:id="rId34"/>
    <p:sldId id="453" r:id="rId35"/>
    <p:sldId id="439" r:id="rId36"/>
    <p:sldId id="353" r:id="rId37"/>
    <p:sldId id="280" r:id="rId38"/>
    <p:sldId id="311" r:id="rId39"/>
    <p:sldId id="298" r:id="rId40"/>
    <p:sldId id="354" r:id="rId41"/>
    <p:sldId id="375" r:id="rId42"/>
    <p:sldId id="278" r:id="rId43"/>
    <p:sldId id="312" r:id="rId44"/>
    <p:sldId id="460" r:id="rId45"/>
    <p:sldId id="468" r:id="rId46"/>
    <p:sldId id="476" r:id="rId47"/>
    <p:sldId id="472" r:id="rId48"/>
    <p:sldId id="473" r:id="rId49"/>
    <p:sldId id="474" r:id="rId50"/>
    <p:sldId id="475" r:id="rId51"/>
    <p:sldId id="336" r:id="rId52"/>
    <p:sldId id="464" r:id="rId53"/>
    <p:sldId id="373" r:id="rId54"/>
    <p:sldId id="446" r:id="rId55"/>
    <p:sldId id="458" r:id="rId56"/>
    <p:sldId id="444" r:id="rId57"/>
    <p:sldId id="442" r:id="rId58"/>
    <p:sldId id="381" r:id="rId59"/>
    <p:sldId id="383" r:id="rId60"/>
    <p:sldId id="371" r:id="rId61"/>
    <p:sldId id="434" r:id="rId62"/>
    <p:sldId id="376" r:id="rId63"/>
    <p:sldId id="382" r:id="rId64"/>
    <p:sldId id="314" r:id="rId65"/>
    <p:sldId id="313" r:id="rId66"/>
    <p:sldId id="393" r:id="rId67"/>
    <p:sldId id="299" r:id="rId68"/>
    <p:sldId id="396" r:id="rId69"/>
    <p:sldId id="397" r:id="rId70"/>
    <p:sldId id="398" r:id="rId71"/>
    <p:sldId id="399" r:id="rId72"/>
    <p:sldId id="400" r:id="rId73"/>
    <p:sldId id="402" r:id="rId74"/>
    <p:sldId id="403" r:id="rId75"/>
    <p:sldId id="404" r:id="rId76"/>
    <p:sldId id="405" r:id="rId77"/>
    <p:sldId id="406" r:id="rId78"/>
    <p:sldId id="407" r:id="rId79"/>
    <p:sldId id="463" r:id="rId80"/>
    <p:sldId id="469" r:id="rId81"/>
    <p:sldId id="470" r:id="rId82"/>
    <p:sldId id="408" r:id="rId83"/>
    <p:sldId id="409" r:id="rId84"/>
    <p:sldId id="412" r:id="rId85"/>
    <p:sldId id="411" r:id="rId86"/>
    <p:sldId id="410" r:id="rId87"/>
    <p:sldId id="413" r:id="rId88"/>
    <p:sldId id="414" r:id="rId89"/>
    <p:sldId id="415" r:id="rId90"/>
    <p:sldId id="416" r:id="rId91"/>
    <p:sldId id="418" r:id="rId92"/>
    <p:sldId id="419" r:id="rId93"/>
    <p:sldId id="425" r:id="rId94"/>
    <p:sldId id="426" r:id="rId95"/>
    <p:sldId id="427" r:id="rId96"/>
    <p:sldId id="432" r:id="rId97"/>
    <p:sldId id="428" r:id="rId98"/>
    <p:sldId id="429" r:id="rId99"/>
    <p:sldId id="462" r:id="rId100"/>
    <p:sldId id="431" r:id="rId101"/>
    <p:sldId id="438" r:id="rId102"/>
    <p:sldId id="436" r:id="rId103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600"/>
    <a:srgbClr val="0000FF"/>
    <a:srgbClr val="FFB9D0"/>
    <a:srgbClr val="D9B28B"/>
    <a:srgbClr val="FFBF9F"/>
    <a:srgbClr val="9FCFFF"/>
    <a:srgbClr val="FFCDDE"/>
    <a:srgbClr val="008E00"/>
    <a:srgbClr val="C7E7A3"/>
    <a:srgbClr val="DCF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02" autoAdjust="0"/>
    <p:restoredTop sz="94660"/>
  </p:normalViewPr>
  <p:slideViewPr>
    <p:cSldViewPr showGuides="1">
      <p:cViewPr varScale="1">
        <p:scale>
          <a:sx n="59" d="100"/>
          <a:sy n="59" d="100"/>
        </p:scale>
        <p:origin x="48" y="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94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9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3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836702E-46D9-4FC0-8703-05C1B372029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91231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2B4B8-C316-4823-A6F6-50737FA89DD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1937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196DF4-644F-405B-9DDE-B8891395717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372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9CC2C-DF2A-4120-A0FD-B592C835395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9628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D1563-92E4-46E8-B8CF-D979C27FE57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8352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7AE03-3D26-47D6-9133-DFE26F774D6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5095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2FC7A-97AD-4855-B6CE-31666D3794D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8397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C5902-1487-4396-8E5F-3B722A4CA4A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5104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72BA7-02FF-4E07-AA52-5CFF6DF4A4E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7057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68853-98DA-470D-8CD6-6B16F8EEAA7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6872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20F71-E288-4A54-A4C6-F1098FD80A9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7278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5B44B-8F64-4532-B1B8-C60EFA824A6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5991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VE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89D09-149E-4677-BC60-BE8AE815009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545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616E3282-5259-443E-B2DC-6576302557B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en.wikipedia.org/wiki/Joshua_Lederber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3390/life4020250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www.ncbi.nlm.nih.gov/books/NBK27169/" TargetMode="Externa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emf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emf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jpe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jpeg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gif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1390650" y="1022350"/>
            <a:ext cx="6364288" cy="4613275"/>
          </a:xfrm>
          <a:prstGeom prst="rect">
            <a:avLst/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pPr>
              <a:defRPr/>
            </a:pPr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pPr>
              <a:defRPr/>
            </a:pPr>
            <a:endParaRPr lang="es-ES" sz="24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pPr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pPr>
              <a:defRPr/>
            </a:pPr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endParaRPr lang="es-ES" sz="32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es-ES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2018</a:t>
            </a:r>
            <a:endParaRPr lang="es-ES" sz="3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3878263"/>
            <a:ext cx="1872629" cy="273008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4" descr="Bristol_Stool_Chart"/>
          <p:cNvPicPr>
            <a:picLocks noChangeAspect="1" noChangeArrowheads="1"/>
          </p:cNvPicPr>
          <p:nvPr/>
        </p:nvPicPr>
        <p:blipFill rotWithShape="1">
          <a:blip r:embed="rId2">
            <a:lum bright="-6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5" t="6133" r="49243"/>
          <a:stretch/>
        </p:blipFill>
        <p:spPr bwMode="auto">
          <a:xfrm>
            <a:off x="1124261" y="549275"/>
            <a:ext cx="2079313" cy="551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Text Box 6"/>
          <p:cNvSpPr txBox="1">
            <a:spLocks noChangeArrowheads="1"/>
          </p:cNvSpPr>
          <p:nvPr/>
        </p:nvSpPr>
        <p:spPr bwMode="auto">
          <a:xfrm>
            <a:off x="996950" y="6237288"/>
            <a:ext cx="3416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200" i="1"/>
              <a:t>Scand. J. Gastroenterol.</a:t>
            </a:r>
            <a:r>
              <a:rPr lang="es-ES_tradnl" sz="1200"/>
              <a:t> 32 (9): 920–4, 1997 </a:t>
            </a:r>
          </a:p>
        </p:txBody>
      </p:sp>
      <p:sp>
        <p:nvSpPr>
          <p:cNvPr id="66564" name="Text Box 11"/>
          <p:cNvSpPr txBox="1">
            <a:spLocks noChangeArrowheads="1"/>
          </p:cNvSpPr>
          <p:nvPr/>
        </p:nvSpPr>
        <p:spPr bwMode="auto">
          <a:xfrm>
            <a:off x="6345193" y="1016794"/>
            <a:ext cx="227330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dirty="0"/>
              <a:t>Escala de Bristol </a:t>
            </a:r>
          </a:p>
          <a:p>
            <a:pPr eaLnBrk="1" hangingPunct="1"/>
            <a:r>
              <a:rPr lang="es-ES_tradnl" dirty="0"/>
              <a:t>heces humanas</a:t>
            </a:r>
          </a:p>
        </p:txBody>
      </p:sp>
      <p:sp>
        <p:nvSpPr>
          <p:cNvPr id="196624" name="Text Box 16"/>
          <p:cNvSpPr txBox="1">
            <a:spLocks noChangeArrowheads="1"/>
          </p:cNvSpPr>
          <p:nvPr/>
        </p:nvSpPr>
        <p:spPr bwMode="auto">
          <a:xfrm>
            <a:off x="5936814" y="2209800"/>
            <a:ext cx="2714625" cy="1219200"/>
          </a:xfrm>
          <a:prstGeom prst="rect">
            <a:avLst/>
          </a:prstGeom>
          <a:noFill/>
          <a:ln w="28575">
            <a:solidFill>
              <a:srgbClr val="6543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/>
              <a:t>La forma y consistencia</a:t>
            </a:r>
          </a:p>
          <a:p>
            <a:pPr eaLnBrk="1" hangingPunct="1"/>
            <a:r>
              <a:rPr lang="es-ES_tradnl" sz="1800"/>
              <a:t> de las heces</a:t>
            </a:r>
          </a:p>
          <a:p>
            <a:pPr eaLnBrk="1" hangingPunct="1"/>
            <a:r>
              <a:rPr lang="es-ES_tradnl" sz="1800"/>
              <a:t>dependen del tiempo </a:t>
            </a:r>
          </a:p>
          <a:p>
            <a:pPr eaLnBrk="1" hangingPunct="1"/>
            <a:r>
              <a:rPr lang="es-ES_tradnl" sz="1800"/>
              <a:t>en el colon </a:t>
            </a:r>
          </a:p>
        </p:txBody>
      </p:sp>
      <p:sp>
        <p:nvSpPr>
          <p:cNvPr id="66566" name="Rectangle 17"/>
          <p:cNvSpPr>
            <a:spLocks noChangeArrowheads="1"/>
          </p:cNvSpPr>
          <p:nvPr/>
        </p:nvSpPr>
        <p:spPr bwMode="auto">
          <a:xfrm>
            <a:off x="2916238" y="765175"/>
            <a:ext cx="2160587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6567" name="Rectangle 18"/>
          <p:cNvSpPr>
            <a:spLocks noChangeArrowheads="1"/>
          </p:cNvSpPr>
          <p:nvPr/>
        </p:nvSpPr>
        <p:spPr bwMode="auto">
          <a:xfrm>
            <a:off x="2916238" y="1628775"/>
            <a:ext cx="19431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6568" name="Rectangle 19"/>
          <p:cNvSpPr>
            <a:spLocks noChangeArrowheads="1"/>
          </p:cNvSpPr>
          <p:nvPr/>
        </p:nvSpPr>
        <p:spPr bwMode="auto">
          <a:xfrm>
            <a:off x="2916238" y="2276475"/>
            <a:ext cx="2376487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6569" name="Rectangle 20"/>
          <p:cNvSpPr>
            <a:spLocks noChangeArrowheads="1"/>
          </p:cNvSpPr>
          <p:nvPr/>
        </p:nvSpPr>
        <p:spPr bwMode="auto">
          <a:xfrm>
            <a:off x="2916238" y="3068638"/>
            <a:ext cx="23034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6570" name="Rectangle 21"/>
          <p:cNvSpPr>
            <a:spLocks noChangeArrowheads="1"/>
          </p:cNvSpPr>
          <p:nvPr/>
        </p:nvSpPr>
        <p:spPr bwMode="auto">
          <a:xfrm>
            <a:off x="2987675" y="3860800"/>
            <a:ext cx="216058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6571" name="Rectangle 22"/>
          <p:cNvSpPr>
            <a:spLocks noChangeArrowheads="1"/>
          </p:cNvSpPr>
          <p:nvPr/>
        </p:nvSpPr>
        <p:spPr bwMode="auto">
          <a:xfrm>
            <a:off x="2987675" y="4581525"/>
            <a:ext cx="23764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6572" name="Rectangle 23"/>
          <p:cNvSpPr>
            <a:spLocks noChangeArrowheads="1"/>
          </p:cNvSpPr>
          <p:nvPr/>
        </p:nvSpPr>
        <p:spPr bwMode="auto">
          <a:xfrm>
            <a:off x="2916238" y="5300663"/>
            <a:ext cx="18716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6621" name="Oval 13"/>
          <p:cNvSpPr>
            <a:spLocks noChangeArrowheads="1"/>
          </p:cNvSpPr>
          <p:nvPr/>
        </p:nvSpPr>
        <p:spPr bwMode="auto">
          <a:xfrm>
            <a:off x="1619249" y="620713"/>
            <a:ext cx="1439863" cy="1511299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6622" name="Oval 14"/>
          <p:cNvSpPr>
            <a:spLocks noChangeArrowheads="1"/>
          </p:cNvSpPr>
          <p:nvPr/>
        </p:nvSpPr>
        <p:spPr bwMode="auto">
          <a:xfrm>
            <a:off x="1547664" y="2205038"/>
            <a:ext cx="1512889" cy="1439862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6623" name="Oval 15"/>
          <p:cNvSpPr>
            <a:spLocks noChangeArrowheads="1"/>
          </p:cNvSpPr>
          <p:nvPr/>
        </p:nvSpPr>
        <p:spPr bwMode="auto">
          <a:xfrm>
            <a:off x="1763688" y="5084763"/>
            <a:ext cx="1223987" cy="1008062"/>
          </a:xfrm>
          <a:prstGeom prst="ellipse">
            <a:avLst/>
          </a:prstGeom>
          <a:noFill/>
          <a:ln w="28575">
            <a:solidFill>
              <a:srgbClr val="49C34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6615" name="Text Box 7"/>
          <p:cNvSpPr txBox="1">
            <a:spLocks noChangeArrowheads="1"/>
          </p:cNvSpPr>
          <p:nvPr/>
        </p:nvSpPr>
        <p:spPr bwMode="auto">
          <a:xfrm>
            <a:off x="3522663" y="2708275"/>
            <a:ext cx="1341437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/>
              <a:t>Tipo 3 y 4 </a:t>
            </a:r>
          </a:p>
          <a:p>
            <a:pPr eaLnBrk="1" hangingPunct="1"/>
            <a:r>
              <a:rPr lang="es-ES_tradnl" sz="1600" b="1"/>
              <a:t>Ideal</a:t>
            </a:r>
          </a:p>
        </p:txBody>
      </p:sp>
      <p:sp>
        <p:nvSpPr>
          <p:cNvPr id="196613" name="Text Box 5"/>
          <p:cNvSpPr txBox="1">
            <a:spLocks noChangeArrowheads="1"/>
          </p:cNvSpPr>
          <p:nvPr/>
        </p:nvSpPr>
        <p:spPr bwMode="auto">
          <a:xfrm>
            <a:off x="3409950" y="1125538"/>
            <a:ext cx="1546225" cy="609600"/>
          </a:xfrm>
          <a:prstGeom prst="rect">
            <a:avLst/>
          </a:prstGeom>
          <a:solidFill>
            <a:srgbClr val="FFCDAB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/>
              <a:t>Tipo 1 y 2 </a:t>
            </a:r>
          </a:p>
          <a:p>
            <a:pPr eaLnBrk="1" hangingPunct="1"/>
            <a:r>
              <a:rPr lang="es-ES_tradnl" sz="1600" b="1"/>
              <a:t>Estreñimiento</a:t>
            </a:r>
          </a:p>
        </p:txBody>
      </p:sp>
      <p:sp>
        <p:nvSpPr>
          <p:cNvPr id="196616" name="Text Box 8"/>
          <p:cNvSpPr txBox="1">
            <a:spLocks noChangeArrowheads="1"/>
          </p:cNvSpPr>
          <p:nvPr/>
        </p:nvSpPr>
        <p:spPr bwMode="auto">
          <a:xfrm>
            <a:off x="3460750" y="5237163"/>
            <a:ext cx="952500" cy="609600"/>
          </a:xfrm>
          <a:prstGeom prst="rect">
            <a:avLst/>
          </a:prstGeom>
          <a:solidFill>
            <a:srgbClr val="92D050"/>
          </a:solidFill>
          <a:ln w="38100">
            <a:solidFill>
              <a:srgbClr val="00B05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 dirty="0"/>
              <a:t>Tipo 7 </a:t>
            </a:r>
          </a:p>
          <a:p>
            <a:pPr eaLnBrk="1" hangingPunct="1"/>
            <a:r>
              <a:rPr lang="es-ES_tradnl" sz="1600" b="1" dirty="0"/>
              <a:t>Diarrea</a:t>
            </a:r>
          </a:p>
        </p:txBody>
      </p:sp>
      <p:sp>
        <p:nvSpPr>
          <p:cNvPr id="196633" name="Text Box 25"/>
          <p:cNvSpPr txBox="1">
            <a:spLocks noChangeArrowheads="1"/>
          </p:cNvSpPr>
          <p:nvPr/>
        </p:nvSpPr>
        <p:spPr bwMode="auto">
          <a:xfrm>
            <a:off x="6314638" y="3692524"/>
            <a:ext cx="19589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800" dirty="0">
                <a:solidFill>
                  <a:srgbClr val="CC0000"/>
                </a:solidFill>
              </a:rPr>
              <a:t>*</a:t>
            </a:r>
            <a:r>
              <a:rPr lang="es-ES_tradnl" sz="2800" dirty="0"/>
              <a:t>¿Por qué?</a:t>
            </a:r>
          </a:p>
        </p:txBody>
      </p:sp>
      <p:sp>
        <p:nvSpPr>
          <p:cNvPr id="196635" name="Text Box 27"/>
          <p:cNvSpPr txBox="1">
            <a:spLocks noChangeArrowheads="1"/>
          </p:cNvSpPr>
          <p:nvPr/>
        </p:nvSpPr>
        <p:spPr bwMode="auto">
          <a:xfrm>
            <a:off x="7189788" y="549275"/>
            <a:ext cx="1354858" cy="369332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/>
              <a:t>IV. HECES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66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24" grpId="0" animBg="1"/>
      <p:bldP spid="196621" grpId="0" animBg="1"/>
      <p:bldP spid="196622" grpId="0" animBg="1"/>
      <p:bldP spid="196623" grpId="0" animBg="1"/>
      <p:bldP spid="196615" grpId="0" animBg="1"/>
      <p:bldP spid="196613" grpId="0" animBg="1"/>
      <p:bldP spid="196616" grpId="0" animBg="1"/>
      <p:bldP spid="196633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5" name="Text Box 3"/>
          <p:cNvSpPr txBox="1">
            <a:spLocks noChangeArrowheads="1"/>
          </p:cNvSpPr>
          <p:nvPr/>
        </p:nvSpPr>
        <p:spPr bwMode="auto">
          <a:xfrm>
            <a:off x="2016125" y="1703388"/>
            <a:ext cx="5111750" cy="3451225"/>
          </a:xfrm>
          <a:prstGeom prst="rect">
            <a:avLst/>
          </a:prstGeom>
          <a:solidFill>
            <a:schemeClr val="accent1">
              <a:lumMod val="90000"/>
            </a:schemeClr>
          </a:solidFill>
          <a:ln w="9525">
            <a:solidFill>
              <a:srgbClr val="FF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" sz="4400">
                <a:effectLst>
                  <a:outerShdw blurRad="38100" dist="38100" dir="2700000" algn="tl">
                    <a:srgbClr val="C0C0C0"/>
                  </a:outerShdw>
                </a:effectLst>
              </a:rPr>
              <a:t>¡Mucho éxito </a:t>
            </a:r>
          </a:p>
          <a:p>
            <a:pPr>
              <a:defRPr/>
            </a:pPr>
            <a:r>
              <a:rPr lang="es-ES" sz="4400">
                <a:effectLst>
                  <a:outerShdw blurRad="38100" dist="38100" dir="2700000" algn="tl">
                    <a:srgbClr val="C0C0C0"/>
                  </a:outerShdw>
                </a:effectLst>
              </a:rPr>
              <a:t>para todos en </a:t>
            </a:r>
          </a:p>
          <a:p>
            <a:pPr>
              <a:defRPr/>
            </a:pPr>
            <a:r>
              <a:rPr lang="es-ES" sz="4400">
                <a:effectLst>
                  <a:outerShdw blurRad="38100" dist="38100" dir="2700000" algn="tl">
                    <a:srgbClr val="C0C0C0"/>
                  </a:outerShdw>
                </a:effectLst>
              </a:rPr>
              <a:t>este curso y </a:t>
            </a:r>
          </a:p>
          <a:p>
            <a:pPr>
              <a:defRPr/>
            </a:pPr>
            <a:r>
              <a:rPr lang="es-ES" sz="4400">
                <a:effectLst>
                  <a:outerShdw blurRad="38100" dist="38100" dir="2700000" algn="tl">
                    <a:srgbClr val="C0C0C0"/>
                  </a:outerShdw>
                </a:effectLst>
              </a:rPr>
              <a:t>en el resto de su carrera !!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321045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5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imena\Desktop\Munch death-in-the-sickro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81" y="741574"/>
            <a:ext cx="7542838" cy="563975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34"/>
          <p:cNvSpPr txBox="1">
            <a:spLocks noChangeArrowheads="1"/>
          </p:cNvSpPr>
          <p:nvPr/>
        </p:nvSpPr>
        <p:spPr bwMode="auto">
          <a:xfrm>
            <a:off x="2519772" y="116632"/>
            <a:ext cx="4104456" cy="646331"/>
          </a:xfrm>
          <a:prstGeom prst="rect">
            <a:avLst/>
          </a:prstGeom>
          <a:solidFill>
            <a:srgbClr val="FFC58B"/>
          </a:solidFill>
          <a:ln>
            <a:solidFill>
              <a:srgbClr val="C475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defPPr>
              <a:defRPr lang="es-ES_trad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ctr"/>
            <a:r>
              <a:rPr lang="es-E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Día </a:t>
            </a:r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Mundial de la Ética </a:t>
            </a:r>
            <a:r>
              <a:rPr lang="es-E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en </a:t>
            </a:r>
            <a:r>
              <a:rPr lang="es-ES" sz="1600" b="1" dirty="0" smtClean="0">
                <a:latin typeface="Times New Roman" pitchFamily="18" charset="0"/>
              </a:rPr>
              <a:t>Medicina 2018</a:t>
            </a:r>
            <a:endPara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18 septiembre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414412" y="6079147"/>
            <a:ext cx="2929007" cy="276999"/>
          </a:xfrm>
          <a:prstGeom prst="rect">
            <a:avLst/>
          </a:prstGeom>
          <a:solidFill>
            <a:srgbClr val="FFAF79"/>
          </a:solidFill>
        </p:spPr>
        <p:txBody>
          <a:bodyPr wrap="none" rtlCol="0">
            <a:spAutoFit/>
          </a:bodyPr>
          <a:lstStyle/>
          <a:p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E. </a:t>
            </a:r>
            <a:r>
              <a:rPr lang="es-V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Munch</a:t>
            </a:r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VE" sz="12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Death</a:t>
            </a:r>
            <a:r>
              <a:rPr lang="es-VE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es-VE" sz="12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VE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12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sickroom</a:t>
            </a:r>
            <a:r>
              <a:rPr lang="es-VE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1893</a:t>
            </a:r>
            <a:endParaRPr lang="es-VE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Box 36"/>
          <p:cNvSpPr txBox="1">
            <a:spLocks noChangeArrowheads="1"/>
          </p:cNvSpPr>
          <p:nvPr/>
        </p:nvSpPr>
        <p:spPr bwMode="auto">
          <a:xfrm>
            <a:off x="7952648" y="6602751"/>
            <a:ext cx="119135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_trad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1000" b="1" dirty="0">
                <a:solidFill>
                  <a:schemeClr val="bg1">
                    <a:lumMod val="85000"/>
                  </a:schemeClr>
                </a:solidFill>
                <a:effectLst/>
                <a:latin typeface="Times New Roman" pitchFamily="18" charset="0"/>
              </a:rPr>
              <a:t>X. </a:t>
            </a:r>
            <a:r>
              <a:rPr lang="es-ES" sz="1000" b="1" dirty="0" smtClean="0">
                <a:solidFill>
                  <a:schemeClr val="bg1">
                    <a:lumMod val="85000"/>
                  </a:schemeClr>
                </a:solidFill>
                <a:effectLst/>
                <a:latin typeface="Times New Roman" pitchFamily="18" charset="0"/>
              </a:rPr>
              <a:t>Páez ULA 2018</a:t>
            </a:r>
            <a:endParaRPr lang="es-ES" sz="1000" b="1" dirty="0">
              <a:solidFill>
                <a:schemeClr val="bg1">
                  <a:lumMod val="85000"/>
                </a:schemeClr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54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8" name="Text Box 4"/>
          <p:cNvSpPr txBox="1">
            <a:spLocks noChangeArrowheads="1"/>
          </p:cNvSpPr>
          <p:nvPr/>
        </p:nvSpPr>
        <p:spPr bwMode="auto">
          <a:xfrm>
            <a:off x="1220612" y="576537"/>
            <a:ext cx="6678612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“Cómo mejorar la práctica médica”</a:t>
            </a:r>
          </a:p>
        </p:txBody>
      </p:sp>
      <p:sp>
        <p:nvSpPr>
          <p:cNvPr id="349189" name="Text Box 5"/>
          <p:cNvSpPr txBox="1">
            <a:spLocks noChangeArrowheads="1"/>
          </p:cNvSpPr>
          <p:nvPr/>
        </p:nvSpPr>
        <p:spPr bwMode="auto">
          <a:xfrm>
            <a:off x="835275" y="5920110"/>
            <a:ext cx="3026791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Electiva 3er  año </a:t>
            </a:r>
            <a:r>
              <a:rPr lang="es-ES" altLang="es-V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2018…</a:t>
            </a:r>
            <a:endParaRPr lang="es-ES" altLang="es-V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9192" name="Text Box 8"/>
          <p:cNvSpPr txBox="1">
            <a:spLocks noChangeArrowheads="1"/>
          </p:cNvSpPr>
          <p:nvPr/>
        </p:nvSpPr>
        <p:spPr bwMode="auto">
          <a:xfrm>
            <a:off x="5964413" y="5920110"/>
            <a:ext cx="230063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Preinscripción ficha</a:t>
            </a:r>
          </a:p>
          <a:p>
            <a:pPr>
              <a:defRPr/>
            </a:pPr>
            <a:r>
              <a:rPr lang="es-ES" altLang="es-VE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pacap@ula.ve</a:t>
            </a:r>
            <a:endParaRPr lang="es-ES" altLang="es-VE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196" y="661659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1026" name="Picture 2" descr="C:\Users\ximena\Desktop\EN PROCESO 2016\DIA ETICA 2016\Edvard_Munch_-_Spring_(188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275" y="1198666"/>
            <a:ext cx="7449285" cy="469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9191" name="Text Box 7"/>
          <p:cNvSpPr txBox="1">
            <a:spLocks noChangeArrowheads="1"/>
          </p:cNvSpPr>
          <p:nvPr/>
        </p:nvSpPr>
        <p:spPr bwMode="auto">
          <a:xfrm>
            <a:off x="5229743" y="4184023"/>
            <a:ext cx="3035300" cy="1447800"/>
          </a:xfrm>
          <a:prstGeom prst="rect">
            <a:avLst/>
          </a:prstGeom>
          <a:noFill/>
          <a:ln>
            <a:noFill/>
          </a:ln>
          <a:effectLst>
            <a:outerShdw dist="12700" dir="288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90033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altLang="es-VE" sz="4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Primero </a:t>
            </a:r>
          </a:p>
          <a:p>
            <a:pPr>
              <a:defRPr/>
            </a:pPr>
            <a:r>
              <a:rPr lang="es-ES" altLang="es-VE" sz="4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838925" y="5526733"/>
            <a:ext cx="3466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95000"/>
                  </a:schemeClr>
                </a:solidFill>
              </a:rPr>
              <a:t>E. </a:t>
            </a:r>
            <a:r>
              <a:rPr lang="es-VE" sz="1200" dirty="0" err="1" smtClean="0">
                <a:solidFill>
                  <a:schemeClr val="bg1">
                    <a:lumMod val="95000"/>
                  </a:schemeClr>
                </a:solidFill>
              </a:rPr>
              <a:t>Munch</a:t>
            </a:r>
            <a:r>
              <a:rPr lang="es-VE" sz="1200" dirty="0" smtClean="0">
                <a:solidFill>
                  <a:schemeClr val="bg1">
                    <a:lumMod val="95000"/>
                  </a:schemeClr>
                </a:solidFill>
              </a:rPr>
              <a:t>. </a:t>
            </a:r>
            <a:r>
              <a:rPr lang="es-VE" sz="1200" i="1" dirty="0" smtClean="0">
                <a:solidFill>
                  <a:schemeClr val="bg1">
                    <a:lumMod val="95000"/>
                  </a:schemeClr>
                </a:solidFill>
              </a:rPr>
              <a:t>Spring</a:t>
            </a:r>
            <a:r>
              <a:rPr lang="es-VE" sz="1200" dirty="0" smtClean="0">
                <a:solidFill>
                  <a:schemeClr val="bg1">
                    <a:lumMod val="95000"/>
                  </a:schemeClr>
                </a:solidFill>
              </a:rPr>
              <a:t>. 1889. Galería Nacional Oslo.</a:t>
            </a:r>
            <a:endParaRPr lang="es-VE" sz="12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9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9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9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19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15" descr="flies_poo_hg_wht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067" y="1463465"/>
            <a:ext cx="20161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3008" name="Text Box 16"/>
          <p:cNvSpPr txBox="1">
            <a:spLocks noChangeArrowheads="1"/>
          </p:cNvSpPr>
          <p:nvPr/>
        </p:nvSpPr>
        <p:spPr bwMode="auto">
          <a:xfrm>
            <a:off x="899592" y="1430808"/>
            <a:ext cx="5832475" cy="4662488"/>
          </a:xfrm>
          <a:prstGeom prst="rect">
            <a:avLst/>
          </a:prstGeom>
          <a:solidFill>
            <a:srgbClr val="FFCDAB"/>
          </a:solidFill>
          <a:ln w="28575">
            <a:solidFill>
              <a:srgbClr val="CC6600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179388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lvl="1" algn="l" eaLnBrk="1" hangingPunct="1">
              <a:buSzPct val="150000"/>
              <a:buFontTx/>
              <a:buChar char="•"/>
            </a:pPr>
            <a:r>
              <a:rPr lang="en-US"/>
              <a:t> Blanco = </a:t>
            </a:r>
            <a:r>
              <a:rPr lang="en-US" sz="1600"/>
              <a:t>ausencia de bilis </a:t>
            </a:r>
            <a:r>
              <a:rPr lang="en-US" sz="1600" b="1"/>
              <a:t>“acolia”</a:t>
            </a:r>
          </a:p>
          <a:p>
            <a:pPr lvl="1" algn="l" eaLnBrk="1" hangingPunct="1">
              <a:buSzPct val="155000"/>
              <a:buFontTx/>
              <a:buChar char="•"/>
            </a:pPr>
            <a:endParaRPr lang="en-US" sz="1000"/>
          </a:p>
          <a:p>
            <a:pPr lvl="1" algn="l" eaLnBrk="1" hangingPunct="1">
              <a:buSzPct val="155000"/>
              <a:buFontTx/>
              <a:buChar char="•"/>
            </a:pPr>
            <a:r>
              <a:rPr lang="en-US"/>
              <a:t> Negro/borra de café = </a:t>
            </a:r>
            <a:r>
              <a:rPr lang="en-US" sz="1600"/>
              <a:t>hemorragia superior</a:t>
            </a:r>
            <a:r>
              <a:rPr lang="en-US" sz="1800"/>
              <a:t> </a:t>
            </a:r>
          </a:p>
          <a:p>
            <a:pPr lvl="1" algn="l" eaLnBrk="1" hangingPunct="1">
              <a:buSzPct val="155000"/>
              <a:buFontTx/>
              <a:buChar char="•"/>
            </a:pPr>
            <a:endParaRPr lang="en-US" sz="1000"/>
          </a:p>
          <a:p>
            <a:pPr lvl="1" algn="l" eaLnBrk="1" hangingPunct="1">
              <a:buSzPct val="155000"/>
              <a:buFontTx/>
              <a:buChar char="•"/>
            </a:pPr>
            <a:r>
              <a:rPr lang="en-US"/>
              <a:t> Negro = </a:t>
            </a:r>
            <a:r>
              <a:rPr lang="en-US" sz="1600"/>
              <a:t>por drogas Ej. </a:t>
            </a:r>
            <a:r>
              <a:rPr lang="en-US" sz="1600" i="1"/>
              <a:t>PeptoBismol</a:t>
            </a:r>
          </a:p>
          <a:p>
            <a:pPr lvl="1" algn="l" eaLnBrk="1" hangingPunct="1">
              <a:buSzPct val="155000"/>
              <a:buFontTx/>
              <a:buChar char="•"/>
            </a:pPr>
            <a:endParaRPr lang="en-US" sz="1000" i="1"/>
          </a:p>
          <a:p>
            <a:pPr lvl="1" algn="l" eaLnBrk="1" hangingPunct="1">
              <a:buSzPct val="155000"/>
              <a:buFontTx/>
              <a:buChar char="•"/>
            </a:pPr>
            <a:r>
              <a:rPr lang="en-US"/>
              <a:t> Rojo = </a:t>
            </a:r>
            <a:r>
              <a:rPr lang="en-US" sz="1600"/>
              <a:t>hemorragia inferior</a:t>
            </a:r>
          </a:p>
          <a:p>
            <a:pPr lvl="1" algn="l" eaLnBrk="1" hangingPunct="1">
              <a:buSzPct val="155000"/>
              <a:buFontTx/>
              <a:buChar char="•"/>
            </a:pPr>
            <a:endParaRPr lang="en-US" sz="1000"/>
          </a:p>
          <a:p>
            <a:pPr lvl="1" algn="l" eaLnBrk="1" hangingPunct="1">
              <a:buSzPct val="155000"/>
              <a:buFontTx/>
              <a:buChar char="•"/>
            </a:pPr>
            <a:r>
              <a:rPr lang="en-US"/>
              <a:t> Fluidas o duras = </a:t>
            </a:r>
            <a:r>
              <a:rPr lang="en-US" sz="1600"/>
              <a:t>diarrea, estreñimiento</a:t>
            </a:r>
          </a:p>
          <a:p>
            <a:pPr lvl="1" algn="l" eaLnBrk="1" hangingPunct="1">
              <a:buSzPct val="155000"/>
              <a:buFontTx/>
              <a:buChar char="•"/>
            </a:pPr>
            <a:endParaRPr lang="en-US" sz="1000"/>
          </a:p>
          <a:p>
            <a:pPr lvl="1" algn="l" eaLnBrk="1" hangingPunct="1">
              <a:buSzPct val="155000"/>
              <a:buFontTx/>
              <a:buChar char="•"/>
            </a:pPr>
            <a:r>
              <a:rPr lang="en-US"/>
              <a:t> Moco = </a:t>
            </a:r>
            <a:r>
              <a:rPr lang="en-US" sz="1600"/>
              <a:t>inflamación</a:t>
            </a:r>
          </a:p>
          <a:p>
            <a:pPr lvl="1" algn="l" eaLnBrk="1" hangingPunct="1">
              <a:buSzPct val="155000"/>
              <a:buFontTx/>
              <a:buChar char="•"/>
            </a:pPr>
            <a:endParaRPr lang="en-US" sz="1000"/>
          </a:p>
          <a:p>
            <a:pPr lvl="1" algn="l" eaLnBrk="1" hangingPunct="1">
              <a:buSzPct val="155000"/>
              <a:buFontTx/>
              <a:buChar char="•"/>
            </a:pPr>
            <a:r>
              <a:rPr lang="en-US"/>
              <a:t> pH: ácido o alcalino = </a:t>
            </a:r>
            <a:r>
              <a:rPr lang="en-US" sz="1600"/>
              <a:t>bacterias, pérdida HCO</a:t>
            </a:r>
            <a:r>
              <a:rPr lang="en-US" sz="1600" baseline="-25000"/>
              <a:t>3</a:t>
            </a:r>
            <a:r>
              <a:rPr lang="en-US" sz="1600" baseline="30000"/>
              <a:t>-</a:t>
            </a:r>
          </a:p>
          <a:p>
            <a:pPr lvl="1" algn="l" eaLnBrk="1" hangingPunct="1">
              <a:buSzPct val="155000"/>
            </a:pPr>
            <a:r>
              <a:rPr lang="en-US" sz="1000"/>
              <a:t> </a:t>
            </a:r>
          </a:p>
          <a:p>
            <a:pPr lvl="1" algn="l" eaLnBrk="1" hangingPunct="1">
              <a:buSzPct val="155000"/>
              <a:buFontTx/>
              <a:buChar char="•"/>
            </a:pPr>
            <a:r>
              <a:rPr lang="en-US"/>
              <a:t> Gap osmolar fecal: </a:t>
            </a:r>
            <a:r>
              <a:rPr lang="en-US" sz="1600"/>
              <a:t>diarrea secretora u osmótica </a:t>
            </a:r>
          </a:p>
          <a:p>
            <a:pPr lvl="1" algn="l" eaLnBrk="1" hangingPunct="1">
              <a:buSzPct val="155000"/>
            </a:pPr>
            <a:endParaRPr lang="en-US" sz="1000"/>
          </a:p>
          <a:p>
            <a:pPr lvl="1" algn="l" eaLnBrk="1" hangingPunct="1">
              <a:buSzPct val="155000"/>
              <a:buFontTx/>
              <a:buChar char="•"/>
            </a:pPr>
            <a:r>
              <a:rPr lang="en-US"/>
              <a:t> Presencia de grasa = </a:t>
            </a:r>
            <a:r>
              <a:rPr lang="en-US" sz="1600"/>
              <a:t>malabsorción</a:t>
            </a:r>
          </a:p>
          <a:p>
            <a:pPr lvl="1" algn="l" eaLnBrk="1" hangingPunct="1">
              <a:buSzPct val="155000"/>
            </a:pPr>
            <a:endParaRPr lang="en-US" sz="1000"/>
          </a:p>
          <a:p>
            <a:pPr lvl="1" algn="l" eaLnBrk="1" hangingPunct="1">
              <a:buSzPct val="155000"/>
              <a:buFontTx/>
              <a:buChar char="•"/>
            </a:pPr>
            <a:r>
              <a:rPr lang="en-US"/>
              <a:t> Parásitos, huevos etc. = </a:t>
            </a:r>
            <a:r>
              <a:rPr lang="en-US" sz="1600"/>
              <a:t>parasitosis</a:t>
            </a:r>
          </a:p>
          <a:p>
            <a:pPr lvl="1" algn="l" eaLnBrk="1" hangingPunct="1">
              <a:buSzPct val="155000"/>
              <a:buFontTx/>
              <a:buChar char="•"/>
            </a:pPr>
            <a:endParaRPr lang="en-US" sz="800"/>
          </a:p>
        </p:txBody>
      </p:sp>
      <p:sp>
        <p:nvSpPr>
          <p:cNvPr id="213009" name="Text Box 17"/>
          <p:cNvSpPr txBox="1">
            <a:spLocks noChangeArrowheads="1"/>
          </p:cNvSpPr>
          <p:nvPr/>
        </p:nvSpPr>
        <p:spPr bwMode="auto">
          <a:xfrm>
            <a:off x="6849080" y="3739646"/>
            <a:ext cx="1375698" cy="1200329"/>
          </a:xfrm>
          <a:prstGeom prst="rect">
            <a:avLst/>
          </a:prstGeom>
          <a:solidFill>
            <a:srgbClr val="EEE1B0"/>
          </a:solidFill>
          <a:ln w="28575">
            <a:solidFill>
              <a:srgbClr val="CC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/>
              <a:t>Examen </a:t>
            </a:r>
          </a:p>
          <a:p>
            <a:pPr>
              <a:defRPr/>
            </a:pPr>
            <a:r>
              <a:rPr lang="es-ES" sz="2400"/>
              <a:t>de </a:t>
            </a:r>
          </a:p>
          <a:p>
            <a:pPr>
              <a:defRPr/>
            </a:pPr>
            <a:r>
              <a:rPr lang="es-ES" sz="2400"/>
              <a:t>heces</a:t>
            </a:r>
          </a:p>
        </p:txBody>
      </p:sp>
      <p:sp>
        <p:nvSpPr>
          <p:cNvPr id="93189" name="Rectangle 18"/>
          <p:cNvSpPr>
            <a:spLocks noChangeArrowheads="1"/>
          </p:cNvSpPr>
          <p:nvPr/>
        </p:nvSpPr>
        <p:spPr bwMode="auto">
          <a:xfrm>
            <a:off x="1619250" y="765175"/>
            <a:ext cx="4824413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179388" lvl="1" algn="l">
              <a:spcBef>
                <a:spcPct val="50000"/>
              </a:spcBef>
            </a:pPr>
            <a:r>
              <a:rPr lang="en-US"/>
              <a:t>Color/consistencia/pH/osmolaridad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232650" y="351631"/>
            <a:ext cx="1221809" cy="338554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/>
              <a:t>IV. HECES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241950" y="557791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13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00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imena\Desktop\6a0120a5b452fd970c01a73de5288f970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3" y="-14831"/>
            <a:ext cx="5314989" cy="6872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5987340" y="2644170"/>
            <a:ext cx="2452915" cy="120032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accent1">
                <a:lumMod val="50000"/>
              </a:schemeClr>
            </a:solidFill>
          </a:ln>
          <a:effectLst>
            <a:glow rad="127000">
              <a:srgbClr val="3399FF"/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/>
              <a:t>Microbios </a:t>
            </a:r>
          </a:p>
          <a:p>
            <a:r>
              <a:rPr lang="es-VE" sz="2400" dirty="0" smtClean="0"/>
              <a:t>en el tracto </a:t>
            </a:r>
          </a:p>
          <a:p>
            <a:r>
              <a:rPr lang="es-VE" sz="2400" dirty="0" smtClean="0"/>
              <a:t>gastrointestinal</a:t>
            </a:r>
            <a:endParaRPr lang="es-VE" sz="2400" dirty="0"/>
          </a:p>
        </p:txBody>
      </p:sp>
      <p:sp>
        <p:nvSpPr>
          <p:cNvPr id="5" name="Text Box 23"/>
          <p:cNvSpPr txBox="1">
            <a:spLocks noChangeArrowheads="1"/>
          </p:cNvSpPr>
          <p:nvPr/>
        </p:nvSpPr>
        <p:spPr bwMode="auto">
          <a:xfrm>
            <a:off x="6076842" y="581146"/>
            <a:ext cx="2661306" cy="461665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MICROBIOTA</a:t>
            </a:r>
            <a:endParaRPr lang="es-E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3663" y="6577247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603719" y="5913124"/>
            <a:ext cx="313442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 smtClean="0"/>
              <a:t>PENN </a:t>
            </a:r>
            <a:r>
              <a:rPr lang="es-VE" sz="1100" dirty="0" err="1" smtClean="0"/>
              <a:t>MEDICiNE</a:t>
            </a:r>
            <a:r>
              <a:rPr lang="es-VE" sz="1100" dirty="0" smtClean="0"/>
              <a:t> 2014 Spring 9-13 http</a:t>
            </a:r>
            <a:r>
              <a:rPr lang="es-VE" sz="1100" dirty="0"/>
              <a:t>://news.pennmedicine.org/inside/2014/07/microbiomics-the-next-big-thing.html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6327648" y="4170925"/>
            <a:ext cx="1838965" cy="830997"/>
          </a:xfrm>
          <a:prstGeom prst="rect">
            <a:avLst/>
          </a:prstGeom>
          <a:solidFill>
            <a:srgbClr val="00B0F0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/>
              <a:t>Microbioma</a:t>
            </a:r>
          </a:p>
          <a:p>
            <a:r>
              <a:rPr lang="es-VE" sz="2400" dirty="0" smtClean="0"/>
              <a:t>Microbiota</a:t>
            </a:r>
            <a:endParaRPr lang="es-VE" sz="2400" dirty="0"/>
          </a:p>
        </p:txBody>
      </p:sp>
    </p:spTree>
    <p:extLst>
      <p:ext uri="{BB962C8B-B14F-4D97-AF65-F5344CB8AC3E}">
        <p14:creationId xmlns:p14="http://schemas.microsoft.com/office/powerpoint/2010/main" val="18885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2522400" y="1919582"/>
            <a:ext cx="4099199" cy="3477875"/>
          </a:xfrm>
          <a:prstGeom prst="rect">
            <a:avLst/>
          </a:prstGeom>
          <a:solidFill>
            <a:srgbClr val="DEF1F2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171450" indent="-171450" algn="l" eaLnBrk="1" hangingPunct="1">
              <a:buSzPct val="200000"/>
              <a:buFont typeface="Arial" panose="020B0604020202020204" pitchFamily="34" charset="0"/>
              <a:buChar char="•"/>
            </a:pPr>
            <a:endParaRPr lang="es-ES" sz="1200" dirty="0"/>
          </a:p>
          <a:p>
            <a:pPr algn="l" eaLnBrk="1" hangingPunct="1">
              <a:buSzPct val="150000"/>
              <a:buFont typeface="Arial" panose="020B0604020202020204" pitchFamily="34" charset="0"/>
              <a:buChar char="•"/>
            </a:pPr>
            <a:r>
              <a:rPr lang="es-ES" dirty="0" smtClean="0"/>
              <a:t>Microbios intestinales </a:t>
            </a:r>
          </a:p>
          <a:p>
            <a:pPr marL="0" indent="0" algn="l" eaLnBrk="1" hangingPunct="1">
              <a:buSzPct val="150000"/>
            </a:pPr>
            <a:r>
              <a:rPr lang="es-ES" dirty="0"/>
              <a:t> </a:t>
            </a:r>
            <a:r>
              <a:rPr lang="es-ES" dirty="0" smtClean="0"/>
              <a:t>    o </a:t>
            </a:r>
            <a:r>
              <a:rPr lang="es-ES" i="1" dirty="0" smtClean="0"/>
              <a:t>Microbiota</a:t>
            </a:r>
          </a:p>
          <a:p>
            <a:pPr marL="171450" indent="-171450" algn="l" eaLnBrk="1" hangingPunct="1">
              <a:buSzPct val="150000"/>
              <a:buFont typeface="Arial" panose="020B0604020202020204" pitchFamily="34" charset="0"/>
              <a:buChar char="•"/>
            </a:pPr>
            <a:endParaRPr lang="es-ES" sz="1200" dirty="0"/>
          </a:p>
          <a:p>
            <a:pPr algn="l" eaLnBrk="1" hangingPunct="1">
              <a:buSzPct val="150000"/>
              <a:buFont typeface="Arial" panose="020B0604020202020204" pitchFamily="34" charset="0"/>
              <a:buChar char="•"/>
            </a:pPr>
            <a:r>
              <a:rPr lang="es-ES" dirty="0" smtClean="0"/>
              <a:t>Funciones microbiota</a:t>
            </a:r>
          </a:p>
          <a:p>
            <a:pPr marL="171450" indent="-171450" algn="l" eaLnBrk="1" hangingPunct="1">
              <a:buSzPct val="150000"/>
              <a:buFont typeface="Arial" panose="020B0604020202020204" pitchFamily="34" charset="0"/>
              <a:buChar char="•"/>
            </a:pPr>
            <a:endParaRPr lang="es-ES" sz="1200" dirty="0"/>
          </a:p>
          <a:p>
            <a:pPr algn="l" eaLnBrk="1" hangingPunct="1">
              <a:buSzPct val="150000"/>
              <a:buFont typeface="Arial" panose="020B0604020202020204" pitchFamily="34" charset="0"/>
              <a:buChar char="•"/>
            </a:pPr>
            <a:r>
              <a:rPr lang="es-ES" dirty="0" smtClean="0"/>
              <a:t>Fermentación microbiana</a:t>
            </a:r>
          </a:p>
          <a:p>
            <a:pPr marL="171450" indent="-171450" algn="l" eaLnBrk="1" hangingPunct="1">
              <a:buSzPct val="150000"/>
              <a:buFont typeface="Arial" panose="020B0604020202020204" pitchFamily="34" charset="0"/>
              <a:buChar char="•"/>
            </a:pPr>
            <a:endParaRPr lang="es-ES" sz="1200" dirty="0"/>
          </a:p>
          <a:p>
            <a:pPr algn="l" eaLnBrk="1" hangingPunct="1">
              <a:buSzPct val="150000"/>
              <a:buFont typeface="Arial" panose="020B0604020202020204" pitchFamily="34" charset="0"/>
              <a:buChar char="•"/>
            </a:pPr>
            <a:r>
              <a:rPr lang="es-ES" dirty="0" smtClean="0"/>
              <a:t>Relación microbiota con salud </a:t>
            </a:r>
          </a:p>
          <a:p>
            <a:pPr marL="0" indent="0" algn="l" eaLnBrk="1" hangingPunct="1">
              <a:buSzPct val="150000"/>
            </a:pPr>
            <a:r>
              <a:rPr lang="es-ES" dirty="0"/>
              <a:t> </a:t>
            </a:r>
            <a:r>
              <a:rPr lang="es-ES" dirty="0" smtClean="0"/>
              <a:t>   y enfermedad</a:t>
            </a:r>
          </a:p>
          <a:p>
            <a:pPr marL="0" indent="0" algn="l" eaLnBrk="1" hangingPunct="1">
              <a:buSzPct val="150000"/>
            </a:pPr>
            <a:endParaRPr lang="es-ES" sz="1200" dirty="0" smtClean="0"/>
          </a:p>
          <a:p>
            <a:pPr algn="l" eaLnBrk="1" hangingPunct="1">
              <a:buSzPct val="150000"/>
              <a:buFont typeface="Arial" panose="020B0604020202020204" pitchFamily="34" charset="0"/>
              <a:buChar char="•"/>
            </a:pPr>
            <a:r>
              <a:rPr lang="es-ES" dirty="0" smtClean="0"/>
              <a:t>Prebióticos, </a:t>
            </a:r>
            <a:r>
              <a:rPr lang="es-ES" dirty="0"/>
              <a:t>p</a:t>
            </a:r>
            <a:r>
              <a:rPr lang="es-ES" dirty="0" smtClean="0"/>
              <a:t>robióticos</a:t>
            </a:r>
          </a:p>
          <a:p>
            <a:pPr marL="0" indent="0" algn="l" eaLnBrk="1" hangingPunct="1">
              <a:buSzPct val="150000"/>
            </a:pPr>
            <a:r>
              <a:rPr lang="es-ES" dirty="0"/>
              <a:t> </a:t>
            </a:r>
            <a:r>
              <a:rPr lang="es-ES" dirty="0" smtClean="0"/>
              <a:t>    simbióticos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311500" y="653951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5" name="Text Box 23"/>
          <p:cNvSpPr txBox="1">
            <a:spLocks noChangeArrowheads="1"/>
          </p:cNvSpPr>
          <p:nvPr/>
        </p:nvSpPr>
        <p:spPr bwMode="auto">
          <a:xfrm>
            <a:off x="6536156" y="476672"/>
            <a:ext cx="2042547" cy="369332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MICROBIOTA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830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18347" y="2205453"/>
            <a:ext cx="439844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omic Sans MS" panose="030F0702030302020204" pitchFamily="66" charset="0"/>
              </a:rPr>
              <a:t>Un </a:t>
            </a:r>
            <a:r>
              <a:rPr lang="en-US" sz="2400" b="1" dirty="0" smtClean="0">
                <a:latin typeface="Comic Sans MS" panose="030F0702030302020204" pitchFamily="66" charset="0"/>
              </a:rPr>
              <a:t>MICROBIOMA </a:t>
            </a:r>
            <a:r>
              <a:rPr lang="en-US" sz="2400" dirty="0" err="1" smtClean="0">
                <a:latin typeface="Comic Sans MS" panose="030F0702030302020204" pitchFamily="66" charset="0"/>
              </a:rPr>
              <a:t>es</a:t>
            </a:r>
            <a:r>
              <a:rPr lang="en-US" sz="2400" dirty="0" smtClean="0">
                <a:latin typeface="Comic Sans MS" panose="030F0702030302020204" pitchFamily="66" charset="0"/>
              </a:rPr>
              <a:t>  </a:t>
            </a:r>
          </a:p>
          <a:p>
            <a:r>
              <a:rPr lang="en-US" sz="2400" dirty="0" smtClean="0">
                <a:latin typeface="Comic Sans MS" panose="030F0702030302020204" pitchFamily="66" charset="0"/>
              </a:rPr>
              <a:t>"la </a:t>
            </a:r>
            <a:r>
              <a:rPr lang="en-US" sz="2400" dirty="0" err="1" smtClean="0">
                <a:latin typeface="Comic Sans MS" panose="030F0702030302020204" pitchFamily="66" charset="0"/>
              </a:rPr>
              <a:t>comunidad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ecológica</a:t>
            </a:r>
            <a:r>
              <a:rPr lang="en-US" sz="2400" dirty="0" smtClean="0">
                <a:latin typeface="Comic Sans MS" panose="030F0702030302020204" pitchFamily="66" charset="0"/>
              </a:rPr>
              <a:t> de </a:t>
            </a:r>
            <a:r>
              <a:rPr lang="en-US" sz="2400" dirty="0" err="1" smtClean="0">
                <a:latin typeface="Comic Sans MS" panose="030F0702030302020204" pitchFamily="66" charset="0"/>
              </a:rPr>
              <a:t>microorganismos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comensales</a:t>
            </a:r>
            <a:r>
              <a:rPr lang="en-US" sz="2400" dirty="0" smtClean="0">
                <a:latin typeface="Comic Sans MS" panose="030F0702030302020204" pitchFamily="66" charset="0"/>
              </a:rPr>
              <a:t>, </a:t>
            </a:r>
            <a:r>
              <a:rPr lang="en-US" sz="2400" dirty="0" err="1" smtClean="0">
                <a:latin typeface="Comic Sans MS" panose="030F0702030302020204" pitchFamily="66" charset="0"/>
              </a:rPr>
              <a:t>simbióticos</a:t>
            </a:r>
            <a:r>
              <a:rPr lang="en-US" sz="2400" dirty="0" smtClean="0">
                <a:latin typeface="Comic Sans MS" panose="030F0702030302020204" pitchFamily="66" charset="0"/>
              </a:rPr>
              <a:t>, y </a:t>
            </a:r>
            <a:r>
              <a:rPr lang="en-US" sz="2400" dirty="0" err="1" smtClean="0">
                <a:latin typeface="Comic Sans MS" panose="030F0702030302020204" pitchFamily="66" charset="0"/>
              </a:rPr>
              <a:t>patogénicos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que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literalmente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comparten</a:t>
            </a:r>
            <a:r>
              <a:rPr lang="en-US" sz="2400" dirty="0" smtClean="0">
                <a:latin typeface="Comic Sans MS" panose="030F0702030302020204" pitchFamily="66" charset="0"/>
              </a:rPr>
              <a:t> el </a:t>
            </a:r>
            <a:r>
              <a:rPr lang="en-US" sz="2400" dirty="0" err="1" smtClean="0">
                <a:latin typeface="Comic Sans MS" panose="030F0702030302020204" pitchFamily="66" charset="0"/>
              </a:rPr>
              <a:t>espacio</a:t>
            </a:r>
            <a:r>
              <a:rPr lang="en-US" sz="2400" dirty="0" smtClean="0">
                <a:latin typeface="Comic Sans MS" panose="030F0702030302020204" pitchFamily="66" charset="0"/>
              </a:rPr>
              <a:t> de </a:t>
            </a:r>
            <a:r>
              <a:rPr lang="en-US" sz="2400" dirty="0" err="1" smtClean="0">
                <a:latin typeface="Comic Sans MS" panose="030F0702030302020204" pitchFamily="66" charset="0"/>
              </a:rPr>
              <a:t>nuestro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cuerpo</a:t>
            </a:r>
            <a:r>
              <a:rPr lang="en-US" sz="2400" dirty="0" smtClean="0">
                <a:latin typeface="Comic Sans MS" panose="030F0702030302020204" pitchFamily="66" charset="0"/>
              </a:rPr>
              <a:t>"</a:t>
            </a:r>
            <a:endParaRPr lang="en-US" sz="2400" dirty="0" smtClean="0">
              <a:latin typeface="Comic Sans MS" panose="030F0702030302020204" pitchFamily="66" charset="0"/>
              <a:hlinkClick r:id="rId2" tooltip="Joshua Lederberg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18347" y="4630082"/>
            <a:ext cx="4275653" cy="1200329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800" b="1" dirty="0" smtClean="0">
                <a:latin typeface="Comic Sans MS" panose="030F0702030302020204" pitchFamily="66" charset="0"/>
              </a:rPr>
              <a:t>Joshua </a:t>
            </a:r>
            <a:r>
              <a:rPr lang="es-VE" sz="1800" b="1" dirty="0" err="1" smtClean="0">
                <a:latin typeface="Comic Sans MS" panose="030F0702030302020204" pitchFamily="66" charset="0"/>
              </a:rPr>
              <a:t>Lederberg</a:t>
            </a:r>
            <a:endParaRPr lang="es-VE" sz="18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800" b="1" dirty="0" smtClean="0">
                <a:latin typeface="Comic Sans MS" panose="030F0702030302020204" pitchFamily="66" charset="0"/>
              </a:rPr>
              <a:t>Premio Nobel Fisiología y </a:t>
            </a:r>
          </a:p>
          <a:p>
            <a:pPr algn="ctr"/>
            <a:r>
              <a:rPr lang="es-VE" sz="1800" b="1" dirty="0" smtClean="0">
                <a:latin typeface="Comic Sans MS" panose="030F0702030302020204" pitchFamily="66" charset="0"/>
              </a:rPr>
              <a:t>Medicina 1958</a:t>
            </a:r>
          </a:p>
          <a:p>
            <a:pPr algn="ctr"/>
            <a:r>
              <a:rPr lang="es-VE" sz="1800" dirty="0" smtClean="0">
                <a:latin typeface="Comic Sans MS" panose="030F0702030302020204" pitchFamily="66" charset="0"/>
              </a:rPr>
              <a:t>Biología Molecular Genética </a:t>
            </a:r>
            <a:r>
              <a:rPr lang="es-VE" sz="1800" dirty="0" err="1" smtClean="0">
                <a:latin typeface="Comic Sans MS" panose="030F0702030302020204" pitchFamily="66" charset="0"/>
              </a:rPr>
              <a:t>Microbial</a:t>
            </a:r>
            <a:endParaRPr lang="es-VE" sz="1800" dirty="0">
              <a:latin typeface="Comic Sans MS" panose="030F0702030302020204" pitchFamily="66" charset="0"/>
            </a:endParaRPr>
          </a:p>
        </p:txBody>
      </p:sp>
      <p:pic>
        <p:nvPicPr>
          <p:cNvPr id="7" name="Picture 2" descr="C:\Users\ximena\Desktop\HI-RES B2201377-Tongue_bacteria,_SEM-SP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033" y="2205453"/>
            <a:ext cx="3793492" cy="287040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2523201" y="669207"/>
            <a:ext cx="4097597" cy="1077218"/>
          </a:xfrm>
          <a:prstGeom prst="rect">
            <a:avLst/>
          </a:prstGeom>
          <a:solidFill>
            <a:srgbClr val="FFBDD8"/>
          </a:solidFill>
          <a:ln w="28575">
            <a:solidFill>
              <a:srgbClr val="0047D6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3200" dirty="0" smtClean="0">
                <a:latin typeface="Comic Sans MS" pitchFamily="66" charset="0"/>
              </a:rPr>
              <a:t>¿Qué es el </a:t>
            </a:r>
          </a:p>
          <a:p>
            <a:pPr algn="ctr"/>
            <a:r>
              <a:rPr lang="es-VE" sz="3200" dirty="0" err="1" smtClean="0">
                <a:latin typeface="Comic Sans MS" pitchFamily="66" charset="0"/>
              </a:rPr>
              <a:t>microbioma</a:t>
            </a:r>
            <a:r>
              <a:rPr lang="es-VE" sz="3200" dirty="0" smtClean="0">
                <a:latin typeface="Comic Sans MS" pitchFamily="66" charset="0"/>
              </a:rPr>
              <a:t> humano?</a:t>
            </a:r>
            <a:endParaRPr lang="es-VE" sz="3200" dirty="0"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5716797" y="5221348"/>
            <a:ext cx="31356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VE" sz="1000" dirty="0">
                <a:latin typeface="Times New Roman" pitchFamily="18" charset="0"/>
                <a:cs typeface="Times New Roman" pitchFamily="18" charset="0"/>
              </a:rPr>
              <a:t>http://www.nature.com/news/microbiome-sequencing-offers-hope-for-diagnostics-1.10299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450118" y="5887483"/>
            <a:ext cx="4243882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Descubrimiento de bacterias que pueden aparearse e intercambiar genes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311500" y="6539515"/>
            <a:ext cx="259556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271629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518495" y="2010901"/>
            <a:ext cx="6107009" cy="4016484"/>
          </a:xfrm>
          <a:prstGeom prst="rect">
            <a:avLst/>
          </a:prstGeom>
          <a:solidFill>
            <a:srgbClr val="FFBD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endParaRPr lang="en-US" sz="900" dirty="0" smtClean="0">
              <a:latin typeface="Comic Sans MS" panose="030F0702030302020204" pitchFamily="66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omic Sans MS" panose="030F0702030302020204" pitchFamily="66" charset="0"/>
              </a:rPr>
              <a:t>Microbiota:</a:t>
            </a:r>
            <a:r>
              <a:rPr lang="en-US" sz="2400" dirty="0"/>
              <a:t> </a:t>
            </a:r>
            <a:r>
              <a:rPr lang="en-US" sz="2400" dirty="0" smtClean="0">
                <a:latin typeface="Comic Sans MS" panose="030F0702030302020204" pitchFamily="66" charset="0"/>
              </a:rPr>
              <a:t>los </a:t>
            </a:r>
            <a:r>
              <a:rPr lang="en-US" sz="2400" b="1" dirty="0" err="1" smtClean="0">
                <a:latin typeface="Comic Sans MS" panose="030F0702030302020204" pitchFamily="66" charset="0"/>
              </a:rPr>
              <a:t>microorganismos</a:t>
            </a:r>
            <a:r>
              <a:rPr lang="en-US" sz="2400" b="1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>
                <a:latin typeface="Comic Sans MS" panose="030F0702030302020204" pitchFamily="66" charset="0"/>
              </a:rPr>
              <a:t>que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  <a:r>
              <a:rPr lang="en-US" sz="2400" dirty="0" err="1">
                <a:latin typeface="Comic Sans MS" panose="030F0702030302020204" pitchFamily="66" charset="0"/>
              </a:rPr>
              <a:t>residen</a:t>
            </a:r>
            <a:r>
              <a:rPr lang="en-US" sz="2400" dirty="0">
                <a:latin typeface="Comic Sans MS" panose="030F0702030302020204" pitchFamily="66" charset="0"/>
              </a:rPr>
              <a:t> en un </a:t>
            </a:r>
            <a:r>
              <a:rPr lang="en-US" sz="2400" dirty="0" err="1" smtClean="0">
                <a:latin typeface="Comic Sans MS" panose="030F0702030302020204" pitchFamily="66" charset="0"/>
              </a:rPr>
              <a:t>nicho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ambiental</a:t>
            </a:r>
            <a:endParaRPr lang="en-US" sz="2400" dirty="0">
              <a:latin typeface="Comic Sans MS" panose="030F0702030302020204" pitchFamily="66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000" b="1" dirty="0">
              <a:latin typeface="Comic Sans MS" panose="030F0702030302020204" pitchFamily="66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omic Sans MS" panose="030F0702030302020204" pitchFamily="66" charset="0"/>
              </a:rPr>
              <a:t>Microbioma</a:t>
            </a:r>
            <a:r>
              <a:rPr lang="en-US" sz="2400" dirty="0" smtClean="0"/>
              <a:t>: </a:t>
            </a:r>
            <a:r>
              <a:rPr lang="en-US" sz="2400" dirty="0" smtClean="0">
                <a:latin typeface="Comic Sans MS" panose="030F0702030302020204" pitchFamily="66" charset="0"/>
              </a:rPr>
              <a:t>los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genomas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colectivos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microorganismos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que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residen</a:t>
            </a:r>
            <a:r>
              <a:rPr lang="en-US" sz="2400" dirty="0" smtClean="0">
                <a:latin typeface="Comic Sans MS" panose="030F0702030302020204" pitchFamily="66" charset="0"/>
              </a:rPr>
              <a:t> en un </a:t>
            </a:r>
            <a:r>
              <a:rPr lang="en-US" sz="2400" dirty="0" err="1" smtClean="0">
                <a:latin typeface="Comic Sans MS" panose="030F0702030302020204" pitchFamily="66" charset="0"/>
              </a:rPr>
              <a:t>nicho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ambiental</a:t>
            </a:r>
            <a:r>
              <a:rPr lang="en-US" sz="2400" dirty="0" smtClean="0">
                <a:latin typeface="Comic Sans MS" panose="030F0702030302020204" pitchFamily="66" charset="0"/>
              </a:rPr>
              <a:t>.</a:t>
            </a:r>
          </a:p>
          <a:p>
            <a:pPr algn="l"/>
            <a:r>
              <a:rPr lang="en-US" sz="1000" dirty="0" smtClean="0">
                <a:latin typeface="Comic Sans MS" panose="030F0702030302020204" pitchFamily="66" charset="0"/>
              </a:rPr>
              <a:t> </a:t>
            </a:r>
            <a:endParaRPr lang="en-US" sz="1000" dirty="0">
              <a:latin typeface="Comic Sans MS" panose="030F0702030302020204" pitchFamily="66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latin typeface="Comic Sans MS" panose="030F0702030302020204" pitchFamily="66" charset="0"/>
              </a:rPr>
              <a:t>Metagenoma</a:t>
            </a:r>
            <a:r>
              <a:rPr lang="en-US" sz="2400" b="1" dirty="0" smtClean="0">
                <a:latin typeface="Comic Sans MS" panose="030F0702030302020204" pitchFamily="66" charset="0"/>
              </a:rPr>
              <a:t>: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todo</a:t>
            </a:r>
            <a:r>
              <a:rPr lang="en-US" sz="2400" dirty="0" smtClean="0">
                <a:latin typeface="Comic Sans MS" panose="030F0702030302020204" pitchFamily="66" charset="0"/>
              </a:rPr>
              <a:t> el material </a:t>
            </a:r>
            <a:r>
              <a:rPr lang="en-US" sz="2400" dirty="0" err="1" smtClean="0">
                <a:latin typeface="Comic Sans MS" panose="030F0702030302020204" pitchFamily="66" charset="0"/>
              </a:rPr>
              <a:t>genético</a:t>
            </a:r>
            <a:r>
              <a:rPr lang="en-US" sz="2400" dirty="0" smtClean="0">
                <a:latin typeface="Comic Sans MS" panose="030F0702030302020204" pitchFamily="66" charset="0"/>
              </a:rPr>
              <a:t> en </a:t>
            </a:r>
            <a:r>
              <a:rPr lang="en-US" sz="2400" dirty="0" err="1" smtClean="0">
                <a:latin typeface="Comic Sans MS" panose="030F0702030302020204" pitchFamily="66" charset="0"/>
              </a:rPr>
              <a:t>una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muestra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ambiental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consistente</a:t>
            </a:r>
            <a:r>
              <a:rPr lang="en-US" sz="2400" dirty="0" smtClean="0">
                <a:latin typeface="Comic Sans MS" panose="030F0702030302020204" pitchFamily="66" charset="0"/>
              </a:rPr>
              <a:t> de </a:t>
            </a:r>
            <a:r>
              <a:rPr lang="en-US" sz="2400" dirty="0" err="1" smtClean="0">
                <a:latin typeface="Comic Sans MS" panose="030F0702030302020204" pitchFamily="66" charset="0"/>
              </a:rPr>
              <a:t>genomas</a:t>
            </a:r>
            <a:r>
              <a:rPr lang="en-US" sz="2400" dirty="0" smtClean="0">
                <a:latin typeface="Comic Sans MS" panose="030F0702030302020204" pitchFamily="66" charset="0"/>
              </a:rPr>
              <a:t> de </a:t>
            </a:r>
            <a:r>
              <a:rPr lang="en-US" sz="2400" dirty="0" err="1" smtClean="0">
                <a:latin typeface="Comic Sans MS" panose="030F0702030302020204" pitchFamily="66" charset="0"/>
              </a:rPr>
              <a:t>muchos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organismos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individuales</a:t>
            </a:r>
            <a:r>
              <a:rPr lang="en-US" sz="2400" dirty="0" smtClean="0">
                <a:latin typeface="Comic Sans MS" panose="030F0702030302020204" pitchFamily="66" charset="0"/>
              </a:rPr>
              <a:t>.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365125" indent="-365125" algn="l"/>
            <a:r>
              <a:rPr lang="en-US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</a:t>
            </a:r>
            <a:endParaRPr lang="es-VE" sz="1000" dirty="0">
              <a:latin typeface="Comic Sans MS" panose="030F0702030302020204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771236" y="6606217"/>
            <a:ext cx="2372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2017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489327" y="590836"/>
            <a:ext cx="6218365" cy="584775"/>
          </a:xfrm>
          <a:prstGeom prst="rect">
            <a:avLst/>
          </a:prstGeom>
          <a:solidFill>
            <a:srgbClr val="FFBDD8"/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</a:rPr>
              <a:t>“Microbiota” </a:t>
            </a:r>
            <a:r>
              <a:rPr lang="en-US" sz="3200" dirty="0" err="1" smtClean="0">
                <a:latin typeface="Comic Sans MS" panose="030F0702030302020204" pitchFamily="66" charset="0"/>
              </a:rPr>
              <a:t>vs</a:t>
            </a:r>
            <a:r>
              <a:rPr lang="en-US" sz="3200" dirty="0" smtClean="0">
                <a:latin typeface="Comic Sans MS" panose="030F0702030302020204" pitchFamily="66" charset="0"/>
              </a:rPr>
              <a:t> “Microbioma” </a:t>
            </a:r>
          </a:p>
        </p:txBody>
      </p:sp>
      <p:sp>
        <p:nvSpPr>
          <p:cNvPr id="2" name="1 Rectángulo"/>
          <p:cNvSpPr/>
          <p:nvPr/>
        </p:nvSpPr>
        <p:spPr>
          <a:xfrm>
            <a:off x="1979712" y="1199257"/>
            <a:ext cx="5184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err="1">
                <a:solidFill>
                  <a:srgbClr val="000000"/>
                </a:solidFill>
              </a:rPr>
              <a:t>Términos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muy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usados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como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sinónimos</a:t>
            </a:r>
            <a:r>
              <a:rPr lang="en-US" dirty="0">
                <a:solidFill>
                  <a:srgbClr val="000000"/>
                </a:solidFill>
              </a:rPr>
              <a:t>.</a:t>
            </a:r>
          </a:p>
          <a:p>
            <a:pPr lvl="0"/>
            <a:r>
              <a:rPr lang="en-US" dirty="0">
                <a:solidFill>
                  <a:srgbClr val="000000"/>
                </a:solidFill>
              </a:rPr>
              <a:t>Sin embargo, se </a:t>
            </a:r>
            <a:r>
              <a:rPr lang="en-US" dirty="0" err="1">
                <a:solidFill>
                  <a:srgbClr val="000000"/>
                </a:solidFill>
              </a:rPr>
              <a:t>hace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diferencia</a:t>
            </a:r>
            <a:r>
              <a:rPr lang="en-US" dirty="0">
                <a:solidFill>
                  <a:srgbClr val="000000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79256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15716" y="1066800"/>
            <a:ext cx="5112568" cy="2062103"/>
          </a:xfrm>
          <a:prstGeom prst="rect">
            <a:avLst/>
          </a:prstGeom>
          <a:solidFill>
            <a:srgbClr val="FFBDD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</a:t>
            </a:r>
            <a:r>
              <a:rPr lang="es-VE" sz="2800" dirty="0" smtClean="0">
                <a:latin typeface="Comic Sans MS" panose="030F0702030302020204" pitchFamily="66" charset="0"/>
              </a:rPr>
              <a:t> Humano</a:t>
            </a:r>
          </a:p>
          <a:p>
            <a:endParaRPr lang="es-VE" sz="1000" dirty="0">
              <a:latin typeface="Comic Sans MS" panose="030F0702030302020204" pitchFamily="66" charset="0"/>
            </a:endParaRPr>
          </a:p>
          <a:p>
            <a:r>
              <a:rPr lang="es-VE" sz="2000" dirty="0" smtClean="0">
                <a:latin typeface="Comic Sans MS" panose="030F0702030302020204" pitchFamily="66" charset="0"/>
              </a:rPr>
              <a:t>Comunidad particular de </a:t>
            </a:r>
            <a:r>
              <a:rPr lang="es-VE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microbios</a:t>
            </a:r>
            <a:r>
              <a:rPr lang="es-VE" sz="2000" dirty="0" smtClean="0">
                <a:latin typeface="Comic Sans MS" panose="030F0702030302020204" pitchFamily="66" charset="0"/>
              </a:rPr>
              <a:t> que residen 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dentro y sobre </a:t>
            </a:r>
            <a:r>
              <a:rPr lang="es-VE" sz="2000" dirty="0" smtClean="0">
                <a:latin typeface="Comic Sans MS" panose="030F0702030302020204" pitchFamily="66" charset="0"/>
              </a:rPr>
              <a:t>el cuerpo humano</a:t>
            </a:r>
          </a:p>
          <a:p>
            <a:r>
              <a:rPr lang="es-VE" sz="2000" dirty="0">
                <a:latin typeface="Comic Sans MS" panose="030F0702030302020204" pitchFamily="66" charset="0"/>
              </a:rPr>
              <a:t>q</a:t>
            </a:r>
            <a:r>
              <a:rPr lang="es-VE" sz="2000" dirty="0" smtClean="0">
                <a:latin typeface="Comic Sans MS" panose="030F0702030302020204" pitchFamily="66" charset="0"/>
              </a:rPr>
              <a:t>ue incluye: bacterias, </a:t>
            </a:r>
            <a:r>
              <a:rPr lang="es-VE" sz="2000" dirty="0" err="1" smtClean="0">
                <a:latin typeface="Comic Sans MS" panose="030F0702030302020204" pitchFamily="66" charset="0"/>
              </a:rPr>
              <a:t>archaeas</a:t>
            </a:r>
            <a:r>
              <a:rPr lang="es-VE" sz="2000" dirty="0" smtClean="0">
                <a:latin typeface="Comic Sans MS" panose="030F0702030302020204" pitchFamily="66" charset="0"/>
              </a:rPr>
              <a:t>, virus y </a:t>
            </a:r>
            <a:r>
              <a:rPr lang="es-VE" sz="2000" dirty="0" err="1" smtClean="0">
                <a:latin typeface="Comic Sans MS" panose="030F0702030302020204" pitchFamily="66" charset="0"/>
              </a:rPr>
              <a:t>microeucariotas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984884" y="3445679"/>
            <a:ext cx="5112568" cy="1446550"/>
          </a:xfrm>
          <a:prstGeom prst="rect">
            <a:avLst/>
          </a:prstGeom>
          <a:solidFill>
            <a:srgbClr val="FFBDD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Microbioma</a:t>
            </a:r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2800" dirty="0" smtClean="0">
                <a:latin typeface="Comic Sans MS" panose="030F0702030302020204" pitchFamily="66" charset="0"/>
              </a:rPr>
              <a:t>Humano</a:t>
            </a:r>
          </a:p>
          <a:p>
            <a:endParaRPr lang="es-VE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VE" sz="2000" dirty="0" smtClean="0">
                <a:latin typeface="Comic Sans MS" panose="030F0702030302020204" pitchFamily="66" charset="0"/>
              </a:rPr>
              <a:t>Los </a:t>
            </a:r>
            <a:r>
              <a:rPr lang="es-VE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genes</a:t>
            </a:r>
            <a:r>
              <a:rPr lang="es-VE" sz="2000" dirty="0" smtClean="0">
                <a:latin typeface="Comic Sans MS" panose="030F0702030302020204" pitchFamily="66" charset="0"/>
              </a:rPr>
              <a:t> que contienen el </a:t>
            </a:r>
            <a:r>
              <a:rPr lang="es-VE" sz="2000" dirty="0" err="1" smtClean="0">
                <a:latin typeface="Comic Sans MS" panose="030F0702030302020204" pitchFamily="66" charset="0"/>
              </a:rPr>
              <a:t>microbiota</a:t>
            </a:r>
            <a:r>
              <a:rPr lang="es-VE" sz="2000" dirty="0" smtClean="0">
                <a:latin typeface="Comic Sans MS" panose="030F0702030302020204" pitchFamily="66" charset="0"/>
              </a:rPr>
              <a:t> humano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306661" y="5040209"/>
            <a:ext cx="38216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sz="1400" i="1" dirty="0" err="1">
                <a:latin typeface="Times New Roman" pitchFamily="18" charset="0"/>
                <a:cs typeface="Times New Roman" pitchFamily="18" charset="0"/>
              </a:rPr>
              <a:t>Gut</a:t>
            </a:r>
            <a:r>
              <a:rPr lang="es-VE" sz="1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i="1" dirty="0" err="1">
                <a:latin typeface="Times New Roman" pitchFamily="18" charset="0"/>
                <a:cs typeface="Times New Roman" pitchFamily="18" charset="0"/>
              </a:rPr>
              <a:t>check</a:t>
            </a:r>
            <a:r>
              <a:rPr lang="es-VE" sz="1400" i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VE" sz="1400" i="1" dirty="0" err="1">
                <a:latin typeface="Times New Roman" pitchFamily="18" charset="0"/>
                <a:cs typeface="Times New Roman" pitchFamily="18" charset="0"/>
              </a:rPr>
              <a:t>exploring</a:t>
            </a:r>
            <a:r>
              <a:rPr lang="es-VE" sz="1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i="1" dirty="0" err="1"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s-VE" sz="1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i="1" dirty="0" err="1">
                <a:latin typeface="Times New Roman" pitchFamily="18" charset="0"/>
                <a:cs typeface="Times New Roman" pitchFamily="18" charset="0"/>
              </a:rPr>
              <a:t>microbioma</a:t>
            </a:r>
            <a:endParaRPr lang="es-VE" sz="1400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s-VE" sz="1400" dirty="0" err="1" smtClean="0">
                <a:latin typeface="Times New Roman" pitchFamily="18" charset="0"/>
                <a:cs typeface="Times New Roman" pitchFamily="18" charset="0"/>
              </a:rPr>
              <a:t>University</a:t>
            </a:r>
            <a:r>
              <a:rPr lang="es-VE" sz="1400" dirty="0" smtClean="0">
                <a:latin typeface="Times New Roman" pitchFamily="18" charset="0"/>
                <a:cs typeface="Times New Roman" pitchFamily="18" charset="0"/>
              </a:rPr>
              <a:t> of Colorado en Boulder. </a:t>
            </a:r>
            <a:r>
              <a:rPr lang="es-VE" sz="1400" dirty="0" err="1" smtClean="0">
                <a:latin typeface="Times New Roman" pitchFamily="18" charset="0"/>
                <a:cs typeface="Times New Roman" pitchFamily="18" charset="0"/>
              </a:rPr>
              <a:t>Coursera</a:t>
            </a:r>
            <a:r>
              <a:rPr lang="es-VE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endParaRPr lang="es-VE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402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6" name="Text Box 8"/>
          <p:cNvSpPr txBox="1">
            <a:spLocks noChangeArrowheads="1"/>
          </p:cNvSpPr>
          <p:nvPr/>
        </p:nvSpPr>
        <p:spPr bwMode="auto">
          <a:xfrm>
            <a:off x="750888" y="1440145"/>
            <a:ext cx="1998662" cy="528637"/>
          </a:xfrm>
          <a:prstGeom prst="rect">
            <a:avLst/>
          </a:prstGeom>
          <a:solidFill>
            <a:srgbClr val="FFBDDE"/>
          </a:solidFill>
          <a:ln w="9525">
            <a:solidFill>
              <a:schemeClr val="accent1">
                <a:lumMod val="9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i="1"/>
              <a:t>Microbiota</a:t>
            </a:r>
          </a:p>
        </p:txBody>
      </p:sp>
      <p:pic>
        <p:nvPicPr>
          <p:cNvPr id="73731" name="Picture 10" descr="e_coli-d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32857"/>
            <a:ext cx="4397828" cy="345638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860" name="Rectangle 12"/>
          <p:cNvSpPr>
            <a:spLocks noChangeArrowheads="1"/>
          </p:cNvSpPr>
          <p:nvPr/>
        </p:nvSpPr>
        <p:spPr bwMode="auto">
          <a:xfrm>
            <a:off x="673100" y="2191213"/>
            <a:ext cx="3841750" cy="915988"/>
          </a:xfrm>
          <a:prstGeom prst="rect">
            <a:avLst/>
          </a:prstGeom>
          <a:solidFill>
            <a:srgbClr val="F9F9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es-VE" sz="1800" dirty="0"/>
              <a:t>Microorganismos que típicamente</a:t>
            </a:r>
          </a:p>
          <a:p>
            <a:pPr algn="l"/>
            <a:r>
              <a:rPr lang="es-VE" sz="1800" dirty="0"/>
              <a:t>habitan un órgano o parte del </a:t>
            </a:r>
          </a:p>
          <a:p>
            <a:pPr algn="l"/>
            <a:r>
              <a:rPr lang="es-VE" sz="1800" dirty="0"/>
              <a:t>cuerpo; </a:t>
            </a:r>
            <a:r>
              <a:rPr lang="es-VE" sz="1800" i="1" dirty="0" smtClean="0"/>
              <a:t>flora, </a:t>
            </a:r>
            <a:r>
              <a:rPr lang="es-VE" sz="1800" dirty="0" smtClean="0"/>
              <a:t>ahora en desuso</a:t>
            </a:r>
            <a:endParaRPr lang="es-VE" sz="1800" dirty="0"/>
          </a:p>
        </p:txBody>
      </p:sp>
      <p:sp>
        <p:nvSpPr>
          <p:cNvPr id="206861" name="Rectangle 13"/>
          <p:cNvSpPr>
            <a:spLocks noChangeArrowheads="1"/>
          </p:cNvSpPr>
          <p:nvPr/>
        </p:nvSpPr>
        <p:spPr bwMode="auto">
          <a:xfrm>
            <a:off x="702874" y="3131832"/>
            <a:ext cx="307648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es-VE" sz="1800" dirty="0" smtClean="0"/>
              <a:t>Microorganismos que </a:t>
            </a:r>
            <a:endParaRPr lang="es-VE" sz="1800" dirty="0"/>
          </a:p>
          <a:p>
            <a:pPr algn="l"/>
            <a:r>
              <a:rPr lang="es-VE" sz="1800" dirty="0"/>
              <a:t>viven dentro de una región </a:t>
            </a:r>
          </a:p>
          <a:p>
            <a:pPr algn="l"/>
            <a:r>
              <a:rPr lang="es-VE" sz="1800" dirty="0"/>
              <a:t>particular</a:t>
            </a:r>
          </a:p>
        </p:txBody>
      </p:sp>
      <p:sp>
        <p:nvSpPr>
          <p:cNvPr id="73734" name="Rectangle 16"/>
          <p:cNvSpPr>
            <a:spLocks noChangeArrowheads="1"/>
          </p:cNvSpPr>
          <p:nvPr/>
        </p:nvSpPr>
        <p:spPr bwMode="auto">
          <a:xfrm>
            <a:off x="673100" y="4051491"/>
            <a:ext cx="37544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000" dirty="0"/>
              <a:t>http://medical-dictionary.thefreedictionary.com/microbiota</a:t>
            </a:r>
          </a:p>
        </p:txBody>
      </p:sp>
      <p:sp>
        <p:nvSpPr>
          <p:cNvPr id="206868" name="Text Box 20"/>
          <p:cNvSpPr txBox="1">
            <a:spLocks noChangeArrowheads="1"/>
          </p:cNvSpPr>
          <p:nvPr/>
        </p:nvSpPr>
        <p:spPr bwMode="auto">
          <a:xfrm>
            <a:off x="6198362" y="5028198"/>
            <a:ext cx="10374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E. </a:t>
            </a:r>
            <a:r>
              <a:rPr lang="es-ES_tradnl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coli</a:t>
            </a:r>
            <a:endParaRPr lang="es-ES_tradnl" sz="2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702874" y="4575174"/>
            <a:ext cx="3262432" cy="461665"/>
          </a:xfrm>
          <a:prstGeom prst="rect">
            <a:avLst/>
          </a:prstGeom>
          <a:solidFill>
            <a:srgbClr val="FFBDDE"/>
          </a:solidFill>
          <a:ln w="9525">
            <a:solidFill>
              <a:schemeClr val="accent1">
                <a:lumMod val="9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i="1" dirty="0" smtClean="0"/>
              <a:t>Microbiota Intestinal</a:t>
            </a:r>
            <a:endParaRPr lang="es-ES_tradnl" sz="2400" i="1" dirty="0"/>
          </a:p>
        </p:txBody>
      </p:sp>
      <p:sp>
        <p:nvSpPr>
          <p:cNvPr id="2" name="1 Rectángulo"/>
          <p:cNvSpPr/>
          <p:nvPr/>
        </p:nvSpPr>
        <p:spPr>
          <a:xfrm>
            <a:off x="696058" y="5158933"/>
            <a:ext cx="38759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s-VE" sz="1800" dirty="0"/>
              <a:t>Microorganismos </a:t>
            </a:r>
            <a:r>
              <a:rPr lang="es-VE" sz="1800" dirty="0" smtClean="0"/>
              <a:t>que típicamente </a:t>
            </a:r>
            <a:r>
              <a:rPr lang="es-VE" sz="1800" dirty="0"/>
              <a:t>h</a:t>
            </a:r>
            <a:r>
              <a:rPr lang="es-VE" sz="1800" dirty="0" smtClean="0"/>
              <a:t>abitan el tracto gastrointestinal</a:t>
            </a:r>
            <a:endParaRPr lang="es-VE" sz="1800" dirty="0"/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395536" y="386717"/>
            <a:ext cx="1160895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6748233" y="548680"/>
            <a:ext cx="1999265" cy="400110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 dirty="0" smtClean="0"/>
              <a:t>V</a:t>
            </a:r>
            <a:r>
              <a:rPr lang="es-ES" b="1" dirty="0"/>
              <a:t>. Microbiota 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60" grpId="0" animBg="1"/>
      <p:bldP spid="206861" grpId="0"/>
      <p:bldP spid="12" grpId="0" animBg="1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2764454" y="2151727"/>
            <a:ext cx="3615092" cy="2554545"/>
          </a:xfrm>
          <a:prstGeom prst="rect">
            <a:avLst/>
          </a:prstGeom>
          <a:solidFill>
            <a:srgbClr val="FFBDD8"/>
          </a:solidFill>
          <a:ln>
            <a:solidFill>
              <a:srgbClr val="0047D6"/>
            </a:solidFill>
          </a:ln>
          <a:effectLst>
            <a:glow rad="228600">
              <a:srgbClr val="FF7D25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800" dirty="0" smtClean="0">
                <a:latin typeface="Comic Sans MS" pitchFamily="66" charset="0"/>
              </a:rPr>
              <a:t>Microbiota Humano </a:t>
            </a:r>
            <a:endParaRPr lang="es-VE" sz="2800" dirty="0" smtClean="0">
              <a:latin typeface="Comic Sans MS" pitchFamily="66" charset="0"/>
            </a:endParaRPr>
          </a:p>
          <a:p>
            <a:pPr algn="ctr"/>
            <a:r>
              <a:rPr lang="es-VE" sz="2800" dirty="0" smtClean="0">
                <a:latin typeface="Comic Sans MS" pitchFamily="66" charset="0"/>
              </a:rPr>
              <a:t>como un </a:t>
            </a:r>
            <a:r>
              <a:rPr lang="es-VE" sz="2800" dirty="0" smtClean="0">
                <a:latin typeface="Comic Sans MS" pitchFamily="66" charset="0"/>
              </a:rPr>
              <a:t>nuevo</a:t>
            </a:r>
          </a:p>
          <a:p>
            <a:pPr algn="ctr"/>
            <a:r>
              <a:rPr lang="es-VE" sz="1000" dirty="0" smtClean="0">
                <a:latin typeface="Comic Sans MS" pitchFamily="66" charset="0"/>
              </a:rPr>
              <a:t> </a:t>
            </a:r>
          </a:p>
          <a:p>
            <a:pPr algn="ctr"/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SUPERÓRGANO</a:t>
            </a:r>
          </a:p>
          <a:p>
            <a:pPr algn="ctr"/>
            <a:r>
              <a:rPr lang="es-VE" sz="1000" dirty="0" smtClean="0">
                <a:latin typeface="Comic Sans MS" pitchFamily="66" charset="0"/>
              </a:rPr>
              <a:t> </a:t>
            </a:r>
          </a:p>
          <a:p>
            <a:pPr algn="ctr"/>
            <a:r>
              <a:rPr lang="es-VE" sz="2800" dirty="0" smtClean="0">
                <a:latin typeface="Comic Sans MS" pitchFamily="66" charset="0"/>
              </a:rPr>
              <a:t>con gran rango de </a:t>
            </a:r>
          </a:p>
          <a:p>
            <a:pPr algn="ctr"/>
            <a:r>
              <a:rPr lang="es-VE" sz="2800" dirty="0" smtClean="0">
                <a:latin typeface="Comic Sans MS" pitchFamily="66" charset="0"/>
              </a:rPr>
              <a:t>actividad metabólica</a:t>
            </a:r>
            <a:endParaRPr lang="es-VE" sz="2800" dirty="0">
              <a:latin typeface="Comic Sans MS" pitchFamily="66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3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ximena\Desktop\MN-Fig-11-1024x60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69" t="9485" r="33218" b="5856"/>
          <a:stretch/>
        </p:blipFill>
        <p:spPr bwMode="auto">
          <a:xfrm>
            <a:off x="769000" y="1010852"/>
            <a:ext cx="5649947" cy="450572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059112" y="5834857"/>
            <a:ext cx="53104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 smtClean="0">
                <a:latin typeface="Comic Sans MS" pitchFamily="66" charset="0"/>
              </a:rPr>
              <a:t>Adaptado </a:t>
            </a:r>
            <a:r>
              <a:rPr lang="es-VE" sz="1000" dirty="0" err="1" smtClean="0">
                <a:latin typeface="Comic Sans MS" pitchFamily="66" charset="0"/>
              </a:rPr>
              <a:t>de:</a:t>
            </a:r>
            <a:r>
              <a:rPr lang="es-VE" sz="1000" i="1" dirty="0" err="1" smtClean="0">
                <a:latin typeface="Comic Sans MS" pitchFamily="66" charset="0"/>
              </a:rPr>
              <a:t>Th</a:t>
            </a:r>
            <a:r>
              <a:rPr lang="es-VE" sz="1000" dirty="0" err="1" smtClean="0">
                <a:latin typeface="Comic Sans MS" pitchFamily="66" charset="0"/>
              </a:rPr>
              <a:t>e</a:t>
            </a:r>
            <a:r>
              <a:rPr lang="es-VE" sz="1000" dirty="0" smtClean="0">
                <a:latin typeface="Comic Sans MS" pitchFamily="66" charset="0"/>
              </a:rPr>
              <a:t> </a:t>
            </a:r>
            <a:r>
              <a:rPr lang="es-VE" sz="1000" i="1" dirty="0" smtClean="0">
                <a:latin typeface="Comic Sans MS" pitchFamily="66" charset="0"/>
              </a:rPr>
              <a:t>human </a:t>
            </a:r>
            <a:r>
              <a:rPr lang="es-VE" sz="1000" i="1" dirty="0" err="1" smtClean="0">
                <a:latin typeface="Comic Sans MS" pitchFamily="66" charset="0"/>
              </a:rPr>
              <a:t>microbiome</a:t>
            </a:r>
            <a:r>
              <a:rPr lang="es-VE" sz="1000" i="1" dirty="0" smtClean="0">
                <a:latin typeface="Comic Sans MS" pitchFamily="66" charset="0"/>
              </a:rPr>
              <a:t> and </a:t>
            </a:r>
            <a:r>
              <a:rPr lang="es-VE" sz="1000" i="1" dirty="0" err="1" smtClean="0">
                <a:latin typeface="Comic Sans MS" pitchFamily="66" charset="0"/>
              </a:rPr>
              <a:t>the</a:t>
            </a:r>
            <a:r>
              <a:rPr lang="es-VE" sz="1000" i="1" dirty="0" smtClean="0">
                <a:latin typeface="Comic Sans MS" pitchFamily="66" charset="0"/>
              </a:rPr>
              <a:t> media </a:t>
            </a:r>
            <a:r>
              <a:rPr lang="es-VE" sz="1000" i="1" dirty="0" err="1" smtClean="0">
                <a:latin typeface="Comic Sans MS" pitchFamily="66" charset="0"/>
              </a:rPr>
              <a:t>confusion</a:t>
            </a:r>
            <a:r>
              <a:rPr lang="es-VE" sz="1000" i="1" dirty="0" smtClean="0">
                <a:latin typeface="Comic Sans MS" pitchFamily="66" charset="0"/>
              </a:rPr>
              <a:t>. </a:t>
            </a:r>
            <a:r>
              <a:rPr lang="es-VE" sz="1000" dirty="0" smtClean="0">
                <a:latin typeface="Comic Sans MS" pitchFamily="66" charset="0"/>
              </a:rPr>
              <a:t>SITN Feb 2, 2015. http</a:t>
            </a:r>
            <a:r>
              <a:rPr lang="es-VE" sz="1000" dirty="0">
                <a:latin typeface="Comic Sans MS" pitchFamily="66" charset="0"/>
              </a:rPr>
              <a:t>://sitn.hms.harvard.edu/flash/2015/the-human-microbiome-and-media-confusion/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1980529" y="443377"/>
            <a:ext cx="3467617" cy="830997"/>
          </a:xfrm>
          <a:prstGeom prst="rect">
            <a:avLst/>
          </a:prstGeom>
          <a:solidFill>
            <a:srgbClr val="FFBDDE"/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“</a:t>
            </a:r>
            <a:r>
              <a:rPr lang="es-VE" sz="2400" dirty="0" err="1" smtClean="0">
                <a:latin typeface="Comic Sans MS" pitchFamily="66" charset="0"/>
              </a:rPr>
              <a:t>Microbiome</a:t>
            </a:r>
            <a:r>
              <a:rPr lang="es-VE" sz="2400" dirty="0" smtClean="0">
                <a:latin typeface="Comic Sans MS" pitchFamily="66" charset="0"/>
              </a:rPr>
              <a:t>” </a:t>
            </a:r>
          </a:p>
          <a:p>
            <a:pPr algn="ctr"/>
            <a:r>
              <a:rPr lang="es-VE" sz="2400" dirty="0" smtClean="0">
                <a:latin typeface="Comic Sans MS" pitchFamily="66" charset="0"/>
              </a:rPr>
              <a:t>en artículos científicos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 rot="16200000">
            <a:off x="-457682" y="2871931"/>
            <a:ext cx="1930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 Nº de Artículos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218659" y="5465525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Años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6608591" y="6535456"/>
            <a:ext cx="2408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.Facultad Medicina ULA  2018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Flecha abajo"/>
          <p:cNvSpPr/>
          <p:nvPr/>
        </p:nvSpPr>
        <p:spPr>
          <a:xfrm>
            <a:off x="3633400" y="3861048"/>
            <a:ext cx="161876" cy="936104"/>
          </a:xfrm>
          <a:prstGeom prst="downArrow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9 CuadroTexto"/>
          <p:cNvSpPr txBox="1"/>
          <p:nvPr/>
        </p:nvSpPr>
        <p:spPr>
          <a:xfrm>
            <a:off x="2459098" y="3104718"/>
            <a:ext cx="2584642" cy="707886"/>
          </a:xfrm>
          <a:prstGeom prst="rect">
            <a:avLst/>
          </a:prstGeom>
          <a:solidFill>
            <a:srgbClr val="FFBDD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2002 Técnicas </a:t>
            </a:r>
          </a:p>
          <a:p>
            <a:pPr algn="ctr"/>
            <a:r>
              <a:rPr lang="es-VE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secuenciación ADN</a:t>
            </a:r>
            <a:endParaRPr lang="es-VE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6412053" y="1724872"/>
            <a:ext cx="2234906" cy="923330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i="1" dirty="0" err="1" smtClean="0"/>
              <a:t>Microbiome</a:t>
            </a:r>
            <a:r>
              <a:rPr lang="es-VE" dirty="0" smtClean="0"/>
              <a:t> 1990</a:t>
            </a:r>
          </a:p>
          <a:p>
            <a:r>
              <a:rPr lang="es-VE" dirty="0" smtClean="0"/>
              <a:t>24 artículos</a:t>
            </a:r>
          </a:p>
          <a:p>
            <a:r>
              <a:rPr lang="es-VE" sz="1400" dirty="0" smtClean="0"/>
              <a:t>Búsqueda 12/8/2018</a:t>
            </a:r>
            <a:endParaRPr lang="es-VE" sz="1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6441549" y="2921168"/>
            <a:ext cx="2234907" cy="2154436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i="1" dirty="0" err="1" smtClean="0"/>
              <a:t>Microbiome</a:t>
            </a:r>
            <a:r>
              <a:rPr lang="es-VE" dirty="0" smtClean="0"/>
              <a:t> 2014</a:t>
            </a:r>
          </a:p>
          <a:p>
            <a:r>
              <a:rPr lang="es-VE" sz="1600" dirty="0" smtClean="0"/>
              <a:t>Aprox. </a:t>
            </a:r>
          </a:p>
          <a:p>
            <a:r>
              <a:rPr lang="es-VE" dirty="0" smtClean="0"/>
              <a:t>4500 artículos </a:t>
            </a:r>
          </a:p>
          <a:p>
            <a:r>
              <a:rPr lang="es-VE" dirty="0" smtClean="0"/>
              <a:t>gráfico</a:t>
            </a:r>
          </a:p>
          <a:p>
            <a:endParaRPr lang="es-VE" dirty="0" smtClean="0"/>
          </a:p>
          <a:p>
            <a:r>
              <a:rPr lang="es-VE" dirty="0" smtClean="0"/>
              <a:t>5373 artículos</a:t>
            </a:r>
          </a:p>
          <a:p>
            <a:r>
              <a:rPr lang="es-VE" sz="1400" dirty="0" smtClean="0"/>
              <a:t>Búsqueda 12/8/2018</a:t>
            </a:r>
            <a:endParaRPr lang="es-VE" sz="1400" dirty="0"/>
          </a:p>
        </p:txBody>
      </p:sp>
    </p:spTree>
    <p:extLst>
      <p:ext uri="{BB962C8B-B14F-4D97-AF65-F5344CB8AC3E}">
        <p14:creationId xmlns:p14="http://schemas.microsoft.com/office/powerpoint/2010/main" val="1357916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63859" y="1690688"/>
            <a:ext cx="5359160" cy="34778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>
              <a:defRPr/>
            </a:pPr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siempre 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 primero 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aún por encima</a:t>
            </a:r>
            <a:r>
              <a:rPr lang="es-VE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>
              <a:defRPr/>
            </a:pP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79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CuadroTexto"/>
          <p:cNvSpPr txBox="1"/>
          <p:nvPr/>
        </p:nvSpPr>
        <p:spPr>
          <a:xfrm>
            <a:off x="4550149" y="1799342"/>
            <a:ext cx="2138727" cy="3631763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lvl="0"/>
            <a:r>
              <a:rPr lang="es-VE" u="sng" dirty="0" smtClean="0">
                <a:solidFill>
                  <a:srgbClr val="000000"/>
                </a:solidFill>
              </a:rPr>
              <a:t>enero </a:t>
            </a:r>
            <a:r>
              <a:rPr lang="es-VE" u="sng" dirty="0">
                <a:solidFill>
                  <a:srgbClr val="000000"/>
                </a:solidFill>
              </a:rPr>
              <a:t>29, 2018  </a:t>
            </a:r>
            <a:endParaRPr lang="es-VE" u="sng" dirty="0" smtClean="0">
              <a:solidFill>
                <a:srgbClr val="000000"/>
              </a:solidFill>
            </a:endParaRPr>
          </a:p>
          <a:p>
            <a:pPr lvl="0"/>
            <a:r>
              <a:rPr lang="es-VE" sz="1200" dirty="0" smtClean="0">
                <a:solidFill>
                  <a:srgbClr val="000000"/>
                </a:solidFill>
              </a:rPr>
              <a:t>9:30 PM</a:t>
            </a:r>
          </a:p>
          <a:p>
            <a:pPr lvl="0"/>
            <a:endParaRPr lang="es-VE" sz="1600" dirty="0">
              <a:solidFill>
                <a:srgbClr val="000000"/>
              </a:solidFill>
            </a:endParaRPr>
          </a:p>
          <a:p>
            <a:r>
              <a:rPr lang="es-VE" sz="1800" i="1" dirty="0" err="1" smtClean="0">
                <a:latin typeface="Comic Sans MS" pitchFamily="66" charset="0"/>
              </a:rPr>
              <a:t>Microbiome</a:t>
            </a:r>
            <a:r>
              <a:rPr lang="es-VE" sz="1600" b="1" i="1" dirty="0" smtClean="0">
                <a:latin typeface="Comic Sans MS" pitchFamily="66" charset="0"/>
              </a:rPr>
              <a:t> </a:t>
            </a:r>
            <a:r>
              <a:rPr lang="es-VE" sz="1600" dirty="0" smtClean="0">
                <a:latin typeface="Comic Sans MS" pitchFamily="66" charset="0"/>
              </a:rPr>
              <a:t> </a:t>
            </a:r>
          </a:p>
          <a:p>
            <a:r>
              <a:rPr lang="es-VE" dirty="0" smtClean="0">
                <a:latin typeface="Comic Sans MS" pitchFamily="66" charset="0"/>
              </a:rPr>
              <a:t>38.937</a:t>
            </a:r>
          </a:p>
          <a:p>
            <a:endParaRPr lang="es-VE" sz="1000" i="1" dirty="0" smtClean="0">
              <a:latin typeface="Comic Sans MS" pitchFamily="66" charset="0"/>
            </a:endParaRPr>
          </a:p>
          <a:p>
            <a:r>
              <a:rPr lang="es-VE" sz="1800" i="1" dirty="0" smtClean="0">
                <a:latin typeface="Comic Sans MS" pitchFamily="66" charset="0"/>
              </a:rPr>
              <a:t>Microbiota</a:t>
            </a:r>
            <a:endParaRPr lang="es-VE" sz="1800" i="1" dirty="0">
              <a:latin typeface="Comic Sans MS" pitchFamily="66" charset="0"/>
            </a:endParaRPr>
          </a:p>
          <a:p>
            <a:r>
              <a:rPr lang="es-VE" dirty="0" smtClean="0">
                <a:latin typeface="Comic Sans MS" pitchFamily="66" charset="0"/>
              </a:rPr>
              <a:t>33.522</a:t>
            </a:r>
          </a:p>
          <a:p>
            <a:endParaRPr lang="es-VE" sz="1000" dirty="0" smtClean="0">
              <a:latin typeface="Comic Sans MS" pitchFamily="66" charset="0"/>
            </a:endParaRPr>
          </a:p>
          <a:p>
            <a:r>
              <a:rPr lang="es-VE" sz="1800" i="1" dirty="0" err="1" smtClean="0">
                <a:latin typeface="Comic Sans MS" pitchFamily="66" charset="0"/>
              </a:rPr>
              <a:t>Gut</a:t>
            </a:r>
            <a:r>
              <a:rPr lang="es-VE" sz="1800" i="1" dirty="0" smtClean="0">
                <a:latin typeface="Comic Sans MS" pitchFamily="66" charset="0"/>
              </a:rPr>
              <a:t> </a:t>
            </a:r>
            <a:r>
              <a:rPr lang="es-VE" sz="1800" i="1" dirty="0" err="1" smtClean="0">
                <a:latin typeface="Comic Sans MS" pitchFamily="66" charset="0"/>
              </a:rPr>
              <a:t>microbiome</a:t>
            </a:r>
            <a:endParaRPr lang="es-VE" sz="1800" i="1" dirty="0" smtClean="0">
              <a:latin typeface="Comic Sans MS" pitchFamily="66" charset="0"/>
            </a:endParaRPr>
          </a:p>
          <a:p>
            <a:r>
              <a:rPr lang="es-VE" dirty="0" smtClean="0">
                <a:latin typeface="Comic Sans MS" pitchFamily="66" charset="0"/>
              </a:rPr>
              <a:t>9.005</a:t>
            </a:r>
          </a:p>
          <a:p>
            <a:endParaRPr lang="es-VE" sz="1000" i="1" dirty="0" smtClean="0">
              <a:latin typeface="Comic Sans MS" pitchFamily="66" charset="0"/>
            </a:endParaRPr>
          </a:p>
          <a:p>
            <a:r>
              <a:rPr lang="es-VE" sz="1800" i="1" dirty="0" err="1" smtClean="0">
                <a:latin typeface="Comic Sans MS" pitchFamily="66" charset="0"/>
              </a:rPr>
              <a:t>Gut</a:t>
            </a:r>
            <a:r>
              <a:rPr lang="es-VE" sz="1800" i="1" dirty="0" smtClean="0">
                <a:latin typeface="Comic Sans MS" pitchFamily="66" charset="0"/>
              </a:rPr>
              <a:t> microbiota</a:t>
            </a:r>
          </a:p>
          <a:p>
            <a:r>
              <a:rPr lang="es-VE" dirty="0" smtClean="0">
                <a:latin typeface="Comic Sans MS" pitchFamily="66" charset="0"/>
              </a:rPr>
              <a:t>15.872</a:t>
            </a:r>
          </a:p>
        </p:txBody>
      </p:sp>
      <p:sp>
        <p:nvSpPr>
          <p:cNvPr id="11" name="13 CuadroTexto"/>
          <p:cNvSpPr txBox="1"/>
          <p:nvPr/>
        </p:nvSpPr>
        <p:spPr>
          <a:xfrm>
            <a:off x="6516216" y="6585371"/>
            <a:ext cx="2408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.Facultad Medicina ULA  2018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8 CuadroTexto"/>
          <p:cNvSpPr txBox="1"/>
          <p:nvPr/>
        </p:nvSpPr>
        <p:spPr>
          <a:xfrm>
            <a:off x="251520" y="1799342"/>
            <a:ext cx="2138727" cy="3631763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lvl="0"/>
            <a:r>
              <a:rPr lang="es-VE" u="sng" dirty="0">
                <a:solidFill>
                  <a:srgbClr val="000000"/>
                </a:solidFill>
              </a:rPr>
              <a:t>enero 03, 2017  </a:t>
            </a:r>
            <a:endParaRPr lang="es-VE" u="sng" dirty="0" smtClean="0">
              <a:solidFill>
                <a:srgbClr val="000000"/>
              </a:solidFill>
            </a:endParaRPr>
          </a:p>
          <a:p>
            <a:pPr lvl="0"/>
            <a:r>
              <a:rPr lang="es-VE" sz="1200" dirty="0" smtClean="0">
                <a:solidFill>
                  <a:srgbClr val="000000"/>
                </a:solidFill>
              </a:rPr>
              <a:t>10:30 </a:t>
            </a:r>
            <a:r>
              <a:rPr lang="es-VE" sz="1200" dirty="0">
                <a:solidFill>
                  <a:srgbClr val="000000"/>
                </a:solidFill>
              </a:rPr>
              <a:t>AM</a:t>
            </a:r>
          </a:p>
          <a:p>
            <a:endParaRPr lang="es-VE" sz="1600" dirty="0" smtClean="0">
              <a:latin typeface="Comic Sans MS" pitchFamily="66" charset="0"/>
            </a:endParaRPr>
          </a:p>
          <a:p>
            <a:r>
              <a:rPr lang="es-VE" sz="1800" i="1" dirty="0" err="1" smtClean="0">
                <a:latin typeface="Comic Sans MS" pitchFamily="66" charset="0"/>
              </a:rPr>
              <a:t>Microbiome</a:t>
            </a:r>
            <a:r>
              <a:rPr lang="es-VE" sz="1600" i="1" dirty="0" smtClean="0">
                <a:latin typeface="Comic Sans MS" pitchFamily="66" charset="0"/>
              </a:rPr>
              <a:t> </a:t>
            </a:r>
            <a:r>
              <a:rPr lang="es-VE" sz="1600" dirty="0" smtClean="0">
                <a:latin typeface="Comic Sans MS" pitchFamily="66" charset="0"/>
              </a:rPr>
              <a:t> </a:t>
            </a:r>
          </a:p>
          <a:p>
            <a:r>
              <a:rPr lang="es-VE" dirty="0" smtClean="0"/>
              <a:t>29.096</a:t>
            </a:r>
          </a:p>
          <a:p>
            <a:endParaRPr lang="es-VE" sz="1000" i="1" dirty="0" smtClean="0">
              <a:latin typeface="Comic Sans MS" pitchFamily="66" charset="0"/>
            </a:endParaRPr>
          </a:p>
          <a:p>
            <a:r>
              <a:rPr lang="es-VE" sz="1800" i="1" dirty="0" smtClean="0">
                <a:latin typeface="Comic Sans MS" pitchFamily="66" charset="0"/>
              </a:rPr>
              <a:t>Microbiota</a:t>
            </a:r>
            <a:endParaRPr lang="es-VE" sz="1800" i="1" dirty="0">
              <a:latin typeface="Comic Sans MS" pitchFamily="66" charset="0"/>
            </a:endParaRPr>
          </a:p>
          <a:p>
            <a:r>
              <a:rPr lang="es-VE" dirty="0" smtClean="0">
                <a:latin typeface="Comic Sans MS" pitchFamily="66" charset="0"/>
              </a:rPr>
              <a:t>25.262 </a:t>
            </a:r>
          </a:p>
          <a:p>
            <a:endParaRPr lang="es-VE" sz="1000" dirty="0" smtClean="0">
              <a:latin typeface="Comic Sans MS" pitchFamily="66" charset="0"/>
            </a:endParaRPr>
          </a:p>
          <a:p>
            <a:r>
              <a:rPr lang="es-VE" sz="1800" i="1" dirty="0" err="1" smtClean="0">
                <a:latin typeface="Comic Sans MS" pitchFamily="66" charset="0"/>
              </a:rPr>
              <a:t>Gut</a:t>
            </a:r>
            <a:r>
              <a:rPr lang="es-VE" sz="1800" i="1" dirty="0" smtClean="0">
                <a:latin typeface="Comic Sans MS" pitchFamily="66" charset="0"/>
              </a:rPr>
              <a:t> </a:t>
            </a:r>
            <a:r>
              <a:rPr lang="es-VE" sz="1800" i="1" dirty="0" err="1" smtClean="0">
                <a:latin typeface="Comic Sans MS" pitchFamily="66" charset="0"/>
              </a:rPr>
              <a:t>microbiome</a:t>
            </a:r>
            <a:endParaRPr lang="es-VE" sz="1800" i="1" dirty="0" smtClean="0">
              <a:latin typeface="Comic Sans MS" pitchFamily="66" charset="0"/>
            </a:endParaRPr>
          </a:p>
          <a:p>
            <a:r>
              <a:rPr lang="es-VE" dirty="0" smtClean="0">
                <a:latin typeface="Comic Sans MS" pitchFamily="66" charset="0"/>
              </a:rPr>
              <a:t>5.184</a:t>
            </a:r>
            <a:endParaRPr lang="es-VE" dirty="0">
              <a:latin typeface="Comic Sans MS" pitchFamily="66" charset="0"/>
            </a:endParaRPr>
          </a:p>
          <a:p>
            <a:endParaRPr lang="es-VE" sz="1000" i="1" dirty="0" smtClean="0">
              <a:latin typeface="Comic Sans MS" pitchFamily="66" charset="0"/>
            </a:endParaRPr>
          </a:p>
          <a:p>
            <a:r>
              <a:rPr lang="es-VE" sz="1800" i="1" dirty="0" err="1" smtClean="0">
                <a:latin typeface="Comic Sans MS" pitchFamily="66" charset="0"/>
              </a:rPr>
              <a:t>Gut</a:t>
            </a:r>
            <a:r>
              <a:rPr lang="es-VE" sz="1800" i="1" dirty="0" smtClean="0">
                <a:latin typeface="Comic Sans MS" pitchFamily="66" charset="0"/>
              </a:rPr>
              <a:t> microbiota</a:t>
            </a:r>
          </a:p>
          <a:p>
            <a:r>
              <a:rPr lang="es-VE" dirty="0" smtClean="0">
                <a:latin typeface="Comic Sans MS" pitchFamily="66" charset="0"/>
              </a:rPr>
              <a:t>11.201</a:t>
            </a:r>
          </a:p>
        </p:txBody>
      </p:sp>
      <p:sp>
        <p:nvSpPr>
          <p:cNvPr id="12" name="8 CuadroTexto"/>
          <p:cNvSpPr txBox="1"/>
          <p:nvPr/>
        </p:nvSpPr>
        <p:spPr>
          <a:xfrm>
            <a:off x="2462782" y="1799342"/>
            <a:ext cx="2010487" cy="3631763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lvl="0"/>
            <a:r>
              <a:rPr lang="es-VE" u="sng" dirty="0">
                <a:solidFill>
                  <a:srgbClr val="000000"/>
                </a:solidFill>
              </a:rPr>
              <a:t>junio 04, 2017</a:t>
            </a:r>
            <a:r>
              <a:rPr lang="es-VE" sz="1600" u="sng" dirty="0">
                <a:solidFill>
                  <a:srgbClr val="000000"/>
                </a:solidFill>
              </a:rPr>
              <a:t>  </a:t>
            </a:r>
            <a:endParaRPr lang="es-VE" sz="1600" u="sng" dirty="0" smtClean="0">
              <a:solidFill>
                <a:srgbClr val="000000"/>
              </a:solidFill>
            </a:endParaRPr>
          </a:p>
          <a:p>
            <a:pPr lvl="0"/>
            <a:r>
              <a:rPr lang="es-VE" sz="1200" dirty="0" smtClean="0">
                <a:solidFill>
                  <a:srgbClr val="000000"/>
                </a:solidFill>
              </a:rPr>
              <a:t>10:30 </a:t>
            </a:r>
            <a:r>
              <a:rPr lang="es-VE" sz="1200" dirty="0">
                <a:solidFill>
                  <a:srgbClr val="000000"/>
                </a:solidFill>
              </a:rPr>
              <a:t>AM</a:t>
            </a:r>
          </a:p>
          <a:p>
            <a:endParaRPr lang="es-VE" sz="1600" dirty="0" smtClean="0">
              <a:latin typeface="Comic Sans MS" pitchFamily="66" charset="0"/>
            </a:endParaRPr>
          </a:p>
          <a:p>
            <a:r>
              <a:rPr lang="es-VE" sz="1800" i="1" dirty="0" err="1" smtClean="0">
                <a:latin typeface="Comic Sans MS" pitchFamily="66" charset="0"/>
              </a:rPr>
              <a:t>Microbiome</a:t>
            </a:r>
            <a:r>
              <a:rPr lang="es-VE" sz="1600" i="1" dirty="0" smtClean="0">
                <a:latin typeface="Comic Sans MS" pitchFamily="66" charset="0"/>
              </a:rPr>
              <a:t> </a:t>
            </a:r>
            <a:r>
              <a:rPr lang="es-VE" sz="1600" dirty="0" smtClean="0">
                <a:latin typeface="Comic Sans MS" pitchFamily="66" charset="0"/>
              </a:rPr>
              <a:t> </a:t>
            </a:r>
          </a:p>
          <a:p>
            <a:r>
              <a:rPr lang="es-VE" dirty="0" smtClean="0">
                <a:latin typeface="Comic Sans MS" pitchFamily="66" charset="0"/>
              </a:rPr>
              <a:t>32.752</a:t>
            </a:r>
          </a:p>
          <a:p>
            <a:endParaRPr lang="es-VE" sz="1000" i="1" dirty="0" smtClean="0">
              <a:latin typeface="Comic Sans MS" pitchFamily="66" charset="0"/>
            </a:endParaRPr>
          </a:p>
          <a:p>
            <a:r>
              <a:rPr lang="es-VE" sz="1800" i="1" dirty="0" smtClean="0">
                <a:latin typeface="Comic Sans MS" pitchFamily="66" charset="0"/>
              </a:rPr>
              <a:t>Microbiota</a:t>
            </a:r>
            <a:endParaRPr lang="es-VE" sz="1800" i="1" dirty="0">
              <a:latin typeface="Comic Sans MS" pitchFamily="66" charset="0"/>
            </a:endParaRPr>
          </a:p>
          <a:p>
            <a:r>
              <a:rPr lang="es-VE" dirty="0" smtClean="0">
                <a:latin typeface="Comic Sans MS" pitchFamily="66" charset="0"/>
              </a:rPr>
              <a:t>28.225</a:t>
            </a:r>
          </a:p>
          <a:p>
            <a:endParaRPr lang="es-VE" sz="1000" dirty="0" smtClean="0">
              <a:latin typeface="Comic Sans MS" pitchFamily="66" charset="0"/>
            </a:endParaRPr>
          </a:p>
          <a:p>
            <a:r>
              <a:rPr lang="es-VE" sz="1800" i="1" dirty="0" err="1" smtClean="0">
                <a:latin typeface="Comic Sans MS" pitchFamily="66" charset="0"/>
              </a:rPr>
              <a:t>Gut</a:t>
            </a:r>
            <a:r>
              <a:rPr lang="es-VE" sz="1800" i="1" dirty="0" smtClean="0">
                <a:latin typeface="Comic Sans MS" pitchFamily="66" charset="0"/>
              </a:rPr>
              <a:t> </a:t>
            </a:r>
            <a:r>
              <a:rPr lang="es-VE" sz="1800" i="1" dirty="0" err="1" smtClean="0">
                <a:latin typeface="Comic Sans MS" pitchFamily="66" charset="0"/>
              </a:rPr>
              <a:t>microbiome</a:t>
            </a:r>
            <a:endParaRPr lang="es-VE" sz="1800" i="1" dirty="0" smtClean="0">
              <a:latin typeface="Comic Sans MS" pitchFamily="66" charset="0"/>
            </a:endParaRPr>
          </a:p>
          <a:p>
            <a:r>
              <a:rPr lang="es-VE" dirty="0" smtClean="0">
                <a:latin typeface="Comic Sans MS" pitchFamily="66" charset="0"/>
              </a:rPr>
              <a:t>6.467</a:t>
            </a:r>
          </a:p>
          <a:p>
            <a:endParaRPr lang="es-VE" sz="1000" i="1" dirty="0" smtClean="0">
              <a:latin typeface="Comic Sans MS" pitchFamily="66" charset="0"/>
            </a:endParaRPr>
          </a:p>
          <a:p>
            <a:r>
              <a:rPr lang="es-VE" sz="1800" i="1" dirty="0" err="1" smtClean="0">
                <a:latin typeface="Comic Sans MS" pitchFamily="66" charset="0"/>
              </a:rPr>
              <a:t>Gut</a:t>
            </a:r>
            <a:r>
              <a:rPr lang="es-VE" sz="1800" i="1" dirty="0" smtClean="0">
                <a:latin typeface="Comic Sans MS" pitchFamily="66" charset="0"/>
              </a:rPr>
              <a:t> microbiota</a:t>
            </a:r>
          </a:p>
          <a:p>
            <a:r>
              <a:rPr lang="es-VE" dirty="0" smtClean="0">
                <a:latin typeface="Comic Sans MS" pitchFamily="66" charset="0"/>
              </a:rPr>
              <a:t>12.841</a:t>
            </a:r>
          </a:p>
        </p:txBody>
      </p:sp>
      <p:sp>
        <p:nvSpPr>
          <p:cNvPr id="13" name="10 Rectángulo"/>
          <p:cNvSpPr/>
          <p:nvPr/>
        </p:nvSpPr>
        <p:spPr>
          <a:xfrm>
            <a:off x="2548817" y="655436"/>
            <a:ext cx="4029978" cy="769441"/>
          </a:xfrm>
          <a:prstGeom prst="rect">
            <a:avLst/>
          </a:prstGeom>
          <a:solidFill>
            <a:srgbClr val="FFB9D0"/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/>
            <a:r>
              <a:rPr lang="es-VE" sz="2400" dirty="0" smtClean="0">
                <a:solidFill>
                  <a:srgbClr val="000000"/>
                </a:solidFill>
                <a:latin typeface="Comic Sans MS" pitchFamily="66" charset="0"/>
              </a:rPr>
              <a:t>Entradas </a:t>
            </a:r>
            <a:r>
              <a:rPr lang="es-VE" sz="2400" dirty="0" err="1" smtClean="0">
                <a:solidFill>
                  <a:srgbClr val="000000"/>
                </a:solidFill>
                <a:latin typeface="Comic Sans MS" pitchFamily="66" charset="0"/>
              </a:rPr>
              <a:t>PubMed</a:t>
            </a:r>
            <a:r>
              <a:rPr lang="es-VE" sz="2400" dirty="0" smtClean="0">
                <a:solidFill>
                  <a:srgbClr val="000000"/>
                </a:solidFill>
                <a:latin typeface="Comic Sans MS" pitchFamily="66" charset="0"/>
              </a:rPr>
              <a:t> online</a:t>
            </a:r>
          </a:p>
          <a:p>
            <a:pPr lvl="0"/>
            <a:r>
              <a:rPr lang="es-VE" dirty="0" smtClean="0">
                <a:solidFill>
                  <a:srgbClr val="000000"/>
                </a:solidFill>
              </a:rPr>
              <a:t>Nº artículos</a:t>
            </a:r>
            <a:endParaRPr lang="es-VE" dirty="0">
              <a:solidFill>
                <a:srgbClr val="000000"/>
              </a:solidFill>
            </a:endParaRPr>
          </a:p>
        </p:txBody>
      </p:sp>
      <p:sp>
        <p:nvSpPr>
          <p:cNvPr id="18" name="8 CuadroTexto"/>
          <p:cNvSpPr txBox="1"/>
          <p:nvPr/>
        </p:nvSpPr>
        <p:spPr>
          <a:xfrm>
            <a:off x="6781786" y="1799342"/>
            <a:ext cx="2146742" cy="3631763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lvl="0"/>
            <a:r>
              <a:rPr lang="es-VE" u="sng" dirty="0" smtClean="0">
                <a:solidFill>
                  <a:srgbClr val="000000"/>
                </a:solidFill>
              </a:rPr>
              <a:t>agosto 11, </a:t>
            </a:r>
            <a:r>
              <a:rPr lang="es-VE" u="sng" dirty="0">
                <a:solidFill>
                  <a:srgbClr val="000000"/>
                </a:solidFill>
              </a:rPr>
              <a:t>2018 </a:t>
            </a:r>
            <a:r>
              <a:rPr lang="es-VE" sz="1600" u="sng" dirty="0">
                <a:solidFill>
                  <a:srgbClr val="000000"/>
                </a:solidFill>
              </a:rPr>
              <a:t> </a:t>
            </a:r>
            <a:endParaRPr lang="es-VE" sz="1600" u="sng" dirty="0" smtClean="0">
              <a:solidFill>
                <a:srgbClr val="000000"/>
              </a:solidFill>
            </a:endParaRPr>
          </a:p>
          <a:p>
            <a:pPr lvl="0"/>
            <a:r>
              <a:rPr lang="es-VE" sz="1200" dirty="0" smtClean="0">
                <a:solidFill>
                  <a:srgbClr val="000000"/>
                </a:solidFill>
              </a:rPr>
              <a:t>9:30 PM</a:t>
            </a:r>
          </a:p>
          <a:p>
            <a:pPr lvl="0"/>
            <a:endParaRPr lang="es-VE" sz="1600" dirty="0">
              <a:solidFill>
                <a:srgbClr val="000000"/>
              </a:solidFill>
            </a:endParaRPr>
          </a:p>
          <a:p>
            <a:r>
              <a:rPr lang="es-VE" sz="1800" i="1" dirty="0" err="1" smtClean="0">
                <a:latin typeface="Comic Sans MS" pitchFamily="66" charset="0"/>
              </a:rPr>
              <a:t>Microbiome</a:t>
            </a:r>
            <a:r>
              <a:rPr lang="es-VE" sz="1600" i="1" dirty="0" smtClean="0">
                <a:latin typeface="Comic Sans MS" pitchFamily="66" charset="0"/>
              </a:rPr>
              <a:t> </a:t>
            </a:r>
            <a:r>
              <a:rPr lang="es-VE" sz="1600" dirty="0" smtClean="0">
                <a:latin typeface="Comic Sans MS" pitchFamily="66" charset="0"/>
              </a:rPr>
              <a:t> </a:t>
            </a:r>
          </a:p>
          <a:p>
            <a:r>
              <a:rPr lang="es-VE" dirty="0" smtClean="0">
                <a:latin typeface="Comic Sans MS" pitchFamily="66" charset="0"/>
              </a:rPr>
              <a:t>44.836</a:t>
            </a:r>
          </a:p>
          <a:p>
            <a:endParaRPr lang="es-VE" sz="1000" i="1" dirty="0" smtClean="0">
              <a:latin typeface="Comic Sans MS" pitchFamily="66" charset="0"/>
            </a:endParaRPr>
          </a:p>
          <a:p>
            <a:r>
              <a:rPr lang="es-VE" sz="1800" i="1" dirty="0" smtClean="0">
                <a:latin typeface="Comic Sans MS" pitchFamily="66" charset="0"/>
              </a:rPr>
              <a:t>Microbiota</a:t>
            </a:r>
            <a:endParaRPr lang="es-VE" sz="1800" i="1" dirty="0">
              <a:latin typeface="Comic Sans MS" pitchFamily="66" charset="0"/>
            </a:endParaRPr>
          </a:p>
          <a:p>
            <a:r>
              <a:rPr lang="es-VE" dirty="0" smtClean="0">
                <a:latin typeface="Comic Sans MS" pitchFamily="66" charset="0"/>
              </a:rPr>
              <a:t>38.333</a:t>
            </a:r>
          </a:p>
          <a:p>
            <a:endParaRPr lang="es-VE" sz="1000" dirty="0" smtClean="0">
              <a:latin typeface="Comic Sans MS" pitchFamily="66" charset="0"/>
            </a:endParaRPr>
          </a:p>
          <a:p>
            <a:r>
              <a:rPr lang="es-VE" sz="1800" i="1" dirty="0" err="1" smtClean="0">
                <a:latin typeface="Comic Sans MS" pitchFamily="66" charset="0"/>
              </a:rPr>
              <a:t>Gut</a:t>
            </a:r>
            <a:r>
              <a:rPr lang="es-VE" sz="1800" i="1" dirty="0" smtClean="0">
                <a:latin typeface="Comic Sans MS" pitchFamily="66" charset="0"/>
              </a:rPr>
              <a:t> </a:t>
            </a:r>
            <a:r>
              <a:rPr lang="es-VE" sz="1800" i="1" dirty="0" err="1" smtClean="0">
                <a:latin typeface="Comic Sans MS" pitchFamily="66" charset="0"/>
              </a:rPr>
              <a:t>microbiome</a:t>
            </a:r>
            <a:endParaRPr lang="es-VE" sz="1800" i="1" dirty="0" smtClean="0">
              <a:latin typeface="Comic Sans MS" pitchFamily="66" charset="0"/>
            </a:endParaRPr>
          </a:p>
          <a:p>
            <a:r>
              <a:rPr lang="es-VE" dirty="0" smtClean="0">
                <a:latin typeface="Comic Sans MS" pitchFamily="66" charset="0"/>
              </a:rPr>
              <a:t>11390</a:t>
            </a:r>
          </a:p>
          <a:p>
            <a:endParaRPr lang="es-VE" sz="1000" i="1" dirty="0" smtClean="0">
              <a:latin typeface="Comic Sans MS" pitchFamily="66" charset="0"/>
            </a:endParaRPr>
          </a:p>
          <a:p>
            <a:r>
              <a:rPr lang="es-VE" sz="1800" i="1" dirty="0" err="1" smtClean="0">
                <a:latin typeface="Comic Sans MS" pitchFamily="66" charset="0"/>
              </a:rPr>
              <a:t>Gut</a:t>
            </a:r>
            <a:r>
              <a:rPr lang="es-VE" sz="1800" i="1" dirty="0" smtClean="0">
                <a:latin typeface="Comic Sans MS" pitchFamily="66" charset="0"/>
              </a:rPr>
              <a:t> microbiota</a:t>
            </a:r>
          </a:p>
          <a:p>
            <a:r>
              <a:rPr lang="es-VE" dirty="0" smtClean="0">
                <a:latin typeface="Comic Sans MS" pitchFamily="66" charset="0"/>
              </a:rPr>
              <a:t>18.692</a:t>
            </a:r>
          </a:p>
        </p:txBody>
      </p:sp>
    </p:spTree>
    <p:extLst>
      <p:ext uri="{BB962C8B-B14F-4D97-AF65-F5344CB8AC3E}">
        <p14:creationId xmlns:p14="http://schemas.microsoft.com/office/powerpoint/2010/main" val="3840928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2" grpId="0" animBg="1"/>
      <p:bldP spid="13" grpId="0" animBg="1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3" name="Text Box 5"/>
          <p:cNvSpPr txBox="1">
            <a:spLocks noChangeArrowheads="1"/>
          </p:cNvSpPr>
          <p:nvPr/>
        </p:nvSpPr>
        <p:spPr bwMode="auto">
          <a:xfrm>
            <a:off x="3435756" y="2951946"/>
            <a:ext cx="2345514" cy="954107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*</a:t>
            </a:r>
            <a:r>
              <a:rPr lang="es-ES" sz="2800" b="1" dirty="0" smtClean="0">
                <a:latin typeface="Comic Sans MS" pitchFamily="66" charset="0"/>
              </a:rPr>
              <a:t> Contenido </a:t>
            </a:r>
          </a:p>
          <a:p>
            <a:pPr>
              <a:defRPr/>
            </a:pPr>
            <a:r>
              <a:rPr lang="es-ES" sz="2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*</a:t>
            </a:r>
            <a:r>
              <a:rPr lang="es-ES" sz="2800" b="1" dirty="0" smtClean="0">
                <a:latin typeface="Comic Sans MS" pitchFamily="66" charset="0"/>
              </a:rPr>
              <a:t> Funciones</a:t>
            </a:r>
          </a:p>
        </p:txBody>
      </p:sp>
      <p:pic>
        <p:nvPicPr>
          <p:cNvPr id="160775" name="Picture 7" descr="microbiot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333625"/>
            <a:ext cx="2603500" cy="21907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76" name="Picture 8" descr="f1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2325688"/>
            <a:ext cx="2232025" cy="220503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0778" name="Text Box 10"/>
          <p:cNvSpPr txBox="1">
            <a:spLocks noChangeArrowheads="1"/>
          </p:cNvSpPr>
          <p:nvPr/>
        </p:nvSpPr>
        <p:spPr bwMode="auto">
          <a:xfrm>
            <a:off x="755650" y="5084763"/>
            <a:ext cx="2003425" cy="519112"/>
          </a:xfrm>
          <a:prstGeom prst="rect">
            <a:avLst/>
          </a:prstGeom>
          <a:solidFill>
            <a:srgbClr val="FFBDDE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Microbiota</a:t>
            </a:r>
            <a:endParaRPr lang="es-ES_tradnl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60779" name="Text Box 11"/>
          <p:cNvSpPr txBox="1">
            <a:spLocks noChangeArrowheads="1"/>
          </p:cNvSpPr>
          <p:nvPr/>
        </p:nvSpPr>
        <p:spPr bwMode="auto">
          <a:xfrm>
            <a:off x="6300788" y="5013325"/>
            <a:ext cx="2003425" cy="519113"/>
          </a:xfrm>
          <a:prstGeom prst="rect">
            <a:avLst/>
          </a:prstGeom>
          <a:solidFill>
            <a:srgbClr val="FFBDDE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Microbiota</a:t>
            </a:r>
          </a:p>
        </p:txBody>
      </p:sp>
      <p:pic>
        <p:nvPicPr>
          <p:cNvPr id="160780" name="Picture 12" descr="e_coli-d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205288"/>
            <a:ext cx="2879725" cy="22637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81" name="Picture 13" descr="E_coli_O157H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260350"/>
            <a:ext cx="2952750" cy="24415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0783" name="Text Box 15"/>
          <p:cNvSpPr txBox="1">
            <a:spLocks noChangeArrowheads="1"/>
          </p:cNvSpPr>
          <p:nvPr/>
        </p:nvSpPr>
        <p:spPr bwMode="auto">
          <a:xfrm>
            <a:off x="6748233" y="548680"/>
            <a:ext cx="1999265" cy="400110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 dirty="0" smtClean="0"/>
              <a:t>V</a:t>
            </a:r>
            <a:r>
              <a:rPr lang="es-ES" b="1" dirty="0"/>
              <a:t>. Microbiota 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55649" y="1406525"/>
            <a:ext cx="2003425" cy="519112"/>
          </a:xfrm>
          <a:prstGeom prst="rect">
            <a:avLst/>
          </a:prstGeom>
          <a:solidFill>
            <a:srgbClr val="FFBDDE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Microbiota</a:t>
            </a:r>
            <a:endParaRPr lang="es-ES_tradnl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0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0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60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0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0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60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3" grpId="0" animBg="1"/>
      <p:bldP spid="160778" grpId="0" animBg="1"/>
      <p:bldP spid="160779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4" name="Text Box 6"/>
          <p:cNvSpPr txBox="1">
            <a:spLocks noChangeArrowheads="1"/>
          </p:cNvSpPr>
          <p:nvPr/>
        </p:nvSpPr>
        <p:spPr bwMode="auto">
          <a:xfrm>
            <a:off x="3617752" y="2264569"/>
            <a:ext cx="5202720" cy="3567410"/>
          </a:xfrm>
          <a:prstGeom prst="rect">
            <a:avLst/>
          </a:prstGeom>
          <a:solidFill>
            <a:srgbClr val="FFDDEB"/>
          </a:solidFill>
          <a:ln w="28575">
            <a:solidFill>
              <a:srgbClr val="FF8B8B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sz="1000" dirty="0"/>
          </a:p>
          <a:p>
            <a:pPr algn="l" eaLnBrk="1" hangingPunct="1"/>
            <a:r>
              <a:rPr lang="es-ES" dirty="0"/>
              <a:t>* Cerca de </a:t>
            </a:r>
            <a:r>
              <a:rPr lang="es-ES" b="1" dirty="0"/>
              <a:t>100 </a:t>
            </a:r>
            <a:r>
              <a:rPr lang="es-ES" b="1" dirty="0" smtClean="0"/>
              <a:t>trillones de organismos</a:t>
            </a:r>
            <a:endParaRPr lang="es-ES" b="1" dirty="0"/>
          </a:p>
          <a:p>
            <a:pPr algn="l" eaLnBrk="1" hangingPunct="1"/>
            <a:endParaRPr lang="es-ES" dirty="0"/>
          </a:p>
          <a:p>
            <a:pPr algn="l" eaLnBrk="1" hangingPunct="1"/>
            <a:r>
              <a:rPr lang="es-ES" dirty="0" smtClean="0"/>
              <a:t>* </a:t>
            </a:r>
            <a:r>
              <a:rPr lang="es-ES" b="1" dirty="0" smtClean="0"/>
              <a:t>10 </a:t>
            </a:r>
            <a:r>
              <a:rPr lang="es-ES" b="1" dirty="0"/>
              <a:t>veces más</a:t>
            </a:r>
            <a:r>
              <a:rPr lang="es-ES" dirty="0"/>
              <a:t> que </a:t>
            </a:r>
            <a:r>
              <a:rPr lang="es-ES" dirty="0" smtClean="0"/>
              <a:t>todas nuestras   </a:t>
            </a:r>
          </a:p>
          <a:p>
            <a:pPr algn="l" eaLnBrk="1" hangingPunct="1"/>
            <a:r>
              <a:rPr lang="es-ES" b="1" dirty="0" smtClean="0"/>
              <a:t>  células </a:t>
            </a:r>
            <a:r>
              <a:rPr lang="es-ES" dirty="0" smtClean="0"/>
              <a:t>somáticas y germinales </a:t>
            </a:r>
            <a:r>
              <a:rPr lang="es-ES" dirty="0" smtClean="0">
                <a:solidFill>
                  <a:srgbClr val="FF0000"/>
                </a:solidFill>
              </a:rPr>
              <a:t>*</a:t>
            </a:r>
            <a:endParaRPr lang="es-ES" dirty="0">
              <a:solidFill>
                <a:srgbClr val="FF0000"/>
              </a:solidFill>
            </a:endParaRPr>
          </a:p>
          <a:p>
            <a:pPr algn="l" eaLnBrk="1" hangingPunct="1"/>
            <a:endParaRPr lang="es-ES" dirty="0"/>
          </a:p>
          <a:p>
            <a:pPr algn="l" eaLnBrk="1" hangingPunct="1"/>
            <a:r>
              <a:rPr lang="es-ES" dirty="0" smtClean="0"/>
              <a:t>* </a:t>
            </a:r>
            <a:r>
              <a:rPr lang="es-ES" b="1" dirty="0" smtClean="0"/>
              <a:t>100 </a:t>
            </a:r>
            <a:r>
              <a:rPr lang="es-ES" b="1" dirty="0"/>
              <a:t>veces más material genético</a:t>
            </a:r>
            <a:endParaRPr lang="es-ES" dirty="0"/>
          </a:p>
          <a:p>
            <a:pPr algn="l" eaLnBrk="1" hangingPunct="1"/>
            <a:r>
              <a:rPr lang="es-ES" dirty="0"/>
              <a:t>   que </a:t>
            </a:r>
            <a:r>
              <a:rPr lang="es-ES" b="1" dirty="0"/>
              <a:t>genes </a:t>
            </a:r>
            <a:r>
              <a:rPr lang="es-ES" dirty="0"/>
              <a:t>de nuestro genoma!</a:t>
            </a:r>
          </a:p>
          <a:p>
            <a:pPr algn="l" eaLnBrk="1" hangingPunct="1"/>
            <a:endParaRPr lang="es-ES" dirty="0"/>
          </a:p>
          <a:p>
            <a:pPr algn="l" eaLnBrk="1" hangingPunct="1"/>
            <a:r>
              <a:rPr lang="es-ES" dirty="0" smtClean="0"/>
              <a:t>* </a:t>
            </a:r>
            <a:r>
              <a:rPr lang="es-ES" b="1" dirty="0"/>
              <a:t>Relación MUTUAL</a:t>
            </a:r>
            <a:r>
              <a:rPr lang="es-ES" dirty="0"/>
              <a:t> con el huésped!!</a:t>
            </a:r>
          </a:p>
          <a:p>
            <a:pPr algn="l" eaLnBrk="1" hangingPunct="1"/>
            <a:endParaRPr lang="es-ES" dirty="0"/>
          </a:p>
          <a:p>
            <a:pPr algn="l" eaLnBrk="1" hangingPunct="1"/>
            <a:endParaRPr lang="es-ES" sz="1000" dirty="0"/>
          </a:p>
        </p:txBody>
      </p:sp>
      <p:sp>
        <p:nvSpPr>
          <p:cNvPr id="74755" name="Text Box 7"/>
          <p:cNvSpPr txBox="1">
            <a:spLocks noChangeArrowheads="1"/>
          </p:cNvSpPr>
          <p:nvPr/>
        </p:nvSpPr>
        <p:spPr bwMode="auto">
          <a:xfrm>
            <a:off x="6278401" y="5393531"/>
            <a:ext cx="23066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200" b="1" i="1"/>
              <a:t>Science</a:t>
            </a:r>
            <a:r>
              <a:rPr lang="es-ES" sz="1200" b="1"/>
              <a:t> 307 25 March 2005</a:t>
            </a:r>
          </a:p>
        </p:txBody>
      </p:sp>
      <p:sp>
        <p:nvSpPr>
          <p:cNvPr id="150537" name="Text Box 9"/>
          <p:cNvSpPr txBox="1">
            <a:spLocks noChangeArrowheads="1"/>
          </p:cNvSpPr>
          <p:nvPr/>
        </p:nvSpPr>
        <p:spPr bwMode="auto">
          <a:xfrm>
            <a:off x="589540" y="981075"/>
            <a:ext cx="1160895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0542" name="Text Box 14"/>
          <p:cNvSpPr txBox="1">
            <a:spLocks noChangeArrowheads="1"/>
          </p:cNvSpPr>
          <p:nvPr/>
        </p:nvSpPr>
        <p:spPr bwMode="auto">
          <a:xfrm>
            <a:off x="468314" y="2217738"/>
            <a:ext cx="3060700" cy="1969770"/>
          </a:xfrm>
          <a:prstGeom prst="rect">
            <a:avLst/>
          </a:prstGeom>
          <a:solidFill>
            <a:srgbClr val="FFB9D5"/>
          </a:solidFill>
          <a:ln w="28575">
            <a:solidFill>
              <a:srgbClr val="FF8B8B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" sz="1000" dirty="0"/>
          </a:p>
          <a:p>
            <a:pPr eaLnBrk="1" hangingPunct="1"/>
            <a:r>
              <a:rPr lang="es-ES" sz="2400" b="1" dirty="0" smtClean="0"/>
              <a:t>MICROBIOTA</a:t>
            </a:r>
            <a:r>
              <a:rPr lang="es-ES" sz="2400" dirty="0" smtClean="0"/>
              <a:t>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r>
              <a:rPr lang="es-ES" dirty="0"/>
              <a:t>Un órgano dentro de un órgano del </a:t>
            </a:r>
            <a:r>
              <a:rPr lang="es-ES" dirty="0" err="1"/>
              <a:t>huesped</a:t>
            </a:r>
            <a:r>
              <a:rPr lang="es-ES" dirty="0"/>
              <a:t>!</a:t>
            </a:r>
          </a:p>
          <a:p>
            <a:pPr eaLnBrk="1" hangingPunct="1"/>
            <a:r>
              <a:rPr lang="es-ES" dirty="0" smtClean="0"/>
              <a:t> </a:t>
            </a:r>
            <a:r>
              <a:rPr lang="es-ES" dirty="0"/>
              <a:t>“METABOLOMA”</a:t>
            </a:r>
          </a:p>
          <a:p>
            <a:pPr algn="l" eaLnBrk="1" hangingPunct="1"/>
            <a:endParaRPr lang="es-ES" sz="1000" dirty="0"/>
          </a:p>
        </p:txBody>
      </p:sp>
      <p:sp>
        <p:nvSpPr>
          <p:cNvPr id="150543" name="Text Box 15"/>
          <p:cNvSpPr txBox="1">
            <a:spLocks noChangeArrowheads="1"/>
          </p:cNvSpPr>
          <p:nvPr/>
        </p:nvSpPr>
        <p:spPr bwMode="auto">
          <a:xfrm>
            <a:off x="468314" y="4293096"/>
            <a:ext cx="3060700" cy="1538883"/>
          </a:xfrm>
          <a:prstGeom prst="rect">
            <a:avLst/>
          </a:prstGeom>
          <a:solidFill>
            <a:srgbClr val="FF81B4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" sz="1000" dirty="0"/>
          </a:p>
          <a:p>
            <a:pPr eaLnBrk="1" hangingPunct="1"/>
            <a:r>
              <a:rPr lang="es-ES" sz="2400" b="1" dirty="0" smtClean="0"/>
              <a:t>MICROBIOMA</a:t>
            </a:r>
            <a:r>
              <a:rPr lang="es-ES" sz="2400" dirty="0" smtClean="0"/>
              <a:t>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</a:t>
            </a:r>
          </a:p>
          <a:p>
            <a:pPr eaLnBrk="1" hangingPunct="1"/>
            <a:r>
              <a:rPr lang="es-ES" dirty="0" smtClean="0"/>
              <a:t>Los genes del microbiota</a:t>
            </a:r>
            <a:endParaRPr lang="es-ES" dirty="0"/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6748233" y="500033"/>
            <a:ext cx="1999265" cy="400110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 dirty="0" smtClean="0"/>
              <a:t>V</a:t>
            </a:r>
            <a:r>
              <a:rPr lang="es-ES" b="1" dirty="0"/>
              <a:t>. Microbiota </a:t>
            </a: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7390041" y="987148"/>
            <a:ext cx="1322798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Microbiota </a:t>
            </a:r>
          </a:p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 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50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42" grpId="0" animBg="1"/>
      <p:bldP spid="15054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464700" y="341081"/>
            <a:ext cx="4214616" cy="89255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/>
              <a:t>El árbol de la vida </a:t>
            </a:r>
          </a:p>
          <a:p>
            <a:r>
              <a:rPr lang="es-VE" sz="1400" dirty="0" smtClean="0"/>
              <a:t>basado en genomas completamente secuenciados</a:t>
            </a:r>
          </a:p>
          <a:p>
            <a:r>
              <a:rPr lang="es-VE" sz="1400" dirty="0" smtClean="0"/>
              <a:t>FD </a:t>
            </a:r>
            <a:r>
              <a:rPr lang="es-VE" sz="1400" dirty="0" err="1" smtClean="0"/>
              <a:t>Ciccarelli</a:t>
            </a:r>
            <a:r>
              <a:rPr lang="es-VE" sz="1400" dirty="0" smtClean="0"/>
              <a:t> 2006</a:t>
            </a:r>
            <a:endParaRPr lang="es-VE" sz="1400" dirty="0"/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7155266" y="317859"/>
            <a:ext cx="1699504" cy="369332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Microbiota 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0" t="5217" r="1296" b="3616"/>
          <a:stretch/>
        </p:blipFill>
        <p:spPr>
          <a:xfrm>
            <a:off x="935603" y="1340768"/>
            <a:ext cx="7272809" cy="468052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 rot="18145420">
            <a:off x="3122152" y="2787001"/>
            <a:ext cx="1574470" cy="338554"/>
          </a:xfrm>
          <a:prstGeom prst="rect">
            <a:avLst/>
          </a:prstGeom>
          <a:solidFill>
            <a:srgbClr val="FFBDDE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EUCARIOTAS</a:t>
            </a:r>
            <a:endParaRPr lang="es-VE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802490" y="5733256"/>
            <a:ext cx="1019831" cy="400110"/>
          </a:xfrm>
          <a:prstGeom prst="rect">
            <a:avLst/>
          </a:prstGeom>
          <a:solidFill>
            <a:srgbClr val="FFCDE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VIRUS</a:t>
            </a:r>
            <a:endParaRPr lang="es-VE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 rot="19093552">
            <a:off x="3229624" y="4062516"/>
            <a:ext cx="1165704" cy="338554"/>
          </a:xfrm>
          <a:prstGeom prst="rect">
            <a:avLst/>
          </a:prstGeom>
          <a:solidFill>
            <a:srgbClr val="CC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srgbClr val="78B8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ARCHEAS</a:t>
            </a:r>
            <a:endParaRPr lang="es-VE" sz="1600" dirty="0">
              <a:solidFill>
                <a:srgbClr val="78B8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064432" y="462976"/>
            <a:ext cx="1311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Sistema de </a:t>
            </a:r>
          </a:p>
          <a:p>
            <a:r>
              <a:rPr lang="es-VE" sz="1600" dirty="0" smtClean="0"/>
              <a:t>3 dominios</a:t>
            </a:r>
            <a:endParaRPr lang="es-VE" sz="1600" dirty="0"/>
          </a:p>
        </p:txBody>
      </p:sp>
      <p:sp>
        <p:nvSpPr>
          <p:cNvPr id="13" name="Rectángulo 12"/>
          <p:cNvSpPr/>
          <p:nvPr/>
        </p:nvSpPr>
        <p:spPr>
          <a:xfrm>
            <a:off x="1621927" y="6214955"/>
            <a:ext cx="58143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/>
              <a:t>https://es.wikipedia.org/wiki/Archivo:%C3%81rbol_geneal%C3%B3gico_simplificado.png</a:t>
            </a:r>
          </a:p>
        </p:txBody>
      </p:sp>
      <p:sp>
        <p:nvSpPr>
          <p:cNvPr id="8" name="7 CuadroTexto"/>
          <p:cNvSpPr txBox="1"/>
          <p:nvPr/>
        </p:nvSpPr>
        <p:spPr>
          <a:xfrm rot="4037416">
            <a:off x="4271899" y="3355989"/>
            <a:ext cx="1390124" cy="338554"/>
          </a:xfrm>
          <a:prstGeom prst="rect">
            <a:avLst/>
          </a:prstGeom>
          <a:solidFill>
            <a:srgbClr val="CCE8E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BACTERIAS</a:t>
            </a:r>
            <a:endParaRPr lang="es-VE" sz="1600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5" name="Conector recto 14"/>
          <p:cNvCxnSpPr/>
          <p:nvPr/>
        </p:nvCxnSpPr>
        <p:spPr bwMode="auto">
          <a:xfrm>
            <a:off x="4572000" y="1628800"/>
            <a:ext cx="1188133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Conector recto 16"/>
          <p:cNvCxnSpPr/>
          <p:nvPr/>
        </p:nvCxnSpPr>
        <p:spPr bwMode="auto">
          <a:xfrm>
            <a:off x="6443182" y="2276872"/>
            <a:ext cx="1424167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Conector recto 17"/>
          <p:cNvCxnSpPr/>
          <p:nvPr/>
        </p:nvCxnSpPr>
        <p:spPr bwMode="auto">
          <a:xfrm>
            <a:off x="6084168" y="2636912"/>
            <a:ext cx="150023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Conector recto 20"/>
          <p:cNvCxnSpPr/>
          <p:nvPr/>
        </p:nvCxnSpPr>
        <p:spPr bwMode="auto">
          <a:xfrm>
            <a:off x="3344403" y="5996986"/>
            <a:ext cx="1680898" cy="1810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666397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img23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84" t="88160"/>
          <a:stretch/>
        </p:blipFill>
        <p:spPr>
          <a:xfrm>
            <a:off x="683568" y="5271971"/>
            <a:ext cx="816163" cy="90046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5109" name="Text Box 5"/>
          <p:cNvSpPr txBox="1">
            <a:spLocks noChangeArrowheads="1"/>
          </p:cNvSpPr>
          <p:nvPr/>
        </p:nvSpPr>
        <p:spPr bwMode="auto">
          <a:xfrm>
            <a:off x="3261665" y="479889"/>
            <a:ext cx="251222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 dirty="0" smtClean="0"/>
              <a:t>¡Mucho más de </a:t>
            </a:r>
          </a:p>
          <a:p>
            <a:pPr eaLnBrk="1" hangingPunct="1"/>
            <a:r>
              <a:rPr lang="es-ES" sz="2400" b="1" dirty="0" smtClean="0"/>
              <a:t>1000 especies!!!</a:t>
            </a:r>
            <a:endParaRPr lang="es-ES" sz="2400" b="1" dirty="0"/>
          </a:p>
        </p:txBody>
      </p:sp>
      <p:sp>
        <p:nvSpPr>
          <p:cNvPr id="175112" name="Text Box 8"/>
          <p:cNvSpPr txBox="1">
            <a:spLocks noChangeArrowheads="1"/>
          </p:cNvSpPr>
          <p:nvPr/>
        </p:nvSpPr>
        <p:spPr bwMode="auto">
          <a:xfrm>
            <a:off x="1464732" y="5170165"/>
            <a:ext cx="4177746" cy="646331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Predominan anaeróbicos</a:t>
            </a:r>
          </a:p>
          <a:p>
            <a:pPr>
              <a:defRPr/>
            </a:pP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Aeróbicos son 1/1000 de anaeróbicos</a:t>
            </a:r>
          </a:p>
        </p:txBody>
      </p:sp>
      <p:pic>
        <p:nvPicPr>
          <p:cNvPr id="77830" name="Picture 11" descr="e_coli-d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2943749" cy="231376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16" name="Text Box 12"/>
          <p:cNvSpPr txBox="1">
            <a:spLocks noChangeArrowheads="1"/>
          </p:cNvSpPr>
          <p:nvPr/>
        </p:nvSpPr>
        <p:spPr bwMode="auto">
          <a:xfrm>
            <a:off x="1141254" y="1982266"/>
            <a:ext cx="8874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E. </a:t>
            </a:r>
            <a:r>
              <a:rPr lang="es-ES_tradnl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coli</a:t>
            </a:r>
            <a:endParaRPr lang="es-ES_tradnl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5118" name="Text Box 14"/>
          <p:cNvSpPr txBox="1">
            <a:spLocks noChangeArrowheads="1"/>
          </p:cNvSpPr>
          <p:nvPr/>
        </p:nvSpPr>
        <p:spPr bwMode="auto">
          <a:xfrm>
            <a:off x="5748739" y="2379554"/>
            <a:ext cx="3342874" cy="4001095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Ejs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.:</a:t>
            </a:r>
          </a:p>
          <a:p>
            <a:pPr algn="l">
              <a:defRPr/>
            </a:pPr>
            <a:r>
              <a:rPr lang="es-ES_tradnl" sz="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>
              <a:defRPr/>
            </a:pPr>
            <a:endParaRPr lang="es-ES_tradnl" sz="1000" i="1" dirty="0" smtClean="0"/>
          </a:p>
          <a:p>
            <a:pPr algn="l">
              <a:defRPr/>
            </a:pPr>
            <a:r>
              <a:rPr lang="es-ES_tradnl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Bacteroides </a:t>
            </a:r>
            <a:r>
              <a:rPr lang="es-ES_tradnl" sz="1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fragilis</a:t>
            </a:r>
            <a:endParaRPr lang="es-ES_tradnl" sz="16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_tradnl" sz="1600" dirty="0" err="1" smtClean="0"/>
              <a:t>Bacteroidete</a:t>
            </a:r>
            <a:r>
              <a:rPr lang="es-ES_tradnl" sz="1600" dirty="0" smtClean="0"/>
              <a:t> bacilo gram- comensal colon</a:t>
            </a:r>
            <a:endParaRPr lang="es-ES_tradnl" sz="1600" dirty="0"/>
          </a:p>
          <a:p>
            <a:pPr algn="l">
              <a:defRPr/>
            </a:pPr>
            <a:r>
              <a:rPr lang="es-ES_tradnl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Lactobacillus</a:t>
            </a:r>
          </a:p>
          <a:p>
            <a:pPr algn="l">
              <a:defRPr/>
            </a:pPr>
            <a:r>
              <a:rPr lang="es-ES_tradnl" sz="1600" dirty="0" err="1" smtClean="0"/>
              <a:t>Firmicute</a:t>
            </a:r>
            <a:r>
              <a:rPr lang="es-ES_tradnl" sz="1600" dirty="0" smtClean="0"/>
              <a:t> mutualista importante componente microbiota GI</a:t>
            </a:r>
          </a:p>
          <a:p>
            <a:pPr algn="l">
              <a:defRPr/>
            </a:pPr>
            <a:r>
              <a:rPr lang="es-ES_tradnl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Bifidobacteria</a:t>
            </a:r>
          </a:p>
          <a:p>
            <a:pPr algn="l">
              <a:defRPr/>
            </a:pPr>
            <a:r>
              <a:rPr lang="es-ES_tradnl" sz="1600" dirty="0" err="1" smtClean="0"/>
              <a:t>Actinobacteria</a:t>
            </a:r>
            <a:r>
              <a:rPr lang="es-ES_tradnl" sz="1600" dirty="0" smtClean="0"/>
              <a:t> gram+ anaeróbica beneficiosas</a:t>
            </a:r>
          </a:p>
          <a:p>
            <a:pPr algn="l">
              <a:defRPr/>
            </a:pPr>
            <a:endParaRPr lang="es-ES_tradnl" sz="16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_tradnl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Escherichia </a:t>
            </a:r>
            <a:r>
              <a:rPr lang="es-ES_tradnl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coli,</a:t>
            </a:r>
          </a:p>
          <a:p>
            <a:pPr algn="l">
              <a:defRPr/>
            </a:pPr>
            <a:r>
              <a:rPr lang="es-ES_tradnl" sz="16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Enterobacter</a:t>
            </a:r>
            <a:r>
              <a:rPr lang="es-ES_tradnl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16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aerogenes</a:t>
            </a:r>
            <a:endParaRPr lang="es-ES_tradnl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_tradnl" sz="1600" dirty="0" err="1"/>
              <a:t>Proteobacterias</a:t>
            </a:r>
            <a:r>
              <a:rPr lang="es-ES_tradnl" sz="1600" dirty="0"/>
              <a:t> </a:t>
            </a:r>
            <a:r>
              <a:rPr lang="es-ES_tradnl" sz="1600" dirty="0" smtClean="0"/>
              <a:t>patógenos</a:t>
            </a:r>
            <a:endParaRPr lang="es-ES_tradnl" sz="1600" dirty="0"/>
          </a:p>
        </p:txBody>
      </p:sp>
      <p:sp>
        <p:nvSpPr>
          <p:cNvPr id="77834" name="Text Box 17"/>
          <p:cNvSpPr txBox="1">
            <a:spLocks noChangeArrowheads="1"/>
          </p:cNvSpPr>
          <p:nvPr/>
        </p:nvSpPr>
        <p:spPr bwMode="auto">
          <a:xfrm>
            <a:off x="7076676" y="1312318"/>
            <a:ext cx="1622560" cy="646331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dirty="0" smtClean="0"/>
              <a:t>La mayoría </a:t>
            </a:r>
          </a:p>
          <a:p>
            <a:pPr eaLnBrk="1" hangingPunct="1"/>
            <a:r>
              <a:rPr lang="es-ES" sz="1800" dirty="0" smtClean="0"/>
              <a:t>son bacterias</a:t>
            </a:r>
            <a:endParaRPr lang="es-ES" sz="1800" dirty="0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X.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79512" y="2830584"/>
            <a:ext cx="5027338" cy="2185214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s-VE" dirty="0" smtClean="0"/>
              <a:t>Hay cuatro </a:t>
            </a:r>
            <a:r>
              <a:rPr lang="es-VE" dirty="0" err="1" smtClean="0"/>
              <a:t>phylum</a:t>
            </a:r>
            <a:r>
              <a:rPr lang="es-VE" dirty="0" smtClean="0"/>
              <a:t>: </a:t>
            </a:r>
          </a:p>
          <a:p>
            <a:pPr algn="l"/>
            <a:endParaRPr lang="es-VE" sz="800" dirty="0" smtClean="0"/>
          </a:p>
          <a:p>
            <a:pPr algn="l">
              <a:buFont typeface="Arial" panose="020B0604020202020204" pitchFamily="34" charset="0"/>
              <a:buChar char="•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Bacteroidetes</a:t>
            </a:r>
            <a:r>
              <a:rPr lang="es-VE" dirty="0" smtClean="0"/>
              <a:t> </a:t>
            </a:r>
            <a:r>
              <a:rPr lang="es-VE" sz="1600" dirty="0" smtClean="0"/>
              <a:t>(gram -) </a:t>
            </a:r>
            <a:r>
              <a:rPr lang="es-VE" sz="1800" dirty="0" smtClean="0"/>
              <a:t>y </a:t>
            </a:r>
            <a:r>
              <a:rPr lang="es-VE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Firmicutes</a:t>
            </a:r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(</a:t>
            </a:r>
            <a:r>
              <a:rPr lang="es-VE" sz="1600" dirty="0" smtClean="0"/>
              <a:t>la mayoría gram +)  </a:t>
            </a:r>
            <a:r>
              <a:rPr lang="es-VE" dirty="0" smtClean="0"/>
              <a:t>que son dominantes</a:t>
            </a:r>
          </a:p>
          <a:p>
            <a:pPr algn="l"/>
            <a:endParaRPr lang="es-VE" sz="1200" dirty="0" smtClean="0"/>
          </a:p>
          <a:p>
            <a:pPr algn="l">
              <a:buFont typeface="Arial" panose="020B0604020202020204" pitchFamily="34" charset="0"/>
              <a:buChar char="•"/>
            </a:pP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Actinobacterias</a:t>
            </a:r>
            <a:r>
              <a:rPr lang="es-VE" dirty="0" smtClean="0"/>
              <a:t> </a:t>
            </a:r>
            <a:r>
              <a:rPr lang="es-VE" sz="1600" dirty="0" smtClean="0"/>
              <a:t>(gram +) </a:t>
            </a:r>
            <a:r>
              <a:rPr lang="es-VE" sz="1800" dirty="0" smtClean="0"/>
              <a:t>y </a:t>
            </a:r>
            <a:r>
              <a:rPr lang="es-VE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Proteobacte</a:t>
            </a:r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rias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/>
            <a:r>
              <a:rPr lang="es-VE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s-VE" sz="1600" dirty="0" smtClean="0"/>
              <a:t>(principal </a:t>
            </a:r>
            <a:r>
              <a:rPr lang="es-VE" sz="1600" dirty="0" err="1" smtClean="0"/>
              <a:t>phylum</a:t>
            </a:r>
            <a:r>
              <a:rPr lang="es-VE" sz="1600" dirty="0" smtClean="0"/>
              <a:t> bacterias gram -incluye la </a:t>
            </a:r>
          </a:p>
          <a:p>
            <a:pPr algn="l"/>
            <a:r>
              <a:rPr lang="es-VE" sz="1600" dirty="0"/>
              <a:t> </a:t>
            </a:r>
            <a:r>
              <a:rPr lang="es-VE" sz="1600" dirty="0" smtClean="0"/>
              <a:t>   mayoría de patógenos) </a:t>
            </a:r>
            <a:r>
              <a:rPr lang="es-VE" dirty="0" smtClean="0"/>
              <a:t>en menor número</a:t>
            </a:r>
            <a:endParaRPr lang="es-VE" dirty="0"/>
          </a:p>
        </p:txBody>
      </p:sp>
      <p:sp>
        <p:nvSpPr>
          <p:cNvPr id="3" name="2 CuadroTexto"/>
          <p:cNvSpPr txBox="1"/>
          <p:nvPr/>
        </p:nvSpPr>
        <p:spPr>
          <a:xfrm>
            <a:off x="3329587" y="1337388"/>
            <a:ext cx="2319866" cy="1015663"/>
          </a:xfrm>
          <a:prstGeom prst="rect">
            <a:avLst/>
          </a:prstGeom>
          <a:solidFill>
            <a:schemeClr val="accent5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Por Secuenciación</a:t>
            </a:r>
          </a:p>
          <a:p>
            <a:r>
              <a:rPr lang="es-VE" dirty="0" err="1" smtClean="0"/>
              <a:t>rRNA</a:t>
            </a:r>
            <a:r>
              <a:rPr lang="es-VE" dirty="0" smtClean="0"/>
              <a:t> 16S, </a:t>
            </a:r>
          </a:p>
          <a:p>
            <a:r>
              <a:rPr lang="es-VE" dirty="0" smtClean="0"/>
              <a:t>NO por cultivos</a:t>
            </a:r>
            <a:endParaRPr lang="es-VE" dirty="0"/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5958944" y="605553"/>
            <a:ext cx="835485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7316742" y="588748"/>
            <a:ext cx="1322798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Microbiota </a:t>
            </a:r>
          </a:p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 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5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175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175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175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9" grpId="0"/>
      <p:bldP spid="175112" grpId="0" animBg="1"/>
      <p:bldP spid="175118" grpId="0" animBg="1"/>
      <p:bldP spid="2" grpId="0" animBg="1"/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2050" name="Picture 2" descr="C:\Users\ximena\Desktop\life-04-00250-g001-102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06298"/>
            <a:ext cx="6305672" cy="4445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676164" y="5673878"/>
            <a:ext cx="37444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i="1" dirty="0"/>
              <a:t>Life</a:t>
            </a:r>
            <a:r>
              <a:rPr lang="en-US" sz="1100" dirty="0"/>
              <a:t> </a:t>
            </a:r>
            <a:r>
              <a:rPr lang="en-US" sz="1100" dirty="0" smtClean="0"/>
              <a:t> </a:t>
            </a:r>
            <a:r>
              <a:rPr lang="en-US" sz="1100" b="1" dirty="0" smtClean="0"/>
              <a:t>2014</a:t>
            </a:r>
            <a:r>
              <a:rPr lang="en-US" sz="1100" dirty="0"/>
              <a:t>, </a:t>
            </a:r>
            <a:r>
              <a:rPr lang="en-US" sz="1100" i="1" dirty="0"/>
              <a:t>4</a:t>
            </a:r>
            <a:r>
              <a:rPr lang="en-US" sz="1100" dirty="0"/>
              <a:t>(2), 250-266; doi:</a:t>
            </a:r>
            <a:r>
              <a:rPr lang="en-US" sz="1100" dirty="0">
                <a:hlinkClick r:id="rId3"/>
              </a:rPr>
              <a:t>10.3390/life4020250</a:t>
            </a:r>
            <a:r>
              <a:rPr lang="en-US" sz="1100" dirty="0"/>
              <a:t>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332955" y="3375253"/>
            <a:ext cx="2449060" cy="1938992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b="1" dirty="0" smtClean="0"/>
              <a:t>Microbioma</a:t>
            </a:r>
          </a:p>
          <a:p>
            <a:r>
              <a:rPr lang="es-VE" dirty="0" smtClean="0"/>
              <a:t>Colección de 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genes</a:t>
            </a:r>
          </a:p>
          <a:p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microbiota </a:t>
            </a:r>
            <a:r>
              <a:rPr lang="es-VE" dirty="0" smtClean="0"/>
              <a:t>supera en gran número a </a:t>
            </a:r>
          </a:p>
          <a:p>
            <a:r>
              <a:rPr lang="es-VE" dirty="0" smtClean="0"/>
              <a:t>nuestros genes</a:t>
            </a:r>
            <a:endParaRPr lang="es-VE" dirty="0"/>
          </a:p>
        </p:txBody>
      </p:sp>
      <p:sp>
        <p:nvSpPr>
          <p:cNvPr id="6" name="5 Rectángulo"/>
          <p:cNvSpPr/>
          <p:nvPr/>
        </p:nvSpPr>
        <p:spPr bwMode="auto">
          <a:xfrm>
            <a:off x="889772" y="3128869"/>
            <a:ext cx="2736304" cy="1452260"/>
          </a:xfrm>
          <a:prstGeom prst="rect">
            <a:avLst/>
          </a:prstGeom>
          <a:solidFill>
            <a:srgbClr val="FF7D2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53703" y="3476328"/>
            <a:ext cx="30084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 smtClean="0"/>
              <a:t>99% beneficiosas</a:t>
            </a:r>
          </a:p>
          <a:p>
            <a:r>
              <a:rPr lang="es-VE" dirty="0" smtClean="0"/>
              <a:t>1% patogénicas</a:t>
            </a:r>
            <a:endParaRPr lang="es-VE" dirty="0"/>
          </a:p>
        </p:txBody>
      </p:sp>
      <p:sp>
        <p:nvSpPr>
          <p:cNvPr id="8" name="7 Elipse"/>
          <p:cNvSpPr/>
          <p:nvPr/>
        </p:nvSpPr>
        <p:spPr bwMode="auto">
          <a:xfrm>
            <a:off x="4067944" y="2492897"/>
            <a:ext cx="1152128" cy="1368152"/>
          </a:xfrm>
          <a:prstGeom prst="ellipse">
            <a:avLst/>
          </a:prstGeom>
          <a:noFill/>
          <a:ln w="28575" cap="flat" cmpd="sng" algn="ctr">
            <a:solidFill>
              <a:srgbClr val="0033CC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7007007" y="967336"/>
            <a:ext cx="132279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Bacterias</a:t>
            </a:r>
          </a:p>
          <a:p>
            <a:r>
              <a:rPr lang="es-VE" dirty="0" smtClean="0"/>
              <a:t>Archaeas</a:t>
            </a:r>
          </a:p>
          <a:p>
            <a:r>
              <a:rPr lang="es-VE" dirty="0" smtClean="0"/>
              <a:t>Hongos</a:t>
            </a:r>
          </a:p>
          <a:p>
            <a:r>
              <a:rPr lang="es-VE" dirty="0" smtClean="0"/>
              <a:t>Virus</a:t>
            </a:r>
            <a:endParaRPr lang="es-VE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452551" y="464360"/>
            <a:ext cx="1160895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6843267" y="345543"/>
            <a:ext cx="1999265" cy="400110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 dirty="0" smtClean="0"/>
              <a:t>V</a:t>
            </a:r>
            <a:r>
              <a:rPr lang="es-ES" b="1" dirty="0"/>
              <a:t>. Microbiota </a:t>
            </a:r>
          </a:p>
        </p:txBody>
      </p:sp>
    </p:spTree>
    <p:extLst>
      <p:ext uri="{BB962C8B-B14F-4D97-AF65-F5344CB8AC3E}">
        <p14:creationId xmlns:p14="http://schemas.microsoft.com/office/powerpoint/2010/main" val="207380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/>
      <p:bldP spid="8" grpId="0" animBg="1"/>
      <p:bldP spid="8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9"/>
          <p:cNvSpPr txBox="1">
            <a:spLocks noChangeArrowheads="1"/>
          </p:cNvSpPr>
          <p:nvPr/>
        </p:nvSpPr>
        <p:spPr bwMode="auto">
          <a:xfrm>
            <a:off x="4090988" y="1754735"/>
            <a:ext cx="2533650" cy="669925"/>
          </a:xfrm>
          <a:prstGeom prst="rect">
            <a:avLst/>
          </a:prstGeom>
          <a:solidFill>
            <a:srgbClr val="DEF1F2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33%</a:t>
            </a:r>
          </a:p>
          <a:p>
            <a:pPr eaLnBrk="1" hangingPunct="1"/>
            <a:r>
              <a:rPr lang="es-ES" sz="1800"/>
              <a:t>SÓLIDOS DE HECES</a:t>
            </a: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1254125" y="1691779"/>
            <a:ext cx="2494593" cy="677108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8B8B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 b="1" dirty="0" smtClean="0"/>
              <a:t>CONTENIDO</a:t>
            </a:r>
          </a:p>
          <a:p>
            <a:pPr>
              <a:defRPr/>
            </a:pPr>
            <a:endParaRPr lang="es-ES" sz="1000" b="1" dirty="0"/>
          </a:p>
        </p:txBody>
      </p:sp>
      <p:sp>
        <p:nvSpPr>
          <p:cNvPr id="75780" name="Rectangle 15"/>
          <p:cNvSpPr>
            <a:spLocks noChangeArrowheads="1"/>
          </p:cNvSpPr>
          <p:nvPr/>
        </p:nvSpPr>
        <p:spPr bwMode="auto">
          <a:xfrm>
            <a:off x="6516688" y="2997200"/>
            <a:ext cx="215900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1254125" y="2492375"/>
            <a:ext cx="6670416" cy="3231654"/>
          </a:xfrm>
          <a:prstGeom prst="rect">
            <a:avLst/>
          </a:prstGeom>
          <a:solidFill>
            <a:srgbClr val="FFCCCC"/>
          </a:solidFill>
          <a:ln w="28575">
            <a:solidFill>
              <a:srgbClr val="FF8B8B"/>
            </a:solidFill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endParaRPr lang="es-ES_tradnl" sz="1600" dirty="0"/>
          </a:p>
          <a:p>
            <a:pPr algn="l">
              <a:defRPr/>
            </a:pPr>
            <a:r>
              <a:rPr lang="es-ES_tradnl" dirty="0"/>
              <a:t>Intestino </a:t>
            </a:r>
            <a:r>
              <a:rPr lang="es-ES_tradnl" u="sng" dirty="0" smtClean="0"/>
              <a:t>estéril</a:t>
            </a:r>
            <a:r>
              <a:rPr lang="es-ES_tradnl" sz="2400" dirty="0" smtClean="0">
                <a:solidFill>
                  <a:srgbClr val="FF0000"/>
                </a:solidFill>
              </a:rPr>
              <a:t>*</a:t>
            </a:r>
            <a:r>
              <a:rPr lang="es-ES_tradnl" dirty="0" smtClean="0"/>
              <a:t> </a:t>
            </a:r>
            <a:r>
              <a:rPr lang="es-ES_tradnl" dirty="0"/>
              <a:t>al nacer</a:t>
            </a:r>
          </a:p>
          <a:p>
            <a:pPr algn="l">
              <a:defRPr/>
            </a:pPr>
            <a:endParaRPr lang="es-ES_tradnl" sz="1800" dirty="0"/>
          </a:p>
          <a:p>
            <a:pPr algn="l">
              <a:defRPr/>
            </a:pPr>
            <a:r>
              <a:rPr lang="es-ES_tradnl" sz="1800" dirty="0"/>
              <a:t>Estómago   0-10</a:t>
            </a:r>
            <a:r>
              <a:rPr lang="es-ES_tradnl" sz="1800" baseline="30000" dirty="0"/>
              <a:t>3</a:t>
            </a:r>
            <a:r>
              <a:rPr lang="es-ES_tradnl" sz="1800" dirty="0"/>
              <a:t>/g          pH 2-3</a:t>
            </a:r>
          </a:p>
          <a:p>
            <a:pPr algn="l">
              <a:defRPr/>
            </a:pPr>
            <a:endParaRPr lang="es-ES_tradnl" sz="1800" dirty="0"/>
          </a:p>
          <a:p>
            <a:pPr algn="l">
              <a:defRPr/>
            </a:pPr>
            <a:r>
              <a:rPr lang="es-ES_tradnl" sz="1800" dirty="0"/>
              <a:t>Yeyuno       0-10</a:t>
            </a:r>
            <a:r>
              <a:rPr lang="es-ES_tradnl" sz="1800" baseline="30000" dirty="0"/>
              <a:t>4</a:t>
            </a:r>
            <a:r>
              <a:rPr lang="es-ES_tradnl" sz="1800" dirty="0"/>
              <a:t>/g          pH 6-7</a:t>
            </a:r>
          </a:p>
          <a:p>
            <a:pPr algn="l">
              <a:defRPr/>
            </a:pPr>
            <a:endParaRPr lang="es-ES_tradnl" sz="1800" dirty="0"/>
          </a:p>
          <a:p>
            <a:pPr algn="l">
              <a:defRPr/>
            </a:pPr>
            <a:r>
              <a:rPr lang="es-ES_tradnl" sz="1800" dirty="0"/>
              <a:t>Íleon         10</a:t>
            </a:r>
            <a:r>
              <a:rPr lang="es-ES_tradnl" sz="1800" baseline="30000" dirty="0"/>
              <a:t>5</a:t>
            </a:r>
            <a:r>
              <a:rPr lang="es-ES_tradnl" sz="1800" dirty="0"/>
              <a:t>-10</a:t>
            </a:r>
            <a:r>
              <a:rPr lang="es-ES_tradnl" sz="1800" baseline="30000" dirty="0"/>
              <a:t>8</a:t>
            </a:r>
            <a:r>
              <a:rPr lang="es-ES_tradnl" sz="1800" dirty="0"/>
              <a:t>/g        pH &gt;7.5        aeróbicas-anaeróbicas</a:t>
            </a:r>
          </a:p>
          <a:p>
            <a:pPr algn="l">
              <a:defRPr/>
            </a:pPr>
            <a:endParaRPr lang="es-ES_tradnl" sz="1800" dirty="0"/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Colon 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s-ES_tradnl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-10</a:t>
            </a:r>
            <a:r>
              <a:rPr lang="es-ES_tradnl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/g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s-ES_tradnl" sz="1800" dirty="0" smtClean="0"/>
              <a:t>pH </a:t>
            </a:r>
            <a:r>
              <a:rPr lang="es-ES_tradnl" sz="1800" dirty="0"/>
              <a:t>6.8-7.3   </a:t>
            </a:r>
            <a:r>
              <a:rPr lang="es-ES_tradnl" dirty="0"/>
              <a:t>anaeróbicas</a:t>
            </a:r>
          </a:p>
          <a:p>
            <a:pPr algn="l">
              <a:defRPr/>
            </a:pPr>
            <a:endParaRPr lang="es-ES_tradnl" sz="1800" dirty="0"/>
          </a:p>
        </p:txBody>
      </p:sp>
      <p:pic>
        <p:nvPicPr>
          <p:cNvPr id="75782" name="Picture 18" descr="e_coli-d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2651125"/>
            <a:ext cx="1943100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735576" y="836613"/>
            <a:ext cx="835486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623" name="Text Box 23"/>
          <p:cNvSpPr txBox="1">
            <a:spLocks noChangeArrowheads="1"/>
          </p:cNvSpPr>
          <p:nvPr/>
        </p:nvSpPr>
        <p:spPr bwMode="auto">
          <a:xfrm>
            <a:off x="6072187" y="3811587"/>
            <a:ext cx="815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E. </a:t>
            </a:r>
            <a:r>
              <a:rPr lang="es-ES_tradnl" sz="18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coli</a:t>
            </a:r>
            <a:endParaRPr lang="es-ES_tradnl" sz="18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6748233" y="500033"/>
            <a:ext cx="1999265" cy="400110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 dirty="0" smtClean="0"/>
              <a:t>V</a:t>
            </a:r>
            <a:r>
              <a:rPr lang="es-ES" b="1" dirty="0"/>
              <a:t>. Microbiota 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7390041" y="987148"/>
            <a:ext cx="1322798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Microbiota </a:t>
            </a:r>
          </a:p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 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7" name="Text Box 9"/>
          <p:cNvSpPr txBox="1">
            <a:spLocks noChangeArrowheads="1"/>
          </p:cNvSpPr>
          <p:nvPr/>
        </p:nvSpPr>
        <p:spPr bwMode="auto">
          <a:xfrm>
            <a:off x="2787650" y="2195115"/>
            <a:ext cx="3568700" cy="860425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808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/>
              <a:t>REGULACIÓN </a:t>
            </a:r>
          </a:p>
          <a:p>
            <a:pPr>
              <a:defRPr/>
            </a:pPr>
            <a:r>
              <a:rPr lang="es-ES" sz="2400"/>
              <a:t>crecimiento bacteriano</a:t>
            </a:r>
          </a:p>
        </p:txBody>
      </p:sp>
      <p:sp>
        <p:nvSpPr>
          <p:cNvPr id="176138" name="Text Box 10"/>
          <p:cNvSpPr txBox="1">
            <a:spLocks noChangeArrowheads="1"/>
          </p:cNvSpPr>
          <p:nvPr/>
        </p:nvSpPr>
        <p:spPr bwMode="auto">
          <a:xfrm>
            <a:off x="1397083" y="3212976"/>
            <a:ext cx="6349834" cy="2400657"/>
          </a:xfrm>
          <a:prstGeom prst="rect">
            <a:avLst/>
          </a:prstGeom>
          <a:solidFill>
            <a:srgbClr val="CCFF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endParaRPr lang="es-ES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Estómago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: pH ácido</a:t>
            </a:r>
          </a:p>
          <a:p>
            <a:pPr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delgado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: motilidad </a:t>
            </a: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(S. Asa ciega)</a:t>
            </a:r>
          </a:p>
          <a:p>
            <a:pPr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Válvula ileocecal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: evita reflujo del ciego al íleon</a:t>
            </a:r>
          </a:p>
          <a:p>
            <a:pPr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endParaRPr lang="es-ES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SzPct val="150000"/>
              <a:buFont typeface="Arial" pitchFamily="34" charset="0"/>
              <a:buChar char="•"/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Moco e Inmunoglobulinas, </a:t>
            </a:r>
            <a:r>
              <a:rPr lang="es-ES" b="1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criptidinas</a:t>
            </a: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, </a:t>
            </a:r>
            <a:r>
              <a:rPr lang="es-ES" b="1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defensinas</a:t>
            </a: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: </a:t>
            </a: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acción antibacteriana</a:t>
            </a:r>
          </a:p>
          <a:p>
            <a:pPr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endParaRPr lang="es-ES" sz="1000" dirty="0" smtClean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76139" name="Text Box 11"/>
          <p:cNvSpPr txBox="1">
            <a:spLocks noChangeArrowheads="1"/>
          </p:cNvSpPr>
          <p:nvPr/>
        </p:nvSpPr>
        <p:spPr bwMode="auto">
          <a:xfrm>
            <a:off x="625972" y="1436289"/>
            <a:ext cx="1080492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6748233" y="500033"/>
            <a:ext cx="1999265" cy="400110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 dirty="0" smtClean="0"/>
              <a:t>V</a:t>
            </a:r>
            <a:r>
              <a:rPr lang="es-ES" b="1" dirty="0"/>
              <a:t>. Microbiota </a:t>
            </a: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7390041" y="987148"/>
            <a:ext cx="1322798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Microbiota </a:t>
            </a:r>
          </a:p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 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Mis Documentos\EN PROCESO 2013-2014\DIGESTIVO 2014\POSGRADO 2014\TEMAS DIGESTIVO\MICROBIOMA\MICROBIOTA IMAGENES\F1.large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5" y="404664"/>
            <a:ext cx="8632850" cy="570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932040" y="902647"/>
            <a:ext cx="1935031" cy="31683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" name="3 CuadroTexto"/>
          <p:cNvSpPr txBox="1"/>
          <p:nvPr/>
        </p:nvSpPr>
        <p:spPr>
          <a:xfrm>
            <a:off x="4760725" y="1417883"/>
            <a:ext cx="1943329" cy="236988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s-VE" sz="1600" b="1" dirty="0" err="1" smtClean="0"/>
              <a:t>Fact.intrínsecos</a:t>
            </a:r>
            <a:endParaRPr lang="es-VE" sz="1600" b="1" dirty="0" smtClean="0"/>
          </a:p>
          <a:p>
            <a:endParaRPr lang="es-VE" sz="1000" dirty="0"/>
          </a:p>
          <a:p>
            <a:pPr algn="l"/>
            <a:r>
              <a:rPr lang="es-VE" sz="1400" dirty="0" smtClean="0"/>
              <a:t>Ácido gástrico</a:t>
            </a:r>
          </a:p>
          <a:p>
            <a:pPr algn="l"/>
            <a:r>
              <a:rPr lang="es-VE" sz="1400" dirty="0" smtClean="0"/>
              <a:t>0</a:t>
            </a:r>
            <a:r>
              <a:rPr lang="es-VE" sz="1400" baseline="-25000" dirty="0" smtClean="0"/>
              <a:t>2</a:t>
            </a:r>
          </a:p>
          <a:p>
            <a:pPr algn="l"/>
            <a:r>
              <a:rPr lang="es-VE" sz="1400" dirty="0" smtClean="0"/>
              <a:t>Motilidad</a:t>
            </a:r>
          </a:p>
          <a:p>
            <a:pPr algn="l"/>
            <a:r>
              <a:rPr lang="es-VE" sz="1400" dirty="0" smtClean="0"/>
              <a:t>Moco</a:t>
            </a:r>
          </a:p>
          <a:p>
            <a:pPr algn="l"/>
            <a:r>
              <a:rPr lang="es-VE" sz="1400" dirty="0" smtClean="0"/>
              <a:t>Secreciones GI</a:t>
            </a:r>
          </a:p>
          <a:p>
            <a:pPr algn="l"/>
            <a:r>
              <a:rPr lang="es-VE" sz="1400" dirty="0" smtClean="0"/>
              <a:t>Péptidos </a:t>
            </a:r>
            <a:r>
              <a:rPr lang="es-VE" sz="1400" dirty="0" err="1" smtClean="0"/>
              <a:t>Antimicrob</a:t>
            </a:r>
            <a:r>
              <a:rPr lang="es-VE" sz="1400" dirty="0" smtClean="0"/>
              <a:t>.</a:t>
            </a:r>
          </a:p>
          <a:p>
            <a:pPr algn="l"/>
            <a:r>
              <a:rPr lang="es-VE" sz="1400" dirty="0" smtClean="0"/>
              <a:t>Inmunidad </a:t>
            </a:r>
          </a:p>
          <a:p>
            <a:pPr algn="l"/>
            <a:r>
              <a:rPr lang="es-VE" sz="1400" b="1" dirty="0" smtClean="0"/>
              <a:t>(</a:t>
            </a:r>
            <a:r>
              <a:rPr lang="es-VE" sz="1400" b="1" dirty="0" err="1" smtClean="0"/>
              <a:t>IgA</a:t>
            </a:r>
            <a:r>
              <a:rPr lang="es-VE" sz="1400" b="1" dirty="0" smtClean="0"/>
              <a:t> secretora)</a:t>
            </a:r>
          </a:p>
          <a:p>
            <a:endParaRPr lang="es-VE" sz="1000" dirty="0"/>
          </a:p>
        </p:txBody>
      </p:sp>
      <p:sp>
        <p:nvSpPr>
          <p:cNvPr id="6" name="5 Rectángulo"/>
          <p:cNvSpPr/>
          <p:nvPr/>
        </p:nvSpPr>
        <p:spPr>
          <a:xfrm>
            <a:off x="6928496" y="949370"/>
            <a:ext cx="2154639" cy="31683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6 CuadroTexto"/>
          <p:cNvSpPr txBox="1"/>
          <p:nvPr/>
        </p:nvSpPr>
        <p:spPr>
          <a:xfrm>
            <a:off x="6805618" y="1412776"/>
            <a:ext cx="2057765" cy="2369880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r>
              <a:rPr lang="es-VE" sz="1600" b="1" dirty="0" smtClean="0"/>
              <a:t>Fact. extrínsecos</a:t>
            </a:r>
          </a:p>
          <a:p>
            <a:endParaRPr lang="es-VE" sz="1000" dirty="0"/>
          </a:p>
          <a:p>
            <a:pPr algn="l"/>
            <a:r>
              <a:rPr lang="es-VE" sz="1400" dirty="0" smtClean="0"/>
              <a:t>Dieta pre y </a:t>
            </a:r>
            <a:r>
              <a:rPr lang="es-VE" sz="1400" dirty="0" err="1"/>
              <a:t>p</a:t>
            </a:r>
            <a:r>
              <a:rPr lang="es-VE" sz="1400" dirty="0" err="1" smtClean="0"/>
              <a:t>robióticos</a:t>
            </a:r>
            <a:endParaRPr lang="es-VE" sz="1400" dirty="0" smtClean="0"/>
          </a:p>
          <a:p>
            <a:pPr algn="l"/>
            <a:r>
              <a:rPr lang="es-VE" sz="1400" dirty="0" err="1" smtClean="0"/>
              <a:t>PPIs</a:t>
            </a:r>
            <a:r>
              <a:rPr lang="es-VE" sz="1400" dirty="0" smtClean="0"/>
              <a:t>, </a:t>
            </a:r>
            <a:r>
              <a:rPr lang="es-VE" sz="1400" dirty="0" err="1" smtClean="0"/>
              <a:t>Bloq</a:t>
            </a:r>
            <a:r>
              <a:rPr lang="es-VE" sz="1400" dirty="0" smtClean="0"/>
              <a:t>. H</a:t>
            </a:r>
            <a:r>
              <a:rPr lang="es-VE" sz="1400" baseline="-25000" dirty="0" smtClean="0"/>
              <a:t>2</a:t>
            </a:r>
          </a:p>
          <a:p>
            <a:pPr algn="l"/>
            <a:r>
              <a:rPr lang="es-VE" sz="1400" dirty="0" smtClean="0"/>
              <a:t>Antibióticos</a:t>
            </a:r>
          </a:p>
          <a:p>
            <a:pPr algn="l"/>
            <a:r>
              <a:rPr lang="es-VE" sz="1400" dirty="0" err="1" smtClean="0"/>
              <a:t>Prokinéticos</a:t>
            </a:r>
            <a:endParaRPr lang="es-VE" sz="1400" dirty="0" smtClean="0"/>
          </a:p>
          <a:p>
            <a:pPr algn="l"/>
            <a:r>
              <a:rPr lang="es-VE" sz="1400" dirty="0" smtClean="0"/>
              <a:t>Laxantes</a:t>
            </a:r>
          </a:p>
          <a:p>
            <a:pPr algn="l"/>
            <a:r>
              <a:rPr lang="es-VE" sz="1400" dirty="0" err="1" smtClean="0"/>
              <a:t>Opiodes</a:t>
            </a:r>
            <a:endParaRPr lang="es-VE" sz="1400" dirty="0" smtClean="0"/>
          </a:p>
          <a:p>
            <a:pPr algn="l"/>
            <a:r>
              <a:rPr lang="es-VE" sz="1400" dirty="0" smtClean="0"/>
              <a:t>AINES</a:t>
            </a:r>
          </a:p>
          <a:p>
            <a:pPr algn="l"/>
            <a:endParaRPr lang="es-VE" sz="1000" dirty="0" smtClean="0"/>
          </a:p>
        </p:txBody>
      </p:sp>
      <p:sp>
        <p:nvSpPr>
          <p:cNvPr id="8" name="7 CuadroTexto"/>
          <p:cNvSpPr txBox="1"/>
          <p:nvPr/>
        </p:nvSpPr>
        <p:spPr>
          <a:xfrm>
            <a:off x="765105" y="5720083"/>
            <a:ext cx="1213795" cy="369332"/>
          </a:xfrm>
          <a:prstGeom prst="rect">
            <a:avLst/>
          </a:prstGeom>
          <a:solidFill>
            <a:srgbClr val="FFCF3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Estómago</a:t>
            </a:r>
            <a:endParaRPr lang="es-VE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779912" y="5720083"/>
            <a:ext cx="2115051" cy="5344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1 CuadroTexto"/>
          <p:cNvSpPr txBox="1"/>
          <p:nvPr/>
        </p:nvSpPr>
        <p:spPr>
          <a:xfrm>
            <a:off x="3147410" y="5712333"/>
            <a:ext cx="2901756" cy="646331"/>
          </a:xfrm>
          <a:prstGeom prst="rect">
            <a:avLst/>
          </a:prstGeom>
          <a:solidFill>
            <a:srgbClr val="F2B8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Intestino delgado</a:t>
            </a:r>
          </a:p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Facultativos anaeróbicos</a:t>
            </a:r>
            <a:endParaRPr lang="es-VE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7452320" y="5720083"/>
            <a:ext cx="1436105" cy="488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12 CuadroTexto"/>
          <p:cNvSpPr txBox="1"/>
          <p:nvPr/>
        </p:nvSpPr>
        <p:spPr>
          <a:xfrm>
            <a:off x="6456142" y="5684772"/>
            <a:ext cx="2603598" cy="646331"/>
          </a:xfrm>
          <a:prstGeom prst="rect">
            <a:avLst/>
          </a:prstGeom>
          <a:solidFill>
            <a:srgbClr val="C092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Colon</a:t>
            </a:r>
          </a:p>
          <a:p>
            <a:pPr algn="ctr"/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Anaeróbicos estrictos</a:t>
            </a:r>
            <a:endParaRPr lang="es-VE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3491880" y="902647"/>
            <a:ext cx="1080119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14 CuadroTexto"/>
          <p:cNvSpPr txBox="1"/>
          <p:nvPr/>
        </p:nvSpPr>
        <p:spPr>
          <a:xfrm>
            <a:off x="3092472" y="910773"/>
            <a:ext cx="1619354" cy="4001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Composición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255575" y="807407"/>
            <a:ext cx="755576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17 CuadroTexto"/>
          <p:cNvSpPr txBox="1"/>
          <p:nvPr/>
        </p:nvSpPr>
        <p:spPr>
          <a:xfrm>
            <a:off x="84260" y="913113"/>
            <a:ext cx="1274708" cy="4001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Densidad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2895099" y="325144"/>
            <a:ext cx="3353803" cy="461665"/>
          </a:xfrm>
          <a:prstGeom prst="rect">
            <a:avLst/>
          </a:prstGeom>
          <a:solidFill>
            <a:srgbClr val="BBE0E3"/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err="1" smtClean="0">
                <a:latin typeface="Comic Sans MS" pitchFamily="66" charset="0"/>
              </a:rPr>
              <a:t>Microbiota</a:t>
            </a:r>
            <a:r>
              <a:rPr lang="es-VE" sz="2400" dirty="0" smtClean="0">
                <a:latin typeface="Comic Sans MS" pitchFamily="66" charset="0"/>
              </a:rPr>
              <a:t>  Intestinal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487625" y="6381328"/>
            <a:ext cx="6400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Intestinal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Microbiota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functional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bowel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disorders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: a Rome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foundation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000" dirty="0" err="1" smtClean="0">
                <a:latin typeface="Times New Roman" pitchFamily="18" charset="0"/>
                <a:cs typeface="Times New Roman" pitchFamily="18" charset="0"/>
              </a:rPr>
              <a:t>report</a:t>
            </a:r>
            <a:r>
              <a:rPr lang="es-VE" sz="1000" dirty="0" smtClean="0">
                <a:latin typeface="Times New Roman" pitchFamily="18" charset="0"/>
                <a:cs typeface="Times New Roman" pitchFamily="18" charset="0"/>
              </a:rPr>
              <a:t> http</a:t>
            </a:r>
            <a:r>
              <a:rPr lang="es-VE" sz="1000" dirty="0">
                <a:latin typeface="Times New Roman" pitchFamily="18" charset="0"/>
                <a:cs typeface="Times New Roman" pitchFamily="18" charset="0"/>
              </a:rPr>
              <a:t>://minibypass.us/2012/11/19/intestinal-microbiota-in-functional-bowel-disorders-a-rome-foundation-report/</a:t>
            </a:r>
          </a:p>
        </p:txBody>
      </p:sp>
      <p:cxnSp>
        <p:nvCxnSpPr>
          <p:cNvPr id="17" name="16 Conector recto"/>
          <p:cNvCxnSpPr/>
          <p:nvPr/>
        </p:nvCxnSpPr>
        <p:spPr>
          <a:xfrm>
            <a:off x="914400" y="1530503"/>
            <a:ext cx="1573225" cy="0"/>
          </a:xfrm>
          <a:prstGeom prst="line">
            <a:avLst/>
          </a:prstGeom>
          <a:ln w="28575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>
            <a:off x="914400" y="1759103"/>
            <a:ext cx="1005990" cy="0"/>
          </a:xfrm>
          <a:prstGeom prst="line">
            <a:avLst/>
          </a:prstGeom>
          <a:ln w="28575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914400" y="2486823"/>
            <a:ext cx="1143000" cy="0"/>
          </a:xfrm>
          <a:prstGeom prst="line">
            <a:avLst/>
          </a:prstGeom>
          <a:ln w="28575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"/>
          <p:cNvCxnSpPr/>
          <p:nvPr/>
        </p:nvCxnSpPr>
        <p:spPr>
          <a:xfrm flipH="1">
            <a:off x="2209800" y="2486823"/>
            <a:ext cx="1119551" cy="0"/>
          </a:xfrm>
          <a:prstGeom prst="line">
            <a:avLst/>
          </a:prstGeom>
          <a:ln w="28575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>
            <a:off x="1186382" y="2902103"/>
            <a:ext cx="413818" cy="0"/>
          </a:xfrm>
          <a:prstGeom prst="line">
            <a:avLst/>
          </a:prstGeom>
          <a:ln w="28575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/>
          <p:nvPr/>
        </p:nvCxnSpPr>
        <p:spPr>
          <a:xfrm flipH="1">
            <a:off x="2590800" y="1454303"/>
            <a:ext cx="863683" cy="0"/>
          </a:xfrm>
          <a:prstGeom prst="line">
            <a:avLst/>
          </a:prstGeom>
          <a:ln w="28575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88" name="12287 Conector recto"/>
          <p:cNvCxnSpPr/>
          <p:nvPr/>
        </p:nvCxnSpPr>
        <p:spPr>
          <a:xfrm flipH="1">
            <a:off x="2590800" y="3206903"/>
            <a:ext cx="901080" cy="0"/>
          </a:xfrm>
          <a:prstGeom prst="line">
            <a:avLst/>
          </a:prstGeom>
          <a:ln w="28575">
            <a:solidFill>
              <a:srgbClr val="0047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Box 11"/>
          <p:cNvSpPr txBox="1">
            <a:spLocks noChangeArrowheads="1"/>
          </p:cNvSpPr>
          <p:nvPr/>
        </p:nvSpPr>
        <p:spPr bwMode="auto">
          <a:xfrm>
            <a:off x="7452320" y="290544"/>
            <a:ext cx="1378259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auto">
          <a:xfrm>
            <a:off x="14020" y="6599686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913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4"/>
          <p:cNvSpPr txBox="1">
            <a:spLocks noChangeArrowheads="1"/>
          </p:cNvSpPr>
          <p:nvPr/>
        </p:nvSpPr>
        <p:spPr bwMode="auto">
          <a:xfrm>
            <a:off x="4548582" y="1843587"/>
            <a:ext cx="4118435" cy="1015663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Relación MUTUAL entre </a:t>
            </a:r>
          </a:p>
          <a:p>
            <a:pPr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hombre y los microorganismos </a:t>
            </a:r>
          </a:p>
          <a:p>
            <a:pPr eaLnBrk="1" hangingPunct="1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 viven en el colon</a:t>
            </a:r>
          </a:p>
        </p:txBody>
      </p:sp>
      <p:sp>
        <p:nvSpPr>
          <p:cNvPr id="151557" name="Text Box 5"/>
          <p:cNvSpPr txBox="1">
            <a:spLocks noChangeArrowheads="1"/>
          </p:cNvSpPr>
          <p:nvPr/>
        </p:nvSpPr>
        <p:spPr bwMode="auto">
          <a:xfrm>
            <a:off x="4647650" y="3037573"/>
            <a:ext cx="3809056" cy="523220"/>
          </a:xfrm>
          <a:prstGeom prst="rect">
            <a:avLst/>
          </a:prstGeom>
          <a:solidFill>
            <a:srgbClr val="7FDF7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800" b="1"/>
              <a:t>MUTUO BENEFICIO</a:t>
            </a:r>
          </a:p>
        </p:txBody>
      </p:sp>
      <p:sp>
        <p:nvSpPr>
          <p:cNvPr id="151561" name="Text Box 9"/>
          <p:cNvSpPr txBox="1">
            <a:spLocks noChangeArrowheads="1"/>
          </p:cNvSpPr>
          <p:nvPr/>
        </p:nvSpPr>
        <p:spPr bwMode="auto">
          <a:xfrm>
            <a:off x="7585118" y="848751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1564" name="AutoShape 12"/>
          <p:cNvSpPr>
            <a:spLocks noChangeArrowheads="1"/>
          </p:cNvSpPr>
          <p:nvPr/>
        </p:nvSpPr>
        <p:spPr bwMode="auto">
          <a:xfrm>
            <a:off x="6712677" y="3907778"/>
            <a:ext cx="1944687" cy="433387"/>
          </a:xfrm>
          <a:prstGeom prst="rightArrow">
            <a:avLst>
              <a:gd name="adj1" fmla="val 50000"/>
              <a:gd name="adj2" fmla="val 112180"/>
            </a:avLst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pic>
        <p:nvPicPr>
          <p:cNvPr id="86022" name="Picture 13" descr="Microbes_with_silhouet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01" y="772160"/>
            <a:ext cx="3944387" cy="5185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4" name="Text Box 16"/>
          <p:cNvSpPr txBox="1">
            <a:spLocks noChangeArrowheads="1"/>
          </p:cNvSpPr>
          <p:nvPr/>
        </p:nvSpPr>
        <p:spPr bwMode="auto">
          <a:xfrm>
            <a:off x="6153076" y="479609"/>
            <a:ext cx="2544286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Microbiota Intestinal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4600640" y="4380989"/>
            <a:ext cx="180530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Simbiosis</a:t>
            </a:r>
          </a:p>
          <a:p>
            <a:r>
              <a:rPr lang="es-VE" dirty="0" smtClean="0"/>
              <a:t>Mutualismo</a:t>
            </a:r>
          </a:p>
          <a:p>
            <a:r>
              <a:rPr lang="es-VE" dirty="0" smtClean="0"/>
              <a:t>Comensalismo</a:t>
            </a:r>
          </a:p>
          <a:p>
            <a:r>
              <a:rPr lang="es-VE" dirty="0" smtClean="0"/>
              <a:t>Parasitismo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6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1581150" y="2430463"/>
            <a:ext cx="5981700" cy="2677656"/>
          </a:xfrm>
          <a:prstGeom prst="rect">
            <a:avLst/>
          </a:prstGeom>
          <a:solidFill>
            <a:srgbClr val="FCEF9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_tradnl" sz="800" b="1" dirty="0" smtClean="0"/>
          </a:p>
          <a:p>
            <a:pPr eaLnBrk="1" hangingPunct="1"/>
            <a:r>
              <a:rPr lang="es-ES_tradnl" sz="4000" b="1" dirty="0" smtClean="0"/>
              <a:t>MUY </a:t>
            </a:r>
            <a:r>
              <a:rPr lang="es-ES_tradnl" sz="4000" b="1" dirty="0"/>
              <a:t>IMPORTANTE</a:t>
            </a:r>
            <a:r>
              <a:rPr lang="es-ES_tradnl" sz="4000" dirty="0"/>
              <a:t>:</a:t>
            </a:r>
          </a:p>
          <a:p>
            <a:pPr eaLnBrk="1" hangingPunct="1"/>
            <a:endParaRPr lang="es-ES_tradnl" sz="1600" dirty="0"/>
          </a:p>
          <a:p>
            <a:pPr eaLnBrk="1" hangingPunct="1"/>
            <a:r>
              <a:rPr lang="es-ES_tradnl" sz="3200" dirty="0"/>
              <a:t>Este material NO sustituye </a:t>
            </a:r>
          </a:p>
          <a:p>
            <a:pPr eaLnBrk="1" hangingPunct="1"/>
            <a:r>
              <a:rPr lang="es-ES_tradnl" sz="3200" dirty="0"/>
              <a:t>el uso de los libros para el estudio de la </a:t>
            </a:r>
            <a:r>
              <a:rPr lang="es-ES_tradnl" sz="3200" dirty="0" smtClean="0"/>
              <a:t>fisiología</a:t>
            </a:r>
          </a:p>
          <a:p>
            <a:pPr eaLnBrk="1" hangingPunct="1"/>
            <a:endParaRPr lang="es-ES_tradnl" sz="800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449062" y="2563929"/>
            <a:ext cx="4299171" cy="2462213"/>
          </a:xfrm>
          <a:prstGeom prst="rect">
            <a:avLst/>
          </a:prstGeom>
          <a:solidFill>
            <a:srgbClr val="CCE8EA"/>
          </a:solidFill>
          <a:effectLst>
            <a:glow rad="101600">
              <a:srgbClr val="00B0F0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182563" indent="-182563" algn="l"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r>
              <a:rPr lang="es-VE" dirty="0" smtClean="0"/>
              <a:t>Desarrollo </a:t>
            </a:r>
            <a:r>
              <a:rPr lang="es-VE" dirty="0"/>
              <a:t>y mantenimiento del sistema inmune </a:t>
            </a:r>
            <a:r>
              <a:rPr lang="es-VE" dirty="0" smtClean="0"/>
              <a:t>intestinal</a:t>
            </a:r>
          </a:p>
          <a:p>
            <a:pPr marL="182563" indent="-182563" algn="l"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endParaRPr lang="es-VE" sz="1400" dirty="0"/>
          </a:p>
          <a:p>
            <a:pPr marL="182563" indent="-182563" algn="l"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r>
              <a:rPr lang="es-VE" dirty="0" smtClean="0"/>
              <a:t>Defensa del hospedero contra patógenos y toxinas</a:t>
            </a:r>
          </a:p>
          <a:p>
            <a:pPr algn="l">
              <a:buClr>
                <a:srgbClr val="002060"/>
              </a:buClr>
              <a:buSzPct val="150000"/>
            </a:pPr>
            <a:endParaRPr lang="es-VE" sz="1400" dirty="0" smtClean="0"/>
          </a:p>
          <a:p>
            <a:pPr marL="182563" indent="-182563" algn="l">
              <a:buClr>
                <a:srgbClr val="002060"/>
              </a:buClr>
              <a:buSzPct val="150000"/>
              <a:buFont typeface="Arial" panose="020B0604020202020204" pitchFamily="34" charset="0"/>
              <a:buChar char="•"/>
            </a:pPr>
            <a:r>
              <a:rPr lang="es-VE" dirty="0" smtClean="0"/>
              <a:t>Apoyo de la digestión por suplir la capacidad enzimática</a:t>
            </a:r>
            <a:endParaRPr lang="es-VE" dirty="0"/>
          </a:p>
        </p:txBody>
      </p:sp>
      <p:sp>
        <p:nvSpPr>
          <p:cNvPr id="5" name="4 Rectángulo"/>
          <p:cNvSpPr/>
          <p:nvPr/>
        </p:nvSpPr>
        <p:spPr>
          <a:xfrm>
            <a:off x="2120175" y="1858343"/>
            <a:ext cx="4836066" cy="461665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Funciones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Microbiota Intestinal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673000" y="5248323"/>
            <a:ext cx="579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: 14 (189) online Nov 2014 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467544" y="452762"/>
            <a:ext cx="1728192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6748233" y="332656"/>
            <a:ext cx="1999265" cy="400110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 dirty="0" smtClean="0"/>
              <a:t>V</a:t>
            </a:r>
            <a:r>
              <a:rPr lang="es-ES" b="1" dirty="0"/>
              <a:t>. Microbiota </a:t>
            </a: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7390041" y="819771"/>
            <a:ext cx="1322798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Microbiota </a:t>
            </a:r>
          </a:p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 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568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66904" y="764704"/>
            <a:ext cx="4750018" cy="46166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Funciones Microbiota Intestinal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923432" y="1323454"/>
            <a:ext cx="5236961" cy="3524042"/>
          </a:xfrm>
          <a:prstGeom prst="rect">
            <a:avLst/>
          </a:prstGeom>
          <a:solidFill>
            <a:schemeClr val="accent5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 algn="l">
              <a:buClr>
                <a:schemeClr val="accent6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endParaRPr lang="es-VE" sz="800" b="1" dirty="0" smtClean="0"/>
          </a:p>
          <a:p>
            <a:pPr marL="285750" indent="-285750" algn="l">
              <a:buClr>
                <a:schemeClr val="accent6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Inmunidad </a:t>
            </a:r>
            <a:r>
              <a:rPr lang="es-V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defensa</a:t>
            </a:r>
          </a:p>
          <a:p>
            <a:pPr marL="266700" algn="l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Entrena</a:t>
            </a:r>
            <a:r>
              <a:rPr lang="es-VE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regula el S. Inmune y realiza </a:t>
            </a:r>
          </a:p>
          <a:p>
            <a:pPr marL="266700" algn="l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 </a:t>
            </a:r>
            <a:r>
              <a:rPr lang="es-VE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barrera</a:t>
            </a:r>
          </a:p>
          <a:p>
            <a:pPr marL="266700" algn="l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sz="1800" dirty="0" smtClean="0"/>
              <a:t>Ayuda </a:t>
            </a:r>
            <a:r>
              <a:rPr lang="es-VE" sz="1800" dirty="0"/>
              <a:t>a combatir agresiones de otros </a:t>
            </a:r>
          </a:p>
          <a:p>
            <a:pPr marL="266700" algn="l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sz="1800" dirty="0" smtClean="0"/>
              <a:t>microorganismos </a:t>
            </a:r>
            <a:r>
              <a:rPr lang="es-VE" sz="1800" dirty="0"/>
              <a:t>manteniendo integridad </a:t>
            </a:r>
          </a:p>
          <a:p>
            <a:pPr marL="266700" algn="l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sz="1800" dirty="0" smtClean="0"/>
              <a:t>de </a:t>
            </a:r>
            <a:r>
              <a:rPr lang="es-VE" sz="1800" dirty="0"/>
              <a:t>la mucosa intestinal, </a:t>
            </a:r>
            <a:r>
              <a:rPr lang="es-VE" sz="1800" dirty="0" smtClean="0"/>
              <a:t>previene colonización </a:t>
            </a:r>
          </a:p>
          <a:p>
            <a:pPr marL="266700" algn="l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sz="1800" dirty="0" smtClean="0"/>
              <a:t>de </a:t>
            </a:r>
            <a:r>
              <a:rPr lang="es-VE" sz="1800" dirty="0"/>
              <a:t>patógenos</a:t>
            </a:r>
          </a:p>
          <a:p>
            <a:pPr marL="266700" algn="l">
              <a:buClr>
                <a:schemeClr val="accent6">
                  <a:lumMod val="50000"/>
                </a:schemeClr>
              </a:buClr>
              <a:buSzPct val="150000"/>
            </a:pPr>
            <a:endParaRPr lang="es-VE" sz="1400" b="1" dirty="0"/>
          </a:p>
          <a:p>
            <a:pPr marL="285750" indent="-285750" algn="l">
              <a:buClr>
                <a:schemeClr val="accent6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Digestión y metabolismo</a:t>
            </a:r>
          </a:p>
          <a:p>
            <a:pPr marL="365125" indent="-98425" algn="l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sz="1800" dirty="0" smtClean="0">
                <a:latin typeface="Comic Sans MS" pitchFamily="66" charset="0"/>
              </a:rPr>
              <a:t> Digestión de comidas que no digerimos</a:t>
            </a:r>
          </a:p>
          <a:p>
            <a:pPr marL="266700" algn="l"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sz="1800" dirty="0" smtClean="0">
                <a:latin typeface="Comic Sans MS" pitchFamily="66" charset="0"/>
              </a:rPr>
              <a:t> Producción de vitaminas B y K</a:t>
            </a:r>
            <a:endParaRPr lang="es-VE" sz="900" dirty="0"/>
          </a:p>
          <a:p>
            <a:pPr marL="266700" algn="l">
              <a:buClr>
                <a:schemeClr val="accent6">
                  <a:lumMod val="50000"/>
                </a:schemeClr>
              </a:buClr>
              <a:buSzPct val="150000"/>
            </a:pPr>
            <a:endParaRPr lang="es-VE" sz="900" dirty="0" smtClean="0">
              <a:latin typeface="Comic Sans MS" pitchFamily="66" charset="0"/>
            </a:endParaRP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7213239" y="242134"/>
            <a:ext cx="1594283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319681" y="5178229"/>
            <a:ext cx="6504638" cy="1015663"/>
          </a:xfrm>
          <a:prstGeom prst="rect">
            <a:avLst/>
          </a:prstGeom>
          <a:solidFill>
            <a:srgbClr val="5BD4FF"/>
          </a:solidFill>
          <a:ln>
            <a:solidFill>
              <a:srgbClr val="0000FF"/>
            </a:solidFill>
          </a:ln>
          <a:effectLst>
            <a:glow rad="228600">
              <a:srgbClr val="0070C0">
                <a:alpha val="40000"/>
              </a:srgbClr>
            </a:glow>
          </a:effectLst>
        </p:spPr>
        <p:txBody>
          <a:bodyPr wrap="square">
            <a:spAutoFit/>
          </a:bodyPr>
          <a:lstStyle/>
          <a:p>
            <a:pPr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Microbiota sano y balanceado</a:t>
            </a:r>
          </a:p>
          <a:p>
            <a:pPr>
              <a:buClr>
                <a:schemeClr val="accent6">
                  <a:lumMod val="50000"/>
                </a:schemeClr>
              </a:buClr>
              <a:buSzPct val="150000"/>
            </a:pPr>
            <a:r>
              <a:rPr lang="es-VE" dirty="0" smtClean="0"/>
              <a:t>Clave </a:t>
            </a:r>
            <a:r>
              <a:rPr lang="es-VE" dirty="0"/>
              <a:t>para adecuada función digestiva y </a:t>
            </a:r>
            <a:r>
              <a:rPr lang="es-VE" dirty="0" smtClean="0"/>
              <a:t>comunicación </a:t>
            </a:r>
            <a:r>
              <a:rPr lang="es-VE" dirty="0"/>
              <a:t>con TGI y con órganos </a:t>
            </a:r>
            <a:r>
              <a:rPr lang="es-VE" dirty="0" smtClean="0"/>
              <a:t>y sistemas </a:t>
            </a:r>
            <a:r>
              <a:rPr lang="es-VE" dirty="0"/>
              <a:t>distantes</a:t>
            </a:r>
          </a:p>
        </p:txBody>
      </p:sp>
    </p:spTree>
    <p:extLst>
      <p:ext uri="{BB962C8B-B14F-4D97-AF65-F5344CB8AC3E}">
        <p14:creationId xmlns:p14="http://schemas.microsoft.com/office/powerpoint/2010/main" val="1704752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70544" y="5193614"/>
            <a:ext cx="5542916" cy="923330"/>
          </a:xfrm>
          <a:prstGeom prst="rect">
            <a:avLst/>
          </a:prstGeom>
          <a:solidFill>
            <a:schemeClr val="accent5"/>
          </a:solidFill>
          <a:ln w="28575">
            <a:solidFill>
              <a:srgbClr val="0047D6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800" dirty="0" smtClean="0">
                <a:latin typeface="Comic Sans MS" pitchFamily="66" charset="0"/>
              </a:rPr>
              <a:t>Las </a:t>
            </a:r>
            <a:r>
              <a:rPr lang="en-US" sz="1800" dirty="0" err="1" smtClean="0">
                <a:latin typeface="Comic Sans MS" pitchFamily="66" charset="0"/>
              </a:rPr>
              <a:t>bacterias</a:t>
            </a:r>
            <a:r>
              <a:rPr lang="en-US" sz="1800" dirty="0" smtClean="0">
                <a:latin typeface="Comic Sans MS" pitchFamily="66" charset="0"/>
              </a:rPr>
              <a:t> </a:t>
            </a:r>
            <a:r>
              <a:rPr lang="en-US" sz="1800" dirty="0" err="1" smtClean="0">
                <a:latin typeface="Comic Sans MS" pitchFamily="66" charset="0"/>
              </a:rPr>
              <a:t>comensales</a:t>
            </a:r>
            <a:r>
              <a:rPr lang="en-US" sz="1800" dirty="0" smtClean="0">
                <a:latin typeface="Comic Sans MS" pitchFamily="66" charset="0"/>
              </a:rPr>
              <a:t> </a:t>
            </a:r>
            <a:r>
              <a:rPr lang="en-US" sz="1800" dirty="0" err="1" smtClean="0">
                <a:latin typeface="Comic Sans MS" pitchFamily="66" charset="0"/>
              </a:rPr>
              <a:t>ejercen</a:t>
            </a:r>
            <a:r>
              <a:rPr lang="en-US" sz="1800" dirty="0" smtClean="0">
                <a:latin typeface="Comic Sans MS" pitchFamily="66" charset="0"/>
              </a:rPr>
              <a:t> </a:t>
            </a:r>
            <a:r>
              <a:rPr lang="en-US" sz="1800" dirty="0" err="1" smtClean="0">
                <a:latin typeface="Comic Sans MS" pitchFamily="66" charset="0"/>
              </a:rPr>
              <a:t>una</a:t>
            </a:r>
            <a:r>
              <a:rPr lang="en-US" sz="1800" dirty="0" smtClean="0">
                <a:latin typeface="Comic Sans MS" pitchFamily="66" charset="0"/>
              </a:rPr>
              <a:t> </a:t>
            </a:r>
            <a:r>
              <a:rPr lang="en-US" sz="1800" dirty="0" err="1" smtClean="0">
                <a:latin typeface="Comic Sans MS" pitchFamily="66" charset="0"/>
              </a:rPr>
              <a:t>serie</a:t>
            </a:r>
            <a:r>
              <a:rPr lang="en-US" sz="1800" dirty="0" smtClean="0">
                <a:latin typeface="Comic Sans MS" pitchFamily="66" charset="0"/>
              </a:rPr>
              <a:t> de </a:t>
            </a:r>
            <a:r>
              <a:rPr lang="en-US" sz="1800" dirty="0" err="1" smtClean="0">
                <a:latin typeface="Comic Sans MS" pitchFamily="66" charset="0"/>
              </a:rPr>
              <a:t>efectos</a:t>
            </a:r>
            <a:r>
              <a:rPr lang="en-US" sz="1800" dirty="0" smtClean="0">
                <a:latin typeface="Comic Sans MS" pitchFamily="66" charset="0"/>
              </a:rPr>
              <a:t> </a:t>
            </a:r>
            <a:r>
              <a:rPr lang="en-US" sz="1800" dirty="0" err="1" smtClean="0">
                <a:latin typeface="Comic Sans MS" pitchFamily="66" charset="0"/>
              </a:rPr>
              <a:t>protectores</a:t>
            </a:r>
            <a:r>
              <a:rPr lang="en-US" sz="1800" dirty="0" smtClean="0">
                <a:latin typeface="Comic Sans MS" pitchFamily="66" charset="0"/>
              </a:rPr>
              <a:t>, </a:t>
            </a:r>
            <a:r>
              <a:rPr lang="en-US" sz="1800" dirty="0" err="1" smtClean="0">
                <a:latin typeface="Comic Sans MS" pitchFamily="66" charset="0"/>
              </a:rPr>
              <a:t>estructurales</a:t>
            </a:r>
            <a:r>
              <a:rPr lang="en-US" sz="1800" dirty="0" smtClean="0">
                <a:latin typeface="Comic Sans MS" pitchFamily="66" charset="0"/>
              </a:rPr>
              <a:t> y </a:t>
            </a:r>
            <a:r>
              <a:rPr lang="en-US" sz="1800" dirty="0" err="1" smtClean="0">
                <a:latin typeface="Comic Sans MS" pitchFamily="66" charset="0"/>
              </a:rPr>
              <a:t>metabólicos</a:t>
            </a:r>
            <a:r>
              <a:rPr lang="en-US" sz="1800" dirty="0" smtClean="0">
                <a:latin typeface="Comic Sans MS" pitchFamily="66" charset="0"/>
              </a:rPr>
              <a:t> </a:t>
            </a:r>
            <a:r>
              <a:rPr lang="en-US" sz="1800" dirty="0" err="1" smtClean="0">
                <a:latin typeface="Comic Sans MS" pitchFamily="66" charset="0"/>
              </a:rPr>
              <a:t>sobre</a:t>
            </a:r>
            <a:r>
              <a:rPr lang="en-US" sz="1800" dirty="0" smtClean="0">
                <a:latin typeface="Comic Sans MS" pitchFamily="66" charset="0"/>
              </a:rPr>
              <a:t> la mucosa intestinal</a:t>
            </a:r>
            <a:endParaRPr lang="es-VE" sz="1800" dirty="0"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565240" y="362469"/>
            <a:ext cx="3988592" cy="40011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Funciones Microbiota Intestinal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35951" y="979576"/>
            <a:ext cx="1922141" cy="1297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2 CuadroTexto"/>
          <p:cNvSpPr txBox="1"/>
          <p:nvPr/>
        </p:nvSpPr>
        <p:spPr>
          <a:xfrm>
            <a:off x="3109193" y="3126612"/>
            <a:ext cx="2820324" cy="1923604"/>
          </a:xfrm>
          <a:prstGeom prst="rect">
            <a:avLst/>
          </a:prstGeom>
          <a:solidFill>
            <a:srgbClr val="FAC5FB"/>
          </a:solidFill>
          <a:ln w="28575">
            <a:solidFill>
              <a:srgbClr val="FF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Funciones 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Protectoras</a:t>
            </a:r>
          </a:p>
          <a:p>
            <a:pPr algn="l"/>
            <a:endParaRPr lang="es-VE" sz="9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185738" indent="-185738" algn="l">
              <a:buFont typeface="Arial" pitchFamily="34" charset="0"/>
              <a:buChar char="•"/>
            </a:pPr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Producción de factores </a:t>
            </a:r>
          </a:p>
          <a:p>
            <a:pPr marL="185738" indent="-185738" algn="l"/>
            <a:r>
              <a:rPr lang="es-VE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antimicrobiales</a:t>
            </a:r>
          </a:p>
          <a:p>
            <a:pPr marL="185738" indent="-185738" algn="l">
              <a:buFont typeface="Arial" pitchFamily="34" charset="0"/>
              <a:buChar char="•"/>
            </a:pP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Desplazamiento de patógenos</a:t>
            </a:r>
          </a:p>
          <a:p>
            <a:pPr marL="185738" indent="-185738" algn="l">
              <a:buFont typeface="Arial" pitchFamily="34" charset="0"/>
              <a:buChar char="•"/>
            </a:pPr>
            <a:r>
              <a:rPr lang="es-VE" sz="1400" dirty="0" smtClean="0">
                <a:latin typeface="Comic Sans MS" pitchFamily="66" charset="0"/>
              </a:rPr>
              <a:t>Competencia de nutrientes</a:t>
            </a:r>
          </a:p>
          <a:p>
            <a:pPr marL="185738" indent="-185738" algn="l">
              <a:buFont typeface="Arial" pitchFamily="34" charset="0"/>
              <a:buChar char="•"/>
            </a:pPr>
            <a:r>
              <a:rPr lang="es-VE" sz="1400" dirty="0" smtClean="0">
                <a:latin typeface="Comic Sans MS" pitchFamily="66" charset="0"/>
              </a:rPr>
              <a:t>Competencia de receptores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6005070" y="1065881"/>
            <a:ext cx="2876499" cy="2646878"/>
          </a:xfrm>
          <a:prstGeom prst="rect">
            <a:avLst/>
          </a:prstGeom>
          <a:solidFill>
            <a:srgbClr val="CACBEC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Funciones </a:t>
            </a: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Metabólicas</a:t>
            </a:r>
            <a:endParaRPr lang="es-VE"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185738" indent="-185738" algn="l">
              <a:buFont typeface="Arial" pitchFamily="34" charset="0"/>
              <a:buChar char="•"/>
              <a:tabLst>
                <a:tab pos="185738" algn="l"/>
              </a:tabLst>
            </a:pPr>
            <a:endParaRPr lang="es-VE" sz="1400" dirty="0" smtClean="0">
              <a:latin typeface="Comic Sans MS" pitchFamily="66" charset="0"/>
            </a:endParaRPr>
          </a:p>
          <a:p>
            <a:pPr marL="185738" indent="-185738" algn="l">
              <a:buFont typeface="Arial" pitchFamily="34" charset="0"/>
              <a:buChar char="•"/>
              <a:tabLst>
                <a:tab pos="185738" algn="l"/>
              </a:tabLst>
            </a:pPr>
            <a:r>
              <a:rPr lang="es-VE" sz="1400" b="1" dirty="0" smtClean="0"/>
              <a:t>Síntesis </a:t>
            </a:r>
            <a:r>
              <a:rPr lang="es-VE" sz="1400" b="1" dirty="0"/>
              <a:t>de </a:t>
            </a:r>
            <a:r>
              <a:rPr lang="es-VE" sz="1400" b="1" dirty="0" smtClean="0"/>
              <a:t>vitaminas</a:t>
            </a:r>
            <a:endParaRPr lang="es-VE" sz="800" b="1" dirty="0" smtClean="0"/>
          </a:p>
          <a:p>
            <a:pPr marL="185738" indent="-185738" algn="l">
              <a:buFont typeface="Arial" pitchFamily="34" charset="0"/>
              <a:buChar char="•"/>
              <a:tabLst>
                <a:tab pos="185738" algn="l"/>
              </a:tabLst>
            </a:pPr>
            <a:r>
              <a:rPr lang="es-VE" sz="1400" b="1" dirty="0"/>
              <a:t>Fermentación </a:t>
            </a:r>
            <a:r>
              <a:rPr lang="es-VE" sz="1400" dirty="0"/>
              <a:t>de residuos </a:t>
            </a:r>
          </a:p>
          <a:p>
            <a:pPr algn="l">
              <a:tabLst>
                <a:tab pos="185738" algn="l"/>
              </a:tabLst>
            </a:pPr>
            <a:r>
              <a:rPr lang="es-VE" sz="1400" dirty="0"/>
              <a:t>    no digeribles de dieta y </a:t>
            </a:r>
            <a:r>
              <a:rPr lang="es-VE" sz="1400" dirty="0" smtClean="0"/>
              <a:t>moco</a:t>
            </a:r>
            <a:endParaRPr lang="es-VE" sz="800" dirty="0"/>
          </a:p>
          <a:p>
            <a:pPr marL="185738" indent="-185738" algn="l">
              <a:buFont typeface="Arial" pitchFamily="34" charset="0"/>
              <a:buChar char="•"/>
              <a:tabLst>
                <a:tab pos="185738" algn="l"/>
              </a:tabLst>
            </a:pPr>
            <a:r>
              <a:rPr lang="es-VE" sz="1400" dirty="0"/>
              <a:t>Control de diferenciación y proliferación </a:t>
            </a:r>
            <a:r>
              <a:rPr lang="es-VE" sz="1400" dirty="0" smtClean="0">
                <a:latin typeface="Comic Sans MS" pitchFamily="66" charset="0"/>
              </a:rPr>
              <a:t>epitelial</a:t>
            </a:r>
            <a:endParaRPr lang="es-VE" sz="800" dirty="0" smtClean="0">
              <a:latin typeface="Comic Sans MS" pitchFamily="66" charset="0"/>
            </a:endParaRPr>
          </a:p>
          <a:p>
            <a:pPr marL="185738" indent="-185738" algn="l">
              <a:buFont typeface="Arial" pitchFamily="34" charset="0"/>
              <a:buChar char="•"/>
              <a:tabLst>
                <a:tab pos="185738" algn="l"/>
              </a:tabLst>
            </a:pPr>
            <a:r>
              <a:rPr lang="es-VE" sz="1400" dirty="0" smtClean="0">
                <a:latin typeface="Comic Sans MS" pitchFamily="66" charset="0"/>
              </a:rPr>
              <a:t>Metabolismo de carcinógenos  </a:t>
            </a:r>
          </a:p>
          <a:p>
            <a:pPr algn="l">
              <a:tabLst>
                <a:tab pos="185738" algn="l"/>
              </a:tabLst>
            </a:pPr>
            <a:r>
              <a:rPr lang="es-VE" sz="1400" dirty="0" smtClean="0">
                <a:latin typeface="Comic Sans MS" pitchFamily="66" charset="0"/>
              </a:rPr>
              <a:t>    de la dieta</a:t>
            </a:r>
            <a:endParaRPr lang="es-VE" sz="800" dirty="0" smtClean="0">
              <a:latin typeface="Comic Sans MS" pitchFamily="66" charset="0"/>
            </a:endParaRPr>
          </a:p>
          <a:p>
            <a:pPr marL="185738" indent="-185738" algn="l">
              <a:buFont typeface="Arial" pitchFamily="34" charset="0"/>
              <a:buChar char="•"/>
              <a:tabLst>
                <a:tab pos="185738" algn="l"/>
              </a:tabLst>
            </a:pPr>
            <a:r>
              <a:rPr lang="es-VE" sz="1400" dirty="0" smtClean="0">
                <a:latin typeface="Comic Sans MS" pitchFamily="66" charset="0"/>
              </a:rPr>
              <a:t>Ahorro de energía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98614" y="1025184"/>
            <a:ext cx="2880320" cy="2046714"/>
          </a:xfrm>
          <a:prstGeom prst="rect">
            <a:avLst/>
          </a:prstGeom>
          <a:solidFill>
            <a:srgbClr val="A3C8FF"/>
          </a:solidFill>
          <a:ln w="28575">
            <a:solidFill>
              <a:srgbClr val="0033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endParaRPr lang="es-VE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Funciones Estructurales</a:t>
            </a:r>
          </a:p>
          <a:p>
            <a:pPr algn="l"/>
            <a:endParaRPr lang="es-VE" sz="9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185738" indent="-185738" algn="l">
              <a:buFont typeface="Arial" pitchFamily="34" charset="0"/>
              <a:buChar char="•"/>
            </a:pPr>
            <a:r>
              <a:rPr lang="es-VE" sz="1400" b="1" dirty="0"/>
              <a:t>Desarrollo sistema </a:t>
            </a:r>
            <a:r>
              <a:rPr lang="es-VE" sz="1400" b="1" dirty="0" smtClean="0"/>
              <a:t>inmune</a:t>
            </a:r>
            <a:endParaRPr lang="es-VE" sz="800" b="1" dirty="0"/>
          </a:p>
          <a:p>
            <a:pPr marL="185738" indent="-185738" algn="l">
              <a:buFont typeface="Arial" pitchFamily="34" charset="0"/>
              <a:buChar char="•"/>
            </a:pPr>
            <a:r>
              <a:rPr lang="es-VE" sz="1400" b="1" dirty="0" smtClean="0">
                <a:latin typeface="Comic Sans MS" pitchFamily="66" charset="0"/>
              </a:rPr>
              <a:t>Fortificación de la barrera</a:t>
            </a:r>
          </a:p>
          <a:p>
            <a:pPr marL="185738" indent="-185738" algn="l">
              <a:buFont typeface="Arial" pitchFamily="34" charset="0"/>
              <a:buChar char="•"/>
            </a:pPr>
            <a:r>
              <a:rPr lang="es-VE" sz="1400" dirty="0"/>
              <a:t>Apretamiento de uniones estrechas</a:t>
            </a:r>
          </a:p>
          <a:p>
            <a:pPr marL="185738" indent="-185738" algn="l">
              <a:buFont typeface="Arial" pitchFamily="34" charset="0"/>
              <a:buChar char="•"/>
            </a:pPr>
            <a:r>
              <a:rPr lang="es-VE" sz="1400" dirty="0" smtClean="0">
                <a:latin typeface="Comic Sans MS" pitchFamily="66" charset="0"/>
              </a:rPr>
              <a:t>Inducción de 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IgA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683568" y="6282665"/>
            <a:ext cx="777686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S.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Grenham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et al. 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Brain–gut–microbe </a:t>
            </a:r>
            <a:r>
              <a:rPr lang="en-US" sz="1000" i="1" dirty="0">
                <a:latin typeface="Times New Roman" pitchFamily="18" charset="0"/>
                <a:cs typeface="Times New Roman" pitchFamily="18" charset="0"/>
              </a:rPr>
              <a:t>communication in health and 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disease.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Front. Physiol., 07 December 2011 |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: 10.3389/fphys.2011.00094 </a:t>
            </a:r>
          </a:p>
        </p:txBody>
      </p:sp>
      <p:pic>
        <p:nvPicPr>
          <p:cNvPr id="1026" name="Picture 2" descr="D:\Mis Documentos\EN PROCESO 2015\DIGESTIVO 2015\IMAGENES DIGESTIVO 2015\bacteria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202" y="1051008"/>
            <a:ext cx="2579595" cy="1932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7112479" y="185999"/>
            <a:ext cx="1594283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730930" y="6597352"/>
            <a:ext cx="237757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8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8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8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33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684060" y="354998"/>
            <a:ext cx="5749678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latin typeface="Comic Sans MS" pitchFamily="66" charset="0"/>
              </a:rPr>
              <a:t>Barrera, Permeabilidad Intestinal y Microbiota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729825" y="3989302"/>
            <a:ext cx="3684350" cy="1646605"/>
          </a:xfrm>
          <a:prstGeom prst="rect">
            <a:avLst/>
          </a:prstGeom>
          <a:solidFill>
            <a:srgbClr val="FFAF79"/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>
              <a:buSzPct val="125000"/>
            </a:pPr>
            <a:r>
              <a:rPr lang="es-VE" sz="1800" dirty="0" smtClean="0">
                <a:latin typeface="Comic Sans MS" pitchFamily="66" charset="0"/>
              </a:rPr>
              <a:t>La mucosa intestinal permite:</a:t>
            </a:r>
          </a:p>
          <a:p>
            <a:pPr marL="171450" indent="-171450" algn="l">
              <a:buSzPct val="125000"/>
              <a:buFont typeface="Arial" pitchFamily="34" charset="0"/>
              <a:buChar char="•"/>
            </a:pPr>
            <a:endParaRPr lang="es-VE" sz="1000" dirty="0" smtClean="0">
              <a:latin typeface="Comic Sans MS" pitchFamily="66" charset="0"/>
            </a:endParaRPr>
          </a:p>
          <a:p>
            <a:pPr marL="182563" indent="-182563" algn="l">
              <a:buSzPct val="125000"/>
              <a:buFont typeface="Arial" pitchFamily="34" charset="0"/>
              <a:buChar char="•"/>
            </a:pP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Coexistencia pacífica </a:t>
            </a:r>
            <a:r>
              <a:rPr lang="es-VE" sz="1600" dirty="0" smtClean="0">
                <a:latin typeface="Comic Sans MS" pitchFamily="66" charset="0"/>
              </a:rPr>
              <a:t>con 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simbiontes </a:t>
            </a:r>
            <a:r>
              <a:rPr lang="es-VE" sz="1600" b="1" dirty="0" smtClean="0">
                <a:latin typeface="Comic Sans MS" pitchFamily="66" charset="0"/>
              </a:rPr>
              <a:t>sin</a:t>
            </a:r>
            <a:r>
              <a:rPr lang="es-VE" sz="1600" dirty="0" smtClean="0">
                <a:latin typeface="Comic Sans MS" pitchFamily="66" charset="0"/>
              </a:rPr>
              <a:t> producir inflamación</a:t>
            </a:r>
          </a:p>
          <a:p>
            <a:pPr marL="182563" indent="-182563" algn="l">
              <a:buSzPct val="125000"/>
              <a:buFont typeface="Arial" pitchFamily="34" charset="0"/>
              <a:buChar char="•"/>
            </a:pPr>
            <a:endParaRPr lang="es-VE" sz="900" dirty="0" smtClean="0">
              <a:latin typeface="Comic Sans MS" pitchFamily="66" charset="0"/>
            </a:endParaRPr>
          </a:p>
          <a:p>
            <a:pPr marL="182563" indent="-182563" algn="l">
              <a:buSzPct val="125000"/>
              <a:buFont typeface="Arial" pitchFamily="34" charset="0"/>
              <a:buChar char="•"/>
            </a:pP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Respuesta defensiva </a:t>
            </a:r>
            <a:r>
              <a:rPr lang="es-VE" sz="1600" dirty="0" smtClean="0">
                <a:latin typeface="Comic Sans MS" pitchFamily="66" charset="0"/>
              </a:rPr>
              <a:t>e </a:t>
            </a:r>
            <a:r>
              <a:rPr lang="es-VE" sz="1600" dirty="0" smtClean="0"/>
              <a:t>i</a:t>
            </a:r>
            <a:r>
              <a:rPr lang="es-VE" sz="1600" dirty="0" smtClean="0">
                <a:latin typeface="Comic Sans MS" pitchFamily="66" charset="0"/>
              </a:rPr>
              <a:t>nflamatoria</a:t>
            </a:r>
            <a:r>
              <a:rPr lang="es-VE" sz="1600" dirty="0" smtClean="0"/>
              <a:t> </a:t>
            </a:r>
            <a:r>
              <a:rPr lang="es-VE" sz="1600" dirty="0" smtClean="0">
                <a:latin typeface="Comic Sans MS" pitchFamily="66" charset="0"/>
              </a:rPr>
              <a:t>a 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patógenos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5579072" y="1616606"/>
            <a:ext cx="2091102" cy="1323439"/>
          </a:xfrm>
          <a:prstGeom prst="rect">
            <a:avLst/>
          </a:prstGeom>
          <a:solidFill>
            <a:srgbClr val="C1DAFF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VE" sz="1600" dirty="0" smtClean="0">
                <a:latin typeface="Comic Sans MS" pitchFamily="66" charset="0"/>
              </a:rPr>
              <a:t>La barrera externa </a:t>
            </a:r>
          </a:p>
          <a:p>
            <a:pPr algn="l"/>
            <a:r>
              <a:rPr lang="es-VE" sz="1600" dirty="0" smtClean="0">
                <a:latin typeface="Comic Sans MS" pitchFamily="66" charset="0"/>
              </a:rPr>
              <a:t>física e interna </a:t>
            </a:r>
          </a:p>
          <a:p>
            <a:pPr algn="l"/>
            <a:r>
              <a:rPr lang="es-VE" sz="1600" dirty="0" smtClean="0">
                <a:latin typeface="Comic Sans MS" pitchFamily="66" charset="0"/>
              </a:rPr>
              <a:t>inmune permite</a:t>
            </a:r>
          </a:p>
          <a:p>
            <a:pPr algn="l"/>
            <a:r>
              <a:rPr lang="es-VE" sz="1600" dirty="0" smtClean="0">
                <a:latin typeface="Comic Sans MS" pitchFamily="66" charset="0"/>
              </a:rPr>
              <a:t>permeabilidad adecuada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9" name="8 Triángulo isósceles"/>
          <p:cNvSpPr/>
          <p:nvPr/>
        </p:nvSpPr>
        <p:spPr>
          <a:xfrm>
            <a:off x="3833668" y="1735943"/>
            <a:ext cx="1476664" cy="1521133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 w="28575"/>
          <a:effectLst>
            <a:glow rad="127000">
              <a:schemeClr val="accent1">
                <a:lumMod val="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9 CuadroTexto"/>
          <p:cNvSpPr txBox="1"/>
          <p:nvPr/>
        </p:nvSpPr>
        <p:spPr>
          <a:xfrm>
            <a:off x="3555260" y="908720"/>
            <a:ext cx="2007281" cy="707886"/>
          </a:xfrm>
          <a:prstGeom prst="rect">
            <a:avLst/>
          </a:prstGeom>
          <a:solidFill>
            <a:srgbClr val="81B4FF"/>
          </a:solidFill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itchFamily="66" charset="0"/>
              </a:rPr>
              <a:t> Permeabilidad </a:t>
            </a:r>
          </a:p>
          <a:p>
            <a:pPr algn="ctr"/>
            <a:r>
              <a:rPr lang="es-VE" dirty="0" smtClean="0">
                <a:latin typeface="Comic Sans MS" pitchFamily="66" charset="0"/>
              </a:rPr>
              <a:t>intestinal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195736" y="3105834"/>
            <a:ext cx="1492716" cy="646331"/>
          </a:xfrm>
          <a:prstGeom prst="rect">
            <a:avLst/>
          </a:prstGeom>
          <a:solidFill>
            <a:srgbClr val="1DFF83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err="1" smtClean="0">
                <a:latin typeface="Comic Sans MS" pitchFamily="66" charset="0"/>
              </a:rPr>
              <a:t>Microbioma</a:t>
            </a:r>
            <a:r>
              <a:rPr lang="es-VE" dirty="0" smtClean="0">
                <a:latin typeface="Comic Sans MS" pitchFamily="66" charset="0"/>
              </a:rPr>
              <a:t> </a:t>
            </a:r>
          </a:p>
          <a:p>
            <a:pPr algn="ctr"/>
            <a:r>
              <a:rPr lang="es-VE" dirty="0" smtClean="0">
                <a:latin typeface="Comic Sans MS" pitchFamily="66" charset="0"/>
              </a:rPr>
              <a:t>Intestinal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436096" y="3140968"/>
            <a:ext cx="1462260" cy="646331"/>
          </a:xfrm>
          <a:prstGeom prst="rect">
            <a:avLst/>
          </a:prstGeom>
          <a:solidFill>
            <a:srgbClr val="FF6600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latin typeface="Comic Sans MS" pitchFamily="66" charset="0"/>
              </a:rPr>
              <a:t>Inmunología</a:t>
            </a:r>
          </a:p>
          <a:p>
            <a:pPr algn="ctr"/>
            <a:r>
              <a:rPr lang="es-VE" dirty="0" smtClean="0">
                <a:latin typeface="Comic Sans MS" pitchFamily="66" charset="0"/>
              </a:rPr>
              <a:t>Mucosa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475656" y="1628800"/>
            <a:ext cx="2089272" cy="1323439"/>
          </a:xfrm>
          <a:prstGeom prst="rect">
            <a:avLst/>
          </a:prstGeom>
          <a:solidFill>
            <a:srgbClr val="9BFFC8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VE" sz="1600" dirty="0" smtClean="0">
                <a:latin typeface="Comic Sans MS" pitchFamily="66" charset="0"/>
              </a:rPr>
              <a:t>Es</a:t>
            </a:r>
            <a:r>
              <a:rPr lang="es-VE" sz="1600" dirty="0"/>
              <a:t> </a:t>
            </a:r>
            <a:r>
              <a:rPr lang="es-VE" sz="1600" dirty="0" smtClean="0">
                <a:latin typeface="Comic Sans MS" pitchFamily="66" charset="0"/>
              </a:rPr>
              <a:t>regulador de </a:t>
            </a:r>
          </a:p>
          <a:p>
            <a:pPr algn="l"/>
            <a:r>
              <a:rPr lang="es-VE" sz="1600" dirty="0" smtClean="0">
                <a:latin typeface="Comic Sans MS" pitchFamily="66" charset="0"/>
              </a:rPr>
              <a:t>las proteínas de</a:t>
            </a:r>
          </a:p>
          <a:p>
            <a:pPr algn="l"/>
            <a:r>
              <a:rPr lang="es-VE" sz="1600" dirty="0" smtClean="0">
                <a:latin typeface="Comic Sans MS" pitchFamily="66" charset="0"/>
              </a:rPr>
              <a:t>la barrera</a:t>
            </a:r>
          </a:p>
          <a:p>
            <a:pPr algn="l"/>
            <a:r>
              <a:rPr lang="es-VE" sz="1600" dirty="0" smtClean="0">
                <a:latin typeface="Comic Sans MS" pitchFamily="66" charset="0"/>
              </a:rPr>
              <a:t>(epitelio y uniones </a:t>
            </a:r>
          </a:p>
          <a:p>
            <a:pPr algn="l"/>
            <a:r>
              <a:rPr lang="es-VE" sz="1600" dirty="0" smtClean="0">
                <a:latin typeface="Comic Sans MS" pitchFamily="66" charset="0"/>
              </a:rPr>
              <a:t>estrechas)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659901" y="5922069"/>
            <a:ext cx="579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: 14 (189) online Nov 2014 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85430" y="685500"/>
            <a:ext cx="1616787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011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Mis Documentos\EN PROCESO 2015\MICROBIOMA SEMINARIO 2015\PWPT MICROBIOTA\PRESENTACIONES\epitelio 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656"/>
          <a:stretch/>
        </p:blipFill>
        <p:spPr bwMode="auto">
          <a:xfrm>
            <a:off x="1478710" y="2304535"/>
            <a:ext cx="6182519" cy="4164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675084" y="700559"/>
            <a:ext cx="3842719" cy="769441"/>
          </a:xfrm>
          <a:prstGeom prst="rect">
            <a:avLst/>
          </a:prstGeom>
          <a:solidFill>
            <a:srgbClr val="BDD8FF"/>
          </a:solidFill>
          <a:ln w="19050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latin typeface="Comic Sans MS" pitchFamily="66" charset="0"/>
              </a:rPr>
              <a:t>Barrera Intestinal</a:t>
            </a:r>
          </a:p>
          <a:p>
            <a:pPr algn="ctr"/>
            <a:r>
              <a:rPr lang="es-VE" dirty="0" smtClean="0">
                <a:latin typeface="Comic Sans MS" pitchFamily="66" charset="0"/>
              </a:rPr>
              <a:t>Elementos celulares y químicos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858000" y="4464216"/>
            <a:ext cx="803229" cy="67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14 Rectángulo"/>
          <p:cNvSpPr/>
          <p:nvPr/>
        </p:nvSpPr>
        <p:spPr>
          <a:xfrm>
            <a:off x="5453766" y="5502395"/>
            <a:ext cx="1371600" cy="56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15 Rectángulo"/>
          <p:cNvSpPr/>
          <p:nvPr/>
        </p:nvSpPr>
        <p:spPr>
          <a:xfrm>
            <a:off x="4216442" y="4885572"/>
            <a:ext cx="1346158" cy="843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10 CuadroTexto"/>
          <p:cNvSpPr txBox="1"/>
          <p:nvPr/>
        </p:nvSpPr>
        <p:spPr>
          <a:xfrm>
            <a:off x="4096676" y="4825313"/>
            <a:ext cx="1585690" cy="369332"/>
          </a:xfrm>
          <a:prstGeom prst="rect">
            <a:avLst/>
          </a:prstGeom>
          <a:solidFill>
            <a:srgbClr val="CA6E6C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C. Dendrítica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133600" y="5912016"/>
            <a:ext cx="1371600" cy="56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11 CuadroTexto"/>
          <p:cNvSpPr txBox="1"/>
          <p:nvPr/>
        </p:nvSpPr>
        <p:spPr>
          <a:xfrm>
            <a:off x="1905000" y="5825176"/>
            <a:ext cx="1337226" cy="369332"/>
          </a:xfrm>
          <a:prstGeom prst="rect">
            <a:avLst/>
          </a:prstGeom>
          <a:solidFill>
            <a:srgbClr val="CC66FF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Macrófago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1446143" y="4127491"/>
            <a:ext cx="1989035" cy="336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18 Rectángulo"/>
          <p:cNvSpPr/>
          <p:nvPr/>
        </p:nvSpPr>
        <p:spPr>
          <a:xfrm>
            <a:off x="3785686" y="4151775"/>
            <a:ext cx="938714" cy="4724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5 CuadroTexto"/>
          <p:cNvSpPr txBox="1"/>
          <p:nvPr/>
        </p:nvSpPr>
        <p:spPr>
          <a:xfrm>
            <a:off x="538170" y="4029935"/>
            <a:ext cx="1459054" cy="400110"/>
          </a:xfrm>
          <a:prstGeom prst="rect">
            <a:avLst/>
          </a:prstGeom>
          <a:solidFill>
            <a:srgbClr val="B4DADE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Enterocito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184595" y="4094884"/>
            <a:ext cx="1178528" cy="369332"/>
          </a:xfrm>
          <a:prstGeom prst="rect">
            <a:avLst/>
          </a:prstGeom>
          <a:solidFill>
            <a:srgbClr val="92ECCE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C. </a:t>
            </a:r>
            <a:r>
              <a:rPr lang="es-VE" dirty="0" err="1" smtClean="0">
                <a:latin typeface="Comic Sans MS" pitchFamily="66" charset="0"/>
              </a:rPr>
              <a:t>Paneth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500670" y="4151775"/>
            <a:ext cx="1508746" cy="338554"/>
          </a:xfrm>
          <a:prstGeom prst="rect">
            <a:avLst/>
          </a:prstGeom>
          <a:solidFill>
            <a:srgbClr val="D2E8EA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C. Caliciforme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922869" y="4238555"/>
            <a:ext cx="1590500" cy="646331"/>
          </a:xfrm>
          <a:prstGeom prst="rect">
            <a:avLst/>
          </a:prstGeom>
          <a:solidFill>
            <a:srgbClr val="5BD4FF"/>
          </a:solidFill>
        </p:spPr>
        <p:txBody>
          <a:bodyPr wrap="none" rtlCol="0">
            <a:spAutoFit/>
          </a:bodyPr>
          <a:lstStyle/>
          <a:p>
            <a:r>
              <a:rPr lang="es-VE" sz="1800" b="1" dirty="0" smtClean="0">
                <a:latin typeface="Comic Sans MS" pitchFamily="66" charset="0"/>
              </a:rPr>
              <a:t>Linfocito</a:t>
            </a:r>
          </a:p>
          <a:p>
            <a:r>
              <a:rPr lang="es-VE" sz="1800" b="1" dirty="0" err="1" smtClean="0">
                <a:latin typeface="Comic Sans MS" pitchFamily="66" charset="0"/>
              </a:rPr>
              <a:t>intraepitelial</a:t>
            </a:r>
            <a:endParaRPr lang="es-VE" sz="1800" b="1" dirty="0"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085209" y="1658204"/>
            <a:ext cx="1377300" cy="584775"/>
          </a:xfrm>
          <a:prstGeom prst="rect">
            <a:avLst/>
          </a:prstGeom>
          <a:solidFill>
            <a:srgbClr val="92ECCE"/>
          </a:solidFill>
        </p:spPr>
        <p:txBody>
          <a:bodyPr wrap="none" rtlCol="0">
            <a:spAutoFit/>
          </a:bodyPr>
          <a:lstStyle/>
          <a:p>
            <a:pPr algn="ctr"/>
            <a:r>
              <a:rPr lang="el-GR" sz="1600" dirty="0" smtClean="0">
                <a:latin typeface="Comic Sans MS" pitchFamily="66" charset="0"/>
              </a:rPr>
              <a:t>α</a:t>
            </a:r>
            <a:r>
              <a:rPr lang="es-VE" sz="1600" dirty="0" smtClean="0">
                <a:latin typeface="Comic Sans MS" pitchFamily="66" charset="0"/>
              </a:rPr>
              <a:t> </a:t>
            </a:r>
            <a:r>
              <a:rPr lang="es-VE" sz="1600" dirty="0" err="1" smtClean="0">
                <a:latin typeface="Comic Sans MS" pitchFamily="66" charset="0"/>
              </a:rPr>
              <a:t>defensinas</a:t>
            </a:r>
            <a:endParaRPr lang="es-VE" sz="1600" dirty="0" smtClean="0">
              <a:latin typeface="Comic Sans MS" pitchFamily="66" charset="0"/>
            </a:endParaRPr>
          </a:p>
          <a:p>
            <a:pPr algn="ctr"/>
            <a:r>
              <a:rPr lang="es-VE" sz="1600" dirty="0" smtClean="0">
                <a:latin typeface="Comic Sans MS" pitchFamily="66" charset="0"/>
              </a:rPr>
              <a:t>lisozima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5747586" y="1992868"/>
            <a:ext cx="713657" cy="369332"/>
          </a:xfrm>
          <a:prstGeom prst="rect">
            <a:avLst/>
          </a:prstGeom>
          <a:solidFill>
            <a:srgbClr val="FAC5FB"/>
          </a:solidFill>
        </p:spPr>
        <p:txBody>
          <a:bodyPr wrap="none" rtlCol="0">
            <a:spAutoFit/>
          </a:bodyPr>
          <a:lstStyle/>
          <a:p>
            <a:r>
              <a:rPr lang="es-VE" dirty="0" err="1" smtClean="0">
                <a:latin typeface="Comic Sans MS" pitchFamily="66" charset="0"/>
              </a:rPr>
              <a:t>sIgA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553200" y="2086928"/>
            <a:ext cx="1295400" cy="628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21 CuadroTexto"/>
          <p:cNvSpPr txBox="1"/>
          <p:nvPr/>
        </p:nvSpPr>
        <p:spPr>
          <a:xfrm>
            <a:off x="6566136" y="2086928"/>
            <a:ext cx="1470275" cy="584775"/>
          </a:xfrm>
          <a:prstGeom prst="rect">
            <a:avLst/>
          </a:prstGeom>
          <a:solidFill>
            <a:srgbClr val="5BD4FF"/>
          </a:solidFill>
        </p:spPr>
        <p:txBody>
          <a:bodyPr wrap="none" rtlCol="0">
            <a:spAutoFit/>
          </a:bodyPr>
          <a:lstStyle/>
          <a:p>
            <a:r>
              <a:rPr lang="el-GR" sz="1600" dirty="0" smtClean="0">
                <a:latin typeface="Comic Sans MS" pitchFamily="66" charset="0"/>
              </a:rPr>
              <a:t>β</a:t>
            </a:r>
            <a:r>
              <a:rPr lang="es-VE" sz="1600" dirty="0" smtClean="0">
                <a:latin typeface="Comic Sans MS" pitchFamily="66" charset="0"/>
              </a:rPr>
              <a:t> </a:t>
            </a:r>
            <a:r>
              <a:rPr lang="es-VE" sz="1600" dirty="0" err="1" smtClean="0">
                <a:latin typeface="Comic Sans MS" pitchFamily="66" charset="0"/>
              </a:rPr>
              <a:t>defensinas</a:t>
            </a:r>
            <a:endParaRPr lang="es-VE" sz="1600" dirty="0" smtClean="0">
              <a:latin typeface="Comic Sans MS" pitchFamily="66" charset="0"/>
            </a:endParaRPr>
          </a:p>
          <a:p>
            <a:r>
              <a:rPr lang="es-VE" sz="1600" dirty="0" err="1" smtClean="0">
                <a:latin typeface="Comic Sans MS" pitchFamily="66" charset="0"/>
              </a:rPr>
              <a:t>Reg</a:t>
            </a:r>
            <a:r>
              <a:rPr lang="es-VE" sz="1600" dirty="0" smtClean="0">
                <a:latin typeface="Comic Sans MS" pitchFamily="66" charset="0"/>
              </a:rPr>
              <a:t> 3 </a:t>
            </a:r>
            <a:r>
              <a:rPr lang="es-VE" sz="1600" dirty="0" err="1" smtClean="0">
                <a:latin typeface="Comic Sans MS" pitchFamily="66" charset="0"/>
              </a:rPr>
              <a:t>protein</a:t>
            </a:r>
            <a:endParaRPr lang="es-VE" sz="1600" dirty="0" smtClean="0">
              <a:latin typeface="Comic Sans MS" pitchFamily="66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4096676" y="2401164"/>
            <a:ext cx="627724" cy="314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19 CuadroTexto"/>
          <p:cNvSpPr txBox="1"/>
          <p:nvPr/>
        </p:nvSpPr>
        <p:spPr>
          <a:xfrm>
            <a:off x="4047297" y="2381478"/>
            <a:ext cx="663964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latin typeface="Comic Sans MS" pitchFamily="66" charset="0"/>
              </a:rPr>
              <a:t>moco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295188" y="5544266"/>
            <a:ext cx="1572866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Comic Sans MS" pitchFamily="66" charset="0"/>
              </a:rPr>
              <a:t>C. Plasmática</a:t>
            </a:r>
            <a:endParaRPr lang="es-VE" dirty="0">
              <a:latin typeface="Comic Sans MS" pitchFamily="66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6191504" y="4724400"/>
            <a:ext cx="596638" cy="307777"/>
          </a:xfrm>
          <a:prstGeom prst="rect">
            <a:avLst/>
          </a:prstGeom>
          <a:solidFill>
            <a:srgbClr val="FAC5FB"/>
          </a:solidFill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latin typeface="Comic Sans MS" pitchFamily="66" charset="0"/>
              </a:rPr>
              <a:t>sIgA</a:t>
            </a:r>
            <a:endParaRPr lang="es-VE" sz="1400" dirty="0">
              <a:latin typeface="Comic Sans MS" pitchFamily="66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6349033" y="4279550"/>
            <a:ext cx="350944" cy="444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24 CuadroTexto"/>
          <p:cNvSpPr txBox="1"/>
          <p:nvPr/>
        </p:nvSpPr>
        <p:spPr>
          <a:xfrm>
            <a:off x="271723" y="3012989"/>
            <a:ext cx="1133644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Uniones </a:t>
            </a:r>
          </a:p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estrechas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583406" y="1715869"/>
            <a:ext cx="862737" cy="46166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 Luz </a:t>
            </a:r>
            <a:endParaRPr lang="es-VE" sz="2400" dirty="0">
              <a:latin typeface="Comic Sans MS" pitchFamily="66" charset="0"/>
            </a:endParaRPr>
          </a:p>
        </p:txBody>
      </p:sp>
      <p:cxnSp>
        <p:nvCxnSpPr>
          <p:cNvPr id="28" name="27 Conector recto de flecha"/>
          <p:cNvCxnSpPr/>
          <p:nvPr/>
        </p:nvCxnSpPr>
        <p:spPr>
          <a:xfrm flipV="1">
            <a:off x="1401788" y="3262444"/>
            <a:ext cx="817768" cy="18612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/>
          <p:nvPr/>
        </p:nvCxnSpPr>
        <p:spPr>
          <a:xfrm flipV="1">
            <a:off x="1464678" y="3324485"/>
            <a:ext cx="1659522" cy="1240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CuadroTexto"/>
          <p:cNvSpPr txBox="1"/>
          <p:nvPr/>
        </p:nvSpPr>
        <p:spPr>
          <a:xfrm>
            <a:off x="7339529" y="3509414"/>
            <a:ext cx="1031051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Comic Sans MS" pitchFamily="66" charset="0"/>
              </a:rPr>
              <a:t> Epitelio 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39" name="38 CuadroTexto"/>
          <p:cNvSpPr txBox="1"/>
          <p:nvPr/>
        </p:nvSpPr>
        <p:spPr>
          <a:xfrm>
            <a:off x="480014" y="4885572"/>
            <a:ext cx="955710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latin typeface="Comic Sans MS" pitchFamily="66" charset="0"/>
              </a:rPr>
              <a:t> Lámina </a:t>
            </a:r>
          </a:p>
          <a:p>
            <a:pPr algn="ctr"/>
            <a:r>
              <a:rPr lang="es-VE" sz="1600" dirty="0" smtClean="0">
                <a:latin typeface="Comic Sans MS" pitchFamily="66" charset="0"/>
              </a:rPr>
              <a:t>propia 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4876800" y="2206823"/>
            <a:ext cx="898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1676400" y="6128778"/>
            <a:ext cx="579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SC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Bischoff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et al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Intestinal 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permeability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. A new target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disease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prevention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VE" sz="1200" i="1" dirty="0" err="1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BMC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Gastroenterol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: 14 (189) online Nov </a:t>
            </a:r>
          </a:p>
        </p:txBody>
      </p:sp>
      <p:sp>
        <p:nvSpPr>
          <p:cNvPr id="34" name="Text Box 13"/>
          <p:cNvSpPr txBox="1">
            <a:spLocks noChangeArrowheads="1"/>
          </p:cNvSpPr>
          <p:nvPr/>
        </p:nvSpPr>
        <p:spPr bwMode="auto">
          <a:xfrm>
            <a:off x="7238541" y="263522"/>
            <a:ext cx="1233030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 smtClean="0"/>
              <a:t>Microbiota</a:t>
            </a:r>
          </a:p>
          <a:p>
            <a:pPr eaLnBrk="1" hangingPunct="1"/>
            <a:r>
              <a:rPr lang="es-ES" sz="1600" b="1" dirty="0" smtClean="0"/>
              <a:t>Intestinal</a:t>
            </a:r>
            <a:endParaRPr lang="es-ES" sz="1600" b="1" dirty="0"/>
          </a:p>
        </p:txBody>
      </p:sp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222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6" grpId="0" animBg="1"/>
      <p:bldP spid="8" grpId="0" animBg="1"/>
      <p:bldP spid="9" grpId="0" animBg="1"/>
      <p:bldP spid="10" grpId="0" animBg="1"/>
      <p:bldP spid="2" grpId="0" animBg="1"/>
      <p:bldP spid="21" grpId="0" animBg="1"/>
      <p:bldP spid="22" grpId="0" animBg="1"/>
      <p:bldP spid="20" grpId="0" animBg="1"/>
      <p:bldP spid="13" grpId="0" animBg="1"/>
      <p:bldP spid="24" grpId="0" animBg="1"/>
      <p:bldP spid="25" grpId="0" animBg="1"/>
      <p:bldP spid="27" grpId="0" animBg="1"/>
      <p:bldP spid="38" grpId="0" animBg="1"/>
      <p:bldP spid="39" grpId="0" animBg="1"/>
      <p:bldP spid="4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286000" y="584765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VE" sz="1200" dirty="0"/>
              <a:t>http://www.gutmicrobiotawatch.org/immunology-in-the-gut-mucosa-a-video-animation-from-nature/</a:t>
            </a:r>
          </a:p>
        </p:txBody>
      </p:sp>
      <p:pic>
        <p:nvPicPr>
          <p:cNvPr id="1026" name="Picture 2" descr="C:\Users\ximena\Desktop\bacte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109" y="649450"/>
            <a:ext cx="6151780" cy="42515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381282" y="5351260"/>
            <a:ext cx="4366901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Inmunología en la mucosa intestinal</a:t>
            </a:r>
            <a:endParaRPr lang="es-VE" dirty="0"/>
          </a:p>
        </p:txBody>
      </p:sp>
      <p:sp>
        <p:nvSpPr>
          <p:cNvPr id="5" name="4 CuadroTexto"/>
          <p:cNvSpPr txBox="1"/>
          <p:nvPr/>
        </p:nvSpPr>
        <p:spPr>
          <a:xfrm>
            <a:off x="3189129" y="4959668"/>
            <a:ext cx="2799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Bacterias en el intestino</a:t>
            </a:r>
            <a:endParaRPr lang="es-VE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44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4"/>
          <p:cNvSpPr txBox="1">
            <a:spLocks noChangeArrowheads="1"/>
          </p:cNvSpPr>
          <p:nvPr/>
        </p:nvSpPr>
        <p:spPr bwMode="auto">
          <a:xfrm>
            <a:off x="1736725" y="1412875"/>
            <a:ext cx="3821880" cy="400110"/>
          </a:xfrm>
          <a:prstGeom prst="rect">
            <a:avLst/>
          </a:prstGeom>
          <a:solidFill>
            <a:srgbClr val="FFCDE6"/>
          </a:solidFill>
          <a:ln w="28575">
            <a:solidFill>
              <a:srgbClr val="C60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FUNCIONES METABÓLICAS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5893" name="Text Box 5"/>
          <p:cNvSpPr txBox="1">
            <a:spLocks noChangeArrowheads="1"/>
          </p:cNvSpPr>
          <p:nvPr/>
        </p:nvSpPr>
        <p:spPr bwMode="auto">
          <a:xfrm>
            <a:off x="1692275" y="1965325"/>
            <a:ext cx="4233863" cy="4206875"/>
          </a:xfrm>
          <a:prstGeom prst="rect">
            <a:avLst/>
          </a:prstGeom>
          <a:solidFill>
            <a:srgbClr val="FFDDEB"/>
          </a:solidFill>
          <a:ln>
            <a:noFill/>
          </a:ln>
          <a:effectLst>
            <a:outerShdw dist="63500" dir="2212194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sz="1000" dirty="0"/>
          </a:p>
          <a:p>
            <a:pPr marL="342900" indent="-342900" algn="l" eaLnBrk="1" hangingPunct="1">
              <a:buFont typeface="Wingdings" panose="05000000000000000000" pitchFamily="2" charset="2"/>
              <a:buChar char="ü"/>
            </a:pPr>
            <a:r>
              <a:rPr lang="es-ES" dirty="0"/>
              <a:t> Color y olor </a:t>
            </a:r>
            <a:r>
              <a:rPr lang="es-ES" dirty="0" smtClean="0"/>
              <a:t>heces </a:t>
            </a:r>
            <a:endParaRPr lang="es-ES" dirty="0"/>
          </a:p>
          <a:p>
            <a:pPr algn="l" eaLnBrk="1" hangingPunct="1">
              <a:buFontTx/>
              <a:buChar char="•"/>
            </a:pPr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dirty="0"/>
              <a:t> 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FERMENTACIÓN Carbohidratos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FontTx/>
              <a:buChar char="•"/>
            </a:pPr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dirty="0"/>
              <a:t> Degradación disacáridos</a:t>
            </a:r>
          </a:p>
          <a:p>
            <a:pPr algn="l" eaLnBrk="1" hangingPunct="1">
              <a:buFontTx/>
              <a:buChar char="•"/>
            </a:pPr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dirty="0"/>
              <a:t> </a:t>
            </a:r>
            <a:r>
              <a:rPr lang="es-ES" dirty="0" err="1"/>
              <a:t>Decarboxilación</a:t>
            </a:r>
            <a:r>
              <a:rPr lang="es-ES" dirty="0"/>
              <a:t> aminas</a:t>
            </a:r>
          </a:p>
          <a:p>
            <a:pPr algn="l" eaLnBrk="1" hangingPunct="1">
              <a:buFontTx/>
              <a:buChar char="•"/>
            </a:pPr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dirty="0"/>
              <a:t> Formación NH</a:t>
            </a:r>
            <a:r>
              <a:rPr lang="es-ES" baseline="-25000" dirty="0"/>
              <a:t>3</a:t>
            </a:r>
          </a:p>
          <a:p>
            <a:pPr algn="l" eaLnBrk="1" hangingPunct="1">
              <a:buFontTx/>
              <a:buChar char="•"/>
            </a:pPr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dirty="0"/>
              <a:t> Síntesis Vitaminas </a:t>
            </a:r>
            <a:r>
              <a:rPr lang="es-ES" sz="1600" b="1" dirty="0"/>
              <a:t>B</a:t>
            </a:r>
            <a:r>
              <a:rPr lang="es-ES" sz="1600" b="1" baseline="-25000" dirty="0"/>
              <a:t>12</a:t>
            </a:r>
            <a:r>
              <a:rPr lang="es-ES" sz="1600" b="1" dirty="0"/>
              <a:t>, K</a:t>
            </a:r>
          </a:p>
          <a:p>
            <a:pPr algn="l" eaLnBrk="1" hangingPunct="1">
              <a:buFontTx/>
              <a:buChar char="•"/>
            </a:pPr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dirty="0"/>
              <a:t> Degradación Sales Biliares</a:t>
            </a:r>
          </a:p>
          <a:p>
            <a:pPr algn="l" eaLnBrk="1" hangingPunct="1">
              <a:buFontTx/>
              <a:buChar char="•"/>
            </a:pPr>
            <a:endParaRPr lang="es-ES" sz="1000" dirty="0"/>
          </a:p>
          <a:p>
            <a:pPr algn="l" eaLnBrk="1" hangingPunct="1">
              <a:buFontTx/>
              <a:buChar char="•"/>
            </a:pPr>
            <a:r>
              <a:rPr lang="es-ES" dirty="0"/>
              <a:t> </a:t>
            </a:r>
            <a:r>
              <a:rPr lang="es-ES" dirty="0" err="1"/>
              <a:t>Desconjugación</a:t>
            </a:r>
            <a:r>
              <a:rPr lang="es-ES" dirty="0"/>
              <a:t> esteroides </a:t>
            </a:r>
          </a:p>
          <a:p>
            <a:pPr algn="l" eaLnBrk="1" hangingPunct="1"/>
            <a:r>
              <a:rPr lang="es-ES" dirty="0"/>
              <a:t>   sexuales</a:t>
            </a:r>
          </a:p>
          <a:p>
            <a:pPr algn="l" eaLnBrk="1" hangingPunct="1">
              <a:buFontTx/>
              <a:buChar char="•"/>
            </a:pPr>
            <a:endParaRPr lang="es-ES" sz="1000" dirty="0"/>
          </a:p>
        </p:txBody>
      </p:sp>
      <p:pic>
        <p:nvPicPr>
          <p:cNvPr id="78852" name="Picture 8" descr="E_coli_O157H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398" y="4068762"/>
            <a:ext cx="2841010" cy="2347913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901" name="Text Box 13"/>
          <p:cNvSpPr txBox="1">
            <a:spLocks noChangeArrowheads="1"/>
          </p:cNvSpPr>
          <p:nvPr/>
        </p:nvSpPr>
        <p:spPr bwMode="auto">
          <a:xfrm>
            <a:off x="395536" y="404664"/>
            <a:ext cx="1727547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7117344" y="1486832"/>
            <a:ext cx="165622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dirty="0" smtClean="0"/>
              <a:t>Fermentación</a:t>
            </a:r>
            <a:endParaRPr lang="es-ES" sz="1800" dirty="0"/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6748233" y="332656"/>
            <a:ext cx="1999265" cy="400110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 dirty="0" smtClean="0"/>
              <a:t>V</a:t>
            </a:r>
            <a:r>
              <a:rPr lang="es-ES" b="1" dirty="0"/>
              <a:t>. Microbiota </a:t>
            </a: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6537057" y="820162"/>
            <a:ext cx="2236510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Microbiota Intestinal</a:t>
            </a:r>
          </a:p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Funciones 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752443" y="1555497"/>
            <a:ext cx="2148345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 dirty="0" smtClean="0"/>
              <a:t>Fermentación</a:t>
            </a:r>
            <a:endParaRPr lang="es-ES" sz="2400" b="1" dirty="0"/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749300" y="2120949"/>
            <a:ext cx="3822700" cy="2616101"/>
          </a:xfrm>
          <a:prstGeom prst="rect">
            <a:avLst/>
          </a:prstGeom>
          <a:solidFill>
            <a:srgbClr val="FFD9E8"/>
          </a:solidFill>
          <a:ln w="28575">
            <a:solidFill>
              <a:srgbClr val="FF414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defRPr/>
            </a:pPr>
            <a:endParaRPr lang="es-ES" sz="1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sz="2400" dirty="0"/>
              <a:t>“Digestión anaeróbica del contenido </a:t>
            </a:r>
            <a:r>
              <a:rPr lang="es-ES" sz="2400" dirty="0" smtClean="0"/>
              <a:t>intestinal, carbohidratos </a:t>
            </a:r>
            <a:r>
              <a:rPr lang="es-ES" sz="2400" dirty="0"/>
              <a:t>y algo de proteínas, realizada en el colon por enzimas microbianas”</a:t>
            </a:r>
          </a:p>
          <a:p>
            <a:pPr algn="l">
              <a:defRPr/>
            </a:pPr>
            <a:endParaRPr lang="es-ES" sz="1000" b="1" dirty="0"/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5451243" y="2459504"/>
            <a:ext cx="2593980" cy="1938992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 smtClean="0"/>
              <a:t>¡NO </a:t>
            </a:r>
            <a:r>
              <a:rPr lang="es-ES" sz="2400" dirty="0"/>
              <a:t>HAY</a:t>
            </a:r>
          </a:p>
          <a:p>
            <a:pPr eaLnBrk="1" hangingPunct="1"/>
            <a:r>
              <a:rPr lang="es-ES" sz="2400" dirty="0"/>
              <a:t>células </a:t>
            </a:r>
            <a:r>
              <a:rPr lang="es-ES" sz="2400" dirty="0" err="1"/>
              <a:t>colónicas</a:t>
            </a:r>
            <a:endParaRPr lang="es-ES" sz="2400" dirty="0"/>
          </a:p>
          <a:p>
            <a:pPr eaLnBrk="1" hangingPunct="1"/>
            <a:r>
              <a:rPr lang="es-ES" sz="2400" dirty="0"/>
              <a:t>que produzcan </a:t>
            </a:r>
          </a:p>
          <a:p>
            <a:pPr eaLnBrk="1" hangingPunct="1"/>
            <a:r>
              <a:rPr lang="es-ES" sz="2400" dirty="0"/>
              <a:t>ENZIMAS </a:t>
            </a:r>
          </a:p>
          <a:p>
            <a:pPr eaLnBrk="1" hangingPunct="1"/>
            <a:r>
              <a:rPr lang="es-ES" sz="2400" dirty="0"/>
              <a:t>digestivas!</a:t>
            </a:r>
          </a:p>
        </p:txBody>
      </p:sp>
      <p:sp>
        <p:nvSpPr>
          <p:cNvPr id="26644" name="Text Box 20"/>
          <p:cNvSpPr txBox="1">
            <a:spLocks noChangeArrowheads="1"/>
          </p:cNvSpPr>
          <p:nvPr/>
        </p:nvSpPr>
        <p:spPr bwMode="auto">
          <a:xfrm>
            <a:off x="372067" y="620713"/>
            <a:ext cx="1486305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6748233" y="332656"/>
            <a:ext cx="1999265" cy="400110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 dirty="0" smtClean="0"/>
              <a:t>V</a:t>
            </a:r>
            <a:r>
              <a:rPr lang="es-ES" b="1" dirty="0"/>
              <a:t>. Microbiota </a:t>
            </a: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7390041" y="819771"/>
            <a:ext cx="1322798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Microbiota </a:t>
            </a:r>
          </a:p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 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 animBg="1"/>
      <p:bldP spid="26640" grpId="1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4" descr="colon 2"/>
          <p:cNvPicPr>
            <a:picLocks noChangeAspect="1" noChangeArrowheads="1"/>
          </p:cNvPicPr>
          <p:nvPr/>
        </p:nvPicPr>
        <p:blipFill>
          <a:blip r:embed="rId2" cstate="print">
            <a:lum bright="-18000" contrast="54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0985"/>
          <a:stretch>
            <a:fillRect/>
          </a:stretch>
        </p:blipFill>
        <p:spPr bwMode="auto">
          <a:xfrm>
            <a:off x="1641369" y="1161678"/>
            <a:ext cx="4802294" cy="4443119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816" name="Text Box 8"/>
          <p:cNvSpPr txBox="1">
            <a:spLocks noChangeArrowheads="1"/>
          </p:cNvSpPr>
          <p:nvPr/>
        </p:nvSpPr>
        <p:spPr bwMode="auto">
          <a:xfrm>
            <a:off x="598505" y="514707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939526" y="1284148"/>
            <a:ext cx="165622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Fermentación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Conector recto 3"/>
          <p:cNvCxnSpPr/>
          <p:nvPr/>
        </p:nvCxnSpPr>
        <p:spPr bwMode="auto">
          <a:xfrm flipH="1">
            <a:off x="3491880" y="2636912"/>
            <a:ext cx="72008" cy="14401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7309821" y="333948"/>
            <a:ext cx="1285928" cy="830997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Microbiota </a:t>
            </a:r>
          </a:p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</a:t>
            </a:r>
          </a:p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Funciones 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 bwMode="auto">
          <a:xfrm>
            <a:off x="2339752" y="4653136"/>
            <a:ext cx="1440160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Rectángulo 4"/>
          <p:cNvSpPr/>
          <p:nvPr/>
        </p:nvSpPr>
        <p:spPr bwMode="auto">
          <a:xfrm>
            <a:off x="4860032" y="4941168"/>
            <a:ext cx="1296144" cy="37223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393483" y="4573745"/>
            <a:ext cx="12843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latin typeface="Symbol" panose="05050102010706020507" pitchFamily="18" charset="2"/>
              </a:rPr>
              <a:t>a</a:t>
            </a:r>
            <a:r>
              <a:rPr lang="es-VE" dirty="0" smtClean="0"/>
              <a:t> amilasa</a:t>
            </a:r>
            <a:endParaRPr lang="es-VE" dirty="0"/>
          </a:p>
        </p:txBody>
      </p:sp>
      <p:sp>
        <p:nvSpPr>
          <p:cNvPr id="13" name="CuadroTexto 12"/>
          <p:cNvSpPr txBox="1"/>
          <p:nvPr/>
        </p:nvSpPr>
        <p:spPr>
          <a:xfrm>
            <a:off x="4841412" y="4858935"/>
            <a:ext cx="1119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celulasa</a:t>
            </a:r>
            <a:endParaRPr lang="es-VE" dirty="0"/>
          </a:p>
        </p:txBody>
      </p:sp>
      <p:sp>
        <p:nvSpPr>
          <p:cNvPr id="9" name="8 CuadroTexto"/>
          <p:cNvSpPr txBox="1"/>
          <p:nvPr/>
        </p:nvSpPr>
        <p:spPr>
          <a:xfrm>
            <a:off x="4509202" y="5189298"/>
            <a:ext cx="1835759" cy="830997"/>
          </a:xfrm>
          <a:prstGeom prst="rect">
            <a:avLst/>
          </a:prstGeom>
          <a:solidFill>
            <a:srgbClr val="FFB9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s-VE" sz="2400" dirty="0" smtClean="0"/>
              <a:t>Microbiota </a:t>
            </a:r>
          </a:p>
          <a:p>
            <a:pPr algn="l"/>
            <a:r>
              <a:rPr lang="es-VE" sz="2400" dirty="0" smtClean="0"/>
              <a:t>intestinal</a:t>
            </a:r>
            <a:endParaRPr lang="es-VE" sz="2400" dirty="0"/>
          </a:p>
        </p:txBody>
      </p:sp>
      <p:sp>
        <p:nvSpPr>
          <p:cNvPr id="2" name="1 CuadroTexto"/>
          <p:cNvSpPr txBox="1"/>
          <p:nvPr/>
        </p:nvSpPr>
        <p:spPr>
          <a:xfrm>
            <a:off x="1842168" y="4990236"/>
            <a:ext cx="2568332" cy="646331"/>
          </a:xfrm>
          <a:prstGeom prst="rect">
            <a:avLst/>
          </a:prstGeom>
          <a:solidFill>
            <a:srgbClr val="BBE0E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s-VE" sz="1800" dirty="0" smtClean="0"/>
              <a:t>Secreción salival</a:t>
            </a:r>
          </a:p>
          <a:p>
            <a:pPr algn="l"/>
            <a:r>
              <a:rPr lang="es-VE" sz="1800" dirty="0" smtClean="0"/>
              <a:t>Secreción pancreática</a:t>
            </a:r>
            <a:endParaRPr lang="es-VE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10" name="Text Box 14"/>
          <p:cNvSpPr txBox="1">
            <a:spLocks noChangeArrowheads="1"/>
          </p:cNvSpPr>
          <p:nvPr/>
        </p:nvSpPr>
        <p:spPr bwMode="auto">
          <a:xfrm>
            <a:off x="395536" y="658267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6514" name="Text Box 18"/>
          <p:cNvSpPr txBox="1">
            <a:spLocks noChangeArrowheads="1"/>
          </p:cNvSpPr>
          <p:nvPr/>
        </p:nvSpPr>
        <p:spPr bwMode="auto">
          <a:xfrm>
            <a:off x="7164249" y="1235885"/>
            <a:ext cx="1656223" cy="36933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Fermentación</a:t>
            </a:r>
            <a:endParaRPr lang="es-ES" sz="1800" b="1" dirty="0"/>
          </a:p>
        </p:txBody>
      </p:sp>
      <p:sp>
        <p:nvSpPr>
          <p:cNvPr id="81924" name="Rectangle 21"/>
          <p:cNvSpPr>
            <a:spLocks noChangeArrowheads="1"/>
          </p:cNvSpPr>
          <p:nvPr/>
        </p:nvSpPr>
        <p:spPr bwMode="auto">
          <a:xfrm>
            <a:off x="3852242" y="4581525"/>
            <a:ext cx="42481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20" name="Text Box 24"/>
          <p:cNvSpPr txBox="1">
            <a:spLocks noChangeArrowheads="1"/>
          </p:cNvSpPr>
          <p:nvPr/>
        </p:nvSpPr>
        <p:spPr bwMode="auto">
          <a:xfrm>
            <a:off x="6922467" y="4581525"/>
            <a:ext cx="746125" cy="1069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Gases</a:t>
            </a:r>
          </a:p>
          <a:p>
            <a:pPr algn="l">
              <a:defRPr/>
            </a:pPr>
            <a:r>
              <a:rPr lang="es-ES_tradnl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</a:t>
            </a:r>
            <a:r>
              <a:rPr lang="es-ES_tradnl" sz="1600" b="1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  <a:p>
            <a:pPr algn="l">
              <a:defRPr/>
            </a:pPr>
            <a:r>
              <a:rPr lang="es-ES_tradnl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_tradnl" sz="1600" b="1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  <a:p>
            <a:pPr algn="l">
              <a:defRPr/>
            </a:pPr>
            <a:r>
              <a:rPr lang="es-ES_tradnl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</a:t>
            </a:r>
            <a:r>
              <a:rPr lang="es-ES_tradnl" sz="1600" b="1" baseline="-25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81927" name="Rectangle 25"/>
          <p:cNvSpPr>
            <a:spLocks noChangeArrowheads="1"/>
          </p:cNvSpPr>
          <p:nvPr/>
        </p:nvSpPr>
        <p:spPr bwMode="auto">
          <a:xfrm>
            <a:off x="5581030" y="4581525"/>
            <a:ext cx="10795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28" name="Oval 30"/>
          <p:cNvSpPr>
            <a:spLocks noChangeArrowheads="1"/>
          </p:cNvSpPr>
          <p:nvPr/>
        </p:nvSpPr>
        <p:spPr bwMode="auto">
          <a:xfrm>
            <a:off x="3707780" y="4508500"/>
            <a:ext cx="433387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1929" name="Oval 31"/>
          <p:cNvSpPr>
            <a:spLocks noChangeArrowheads="1"/>
          </p:cNvSpPr>
          <p:nvPr/>
        </p:nvSpPr>
        <p:spPr bwMode="auto">
          <a:xfrm>
            <a:off x="5941392" y="4365625"/>
            <a:ext cx="647700" cy="3587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25" name="Text Box 29"/>
          <p:cNvSpPr txBox="1">
            <a:spLocks noChangeArrowheads="1"/>
          </p:cNvSpPr>
          <p:nvPr/>
        </p:nvSpPr>
        <p:spPr bwMode="auto">
          <a:xfrm>
            <a:off x="3609355" y="4532313"/>
            <a:ext cx="1905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Ácidos Grasos</a:t>
            </a:r>
          </a:p>
          <a:p>
            <a:pPr>
              <a:defRPr/>
            </a:pPr>
            <a:r>
              <a:rPr lang="es-ES_tradnl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Cad</a:t>
            </a:r>
            <a:r>
              <a:rPr lang="es-ES_tradnl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CORTA</a:t>
            </a:r>
          </a:p>
        </p:txBody>
      </p:sp>
      <p:sp>
        <p:nvSpPr>
          <p:cNvPr id="106522" name="Text Box 26"/>
          <p:cNvSpPr txBox="1">
            <a:spLocks noChangeArrowheads="1"/>
          </p:cNvSpPr>
          <p:nvPr/>
        </p:nvSpPr>
        <p:spPr bwMode="auto">
          <a:xfrm>
            <a:off x="5426461" y="4581525"/>
            <a:ext cx="1236237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b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Ácido </a:t>
            </a:r>
          </a:p>
          <a:p>
            <a:pPr>
              <a:defRPr/>
            </a:pPr>
            <a:r>
              <a:rPr lang="es-ES_tradnl" sz="1800" b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LÁCTICO</a:t>
            </a:r>
          </a:p>
        </p:txBody>
      </p:sp>
      <p:sp>
        <p:nvSpPr>
          <p:cNvPr id="81932" name="Rectangle 32"/>
          <p:cNvSpPr>
            <a:spLocks noChangeArrowheads="1"/>
          </p:cNvSpPr>
          <p:nvPr/>
        </p:nvSpPr>
        <p:spPr bwMode="auto">
          <a:xfrm>
            <a:off x="2699717" y="3500438"/>
            <a:ext cx="1368425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29" name="Text Box 33"/>
          <p:cNvSpPr txBox="1">
            <a:spLocks noChangeArrowheads="1"/>
          </p:cNvSpPr>
          <p:nvPr/>
        </p:nvSpPr>
        <p:spPr bwMode="auto">
          <a:xfrm>
            <a:off x="1427880" y="3918257"/>
            <a:ext cx="1470274" cy="64633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Enzimas</a:t>
            </a:r>
          </a:p>
          <a:p>
            <a:pPr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bacterianas</a:t>
            </a:r>
          </a:p>
        </p:txBody>
      </p:sp>
      <p:sp>
        <p:nvSpPr>
          <p:cNvPr id="81934" name="Rectangle 34"/>
          <p:cNvSpPr>
            <a:spLocks noChangeArrowheads="1"/>
          </p:cNvSpPr>
          <p:nvPr/>
        </p:nvSpPr>
        <p:spPr bwMode="auto">
          <a:xfrm>
            <a:off x="5796930" y="2924175"/>
            <a:ext cx="20875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31" name="Text Box 35"/>
          <p:cNvSpPr txBox="1">
            <a:spLocks noChangeArrowheads="1"/>
          </p:cNvSpPr>
          <p:nvPr/>
        </p:nvSpPr>
        <p:spPr bwMode="auto">
          <a:xfrm>
            <a:off x="5707395" y="3159125"/>
            <a:ext cx="1476375" cy="70167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Celulasa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bacteriana</a:t>
            </a:r>
          </a:p>
        </p:txBody>
      </p:sp>
      <p:sp>
        <p:nvSpPr>
          <p:cNvPr id="81936" name="Rectangle 36"/>
          <p:cNvSpPr>
            <a:spLocks noChangeArrowheads="1"/>
          </p:cNvSpPr>
          <p:nvPr/>
        </p:nvSpPr>
        <p:spPr bwMode="auto">
          <a:xfrm>
            <a:off x="2196480" y="2708275"/>
            <a:ext cx="2376487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18" name="Text Box 22"/>
          <p:cNvSpPr txBox="1">
            <a:spLocks noChangeArrowheads="1"/>
          </p:cNvSpPr>
          <p:nvPr/>
        </p:nvSpPr>
        <p:spPr bwMode="auto">
          <a:xfrm>
            <a:off x="2115563" y="2179111"/>
            <a:ext cx="1657826" cy="1323439"/>
          </a:xfrm>
          <a:prstGeom prst="rect">
            <a:avLst/>
          </a:prstGeom>
          <a:solidFill>
            <a:srgbClr val="71B8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dirty="0"/>
              <a:t>Aminoácidos</a:t>
            </a:r>
          </a:p>
          <a:p>
            <a:pPr algn="l">
              <a:defRPr/>
            </a:pPr>
            <a:r>
              <a:rPr lang="es-ES_tradnl" dirty="0"/>
              <a:t>Almidones </a:t>
            </a:r>
          </a:p>
          <a:p>
            <a:pPr algn="l">
              <a:defRPr/>
            </a:pPr>
            <a:r>
              <a:rPr lang="es-ES_tradnl" dirty="0"/>
              <a:t>resistentes</a:t>
            </a:r>
          </a:p>
          <a:p>
            <a:pPr algn="l">
              <a:defRPr/>
            </a:pPr>
            <a:r>
              <a:rPr lang="es-ES_tradnl" dirty="0"/>
              <a:t>a amilasa</a:t>
            </a:r>
          </a:p>
        </p:txBody>
      </p:sp>
      <p:sp>
        <p:nvSpPr>
          <p:cNvPr id="106506" name="Oval 10"/>
          <p:cNvSpPr>
            <a:spLocks noChangeArrowheads="1"/>
          </p:cNvSpPr>
          <p:nvPr/>
        </p:nvSpPr>
        <p:spPr bwMode="auto">
          <a:xfrm>
            <a:off x="3482308" y="4076700"/>
            <a:ext cx="2115603" cy="1439863"/>
          </a:xfrm>
          <a:prstGeom prst="ellipse">
            <a:avLst/>
          </a:prstGeom>
          <a:noFill/>
          <a:ln w="57150">
            <a:solidFill>
              <a:srgbClr val="FF2F2F"/>
            </a:solidFill>
            <a:prstDash val="sysDot"/>
            <a:round/>
            <a:headEnd/>
            <a:tailEnd/>
          </a:ln>
          <a:effectLst>
            <a:outerShdw dist="28398" dir="3806097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6539" name="Line 43"/>
          <p:cNvSpPr>
            <a:spLocks noChangeShapeType="1"/>
          </p:cNvSpPr>
          <p:nvPr/>
        </p:nvSpPr>
        <p:spPr bwMode="auto">
          <a:xfrm>
            <a:off x="2988642" y="3500438"/>
            <a:ext cx="0" cy="14414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40" name="Line 44"/>
          <p:cNvSpPr>
            <a:spLocks noChangeShapeType="1"/>
          </p:cNvSpPr>
          <p:nvPr/>
        </p:nvSpPr>
        <p:spPr bwMode="auto">
          <a:xfrm>
            <a:off x="2988642" y="4941888"/>
            <a:ext cx="7921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41" name="Line 45"/>
          <p:cNvSpPr>
            <a:spLocks noChangeShapeType="1"/>
          </p:cNvSpPr>
          <p:nvPr/>
        </p:nvSpPr>
        <p:spPr bwMode="auto">
          <a:xfrm>
            <a:off x="5581030" y="2852738"/>
            <a:ext cx="0" cy="1368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42" name="Line 46"/>
          <p:cNvSpPr>
            <a:spLocks noChangeShapeType="1"/>
          </p:cNvSpPr>
          <p:nvPr/>
        </p:nvSpPr>
        <p:spPr bwMode="auto">
          <a:xfrm>
            <a:off x="4141167" y="4221163"/>
            <a:ext cx="31670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44" name="Line 48"/>
          <p:cNvSpPr>
            <a:spLocks noChangeShapeType="1"/>
          </p:cNvSpPr>
          <p:nvPr/>
        </p:nvSpPr>
        <p:spPr bwMode="auto">
          <a:xfrm>
            <a:off x="5941392" y="4221163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45" name="Line 49"/>
          <p:cNvSpPr>
            <a:spLocks noChangeShapeType="1"/>
          </p:cNvSpPr>
          <p:nvPr/>
        </p:nvSpPr>
        <p:spPr bwMode="auto">
          <a:xfrm>
            <a:off x="7308230" y="422116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6546" name="Line 50"/>
          <p:cNvSpPr>
            <a:spLocks noChangeShapeType="1"/>
          </p:cNvSpPr>
          <p:nvPr/>
        </p:nvSpPr>
        <p:spPr bwMode="auto">
          <a:xfrm>
            <a:off x="4141167" y="4222750"/>
            <a:ext cx="0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6519" name="Text Box 23"/>
          <p:cNvSpPr txBox="1">
            <a:spLocks noChangeArrowheads="1"/>
          </p:cNvSpPr>
          <p:nvPr/>
        </p:nvSpPr>
        <p:spPr bwMode="auto">
          <a:xfrm>
            <a:off x="4500058" y="2317611"/>
            <a:ext cx="2089034" cy="523220"/>
          </a:xfrm>
          <a:prstGeom prst="rect">
            <a:avLst/>
          </a:prstGeom>
          <a:solidFill>
            <a:srgbClr val="BFF0AE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CELULOSA</a:t>
            </a: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7513505" y="332656"/>
            <a:ext cx="1285928" cy="830997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Microbiota </a:t>
            </a:r>
          </a:p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</a:t>
            </a:r>
          </a:p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Funciones 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4" dur="2000" fill="hold"/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20" grpId="0" animBg="1"/>
      <p:bldP spid="106525" grpId="0"/>
      <p:bldP spid="106522" grpId="0" animBg="1"/>
      <p:bldP spid="106529" grpId="0" animBg="1"/>
      <p:bldP spid="106531" grpId="0" animBg="1"/>
      <p:bldP spid="106518" grpId="0" animBg="1"/>
      <p:bldP spid="106506" grpId="0" animBg="1"/>
      <p:bldP spid="106506" grpId="1" animBg="1"/>
      <p:bldP spid="106539" grpId="0" animBg="1"/>
      <p:bldP spid="106540" grpId="0" animBg="1"/>
      <p:bldP spid="106541" grpId="0" animBg="1"/>
      <p:bldP spid="106542" grpId="0" animBg="1"/>
      <p:bldP spid="106544" grpId="0" animBg="1"/>
      <p:bldP spid="106545" grpId="0" animBg="1"/>
      <p:bldP spid="106546" grpId="0" animBg="1"/>
      <p:bldP spid="1065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1382665" y="1268760"/>
            <a:ext cx="6378669" cy="3924151"/>
          </a:xfrm>
          <a:prstGeom prst="rect">
            <a:avLst/>
          </a:prstGeom>
          <a:solidFill>
            <a:srgbClr val="C6E6E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dirty="0" smtClean="0"/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e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su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3" name="2 Rectángulo"/>
          <p:cNvSpPr/>
          <p:nvPr/>
        </p:nvSpPr>
        <p:spPr>
          <a:xfrm>
            <a:off x="4283968" y="5301208"/>
            <a:ext cx="424847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Dr. Bill Taylor</a:t>
            </a:r>
          </a:p>
          <a:p>
            <a:pPr lvl="0"/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Prof. Emérito Ciencias Políticas</a:t>
            </a:r>
          </a:p>
          <a:p>
            <a:pPr lvl="0"/>
            <a:r>
              <a:rPr lang="es-VE" sz="1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endParaRPr lang="es-VE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s-VE" sz="18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Una carta a mis </a:t>
            </a:r>
            <a:r>
              <a:rPr lang="es-VE" sz="1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estudiantes </a:t>
            </a:r>
            <a:r>
              <a:rPr lang="es-VE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199</a:t>
            </a:r>
            <a:r>
              <a:rPr lang="es-V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es-V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58690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2015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988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5" name="Text Box 3"/>
          <p:cNvSpPr txBox="1">
            <a:spLocks noChangeArrowheads="1"/>
          </p:cNvSpPr>
          <p:nvPr/>
        </p:nvSpPr>
        <p:spPr bwMode="auto">
          <a:xfrm>
            <a:off x="3612220" y="1350235"/>
            <a:ext cx="1877437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/>
              <a:t>Ácidos </a:t>
            </a:r>
            <a:r>
              <a:rPr lang="es-ES" dirty="0" smtClean="0"/>
              <a:t>Grasos</a:t>
            </a:r>
            <a:endParaRPr lang="es-ES" dirty="0"/>
          </a:p>
          <a:p>
            <a:pPr>
              <a:defRPr/>
            </a:pPr>
            <a:r>
              <a:rPr lang="es-ES" dirty="0"/>
              <a:t>Cadena Corta</a:t>
            </a:r>
          </a:p>
        </p:txBody>
      </p:sp>
      <p:pic>
        <p:nvPicPr>
          <p:cNvPr id="166932" name="Picture 20" descr="vaca comien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74" t="17963" r="23541" b="15253"/>
          <a:stretch>
            <a:fillRect/>
          </a:stretch>
        </p:blipFill>
        <p:spPr bwMode="auto">
          <a:xfrm>
            <a:off x="490253" y="3286125"/>
            <a:ext cx="2640719" cy="212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6935" name="Text Box 23"/>
          <p:cNvSpPr txBox="1">
            <a:spLocks noChangeArrowheads="1"/>
          </p:cNvSpPr>
          <p:nvPr/>
        </p:nvSpPr>
        <p:spPr bwMode="auto">
          <a:xfrm>
            <a:off x="423886" y="373138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6936" name="Text Box 24"/>
          <p:cNvSpPr txBox="1">
            <a:spLocks noChangeArrowheads="1"/>
          </p:cNvSpPr>
          <p:nvPr/>
        </p:nvSpPr>
        <p:spPr bwMode="auto">
          <a:xfrm>
            <a:off x="994990" y="5415335"/>
            <a:ext cx="17367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dirty="0"/>
              <a:t>Principal fuente </a:t>
            </a:r>
          </a:p>
          <a:p>
            <a:pPr eaLnBrk="1" hangingPunct="1"/>
            <a:r>
              <a:rPr lang="es-ES" sz="1600" dirty="0"/>
              <a:t>energética en </a:t>
            </a:r>
          </a:p>
          <a:p>
            <a:pPr eaLnBrk="1" hangingPunct="1"/>
            <a:r>
              <a:rPr lang="es-ES" sz="1600" dirty="0"/>
              <a:t>herbívoros</a:t>
            </a:r>
          </a:p>
        </p:txBody>
      </p:sp>
      <p:sp>
        <p:nvSpPr>
          <p:cNvPr id="166937" name="Text Box 25"/>
          <p:cNvSpPr txBox="1">
            <a:spLocks noChangeArrowheads="1"/>
          </p:cNvSpPr>
          <p:nvPr/>
        </p:nvSpPr>
        <p:spPr bwMode="auto">
          <a:xfrm>
            <a:off x="2555776" y="2252663"/>
            <a:ext cx="1685077" cy="923330"/>
          </a:xfrm>
          <a:prstGeom prst="rect">
            <a:avLst/>
          </a:prstGeom>
          <a:solidFill>
            <a:srgbClr val="FFD96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dirty="0"/>
              <a:t>Ac. Acético</a:t>
            </a:r>
          </a:p>
          <a:p>
            <a:pPr algn="l" eaLnBrk="1" hangingPunct="1"/>
            <a:r>
              <a:rPr lang="es-ES" sz="1800" dirty="0"/>
              <a:t>Ac. Butírico</a:t>
            </a:r>
          </a:p>
          <a:p>
            <a:pPr algn="l" eaLnBrk="1" hangingPunct="1"/>
            <a:r>
              <a:rPr lang="es-ES" sz="1800" dirty="0"/>
              <a:t>Ac. </a:t>
            </a:r>
            <a:r>
              <a:rPr lang="es-ES" sz="1800" dirty="0" err="1" smtClean="0"/>
              <a:t>Propiónico</a:t>
            </a:r>
            <a:endParaRPr lang="es-ES" sz="1800" dirty="0"/>
          </a:p>
        </p:txBody>
      </p:sp>
      <p:sp>
        <p:nvSpPr>
          <p:cNvPr id="166938" name="Text Box 26"/>
          <p:cNvSpPr txBox="1">
            <a:spLocks noChangeArrowheads="1"/>
          </p:cNvSpPr>
          <p:nvPr/>
        </p:nvSpPr>
        <p:spPr bwMode="auto">
          <a:xfrm>
            <a:off x="4776890" y="2254382"/>
            <a:ext cx="1895071" cy="830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/>
              <a:t>Absorción </a:t>
            </a:r>
          </a:p>
          <a:p>
            <a:pPr eaLnBrk="1" hangingPunct="1"/>
            <a:r>
              <a:rPr lang="es-ES" sz="2400"/>
              <a:t>por difusión</a:t>
            </a:r>
          </a:p>
        </p:txBody>
      </p:sp>
      <p:pic>
        <p:nvPicPr>
          <p:cNvPr id="82955" name="Picture 28" descr="colon 1"/>
          <p:cNvPicPr>
            <a:picLocks noChangeAspect="1" noChangeArrowheads="1"/>
          </p:cNvPicPr>
          <p:nvPr/>
        </p:nvPicPr>
        <p:blipFill>
          <a:blip r:embed="rId3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79" t="59949" r="9883" b="6194"/>
          <a:stretch>
            <a:fillRect/>
          </a:stretch>
        </p:blipFill>
        <p:spPr bwMode="auto">
          <a:xfrm>
            <a:off x="3347665" y="3429000"/>
            <a:ext cx="504190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6" name="Rectangle 29"/>
          <p:cNvSpPr>
            <a:spLocks noChangeArrowheads="1"/>
          </p:cNvSpPr>
          <p:nvPr/>
        </p:nvSpPr>
        <p:spPr bwMode="auto">
          <a:xfrm>
            <a:off x="3203203" y="3286125"/>
            <a:ext cx="5329237" cy="26638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44" name="Line 32"/>
          <p:cNvSpPr>
            <a:spLocks noChangeShapeType="1"/>
          </p:cNvSpPr>
          <p:nvPr/>
        </p:nvSpPr>
        <p:spPr bwMode="auto">
          <a:xfrm>
            <a:off x="4282976" y="2636838"/>
            <a:ext cx="576263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7164249" y="1235885"/>
            <a:ext cx="1656223" cy="36933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Fermentación</a:t>
            </a:r>
            <a:endParaRPr lang="es-ES" sz="1800" b="1" dirty="0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7513505" y="332656"/>
            <a:ext cx="1285928" cy="830997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Microbiota </a:t>
            </a:r>
          </a:p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</a:t>
            </a:r>
          </a:p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Funciones 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36" grpId="0"/>
      <p:bldP spid="166937" grpId="0" animBg="1"/>
      <p:bldP spid="166938" grpId="0" animBg="1"/>
      <p:bldP spid="82956" grpId="0" animBg="1"/>
      <p:bldP spid="16694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6" name="Text Box 4"/>
          <p:cNvSpPr txBox="1">
            <a:spLocks noChangeArrowheads="1"/>
          </p:cNvSpPr>
          <p:nvPr/>
        </p:nvSpPr>
        <p:spPr bwMode="auto">
          <a:xfrm>
            <a:off x="468313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83971" name="Picture 14" descr="img24"/>
          <p:cNvPicPr>
            <a:picLocks noChangeAspect="1" noChangeArrowheads="1"/>
          </p:cNvPicPr>
          <p:nvPr/>
        </p:nvPicPr>
        <p:blipFill rotWithShape="1"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6" t="6944" r="43389" b="50076"/>
          <a:stretch/>
        </p:blipFill>
        <p:spPr bwMode="auto">
          <a:xfrm>
            <a:off x="1114425" y="2147094"/>
            <a:ext cx="3385567" cy="375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2531" name="Text Box 19"/>
          <p:cNvSpPr txBox="1">
            <a:spLocks noChangeArrowheads="1"/>
          </p:cNvSpPr>
          <p:nvPr/>
        </p:nvSpPr>
        <p:spPr bwMode="auto">
          <a:xfrm>
            <a:off x="771525" y="549275"/>
            <a:ext cx="48895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83974" name="Text Box 21"/>
          <p:cNvSpPr txBox="1">
            <a:spLocks noChangeArrowheads="1"/>
          </p:cNvSpPr>
          <p:nvPr/>
        </p:nvSpPr>
        <p:spPr bwMode="auto">
          <a:xfrm>
            <a:off x="1979613" y="1268090"/>
            <a:ext cx="1588897" cy="830997"/>
          </a:xfrm>
          <a:prstGeom prst="rect">
            <a:avLst/>
          </a:prstGeom>
          <a:solidFill>
            <a:srgbClr val="FFD96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b="1" dirty="0"/>
              <a:t>Ac. acético </a:t>
            </a:r>
          </a:p>
          <a:p>
            <a:pPr algn="l" eaLnBrk="1" hangingPunct="1"/>
            <a:r>
              <a:rPr lang="es-ES_tradnl" sz="1600" b="1" dirty="0"/>
              <a:t>Ac. </a:t>
            </a:r>
            <a:r>
              <a:rPr lang="es-ES_tradnl" sz="1600" b="1" dirty="0" err="1"/>
              <a:t>propiónico</a:t>
            </a:r>
            <a:endParaRPr lang="es-ES_tradnl" sz="1600" b="1" dirty="0"/>
          </a:p>
          <a:p>
            <a:pPr algn="l" eaLnBrk="1" hangingPunct="1"/>
            <a:r>
              <a:rPr lang="es-ES_tradnl" sz="1600" b="1" dirty="0" smtClean="0"/>
              <a:t>Ac</a:t>
            </a:r>
            <a:r>
              <a:rPr lang="es-ES_tradnl" sz="1600" b="1" dirty="0"/>
              <a:t>. </a:t>
            </a:r>
            <a:r>
              <a:rPr lang="es-ES_tradnl" sz="1600" b="1" dirty="0" smtClean="0"/>
              <a:t>butírico</a:t>
            </a:r>
            <a:endParaRPr lang="es-ES_tradnl" sz="1600" b="1" dirty="0"/>
          </a:p>
        </p:txBody>
      </p:sp>
      <p:sp>
        <p:nvSpPr>
          <p:cNvPr id="83978" name="Oval 27"/>
          <p:cNvSpPr>
            <a:spLocks noChangeArrowheads="1"/>
          </p:cNvSpPr>
          <p:nvPr/>
        </p:nvSpPr>
        <p:spPr bwMode="auto">
          <a:xfrm>
            <a:off x="4643438" y="2093590"/>
            <a:ext cx="574675" cy="533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2540" name="Text Box 28"/>
          <p:cNvSpPr txBox="1">
            <a:spLocks noChangeArrowheads="1"/>
          </p:cNvSpPr>
          <p:nvPr/>
        </p:nvSpPr>
        <p:spPr bwMode="auto">
          <a:xfrm>
            <a:off x="4787900" y="3017838"/>
            <a:ext cx="34321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CC0066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Hidrosolubles</a:t>
            </a:r>
          </a:p>
          <a:p>
            <a:pPr algn="l">
              <a:buClr>
                <a:srgbClr val="CC0066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Vía </a:t>
            </a: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paracelular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Clr>
                <a:srgbClr val="CC0066"/>
              </a:buClr>
              <a:buFontTx/>
              <a:buChar char="•"/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Sangre vía porta al hígado</a:t>
            </a:r>
          </a:p>
        </p:txBody>
      </p:sp>
      <p:sp>
        <p:nvSpPr>
          <p:cNvPr id="83980" name="Text Box 29"/>
          <p:cNvSpPr txBox="1">
            <a:spLocks noChangeArrowheads="1"/>
          </p:cNvSpPr>
          <p:nvPr/>
        </p:nvSpPr>
        <p:spPr bwMode="auto">
          <a:xfrm>
            <a:off x="4866438" y="4212640"/>
            <a:ext cx="2367956" cy="707886"/>
          </a:xfrm>
          <a:prstGeom prst="rect">
            <a:avLst/>
          </a:prstGeom>
          <a:solidFill>
            <a:srgbClr val="FFFFCC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dirty="0"/>
              <a:t>Aunque son </a:t>
            </a:r>
            <a:r>
              <a:rPr lang="es-ES" dirty="0" smtClean="0"/>
              <a:t>grasas</a:t>
            </a:r>
          </a:p>
          <a:p>
            <a:pPr algn="l" eaLnBrk="1" hangingPunct="1"/>
            <a:r>
              <a:rPr lang="es-ES" u="sng" dirty="0" smtClean="0"/>
              <a:t>no </a:t>
            </a:r>
            <a:r>
              <a:rPr lang="es-ES" u="sng" dirty="0"/>
              <a:t>van</a:t>
            </a:r>
            <a:r>
              <a:rPr lang="es-ES" dirty="0"/>
              <a:t> a la linfa</a:t>
            </a:r>
          </a:p>
        </p:txBody>
      </p:sp>
      <p:sp>
        <p:nvSpPr>
          <p:cNvPr id="83981" name="Oval 30"/>
          <p:cNvSpPr>
            <a:spLocks noChangeArrowheads="1"/>
          </p:cNvSpPr>
          <p:nvPr/>
        </p:nvSpPr>
        <p:spPr bwMode="auto">
          <a:xfrm>
            <a:off x="3275013" y="2936207"/>
            <a:ext cx="1368425" cy="8651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83972" name="Text Box 15"/>
          <p:cNvSpPr txBox="1">
            <a:spLocks noChangeArrowheads="1"/>
          </p:cNvSpPr>
          <p:nvPr/>
        </p:nvSpPr>
        <p:spPr bwMode="auto">
          <a:xfrm>
            <a:off x="5073226" y="1310952"/>
            <a:ext cx="1954381" cy="138499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/>
              <a:t>Ácidos </a:t>
            </a:r>
            <a:r>
              <a:rPr lang="es-ES" dirty="0" smtClean="0"/>
              <a:t>Grasos </a:t>
            </a:r>
            <a:endParaRPr lang="es-ES" dirty="0"/>
          </a:p>
          <a:p>
            <a:pPr eaLnBrk="1" hangingPunct="1"/>
            <a:r>
              <a:rPr lang="es-ES" dirty="0"/>
              <a:t>C</a:t>
            </a:r>
            <a:r>
              <a:rPr lang="es-ES" dirty="0" smtClean="0"/>
              <a:t>adena Corta </a:t>
            </a:r>
            <a:endParaRPr lang="es-ES" dirty="0"/>
          </a:p>
          <a:p>
            <a:pPr eaLnBrk="1" hangingPunct="1"/>
            <a:r>
              <a:rPr lang="es-ES" dirty="0"/>
              <a:t>2-4 at. C</a:t>
            </a:r>
          </a:p>
          <a:p>
            <a:pPr eaLnBrk="1" hangingPunct="1"/>
            <a:endParaRPr lang="es-ES" sz="800" dirty="0"/>
          </a:p>
          <a:p>
            <a:pPr eaLnBrk="1" hangingPunct="1"/>
            <a:r>
              <a:rPr lang="es-ES" sz="1600" dirty="0"/>
              <a:t>VOLÁTILES</a:t>
            </a:r>
          </a:p>
        </p:txBody>
      </p:sp>
      <p:cxnSp>
        <p:nvCxnSpPr>
          <p:cNvPr id="5" name="4 Conector recto de flecha"/>
          <p:cNvCxnSpPr/>
          <p:nvPr/>
        </p:nvCxnSpPr>
        <p:spPr bwMode="auto">
          <a:xfrm>
            <a:off x="2721326" y="2219102"/>
            <a:ext cx="141755" cy="207399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cxnSp>
        <p:nvCxnSpPr>
          <p:cNvPr id="7" name="6 Conector recto de flecha"/>
          <p:cNvCxnSpPr/>
          <p:nvPr/>
        </p:nvCxnSpPr>
        <p:spPr bwMode="auto">
          <a:xfrm>
            <a:off x="2863081" y="4653136"/>
            <a:ext cx="360040" cy="79208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sp>
        <p:nvSpPr>
          <p:cNvPr id="2" name="CuadroTexto 1"/>
          <p:cNvSpPr txBox="1"/>
          <p:nvPr/>
        </p:nvSpPr>
        <p:spPr>
          <a:xfrm>
            <a:off x="5385811" y="5075239"/>
            <a:ext cx="13292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¿Por qué?</a:t>
            </a:r>
            <a:endParaRPr lang="es-V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7300292" y="934492"/>
            <a:ext cx="1656223" cy="36933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Fermentación</a:t>
            </a:r>
            <a:endParaRPr lang="es-ES" sz="1800" b="1" dirty="0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6783176" y="240030"/>
            <a:ext cx="2186817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Microbiota </a:t>
            </a:r>
          </a:p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 Funciones 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40" grpId="0"/>
      <p:bldP spid="83980" grpId="0" animBg="1"/>
      <p:bldP spid="83972" grpId="0" animBg="1"/>
      <p:bldP spid="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8" descr="top_fru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895350"/>
            <a:ext cx="2787650" cy="2583676"/>
          </a:xfrm>
          <a:prstGeom prst="rect">
            <a:avLst/>
          </a:prstGeom>
          <a:noFill/>
          <a:ln w="9525">
            <a:solidFill>
              <a:srgbClr val="739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5" name="Picture 11" descr="dietary fiber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3716338"/>
            <a:ext cx="2787650" cy="2700337"/>
          </a:xfrm>
          <a:prstGeom prst="rect">
            <a:avLst/>
          </a:prstGeom>
          <a:noFill/>
          <a:ln w="9525">
            <a:solidFill>
              <a:srgbClr val="739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5220494" y="3286125"/>
            <a:ext cx="2643188" cy="6080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/>
              <a:t>FIBRA DE LA DIETA</a:t>
            </a:r>
          </a:p>
          <a:p>
            <a:pPr>
              <a:defRPr/>
            </a:pPr>
            <a:r>
              <a:rPr lang="es-ES" sz="1400" b="1"/>
              <a:t>Frutas, legumbres, cereales</a:t>
            </a:r>
          </a:p>
        </p:txBody>
      </p:sp>
      <p:sp>
        <p:nvSpPr>
          <p:cNvPr id="24595" name="Text Box 19"/>
          <p:cNvSpPr txBox="1">
            <a:spLocks noChangeArrowheads="1"/>
          </p:cNvSpPr>
          <p:nvPr/>
        </p:nvSpPr>
        <p:spPr bwMode="auto">
          <a:xfrm>
            <a:off x="486205" y="6129338"/>
            <a:ext cx="2291012" cy="369332"/>
          </a:xfrm>
          <a:prstGeom prst="rect">
            <a:avLst/>
          </a:prstGeom>
          <a:solidFill>
            <a:srgbClr val="ECFFB7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Laxantes de fibra</a:t>
            </a:r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296183" y="448846"/>
            <a:ext cx="1160895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2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598" name="Text Box 22"/>
          <p:cNvSpPr txBox="1">
            <a:spLocks noChangeArrowheads="1"/>
          </p:cNvSpPr>
          <p:nvPr/>
        </p:nvSpPr>
        <p:spPr bwMode="auto">
          <a:xfrm>
            <a:off x="865780" y="836613"/>
            <a:ext cx="3948517" cy="495520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600" dirty="0"/>
              <a:t>Polisacáridos No almidones</a:t>
            </a:r>
          </a:p>
          <a:p>
            <a:pPr>
              <a:defRPr/>
            </a:pPr>
            <a:r>
              <a:rPr lang="es-ES_tradnl" sz="1600" dirty="0"/>
              <a:t>Insolubles No digeribles</a:t>
            </a:r>
          </a:p>
          <a:p>
            <a:pPr>
              <a:defRPr/>
            </a:pPr>
            <a:endParaRPr lang="es-ES_tradnl" sz="1000" dirty="0"/>
          </a:p>
          <a:p>
            <a:pPr>
              <a:defRPr/>
            </a:pPr>
            <a:r>
              <a:rPr lang="es-ES_tradnl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CELULOSA</a:t>
            </a:r>
            <a:r>
              <a:rPr lang="es-ES_tradnl" dirty="0" smtClean="0">
                <a:solidFill>
                  <a:srgbClr val="548123"/>
                </a:solidFill>
              </a:rPr>
              <a:t>*</a:t>
            </a:r>
            <a:endParaRPr lang="es-ES_tradnl" dirty="0">
              <a:solidFill>
                <a:srgbClr val="548123"/>
              </a:solidFill>
            </a:endParaRPr>
          </a:p>
          <a:p>
            <a:pPr>
              <a:defRPr/>
            </a:pPr>
            <a:endParaRPr lang="es-ES_tradnl" sz="800" dirty="0"/>
          </a:p>
          <a:p>
            <a:pPr>
              <a:defRPr/>
            </a:pPr>
            <a:endParaRPr lang="es-ES_tradnl" sz="1600" dirty="0"/>
          </a:p>
          <a:p>
            <a:pPr>
              <a:defRPr/>
            </a:pPr>
            <a:r>
              <a:rPr lang="es-ES_tradnl" dirty="0"/>
              <a:t>Aumento volumen heces</a:t>
            </a:r>
          </a:p>
          <a:p>
            <a:pPr>
              <a:defRPr/>
            </a:pPr>
            <a:endParaRPr lang="es-ES_tradnl" sz="1600" dirty="0"/>
          </a:p>
          <a:p>
            <a:pPr>
              <a:defRPr/>
            </a:pPr>
            <a:endParaRPr lang="es-ES_tradnl" sz="800" dirty="0"/>
          </a:p>
          <a:p>
            <a:pPr>
              <a:defRPr/>
            </a:pPr>
            <a:r>
              <a:rPr lang="es-ES_tradnl" sz="1600" dirty="0"/>
              <a:t>Distensión tracto intestinal</a:t>
            </a:r>
          </a:p>
          <a:p>
            <a:pPr>
              <a:defRPr/>
            </a:pPr>
            <a:endParaRPr lang="es-ES_tradnl" sz="1600" dirty="0"/>
          </a:p>
          <a:p>
            <a:pPr>
              <a:defRPr/>
            </a:pPr>
            <a:endParaRPr lang="es-ES_tradnl" sz="800" dirty="0"/>
          </a:p>
          <a:p>
            <a:pPr>
              <a:defRPr/>
            </a:pPr>
            <a:r>
              <a:rPr lang="es-ES_tradnl" sz="1600" dirty="0"/>
              <a:t>Aumento peristaltismo</a:t>
            </a:r>
          </a:p>
          <a:p>
            <a:pPr>
              <a:defRPr/>
            </a:pPr>
            <a:endParaRPr lang="es-ES_tradnl" sz="1600" dirty="0"/>
          </a:p>
          <a:p>
            <a:pPr>
              <a:defRPr/>
            </a:pPr>
            <a:endParaRPr lang="es-ES_tradnl" sz="800" dirty="0"/>
          </a:p>
          <a:p>
            <a:pPr>
              <a:defRPr/>
            </a:pPr>
            <a:r>
              <a:rPr lang="es-ES_tradnl" sz="1600" dirty="0"/>
              <a:t>Aumento tránsito</a:t>
            </a:r>
          </a:p>
          <a:p>
            <a:pPr>
              <a:defRPr/>
            </a:pPr>
            <a:endParaRPr lang="es-ES_tradnl" sz="1600" dirty="0"/>
          </a:p>
          <a:p>
            <a:pPr>
              <a:defRPr/>
            </a:pPr>
            <a:endParaRPr lang="es-ES_tradnl" sz="800" dirty="0"/>
          </a:p>
          <a:p>
            <a:pPr>
              <a:defRPr/>
            </a:pPr>
            <a:endParaRPr lang="es-ES_tradnl" sz="800" dirty="0"/>
          </a:p>
          <a:p>
            <a:pPr>
              <a:defRPr/>
            </a:pPr>
            <a:r>
              <a:rPr lang="es-ES_tradnl" sz="1800" dirty="0"/>
              <a:t>HECES MEJOR FORMADAS</a:t>
            </a:r>
          </a:p>
          <a:p>
            <a:pPr>
              <a:defRPr/>
            </a:pPr>
            <a:r>
              <a:rPr lang="es-ES_tradnl" sz="1800" dirty="0"/>
              <a:t>Y</a:t>
            </a:r>
          </a:p>
          <a:p>
            <a:pPr>
              <a:defRPr/>
            </a:pPr>
            <a:r>
              <a:rPr lang="es-ES_tradnl" sz="1800" dirty="0"/>
              <a:t>EVACUADAS FRECUENTEMENTE</a:t>
            </a:r>
          </a:p>
        </p:txBody>
      </p:sp>
      <p:sp>
        <p:nvSpPr>
          <p:cNvPr id="24601" name="Line 25"/>
          <p:cNvSpPr>
            <a:spLocks noChangeShapeType="1"/>
          </p:cNvSpPr>
          <p:nvPr/>
        </p:nvSpPr>
        <p:spPr bwMode="auto">
          <a:xfrm>
            <a:off x="2843213" y="1917700"/>
            <a:ext cx="0" cy="287338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602" name="Line 26"/>
          <p:cNvSpPr>
            <a:spLocks noChangeShapeType="1"/>
          </p:cNvSpPr>
          <p:nvPr/>
        </p:nvSpPr>
        <p:spPr bwMode="auto">
          <a:xfrm>
            <a:off x="2843213" y="2566169"/>
            <a:ext cx="0" cy="358775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603" name="Line 27"/>
          <p:cNvSpPr>
            <a:spLocks noChangeShapeType="1"/>
          </p:cNvSpPr>
          <p:nvPr/>
        </p:nvSpPr>
        <p:spPr bwMode="auto">
          <a:xfrm>
            <a:off x="2843213" y="3141216"/>
            <a:ext cx="0" cy="33781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604" name="Line 28"/>
          <p:cNvSpPr>
            <a:spLocks noChangeShapeType="1"/>
          </p:cNvSpPr>
          <p:nvPr/>
        </p:nvSpPr>
        <p:spPr bwMode="auto">
          <a:xfrm>
            <a:off x="2843213" y="3717925"/>
            <a:ext cx="0" cy="398131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605" name="Line 29"/>
          <p:cNvSpPr>
            <a:spLocks noChangeShapeType="1"/>
          </p:cNvSpPr>
          <p:nvPr/>
        </p:nvSpPr>
        <p:spPr bwMode="auto">
          <a:xfrm>
            <a:off x="2843213" y="4294187"/>
            <a:ext cx="0" cy="430957"/>
          </a:xfrm>
          <a:prstGeom prst="line">
            <a:avLst/>
          </a:prstGeom>
          <a:noFill/>
          <a:ln w="57150">
            <a:solidFill>
              <a:srgbClr val="006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607" name="Rectangle 31"/>
          <p:cNvSpPr>
            <a:spLocks noChangeArrowheads="1"/>
          </p:cNvSpPr>
          <p:nvPr/>
        </p:nvSpPr>
        <p:spPr bwMode="auto">
          <a:xfrm>
            <a:off x="902494" y="4775357"/>
            <a:ext cx="3875087" cy="936625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4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0"/>
                                        <p:tgtEl>
                                          <p:spTgt spid="24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0"/>
                                        <p:tgtEl>
                                          <p:spTgt spid="24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0"/>
                                        <p:tgtEl>
                                          <p:spTgt spid="24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0"/>
                                        <p:tgtEl>
                                          <p:spTgt spid="24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0"/>
                                        <p:tgtEl>
                                          <p:spTgt spid="24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0"/>
                                        <p:tgtEl>
                                          <p:spTgt spid="24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5" grpId="0" animBg="1"/>
      <p:bldP spid="24598" grpId="0"/>
      <p:bldP spid="24601" grpId="0" animBg="1"/>
      <p:bldP spid="24602" grpId="0" animBg="1"/>
      <p:bldP spid="24603" grpId="0" animBg="1"/>
      <p:bldP spid="24604" grpId="0" animBg="1"/>
      <p:bldP spid="24605" grpId="0" animBg="1"/>
      <p:bldP spid="2460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41" name="Text Box 9"/>
          <p:cNvSpPr txBox="1">
            <a:spLocks noChangeArrowheads="1"/>
          </p:cNvSpPr>
          <p:nvPr/>
        </p:nvSpPr>
        <p:spPr bwMode="auto">
          <a:xfrm>
            <a:off x="3887881" y="3166368"/>
            <a:ext cx="2172885" cy="1600438"/>
          </a:xfrm>
          <a:prstGeom prst="rect">
            <a:avLst/>
          </a:prstGeom>
          <a:solidFill>
            <a:srgbClr val="BFF0A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b="1" dirty="0"/>
              <a:t>Tratamiento:</a:t>
            </a:r>
          </a:p>
          <a:p>
            <a:pPr algn="l" eaLnBrk="1" hangingPunct="1"/>
            <a:endParaRPr lang="es-ES" sz="800" b="1" dirty="0"/>
          </a:p>
          <a:p>
            <a:pPr algn="l" eaLnBrk="1" hangingPunct="1"/>
            <a:r>
              <a:rPr lang="es-ES" sz="1800" dirty="0"/>
              <a:t>Laxante osmótico </a:t>
            </a:r>
            <a:r>
              <a:rPr lang="es-ES" sz="1800" b="1" dirty="0" err="1" smtClean="0"/>
              <a:t>lactulosa</a:t>
            </a:r>
            <a:r>
              <a:rPr lang="es-ES" sz="1800" b="1" dirty="0"/>
              <a:t> </a:t>
            </a:r>
            <a:r>
              <a:rPr lang="es-ES" sz="1800" dirty="0" smtClean="0"/>
              <a:t>elimina </a:t>
            </a:r>
            <a:r>
              <a:rPr lang="es-ES" sz="1800" dirty="0"/>
              <a:t>la carga proteica </a:t>
            </a:r>
          </a:p>
          <a:p>
            <a:pPr algn="l" eaLnBrk="1" hangingPunct="1"/>
            <a:r>
              <a:rPr lang="es-ES" sz="1800" dirty="0"/>
              <a:t>en el colon</a:t>
            </a:r>
          </a:p>
        </p:txBody>
      </p:sp>
      <p:sp>
        <p:nvSpPr>
          <p:cNvPr id="120847" name="Text Box 15"/>
          <p:cNvSpPr txBox="1">
            <a:spLocks noChangeArrowheads="1"/>
          </p:cNvSpPr>
          <p:nvPr/>
        </p:nvSpPr>
        <p:spPr bwMode="auto">
          <a:xfrm>
            <a:off x="3147735" y="1377494"/>
            <a:ext cx="229902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dirty="0" smtClean="0">
                <a:solidFill>
                  <a:srgbClr val="008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Bacterias </a:t>
            </a:r>
            <a:r>
              <a:rPr lang="es-ES" sz="1800" dirty="0" err="1" smtClean="0">
                <a:solidFill>
                  <a:srgbClr val="008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colónicas</a:t>
            </a:r>
            <a:endParaRPr lang="es-ES" sz="1800" dirty="0">
              <a:solidFill>
                <a:srgbClr val="008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0848" name="Rectangle 16"/>
          <p:cNvSpPr>
            <a:spLocks noChangeArrowheads="1"/>
          </p:cNvSpPr>
          <p:nvPr/>
        </p:nvSpPr>
        <p:spPr bwMode="auto">
          <a:xfrm>
            <a:off x="406939" y="365712"/>
            <a:ext cx="107914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0849" name="Text Box 17"/>
          <p:cNvSpPr txBox="1">
            <a:spLocks noChangeArrowheads="1"/>
          </p:cNvSpPr>
          <p:nvPr/>
        </p:nvSpPr>
        <p:spPr bwMode="auto">
          <a:xfrm>
            <a:off x="2391475" y="527440"/>
            <a:ext cx="1447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dirty="0"/>
              <a:t>Proteínas</a:t>
            </a:r>
          </a:p>
          <a:p>
            <a:pPr eaLnBrk="1" hangingPunct="1"/>
            <a:r>
              <a:rPr lang="es-ES" sz="1800" dirty="0"/>
              <a:t>aminoácidos</a:t>
            </a:r>
          </a:p>
        </p:txBody>
      </p:sp>
      <p:sp>
        <p:nvSpPr>
          <p:cNvPr id="120850" name="Text Box 18"/>
          <p:cNvSpPr txBox="1">
            <a:spLocks noChangeArrowheads="1"/>
          </p:cNvSpPr>
          <p:nvPr/>
        </p:nvSpPr>
        <p:spPr bwMode="auto">
          <a:xfrm>
            <a:off x="2755900" y="1916113"/>
            <a:ext cx="685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NH</a:t>
            </a:r>
            <a:r>
              <a:rPr lang="es-ES" b="1" baseline="-25000"/>
              <a:t>3</a:t>
            </a:r>
          </a:p>
        </p:txBody>
      </p:sp>
      <p:sp>
        <p:nvSpPr>
          <p:cNvPr id="120851" name="Text Box 19"/>
          <p:cNvSpPr txBox="1">
            <a:spLocks noChangeArrowheads="1"/>
          </p:cNvSpPr>
          <p:nvPr/>
        </p:nvSpPr>
        <p:spPr bwMode="auto">
          <a:xfrm>
            <a:off x="2640013" y="2565400"/>
            <a:ext cx="9175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Hígado</a:t>
            </a:r>
          </a:p>
        </p:txBody>
      </p:sp>
      <p:sp>
        <p:nvSpPr>
          <p:cNvPr id="120852" name="Text Box 20"/>
          <p:cNvSpPr txBox="1">
            <a:spLocks noChangeArrowheads="1"/>
          </p:cNvSpPr>
          <p:nvPr/>
        </p:nvSpPr>
        <p:spPr bwMode="auto">
          <a:xfrm>
            <a:off x="3746500" y="2565400"/>
            <a:ext cx="704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Urea</a:t>
            </a:r>
          </a:p>
        </p:txBody>
      </p:sp>
      <p:sp>
        <p:nvSpPr>
          <p:cNvPr id="120853" name="Text Box 21"/>
          <p:cNvSpPr txBox="1">
            <a:spLocks noChangeArrowheads="1"/>
          </p:cNvSpPr>
          <p:nvPr/>
        </p:nvSpPr>
        <p:spPr bwMode="auto">
          <a:xfrm>
            <a:off x="4725988" y="2565400"/>
            <a:ext cx="749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Riñón</a:t>
            </a:r>
          </a:p>
        </p:txBody>
      </p:sp>
      <p:sp>
        <p:nvSpPr>
          <p:cNvPr id="120854" name="Text Box 22"/>
          <p:cNvSpPr txBox="1">
            <a:spLocks noChangeArrowheads="1"/>
          </p:cNvSpPr>
          <p:nvPr/>
        </p:nvSpPr>
        <p:spPr bwMode="auto">
          <a:xfrm>
            <a:off x="5664994" y="2565400"/>
            <a:ext cx="13509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dirty="0"/>
              <a:t>Eliminación</a:t>
            </a:r>
          </a:p>
        </p:txBody>
      </p:sp>
      <p:sp>
        <p:nvSpPr>
          <p:cNvPr id="120855" name="Text Box 23"/>
          <p:cNvSpPr txBox="1">
            <a:spLocks noChangeArrowheads="1"/>
          </p:cNvSpPr>
          <p:nvPr/>
        </p:nvSpPr>
        <p:spPr bwMode="auto">
          <a:xfrm>
            <a:off x="2740025" y="4581525"/>
            <a:ext cx="715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SNC</a:t>
            </a:r>
          </a:p>
        </p:txBody>
      </p:sp>
      <p:sp>
        <p:nvSpPr>
          <p:cNvPr id="120856" name="Text Box 24"/>
          <p:cNvSpPr txBox="1">
            <a:spLocks noChangeArrowheads="1"/>
          </p:cNvSpPr>
          <p:nvPr/>
        </p:nvSpPr>
        <p:spPr bwMode="auto">
          <a:xfrm>
            <a:off x="2006426" y="5478323"/>
            <a:ext cx="2137124" cy="830997"/>
          </a:xfrm>
          <a:prstGeom prst="rect">
            <a:avLst/>
          </a:prstGeom>
          <a:solidFill>
            <a:srgbClr val="FFCDE6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Encefalopatía</a:t>
            </a:r>
          </a:p>
          <a:p>
            <a:pPr eaLnBrk="1" hangingPunct="1"/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hepática</a:t>
            </a:r>
          </a:p>
        </p:txBody>
      </p:sp>
      <p:sp>
        <p:nvSpPr>
          <p:cNvPr id="120857" name="Text Box 25"/>
          <p:cNvSpPr txBox="1">
            <a:spLocks noChangeArrowheads="1"/>
          </p:cNvSpPr>
          <p:nvPr/>
        </p:nvSpPr>
        <p:spPr bwMode="auto">
          <a:xfrm>
            <a:off x="2574691" y="3438525"/>
            <a:ext cx="100059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NH</a:t>
            </a:r>
            <a:r>
              <a:rPr lang="es-ES" sz="3200" b="1" baseline="-250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120858" name="Line 26"/>
          <p:cNvSpPr>
            <a:spLocks noChangeShapeType="1"/>
          </p:cNvSpPr>
          <p:nvPr/>
        </p:nvSpPr>
        <p:spPr bwMode="auto">
          <a:xfrm>
            <a:off x="3098800" y="1268413"/>
            <a:ext cx="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0859" name="Line 27"/>
          <p:cNvSpPr>
            <a:spLocks noChangeShapeType="1"/>
          </p:cNvSpPr>
          <p:nvPr/>
        </p:nvSpPr>
        <p:spPr bwMode="auto">
          <a:xfrm>
            <a:off x="3098800" y="2276475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0860" name="Line 28"/>
          <p:cNvSpPr>
            <a:spLocks noChangeShapeType="1"/>
          </p:cNvSpPr>
          <p:nvPr/>
        </p:nvSpPr>
        <p:spPr bwMode="auto">
          <a:xfrm>
            <a:off x="3459163" y="2781300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0861" name="Line 29"/>
          <p:cNvSpPr>
            <a:spLocks noChangeShapeType="1"/>
          </p:cNvSpPr>
          <p:nvPr/>
        </p:nvSpPr>
        <p:spPr bwMode="auto">
          <a:xfrm>
            <a:off x="4394200" y="2781300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0862" name="Line 30"/>
          <p:cNvSpPr>
            <a:spLocks noChangeShapeType="1"/>
          </p:cNvSpPr>
          <p:nvPr/>
        </p:nvSpPr>
        <p:spPr bwMode="auto">
          <a:xfrm>
            <a:off x="5403850" y="2781300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0863" name="Line 31"/>
          <p:cNvSpPr>
            <a:spLocks noChangeShapeType="1"/>
          </p:cNvSpPr>
          <p:nvPr/>
        </p:nvSpPr>
        <p:spPr bwMode="auto">
          <a:xfrm>
            <a:off x="3459163" y="2636838"/>
            <a:ext cx="215900" cy="3603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0864" name="Line 32"/>
          <p:cNvSpPr>
            <a:spLocks noChangeShapeType="1"/>
          </p:cNvSpPr>
          <p:nvPr/>
        </p:nvSpPr>
        <p:spPr bwMode="auto">
          <a:xfrm>
            <a:off x="3530600" y="2636838"/>
            <a:ext cx="215900" cy="3603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0865" name="Line 33"/>
          <p:cNvSpPr>
            <a:spLocks noChangeShapeType="1"/>
          </p:cNvSpPr>
          <p:nvPr/>
        </p:nvSpPr>
        <p:spPr bwMode="auto">
          <a:xfrm>
            <a:off x="3098800" y="2924175"/>
            <a:ext cx="0" cy="576263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0866" name="Line 34"/>
          <p:cNvSpPr>
            <a:spLocks noChangeShapeType="1"/>
          </p:cNvSpPr>
          <p:nvPr/>
        </p:nvSpPr>
        <p:spPr bwMode="auto">
          <a:xfrm>
            <a:off x="3098800" y="4076700"/>
            <a:ext cx="0" cy="4318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0867" name="Line 35"/>
          <p:cNvSpPr>
            <a:spLocks noChangeShapeType="1"/>
          </p:cNvSpPr>
          <p:nvPr/>
        </p:nvSpPr>
        <p:spPr bwMode="auto">
          <a:xfrm>
            <a:off x="3098800" y="4941888"/>
            <a:ext cx="0" cy="4318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0869" name="Oval 37"/>
          <p:cNvSpPr>
            <a:spLocks noChangeArrowheads="1"/>
          </p:cNvSpPr>
          <p:nvPr/>
        </p:nvSpPr>
        <p:spPr bwMode="auto">
          <a:xfrm>
            <a:off x="2267745" y="494289"/>
            <a:ext cx="1656556" cy="774124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" name="Text Box 15"/>
          <p:cNvSpPr txBox="1">
            <a:spLocks noChangeArrowheads="1"/>
          </p:cNvSpPr>
          <p:nvPr/>
        </p:nvSpPr>
        <p:spPr bwMode="auto">
          <a:xfrm>
            <a:off x="6451485" y="458044"/>
            <a:ext cx="2177938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600" b="1" dirty="0" smtClean="0"/>
              <a:t>Microbiota </a:t>
            </a:r>
          </a:p>
          <a:p>
            <a:pPr>
              <a:defRPr/>
            </a:pPr>
            <a:r>
              <a:rPr lang="es-ES" sz="1600" b="1" dirty="0" smtClean="0"/>
              <a:t>Intestinal Funciones </a:t>
            </a:r>
            <a:endParaRPr lang="es-ES" sz="1600" b="1" dirty="0"/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8" name="Line 32"/>
          <p:cNvSpPr>
            <a:spLocks noChangeShapeType="1"/>
          </p:cNvSpPr>
          <p:nvPr/>
        </p:nvSpPr>
        <p:spPr bwMode="auto">
          <a:xfrm>
            <a:off x="2843808" y="4221088"/>
            <a:ext cx="474662" cy="0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" name="Line 32"/>
          <p:cNvSpPr>
            <a:spLocks noChangeShapeType="1"/>
          </p:cNvSpPr>
          <p:nvPr/>
        </p:nvSpPr>
        <p:spPr bwMode="auto">
          <a:xfrm>
            <a:off x="2843808" y="4293096"/>
            <a:ext cx="474662" cy="0"/>
          </a:xfrm>
          <a:prstGeom prst="lin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0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0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0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0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0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41" grpId="0" animBg="1"/>
      <p:bldP spid="120847" grpId="0"/>
      <p:bldP spid="120849" grpId="0"/>
      <p:bldP spid="120850" grpId="0"/>
      <p:bldP spid="120851" grpId="0"/>
      <p:bldP spid="120852" grpId="0"/>
      <p:bldP spid="120853" grpId="0"/>
      <p:bldP spid="120854" grpId="0"/>
      <p:bldP spid="120855" grpId="0"/>
      <p:bldP spid="120856" grpId="0" animBg="1"/>
      <p:bldP spid="120857" grpId="0"/>
      <p:bldP spid="120858" grpId="0" animBg="1"/>
      <p:bldP spid="120859" grpId="0" animBg="1"/>
      <p:bldP spid="120860" grpId="0" animBg="1"/>
      <p:bldP spid="120861" grpId="0" animBg="1"/>
      <p:bldP spid="120862" grpId="0" animBg="1"/>
      <p:bldP spid="120863" grpId="0" animBg="1"/>
      <p:bldP spid="120863" grpId="1" animBg="1"/>
      <p:bldP spid="120864" grpId="0" animBg="1"/>
      <p:bldP spid="120864" grpId="1" animBg="1"/>
      <p:bldP spid="120865" grpId="0" animBg="1"/>
      <p:bldP spid="120866" grpId="0" animBg="1"/>
      <p:bldP spid="120867" grpId="0" animBg="1"/>
      <p:bldP spid="120869" grpId="0" animBg="1"/>
      <p:bldP spid="28" grpId="0" animBg="1"/>
      <p:bldP spid="2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565682" y="991100"/>
            <a:ext cx="4012637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Relación Microbiota Intestinal/ </a:t>
            </a:r>
          </a:p>
          <a:p>
            <a:r>
              <a:rPr lang="es-VE" dirty="0" smtClean="0"/>
              <a:t>Salud y Enfermedad</a:t>
            </a:r>
            <a:endParaRPr lang="es-VE" dirty="0"/>
          </a:p>
        </p:txBody>
      </p:sp>
      <p:sp>
        <p:nvSpPr>
          <p:cNvPr id="4" name="3 CuadroTexto"/>
          <p:cNvSpPr txBox="1"/>
          <p:nvPr/>
        </p:nvSpPr>
        <p:spPr>
          <a:xfrm>
            <a:off x="1322526" y="1990053"/>
            <a:ext cx="1526380" cy="3170099"/>
          </a:xfrm>
          <a:prstGeom prst="rect">
            <a:avLst/>
          </a:prstGeom>
          <a:solidFill>
            <a:srgbClr val="00B0F0"/>
          </a:solidFill>
          <a:ln>
            <a:solidFill>
              <a:srgbClr val="0033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Edad</a:t>
            </a:r>
          </a:p>
          <a:p>
            <a:endParaRPr lang="es-VE" sz="1000" dirty="0" smtClean="0"/>
          </a:p>
          <a:p>
            <a:r>
              <a:rPr lang="es-VE" dirty="0" smtClean="0"/>
              <a:t>Embarazo</a:t>
            </a:r>
          </a:p>
          <a:p>
            <a:endParaRPr lang="es-VE" sz="1000" dirty="0" smtClean="0"/>
          </a:p>
          <a:p>
            <a:r>
              <a:rPr lang="es-VE" dirty="0" smtClean="0"/>
              <a:t>Nacimiento</a:t>
            </a:r>
          </a:p>
          <a:p>
            <a:endParaRPr lang="es-VE" sz="1000" dirty="0" smtClean="0"/>
          </a:p>
          <a:p>
            <a:r>
              <a:rPr lang="es-VE" dirty="0" smtClean="0"/>
              <a:t>Lactancia</a:t>
            </a:r>
          </a:p>
          <a:p>
            <a:endParaRPr lang="es-VE" sz="1000" dirty="0" smtClean="0"/>
          </a:p>
          <a:p>
            <a:r>
              <a:rPr lang="es-VE" dirty="0" smtClean="0"/>
              <a:t>Ejercicio</a:t>
            </a:r>
          </a:p>
          <a:p>
            <a:endParaRPr lang="es-VE" sz="1000" dirty="0" smtClean="0"/>
          </a:p>
          <a:p>
            <a:r>
              <a:rPr lang="es-VE" dirty="0" smtClean="0"/>
              <a:t>Dieta</a:t>
            </a:r>
          </a:p>
          <a:p>
            <a:endParaRPr lang="es-VE" sz="1000" dirty="0" smtClean="0"/>
          </a:p>
          <a:p>
            <a:r>
              <a:rPr lang="es-VE" dirty="0" smtClean="0"/>
              <a:t>Higiene</a:t>
            </a:r>
            <a:endParaRPr lang="es-VE" dirty="0"/>
          </a:p>
        </p:txBody>
      </p:sp>
      <p:sp>
        <p:nvSpPr>
          <p:cNvPr id="5" name="4 CuadroTexto"/>
          <p:cNvSpPr txBox="1"/>
          <p:nvPr/>
        </p:nvSpPr>
        <p:spPr>
          <a:xfrm>
            <a:off x="3563888" y="1943056"/>
            <a:ext cx="4608512" cy="4093428"/>
          </a:xfrm>
          <a:prstGeom prst="rect">
            <a:avLst/>
          </a:prstGeom>
          <a:solidFill>
            <a:srgbClr val="FFAF79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Obesidad</a:t>
            </a:r>
          </a:p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Resistencia a Insulina</a:t>
            </a:r>
          </a:p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Diabetes</a:t>
            </a:r>
          </a:p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Esteatosis hepática no alcohólica</a:t>
            </a:r>
          </a:p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Cáncer</a:t>
            </a:r>
          </a:p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Inflamación</a:t>
            </a:r>
          </a:p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</a:t>
            </a:r>
            <a:r>
              <a:rPr lang="es-VE" dirty="0" err="1" smtClean="0"/>
              <a:t>Enf</a:t>
            </a:r>
            <a:r>
              <a:rPr lang="es-VE" dirty="0" smtClean="0"/>
              <a:t>. Inflamatoria Intestinal</a:t>
            </a:r>
          </a:p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</a:t>
            </a:r>
            <a:r>
              <a:rPr lang="es-VE" dirty="0" err="1" smtClean="0"/>
              <a:t>Enf</a:t>
            </a:r>
            <a:r>
              <a:rPr lang="es-VE" dirty="0" smtClean="0"/>
              <a:t>. Celíaca</a:t>
            </a:r>
          </a:p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</a:t>
            </a:r>
            <a:r>
              <a:rPr lang="es-VE" dirty="0" err="1" smtClean="0"/>
              <a:t>Enf</a:t>
            </a:r>
            <a:r>
              <a:rPr lang="es-VE" dirty="0" smtClean="0"/>
              <a:t>. Cardiovascular</a:t>
            </a:r>
          </a:p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Asma, artritis</a:t>
            </a:r>
          </a:p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Ansiedad</a:t>
            </a:r>
          </a:p>
          <a:p>
            <a:pPr marL="342900" indent="-73025" algn="l">
              <a:buFont typeface="Arial" pitchFamily="34" charset="0"/>
              <a:buChar char="•"/>
            </a:pPr>
            <a:r>
              <a:rPr lang="es-VE" dirty="0" smtClean="0"/>
              <a:t> Autismo</a:t>
            </a:r>
            <a:endParaRPr lang="es-VE" dirty="0"/>
          </a:p>
          <a:p>
            <a:pPr algn="l"/>
            <a:r>
              <a:rPr lang="es-VE" dirty="0" smtClean="0"/>
              <a:t>Etc.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891319" y="5395207"/>
            <a:ext cx="2388795" cy="830997"/>
          </a:xfrm>
          <a:prstGeom prst="rect">
            <a:avLst/>
          </a:prstGeom>
          <a:solidFill>
            <a:srgbClr val="DCF0C6"/>
          </a:solidFill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/>
              <a:t>« Somos lo que </a:t>
            </a:r>
          </a:p>
          <a:p>
            <a:r>
              <a:rPr lang="es-VE" sz="2400" dirty="0" smtClean="0"/>
              <a:t>comemos»</a:t>
            </a:r>
            <a:endParaRPr lang="es-VE" sz="2400" dirty="0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473006" y="638582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151112" y="5250737"/>
            <a:ext cx="1673856" cy="523220"/>
          </a:xfrm>
          <a:prstGeom prst="rect">
            <a:avLst/>
          </a:prstGeom>
          <a:solidFill>
            <a:schemeClr val="bg1"/>
          </a:solidFill>
          <a:ln>
            <a:solidFill>
              <a:srgbClr val="FF7D2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s-VE" sz="2800" dirty="0" err="1" smtClean="0"/>
              <a:t>Disbiosis</a:t>
            </a:r>
            <a:endParaRPr lang="es-VE" sz="2800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39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CuadroTexto"/>
          <p:cNvSpPr txBox="1"/>
          <p:nvPr/>
        </p:nvSpPr>
        <p:spPr>
          <a:xfrm>
            <a:off x="2565681" y="620688"/>
            <a:ext cx="4012637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Relación Microbiota Intestinal/ </a:t>
            </a:r>
          </a:p>
          <a:p>
            <a:r>
              <a:rPr lang="es-VE" dirty="0" smtClean="0"/>
              <a:t>Salud y Enfermedad</a:t>
            </a:r>
            <a:endParaRPr lang="es-VE" dirty="0"/>
          </a:p>
        </p:txBody>
      </p:sp>
      <p:sp>
        <p:nvSpPr>
          <p:cNvPr id="3" name="7 CuadroTexto"/>
          <p:cNvSpPr txBox="1"/>
          <p:nvPr/>
        </p:nvSpPr>
        <p:spPr>
          <a:xfrm>
            <a:off x="3735072" y="1639543"/>
            <a:ext cx="1673856" cy="523220"/>
          </a:xfrm>
          <a:prstGeom prst="rect">
            <a:avLst/>
          </a:prstGeom>
          <a:solidFill>
            <a:srgbClr val="FFBF9F"/>
          </a:solidFill>
          <a:ln>
            <a:solidFill>
              <a:srgbClr val="FF7D2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err="1" smtClean="0"/>
              <a:t>Disbiosis</a:t>
            </a:r>
            <a:endParaRPr lang="es-VE" sz="2800" dirty="0"/>
          </a:p>
        </p:txBody>
      </p:sp>
      <p:sp>
        <p:nvSpPr>
          <p:cNvPr id="4" name="CuadroTexto 3"/>
          <p:cNvSpPr txBox="1"/>
          <p:nvPr/>
        </p:nvSpPr>
        <p:spPr>
          <a:xfrm>
            <a:off x="1907704" y="2381628"/>
            <a:ext cx="5091816" cy="255454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r>
              <a:rPr lang="es-VE" dirty="0" smtClean="0"/>
              <a:t>Desbalance o </a:t>
            </a:r>
            <a:r>
              <a:rPr lang="es-VE" dirty="0" err="1" smtClean="0"/>
              <a:t>maladaptación</a:t>
            </a:r>
            <a:r>
              <a:rPr lang="es-VE" dirty="0" smtClean="0"/>
              <a:t> </a:t>
            </a:r>
            <a:r>
              <a:rPr lang="es-VE" dirty="0" err="1" smtClean="0"/>
              <a:t>microbial</a:t>
            </a:r>
            <a:r>
              <a:rPr lang="es-VE" dirty="0" smtClean="0"/>
              <a:t> en el organismo. </a:t>
            </a:r>
            <a:r>
              <a:rPr lang="es-VE" dirty="0" smtClean="0"/>
              <a:t>Alteración </a:t>
            </a:r>
            <a:r>
              <a:rPr lang="es-VE" dirty="0" smtClean="0"/>
              <a:t>en composición y función.</a:t>
            </a:r>
          </a:p>
          <a:p>
            <a:pPr algn="l"/>
            <a:endParaRPr lang="es-VE" dirty="0" smtClean="0"/>
          </a:p>
          <a:p>
            <a:pPr algn="l"/>
            <a:r>
              <a:rPr lang="es-VE" dirty="0" smtClean="0"/>
              <a:t>Ej. microbiota intestinal alterado con disminución de especies dominantes </a:t>
            </a:r>
            <a:r>
              <a:rPr lang="es-VE" dirty="0" smtClean="0"/>
              <a:t>beneficiosas y/o </a:t>
            </a:r>
            <a:r>
              <a:rPr lang="es-VE" dirty="0" smtClean="0"/>
              <a:t>aumento de patógenas lleva a </a:t>
            </a:r>
            <a:r>
              <a:rPr lang="es-VE" dirty="0" smtClean="0"/>
              <a:t>enfermedad </a:t>
            </a:r>
            <a:r>
              <a:rPr lang="es-VE" dirty="0" smtClean="0"/>
              <a:t>(es)</a:t>
            </a:r>
            <a:endParaRPr lang="es-VE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092280" y="2780928"/>
            <a:ext cx="1641795" cy="1015663"/>
          </a:xfrm>
          <a:prstGeom prst="rect">
            <a:avLst/>
          </a:prstGeom>
          <a:solidFill>
            <a:srgbClr val="FFBF9F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Dieta</a:t>
            </a:r>
          </a:p>
          <a:p>
            <a:r>
              <a:rPr lang="es-VE" dirty="0" smtClean="0"/>
              <a:t>Alcohol </a:t>
            </a:r>
          </a:p>
          <a:p>
            <a:r>
              <a:rPr lang="es-VE" dirty="0" smtClean="0"/>
              <a:t>Antibióticos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1297976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lum bright="-8000" contrast="15000"/>
          </a:blip>
          <a:srcRect t="9597" b="2898"/>
          <a:stretch/>
        </p:blipFill>
        <p:spPr>
          <a:xfrm>
            <a:off x="787697" y="584684"/>
            <a:ext cx="7568606" cy="56886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Rectángulo 3"/>
          <p:cNvSpPr/>
          <p:nvPr/>
        </p:nvSpPr>
        <p:spPr>
          <a:xfrm>
            <a:off x="1317785" y="6314951"/>
            <a:ext cx="65084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Role of the Gut </a:t>
            </a:r>
            <a:r>
              <a:rPr lang="en-US" sz="1000" dirty="0" err="1"/>
              <a:t>Microbiome</a:t>
            </a:r>
            <a:r>
              <a:rPr lang="en-US" sz="1000" dirty="0"/>
              <a:t> in the Pathogenesis of Obesity </a:t>
            </a:r>
            <a:r>
              <a:rPr lang="en-US" sz="1000" dirty="0" smtClean="0"/>
              <a:t>and Obesity-Related </a:t>
            </a:r>
            <a:r>
              <a:rPr lang="en-US" sz="1000" dirty="0"/>
              <a:t>Metabolic </a:t>
            </a:r>
            <a:r>
              <a:rPr lang="en-US" sz="1000" dirty="0" smtClean="0"/>
              <a:t>Dysfunction. </a:t>
            </a:r>
          </a:p>
          <a:p>
            <a:r>
              <a:rPr lang="es-VE" sz="1000" dirty="0" err="1" smtClean="0"/>
              <a:t>Gastroenterology</a:t>
            </a:r>
            <a:r>
              <a:rPr lang="es-VE" sz="1000" dirty="0" smtClean="0"/>
              <a:t> </a:t>
            </a:r>
            <a:r>
              <a:rPr lang="es-VE" sz="1000" b="1" dirty="0"/>
              <a:t>2017</a:t>
            </a:r>
            <a:r>
              <a:rPr lang="es-VE" sz="1000" dirty="0"/>
              <a:t>;152:1671–1678</a:t>
            </a:r>
            <a:endParaRPr lang="es-VE" sz="1000" dirty="0"/>
          </a:p>
        </p:txBody>
      </p:sp>
      <p:sp>
        <p:nvSpPr>
          <p:cNvPr id="5" name="CuadroTexto 4"/>
          <p:cNvSpPr txBox="1"/>
          <p:nvPr/>
        </p:nvSpPr>
        <p:spPr>
          <a:xfrm>
            <a:off x="1600126" y="506667"/>
            <a:ext cx="591829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/>
              <a:t>LUZ</a:t>
            </a:r>
            <a:endParaRPr lang="es-VE" sz="1600" dirty="0"/>
          </a:p>
        </p:txBody>
      </p:sp>
      <p:sp>
        <p:nvSpPr>
          <p:cNvPr id="6" name="CuadroTexto 5"/>
          <p:cNvSpPr txBox="1"/>
          <p:nvPr/>
        </p:nvSpPr>
        <p:spPr>
          <a:xfrm>
            <a:off x="3665984" y="507594"/>
            <a:ext cx="1037463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/>
              <a:t>SANGRE</a:t>
            </a:r>
            <a:endParaRPr lang="es-VE" sz="1600" dirty="0"/>
          </a:p>
        </p:txBody>
      </p:sp>
      <p:sp>
        <p:nvSpPr>
          <p:cNvPr id="7" name="CuadroTexto 6"/>
          <p:cNvSpPr txBox="1"/>
          <p:nvPr/>
        </p:nvSpPr>
        <p:spPr>
          <a:xfrm>
            <a:off x="5266677" y="507594"/>
            <a:ext cx="1029448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dirty="0" smtClean="0"/>
              <a:t>BLANCO</a:t>
            </a:r>
            <a:endParaRPr lang="es-VE" sz="1600" dirty="0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738695" y="6629163"/>
            <a:ext cx="237757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8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8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8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179798" y="6651"/>
            <a:ext cx="4754828" cy="40011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Potencial role causal de enfermedades</a:t>
            </a:r>
            <a:endParaRPr lang="es-VE" dirty="0"/>
          </a:p>
        </p:txBody>
      </p:sp>
      <p:sp>
        <p:nvSpPr>
          <p:cNvPr id="16" name="Rectángulo 15"/>
          <p:cNvSpPr/>
          <p:nvPr/>
        </p:nvSpPr>
        <p:spPr bwMode="auto">
          <a:xfrm>
            <a:off x="7289065" y="943859"/>
            <a:ext cx="1027350" cy="27480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7" name="Rectángulo 16"/>
          <p:cNvSpPr/>
          <p:nvPr/>
        </p:nvSpPr>
        <p:spPr bwMode="auto">
          <a:xfrm>
            <a:off x="7282624" y="1687352"/>
            <a:ext cx="1080120" cy="21430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8" name="Rectángulo 17"/>
          <p:cNvSpPr/>
          <p:nvPr/>
        </p:nvSpPr>
        <p:spPr bwMode="auto">
          <a:xfrm>
            <a:off x="7300023" y="2355250"/>
            <a:ext cx="753018" cy="36778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9" name="Rectángulo 18"/>
          <p:cNvSpPr/>
          <p:nvPr/>
        </p:nvSpPr>
        <p:spPr bwMode="auto">
          <a:xfrm>
            <a:off x="7236296" y="3353122"/>
            <a:ext cx="857569" cy="36778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0" name="Rectángulo 19"/>
          <p:cNvSpPr/>
          <p:nvPr/>
        </p:nvSpPr>
        <p:spPr bwMode="auto">
          <a:xfrm>
            <a:off x="7288570" y="4213348"/>
            <a:ext cx="1027845" cy="36778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1" name="Rectángulo 20"/>
          <p:cNvSpPr/>
          <p:nvPr/>
        </p:nvSpPr>
        <p:spPr bwMode="auto">
          <a:xfrm>
            <a:off x="7358233" y="5585358"/>
            <a:ext cx="753018" cy="36778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7242490" y="871254"/>
            <a:ext cx="998991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err="1" smtClean="0"/>
              <a:t>Gluconeo</a:t>
            </a:r>
            <a:r>
              <a:rPr lang="es-VE" sz="1400" dirty="0" smtClean="0"/>
              <a:t>-</a:t>
            </a:r>
          </a:p>
          <a:p>
            <a:r>
              <a:rPr lang="es-VE" sz="1400" dirty="0" smtClean="0"/>
              <a:t>génesis</a:t>
            </a:r>
            <a:endParaRPr lang="es-VE" sz="1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7282624" y="1605793"/>
            <a:ext cx="944489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/>
              <a:t>Saciedad</a:t>
            </a:r>
            <a:endParaRPr lang="es-VE" sz="14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7214068" y="2329695"/>
            <a:ext cx="970137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/>
              <a:t>Tránsito </a:t>
            </a:r>
          </a:p>
          <a:p>
            <a:r>
              <a:rPr lang="es-VE" sz="1400" dirty="0" smtClean="0"/>
              <a:t>intestinal</a:t>
            </a:r>
            <a:endParaRPr lang="es-VE" sz="1400" dirty="0"/>
          </a:p>
        </p:txBody>
      </p:sp>
      <p:sp>
        <p:nvSpPr>
          <p:cNvPr id="13" name="CuadroTexto 12"/>
          <p:cNvSpPr txBox="1"/>
          <p:nvPr/>
        </p:nvSpPr>
        <p:spPr>
          <a:xfrm>
            <a:off x="7216434" y="3383123"/>
            <a:ext cx="1172116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/>
              <a:t>Inflamación</a:t>
            </a:r>
            <a:endParaRPr lang="es-VE" sz="14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7232871" y="4137047"/>
            <a:ext cx="1018227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err="1" smtClean="0"/>
              <a:t>Atero</a:t>
            </a:r>
            <a:r>
              <a:rPr lang="es-VE" sz="1400" dirty="0" smtClean="0"/>
              <a:t>-</a:t>
            </a:r>
          </a:p>
          <a:p>
            <a:r>
              <a:rPr lang="es-VE" sz="1400" dirty="0" smtClean="0"/>
              <a:t>esclerosis</a:t>
            </a:r>
            <a:endParaRPr lang="es-VE" sz="1400" dirty="0"/>
          </a:p>
        </p:txBody>
      </p:sp>
      <p:sp>
        <p:nvSpPr>
          <p:cNvPr id="15" name="CuadroTexto 14"/>
          <p:cNvSpPr txBox="1"/>
          <p:nvPr/>
        </p:nvSpPr>
        <p:spPr>
          <a:xfrm>
            <a:off x="7183390" y="5527979"/>
            <a:ext cx="1250663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/>
              <a:t>Sensibilidad </a:t>
            </a:r>
          </a:p>
          <a:p>
            <a:r>
              <a:rPr lang="es-VE" sz="1400" dirty="0" smtClean="0"/>
              <a:t>insulina</a:t>
            </a:r>
            <a:endParaRPr lang="es-VE" sz="1400" dirty="0"/>
          </a:p>
        </p:txBody>
      </p:sp>
    </p:spTree>
    <p:extLst>
      <p:ext uri="{BB962C8B-B14F-4D97-AF65-F5344CB8AC3E}">
        <p14:creationId xmlns:p14="http://schemas.microsoft.com/office/powerpoint/2010/main" val="119235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248201" y="1359742"/>
            <a:ext cx="676656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dirty="0" err="1" smtClean="0"/>
              <a:t>Alteraciones</a:t>
            </a:r>
            <a:r>
              <a:rPr lang="en-US" sz="1800" dirty="0" smtClean="0"/>
              <a:t> en </a:t>
            </a:r>
            <a:r>
              <a:rPr lang="en-US" sz="1800" dirty="0" err="1" smtClean="0"/>
              <a:t>composición</a:t>
            </a:r>
            <a:r>
              <a:rPr lang="en-US" sz="1800" dirty="0" smtClean="0"/>
              <a:t> intestinal microbial y </a:t>
            </a:r>
            <a:r>
              <a:rPr lang="en-US" sz="1800" dirty="0" err="1" smtClean="0"/>
              <a:t>metabólica</a:t>
            </a:r>
            <a:r>
              <a:rPr lang="en-US" sz="1800" dirty="0" smtClean="0"/>
              <a:t> </a:t>
            </a:r>
            <a:r>
              <a:rPr lang="en-US" sz="1800" dirty="0" err="1" smtClean="0"/>
              <a:t>puede</a:t>
            </a:r>
            <a:r>
              <a:rPr lang="en-US" sz="1800" dirty="0" smtClean="0"/>
              <a:t> </a:t>
            </a:r>
            <a:r>
              <a:rPr lang="en-US" sz="1800" dirty="0" err="1" smtClean="0"/>
              <a:t>ser</a:t>
            </a:r>
            <a:r>
              <a:rPr lang="en-US" sz="1800" dirty="0" smtClean="0"/>
              <a:t> </a:t>
            </a:r>
            <a:r>
              <a:rPr lang="en-US" sz="1800" dirty="0" err="1" smtClean="0"/>
              <a:t>responsable</a:t>
            </a:r>
            <a:r>
              <a:rPr lang="en-US" sz="1800" dirty="0" smtClean="0"/>
              <a:t> </a:t>
            </a:r>
            <a:r>
              <a:rPr lang="en-US" sz="1800" dirty="0" smtClean="0"/>
              <a:t>de </a:t>
            </a:r>
            <a:r>
              <a:rPr lang="en-US" sz="1800" dirty="0" smtClean="0"/>
              <a:t>la </a:t>
            </a:r>
            <a:r>
              <a:rPr lang="en-US" sz="1800" dirty="0" err="1" smtClean="0"/>
              <a:t>inducción</a:t>
            </a:r>
            <a:r>
              <a:rPr lang="en-US" sz="1800" dirty="0" smtClean="0"/>
              <a:t> </a:t>
            </a:r>
            <a:r>
              <a:rPr lang="en-US" sz="1800" dirty="0" smtClean="0"/>
              <a:t>de </a:t>
            </a:r>
            <a:r>
              <a:rPr lang="en-US" sz="1800" dirty="0" err="1" smtClean="0"/>
              <a:t>inflamación</a:t>
            </a:r>
            <a:r>
              <a:rPr lang="en-US" sz="1800" dirty="0" smtClean="0"/>
              <a:t> </a:t>
            </a:r>
            <a:r>
              <a:rPr lang="en-US" sz="1800" dirty="0" err="1" smtClean="0"/>
              <a:t>crónica</a:t>
            </a:r>
            <a:r>
              <a:rPr lang="en-US" sz="1800" dirty="0" smtClean="0"/>
              <a:t> </a:t>
            </a:r>
            <a:r>
              <a:rPr lang="en-US" sz="1800" dirty="0" err="1" smtClean="0"/>
              <a:t>que</a:t>
            </a:r>
            <a:r>
              <a:rPr lang="en-US" sz="1800" dirty="0" smtClean="0"/>
              <a:t> </a:t>
            </a:r>
            <a:r>
              <a:rPr lang="en-US" sz="1800" dirty="0" err="1" smtClean="0"/>
              <a:t>promueve</a:t>
            </a:r>
            <a:r>
              <a:rPr lang="en-US" sz="1800" dirty="0" smtClean="0"/>
              <a:t> </a:t>
            </a:r>
            <a:r>
              <a:rPr lang="en-US" sz="1800" dirty="0" err="1" smtClean="0"/>
              <a:t>enf</a:t>
            </a:r>
            <a:r>
              <a:rPr lang="en-US" sz="1800" dirty="0" smtClean="0"/>
              <a:t>. </a:t>
            </a:r>
            <a:r>
              <a:rPr lang="en-US" sz="1800" dirty="0" smtClean="0"/>
              <a:t>cardiovascular. </a:t>
            </a:r>
          </a:p>
          <a:p>
            <a:pPr algn="l"/>
            <a:endParaRPr lang="en-US" sz="1800" dirty="0" smtClean="0"/>
          </a:p>
          <a:p>
            <a:pPr algn="l"/>
            <a:r>
              <a:rPr lang="en-US" sz="1800" dirty="0" smtClean="0"/>
              <a:t>En </a:t>
            </a: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obesidad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diabetes </a:t>
            </a: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1, </a:t>
            </a: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artritis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reumatoidea y lupus </a:t>
            </a: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eritematoso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diseminado</a:t>
            </a:r>
            <a:r>
              <a:rPr lang="en-US" sz="1800" dirty="0" smtClean="0"/>
              <a:t> </a:t>
            </a:r>
            <a:r>
              <a:rPr lang="en-US" sz="1800" dirty="0" err="1" smtClean="0"/>
              <a:t>disminuye</a:t>
            </a:r>
            <a:r>
              <a:rPr lang="en-US" sz="1800" dirty="0" smtClean="0"/>
              <a:t> la </a:t>
            </a:r>
            <a:r>
              <a:rPr lang="en-US" sz="1800" dirty="0" err="1" smtClean="0"/>
              <a:t>razón</a:t>
            </a:r>
            <a:r>
              <a:rPr lang="en-US" sz="1800" dirty="0" smtClean="0"/>
              <a:t> entre </a:t>
            </a:r>
            <a:r>
              <a:rPr lang="en-US" sz="1800" dirty="0" err="1" smtClean="0"/>
              <a:t>bacterias</a:t>
            </a:r>
            <a:r>
              <a:rPr lang="en-US" sz="1800" dirty="0" smtClean="0"/>
              <a:t> Gram + </a:t>
            </a:r>
            <a:r>
              <a:rPr lang="en-US" sz="1800" dirty="0" err="1" smtClean="0"/>
              <a:t>Firmicutes</a:t>
            </a:r>
            <a:r>
              <a:rPr lang="en-US" sz="1800" dirty="0" smtClean="0"/>
              <a:t> y Gram - </a:t>
            </a:r>
            <a:r>
              <a:rPr lang="en-US" sz="1800" dirty="0" err="1" smtClean="0"/>
              <a:t>Bacteroidetes</a:t>
            </a:r>
            <a:r>
              <a:rPr lang="en-US" sz="1800" dirty="0"/>
              <a:t>, </a:t>
            </a:r>
            <a:r>
              <a:rPr lang="en-US" sz="1800" dirty="0" smtClean="0"/>
              <a:t>y </a:t>
            </a:r>
            <a:r>
              <a:rPr lang="en-US" sz="1800" dirty="0" smtClean="0"/>
              <a:t>hay </a:t>
            </a:r>
            <a:r>
              <a:rPr lang="en-US" sz="1800" dirty="0" err="1" smtClean="0"/>
              <a:t>sobreabundancia</a:t>
            </a:r>
            <a:r>
              <a:rPr lang="en-US" sz="1800" dirty="0" smtClean="0"/>
              <a:t> </a:t>
            </a:r>
            <a:r>
              <a:rPr lang="en-US" sz="1800" dirty="0" smtClean="0"/>
              <a:t>o </a:t>
            </a:r>
            <a:r>
              <a:rPr lang="en-US" sz="1800" dirty="0" err="1" smtClean="0"/>
              <a:t>disminución</a:t>
            </a:r>
            <a:r>
              <a:rPr lang="en-US" sz="1800" dirty="0" smtClean="0"/>
              <a:t> de </a:t>
            </a:r>
            <a:r>
              <a:rPr lang="en-US" sz="1800" dirty="0" err="1" smtClean="0"/>
              <a:t>ciertas</a:t>
            </a:r>
            <a:r>
              <a:rPr lang="en-US" sz="1800" dirty="0" smtClean="0"/>
              <a:t> </a:t>
            </a:r>
            <a:r>
              <a:rPr lang="en-US" sz="1800" dirty="0" err="1" smtClean="0"/>
              <a:t>especies</a:t>
            </a:r>
            <a:r>
              <a:rPr lang="en-US" sz="1800" dirty="0" smtClean="0"/>
              <a:t> </a:t>
            </a:r>
            <a:r>
              <a:rPr lang="en-US" sz="1800" dirty="0" err="1" smtClean="0"/>
              <a:t>como</a:t>
            </a:r>
            <a:r>
              <a:rPr lang="en-US" sz="1800" dirty="0" smtClean="0"/>
              <a:t> </a:t>
            </a:r>
            <a:r>
              <a:rPr lang="en-US" sz="1800" dirty="0" err="1" smtClean="0"/>
              <a:t>Prevotella</a:t>
            </a:r>
            <a:r>
              <a:rPr lang="en-US" sz="1800" dirty="0" smtClean="0"/>
              <a:t> </a:t>
            </a:r>
            <a:r>
              <a:rPr lang="en-US" sz="1800" dirty="0" err="1"/>
              <a:t>copri</a:t>
            </a:r>
            <a:r>
              <a:rPr lang="en-US" sz="1800" dirty="0"/>
              <a:t>. </a:t>
            </a:r>
            <a:endParaRPr lang="en-US" sz="1800" dirty="0" smtClean="0"/>
          </a:p>
          <a:p>
            <a:pPr algn="l"/>
            <a:endParaRPr lang="en-US" sz="1800" dirty="0"/>
          </a:p>
          <a:p>
            <a:pPr algn="l"/>
            <a:r>
              <a:rPr lang="en-US" sz="1800" dirty="0" err="1" smtClean="0"/>
              <a:t>Esto</a:t>
            </a:r>
            <a:r>
              <a:rPr lang="en-US" sz="1800" dirty="0" smtClean="0"/>
              <a:t> </a:t>
            </a:r>
            <a:r>
              <a:rPr lang="en-US" sz="1800" dirty="0" err="1" smtClean="0"/>
              <a:t>altera</a:t>
            </a:r>
            <a:r>
              <a:rPr lang="en-US" sz="1800" dirty="0" smtClean="0"/>
              <a:t> la </a:t>
            </a:r>
            <a:r>
              <a:rPr lang="en-US" sz="1800" dirty="0" err="1" smtClean="0"/>
              <a:t>composición</a:t>
            </a:r>
            <a:r>
              <a:rPr lang="en-US" sz="1800" dirty="0" smtClean="0"/>
              <a:t> </a:t>
            </a:r>
            <a:r>
              <a:rPr lang="en-US" sz="1800" dirty="0" err="1" smtClean="0"/>
              <a:t>metabólica</a:t>
            </a:r>
            <a:r>
              <a:rPr lang="en-US" sz="1800" dirty="0" smtClean="0"/>
              <a:t> del </a:t>
            </a:r>
            <a:r>
              <a:rPr lang="en-US" sz="1800" dirty="0" err="1" smtClean="0"/>
              <a:t>intestino</a:t>
            </a:r>
            <a:r>
              <a:rPr lang="en-US" sz="1800" dirty="0" smtClean="0"/>
              <a:t>, </a:t>
            </a:r>
            <a:r>
              <a:rPr lang="en-US" sz="1800" dirty="0" err="1" smtClean="0"/>
              <a:t>hiperactivación</a:t>
            </a:r>
            <a:r>
              <a:rPr lang="en-US" sz="1800" dirty="0" smtClean="0"/>
              <a:t> del receptor toll like 4 (</a:t>
            </a:r>
            <a:r>
              <a:rPr lang="en-US" sz="1800" dirty="0"/>
              <a:t>TLR-4), </a:t>
            </a:r>
            <a:r>
              <a:rPr lang="en-US" sz="1800" dirty="0" err="1" smtClean="0"/>
              <a:t>regulación</a:t>
            </a:r>
            <a:r>
              <a:rPr lang="en-US" sz="1800" dirty="0" smtClean="0"/>
              <a:t> </a:t>
            </a:r>
            <a:r>
              <a:rPr lang="en-US" sz="1800" dirty="0" err="1" smtClean="0"/>
              <a:t>aumentada</a:t>
            </a:r>
            <a:r>
              <a:rPr lang="en-US" sz="1800" dirty="0" smtClean="0"/>
              <a:t> de </a:t>
            </a:r>
            <a:r>
              <a:rPr lang="en-US" sz="1800" dirty="0" err="1" smtClean="0"/>
              <a:t>vías</a:t>
            </a:r>
            <a:r>
              <a:rPr lang="en-US" sz="1800" dirty="0" smtClean="0"/>
              <a:t> </a:t>
            </a:r>
            <a:r>
              <a:rPr lang="en-US" sz="1800" dirty="0" err="1" smtClean="0"/>
              <a:t>inflamatorias</a:t>
            </a:r>
            <a:r>
              <a:rPr lang="en-US" sz="1800" dirty="0" smtClean="0"/>
              <a:t>, </a:t>
            </a:r>
            <a:r>
              <a:rPr lang="en-US" sz="1800" dirty="0" err="1" smtClean="0"/>
              <a:t>aumento</a:t>
            </a:r>
            <a:r>
              <a:rPr lang="en-US" sz="1800" dirty="0" smtClean="0"/>
              <a:t> de </a:t>
            </a:r>
            <a:r>
              <a:rPr lang="en-US" sz="1800" dirty="0" err="1" smtClean="0"/>
              <a:t>permeabilidad</a:t>
            </a:r>
            <a:r>
              <a:rPr lang="en-US" sz="1800" dirty="0" smtClean="0"/>
              <a:t> intestinal, </a:t>
            </a:r>
            <a:r>
              <a:rPr lang="en-US" sz="1800" dirty="0" err="1" smtClean="0"/>
              <a:t>proteína</a:t>
            </a:r>
            <a:r>
              <a:rPr lang="en-US" sz="1800" dirty="0" smtClean="0"/>
              <a:t> C </a:t>
            </a:r>
            <a:r>
              <a:rPr lang="en-US" sz="1800" dirty="0" err="1" smtClean="0"/>
              <a:t>reactiva</a:t>
            </a:r>
            <a:r>
              <a:rPr lang="en-US" sz="1800" dirty="0" smtClean="0"/>
              <a:t> y </a:t>
            </a:r>
            <a:r>
              <a:rPr lang="en-US" sz="1800" dirty="0" err="1" smtClean="0"/>
              <a:t>aumento</a:t>
            </a:r>
            <a:r>
              <a:rPr lang="en-US" sz="1800" dirty="0" smtClean="0"/>
              <a:t> de </a:t>
            </a:r>
            <a:r>
              <a:rPr lang="en-US" sz="1800" dirty="0" err="1" smtClean="0"/>
              <a:t>trimetylamine</a:t>
            </a:r>
            <a:r>
              <a:rPr lang="en-US" sz="1800" dirty="0" smtClean="0"/>
              <a:t> </a:t>
            </a:r>
            <a:r>
              <a:rPr lang="en-US" sz="1800" dirty="0"/>
              <a:t>N-oxide (TMAO). </a:t>
            </a:r>
            <a:endParaRPr lang="en-US" sz="1800" dirty="0" smtClean="0"/>
          </a:p>
        </p:txBody>
      </p:sp>
      <p:sp>
        <p:nvSpPr>
          <p:cNvPr id="5" name="Rectángulo 4"/>
          <p:cNvSpPr/>
          <p:nvPr/>
        </p:nvSpPr>
        <p:spPr>
          <a:xfrm>
            <a:off x="1483715" y="6056367"/>
            <a:ext cx="62646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 err="1"/>
              <a:t>Kasselman</a:t>
            </a:r>
            <a:r>
              <a:rPr lang="es-VE" sz="1000" dirty="0"/>
              <a:t> LJ1, </a:t>
            </a:r>
            <a:r>
              <a:rPr lang="es-VE" sz="1000" dirty="0" err="1"/>
              <a:t>Vernice</a:t>
            </a:r>
            <a:r>
              <a:rPr lang="es-VE" sz="1000" dirty="0"/>
              <a:t> NA2, </a:t>
            </a:r>
            <a:r>
              <a:rPr lang="es-VE" sz="1000" dirty="0" err="1"/>
              <a:t>DeLeon</a:t>
            </a:r>
            <a:r>
              <a:rPr lang="es-VE" sz="1000" dirty="0"/>
              <a:t> J2, </a:t>
            </a:r>
            <a:r>
              <a:rPr lang="es-VE" sz="1000" dirty="0" err="1"/>
              <a:t>Reiss</a:t>
            </a:r>
            <a:r>
              <a:rPr lang="es-VE" sz="1000" dirty="0"/>
              <a:t> AB2</a:t>
            </a:r>
            <a:r>
              <a:rPr lang="es-VE" sz="1000" dirty="0" smtClean="0"/>
              <a:t>.</a:t>
            </a:r>
            <a:r>
              <a:rPr lang="es-VE" sz="1000" dirty="0"/>
              <a:t> </a:t>
            </a:r>
            <a:r>
              <a:rPr lang="es-VE" sz="1000" dirty="0" err="1"/>
              <a:t>The</a:t>
            </a:r>
            <a:r>
              <a:rPr lang="es-VE" sz="1000" dirty="0"/>
              <a:t> </a:t>
            </a:r>
            <a:r>
              <a:rPr lang="es-VE" sz="1000" dirty="0" err="1"/>
              <a:t>gut</a:t>
            </a:r>
            <a:r>
              <a:rPr lang="es-VE" sz="1000" dirty="0"/>
              <a:t> </a:t>
            </a:r>
            <a:r>
              <a:rPr lang="es-VE" sz="1000" dirty="0" err="1"/>
              <a:t>microbiome</a:t>
            </a:r>
            <a:r>
              <a:rPr lang="es-VE" sz="1000" dirty="0"/>
              <a:t> and </a:t>
            </a:r>
            <a:r>
              <a:rPr lang="es-VE" sz="1000" dirty="0" err="1"/>
              <a:t>elevated</a:t>
            </a:r>
            <a:r>
              <a:rPr lang="es-VE" sz="1000" dirty="0"/>
              <a:t> cardiovascular </a:t>
            </a:r>
            <a:r>
              <a:rPr lang="es-VE" sz="1000" dirty="0" err="1"/>
              <a:t>risk</a:t>
            </a:r>
            <a:r>
              <a:rPr lang="es-VE" sz="1000" dirty="0"/>
              <a:t> in </a:t>
            </a:r>
            <a:r>
              <a:rPr lang="es-VE" sz="1000" dirty="0" err="1"/>
              <a:t>obesity</a:t>
            </a:r>
            <a:r>
              <a:rPr lang="es-VE" sz="1000" dirty="0"/>
              <a:t> and </a:t>
            </a:r>
            <a:r>
              <a:rPr lang="es-VE" sz="1000" dirty="0" err="1" smtClean="0"/>
              <a:t>autoimmunity</a:t>
            </a:r>
            <a:r>
              <a:rPr lang="es-VE" sz="1000" dirty="0" smtClean="0"/>
              <a:t>.  </a:t>
            </a:r>
            <a:r>
              <a:rPr lang="es-VE" sz="1000" dirty="0" err="1" smtClean="0"/>
              <a:t>Atherosclerosis</a:t>
            </a:r>
            <a:r>
              <a:rPr lang="es-VE" sz="1000" dirty="0"/>
              <a:t>. </a:t>
            </a:r>
            <a:r>
              <a:rPr lang="es-VE" sz="1000" b="1" dirty="0" smtClean="0"/>
              <a:t>2018</a:t>
            </a:r>
            <a:r>
              <a:rPr lang="es-VE" sz="1000" dirty="0" smtClean="0"/>
              <a:t>;271:203-213</a:t>
            </a:r>
            <a:r>
              <a:rPr lang="es-VE" sz="1000" dirty="0"/>
              <a:t>. </a:t>
            </a:r>
          </a:p>
        </p:txBody>
      </p:sp>
      <p:sp>
        <p:nvSpPr>
          <p:cNvPr id="6" name="2 CuadroTexto"/>
          <p:cNvSpPr txBox="1"/>
          <p:nvPr/>
        </p:nvSpPr>
        <p:spPr>
          <a:xfrm>
            <a:off x="2565681" y="425913"/>
            <a:ext cx="4012637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Relación Microbiota Intestinal/ </a:t>
            </a:r>
          </a:p>
          <a:p>
            <a:r>
              <a:rPr lang="es-VE" dirty="0" smtClean="0"/>
              <a:t>Salud y Enfermedad</a:t>
            </a:r>
            <a:endParaRPr lang="es-VE" dirty="0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39552" y="302802"/>
            <a:ext cx="141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 smtClean="0"/>
              <a:t>Ej. </a:t>
            </a:r>
            <a:r>
              <a:rPr lang="es-VE" sz="2800" dirty="0" err="1" smtClean="0"/>
              <a:t>Enf</a:t>
            </a:r>
            <a:r>
              <a:rPr lang="es-VE" sz="2800" dirty="0" smtClean="0"/>
              <a:t>. CV </a:t>
            </a:r>
            <a:endParaRPr lang="es-VE" sz="2800" dirty="0"/>
          </a:p>
        </p:txBody>
      </p:sp>
    </p:spTree>
    <p:extLst>
      <p:ext uri="{BB962C8B-B14F-4D97-AF65-F5344CB8AC3E}">
        <p14:creationId xmlns:p14="http://schemas.microsoft.com/office/powerpoint/2010/main" val="3712934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300200" y="1859339"/>
            <a:ext cx="65436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dirty="0" err="1" smtClean="0"/>
              <a:t>Composiciones</a:t>
            </a:r>
            <a:r>
              <a:rPr lang="en-US" sz="1800" dirty="0" smtClean="0"/>
              <a:t> </a:t>
            </a:r>
            <a:r>
              <a:rPr lang="en-US" sz="1800" dirty="0" err="1" smtClean="0"/>
              <a:t>diferenciales</a:t>
            </a:r>
            <a:r>
              <a:rPr lang="en-US" sz="1800" dirty="0" smtClean="0"/>
              <a:t> de microbioma intestinal </a:t>
            </a:r>
            <a:r>
              <a:rPr lang="en-US" sz="1800" dirty="0" err="1" smtClean="0"/>
              <a:t>pueden</a:t>
            </a:r>
            <a:r>
              <a:rPr lang="en-US" sz="1800" dirty="0" smtClean="0"/>
              <a:t> </a:t>
            </a:r>
            <a:r>
              <a:rPr lang="en-US" sz="1800" dirty="0" err="1" smtClean="0"/>
              <a:t>explicar</a:t>
            </a:r>
            <a:r>
              <a:rPr lang="en-US" sz="1800" dirty="0" smtClean="0"/>
              <a:t> </a:t>
            </a:r>
            <a:r>
              <a:rPr lang="en-US" sz="1800" dirty="0" err="1" smtClean="0"/>
              <a:t>diferencias</a:t>
            </a:r>
            <a:r>
              <a:rPr lang="en-US" sz="1800" dirty="0" smtClean="0"/>
              <a:t> </a:t>
            </a:r>
            <a:r>
              <a:rPr lang="en-US" sz="1800" dirty="0" err="1" smtClean="0"/>
              <a:t>sexuales</a:t>
            </a:r>
            <a:r>
              <a:rPr lang="en-US" sz="1800" dirty="0" smtClean="0"/>
              <a:t> </a:t>
            </a:r>
            <a:r>
              <a:rPr lang="en-US" sz="1800" dirty="0" err="1" smtClean="0"/>
              <a:t>observadas</a:t>
            </a:r>
            <a:r>
              <a:rPr lang="en-US" sz="1800" dirty="0" smtClean="0"/>
              <a:t> en </a:t>
            </a:r>
            <a:r>
              <a:rPr lang="en-US" sz="1800" dirty="0" err="1" smtClean="0"/>
              <a:t>autoinmunidad</a:t>
            </a:r>
            <a:r>
              <a:rPr lang="en-US" sz="1800" dirty="0" smtClean="0"/>
              <a:t>: microbioma </a:t>
            </a:r>
            <a:r>
              <a:rPr lang="en-US" sz="1800" dirty="0" err="1" smtClean="0"/>
              <a:t>masculino</a:t>
            </a:r>
            <a:r>
              <a:rPr lang="en-US" sz="1800" dirty="0" smtClean="0"/>
              <a:t> </a:t>
            </a:r>
            <a:r>
              <a:rPr lang="en-US" sz="1800" dirty="0" err="1" smtClean="0"/>
              <a:t>promueve</a:t>
            </a:r>
            <a:r>
              <a:rPr lang="en-US" sz="1800" dirty="0" smtClean="0"/>
              <a:t> </a:t>
            </a:r>
            <a:r>
              <a:rPr lang="en-US" sz="1800" dirty="0" err="1" smtClean="0"/>
              <a:t>procesos</a:t>
            </a:r>
            <a:r>
              <a:rPr lang="en-US" sz="1800" dirty="0" smtClean="0"/>
              <a:t> anti-</a:t>
            </a:r>
            <a:r>
              <a:rPr lang="en-US" sz="1800" dirty="0" err="1" smtClean="0"/>
              <a:t>inflamatorios</a:t>
            </a:r>
            <a:r>
              <a:rPr lang="en-US" sz="1800" dirty="0" smtClean="0"/>
              <a:t> </a:t>
            </a:r>
            <a:r>
              <a:rPr lang="en-US" sz="1800" dirty="0" err="1" smtClean="0"/>
              <a:t>comparado</a:t>
            </a:r>
            <a:r>
              <a:rPr lang="en-US" sz="1800" dirty="0" smtClean="0"/>
              <a:t> con el </a:t>
            </a:r>
            <a:r>
              <a:rPr lang="en-US" sz="1800" dirty="0" err="1" smtClean="0"/>
              <a:t>femenino</a:t>
            </a:r>
            <a:r>
              <a:rPr lang="en-US" sz="1800" dirty="0" smtClean="0"/>
              <a:t>  </a:t>
            </a:r>
            <a:r>
              <a:rPr lang="en-US" sz="1800" dirty="0" err="1" smtClean="0"/>
              <a:t>que</a:t>
            </a:r>
            <a:r>
              <a:rPr lang="en-US" sz="1800" dirty="0" smtClean="0"/>
              <a:t> </a:t>
            </a:r>
            <a:r>
              <a:rPr lang="en-US" sz="1800" dirty="0" err="1" smtClean="0"/>
              <a:t>es</a:t>
            </a:r>
            <a:r>
              <a:rPr lang="en-US" sz="1800" dirty="0" smtClean="0"/>
              <a:t> </a:t>
            </a:r>
            <a:r>
              <a:rPr lang="en-US" sz="1800" dirty="0" err="1" smtClean="0"/>
              <a:t>proinflamatorio</a:t>
            </a:r>
            <a:r>
              <a:rPr lang="en-US" sz="1800" dirty="0" smtClean="0"/>
              <a:t>. </a:t>
            </a:r>
          </a:p>
          <a:p>
            <a:pPr algn="l"/>
            <a:endParaRPr lang="en-US" sz="1800" dirty="0"/>
          </a:p>
          <a:p>
            <a:pPr algn="l"/>
            <a:r>
              <a:rPr lang="en-US" sz="1800" dirty="0" err="1" smtClean="0"/>
              <a:t>Intervención</a:t>
            </a:r>
            <a:r>
              <a:rPr lang="en-US" sz="1800" dirty="0" smtClean="0"/>
              <a:t> al </a:t>
            </a:r>
            <a:r>
              <a:rPr lang="en-US" sz="1800" dirty="0" err="1" smtClean="0"/>
              <a:t>nivel</a:t>
            </a:r>
            <a:r>
              <a:rPr lang="en-US" sz="1800" dirty="0" smtClean="0"/>
              <a:t> del microbiota </a:t>
            </a:r>
            <a:r>
              <a:rPr lang="en-US" sz="1800" dirty="0" err="1" smtClean="0"/>
              <a:t>parece</a:t>
            </a:r>
            <a:r>
              <a:rPr lang="en-US" sz="1800" dirty="0" smtClean="0"/>
              <a:t> </a:t>
            </a:r>
            <a:r>
              <a:rPr lang="en-US" sz="1800" dirty="0" err="1" smtClean="0"/>
              <a:t>atenuar</a:t>
            </a:r>
            <a:r>
              <a:rPr lang="en-US" sz="1800" dirty="0" smtClean="0"/>
              <a:t> </a:t>
            </a:r>
            <a:r>
              <a:rPr lang="en-US" sz="1800" dirty="0" err="1" smtClean="0"/>
              <a:t>síntomas</a:t>
            </a:r>
            <a:r>
              <a:rPr lang="en-US" sz="1800" dirty="0" smtClean="0"/>
              <a:t> en </a:t>
            </a:r>
            <a:r>
              <a:rPr lang="en-US" sz="1800" dirty="0" err="1" smtClean="0"/>
              <a:t>esos</a:t>
            </a:r>
            <a:r>
              <a:rPr lang="en-US" sz="1800" dirty="0" smtClean="0"/>
              <a:t> </a:t>
            </a:r>
            <a:r>
              <a:rPr lang="en-US" sz="1800" dirty="0" err="1" smtClean="0"/>
              <a:t>síndromes</a:t>
            </a:r>
            <a:r>
              <a:rPr lang="en-US" sz="1800" dirty="0" smtClean="0"/>
              <a:t> </a:t>
            </a:r>
            <a:r>
              <a:rPr lang="en-US" sz="1800" dirty="0" err="1" smtClean="0"/>
              <a:t>inflamatorios</a:t>
            </a:r>
            <a:r>
              <a:rPr lang="en-US" sz="1800" dirty="0" smtClean="0"/>
              <a:t> con </a:t>
            </a:r>
            <a:r>
              <a:rPr lang="en-US" sz="1800" dirty="0" err="1" smtClean="0"/>
              <a:t>tratamiento</a:t>
            </a:r>
            <a:r>
              <a:rPr lang="en-US" sz="1800" dirty="0" smtClean="0"/>
              <a:t> </a:t>
            </a:r>
            <a:r>
              <a:rPr lang="en-US" sz="1800" dirty="0" err="1" smtClean="0"/>
              <a:t>probiótico</a:t>
            </a:r>
            <a:r>
              <a:rPr lang="en-US" sz="1800" dirty="0" smtClean="0"/>
              <a:t> </a:t>
            </a:r>
            <a:r>
              <a:rPr lang="en-US" sz="1800" dirty="0" err="1" smtClean="0"/>
              <a:t>como</a:t>
            </a:r>
            <a:r>
              <a:rPr lang="en-US" sz="1800" dirty="0" smtClean="0"/>
              <a:t> Lactobacilli</a:t>
            </a:r>
            <a:r>
              <a:rPr lang="en-US" sz="1800" dirty="0"/>
              <a:t>, </a:t>
            </a:r>
            <a:r>
              <a:rPr lang="en-US" sz="1800" dirty="0" err="1" smtClean="0"/>
              <a:t>que</a:t>
            </a:r>
            <a:r>
              <a:rPr lang="en-US" sz="1800" dirty="0" smtClean="0"/>
              <a:t> </a:t>
            </a:r>
            <a:r>
              <a:rPr lang="en-US" sz="1800" dirty="0" err="1" smtClean="0"/>
              <a:t>tiene</a:t>
            </a:r>
            <a:r>
              <a:rPr lang="en-US" sz="1800" dirty="0" smtClean="0"/>
              <a:t> </a:t>
            </a:r>
            <a:r>
              <a:rPr lang="en-US" sz="1800" dirty="0" err="1" smtClean="0"/>
              <a:t>efecto</a:t>
            </a:r>
            <a:r>
              <a:rPr lang="en-US" sz="1800" dirty="0" smtClean="0"/>
              <a:t> </a:t>
            </a:r>
            <a:r>
              <a:rPr lang="en-US" sz="1800" dirty="0" err="1" smtClean="0"/>
              <a:t>beneficioso</a:t>
            </a:r>
            <a:r>
              <a:rPr lang="en-US" sz="1800" dirty="0" smtClean="0"/>
              <a:t> en </a:t>
            </a:r>
            <a:r>
              <a:rPr lang="en-US" sz="1800" dirty="0" err="1" smtClean="0"/>
              <a:t>restaurar</a:t>
            </a:r>
            <a:r>
              <a:rPr lang="en-US" sz="1800" dirty="0" smtClean="0"/>
              <a:t> la </a:t>
            </a:r>
            <a:r>
              <a:rPr lang="en-US" sz="1800" dirty="0" err="1" smtClean="0"/>
              <a:t>salud</a:t>
            </a:r>
            <a:r>
              <a:rPr lang="en-US" sz="1800" dirty="0" smtClean="0"/>
              <a:t> intestinal </a:t>
            </a:r>
            <a:r>
              <a:rPr lang="en-US" sz="1800" dirty="0" err="1" smtClean="0"/>
              <a:t>disminuyendo</a:t>
            </a:r>
            <a:r>
              <a:rPr lang="en-US" sz="1800" dirty="0" smtClean="0"/>
              <a:t> </a:t>
            </a:r>
            <a:r>
              <a:rPr lang="en-US" sz="1800" dirty="0" err="1" smtClean="0"/>
              <a:t>inflamación</a:t>
            </a:r>
            <a:r>
              <a:rPr lang="en-US" sz="1800" dirty="0" smtClean="0"/>
              <a:t> y </a:t>
            </a:r>
            <a:r>
              <a:rPr lang="en-US" sz="1800" dirty="0" err="1" smtClean="0"/>
              <a:t>reduciendo</a:t>
            </a:r>
            <a:r>
              <a:rPr lang="en-US" sz="1800" dirty="0" smtClean="0"/>
              <a:t> </a:t>
            </a:r>
            <a:r>
              <a:rPr lang="en-US" sz="1800" dirty="0" err="1" smtClean="0"/>
              <a:t>enfermedad</a:t>
            </a:r>
            <a:r>
              <a:rPr lang="en-US" sz="1800" dirty="0" smtClean="0"/>
              <a:t> cardiovascular. </a:t>
            </a:r>
            <a:endParaRPr lang="es-VE" sz="1800" dirty="0"/>
          </a:p>
        </p:txBody>
      </p:sp>
      <p:sp>
        <p:nvSpPr>
          <p:cNvPr id="4" name="Rectángulo 3"/>
          <p:cNvSpPr/>
          <p:nvPr/>
        </p:nvSpPr>
        <p:spPr>
          <a:xfrm>
            <a:off x="1547664" y="5183191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 err="1"/>
              <a:t>Kasselman</a:t>
            </a:r>
            <a:r>
              <a:rPr lang="es-VE" sz="1000" dirty="0"/>
              <a:t> LJ1, </a:t>
            </a:r>
            <a:r>
              <a:rPr lang="es-VE" sz="1000" dirty="0" err="1"/>
              <a:t>Vernice</a:t>
            </a:r>
            <a:r>
              <a:rPr lang="es-VE" sz="1000" dirty="0"/>
              <a:t> NA2, </a:t>
            </a:r>
            <a:r>
              <a:rPr lang="es-VE" sz="1000" dirty="0" err="1"/>
              <a:t>DeLeon</a:t>
            </a:r>
            <a:r>
              <a:rPr lang="es-VE" sz="1000" dirty="0"/>
              <a:t> J2, </a:t>
            </a:r>
            <a:r>
              <a:rPr lang="es-VE" sz="1000" dirty="0" err="1"/>
              <a:t>Reiss</a:t>
            </a:r>
            <a:r>
              <a:rPr lang="es-VE" sz="1000" dirty="0"/>
              <a:t> AB2</a:t>
            </a:r>
            <a:r>
              <a:rPr lang="es-VE" sz="1000" dirty="0" smtClean="0"/>
              <a:t>.</a:t>
            </a:r>
            <a:r>
              <a:rPr lang="es-VE" sz="1000" dirty="0"/>
              <a:t> </a:t>
            </a:r>
            <a:r>
              <a:rPr lang="es-VE" sz="1000" dirty="0" err="1"/>
              <a:t>The</a:t>
            </a:r>
            <a:r>
              <a:rPr lang="es-VE" sz="1000" dirty="0"/>
              <a:t> </a:t>
            </a:r>
            <a:r>
              <a:rPr lang="es-VE" sz="1000" dirty="0" err="1"/>
              <a:t>gut</a:t>
            </a:r>
            <a:r>
              <a:rPr lang="es-VE" sz="1000" dirty="0"/>
              <a:t> </a:t>
            </a:r>
            <a:r>
              <a:rPr lang="es-VE" sz="1000" dirty="0" err="1"/>
              <a:t>microbiome</a:t>
            </a:r>
            <a:r>
              <a:rPr lang="es-VE" sz="1000" dirty="0"/>
              <a:t> and </a:t>
            </a:r>
            <a:r>
              <a:rPr lang="es-VE" sz="1000" dirty="0" err="1"/>
              <a:t>elevated</a:t>
            </a:r>
            <a:r>
              <a:rPr lang="es-VE" sz="1000" dirty="0"/>
              <a:t> cardiovascular </a:t>
            </a:r>
            <a:r>
              <a:rPr lang="es-VE" sz="1000" dirty="0" err="1"/>
              <a:t>risk</a:t>
            </a:r>
            <a:r>
              <a:rPr lang="es-VE" sz="1000" dirty="0"/>
              <a:t> in </a:t>
            </a:r>
            <a:r>
              <a:rPr lang="es-VE" sz="1000" dirty="0" err="1"/>
              <a:t>obesity</a:t>
            </a:r>
            <a:r>
              <a:rPr lang="es-VE" sz="1000" dirty="0"/>
              <a:t> and </a:t>
            </a:r>
            <a:r>
              <a:rPr lang="es-VE" sz="1000" dirty="0" err="1" smtClean="0"/>
              <a:t>autoimmunity</a:t>
            </a:r>
            <a:r>
              <a:rPr lang="es-VE" sz="1000" dirty="0" smtClean="0"/>
              <a:t>.  </a:t>
            </a:r>
            <a:r>
              <a:rPr lang="es-VE" sz="1000" dirty="0" err="1" smtClean="0"/>
              <a:t>Atherosclerosis</a:t>
            </a:r>
            <a:r>
              <a:rPr lang="es-VE" sz="1000" dirty="0"/>
              <a:t>. </a:t>
            </a:r>
            <a:r>
              <a:rPr lang="es-VE" sz="1000" b="1" dirty="0" smtClean="0"/>
              <a:t>2018</a:t>
            </a:r>
            <a:r>
              <a:rPr lang="es-VE" sz="1000" dirty="0" smtClean="0"/>
              <a:t>;271:203-213</a:t>
            </a:r>
            <a:r>
              <a:rPr lang="es-VE" sz="1000" dirty="0"/>
              <a:t>. </a:t>
            </a:r>
          </a:p>
        </p:txBody>
      </p:sp>
      <p:sp>
        <p:nvSpPr>
          <p:cNvPr id="5" name="2 CuadroTexto"/>
          <p:cNvSpPr txBox="1"/>
          <p:nvPr/>
        </p:nvSpPr>
        <p:spPr>
          <a:xfrm>
            <a:off x="2565681" y="770535"/>
            <a:ext cx="4012637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Relación Microbiota Intestinal/ </a:t>
            </a:r>
          </a:p>
          <a:p>
            <a:r>
              <a:rPr lang="es-VE" dirty="0" smtClean="0"/>
              <a:t>Salud y Enfermedad</a:t>
            </a:r>
            <a:endParaRPr lang="es-VE" dirty="0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09972" y="560871"/>
            <a:ext cx="141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 smtClean="0"/>
              <a:t>Ej. </a:t>
            </a:r>
            <a:r>
              <a:rPr lang="es-VE" sz="2800" dirty="0" err="1" smtClean="0"/>
              <a:t>Enf</a:t>
            </a:r>
            <a:r>
              <a:rPr lang="es-VE" sz="2800" dirty="0" smtClean="0"/>
              <a:t>. CV </a:t>
            </a:r>
            <a:endParaRPr lang="es-VE" sz="2800" dirty="0"/>
          </a:p>
        </p:txBody>
      </p:sp>
    </p:spTree>
    <p:extLst>
      <p:ext uri="{BB962C8B-B14F-4D97-AF65-F5344CB8AC3E}">
        <p14:creationId xmlns:p14="http://schemas.microsoft.com/office/powerpoint/2010/main" val="3709794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over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735"/>
          <a:stretch/>
        </p:blipFill>
        <p:spPr bwMode="auto">
          <a:xfrm>
            <a:off x="562979" y="1947951"/>
            <a:ext cx="8018040" cy="2445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2285999" y="4705199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200" dirty="0"/>
              <a:t>Gut microbial diversity is associated with lower </a:t>
            </a:r>
            <a:r>
              <a:rPr lang="en-US" sz="1200" dirty="0" smtClean="0"/>
              <a:t>arterial stiffness </a:t>
            </a:r>
            <a:r>
              <a:rPr lang="en-US" sz="1200" dirty="0"/>
              <a:t>in </a:t>
            </a:r>
            <a:r>
              <a:rPr lang="en-US" sz="1200" dirty="0" smtClean="0"/>
              <a:t>women. </a:t>
            </a:r>
            <a:r>
              <a:rPr lang="en-US" sz="1200" dirty="0" err="1" smtClean="0"/>
              <a:t>Eur</a:t>
            </a:r>
            <a:r>
              <a:rPr lang="en-US" sz="1200" dirty="0" smtClean="0"/>
              <a:t> </a:t>
            </a:r>
            <a:r>
              <a:rPr lang="en-US" sz="1200" dirty="0"/>
              <a:t>Heart J. </a:t>
            </a:r>
            <a:r>
              <a:rPr lang="en-US" sz="1200" b="1" dirty="0"/>
              <a:t>2018</a:t>
            </a:r>
            <a:r>
              <a:rPr lang="en-US" sz="1200" dirty="0"/>
              <a:t>;39(25):2390-2397. </a:t>
            </a:r>
          </a:p>
        </p:txBody>
      </p:sp>
      <p:sp>
        <p:nvSpPr>
          <p:cNvPr id="5" name="2 CuadroTexto"/>
          <p:cNvSpPr txBox="1"/>
          <p:nvPr/>
        </p:nvSpPr>
        <p:spPr>
          <a:xfrm>
            <a:off x="2565681" y="697831"/>
            <a:ext cx="4012637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Relación Microbiota Intestinal/ </a:t>
            </a:r>
          </a:p>
          <a:p>
            <a:r>
              <a:rPr lang="es-VE" dirty="0" smtClean="0"/>
              <a:t>Salud y Enfermedad</a:t>
            </a:r>
            <a:endParaRPr lang="es-VE" dirty="0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" name="Rectángulo 8"/>
          <p:cNvSpPr/>
          <p:nvPr/>
        </p:nvSpPr>
        <p:spPr bwMode="auto">
          <a:xfrm>
            <a:off x="755576" y="3429000"/>
            <a:ext cx="3384376" cy="5040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91422" y="3494471"/>
            <a:ext cx="3948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 smtClean="0"/>
              <a:t>Composición de microbiota intestinal y </a:t>
            </a:r>
          </a:p>
          <a:p>
            <a:r>
              <a:rPr lang="es-VE" sz="1600" dirty="0" smtClean="0"/>
              <a:t>metabolitos derivados del microbioma</a:t>
            </a:r>
            <a:endParaRPr lang="es-VE" sz="1600" dirty="0"/>
          </a:p>
        </p:txBody>
      </p:sp>
      <p:sp>
        <p:nvSpPr>
          <p:cNvPr id="10" name="Rectángulo 9"/>
          <p:cNvSpPr/>
          <p:nvPr/>
        </p:nvSpPr>
        <p:spPr bwMode="auto">
          <a:xfrm>
            <a:off x="4986580" y="3275983"/>
            <a:ext cx="3240360" cy="65024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019084" y="3290831"/>
            <a:ext cx="3207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VE" sz="1600" dirty="0"/>
              <a:t>f</a:t>
            </a:r>
            <a:r>
              <a:rPr lang="es-VE" sz="1600" dirty="0" smtClean="0"/>
              <a:t>ueron correlacionados con endurecimiento arterial en 617 mujeres</a:t>
            </a:r>
            <a:endParaRPr lang="es-VE" sz="16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509972" y="560871"/>
            <a:ext cx="141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 smtClean="0"/>
              <a:t>Ej. </a:t>
            </a:r>
            <a:r>
              <a:rPr lang="es-VE" sz="2800" dirty="0" err="1" smtClean="0"/>
              <a:t>Enf</a:t>
            </a:r>
            <a:r>
              <a:rPr lang="es-VE" sz="2800" dirty="0" smtClean="0"/>
              <a:t>. CV </a:t>
            </a:r>
            <a:endParaRPr lang="es-VE" sz="2800" dirty="0"/>
          </a:p>
        </p:txBody>
      </p:sp>
    </p:spTree>
    <p:extLst>
      <p:ext uri="{BB962C8B-B14F-4D97-AF65-F5344CB8AC3E}">
        <p14:creationId xmlns:p14="http://schemas.microsoft.com/office/powerpoint/2010/main" val="47274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539552" y="1867793"/>
            <a:ext cx="2724349" cy="390876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" sz="1400" dirty="0" smtClean="0">
              <a:latin typeface="Comic Sans MS" pitchFamily="66" charset="0"/>
            </a:endParaRPr>
          </a:p>
          <a:p>
            <a:pPr marL="361950" indent="-361950">
              <a:buFontTx/>
              <a:buAutoNum type="romanUcPeriod"/>
              <a:defRPr/>
            </a:pPr>
            <a:r>
              <a:rPr lang="es-ES" sz="1200" dirty="0" smtClean="0">
                <a:latin typeface="Comic Sans MS" pitchFamily="66" charset="0"/>
              </a:rPr>
              <a:t> COLON</a:t>
            </a:r>
          </a:p>
          <a:p>
            <a:pPr marL="361950" indent="-361950">
              <a:buFontTx/>
              <a:buAutoNum type="romanUcPeriod"/>
              <a:defRPr/>
            </a:pPr>
            <a:endParaRPr lang="es-ES" sz="1200" dirty="0" smtClean="0">
              <a:latin typeface="Comic Sans MS" pitchFamily="66" charset="0"/>
            </a:endParaRPr>
          </a:p>
          <a:p>
            <a:pPr marL="361950" indent="-361950">
              <a:buFontTx/>
              <a:buAutoNum type="romanUcPeriod"/>
              <a:defRPr/>
            </a:pPr>
            <a:r>
              <a:rPr lang="es-ES" sz="1200" dirty="0" smtClean="0">
                <a:latin typeface="Comic Sans MS" pitchFamily="66" charset="0"/>
              </a:rPr>
              <a:t> ABSORCIÓN    </a:t>
            </a:r>
          </a:p>
          <a:p>
            <a:pPr marL="361950" indent="-361950">
              <a:defRPr/>
            </a:pPr>
            <a:r>
              <a:rPr lang="es-ES" sz="1200" dirty="0" smtClean="0">
                <a:latin typeface="Comic Sans MS" pitchFamily="66" charset="0"/>
              </a:rPr>
              <a:t>        SECRECIÓN</a:t>
            </a:r>
          </a:p>
          <a:p>
            <a:pPr marL="361950" indent="-361950">
              <a:defRPr/>
            </a:pPr>
            <a:endParaRPr lang="es-ES" sz="1200" dirty="0" smtClean="0">
              <a:latin typeface="Comic Sans MS" pitchFamily="66" charset="0"/>
            </a:endParaRPr>
          </a:p>
          <a:p>
            <a:pPr marL="361950" indent="-361950">
              <a:defRPr/>
            </a:pPr>
            <a:r>
              <a:rPr lang="es-ES" sz="1200" dirty="0" smtClean="0">
                <a:latin typeface="Comic Sans MS" pitchFamily="66" charset="0"/>
              </a:rPr>
              <a:t>III.  MOTILIDAD</a:t>
            </a:r>
          </a:p>
          <a:p>
            <a:pPr marL="361950" indent="-361950">
              <a:buFontTx/>
              <a:buAutoNum type="romanUcPeriod"/>
              <a:defRPr/>
            </a:pPr>
            <a:endParaRPr lang="es-ES" sz="1800" dirty="0" smtClean="0">
              <a:latin typeface="Comic Sans MS" pitchFamily="66" charset="0"/>
            </a:endParaRPr>
          </a:p>
          <a:p>
            <a:pPr marL="400050" indent="-400050">
              <a:buAutoNum type="romanUcPeriod" startAt="4"/>
              <a:defRPr/>
            </a:pPr>
            <a:r>
              <a:rPr lang="es-ES" sz="1800" dirty="0" smtClean="0">
                <a:latin typeface="Comic Sans MS" pitchFamily="66" charset="0"/>
              </a:rPr>
              <a:t>HECES</a:t>
            </a:r>
          </a:p>
          <a:p>
            <a:pPr marL="0" indent="0">
              <a:defRPr/>
            </a:pPr>
            <a:endParaRPr lang="es-ES" sz="1800" dirty="0" smtClean="0">
              <a:latin typeface="Comic Sans MS" pitchFamily="66" charset="0"/>
            </a:endParaRPr>
          </a:p>
          <a:p>
            <a:pPr marL="0" indent="0">
              <a:defRPr/>
            </a:pPr>
            <a:r>
              <a:rPr lang="es-ES" sz="1800" dirty="0" smtClean="0">
                <a:latin typeface="Comic Sans MS" pitchFamily="66" charset="0"/>
              </a:rPr>
              <a:t>V.  MICROBIOTA</a:t>
            </a:r>
          </a:p>
          <a:p>
            <a:pPr marL="361950" indent="-361950">
              <a:buFontTx/>
              <a:buAutoNum type="romanUcPeriod"/>
              <a:defRPr/>
            </a:pPr>
            <a:endParaRPr lang="es-ES" sz="1800" dirty="0" smtClean="0">
              <a:latin typeface="Comic Sans MS" pitchFamily="66" charset="0"/>
            </a:endParaRPr>
          </a:p>
          <a:p>
            <a:pPr marL="361950" indent="-361950">
              <a:defRPr/>
            </a:pPr>
            <a:r>
              <a:rPr lang="es-ES" sz="1800" dirty="0" smtClean="0">
                <a:latin typeface="Comic Sans MS" pitchFamily="66" charset="0"/>
              </a:rPr>
              <a:t>VI. GASES   </a:t>
            </a:r>
          </a:p>
          <a:p>
            <a:pPr marL="361950" indent="-361950">
              <a:defRPr/>
            </a:pPr>
            <a:r>
              <a:rPr lang="es-ES" sz="1800" dirty="0" smtClean="0">
                <a:latin typeface="Comic Sans MS" pitchFamily="66" charset="0"/>
              </a:rPr>
              <a:t>      INTESTINALES</a:t>
            </a:r>
          </a:p>
          <a:p>
            <a:pPr marL="361950" indent="-361950">
              <a:buFontTx/>
              <a:buAutoNum type="romanUcPeriod"/>
              <a:defRPr/>
            </a:pPr>
            <a:endParaRPr lang="es-ES" sz="1800" dirty="0" smtClean="0">
              <a:latin typeface="Comic Sans MS" pitchFamily="66" charset="0"/>
            </a:endParaRPr>
          </a:p>
          <a:p>
            <a:pPr marL="361950" indent="-361950">
              <a:defRPr/>
            </a:pPr>
            <a:r>
              <a:rPr lang="es-ES" sz="1800" dirty="0" smtClean="0">
                <a:latin typeface="Comic Sans MS" pitchFamily="66" charset="0"/>
              </a:rPr>
              <a:t>VI.  ALTERACIONES</a:t>
            </a:r>
          </a:p>
        </p:txBody>
      </p:sp>
      <p:pic>
        <p:nvPicPr>
          <p:cNvPr id="6147" name="Picture 5" descr="gut_tit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773238"/>
            <a:ext cx="4537075" cy="39417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68" name="Oval 4"/>
          <p:cNvSpPr>
            <a:spLocks noChangeArrowheads="1"/>
          </p:cNvSpPr>
          <p:nvPr/>
        </p:nvSpPr>
        <p:spPr bwMode="auto">
          <a:xfrm>
            <a:off x="5364163" y="1557338"/>
            <a:ext cx="3240087" cy="4535487"/>
          </a:xfrm>
          <a:prstGeom prst="ellips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/>
          </a:ln>
          <a:effectLst>
            <a:outerShdw dist="127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149" name="Text Box 7"/>
          <p:cNvSpPr txBox="1">
            <a:spLocks noChangeArrowheads="1"/>
          </p:cNvSpPr>
          <p:nvPr/>
        </p:nvSpPr>
        <p:spPr bwMode="auto">
          <a:xfrm>
            <a:off x="3827463" y="5757863"/>
            <a:ext cx="42132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000" i="1"/>
              <a:t>The gut: the inner tube of life</a:t>
            </a:r>
            <a:r>
              <a:rPr lang="es-ES_tradnl" sz="1000"/>
              <a:t>. Science 307 (5717), marzo 25, 2005</a:t>
            </a: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39552" y="1098352"/>
            <a:ext cx="2016224" cy="76944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l"/>
            <a:r>
              <a:rPr lang="es-E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11 </a:t>
            </a:r>
            <a:r>
              <a:rPr lang="es-E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Colon</a:t>
            </a:r>
            <a:endParaRPr lang="es-ES" sz="20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over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30"/>
          <a:stretch/>
        </p:blipFill>
        <p:spPr bwMode="auto">
          <a:xfrm>
            <a:off x="1115616" y="1428324"/>
            <a:ext cx="6943809" cy="4344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2286000" y="591054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1200" dirty="0"/>
              <a:t>Gut microbial diversity is associated with lower </a:t>
            </a:r>
            <a:r>
              <a:rPr lang="en-US" sz="1200" dirty="0" smtClean="0"/>
              <a:t>arterial stiffness </a:t>
            </a:r>
            <a:r>
              <a:rPr lang="en-US" sz="1200" dirty="0"/>
              <a:t>in </a:t>
            </a:r>
            <a:r>
              <a:rPr lang="en-US" sz="1200" dirty="0" smtClean="0"/>
              <a:t>women. </a:t>
            </a:r>
            <a:r>
              <a:rPr lang="en-US" sz="1200" dirty="0" err="1" smtClean="0"/>
              <a:t>Eur</a:t>
            </a:r>
            <a:r>
              <a:rPr lang="en-US" sz="1200" dirty="0" smtClean="0"/>
              <a:t> </a:t>
            </a:r>
            <a:r>
              <a:rPr lang="en-US" sz="1200" dirty="0"/>
              <a:t>Heart J. 2018;39(25):2390-2397. </a:t>
            </a:r>
          </a:p>
        </p:txBody>
      </p:sp>
      <p:sp>
        <p:nvSpPr>
          <p:cNvPr id="4" name="2 CuadroTexto"/>
          <p:cNvSpPr txBox="1"/>
          <p:nvPr/>
        </p:nvSpPr>
        <p:spPr>
          <a:xfrm>
            <a:off x="2581201" y="488578"/>
            <a:ext cx="4012637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Relación Microbiota Intestinal/ </a:t>
            </a:r>
          </a:p>
          <a:p>
            <a:r>
              <a:rPr lang="es-VE" dirty="0" smtClean="0"/>
              <a:t>Salud y Enfermedad</a:t>
            </a:r>
            <a:endParaRPr lang="es-VE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" name="Rectángulo 9"/>
          <p:cNvSpPr/>
          <p:nvPr/>
        </p:nvSpPr>
        <p:spPr bwMode="auto">
          <a:xfrm>
            <a:off x="1477722" y="1534222"/>
            <a:ext cx="1989285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363085" y="1806103"/>
            <a:ext cx="27278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VE" sz="1400" dirty="0" smtClean="0"/>
              <a:t>Baja diversidad de microbiota intestinal se correlaciona con mayor endurecimiento arterial</a:t>
            </a:r>
            <a:endParaRPr lang="es-VE" sz="1400" dirty="0"/>
          </a:p>
        </p:txBody>
      </p:sp>
      <p:sp>
        <p:nvSpPr>
          <p:cNvPr id="11" name="Rectángulo 10"/>
          <p:cNvSpPr/>
          <p:nvPr/>
        </p:nvSpPr>
        <p:spPr bwMode="auto">
          <a:xfrm>
            <a:off x="2426642" y="3429000"/>
            <a:ext cx="1917940" cy="20162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148292" y="3305068"/>
            <a:ext cx="24132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VE" sz="1400" dirty="0" smtClean="0"/>
              <a:t>Microbios específicos los cuales han mostrado previamente estar relacionados a bajo riesgo de obesidad están también asociados con bajo riesgo </a:t>
            </a:r>
          </a:p>
          <a:p>
            <a:pPr algn="l"/>
            <a:r>
              <a:rPr lang="es-VE" sz="1400" dirty="0" smtClean="0"/>
              <a:t>de endurecimiento arterial después de ajustar por </a:t>
            </a:r>
            <a:r>
              <a:rPr lang="es-VE" sz="1400" dirty="0" err="1" smtClean="0"/>
              <a:t>covariantes</a:t>
            </a:r>
            <a:r>
              <a:rPr lang="es-VE" sz="1400" dirty="0" smtClean="0"/>
              <a:t> de síndrome metabólico. </a:t>
            </a:r>
            <a:endParaRPr lang="es-VE" sz="1400" dirty="0"/>
          </a:p>
        </p:txBody>
      </p:sp>
      <p:sp>
        <p:nvSpPr>
          <p:cNvPr id="12" name="Rectángulo 11"/>
          <p:cNvSpPr/>
          <p:nvPr/>
        </p:nvSpPr>
        <p:spPr bwMode="auto">
          <a:xfrm>
            <a:off x="4883014" y="1739296"/>
            <a:ext cx="2520280" cy="161457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796081" y="1821899"/>
            <a:ext cx="29523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VE" sz="1400" dirty="0" smtClean="0"/>
              <a:t>La proporción de la variación en endurecimiento arterial (después de ajustar por presión arterial)</a:t>
            </a:r>
          </a:p>
          <a:p>
            <a:pPr algn="l"/>
            <a:endParaRPr lang="es-VE" sz="1400" dirty="0" smtClean="0"/>
          </a:p>
          <a:p>
            <a:pPr algn="l"/>
            <a:r>
              <a:rPr lang="es-VE" sz="1400" dirty="0" smtClean="0"/>
              <a:t>Explicada por grasa visceral y resistencia a la insulina: 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1.8%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ángulo 12"/>
          <p:cNvSpPr/>
          <p:nvPr/>
        </p:nvSpPr>
        <p:spPr bwMode="auto">
          <a:xfrm>
            <a:off x="4892054" y="3427672"/>
            <a:ext cx="2301022" cy="123922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839905" y="3644770"/>
            <a:ext cx="24886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Explicada por microbios intestinales, diversidad y metabolitos derivados del microbioma: 8.3%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408680" y="424234"/>
            <a:ext cx="141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 smtClean="0"/>
              <a:t>Ej. </a:t>
            </a:r>
            <a:r>
              <a:rPr lang="es-VE" sz="2800" dirty="0" err="1" smtClean="0"/>
              <a:t>Enf</a:t>
            </a:r>
            <a:r>
              <a:rPr lang="es-VE" sz="2800" dirty="0" smtClean="0"/>
              <a:t>. CV </a:t>
            </a:r>
            <a:endParaRPr lang="es-VE" sz="2800" dirty="0"/>
          </a:p>
        </p:txBody>
      </p:sp>
    </p:spTree>
    <p:extLst>
      <p:ext uri="{BB962C8B-B14F-4D97-AF65-F5344CB8AC3E}">
        <p14:creationId xmlns:p14="http://schemas.microsoft.com/office/powerpoint/2010/main" val="28087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8" name="Text Box 8"/>
          <p:cNvSpPr txBox="1">
            <a:spLocks noChangeArrowheads="1"/>
          </p:cNvSpPr>
          <p:nvPr/>
        </p:nvSpPr>
        <p:spPr bwMode="auto">
          <a:xfrm>
            <a:off x="2586038" y="3541712"/>
            <a:ext cx="3970337" cy="1216025"/>
          </a:xfrm>
          <a:prstGeom prst="rect">
            <a:avLst/>
          </a:prstGeom>
          <a:solidFill>
            <a:srgbClr val="FFC5C5"/>
          </a:solidFill>
          <a:ln w="28575">
            <a:solidFill>
              <a:srgbClr val="D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b="1"/>
              <a:t>HACER USO RACIONAL </a:t>
            </a:r>
          </a:p>
          <a:p>
            <a:pPr>
              <a:defRPr/>
            </a:pPr>
            <a:r>
              <a:rPr lang="es-ES" sz="2400" b="1"/>
              <a:t>DE </a:t>
            </a:r>
          </a:p>
          <a:p>
            <a:pPr>
              <a:defRPr/>
            </a:pPr>
            <a:r>
              <a:rPr lang="es-ES" sz="2400" b="1"/>
              <a:t>ANTIBIÓTICOS!!!</a:t>
            </a:r>
          </a:p>
        </p:txBody>
      </p:sp>
      <p:sp>
        <p:nvSpPr>
          <p:cNvPr id="148489" name="Rectangle 9"/>
          <p:cNvSpPr>
            <a:spLocks noChangeArrowheads="1"/>
          </p:cNvSpPr>
          <p:nvPr/>
        </p:nvSpPr>
        <p:spPr bwMode="auto">
          <a:xfrm>
            <a:off x="2026770" y="1644042"/>
            <a:ext cx="5235724" cy="1569660"/>
          </a:xfrm>
          <a:prstGeom prst="rect">
            <a:avLst/>
          </a:prstGeom>
          <a:solidFill>
            <a:srgbClr val="FFCDAB"/>
          </a:solidFill>
          <a:ln w="28575">
            <a:solidFill>
              <a:srgbClr val="FF414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EVITAR </a:t>
            </a:r>
          </a:p>
          <a:p>
            <a:pPr>
              <a:defRPr/>
            </a:pPr>
            <a:r>
              <a:rPr lang="es-ES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ELIMINACIÓN INNECESARIA</a:t>
            </a:r>
          </a:p>
          <a:p>
            <a:pPr>
              <a:defRPr/>
            </a:pPr>
            <a:r>
              <a:rPr lang="es-E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DEL</a:t>
            </a:r>
          </a:p>
          <a:p>
            <a:pPr>
              <a:defRPr/>
            </a:pPr>
            <a:r>
              <a:rPr lang="es-E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MICROBIOTA INTESTINAL</a:t>
            </a:r>
            <a:endParaRPr lang="es-ES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8490" name="Text Box 10"/>
          <p:cNvSpPr txBox="1">
            <a:spLocks noChangeArrowheads="1"/>
          </p:cNvSpPr>
          <p:nvPr/>
        </p:nvSpPr>
        <p:spPr bwMode="auto">
          <a:xfrm>
            <a:off x="826418" y="3717032"/>
            <a:ext cx="1657350" cy="707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4000" b="1" dirty="0"/>
              <a:t>“Ojo”</a:t>
            </a:r>
          </a:p>
        </p:txBody>
      </p:sp>
      <p:sp>
        <p:nvSpPr>
          <p:cNvPr id="148493" name="Text Box 13"/>
          <p:cNvSpPr txBox="1">
            <a:spLocks noChangeArrowheads="1"/>
          </p:cNvSpPr>
          <p:nvPr/>
        </p:nvSpPr>
        <p:spPr bwMode="auto">
          <a:xfrm>
            <a:off x="587918" y="57289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8494" name="AutoShape 14"/>
          <p:cNvSpPr>
            <a:spLocks noChangeArrowheads="1"/>
          </p:cNvSpPr>
          <p:nvPr/>
        </p:nvSpPr>
        <p:spPr bwMode="auto">
          <a:xfrm>
            <a:off x="6293962" y="5344813"/>
            <a:ext cx="1512887" cy="431329"/>
          </a:xfrm>
          <a:prstGeom prst="rightArrow">
            <a:avLst>
              <a:gd name="adj1" fmla="val 50000"/>
              <a:gd name="adj2" fmla="val 75158"/>
            </a:avLst>
          </a:prstGeom>
          <a:solidFill>
            <a:srgbClr val="FFCDAB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6940528" y="494289"/>
            <a:ext cx="1322798" cy="584775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b="1" dirty="0" smtClean="0"/>
              <a:t>Microbiota </a:t>
            </a:r>
          </a:p>
          <a:p>
            <a:pPr>
              <a:defRPr/>
            </a:pPr>
            <a:r>
              <a:rPr lang="es-ES" sz="1600" b="1" dirty="0" smtClean="0"/>
              <a:t>Intestinal</a:t>
            </a:r>
            <a:endParaRPr lang="es-E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148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8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8" grpId="0" animBg="1"/>
      <p:bldP spid="148490" grpId="0"/>
      <p:bldP spid="14849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755027" y="5170101"/>
            <a:ext cx="7489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err="1" smtClean="0">
                <a:effectLst/>
              </a:rPr>
              <a:t>Esto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permite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que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proliferen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bacterias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patógenas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dirty="0" smtClean="0">
                <a:effectLst/>
              </a:rPr>
              <a:t>y </a:t>
            </a:r>
            <a:r>
              <a:rPr lang="en-US" sz="1800" dirty="0" err="1" smtClean="0">
                <a:effectLst/>
              </a:rPr>
              <a:t>ocupen</a:t>
            </a:r>
            <a:r>
              <a:rPr lang="en-US" sz="1800" dirty="0" smtClean="0">
                <a:effectLst/>
              </a:rPr>
              <a:t> un </a:t>
            </a:r>
            <a:r>
              <a:rPr lang="en-US" sz="1800" dirty="0" err="1" smtClean="0">
                <a:effectLst/>
              </a:rPr>
              <a:t>rico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nicho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ecológico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que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es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normalmente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ocupado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por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bacterias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 err="1" smtClean="0">
                <a:effectLst/>
              </a:rPr>
              <a:t>comensales</a:t>
            </a:r>
            <a:r>
              <a:rPr lang="en-US" sz="1800" dirty="0" smtClean="0">
                <a:effectLst/>
              </a:rPr>
              <a:t> no </a:t>
            </a:r>
            <a:r>
              <a:rPr lang="en-US" sz="1800" dirty="0" err="1" smtClean="0">
                <a:effectLst/>
              </a:rPr>
              <a:t>dañinas</a:t>
            </a:r>
            <a:endParaRPr lang="en-US" sz="1800" dirty="0">
              <a:effectLst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195736" y="6093431"/>
            <a:ext cx="47525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Immunobiology</a:t>
            </a: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The Immune System in Health and Disease. </a:t>
            </a:r>
            <a:r>
              <a:rPr lang="es-VE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5th </a:t>
            </a:r>
            <a:r>
              <a:rPr lang="es-VE" sz="1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edition</a:t>
            </a:r>
            <a:endParaRPr lang="es-VE" sz="1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n-US" sz="1000" u="sng" dirty="0">
                <a:effectLst/>
                <a:hlinkClick r:id="rId2"/>
              </a:rPr>
              <a:t>http://www.ncbi.nlm.nih.gov/books/NBK27169/</a:t>
            </a:r>
            <a:r>
              <a:rPr lang="en-US" sz="1000" dirty="0">
                <a:effectLst/>
              </a:rPr>
              <a:t> </a:t>
            </a:r>
            <a:endParaRPr lang="es-VE" sz="1000" dirty="0"/>
          </a:p>
        </p:txBody>
      </p:sp>
      <p:pic>
        <p:nvPicPr>
          <p:cNvPr id="4" name="Imagen 3" descr="Figure 10.21. Treatment with antibiotics causes massive death of the commensal bacteria that normally colonize the colon.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36"/>
          <a:stretch/>
        </p:blipFill>
        <p:spPr bwMode="auto">
          <a:xfrm>
            <a:off x="766310" y="1136942"/>
            <a:ext cx="7611380" cy="394824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388100" y="658495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effectLst/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effectLst/>
                <a:latin typeface="Arial" charset="0"/>
              </a:rPr>
              <a:t>ULA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750601" y="548697"/>
            <a:ext cx="1789466" cy="954107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effectLst/>
              </a:rPr>
              <a:t>Gran </a:t>
            </a:r>
            <a:r>
              <a:rPr lang="es-VE" sz="1400" b="1" dirty="0">
                <a:effectLst/>
              </a:rPr>
              <a:t>número de </a:t>
            </a:r>
          </a:p>
          <a:p>
            <a:r>
              <a:rPr lang="es-VE" sz="1400" b="1" dirty="0">
                <a:effectLst/>
              </a:rPr>
              <a:t>bacterias comensales</a:t>
            </a:r>
          </a:p>
          <a:p>
            <a:r>
              <a:rPr lang="es-VE" sz="1400" b="1" dirty="0">
                <a:effectLst/>
              </a:rPr>
              <a:t>c</a:t>
            </a:r>
            <a:r>
              <a:rPr lang="es-VE" sz="1400" b="1" dirty="0" smtClean="0">
                <a:effectLst/>
              </a:rPr>
              <a:t>olonizan el colon</a:t>
            </a:r>
            <a:endParaRPr lang="es-VE" sz="1400" b="1" dirty="0">
              <a:effectLst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612075" y="548697"/>
            <a:ext cx="1733167" cy="738664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/>
              </a:rPr>
              <a:t>Los antibióticos </a:t>
            </a:r>
          </a:p>
          <a:p>
            <a:r>
              <a:rPr lang="es-VE" sz="1400" b="1" dirty="0" smtClean="0">
                <a:effectLst/>
              </a:rPr>
              <a:t>matan muchas </a:t>
            </a:r>
          </a:p>
          <a:p>
            <a:r>
              <a:rPr lang="es-VE" sz="1400" b="1" dirty="0" smtClean="0">
                <a:effectLst/>
              </a:rPr>
              <a:t>de esas bacterias</a:t>
            </a:r>
            <a:endParaRPr lang="es-VE" sz="1400" b="1" dirty="0">
              <a:effectLst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417250" y="548697"/>
            <a:ext cx="1957587" cy="738664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sz="1400" b="1" i="1" dirty="0" smtClean="0">
                <a:effectLst/>
              </a:rPr>
              <a:t>C. </a:t>
            </a:r>
            <a:r>
              <a:rPr lang="es-VE" sz="1400" b="1" i="1" dirty="0">
                <a:effectLst/>
              </a:rPr>
              <a:t>d</a:t>
            </a:r>
            <a:r>
              <a:rPr lang="es-VE" sz="1400" b="1" i="1" dirty="0" smtClean="0">
                <a:effectLst/>
              </a:rPr>
              <a:t>ifficile </a:t>
            </a:r>
            <a:r>
              <a:rPr lang="es-VE" sz="1400" b="1" dirty="0" smtClean="0">
                <a:effectLst/>
              </a:rPr>
              <a:t>crece</a:t>
            </a:r>
          </a:p>
          <a:p>
            <a:r>
              <a:rPr lang="es-VE" sz="1400" b="1" dirty="0" smtClean="0">
                <a:effectLst/>
              </a:rPr>
              <a:t>y produce toxinas </a:t>
            </a:r>
          </a:p>
          <a:p>
            <a:r>
              <a:rPr lang="es-VE" sz="1400" b="1" dirty="0" smtClean="0">
                <a:effectLst/>
              </a:rPr>
              <a:t>que dañan la mucosa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6446845" y="548697"/>
            <a:ext cx="2076209" cy="738664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effectLst/>
              </a:rPr>
              <a:t>Neutrófilos y GR</a:t>
            </a:r>
          </a:p>
          <a:p>
            <a:r>
              <a:rPr lang="es-VE" sz="1400" b="1" dirty="0" smtClean="0">
                <a:effectLst/>
              </a:rPr>
              <a:t>se filtran entre </a:t>
            </a:r>
          </a:p>
          <a:p>
            <a:r>
              <a:rPr lang="es-VE" sz="1400" b="1" dirty="0" smtClean="0">
                <a:effectLst/>
              </a:rPr>
              <a:t>c. epiteliales dañadas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2843808" y="54520"/>
            <a:ext cx="3918060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Uso inapropiado de antibióticos</a:t>
            </a:r>
            <a:endParaRPr lang="es-VE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13787" y="11822"/>
            <a:ext cx="835485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301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6"/>
          <p:cNvSpPr txBox="1">
            <a:spLocks noChangeArrowheads="1"/>
          </p:cNvSpPr>
          <p:nvPr/>
        </p:nvSpPr>
        <p:spPr bwMode="auto">
          <a:xfrm>
            <a:off x="395536" y="1700213"/>
            <a:ext cx="2611438" cy="406400"/>
          </a:xfrm>
          <a:prstGeom prst="rect">
            <a:avLst/>
          </a:prstGeom>
          <a:solidFill>
            <a:srgbClr val="FFBDBD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b="1" i="1"/>
              <a:t>Clostridium</a:t>
            </a:r>
            <a:r>
              <a:rPr lang="es-ES_tradnl" b="1"/>
              <a:t> </a:t>
            </a:r>
            <a:r>
              <a:rPr lang="es-ES_tradnl" b="1" i="1"/>
              <a:t>difficile</a:t>
            </a:r>
          </a:p>
        </p:txBody>
      </p:sp>
      <p:sp>
        <p:nvSpPr>
          <p:cNvPr id="189447" name="Text Box 7"/>
          <p:cNvSpPr txBox="1">
            <a:spLocks noChangeArrowheads="1"/>
          </p:cNvSpPr>
          <p:nvPr/>
        </p:nvSpPr>
        <p:spPr bwMode="auto">
          <a:xfrm>
            <a:off x="395536" y="2222500"/>
            <a:ext cx="3700052" cy="3293209"/>
          </a:xfrm>
          <a:prstGeom prst="rect">
            <a:avLst/>
          </a:prstGeom>
          <a:solidFill>
            <a:srgbClr val="FFCDAB"/>
          </a:solidFill>
          <a:ln w="28575">
            <a:solidFill>
              <a:srgbClr val="FF8B8B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Problema actual en hospitales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en pacientes que reciben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antibióticos amplio espectro</a:t>
            </a:r>
          </a:p>
          <a:p>
            <a:pPr algn="l">
              <a:defRPr/>
            </a:pP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Diarrea</a:t>
            </a:r>
          </a:p>
          <a:p>
            <a:pPr algn="l">
              <a:defRPr/>
            </a:pPr>
            <a:r>
              <a:rPr lang="es-ES_tradnl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Pseudocolitis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membranosa</a:t>
            </a:r>
          </a:p>
          <a:p>
            <a:pPr algn="l">
              <a:defRPr/>
            </a:pPr>
            <a:endParaRPr lang="es-ES_tradnl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Tratamiento:</a:t>
            </a:r>
          </a:p>
          <a:p>
            <a:pPr algn="l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* Bacterioterapia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fecal </a:t>
            </a:r>
          </a:p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–</a:t>
            </a: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Probióticos-</a:t>
            </a:r>
          </a:p>
          <a:p>
            <a:pPr algn="l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* Transfusión fecal 2014</a:t>
            </a:r>
            <a:endParaRPr lang="es-ES_tradnl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88068" name="Picture 9" descr="c diffici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472" y="2331610"/>
            <a:ext cx="4535488" cy="307498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88531" y="836712"/>
            <a:ext cx="835485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516216" y="874013"/>
            <a:ext cx="2148344" cy="707886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Uso inapropiado </a:t>
            </a:r>
          </a:p>
          <a:p>
            <a:r>
              <a:rPr lang="es-VE" dirty="0" smtClean="0"/>
              <a:t>de antibióticos</a:t>
            </a:r>
            <a:endParaRPr lang="es-VE" dirty="0"/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6120274" y="425066"/>
            <a:ext cx="2544286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Microbiota Intestinal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6" grpId="0" animBg="1"/>
      <p:bldP spid="189447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2">
            <a:lum bright="-23000" contras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40"/>
          <a:stretch/>
        </p:blipFill>
        <p:spPr bwMode="auto">
          <a:xfrm>
            <a:off x="899592" y="1489166"/>
            <a:ext cx="4977333" cy="4268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3"/>
          <p:cNvSpPr txBox="1">
            <a:spLocks noChangeArrowheads="1"/>
          </p:cNvSpPr>
          <p:nvPr/>
        </p:nvSpPr>
        <p:spPr>
          <a:xfrm>
            <a:off x="1109495" y="6196846"/>
            <a:ext cx="6925010" cy="43204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sz="1100" i="1" dirty="0" smtClean="0">
                <a:solidFill>
                  <a:schemeClr val="tx1"/>
                </a:solidFill>
                <a:latin typeface="Comic Sans MS" pitchFamily="66" charset="0"/>
              </a:rPr>
              <a:t>The gut microbiota shapes intestinal immune response during health and disease</a:t>
            </a:r>
            <a:r>
              <a:rPr lang="de-DE" sz="11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</a:p>
          <a:p>
            <a:r>
              <a:rPr lang="de-DE" sz="1100" dirty="0" smtClean="0">
                <a:solidFill>
                  <a:schemeClr val="tx1"/>
                </a:solidFill>
                <a:latin typeface="Comic Sans MS" pitchFamily="66" charset="0"/>
              </a:rPr>
              <a:t>PPT 2010 Hannover </a:t>
            </a:r>
            <a:r>
              <a:rPr lang="de-DE" sz="1100" dirty="0">
                <a:solidFill>
                  <a:schemeClr val="tx1"/>
                </a:solidFill>
                <a:latin typeface="Comic Sans MS" pitchFamily="66" charset="0"/>
              </a:rPr>
              <a:t>Medical School</a:t>
            </a:r>
          </a:p>
          <a:p>
            <a:endParaRPr lang="de-DE" sz="11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094226" y="1124744"/>
            <a:ext cx="2390398" cy="954107"/>
          </a:xfrm>
          <a:prstGeom prst="rect">
            <a:avLst/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Simbiontes</a:t>
            </a:r>
          </a:p>
          <a:p>
            <a:r>
              <a:rPr lang="es-VE" sz="1800" dirty="0" smtClean="0"/>
              <a:t>Tienen funciones de </a:t>
            </a:r>
          </a:p>
          <a:p>
            <a:r>
              <a:rPr lang="es-VE" sz="1800" dirty="0" smtClean="0"/>
              <a:t>promover la salud</a:t>
            </a:r>
            <a:endParaRPr lang="es-VE" sz="1800" dirty="0"/>
          </a:p>
        </p:txBody>
      </p:sp>
      <p:sp>
        <p:nvSpPr>
          <p:cNvPr id="9" name="8 CuadroTexto"/>
          <p:cNvSpPr txBox="1"/>
          <p:nvPr/>
        </p:nvSpPr>
        <p:spPr>
          <a:xfrm>
            <a:off x="6054151" y="2323942"/>
            <a:ext cx="2470548" cy="954107"/>
          </a:xfrm>
          <a:prstGeom prst="rect">
            <a:avLst/>
          </a:prstGeom>
          <a:solidFill>
            <a:srgbClr val="9AB7C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Comensales</a:t>
            </a:r>
          </a:p>
          <a:p>
            <a:r>
              <a:rPr lang="es-VE" sz="1800" dirty="0" smtClean="0"/>
              <a:t>No causan beneficio  </a:t>
            </a:r>
          </a:p>
          <a:p>
            <a:r>
              <a:rPr lang="es-VE" sz="1800" dirty="0" smtClean="0"/>
              <a:t>ni perjuicio</a:t>
            </a:r>
            <a:endParaRPr lang="es-VE" sz="18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6122278" y="3717032"/>
            <a:ext cx="2334293" cy="954107"/>
          </a:xfrm>
          <a:prstGeom prst="rect">
            <a:avLst/>
          </a:prstGeom>
          <a:solidFill>
            <a:srgbClr val="D07B6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Patobiontes</a:t>
            </a:r>
            <a:endParaRPr lang="es-V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VE" sz="1800" dirty="0" smtClean="0"/>
              <a:t>Tienen potencial de </a:t>
            </a:r>
          </a:p>
          <a:p>
            <a:r>
              <a:rPr lang="es-VE" sz="1800" dirty="0" smtClean="0"/>
              <a:t>inducir patología</a:t>
            </a:r>
            <a:endParaRPr lang="es-VE" sz="18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055595" y="4815248"/>
            <a:ext cx="26372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Las respuestas inflamatorias </a:t>
            </a:r>
          </a:p>
          <a:p>
            <a:r>
              <a:rPr lang="es-VE" sz="1400" dirty="0" smtClean="0"/>
              <a:t>en IBD están dirigidas </a:t>
            </a:r>
          </a:p>
          <a:p>
            <a:r>
              <a:rPr lang="es-VE" sz="1400" dirty="0" smtClean="0"/>
              <a:t>hacia los </a:t>
            </a:r>
            <a:r>
              <a:rPr lang="es-VE" sz="1400" dirty="0" err="1" smtClean="0"/>
              <a:t>patobiontes</a:t>
            </a:r>
            <a:endParaRPr lang="es-VE" sz="14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245361" y="360212"/>
            <a:ext cx="4480714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glow rad="101600">
              <a:srgbClr val="0070C0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Inmunidad y Microbiota intestinales</a:t>
            </a:r>
            <a:endParaRPr lang="es-VE" dirty="0"/>
          </a:p>
        </p:txBody>
      </p:sp>
      <p:sp>
        <p:nvSpPr>
          <p:cNvPr id="13" name="12 CuadroTexto"/>
          <p:cNvSpPr txBox="1"/>
          <p:nvPr/>
        </p:nvSpPr>
        <p:spPr>
          <a:xfrm>
            <a:off x="854870" y="1066811"/>
            <a:ext cx="2199641" cy="40011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Equilibrio inmune</a:t>
            </a:r>
            <a:endParaRPr lang="es-VE" dirty="0"/>
          </a:p>
        </p:txBody>
      </p:sp>
      <p:sp>
        <p:nvSpPr>
          <p:cNvPr id="15" name="14 Rectángulo"/>
          <p:cNvSpPr/>
          <p:nvPr/>
        </p:nvSpPr>
        <p:spPr bwMode="auto">
          <a:xfrm>
            <a:off x="899592" y="3429000"/>
            <a:ext cx="2736304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854870" y="3438672"/>
            <a:ext cx="2630848" cy="40011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Desequilibrio inmune</a:t>
            </a:r>
            <a:endParaRPr lang="es-VE" dirty="0"/>
          </a:p>
        </p:txBody>
      </p:sp>
      <p:sp>
        <p:nvSpPr>
          <p:cNvPr id="16" name="15 Elipse"/>
          <p:cNvSpPr/>
          <p:nvPr/>
        </p:nvSpPr>
        <p:spPr bwMode="auto">
          <a:xfrm>
            <a:off x="4932040" y="3623514"/>
            <a:ext cx="932733" cy="215268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572000" y="3548026"/>
            <a:ext cx="1021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patógenos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17 Rectángulo"/>
          <p:cNvSpPr/>
          <p:nvPr/>
        </p:nvSpPr>
        <p:spPr bwMode="auto">
          <a:xfrm>
            <a:off x="640992" y="3429000"/>
            <a:ext cx="5223781" cy="280398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403504" y="5717306"/>
            <a:ext cx="6336991" cy="338554"/>
          </a:xfrm>
          <a:prstGeom prst="rect">
            <a:avLst/>
          </a:prstGeom>
          <a:solidFill>
            <a:srgbClr val="FFBF9F"/>
          </a:solidFill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600" b="1" dirty="0" err="1" smtClean="0"/>
              <a:t>Disregulación</a:t>
            </a:r>
            <a:r>
              <a:rPr lang="es-VE" sz="1600" b="1" dirty="0" smtClean="0"/>
              <a:t> inmune asociada con DISBIOSIS del microbiota</a:t>
            </a:r>
            <a:endParaRPr lang="es-VE" sz="1600" b="1" dirty="0"/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6792112" y="235814"/>
            <a:ext cx="1378259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6500098" y="6582544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359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/>
      <p:bldP spid="12" grpId="0" animBg="1"/>
      <p:bldP spid="13" grpId="0" animBg="1"/>
      <p:bldP spid="18" grpId="0" animBg="1"/>
      <p:bldP spid="7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611560" y="981355"/>
            <a:ext cx="4572000" cy="1631216"/>
          </a:xfrm>
          <a:prstGeom prst="rect">
            <a:avLst/>
          </a:prstGeom>
          <a:solidFill>
            <a:schemeClr val="accent5"/>
          </a:solidFill>
          <a:ln>
            <a:solidFill>
              <a:srgbClr val="FF5D9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“En mi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trabajo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como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neurólogo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, he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descubierto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que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ningún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otro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sistema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en el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cuerpo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es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más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sensible a los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cambios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en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las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bacterias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intestinales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que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el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Sistema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Nervioso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Central” 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anose="03070402050302030203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310381" y="2708920"/>
            <a:ext cx="26244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David </a:t>
            </a:r>
            <a:r>
              <a:rPr lang="es-VE" sz="1600" dirty="0" err="1" smtClean="0"/>
              <a:t>Perlmutter</a:t>
            </a:r>
            <a:r>
              <a:rPr lang="es-VE" sz="1600" dirty="0" smtClean="0"/>
              <a:t> </a:t>
            </a:r>
          </a:p>
          <a:p>
            <a:r>
              <a:rPr lang="es-VE" sz="1600" dirty="0" smtClean="0"/>
              <a:t>Neurólogo</a:t>
            </a:r>
          </a:p>
          <a:p>
            <a:r>
              <a:rPr lang="es-VE" sz="1200" i="1" dirty="0" err="1" smtClean="0"/>
              <a:t>Healthy</a:t>
            </a:r>
            <a:r>
              <a:rPr lang="es-VE" sz="1200" i="1" dirty="0" smtClean="0"/>
              <a:t> </a:t>
            </a:r>
            <a:r>
              <a:rPr lang="es-VE" sz="1200" i="1" dirty="0" err="1"/>
              <a:t>b</a:t>
            </a:r>
            <a:r>
              <a:rPr lang="es-VE" sz="1200" i="1" dirty="0" err="1" smtClean="0"/>
              <a:t>rain</a:t>
            </a:r>
            <a:r>
              <a:rPr lang="es-VE" sz="1200" i="1" dirty="0" smtClean="0"/>
              <a:t>, </a:t>
            </a:r>
            <a:r>
              <a:rPr lang="es-VE" sz="1200" i="1" dirty="0" err="1" smtClean="0"/>
              <a:t>healthy</a:t>
            </a:r>
            <a:r>
              <a:rPr lang="es-VE" sz="1200" i="1" dirty="0" smtClean="0"/>
              <a:t> </a:t>
            </a:r>
            <a:r>
              <a:rPr lang="es-VE" sz="1200" i="1" dirty="0" err="1" smtClean="0"/>
              <a:t>gut</a:t>
            </a:r>
            <a:r>
              <a:rPr lang="es-VE" sz="1200" dirty="0" smtClean="0"/>
              <a:t>. </a:t>
            </a:r>
          </a:p>
          <a:p>
            <a:r>
              <a:rPr lang="es-VE" sz="1200" dirty="0" err="1" smtClean="0"/>
              <a:t>Experience</a:t>
            </a:r>
            <a:r>
              <a:rPr lang="es-VE" sz="1200" dirty="0" smtClean="0"/>
              <a:t> </a:t>
            </a:r>
            <a:r>
              <a:rPr lang="es-VE" sz="1200" dirty="0" err="1" smtClean="0"/>
              <a:t>Life</a:t>
            </a:r>
            <a:r>
              <a:rPr lang="es-VE" sz="1200" dirty="0" smtClean="0"/>
              <a:t>, </a:t>
            </a:r>
            <a:r>
              <a:rPr lang="es-VE" sz="1200" dirty="0"/>
              <a:t>s</a:t>
            </a:r>
            <a:r>
              <a:rPr lang="es-VE" sz="1200" dirty="0" smtClean="0"/>
              <a:t>eptiembre 2015</a:t>
            </a:r>
            <a:endParaRPr lang="es-VE" sz="1200" dirty="0"/>
          </a:p>
        </p:txBody>
      </p:sp>
      <p:sp>
        <p:nvSpPr>
          <p:cNvPr id="2" name="1 Rectángulo"/>
          <p:cNvSpPr/>
          <p:nvPr/>
        </p:nvSpPr>
        <p:spPr>
          <a:xfrm>
            <a:off x="4427984" y="3770516"/>
            <a:ext cx="4427984" cy="1323439"/>
          </a:xfrm>
          <a:prstGeom prst="rect">
            <a:avLst/>
          </a:prstGeom>
          <a:solidFill>
            <a:schemeClr val="accent5"/>
          </a:solidFill>
          <a:ln>
            <a:solidFill>
              <a:srgbClr val="FF7D2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“La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diversidad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microbial del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intestino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distal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puede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ser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ahora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añadida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como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un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nuevo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factor de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riesgo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para la</a:t>
            </a:r>
            <a:r>
              <a:rPr lang="en-US" dirty="0" smtClean="0">
                <a:latin typeface="Bradley Hand ITC" panose="03070402050302030203" pitchFamily="66" charset="0"/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Enf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.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Cardiaca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”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anose="03070402050302030203" pitchFamily="66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671278" y="908720"/>
            <a:ext cx="2032929" cy="584775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 smtClean="0"/>
              <a:t>Relación con </a:t>
            </a:r>
          </a:p>
          <a:p>
            <a:pPr eaLnBrk="1" hangingPunct="1"/>
            <a:r>
              <a:rPr lang="es-ES" sz="1600" b="1" dirty="0" smtClean="0"/>
              <a:t>Salud-Enfermedad</a:t>
            </a:r>
          </a:p>
        </p:txBody>
      </p:sp>
      <p:sp>
        <p:nvSpPr>
          <p:cNvPr id="7" name="6 Rectángulo"/>
          <p:cNvSpPr/>
          <p:nvPr/>
        </p:nvSpPr>
        <p:spPr>
          <a:xfrm>
            <a:off x="4881329" y="5095860"/>
            <a:ext cx="38109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dirty="0" err="1">
                <a:solidFill>
                  <a:srgbClr val="000000"/>
                </a:solidFill>
              </a:rPr>
              <a:t>Jingyuan</a:t>
            </a:r>
            <a:r>
              <a:rPr lang="en-US" sz="1600" dirty="0">
                <a:solidFill>
                  <a:srgbClr val="000000"/>
                </a:solidFill>
              </a:rPr>
              <a:t> Fu</a:t>
            </a:r>
          </a:p>
          <a:p>
            <a:pPr lvl="0"/>
            <a:r>
              <a:rPr lang="en-US" sz="1600" dirty="0">
                <a:solidFill>
                  <a:srgbClr val="000000"/>
                </a:solidFill>
              </a:rPr>
              <a:t>University Medical Center Groningen</a:t>
            </a:r>
          </a:p>
          <a:p>
            <a:pPr lvl="0"/>
            <a:r>
              <a:rPr lang="en-US" sz="1100" dirty="0">
                <a:solidFill>
                  <a:srgbClr val="000000"/>
                </a:solidFill>
              </a:rPr>
              <a:t>Gut Microbes Associated With HDL, Triglycerides, and BMI. </a:t>
            </a:r>
            <a:r>
              <a:rPr lang="en-US" sz="1100" i="1" dirty="0">
                <a:solidFill>
                  <a:srgbClr val="000000"/>
                </a:solidFill>
              </a:rPr>
              <a:t>Medscape</a:t>
            </a:r>
            <a:r>
              <a:rPr lang="en-US" sz="1100" dirty="0">
                <a:solidFill>
                  <a:srgbClr val="000000"/>
                </a:solidFill>
              </a:rPr>
              <a:t>. Sep 11, 2015.</a:t>
            </a:r>
            <a:endParaRPr lang="es-VE" sz="1100" dirty="0">
              <a:solidFill>
                <a:srgbClr val="000000"/>
              </a:solidFill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6439945" y="472572"/>
            <a:ext cx="2236511" cy="338554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Microbiota Intestinal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5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3009"/>
            <a:ext cx="5281554" cy="6511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4338236" y="5716754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VE" sz="1100" dirty="0" smtClean="0"/>
              <a:t>Mayer et al</a:t>
            </a:r>
            <a:r>
              <a:rPr lang="es-VE" sz="1100" i="1" dirty="0" smtClean="0"/>
              <a:t>. </a:t>
            </a:r>
            <a:r>
              <a:rPr lang="es-VE" sz="1100" i="1" dirty="0" err="1" smtClean="0"/>
              <a:t>Gut</a:t>
            </a:r>
            <a:r>
              <a:rPr lang="es-VE" sz="1100" i="1" dirty="0" smtClean="0"/>
              <a:t> </a:t>
            </a:r>
            <a:r>
              <a:rPr lang="es-VE" sz="1100" i="1" dirty="0" err="1" smtClean="0"/>
              <a:t>microbes</a:t>
            </a:r>
            <a:r>
              <a:rPr lang="es-VE" sz="1100" i="1" dirty="0" smtClean="0"/>
              <a:t> and </a:t>
            </a:r>
            <a:r>
              <a:rPr lang="es-VE" sz="1100" i="1" dirty="0" err="1" smtClean="0"/>
              <a:t>the</a:t>
            </a:r>
            <a:r>
              <a:rPr lang="es-VE" sz="1100" i="1" dirty="0" smtClean="0"/>
              <a:t> </a:t>
            </a:r>
            <a:r>
              <a:rPr lang="es-VE" sz="1100" i="1" dirty="0" err="1" smtClean="0"/>
              <a:t>brain</a:t>
            </a:r>
            <a:r>
              <a:rPr lang="es-VE" sz="1100" i="1" dirty="0" smtClean="0"/>
              <a:t>: </a:t>
            </a:r>
            <a:r>
              <a:rPr lang="es-VE" sz="1100" i="1" dirty="0" err="1" smtClean="0"/>
              <a:t>paradigm</a:t>
            </a:r>
            <a:r>
              <a:rPr lang="es-VE" sz="1100" i="1" dirty="0" smtClean="0"/>
              <a:t> </a:t>
            </a:r>
            <a:r>
              <a:rPr lang="es-VE" sz="1100" i="1" dirty="0" err="1" smtClean="0"/>
              <a:t>shift</a:t>
            </a:r>
            <a:r>
              <a:rPr lang="es-VE" sz="1100" i="1" dirty="0" smtClean="0"/>
              <a:t> in  </a:t>
            </a:r>
            <a:r>
              <a:rPr lang="es-VE" sz="1100" i="1" dirty="0" err="1" smtClean="0"/>
              <a:t>neuroscience</a:t>
            </a:r>
            <a:r>
              <a:rPr lang="es-VE" sz="1100" i="1" dirty="0" smtClean="0"/>
              <a:t>. </a:t>
            </a:r>
            <a:r>
              <a:rPr lang="es-VE" sz="1100" dirty="0" smtClean="0"/>
              <a:t>J</a:t>
            </a:r>
            <a:r>
              <a:rPr lang="es-VE" sz="1100" dirty="0"/>
              <a:t>. </a:t>
            </a:r>
            <a:r>
              <a:rPr lang="es-VE" sz="1100" dirty="0" err="1"/>
              <a:t>Neurosci</a:t>
            </a:r>
            <a:r>
              <a:rPr lang="es-VE" sz="1100" dirty="0"/>
              <a:t>., </a:t>
            </a:r>
            <a:r>
              <a:rPr lang="es-VE" sz="1100" dirty="0" smtClean="0"/>
              <a:t>Nov. </a:t>
            </a:r>
            <a:r>
              <a:rPr lang="es-VE" sz="1100" dirty="0"/>
              <a:t>12, </a:t>
            </a:r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2014;</a:t>
            </a:r>
            <a:r>
              <a:rPr lang="es-VE" sz="1100" dirty="0" smtClean="0"/>
              <a:t>  34:15490 </a:t>
            </a:r>
            <a:r>
              <a:rPr lang="es-VE" sz="1100" dirty="0"/>
              <a:t>–15496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317053" y="1438660"/>
            <a:ext cx="367806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800" dirty="0" smtClean="0"/>
              <a:t>Canales de comunicación </a:t>
            </a:r>
            <a:r>
              <a:rPr lang="es-VE" sz="1800" b="1" dirty="0" smtClean="0"/>
              <a:t>bidireccional</a:t>
            </a:r>
            <a:r>
              <a:rPr lang="es-VE" sz="1800" dirty="0" smtClean="0"/>
              <a:t> entre </a:t>
            </a:r>
            <a:r>
              <a:rPr lang="es-VE" sz="1800" b="1" dirty="0" smtClean="0"/>
              <a:t>microbioma intestinal, intestino y cerebro</a:t>
            </a:r>
            <a:r>
              <a:rPr lang="es-VE" sz="1600" dirty="0" smtClean="0"/>
              <a:t>.</a:t>
            </a:r>
          </a:p>
          <a:p>
            <a:endParaRPr lang="es-VE" sz="1400" dirty="0" smtClean="0"/>
          </a:p>
          <a:p>
            <a:pPr marL="360363" indent="-180975" algn="l">
              <a:buClr>
                <a:srgbClr val="0033CC"/>
              </a:buClr>
              <a:buSzPct val="170000"/>
              <a:buFont typeface="Arial" pitchFamily="34" charset="0"/>
              <a:buChar char="•"/>
            </a:pPr>
            <a:r>
              <a:rPr lang="es-VE" sz="1400" dirty="0" smtClean="0"/>
              <a:t> </a:t>
            </a:r>
            <a:r>
              <a:rPr lang="es-VE" sz="1600" b="1" dirty="0" smtClean="0"/>
              <a:t>Señales</a:t>
            </a:r>
            <a:r>
              <a:rPr lang="es-VE" sz="1600" dirty="0" smtClean="0"/>
              <a:t> endocrinas, neuroendocrinas y relacionadas con inflamación, </a:t>
            </a:r>
            <a:r>
              <a:rPr lang="es-VE" sz="1600" b="1" dirty="0" smtClean="0"/>
              <a:t>generadas por el microbiota </a:t>
            </a:r>
            <a:r>
              <a:rPr lang="es-VE" sz="1600" dirty="0" smtClean="0"/>
              <a:t>y células especializadas dentro del intestino </a:t>
            </a:r>
            <a:r>
              <a:rPr lang="es-VE" sz="1600" b="1" dirty="0" smtClean="0"/>
              <a:t>pueden afectar el cerebro</a:t>
            </a:r>
            <a:r>
              <a:rPr lang="es-VE" sz="1600" dirty="0" smtClean="0"/>
              <a:t>.</a:t>
            </a:r>
          </a:p>
          <a:p>
            <a:pPr marL="179388">
              <a:buSzPct val="170000"/>
              <a:buFont typeface="Arial" pitchFamily="34" charset="0"/>
              <a:buChar char="•"/>
            </a:pPr>
            <a:endParaRPr lang="es-VE" sz="1400" dirty="0" smtClean="0"/>
          </a:p>
          <a:p>
            <a:pPr marL="179388" algn="l">
              <a:buClr>
                <a:srgbClr val="0033CC"/>
              </a:buClr>
              <a:buSzPct val="170000"/>
              <a:buFont typeface="Arial" pitchFamily="34" charset="0"/>
              <a:buChar char="•"/>
            </a:pPr>
            <a:r>
              <a:rPr lang="es-VE" sz="1400" dirty="0" smtClean="0"/>
              <a:t>  </a:t>
            </a:r>
            <a:r>
              <a:rPr lang="es-VE" sz="1600" dirty="0" smtClean="0"/>
              <a:t>A su vez, </a:t>
            </a:r>
            <a:r>
              <a:rPr lang="es-VE" sz="1600" b="1" dirty="0" smtClean="0"/>
              <a:t>el cerebro puede  </a:t>
            </a:r>
          </a:p>
          <a:p>
            <a:pPr marL="179388" algn="l">
              <a:buClr>
                <a:srgbClr val="0033CC"/>
              </a:buClr>
              <a:buSzPct val="170000"/>
            </a:pPr>
            <a:r>
              <a:rPr lang="es-VE" sz="1600" b="1" dirty="0"/>
              <a:t> </a:t>
            </a:r>
            <a:r>
              <a:rPr lang="es-VE" sz="1600" b="1" dirty="0" smtClean="0"/>
              <a:t> influir la composición y función     </a:t>
            </a:r>
          </a:p>
          <a:p>
            <a:pPr marL="179388" algn="l">
              <a:buClr>
                <a:srgbClr val="0033CC"/>
              </a:buClr>
              <a:buSzPct val="170000"/>
            </a:pPr>
            <a:r>
              <a:rPr lang="es-VE" sz="1600" b="1" dirty="0"/>
              <a:t> </a:t>
            </a:r>
            <a:r>
              <a:rPr lang="es-VE" sz="1600" b="1" dirty="0" smtClean="0"/>
              <a:t> </a:t>
            </a:r>
            <a:r>
              <a:rPr lang="es-VE" sz="1600" b="1" dirty="0" err="1" smtClean="0"/>
              <a:t>microbial</a:t>
            </a:r>
            <a:r>
              <a:rPr lang="es-VE" sz="1600" dirty="0" smtClean="0"/>
              <a:t> vía mecanismos </a:t>
            </a:r>
          </a:p>
          <a:p>
            <a:pPr marL="179388" algn="l">
              <a:buClr>
                <a:srgbClr val="0033CC"/>
              </a:buClr>
              <a:buSzPct val="170000"/>
            </a:pPr>
            <a:r>
              <a:rPr lang="es-VE" sz="1600" dirty="0"/>
              <a:t> </a:t>
            </a:r>
            <a:r>
              <a:rPr lang="es-VE" sz="1600" dirty="0" smtClean="0"/>
              <a:t>  neurales  y endo</a:t>
            </a:r>
            <a:r>
              <a:rPr lang="es-VE" sz="1400" dirty="0" smtClean="0"/>
              <a:t>crinos</a:t>
            </a:r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4237042" y="625737"/>
            <a:ext cx="1486304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3828066" y="2150178"/>
            <a:ext cx="1152128" cy="115212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4860032" y="2420888"/>
            <a:ext cx="412137" cy="30535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762323" y="2765464"/>
            <a:ext cx="161935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Comunicación </a:t>
            </a:r>
          </a:p>
          <a:p>
            <a:r>
              <a:rPr lang="es-VE" sz="1600" b="1" dirty="0" smtClean="0"/>
              <a:t>Neural </a:t>
            </a:r>
            <a:r>
              <a:rPr lang="es-VE" sz="1400" b="1" dirty="0" smtClean="0"/>
              <a:t>vagal y </a:t>
            </a:r>
          </a:p>
          <a:p>
            <a:r>
              <a:rPr lang="es-VE" sz="1400" b="1" dirty="0" smtClean="0"/>
              <a:t>simpática</a:t>
            </a:r>
            <a:endParaRPr lang="es-VE" sz="1400" b="1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755576" y="2150178"/>
            <a:ext cx="1080120" cy="115212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11 Rectángulo"/>
          <p:cNvSpPr/>
          <p:nvPr/>
        </p:nvSpPr>
        <p:spPr bwMode="auto">
          <a:xfrm>
            <a:off x="611560" y="2420888"/>
            <a:ext cx="216024" cy="80021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62149" y="2334578"/>
            <a:ext cx="1537600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Comunicación </a:t>
            </a:r>
          </a:p>
          <a:p>
            <a:r>
              <a:rPr lang="es-VE" sz="1600" b="1" dirty="0"/>
              <a:t>S</a:t>
            </a:r>
            <a:r>
              <a:rPr lang="es-VE" sz="1600" b="1" dirty="0" smtClean="0"/>
              <a:t>istémica</a:t>
            </a:r>
          </a:p>
          <a:p>
            <a:r>
              <a:rPr lang="es-VE" sz="1400" b="1" dirty="0" smtClean="0"/>
              <a:t>Eje HPA</a:t>
            </a:r>
          </a:p>
          <a:p>
            <a:r>
              <a:rPr lang="es-VE" sz="1400" b="1" dirty="0" smtClean="0"/>
              <a:t>NT</a:t>
            </a:r>
          </a:p>
          <a:p>
            <a:r>
              <a:rPr lang="es-VE" sz="1400" b="1" dirty="0" smtClean="0"/>
              <a:t>Metabolitos </a:t>
            </a:r>
          </a:p>
          <a:p>
            <a:r>
              <a:rPr lang="es-VE" sz="1400" b="1" dirty="0" smtClean="0"/>
              <a:t>bacterianos</a:t>
            </a:r>
          </a:p>
          <a:p>
            <a:r>
              <a:rPr lang="es-VE" sz="1400" b="1" dirty="0" err="1" smtClean="0"/>
              <a:t>Citokinas</a:t>
            </a:r>
            <a:endParaRPr lang="es-VE" sz="1400" b="1" dirty="0"/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588224" y="456460"/>
            <a:ext cx="2032928" cy="584775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 smtClean="0"/>
              <a:t>Relación con </a:t>
            </a:r>
          </a:p>
          <a:p>
            <a:pPr eaLnBrk="1" hangingPunct="1"/>
            <a:r>
              <a:rPr lang="es-ES" sz="1600" b="1" dirty="0" smtClean="0"/>
              <a:t>Salud-Enfermedad</a:t>
            </a:r>
          </a:p>
        </p:txBody>
      </p:sp>
    </p:spTree>
    <p:extLst>
      <p:ext uri="{BB962C8B-B14F-4D97-AF65-F5344CB8AC3E}">
        <p14:creationId xmlns:p14="http://schemas.microsoft.com/office/powerpoint/2010/main" val="79590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ximena\Desktop\MN-Fig-3-1024x68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61020"/>
            <a:ext cx="7404249" cy="4960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066801" y="6063679"/>
            <a:ext cx="69847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i="1" dirty="0" err="1" smtClean="0"/>
              <a:t>The</a:t>
            </a:r>
            <a:r>
              <a:rPr lang="es-VE" sz="1200" i="1" dirty="0" smtClean="0"/>
              <a:t> human </a:t>
            </a:r>
            <a:r>
              <a:rPr lang="es-VE" sz="1200" i="1" dirty="0" err="1" smtClean="0"/>
              <a:t>microbiome</a:t>
            </a:r>
            <a:r>
              <a:rPr lang="es-VE" sz="1200" i="1" dirty="0" smtClean="0"/>
              <a:t> and </a:t>
            </a:r>
            <a:r>
              <a:rPr lang="es-VE" sz="1200" i="1" dirty="0" err="1" smtClean="0"/>
              <a:t>the</a:t>
            </a:r>
            <a:r>
              <a:rPr lang="es-VE" sz="1200" i="1" dirty="0" smtClean="0"/>
              <a:t> media </a:t>
            </a:r>
            <a:r>
              <a:rPr lang="es-VE" sz="1200" i="1" dirty="0" err="1" smtClean="0"/>
              <a:t>confusion</a:t>
            </a:r>
            <a:r>
              <a:rPr lang="es-VE" sz="1200" i="1" dirty="0" smtClean="0"/>
              <a:t>. </a:t>
            </a:r>
            <a:r>
              <a:rPr lang="es-VE" sz="1200" dirty="0" smtClean="0"/>
              <a:t>SITN Feb 2, 2015. http</a:t>
            </a:r>
            <a:r>
              <a:rPr lang="es-VE" sz="1200" dirty="0"/>
              <a:t>://sitn.hms.harvard.edu/flash/2015/the-human-microbiome-and-media-confusion/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7665" y="657809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1331640" y="2504716"/>
            <a:ext cx="2088232" cy="1687201"/>
          </a:xfrm>
          <a:prstGeom prst="rect">
            <a:avLst/>
          </a:prstGeom>
          <a:solidFill>
            <a:srgbClr val="FFFF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11 Rectángulo"/>
          <p:cNvSpPr/>
          <p:nvPr/>
        </p:nvSpPr>
        <p:spPr bwMode="auto">
          <a:xfrm>
            <a:off x="1109839" y="3149252"/>
            <a:ext cx="293809" cy="648072"/>
          </a:xfrm>
          <a:prstGeom prst="rect">
            <a:avLst/>
          </a:prstGeom>
          <a:solidFill>
            <a:srgbClr val="FFFF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12 Rectángulo"/>
          <p:cNvSpPr/>
          <p:nvPr/>
        </p:nvSpPr>
        <p:spPr bwMode="auto">
          <a:xfrm>
            <a:off x="3728297" y="3077244"/>
            <a:ext cx="2067839" cy="720080"/>
          </a:xfrm>
          <a:prstGeom prst="rect">
            <a:avLst/>
          </a:prstGeom>
          <a:solidFill>
            <a:srgbClr val="C7E7A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668187" y="3121675"/>
            <a:ext cx="1975220" cy="1323439"/>
          </a:xfrm>
          <a:prstGeom prst="rect">
            <a:avLst/>
          </a:prstGeom>
          <a:solidFill>
            <a:srgbClr val="C7E7A3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Son </a:t>
            </a:r>
          </a:p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combinaciones</a:t>
            </a:r>
            <a:r>
              <a:rPr lang="es-VE" dirty="0" smtClean="0"/>
              <a:t> </a:t>
            </a:r>
          </a:p>
          <a:p>
            <a:r>
              <a:rPr lang="es-VE" dirty="0" smtClean="0"/>
              <a:t>de prebióticos </a:t>
            </a:r>
          </a:p>
          <a:p>
            <a:r>
              <a:rPr lang="es-VE" dirty="0" smtClean="0"/>
              <a:t>y </a:t>
            </a:r>
            <a:r>
              <a:rPr lang="es-VE" dirty="0" err="1" smtClean="0"/>
              <a:t>probióticos</a:t>
            </a:r>
            <a:endParaRPr lang="es-VE" dirty="0"/>
          </a:p>
        </p:txBody>
      </p:sp>
      <p:sp>
        <p:nvSpPr>
          <p:cNvPr id="14" name="13 Rectángulo"/>
          <p:cNvSpPr/>
          <p:nvPr/>
        </p:nvSpPr>
        <p:spPr bwMode="auto">
          <a:xfrm>
            <a:off x="1763688" y="1898694"/>
            <a:ext cx="1838525" cy="375189"/>
          </a:xfrm>
          <a:prstGeom prst="rect">
            <a:avLst/>
          </a:prstGeom>
          <a:solidFill>
            <a:srgbClr val="FFFF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763688" y="1513138"/>
            <a:ext cx="2064989" cy="523220"/>
          </a:xfrm>
          <a:prstGeom prst="rect">
            <a:avLst/>
          </a:prstGeom>
          <a:solidFill>
            <a:srgbClr val="FFFF00"/>
          </a:solidFill>
          <a:ln w="28575">
            <a:solidFill>
              <a:srgbClr val="FFAF7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/>
              <a:t>Prebióticos</a:t>
            </a:r>
            <a:endParaRPr lang="es-VE" sz="2800" dirty="0"/>
          </a:p>
        </p:txBody>
      </p:sp>
      <p:sp>
        <p:nvSpPr>
          <p:cNvPr id="15" name="14 Rectángulo"/>
          <p:cNvSpPr/>
          <p:nvPr/>
        </p:nvSpPr>
        <p:spPr bwMode="auto">
          <a:xfrm>
            <a:off x="3752965" y="2566270"/>
            <a:ext cx="1769366" cy="366958"/>
          </a:xfrm>
          <a:prstGeom prst="rect">
            <a:avLst/>
          </a:prstGeom>
          <a:solidFill>
            <a:srgbClr val="B3FFB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569887" y="2525250"/>
            <a:ext cx="2135521" cy="523220"/>
          </a:xfrm>
          <a:prstGeom prst="rect">
            <a:avLst/>
          </a:prstGeom>
          <a:solidFill>
            <a:srgbClr val="66FF99"/>
          </a:solidFill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/>
              <a:t>Simbióticos</a:t>
            </a:r>
            <a:endParaRPr lang="es-VE" sz="2800" dirty="0"/>
          </a:p>
        </p:txBody>
      </p:sp>
      <p:sp>
        <p:nvSpPr>
          <p:cNvPr id="16" name="15 Rectángulo"/>
          <p:cNvSpPr/>
          <p:nvPr/>
        </p:nvSpPr>
        <p:spPr bwMode="auto">
          <a:xfrm>
            <a:off x="5796136" y="1898694"/>
            <a:ext cx="1728192" cy="851055"/>
          </a:xfrm>
          <a:prstGeom prst="rect">
            <a:avLst/>
          </a:prstGeom>
          <a:solidFill>
            <a:srgbClr val="CCE8E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7" name="16 Rectángulo"/>
          <p:cNvSpPr/>
          <p:nvPr/>
        </p:nvSpPr>
        <p:spPr bwMode="auto">
          <a:xfrm>
            <a:off x="5950504" y="2844927"/>
            <a:ext cx="2186817" cy="561456"/>
          </a:xfrm>
          <a:prstGeom prst="rect">
            <a:avLst/>
          </a:prstGeom>
          <a:solidFill>
            <a:srgbClr val="CCE8E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864746" y="2686596"/>
            <a:ext cx="2212465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¡Son 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bacterias </a:t>
            </a:r>
          </a:p>
          <a:p>
            <a:r>
              <a:rPr lang="es-VE" dirty="0" smtClean="0"/>
              <a:t>vivas! </a:t>
            </a:r>
          </a:p>
          <a:p>
            <a:endParaRPr lang="es-VE" dirty="0" smtClean="0"/>
          </a:p>
          <a:p>
            <a:r>
              <a:rPr lang="es-VE" dirty="0" smtClean="0"/>
              <a:t>Son </a:t>
            </a:r>
            <a:r>
              <a:rPr lang="es-VE" dirty="0"/>
              <a:t>c</a:t>
            </a:r>
            <a:r>
              <a:rPr lang="es-VE" dirty="0" smtClean="0"/>
              <a:t>ultivos </a:t>
            </a:r>
          </a:p>
          <a:p>
            <a:r>
              <a:rPr lang="es-VE" dirty="0" smtClean="0"/>
              <a:t>bacterianos </a:t>
            </a:r>
          </a:p>
          <a:p>
            <a:r>
              <a:rPr lang="es-VE" dirty="0" smtClean="0"/>
              <a:t>activos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5602808" y="1898694"/>
            <a:ext cx="2056974" cy="523220"/>
          </a:xfrm>
          <a:prstGeom prst="rect">
            <a:avLst/>
          </a:prstGeom>
          <a:solidFill>
            <a:srgbClr val="99CCFF"/>
          </a:solidFill>
          <a:ln w="28575">
            <a:solidFill>
              <a:srgbClr val="0033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err="1" smtClean="0"/>
              <a:t>Probióticos</a:t>
            </a:r>
            <a:endParaRPr lang="es-VE" sz="2800" dirty="0"/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365118" y="686877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705408" y="341226"/>
            <a:ext cx="3052167" cy="646331"/>
          </a:xfrm>
          <a:prstGeom prst="rect">
            <a:avLst/>
          </a:prstGeom>
          <a:solidFill>
            <a:schemeClr val="accent5"/>
          </a:solidFill>
          <a:ln w="28575">
            <a:solidFill>
              <a:schemeClr val="accent1">
                <a:lumMod val="9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b="1" dirty="0" smtClean="0"/>
              <a:t>Prebióticos, </a:t>
            </a:r>
          </a:p>
          <a:p>
            <a:pPr eaLnBrk="1" hangingPunct="1"/>
            <a:r>
              <a:rPr lang="es-ES" sz="1800" b="1" dirty="0" smtClean="0"/>
              <a:t>Probióticos, Simbióticos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1415160" y="2078749"/>
            <a:ext cx="2601994" cy="3662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¡Son 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comida</a:t>
            </a:r>
            <a:r>
              <a:rPr lang="es-VE" dirty="0" smtClean="0"/>
              <a:t> </a:t>
            </a:r>
          </a:p>
          <a:p>
            <a:r>
              <a:rPr lang="es-VE" dirty="0" smtClean="0"/>
              <a:t>para </a:t>
            </a:r>
          </a:p>
          <a:p>
            <a:r>
              <a:rPr lang="es-VE" dirty="0" smtClean="0"/>
              <a:t>bacterias!</a:t>
            </a:r>
          </a:p>
          <a:p>
            <a:r>
              <a:rPr lang="es-VE" sz="1600" dirty="0" smtClean="0"/>
              <a:t>Oligosacáridos </a:t>
            </a:r>
          </a:p>
          <a:p>
            <a:r>
              <a:rPr lang="es-VE" sz="1600" dirty="0" smtClean="0"/>
              <a:t>No digeribles</a:t>
            </a:r>
          </a:p>
          <a:p>
            <a:endParaRPr lang="es-VE" sz="1600" dirty="0" smtClean="0"/>
          </a:p>
          <a:p>
            <a:r>
              <a:rPr lang="es-VE" dirty="0" smtClean="0"/>
              <a:t>Solo son </a:t>
            </a:r>
          </a:p>
          <a:p>
            <a:r>
              <a:rPr lang="es-VE" dirty="0" smtClean="0"/>
              <a:t>metabolizadas </a:t>
            </a:r>
          </a:p>
          <a:p>
            <a:r>
              <a:rPr lang="es-VE" dirty="0" smtClean="0"/>
              <a:t>por bacterias </a:t>
            </a:r>
          </a:p>
          <a:p>
            <a:r>
              <a:rPr lang="es-VE" dirty="0" smtClean="0"/>
              <a:t>intestinales y no por</a:t>
            </a:r>
          </a:p>
          <a:p>
            <a:r>
              <a:rPr lang="es-VE" dirty="0" smtClean="0"/>
              <a:t> el hospedero </a:t>
            </a:r>
          </a:p>
          <a:p>
            <a:r>
              <a:rPr lang="es-VE" dirty="0" smtClean="0"/>
              <a:t>humano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413022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7" grpId="0" animBg="1"/>
      <p:bldP spid="11" grpId="0"/>
      <p:bldP spid="8" grpId="0" animBg="1"/>
      <p:bldP spid="6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ChangeArrowheads="1"/>
          </p:cNvSpPr>
          <p:nvPr/>
        </p:nvSpPr>
        <p:spPr bwMode="auto">
          <a:xfrm>
            <a:off x="684213" y="333375"/>
            <a:ext cx="3887787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8668" name="Text Box 12"/>
          <p:cNvSpPr txBox="1">
            <a:spLocks noChangeArrowheads="1"/>
          </p:cNvSpPr>
          <p:nvPr/>
        </p:nvSpPr>
        <p:spPr bwMode="auto">
          <a:xfrm>
            <a:off x="5281690" y="445990"/>
            <a:ext cx="835486" cy="830997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8671" name="Rectangle 15"/>
          <p:cNvSpPr>
            <a:spLocks noChangeArrowheads="1"/>
          </p:cNvSpPr>
          <p:nvPr/>
        </p:nvSpPr>
        <p:spPr bwMode="auto">
          <a:xfrm>
            <a:off x="359809" y="5649324"/>
            <a:ext cx="36623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t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Frijoles, cambures, papas, </a:t>
            </a:r>
          </a:p>
          <a:p>
            <a:pPr fontAlgn="t"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lentejas, cebada, pan integral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0664" name="Picture 20" descr="lentils_barley"/>
          <p:cNvPicPr>
            <a:picLocks noChangeAspect="1" noChangeArrowheads="1"/>
          </p:cNvPicPr>
          <p:nvPr/>
        </p:nvPicPr>
        <p:blipFill>
          <a:blip r:embed="rId2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72" r="24919" b="22876"/>
          <a:stretch>
            <a:fillRect/>
          </a:stretch>
        </p:blipFill>
        <p:spPr bwMode="auto">
          <a:xfrm>
            <a:off x="359809" y="861489"/>
            <a:ext cx="4140183" cy="478783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6" name="Text Box 25"/>
          <p:cNvSpPr txBox="1">
            <a:spLocks noChangeArrowheads="1"/>
          </p:cNvSpPr>
          <p:nvPr/>
        </p:nvSpPr>
        <p:spPr bwMode="auto">
          <a:xfrm>
            <a:off x="6195322" y="511747"/>
            <a:ext cx="2361545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 smtClean="0"/>
              <a:t>PREBIÓTICOS</a:t>
            </a:r>
            <a:endParaRPr lang="es-ES" sz="2400" dirty="0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4845355" y="1662546"/>
            <a:ext cx="3676854" cy="249299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marL="171450" indent="-171450" algn="l">
              <a:buClr>
                <a:srgbClr val="008000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/>
          </a:p>
          <a:p>
            <a:pPr marL="285750" indent="-285750" algn="l">
              <a:buClr>
                <a:srgbClr val="008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600" dirty="0"/>
              <a:t> </a:t>
            </a:r>
            <a:r>
              <a:rPr lang="es-ES_tradnl" sz="1800" dirty="0"/>
              <a:t>Comida no digerible, fibras solubles, oligosacáridos, aumentan actividad y número de bacterias intestinales beneficiosas</a:t>
            </a:r>
          </a:p>
          <a:p>
            <a:pPr marL="285750" indent="-285750" algn="l">
              <a:buClr>
                <a:srgbClr val="008000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/>
          </a:p>
          <a:p>
            <a:pPr marL="285750" indent="-285750" algn="l">
              <a:buClr>
                <a:srgbClr val="008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800" dirty="0" smtClean="0"/>
              <a:t>Mejoran </a:t>
            </a:r>
            <a:r>
              <a:rPr lang="es-ES_tradnl" sz="1800" dirty="0"/>
              <a:t>digestión y refuerzan sistema </a:t>
            </a:r>
            <a:r>
              <a:rPr lang="es-ES_tradnl" sz="1800" dirty="0" smtClean="0"/>
              <a:t>inmune</a:t>
            </a:r>
          </a:p>
          <a:p>
            <a:pPr algn="l">
              <a:buClr>
                <a:srgbClr val="008000"/>
              </a:buClr>
              <a:buSzPct val="150000"/>
              <a:defRPr/>
            </a:pPr>
            <a:endParaRPr lang="es-ES_tradnl" sz="1000" dirty="0"/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4777194" y="4385895"/>
            <a:ext cx="3813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 dirty="0" err="1"/>
              <a:t>Fructo</a:t>
            </a:r>
            <a:r>
              <a:rPr lang="es-ES_tradnl" sz="1800" dirty="0"/>
              <a:t>-oligosacáridos FOS: </a:t>
            </a:r>
          </a:p>
          <a:p>
            <a:pPr eaLnBrk="1" hangingPunct="1"/>
            <a:r>
              <a:rPr lang="es-ES_tradnl" sz="1800" dirty="0"/>
              <a:t>comida para las bacterias amigas…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Text Box 4"/>
          <p:cNvSpPr txBox="1">
            <a:spLocks noChangeArrowheads="1"/>
          </p:cNvSpPr>
          <p:nvPr/>
        </p:nvSpPr>
        <p:spPr bwMode="auto">
          <a:xfrm>
            <a:off x="684213" y="2160336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_tradnl" b="1"/>
          </a:p>
        </p:txBody>
      </p:sp>
      <p:sp>
        <p:nvSpPr>
          <p:cNvPr id="200710" name="Text Box 6"/>
          <p:cNvSpPr txBox="1">
            <a:spLocks noChangeArrowheads="1"/>
          </p:cNvSpPr>
          <p:nvPr/>
        </p:nvSpPr>
        <p:spPr bwMode="auto">
          <a:xfrm>
            <a:off x="5436096" y="486198"/>
            <a:ext cx="506412" cy="823913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endParaRPr lang="es-E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685" name="Text Box 9"/>
          <p:cNvSpPr txBox="1">
            <a:spLocks noChangeArrowheads="1"/>
          </p:cNvSpPr>
          <p:nvPr/>
        </p:nvSpPr>
        <p:spPr bwMode="auto">
          <a:xfrm>
            <a:off x="5315411" y="2825999"/>
            <a:ext cx="2922595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dirty="0"/>
              <a:t>Almidones resistentes </a:t>
            </a:r>
          </a:p>
          <a:p>
            <a:pPr eaLnBrk="1" hangingPunct="1"/>
            <a:r>
              <a:rPr lang="es-ES_tradnl" dirty="0"/>
              <a:t>a </a:t>
            </a:r>
            <a:r>
              <a:rPr lang="es-ES_tradnl" dirty="0" smtClean="0"/>
              <a:t>la amilasa</a:t>
            </a:r>
            <a:endParaRPr lang="es-ES_tradnl" dirty="0"/>
          </a:p>
        </p:txBody>
      </p:sp>
      <p:sp>
        <p:nvSpPr>
          <p:cNvPr id="200715" name="Text Box 11"/>
          <p:cNvSpPr txBox="1">
            <a:spLocks noChangeArrowheads="1"/>
          </p:cNvSpPr>
          <p:nvPr/>
        </p:nvSpPr>
        <p:spPr bwMode="auto">
          <a:xfrm>
            <a:off x="4788024" y="3720320"/>
            <a:ext cx="3977371" cy="2431435"/>
          </a:xfrm>
          <a:prstGeom prst="rect">
            <a:avLst/>
          </a:prstGeom>
          <a:solidFill>
            <a:srgbClr val="FFCDD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285750" indent="-285750" algn="l" eaLnBrk="1" hangingPunct="1">
              <a:buClr>
                <a:srgbClr val="008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600" dirty="0" smtClean="0"/>
              <a:t> Balance peso</a:t>
            </a:r>
          </a:p>
          <a:p>
            <a:pPr marL="171450" indent="-171450" algn="l" eaLnBrk="1" hangingPunct="1">
              <a:buClr>
                <a:srgbClr val="008000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 smtClean="0"/>
          </a:p>
          <a:p>
            <a:pPr marL="285750" indent="-285750" algn="l" eaLnBrk="1" hangingPunct="1">
              <a:buClr>
                <a:srgbClr val="008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600" dirty="0" smtClean="0"/>
              <a:t> Balance glucosa</a:t>
            </a:r>
          </a:p>
          <a:p>
            <a:pPr marL="171450" indent="-171450" algn="l" eaLnBrk="1" hangingPunct="1">
              <a:buClr>
                <a:srgbClr val="008000"/>
              </a:buClr>
              <a:buSzPct val="150000"/>
              <a:buFont typeface="Arial" pitchFamily="34" charset="0"/>
              <a:buChar char="•"/>
              <a:defRPr/>
            </a:pPr>
            <a:endParaRPr lang="es-ES_tradnl" sz="1000" dirty="0" smtClean="0"/>
          </a:p>
          <a:p>
            <a:pPr marL="285750" indent="-285750" algn="l" eaLnBrk="1" hangingPunct="1">
              <a:buClr>
                <a:srgbClr val="008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600" dirty="0" smtClean="0"/>
              <a:t> Salud colon </a:t>
            </a:r>
            <a:r>
              <a:rPr lang="es-ES_tradnl" sz="1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  <a:p>
            <a:pPr algn="l" eaLnBrk="1" hangingPunct="1">
              <a:buClr>
                <a:srgbClr val="008000"/>
              </a:buClr>
              <a:buSzPct val="150000"/>
              <a:defRPr/>
            </a:pPr>
            <a:r>
              <a:rPr lang="es-ES_tradnl" sz="1600" dirty="0"/>
              <a:t> </a:t>
            </a:r>
            <a:r>
              <a:rPr lang="es-ES_tradnl" sz="1600" dirty="0" smtClean="0"/>
              <a:t>     Su </a:t>
            </a:r>
            <a:r>
              <a:rPr lang="es-ES_tradnl" sz="1600" b="1" dirty="0" smtClean="0"/>
              <a:t>fermentación</a:t>
            </a:r>
            <a:r>
              <a:rPr lang="es-ES_tradnl" sz="1600" dirty="0" smtClean="0"/>
              <a:t> produce </a:t>
            </a:r>
          </a:p>
          <a:p>
            <a:pPr algn="l" eaLnBrk="1" hangingPunct="1">
              <a:buClr>
                <a:srgbClr val="008000"/>
              </a:buClr>
              <a:buSzPct val="150000"/>
              <a:defRPr/>
            </a:pPr>
            <a:r>
              <a:rPr lang="es-ES_tradnl" sz="1600" b="1" dirty="0" smtClean="0"/>
              <a:t>    </a:t>
            </a:r>
            <a:r>
              <a:rPr lang="es-ES_tradnl" b="1" dirty="0" smtClean="0"/>
              <a:t>ácidos grasos cadena corta</a:t>
            </a:r>
            <a:r>
              <a:rPr lang="es-ES_tradnl" sz="1600" dirty="0" smtClean="0"/>
              <a:t> </a:t>
            </a:r>
          </a:p>
          <a:p>
            <a:pPr algn="l" eaLnBrk="1" hangingPunct="1">
              <a:buClr>
                <a:srgbClr val="008000"/>
              </a:buClr>
              <a:buSzPct val="150000"/>
              <a:defRPr/>
            </a:pPr>
            <a:r>
              <a:rPr lang="es-ES_tradnl" sz="1600" dirty="0" smtClean="0"/>
              <a:t>   </a:t>
            </a:r>
            <a:endParaRPr lang="es-ES_tradnl" sz="1000" dirty="0" smtClean="0"/>
          </a:p>
          <a:p>
            <a:pPr marL="285750" indent="-285750" algn="l" eaLnBrk="1" hangingPunct="1">
              <a:buClr>
                <a:srgbClr val="008000"/>
              </a:buClr>
              <a:buSzPct val="150000"/>
              <a:buFont typeface="Arial" pitchFamily="34" charset="0"/>
              <a:buChar char="•"/>
              <a:defRPr/>
            </a:pPr>
            <a:r>
              <a:rPr lang="es-ES_tradnl" sz="1600" dirty="0" smtClean="0"/>
              <a:t>USO: Rehidratación oral,</a:t>
            </a:r>
          </a:p>
          <a:p>
            <a:pPr algn="l" eaLnBrk="1" hangingPunct="1">
              <a:buClr>
                <a:srgbClr val="008000"/>
              </a:buClr>
              <a:buSzPct val="150000"/>
              <a:defRPr/>
            </a:pPr>
            <a:r>
              <a:rPr lang="es-ES_tradnl" sz="1600" dirty="0"/>
              <a:t> </a:t>
            </a:r>
            <a:r>
              <a:rPr lang="es-ES_tradnl" sz="1600" dirty="0" smtClean="0"/>
              <a:t>    </a:t>
            </a:r>
            <a:r>
              <a:rPr lang="es-ES_tradnl" sz="1600" b="1" dirty="0" smtClean="0"/>
              <a:t>Ayuda a absorción </a:t>
            </a:r>
            <a:r>
              <a:rPr lang="es-ES_tradnl" sz="1600" b="1" dirty="0" err="1" smtClean="0"/>
              <a:t>Na</a:t>
            </a:r>
            <a:r>
              <a:rPr lang="es-ES_tradnl" sz="1600" b="1" baseline="30000" dirty="0" smtClean="0"/>
              <a:t>+ </a:t>
            </a:r>
            <a:r>
              <a:rPr lang="es-ES_tradnl" sz="1600" b="1" dirty="0" smtClean="0"/>
              <a:t>en colon</a:t>
            </a:r>
            <a:endParaRPr lang="es-ES_tradnl" sz="1600" dirty="0" smtClean="0"/>
          </a:p>
        </p:txBody>
      </p:sp>
      <p:sp>
        <p:nvSpPr>
          <p:cNvPr id="71692" name="Text Box 18"/>
          <p:cNvSpPr txBox="1">
            <a:spLocks noChangeArrowheads="1"/>
          </p:cNvSpPr>
          <p:nvPr/>
        </p:nvSpPr>
        <p:spPr bwMode="auto">
          <a:xfrm>
            <a:off x="6177611" y="500332"/>
            <a:ext cx="2361545" cy="461665"/>
          </a:xfrm>
          <a:prstGeom prst="rect">
            <a:avLst/>
          </a:prstGeom>
          <a:solidFill>
            <a:srgbClr val="FFFF0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 smtClean="0"/>
              <a:t>PREBIÓTICOS</a:t>
            </a:r>
            <a:endParaRPr lang="es-ES" sz="2400" dirty="0"/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519332" y="3940103"/>
            <a:ext cx="3980660" cy="2246769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800" dirty="0"/>
              <a:t>“Uno de los </a:t>
            </a:r>
            <a:r>
              <a:rPr lang="en-US" sz="1800" dirty="0" err="1"/>
              <a:t>principales</a:t>
            </a:r>
            <a:r>
              <a:rPr lang="en-US" sz="1800" dirty="0"/>
              <a:t> </a:t>
            </a:r>
            <a:r>
              <a:rPr lang="en-US" sz="1800" dirty="0" err="1"/>
              <a:t>progresos</a:t>
            </a:r>
            <a:r>
              <a:rPr lang="en-US" sz="1800" dirty="0"/>
              <a:t> </a:t>
            </a:r>
          </a:p>
          <a:p>
            <a:r>
              <a:rPr lang="en-US" sz="1800" dirty="0"/>
              <a:t>en el </a:t>
            </a:r>
            <a:r>
              <a:rPr lang="en-US" sz="1800" dirty="0" err="1"/>
              <a:t>conocimiento</a:t>
            </a:r>
            <a:r>
              <a:rPr lang="en-US" sz="1800" dirty="0"/>
              <a:t> de la </a:t>
            </a:r>
            <a:r>
              <a:rPr lang="en-US" sz="1800" dirty="0" err="1"/>
              <a:t>importancia</a:t>
            </a:r>
            <a:r>
              <a:rPr lang="en-US" sz="1800" dirty="0"/>
              <a:t> </a:t>
            </a:r>
            <a:r>
              <a:rPr lang="en-US" sz="1800" dirty="0" smtClean="0"/>
              <a:t>de </a:t>
            </a:r>
            <a:r>
              <a:rPr lang="en-US" sz="1800" dirty="0"/>
              <a:t>los </a:t>
            </a:r>
            <a:r>
              <a:rPr lang="en-US" sz="1800" dirty="0" err="1"/>
              <a:t>carbohidratos</a:t>
            </a:r>
            <a:r>
              <a:rPr lang="en-US" sz="1800" dirty="0"/>
              <a:t> en la </a:t>
            </a:r>
            <a:r>
              <a:rPr lang="en-US" sz="1800" dirty="0" err="1"/>
              <a:t>salud</a:t>
            </a:r>
            <a:r>
              <a:rPr lang="en-US" sz="1800" dirty="0"/>
              <a:t> en </a:t>
            </a:r>
            <a:r>
              <a:rPr lang="en-US" sz="1800" dirty="0" smtClean="0"/>
              <a:t>los </a:t>
            </a:r>
            <a:r>
              <a:rPr lang="en-US" sz="1800" dirty="0" err="1"/>
              <a:t>últimos</a:t>
            </a:r>
            <a:r>
              <a:rPr lang="en-US" sz="1800" dirty="0"/>
              <a:t> 30 </a:t>
            </a:r>
            <a:r>
              <a:rPr lang="en-US" sz="1800" dirty="0" err="1" smtClean="0"/>
              <a:t>años</a:t>
            </a:r>
            <a:r>
              <a:rPr lang="en-US" sz="1800" dirty="0" smtClean="0"/>
              <a:t>,</a:t>
            </a:r>
          </a:p>
          <a:p>
            <a:r>
              <a:rPr lang="en-US" sz="1800" dirty="0" smtClean="0"/>
              <a:t> </a:t>
            </a:r>
            <a:r>
              <a:rPr lang="en-US" sz="1800" dirty="0"/>
              <a:t>ha </a:t>
            </a:r>
            <a:r>
              <a:rPr lang="en-US" sz="1800" dirty="0" err="1"/>
              <a:t>sido</a:t>
            </a:r>
            <a:r>
              <a:rPr lang="en-US" sz="1800" dirty="0"/>
              <a:t> </a:t>
            </a:r>
            <a:r>
              <a:rPr lang="en-US" sz="1800" dirty="0" smtClean="0"/>
              <a:t>el </a:t>
            </a:r>
            <a:r>
              <a:rPr lang="en-US" sz="1800" dirty="0" err="1"/>
              <a:t>descubrimiento</a:t>
            </a:r>
            <a:endParaRPr lang="en-US" sz="1800" dirty="0"/>
          </a:p>
          <a:p>
            <a:r>
              <a:rPr lang="en-US" sz="1800" dirty="0"/>
              <a:t> de los </a:t>
            </a:r>
            <a:r>
              <a:rPr lang="en-US" sz="1800" dirty="0" err="1"/>
              <a:t>almidones</a:t>
            </a:r>
            <a:r>
              <a:rPr lang="en-US" sz="1800" dirty="0"/>
              <a:t> </a:t>
            </a:r>
            <a:r>
              <a:rPr lang="en-US" sz="1800" dirty="0" err="1"/>
              <a:t>resistentes</a:t>
            </a:r>
            <a:r>
              <a:rPr lang="en-US" sz="1800" dirty="0"/>
              <a:t>”</a:t>
            </a:r>
          </a:p>
          <a:p>
            <a:endParaRPr lang="en-US" sz="1400" dirty="0"/>
          </a:p>
          <a:p>
            <a:r>
              <a:rPr lang="en-US" sz="1800" dirty="0"/>
              <a:t>UN -  OMS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58"/>
          <a:stretch/>
        </p:blipFill>
        <p:spPr>
          <a:xfrm>
            <a:off x="684213" y="486198"/>
            <a:ext cx="3764636" cy="32341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15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3646105" y="1340768"/>
            <a:ext cx="1851789" cy="461665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 dirty="0" smtClean="0"/>
              <a:t>IV. HECES</a:t>
            </a:r>
            <a:endParaRPr lang="es-ES" sz="2400" b="1" dirty="0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3406295" y="1988840"/>
            <a:ext cx="2331407" cy="2015936"/>
          </a:xfrm>
          <a:prstGeom prst="rect">
            <a:avLst/>
          </a:prstGeom>
          <a:solidFill>
            <a:srgbClr val="DEF1F2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171450" indent="-171450" algn="l" eaLnBrk="1" hangingPunct="1">
              <a:buFont typeface="Arial" pitchFamily="34" charset="0"/>
              <a:buChar char="•"/>
            </a:pPr>
            <a:endParaRPr lang="es-ES" sz="800" dirty="0" smtClean="0"/>
          </a:p>
          <a:p>
            <a:pPr marL="0" indent="0" algn="l" eaLnBrk="1" hangingPunct="1"/>
            <a:r>
              <a:rPr lang="es-ES" dirty="0" smtClean="0"/>
              <a:t>Características</a:t>
            </a:r>
          </a:p>
          <a:p>
            <a:pPr marL="0" indent="0" algn="l" eaLnBrk="1" hangingPunct="1"/>
            <a:endParaRPr lang="es-ES" sz="900" dirty="0"/>
          </a:p>
          <a:p>
            <a:pPr indent="-166688" algn="l" eaLnBrk="1" hangingPunct="1">
              <a:buFont typeface="Arial" panose="020B0604020202020204" pitchFamily="34" charset="0"/>
              <a:buChar char="•"/>
            </a:pPr>
            <a:r>
              <a:rPr lang="es-ES" dirty="0" smtClean="0"/>
              <a:t>  Composición </a:t>
            </a:r>
          </a:p>
          <a:p>
            <a:pPr indent="-166688" algn="l" eaLnBrk="1" hangingPunct="1">
              <a:buFont typeface="Arial" panose="020B0604020202020204" pitchFamily="34" charset="0"/>
              <a:buChar char="•"/>
            </a:pPr>
            <a:r>
              <a:rPr lang="es-ES" dirty="0"/>
              <a:t> </a:t>
            </a:r>
            <a:r>
              <a:rPr lang="es-ES" dirty="0" smtClean="0"/>
              <a:t> Color</a:t>
            </a:r>
          </a:p>
          <a:p>
            <a:pPr indent="-166688" algn="l" eaLnBrk="1" hangingPunct="1">
              <a:buFont typeface="Arial" panose="020B0604020202020204" pitchFamily="34" charset="0"/>
              <a:buChar char="•"/>
            </a:pPr>
            <a:r>
              <a:rPr lang="es-ES" dirty="0" smtClean="0"/>
              <a:t>  Olor</a:t>
            </a:r>
          </a:p>
          <a:p>
            <a:pPr marL="354013" indent="-177800" algn="l" eaLnBrk="1" hangingPunct="1">
              <a:buFont typeface="Arial" panose="020B0604020202020204" pitchFamily="34" charset="0"/>
              <a:buChar char="•"/>
            </a:pPr>
            <a:r>
              <a:rPr lang="es-ES" dirty="0"/>
              <a:t> </a:t>
            </a:r>
            <a:r>
              <a:rPr lang="es-ES" dirty="0" smtClean="0"/>
              <a:t> Escala Bristol</a:t>
            </a:r>
            <a:endParaRPr lang="es-ES" dirty="0"/>
          </a:p>
          <a:p>
            <a:pPr marL="0" indent="0" algn="l" eaLnBrk="1" hangingPunct="1"/>
            <a:r>
              <a:rPr lang="es-ES" sz="800" dirty="0" smtClean="0"/>
              <a:t>  </a:t>
            </a:r>
            <a:endParaRPr lang="es-ES" sz="800" dirty="0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14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6" name="Text Box 8"/>
          <p:cNvSpPr txBox="1">
            <a:spLocks noChangeArrowheads="1"/>
          </p:cNvSpPr>
          <p:nvPr/>
        </p:nvSpPr>
        <p:spPr bwMode="auto">
          <a:xfrm>
            <a:off x="763299" y="404812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89091" name="Picture 10" descr="good_bad_bacte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58"/>
          <a:stretch>
            <a:fillRect/>
          </a:stretch>
        </p:blipFill>
        <p:spPr bwMode="auto">
          <a:xfrm>
            <a:off x="2711347" y="1581150"/>
            <a:ext cx="5329238" cy="310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6380" name="Text Box 12"/>
          <p:cNvSpPr txBox="1">
            <a:spLocks noChangeArrowheads="1"/>
          </p:cNvSpPr>
          <p:nvPr/>
        </p:nvSpPr>
        <p:spPr bwMode="auto">
          <a:xfrm>
            <a:off x="3235916" y="545289"/>
            <a:ext cx="1638590" cy="830997"/>
          </a:xfrm>
          <a:prstGeom prst="rect">
            <a:avLst/>
          </a:prstGeom>
          <a:solidFill>
            <a:srgbClr val="9FCFFF"/>
          </a:solidFill>
          <a:ln w="28575">
            <a:solidFill>
              <a:srgbClr val="00B0F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/>
              <a:t>Bacterias </a:t>
            </a:r>
          </a:p>
          <a:p>
            <a:pPr>
              <a:defRPr/>
            </a:pPr>
            <a:r>
              <a:rPr lang="es-ES_tradnl" sz="2400"/>
              <a:t>amigas</a:t>
            </a:r>
          </a:p>
        </p:txBody>
      </p:sp>
      <p:sp>
        <p:nvSpPr>
          <p:cNvPr id="186381" name="Text Box 13"/>
          <p:cNvSpPr txBox="1">
            <a:spLocks noChangeArrowheads="1"/>
          </p:cNvSpPr>
          <p:nvPr/>
        </p:nvSpPr>
        <p:spPr bwMode="auto">
          <a:xfrm>
            <a:off x="6384283" y="4720083"/>
            <a:ext cx="1277914" cy="646331"/>
          </a:xfrm>
          <a:prstGeom prst="rect">
            <a:avLst/>
          </a:prstGeom>
          <a:solidFill>
            <a:srgbClr val="D9B28B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/>
              <a:t>Bacterias </a:t>
            </a:r>
          </a:p>
          <a:p>
            <a:pPr>
              <a:defRPr/>
            </a:pPr>
            <a:r>
              <a:rPr lang="es-ES_tradnl" sz="1800"/>
              <a:t>enemigas</a:t>
            </a:r>
          </a:p>
        </p:txBody>
      </p:sp>
      <p:pic>
        <p:nvPicPr>
          <p:cNvPr id="89094" name="Picture 15" descr="probioticos azul"/>
          <p:cNvPicPr>
            <a:picLocks noChangeAspect="1" noChangeArrowheads="1"/>
          </p:cNvPicPr>
          <p:nvPr/>
        </p:nvPicPr>
        <p:blipFill rotWithShape="1">
          <a:blip r:embed="rId3">
            <a:lum bright="-30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3" t="-808" r="18574" b="19114"/>
          <a:stretch/>
        </p:blipFill>
        <p:spPr bwMode="auto">
          <a:xfrm>
            <a:off x="488011" y="3548796"/>
            <a:ext cx="2466695" cy="24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6384" name="Text Box 16"/>
          <p:cNvSpPr txBox="1">
            <a:spLocks noChangeArrowheads="1"/>
          </p:cNvSpPr>
          <p:nvPr/>
        </p:nvSpPr>
        <p:spPr bwMode="auto">
          <a:xfrm>
            <a:off x="3128860" y="4711802"/>
            <a:ext cx="2629533" cy="1569660"/>
          </a:xfrm>
          <a:prstGeom prst="rect">
            <a:avLst/>
          </a:prstGeom>
          <a:solidFill>
            <a:srgbClr val="9FCFFF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Bacterias beneficiosas a </a:t>
            </a:r>
            <a:endParaRPr lang="es-VE" sz="1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la salud </a:t>
            </a:r>
            <a:r>
              <a:rPr 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por proteger al </a:t>
            </a:r>
            <a:endParaRPr lang="es-VE" sz="1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cuerpo </a:t>
            </a:r>
            <a:r>
              <a:rPr 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 </a:t>
            </a:r>
            <a:r>
              <a:rPr 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los patógenos </a:t>
            </a:r>
            <a:r>
              <a:rPr 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 </a:t>
            </a:r>
            <a:endParaRPr lang="es-VE" sz="1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por </a:t>
            </a:r>
            <a:r>
              <a:rPr 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ayudar a la </a:t>
            </a:r>
            <a:endParaRPr lang="es-VE" sz="1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recuperación </a:t>
            </a:r>
            <a:r>
              <a:rPr lang="es-VE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luego </a:t>
            </a:r>
            <a:r>
              <a:rPr lang="es-VE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 enfermedad</a:t>
            </a:r>
            <a:endParaRPr lang="es-ES_tradnl" sz="1600" dirty="0"/>
          </a:p>
        </p:txBody>
      </p:sp>
      <p:sp>
        <p:nvSpPr>
          <p:cNvPr id="89096" name="Line 17"/>
          <p:cNvSpPr>
            <a:spLocks noChangeShapeType="1"/>
          </p:cNvSpPr>
          <p:nvPr/>
        </p:nvSpPr>
        <p:spPr bwMode="auto">
          <a:xfrm>
            <a:off x="1660285" y="2842488"/>
            <a:ext cx="845912" cy="91487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9097" name="Rectangle 19"/>
          <p:cNvSpPr>
            <a:spLocks noChangeArrowheads="1"/>
          </p:cNvSpPr>
          <p:nvPr/>
        </p:nvSpPr>
        <p:spPr bwMode="auto">
          <a:xfrm>
            <a:off x="5662510" y="1557338"/>
            <a:ext cx="230505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9098" name="Text Box 18"/>
          <p:cNvSpPr txBox="1">
            <a:spLocks noChangeArrowheads="1"/>
          </p:cNvSpPr>
          <p:nvPr/>
        </p:nvSpPr>
        <p:spPr bwMode="auto">
          <a:xfrm>
            <a:off x="6036693" y="1274463"/>
            <a:ext cx="2287101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 dirty="0"/>
              <a:t>Bacterias y hongos </a:t>
            </a:r>
            <a:r>
              <a:rPr lang="es-ES_tradnl" sz="1400" b="1" dirty="0" smtClean="0"/>
              <a:t>patógenos. Ej</a:t>
            </a:r>
            <a:r>
              <a:rPr lang="es-ES_tradnl" sz="1400" b="1" dirty="0"/>
              <a:t>. </a:t>
            </a:r>
            <a:r>
              <a:rPr lang="es-ES_tradnl" sz="1400" b="1" i="1" dirty="0"/>
              <a:t>Cándida </a:t>
            </a:r>
            <a:r>
              <a:rPr lang="es-ES_tradnl" sz="1400" b="1" i="1" dirty="0" err="1"/>
              <a:t>albicans</a:t>
            </a:r>
            <a:endParaRPr lang="es-ES_tradnl" sz="1400" b="1" i="1" dirty="0"/>
          </a:p>
        </p:txBody>
      </p:sp>
      <p:sp>
        <p:nvSpPr>
          <p:cNvPr id="89099" name="Text Box 20"/>
          <p:cNvSpPr txBox="1">
            <a:spLocks noChangeArrowheads="1"/>
          </p:cNvSpPr>
          <p:nvPr/>
        </p:nvSpPr>
        <p:spPr bwMode="auto">
          <a:xfrm>
            <a:off x="6857628" y="649874"/>
            <a:ext cx="2042546" cy="400110"/>
          </a:xfrm>
          <a:prstGeom prst="rect">
            <a:avLst/>
          </a:prstGeom>
          <a:solidFill>
            <a:srgbClr val="9FC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dirty="0" smtClean="0"/>
              <a:t>PROBIÓTICOS</a:t>
            </a:r>
            <a:endParaRPr lang="es-ES_tradnl" dirty="0"/>
          </a:p>
        </p:txBody>
      </p:sp>
      <p:sp>
        <p:nvSpPr>
          <p:cNvPr id="89100" name="Rectangle 21"/>
          <p:cNvSpPr>
            <a:spLocks noChangeArrowheads="1"/>
          </p:cNvSpPr>
          <p:nvPr/>
        </p:nvSpPr>
        <p:spPr bwMode="auto">
          <a:xfrm>
            <a:off x="6341467" y="5496632"/>
            <a:ext cx="1616483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_tradnl" sz="1000" dirty="0"/>
              <a:t>http://medical-dictionary.thefreedictionary.com/probiotics</a:t>
            </a:r>
          </a:p>
        </p:txBody>
      </p:sp>
      <p:sp>
        <p:nvSpPr>
          <p:cNvPr id="89103" name="Rectangle 26"/>
          <p:cNvSpPr>
            <a:spLocks noChangeArrowheads="1"/>
          </p:cNvSpPr>
          <p:nvPr/>
        </p:nvSpPr>
        <p:spPr bwMode="auto">
          <a:xfrm>
            <a:off x="395536" y="6027309"/>
            <a:ext cx="2531901" cy="398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000" dirty="0"/>
              <a:t>http://www.nature.com/nrmicro/journal/v4/n3/fig_tab/nrmicro1349_F1.html</a:t>
            </a:r>
          </a:p>
        </p:txBody>
      </p:sp>
      <p:sp>
        <p:nvSpPr>
          <p:cNvPr id="89104" name="Line 27"/>
          <p:cNvSpPr>
            <a:spLocks noChangeShapeType="1"/>
          </p:cNvSpPr>
          <p:nvPr/>
        </p:nvSpPr>
        <p:spPr bwMode="auto">
          <a:xfrm flipH="1">
            <a:off x="1090221" y="2868506"/>
            <a:ext cx="75193" cy="159516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6471672" y="6606897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828302" y="2345286"/>
            <a:ext cx="1172116" cy="523220"/>
          </a:xfrm>
          <a:prstGeom prst="rect">
            <a:avLst/>
          </a:prstGeom>
          <a:solidFill>
            <a:srgbClr val="99CCFF"/>
          </a:solidFill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Probióticos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diseñados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6640668" y="228037"/>
            <a:ext cx="2236511" cy="338554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Microbiota Intestinal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Conector recto 3"/>
          <p:cNvCxnSpPr/>
          <p:nvPr/>
        </p:nvCxnSpPr>
        <p:spPr bwMode="auto">
          <a:xfrm flipH="1">
            <a:off x="5605625" y="-35583"/>
            <a:ext cx="73349" cy="625064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80" grpId="0" animBg="1"/>
      <p:bldP spid="186381" grpId="0" animBg="1"/>
      <p:bldP spid="186384" grpId="0" animBg="1"/>
      <p:bldP spid="89096" grpId="0" animBg="1"/>
      <p:bldP spid="89098" grpId="0"/>
      <p:bldP spid="89104" grpId="0" animBg="1"/>
      <p:bldP spid="2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6" name="Picture 18" descr="using_probiotic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525463"/>
            <a:ext cx="4468813" cy="580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17" name="Text Box 19"/>
          <p:cNvSpPr txBox="1">
            <a:spLocks noChangeArrowheads="1"/>
          </p:cNvSpPr>
          <p:nvPr/>
        </p:nvSpPr>
        <p:spPr bwMode="auto">
          <a:xfrm>
            <a:off x="6687415" y="525463"/>
            <a:ext cx="1871025" cy="369332"/>
          </a:xfrm>
          <a:prstGeom prst="rect">
            <a:avLst/>
          </a:prstGeom>
          <a:solidFill>
            <a:srgbClr val="9FCFFF"/>
          </a:solidFill>
          <a:ln w="2857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PROBIÓTICOS</a:t>
            </a:r>
            <a:endParaRPr lang="es-ES_tradnl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118" name="Text Box 21"/>
          <p:cNvSpPr txBox="1">
            <a:spLocks noChangeArrowheads="1"/>
          </p:cNvSpPr>
          <p:nvPr/>
        </p:nvSpPr>
        <p:spPr bwMode="auto">
          <a:xfrm>
            <a:off x="6475192" y="992960"/>
            <a:ext cx="2061783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dirty="0" smtClean="0"/>
              <a:t>Bacterias amigas </a:t>
            </a:r>
            <a:endParaRPr lang="es-ES" sz="1800" dirty="0"/>
          </a:p>
        </p:txBody>
      </p:sp>
      <p:sp>
        <p:nvSpPr>
          <p:cNvPr id="90119" name="Rectangle 22"/>
          <p:cNvSpPr>
            <a:spLocks noChangeArrowheads="1"/>
          </p:cNvSpPr>
          <p:nvPr/>
        </p:nvSpPr>
        <p:spPr bwMode="auto">
          <a:xfrm>
            <a:off x="827088" y="6381750"/>
            <a:ext cx="445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/>
              <a:t>http://www.probiotics-for-health.com/using-probiotics.html</a:t>
            </a:r>
          </a:p>
        </p:txBody>
      </p:sp>
      <p:sp>
        <p:nvSpPr>
          <p:cNvPr id="90120" name="Text Box 23"/>
          <p:cNvSpPr txBox="1">
            <a:spLocks noChangeArrowheads="1"/>
          </p:cNvSpPr>
          <p:nvPr/>
        </p:nvSpPr>
        <p:spPr bwMode="auto">
          <a:xfrm>
            <a:off x="5701084" y="2102958"/>
            <a:ext cx="2977097" cy="3016210"/>
          </a:xfrm>
          <a:prstGeom prst="rect">
            <a:avLst/>
          </a:prstGeom>
          <a:solidFill>
            <a:srgbClr val="ABC7E3"/>
          </a:solidFill>
          <a:ln>
            <a:solidFill>
              <a:srgbClr val="0033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Clr>
                <a:srgbClr val="006666"/>
              </a:buClr>
              <a:buSzPct val="150000"/>
              <a:buFontTx/>
              <a:buChar char="•"/>
            </a:pPr>
            <a:r>
              <a:rPr lang="es-ES" dirty="0"/>
              <a:t> Disminuyen enlace </a:t>
            </a:r>
          </a:p>
          <a:p>
            <a:pPr algn="l" eaLnBrk="1" hangingPunct="1">
              <a:buClr>
                <a:srgbClr val="006666"/>
              </a:buClr>
              <a:buSzPct val="150000"/>
            </a:pPr>
            <a:r>
              <a:rPr lang="es-ES" dirty="0"/>
              <a:t>  </a:t>
            </a:r>
            <a:r>
              <a:rPr lang="es-ES" dirty="0" smtClean="0"/>
              <a:t> a </a:t>
            </a:r>
            <a:r>
              <a:rPr lang="es-ES" dirty="0"/>
              <a:t>patógenos o toxinas</a:t>
            </a:r>
          </a:p>
          <a:p>
            <a:pPr algn="l" eaLnBrk="1" hangingPunct="1">
              <a:buClr>
                <a:srgbClr val="006666"/>
              </a:buClr>
              <a:buSzPct val="150000"/>
              <a:buFontTx/>
              <a:buChar char="•"/>
            </a:pPr>
            <a:endParaRPr lang="es-ES" sz="1000" dirty="0"/>
          </a:p>
          <a:p>
            <a:pPr algn="l" eaLnBrk="1" hangingPunct="1">
              <a:buClr>
                <a:srgbClr val="006666"/>
              </a:buClr>
              <a:buSzPct val="150000"/>
              <a:buFontTx/>
              <a:buChar char="•"/>
            </a:pPr>
            <a:r>
              <a:rPr lang="es-ES" dirty="0"/>
              <a:t> Aumentan integridad</a:t>
            </a:r>
          </a:p>
          <a:p>
            <a:pPr algn="l" eaLnBrk="1" hangingPunct="1">
              <a:buClr>
                <a:srgbClr val="006666"/>
              </a:buClr>
              <a:buSzPct val="150000"/>
            </a:pPr>
            <a:r>
              <a:rPr lang="es-ES" dirty="0"/>
              <a:t>  </a:t>
            </a:r>
            <a:r>
              <a:rPr lang="es-ES" dirty="0" smtClean="0"/>
              <a:t> barrera</a:t>
            </a:r>
            <a:endParaRPr lang="es-ES" dirty="0"/>
          </a:p>
          <a:p>
            <a:pPr algn="l" eaLnBrk="1" hangingPunct="1">
              <a:buClr>
                <a:srgbClr val="006666"/>
              </a:buClr>
              <a:buSzPct val="150000"/>
              <a:buFontTx/>
              <a:buChar char="•"/>
            </a:pPr>
            <a:endParaRPr lang="es-ES" sz="1000" dirty="0"/>
          </a:p>
          <a:p>
            <a:pPr algn="l" eaLnBrk="1" hangingPunct="1">
              <a:buClr>
                <a:srgbClr val="006666"/>
              </a:buClr>
              <a:buSzPct val="150000"/>
              <a:buFontTx/>
              <a:buChar char="•"/>
            </a:pPr>
            <a:r>
              <a:rPr lang="es-ES" dirty="0"/>
              <a:t> Aumentan inmunidad </a:t>
            </a:r>
          </a:p>
          <a:p>
            <a:pPr algn="l" eaLnBrk="1" hangingPunct="1">
              <a:buClr>
                <a:srgbClr val="006666"/>
              </a:buClr>
              <a:buSzPct val="150000"/>
            </a:pPr>
            <a:r>
              <a:rPr lang="es-ES" dirty="0"/>
              <a:t>  </a:t>
            </a:r>
            <a:r>
              <a:rPr lang="es-ES" dirty="0" smtClean="0"/>
              <a:t> innata</a:t>
            </a:r>
            <a:endParaRPr lang="es-ES" dirty="0"/>
          </a:p>
          <a:p>
            <a:pPr algn="l" eaLnBrk="1" hangingPunct="1">
              <a:buClr>
                <a:srgbClr val="006666"/>
              </a:buClr>
              <a:buSzPct val="150000"/>
              <a:buFontTx/>
              <a:buChar char="•"/>
            </a:pPr>
            <a:endParaRPr lang="es-ES" sz="1000" dirty="0"/>
          </a:p>
          <a:p>
            <a:pPr algn="l" eaLnBrk="1" hangingPunct="1">
              <a:buClr>
                <a:srgbClr val="006666"/>
              </a:buClr>
              <a:buSzPct val="150000"/>
              <a:buFontTx/>
              <a:buChar char="•"/>
            </a:pPr>
            <a:r>
              <a:rPr lang="es-ES" dirty="0"/>
              <a:t> Disminuyen </a:t>
            </a:r>
            <a:r>
              <a:rPr lang="es-ES" dirty="0" err="1"/>
              <a:t>citokinas</a:t>
            </a:r>
            <a:r>
              <a:rPr lang="es-ES" dirty="0"/>
              <a:t> </a:t>
            </a:r>
          </a:p>
          <a:p>
            <a:pPr algn="l" eaLnBrk="1" hangingPunct="1">
              <a:buClr>
                <a:srgbClr val="006666"/>
              </a:buClr>
              <a:buSzPct val="150000"/>
            </a:pPr>
            <a:r>
              <a:rPr lang="es-ES" dirty="0"/>
              <a:t> </a:t>
            </a:r>
            <a:r>
              <a:rPr lang="es-ES" dirty="0" smtClean="0"/>
              <a:t>  </a:t>
            </a:r>
            <a:r>
              <a:rPr lang="es-ES" dirty="0"/>
              <a:t>inflamatorias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" name="2 Rectángulo"/>
          <p:cNvSpPr/>
          <p:nvPr/>
        </p:nvSpPr>
        <p:spPr bwMode="auto">
          <a:xfrm>
            <a:off x="4283968" y="1196752"/>
            <a:ext cx="994470" cy="3155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3 Rectángulo"/>
          <p:cNvSpPr/>
          <p:nvPr/>
        </p:nvSpPr>
        <p:spPr bwMode="auto">
          <a:xfrm>
            <a:off x="1391104" y="1083623"/>
            <a:ext cx="1164672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4343280" y="2587540"/>
            <a:ext cx="1097083" cy="6254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409472" y="2623260"/>
            <a:ext cx="12426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Inmunidad </a:t>
            </a:r>
          </a:p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innata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2426716" y="531019"/>
            <a:ext cx="1353196" cy="86636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2356866" y="309099"/>
            <a:ext cx="2215134" cy="101042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1076571" y="2492896"/>
            <a:ext cx="1191173" cy="141346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885533" y="3241731"/>
            <a:ext cx="1107996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HSP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Mucinas</a:t>
            </a:r>
          </a:p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Defensinas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857167" y="2975035"/>
            <a:ext cx="133241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Supervivencia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1032104" y="2492895"/>
            <a:ext cx="1146468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barrera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11 Conector recto de flecha"/>
          <p:cNvCxnSpPr/>
          <p:nvPr/>
        </p:nvCxnSpPr>
        <p:spPr bwMode="auto">
          <a:xfrm flipV="1">
            <a:off x="2555776" y="909966"/>
            <a:ext cx="0" cy="39528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cxnSp>
        <p:nvCxnSpPr>
          <p:cNvPr id="15" name="14 Conector recto de flecha"/>
          <p:cNvCxnSpPr/>
          <p:nvPr/>
        </p:nvCxnSpPr>
        <p:spPr bwMode="auto">
          <a:xfrm>
            <a:off x="2555776" y="319571"/>
            <a:ext cx="0" cy="422893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cxnSp>
        <p:nvCxnSpPr>
          <p:cNvPr id="27" name="26 Conector recto de flecha"/>
          <p:cNvCxnSpPr/>
          <p:nvPr/>
        </p:nvCxnSpPr>
        <p:spPr bwMode="auto">
          <a:xfrm flipV="1">
            <a:off x="4343280" y="2569114"/>
            <a:ext cx="17228" cy="63892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cxnSp>
        <p:nvCxnSpPr>
          <p:cNvPr id="22" name="21 Conector recto de flecha"/>
          <p:cNvCxnSpPr/>
          <p:nvPr/>
        </p:nvCxnSpPr>
        <p:spPr bwMode="auto">
          <a:xfrm flipV="1">
            <a:off x="779136" y="2569114"/>
            <a:ext cx="0" cy="1292672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33CC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tx1"/>
            </a:outerShdw>
          </a:effectLst>
          <a:extLst/>
        </p:spPr>
      </p:cxnSp>
      <p:sp>
        <p:nvSpPr>
          <p:cNvPr id="16" name="15 CuadroTexto"/>
          <p:cNvSpPr txBox="1"/>
          <p:nvPr/>
        </p:nvSpPr>
        <p:spPr>
          <a:xfrm>
            <a:off x="2602988" y="238631"/>
            <a:ext cx="12153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 Enlace de </a:t>
            </a:r>
            <a:endParaRPr lang="es-VE" sz="1600" dirty="0"/>
          </a:p>
          <a:p>
            <a:r>
              <a:rPr lang="es-VE" sz="1600" dirty="0" smtClean="0"/>
              <a:t>patógenos</a:t>
            </a:r>
            <a:endParaRPr lang="es-VE" sz="1600" dirty="0"/>
          </a:p>
        </p:txBody>
      </p:sp>
      <p:sp>
        <p:nvSpPr>
          <p:cNvPr id="2" name="1 CuadroTexto"/>
          <p:cNvSpPr txBox="1"/>
          <p:nvPr/>
        </p:nvSpPr>
        <p:spPr>
          <a:xfrm>
            <a:off x="905026" y="849326"/>
            <a:ext cx="1518365" cy="400110"/>
          </a:xfrm>
          <a:prstGeom prst="rect">
            <a:avLst/>
          </a:prstGeom>
          <a:solidFill>
            <a:srgbClr val="00BBFE"/>
          </a:solidFill>
          <a:ln>
            <a:solidFill>
              <a:srgbClr val="0033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err="1" smtClean="0"/>
              <a:t>Probióticos</a:t>
            </a:r>
            <a:endParaRPr lang="es-VE" dirty="0"/>
          </a:p>
        </p:txBody>
      </p:sp>
      <p:sp>
        <p:nvSpPr>
          <p:cNvPr id="17" name="16 CuadroTexto"/>
          <p:cNvSpPr txBox="1"/>
          <p:nvPr/>
        </p:nvSpPr>
        <p:spPr>
          <a:xfrm>
            <a:off x="2646060" y="802321"/>
            <a:ext cx="10775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 </a:t>
            </a:r>
            <a:r>
              <a:rPr lang="es-VE" sz="1600" dirty="0" err="1" smtClean="0"/>
              <a:t>Sust</a:t>
            </a:r>
            <a:r>
              <a:rPr lang="es-VE" sz="1600" dirty="0" smtClean="0"/>
              <a:t>. </a:t>
            </a:r>
          </a:p>
          <a:p>
            <a:r>
              <a:rPr lang="es-VE" sz="1600" dirty="0" err="1" smtClean="0"/>
              <a:t>Antibact</a:t>
            </a:r>
            <a:r>
              <a:rPr lang="es-VE" sz="1600" dirty="0" smtClean="0"/>
              <a:t>.</a:t>
            </a:r>
            <a:endParaRPr lang="es-VE" sz="16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4294943" y="1249436"/>
            <a:ext cx="1375698" cy="400110"/>
          </a:xfrm>
          <a:prstGeom prst="rect">
            <a:avLst/>
          </a:prstGeom>
          <a:solidFill>
            <a:srgbClr val="FFAF7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Patógenos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/>
      <p:bldP spid="2" grpId="0" animBg="1"/>
      <p:bldP spid="17" grpId="0"/>
      <p:bldP spid="10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48" name="Picture 12" descr="probiotic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6"/>
          <a:stretch>
            <a:fillRect/>
          </a:stretch>
        </p:blipFill>
        <p:spPr bwMode="auto">
          <a:xfrm>
            <a:off x="946601" y="712787"/>
            <a:ext cx="5472112" cy="559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4" name="Rectangle 17"/>
          <p:cNvSpPr>
            <a:spLocks noChangeArrowheads="1"/>
          </p:cNvSpPr>
          <p:nvPr/>
        </p:nvSpPr>
        <p:spPr bwMode="auto">
          <a:xfrm>
            <a:off x="1187450" y="6308725"/>
            <a:ext cx="4064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/>
              <a:t>http://wedharma.com/wp-content/uploads/2010/01/rjo0680l.jpg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6832125" y="394216"/>
            <a:ext cx="1871025" cy="369332"/>
          </a:xfrm>
          <a:prstGeom prst="rect">
            <a:avLst/>
          </a:prstGeom>
          <a:solidFill>
            <a:srgbClr val="71B8FF"/>
          </a:solidFill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 dirty="0" smtClean="0"/>
              <a:t>PROBIÓTICOS</a:t>
            </a:r>
            <a:endParaRPr lang="es-ES_tradnl" sz="1800" dirty="0"/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6793652" y="861174"/>
            <a:ext cx="1947969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 smtClean="0"/>
              <a:t>Bacterias amigas </a:t>
            </a:r>
            <a:endParaRPr lang="es-ES" sz="1600" b="1" dirty="0"/>
          </a:p>
        </p:txBody>
      </p:sp>
      <p:sp>
        <p:nvSpPr>
          <p:cNvPr id="193541" name="Text Box 5"/>
          <p:cNvSpPr txBox="1">
            <a:spLocks noChangeArrowheads="1"/>
          </p:cNvSpPr>
          <p:nvPr/>
        </p:nvSpPr>
        <p:spPr bwMode="auto">
          <a:xfrm>
            <a:off x="6228184" y="2774196"/>
            <a:ext cx="2071687" cy="8953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/>
              <a:t>Uso Probióticos</a:t>
            </a:r>
          </a:p>
          <a:p>
            <a:pPr algn="l">
              <a:defRPr/>
            </a:pPr>
            <a:r>
              <a:rPr lang="es-ES_tradnl" sz="1600"/>
              <a:t>Preventivo</a:t>
            </a:r>
          </a:p>
          <a:p>
            <a:pPr algn="l">
              <a:defRPr/>
            </a:pPr>
            <a:r>
              <a:rPr lang="es-ES_tradnl" sz="1600"/>
              <a:t>Coadyuvante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4" name="Text Box 4"/>
          <p:cNvSpPr txBox="1">
            <a:spLocks noChangeArrowheads="1"/>
          </p:cNvSpPr>
          <p:nvPr/>
        </p:nvSpPr>
        <p:spPr bwMode="auto">
          <a:xfrm>
            <a:off x="468313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99685" name="Text Box 5"/>
          <p:cNvSpPr txBox="1">
            <a:spLocks noChangeArrowheads="1"/>
          </p:cNvSpPr>
          <p:nvPr/>
        </p:nvSpPr>
        <p:spPr bwMode="auto">
          <a:xfrm>
            <a:off x="2192337" y="4637335"/>
            <a:ext cx="2090738" cy="9144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/>
              <a:t>Uso Probióticos</a:t>
            </a:r>
          </a:p>
          <a:p>
            <a:pPr algn="l">
              <a:defRPr/>
            </a:pPr>
            <a:r>
              <a:rPr lang="es-ES_tradnl" sz="1600"/>
              <a:t>Preventivo</a:t>
            </a:r>
          </a:p>
          <a:p>
            <a:pPr algn="l">
              <a:defRPr/>
            </a:pPr>
            <a:r>
              <a:rPr lang="es-ES_tradnl" sz="1600"/>
              <a:t>Coadyuvante</a:t>
            </a:r>
          </a:p>
        </p:txBody>
      </p:sp>
      <p:pic>
        <p:nvPicPr>
          <p:cNvPr id="92167" name="Picture 11" descr="Lactobacill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773238"/>
            <a:ext cx="2573338" cy="2047875"/>
          </a:xfrm>
          <a:prstGeom prst="rect">
            <a:avLst/>
          </a:prstGeom>
          <a:solidFill>
            <a:srgbClr val="FF6699"/>
          </a:solidFill>
          <a:ln w="9525">
            <a:solidFill>
              <a:srgbClr val="FF6699"/>
            </a:solidFill>
            <a:miter lim="800000"/>
            <a:headEnd/>
            <a:tailEnd/>
          </a:ln>
        </p:spPr>
      </p:pic>
      <p:pic>
        <p:nvPicPr>
          <p:cNvPr id="92168" name="Picture 12" descr="Bifidobacteri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4070350"/>
            <a:ext cx="2592388" cy="1946275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69" name="Rectangle 13"/>
          <p:cNvSpPr>
            <a:spLocks noChangeArrowheads="1"/>
          </p:cNvSpPr>
          <p:nvPr/>
        </p:nvSpPr>
        <p:spPr bwMode="auto">
          <a:xfrm>
            <a:off x="5189511" y="3441700"/>
            <a:ext cx="128592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 i="1" dirty="0" err="1" smtClean="0"/>
              <a:t>lactobacillum</a:t>
            </a:r>
            <a:endParaRPr lang="es-ES_tradnl" sz="1400" b="1" i="1" dirty="0"/>
          </a:p>
        </p:txBody>
      </p:sp>
      <p:sp>
        <p:nvSpPr>
          <p:cNvPr id="92170" name="Rectangle 14"/>
          <p:cNvSpPr>
            <a:spLocks noChangeArrowheads="1"/>
          </p:cNvSpPr>
          <p:nvPr/>
        </p:nvSpPr>
        <p:spPr bwMode="auto">
          <a:xfrm>
            <a:off x="5219700" y="5602288"/>
            <a:ext cx="15208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 i="1"/>
              <a:t>bifidobacterium</a:t>
            </a:r>
            <a:endParaRPr lang="es-ES_tradnl" sz="1400" b="1" i="1"/>
          </a:p>
        </p:txBody>
      </p:sp>
      <p:sp>
        <p:nvSpPr>
          <p:cNvPr id="199695" name="Text Box 15"/>
          <p:cNvSpPr txBox="1">
            <a:spLocks noChangeArrowheads="1"/>
          </p:cNvSpPr>
          <p:nvPr/>
        </p:nvSpPr>
        <p:spPr bwMode="auto">
          <a:xfrm rot="-2592859">
            <a:off x="1691655" y="1311657"/>
            <a:ext cx="1321196" cy="523220"/>
          </a:xfrm>
          <a:prstGeom prst="rect">
            <a:avLst/>
          </a:prstGeom>
          <a:solidFill>
            <a:srgbClr val="D5EAFF"/>
          </a:solidFill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Yogurt</a:t>
            </a:r>
          </a:p>
        </p:txBody>
      </p:sp>
      <p:sp>
        <p:nvSpPr>
          <p:cNvPr id="199698" name="Text Box 18"/>
          <p:cNvSpPr txBox="1">
            <a:spLocks noChangeArrowheads="1"/>
          </p:cNvSpPr>
          <p:nvPr/>
        </p:nvSpPr>
        <p:spPr bwMode="auto">
          <a:xfrm rot="-2592859">
            <a:off x="3829135" y="5670011"/>
            <a:ext cx="1321196" cy="523220"/>
          </a:xfrm>
          <a:prstGeom prst="rect">
            <a:avLst/>
          </a:prstGeom>
          <a:solidFill>
            <a:srgbClr val="D5EAFF"/>
          </a:solidFill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Yogurt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6768999" y="385289"/>
            <a:ext cx="1871025" cy="369332"/>
          </a:xfrm>
          <a:prstGeom prst="rect">
            <a:avLst/>
          </a:prstGeom>
          <a:solidFill>
            <a:srgbClr val="71B8FF"/>
          </a:solidFill>
          <a:ln w="28575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 b="1" dirty="0" smtClean="0"/>
              <a:t>PROBIÓTICOS</a:t>
            </a:r>
            <a:endParaRPr lang="es-ES_tradnl" sz="1800" b="1" dirty="0"/>
          </a:p>
        </p:txBody>
      </p:sp>
      <p:sp>
        <p:nvSpPr>
          <p:cNvPr id="16" name="Text Box 21"/>
          <p:cNvSpPr txBox="1">
            <a:spLocks noChangeArrowheads="1"/>
          </p:cNvSpPr>
          <p:nvPr/>
        </p:nvSpPr>
        <p:spPr bwMode="auto">
          <a:xfrm>
            <a:off x="6692055" y="858198"/>
            <a:ext cx="1947969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 smtClean="0"/>
              <a:t>Bacterias amigas </a:t>
            </a:r>
            <a:endParaRPr lang="es-ES" sz="1600" b="1" dirty="0"/>
          </a:p>
        </p:txBody>
      </p:sp>
      <p:pic>
        <p:nvPicPr>
          <p:cNvPr id="1026" name="Picture 2" descr="C:\Users\ximena\Desktop\índi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828" y="493713"/>
            <a:ext cx="2118850" cy="1696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ximena\Desktop\imag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16" y="4392676"/>
            <a:ext cx="1902868" cy="2419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9690" name="Rectangle 10"/>
          <p:cNvSpPr>
            <a:spLocks noChangeArrowheads="1"/>
          </p:cNvSpPr>
          <p:nvPr/>
        </p:nvSpPr>
        <p:spPr bwMode="auto">
          <a:xfrm>
            <a:off x="1187450" y="2349500"/>
            <a:ext cx="3095625" cy="20764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600" b="1" dirty="0" err="1"/>
              <a:t>Suplementos</a:t>
            </a:r>
            <a:r>
              <a:rPr lang="en-US" sz="1600" b="1" dirty="0"/>
              <a:t> </a:t>
            </a:r>
            <a:r>
              <a:rPr lang="en-US" sz="1600" b="1" dirty="0" err="1"/>
              <a:t>dietéticos</a:t>
            </a:r>
            <a:r>
              <a:rPr lang="en-US" sz="1600" b="1" dirty="0"/>
              <a:t> con </a:t>
            </a:r>
            <a:r>
              <a:rPr lang="en-US" sz="1600" b="1" dirty="0" err="1"/>
              <a:t>microrganismos</a:t>
            </a:r>
            <a:r>
              <a:rPr lang="en-US" sz="1600" b="1" dirty="0"/>
              <a:t> </a:t>
            </a:r>
            <a:r>
              <a:rPr lang="en-US" sz="1600" b="1" dirty="0" err="1"/>
              <a:t>vivos</a:t>
            </a:r>
            <a:r>
              <a:rPr lang="en-US" sz="1600" b="1" dirty="0"/>
              <a:t> </a:t>
            </a:r>
          </a:p>
          <a:p>
            <a:pPr algn="l"/>
            <a:r>
              <a:rPr lang="en-US" sz="1600" b="1" dirty="0"/>
              <a:t>(</a:t>
            </a:r>
            <a:r>
              <a:rPr lang="en-US" sz="1600" b="1" dirty="0" err="1"/>
              <a:t>bacterias</a:t>
            </a:r>
            <a:r>
              <a:rPr lang="en-US" sz="1600" b="1" dirty="0"/>
              <a:t>, </a:t>
            </a:r>
            <a:r>
              <a:rPr lang="en-US" sz="1600" b="1" dirty="0" err="1"/>
              <a:t>levaduras</a:t>
            </a:r>
            <a:r>
              <a:rPr lang="en-US" sz="1600" b="1" dirty="0"/>
              <a:t>) </a:t>
            </a:r>
            <a:r>
              <a:rPr lang="en-US" sz="1600" b="1" dirty="0" err="1"/>
              <a:t>que</a:t>
            </a:r>
            <a:r>
              <a:rPr lang="en-US" sz="1600" b="1" dirty="0"/>
              <a:t> en </a:t>
            </a:r>
            <a:r>
              <a:rPr lang="en-US" sz="1600" b="1" dirty="0" err="1"/>
              <a:t>cantidades</a:t>
            </a:r>
            <a:r>
              <a:rPr lang="en-US" sz="1600" b="1" dirty="0"/>
              <a:t> </a:t>
            </a:r>
            <a:r>
              <a:rPr lang="en-US" sz="1600" b="1" dirty="0" err="1"/>
              <a:t>adecuadas</a:t>
            </a:r>
            <a:r>
              <a:rPr lang="en-US" sz="1600" b="1" dirty="0"/>
              <a:t> </a:t>
            </a:r>
            <a:r>
              <a:rPr lang="en-US" sz="1600" b="1" dirty="0" err="1"/>
              <a:t>dan</a:t>
            </a:r>
            <a:r>
              <a:rPr lang="en-US" sz="1600" b="1" dirty="0"/>
              <a:t> </a:t>
            </a:r>
            <a:r>
              <a:rPr lang="en-US" sz="1600" b="1" dirty="0" err="1"/>
              <a:t>beneficio</a:t>
            </a:r>
            <a:r>
              <a:rPr lang="en-US" sz="1600" b="1" dirty="0"/>
              <a:t> al </a:t>
            </a:r>
            <a:r>
              <a:rPr lang="en-US" sz="1600" b="1" dirty="0" err="1"/>
              <a:t>huésped</a:t>
            </a:r>
            <a:r>
              <a:rPr lang="en-US" sz="1600" b="1" dirty="0"/>
              <a:t>.</a:t>
            </a:r>
          </a:p>
          <a:p>
            <a:pPr algn="l"/>
            <a:endParaRPr lang="en-US" sz="1600" b="1" dirty="0"/>
          </a:p>
          <a:p>
            <a:pPr algn="l"/>
            <a:r>
              <a:rPr lang="en-US" sz="1600" b="1" dirty="0" err="1"/>
              <a:t>Generalmente</a:t>
            </a:r>
            <a:r>
              <a:rPr lang="en-US" sz="1600" b="1" dirty="0"/>
              <a:t> </a:t>
            </a:r>
            <a:r>
              <a:rPr lang="en-US" sz="1600" b="1" i="1" dirty="0" err="1"/>
              <a:t>lactobacillum</a:t>
            </a:r>
            <a:r>
              <a:rPr lang="en-US" sz="1600" b="1" dirty="0"/>
              <a:t> y </a:t>
            </a:r>
            <a:r>
              <a:rPr lang="en-US" sz="1600" b="1" i="1" dirty="0" err="1"/>
              <a:t>bifidobacterium</a:t>
            </a:r>
            <a:endParaRPr lang="es-ES_tradnl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99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99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9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9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5" grpId="0" animBg="1"/>
      <p:bldP spid="199695" grpId="0" animBg="1"/>
      <p:bldP spid="199698" grpId="0" animBg="1"/>
      <p:bldP spid="199690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5" name="Text Box 25"/>
          <p:cNvSpPr txBox="1">
            <a:spLocks noChangeArrowheads="1"/>
          </p:cNvSpPr>
          <p:nvPr/>
        </p:nvSpPr>
        <p:spPr bwMode="auto">
          <a:xfrm>
            <a:off x="1400062" y="1132385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909" name="Text Box 29"/>
          <p:cNvSpPr txBox="1">
            <a:spLocks noChangeArrowheads="1"/>
          </p:cNvSpPr>
          <p:nvPr/>
        </p:nvSpPr>
        <p:spPr bwMode="auto">
          <a:xfrm>
            <a:off x="2195736" y="2781300"/>
            <a:ext cx="3609975" cy="1644650"/>
          </a:xfrm>
          <a:prstGeom prst="rect">
            <a:avLst/>
          </a:prstGeom>
          <a:solidFill>
            <a:srgbClr val="FFE59B"/>
          </a:solidFill>
          <a:ln w="28575">
            <a:solidFill>
              <a:srgbClr val="9966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/>
              <a:t>Producción: 500-1500 ml/día</a:t>
            </a:r>
          </a:p>
          <a:p>
            <a:pPr algn="l">
              <a:defRPr/>
            </a:pPr>
            <a:endParaRPr lang="es-ES_tradnl"/>
          </a:p>
          <a:p>
            <a:pPr algn="l">
              <a:defRPr/>
            </a:pPr>
            <a:r>
              <a:rPr lang="es-ES_tradnl"/>
              <a:t>Absorción: 300-1100 ml/día</a:t>
            </a:r>
          </a:p>
          <a:p>
            <a:pPr algn="l">
              <a:defRPr/>
            </a:pPr>
            <a:endParaRPr lang="es-ES_tradnl"/>
          </a:p>
          <a:p>
            <a:pPr algn="l">
              <a:defRPr/>
            </a:pPr>
            <a:r>
              <a:rPr lang="es-ES_tradnl"/>
              <a:t>Eliminación: 200-600 ml/día</a:t>
            </a:r>
          </a:p>
        </p:txBody>
      </p:sp>
      <p:sp>
        <p:nvSpPr>
          <p:cNvPr id="122915" name="Text Box 35"/>
          <p:cNvSpPr txBox="1">
            <a:spLocks noChangeArrowheads="1"/>
          </p:cNvSpPr>
          <p:nvPr/>
        </p:nvSpPr>
        <p:spPr bwMode="auto">
          <a:xfrm>
            <a:off x="2413396" y="2095032"/>
            <a:ext cx="4485523" cy="461665"/>
          </a:xfrm>
          <a:prstGeom prst="rect">
            <a:avLst/>
          </a:prstGeom>
          <a:solidFill>
            <a:srgbClr val="74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 dirty="0" smtClean="0"/>
              <a:t>VI. </a:t>
            </a:r>
            <a:r>
              <a:rPr lang="es-ES" sz="2400" b="1" dirty="0"/>
              <a:t>GASES INTESTINALES</a:t>
            </a:r>
          </a:p>
        </p:txBody>
      </p:sp>
      <p:sp>
        <p:nvSpPr>
          <p:cNvPr id="122917" name="Text Box 37"/>
          <p:cNvSpPr txBox="1">
            <a:spLocks noChangeArrowheads="1"/>
          </p:cNvSpPr>
          <p:nvPr/>
        </p:nvSpPr>
        <p:spPr bwMode="auto">
          <a:xfrm>
            <a:off x="5903716" y="2781300"/>
            <a:ext cx="1049337" cy="396875"/>
          </a:xfrm>
          <a:prstGeom prst="rect">
            <a:avLst/>
          </a:prstGeom>
          <a:solidFill>
            <a:srgbClr val="FFCDAB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/>
              <a:t>1000</a:t>
            </a:r>
            <a:r>
              <a:rPr lang="es-ES"/>
              <a:t> ml</a:t>
            </a:r>
          </a:p>
        </p:txBody>
      </p:sp>
      <p:sp>
        <p:nvSpPr>
          <p:cNvPr id="122918" name="Text Box 38"/>
          <p:cNvSpPr txBox="1">
            <a:spLocks noChangeArrowheads="1"/>
          </p:cNvSpPr>
          <p:nvPr/>
        </p:nvSpPr>
        <p:spPr bwMode="auto">
          <a:xfrm>
            <a:off x="5953549" y="3422650"/>
            <a:ext cx="987771" cy="369332"/>
          </a:xfrm>
          <a:prstGeom prst="rect">
            <a:avLst/>
          </a:prstGeom>
          <a:solidFill>
            <a:srgbClr val="FFCDAB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dirty="0"/>
              <a:t> </a:t>
            </a:r>
            <a:r>
              <a:rPr lang="es-ES" sz="1800" dirty="0" smtClean="0"/>
              <a:t>600 </a:t>
            </a:r>
            <a:r>
              <a:rPr lang="es-ES" sz="1800" dirty="0"/>
              <a:t>ml</a:t>
            </a:r>
          </a:p>
        </p:txBody>
      </p:sp>
      <p:sp>
        <p:nvSpPr>
          <p:cNvPr id="122919" name="Text Box 39"/>
          <p:cNvSpPr txBox="1">
            <a:spLocks noChangeArrowheads="1"/>
          </p:cNvSpPr>
          <p:nvPr/>
        </p:nvSpPr>
        <p:spPr bwMode="auto">
          <a:xfrm>
            <a:off x="5984678" y="4005263"/>
            <a:ext cx="911225" cy="366712"/>
          </a:xfrm>
          <a:prstGeom prst="rect">
            <a:avLst/>
          </a:prstGeom>
          <a:solidFill>
            <a:srgbClr val="FFCDAB"/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dirty="0"/>
              <a:t>400 ml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9" grpId="0" animBg="1"/>
      <p:bldP spid="122917" grpId="0" animBg="1"/>
      <p:bldP spid="122918" grpId="0" animBg="1"/>
      <p:bldP spid="122919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7446759" y="1239143"/>
            <a:ext cx="1157689" cy="461665"/>
          </a:xfrm>
          <a:prstGeom prst="rect">
            <a:avLst/>
          </a:prstGeom>
          <a:solidFill>
            <a:srgbClr val="DEF1F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/>
              <a:t>Origen</a:t>
            </a:r>
          </a:p>
        </p:txBody>
      </p:sp>
      <p:sp>
        <p:nvSpPr>
          <p:cNvPr id="95235" name="Rectangle 10"/>
          <p:cNvSpPr>
            <a:spLocks noChangeArrowheads="1"/>
          </p:cNvSpPr>
          <p:nvPr/>
        </p:nvSpPr>
        <p:spPr bwMode="auto">
          <a:xfrm>
            <a:off x="1008063" y="0"/>
            <a:ext cx="3455987" cy="765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63" name="Text Box 7"/>
          <p:cNvSpPr txBox="1">
            <a:spLocks noChangeArrowheads="1"/>
          </p:cNvSpPr>
          <p:nvPr/>
        </p:nvSpPr>
        <p:spPr bwMode="auto">
          <a:xfrm>
            <a:off x="6446156" y="542116"/>
            <a:ext cx="2125903" cy="584775"/>
          </a:xfrm>
          <a:prstGeom prst="rect">
            <a:avLst/>
          </a:prstGeom>
          <a:solidFill>
            <a:srgbClr val="74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VI.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GASES </a:t>
            </a:r>
          </a:p>
          <a:p>
            <a:pPr algn="l">
              <a:defRPr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INTESTINALES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1867" name="Oval 11"/>
          <p:cNvSpPr>
            <a:spLocks noChangeArrowheads="1"/>
          </p:cNvSpPr>
          <p:nvPr/>
        </p:nvSpPr>
        <p:spPr bwMode="auto">
          <a:xfrm>
            <a:off x="611560" y="4482276"/>
            <a:ext cx="854075" cy="1223963"/>
          </a:xfrm>
          <a:prstGeom prst="ellipse">
            <a:avLst/>
          </a:prstGeom>
          <a:noFill/>
          <a:ln w="28575">
            <a:solidFill>
              <a:srgbClr val="9966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68" name="Oval 12"/>
          <p:cNvSpPr>
            <a:spLocks noChangeArrowheads="1"/>
          </p:cNvSpPr>
          <p:nvPr/>
        </p:nvSpPr>
        <p:spPr bwMode="auto">
          <a:xfrm>
            <a:off x="1547838" y="4293096"/>
            <a:ext cx="2920397" cy="1655762"/>
          </a:xfrm>
          <a:prstGeom prst="ellipse">
            <a:avLst/>
          </a:prstGeom>
          <a:noFill/>
          <a:ln w="28575">
            <a:solidFill>
              <a:srgbClr val="FF66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69" name="Text Box 13"/>
          <p:cNvSpPr txBox="1">
            <a:spLocks noChangeArrowheads="1"/>
          </p:cNvSpPr>
          <p:nvPr/>
        </p:nvSpPr>
        <p:spPr bwMode="auto">
          <a:xfrm>
            <a:off x="5074530" y="3463632"/>
            <a:ext cx="3384550" cy="2722563"/>
          </a:xfrm>
          <a:prstGeom prst="rect">
            <a:avLst/>
          </a:prstGeom>
          <a:solidFill>
            <a:srgbClr val="DFCDBF"/>
          </a:solidFill>
          <a:ln w="38100">
            <a:solidFill>
              <a:srgbClr val="99660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“</a:t>
            </a:r>
            <a:r>
              <a:rPr lang="es-ES" dirty="0"/>
              <a:t>Explosiones en el colon</a:t>
            </a:r>
            <a:r>
              <a:rPr lang="es-E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”</a:t>
            </a:r>
            <a:endParaRPr lang="es-ES" dirty="0"/>
          </a:p>
          <a:p>
            <a:pPr algn="l">
              <a:defRPr/>
            </a:pPr>
            <a:endParaRPr lang="es-ES" sz="1200" dirty="0"/>
          </a:p>
          <a:p>
            <a:pPr algn="l">
              <a:defRPr/>
            </a:pPr>
            <a:r>
              <a:rPr lang="es-ES" sz="1800" dirty="0"/>
              <a:t>Al hacer </a:t>
            </a:r>
            <a:r>
              <a:rPr lang="es-ES" sz="1800" dirty="0" err="1"/>
              <a:t>electrocauterizaciones</a:t>
            </a:r>
            <a:r>
              <a:rPr lang="es-ES" sz="1800" dirty="0"/>
              <a:t> cuando se usaba manitol </a:t>
            </a:r>
          </a:p>
          <a:p>
            <a:pPr algn="l">
              <a:defRPr/>
            </a:pPr>
            <a:r>
              <a:rPr lang="es-ES" sz="1800" dirty="0"/>
              <a:t>como laxante</a:t>
            </a:r>
          </a:p>
          <a:p>
            <a:pPr algn="l">
              <a:defRPr/>
            </a:pPr>
            <a:r>
              <a:rPr lang="es-ES" sz="1200" dirty="0"/>
              <a:t> </a:t>
            </a:r>
          </a:p>
          <a:p>
            <a:pPr algn="l">
              <a:defRPr/>
            </a:pPr>
            <a:r>
              <a:rPr lang="es-ES" sz="1800" dirty="0"/>
              <a:t>Manitol fermentado por bacterias produce: H</a:t>
            </a:r>
            <a:r>
              <a:rPr lang="es-ES" sz="1800" baseline="-25000" dirty="0"/>
              <a:t>2</a:t>
            </a:r>
            <a:r>
              <a:rPr lang="es-ES" sz="1800" dirty="0"/>
              <a:t> y CH</a:t>
            </a:r>
            <a:r>
              <a:rPr lang="es-ES" sz="1800" baseline="-25000" dirty="0"/>
              <a:t>4 </a:t>
            </a:r>
            <a:r>
              <a:rPr lang="es-ES" sz="1800" dirty="0"/>
              <a:t>gases explosivos</a:t>
            </a:r>
          </a:p>
        </p:txBody>
      </p:sp>
      <p:sp>
        <p:nvSpPr>
          <p:cNvPr id="121873" name="Text Box 17"/>
          <p:cNvSpPr txBox="1">
            <a:spLocks noChangeArrowheads="1"/>
          </p:cNvSpPr>
          <p:nvPr/>
        </p:nvSpPr>
        <p:spPr bwMode="auto">
          <a:xfrm>
            <a:off x="611560" y="1052736"/>
            <a:ext cx="3462807" cy="297004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  <a:defRPr/>
            </a:pPr>
            <a:r>
              <a:rPr lang="es-ES_tradnl" dirty="0" smtClean="0">
                <a:latin typeface="Comic Sans MS" pitchFamily="66" charset="0"/>
              </a:rPr>
              <a:t>Aire deglutido</a:t>
            </a:r>
          </a:p>
          <a:p>
            <a:pPr>
              <a:defRPr/>
            </a:pPr>
            <a:r>
              <a:rPr lang="es-ES_tradnl" dirty="0" smtClean="0">
                <a:latin typeface="Comic Sans MS" pitchFamily="66" charset="0"/>
              </a:rPr>
              <a:t>     </a:t>
            </a:r>
            <a:r>
              <a:rPr lang="es-ES_tradnl" sz="1600" dirty="0" smtClean="0">
                <a:latin typeface="Comic Sans MS" pitchFamily="66" charset="0"/>
              </a:rPr>
              <a:t>Se eructa la mayor parte</a:t>
            </a:r>
          </a:p>
          <a:p>
            <a:pPr>
              <a:defRPr/>
            </a:pPr>
            <a:endParaRPr lang="es-ES_tradnl" sz="1200" dirty="0" smtClean="0">
              <a:latin typeface="Comic Sans MS" pitchFamily="66" charset="0"/>
            </a:endParaRPr>
          </a:p>
          <a:p>
            <a:pPr>
              <a:defRPr/>
            </a:pPr>
            <a:r>
              <a:rPr lang="es-ES_tradnl" dirty="0" smtClean="0">
                <a:latin typeface="Comic Sans MS" pitchFamily="66" charset="0"/>
              </a:rPr>
              <a:t>2.  Gases difundidos</a:t>
            </a:r>
          </a:p>
          <a:p>
            <a:pPr>
              <a:defRPr/>
            </a:pPr>
            <a:r>
              <a:rPr lang="es-ES_tradnl" dirty="0" smtClean="0">
                <a:latin typeface="Comic Sans MS" pitchFamily="66" charset="0"/>
              </a:rPr>
              <a:t>     </a:t>
            </a:r>
            <a:r>
              <a:rPr lang="es-ES_tradnl" sz="1600" b="1" dirty="0" smtClean="0">
                <a:latin typeface="Comic Sans MS" pitchFamily="66" charset="0"/>
              </a:rPr>
              <a:t>N</a:t>
            </a:r>
            <a:r>
              <a:rPr lang="es-ES_tradnl" sz="1600" b="1" baseline="-25000" dirty="0" smtClean="0">
                <a:latin typeface="Comic Sans MS" pitchFamily="66" charset="0"/>
              </a:rPr>
              <a:t>2</a:t>
            </a:r>
            <a:r>
              <a:rPr lang="es-ES_tradnl" sz="1600" b="1" dirty="0" smtClean="0">
                <a:latin typeface="Comic Sans MS" pitchFamily="66" charset="0"/>
              </a:rPr>
              <a:t> y O</a:t>
            </a:r>
            <a:r>
              <a:rPr lang="es-ES_tradnl" sz="1600" b="1" baseline="-25000" dirty="0" smtClean="0">
                <a:latin typeface="Comic Sans MS" pitchFamily="66" charset="0"/>
              </a:rPr>
              <a:t>2</a:t>
            </a:r>
            <a:r>
              <a:rPr lang="es-ES_tradnl" sz="1600" dirty="0" smtClean="0">
                <a:latin typeface="Comic Sans MS" pitchFamily="66" charset="0"/>
              </a:rPr>
              <a:t>          sangre</a:t>
            </a:r>
          </a:p>
          <a:p>
            <a:pPr>
              <a:defRPr/>
            </a:pPr>
            <a:endParaRPr lang="es-ES_tradnl" sz="1600" dirty="0" smtClean="0">
              <a:latin typeface="Comic Sans MS" pitchFamily="66" charset="0"/>
            </a:endParaRPr>
          </a:p>
          <a:p>
            <a:pPr>
              <a:buFontTx/>
              <a:buAutoNum type="arabicPeriod" startAt="3"/>
              <a:defRPr/>
            </a:pPr>
            <a:r>
              <a:rPr lang="es-ES_tradnl" dirty="0" smtClean="0">
                <a:solidFill>
                  <a:srgbClr val="6543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Gases generados </a:t>
            </a:r>
            <a:r>
              <a:rPr lang="es-ES_tradnl" i="1" dirty="0" smtClean="0">
                <a:solidFill>
                  <a:srgbClr val="6543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 situ</a:t>
            </a:r>
          </a:p>
          <a:p>
            <a:pPr>
              <a:defRPr/>
            </a:pPr>
            <a:r>
              <a:rPr lang="es-ES_tradnl" sz="1600" b="1" i="1" dirty="0" smtClean="0">
                <a:latin typeface="Comic Sans MS" pitchFamily="66" charset="0"/>
              </a:rPr>
              <a:t>    </a:t>
            </a:r>
            <a:r>
              <a:rPr lang="es-ES_tradnl" sz="1600" b="1" dirty="0" smtClean="0">
                <a:latin typeface="Comic Sans MS" pitchFamily="66" charset="0"/>
              </a:rPr>
              <a:t>CO</a:t>
            </a:r>
            <a:r>
              <a:rPr lang="es-ES_tradnl" sz="1600" b="1" baseline="-25000" dirty="0" smtClean="0">
                <a:latin typeface="Comic Sans MS" pitchFamily="66" charset="0"/>
              </a:rPr>
              <a:t>2</a:t>
            </a:r>
            <a:r>
              <a:rPr lang="es-ES_tradnl" sz="1600" b="1" dirty="0" smtClean="0">
                <a:latin typeface="Comic Sans MS" pitchFamily="66" charset="0"/>
              </a:rPr>
              <a:t> en duodeno</a:t>
            </a:r>
            <a:r>
              <a:rPr lang="es-ES_tradnl" sz="1600" dirty="0" smtClean="0">
                <a:latin typeface="Comic Sans MS" pitchFamily="66" charset="0"/>
              </a:rPr>
              <a:t>, se expulsa </a:t>
            </a:r>
          </a:p>
          <a:p>
            <a:pPr>
              <a:defRPr/>
            </a:pPr>
            <a:r>
              <a:rPr lang="es-ES_tradnl" sz="1600" dirty="0" smtClean="0">
                <a:latin typeface="Comic Sans MS" pitchFamily="66" charset="0"/>
              </a:rPr>
              <a:t>      por pulmones</a:t>
            </a:r>
          </a:p>
          <a:p>
            <a:pPr>
              <a:defRPr/>
            </a:pPr>
            <a:r>
              <a:rPr lang="es-ES_tradnl" sz="900" dirty="0" smtClean="0">
                <a:latin typeface="Comic Sans MS" pitchFamily="66" charset="0"/>
              </a:rPr>
              <a:t>    </a:t>
            </a:r>
          </a:p>
          <a:p>
            <a:pPr>
              <a:defRPr/>
            </a:pPr>
            <a:r>
              <a:rPr lang="es-ES_tradnl" sz="1600" dirty="0" smtClean="0">
                <a:latin typeface="Comic Sans MS" pitchFamily="66" charset="0"/>
              </a:rPr>
              <a:t>      </a:t>
            </a:r>
            <a:r>
              <a:rPr lang="es-ES_tradnl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Productos de fermentación</a:t>
            </a:r>
          </a:p>
        </p:txBody>
      </p:sp>
      <p:sp>
        <p:nvSpPr>
          <p:cNvPr id="95241" name="Line 18"/>
          <p:cNvSpPr>
            <a:spLocks noChangeShapeType="1"/>
          </p:cNvSpPr>
          <p:nvPr/>
        </p:nvSpPr>
        <p:spPr bwMode="auto">
          <a:xfrm>
            <a:off x="1953915" y="2349351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1875" name="Text Box 19"/>
          <p:cNvSpPr txBox="1">
            <a:spLocks noChangeArrowheads="1"/>
          </p:cNvSpPr>
          <p:nvPr/>
        </p:nvSpPr>
        <p:spPr bwMode="auto">
          <a:xfrm>
            <a:off x="673473" y="4625151"/>
            <a:ext cx="72072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CH</a:t>
            </a:r>
            <a:r>
              <a:rPr lang="es-ES_tradnl" sz="1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  <a:p>
            <a:pPr algn="l">
              <a:defRPr/>
            </a:pP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_tradnl" sz="1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  <a:p>
            <a:pPr algn="l">
              <a:defRPr/>
            </a:pPr>
            <a:r>
              <a:rPr lang="es-ES_tradnl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CO</a:t>
            </a:r>
            <a:r>
              <a:rPr lang="es-ES_tradnl" sz="1800" b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121876" name="Text Box 20"/>
          <p:cNvSpPr txBox="1">
            <a:spLocks noChangeArrowheads="1"/>
          </p:cNvSpPr>
          <p:nvPr/>
        </p:nvSpPr>
        <p:spPr bwMode="auto">
          <a:xfrm>
            <a:off x="1825997" y="4480689"/>
            <a:ext cx="196398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Ac.Sulfhídrico</a:t>
            </a:r>
            <a:endParaRPr lang="es-ES_tradnl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Escatoles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Indoles</a:t>
            </a:r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Mercaptanos</a:t>
            </a:r>
          </a:p>
        </p:txBody>
      </p:sp>
      <p:sp>
        <p:nvSpPr>
          <p:cNvPr id="121877" name="Text Box 21"/>
          <p:cNvSpPr txBox="1">
            <a:spLocks noChangeArrowheads="1"/>
          </p:cNvSpPr>
          <p:nvPr/>
        </p:nvSpPr>
        <p:spPr bwMode="auto">
          <a:xfrm>
            <a:off x="4095023" y="266700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121880" name="Picture 24" descr="Hydrogen-sulfi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48" y="4752151"/>
            <a:ext cx="576262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81" name="Text Box 25"/>
          <p:cNvSpPr txBox="1">
            <a:spLocks noChangeArrowheads="1"/>
          </p:cNvSpPr>
          <p:nvPr/>
        </p:nvSpPr>
        <p:spPr bwMode="auto">
          <a:xfrm>
            <a:off x="3404858" y="5372864"/>
            <a:ext cx="5667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600" b="1" dirty="0"/>
              <a:t>H</a:t>
            </a:r>
            <a:r>
              <a:rPr lang="es-ES_tradnl" sz="1600" b="1" baseline="-25000" dirty="0"/>
              <a:t>2</a:t>
            </a:r>
            <a:r>
              <a:rPr lang="es-ES_tradnl" sz="1600" b="1" dirty="0"/>
              <a:t>S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7" grpId="0" animBg="1"/>
      <p:bldP spid="121868" grpId="0" animBg="1"/>
      <p:bldP spid="121869" grpId="0" animBg="1"/>
      <p:bldP spid="121875" grpId="0"/>
      <p:bldP spid="121876" grpId="0"/>
      <p:bldP spid="121881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Text Box 2"/>
          <p:cNvSpPr txBox="1">
            <a:spLocks noChangeArrowheads="1"/>
          </p:cNvSpPr>
          <p:nvPr/>
        </p:nvSpPr>
        <p:spPr bwMode="auto">
          <a:xfrm>
            <a:off x="6573138" y="1185889"/>
            <a:ext cx="1994456" cy="461665"/>
          </a:xfrm>
          <a:prstGeom prst="rect">
            <a:avLst/>
          </a:prstGeom>
          <a:solidFill>
            <a:srgbClr val="DEF1F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/>
              <a:t>Composición </a:t>
            </a:r>
          </a:p>
        </p:txBody>
      </p:sp>
      <p:sp>
        <p:nvSpPr>
          <p:cNvPr id="215044" name="Text Box 4"/>
          <p:cNvSpPr txBox="1">
            <a:spLocks noChangeArrowheads="1"/>
          </p:cNvSpPr>
          <p:nvPr/>
        </p:nvSpPr>
        <p:spPr bwMode="auto">
          <a:xfrm>
            <a:off x="6115930" y="3978642"/>
            <a:ext cx="2089150" cy="1938992"/>
          </a:xfrm>
          <a:prstGeom prst="rect">
            <a:avLst/>
          </a:prstGeom>
          <a:solidFill>
            <a:srgbClr val="DFCDBF"/>
          </a:solidFill>
          <a:ln w="28575">
            <a:solidFill>
              <a:srgbClr val="99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l">
              <a:defRPr/>
            </a:pPr>
            <a:r>
              <a:rPr lang="es-ES"/>
              <a:t>Si hay infección o inflamación por bacterias fermentadoras, habrá más gas maloliente</a:t>
            </a:r>
          </a:p>
        </p:txBody>
      </p:sp>
      <p:sp>
        <p:nvSpPr>
          <p:cNvPr id="215045" name="Text Box 5"/>
          <p:cNvSpPr txBox="1">
            <a:spLocks noChangeArrowheads="1"/>
          </p:cNvSpPr>
          <p:nvPr/>
        </p:nvSpPr>
        <p:spPr bwMode="auto">
          <a:xfrm>
            <a:off x="3044113" y="1820436"/>
            <a:ext cx="1486304" cy="1600438"/>
          </a:xfrm>
          <a:prstGeom prst="rect">
            <a:avLst/>
          </a:prstGeom>
          <a:noFill/>
          <a:ln w="28575">
            <a:solidFill>
              <a:srgbClr val="FF8B8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s-ES_tradnl" sz="18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65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%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_tradnl" sz="18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20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%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</a:t>
            </a:r>
            <a:r>
              <a:rPr lang="es-ES_tradnl" sz="18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%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CH</a:t>
            </a:r>
            <a:r>
              <a:rPr lang="es-ES_tradnl" sz="18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%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s-ES_tradnl" sz="18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%</a:t>
            </a:r>
          </a:p>
          <a:p>
            <a:pPr algn="l"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046" name="Text Box 6"/>
          <p:cNvSpPr txBox="1">
            <a:spLocks noChangeArrowheads="1"/>
          </p:cNvSpPr>
          <p:nvPr/>
        </p:nvSpPr>
        <p:spPr bwMode="auto">
          <a:xfrm>
            <a:off x="5549616" y="1859067"/>
            <a:ext cx="168668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 </a:t>
            </a:r>
            <a:r>
              <a:rPr lang="es-ES_tradnl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bacterianos</a:t>
            </a:r>
            <a:endParaRPr lang="es-ES_tradnl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049" name="Text Box 9"/>
          <p:cNvSpPr txBox="1">
            <a:spLocks noChangeArrowheads="1"/>
          </p:cNvSpPr>
          <p:nvPr/>
        </p:nvSpPr>
        <p:spPr bwMode="auto">
          <a:xfrm>
            <a:off x="387556" y="47500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050" name="Text Box 10"/>
          <p:cNvSpPr txBox="1">
            <a:spLocks noChangeArrowheads="1"/>
          </p:cNvSpPr>
          <p:nvPr/>
        </p:nvSpPr>
        <p:spPr bwMode="auto">
          <a:xfrm>
            <a:off x="4015309" y="4581128"/>
            <a:ext cx="1911101" cy="646331"/>
          </a:xfrm>
          <a:prstGeom prst="rect">
            <a:avLst/>
          </a:prstGeom>
          <a:solidFill>
            <a:srgbClr val="E8CA5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“huevos </a:t>
            </a:r>
          </a:p>
          <a:p>
            <a:pPr algn="l" eaLnBrk="1" hangingPunct="1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descompuestos”</a:t>
            </a:r>
          </a:p>
        </p:txBody>
      </p:sp>
      <p:sp>
        <p:nvSpPr>
          <p:cNvPr id="215051" name="Text Box 11"/>
          <p:cNvSpPr txBox="1">
            <a:spLocks noChangeArrowheads="1"/>
          </p:cNvSpPr>
          <p:nvPr/>
        </p:nvSpPr>
        <p:spPr bwMode="auto">
          <a:xfrm>
            <a:off x="4028985" y="5302205"/>
            <a:ext cx="1946367" cy="646331"/>
          </a:xfrm>
          <a:prstGeom prst="rect">
            <a:avLst/>
          </a:prstGeom>
          <a:solidFill>
            <a:srgbClr val="E8CA5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Olor añadido</a:t>
            </a:r>
          </a:p>
          <a:p>
            <a:pPr algn="l" eaLnBrk="1" hangingPunct="1"/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 gas doméstico</a:t>
            </a:r>
          </a:p>
        </p:txBody>
      </p:sp>
      <p:sp>
        <p:nvSpPr>
          <p:cNvPr id="215053" name="Text Box 13"/>
          <p:cNvSpPr txBox="1">
            <a:spLocks noChangeArrowheads="1"/>
          </p:cNvSpPr>
          <p:nvPr/>
        </p:nvSpPr>
        <p:spPr bwMode="auto">
          <a:xfrm>
            <a:off x="4761771" y="1797784"/>
            <a:ext cx="603050" cy="1631216"/>
          </a:xfrm>
          <a:prstGeom prst="rect">
            <a:avLst/>
          </a:prstGeom>
          <a:noFill/>
          <a:ln w="19050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es-ES_tradnl" sz="18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s-ES_tradnl" sz="18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_tradnl" sz="1800" baseline="-25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</a:t>
            </a:r>
            <a:r>
              <a:rPr lang="es-ES_tradnl" sz="1800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endParaRPr lang="es-ES_tradnl" sz="1800" baseline="-25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CH</a:t>
            </a:r>
            <a:r>
              <a:rPr lang="es-ES_tradnl" sz="1800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endParaRPr lang="es-ES_tradnl" sz="1800" baseline="-25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054" name="Text Box 14"/>
          <p:cNvSpPr txBox="1">
            <a:spLocks noChangeArrowheads="1"/>
          </p:cNvSpPr>
          <p:nvPr/>
        </p:nvSpPr>
        <p:spPr bwMode="auto">
          <a:xfrm>
            <a:off x="1313023" y="1797136"/>
            <a:ext cx="1550988" cy="730250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99%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SIN OLOR</a:t>
            </a:r>
          </a:p>
        </p:txBody>
      </p:sp>
      <p:sp>
        <p:nvSpPr>
          <p:cNvPr id="215055" name="Text Box 15"/>
          <p:cNvSpPr txBox="1">
            <a:spLocks noChangeArrowheads="1"/>
          </p:cNvSpPr>
          <p:nvPr/>
        </p:nvSpPr>
        <p:spPr bwMode="auto">
          <a:xfrm>
            <a:off x="1320569" y="4570958"/>
            <a:ext cx="1101725" cy="730250"/>
          </a:xfrm>
          <a:prstGeom prst="rect">
            <a:avLst/>
          </a:prstGeom>
          <a:solidFill>
            <a:srgbClr val="DFCDBF"/>
          </a:solidFill>
          <a:ln w="28575">
            <a:solidFill>
              <a:srgbClr val="9966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b="1"/>
              <a:t>1% </a:t>
            </a:r>
          </a:p>
          <a:p>
            <a:pPr algn="l">
              <a:defRPr/>
            </a:pPr>
            <a:r>
              <a:rPr lang="es-ES_tradnl" b="1"/>
              <a:t>OLOR!!!</a:t>
            </a:r>
          </a:p>
        </p:txBody>
      </p:sp>
      <p:sp>
        <p:nvSpPr>
          <p:cNvPr id="215056" name="Text Box 16"/>
          <p:cNvSpPr txBox="1">
            <a:spLocks noChangeArrowheads="1"/>
          </p:cNvSpPr>
          <p:nvPr/>
        </p:nvSpPr>
        <p:spPr bwMode="auto">
          <a:xfrm>
            <a:off x="2519533" y="4570958"/>
            <a:ext cx="1433406" cy="1323439"/>
          </a:xfrm>
          <a:prstGeom prst="rect">
            <a:avLst/>
          </a:prstGeom>
          <a:solidFill>
            <a:srgbClr val="FFC69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 dirty="0"/>
              <a:t>H</a:t>
            </a:r>
            <a:r>
              <a:rPr lang="es-ES_tradnl" sz="1600" b="1" baseline="-25000" dirty="0"/>
              <a:t>2</a:t>
            </a:r>
            <a:r>
              <a:rPr lang="es-ES_tradnl" sz="1600" b="1" dirty="0"/>
              <a:t>S</a:t>
            </a:r>
          </a:p>
          <a:p>
            <a:pPr algn="l">
              <a:defRPr/>
            </a:pPr>
            <a:endParaRPr lang="es-ES_tradnl" sz="800" b="1" dirty="0"/>
          </a:p>
          <a:p>
            <a:pPr algn="l">
              <a:defRPr/>
            </a:pPr>
            <a:r>
              <a:rPr lang="es-ES_tradnl" sz="1600" b="1" dirty="0" err="1"/>
              <a:t>Escatoles</a:t>
            </a:r>
            <a:endParaRPr lang="es-ES_tradnl" sz="1600" b="1" dirty="0"/>
          </a:p>
          <a:p>
            <a:pPr algn="l">
              <a:defRPr/>
            </a:pPr>
            <a:r>
              <a:rPr lang="es-ES_tradnl" sz="1600" b="1" dirty="0" err="1"/>
              <a:t>Indoles</a:t>
            </a:r>
            <a:endParaRPr lang="es-ES_tradnl" sz="1600" b="1" dirty="0"/>
          </a:p>
          <a:p>
            <a:pPr algn="l">
              <a:defRPr/>
            </a:pPr>
            <a:endParaRPr lang="es-ES_tradnl" sz="800" b="1" dirty="0"/>
          </a:p>
          <a:p>
            <a:pPr algn="l">
              <a:defRPr/>
            </a:pPr>
            <a:r>
              <a:rPr lang="es-ES_tradnl" sz="1600" b="1" dirty="0"/>
              <a:t>Mercaptanos</a:t>
            </a:r>
          </a:p>
        </p:txBody>
      </p:sp>
      <p:sp>
        <p:nvSpPr>
          <p:cNvPr id="215058" name="Text Box 18"/>
          <p:cNvSpPr txBox="1">
            <a:spLocks noChangeArrowheads="1"/>
          </p:cNvSpPr>
          <p:nvPr/>
        </p:nvSpPr>
        <p:spPr bwMode="auto">
          <a:xfrm>
            <a:off x="6460660" y="511544"/>
            <a:ext cx="2103461" cy="584775"/>
          </a:xfrm>
          <a:prstGeom prst="rect">
            <a:avLst/>
          </a:prstGeom>
          <a:solidFill>
            <a:srgbClr val="74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/>
              <a:t>V. GASES </a:t>
            </a:r>
          </a:p>
          <a:p>
            <a:pPr algn="l">
              <a:defRPr/>
            </a:pPr>
            <a:r>
              <a:rPr lang="es-ES" sz="1600" b="1"/>
              <a:t>   INTESTINALES</a:t>
            </a:r>
          </a:p>
        </p:txBody>
      </p:sp>
      <p:sp>
        <p:nvSpPr>
          <p:cNvPr id="2" name="1 Rectángulo"/>
          <p:cNvSpPr/>
          <p:nvPr/>
        </p:nvSpPr>
        <p:spPr>
          <a:xfrm>
            <a:off x="1270166" y="4104618"/>
            <a:ext cx="2198038" cy="369332"/>
          </a:xfrm>
          <a:prstGeom prst="rect">
            <a:avLst/>
          </a:prstGeom>
          <a:solidFill>
            <a:srgbClr val="D9B28B"/>
          </a:solidFill>
          <a:ln w="28575">
            <a:solidFill>
              <a:srgbClr val="996633"/>
            </a:solidFill>
          </a:ln>
        </p:spPr>
        <p:txBody>
          <a:bodyPr wrap="none">
            <a:spAutoFit/>
          </a:bodyPr>
          <a:lstStyle/>
          <a:p>
            <a:pPr lvl="0" algn="l">
              <a:defRPr/>
            </a:pPr>
            <a:r>
              <a:rPr lang="es-ES_tradnl" sz="1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Trazas malolientes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163050" y="3717032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" name="Cerrar corchete 2"/>
          <p:cNvSpPr/>
          <p:nvPr/>
        </p:nvSpPr>
        <p:spPr bwMode="auto">
          <a:xfrm>
            <a:off x="5398318" y="1823023"/>
            <a:ext cx="117801" cy="577576"/>
          </a:xfrm>
          <a:prstGeom prst="rightBracke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4" grpId="0" animBg="1"/>
      <p:bldP spid="215045" grpId="0" animBg="1"/>
      <p:bldP spid="215046" grpId="0"/>
      <p:bldP spid="215050" grpId="0" animBg="1"/>
      <p:bldP spid="215051" grpId="0" animBg="1"/>
      <p:bldP spid="215053" grpId="0" animBg="1"/>
      <p:bldP spid="215054" grpId="0" animBg="1"/>
      <p:bldP spid="215055" grpId="0" animBg="1"/>
      <p:bldP spid="215056" grpId="0" animBg="1"/>
      <p:bldP spid="2" grpId="0" animBg="1"/>
      <p:bldP spid="3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30" name="Picture 10" descr="colon 7"/>
          <p:cNvPicPr>
            <a:picLocks noChangeAspect="1" noChangeArrowheads="1"/>
          </p:cNvPicPr>
          <p:nvPr/>
        </p:nvPicPr>
        <p:blipFill rotWithShape="1">
          <a:blip r:embed="rId2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3" t="19055"/>
          <a:stretch/>
        </p:blipFill>
        <p:spPr bwMode="auto">
          <a:xfrm>
            <a:off x="1475656" y="1013503"/>
            <a:ext cx="5040560" cy="5439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7" name="Text Box 7"/>
          <p:cNvSpPr txBox="1">
            <a:spLocks noChangeArrowheads="1"/>
          </p:cNvSpPr>
          <p:nvPr/>
        </p:nvSpPr>
        <p:spPr bwMode="auto">
          <a:xfrm>
            <a:off x="7308850" y="476250"/>
            <a:ext cx="1378904" cy="369332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VI. 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GASES</a:t>
            </a:r>
          </a:p>
        </p:txBody>
      </p:sp>
      <p:sp>
        <p:nvSpPr>
          <p:cNvPr id="107528" name="Text Box 8"/>
          <p:cNvSpPr txBox="1">
            <a:spLocks noChangeArrowheads="1"/>
          </p:cNvSpPr>
          <p:nvPr/>
        </p:nvSpPr>
        <p:spPr bwMode="auto">
          <a:xfrm>
            <a:off x="6731637" y="985078"/>
            <a:ext cx="2087563" cy="461665"/>
          </a:xfrm>
          <a:prstGeom prst="rect">
            <a:avLst/>
          </a:prstGeom>
          <a:solidFill>
            <a:srgbClr val="DEF1F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" sz="2400"/>
              <a:t>Flatulencia   </a:t>
            </a:r>
          </a:p>
        </p:txBody>
      </p:sp>
      <p:sp>
        <p:nvSpPr>
          <p:cNvPr id="107531" name="Text Box 11"/>
          <p:cNvSpPr txBox="1">
            <a:spLocks noChangeArrowheads="1"/>
          </p:cNvSpPr>
          <p:nvPr/>
        </p:nvSpPr>
        <p:spPr bwMode="auto">
          <a:xfrm>
            <a:off x="1313876" y="311180"/>
            <a:ext cx="2884488" cy="730250"/>
          </a:xfrm>
          <a:prstGeom prst="rect">
            <a:avLst/>
          </a:prstGeom>
          <a:solidFill>
            <a:srgbClr val="FFC69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/>
              <a:t>El plato de caraotas…</a:t>
            </a:r>
          </a:p>
          <a:p>
            <a:pPr eaLnBrk="1" hangingPunct="1"/>
            <a:r>
              <a:rPr lang="es-ES" b="1"/>
              <a:t>(celulosa)</a:t>
            </a:r>
          </a:p>
        </p:txBody>
      </p:sp>
      <p:pic>
        <p:nvPicPr>
          <p:cNvPr id="107533" name="Picture 13" descr="BasicPintoBeansSou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1" r="8942"/>
          <a:stretch/>
        </p:blipFill>
        <p:spPr bwMode="auto">
          <a:xfrm>
            <a:off x="1115616" y="2924944"/>
            <a:ext cx="2736305" cy="2411413"/>
          </a:xfrm>
          <a:prstGeom prst="rect">
            <a:avLst/>
          </a:prstGeom>
          <a:solidFill>
            <a:srgbClr val="FF7D25"/>
          </a:solidFill>
          <a:ln>
            <a:solidFill>
              <a:srgbClr val="FF7D2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97288" name="Rectangle 17"/>
          <p:cNvSpPr>
            <a:spLocks noChangeArrowheads="1"/>
          </p:cNvSpPr>
          <p:nvPr/>
        </p:nvSpPr>
        <p:spPr bwMode="auto">
          <a:xfrm>
            <a:off x="5643827" y="3235638"/>
            <a:ext cx="844927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b="1"/>
          </a:p>
        </p:txBody>
      </p:sp>
      <p:sp>
        <p:nvSpPr>
          <p:cNvPr id="107539" name="Text Box 19"/>
          <p:cNvSpPr txBox="1">
            <a:spLocks noChangeArrowheads="1"/>
          </p:cNvSpPr>
          <p:nvPr/>
        </p:nvSpPr>
        <p:spPr bwMode="auto">
          <a:xfrm>
            <a:off x="6621027" y="3114987"/>
            <a:ext cx="155042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Ruidos</a:t>
            </a: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</a:t>
            </a:r>
          </a:p>
          <a:p>
            <a:pPr eaLnBrk="1" hangingPunct="1"/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Distensión </a:t>
            </a:r>
          </a:p>
          <a:p>
            <a:pPr eaLnBrk="1" hangingPunct="1"/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Abdominal!!</a:t>
            </a:r>
            <a:endParaRPr lang="es-ES_trad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7540" name="Text Box 20"/>
          <p:cNvSpPr txBox="1">
            <a:spLocks noChangeArrowheads="1"/>
          </p:cNvSpPr>
          <p:nvPr/>
        </p:nvSpPr>
        <p:spPr bwMode="auto">
          <a:xfrm>
            <a:off x="5298254" y="1372672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7542" name="Rectangle 22"/>
          <p:cNvSpPr>
            <a:spLocks noChangeArrowheads="1"/>
          </p:cNvSpPr>
          <p:nvPr/>
        </p:nvSpPr>
        <p:spPr bwMode="auto">
          <a:xfrm>
            <a:off x="6565057" y="1514462"/>
            <a:ext cx="2254143" cy="400110"/>
          </a:xfrm>
          <a:prstGeom prst="rect">
            <a:avLst/>
          </a:prstGeom>
          <a:solidFill>
            <a:srgbClr val="FFC69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Ingesta “granos”</a:t>
            </a:r>
          </a:p>
        </p:txBody>
      </p:sp>
      <p:sp>
        <p:nvSpPr>
          <p:cNvPr id="107543" name="Text Box 23"/>
          <p:cNvSpPr txBox="1">
            <a:spLocks noChangeArrowheads="1"/>
          </p:cNvSpPr>
          <p:nvPr/>
        </p:nvSpPr>
        <p:spPr bwMode="auto">
          <a:xfrm>
            <a:off x="6621027" y="5027087"/>
            <a:ext cx="168187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Ruidos</a:t>
            </a: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</a:t>
            </a:r>
          </a:p>
          <a:p>
            <a:pPr eaLnBrk="1" hangingPunct="1"/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Borborigmos</a:t>
            </a:r>
            <a:endParaRPr lang="es-ES_trad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0"/>
                                        <p:tgtEl>
                                          <p:spTgt spid="107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7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7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7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7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7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7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31" grpId="0" animBg="1"/>
      <p:bldP spid="107539" grpId="0"/>
      <p:bldP spid="107543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Text Box 2"/>
          <p:cNvSpPr txBox="1">
            <a:spLocks noChangeArrowheads="1"/>
          </p:cNvSpPr>
          <p:nvPr/>
        </p:nvSpPr>
        <p:spPr bwMode="auto">
          <a:xfrm>
            <a:off x="1343842" y="2294592"/>
            <a:ext cx="2520950" cy="34163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s-ES" sz="1400" dirty="0" smtClean="0">
              <a:latin typeface="Comic Sans MS" pitchFamily="66" charset="0"/>
            </a:endParaRPr>
          </a:p>
          <a:p>
            <a:pPr>
              <a:buFontTx/>
              <a:buAutoNum type="romanUcPeriod"/>
              <a:defRPr/>
            </a:pPr>
            <a:r>
              <a:rPr lang="es-ES" sz="1400" dirty="0" smtClean="0">
                <a:latin typeface="Comic Sans MS" pitchFamily="66" charset="0"/>
              </a:rPr>
              <a:t>COLON</a:t>
            </a:r>
          </a:p>
          <a:p>
            <a:pPr>
              <a:buFontTx/>
              <a:buAutoNum type="romanUcPeriod"/>
              <a:defRPr/>
            </a:pPr>
            <a:endParaRPr lang="es-ES" sz="1000" dirty="0" smtClean="0">
              <a:latin typeface="Comic Sans MS" pitchFamily="66" charset="0"/>
            </a:endParaRPr>
          </a:p>
          <a:p>
            <a:pPr>
              <a:buFontTx/>
              <a:buAutoNum type="romanUcPeriod"/>
              <a:defRPr/>
            </a:pPr>
            <a:r>
              <a:rPr lang="es-ES" sz="1400" dirty="0" smtClean="0">
                <a:latin typeface="Comic Sans MS" pitchFamily="66" charset="0"/>
              </a:rPr>
              <a:t>ABSORCIÓN SECRECIÓN</a:t>
            </a:r>
          </a:p>
          <a:p>
            <a:pPr>
              <a:buFontTx/>
              <a:buAutoNum type="romanUcPeriod"/>
              <a:defRPr/>
            </a:pPr>
            <a:endParaRPr lang="es-ES" sz="1000" dirty="0" smtClean="0">
              <a:latin typeface="Comic Sans MS" pitchFamily="66" charset="0"/>
            </a:endParaRPr>
          </a:p>
          <a:p>
            <a:pPr>
              <a:buFontTx/>
              <a:buAutoNum type="romanUcPeriod"/>
              <a:defRPr/>
            </a:pPr>
            <a:r>
              <a:rPr lang="es-ES" sz="1400" dirty="0" smtClean="0">
                <a:latin typeface="Comic Sans MS" pitchFamily="66" charset="0"/>
              </a:rPr>
              <a:t>MOTILIDAD</a:t>
            </a:r>
          </a:p>
          <a:p>
            <a:pPr>
              <a:buFontTx/>
              <a:buAutoNum type="romanUcPeriod"/>
              <a:defRPr/>
            </a:pPr>
            <a:endParaRPr lang="es-ES" sz="1000" dirty="0" smtClean="0">
              <a:latin typeface="Comic Sans MS" pitchFamily="66" charset="0"/>
            </a:endParaRPr>
          </a:p>
          <a:p>
            <a:pPr>
              <a:buFontTx/>
              <a:buAutoNum type="romanUcPeriod"/>
              <a:defRPr/>
            </a:pPr>
            <a:r>
              <a:rPr lang="es-ES" sz="1400" dirty="0" smtClean="0">
                <a:latin typeface="Comic Sans MS" pitchFamily="66" charset="0"/>
              </a:rPr>
              <a:t>HECES</a:t>
            </a:r>
          </a:p>
          <a:p>
            <a:pPr>
              <a:buFontTx/>
              <a:buAutoNum type="romanUcPeriod"/>
              <a:defRPr/>
            </a:pPr>
            <a:endParaRPr lang="es-ES" sz="1000" dirty="0" smtClean="0">
              <a:latin typeface="Comic Sans MS" pitchFamily="66" charset="0"/>
            </a:endParaRPr>
          </a:p>
          <a:p>
            <a:pPr>
              <a:buFontTx/>
              <a:buAutoNum type="romanUcPeriod"/>
              <a:defRPr/>
            </a:pPr>
            <a:r>
              <a:rPr lang="es-ES" sz="1400" dirty="0" smtClean="0">
                <a:latin typeface="Comic Sans MS" pitchFamily="66" charset="0"/>
              </a:rPr>
              <a:t>MICROBIOTA</a:t>
            </a:r>
          </a:p>
          <a:p>
            <a:pPr>
              <a:buFontTx/>
              <a:buAutoNum type="romanUcPeriod"/>
              <a:defRPr/>
            </a:pPr>
            <a:endParaRPr lang="es-ES" sz="1000" dirty="0" smtClean="0">
              <a:latin typeface="Comic Sans MS" pitchFamily="66" charset="0"/>
            </a:endParaRPr>
          </a:p>
          <a:p>
            <a:pPr>
              <a:buFontTx/>
              <a:buAutoNum type="romanUcPeriod"/>
              <a:defRPr/>
            </a:pPr>
            <a:r>
              <a:rPr lang="es-ES" sz="1400" dirty="0" smtClean="0">
                <a:latin typeface="Comic Sans MS" pitchFamily="66" charset="0"/>
              </a:rPr>
              <a:t>GASES INTESTINALES</a:t>
            </a:r>
          </a:p>
          <a:p>
            <a:pPr>
              <a:buFontTx/>
              <a:buAutoNum type="romanUcPeriod"/>
              <a:defRPr/>
            </a:pPr>
            <a:endParaRPr lang="es-ES" sz="1800" dirty="0" smtClean="0">
              <a:latin typeface="Comic Sans MS" pitchFamily="66" charset="0"/>
            </a:endParaRPr>
          </a:p>
          <a:p>
            <a:pPr>
              <a:buFontTx/>
              <a:buAutoNum type="romanUcPeriod"/>
              <a:defRPr/>
            </a:pPr>
            <a:r>
              <a:rPr lang="es-ES" sz="1800" dirty="0" smtClean="0">
                <a:latin typeface="Comic Sans MS" pitchFamily="66" charset="0"/>
              </a:rPr>
              <a:t>ALTERACIONES</a:t>
            </a:r>
          </a:p>
        </p:txBody>
      </p:sp>
      <p:pic>
        <p:nvPicPr>
          <p:cNvPr id="98307" name="Picture 3" descr="gut_tit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692275"/>
            <a:ext cx="3995738" cy="347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308" name="Oval 4"/>
          <p:cNvSpPr>
            <a:spLocks noChangeArrowheads="1"/>
          </p:cNvSpPr>
          <p:nvPr/>
        </p:nvSpPr>
        <p:spPr bwMode="auto">
          <a:xfrm>
            <a:off x="5580063" y="1484313"/>
            <a:ext cx="2808287" cy="3816350"/>
          </a:xfrm>
          <a:prstGeom prst="ellips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/>
          </a:ln>
          <a:effectLst>
            <a:outerShdw dist="28398" dir="38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8309" name="Text Box 6"/>
          <p:cNvSpPr txBox="1">
            <a:spLocks noChangeArrowheads="1"/>
          </p:cNvSpPr>
          <p:nvPr/>
        </p:nvSpPr>
        <p:spPr bwMode="auto">
          <a:xfrm>
            <a:off x="3995738" y="5157788"/>
            <a:ext cx="42132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000" i="1"/>
              <a:t>The gut: the inner tube of life</a:t>
            </a:r>
            <a:r>
              <a:rPr lang="es-ES_tradnl" sz="1000"/>
              <a:t>. Science 307 (5717), marzo 25, 2005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343842" y="1523385"/>
            <a:ext cx="1596912" cy="830997"/>
          </a:xfrm>
          <a:prstGeom prst="rect">
            <a:avLst/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TEMA </a:t>
            </a:r>
            <a:r>
              <a:rPr lang="es-E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12</a:t>
            </a:r>
          </a:p>
          <a:p>
            <a:pPr algn="l">
              <a:defRPr/>
            </a:pPr>
            <a:r>
              <a:rPr lang="es-E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Colon</a:t>
            </a:r>
            <a:endParaRPr lang="es-ES" sz="2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Text Box 2"/>
          <p:cNvSpPr txBox="1">
            <a:spLocks noChangeArrowheads="1"/>
          </p:cNvSpPr>
          <p:nvPr/>
        </p:nvSpPr>
        <p:spPr bwMode="auto">
          <a:xfrm>
            <a:off x="2953543" y="2093220"/>
            <a:ext cx="3236913" cy="461665"/>
          </a:xfrm>
          <a:prstGeom prst="rect">
            <a:avLst/>
          </a:prstGeom>
          <a:solidFill>
            <a:srgbClr val="62B7B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sz="2400"/>
              <a:t>VI. ALTERACIONES </a:t>
            </a:r>
          </a:p>
        </p:txBody>
      </p:sp>
      <p:sp>
        <p:nvSpPr>
          <p:cNvPr id="219139" name="Text Box 3"/>
          <p:cNvSpPr txBox="1">
            <a:spLocks noChangeArrowheads="1"/>
          </p:cNvSpPr>
          <p:nvPr/>
        </p:nvSpPr>
        <p:spPr bwMode="auto">
          <a:xfrm>
            <a:off x="3170236" y="2821221"/>
            <a:ext cx="2801938" cy="206210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1450" indent="-171450" algn="l">
              <a:buSzPct val="130000"/>
              <a:buFont typeface="Arial" pitchFamily="34" charset="0"/>
              <a:buChar char="•"/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SzPct val="130000"/>
              <a:defRPr/>
            </a:pP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1. Tránsito</a:t>
            </a:r>
          </a:p>
          <a:p>
            <a:pPr algn="l">
              <a:buSzPct val="130000"/>
              <a:defRPr/>
            </a:pP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Estreñimiento- diarrea</a:t>
            </a: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SzPct val="130000"/>
              <a:defRPr/>
            </a:pP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SzPct val="130000"/>
              <a:defRPr/>
            </a:pPr>
            <a:r>
              <a:rPr lang="es-E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2. OTROS</a:t>
            </a:r>
          </a:p>
          <a:p>
            <a:pPr algn="l">
              <a:buSzPct val="130000"/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Síndrome Asa ciega</a:t>
            </a:r>
          </a:p>
          <a:p>
            <a:pPr algn="l">
              <a:buSzPct val="130000"/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s-ES" sz="16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Colectomía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71450" indent="-171450" algn="l">
              <a:buSzPct val="130000"/>
              <a:buFont typeface="Arial" pitchFamily="34" charset="0"/>
              <a:buChar char="•"/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ext Box 2"/>
          <p:cNvSpPr txBox="1">
            <a:spLocks noChangeArrowheads="1"/>
          </p:cNvSpPr>
          <p:nvPr/>
        </p:nvSpPr>
        <p:spPr bwMode="auto">
          <a:xfrm>
            <a:off x="7156196" y="575167"/>
            <a:ext cx="1354858" cy="369332"/>
          </a:xfrm>
          <a:prstGeom prst="rect">
            <a:avLst/>
          </a:prstGeom>
          <a:solidFill>
            <a:srgbClr val="79C1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/>
              <a:t>IV. HECES</a:t>
            </a:r>
          </a:p>
        </p:txBody>
      </p:sp>
      <p:sp>
        <p:nvSpPr>
          <p:cNvPr id="195587" name="Text Box 3"/>
          <p:cNvSpPr txBox="1">
            <a:spLocks noChangeArrowheads="1"/>
          </p:cNvSpPr>
          <p:nvPr/>
        </p:nvSpPr>
        <p:spPr bwMode="auto">
          <a:xfrm>
            <a:off x="6640029" y="1023065"/>
            <a:ext cx="187102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Características</a:t>
            </a:r>
            <a:endParaRPr lang="es-ES" sz="1800" b="1" dirty="0"/>
          </a:p>
        </p:txBody>
      </p:sp>
      <p:sp>
        <p:nvSpPr>
          <p:cNvPr id="195589" name="Text Box 5"/>
          <p:cNvSpPr txBox="1">
            <a:spLocks noChangeArrowheads="1"/>
          </p:cNvSpPr>
          <p:nvPr/>
        </p:nvSpPr>
        <p:spPr bwMode="auto">
          <a:xfrm>
            <a:off x="4572000" y="3704097"/>
            <a:ext cx="2473325" cy="7302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/>
              <a:t>2/3 de los sólidos </a:t>
            </a:r>
          </a:p>
          <a:p>
            <a:pPr>
              <a:defRPr/>
            </a:pPr>
            <a:r>
              <a:rPr lang="es-ES"/>
              <a:t>NO son de la dieta!</a:t>
            </a:r>
          </a:p>
        </p:txBody>
      </p:sp>
      <p:sp>
        <p:nvSpPr>
          <p:cNvPr id="195593" name="Text Box 9"/>
          <p:cNvSpPr txBox="1">
            <a:spLocks noChangeArrowheads="1"/>
          </p:cNvSpPr>
          <p:nvPr/>
        </p:nvSpPr>
        <p:spPr bwMode="auto">
          <a:xfrm>
            <a:off x="6955755" y="2001614"/>
            <a:ext cx="1566454" cy="923330"/>
          </a:xfrm>
          <a:prstGeom prst="rect">
            <a:avLst/>
          </a:prstGeom>
          <a:solidFill>
            <a:srgbClr val="FFBEA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 dirty="0"/>
              <a:t>100-200 g </a:t>
            </a:r>
            <a:endParaRPr lang="es-ES_tradnl" sz="1800" dirty="0" smtClean="0"/>
          </a:p>
          <a:p>
            <a:pPr eaLnBrk="1" hangingPunct="1"/>
            <a:r>
              <a:rPr lang="es-ES_tradnl" sz="1800" dirty="0" smtClean="0"/>
              <a:t>masa </a:t>
            </a:r>
            <a:r>
              <a:rPr lang="es-ES_tradnl" sz="1800" dirty="0"/>
              <a:t>alcalina</a:t>
            </a:r>
          </a:p>
          <a:p>
            <a:pPr eaLnBrk="1" hangingPunct="1"/>
            <a:r>
              <a:rPr lang="es-ES_tradnl" sz="1800" dirty="0" smtClean="0"/>
              <a:t>con </a:t>
            </a:r>
            <a:r>
              <a:rPr lang="es-ES_tradnl" sz="1800" dirty="0"/>
              <a:t>moco</a:t>
            </a:r>
          </a:p>
        </p:txBody>
      </p:sp>
      <p:sp>
        <p:nvSpPr>
          <p:cNvPr id="195594" name="Text Box 10"/>
          <p:cNvSpPr txBox="1">
            <a:spLocks noChangeArrowheads="1"/>
          </p:cNvSpPr>
          <p:nvPr/>
        </p:nvSpPr>
        <p:spPr bwMode="auto">
          <a:xfrm>
            <a:off x="1036511" y="4885116"/>
            <a:ext cx="1050288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dirty="0"/>
              <a:t>S</a:t>
            </a:r>
            <a:r>
              <a:rPr lang="es-ES_tradnl" dirty="0" smtClean="0"/>
              <a:t>ólidos</a:t>
            </a:r>
            <a:endParaRPr lang="es-ES_tradnl" dirty="0"/>
          </a:p>
        </p:txBody>
      </p:sp>
      <p:sp>
        <p:nvSpPr>
          <p:cNvPr id="195595" name="Text Box 11"/>
          <p:cNvSpPr txBox="1">
            <a:spLocks noChangeArrowheads="1"/>
          </p:cNvSpPr>
          <p:nvPr/>
        </p:nvSpPr>
        <p:spPr bwMode="auto">
          <a:xfrm>
            <a:off x="4263342" y="4733435"/>
            <a:ext cx="3948517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Clr>
                <a:srgbClr val="996633"/>
              </a:buClr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1/3 Células </a:t>
            </a:r>
            <a:r>
              <a:rPr lang="es-ES_tradnl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descamadas</a:t>
            </a:r>
          </a:p>
          <a:p>
            <a:pPr algn="l" eaLnBrk="1" hangingPunct="1">
              <a:buClr>
                <a:srgbClr val="996633"/>
              </a:buClr>
              <a:buFontTx/>
              <a:buChar char="•"/>
            </a:pPr>
            <a:endParaRPr lang="es-ES_tradnl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Clr>
                <a:srgbClr val="996633"/>
              </a:buClr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1/3 </a:t>
            </a:r>
            <a:r>
              <a:rPr lang="es-ES_tradnl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Microbios </a:t>
            </a:r>
            <a:r>
              <a:rPr lang="es-ES_tradnl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intestinales</a:t>
            </a:r>
          </a:p>
          <a:p>
            <a:pPr algn="l" eaLnBrk="1" hangingPunct="1">
              <a:buClr>
                <a:srgbClr val="996633"/>
              </a:buClr>
              <a:buFontTx/>
              <a:buChar char="•"/>
            </a:pPr>
            <a:endParaRPr lang="es-ES_tradnl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Clr>
                <a:srgbClr val="996633"/>
              </a:buClr>
              <a:buFontTx/>
              <a:buChar char="•"/>
            </a:pP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1/3 Residuos no digeribles FIBRA</a:t>
            </a:r>
          </a:p>
        </p:txBody>
      </p:sp>
      <p:pic>
        <p:nvPicPr>
          <p:cNvPr id="65547" name="Picture 14" descr="img21"/>
          <p:cNvPicPr>
            <a:picLocks noGrp="1" noChangeAspect="1" noChangeArrowheads="1"/>
          </p:cNvPicPr>
          <p:nvPr>
            <p:ph/>
          </p:nvPr>
        </p:nvPicPr>
        <p:blipFill rotWithShape="1"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6" t="19665" r="63412" b="29997"/>
          <a:stretch/>
        </p:blipFill>
        <p:spPr>
          <a:xfrm>
            <a:off x="2469183" y="160929"/>
            <a:ext cx="1420328" cy="4564216"/>
          </a:xfrm>
          <a:noFill/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550" name="Oval 18"/>
          <p:cNvSpPr>
            <a:spLocks noChangeArrowheads="1"/>
          </p:cNvSpPr>
          <p:nvPr/>
        </p:nvSpPr>
        <p:spPr bwMode="auto">
          <a:xfrm>
            <a:off x="2579043" y="1556792"/>
            <a:ext cx="907834" cy="71965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5551" name="Text Box 19"/>
          <p:cNvSpPr txBox="1">
            <a:spLocks noChangeArrowheads="1"/>
          </p:cNvSpPr>
          <p:nvPr/>
        </p:nvSpPr>
        <p:spPr bwMode="auto">
          <a:xfrm>
            <a:off x="979474" y="1916620"/>
            <a:ext cx="1069525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>
                <a:solidFill>
                  <a:srgbClr val="0000CC"/>
                </a:solidFill>
              </a:rPr>
              <a:t>AGUA</a:t>
            </a:r>
          </a:p>
        </p:txBody>
      </p:sp>
      <p:sp>
        <p:nvSpPr>
          <p:cNvPr id="65555" name="Text Box 23"/>
          <p:cNvSpPr txBox="1">
            <a:spLocks noChangeArrowheads="1"/>
          </p:cNvSpPr>
          <p:nvPr/>
        </p:nvSpPr>
        <p:spPr bwMode="auto">
          <a:xfrm>
            <a:off x="1109447" y="2482986"/>
            <a:ext cx="90441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75</a:t>
            </a:r>
            <a:r>
              <a:rPr lang="es-ES_tradnl" sz="2400" dirty="0"/>
              <a:t>% </a:t>
            </a:r>
            <a:endParaRPr lang="es-ES" sz="2400" dirty="0"/>
          </a:p>
        </p:txBody>
      </p:sp>
      <p:sp>
        <p:nvSpPr>
          <p:cNvPr id="65556" name="Text Box 24"/>
          <p:cNvSpPr txBox="1">
            <a:spLocks noChangeArrowheads="1"/>
          </p:cNvSpPr>
          <p:nvPr/>
        </p:nvSpPr>
        <p:spPr bwMode="auto">
          <a:xfrm>
            <a:off x="1182384" y="5332823"/>
            <a:ext cx="90441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</a:t>
            </a:r>
            <a:r>
              <a:rPr lang="es-ES_trad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 </a:t>
            </a:r>
            <a:endParaRPr lang="es-E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557" name="Line 25"/>
          <p:cNvSpPr>
            <a:spLocks noChangeShapeType="1"/>
          </p:cNvSpPr>
          <p:nvPr/>
        </p:nvSpPr>
        <p:spPr bwMode="auto">
          <a:xfrm flipH="1">
            <a:off x="4263342" y="4702445"/>
            <a:ext cx="821" cy="1462859"/>
          </a:xfrm>
          <a:prstGeom prst="line">
            <a:avLst/>
          </a:prstGeom>
          <a:noFill/>
          <a:ln w="28575">
            <a:solidFill>
              <a:srgbClr val="996633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 sz="1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-10344" y="662940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Abrir corchete"/>
          <p:cNvSpPr/>
          <p:nvPr/>
        </p:nvSpPr>
        <p:spPr bwMode="auto">
          <a:xfrm>
            <a:off x="2208438" y="4725144"/>
            <a:ext cx="259668" cy="1354245"/>
          </a:xfrm>
          <a:prstGeom prst="leftBracke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2460630" y="4747843"/>
            <a:ext cx="1391290" cy="15082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5591" name="Text Box 7"/>
          <p:cNvSpPr txBox="1">
            <a:spLocks noChangeArrowheads="1"/>
          </p:cNvSpPr>
          <p:nvPr/>
        </p:nvSpPr>
        <p:spPr bwMode="auto">
          <a:xfrm>
            <a:off x="6882081" y="1487863"/>
            <a:ext cx="161454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 smtClean="0"/>
              <a:t>Composición</a:t>
            </a:r>
            <a:endParaRPr lang="es-ES_tradnl" dirty="0"/>
          </a:p>
        </p:txBody>
      </p:sp>
      <p:sp>
        <p:nvSpPr>
          <p:cNvPr id="23" name="1 Abrir corchete"/>
          <p:cNvSpPr/>
          <p:nvPr/>
        </p:nvSpPr>
        <p:spPr bwMode="auto">
          <a:xfrm>
            <a:off x="2208438" y="160929"/>
            <a:ext cx="243225" cy="4529697"/>
          </a:xfrm>
          <a:prstGeom prst="leftBracke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5553" name="Text Box 21"/>
          <p:cNvSpPr txBox="1">
            <a:spLocks noChangeArrowheads="1"/>
          </p:cNvSpPr>
          <p:nvPr/>
        </p:nvSpPr>
        <p:spPr bwMode="auto">
          <a:xfrm>
            <a:off x="2530771" y="4653136"/>
            <a:ext cx="1303629" cy="477054"/>
          </a:xfrm>
          <a:prstGeom prst="rect">
            <a:avLst/>
          </a:prstGeom>
          <a:solidFill>
            <a:srgbClr val="49C349"/>
          </a:solidFill>
          <a:ln w="9525">
            <a:solidFill>
              <a:srgbClr val="008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 smtClean="0"/>
              <a:t>CÉLULAS</a:t>
            </a:r>
          </a:p>
          <a:p>
            <a:pPr eaLnBrk="1" hangingPunct="1"/>
            <a:endParaRPr lang="es-ES" sz="900" b="1" dirty="0"/>
          </a:p>
        </p:txBody>
      </p:sp>
      <p:sp>
        <p:nvSpPr>
          <p:cNvPr id="65554" name="Text Box 22"/>
          <p:cNvSpPr txBox="1">
            <a:spLocks noChangeArrowheads="1"/>
          </p:cNvSpPr>
          <p:nvPr/>
        </p:nvSpPr>
        <p:spPr bwMode="auto">
          <a:xfrm>
            <a:off x="2519268" y="5130190"/>
            <a:ext cx="1332652" cy="553998"/>
          </a:xfrm>
          <a:prstGeom prst="rect">
            <a:avLst/>
          </a:prstGeom>
          <a:solidFill>
            <a:srgbClr val="FF33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MICROBIOS</a:t>
            </a:r>
            <a:endParaRPr lang="es-ES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endParaRPr lang="es-ES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endParaRPr lang="es-ES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5601" name="Text Box 17"/>
          <p:cNvSpPr txBox="1">
            <a:spLocks noChangeArrowheads="1"/>
          </p:cNvSpPr>
          <p:nvPr/>
        </p:nvSpPr>
        <p:spPr bwMode="auto">
          <a:xfrm>
            <a:off x="2518191" y="5614168"/>
            <a:ext cx="1342282" cy="461665"/>
          </a:xfrm>
          <a:prstGeom prst="rect">
            <a:avLst/>
          </a:prstGeom>
          <a:solidFill>
            <a:srgbClr val="00CCFF"/>
          </a:solidFill>
          <a:ln>
            <a:solidFill>
              <a:srgbClr val="0000FF"/>
            </a:solidFill>
          </a:ln>
          <a:effectLst/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600" b="1" dirty="0" smtClean="0"/>
              <a:t>FIBRA     </a:t>
            </a:r>
            <a:endParaRPr lang="es-ES_tradnl" sz="1600" b="1" dirty="0" smtClean="0"/>
          </a:p>
          <a:p>
            <a:pPr>
              <a:defRPr/>
            </a:pPr>
            <a:endParaRPr lang="es-ES_tradnl" sz="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5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9" grpId="0" animBg="1"/>
      <p:bldP spid="195593" grpId="0" animBg="1"/>
      <p:bldP spid="195594" grpId="0" animBg="1"/>
      <p:bldP spid="195595" grpId="0"/>
      <p:bldP spid="65550" grpId="0" animBg="1"/>
      <p:bldP spid="65551" grpId="0" animBg="1"/>
      <p:bldP spid="65555" grpId="0"/>
      <p:bldP spid="65556" grpId="0"/>
      <p:bldP spid="65557" grpId="0" animBg="1"/>
      <p:bldP spid="2" grpId="0" animBg="1"/>
      <p:bldP spid="23" grpId="0" animBg="1"/>
      <p:bldP spid="65553" grpId="0" animBg="1"/>
      <p:bldP spid="65554" grpId="0" animBg="1"/>
      <p:bldP spid="195601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Text Box 2"/>
          <p:cNvSpPr txBox="1">
            <a:spLocks noChangeArrowheads="1"/>
          </p:cNvSpPr>
          <p:nvPr/>
        </p:nvSpPr>
        <p:spPr bwMode="auto">
          <a:xfrm>
            <a:off x="5873750" y="573088"/>
            <a:ext cx="2526654" cy="369332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VI. ALTERACIONES</a:t>
            </a:r>
          </a:p>
        </p:txBody>
      </p:sp>
      <p:sp>
        <p:nvSpPr>
          <p:cNvPr id="220163" name="Text Box 3"/>
          <p:cNvSpPr txBox="1">
            <a:spLocks noChangeArrowheads="1"/>
          </p:cNvSpPr>
          <p:nvPr/>
        </p:nvSpPr>
        <p:spPr bwMode="auto">
          <a:xfrm>
            <a:off x="971426" y="1948880"/>
            <a:ext cx="3384550" cy="1408112"/>
          </a:xfrm>
          <a:prstGeom prst="rect">
            <a:avLst/>
          </a:prstGeom>
          <a:solidFill>
            <a:srgbClr val="FFC58B"/>
          </a:solidFill>
          <a:ln w="38100">
            <a:solidFill>
              <a:srgbClr val="996633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SzPct val="155000"/>
              <a:buFontTx/>
              <a:buChar char="•"/>
              <a:defRPr/>
            </a:pPr>
            <a:r>
              <a:rPr lang="es-ES" sz="2400" dirty="0" smtClean="0">
                <a:latin typeface="Comic Sans MS" pitchFamily="66" charset="0"/>
              </a:rPr>
              <a:t>ESTREÑIMIENTO</a:t>
            </a:r>
          </a:p>
          <a:p>
            <a:pPr>
              <a:defRPr/>
            </a:pPr>
            <a:r>
              <a:rPr lang="es-ES" sz="1200" dirty="0" smtClean="0">
                <a:latin typeface="Comic Sans MS" pitchFamily="66" charset="0"/>
              </a:rPr>
              <a:t>    </a:t>
            </a:r>
          </a:p>
          <a:p>
            <a:pPr>
              <a:defRPr/>
            </a:pPr>
            <a:r>
              <a:rPr lang="es-ES" sz="2400" dirty="0" smtClean="0">
                <a:latin typeface="Comic Sans MS" pitchFamily="66" charset="0"/>
              </a:rPr>
              <a:t>    Tránsito lento </a:t>
            </a:r>
          </a:p>
          <a:p>
            <a:pPr>
              <a:defRPr/>
            </a:pPr>
            <a:r>
              <a:rPr lang="es-ES" sz="2400" dirty="0" smtClean="0">
                <a:latin typeface="Comic Sans MS" pitchFamily="66" charset="0"/>
              </a:rPr>
              <a:t>     heces duras     </a:t>
            </a:r>
          </a:p>
        </p:txBody>
      </p:sp>
      <p:sp>
        <p:nvSpPr>
          <p:cNvPr id="220164" name="Rectangle 4"/>
          <p:cNvSpPr>
            <a:spLocks noChangeArrowheads="1"/>
          </p:cNvSpPr>
          <p:nvPr/>
        </p:nvSpPr>
        <p:spPr bwMode="auto">
          <a:xfrm>
            <a:off x="6880962" y="1052736"/>
            <a:ext cx="1457450" cy="400110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dirty="0" smtClean="0"/>
              <a:t>1. Tránsito</a:t>
            </a:r>
            <a:endParaRPr lang="es-ES" dirty="0"/>
          </a:p>
        </p:txBody>
      </p:sp>
      <p:sp>
        <p:nvSpPr>
          <p:cNvPr id="220165" name="Text Box 5"/>
          <p:cNvSpPr txBox="1">
            <a:spLocks noChangeArrowheads="1"/>
          </p:cNvSpPr>
          <p:nvPr/>
        </p:nvSpPr>
        <p:spPr bwMode="auto">
          <a:xfrm>
            <a:off x="4580880" y="3573016"/>
            <a:ext cx="2871440" cy="1408112"/>
          </a:xfrm>
          <a:prstGeom prst="rect">
            <a:avLst/>
          </a:prstGeom>
          <a:solidFill>
            <a:srgbClr val="CCFF33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SzPct val="155000"/>
              <a:buFontTx/>
              <a:buChar char="•"/>
              <a:defRPr/>
            </a:pPr>
            <a:r>
              <a:rPr lang="es-ES" sz="2400" dirty="0" smtClean="0">
                <a:latin typeface="Comic Sans MS" pitchFamily="66" charset="0"/>
              </a:rPr>
              <a:t>DIARREA</a:t>
            </a:r>
          </a:p>
          <a:p>
            <a:pPr>
              <a:defRPr/>
            </a:pPr>
            <a:r>
              <a:rPr lang="es-ES" sz="1200" dirty="0" smtClean="0">
                <a:latin typeface="Comic Sans MS" pitchFamily="66" charset="0"/>
              </a:rPr>
              <a:t>    </a:t>
            </a:r>
          </a:p>
          <a:p>
            <a:pPr>
              <a:defRPr/>
            </a:pPr>
            <a:r>
              <a:rPr lang="es-ES" sz="2400" dirty="0" smtClean="0">
                <a:latin typeface="Comic Sans MS" pitchFamily="66" charset="0"/>
              </a:rPr>
              <a:t>    Tránsito rápido </a:t>
            </a:r>
          </a:p>
          <a:p>
            <a:pPr>
              <a:defRPr/>
            </a:pPr>
            <a:r>
              <a:rPr lang="es-ES" sz="2400" dirty="0" smtClean="0">
                <a:latin typeface="Comic Sans MS" pitchFamily="66" charset="0"/>
              </a:rPr>
              <a:t>     heces fluidas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3" grpId="0" animBg="1"/>
      <p:bldP spid="220165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90" name="Text Box 6"/>
          <p:cNvSpPr txBox="1">
            <a:spLocks noChangeArrowheads="1"/>
          </p:cNvSpPr>
          <p:nvPr/>
        </p:nvSpPr>
        <p:spPr bwMode="auto">
          <a:xfrm>
            <a:off x="6996315" y="1329267"/>
            <a:ext cx="169309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/>
              <a:t>Estreñimiento</a:t>
            </a:r>
          </a:p>
        </p:txBody>
      </p:sp>
      <p:sp>
        <p:nvSpPr>
          <p:cNvPr id="221191" name="Text Box 7"/>
          <p:cNvSpPr txBox="1">
            <a:spLocks noChangeArrowheads="1"/>
          </p:cNvSpPr>
          <p:nvPr/>
        </p:nvSpPr>
        <p:spPr bwMode="auto">
          <a:xfrm>
            <a:off x="2339752" y="1052736"/>
            <a:ext cx="3959225" cy="5016758"/>
          </a:xfrm>
          <a:prstGeom prst="rect">
            <a:avLst/>
          </a:prstGeom>
          <a:solidFill>
            <a:srgbClr val="FFD7A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 algn="l">
              <a:buFont typeface="Wingdings" pitchFamily="2" charset="2"/>
              <a:buChar char="§"/>
              <a:defRPr/>
            </a:pPr>
            <a:r>
              <a:rPr lang="es-ES" dirty="0"/>
              <a:t> </a:t>
            </a:r>
            <a:r>
              <a:rPr lang="es-ES" b="1" dirty="0" smtClean="0"/>
              <a:t>Dieta</a:t>
            </a:r>
          </a:p>
          <a:p>
            <a:pPr algn="l">
              <a:buFont typeface="Wingdings" pitchFamily="2" charset="2"/>
              <a:buChar char="§"/>
              <a:defRPr/>
            </a:pPr>
            <a:endParaRPr lang="es-ES" b="1" dirty="0" smtClean="0"/>
          </a:p>
          <a:p>
            <a:pPr algn="l">
              <a:defRPr/>
            </a:pPr>
            <a:endParaRPr lang="es-ES" dirty="0"/>
          </a:p>
          <a:p>
            <a:pPr algn="l">
              <a:buFont typeface="Wingdings" pitchFamily="2" charset="2"/>
              <a:buChar char="§"/>
              <a:defRPr/>
            </a:pPr>
            <a:r>
              <a:rPr lang="es-ES" dirty="0"/>
              <a:t> </a:t>
            </a:r>
            <a:r>
              <a:rPr lang="es-ES" b="1" dirty="0"/>
              <a:t>Supresión de la urgencia</a:t>
            </a:r>
          </a:p>
          <a:p>
            <a:pPr algn="l">
              <a:buFont typeface="Wingdings" pitchFamily="2" charset="2"/>
              <a:buNone/>
              <a:defRPr/>
            </a:pPr>
            <a:endParaRPr lang="es-ES" b="1" dirty="0"/>
          </a:p>
          <a:p>
            <a:pPr algn="l">
              <a:buFont typeface="Wingdings" pitchFamily="2" charset="2"/>
              <a:buChar char="§"/>
              <a:defRPr/>
            </a:pPr>
            <a:endParaRPr lang="es-ES" dirty="0"/>
          </a:p>
          <a:p>
            <a:pPr algn="l">
              <a:buFont typeface="Wingdings" pitchFamily="2" charset="2"/>
              <a:buChar char="§"/>
              <a:defRPr/>
            </a:pPr>
            <a:r>
              <a:rPr lang="es-ES" dirty="0"/>
              <a:t> </a:t>
            </a:r>
            <a:r>
              <a:rPr lang="es-ES" b="1" dirty="0"/>
              <a:t>Inactividad</a:t>
            </a:r>
          </a:p>
          <a:p>
            <a:pPr algn="l">
              <a:buFont typeface="Wingdings" pitchFamily="2" charset="2"/>
              <a:buChar char="§"/>
              <a:defRPr/>
            </a:pPr>
            <a:endParaRPr lang="es-ES" b="1" dirty="0"/>
          </a:p>
          <a:p>
            <a:pPr algn="l">
              <a:buFont typeface="Wingdings" pitchFamily="2" charset="2"/>
              <a:buChar char="§"/>
              <a:defRPr/>
            </a:pPr>
            <a:endParaRPr lang="es-ES" b="1" dirty="0"/>
          </a:p>
          <a:p>
            <a:pPr algn="l">
              <a:buFont typeface="Wingdings" pitchFamily="2" charset="2"/>
              <a:buChar char="§"/>
              <a:defRPr/>
            </a:pPr>
            <a:r>
              <a:rPr lang="es-ES" dirty="0"/>
              <a:t> </a:t>
            </a:r>
            <a:r>
              <a:rPr lang="es-ES" b="1" dirty="0"/>
              <a:t>Medicamentos</a:t>
            </a:r>
          </a:p>
          <a:p>
            <a:pPr algn="l">
              <a:defRPr/>
            </a:pPr>
            <a:r>
              <a:rPr lang="es-ES" dirty="0"/>
              <a:t>    </a:t>
            </a:r>
            <a:endParaRPr lang="es-ES" dirty="0" smtClean="0"/>
          </a:p>
          <a:p>
            <a:pPr algn="l">
              <a:defRPr/>
            </a:pPr>
            <a:endParaRPr lang="es-ES" dirty="0"/>
          </a:p>
          <a:p>
            <a:pPr algn="l">
              <a:defRPr/>
            </a:pPr>
            <a:endParaRPr lang="es-ES" dirty="0" smtClean="0"/>
          </a:p>
          <a:p>
            <a:pPr algn="l">
              <a:defRPr/>
            </a:pPr>
            <a:endParaRPr lang="es-ES" dirty="0"/>
          </a:p>
          <a:p>
            <a:pPr algn="l">
              <a:defRPr/>
            </a:pPr>
            <a:endParaRPr lang="es-ES" dirty="0" smtClean="0"/>
          </a:p>
          <a:p>
            <a:pPr algn="l">
              <a:defRPr/>
            </a:pPr>
            <a:endParaRPr lang="es-ES" dirty="0"/>
          </a:p>
        </p:txBody>
      </p:sp>
      <p:sp>
        <p:nvSpPr>
          <p:cNvPr id="221197" name="Text Box 13"/>
          <p:cNvSpPr txBox="1">
            <a:spLocks noChangeArrowheads="1"/>
          </p:cNvSpPr>
          <p:nvPr/>
        </p:nvSpPr>
        <p:spPr bwMode="auto">
          <a:xfrm>
            <a:off x="2625592" y="2345986"/>
            <a:ext cx="2226493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“No hay tiempo”</a:t>
            </a:r>
          </a:p>
        </p:txBody>
      </p:sp>
      <p:sp>
        <p:nvSpPr>
          <p:cNvPr id="221199" name="Text Box 15"/>
          <p:cNvSpPr txBox="1">
            <a:spLocks noChangeArrowheads="1"/>
          </p:cNvSpPr>
          <p:nvPr/>
        </p:nvSpPr>
        <p:spPr bwMode="auto">
          <a:xfrm>
            <a:off x="2625592" y="3257768"/>
            <a:ext cx="2161406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Atonía por edad</a:t>
            </a:r>
            <a:endParaRPr lang="es-ES_tradnl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417631" y="404813"/>
            <a:ext cx="2271776" cy="338554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/>
              <a:t>VI. ALTERACIONES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7231957" y="836262"/>
            <a:ext cx="1457450" cy="400110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dirty="0" smtClean="0"/>
              <a:t>1. Tránsito</a:t>
            </a:r>
            <a:endParaRPr lang="es-ES" dirty="0"/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1758436" y="4437112"/>
            <a:ext cx="48282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2625592" y="1430969"/>
            <a:ext cx="2161406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Poca fibra</a:t>
            </a:r>
            <a:endParaRPr lang="es-ES_tradnl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625592" y="4172785"/>
            <a:ext cx="3372852" cy="16312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nticolinérgicos  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s-E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impáticomiméticos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pioides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ntiácidos</a:t>
            </a:r>
            <a:r>
              <a:rPr lang="es-ES" dirty="0"/>
              <a:t>: calcio, </a:t>
            </a:r>
            <a:r>
              <a:rPr lang="es-ES" dirty="0" smtClean="0"/>
              <a:t>aluminio    </a:t>
            </a:r>
            <a:endParaRPr lang="es-ES" dirty="0"/>
          </a:p>
          <a:p>
            <a:pPr algn="l">
              <a:defRPr/>
            </a:pPr>
            <a:r>
              <a:rPr lang="es-ES" b="1" dirty="0" smtClean="0"/>
              <a:t>Otros</a:t>
            </a:r>
            <a:r>
              <a:rPr lang="es-ES" b="1" dirty="0"/>
              <a:t>: </a:t>
            </a:r>
            <a:r>
              <a:rPr lang="es-ES" dirty="0"/>
              <a:t>hierro, bario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97" grpId="0" animBg="1"/>
      <p:bldP spid="221199" grpId="0" animBg="1"/>
      <p:bldP spid="12" grpId="0"/>
      <p:bldP spid="13" grpId="0" animBg="1"/>
      <p:bldP spid="2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220" name="Picture 12" descr="-hemorroides"/>
          <p:cNvPicPr>
            <a:picLocks noChangeAspect="1" noChangeArrowheads="1"/>
          </p:cNvPicPr>
          <p:nvPr/>
        </p:nvPicPr>
        <p:blipFill>
          <a:blip r:embed="rId2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8" t="8554" r="24196"/>
          <a:stretch>
            <a:fillRect/>
          </a:stretch>
        </p:blipFill>
        <p:spPr bwMode="auto">
          <a:xfrm>
            <a:off x="6312631" y="2120301"/>
            <a:ext cx="2323907" cy="3237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2228" name="Text Box 20"/>
          <p:cNvSpPr txBox="1">
            <a:spLocks noChangeArrowheads="1"/>
          </p:cNvSpPr>
          <p:nvPr/>
        </p:nvSpPr>
        <p:spPr bwMode="auto">
          <a:xfrm>
            <a:off x="6338711" y="4720183"/>
            <a:ext cx="992188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/>
              <a:t>Lesiones</a:t>
            </a:r>
          </a:p>
          <a:p>
            <a:pPr eaLnBrk="1" hangingPunct="1"/>
            <a:r>
              <a:rPr lang="es-ES" sz="1600" b="1" dirty="0"/>
              <a:t>ano</a:t>
            </a:r>
          </a:p>
        </p:txBody>
      </p:sp>
      <p:pic>
        <p:nvPicPr>
          <p:cNvPr id="102406" name="Picture 23" descr="cancer col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103" y="2139590"/>
            <a:ext cx="3467876" cy="3218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7" name="Text Box 24"/>
          <p:cNvSpPr txBox="1">
            <a:spLocks noChangeArrowheads="1"/>
          </p:cNvSpPr>
          <p:nvPr/>
        </p:nvSpPr>
        <p:spPr bwMode="auto">
          <a:xfrm>
            <a:off x="3262188" y="4720183"/>
            <a:ext cx="976313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/>
              <a:t>Tumor</a:t>
            </a:r>
          </a:p>
          <a:p>
            <a:pPr algn="l" eaLnBrk="1" hangingPunct="1"/>
            <a:r>
              <a:rPr lang="es-ES" sz="1600" b="1" dirty="0"/>
              <a:t>maligno </a:t>
            </a:r>
          </a:p>
        </p:txBody>
      </p:sp>
      <p:sp>
        <p:nvSpPr>
          <p:cNvPr id="222233" name="Text Box 25"/>
          <p:cNvSpPr txBox="1">
            <a:spLocks noChangeArrowheads="1"/>
          </p:cNvSpPr>
          <p:nvPr/>
        </p:nvSpPr>
        <p:spPr bwMode="auto">
          <a:xfrm>
            <a:off x="6695332" y="1148929"/>
            <a:ext cx="169309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/>
              <a:t>Estreñimiento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6930974" y="616287"/>
            <a:ext cx="1457450" cy="400110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dirty="0" smtClean="0"/>
              <a:t>1. Tránsito</a:t>
            </a:r>
            <a:endParaRPr lang="es-ES" dirty="0"/>
          </a:p>
        </p:txBody>
      </p:sp>
      <p:sp>
        <p:nvSpPr>
          <p:cNvPr id="2" name="1 Elipse"/>
          <p:cNvSpPr/>
          <p:nvPr/>
        </p:nvSpPr>
        <p:spPr bwMode="auto">
          <a:xfrm>
            <a:off x="6502548" y="2420888"/>
            <a:ext cx="1918108" cy="1837021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22211" name="Text Box 3"/>
          <p:cNvSpPr txBox="1">
            <a:spLocks noChangeArrowheads="1"/>
          </p:cNvSpPr>
          <p:nvPr/>
        </p:nvSpPr>
        <p:spPr bwMode="auto">
          <a:xfrm>
            <a:off x="467544" y="1710740"/>
            <a:ext cx="2722636" cy="3739485"/>
          </a:xfrm>
          <a:prstGeom prst="rect">
            <a:avLst/>
          </a:prstGeom>
          <a:solidFill>
            <a:srgbClr val="FFEBEB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 typeface="Wingdings" pitchFamily="2" charset="2"/>
              <a:buChar char="§"/>
            </a:pPr>
            <a:endParaRPr lang="es-ES" sz="900" dirty="0"/>
          </a:p>
          <a:p>
            <a:pPr algn="l" eaLnBrk="1" hangingPunct="1">
              <a:buFont typeface="Wingdings" pitchFamily="2" charset="2"/>
              <a:buChar char="§"/>
            </a:pPr>
            <a:r>
              <a:rPr lang="es-ES" sz="1800" dirty="0"/>
              <a:t> </a:t>
            </a:r>
            <a:r>
              <a:rPr lang="es-ES" dirty="0"/>
              <a:t>Obstrucción</a:t>
            </a:r>
          </a:p>
          <a:p>
            <a:pPr algn="l" eaLnBrk="1" hangingPunct="1">
              <a:buFont typeface="Wingdings" pitchFamily="2" charset="2"/>
              <a:buNone/>
            </a:pPr>
            <a:r>
              <a:rPr lang="es-ES" sz="1800" dirty="0"/>
              <a:t>     </a:t>
            </a:r>
            <a:r>
              <a:rPr lang="es-ES" sz="1600" dirty="0"/>
              <a:t>Tumor</a:t>
            </a:r>
          </a:p>
          <a:p>
            <a:pPr algn="l" eaLnBrk="1" hangingPunct="1">
              <a:buFont typeface="Wingdings" pitchFamily="2" charset="2"/>
              <a:buNone/>
            </a:pPr>
            <a:r>
              <a:rPr lang="es-ES" sz="1600" dirty="0"/>
              <a:t>  </a:t>
            </a:r>
            <a:r>
              <a:rPr lang="es-E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</a:t>
            </a:r>
            <a:r>
              <a:rPr lang="es-ES" sz="1600" dirty="0"/>
              <a:t>Segmento </a:t>
            </a:r>
            <a:r>
              <a:rPr lang="es-ES" sz="1600" dirty="0" err="1"/>
              <a:t>aganglionar</a:t>
            </a:r>
            <a:r>
              <a:rPr lang="es-ES" sz="1600" dirty="0"/>
              <a:t>   </a:t>
            </a:r>
          </a:p>
          <a:p>
            <a:pPr algn="l" eaLnBrk="1" hangingPunct="1">
              <a:buFont typeface="Wingdings" pitchFamily="2" charset="2"/>
              <a:buNone/>
            </a:pPr>
            <a:r>
              <a:rPr lang="es-ES" sz="1600" dirty="0"/>
              <a:t>    </a:t>
            </a:r>
            <a:r>
              <a:rPr lang="es-ES" sz="1600" dirty="0" smtClean="0"/>
              <a:t>   (</a:t>
            </a:r>
            <a:r>
              <a:rPr lang="es-ES" sz="1600" dirty="0"/>
              <a:t>caso Megan)</a:t>
            </a:r>
          </a:p>
          <a:p>
            <a:pPr algn="l" eaLnBrk="1" hangingPunct="1">
              <a:buFont typeface="Wingdings" pitchFamily="2" charset="2"/>
              <a:buChar char="§"/>
            </a:pPr>
            <a:endParaRPr lang="es-ES" sz="1600" dirty="0"/>
          </a:p>
          <a:p>
            <a:pPr algn="l" eaLnBrk="1" hangingPunct="1">
              <a:buFont typeface="Wingdings" pitchFamily="2" charset="2"/>
              <a:buChar char="§"/>
            </a:pPr>
            <a:r>
              <a:rPr lang="es-ES" sz="1800" dirty="0"/>
              <a:t> </a:t>
            </a:r>
            <a:r>
              <a:rPr lang="es-ES" dirty="0"/>
              <a:t>Alteraciones ano</a:t>
            </a:r>
          </a:p>
          <a:p>
            <a:pPr algn="l" eaLnBrk="1" hangingPunct="1">
              <a:buFont typeface="Wingdings" pitchFamily="2" charset="2"/>
              <a:buNone/>
            </a:pPr>
            <a:r>
              <a:rPr lang="es-ES" sz="1800" dirty="0"/>
              <a:t>    </a:t>
            </a:r>
            <a:r>
              <a:rPr lang="es-ES" sz="1600" dirty="0" smtClean="0"/>
              <a:t>Abscesos</a:t>
            </a:r>
            <a:r>
              <a:rPr lang="es-ES" sz="1600" dirty="0"/>
              <a:t>, fístulas,</a:t>
            </a:r>
          </a:p>
          <a:p>
            <a:pPr algn="l" eaLnBrk="1" hangingPunct="1">
              <a:buFont typeface="Wingdings" pitchFamily="2" charset="2"/>
              <a:buNone/>
            </a:pPr>
            <a:r>
              <a:rPr lang="es-ES" sz="1600" dirty="0"/>
              <a:t>     Hemorroides</a:t>
            </a:r>
          </a:p>
          <a:p>
            <a:pPr algn="l" eaLnBrk="1" hangingPunct="1">
              <a:buFont typeface="Wingdings" pitchFamily="2" charset="2"/>
              <a:buChar char="§"/>
            </a:pPr>
            <a:endParaRPr lang="es-ES" sz="1600" dirty="0"/>
          </a:p>
          <a:p>
            <a:pPr algn="l" eaLnBrk="1" hangingPunct="1">
              <a:buFont typeface="Wingdings" pitchFamily="2" charset="2"/>
              <a:buChar char="§"/>
            </a:pPr>
            <a:r>
              <a:rPr lang="es-ES" sz="1800" dirty="0"/>
              <a:t> </a:t>
            </a:r>
            <a:r>
              <a:rPr lang="es-ES" dirty="0" err="1"/>
              <a:t>Enf</a:t>
            </a:r>
            <a:r>
              <a:rPr lang="es-ES" dirty="0"/>
              <a:t>. Sistémicas</a:t>
            </a:r>
          </a:p>
          <a:p>
            <a:pPr algn="l" eaLnBrk="1" hangingPunct="1">
              <a:buFont typeface="Wingdings" pitchFamily="2" charset="2"/>
              <a:buNone/>
            </a:pPr>
            <a:r>
              <a:rPr lang="es-ES" sz="1600" dirty="0" smtClean="0"/>
              <a:t>     Diabetes</a:t>
            </a:r>
            <a:r>
              <a:rPr lang="es-ES" sz="1600" dirty="0"/>
              <a:t>, Parkinson</a:t>
            </a:r>
          </a:p>
          <a:p>
            <a:pPr algn="l" eaLnBrk="1" hangingPunct="1">
              <a:buFont typeface="Wingdings" pitchFamily="2" charset="2"/>
              <a:buNone/>
            </a:pPr>
            <a:r>
              <a:rPr lang="es-ES" sz="1600" dirty="0"/>
              <a:t>  </a:t>
            </a:r>
            <a:r>
              <a:rPr lang="es-ES" sz="1600" dirty="0" smtClean="0"/>
              <a:t>   (</a:t>
            </a:r>
            <a:r>
              <a:rPr lang="es-ES" sz="1600" dirty="0"/>
              <a:t>SNA</a:t>
            </a:r>
            <a:r>
              <a:rPr lang="es-ES" sz="1600" dirty="0" smtClean="0"/>
              <a:t>)</a:t>
            </a:r>
            <a:endParaRPr lang="es-ES" sz="1600" dirty="0"/>
          </a:p>
          <a:p>
            <a:pPr algn="l" eaLnBrk="1" hangingPunct="1">
              <a:buFont typeface="Wingdings" pitchFamily="2" charset="2"/>
              <a:buNone/>
            </a:pPr>
            <a:endParaRPr lang="es-ES" sz="1000" dirty="0" smtClean="0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28" grpId="0" animBg="1"/>
      <p:bldP spid="102407" grpId="0" animBg="1"/>
      <p:bldP spid="2" grpId="0" animBg="1"/>
      <p:bldP spid="222211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Text Box 2"/>
          <p:cNvSpPr txBox="1">
            <a:spLocks noChangeArrowheads="1"/>
          </p:cNvSpPr>
          <p:nvPr/>
        </p:nvSpPr>
        <p:spPr bwMode="auto">
          <a:xfrm>
            <a:off x="3862711" y="2191401"/>
            <a:ext cx="1436612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dirty="0"/>
              <a:t>Caso Megan</a:t>
            </a:r>
          </a:p>
        </p:txBody>
      </p:sp>
      <p:sp>
        <p:nvSpPr>
          <p:cNvPr id="224259" name="Text Box 3"/>
          <p:cNvSpPr txBox="1">
            <a:spLocks noChangeArrowheads="1"/>
          </p:cNvSpPr>
          <p:nvPr/>
        </p:nvSpPr>
        <p:spPr bwMode="auto">
          <a:xfrm>
            <a:off x="5757200" y="4051697"/>
            <a:ext cx="2837576" cy="1985159"/>
          </a:xfrm>
          <a:prstGeom prst="rect">
            <a:avLst/>
          </a:prstGeom>
          <a:solidFill>
            <a:srgbClr val="99CCFF"/>
          </a:solidFill>
          <a:ln w="1905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defRPr/>
            </a:pPr>
            <a:endParaRPr lang="es-ES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BIOPSIA</a:t>
            </a:r>
          </a:p>
          <a:p>
            <a:pPr algn="l">
              <a:defRPr/>
            </a:pPr>
            <a:endParaRPr lang="es-ES" sz="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Segmento </a:t>
            </a:r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aganglionar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endParaRPr lang="es-ES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Plexos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mientéricos 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escasos o ausentes</a:t>
            </a: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hay VIP, </a:t>
            </a:r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Sust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P</a:t>
            </a:r>
          </a:p>
          <a:p>
            <a:pPr algn="l">
              <a:defRPr/>
            </a:pPr>
            <a:endParaRPr lang="es-ES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4260" name="Text Box 4"/>
          <p:cNvSpPr txBox="1">
            <a:spLocks noChangeArrowheads="1"/>
          </p:cNvSpPr>
          <p:nvPr/>
        </p:nvSpPr>
        <p:spPr bwMode="auto">
          <a:xfrm>
            <a:off x="5754765" y="2205038"/>
            <a:ext cx="2842445" cy="1846659"/>
          </a:xfrm>
          <a:prstGeom prst="rect">
            <a:avLst/>
          </a:prstGeom>
          <a:solidFill>
            <a:srgbClr val="E4F2F4"/>
          </a:solidFill>
          <a:ln w="9525">
            <a:solidFill>
              <a:srgbClr val="009AF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Niños</a:t>
            </a:r>
          </a:p>
          <a:p>
            <a:pPr algn="l" eaLnBrk="1" hangingPunct="1"/>
            <a:endParaRPr lang="es-ES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Evacuaciones 2-3 semanas</a:t>
            </a:r>
          </a:p>
          <a:p>
            <a:pPr algn="l" eaLnBrk="1" hangingPunct="1"/>
            <a:endParaRPr lang="es-ES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Colitis frecuentes</a:t>
            </a:r>
          </a:p>
          <a:p>
            <a:pPr algn="l" eaLnBrk="1" hangingPunct="1"/>
            <a:endParaRPr lang="es-ES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</a:t>
            </a:r>
            <a:r>
              <a:rPr lang="es-E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Rx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megacolon</a:t>
            </a:r>
          </a:p>
          <a:p>
            <a:pPr algn="l" eaLnBrk="1" hangingPunct="1"/>
            <a:endParaRPr lang="es-ES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4261" name="Picture 5" descr="niño megacol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" t="10826" r="4828" b="8606"/>
          <a:stretch>
            <a:fillRect/>
          </a:stretch>
        </p:blipFill>
        <p:spPr bwMode="auto">
          <a:xfrm>
            <a:off x="749873" y="2205038"/>
            <a:ext cx="2671115" cy="3897418"/>
          </a:xfrm>
          <a:prstGeom prst="rect">
            <a:avLst/>
          </a:prstGeom>
          <a:noFill/>
          <a:ln w="9525">
            <a:solidFill>
              <a:srgbClr val="FF377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4262" name="Text Box 6"/>
          <p:cNvSpPr txBox="1">
            <a:spLocks noChangeArrowheads="1"/>
          </p:cNvSpPr>
          <p:nvPr/>
        </p:nvSpPr>
        <p:spPr bwMode="auto">
          <a:xfrm>
            <a:off x="2725676" y="1271504"/>
            <a:ext cx="3717987" cy="738664"/>
          </a:xfrm>
          <a:prstGeom prst="rect">
            <a:avLst/>
          </a:prstGeom>
          <a:solidFill>
            <a:srgbClr val="FFC9ED"/>
          </a:solidFill>
          <a:ln w="28575">
            <a:solidFill>
              <a:srgbClr val="009AF8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 smtClean="0"/>
              <a:t>Megacolon </a:t>
            </a:r>
            <a:r>
              <a:rPr lang="es-ES" sz="2400" dirty="0" err="1" smtClean="0"/>
              <a:t>Agangliónico</a:t>
            </a:r>
            <a:endParaRPr lang="es-ES" sz="800" dirty="0"/>
          </a:p>
          <a:p>
            <a:pPr eaLnBrk="1" hangingPunct="1"/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Enf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Hirschsprüng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4263" name="Picture 7" descr="HirschsprungsA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25" y="2689734"/>
            <a:ext cx="2222416" cy="3412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4264" name="Rectangle 8"/>
          <p:cNvSpPr>
            <a:spLocks noChangeArrowheads="1"/>
          </p:cNvSpPr>
          <p:nvPr/>
        </p:nvSpPr>
        <p:spPr bwMode="auto">
          <a:xfrm>
            <a:off x="525602" y="5012174"/>
            <a:ext cx="1948803" cy="120032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Obstrucción 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 segmento </a:t>
            </a:r>
            <a:r>
              <a:rPr lang="es-E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aganglionar</a:t>
            </a:r>
            <a:endParaRPr lang="es-E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ue no se relaja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4265" name="Text Box 9"/>
          <p:cNvSpPr txBox="1">
            <a:spLocks noChangeArrowheads="1"/>
          </p:cNvSpPr>
          <p:nvPr/>
        </p:nvSpPr>
        <p:spPr bwMode="auto">
          <a:xfrm>
            <a:off x="395288" y="4048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03434" name="Rectangle 10"/>
          <p:cNvSpPr>
            <a:spLocks noChangeArrowheads="1"/>
          </p:cNvSpPr>
          <p:nvPr/>
        </p:nvSpPr>
        <p:spPr bwMode="auto">
          <a:xfrm>
            <a:off x="2698676" y="2276475"/>
            <a:ext cx="720725" cy="1439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24267" name="Text Box 11"/>
          <p:cNvSpPr txBox="1">
            <a:spLocks noChangeArrowheads="1"/>
          </p:cNvSpPr>
          <p:nvPr/>
        </p:nvSpPr>
        <p:spPr bwMode="auto">
          <a:xfrm>
            <a:off x="2698676" y="3127375"/>
            <a:ext cx="63341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/>
              <a:t>Mega</a:t>
            </a:r>
          </a:p>
          <a:p>
            <a:pPr algn="l" eaLnBrk="1" hangingPunct="1"/>
            <a:r>
              <a:rPr lang="es-ES_tradnl" sz="1400" b="1"/>
              <a:t>colon</a:t>
            </a:r>
          </a:p>
        </p:txBody>
      </p:sp>
      <p:sp>
        <p:nvSpPr>
          <p:cNvPr id="224270" name="Text Box 14"/>
          <p:cNvSpPr txBox="1">
            <a:spLocks noChangeArrowheads="1"/>
          </p:cNvSpPr>
          <p:nvPr/>
        </p:nvSpPr>
        <p:spPr bwMode="auto">
          <a:xfrm>
            <a:off x="6876256" y="990129"/>
            <a:ext cx="169309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/>
              <a:t>Estreñimiento</a:t>
            </a: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7074990" y="476672"/>
            <a:ext cx="1457450" cy="400110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dirty="0" smtClean="0"/>
              <a:t>1. Tránsito</a:t>
            </a:r>
            <a:endParaRPr lang="es-ES" dirty="0"/>
          </a:p>
        </p:txBody>
      </p:sp>
      <p:sp>
        <p:nvSpPr>
          <p:cNvPr id="2" name="CuadroTexto 1"/>
          <p:cNvSpPr txBox="1"/>
          <p:nvPr/>
        </p:nvSpPr>
        <p:spPr>
          <a:xfrm>
            <a:off x="2698676" y="6241537"/>
            <a:ext cx="34980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¿A qué patología se parece?</a:t>
            </a:r>
            <a:endParaRPr lang="es-VE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58" grpId="0" animBg="1"/>
      <p:bldP spid="224259" grpId="0" animBg="1"/>
      <p:bldP spid="224260" grpId="0" animBg="1"/>
      <p:bldP spid="224262" grpId="0" animBg="1"/>
      <p:bldP spid="224264" grpId="0" animBg="1"/>
      <p:bldP spid="224267" grpId="0"/>
      <p:bldP spid="2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82" name="Picture 2" descr="COLON NORMAL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913" y="1350963"/>
            <a:ext cx="3141662" cy="44545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283" name="Picture 3" descr="MEGACOLON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800" y="1989138"/>
            <a:ext cx="3343275" cy="38163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1077913" y="6053138"/>
            <a:ext cx="67627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es-ES" sz="1400" b="1"/>
              <a:t>L. Wilson-Pauwels, P.A. Stewart, E.J. Akesson. </a:t>
            </a:r>
            <a:r>
              <a:rPr lang="en-US" sz="1400" i="1"/>
              <a:t>Autonomic Nerves</a:t>
            </a:r>
            <a:r>
              <a:rPr lang="en-US" sz="1400"/>
              <a:t>. B.C. Decker Inc. Hamilton, 1997.</a:t>
            </a:r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1149350" y="836613"/>
            <a:ext cx="2924175" cy="425450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/>
              <a:t>Megacolon agangliónico</a:t>
            </a:r>
          </a:p>
        </p:txBody>
      </p:sp>
      <p:sp>
        <p:nvSpPr>
          <p:cNvPr id="225286" name="Text Box 6"/>
          <p:cNvSpPr txBox="1">
            <a:spLocks noChangeArrowheads="1"/>
          </p:cNvSpPr>
          <p:nvPr/>
        </p:nvSpPr>
        <p:spPr bwMode="auto">
          <a:xfrm>
            <a:off x="1149350" y="5337175"/>
            <a:ext cx="1054100" cy="396875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Normal</a:t>
            </a:r>
          </a:p>
        </p:txBody>
      </p:sp>
      <p:sp>
        <p:nvSpPr>
          <p:cNvPr id="225287" name="Text Box 7"/>
          <p:cNvSpPr txBox="1">
            <a:spLocks noChangeArrowheads="1"/>
          </p:cNvSpPr>
          <p:nvPr/>
        </p:nvSpPr>
        <p:spPr bwMode="auto">
          <a:xfrm>
            <a:off x="4821238" y="5373688"/>
            <a:ext cx="1425575" cy="396875"/>
          </a:xfrm>
          <a:prstGeom prst="rect">
            <a:avLst/>
          </a:prstGeom>
          <a:solidFill>
            <a:srgbClr val="FFB9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Megacolon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6948264" y="1370238"/>
            <a:ext cx="169309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Estreñimiento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324600" y="404813"/>
            <a:ext cx="2271776" cy="338554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 dirty="0"/>
              <a:t>VI. ALTERACIONES</a:t>
            </a: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7218494" y="836613"/>
            <a:ext cx="1380506" cy="400110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dirty="0" smtClean="0"/>
              <a:t>1.Tránsito</a:t>
            </a:r>
            <a:endParaRPr lang="es-ES" dirty="0"/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6" grpId="0" animBg="1"/>
      <p:bldP spid="225287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306" name="Picture 2" descr="MEGACOLON"/>
          <p:cNvPicPr>
            <a:picLocks noChangeAspect="1" noChangeArrowheads="1"/>
          </p:cNvPicPr>
          <p:nvPr/>
        </p:nvPicPr>
        <p:blipFill>
          <a:blip r:embed="rId2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844675"/>
            <a:ext cx="3343275" cy="38163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820921" y="1357355"/>
            <a:ext cx="2922595" cy="400110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/>
              <a:t>Megacolon agangliónico</a:t>
            </a:r>
          </a:p>
        </p:txBody>
      </p:sp>
      <p:sp>
        <p:nvSpPr>
          <p:cNvPr id="226308" name="Text Box 4"/>
          <p:cNvSpPr txBox="1">
            <a:spLocks noChangeArrowheads="1"/>
          </p:cNvSpPr>
          <p:nvPr/>
        </p:nvSpPr>
        <p:spPr bwMode="auto">
          <a:xfrm>
            <a:off x="971550" y="5157788"/>
            <a:ext cx="1425575" cy="396875"/>
          </a:xfrm>
          <a:prstGeom prst="rect">
            <a:avLst/>
          </a:prstGeom>
          <a:solidFill>
            <a:srgbClr val="FFB9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Megacolon</a:t>
            </a:r>
          </a:p>
        </p:txBody>
      </p:sp>
      <p:pic>
        <p:nvPicPr>
          <p:cNvPr id="226309" name="Picture 5" descr="megacol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2133600"/>
            <a:ext cx="4392612" cy="33226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6314" name="Text Box 10"/>
          <p:cNvSpPr txBox="1">
            <a:spLocks noChangeArrowheads="1"/>
          </p:cNvSpPr>
          <p:nvPr/>
        </p:nvSpPr>
        <p:spPr bwMode="auto">
          <a:xfrm>
            <a:off x="4356100" y="5013325"/>
            <a:ext cx="1425575" cy="396875"/>
          </a:xfrm>
          <a:prstGeom prst="rect">
            <a:avLst/>
          </a:prstGeom>
          <a:solidFill>
            <a:srgbClr val="FFB9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/>
              <a:t>Megacolon</a:t>
            </a: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6974231" y="1387059"/>
            <a:ext cx="169309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Estreñimiento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443663" y="404813"/>
            <a:ext cx="2271776" cy="338554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/>
              <a:t>VI. ALTERACIONES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7287714" y="865158"/>
            <a:ext cx="1380506" cy="400110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dirty="0" smtClean="0"/>
              <a:t>1.Tránsito</a:t>
            </a:r>
            <a:endParaRPr lang="es-ES" dirty="0"/>
          </a:p>
        </p:txBody>
      </p:sp>
      <p:sp>
        <p:nvSpPr>
          <p:cNvPr id="2" name="1 CuadroTexto"/>
          <p:cNvSpPr txBox="1"/>
          <p:nvPr/>
        </p:nvSpPr>
        <p:spPr>
          <a:xfrm>
            <a:off x="1370593" y="5805264"/>
            <a:ext cx="68756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Tratamiento quirúrgico: resección del segmento anormal</a:t>
            </a:r>
            <a:endParaRPr lang="es-VE" dirty="0"/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8" grpId="0" animBg="1"/>
      <p:bldP spid="226314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2"/>
          <p:cNvSpPr txBox="1">
            <a:spLocks noChangeArrowheads="1"/>
          </p:cNvSpPr>
          <p:nvPr/>
        </p:nvSpPr>
        <p:spPr bwMode="auto">
          <a:xfrm>
            <a:off x="971550" y="700088"/>
            <a:ext cx="2979738" cy="425450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/>
              <a:t>Megacolon Agangliónico</a:t>
            </a:r>
            <a:endParaRPr lang="es-ES" sz="1800"/>
          </a:p>
        </p:txBody>
      </p:sp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971550" y="1268413"/>
            <a:ext cx="4752975" cy="3754874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4625" indent="-174625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sz="1000" dirty="0"/>
          </a:p>
          <a:p>
            <a:pPr algn="l" eaLnBrk="1" hangingPunct="1"/>
            <a:r>
              <a:rPr lang="es-ES" b="1" dirty="0">
                <a:solidFill>
                  <a:srgbClr val="C00000"/>
                </a:solidFill>
              </a:rPr>
              <a:t>*</a:t>
            </a:r>
            <a:r>
              <a:rPr lang="es-ES" sz="1600" dirty="0"/>
              <a:t> </a:t>
            </a:r>
            <a:r>
              <a:rPr lang="es-ES" sz="1800" dirty="0"/>
              <a:t>Defecto del desarrollo</a:t>
            </a:r>
          </a:p>
          <a:p>
            <a:pPr algn="l" eaLnBrk="1" hangingPunct="1"/>
            <a:r>
              <a:rPr lang="es-ES" sz="1600" dirty="0"/>
              <a:t>    </a:t>
            </a:r>
            <a:r>
              <a:rPr lang="es-ES" sz="1600" b="1" dirty="0"/>
              <a:t>Mutación gen receptor B</a:t>
            </a:r>
            <a:r>
              <a:rPr lang="es-ES" sz="1600" b="1" dirty="0">
                <a:latin typeface="Symbol" pitchFamily="18" charset="2"/>
              </a:rPr>
              <a:t> </a:t>
            </a:r>
            <a:r>
              <a:rPr lang="es-ES" sz="1600" b="1" dirty="0"/>
              <a:t>de </a:t>
            </a:r>
            <a:r>
              <a:rPr lang="es-ES" sz="1600" b="1" dirty="0" err="1"/>
              <a:t>endotelinas</a:t>
            </a:r>
            <a:endParaRPr lang="es-ES" sz="1600" b="1" dirty="0"/>
          </a:p>
          <a:p>
            <a:pPr algn="l" eaLnBrk="1" hangingPunct="1"/>
            <a:endParaRPr lang="es-ES" sz="1600" dirty="0"/>
          </a:p>
          <a:p>
            <a:pPr algn="l" eaLnBrk="1" hangingPunct="1"/>
            <a:r>
              <a:rPr lang="es-ES" b="1" dirty="0"/>
              <a:t> </a:t>
            </a:r>
            <a:r>
              <a:rPr lang="es-ES" b="1" dirty="0" smtClean="0"/>
              <a:t> </a:t>
            </a:r>
            <a:r>
              <a:rPr lang="es-ES" sz="1600" b="1" dirty="0" smtClean="0"/>
              <a:t>Las </a:t>
            </a:r>
            <a:r>
              <a:rPr lang="es-ES" sz="1600" b="1" dirty="0" err="1"/>
              <a:t>endotelinas</a:t>
            </a:r>
            <a:r>
              <a:rPr lang="es-ES" sz="1600" b="1" dirty="0"/>
              <a:t> </a:t>
            </a:r>
            <a:r>
              <a:rPr lang="es-ES" sz="1600" dirty="0"/>
              <a:t>ET3  actúan sobre </a:t>
            </a:r>
            <a:r>
              <a:rPr lang="es-ES" sz="1600" dirty="0" smtClean="0"/>
              <a:t>  </a:t>
            </a:r>
          </a:p>
          <a:p>
            <a:pPr algn="l" eaLnBrk="1" hangingPunct="1"/>
            <a:r>
              <a:rPr lang="es-ES" sz="1600" dirty="0"/>
              <a:t> </a:t>
            </a:r>
            <a:r>
              <a:rPr lang="es-ES" sz="1600" dirty="0" smtClean="0"/>
              <a:t>  receptores para </a:t>
            </a:r>
            <a:r>
              <a:rPr lang="es-ES" sz="1600" b="1" dirty="0"/>
              <a:t>migración de células de la  </a:t>
            </a:r>
            <a:r>
              <a:rPr lang="es-ES" sz="1600" b="1" dirty="0" smtClean="0"/>
              <a:t> cresta </a:t>
            </a:r>
            <a:r>
              <a:rPr lang="es-ES" sz="1600" b="1" dirty="0"/>
              <a:t>neural</a:t>
            </a:r>
          </a:p>
          <a:p>
            <a:pPr algn="l" eaLnBrk="1" hangingPunct="1"/>
            <a:endParaRPr lang="es-ES" sz="1600" dirty="0"/>
          </a:p>
          <a:p>
            <a:pPr algn="l" eaLnBrk="1" hangingPunct="1"/>
            <a:r>
              <a:rPr lang="es-ES" sz="1600" dirty="0"/>
              <a:t>   </a:t>
            </a:r>
            <a:r>
              <a:rPr lang="es-ES" sz="1600" b="1" dirty="0"/>
              <a:t>Ratones SIN receptores ET desarrollan  </a:t>
            </a:r>
          </a:p>
          <a:p>
            <a:pPr algn="l" eaLnBrk="1" hangingPunct="1"/>
            <a:r>
              <a:rPr lang="es-ES" sz="1600" b="1" dirty="0"/>
              <a:t>  megacolon!!</a:t>
            </a:r>
          </a:p>
          <a:p>
            <a:pPr algn="l" eaLnBrk="1" hangingPunct="1"/>
            <a:endParaRPr lang="es-ES" sz="1600" dirty="0"/>
          </a:p>
          <a:p>
            <a:pPr algn="l" eaLnBrk="1" hangingPunct="1"/>
            <a:r>
              <a:rPr lang="es-ES" sz="1600" dirty="0"/>
              <a:t>   Descubrimiento </a:t>
            </a:r>
            <a:r>
              <a:rPr lang="es-ES" sz="1600" b="1" dirty="0"/>
              <a:t>“</a:t>
            </a:r>
            <a:r>
              <a:rPr lang="es-ES" sz="1600" b="1" dirty="0" err="1"/>
              <a:t>serendipitoso</a:t>
            </a:r>
            <a:r>
              <a:rPr lang="es-ES" sz="1600" b="1" dirty="0"/>
              <a:t>”</a:t>
            </a:r>
            <a:r>
              <a:rPr lang="es-ES" sz="1600" dirty="0"/>
              <a:t> en estudio de  </a:t>
            </a:r>
          </a:p>
          <a:p>
            <a:pPr algn="l" eaLnBrk="1" hangingPunct="1"/>
            <a:r>
              <a:rPr lang="es-ES" sz="1600" dirty="0"/>
              <a:t>   hipertensión arterial</a:t>
            </a:r>
          </a:p>
          <a:p>
            <a:pPr algn="l" eaLnBrk="1" hangingPunct="1"/>
            <a:r>
              <a:rPr lang="es-ES" sz="1400" dirty="0"/>
              <a:t>   (M. </a:t>
            </a:r>
            <a:r>
              <a:rPr lang="es-ES" sz="1400" dirty="0" err="1"/>
              <a:t>Yanagisawa</a:t>
            </a:r>
            <a:r>
              <a:rPr lang="es-ES" sz="1400" dirty="0"/>
              <a:t> et al. PNAS 1996)</a:t>
            </a:r>
          </a:p>
          <a:p>
            <a:pPr algn="l" eaLnBrk="1" hangingPunct="1"/>
            <a:endParaRPr lang="es-ES" sz="1400" dirty="0"/>
          </a:p>
        </p:txBody>
      </p:sp>
      <p:sp>
        <p:nvSpPr>
          <p:cNvPr id="227332" name="Rectangle 4"/>
          <p:cNvSpPr>
            <a:spLocks noChangeArrowheads="1"/>
          </p:cNvSpPr>
          <p:nvPr/>
        </p:nvSpPr>
        <p:spPr bwMode="auto">
          <a:xfrm>
            <a:off x="5832772" y="5096476"/>
            <a:ext cx="3079762" cy="1015663"/>
          </a:xfrm>
          <a:prstGeom prst="rect">
            <a:avLst/>
          </a:prstGeom>
          <a:solidFill>
            <a:srgbClr val="E1F2F3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l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Defecto en la migración de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neuronas Entéricas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</a:p>
          <a:p>
            <a:pPr algn="l"/>
            <a:endParaRPr lang="es-E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Defecto en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 supervivencia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??</a:t>
            </a:r>
          </a:p>
        </p:txBody>
      </p:sp>
      <p:sp>
        <p:nvSpPr>
          <p:cNvPr id="227339" name="Text Box 11"/>
          <p:cNvSpPr txBox="1">
            <a:spLocks noChangeArrowheads="1"/>
          </p:cNvSpPr>
          <p:nvPr/>
        </p:nvSpPr>
        <p:spPr bwMode="auto">
          <a:xfrm>
            <a:off x="971550" y="5101791"/>
            <a:ext cx="2655888" cy="1250950"/>
          </a:xfrm>
          <a:prstGeom prst="rect">
            <a:avLst/>
          </a:prstGeom>
          <a:solidFill>
            <a:srgbClr val="FFE1F5"/>
          </a:solidFill>
          <a:ln w="28575">
            <a:solidFill>
              <a:srgbClr val="FF377A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Mutaciones en: </a:t>
            </a:r>
          </a:p>
          <a:p>
            <a:pPr algn="l">
              <a:defRPr/>
            </a:pPr>
            <a:endParaRPr lang="es-ES_tradnl" sz="1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Factores de crecimiento</a:t>
            </a:r>
          </a:p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 derivados de glia </a:t>
            </a:r>
          </a:p>
          <a:p>
            <a:pPr algn="l">
              <a:buFontTx/>
              <a:buChar char="•"/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 Endotelina o receptores</a:t>
            </a:r>
          </a:p>
        </p:txBody>
      </p:sp>
      <p:sp>
        <p:nvSpPr>
          <p:cNvPr id="227340" name="Text Box 12"/>
          <p:cNvSpPr txBox="1">
            <a:spLocks noChangeArrowheads="1"/>
          </p:cNvSpPr>
          <p:nvPr/>
        </p:nvSpPr>
        <p:spPr bwMode="auto">
          <a:xfrm>
            <a:off x="190567" y="236863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7343" name="Text Box 15"/>
          <p:cNvSpPr txBox="1">
            <a:spLocks noChangeArrowheads="1"/>
          </p:cNvSpPr>
          <p:nvPr/>
        </p:nvSpPr>
        <p:spPr bwMode="auto">
          <a:xfrm>
            <a:off x="6916203" y="840016"/>
            <a:ext cx="169309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Estreñimiento</a:t>
            </a:r>
          </a:p>
        </p:txBody>
      </p:sp>
      <p:grpSp>
        <p:nvGrpSpPr>
          <p:cNvPr id="106505" name="Group 25"/>
          <p:cNvGrpSpPr>
            <a:grpSpLocks/>
          </p:cNvGrpSpPr>
          <p:nvPr/>
        </p:nvGrpSpPr>
        <p:grpSpPr bwMode="auto">
          <a:xfrm>
            <a:off x="6188075" y="1412875"/>
            <a:ext cx="2487613" cy="3024188"/>
            <a:chOff x="3898" y="890"/>
            <a:chExt cx="1386" cy="1633"/>
          </a:xfrm>
        </p:grpSpPr>
        <p:pic>
          <p:nvPicPr>
            <p:cNvPr id="106507" name="Picture 5" descr="img25"/>
            <p:cNvPicPr>
              <a:picLocks noChangeAspect="1" noChangeArrowheads="1"/>
            </p:cNvPicPr>
            <p:nvPr/>
          </p:nvPicPr>
          <p:blipFill>
            <a:blip r:embed="rId2">
              <a:lum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997" b="21841"/>
            <a:stretch>
              <a:fillRect/>
            </a:stretch>
          </p:blipFill>
          <p:spPr bwMode="auto">
            <a:xfrm>
              <a:off x="3898" y="890"/>
              <a:ext cx="1349" cy="1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6508" name="AutoShape 6"/>
            <p:cNvSpPr>
              <a:spLocks noChangeArrowheads="1"/>
            </p:cNvSpPr>
            <p:nvPr/>
          </p:nvSpPr>
          <p:spPr bwMode="auto">
            <a:xfrm>
              <a:off x="4923" y="1979"/>
              <a:ext cx="44" cy="181"/>
            </a:xfrm>
            <a:prstGeom prst="upArrow">
              <a:avLst>
                <a:gd name="adj1" fmla="val 50000"/>
                <a:gd name="adj2" fmla="val 102841"/>
              </a:avLst>
            </a:prstGeom>
            <a:solidFill>
              <a:srgbClr val="6FB77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6509" name="AutoShape 7"/>
            <p:cNvSpPr>
              <a:spLocks noChangeArrowheads="1"/>
            </p:cNvSpPr>
            <p:nvPr/>
          </p:nvSpPr>
          <p:spPr bwMode="auto">
            <a:xfrm>
              <a:off x="4969" y="1570"/>
              <a:ext cx="88" cy="227"/>
            </a:xfrm>
            <a:prstGeom prst="downArrow">
              <a:avLst>
                <a:gd name="adj1" fmla="val 50000"/>
                <a:gd name="adj2" fmla="val 64489"/>
              </a:avLst>
            </a:prstGeom>
            <a:solidFill>
              <a:srgbClr val="EC007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6510" name="Rectangle 8"/>
            <p:cNvSpPr>
              <a:spLocks noChangeArrowheads="1"/>
            </p:cNvSpPr>
            <p:nvPr/>
          </p:nvSpPr>
          <p:spPr bwMode="auto">
            <a:xfrm>
              <a:off x="4967" y="890"/>
              <a:ext cx="317" cy="3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6511" name="Rectangle 9"/>
            <p:cNvSpPr>
              <a:spLocks noChangeArrowheads="1"/>
            </p:cNvSpPr>
            <p:nvPr/>
          </p:nvSpPr>
          <p:spPr bwMode="auto">
            <a:xfrm>
              <a:off x="4969" y="1207"/>
              <a:ext cx="181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6512" name="Oval 10"/>
            <p:cNvSpPr>
              <a:spLocks noChangeArrowheads="1"/>
            </p:cNvSpPr>
            <p:nvPr/>
          </p:nvSpPr>
          <p:spPr bwMode="auto">
            <a:xfrm>
              <a:off x="5060" y="1252"/>
              <a:ext cx="136" cy="2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6513" name="Rectangle 16"/>
            <p:cNvSpPr>
              <a:spLocks noChangeArrowheads="1"/>
            </p:cNvSpPr>
            <p:nvPr/>
          </p:nvSpPr>
          <p:spPr bwMode="auto">
            <a:xfrm>
              <a:off x="5193" y="1162"/>
              <a:ext cx="91" cy="4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6514" name="Freeform 17"/>
            <p:cNvSpPr>
              <a:spLocks/>
            </p:cNvSpPr>
            <p:nvPr/>
          </p:nvSpPr>
          <p:spPr bwMode="auto">
            <a:xfrm>
              <a:off x="4921" y="1207"/>
              <a:ext cx="318" cy="409"/>
            </a:xfrm>
            <a:custGeom>
              <a:avLst/>
              <a:gdLst>
                <a:gd name="T0" fmla="*/ 0 w 318"/>
                <a:gd name="T1" fmla="*/ 0 h 409"/>
                <a:gd name="T2" fmla="*/ 227 w 318"/>
                <a:gd name="T3" fmla="*/ 137 h 409"/>
                <a:gd name="T4" fmla="*/ 318 w 318"/>
                <a:gd name="T5" fmla="*/ 409 h 40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18" h="409">
                  <a:moveTo>
                    <a:pt x="0" y="0"/>
                  </a:moveTo>
                  <a:cubicBezTo>
                    <a:pt x="87" y="34"/>
                    <a:pt x="174" y="69"/>
                    <a:pt x="227" y="137"/>
                  </a:cubicBezTo>
                  <a:cubicBezTo>
                    <a:pt x="280" y="205"/>
                    <a:pt x="299" y="307"/>
                    <a:pt x="318" y="40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06515" name="Oval 18"/>
            <p:cNvSpPr>
              <a:spLocks noChangeArrowheads="1"/>
            </p:cNvSpPr>
            <p:nvPr/>
          </p:nvSpPr>
          <p:spPr bwMode="auto">
            <a:xfrm>
              <a:off x="4150" y="981"/>
              <a:ext cx="953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6516" name="Oval 19"/>
            <p:cNvSpPr>
              <a:spLocks noChangeArrowheads="1"/>
            </p:cNvSpPr>
            <p:nvPr/>
          </p:nvSpPr>
          <p:spPr bwMode="auto">
            <a:xfrm>
              <a:off x="4921" y="935"/>
              <a:ext cx="136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6517" name="Line 20"/>
            <p:cNvSpPr>
              <a:spLocks noChangeShapeType="1"/>
            </p:cNvSpPr>
            <p:nvPr/>
          </p:nvSpPr>
          <p:spPr bwMode="auto">
            <a:xfrm>
              <a:off x="4195" y="1071"/>
              <a:ext cx="817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06518" name="Rectangle 21"/>
            <p:cNvSpPr>
              <a:spLocks noChangeArrowheads="1"/>
            </p:cNvSpPr>
            <p:nvPr/>
          </p:nvSpPr>
          <p:spPr bwMode="auto">
            <a:xfrm>
              <a:off x="4286" y="2432"/>
              <a:ext cx="272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  <p:sp>
          <p:nvSpPr>
            <p:cNvPr id="106519" name="Line 22"/>
            <p:cNvSpPr>
              <a:spLocks noChangeShapeType="1"/>
            </p:cNvSpPr>
            <p:nvPr/>
          </p:nvSpPr>
          <p:spPr bwMode="auto">
            <a:xfrm>
              <a:off x="4332" y="2478"/>
              <a:ext cx="272" cy="0"/>
            </a:xfrm>
            <a:prstGeom prst="line">
              <a:avLst/>
            </a:prstGeom>
            <a:noFill/>
            <a:ln w="28575">
              <a:solidFill>
                <a:srgbClr val="00CC66"/>
              </a:solidFill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VE"/>
            </a:p>
          </p:txBody>
        </p:sp>
      </p:grp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6324600" y="404813"/>
            <a:ext cx="2271776" cy="338554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/>
              <a:t>VI. ALTERACIONES</a:t>
            </a: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nimBg="1"/>
      <p:bldP spid="227332" grpId="0" animBg="1"/>
      <p:bldP spid="227339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3" descr="nrn2137-f2"/>
          <p:cNvPicPr>
            <a:picLocks noChangeAspect="1" noChangeArrowheads="1"/>
          </p:cNvPicPr>
          <p:nvPr/>
        </p:nvPicPr>
        <p:blipFill>
          <a:blip r:embed="rId2">
            <a:lum bright="-36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968" b="48845"/>
          <a:stretch>
            <a:fillRect/>
          </a:stretch>
        </p:blipFill>
        <p:spPr bwMode="auto">
          <a:xfrm>
            <a:off x="1185913" y="1268413"/>
            <a:ext cx="302895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8357" name="Text Box 5"/>
          <p:cNvSpPr txBox="1">
            <a:spLocks noChangeArrowheads="1"/>
          </p:cNvSpPr>
          <p:nvPr/>
        </p:nvSpPr>
        <p:spPr bwMode="auto">
          <a:xfrm>
            <a:off x="6654985" y="2677318"/>
            <a:ext cx="22796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Migración</a:t>
            </a:r>
          </a:p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Diferenciación</a:t>
            </a:r>
          </a:p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Acción de factores </a:t>
            </a:r>
          </a:p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tróficos</a:t>
            </a:r>
          </a:p>
        </p:txBody>
      </p:sp>
      <p:sp>
        <p:nvSpPr>
          <p:cNvPr id="228358" name="Text Box 6"/>
          <p:cNvSpPr txBox="1">
            <a:spLocks noChangeArrowheads="1"/>
          </p:cNvSpPr>
          <p:nvPr/>
        </p:nvSpPr>
        <p:spPr bwMode="auto">
          <a:xfrm>
            <a:off x="4572050" y="1268413"/>
            <a:ext cx="2087563" cy="1349375"/>
          </a:xfrm>
          <a:prstGeom prst="rect">
            <a:avLst/>
          </a:prstGeom>
          <a:noFill/>
          <a:ln w="38100">
            <a:solidFill>
              <a:srgbClr val="FF97B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>
                <a:solidFill>
                  <a:srgbClr val="E800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 De dónde </a:t>
            </a:r>
          </a:p>
          <a:p>
            <a:pPr>
              <a:defRPr/>
            </a:pPr>
            <a:r>
              <a:rPr lang="es-ES">
                <a:solidFill>
                  <a:srgbClr val="E800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vienen </a:t>
            </a:r>
          </a:p>
          <a:p>
            <a:pPr>
              <a:defRPr/>
            </a:pPr>
            <a:r>
              <a:rPr lang="es-ES">
                <a:solidFill>
                  <a:srgbClr val="E800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las neuronas </a:t>
            </a:r>
          </a:p>
          <a:p>
            <a:pPr>
              <a:defRPr/>
            </a:pPr>
            <a:r>
              <a:rPr lang="es-ES">
                <a:solidFill>
                  <a:srgbClr val="E800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entéricas?</a:t>
            </a:r>
          </a:p>
        </p:txBody>
      </p:sp>
      <p:sp>
        <p:nvSpPr>
          <p:cNvPr id="228359" name="Text Box 7"/>
          <p:cNvSpPr txBox="1">
            <a:spLocks noChangeArrowheads="1"/>
          </p:cNvSpPr>
          <p:nvPr/>
        </p:nvSpPr>
        <p:spPr bwMode="auto">
          <a:xfrm>
            <a:off x="4598452" y="4239882"/>
            <a:ext cx="2593975" cy="923330"/>
          </a:xfrm>
          <a:prstGeom prst="rect">
            <a:avLst/>
          </a:prstGeom>
          <a:noFill/>
          <a:ln w="28575">
            <a:solidFill>
              <a:srgbClr val="FF178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b="1"/>
              <a:t>Fallas en migración: MEGACOLON </a:t>
            </a:r>
          </a:p>
          <a:p>
            <a:pPr eaLnBrk="1" hangingPunct="1"/>
            <a:r>
              <a:rPr lang="es-ES" sz="1800" b="1"/>
              <a:t>AGANGLIÓNICO</a:t>
            </a:r>
          </a:p>
        </p:txBody>
      </p:sp>
      <p:sp>
        <p:nvSpPr>
          <p:cNvPr id="107528" name="Oval 9"/>
          <p:cNvSpPr>
            <a:spLocks noChangeArrowheads="1"/>
          </p:cNvSpPr>
          <p:nvPr/>
        </p:nvSpPr>
        <p:spPr bwMode="auto">
          <a:xfrm>
            <a:off x="3419525" y="4941888"/>
            <a:ext cx="1225550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6948264" y="1370238"/>
            <a:ext cx="169309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Estreñimiento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324600" y="404813"/>
            <a:ext cx="2271776" cy="338554"/>
          </a:xfrm>
          <a:prstGeom prst="rect">
            <a:avLst/>
          </a:prstGeom>
          <a:solidFill>
            <a:srgbClr val="62B7B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 dirty="0"/>
              <a:t>VI. </a:t>
            </a:r>
            <a:r>
              <a:rPr lang="es-ES" sz="1600" b="1" dirty="0" smtClean="0"/>
              <a:t>ALTERACIONES</a:t>
            </a:r>
            <a:endParaRPr lang="es-ES" sz="1600" b="1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7179001" y="832163"/>
            <a:ext cx="1457450" cy="400110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dirty="0" smtClean="0"/>
              <a:t>1. Tránsito</a:t>
            </a:r>
            <a:endParaRPr lang="es-ES" dirty="0"/>
          </a:p>
        </p:txBody>
      </p:sp>
      <p:sp>
        <p:nvSpPr>
          <p:cNvPr id="228356" name="Rectangle 4"/>
          <p:cNvSpPr>
            <a:spLocks noChangeArrowheads="1"/>
          </p:cNvSpPr>
          <p:nvPr/>
        </p:nvSpPr>
        <p:spPr bwMode="auto">
          <a:xfrm>
            <a:off x="1224012" y="5446713"/>
            <a:ext cx="366712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bIns="88872" anchor="ctr">
            <a:spAutoFit/>
          </a:bodyPr>
          <a:lstStyle/>
          <a:p>
            <a:pPr algn="r">
              <a:defRPr/>
            </a:pPr>
            <a:r>
              <a:rPr lang="es-ES" sz="1200" i="1" dirty="0" err="1"/>
              <a:t>Nature</a:t>
            </a:r>
            <a:r>
              <a:rPr lang="es-ES" sz="1200" i="1" dirty="0"/>
              <a:t> </a:t>
            </a:r>
            <a:r>
              <a:rPr lang="es-ES" sz="1200" i="1" dirty="0" err="1"/>
              <a:t>Reviews</a:t>
            </a:r>
            <a:r>
              <a:rPr lang="es-ES" sz="1200" i="1" dirty="0"/>
              <a:t> </a:t>
            </a:r>
            <a:r>
              <a:rPr lang="es-ES" sz="1200" i="1" dirty="0" err="1"/>
              <a:t>Neuroscience</a:t>
            </a:r>
            <a:r>
              <a:rPr lang="es-ES" sz="1200" i="1" dirty="0"/>
              <a:t> </a:t>
            </a:r>
            <a:r>
              <a:rPr lang="es-ES" sz="1200" dirty="0"/>
              <a:t>8, 466-479, 2007</a:t>
            </a:r>
            <a:r>
              <a:rPr lang="es-ES" sz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5087481" y="2715729"/>
            <a:ext cx="10567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Cresta </a:t>
            </a:r>
          </a:p>
          <a:p>
            <a:r>
              <a:rPr lang="es-VE" dirty="0" smtClean="0"/>
              <a:t>neural</a:t>
            </a:r>
            <a:endParaRPr lang="es-VE" dirty="0"/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7" grpId="0"/>
      <p:bldP spid="228358" grpId="0" animBg="1"/>
      <p:bldP spid="228359" grpId="0" animBg="1"/>
      <p:bldP spid="2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9" name="Text Box 3"/>
          <p:cNvSpPr txBox="1">
            <a:spLocks noChangeArrowheads="1"/>
          </p:cNvSpPr>
          <p:nvPr/>
        </p:nvSpPr>
        <p:spPr bwMode="auto">
          <a:xfrm>
            <a:off x="3390434" y="1268413"/>
            <a:ext cx="2361545" cy="646331"/>
          </a:xfrm>
          <a:prstGeom prst="rect">
            <a:avLst/>
          </a:prstGeom>
          <a:solidFill>
            <a:srgbClr val="E1F2F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b="1"/>
              <a:t>MITOS SOBRE </a:t>
            </a:r>
          </a:p>
          <a:p>
            <a:pPr>
              <a:defRPr/>
            </a:pPr>
            <a:r>
              <a:rPr lang="es-ES" sz="1800" b="1"/>
              <a:t>ESTREÑIMIENTO </a:t>
            </a:r>
          </a:p>
        </p:txBody>
      </p:sp>
      <p:sp>
        <p:nvSpPr>
          <p:cNvPr id="229381" name="Text Box 5"/>
          <p:cNvSpPr txBox="1">
            <a:spLocks noChangeArrowheads="1"/>
          </p:cNvSpPr>
          <p:nvPr/>
        </p:nvSpPr>
        <p:spPr bwMode="auto">
          <a:xfrm>
            <a:off x="2555875" y="2133600"/>
            <a:ext cx="4032250" cy="1815882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dirty="0"/>
              <a:t>Hay </a:t>
            </a:r>
            <a:r>
              <a:rPr lang="es-ES" sz="1800" b="1" dirty="0"/>
              <a:t>poca evidencia</a:t>
            </a:r>
            <a:r>
              <a:rPr lang="es-ES" sz="1800" dirty="0"/>
              <a:t> que apoye:</a:t>
            </a:r>
          </a:p>
          <a:p>
            <a:pPr algn="l" eaLnBrk="1" hangingPunct="1"/>
            <a:endParaRPr lang="es-ES" sz="1200" dirty="0"/>
          </a:p>
          <a:p>
            <a:pPr algn="l" eaLnBrk="1" hangingPunct="1">
              <a:buSzPct val="155000"/>
              <a:buFontTx/>
              <a:buChar char="•"/>
            </a:pPr>
            <a:r>
              <a:rPr lang="es-ES" sz="1800" dirty="0"/>
              <a:t>  El perjuicio del abuso de laxantes</a:t>
            </a:r>
          </a:p>
          <a:p>
            <a:pPr algn="l" eaLnBrk="1" hangingPunct="1">
              <a:buSzPct val="155000"/>
              <a:buFontTx/>
              <a:buChar char="•"/>
            </a:pPr>
            <a:endParaRPr lang="es-ES" sz="1000" dirty="0"/>
          </a:p>
          <a:p>
            <a:pPr algn="l" eaLnBrk="1" hangingPunct="1">
              <a:buSzPct val="155000"/>
              <a:buFontTx/>
              <a:buChar char="•"/>
            </a:pPr>
            <a:r>
              <a:rPr lang="es-ES" sz="1800" dirty="0"/>
              <a:t>  El aumento de ingesta de fluidos </a:t>
            </a:r>
          </a:p>
          <a:p>
            <a:pPr algn="l" eaLnBrk="1" hangingPunct="1">
              <a:buSzPct val="155000"/>
            </a:pPr>
            <a:r>
              <a:rPr lang="es-ES" sz="1800" dirty="0"/>
              <a:t>    y fibra en el tratamiento de </a:t>
            </a:r>
          </a:p>
          <a:p>
            <a:pPr algn="l" eaLnBrk="1" hangingPunct="1">
              <a:buSzPct val="155000"/>
            </a:pPr>
            <a:r>
              <a:rPr lang="es-ES" sz="1800" dirty="0"/>
              <a:t>    estreñimiento crónico</a:t>
            </a:r>
          </a:p>
        </p:txBody>
      </p:sp>
      <p:sp>
        <p:nvSpPr>
          <p:cNvPr id="229382" name="Rectangle 6"/>
          <p:cNvSpPr>
            <a:spLocks noChangeArrowheads="1"/>
          </p:cNvSpPr>
          <p:nvPr/>
        </p:nvSpPr>
        <p:spPr bwMode="auto">
          <a:xfrm>
            <a:off x="2373391" y="4097807"/>
            <a:ext cx="4380706" cy="169277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l"/>
            <a:r>
              <a:rPr lang="es-ES" sz="1800" dirty="0" smtClean="0"/>
              <a:t>* Hay </a:t>
            </a:r>
            <a:r>
              <a:rPr lang="es-ES" sz="1800" dirty="0"/>
              <a:t>que pensar más </a:t>
            </a:r>
            <a:r>
              <a:rPr lang="es-ES" sz="1800" dirty="0" smtClean="0"/>
              <a:t>en: </a:t>
            </a:r>
            <a:endParaRPr lang="es-ES" sz="1800" dirty="0"/>
          </a:p>
          <a:p>
            <a:pPr algn="l"/>
            <a:r>
              <a:rPr lang="es-ES" sz="1800" b="1" dirty="0" smtClean="0"/>
              <a:t>  ¡</a:t>
            </a:r>
            <a:r>
              <a:rPr lang="es-ES" b="1" dirty="0"/>
              <a:t>A</a:t>
            </a:r>
            <a:r>
              <a:rPr lang="es-ES" b="1" dirty="0" smtClean="0"/>
              <a:t>lteraciones de </a:t>
            </a:r>
            <a:r>
              <a:rPr lang="es-ES" b="1" dirty="0"/>
              <a:t>péptidos GI!  </a:t>
            </a:r>
          </a:p>
          <a:p>
            <a:pPr algn="l"/>
            <a:endParaRPr lang="es-ES" sz="1200" b="1" dirty="0"/>
          </a:p>
          <a:p>
            <a:pPr algn="l"/>
            <a:r>
              <a:rPr lang="es-ES" sz="1800" dirty="0"/>
              <a:t>  Ej. aumento de péptidos inhibidores    </a:t>
            </a:r>
          </a:p>
          <a:p>
            <a:pPr algn="l"/>
            <a:r>
              <a:rPr lang="es-ES" sz="1800" dirty="0"/>
              <a:t>       disminución de péptidos o aminas   </a:t>
            </a:r>
          </a:p>
          <a:p>
            <a:pPr algn="l"/>
            <a:r>
              <a:rPr lang="es-ES" sz="1800" dirty="0"/>
              <a:t>       que estimulan peristaltismo       </a:t>
            </a:r>
          </a:p>
        </p:txBody>
      </p:sp>
      <p:pic>
        <p:nvPicPr>
          <p:cNvPr id="108551" name="Picture 8" descr="laxan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4" y="1917700"/>
            <a:ext cx="2212181" cy="3026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52" name="Picture 9" descr="agu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048" y="1844675"/>
            <a:ext cx="1841978" cy="2762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53" name="Text Box 10"/>
          <p:cNvSpPr txBox="1">
            <a:spLocks noChangeArrowheads="1"/>
          </p:cNvSpPr>
          <p:nvPr/>
        </p:nvSpPr>
        <p:spPr bwMode="auto">
          <a:xfrm>
            <a:off x="6884511" y="4185305"/>
            <a:ext cx="8413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b="1" dirty="0"/>
              <a:t>AGUA</a:t>
            </a:r>
          </a:p>
        </p:txBody>
      </p:sp>
      <p:sp>
        <p:nvSpPr>
          <p:cNvPr id="108554" name="Text Box 11"/>
          <p:cNvSpPr txBox="1">
            <a:spLocks noChangeArrowheads="1"/>
          </p:cNvSpPr>
          <p:nvPr/>
        </p:nvSpPr>
        <p:spPr bwMode="auto">
          <a:xfrm>
            <a:off x="309957" y="4607643"/>
            <a:ext cx="17256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b="1" dirty="0"/>
              <a:t>Leche Magnesia</a:t>
            </a:r>
          </a:p>
        </p:txBody>
      </p:sp>
      <p:sp>
        <p:nvSpPr>
          <p:cNvPr id="229388" name="Text Box 12"/>
          <p:cNvSpPr txBox="1">
            <a:spLocks noChangeArrowheads="1"/>
          </p:cNvSpPr>
          <p:nvPr/>
        </p:nvSpPr>
        <p:spPr bwMode="auto">
          <a:xfrm>
            <a:off x="2440176" y="1163916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9390" name="Text Box 14"/>
          <p:cNvSpPr txBox="1">
            <a:spLocks noChangeArrowheads="1"/>
          </p:cNvSpPr>
          <p:nvPr/>
        </p:nvSpPr>
        <p:spPr bwMode="auto">
          <a:xfrm>
            <a:off x="7092950" y="4613219"/>
            <a:ext cx="1643063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dirty="0"/>
              <a:t>¡Conceptos </a:t>
            </a:r>
          </a:p>
          <a:p>
            <a:pPr algn="l" eaLnBrk="1" hangingPunct="1"/>
            <a:r>
              <a:rPr lang="es-ES" dirty="0"/>
              <a:t>equivocados!</a:t>
            </a:r>
          </a:p>
          <a:p>
            <a:pPr algn="l" eaLnBrk="1" hangingPunct="1"/>
            <a:r>
              <a:rPr lang="es-ES" sz="1800" dirty="0"/>
              <a:t>Uso de fibra</a:t>
            </a:r>
          </a:p>
          <a:p>
            <a:pPr algn="l" eaLnBrk="1" hangingPunct="1"/>
            <a:r>
              <a:rPr lang="es-ES" sz="1800" dirty="0"/>
              <a:t>Laxantes</a:t>
            </a:r>
          </a:p>
          <a:p>
            <a:pPr algn="l" eaLnBrk="1" hangingPunct="1"/>
            <a:endParaRPr lang="es-ES" sz="800" dirty="0"/>
          </a:p>
        </p:txBody>
      </p:sp>
      <p:sp>
        <p:nvSpPr>
          <p:cNvPr id="108558" name="Rectangle 17"/>
          <p:cNvSpPr>
            <a:spLocks noChangeArrowheads="1"/>
          </p:cNvSpPr>
          <p:nvPr/>
        </p:nvSpPr>
        <p:spPr bwMode="auto">
          <a:xfrm>
            <a:off x="2895600" y="5790578"/>
            <a:ext cx="3352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 dirty="0" err="1"/>
              <a:t>Am.J</a:t>
            </a:r>
            <a:r>
              <a:rPr lang="es-ES" sz="1200" dirty="0"/>
              <a:t>. </a:t>
            </a:r>
            <a:r>
              <a:rPr lang="es-ES" sz="1200" dirty="0" err="1"/>
              <a:t>Gastroenterology</a:t>
            </a:r>
            <a:r>
              <a:rPr lang="es-ES" sz="1200" dirty="0"/>
              <a:t> 100: 232-242, 2005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7079672" y="1268760"/>
            <a:ext cx="1524776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/>
              <a:t>Estreñimiento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6324600" y="404813"/>
            <a:ext cx="2271776" cy="338554"/>
          </a:xfrm>
          <a:prstGeom prst="rect">
            <a:avLst/>
          </a:prstGeom>
          <a:solidFill>
            <a:srgbClr val="62B7B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/>
              <a:t>VI. ALTERACIONES</a:t>
            </a: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7277735" y="836786"/>
            <a:ext cx="1313180" cy="338554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 dirty="0" smtClean="0"/>
              <a:t>1. Tránsito</a:t>
            </a:r>
            <a:endParaRPr lang="es-ES" sz="1600" b="1" dirty="0"/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444042" y="6131184"/>
            <a:ext cx="4144083" cy="4001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Y en alteraciones del microbiota!!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1" grpId="0" animBg="1"/>
      <p:bldP spid="229382" grpId="0" animBg="1"/>
      <p:bldP spid="229390" grpId="0"/>
      <p:bldP spid="2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lum bright="-12000"/>
          </a:blip>
          <a:stretch>
            <a:fillRect/>
          </a:stretch>
        </p:blipFill>
        <p:spPr>
          <a:xfrm>
            <a:off x="801247" y="1354091"/>
            <a:ext cx="4466764" cy="41498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5954" y="1340768"/>
            <a:ext cx="2907610" cy="41498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CuadroTexto 5"/>
          <p:cNvSpPr txBox="1"/>
          <p:nvPr/>
        </p:nvSpPr>
        <p:spPr>
          <a:xfrm>
            <a:off x="2703240" y="2359623"/>
            <a:ext cx="11801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schemeClr val="bg1"/>
                </a:solidFill>
              </a:rPr>
              <a:t>151,47 mm</a:t>
            </a:r>
            <a:endParaRPr lang="es-VE" sz="1600" dirty="0">
              <a:solidFill>
                <a:schemeClr val="bg1"/>
              </a:solidFill>
            </a:endParaRPr>
          </a:p>
        </p:txBody>
      </p:sp>
      <p:cxnSp>
        <p:nvCxnSpPr>
          <p:cNvPr id="8" name="Conector recto 7"/>
          <p:cNvCxnSpPr/>
          <p:nvPr/>
        </p:nvCxnSpPr>
        <p:spPr bwMode="auto">
          <a:xfrm>
            <a:off x="2699792" y="1772816"/>
            <a:ext cx="0" cy="15121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CuadroTexto 9"/>
          <p:cNvSpPr txBox="1"/>
          <p:nvPr/>
        </p:nvSpPr>
        <p:spPr>
          <a:xfrm>
            <a:off x="5455954" y="3115707"/>
            <a:ext cx="11801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schemeClr val="bg1"/>
                </a:solidFill>
              </a:rPr>
              <a:t>143,31 mm</a:t>
            </a:r>
            <a:endParaRPr lang="es-VE" sz="1600" dirty="0">
              <a:solidFill>
                <a:schemeClr val="bg1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801248" y="562164"/>
            <a:ext cx="3082124" cy="707886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it-IT" dirty="0" smtClean="0"/>
              <a:t>Megacolon neurogénico </a:t>
            </a:r>
          </a:p>
          <a:p>
            <a:r>
              <a:rPr lang="it-IT" dirty="0" smtClean="0"/>
              <a:t>en lesión médula espinal</a:t>
            </a:r>
            <a:endParaRPr lang="es-VE" dirty="0"/>
          </a:p>
        </p:txBody>
      </p:sp>
      <p:sp>
        <p:nvSpPr>
          <p:cNvPr id="15" name="Rectángulo 14"/>
          <p:cNvSpPr/>
          <p:nvPr/>
        </p:nvSpPr>
        <p:spPr>
          <a:xfrm>
            <a:off x="3216221" y="6172251"/>
            <a:ext cx="27115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 smtClean="0"/>
              <a:t>N </a:t>
            </a:r>
            <a:r>
              <a:rPr lang="es-VE" sz="1200" dirty="0" err="1" smtClean="0"/>
              <a:t>Engl</a:t>
            </a:r>
            <a:r>
              <a:rPr lang="es-VE" sz="1200" dirty="0" smtClean="0"/>
              <a:t> J </a:t>
            </a:r>
            <a:r>
              <a:rPr lang="es-VE" sz="1200" dirty="0" err="1" smtClean="0"/>
              <a:t>Med</a:t>
            </a:r>
            <a:r>
              <a:rPr lang="es-VE" sz="1200" dirty="0" smtClean="0"/>
              <a:t> </a:t>
            </a:r>
            <a:r>
              <a:rPr lang="es-VE" sz="1200" b="1" dirty="0" smtClean="0"/>
              <a:t>2016</a:t>
            </a:r>
            <a:r>
              <a:rPr lang="es-VE" sz="1200" dirty="0" smtClean="0"/>
              <a:t>; 375: e45. </a:t>
            </a:r>
            <a:endParaRPr lang="es-VE" sz="1200" dirty="0"/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6921092" y="405697"/>
            <a:ext cx="169309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/>
              <a:t>Estreñimiento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529813" y="5564435"/>
            <a:ext cx="645240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TAC dilatación extrema colon transverso, descendente y </a:t>
            </a:r>
            <a:r>
              <a:rPr lang="es-VE" sz="1600" dirty="0" err="1" smtClean="0"/>
              <a:t>sigmoide</a:t>
            </a:r>
            <a:endParaRPr lang="es-VE" sz="1600" dirty="0" smtClean="0"/>
          </a:p>
          <a:p>
            <a:r>
              <a:rPr lang="es-VE" sz="1800" b="1" dirty="0" smtClean="0"/>
              <a:t>Compactación fecal</a:t>
            </a:r>
            <a:endParaRPr lang="es-VE" sz="1800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3064405" y="3223428"/>
            <a:ext cx="348172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2716233" y="3704045"/>
            <a:ext cx="348172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6834825" y="3909251"/>
            <a:ext cx="348172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7251022" y="4278516"/>
            <a:ext cx="348172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3328919" y="5776010"/>
            <a:ext cx="318857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3924528" y="950389"/>
            <a:ext cx="4689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¿Habrá control voluntario de defecación ?</a:t>
            </a:r>
            <a:endParaRPr lang="es-VE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830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 animBg="1"/>
      <p:bldP spid="2" grpId="0"/>
      <p:bldP spid="14" grpId="0"/>
      <p:bldP spid="17" grpId="0"/>
      <p:bldP spid="18" grpId="0"/>
      <p:bldP spid="19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43" name="Text Box 11"/>
          <p:cNvSpPr txBox="1">
            <a:spLocks noChangeArrowheads="1"/>
          </p:cNvSpPr>
          <p:nvPr/>
        </p:nvSpPr>
        <p:spPr bwMode="auto">
          <a:xfrm>
            <a:off x="7320684" y="1481457"/>
            <a:ext cx="1223962" cy="461665"/>
          </a:xfrm>
          <a:prstGeom prst="rect">
            <a:avLst/>
          </a:prstGeom>
          <a:solidFill>
            <a:srgbClr val="FFC21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400" b="1">
                <a:solidFill>
                  <a:srgbClr val="54381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COLOR</a:t>
            </a:r>
          </a:p>
        </p:txBody>
      </p:sp>
      <p:sp>
        <p:nvSpPr>
          <p:cNvPr id="67587" name="Rectangle 13"/>
          <p:cNvSpPr>
            <a:spLocks noChangeArrowheads="1"/>
          </p:cNvSpPr>
          <p:nvPr/>
        </p:nvSpPr>
        <p:spPr bwMode="auto">
          <a:xfrm>
            <a:off x="5724525" y="4435475"/>
            <a:ext cx="1223963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7646" name="Text Box 14"/>
          <p:cNvSpPr txBox="1">
            <a:spLocks noChangeArrowheads="1"/>
          </p:cNvSpPr>
          <p:nvPr/>
        </p:nvSpPr>
        <p:spPr bwMode="auto">
          <a:xfrm>
            <a:off x="539750" y="692150"/>
            <a:ext cx="506413" cy="823913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97648" name="Text Box 16"/>
          <p:cNvSpPr txBox="1">
            <a:spLocks noChangeArrowheads="1"/>
          </p:cNvSpPr>
          <p:nvPr/>
        </p:nvSpPr>
        <p:spPr bwMode="auto">
          <a:xfrm>
            <a:off x="3339620" y="3716338"/>
            <a:ext cx="482696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1800" dirty="0"/>
              <a:t>¿A qué se debe el 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color</a:t>
            </a:r>
            <a:r>
              <a:rPr lang="es-ES_tradnl" sz="1800" dirty="0"/>
              <a:t> heces del </a:t>
            </a:r>
            <a:r>
              <a:rPr lang="es-ES_tradnl" sz="1800" b="1" dirty="0"/>
              <a:t>lactante</a:t>
            </a:r>
            <a:r>
              <a:rPr lang="es-ES_tradnl" sz="1800" dirty="0"/>
              <a:t>?</a:t>
            </a:r>
          </a:p>
        </p:txBody>
      </p:sp>
      <p:sp>
        <p:nvSpPr>
          <p:cNvPr id="197649" name="Text Box 17"/>
          <p:cNvSpPr txBox="1">
            <a:spLocks noChangeArrowheads="1"/>
          </p:cNvSpPr>
          <p:nvPr/>
        </p:nvSpPr>
        <p:spPr bwMode="auto">
          <a:xfrm>
            <a:off x="3348038" y="4221163"/>
            <a:ext cx="4062412" cy="1006475"/>
          </a:xfrm>
          <a:prstGeom prst="rect">
            <a:avLst/>
          </a:prstGeom>
          <a:noFill/>
          <a:ln w="28575">
            <a:solidFill>
              <a:srgbClr val="9966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Amarillo verdosa por presencia de </a:t>
            </a: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BILIS</a:t>
            </a: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</a:p>
          <a:p>
            <a:pPr algn="l">
              <a:defRPr/>
            </a:pPr>
            <a:endParaRPr lang="es-ES_tradnl" sz="1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Toma color marrón (bacterias) cuando </a:t>
            </a:r>
          </a:p>
          <a:p>
            <a:pPr algn="l">
              <a:defRPr/>
            </a:pP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aparece </a:t>
            </a:r>
            <a:r>
              <a:rPr lang="es-ES_tradnl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BILIRRUBINA </a:t>
            </a:r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con el tiempo</a:t>
            </a:r>
          </a:p>
        </p:txBody>
      </p:sp>
      <p:pic>
        <p:nvPicPr>
          <p:cNvPr id="197651" name="Picture 19" descr="Mecon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1" y="1866739"/>
            <a:ext cx="2571750" cy="343392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7652" name="Text Box 20"/>
          <p:cNvSpPr txBox="1">
            <a:spLocks noChangeArrowheads="1"/>
          </p:cNvSpPr>
          <p:nvPr/>
        </p:nvSpPr>
        <p:spPr bwMode="auto">
          <a:xfrm>
            <a:off x="3348038" y="2357438"/>
            <a:ext cx="2640466" cy="1138773"/>
          </a:xfrm>
          <a:prstGeom prst="rect">
            <a:avLst/>
          </a:prstGeom>
          <a:noFill/>
          <a:ln w="28575">
            <a:solidFill>
              <a:srgbClr val="9966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b="1" dirty="0"/>
              <a:t>Meconio</a:t>
            </a:r>
            <a:r>
              <a:rPr lang="es-ES_tradnl" sz="1400" b="1" dirty="0"/>
              <a:t> </a:t>
            </a:r>
          </a:p>
          <a:p>
            <a:pPr algn="l" eaLnBrk="1" hangingPunct="1"/>
            <a:r>
              <a:rPr lang="es-ES_tradnl" sz="1600" dirty="0"/>
              <a:t>Restos de c. epiteliales, </a:t>
            </a:r>
          </a:p>
          <a:p>
            <a:pPr algn="l" eaLnBrk="1" hangingPunct="1"/>
            <a:r>
              <a:rPr lang="es-ES_tradnl" sz="1600" dirty="0"/>
              <a:t>bilis, </a:t>
            </a:r>
            <a:r>
              <a:rPr lang="es-ES_tradnl" sz="1600" dirty="0" err="1"/>
              <a:t>liq</a:t>
            </a:r>
            <a:r>
              <a:rPr lang="es-ES_tradnl" sz="1600" dirty="0"/>
              <a:t>. amniótico, moco. </a:t>
            </a:r>
          </a:p>
          <a:p>
            <a:pPr algn="l" eaLnBrk="1" hangingPunct="1"/>
            <a:r>
              <a:rPr lang="es-ES_tradnl" sz="1600" dirty="0"/>
              <a:t>Es </a:t>
            </a:r>
            <a:r>
              <a:rPr lang="es-ES_tradnl" sz="1600" dirty="0" smtClean="0"/>
              <a:t>estéril</a:t>
            </a:r>
            <a:r>
              <a:rPr lang="es-ES_tradnl" dirty="0" smtClean="0">
                <a:solidFill>
                  <a:srgbClr val="FF0000"/>
                </a:solidFill>
              </a:rPr>
              <a:t>*</a:t>
            </a:r>
            <a:r>
              <a:rPr lang="es-ES_tradnl" sz="1600" dirty="0" smtClean="0"/>
              <a:t>, </a:t>
            </a:r>
            <a:r>
              <a:rPr lang="es-ES_tradnl" sz="1600" u="sng" dirty="0"/>
              <a:t>sin</a:t>
            </a:r>
            <a:r>
              <a:rPr lang="es-ES_tradnl" sz="1600" dirty="0"/>
              <a:t> olor</a:t>
            </a:r>
          </a:p>
        </p:txBody>
      </p:sp>
      <p:sp>
        <p:nvSpPr>
          <p:cNvPr id="197653" name="Text Box 21"/>
          <p:cNvSpPr txBox="1">
            <a:spLocks noChangeArrowheads="1"/>
          </p:cNvSpPr>
          <p:nvPr/>
        </p:nvSpPr>
        <p:spPr bwMode="auto">
          <a:xfrm>
            <a:off x="3385579" y="1868488"/>
            <a:ext cx="156004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Heces en RN</a:t>
            </a:r>
          </a:p>
        </p:txBody>
      </p:sp>
      <p:sp>
        <p:nvSpPr>
          <p:cNvPr id="197655" name="Text Box 23"/>
          <p:cNvSpPr txBox="1">
            <a:spLocks noChangeArrowheads="1"/>
          </p:cNvSpPr>
          <p:nvPr/>
        </p:nvSpPr>
        <p:spPr bwMode="auto">
          <a:xfrm>
            <a:off x="7189788" y="549275"/>
            <a:ext cx="1354858" cy="369332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/>
              <a:t>IV. HECES</a:t>
            </a:r>
          </a:p>
        </p:txBody>
      </p:sp>
      <p:sp>
        <p:nvSpPr>
          <p:cNvPr id="67595" name="Text Box 24"/>
          <p:cNvSpPr txBox="1">
            <a:spLocks noChangeArrowheads="1"/>
          </p:cNvSpPr>
          <p:nvPr/>
        </p:nvSpPr>
        <p:spPr bwMode="auto">
          <a:xfrm>
            <a:off x="6673621" y="1015366"/>
            <a:ext cx="187102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b="1" dirty="0" smtClean="0"/>
              <a:t>Características</a:t>
            </a:r>
            <a:endParaRPr lang="es-ES" sz="1800" b="1" dirty="0"/>
          </a:p>
        </p:txBody>
      </p:sp>
      <p:sp>
        <p:nvSpPr>
          <p:cNvPr id="197658" name="Text Box 26"/>
          <p:cNvSpPr txBox="1">
            <a:spLocks noChangeArrowheads="1"/>
          </p:cNvSpPr>
          <p:nvPr/>
        </p:nvSpPr>
        <p:spPr bwMode="auto">
          <a:xfrm>
            <a:off x="6205538" y="2613025"/>
            <a:ext cx="14605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¿Por qué no </a:t>
            </a:r>
          </a:p>
          <a:p>
            <a:pPr eaLnBrk="1" hangingPunct="1"/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tiene olor?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046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752608" y="5465346"/>
            <a:ext cx="59666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400" dirty="0" smtClean="0">
                <a:solidFill>
                  <a:srgbClr val="FF0000"/>
                </a:solidFill>
              </a:rPr>
              <a:t>* </a:t>
            </a:r>
            <a:r>
              <a:rPr lang="es-ES_tradnl" sz="1400" dirty="0" smtClean="0"/>
              <a:t>Recientemente se ha descubierto que el ambiente uterino no estéril</a:t>
            </a:r>
            <a:endParaRPr lang="es-V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97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48" grpId="0" animBg="1"/>
      <p:bldP spid="197649" grpId="0" animBg="1"/>
      <p:bldP spid="197652" grpId="0" animBg="1"/>
      <p:bldP spid="197658" grpId="0"/>
      <p:bldP spid="2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6522019" y="6505622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84" y="908720"/>
            <a:ext cx="2744471" cy="360768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908720"/>
            <a:ext cx="3400806" cy="26528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6750" y="3717032"/>
            <a:ext cx="3387904" cy="2396422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195736" y="317921"/>
            <a:ext cx="4251485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Estreñimiento asociado con lipoma</a:t>
            </a:r>
            <a:endParaRPr lang="es-VE" dirty="0"/>
          </a:p>
        </p:txBody>
      </p:sp>
      <p:sp>
        <p:nvSpPr>
          <p:cNvPr id="7" name="CuadroTexto 6"/>
          <p:cNvSpPr txBox="1"/>
          <p:nvPr/>
        </p:nvSpPr>
        <p:spPr>
          <a:xfrm>
            <a:off x="142032" y="4536865"/>
            <a:ext cx="29402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TAC : masa 19.5. x 16.6 x 8.8</a:t>
            </a:r>
            <a:endParaRPr lang="es-VE" sz="1600" dirty="0"/>
          </a:p>
        </p:txBody>
      </p:sp>
      <p:sp>
        <p:nvSpPr>
          <p:cNvPr id="8" name="CuadroTexto 7"/>
          <p:cNvSpPr txBox="1"/>
          <p:nvPr/>
        </p:nvSpPr>
        <p:spPr>
          <a:xfrm>
            <a:off x="173245" y="4915243"/>
            <a:ext cx="32465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VE" sz="1600" dirty="0" smtClean="0"/>
              <a:t>Resección tumor primario de </a:t>
            </a:r>
          </a:p>
          <a:p>
            <a:pPr algn="l"/>
            <a:r>
              <a:rPr lang="es-VE" sz="1600" dirty="0" smtClean="0"/>
              <a:t>mediastino con intestino </a:t>
            </a:r>
          </a:p>
          <a:p>
            <a:pPr algn="l"/>
            <a:r>
              <a:rPr lang="es-VE" sz="1600" dirty="0" smtClean="0"/>
              <a:t>Adyacente</a:t>
            </a:r>
          </a:p>
          <a:p>
            <a:pPr algn="l"/>
            <a:r>
              <a:rPr lang="es-VE" sz="1600" dirty="0" smtClean="0"/>
              <a:t>AP: no concluyente</a:t>
            </a:r>
          </a:p>
          <a:p>
            <a:pPr algn="l"/>
            <a:r>
              <a:rPr lang="es-VE" sz="1600" dirty="0"/>
              <a:t>S</a:t>
            </a:r>
            <a:r>
              <a:rPr lang="es-VE" sz="1600" dirty="0" smtClean="0"/>
              <a:t>ecuenciación genética: lipoma benigno</a:t>
            </a:r>
            <a:endParaRPr lang="es-VE" sz="1600" dirty="0"/>
          </a:p>
        </p:txBody>
      </p:sp>
      <p:sp>
        <p:nvSpPr>
          <p:cNvPr id="9" name="CuadroTexto 8"/>
          <p:cNvSpPr txBox="1"/>
          <p:nvPr/>
        </p:nvSpPr>
        <p:spPr>
          <a:xfrm>
            <a:off x="6724858" y="957847"/>
            <a:ext cx="22158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VE" dirty="0" smtClean="0"/>
              <a:t>Niña 13 admitida por vómitos biliosos. </a:t>
            </a:r>
            <a:r>
              <a:rPr lang="es-VE" u="sng" dirty="0" smtClean="0"/>
              <a:t>Estreñimiento, </a:t>
            </a:r>
            <a:r>
              <a:rPr lang="es-VE" dirty="0" smtClean="0"/>
              <a:t>nausea, vómito y dolor abdomen y espalda por algunas semanas</a:t>
            </a:r>
            <a:endParaRPr lang="es-VE" dirty="0"/>
          </a:p>
        </p:txBody>
      </p:sp>
      <p:sp>
        <p:nvSpPr>
          <p:cNvPr id="10" name="Rectángulo 9"/>
          <p:cNvSpPr/>
          <p:nvPr/>
        </p:nvSpPr>
        <p:spPr>
          <a:xfrm>
            <a:off x="6707872" y="5917123"/>
            <a:ext cx="215155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100" dirty="0" smtClean="0">
                <a:latin typeface="OTNEJMScalaSansLFCap"/>
              </a:rPr>
              <a:t>New </a:t>
            </a:r>
            <a:r>
              <a:rPr lang="es-VE" sz="1100" dirty="0" err="1" smtClean="0">
                <a:latin typeface="OTNEJMScalaSansLFCap"/>
              </a:rPr>
              <a:t>Engl</a:t>
            </a:r>
            <a:r>
              <a:rPr lang="es-VE" sz="1100" dirty="0" smtClean="0">
                <a:latin typeface="OTNEJMScalaSansLFCap"/>
              </a:rPr>
              <a:t> J </a:t>
            </a:r>
            <a:r>
              <a:rPr lang="es-VE" sz="1100" dirty="0" err="1" smtClean="0">
                <a:latin typeface="OTNEJMScalaSansLFCap"/>
              </a:rPr>
              <a:t>Med</a:t>
            </a:r>
            <a:r>
              <a:rPr lang="es-VE" sz="1100" dirty="0" smtClean="0">
                <a:latin typeface="OTNEJMScalaSansLFCap"/>
              </a:rPr>
              <a:t> 2015: </a:t>
            </a:r>
            <a:r>
              <a:rPr lang="es-VE" sz="1100" dirty="0" smtClean="0">
                <a:latin typeface="OTNEJMScalaSansOSF"/>
              </a:rPr>
              <a:t>373;</a:t>
            </a:r>
            <a:r>
              <a:rPr lang="es-VE" sz="1100" dirty="0" smtClean="0">
                <a:latin typeface="OTNEJMScalaSansLFSmallCap"/>
              </a:rPr>
              <a:t>656</a:t>
            </a:r>
            <a:endParaRPr lang="es-VE" sz="1100" dirty="0"/>
          </a:p>
        </p:txBody>
      </p:sp>
    </p:spTree>
    <p:extLst>
      <p:ext uri="{BB962C8B-B14F-4D97-AF65-F5344CB8AC3E}">
        <p14:creationId xmlns:p14="http://schemas.microsoft.com/office/powerpoint/2010/main" val="334413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6295297" y="662940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grpSp>
        <p:nvGrpSpPr>
          <p:cNvPr id="13" name="Grupo 12"/>
          <p:cNvGrpSpPr/>
          <p:nvPr/>
        </p:nvGrpSpPr>
        <p:grpSpPr>
          <a:xfrm>
            <a:off x="401935" y="260648"/>
            <a:ext cx="5969861" cy="5186028"/>
            <a:chOff x="401935" y="260648"/>
            <a:chExt cx="5969861" cy="5186028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1935" y="260648"/>
              <a:ext cx="4170065" cy="4025104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1999" y="260648"/>
              <a:ext cx="1799797" cy="5186028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1935" y="4285752"/>
              <a:ext cx="4170065" cy="1160924"/>
            </a:xfrm>
            <a:prstGeom prst="rect">
              <a:avLst/>
            </a:prstGeom>
          </p:spPr>
        </p:pic>
      </p:grpSp>
      <p:sp>
        <p:nvSpPr>
          <p:cNvPr id="7" name="CuadroTexto 6"/>
          <p:cNvSpPr txBox="1"/>
          <p:nvPr/>
        </p:nvSpPr>
        <p:spPr>
          <a:xfrm>
            <a:off x="6555205" y="260648"/>
            <a:ext cx="2499402" cy="707886"/>
          </a:xfrm>
          <a:prstGeom prst="rect">
            <a:avLst/>
          </a:prstGeom>
          <a:solidFill>
            <a:schemeClr val="accent1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err="1" smtClean="0"/>
              <a:t>Seudo</a:t>
            </a:r>
            <a:r>
              <a:rPr lang="es-VE" dirty="0" smtClean="0"/>
              <a:t>-obstrucción </a:t>
            </a:r>
          </a:p>
          <a:p>
            <a:r>
              <a:rPr lang="es-VE" dirty="0" err="1" smtClean="0"/>
              <a:t>colónica</a:t>
            </a:r>
            <a:r>
              <a:rPr lang="es-VE" dirty="0" smtClean="0"/>
              <a:t> aguda</a:t>
            </a:r>
            <a:endParaRPr lang="es-VE" dirty="0"/>
          </a:p>
        </p:txBody>
      </p:sp>
      <p:sp>
        <p:nvSpPr>
          <p:cNvPr id="9" name="Rectángulo 8"/>
          <p:cNvSpPr/>
          <p:nvPr/>
        </p:nvSpPr>
        <p:spPr>
          <a:xfrm>
            <a:off x="6472708" y="2354778"/>
            <a:ext cx="258189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 err="1" smtClean="0"/>
              <a:t>Seudoobstrucción</a:t>
            </a:r>
            <a:r>
              <a:rPr lang="en-US" sz="1600" dirty="0" smtClean="0"/>
              <a:t> </a:t>
            </a:r>
            <a:r>
              <a:rPr lang="en-US" sz="1600" dirty="0" err="1" smtClean="0"/>
              <a:t>colonica</a:t>
            </a:r>
            <a:r>
              <a:rPr lang="en-US" sz="1600" dirty="0" smtClean="0"/>
              <a:t> </a:t>
            </a:r>
            <a:r>
              <a:rPr lang="en-US" sz="1600" dirty="0" err="1" smtClean="0"/>
              <a:t>aguda</a:t>
            </a:r>
            <a:r>
              <a:rPr lang="en-US" sz="1600" dirty="0" smtClean="0"/>
              <a:t> </a:t>
            </a:r>
            <a:r>
              <a:rPr lang="en-US" sz="1600" dirty="0" err="1" smtClean="0"/>
              <a:t>caracterizada</a:t>
            </a:r>
            <a:r>
              <a:rPr lang="en-US" sz="1600" dirty="0" smtClean="0"/>
              <a:t> </a:t>
            </a:r>
            <a:r>
              <a:rPr lang="en-US" sz="1600" dirty="0" err="1" smtClean="0"/>
              <a:t>por</a:t>
            </a:r>
            <a:r>
              <a:rPr lang="en-US" sz="1600" dirty="0" smtClean="0"/>
              <a:t> </a:t>
            </a:r>
            <a:r>
              <a:rPr lang="en-US" sz="1600" dirty="0" err="1" smtClean="0"/>
              <a:t>segmentos</a:t>
            </a:r>
            <a:r>
              <a:rPr lang="en-US" sz="1600" dirty="0" smtClean="0"/>
              <a:t> de </a:t>
            </a:r>
            <a:r>
              <a:rPr lang="en-US" sz="1600" dirty="0" err="1" smtClean="0"/>
              <a:t>intestino</a:t>
            </a:r>
            <a:endParaRPr lang="en-US" sz="1600" dirty="0"/>
          </a:p>
          <a:p>
            <a:pPr algn="l"/>
            <a:r>
              <a:rPr lang="en-US" sz="1600" dirty="0" err="1" smtClean="0"/>
              <a:t>masivamente</a:t>
            </a:r>
            <a:r>
              <a:rPr lang="en-US" sz="1600" dirty="0" smtClean="0"/>
              <a:t> </a:t>
            </a:r>
            <a:r>
              <a:rPr lang="en-US" sz="1600" dirty="0" err="1" smtClean="0"/>
              <a:t>dilatados</a:t>
            </a:r>
            <a:r>
              <a:rPr lang="en-US" sz="1600" dirty="0" smtClean="0"/>
              <a:t> en </a:t>
            </a:r>
            <a:r>
              <a:rPr lang="en-US" sz="1600" dirty="0" err="1" smtClean="0"/>
              <a:t>ausencia</a:t>
            </a:r>
            <a:r>
              <a:rPr lang="en-US" sz="1600" dirty="0" smtClean="0"/>
              <a:t> de </a:t>
            </a:r>
            <a:r>
              <a:rPr lang="en-US" sz="1600" dirty="0" err="1" smtClean="0"/>
              <a:t>obstrucción</a:t>
            </a:r>
            <a:r>
              <a:rPr lang="en-US" sz="1600" dirty="0" smtClean="0"/>
              <a:t> </a:t>
            </a:r>
            <a:r>
              <a:rPr lang="en-US" sz="1600" dirty="0" err="1" smtClean="0"/>
              <a:t>mecánica</a:t>
            </a:r>
            <a:r>
              <a:rPr lang="en-US" sz="1600" dirty="0" smtClean="0"/>
              <a:t> </a:t>
            </a:r>
            <a:r>
              <a:rPr lang="en-US" sz="1600" dirty="0" err="1" smtClean="0"/>
              <a:t>que</a:t>
            </a:r>
            <a:r>
              <a:rPr lang="en-US" sz="1600" dirty="0" smtClean="0"/>
              <a:t> se </a:t>
            </a:r>
            <a:r>
              <a:rPr lang="en-US" sz="1600" dirty="0" err="1" smtClean="0"/>
              <a:t>ve</a:t>
            </a:r>
            <a:r>
              <a:rPr lang="en-US" sz="1600" dirty="0" smtClean="0"/>
              <a:t> en </a:t>
            </a:r>
            <a:r>
              <a:rPr lang="en-US" sz="1600" dirty="0" err="1" smtClean="0"/>
              <a:t>amplia</a:t>
            </a:r>
            <a:r>
              <a:rPr lang="en-US" sz="1600" dirty="0" smtClean="0"/>
              <a:t> </a:t>
            </a:r>
            <a:r>
              <a:rPr lang="en-US" sz="1600" dirty="0" err="1" smtClean="0"/>
              <a:t>variedad</a:t>
            </a:r>
            <a:r>
              <a:rPr lang="en-US" sz="1600" dirty="0" smtClean="0"/>
              <a:t> de </a:t>
            </a:r>
            <a:r>
              <a:rPr lang="en-US" sz="1600" dirty="0" err="1" smtClean="0"/>
              <a:t>enfermedades</a:t>
            </a:r>
            <a:r>
              <a:rPr lang="en-US" sz="1600" dirty="0" smtClean="0"/>
              <a:t> </a:t>
            </a:r>
            <a:r>
              <a:rPr lang="en-US" sz="1600" dirty="0" err="1" smtClean="0"/>
              <a:t>médicas</a:t>
            </a:r>
            <a:r>
              <a:rPr lang="en-US" sz="1600" dirty="0" smtClean="0"/>
              <a:t> y </a:t>
            </a:r>
            <a:r>
              <a:rPr lang="en-US" sz="1600" dirty="0" err="1" smtClean="0"/>
              <a:t>quirúrgicas</a:t>
            </a:r>
            <a:r>
              <a:rPr lang="en-US" sz="1600" dirty="0" smtClean="0"/>
              <a:t>. </a:t>
            </a:r>
            <a:endParaRPr lang="es-VE" sz="16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6455872" y="1210765"/>
            <a:ext cx="227017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VE" sz="1600" dirty="0" smtClean="0"/>
              <a:t>Anciana 70 a con </a:t>
            </a:r>
          </a:p>
          <a:p>
            <a:pPr algn="l"/>
            <a:r>
              <a:rPr lang="es-VE" sz="1600" dirty="0" smtClean="0"/>
              <a:t>enfermedad hepática </a:t>
            </a:r>
          </a:p>
          <a:p>
            <a:pPr algn="l"/>
            <a:r>
              <a:rPr lang="es-VE" sz="1600" dirty="0" smtClean="0"/>
              <a:t>terminal </a:t>
            </a:r>
            <a:r>
              <a:rPr lang="es-VE" sz="1600" dirty="0" smtClean="0"/>
              <a:t>con dolor y </a:t>
            </a:r>
          </a:p>
          <a:p>
            <a:pPr algn="l"/>
            <a:r>
              <a:rPr lang="es-VE" sz="1600" dirty="0" smtClean="0"/>
              <a:t>distensión abdominal</a:t>
            </a:r>
            <a:endParaRPr lang="es-VE" sz="16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6610136" y="5330061"/>
            <a:ext cx="2307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/>
              <a:t>New </a:t>
            </a:r>
            <a:r>
              <a:rPr lang="es-VE" sz="1200" dirty="0" err="1"/>
              <a:t>E</a:t>
            </a:r>
            <a:r>
              <a:rPr lang="es-VE" sz="1200" dirty="0" err="1" smtClean="0"/>
              <a:t>ngl</a:t>
            </a:r>
            <a:r>
              <a:rPr lang="es-VE" sz="1200" dirty="0" smtClean="0"/>
              <a:t> J </a:t>
            </a:r>
            <a:r>
              <a:rPr lang="es-VE" sz="1200" dirty="0" err="1" smtClean="0"/>
              <a:t>Med</a:t>
            </a:r>
            <a:r>
              <a:rPr lang="es-VE" sz="1200" dirty="0" smtClean="0"/>
              <a:t> 2015;372:e5</a:t>
            </a:r>
            <a:endParaRPr lang="es-VE" sz="12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401935" y="5469998"/>
            <a:ext cx="620820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VE" sz="1600" dirty="0" smtClean="0"/>
              <a:t>Marcada dilatación colon proximal y abrupta descomprensión en colon descendente proxima</a:t>
            </a:r>
            <a:r>
              <a:rPr lang="es-VE" dirty="0" smtClean="0"/>
              <a:t>l. </a:t>
            </a:r>
            <a:r>
              <a:rPr lang="es-VE" sz="1600" dirty="0" smtClean="0"/>
              <a:t>Uso de sondas nasogástrica  y rectal luego colonoscopia </a:t>
            </a:r>
            <a:r>
              <a:rPr lang="es-VE" sz="1600" dirty="0" err="1" smtClean="0"/>
              <a:t>descompresiva</a:t>
            </a:r>
            <a:r>
              <a:rPr lang="es-VE" sz="1600" dirty="0" smtClean="0"/>
              <a:t> con marcada mejoría</a:t>
            </a:r>
          </a:p>
        </p:txBody>
      </p:sp>
    </p:spTree>
    <p:extLst>
      <p:ext uri="{BB962C8B-B14F-4D97-AF65-F5344CB8AC3E}">
        <p14:creationId xmlns:p14="http://schemas.microsoft.com/office/powerpoint/2010/main" val="180623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3" name="Text Box 3"/>
          <p:cNvSpPr txBox="1">
            <a:spLocks noChangeArrowheads="1"/>
          </p:cNvSpPr>
          <p:nvPr/>
        </p:nvSpPr>
        <p:spPr bwMode="auto">
          <a:xfrm>
            <a:off x="940835" y="1268759"/>
            <a:ext cx="1997663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dirty="0"/>
              <a:t>Tratar </a:t>
            </a:r>
            <a:r>
              <a:rPr lang="es-ES" dirty="0" smtClean="0"/>
              <a:t>la </a:t>
            </a:r>
            <a:r>
              <a:rPr lang="es-ES" dirty="0"/>
              <a:t>causa</a:t>
            </a:r>
          </a:p>
        </p:txBody>
      </p:sp>
      <p:sp>
        <p:nvSpPr>
          <p:cNvPr id="230404" name="Text Box 4"/>
          <p:cNvSpPr txBox="1">
            <a:spLocks noChangeArrowheads="1"/>
          </p:cNvSpPr>
          <p:nvPr/>
        </p:nvSpPr>
        <p:spPr bwMode="auto">
          <a:xfrm>
            <a:off x="899592" y="3663231"/>
            <a:ext cx="2160587" cy="2462213"/>
          </a:xfrm>
          <a:prstGeom prst="rect">
            <a:avLst/>
          </a:prstGeom>
          <a:noFill/>
          <a:ln w="28575">
            <a:solidFill>
              <a:srgbClr val="FF99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Drogas</a:t>
            </a:r>
          </a:p>
          <a:p>
            <a:pPr algn="l">
              <a:defRPr/>
            </a:pPr>
            <a:endParaRPr lang="es-ES" sz="1000" dirty="0"/>
          </a:p>
          <a:p>
            <a:pPr algn="l">
              <a:defRPr/>
            </a:pPr>
            <a:r>
              <a:rPr lang="es-ES" sz="1600" i="1" dirty="0" err="1"/>
              <a:t>Tegaserod</a:t>
            </a:r>
            <a:endParaRPr lang="es-ES" sz="1600" i="1" dirty="0"/>
          </a:p>
          <a:p>
            <a:pPr algn="l">
              <a:defRPr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Agonista parcial de receptores 5-HT4</a:t>
            </a:r>
          </a:p>
          <a:p>
            <a:pPr algn="l">
              <a:defRPr/>
            </a:pPr>
            <a:r>
              <a:rPr lang="es-ES" sz="1600" dirty="0"/>
              <a:t>Estimula motilidad</a:t>
            </a:r>
          </a:p>
          <a:p>
            <a:pPr algn="l">
              <a:defRPr/>
            </a:pPr>
            <a:endParaRPr lang="es-ES" sz="1600" b="1" dirty="0"/>
          </a:p>
          <a:p>
            <a:pPr algn="l">
              <a:defRPr/>
            </a:pPr>
            <a:r>
              <a:rPr lang="en-US" sz="1600" b="1" dirty="0">
                <a:solidFill>
                  <a:srgbClr val="CC0000"/>
                </a:solidFill>
              </a:rPr>
              <a:t>*</a:t>
            </a:r>
            <a:r>
              <a:rPr lang="en-US" sz="1600" b="1" dirty="0"/>
              <a:t> </a:t>
            </a:r>
            <a:r>
              <a:rPr lang="en-US" sz="1400" b="1" dirty="0" err="1"/>
              <a:t>Efectos</a:t>
            </a:r>
            <a:r>
              <a:rPr lang="en-US" sz="1400" b="1" dirty="0"/>
              <a:t> </a:t>
            </a:r>
            <a:r>
              <a:rPr lang="en-US" sz="1400" b="1" dirty="0" err="1"/>
              <a:t>adversos</a:t>
            </a:r>
            <a:r>
              <a:rPr lang="en-US" sz="1400" b="1" dirty="0"/>
              <a:t>    </a:t>
            </a:r>
          </a:p>
          <a:p>
            <a:pPr algn="l">
              <a:defRPr/>
            </a:pPr>
            <a:r>
              <a:rPr lang="en-US" sz="1400" b="1" dirty="0"/>
              <a:t>   </a:t>
            </a:r>
            <a:r>
              <a:rPr lang="en-US" sz="1400" b="1" dirty="0" err="1" smtClean="0"/>
              <a:t>cardiovasculares</a:t>
            </a:r>
            <a:endParaRPr lang="en-US" sz="1400" b="1" dirty="0" smtClean="0"/>
          </a:p>
          <a:p>
            <a:pPr algn="l">
              <a:defRPr/>
            </a:pPr>
            <a:endParaRPr lang="en-US" sz="1200" b="1" dirty="0"/>
          </a:p>
        </p:txBody>
      </p:sp>
      <p:sp>
        <p:nvSpPr>
          <p:cNvPr id="230405" name="Text Box 5"/>
          <p:cNvSpPr txBox="1">
            <a:spLocks noChangeArrowheads="1"/>
          </p:cNvSpPr>
          <p:nvPr/>
        </p:nvSpPr>
        <p:spPr bwMode="auto">
          <a:xfrm>
            <a:off x="3227034" y="3663231"/>
            <a:ext cx="2663825" cy="2585323"/>
          </a:xfrm>
          <a:prstGeom prst="rect">
            <a:avLst/>
          </a:prstGeom>
          <a:noFill/>
          <a:ln w="28575">
            <a:solidFill>
              <a:srgbClr val="FF99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Drogas </a:t>
            </a:r>
            <a:r>
              <a:rPr lang="es-E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prueba</a:t>
            </a:r>
          </a:p>
          <a:p>
            <a:pPr algn="l" eaLnBrk="1" hangingPunct="1"/>
            <a:endParaRPr lang="es-ES" sz="1000" b="1" dirty="0">
              <a:solidFill>
                <a:srgbClr val="FF0000"/>
              </a:solidFill>
            </a:endParaRPr>
          </a:p>
          <a:p>
            <a:pPr marL="285750" indent="-285750" algn="l" eaLnBrk="1" hangingPunct="1">
              <a:buSzPct val="150000"/>
              <a:buFont typeface="Arial" pitchFamily="34" charset="0"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Agonistas de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es-E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guanilato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ciclasa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l" eaLnBrk="1" hangingPunct="1">
              <a:buSzPct val="150000"/>
              <a:buFont typeface="Arial" pitchFamily="34" charset="0"/>
              <a:buChar char="•"/>
            </a:pP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l" eaLnBrk="1" hangingPunct="1">
              <a:buSzPct val="150000"/>
              <a:buFont typeface="Arial" pitchFamily="34" charset="0"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Activador selectivo de canal de Cloro!!!</a:t>
            </a:r>
          </a:p>
          <a:p>
            <a:pPr algn="l" eaLnBrk="1" hangingPunct="1"/>
            <a:r>
              <a:rPr lang="es-ES" sz="1600" b="1" dirty="0" smtClean="0"/>
              <a:t>    </a:t>
            </a:r>
            <a:r>
              <a:rPr lang="es-ES" sz="1600" i="1" dirty="0" err="1" smtClean="0"/>
              <a:t>Lubiprostone</a:t>
            </a:r>
            <a:r>
              <a:rPr lang="es-ES" sz="1600" i="1" dirty="0" smtClean="0"/>
              <a:t> </a:t>
            </a:r>
          </a:p>
          <a:p>
            <a:pPr algn="l" eaLnBrk="1" hangingPunct="1"/>
            <a:r>
              <a:rPr lang="en-US" sz="1200" dirty="0" smtClean="0"/>
              <a:t>Ac. </a:t>
            </a:r>
            <a:r>
              <a:rPr lang="en-US" sz="1200" dirty="0" err="1" smtClean="0"/>
              <a:t>Graso</a:t>
            </a:r>
            <a:r>
              <a:rPr lang="en-US" sz="1200" dirty="0" smtClean="0"/>
              <a:t> </a:t>
            </a:r>
            <a:r>
              <a:rPr lang="en-US" sz="1200" dirty="0" err="1" smtClean="0"/>
              <a:t>bicíclico</a:t>
            </a:r>
            <a:r>
              <a:rPr lang="en-US" sz="1200" dirty="0" smtClean="0"/>
              <a:t> </a:t>
            </a:r>
            <a:r>
              <a:rPr lang="en-US" sz="1200" dirty="0" err="1" smtClean="0"/>
              <a:t>derivado</a:t>
            </a:r>
            <a:r>
              <a:rPr lang="en-US" sz="1200" dirty="0" smtClean="0"/>
              <a:t> de PGE1 </a:t>
            </a:r>
            <a:r>
              <a:rPr lang="en-US" sz="1200" dirty="0" err="1" smtClean="0"/>
              <a:t>actúa</a:t>
            </a:r>
            <a:r>
              <a:rPr lang="en-US" sz="1200" dirty="0" smtClean="0"/>
              <a:t> </a:t>
            </a:r>
            <a:r>
              <a:rPr lang="en-US" sz="1200" dirty="0" err="1" smtClean="0"/>
              <a:t>por</a:t>
            </a:r>
            <a:r>
              <a:rPr lang="en-US" sz="1200" dirty="0" smtClean="0"/>
              <a:t> </a:t>
            </a:r>
            <a:r>
              <a:rPr lang="en-US" sz="1200" dirty="0" err="1" smtClean="0"/>
              <a:t>activar</a:t>
            </a:r>
            <a:r>
              <a:rPr lang="en-US" sz="1200" dirty="0" smtClean="0"/>
              <a:t> </a:t>
            </a:r>
            <a:r>
              <a:rPr lang="en-US" sz="1200" dirty="0" err="1" smtClean="0"/>
              <a:t>canales</a:t>
            </a:r>
            <a:r>
              <a:rPr lang="en-US" sz="1200" dirty="0" smtClean="0"/>
              <a:t> de </a:t>
            </a:r>
            <a:r>
              <a:rPr lang="en-US" sz="1200" dirty="0" err="1" smtClean="0"/>
              <a:t>Cl</a:t>
            </a:r>
            <a:r>
              <a:rPr lang="en-US" sz="1200" baseline="30000" dirty="0" smtClean="0"/>
              <a:t>-</a:t>
            </a:r>
            <a:r>
              <a:rPr lang="en-US" sz="1200" dirty="0" smtClean="0"/>
              <a:t> </a:t>
            </a:r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ClC-2</a:t>
            </a:r>
            <a:r>
              <a:rPr lang="en-US" sz="1200" dirty="0" smtClean="0"/>
              <a:t> </a:t>
            </a:r>
            <a:r>
              <a:rPr lang="en-US" sz="1200" dirty="0" err="1" smtClean="0"/>
              <a:t>apicales</a:t>
            </a:r>
            <a:r>
              <a:rPr lang="en-US" sz="1200" dirty="0" smtClean="0"/>
              <a:t> del </a:t>
            </a:r>
            <a:r>
              <a:rPr lang="en-US" sz="1200" dirty="0" err="1" smtClean="0"/>
              <a:t>epitelio</a:t>
            </a:r>
            <a:r>
              <a:rPr lang="en-US" sz="1200" dirty="0" smtClean="0"/>
              <a:t> GI</a:t>
            </a:r>
            <a:endParaRPr lang="es-ES" sz="1200" b="1" dirty="0"/>
          </a:p>
        </p:txBody>
      </p:sp>
      <p:sp>
        <p:nvSpPr>
          <p:cNvPr id="230406" name="Text Box 6"/>
          <p:cNvSpPr txBox="1">
            <a:spLocks noChangeArrowheads="1"/>
          </p:cNvSpPr>
          <p:nvPr/>
        </p:nvSpPr>
        <p:spPr bwMode="auto">
          <a:xfrm>
            <a:off x="2586921" y="1797050"/>
            <a:ext cx="2874505" cy="1631216"/>
          </a:xfrm>
          <a:prstGeom prst="rect">
            <a:avLst/>
          </a:prstGeom>
          <a:solidFill>
            <a:srgbClr val="B7DB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Crónico</a:t>
            </a:r>
          </a:p>
          <a:p>
            <a:pPr algn="l" eaLnBrk="1" hangingPunct="1"/>
            <a:endParaRPr lang="es-ES_tradnl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2563" indent="-182563" algn="l" eaLnBrk="1" hangingPunct="1">
              <a:buFont typeface="Arial" panose="020B0604020202020204" pitchFamily="34" charset="0"/>
              <a:buChar char="•"/>
            </a:pPr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Fibra en la dieta</a:t>
            </a:r>
          </a:p>
          <a:p>
            <a:pPr marL="182563" indent="-182563" algn="l" eaLnBrk="1" hangingPunct="1">
              <a:buFont typeface="Arial" panose="020B0604020202020204" pitchFamily="34" charset="0"/>
              <a:buChar char="•"/>
            </a:pPr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Laxantes osmóticos</a:t>
            </a:r>
          </a:p>
          <a:p>
            <a:pPr marL="182563" indent="-182563" algn="l" eaLnBrk="1" hangingPunct="1">
              <a:buFont typeface="Arial" panose="020B0604020202020204" pitchFamily="34" charset="0"/>
              <a:buChar char="•"/>
            </a:pPr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Uso de </a:t>
            </a:r>
            <a:r>
              <a:rPr lang="es-ES_tradnl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serotonérgicos</a:t>
            </a:r>
            <a:endParaRPr lang="es-ES_tradnl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2563" indent="-182563" algn="l" eaLnBrk="1" hangingPunct="1">
              <a:buFont typeface="Arial" panose="020B0604020202020204" pitchFamily="34" charset="0"/>
              <a:buChar char="•"/>
            </a:pPr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Antagonistas de opiáceos</a:t>
            </a:r>
          </a:p>
          <a:p>
            <a:pPr algn="l" eaLnBrk="1" hangingPunct="1"/>
            <a:endParaRPr lang="es-ES_tradnl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0407" name="Text Box 7"/>
          <p:cNvSpPr txBox="1">
            <a:spLocks noChangeArrowheads="1"/>
          </p:cNvSpPr>
          <p:nvPr/>
        </p:nvSpPr>
        <p:spPr bwMode="auto">
          <a:xfrm>
            <a:off x="905759" y="1797050"/>
            <a:ext cx="1439863" cy="1615827"/>
          </a:xfrm>
          <a:prstGeom prst="rect">
            <a:avLst/>
          </a:prstGeom>
          <a:solidFill>
            <a:srgbClr val="B7DB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s-ES_tradnl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Agudo</a:t>
            </a:r>
          </a:p>
          <a:p>
            <a:pPr marL="182563" indent="-182563" algn="l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Enemas sol. Salina</a:t>
            </a:r>
          </a:p>
          <a:p>
            <a:pPr marL="182563" indent="-182563" algn="l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Catárticos</a:t>
            </a:r>
          </a:p>
          <a:p>
            <a:pPr algn="l" eaLnBrk="1" hangingPunct="1">
              <a:spcBef>
                <a:spcPct val="50000"/>
              </a:spcBef>
            </a:pPr>
            <a:endParaRPr lang="es-ES_tradnl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0408" name="Text Box 8"/>
          <p:cNvSpPr txBox="1">
            <a:spLocks noChangeArrowheads="1"/>
          </p:cNvSpPr>
          <p:nvPr/>
        </p:nvSpPr>
        <p:spPr bwMode="auto">
          <a:xfrm>
            <a:off x="546548" y="546898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7164631" y="1268759"/>
            <a:ext cx="1524776" cy="338554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/>
              <a:t>Estreñimiento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417631" y="404813"/>
            <a:ext cx="2271776" cy="338554"/>
          </a:xfrm>
          <a:prstGeom prst="rect">
            <a:avLst/>
          </a:prstGeom>
          <a:solidFill>
            <a:srgbClr val="62B7B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/>
              <a:t>VI. ALTERACIONES</a:t>
            </a: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7465995" y="836786"/>
            <a:ext cx="1223412" cy="338554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 dirty="0" smtClean="0"/>
              <a:t>1.Tránsito</a:t>
            </a:r>
            <a:endParaRPr lang="es-ES" sz="1600" b="1" dirty="0"/>
          </a:p>
        </p:txBody>
      </p:sp>
      <p:sp>
        <p:nvSpPr>
          <p:cNvPr id="2" name="1 CuadroTexto"/>
          <p:cNvSpPr txBox="1"/>
          <p:nvPr/>
        </p:nvSpPr>
        <p:spPr>
          <a:xfrm>
            <a:off x="6340687" y="1732874"/>
            <a:ext cx="2425664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solidFill>
                  <a:srgbClr val="FF0000"/>
                </a:solidFill>
              </a:rPr>
              <a:t>Ojo! </a:t>
            </a:r>
          </a:p>
          <a:p>
            <a:r>
              <a:rPr lang="es-VE" dirty="0" smtClean="0"/>
              <a:t>Uso de opioides </a:t>
            </a:r>
          </a:p>
          <a:p>
            <a:r>
              <a:rPr lang="es-VE" dirty="0" smtClean="0"/>
              <a:t>para tratar </a:t>
            </a:r>
          </a:p>
          <a:p>
            <a:r>
              <a:rPr lang="es-VE" dirty="0" smtClean="0"/>
              <a:t>dolor crónico</a:t>
            </a:r>
          </a:p>
          <a:p>
            <a:r>
              <a:rPr lang="es-VE" dirty="0"/>
              <a:t>c</a:t>
            </a:r>
            <a:r>
              <a:rPr lang="es-VE" dirty="0" smtClean="0"/>
              <a:t>ausa un problema </a:t>
            </a:r>
          </a:p>
          <a:p>
            <a:r>
              <a:rPr lang="es-VE" dirty="0" smtClean="0"/>
              <a:t>de motilidad.</a:t>
            </a:r>
          </a:p>
          <a:p>
            <a:endParaRPr lang="es-VE" sz="1000" dirty="0" smtClean="0"/>
          </a:p>
          <a:p>
            <a:r>
              <a:rPr lang="es-VE" dirty="0"/>
              <a:t>D</a:t>
            </a:r>
            <a:r>
              <a:rPr lang="es-VE" dirty="0" smtClean="0"/>
              <a:t>ar laxantes </a:t>
            </a:r>
          </a:p>
          <a:p>
            <a:r>
              <a:rPr lang="es-VE" dirty="0" smtClean="0"/>
              <a:t>que estimulen </a:t>
            </a:r>
          </a:p>
          <a:p>
            <a:r>
              <a:rPr lang="es-VE" dirty="0" smtClean="0"/>
              <a:t>peristaltismo en </a:t>
            </a:r>
          </a:p>
          <a:p>
            <a:r>
              <a:rPr lang="es-VE" dirty="0" smtClean="0"/>
              <a:t>estos pacientes</a:t>
            </a:r>
            <a:endParaRPr lang="es-VE" dirty="0"/>
          </a:p>
        </p:txBody>
      </p:sp>
      <p:sp>
        <p:nvSpPr>
          <p:cNvPr id="3" name="CuadroTexto 2"/>
          <p:cNvSpPr txBox="1"/>
          <p:nvPr/>
        </p:nvSpPr>
        <p:spPr>
          <a:xfrm>
            <a:off x="5461426" y="5213968"/>
            <a:ext cx="1558440" cy="461665"/>
          </a:xfrm>
          <a:prstGeom prst="rect">
            <a:avLst/>
          </a:prstGeom>
          <a:solidFill>
            <a:srgbClr val="FFE1F5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¿Por qué?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0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0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animBg="1"/>
      <p:bldP spid="230404" grpId="0" animBg="1"/>
      <p:bldP spid="230405" grpId="0" animBg="1"/>
      <p:bldP spid="230406" grpId="0" animBg="1"/>
      <p:bldP spid="230407" grpId="0" animBg="1"/>
      <p:bldP spid="2" grpId="0"/>
      <p:bldP spid="3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1808163" y="3213100"/>
            <a:ext cx="13684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10595" name="Picture 3" descr="colon 13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0" b="21515"/>
          <a:stretch>
            <a:fillRect/>
          </a:stretch>
        </p:blipFill>
        <p:spPr bwMode="auto">
          <a:xfrm>
            <a:off x="1808163" y="644525"/>
            <a:ext cx="5214937" cy="422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1428" name="Text Box 4"/>
          <p:cNvSpPr txBox="1">
            <a:spLocks noChangeArrowheads="1"/>
          </p:cNvSpPr>
          <p:nvPr/>
        </p:nvSpPr>
        <p:spPr bwMode="auto">
          <a:xfrm>
            <a:off x="1196975" y="836613"/>
            <a:ext cx="819455" cy="400110"/>
          </a:xfrm>
          <a:prstGeom prst="rect">
            <a:avLst/>
          </a:prstGeom>
          <a:solidFill>
            <a:srgbClr val="CCE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Fibra</a:t>
            </a:r>
          </a:p>
        </p:txBody>
      </p:sp>
      <p:sp>
        <p:nvSpPr>
          <p:cNvPr id="231429" name="Text Box 5"/>
          <p:cNvSpPr txBox="1">
            <a:spLocks noChangeArrowheads="1"/>
          </p:cNvSpPr>
          <p:nvPr/>
        </p:nvSpPr>
        <p:spPr bwMode="auto">
          <a:xfrm>
            <a:off x="5024438" y="765175"/>
            <a:ext cx="1303562" cy="400110"/>
          </a:xfrm>
          <a:prstGeom prst="rect">
            <a:avLst/>
          </a:prstGeom>
          <a:solidFill>
            <a:srgbClr val="CCE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/>
              <a:t>Catártico</a:t>
            </a:r>
          </a:p>
        </p:txBody>
      </p:sp>
      <p:sp>
        <p:nvSpPr>
          <p:cNvPr id="110598" name="Oval 6"/>
          <p:cNvSpPr>
            <a:spLocks noChangeArrowheads="1"/>
          </p:cNvSpPr>
          <p:nvPr/>
        </p:nvSpPr>
        <p:spPr bwMode="auto">
          <a:xfrm>
            <a:off x="1879600" y="2997200"/>
            <a:ext cx="1728788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31" name="Text Box 7"/>
          <p:cNvSpPr txBox="1">
            <a:spLocks noChangeArrowheads="1"/>
          </p:cNvSpPr>
          <p:nvPr/>
        </p:nvSpPr>
        <p:spPr bwMode="auto">
          <a:xfrm>
            <a:off x="855663" y="3716338"/>
            <a:ext cx="1349375" cy="400110"/>
          </a:xfrm>
          <a:prstGeom prst="rect">
            <a:avLst/>
          </a:prstGeom>
          <a:solidFill>
            <a:srgbClr val="CCE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"/>
              <a:t>Osmótico</a:t>
            </a:r>
          </a:p>
        </p:txBody>
      </p:sp>
      <p:sp>
        <p:nvSpPr>
          <p:cNvPr id="231432" name="Text Box 8"/>
          <p:cNvSpPr txBox="1">
            <a:spLocks noChangeArrowheads="1"/>
          </p:cNvSpPr>
          <p:nvPr/>
        </p:nvSpPr>
        <p:spPr bwMode="auto">
          <a:xfrm>
            <a:off x="7452655" y="1096328"/>
            <a:ext cx="1284326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/>
              <a:t>Laxantes</a:t>
            </a:r>
          </a:p>
        </p:txBody>
      </p:sp>
      <p:sp>
        <p:nvSpPr>
          <p:cNvPr id="231433" name="Text Box 9"/>
          <p:cNvSpPr txBox="1">
            <a:spLocks noChangeArrowheads="1"/>
          </p:cNvSpPr>
          <p:nvPr/>
        </p:nvSpPr>
        <p:spPr bwMode="auto">
          <a:xfrm>
            <a:off x="1052513" y="4149725"/>
            <a:ext cx="10890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/>
              <a:t>Sorbitol</a:t>
            </a:r>
          </a:p>
          <a:p>
            <a:pPr algn="l" eaLnBrk="1" hangingPunct="1"/>
            <a:r>
              <a:rPr lang="es-ES" sz="1600" b="1"/>
              <a:t>Lactulosa</a:t>
            </a:r>
          </a:p>
        </p:txBody>
      </p:sp>
      <p:pic>
        <p:nvPicPr>
          <p:cNvPr id="110602" name="Picture 10" descr="fiber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3" r="16281" b="9177"/>
          <a:stretch>
            <a:fillRect/>
          </a:stretch>
        </p:blipFill>
        <p:spPr bwMode="auto">
          <a:xfrm>
            <a:off x="900113" y="1484313"/>
            <a:ext cx="1008062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3" name="Picture 11" descr="cascar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225" y="1196975"/>
            <a:ext cx="1300163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604" name="Text Box 12"/>
          <p:cNvSpPr txBox="1">
            <a:spLocks noChangeArrowheads="1"/>
          </p:cNvSpPr>
          <p:nvPr/>
        </p:nvSpPr>
        <p:spPr bwMode="auto">
          <a:xfrm>
            <a:off x="5508625" y="2205038"/>
            <a:ext cx="8540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400" b="1"/>
              <a:t>Cáscara</a:t>
            </a:r>
          </a:p>
          <a:p>
            <a:pPr algn="l" eaLnBrk="1" hangingPunct="1"/>
            <a:r>
              <a:rPr lang="es-ES" sz="1400" b="1"/>
              <a:t>sagrada</a:t>
            </a:r>
          </a:p>
        </p:txBody>
      </p:sp>
      <p:sp>
        <p:nvSpPr>
          <p:cNvPr id="231437" name="Text Box 13"/>
          <p:cNvSpPr txBox="1">
            <a:spLocks noChangeArrowheads="1"/>
          </p:cNvSpPr>
          <p:nvPr/>
        </p:nvSpPr>
        <p:spPr bwMode="auto">
          <a:xfrm>
            <a:off x="1052513" y="5229225"/>
            <a:ext cx="1906587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600" b="1"/>
              <a:t>“Fleet”: </a:t>
            </a:r>
          </a:p>
          <a:p>
            <a:pPr algn="l" eaLnBrk="1" hangingPunct="1"/>
            <a:r>
              <a:rPr lang="es-ES_tradnl" sz="1600" b="1"/>
              <a:t>fosfatos de sodio</a:t>
            </a:r>
          </a:p>
          <a:p>
            <a:pPr algn="l" eaLnBrk="1" hangingPunct="1"/>
            <a:r>
              <a:rPr lang="es-ES_tradnl" sz="1600" b="1"/>
              <a:t>enema de sales</a:t>
            </a:r>
          </a:p>
        </p:txBody>
      </p:sp>
      <p:sp>
        <p:nvSpPr>
          <p:cNvPr id="231438" name="Text Box 14"/>
          <p:cNvSpPr txBox="1">
            <a:spLocks noChangeArrowheads="1"/>
          </p:cNvSpPr>
          <p:nvPr/>
        </p:nvSpPr>
        <p:spPr bwMode="auto">
          <a:xfrm>
            <a:off x="7548245" y="1556098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0607" name="Rectangle 16"/>
          <p:cNvSpPr>
            <a:spLocks noChangeArrowheads="1"/>
          </p:cNvSpPr>
          <p:nvPr/>
        </p:nvSpPr>
        <p:spPr bwMode="auto">
          <a:xfrm>
            <a:off x="2060575" y="2205038"/>
            <a:ext cx="10080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0608" name="Rectangle 17"/>
          <p:cNvSpPr>
            <a:spLocks noChangeArrowheads="1"/>
          </p:cNvSpPr>
          <p:nvPr/>
        </p:nvSpPr>
        <p:spPr bwMode="auto">
          <a:xfrm>
            <a:off x="4005263" y="2133600"/>
            <a:ext cx="1152525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0609" name="Rectangle 18"/>
          <p:cNvSpPr>
            <a:spLocks noChangeArrowheads="1"/>
          </p:cNvSpPr>
          <p:nvPr/>
        </p:nvSpPr>
        <p:spPr bwMode="auto">
          <a:xfrm>
            <a:off x="2349500" y="4508500"/>
            <a:ext cx="719138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43" name="Text Box 19"/>
          <p:cNvSpPr txBox="1">
            <a:spLocks noChangeArrowheads="1"/>
          </p:cNvSpPr>
          <p:nvPr/>
        </p:nvSpPr>
        <p:spPr bwMode="auto">
          <a:xfrm>
            <a:off x="2270552" y="4503738"/>
            <a:ext cx="1027846" cy="830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/>
              <a:t>Aumento</a:t>
            </a:r>
          </a:p>
          <a:p>
            <a:pPr eaLnBrk="1" hangingPunct="1"/>
            <a:r>
              <a:rPr lang="es-ES" sz="1600" b="1" dirty="0"/>
              <a:t>de </a:t>
            </a:r>
            <a:r>
              <a:rPr lang="es-ES" sz="1600" b="1" dirty="0" smtClean="0"/>
              <a:t>agua</a:t>
            </a:r>
          </a:p>
          <a:p>
            <a:pPr eaLnBrk="1" hangingPunct="1"/>
            <a:r>
              <a:rPr lang="es-ES" sz="1600" b="1" dirty="0"/>
              <a:t>e</a:t>
            </a:r>
            <a:r>
              <a:rPr lang="es-ES" sz="1600" b="1" dirty="0" smtClean="0"/>
              <a:t>n luz</a:t>
            </a:r>
            <a:endParaRPr lang="es-ES" sz="1600" b="1" dirty="0"/>
          </a:p>
        </p:txBody>
      </p:sp>
      <p:sp>
        <p:nvSpPr>
          <p:cNvPr id="110611" name="Rectangle 20"/>
          <p:cNvSpPr>
            <a:spLocks noChangeArrowheads="1"/>
          </p:cNvSpPr>
          <p:nvPr/>
        </p:nvSpPr>
        <p:spPr bwMode="auto">
          <a:xfrm>
            <a:off x="5229225" y="3429000"/>
            <a:ext cx="1728788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45" name="Text Box 21"/>
          <p:cNvSpPr txBox="1">
            <a:spLocks noChangeArrowheads="1"/>
          </p:cNvSpPr>
          <p:nvPr/>
        </p:nvSpPr>
        <p:spPr bwMode="auto">
          <a:xfrm>
            <a:off x="5076825" y="3534628"/>
            <a:ext cx="2068195" cy="830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dirty="0"/>
              <a:t>Aumento</a:t>
            </a:r>
          </a:p>
          <a:p>
            <a:pPr eaLnBrk="1" hangingPunct="1"/>
            <a:r>
              <a:rPr lang="es-ES" sz="2400" dirty="0"/>
              <a:t>peristaltismo</a:t>
            </a:r>
          </a:p>
        </p:txBody>
      </p:sp>
      <p:sp>
        <p:nvSpPr>
          <p:cNvPr id="231446" name="Text Box 22"/>
          <p:cNvSpPr txBox="1">
            <a:spLocks noChangeArrowheads="1"/>
          </p:cNvSpPr>
          <p:nvPr/>
        </p:nvSpPr>
        <p:spPr bwMode="auto">
          <a:xfrm>
            <a:off x="5446068" y="5157192"/>
            <a:ext cx="154940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/>
              <a:t>Tránsito</a:t>
            </a:r>
          </a:p>
          <a:p>
            <a:pPr algn="l" eaLnBrk="1" hangingPunct="1"/>
            <a:endParaRPr lang="es-ES" sz="800"/>
          </a:p>
          <a:p>
            <a:pPr algn="l" eaLnBrk="1" hangingPunct="1"/>
            <a:r>
              <a:rPr lang="es-ES" sz="1800"/>
              <a:t>Frecuencia </a:t>
            </a:r>
          </a:p>
          <a:p>
            <a:pPr algn="l" eaLnBrk="1" hangingPunct="1"/>
            <a:r>
              <a:rPr lang="es-ES" sz="1800"/>
              <a:t>evacuaciones</a:t>
            </a:r>
          </a:p>
        </p:txBody>
      </p:sp>
      <p:sp>
        <p:nvSpPr>
          <p:cNvPr id="231447" name="Line 23"/>
          <p:cNvSpPr>
            <a:spLocks noChangeShapeType="1"/>
          </p:cNvSpPr>
          <p:nvPr/>
        </p:nvSpPr>
        <p:spPr bwMode="auto">
          <a:xfrm>
            <a:off x="5940152" y="4365625"/>
            <a:ext cx="0" cy="503238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1448" name="Line 24"/>
          <p:cNvSpPr>
            <a:spLocks noChangeShapeType="1"/>
          </p:cNvSpPr>
          <p:nvPr/>
        </p:nvSpPr>
        <p:spPr bwMode="auto">
          <a:xfrm flipV="1">
            <a:off x="5292080" y="5228629"/>
            <a:ext cx="0" cy="863600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0616" name="Rectangle 25"/>
          <p:cNvSpPr>
            <a:spLocks noChangeArrowheads="1"/>
          </p:cNvSpPr>
          <p:nvPr/>
        </p:nvSpPr>
        <p:spPr bwMode="auto">
          <a:xfrm>
            <a:off x="2925763" y="2492375"/>
            <a:ext cx="935037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0617" name="Rectangle 26"/>
          <p:cNvSpPr>
            <a:spLocks noChangeArrowheads="1"/>
          </p:cNvSpPr>
          <p:nvPr/>
        </p:nvSpPr>
        <p:spPr bwMode="auto">
          <a:xfrm>
            <a:off x="3933825" y="2565400"/>
            <a:ext cx="5032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0618" name="Rectangle 27"/>
          <p:cNvSpPr>
            <a:spLocks noChangeArrowheads="1"/>
          </p:cNvSpPr>
          <p:nvPr/>
        </p:nvSpPr>
        <p:spPr bwMode="auto">
          <a:xfrm>
            <a:off x="3284538" y="3644900"/>
            <a:ext cx="649287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52" name="Line 28"/>
          <p:cNvSpPr>
            <a:spLocks noChangeShapeType="1"/>
          </p:cNvSpPr>
          <p:nvPr/>
        </p:nvSpPr>
        <p:spPr bwMode="auto">
          <a:xfrm>
            <a:off x="2997200" y="2708275"/>
            <a:ext cx="1069975" cy="68500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1453" name="Line 29"/>
          <p:cNvSpPr>
            <a:spLocks noChangeShapeType="1"/>
          </p:cNvSpPr>
          <p:nvPr/>
        </p:nvSpPr>
        <p:spPr bwMode="auto">
          <a:xfrm flipV="1">
            <a:off x="3357563" y="4287767"/>
            <a:ext cx="647700" cy="20485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1454" name="Line 30"/>
          <p:cNvSpPr>
            <a:spLocks noChangeShapeType="1"/>
          </p:cNvSpPr>
          <p:nvPr/>
        </p:nvSpPr>
        <p:spPr bwMode="auto">
          <a:xfrm>
            <a:off x="4581525" y="2636838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1455" name="Text Box 31"/>
          <p:cNvSpPr txBox="1">
            <a:spLocks noChangeArrowheads="1"/>
          </p:cNvSpPr>
          <p:nvPr/>
        </p:nvSpPr>
        <p:spPr bwMode="auto">
          <a:xfrm>
            <a:off x="3933825" y="2133600"/>
            <a:ext cx="1357313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Aumento de </a:t>
            </a:r>
          </a:p>
          <a:p>
            <a:pPr eaLnBrk="1" hangingPunct="1"/>
            <a:r>
              <a:rPr lang="es-ES" sz="1600" b="1"/>
              <a:t>secreción</a:t>
            </a:r>
          </a:p>
        </p:txBody>
      </p:sp>
      <p:sp>
        <p:nvSpPr>
          <p:cNvPr id="231456" name="Text Box 32"/>
          <p:cNvSpPr txBox="1">
            <a:spLocks noChangeArrowheads="1"/>
          </p:cNvSpPr>
          <p:nvPr/>
        </p:nvSpPr>
        <p:spPr bwMode="auto">
          <a:xfrm>
            <a:off x="1989138" y="2133600"/>
            <a:ext cx="1471612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/>
              <a:t>Dan volumen </a:t>
            </a:r>
          </a:p>
          <a:p>
            <a:pPr eaLnBrk="1" hangingPunct="1"/>
            <a:r>
              <a:rPr lang="es-ES" sz="1600" b="1"/>
              <a:t>a las heces</a:t>
            </a:r>
          </a:p>
        </p:txBody>
      </p:sp>
      <p:sp>
        <p:nvSpPr>
          <p:cNvPr id="231457" name="Oval 33"/>
          <p:cNvSpPr>
            <a:spLocks noChangeArrowheads="1"/>
          </p:cNvSpPr>
          <p:nvPr/>
        </p:nvSpPr>
        <p:spPr bwMode="auto">
          <a:xfrm>
            <a:off x="3933825" y="2852738"/>
            <a:ext cx="3504120" cy="2196306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1458" name="Text Box 34"/>
          <p:cNvSpPr txBox="1">
            <a:spLocks noChangeArrowheads="1"/>
          </p:cNvSpPr>
          <p:nvPr/>
        </p:nvSpPr>
        <p:spPr bwMode="auto">
          <a:xfrm>
            <a:off x="7219937" y="698114"/>
            <a:ext cx="1531188" cy="338554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 dirty="0" err="1" smtClean="0"/>
              <a:t>Estre</a:t>
            </a:r>
            <a:r>
              <a:rPr lang="en-US" sz="1600" b="1" dirty="0" err="1"/>
              <a:t>ñimiento</a:t>
            </a:r>
            <a:endParaRPr lang="en-US" sz="1600" b="1" dirty="0"/>
          </a:p>
        </p:txBody>
      </p:sp>
      <p:sp>
        <p:nvSpPr>
          <p:cNvPr id="35" name="Rectangle 4"/>
          <p:cNvSpPr>
            <a:spLocks noChangeArrowheads="1"/>
          </p:cNvSpPr>
          <p:nvPr/>
        </p:nvSpPr>
        <p:spPr bwMode="auto">
          <a:xfrm>
            <a:off x="7437945" y="266360"/>
            <a:ext cx="1313180" cy="338554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 dirty="0" smtClean="0"/>
              <a:t>1. Tránsito</a:t>
            </a:r>
            <a:endParaRPr lang="es-ES" sz="1600" b="1" dirty="0"/>
          </a:p>
        </p:txBody>
      </p:sp>
      <p:sp>
        <p:nvSpPr>
          <p:cNvPr id="37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0" fill="hold"/>
                                        <p:tgtEl>
                                          <p:spTgt spid="231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0" fill="hold"/>
                                        <p:tgtEl>
                                          <p:spTgt spid="231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3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8" grpId="0" animBg="1"/>
      <p:bldP spid="231429" grpId="0" animBg="1"/>
      <p:bldP spid="231431" grpId="0" animBg="1"/>
      <p:bldP spid="231433" grpId="0"/>
      <p:bldP spid="231437" grpId="0"/>
      <p:bldP spid="231443" grpId="0" animBg="1"/>
      <p:bldP spid="231445" grpId="0" animBg="1"/>
      <p:bldP spid="231446" grpId="0"/>
      <p:bldP spid="231447" grpId="0" animBg="1"/>
      <p:bldP spid="231448" grpId="0" animBg="1"/>
      <p:bldP spid="231452" grpId="0" animBg="1"/>
      <p:bldP spid="231452" grpId="1" animBg="1"/>
      <p:bldP spid="231453" grpId="0" animBg="1"/>
      <p:bldP spid="231454" grpId="0" animBg="1"/>
      <p:bldP spid="231455" grpId="0" animBg="1"/>
      <p:bldP spid="231456" grpId="0" animBg="1"/>
      <p:bldP spid="231457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3"/>
          <p:cNvSpPr>
            <a:spLocks noChangeArrowheads="1"/>
          </p:cNvSpPr>
          <p:nvPr/>
        </p:nvSpPr>
        <p:spPr bwMode="auto">
          <a:xfrm>
            <a:off x="1979613" y="333375"/>
            <a:ext cx="2592387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668" name="Text Box 5"/>
          <p:cNvSpPr txBox="1">
            <a:spLocks noChangeArrowheads="1"/>
          </p:cNvSpPr>
          <p:nvPr/>
        </p:nvSpPr>
        <p:spPr bwMode="auto">
          <a:xfrm>
            <a:off x="683568" y="1605875"/>
            <a:ext cx="1955997" cy="393954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Osmótica</a:t>
            </a:r>
          </a:p>
          <a:p>
            <a:pPr algn="l" eaLnBrk="1" hangingPunct="1">
              <a:buFontTx/>
              <a:buChar char="•"/>
            </a:pPr>
            <a:endParaRPr lang="es-ES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b="1" dirty="0" smtClean="0"/>
              <a:t>Secretora</a:t>
            </a:r>
          </a:p>
          <a:p>
            <a:pPr algn="l" eaLnBrk="1" hangingPunct="1">
              <a:buFontTx/>
              <a:buChar char="•"/>
            </a:pPr>
            <a:endParaRPr lang="es-ES" sz="1800" b="1" dirty="0"/>
          </a:p>
          <a:p>
            <a:pPr algn="l" eaLnBrk="1" hangingPunct="1">
              <a:buFontTx/>
              <a:buChar char="•"/>
            </a:pPr>
            <a:r>
              <a:rPr lang="es-ES" sz="1800" b="1" dirty="0" smtClean="0"/>
              <a:t> Infecciosa</a:t>
            </a:r>
          </a:p>
          <a:p>
            <a:pPr algn="l" eaLnBrk="1" hangingPunct="1"/>
            <a:endParaRPr lang="es-ES" sz="1800" b="1" dirty="0"/>
          </a:p>
          <a:p>
            <a:pPr algn="l" eaLnBrk="1" hangingPunct="1">
              <a:buFontTx/>
              <a:buChar char="•"/>
            </a:pPr>
            <a:r>
              <a:rPr lang="es-ES" sz="1800" b="1" dirty="0"/>
              <a:t> </a:t>
            </a:r>
            <a:r>
              <a:rPr lang="es-ES" sz="1800" b="1" dirty="0" smtClean="0"/>
              <a:t>Inflamatoria</a:t>
            </a:r>
          </a:p>
          <a:p>
            <a:pPr algn="l" eaLnBrk="1" hangingPunct="1">
              <a:buFontTx/>
              <a:buChar char="•"/>
            </a:pPr>
            <a:endParaRPr lang="es-ES" sz="1800" b="1" dirty="0"/>
          </a:p>
          <a:p>
            <a:pPr algn="l" eaLnBrk="1" hangingPunct="1">
              <a:buFontTx/>
              <a:buChar char="•"/>
            </a:pPr>
            <a:r>
              <a:rPr lang="es-ES" sz="1800" b="1" dirty="0"/>
              <a:t> Otras:</a:t>
            </a:r>
          </a:p>
          <a:p>
            <a:pPr algn="l" eaLnBrk="1" hangingPunct="1"/>
            <a:r>
              <a:rPr lang="es-ES" sz="1800" b="1" dirty="0"/>
              <a:t>   Alérgica</a:t>
            </a:r>
          </a:p>
          <a:p>
            <a:pPr algn="l" eaLnBrk="1" hangingPunct="1"/>
            <a:r>
              <a:rPr lang="es-ES" sz="1800" b="1" dirty="0"/>
              <a:t>   Endocrina</a:t>
            </a:r>
          </a:p>
          <a:p>
            <a:pPr algn="l" eaLnBrk="1" hangingPunct="1"/>
            <a:r>
              <a:rPr lang="es-ES" sz="1800" b="1" dirty="0"/>
              <a:t>   Mecánica</a:t>
            </a:r>
          </a:p>
          <a:p>
            <a:pPr algn="l" eaLnBrk="1" hangingPunct="1"/>
            <a:r>
              <a:rPr lang="es-ES" sz="1800" b="1" dirty="0"/>
              <a:t>   Psicógena</a:t>
            </a:r>
          </a:p>
          <a:p>
            <a:pPr algn="l" eaLnBrk="1" hangingPunct="1"/>
            <a:r>
              <a:rPr lang="es-ES" sz="1800" b="1" dirty="0"/>
              <a:t>   Drogas </a:t>
            </a:r>
          </a:p>
        </p:txBody>
      </p:sp>
      <p:sp>
        <p:nvSpPr>
          <p:cNvPr id="234502" name="Text Box 6"/>
          <p:cNvSpPr txBox="1">
            <a:spLocks noChangeArrowheads="1"/>
          </p:cNvSpPr>
          <p:nvPr/>
        </p:nvSpPr>
        <p:spPr bwMode="auto">
          <a:xfrm>
            <a:off x="2899803" y="2193500"/>
            <a:ext cx="2879725" cy="1692771"/>
          </a:xfrm>
          <a:prstGeom prst="rect">
            <a:avLst/>
          </a:prstGeom>
          <a:solidFill>
            <a:srgbClr val="FFBC9B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endParaRPr lang="es-ES" sz="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dirty="0"/>
              <a:t>Déficit de lactasa</a:t>
            </a:r>
          </a:p>
          <a:p>
            <a:pPr algn="l">
              <a:defRPr/>
            </a:pPr>
            <a:endParaRPr lang="es-ES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sz="1600" b="1" dirty="0"/>
              <a:t>Evacuaciones </a:t>
            </a:r>
            <a:r>
              <a:rPr lang="es-ES" sz="1600" b="1" u="sng" dirty="0"/>
              <a:t>sin</a:t>
            </a:r>
            <a:r>
              <a:rPr lang="es-ES" sz="1600" b="1" dirty="0"/>
              <a:t> productos </a:t>
            </a:r>
            <a:r>
              <a:rPr lang="es-ES" sz="1600" b="1" dirty="0" smtClean="0"/>
              <a:t>patológicos</a:t>
            </a:r>
          </a:p>
          <a:p>
            <a:pPr algn="l">
              <a:defRPr/>
            </a:pPr>
            <a:endParaRPr lang="es-ES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" sz="1600" b="1" dirty="0"/>
              <a:t>pH ácido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s-E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láctico)</a:t>
            </a:r>
            <a:endParaRPr lang="es-ES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4503" name="Text Box 7"/>
          <p:cNvSpPr txBox="1">
            <a:spLocks noChangeArrowheads="1"/>
          </p:cNvSpPr>
          <p:nvPr/>
        </p:nvSpPr>
        <p:spPr bwMode="auto">
          <a:xfrm>
            <a:off x="2910655" y="4082063"/>
            <a:ext cx="3893591" cy="646331"/>
          </a:xfrm>
          <a:prstGeom prst="rect">
            <a:avLst/>
          </a:prstGeom>
          <a:solidFill>
            <a:srgbClr val="FFD7A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osmótica: </a:t>
            </a:r>
          </a:p>
          <a:p>
            <a:pPr algn="l" eaLnBrk="1" hangingPunct="1"/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GAP osmolar fecal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</a:t>
            </a:r>
            <a:r>
              <a:rPr lang="es-E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mOsm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/L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4504" name="Rectangle 8"/>
          <p:cNvSpPr>
            <a:spLocks noChangeArrowheads="1"/>
          </p:cNvSpPr>
          <p:nvPr/>
        </p:nvSpPr>
        <p:spPr bwMode="auto">
          <a:xfrm>
            <a:off x="2907878" y="1610776"/>
            <a:ext cx="1949573" cy="461665"/>
          </a:xfrm>
          <a:prstGeom prst="rect">
            <a:avLst/>
          </a:prstGeom>
          <a:solidFill>
            <a:srgbClr val="FF996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OSMÓTICA</a:t>
            </a:r>
            <a:endParaRPr lang="es-ES_tradnl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4505" name="Text Box 9"/>
          <p:cNvSpPr txBox="1">
            <a:spLocks noChangeArrowheads="1"/>
          </p:cNvSpPr>
          <p:nvPr/>
        </p:nvSpPr>
        <p:spPr bwMode="auto">
          <a:xfrm>
            <a:off x="497306" y="497576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34507" name="Text Box 11"/>
          <p:cNvSpPr txBox="1">
            <a:spLocks noChangeArrowheads="1"/>
          </p:cNvSpPr>
          <p:nvPr/>
        </p:nvSpPr>
        <p:spPr bwMode="auto">
          <a:xfrm>
            <a:off x="5887705" y="2193500"/>
            <a:ext cx="2525050" cy="1384995"/>
          </a:xfrm>
          <a:prstGeom prst="rect">
            <a:avLst/>
          </a:prstGeom>
          <a:solidFill>
            <a:srgbClr val="DFCD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1800" dirty="0"/>
              <a:t>Pérdida de </a:t>
            </a:r>
            <a:r>
              <a:rPr lang="es-ES_tradnl" sz="1800" dirty="0" smtClean="0"/>
              <a:t>partículas </a:t>
            </a:r>
            <a:endParaRPr lang="es-ES_tradnl" sz="1800" dirty="0"/>
          </a:p>
          <a:p>
            <a:pPr>
              <a:defRPr/>
            </a:pPr>
            <a:r>
              <a:rPr lang="es-ES_tradnl" sz="1800" dirty="0"/>
              <a:t>osmóticamente </a:t>
            </a:r>
          </a:p>
          <a:p>
            <a:pPr>
              <a:defRPr/>
            </a:pPr>
            <a:r>
              <a:rPr lang="es-ES_tradnl" sz="1800" dirty="0"/>
              <a:t>activas </a:t>
            </a:r>
            <a:endParaRPr lang="es-ES_tradnl" sz="1800" dirty="0" smtClean="0"/>
          </a:p>
          <a:p>
            <a:pPr>
              <a:defRPr/>
            </a:pPr>
            <a:endParaRPr lang="es-ES_tradnl" sz="1200" dirty="0"/>
          </a:p>
          <a:p>
            <a:pPr>
              <a:defRPr/>
            </a:pPr>
            <a:r>
              <a:rPr lang="es-ES_tradnl" sz="1800" dirty="0" smtClean="0"/>
              <a:t>No de </a:t>
            </a:r>
            <a:r>
              <a:rPr lang="es-ES_tradnl" sz="1800" dirty="0"/>
              <a:t>electrolitos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391694" y="642292"/>
            <a:ext cx="1271502" cy="461665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</a:t>
            </a:r>
            <a:endParaRPr lang="es-E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444208" y="426150"/>
            <a:ext cx="2271776" cy="338554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/>
              <a:t>VI. ALTERACIONES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7258534" y="835560"/>
            <a:ext cx="1457450" cy="400110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dirty="0" smtClean="0"/>
              <a:t>1. Tránsito</a:t>
            </a:r>
            <a:endParaRPr lang="es-ES" dirty="0"/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782884" y="551690"/>
            <a:ext cx="261161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dirty="0"/>
              <a:t>Motivo de </a:t>
            </a:r>
            <a:endParaRPr lang="es-ES_tradnl" dirty="0" smtClean="0"/>
          </a:p>
          <a:p>
            <a:pPr algn="l" eaLnBrk="1" hangingPunct="1"/>
            <a:r>
              <a:rPr lang="es-ES_tradnl" dirty="0" smtClean="0"/>
              <a:t>consulta </a:t>
            </a:r>
            <a:r>
              <a:rPr lang="es-ES_tradnl" dirty="0"/>
              <a:t>frecuente…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345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345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345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502" grpId="0" animBg="1"/>
      <p:bldP spid="234503" grpId="0" animBg="1"/>
      <p:bldP spid="234504" grpId="0" animBg="1"/>
      <p:bldP spid="234507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5" name="Text Box 3"/>
          <p:cNvSpPr txBox="1">
            <a:spLocks noChangeArrowheads="1"/>
          </p:cNvSpPr>
          <p:nvPr/>
        </p:nvSpPr>
        <p:spPr bwMode="auto">
          <a:xfrm>
            <a:off x="2555875" y="2133600"/>
            <a:ext cx="3097213" cy="3057247"/>
          </a:xfrm>
          <a:prstGeom prst="rect">
            <a:avLst/>
          </a:prstGeom>
          <a:solidFill>
            <a:srgbClr val="E0FFC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endParaRPr lang="es-ES" sz="1000" b="1" dirty="0"/>
          </a:p>
          <a:p>
            <a:pPr marL="93663" indent="-93663" algn="l">
              <a:buFont typeface="Arial" panose="020B0604020202020204" pitchFamily="34" charset="0"/>
              <a:buChar char="•"/>
              <a:defRPr/>
            </a:pPr>
            <a:r>
              <a:rPr lang="es-ES" dirty="0"/>
              <a:t>Vibrio </a:t>
            </a:r>
            <a:r>
              <a:rPr lang="es-ES" dirty="0" err="1" smtClean="0"/>
              <a:t>cholerae</a:t>
            </a:r>
            <a:r>
              <a:rPr lang="es-ES" dirty="0" smtClean="0"/>
              <a:t> </a:t>
            </a:r>
            <a:r>
              <a:rPr lang="es-ES" sz="1800" dirty="0" smtClean="0"/>
              <a:t>en intestino delgado</a:t>
            </a:r>
            <a:endParaRPr lang="es-ES" sz="1800" dirty="0"/>
          </a:p>
          <a:p>
            <a:pPr marL="93663" indent="-93663" algn="l">
              <a:buFont typeface="Arial" panose="020B0604020202020204" pitchFamily="34" charset="0"/>
              <a:buChar char="•"/>
              <a:defRPr/>
            </a:pPr>
            <a:r>
              <a:rPr lang="es-ES" dirty="0"/>
              <a:t>Diarrea del Viajero</a:t>
            </a:r>
          </a:p>
          <a:p>
            <a:pPr algn="l">
              <a:defRPr/>
            </a:pPr>
            <a:endParaRPr lang="es-ES" sz="1000" b="1" dirty="0"/>
          </a:p>
          <a:p>
            <a:pPr algn="l">
              <a:defRPr/>
            </a:pPr>
            <a:r>
              <a:rPr lang="es-ES" sz="1600" b="1" dirty="0"/>
              <a:t>Evacuaciones gran volumen </a:t>
            </a:r>
            <a:r>
              <a:rPr lang="es-ES" sz="1600" b="1" u="sng" dirty="0" smtClean="0"/>
              <a:t>SIN</a:t>
            </a:r>
            <a:r>
              <a:rPr lang="es-ES" sz="1600" b="1" dirty="0" smtClean="0"/>
              <a:t> </a:t>
            </a:r>
            <a:r>
              <a:rPr lang="es-ES" sz="1600" b="1" dirty="0"/>
              <a:t>productos patológicos</a:t>
            </a:r>
          </a:p>
          <a:p>
            <a:pPr algn="l">
              <a:defRPr/>
            </a:pPr>
            <a:endParaRPr lang="es-ES" sz="1000" dirty="0"/>
          </a:p>
          <a:p>
            <a:pPr algn="l">
              <a:defRPr/>
            </a:pPr>
            <a:r>
              <a:rPr lang="es-ES" sz="1600" b="1" dirty="0"/>
              <a:t>pH alcalino </a:t>
            </a:r>
            <a:endParaRPr lang="es-ES" sz="1600" b="1" dirty="0" smtClean="0"/>
          </a:p>
          <a:p>
            <a:pPr algn="l">
              <a:defRPr/>
            </a:pPr>
            <a:r>
              <a:rPr lang="es-ES" sz="1600" dirty="0" smtClean="0"/>
              <a:t>(</a:t>
            </a:r>
            <a:r>
              <a:rPr lang="es-ES" sz="1600" dirty="0"/>
              <a:t>pérdida de </a:t>
            </a:r>
            <a:r>
              <a:rPr lang="es-ES" sz="1600" dirty="0" smtClean="0"/>
              <a:t>HCO</a:t>
            </a:r>
            <a:r>
              <a:rPr lang="es-ES" sz="1600" baseline="-25000" dirty="0" smtClean="0"/>
              <a:t>3</a:t>
            </a:r>
            <a:r>
              <a:rPr lang="es-ES" sz="1600" baseline="30000" dirty="0" smtClean="0"/>
              <a:t>-</a:t>
            </a:r>
            <a:r>
              <a:rPr lang="es-ES" sz="1600" baseline="30000" dirty="0"/>
              <a:t> </a:t>
            </a:r>
            <a:r>
              <a:rPr lang="es-ES" sz="1600" dirty="0" smtClean="0"/>
              <a:t> en </a:t>
            </a:r>
            <a:r>
              <a:rPr lang="es-ES" sz="1600" dirty="0"/>
              <a:t>heces)</a:t>
            </a:r>
          </a:p>
          <a:p>
            <a:pPr algn="l">
              <a:defRPr/>
            </a:pPr>
            <a:endParaRPr lang="es-ES" sz="1000" baseline="-25000" dirty="0"/>
          </a:p>
          <a:p>
            <a:pPr algn="l">
              <a:defRPr/>
            </a:pPr>
            <a:r>
              <a:rPr lang="es-ES" sz="1600" b="1" dirty="0" err="1"/>
              <a:t>Hipopotasemia</a:t>
            </a:r>
            <a:r>
              <a:rPr lang="es-ES" sz="1600" b="1" dirty="0"/>
              <a:t> y acidosis metabólica</a:t>
            </a:r>
          </a:p>
        </p:txBody>
      </p:sp>
      <p:sp>
        <p:nvSpPr>
          <p:cNvPr id="233476" name="Text Box 4"/>
          <p:cNvSpPr txBox="1">
            <a:spLocks noChangeArrowheads="1"/>
          </p:cNvSpPr>
          <p:nvPr/>
        </p:nvSpPr>
        <p:spPr bwMode="auto">
          <a:xfrm>
            <a:off x="2555875" y="5320248"/>
            <a:ext cx="3547766" cy="646331"/>
          </a:xfrm>
          <a:prstGeom prst="rect">
            <a:avLst/>
          </a:prstGeom>
          <a:solidFill>
            <a:srgbClr val="E0FFC1"/>
          </a:solidFill>
          <a:ln w="28575">
            <a:solidFill>
              <a:srgbClr val="00B05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secretora: </a:t>
            </a:r>
          </a:p>
          <a:p>
            <a:pPr algn="l" eaLnBrk="1" hangingPunct="1"/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GAP </a:t>
            </a:r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osmolar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fecal 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 </a:t>
            </a:r>
            <a:r>
              <a:rPr lang="en-U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mOsm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/L</a:t>
            </a:r>
          </a:p>
        </p:txBody>
      </p:sp>
      <p:pic>
        <p:nvPicPr>
          <p:cNvPr id="233477" name="Picture 5" descr="vibrio chole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132856"/>
            <a:ext cx="2136775" cy="163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3478" name="Rectangle 6"/>
          <p:cNvSpPr>
            <a:spLocks noChangeArrowheads="1"/>
          </p:cNvSpPr>
          <p:nvPr/>
        </p:nvSpPr>
        <p:spPr bwMode="auto">
          <a:xfrm>
            <a:off x="2567707" y="1603115"/>
            <a:ext cx="2046287" cy="485775"/>
          </a:xfrm>
          <a:prstGeom prst="rect">
            <a:avLst/>
          </a:prstGeom>
          <a:solidFill>
            <a:srgbClr val="E8FFA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SECRETORA</a:t>
            </a:r>
            <a:endParaRPr lang="es-ES_tradnl" sz="24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3481" name="Text Box 9"/>
          <p:cNvSpPr txBox="1">
            <a:spLocks noChangeArrowheads="1"/>
          </p:cNvSpPr>
          <p:nvPr/>
        </p:nvSpPr>
        <p:spPr bwMode="auto">
          <a:xfrm>
            <a:off x="6163726" y="3324893"/>
            <a:ext cx="14874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 i="1" dirty="0">
                <a:solidFill>
                  <a:schemeClr val="bg1"/>
                </a:solidFill>
              </a:rPr>
              <a:t>Vibrio </a:t>
            </a:r>
            <a:r>
              <a:rPr lang="es-ES_tradnl" sz="1400" b="1" i="1" dirty="0" err="1">
                <a:solidFill>
                  <a:schemeClr val="bg1"/>
                </a:solidFill>
              </a:rPr>
              <a:t>cholerae</a:t>
            </a:r>
            <a:endParaRPr lang="es-ES_tradnl" sz="1400" b="1" i="1" dirty="0">
              <a:solidFill>
                <a:schemeClr val="bg1"/>
              </a:solidFill>
            </a:endParaRPr>
          </a:p>
        </p:txBody>
      </p:sp>
      <p:sp>
        <p:nvSpPr>
          <p:cNvPr id="233482" name="Text Box 10"/>
          <p:cNvSpPr txBox="1">
            <a:spLocks noChangeArrowheads="1"/>
          </p:cNvSpPr>
          <p:nvPr/>
        </p:nvSpPr>
        <p:spPr bwMode="auto">
          <a:xfrm>
            <a:off x="524109" y="554067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3484" name="Text Box 12"/>
          <p:cNvSpPr txBox="1">
            <a:spLocks noChangeArrowheads="1"/>
          </p:cNvSpPr>
          <p:nvPr/>
        </p:nvSpPr>
        <p:spPr bwMode="auto">
          <a:xfrm>
            <a:off x="6012160" y="3893467"/>
            <a:ext cx="2342308" cy="707886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Gran pérdida agua</a:t>
            </a:r>
          </a:p>
          <a:p>
            <a:pPr>
              <a:defRPr/>
            </a:pPr>
            <a:r>
              <a:rPr lang="es-ES_tradn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 electrolitos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7514977" y="1278738"/>
            <a:ext cx="1091966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dirty="0" smtClean="0"/>
              <a:t>Diarrea</a:t>
            </a:r>
            <a:endParaRPr lang="es-ES" dirty="0"/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6324600" y="404813"/>
            <a:ext cx="2271776" cy="338554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VI. ALTERACIONES</a:t>
            </a: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7128807" y="824730"/>
            <a:ext cx="1451038" cy="369332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1. Tránsito</a:t>
            </a:r>
            <a:endParaRPr lang="es-ES" sz="1800" b="1" dirty="0"/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497738" y="1605875"/>
            <a:ext cx="1955997" cy="393954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b="1" dirty="0" smtClean="0"/>
              <a:t>Osmótica</a:t>
            </a:r>
          </a:p>
          <a:p>
            <a:pPr algn="l" eaLnBrk="1" hangingPunct="1">
              <a:buFontTx/>
              <a:buChar char="•"/>
            </a:pPr>
            <a:endParaRPr lang="es-ES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Secretora</a:t>
            </a:r>
          </a:p>
          <a:p>
            <a:pPr algn="l" eaLnBrk="1" hangingPunct="1">
              <a:buFontTx/>
              <a:buChar char="•"/>
            </a:pPr>
            <a:endParaRPr lang="es-ES" sz="1800" b="1" dirty="0"/>
          </a:p>
          <a:p>
            <a:pPr algn="l" eaLnBrk="1" hangingPunct="1">
              <a:buFontTx/>
              <a:buChar char="•"/>
            </a:pPr>
            <a:r>
              <a:rPr lang="es-ES" sz="1800" b="1" dirty="0" smtClean="0"/>
              <a:t> Infecciosa</a:t>
            </a:r>
          </a:p>
          <a:p>
            <a:pPr algn="l" eaLnBrk="1" hangingPunct="1"/>
            <a:endParaRPr lang="es-ES" sz="1800" b="1" dirty="0"/>
          </a:p>
          <a:p>
            <a:pPr algn="l" eaLnBrk="1" hangingPunct="1">
              <a:buFontTx/>
              <a:buChar char="•"/>
            </a:pPr>
            <a:r>
              <a:rPr lang="es-ES" sz="1800" b="1" dirty="0"/>
              <a:t> </a:t>
            </a:r>
            <a:r>
              <a:rPr lang="es-ES" sz="1800" b="1" dirty="0" smtClean="0"/>
              <a:t>Inflamatoria</a:t>
            </a:r>
          </a:p>
          <a:p>
            <a:pPr algn="l" eaLnBrk="1" hangingPunct="1">
              <a:buFontTx/>
              <a:buChar char="•"/>
            </a:pPr>
            <a:endParaRPr lang="es-ES" sz="1800" b="1" dirty="0"/>
          </a:p>
          <a:p>
            <a:pPr algn="l" eaLnBrk="1" hangingPunct="1">
              <a:buFontTx/>
              <a:buChar char="•"/>
            </a:pPr>
            <a:r>
              <a:rPr lang="es-ES" sz="1800" b="1" dirty="0"/>
              <a:t> Otras:</a:t>
            </a:r>
          </a:p>
          <a:p>
            <a:pPr algn="l" eaLnBrk="1" hangingPunct="1"/>
            <a:r>
              <a:rPr lang="es-ES" sz="1800" b="1" dirty="0"/>
              <a:t>   Alérgica</a:t>
            </a:r>
          </a:p>
          <a:p>
            <a:pPr algn="l" eaLnBrk="1" hangingPunct="1"/>
            <a:r>
              <a:rPr lang="es-ES" sz="1800" b="1" dirty="0"/>
              <a:t>   Endocrina</a:t>
            </a:r>
          </a:p>
          <a:p>
            <a:pPr algn="l" eaLnBrk="1" hangingPunct="1"/>
            <a:r>
              <a:rPr lang="es-ES" sz="1800" b="1" dirty="0"/>
              <a:t>   Mecánica</a:t>
            </a:r>
          </a:p>
          <a:p>
            <a:pPr algn="l" eaLnBrk="1" hangingPunct="1"/>
            <a:r>
              <a:rPr lang="es-ES" sz="1800" b="1" dirty="0"/>
              <a:t>   Psicógena</a:t>
            </a:r>
          </a:p>
          <a:p>
            <a:pPr algn="l" eaLnBrk="1" hangingPunct="1"/>
            <a:r>
              <a:rPr lang="es-ES" sz="1800" b="1" dirty="0"/>
              <a:t>   Drogas 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550123" y="6618304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250229" y="6074524"/>
            <a:ext cx="6159058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“El viaje amplia la  mente pero abre los intestinos”</a:t>
            </a:r>
          </a:p>
          <a:p>
            <a:r>
              <a:rPr lang="es-VE" sz="1100" dirty="0" smtClean="0"/>
              <a:t>JR </a:t>
            </a:r>
            <a:r>
              <a:rPr lang="es-VE" sz="1100" dirty="0" err="1" smtClean="0"/>
              <a:t>Coll</a:t>
            </a:r>
            <a:r>
              <a:rPr lang="es-VE" sz="1100" dirty="0" smtClean="0"/>
              <a:t> </a:t>
            </a:r>
            <a:r>
              <a:rPr lang="es-VE" sz="1100" dirty="0" err="1" smtClean="0"/>
              <a:t>Physicians</a:t>
            </a:r>
            <a:r>
              <a:rPr lang="es-VE" sz="1100" dirty="0" smtClean="0"/>
              <a:t> </a:t>
            </a:r>
            <a:r>
              <a:rPr lang="es-VE" sz="1100" dirty="0" err="1" smtClean="0"/>
              <a:t>Edimb</a:t>
            </a:r>
            <a:r>
              <a:rPr lang="es-VE" sz="1100" dirty="0" smtClean="0"/>
              <a:t> 2005; 35: 40-44</a:t>
            </a:r>
            <a:endParaRPr lang="es-VE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3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3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3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3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3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5" grpId="0" animBg="1"/>
      <p:bldP spid="233476" grpId="0" animBg="1"/>
      <p:bldP spid="233478" grpId="0" animBg="1"/>
      <p:bldP spid="233484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1979613" y="333375"/>
            <a:ext cx="2592387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2454" name="Text Box 6"/>
          <p:cNvSpPr txBox="1">
            <a:spLocks noChangeArrowheads="1"/>
          </p:cNvSpPr>
          <p:nvPr/>
        </p:nvSpPr>
        <p:spPr bwMode="auto">
          <a:xfrm>
            <a:off x="2447817" y="2101336"/>
            <a:ext cx="3794784" cy="3077766"/>
          </a:xfrm>
          <a:prstGeom prst="rect">
            <a:avLst/>
          </a:prstGeom>
          <a:solidFill>
            <a:srgbClr val="FFD9E6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93663" indent="-93663" algn="l" eaLnBrk="1" hangingPunct="1">
              <a:buFont typeface="Arial" panose="020B0604020202020204" pitchFamily="34" charset="0"/>
              <a:buChar char="•"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Bacterias </a:t>
            </a:r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enteroinvasivas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3663" indent="-93663" algn="l" eaLnBrk="1" hangingPunct="1">
              <a:buFont typeface="Arial" panose="020B0604020202020204" pitchFamily="34" charset="0"/>
              <a:buChar char="•"/>
            </a:pP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Amiba </a:t>
            </a:r>
            <a:r>
              <a:rPr lang="es-E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hystolitica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colon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/>
            <a:endParaRPr lang="es-ES" sz="1200" dirty="0"/>
          </a:p>
          <a:p>
            <a:pPr algn="l" eaLnBrk="1" hangingPunct="1"/>
            <a:r>
              <a:rPr lang="es-ES" sz="1600" b="1" dirty="0" smtClean="0"/>
              <a:t>Inflamatoria </a:t>
            </a:r>
            <a:r>
              <a:rPr lang="es-ES" sz="1600" b="1" dirty="0"/>
              <a:t>exudativa</a:t>
            </a:r>
          </a:p>
          <a:p>
            <a:pPr algn="l" eaLnBrk="1" hangingPunct="1"/>
            <a:r>
              <a:rPr lang="es-ES" sz="1600" b="1" dirty="0" smtClean="0"/>
              <a:t>Aumento </a:t>
            </a:r>
            <a:r>
              <a:rPr lang="es-ES" sz="1600" b="1" dirty="0"/>
              <a:t>de secreción y motilidad</a:t>
            </a:r>
          </a:p>
          <a:p>
            <a:pPr algn="l" eaLnBrk="1" hangingPunct="1"/>
            <a:r>
              <a:rPr lang="es-ES" sz="1600" b="1" dirty="0" smtClean="0"/>
              <a:t>por </a:t>
            </a:r>
            <a:r>
              <a:rPr lang="es-ES" sz="1600" b="1" dirty="0"/>
              <a:t>irritación de la mucosa</a:t>
            </a:r>
          </a:p>
          <a:p>
            <a:pPr algn="l" eaLnBrk="1" hangingPunct="1"/>
            <a:r>
              <a:rPr lang="es-ES" sz="1600" b="1" dirty="0" smtClean="0"/>
              <a:t>Permite </a:t>
            </a:r>
            <a:r>
              <a:rPr lang="es-ES" sz="1600" b="1" dirty="0"/>
              <a:t>arrastre del agente </a:t>
            </a:r>
          </a:p>
          <a:p>
            <a:pPr algn="l" eaLnBrk="1" hangingPunct="1"/>
            <a:r>
              <a:rPr lang="es-ES" sz="1600" b="1" dirty="0" smtClean="0"/>
              <a:t>infeccioso</a:t>
            </a:r>
            <a:endParaRPr lang="es-ES" sz="1600" b="1" dirty="0"/>
          </a:p>
          <a:p>
            <a:pPr algn="l" eaLnBrk="1" hangingPunct="1"/>
            <a:endParaRPr lang="es-ES" sz="1000" b="1" dirty="0"/>
          </a:p>
          <a:p>
            <a:pPr marL="182563" indent="-182563" algn="l" eaLnBrk="1" hangingPunct="1">
              <a:buFont typeface="Arial" panose="020B0604020202020204" pitchFamily="34" charset="0"/>
              <a:buChar char="•"/>
            </a:pPr>
            <a:r>
              <a:rPr lang="es-ES" sz="1600" b="1" dirty="0"/>
              <a:t>Evacuaciones de poco volumen </a:t>
            </a:r>
          </a:p>
          <a:p>
            <a:pPr marL="182563" indent="-182563" algn="l" eaLnBrk="1" hangingPunct="1">
              <a:buFont typeface="Arial" panose="020B0604020202020204" pitchFamily="34" charset="0"/>
              <a:buChar char="•"/>
            </a:pPr>
            <a:r>
              <a:rPr lang="es-ES" sz="1600" b="1" dirty="0"/>
              <a:t>Se</a:t>
            </a:r>
            <a:r>
              <a:rPr lang="es-ES" sz="1600" dirty="0"/>
              <a:t> </a:t>
            </a:r>
            <a:r>
              <a:rPr lang="es-ES" sz="1600" b="1" dirty="0"/>
              <a:t>pierde agua e iones</a:t>
            </a:r>
          </a:p>
          <a:p>
            <a:pPr marL="182563" indent="-182563" algn="l" eaLnBrk="1" hangingPunct="1">
              <a:buFont typeface="Arial" panose="020B0604020202020204" pitchFamily="34" charset="0"/>
              <a:buChar char="•"/>
            </a:pPr>
            <a:r>
              <a:rPr lang="es-ES" sz="1600" b="1" dirty="0"/>
              <a:t>Hay</a:t>
            </a:r>
            <a:r>
              <a:rPr lang="es-ES" sz="1600" dirty="0"/>
              <a:t> </a:t>
            </a:r>
            <a:r>
              <a:rPr lang="es-ES" sz="1600" b="1" dirty="0"/>
              <a:t>moco, sangre, exudado</a:t>
            </a:r>
          </a:p>
          <a:p>
            <a:pPr algn="l" eaLnBrk="1" hangingPunct="1"/>
            <a:endParaRPr lang="es-ES" sz="800" b="1" dirty="0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2411760" y="1575073"/>
            <a:ext cx="2201244" cy="461665"/>
          </a:xfrm>
          <a:prstGeom prst="rect">
            <a:avLst/>
          </a:prstGeom>
          <a:solidFill>
            <a:srgbClr val="FFA3E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/>
              <a:t>INFECCIOSA</a:t>
            </a:r>
            <a:endParaRPr lang="es-ES_tradnl" sz="2400"/>
          </a:p>
        </p:txBody>
      </p:sp>
      <p:pic>
        <p:nvPicPr>
          <p:cNvPr id="232456" name="Picture 8" descr="Shigella dysenteria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0" r="6203" b="10249"/>
          <a:stretch>
            <a:fillRect/>
          </a:stretch>
        </p:blipFill>
        <p:spPr bwMode="auto">
          <a:xfrm>
            <a:off x="6336493" y="2101336"/>
            <a:ext cx="2450172" cy="30642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2457" name="Text Box 9"/>
          <p:cNvSpPr txBox="1">
            <a:spLocks noChangeArrowheads="1"/>
          </p:cNvSpPr>
          <p:nvPr/>
        </p:nvSpPr>
        <p:spPr bwMode="auto">
          <a:xfrm>
            <a:off x="468313" y="476250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2460" name="Text Box 12"/>
          <p:cNvSpPr txBox="1">
            <a:spLocks noChangeArrowheads="1"/>
          </p:cNvSpPr>
          <p:nvPr/>
        </p:nvSpPr>
        <p:spPr bwMode="auto">
          <a:xfrm>
            <a:off x="6318547" y="2177411"/>
            <a:ext cx="1185863" cy="5175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400" b="1" i="1" dirty="0" err="1">
                <a:solidFill>
                  <a:schemeClr val="bg1"/>
                </a:solidFill>
              </a:rPr>
              <a:t>Shigella</a:t>
            </a:r>
            <a:r>
              <a:rPr lang="es-ES_tradnl" sz="1400" b="1" i="1" dirty="0">
                <a:solidFill>
                  <a:schemeClr val="bg1"/>
                </a:solidFill>
              </a:rPr>
              <a:t> </a:t>
            </a:r>
          </a:p>
          <a:p>
            <a:pPr algn="l" eaLnBrk="1" hangingPunct="1"/>
            <a:r>
              <a:rPr lang="es-ES_tradnl" sz="1400" b="1" i="1" dirty="0" err="1">
                <a:solidFill>
                  <a:schemeClr val="bg1"/>
                </a:solidFill>
              </a:rPr>
              <a:t>dysenteriae</a:t>
            </a:r>
            <a:endParaRPr lang="es-ES_tradnl" sz="1400" b="1" i="1" dirty="0">
              <a:solidFill>
                <a:schemeClr val="bg1"/>
              </a:solidFill>
            </a:endParaRPr>
          </a:p>
        </p:txBody>
      </p:sp>
      <p:sp>
        <p:nvSpPr>
          <p:cNvPr id="232462" name="Text Box 14"/>
          <p:cNvSpPr txBox="1">
            <a:spLocks noChangeArrowheads="1"/>
          </p:cNvSpPr>
          <p:nvPr/>
        </p:nvSpPr>
        <p:spPr bwMode="auto">
          <a:xfrm>
            <a:off x="1725364" y="5400227"/>
            <a:ext cx="5070619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dirty="0"/>
              <a:t>Alemania mayo-junio 2011 </a:t>
            </a:r>
          </a:p>
          <a:p>
            <a:pPr eaLnBrk="1" hangingPunct="1"/>
            <a:r>
              <a:rPr lang="es-ES" sz="1600" dirty="0"/>
              <a:t>Brote de Shiga </a:t>
            </a:r>
            <a:r>
              <a:rPr lang="es-ES" sz="1600" dirty="0" err="1"/>
              <a:t>toxin-producing</a:t>
            </a:r>
            <a:r>
              <a:rPr lang="es-ES" sz="1600" dirty="0"/>
              <a:t> </a:t>
            </a:r>
            <a:r>
              <a:rPr lang="es-ES" sz="1600" i="1" dirty="0" err="1"/>
              <a:t>Escherichia</a:t>
            </a:r>
            <a:r>
              <a:rPr lang="es-ES" sz="1600" i="1" dirty="0"/>
              <a:t> </a:t>
            </a:r>
            <a:r>
              <a:rPr lang="es-ES" sz="1600" i="1" dirty="0" err="1"/>
              <a:t>coli</a:t>
            </a:r>
            <a:r>
              <a:rPr lang="es-ES" sz="1600" dirty="0"/>
              <a:t> </a:t>
            </a:r>
          </a:p>
          <a:p>
            <a:pPr eaLnBrk="1" hangingPunct="1"/>
            <a:r>
              <a:rPr lang="es-ES" sz="1600" dirty="0"/>
              <a:t>en germinados de granos causo decenas de muertos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7504410" y="1297935"/>
            <a:ext cx="1091966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dirty="0" smtClean="0"/>
              <a:t>Diarrea</a:t>
            </a:r>
            <a:endParaRPr lang="es-ES" dirty="0"/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6324600" y="404813"/>
            <a:ext cx="2271776" cy="338554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VI. ALTERACIONES</a:t>
            </a: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7140902" y="826397"/>
            <a:ext cx="1451038" cy="369332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1. Tránsito</a:t>
            </a:r>
            <a:endParaRPr lang="es-ES" sz="1800" b="1" dirty="0"/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311747" y="1557367"/>
            <a:ext cx="1955997" cy="4031873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b="1" dirty="0" smtClean="0"/>
              <a:t>Osmótica</a:t>
            </a:r>
          </a:p>
          <a:p>
            <a:pPr algn="l" eaLnBrk="1" hangingPunct="1">
              <a:buFontTx/>
              <a:buChar char="•"/>
            </a:pPr>
            <a:endParaRPr lang="es-ES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b="1" dirty="0" smtClean="0"/>
              <a:t>Secretora</a:t>
            </a:r>
          </a:p>
          <a:p>
            <a:pPr algn="l" eaLnBrk="1" hangingPunct="1">
              <a:buFontTx/>
              <a:buChar char="•"/>
            </a:pPr>
            <a:endParaRPr lang="es-ES" sz="1800" b="1" dirty="0"/>
          </a:p>
          <a:p>
            <a:pPr algn="l" eaLnBrk="1" hangingPunct="1">
              <a:buFontTx/>
              <a:buChar char="•"/>
            </a:pPr>
            <a:r>
              <a:rPr lang="es-ES" sz="1800" b="1" dirty="0" smtClean="0"/>
              <a:t> 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Infecciosa</a:t>
            </a:r>
          </a:p>
          <a:p>
            <a:pPr algn="l" eaLnBrk="1" hangingPunct="1"/>
            <a:endParaRPr lang="es-ES" sz="1800" b="1" dirty="0"/>
          </a:p>
          <a:p>
            <a:pPr algn="l" eaLnBrk="1" hangingPunct="1">
              <a:buFontTx/>
              <a:buChar char="•"/>
            </a:pPr>
            <a:r>
              <a:rPr lang="es-ES" sz="1800" b="1" dirty="0"/>
              <a:t> </a:t>
            </a:r>
            <a:r>
              <a:rPr lang="es-ES" sz="1800" b="1" dirty="0" smtClean="0"/>
              <a:t>Inflamatoria</a:t>
            </a:r>
          </a:p>
          <a:p>
            <a:pPr algn="l" eaLnBrk="1" hangingPunct="1">
              <a:buFontTx/>
              <a:buChar char="•"/>
            </a:pPr>
            <a:endParaRPr lang="es-ES" sz="1800" b="1" dirty="0"/>
          </a:p>
          <a:p>
            <a:pPr algn="l" eaLnBrk="1" hangingPunct="1">
              <a:buFontTx/>
              <a:buChar char="•"/>
            </a:pPr>
            <a:r>
              <a:rPr lang="es-ES" sz="1800" b="1" dirty="0"/>
              <a:t> Otras:</a:t>
            </a:r>
          </a:p>
          <a:p>
            <a:pPr algn="l" eaLnBrk="1" hangingPunct="1"/>
            <a:r>
              <a:rPr lang="es-ES" sz="1800" b="1" dirty="0"/>
              <a:t>   Alérgica</a:t>
            </a:r>
          </a:p>
          <a:p>
            <a:pPr algn="l" eaLnBrk="1" hangingPunct="1"/>
            <a:r>
              <a:rPr lang="es-ES" sz="1800" b="1" dirty="0"/>
              <a:t>   Endocrina</a:t>
            </a:r>
          </a:p>
          <a:p>
            <a:pPr algn="l" eaLnBrk="1" hangingPunct="1"/>
            <a:r>
              <a:rPr lang="es-ES" sz="1800" b="1" dirty="0"/>
              <a:t>   Mecánica</a:t>
            </a:r>
          </a:p>
          <a:p>
            <a:pPr algn="l" eaLnBrk="1" hangingPunct="1"/>
            <a:r>
              <a:rPr lang="es-ES" sz="1800" b="1" dirty="0"/>
              <a:t>   Psicógena</a:t>
            </a:r>
          </a:p>
          <a:p>
            <a:pPr algn="l" eaLnBrk="1" hangingPunct="1"/>
            <a:r>
              <a:rPr lang="es-ES" sz="1800" b="1" dirty="0"/>
              <a:t>   Drogas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7124674" y="5441726"/>
            <a:ext cx="12859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Aquí </a:t>
            </a:r>
          </a:p>
          <a:p>
            <a:r>
              <a:rPr lang="es-V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endémica</a:t>
            </a:r>
            <a:endParaRPr lang="es-VE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232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32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32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2000"/>
                                        <p:tgtEl>
                                          <p:spTgt spid="232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4" grpId="0" animBg="1"/>
      <p:bldP spid="232455" grpId="0" animBg="1"/>
      <p:bldP spid="232460" grpId="0" animBg="1"/>
      <p:bldP spid="232462" grpId="0"/>
      <p:bldP spid="2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Text Box 2"/>
          <p:cNvSpPr txBox="1">
            <a:spLocks noChangeArrowheads="1"/>
          </p:cNvSpPr>
          <p:nvPr/>
        </p:nvSpPr>
        <p:spPr bwMode="auto">
          <a:xfrm>
            <a:off x="5772995" y="4008836"/>
            <a:ext cx="2988003" cy="2092881"/>
          </a:xfrm>
          <a:prstGeom prst="rect">
            <a:avLst/>
          </a:prstGeom>
          <a:noFill/>
          <a:ln w="28575">
            <a:solidFill>
              <a:srgbClr val="00B7E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endParaRPr lang="es-ES_tradnl" sz="1000" dirty="0"/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Colitis ulcerativa</a:t>
            </a:r>
          </a:p>
          <a:p>
            <a:pPr algn="l">
              <a:defRPr/>
            </a:pP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Enfermedad </a:t>
            </a:r>
            <a:r>
              <a:rPr lang="es-ES_tradnl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Crohn (TGI)</a:t>
            </a:r>
            <a:endParaRPr lang="es-ES_tradnl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endParaRPr lang="es-ES_tradnl" sz="1200" dirty="0"/>
          </a:p>
          <a:p>
            <a:pPr algn="l">
              <a:defRPr/>
            </a:pPr>
            <a:r>
              <a:rPr lang="es-ES_tradnl" sz="1800" dirty="0"/>
              <a:t>Mediadores inmunes </a:t>
            </a:r>
          </a:p>
          <a:p>
            <a:pPr algn="l">
              <a:defRPr/>
            </a:pPr>
            <a:r>
              <a:rPr lang="es-ES_tradnl" sz="1800" dirty="0"/>
              <a:t>aumentan secreción Cl</a:t>
            </a:r>
            <a:r>
              <a:rPr lang="es-ES_tradnl" sz="1800" baseline="30000" dirty="0"/>
              <a:t>-</a:t>
            </a:r>
            <a:r>
              <a:rPr lang="es-ES_tradnl" sz="1800" dirty="0"/>
              <a:t> inhiben absorción </a:t>
            </a:r>
            <a:endParaRPr lang="es-ES_tradnl" sz="1800" dirty="0" smtClean="0"/>
          </a:p>
          <a:p>
            <a:pPr algn="l">
              <a:defRPr/>
            </a:pPr>
            <a:r>
              <a:rPr lang="es-ES_tradnl" sz="1800" dirty="0" err="1" smtClean="0"/>
              <a:t>Na</a:t>
            </a:r>
            <a:r>
              <a:rPr lang="es-ES_tradnl" sz="1800" baseline="30000" dirty="0"/>
              <a:t>+</a:t>
            </a:r>
            <a:r>
              <a:rPr lang="es-ES_tradnl" sz="1800" dirty="0"/>
              <a:t> y agua</a:t>
            </a:r>
            <a:endParaRPr lang="es-ES_tradnl" sz="1000" dirty="0"/>
          </a:p>
        </p:txBody>
      </p:sp>
      <p:pic>
        <p:nvPicPr>
          <p:cNvPr id="235523" name="Picture 3" descr="ulcerative-colitis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5" t="5774" r="2774" b="7607"/>
          <a:stretch/>
        </p:blipFill>
        <p:spPr bwMode="auto">
          <a:xfrm>
            <a:off x="2795749" y="4005868"/>
            <a:ext cx="2853100" cy="244551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24" name="Text Box 4"/>
          <p:cNvSpPr txBox="1">
            <a:spLocks noChangeArrowheads="1"/>
          </p:cNvSpPr>
          <p:nvPr/>
        </p:nvSpPr>
        <p:spPr bwMode="auto">
          <a:xfrm>
            <a:off x="2768529" y="1795741"/>
            <a:ext cx="4735592" cy="196977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93663" indent="-93663" algn="l" eaLnBrk="1" hangingPunct="1">
              <a:buFont typeface="Arial" panose="020B0604020202020204" pitchFamily="34" charset="0"/>
              <a:buChar char="•"/>
            </a:pPr>
            <a:r>
              <a:rPr lang="es-ES" b="1" dirty="0"/>
              <a:t>Defectos en la mucina del moco</a:t>
            </a:r>
          </a:p>
          <a:p>
            <a:pPr marL="93663" indent="-93663" algn="l" eaLnBrk="1" hangingPunct="1">
              <a:buFont typeface="Arial" panose="020B0604020202020204" pitchFamily="34" charset="0"/>
              <a:buChar char="•"/>
            </a:pPr>
            <a:r>
              <a:rPr lang="es-ES" sz="1600" b="1" dirty="0" smtClean="0"/>
              <a:t>Tumor </a:t>
            </a:r>
            <a:r>
              <a:rPr lang="es-ES" sz="1600" b="1" dirty="0"/>
              <a:t>necrosis factor </a:t>
            </a:r>
            <a:r>
              <a:rPr lang="es-ES" sz="1600" b="1" dirty="0" err="1"/>
              <a:t>TNF</a:t>
            </a:r>
            <a:r>
              <a:rPr lang="es-ES" sz="1600" b="1" dirty="0" err="1">
                <a:latin typeface="Symbol" pitchFamily="18" charset="2"/>
              </a:rPr>
              <a:t>a</a:t>
            </a:r>
            <a:r>
              <a:rPr lang="es-ES" sz="1600" b="1" dirty="0"/>
              <a:t> </a:t>
            </a:r>
          </a:p>
          <a:p>
            <a:pPr marL="93663" indent="-93663" algn="l" eaLnBrk="1" hangingPunct="1">
              <a:buFont typeface="Arial" panose="020B0604020202020204" pitchFamily="34" charset="0"/>
              <a:buChar char="•"/>
            </a:pPr>
            <a:r>
              <a:rPr lang="es-ES" sz="1600" b="1" dirty="0" smtClean="0"/>
              <a:t>Citokinas (CK) </a:t>
            </a:r>
            <a:r>
              <a:rPr lang="es-ES" sz="1600" b="1" dirty="0"/>
              <a:t>crucial en la patogenia</a:t>
            </a:r>
          </a:p>
          <a:p>
            <a:pPr algn="l" eaLnBrk="1" hangingPunct="1"/>
            <a:endParaRPr lang="es-ES" sz="1600" b="1" dirty="0"/>
          </a:p>
          <a:p>
            <a:pPr algn="l" eaLnBrk="1" hangingPunct="1"/>
            <a:r>
              <a:rPr lang="es-ES" sz="1800" dirty="0"/>
              <a:t>Diarrea poco volumen</a:t>
            </a:r>
          </a:p>
          <a:p>
            <a:pPr algn="l" eaLnBrk="1" hangingPunct="1"/>
            <a:r>
              <a:rPr lang="es-ES" sz="1800" dirty="0"/>
              <a:t>Inflamatoria </a:t>
            </a:r>
            <a:r>
              <a:rPr lang="es-ES" sz="1800" dirty="0" smtClean="0"/>
              <a:t>exudativa, con </a:t>
            </a:r>
            <a:r>
              <a:rPr lang="es-ES" sz="1800" dirty="0"/>
              <a:t>moco y </a:t>
            </a:r>
            <a:r>
              <a:rPr lang="es-ES" sz="1800" dirty="0" smtClean="0"/>
              <a:t>sangre</a:t>
            </a:r>
          </a:p>
          <a:p>
            <a:pPr algn="l" eaLnBrk="1" hangingPunct="1"/>
            <a:r>
              <a:rPr lang="es-ES" sz="1800" dirty="0" smtClean="0"/>
              <a:t>No hay bacterias o parásitos</a:t>
            </a:r>
            <a:endParaRPr lang="es-ES" sz="1800" dirty="0"/>
          </a:p>
        </p:txBody>
      </p:sp>
      <p:sp>
        <p:nvSpPr>
          <p:cNvPr id="235526" name="Rectangle 6"/>
          <p:cNvSpPr>
            <a:spLocks noChangeArrowheads="1"/>
          </p:cNvSpPr>
          <p:nvPr/>
        </p:nvSpPr>
        <p:spPr bwMode="auto">
          <a:xfrm>
            <a:off x="2768529" y="1202750"/>
            <a:ext cx="2719014" cy="461665"/>
          </a:xfrm>
          <a:prstGeom prst="rect">
            <a:avLst/>
          </a:prstGeom>
          <a:solidFill>
            <a:srgbClr val="FFCC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2400"/>
              <a:t>INFLAMATORIA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7584837" y="808824"/>
            <a:ext cx="1091966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dirty="0" smtClean="0"/>
              <a:t>Diarrea</a:t>
            </a:r>
            <a:endParaRPr lang="es-ES" dirty="0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7236296" y="332656"/>
            <a:ext cx="1451038" cy="369332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1. Tránsito</a:t>
            </a:r>
            <a:endParaRPr lang="es-ES" sz="1800" b="1" dirty="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82063" y="1196752"/>
            <a:ext cx="2262320" cy="393954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b="1" dirty="0" smtClean="0"/>
              <a:t>Osmótica</a:t>
            </a:r>
          </a:p>
          <a:p>
            <a:pPr algn="l" eaLnBrk="1" hangingPunct="1">
              <a:buFontTx/>
              <a:buChar char="•"/>
            </a:pPr>
            <a:endParaRPr lang="es-ES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buFontTx/>
              <a:buChar char="•"/>
            </a:pP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b="1" dirty="0" smtClean="0"/>
              <a:t>Secretora</a:t>
            </a:r>
          </a:p>
          <a:p>
            <a:pPr algn="l" eaLnBrk="1" hangingPunct="1">
              <a:buFontTx/>
              <a:buChar char="•"/>
            </a:pPr>
            <a:endParaRPr lang="es-ES" sz="1800" b="1" dirty="0"/>
          </a:p>
          <a:p>
            <a:pPr algn="l" eaLnBrk="1" hangingPunct="1">
              <a:buFontTx/>
              <a:buChar char="•"/>
            </a:pPr>
            <a:r>
              <a:rPr lang="es-ES" sz="1800" b="1" dirty="0" smtClean="0"/>
              <a:t> Infecciosa</a:t>
            </a:r>
          </a:p>
          <a:p>
            <a:pPr algn="l" eaLnBrk="1" hangingPunct="1"/>
            <a:endParaRPr lang="es-ES" sz="1800" b="1" dirty="0"/>
          </a:p>
          <a:p>
            <a:pPr algn="l" eaLnBrk="1" hangingPunct="1">
              <a:buFontTx/>
              <a:buChar char="•"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Inflamatoria</a:t>
            </a:r>
          </a:p>
          <a:p>
            <a:pPr algn="l" eaLnBrk="1" hangingPunct="1">
              <a:buFontTx/>
              <a:buChar char="•"/>
            </a:pPr>
            <a:endParaRPr lang="es-ES" sz="1800" b="1" dirty="0"/>
          </a:p>
          <a:p>
            <a:pPr algn="l" eaLnBrk="1" hangingPunct="1">
              <a:buFontTx/>
              <a:buChar char="•"/>
            </a:pPr>
            <a:r>
              <a:rPr lang="es-ES" sz="1800" b="1" dirty="0"/>
              <a:t> Otras:</a:t>
            </a:r>
          </a:p>
          <a:p>
            <a:pPr algn="l" eaLnBrk="1" hangingPunct="1"/>
            <a:r>
              <a:rPr lang="es-ES" sz="1800" b="1" dirty="0"/>
              <a:t>   </a:t>
            </a:r>
            <a:r>
              <a:rPr lang="es-ES" sz="1800" b="1" dirty="0" smtClean="0"/>
              <a:t>Alérgica     </a:t>
            </a:r>
          </a:p>
          <a:p>
            <a:pPr algn="l" eaLnBrk="1" hangingPunct="1"/>
            <a:r>
              <a:rPr lang="es-ES" sz="1800" b="1" dirty="0"/>
              <a:t> </a:t>
            </a:r>
            <a:r>
              <a:rPr lang="es-ES" sz="1800" b="1" dirty="0" smtClean="0"/>
              <a:t>  Endocrina    </a:t>
            </a:r>
          </a:p>
          <a:p>
            <a:pPr algn="l" eaLnBrk="1" hangingPunct="1"/>
            <a:r>
              <a:rPr lang="es-ES" sz="1800" b="1" dirty="0" smtClean="0"/>
              <a:t>   Mecánica</a:t>
            </a:r>
            <a:endParaRPr lang="es-ES" sz="1800" b="1" dirty="0"/>
          </a:p>
          <a:p>
            <a:pPr algn="l" eaLnBrk="1" hangingPunct="1"/>
            <a:r>
              <a:rPr lang="es-ES" sz="1800" b="1" dirty="0"/>
              <a:t>   Psicógena</a:t>
            </a:r>
          </a:p>
          <a:p>
            <a:pPr algn="l" eaLnBrk="1" hangingPunct="1"/>
            <a:r>
              <a:rPr lang="es-ES" sz="1800" b="1" dirty="0"/>
              <a:t>   </a:t>
            </a:r>
            <a:r>
              <a:rPr lang="es-ES" sz="1800" b="1" dirty="0" smtClean="0"/>
              <a:t>Drogas   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2" grpId="0" animBg="1"/>
      <p:bldP spid="235524" grpId="0" animBg="1"/>
      <p:bldP spid="235526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ext Box 3"/>
          <p:cNvSpPr txBox="1">
            <a:spLocks noChangeArrowheads="1"/>
          </p:cNvSpPr>
          <p:nvPr/>
        </p:nvSpPr>
        <p:spPr bwMode="auto">
          <a:xfrm>
            <a:off x="2501900" y="2632075"/>
            <a:ext cx="4140200" cy="2769989"/>
          </a:xfrm>
          <a:prstGeom prst="rect">
            <a:avLst/>
          </a:prstGeom>
          <a:solidFill>
            <a:schemeClr val="accent5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SzPct val="155000"/>
            </a:pPr>
            <a:endParaRPr lang="es-ES" sz="900" dirty="0"/>
          </a:p>
          <a:p>
            <a:pPr algn="l" eaLnBrk="1" hangingPunct="1">
              <a:buSzPct val="155000"/>
              <a:buFontTx/>
              <a:buChar char="•"/>
            </a:pPr>
            <a:r>
              <a:rPr lang="es-ES" sz="1800" dirty="0"/>
              <a:t>Autoinmune CK: </a:t>
            </a:r>
            <a:r>
              <a:rPr lang="es-ES" sz="1800" dirty="0" err="1"/>
              <a:t>TNF</a:t>
            </a:r>
            <a:r>
              <a:rPr lang="es-ES" sz="1800" dirty="0" err="1">
                <a:latin typeface="Symbol" pitchFamily="18" charset="2"/>
              </a:rPr>
              <a:t>a</a:t>
            </a:r>
            <a:endParaRPr lang="es-ES" sz="1800" dirty="0">
              <a:latin typeface="Symbol" pitchFamily="18" charset="2"/>
            </a:endParaRPr>
          </a:p>
          <a:p>
            <a:pPr algn="l" eaLnBrk="1" hangingPunct="1">
              <a:buSzPct val="155000"/>
              <a:buFontTx/>
              <a:buChar char="•"/>
            </a:pPr>
            <a:endParaRPr lang="es-ES" sz="1200" dirty="0"/>
          </a:p>
          <a:p>
            <a:pPr algn="l" eaLnBrk="1" hangingPunct="1">
              <a:buSzPct val="155000"/>
              <a:buFontTx/>
              <a:buChar char="•"/>
            </a:pPr>
            <a:r>
              <a:rPr lang="es-ES" sz="1600" dirty="0"/>
              <a:t> </a:t>
            </a:r>
            <a:r>
              <a:rPr lang="es-ES" sz="1800" dirty="0"/>
              <a:t>Daño en mucina del moco</a:t>
            </a:r>
          </a:p>
          <a:p>
            <a:pPr algn="l" eaLnBrk="1" hangingPunct="1">
              <a:buSzPct val="155000"/>
              <a:buFontTx/>
              <a:buChar char="•"/>
            </a:pPr>
            <a:endParaRPr lang="es-ES" sz="1200" dirty="0"/>
          </a:p>
          <a:p>
            <a:pPr algn="l" eaLnBrk="1" hangingPunct="1">
              <a:buSzPct val="155000"/>
              <a:buFontTx/>
              <a:buChar char="•"/>
            </a:pPr>
            <a:r>
              <a:rPr lang="es-ES" sz="1600" dirty="0"/>
              <a:t> </a:t>
            </a:r>
            <a:r>
              <a:rPr lang="es-ES" sz="1800" dirty="0"/>
              <a:t>Aumento del peristaltismo</a:t>
            </a:r>
          </a:p>
          <a:p>
            <a:pPr algn="l" eaLnBrk="1" hangingPunct="1">
              <a:buSzPct val="155000"/>
              <a:buFontTx/>
              <a:buChar char="•"/>
            </a:pPr>
            <a:endParaRPr lang="es-ES" sz="1200" dirty="0"/>
          </a:p>
          <a:p>
            <a:pPr algn="l" eaLnBrk="1" hangingPunct="1">
              <a:buSzPct val="155000"/>
              <a:buFontTx/>
              <a:buChar char="•"/>
            </a:pPr>
            <a:r>
              <a:rPr lang="es-ES" sz="1600" dirty="0"/>
              <a:t> </a:t>
            </a:r>
            <a:r>
              <a:rPr lang="es-ES" sz="1800" dirty="0"/>
              <a:t>Aumento de movimientos en masa</a:t>
            </a:r>
          </a:p>
          <a:p>
            <a:pPr algn="l" eaLnBrk="1" hangingPunct="1">
              <a:buSzPct val="155000"/>
              <a:buFontTx/>
              <a:buChar char="•"/>
            </a:pPr>
            <a:endParaRPr lang="es-ES" sz="1200" dirty="0"/>
          </a:p>
          <a:p>
            <a:pPr algn="l" eaLnBrk="1" hangingPunct="1">
              <a:buSzPct val="155000"/>
              <a:buFontTx/>
              <a:buChar char="•"/>
            </a:pPr>
            <a:r>
              <a:rPr lang="es-ES" sz="1600" dirty="0"/>
              <a:t> </a:t>
            </a:r>
            <a:r>
              <a:rPr lang="es-ES" sz="1800" dirty="0"/>
              <a:t>Evacuaciones líquidas con moco,   </a:t>
            </a:r>
          </a:p>
          <a:p>
            <a:pPr algn="l" eaLnBrk="1" hangingPunct="1">
              <a:buSzPct val="155000"/>
            </a:pPr>
            <a:r>
              <a:rPr lang="es-ES" sz="1800" dirty="0"/>
              <a:t>  sangre y pocas heces</a:t>
            </a:r>
          </a:p>
          <a:p>
            <a:pPr algn="l" eaLnBrk="1" hangingPunct="1">
              <a:buSzPct val="155000"/>
              <a:buFontTx/>
              <a:buChar char="•"/>
            </a:pPr>
            <a:endParaRPr lang="es-ES" sz="900" dirty="0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2501900" y="1734195"/>
            <a:ext cx="4103688" cy="769441"/>
          </a:xfrm>
          <a:prstGeom prst="rect">
            <a:avLst/>
          </a:prstGeom>
          <a:solidFill>
            <a:srgbClr val="FFB9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s-E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Enf</a:t>
            </a: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Inflamatoria del 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colon</a:t>
            </a:r>
          </a:p>
          <a:p>
            <a:pPr>
              <a:defRPr/>
            </a:pPr>
            <a:r>
              <a:rPr lang="es-ES" dirty="0" smtClean="0"/>
              <a:t>Colitis ulcerativa</a:t>
            </a:r>
            <a:endParaRPr lang="es-ES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595368" y="796642"/>
            <a:ext cx="1091966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dirty="0" smtClean="0"/>
              <a:t>Diarrea</a:t>
            </a:r>
            <a:endParaRPr lang="es-E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7236296" y="332656"/>
            <a:ext cx="1451038" cy="369332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1. Tránsito</a:t>
            </a:r>
            <a:endParaRPr lang="es-ES" sz="1800" b="1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ChangeArrowheads="1"/>
          </p:cNvSpPr>
          <p:nvPr/>
        </p:nvSpPr>
        <p:spPr bwMode="auto">
          <a:xfrm>
            <a:off x="1494195" y="1110397"/>
            <a:ext cx="3923943" cy="400110"/>
          </a:xfrm>
          <a:prstGeom prst="rect">
            <a:avLst/>
          </a:prstGeom>
          <a:solidFill>
            <a:srgbClr val="FFB9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b="1" dirty="0" err="1"/>
              <a:t>Enf</a:t>
            </a:r>
            <a:r>
              <a:rPr lang="es-ES_tradnl" b="1" dirty="0"/>
              <a:t>. </a:t>
            </a:r>
            <a:r>
              <a:rPr lang="es-ES_tradnl" b="1" dirty="0" smtClean="0"/>
              <a:t>Inflamatoria Intestino</a:t>
            </a:r>
            <a:endParaRPr lang="es-ES_tradnl" b="1" dirty="0"/>
          </a:p>
        </p:txBody>
      </p:sp>
      <p:pic>
        <p:nvPicPr>
          <p:cNvPr id="116739" name="Picture 3" descr="UC-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58" r="12834"/>
          <a:stretch>
            <a:fillRect/>
          </a:stretch>
        </p:blipFill>
        <p:spPr bwMode="auto">
          <a:xfrm>
            <a:off x="1187450" y="2133600"/>
            <a:ext cx="5240338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7572" name="Text Box 4"/>
          <p:cNvSpPr txBox="1">
            <a:spLocks noChangeArrowheads="1"/>
          </p:cNvSpPr>
          <p:nvPr/>
        </p:nvSpPr>
        <p:spPr bwMode="auto">
          <a:xfrm>
            <a:off x="6499225" y="2613025"/>
            <a:ext cx="1853392" cy="646331"/>
          </a:xfrm>
          <a:prstGeom prst="rect">
            <a:avLst/>
          </a:prstGeom>
          <a:solidFill>
            <a:srgbClr val="FFB9D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 dirty="0"/>
              <a:t>Sólo afecta </a:t>
            </a:r>
          </a:p>
          <a:p>
            <a:pPr algn="l">
              <a:defRPr/>
            </a:pPr>
            <a:r>
              <a:rPr lang="es-ES_tradnl" sz="1800" b="1" dirty="0"/>
              <a:t>la capa mucosa</a:t>
            </a:r>
          </a:p>
        </p:txBody>
      </p:sp>
      <p:sp>
        <p:nvSpPr>
          <p:cNvPr id="116741" name="Oval 5"/>
          <p:cNvSpPr>
            <a:spLocks noChangeArrowheads="1"/>
          </p:cNvSpPr>
          <p:nvPr/>
        </p:nvSpPr>
        <p:spPr bwMode="auto">
          <a:xfrm>
            <a:off x="1746250" y="4005263"/>
            <a:ext cx="647700" cy="360362"/>
          </a:xfrm>
          <a:prstGeom prst="ellipse">
            <a:avLst/>
          </a:prstGeom>
          <a:solidFill>
            <a:srgbClr val="F9DB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7574" name="Text Box 6"/>
          <p:cNvSpPr txBox="1">
            <a:spLocks noChangeArrowheads="1"/>
          </p:cNvSpPr>
          <p:nvPr/>
        </p:nvSpPr>
        <p:spPr bwMode="auto">
          <a:xfrm>
            <a:off x="1674813" y="4005263"/>
            <a:ext cx="9842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c. mucosas</a:t>
            </a:r>
          </a:p>
        </p:txBody>
      </p:sp>
      <p:sp>
        <p:nvSpPr>
          <p:cNvPr id="116743" name="Rectangle 7"/>
          <p:cNvSpPr>
            <a:spLocks noChangeArrowheads="1"/>
          </p:cNvSpPr>
          <p:nvPr/>
        </p:nvSpPr>
        <p:spPr bwMode="auto">
          <a:xfrm>
            <a:off x="3330575" y="4221163"/>
            <a:ext cx="863600" cy="287337"/>
          </a:xfrm>
          <a:prstGeom prst="rect">
            <a:avLst/>
          </a:prstGeom>
          <a:solidFill>
            <a:srgbClr val="F9DB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6744" name="Rectangle 8"/>
          <p:cNvSpPr>
            <a:spLocks noChangeArrowheads="1"/>
          </p:cNvSpPr>
          <p:nvPr/>
        </p:nvSpPr>
        <p:spPr bwMode="auto">
          <a:xfrm>
            <a:off x="4410075" y="4076700"/>
            <a:ext cx="1008063" cy="504825"/>
          </a:xfrm>
          <a:prstGeom prst="rect">
            <a:avLst/>
          </a:prstGeom>
          <a:solidFill>
            <a:srgbClr val="F9DB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7577" name="Text Box 9"/>
          <p:cNvSpPr txBox="1">
            <a:spLocks noChangeArrowheads="1"/>
          </p:cNvSpPr>
          <p:nvPr/>
        </p:nvSpPr>
        <p:spPr bwMode="auto">
          <a:xfrm>
            <a:off x="3402013" y="4076700"/>
            <a:ext cx="11304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Ausencia</a:t>
            </a:r>
          </a:p>
          <a:p>
            <a:pPr algn="l">
              <a:defRPr/>
            </a:pPr>
            <a:r>
              <a:rPr lang="es-ES_tradnl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c. mucosas</a:t>
            </a:r>
          </a:p>
        </p:txBody>
      </p:sp>
      <p:sp>
        <p:nvSpPr>
          <p:cNvPr id="237578" name="Text Box 10"/>
          <p:cNvSpPr txBox="1">
            <a:spLocks noChangeArrowheads="1"/>
          </p:cNvSpPr>
          <p:nvPr/>
        </p:nvSpPr>
        <p:spPr bwMode="auto">
          <a:xfrm>
            <a:off x="4410075" y="4149725"/>
            <a:ext cx="17219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Distorsión criptas</a:t>
            </a:r>
          </a:p>
          <a:p>
            <a:pPr algn="l">
              <a:defRPr/>
            </a:pPr>
            <a:r>
              <a:rPr lang="es-ES_tradnl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Abscesos</a:t>
            </a:r>
          </a:p>
        </p:txBody>
      </p:sp>
      <p:sp>
        <p:nvSpPr>
          <p:cNvPr id="237579" name="Text Box 11"/>
          <p:cNvSpPr txBox="1">
            <a:spLocks noChangeArrowheads="1"/>
          </p:cNvSpPr>
          <p:nvPr/>
        </p:nvSpPr>
        <p:spPr bwMode="auto">
          <a:xfrm>
            <a:off x="1746250" y="1693863"/>
            <a:ext cx="15192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Colon normal</a:t>
            </a:r>
          </a:p>
        </p:txBody>
      </p:sp>
      <p:sp>
        <p:nvSpPr>
          <p:cNvPr id="237580" name="Text Box 12"/>
          <p:cNvSpPr txBox="1">
            <a:spLocks noChangeArrowheads="1"/>
          </p:cNvSpPr>
          <p:nvPr/>
        </p:nvSpPr>
        <p:spPr bwMode="auto">
          <a:xfrm>
            <a:off x="4194175" y="1766888"/>
            <a:ext cx="2044149" cy="369332"/>
          </a:xfrm>
          <a:prstGeom prst="rect">
            <a:avLst/>
          </a:prstGeom>
          <a:solidFill>
            <a:srgbClr val="BDD3FF"/>
          </a:solidFill>
          <a:ln w="28575">
            <a:solidFill>
              <a:srgbClr val="E880A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800" b="1"/>
              <a:t>Colitis ulcerativa</a:t>
            </a:r>
          </a:p>
        </p:txBody>
      </p:sp>
      <p:sp>
        <p:nvSpPr>
          <p:cNvPr id="237582" name="Text Box 14"/>
          <p:cNvSpPr txBox="1">
            <a:spLocks noChangeArrowheads="1"/>
          </p:cNvSpPr>
          <p:nvPr/>
        </p:nvSpPr>
        <p:spPr bwMode="auto">
          <a:xfrm>
            <a:off x="6474593" y="4954707"/>
            <a:ext cx="2241550" cy="1069975"/>
          </a:xfrm>
          <a:prstGeom prst="rect">
            <a:avLst/>
          </a:prstGeom>
          <a:solidFill>
            <a:srgbClr val="FFB9D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1600" b="1" dirty="0"/>
              <a:t>Diarrea Inflamatoria</a:t>
            </a:r>
          </a:p>
          <a:p>
            <a:pPr algn="l">
              <a:buFontTx/>
              <a:buChar char="•"/>
              <a:defRPr/>
            </a:pPr>
            <a:r>
              <a:rPr lang="es-ES_tradnl" sz="1600" b="1" dirty="0"/>
              <a:t> Poco volumen</a:t>
            </a:r>
          </a:p>
          <a:p>
            <a:pPr algn="l">
              <a:buFontTx/>
              <a:buChar char="•"/>
              <a:defRPr/>
            </a:pPr>
            <a:r>
              <a:rPr lang="es-ES_tradnl" sz="1600" b="1" dirty="0"/>
              <a:t> Moco </a:t>
            </a:r>
          </a:p>
          <a:p>
            <a:pPr algn="l">
              <a:buFontTx/>
              <a:buChar char="•"/>
              <a:defRPr/>
            </a:pPr>
            <a:r>
              <a:rPr lang="es-ES_tradnl" sz="1600" b="1" dirty="0"/>
              <a:t> sangre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7595368" y="796642"/>
            <a:ext cx="1091966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dirty="0" smtClean="0"/>
              <a:t>Diarrea</a:t>
            </a:r>
            <a:endParaRPr lang="es-ES" dirty="0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7236296" y="332656"/>
            <a:ext cx="1451038" cy="369332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 b="1" dirty="0" smtClean="0"/>
              <a:t>1. Tránsito</a:t>
            </a:r>
            <a:endParaRPr lang="es-ES" sz="1800" b="1" dirty="0"/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22" name="Text Box 14"/>
          <p:cNvSpPr txBox="1">
            <a:spLocks noChangeArrowheads="1"/>
          </p:cNvSpPr>
          <p:nvPr/>
        </p:nvSpPr>
        <p:spPr bwMode="auto">
          <a:xfrm>
            <a:off x="6588125" y="4797425"/>
            <a:ext cx="8921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Uff!</a:t>
            </a:r>
          </a:p>
        </p:txBody>
      </p:sp>
      <p:sp>
        <p:nvSpPr>
          <p:cNvPr id="145425" name="Text Box 17"/>
          <p:cNvSpPr txBox="1">
            <a:spLocks noChangeArrowheads="1"/>
          </p:cNvSpPr>
          <p:nvPr/>
        </p:nvSpPr>
        <p:spPr bwMode="auto">
          <a:xfrm>
            <a:off x="1116013" y="1557338"/>
            <a:ext cx="1439862" cy="485775"/>
          </a:xfrm>
          <a:prstGeom prst="rect">
            <a:avLst/>
          </a:prstGeom>
          <a:solidFill>
            <a:srgbClr val="FFC21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400" b="1">
                <a:solidFill>
                  <a:srgbClr val="54381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COLOR</a:t>
            </a:r>
          </a:p>
        </p:txBody>
      </p:sp>
      <p:sp>
        <p:nvSpPr>
          <p:cNvPr id="145426" name="Text Box 18"/>
          <p:cNvSpPr txBox="1">
            <a:spLocks noChangeArrowheads="1"/>
          </p:cNvSpPr>
          <p:nvPr/>
        </p:nvSpPr>
        <p:spPr bwMode="auto">
          <a:xfrm>
            <a:off x="1125895" y="3716338"/>
            <a:ext cx="1042272" cy="461665"/>
          </a:xfrm>
          <a:prstGeom prst="rect">
            <a:avLst/>
          </a:prstGeom>
          <a:solidFill>
            <a:srgbClr val="FFC197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b="1"/>
              <a:t>OLOR</a:t>
            </a:r>
          </a:p>
        </p:txBody>
      </p:sp>
      <p:sp>
        <p:nvSpPr>
          <p:cNvPr id="68613" name="Rectangle 19"/>
          <p:cNvSpPr>
            <a:spLocks noChangeArrowheads="1"/>
          </p:cNvSpPr>
          <p:nvPr/>
        </p:nvSpPr>
        <p:spPr bwMode="auto">
          <a:xfrm>
            <a:off x="4356893" y="4795838"/>
            <a:ext cx="1439863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5428" name="Text Box 20"/>
          <p:cNvSpPr txBox="1">
            <a:spLocks noChangeArrowheads="1"/>
          </p:cNvSpPr>
          <p:nvPr/>
        </p:nvSpPr>
        <p:spPr bwMode="auto">
          <a:xfrm>
            <a:off x="379413" y="620713"/>
            <a:ext cx="828675" cy="823912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4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45434" name="Text Box 26"/>
          <p:cNvSpPr txBox="1">
            <a:spLocks noChangeArrowheads="1"/>
          </p:cNvSpPr>
          <p:nvPr/>
        </p:nvSpPr>
        <p:spPr bwMode="auto">
          <a:xfrm>
            <a:off x="7189788" y="549275"/>
            <a:ext cx="1354858" cy="369332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800"/>
              <a:t>IV. HECES</a:t>
            </a:r>
          </a:p>
        </p:txBody>
      </p:sp>
      <p:sp>
        <p:nvSpPr>
          <p:cNvPr id="68616" name="Text Box 27"/>
          <p:cNvSpPr txBox="1">
            <a:spLocks noChangeArrowheads="1"/>
          </p:cNvSpPr>
          <p:nvPr/>
        </p:nvSpPr>
        <p:spPr bwMode="auto">
          <a:xfrm>
            <a:off x="6654469" y="1009303"/>
            <a:ext cx="187102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b="1" dirty="0" smtClean="0"/>
              <a:t>Características</a:t>
            </a:r>
            <a:endParaRPr lang="es-ES" sz="1800" b="1" dirty="0"/>
          </a:p>
        </p:txBody>
      </p:sp>
      <p:sp>
        <p:nvSpPr>
          <p:cNvPr id="145414" name="Oval 6"/>
          <p:cNvSpPr>
            <a:spLocks noChangeArrowheads="1"/>
          </p:cNvSpPr>
          <p:nvPr/>
        </p:nvSpPr>
        <p:spPr bwMode="auto">
          <a:xfrm>
            <a:off x="6406119" y="1982678"/>
            <a:ext cx="1978328" cy="2022386"/>
          </a:xfrm>
          <a:prstGeom prst="ellipse">
            <a:avLst/>
          </a:prstGeom>
          <a:noFill/>
          <a:ln w="28575">
            <a:solidFill>
              <a:srgbClr val="8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5437" name="Text Box 29"/>
          <p:cNvSpPr txBox="1">
            <a:spLocks noChangeArrowheads="1"/>
          </p:cNvSpPr>
          <p:nvPr/>
        </p:nvSpPr>
        <p:spPr bwMode="auto">
          <a:xfrm>
            <a:off x="650155" y="2249710"/>
            <a:ext cx="198003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>
                <a:solidFill>
                  <a:srgbClr val="006600"/>
                </a:solidFill>
              </a:rPr>
              <a:t>BILIRRUBINA</a:t>
            </a:r>
          </a:p>
          <a:p>
            <a:pPr eaLnBrk="1" hangingPunct="1"/>
            <a:r>
              <a:rPr lang="es-ES" sz="1600" b="1" dirty="0"/>
              <a:t>en intestino</a:t>
            </a:r>
          </a:p>
        </p:txBody>
      </p:sp>
      <p:sp>
        <p:nvSpPr>
          <p:cNvPr id="145438" name="Text Box 30"/>
          <p:cNvSpPr txBox="1">
            <a:spLocks noChangeArrowheads="1"/>
          </p:cNvSpPr>
          <p:nvPr/>
        </p:nvSpPr>
        <p:spPr bwMode="auto">
          <a:xfrm>
            <a:off x="2568415" y="2526804"/>
            <a:ext cx="11271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dirty="0"/>
              <a:t>Reducción</a:t>
            </a:r>
          </a:p>
        </p:txBody>
      </p:sp>
      <p:sp>
        <p:nvSpPr>
          <p:cNvPr id="145439" name="Text Box 31"/>
          <p:cNvSpPr txBox="1">
            <a:spLocks noChangeArrowheads="1"/>
          </p:cNvSpPr>
          <p:nvPr/>
        </p:nvSpPr>
        <p:spPr bwMode="auto">
          <a:xfrm>
            <a:off x="2551805" y="2114047"/>
            <a:ext cx="13468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Bacterias</a:t>
            </a:r>
          </a:p>
        </p:txBody>
      </p:sp>
      <p:sp>
        <p:nvSpPr>
          <p:cNvPr id="145440" name="Text Box 32"/>
          <p:cNvSpPr txBox="1">
            <a:spLocks noChangeArrowheads="1"/>
          </p:cNvSpPr>
          <p:nvPr/>
        </p:nvSpPr>
        <p:spPr bwMode="auto">
          <a:xfrm>
            <a:off x="3641344" y="2388210"/>
            <a:ext cx="1708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/>
              <a:t>BILINÓGENOS</a:t>
            </a:r>
          </a:p>
        </p:txBody>
      </p:sp>
      <p:sp>
        <p:nvSpPr>
          <p:cNvPr id="145441" name="Text Box 33"/>
          <p:cNvSpPr txBox="1">
            <a:spLocks noChangeArrowheads="1"/>
          </p:cNvSpPr>
          <p:nvPr/>
        </p:nvSpPr>
        <p:spPr bwMode="auto">
          <a:xfrm>
            <a:off x="5113382" y="2126694"/>
            <a:ext cx="13468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Bacterias</a:t>
            </a:r>
          </a:p>
        </p:txBody>
      </p:sp>
      <p:sp>
        <p:nvSpPr>
          <p:cNvPr id="145442" name="Text Box 34"/>
          <p:cNvSpPr txBox="1">
            <a:spLocks noChangeArrowheads="1"/>
          </p:cNvSpPr>
          <p:nvPr/>
        </p:nvSpPr>
        <p:spPr bwMode="auto">
          <a:xfrm>
            <a:off x="5215369" y="2563813"/>
            <a:ext cx="11223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dirty="0"/>
              <a:t>Oxidación</a:t>
            </a:r>
          </a:p>
        </p:txBody>
      </p:sp>
      <p:sp>
        <p:nvSpPr>
          <p:cNvPr id="145443" name="Text Box 35"/>
          <p:cNvSpPr txBox="1">
            <a:spLocks noChangeArrowheads="1"/>
          </p:cNvSpPr>
          <p:nvPr/>
        </p:nvSpPr>
        <p:spPr bwMode="auto">
          <a:xfrm>
            <a:off x="6710505" y="2126694"/>
            <a:ext cx="13404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>
                <a:solidFill>
                  <a:srgbClr val="663300"/>
                </a:solidFill>
              </a:rPr>
              <a:t>BILINAS</a:t>
            </a:r>
          </a:p>
        </p:txBody>
      </p:sp>
      <p:sp>
        <p:nvSpPr>
          <p:cNvPr id="145445" name="Text Box 37"/>
          <p:cNvSpPr txBox="1">
            <a:spLocks noChangeArrowheads="1"/>
          </p:cNvSpPr>
          <p:nvPr/>
        </p:nvSpPr>
        <p:spPr bwMode="auto">
          <a:xfrm>
            <a:off x="6783301" y="3176290"/>
            <a:ext cx="1223963" cy="425450"/>
          </a:xfrm>
          <a:prstGeom prst="rect">
            <a:avLst/>
          </a:prstGeom>
          <a:solidFill>
            <a:srgbClr val="FFC215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_tradnl" b="1">
                <a:solidFill>
                  <a:srgbClr val="54381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COLOR</a:t>
            </a:r>
          </a:p>
        </p:txBody>
      </p:sp>
      <p:sp>
        <p:nvSpPr>
          <p:cNvPr id="145446" name="Line 38"/>
          <p:cNvSpPr>
            <a:spLocks noChangeShapeType="1"/>
          </p:cNvSpPr>
          <p:nvPr/>
        </p:nvSpPr>
        <p:spPr bwMode="auto">
          <a:xfrm>
            <a:off x="2684463" y="2542917"/>
            <a:ext cx="1022350" cy="2089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5447" name="Line 39"/>
          <p:cNvSpPr>
            <a:spLocks noChangeShapeType="1"/>
          </p:cNvSpPr>
          <p:nvPr/>
        </p:nvSpPr>
        <p:spPr bwMode="auto">
          <a:xfrm flipV="1">
            <a:off x="5367338" y="2580506"/>
            <a:ext cx="892174" cy="1767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5449" name="Text Box 41"/>
          <p:cNvSpPr txBox="1">
            <a:spLocks noChangeArrowheads="1"/>
          </p:cNvSpPr>
          <p:nvPr/>
        </p:nvSpPr>
        <p:spPr bwMode="auto">
          <a:xfrm>
            <a:off x="929335" y="4385017"/>
            <a:ext cx="179408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b="1" dirty="0" smtClean="0"/>
              <a:t>METABOLISMO</a:t>
            </a:r>
          </a:p>
          <a:p>
            <a:pPr eaLnBrk="1" hangingPunct="1"/>
            <a:r>
              <a:rPr lang="es-ES" sz="1600" b="1" dirty="0" smtClean="0"/>
              <a:t>PROTEÍNAS</a:t>
            </a:r>
            <a:endParaRPr lang="es-ES" sz="1600" b="1" dirty="0"/>
          </a:p>
        </p:txBody>
      </p:sp>
      <p:sp>
        <p:nvSpPr>
          <p:cNvPr id="145450" name="Text Box 42"/>
          <p:cNvSpPr txBox="1">
            <a:spLocks noChangeArrowheads="1"/>
          </p:cNvSpPr>
          <p:nvPr/>
        </p:nvSpPr>
        <p:spPr bwMode="auto">
          <a:xfrm>
            <a:off x="2676204" y="4278610"/>
            <a:ext cx="13468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Bacterias</a:t>
            </a:r>
          </a:p>
        </p:txBody>
      </p:sp>
      <p:sp>
        <p:nvSpPr>
          <p:cNvPr id="145451" name="Line 43"/>
          <p:cNvSpPr>
            <a:spLocks noChangeShapeType="1"/>
          </p:cNvSpPr>
          <p:nvPr/>
        </p:nvSpPr>
        <p:spPr bwMode="auto">
          <a:xfrm>
            <a:off x="2828368" y="4677806"/>
            <a:ext cx="1080057" cy="1484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5452" name="Text Box 44"/>
          <p:cNvSpPr txBox="1">
            <a:spLocks noChangeArrowheads="1"/>
          </p:cNvSpPr>
          <p:nvPr/>
        </p:nvSpPr>
        <p:spPr bwMode="auto">
          <a:xfrm>
            <a:off x="3932921" y="4500563"/>
            <a:ext cx="97494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800" b="1" dirty="0"/>
              <a:t>GASES</a:t>
            </a:r>
          </a:p>
        </p:txBody>
      </p:sp>
      <p:sp>
        <p:nvSpPr>
          <p:cNvPr id="145453" name="Text Box 45"/>
          <p:cNvSpPr txBox="1">
            <a:spLocks noChangeArrowheads="1"/>
          </p:cNvSpPr>
          <p:nvPr/>
        </p:nvSpPr>
        <p:spPr bwMode="auto">
          <a:xfrm>
            <a:off x="3917950" y="4764088"/>
            <a:ext cx="10858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dirty="0" err="1"/>
              <a:t>Escatoles</a:t>
            </a:r>
            <a:endParaRPr lang="es-ES" sz="1600" dirty="0"/>
          </a:p>
          <a:p>
            <a:pPr algn="l" eaLnBrk="1" hangingPunct="1"/>
            <a:r>
              <a:rPr lang="es-ES" sz="1600" dirty="0" err="1"/>
              <a:t>Indoles</a:t>
            </a:r>
            <a:endParaRPr lang="es-ES" sz="1600" dirty="0"/>
          </a:p>
          <a:p>
            <a:pPr algn="l" eaLnBrk="1" hangingPunct="1"/>
            <a:r>
              <a:rPr lang="es-ES" sz="1600" dirty="0"/>
              <a:t>H</a:t>
            </a:r>
            <a:r>
              <a:rPr lang="es-ES" sz="1600" baseline="-25000" dirty="0"/>
              <a:t>2</a:t>
            </a:r>
            <a:r>
              <a:rPr lang="es-ES" sz="1600" dirty="0"/>
              <a:t>S</a:t>
            </a:r>
          </a:p>
        </p:txBody>
      </p:sp>
      <p:sp>
        <p:nvSpPr>
          <p:cNvPr id="145455" name="AutoShape 47"/>
          <p:cNvSpPr>
            <a:spLocks noChangeArrowheads="1"/>
          </p:cNvSpPr>
          <p:nvPr/>
        </p:nvSpPr>
        <p:spPr bwMode="auto">
          <a:xfrm>
            <a:off x="7275039" y="2481559"/>
            <a:ext cx="215900" cy="649288"/>
          </a:xfrm>
          <a:prstGeom prst="downArrow">
            <a:avLst>
              <a:gd name="adj1" fmla="val 50000"/>
              <a:gd name="adj2" fmla="val 75184"/>
            </a:avLst>
          </a:prstGeom>
          <a:solidFill>
            <a:srgbClr val="FFC215"/>
          </a:solidFill>
          <a:ln w="9525">
            <a:solidFill>
              <a:srgbClr val="54381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45457" name="Text Box 49"/>
          <p:cNvSpPr txBox="1">
            <a:spLocks noChangeArrowheads="1"/>
          </p:cNvSpPr>
          <p:nvPr/>
        </p:nvSpPr>
        <p:spPr bwMode="auto">
          <a:xfrm>
            <a:off x="5377910" y="4912202"/>
            <a:ext cx="899605" cy="400110"/>
          </a:xfrm>
          <a:prstGeom prst="rect">
            <a:avLst/>
          </a:prstGeom>
          <a:solidFill>
            <a:srgbClr val="FFC197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b="1" dirty="0"/>
              <a:t>OLOR</a:t>
            </a:r>
          </a:p>
        </p:txBody>
      </p:sp>
      <p:sp>
        <p:nvSpPr>
          <p:cNvPr id="145415" name="Oval 7"/>
          <p:cNvSpPr>
            <a:spLocks noChangeArrowheads="1"/>
          </p:cNvSpPr>
          <p:nvPr/>
        </p:nvSpPr>
        <p:spPr bwMode="auto">
          <a:xfrm>
            <a:off x="5072746" y="4147939"/>
            <a:ext cx="1515379" cy="1441649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5460" name="AutoShape 52"/>
          <p:cNvSpPr>
            <a:spLocks noChangeArrowheads="1"/>
          </p:cNvSpPr>
          <p:nvPr/>
        </p:nvSpPr>
        <p:spPr bwMode="auto">
          <a:xfrm>
            <a:off x="5695950" y="4229100"/>
            <a:ext cx="214313" cy="649288"/>
          </a:xfrm>
          <a:prstGeom prst="downArrow">
            <a:avLst>
              <a:gd name="adj1" fmla="val 50000"/>
              <a:gd name="adj2" fmla="val 75741"/>
            </a:avLst>
          </a:prstGeom>
          <a:solidFill>
            <a:srgbClr val="FFC197"/>
          </a:solidFill>
          <a:ln w="9525">
            <a:solidFill>
              <a:srgbClr val="54381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45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145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45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145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145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145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145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1" dur="2000" fill="hold"/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1" dur="2000" fill="hold"/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6" dur="2000"/>
                                        <p:tgtEl>
                                          <p:spTgt spid="145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22" grpId="0"/>
      <p:bldP spid="145425" grpId="0" animBg="1"/>
      <p:bldP spid="145426" grpId="0" animBg="1"/>
      <p:bldP spid="145414" grpId="0" animBg="1"/>
      <p:bldP spid="145414" grpId="1" animBg="1"/>
      <p:bldP spid="145437" grpId="0"/>
      <p:bldP spid="145438" grpId="0"/>
      <p:bldP spid="145439" grpId="0"/>
      <p:bldP spid="145440" grpId="0"/>
      <p:bldP spid="145441" grpId="0"/>
      <p:bldP spid="145442" grpId="0"/>
      <p:bldP spid="145443" grpId="0"/>
      <p:bldP spid="145445" grpId="0" animBg="1"/>
      <p:bldP spid="145446" grpId="0" animBg="1"/>
      <p:bldP spid="145447" grpId="0" animBg="1"/>
      <p:bldP spid="145449" grpId="0"/>
      <p:bldP spid="145450" grpId="0"/>
      <p:bldP spid="145451" grpId="0" animBg="1"/>
      <p:bldP spid="145452" grpId="0"/>
      <p:bldP spid="145453" grpId="0"/>
      <p:bldP spid="145455" grpId="0" animBg="1"/>
      <p:bldP spid="145457" grpId="0" animBg="1"/>
      <p:bldP spid="145415" grpId="0" animBg="1"/>
      <p:bldP spid="145415" grpId="1" animBg="1"/>
      <p:bldP spid="145460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3" descr="colitis ulcerativa fulminant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" t="5266" r="1963" b="5794"/>
          <a:stretch/>
        </p:blipFill>
        <p:spPr bwMode="auto">
          <a:xfrm>
            <a:off x="138456" y="1460793"/>
            <a:ext cx="8784976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8596" name="Text Box 4"/>
          <p:cNvSpPr txBox="1">
            <a:spLocks noChangeArrowheads="1"/>
          </p:cNvSpPr>
          <p:nvPr/>
        </p:nvSpPr>
        <p:spPr bwMode="auto">
          <a:xfrm>
            <a:off x="138456" y="879103"/>
            <a:ext cx="4528804" cy="461665"/>
          </a:xfrm>
          <a:prstGeom prst="rect">
            <a:avLst/>
          </a:prstGeom>
          <a:solidFill>
            <a:srgbClr val="FFB9D0"/>
          </a:soli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400" dirty="0"/>
              <a:t>Colitis inflamatoria fulminante</a:t>
            </a:r>
          </a:p>
        </p:txBody>
      </p:sp>
      <p:sp>
        <p:nvSpPr>
          <p:cNvPr id="117764" name="Rectangle 6"/>
          <p:cNvSpPr>
            <a:spLocks noChangeArrowheads="1"/>
          </p:cNvSpPr>
          <p:nvPr/>
        </p:nvSpPr>
        <p:spPr bwMode="auto">
          <a:xfrm>
            <a:off x="7585572" y="730268"/>
            <a:ext cx="1069524" cy="369332"/>
          </a:xfrm>
          <a:prstGeom prst="rect">
            <a:avLst/>
          </a:prstGeom>
          <a:solidFill>
            <a:srgbClr val="D3EB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Diarrea </a:t>
            </a:r>
          </a:p>
        </p:txBody>
      </p:sp>
      <p:sp>
        <p:nvSpPr>
          <p:cNvPr id="117765" name="Text Box 7"/>
          <p:cNvSpPr txBox="1">
            <a:spLocks noChangeArrowheads="1"/>
          </p:cNvSpPr>
          <p:nvPr/>
        </p:nvSpPr>
        <p:spPr bwMode="auto">
          <a:xfrm>
            <a:off x="1482673" y="6282311"/>
            <a:ext cx="609654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dirty="0" err="1"/>
              <a:t>Swaminanth</a:t>
            </a:r>
            <a:r>
              <a:rPr lang="es-ES" sz="1200" dirty="0"/>
              <a:t> A., </a:t>
            </a:r>
            <a:r>
              <a:rPr lang="es-ES" sz="1200" dirty="0" err="1"/>
              <a:t>Feingold</a:t>
            </a:r>
            <a:r>
              <a:rPr lang="es-ES" sz="1200" dirty="0"/>
              <a:t> F. </a:t>
            </a:r>
            <a:r>
              <a:rPr lang="es-ES" sz="1200" i="1" dirty="0" err="1"/>
              <a:t>Fulminant</a:t>
            </a:r>
            <a:r>
              <a:rPr lang="es-ES" sz="1200" i="1" dirty="0"/>
              <a:t> </a:t>
            </a:r>
            <a:r>
              <a:rPr lang="es-ES" sz="1200" i="1" dirty="0" err="1"/>
              <a:t>ulcerative</a:t>
            </a:r>
            <a:r>
              <a:rPr lang="es-ES" sz="1200" i="1" dirty="0"/>
              <a:t> colitis</a:t>
            </a:r>
            <a:r>
              <a:rPr lang="es-ES" sz="1200" dirty="0"/>
              <a:t>. N </a:t>
            </a:r>
            <a:r>
              <a:rPr lang="es-ES" sz="1200" dirty="0" err="1"/>
              <a:t>Engl</a:t>
            </a:r>
            <a:r>
              <a:rPr lang="es-ES" sz="1200" dirty="0"/>
              <a:t> J </a:t>
            </a:r>
            <a:r>
              <a:rPr lang="es-ES" sz="1200" dirty="0" err="1"/>
              <a:t>Med</a:t>
            </a:r>
            <a:r>
              <a:rPr lang="es-ES" sz="1200" dirty="0"/>
              <a:t> 362; 7, </a:t>
            </a:r>
            <a:r>
              <a:rPr lang="es-ES" sz="1200" dirty="0" smtClean="0"/>
              <a:t>2010</a:t>
            </a:r>
            <a:endParaRPr lang="es-ES" sz="1200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753791" y="332656"/>
            <a:ext cx="1933543" cy="307777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VI. ALTERACIONES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6994072" y="4773161"/>
            <a:ext cx="19913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VE" sz="1600" dirty="0" smtClean="0"/>
              <a:t>Histología</a:t>
            </a:r>
            <a:r>
              <a:rPr lang="es-VE" sz="1600" dirty="0" smtClean="0"/>
              <a:t>: </a:t>
            </a:r>
            <a:r>
              <a:rPr lang="es-VE" sz="1600" dirty="0" smtClean="0"/>
              <a:t>Abscesos en criptas</a:t>
            </a:r>
            <a:r>
              <a:rPr lang="es-VE" sz="1600" dirty="0" smtClean="0"/>
              <a:t>, </a:t>
            </a:r>
            <a:r>
              <a:rPr lang="es-VE" sz="1600" dirty="0" smtClean="0"/>
              <a:t>infiltrados </a:t>
            </a:r>
            <a:r>
              <a:rPr lang="es-VE" sz="1600" dirty="0" err="1" smtClean="0"/>
              <a:t>linfoplasmocitarios</a:t>
            </a:r>
            <a:endParaRPr lang="es-VE" sz="1600" dirty="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2965379" y="4802521"/>
            <a:ext cx="37369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Pieza </a:t>
            </a:r>
            <a:r>
              <a:rPr lang="es-VE" sz="1600" dirty="0" smtClean="0"/>
              <a:t>quirúrgica: </a:t>
            </a:r>
            <a:r>
              <a:rPr lang="es-VE" sz="1600" dirty="0" smtClean="0"/>
              <a:t>líneas </a:t>
            </a:r>
            <a:r>
              <a:rPr lang="es-VE" sz="1600" dirty="0" smtClean="0"/>
              <a:t>de ulceración </a:t>
            </a:r>
            <a:endParaRPr lang="es-VE" sz="1600" dirty="0" smtClean="0"/>
          </a:p>
          <a:p>
            <a:r>
              <a:rPr lang="es-VE" sz="1600" dirty="0" smtClean="0"/>
              <a:t>y </a:t>
            </a:r>
            <a:r>
              <a:rPr lang="es-VE" sz="1600" dirty="0" smtClean="0"/>
              <a:t>mucosa inflamada</a:t>
            </a:r>
            <a:r>
              <a:rPr lang="es-VE" sz="1600" dirty="0" smtClean="0"/>
              <a:t>.</a:t>
            </a:r>
            <a:endParaRPr lang="es-VE" sz="1600" dirty="0" smtClean="0"/>
          </a:p>
        </p:txBody>
      </p:sp>
      <p:sp>
        <p:nvSpPr>
          <p:cNvPr id="12" name="CuadroTexto 11"/>
          <p:cNvSpPr txBox="1"/>
          <p:nvPr/>
        </p:nvSpPr>
        <p:spPr>
          <a:xfrm>
            <a:off x="164026" y="4748243"/>
            <a:ext cx="28151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TAC: Gran dilatación colon, </a:t>
            </a:r>
            <a:endParaRPr lang="es-VE" sz="1600" dirty="0" smtClean="0"/>
          </a:p>
          <a:p>
            <a:r>
              <a:rPr lang="es-VE" sz="1600" dirty="0" smtClean="0"/>
              <a:t>aire </a:t>
            </a:r>
            <a:r>
              <a:rPr lang="es-VE" sz="1600" dirty="0" smtClean="0"/>
              <a:t>libre en cavidad.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3" name="Text Box 3"/>
          <p:cNvSpPr txBox="1">
            <a:spLocks noChangeArrowheads="1"/>
          </p:cNvSpPr>
          <p:nvPr/>
        </p:nvSpPr>
        <p:spPr bwMode="auto">
          <a:xfrm>
            <a:off x="251520" y="1557338"/>
            <a:ext cx="4391025" cy="4216539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endParaRPr lang="es-ES" sz="1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buFontTx/>
              <a:buChar char="•"/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Otras:</a:t>
            </a:r>
          </a:p>
          <a:p>
            <a:pPr algn="l">
              <a:buFontTx/>
              <a:buChar char="•"/>
              <a:defRPr/>
            </a:pPr>
            <a:endParaRPr lang="es-E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dirty="0">
                <a:solidFill>
                  <a:srgbClr val="F27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Alérgica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Intolerancia comidas, </a:t>
            </a:r>
            <a:r>
              <a:rPr lang="es-ES" sz="1800" b="1" dirty="0" err="1"/>
              <a:t>IgE</a:t>
            </a:r>
            <a:endParaRPr lang="es-ES" sz="1800" b="1" dirty="0"/>
          </a:p>
          <a:p>
            <a:pPr algn="l">
              <a:defRPr/>
            </a:pPr>
            <a:endParaRPr lang="es-ES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Endocrina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S. Carcinoide,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Vipidoma</a:t>
            </a: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" dirty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Mecánica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Tumores</a:t>
            </a:r>
          </a:p>
          <a:p>
            <a:pPr algn="l">
              <a:defRPr/>
            </a:pPr>
            <a:endParaRPr lang="es-ES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Psicógena: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Aumento tono </a:t>
            </a:r>
            <a:r>
              <a:rPr lang="es-ES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vagal</a:t>
            </a: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" dirty="0">
                <a:solidFill>
                  <a:srgbClr val="00964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Malabsorción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Esteatorrea</a:t>
            </a:r>
          </a:p>
          <a:p>
            <a:pPr algn="l">
              <a:defRPr/>
            </a:pPr>
            <a:endParaRPr lang="es-ES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Drogas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Colinérgicos o   </a:t>
            </a:r>
          </a:p>
          <a:p>
            <a:pPr algn="l"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</a:t>
            </a:r>
            <a:r>
              <a:rPr lang="es-E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parasimpaticomiméticos</a:t>
            </a:r>
            <a:endParaRPr lang="es-E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s-ES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0644" name="Text Box 4"/>
          <p:cNvSpPr txBox="1">
            <a:spLocks noChangeArrowheads="1"/>
          </p:cNvSpPr>
          <p:nvPr/>
        </p:nvSpPr>
        <p:spPr bwMode="auto">
          <a:xfrm>
            <a:off x="468312" y="708960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18789" name="Picture 6" descr="720169-fig1polipo rectal"/>
          <p:cNvPicPr>
            <a:picLocks noChangeAspect="1" noChangeArrowheads="1"/>
          </p:cNvPicPr>
          <p:nvPr/>
        </p:nvPicPr>
        <p:blipFill>
          <a:blip r:embed="rId2">
            <a:lum bright="6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570" y="2276475"/>
            <a:ext cx="4176713" cy="289718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588922" y="1278346"/>
            <a:ext cx="1091966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dirty="0"/>
              <a:t>Diarrea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409112" y="404813"/>
            <a:ext cx="2271776" cy="338554"/>
          </a:xfrm>
          <a:prstGeom prst="rect">
            <a:avLst/>
          </a:prstGeom>
          <a:solidFill>
            <a:srgbClr val="80C5C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/>
              <a:t>VI. ALTERACIONES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7478315" y="857681"/>
            <a:ext cx="1202573" cy="338554"/>
          </a:xfrm>
          <a:prstGeom prst="rect">
            <a:avLst/>
          </a:prstGeom>
          <a:solidFill>
            <a:srgbClr val="CCE8E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dirty="0" smtClean="0"/>
              <a:t>1. Tránsito</a:t>
            </a:r>
            <a:endParaRPr lang="es-ES" sz="1600" dirty="0"/>
          </a:p>
        </p:txBody>
      </p:sp>
      <p:sp>
        <p:nvSpPr>
          <p:cNvPr id="2" name="1 Elipse"/>
          <p:cNvSpPr/>
          <p:nvPr/>
        </p:nvSpPr>
        <p:spPr bwMode="auto">
          <a:xfrm>
            <a:off x="4787702" y="2924944"/>
            <a:ext cx="2232248" cy="1872208"/>
          </a:xfrm>
          <a:prstGeom prst="ellipse">
            <a:avLst/>
          </a:prstGeom>
          <a:noFill/>
          <a:ln w="19050" cap="flat" cmpd="sng" algn="ctr">
            <a:solidFill>
              <a:schemeClr val="bg1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444208" y="6559310"/>
            <a:ext cx="260840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40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643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9" name="Text Box 5"/>
          <p:cNvSpPr txBox="1">
            <a:spLocks noChangeArrowheads="1"/>
          </p:cNvSpPr>
          <p:nvPr/>
        </p:nvSpPr>
        <p:spPr bwMode="auto">
          <a:xfrm>
            <a:off x="7020272" y="814966"/>
            <a:ext cx="1711383" cy="400110"/>
          </a:xfrm>
          <a:prstGeom prst="rect">
            <a:avLst/>
          </a:prstGeom>
          <a:solidFill>
            <a:srgbClr val="B3FFB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dirty="0" smtClean="0"/>
              <a:t>Tratamiento</a:t>
            </a:r>
            <a:endParaRPr lang="es-ES" dirty="0"/>
          </a:p>
        </p:txBody>
      </p:sp>
      <p:sp>
        <p:nvSpPr>
          <p:cNvPr id="241670" name="Text Box 6"/>
          <p:cNvSpPr txBox="1">
            <a:spLocks noChangeArrowheads="1"/>
          </p:cNvSpPr>
          <p:nvPr/>
        </p:nvSpPr>
        <p:spPr bwMode="auto">
          <a:xfrm>
            <a:off x="467544" y="1340767"/>
            <a:ext cx="2448272" cy="2182029"/>
          </a:xfrm>
          <a:prstGeom prst="rect">
            <a:avLst/>
          </a:prstGeom>
          <a:solidFill>
            <a:srgbClr val="DCF0C6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buFontTx/>
              <a:buChar char="•"/>
            </a:pPr>
            <a:endParaRPr lang="es-ES" sz="900" dirty="0"/>
          </a:p>
          <a:p>
            <a:pPr algn="l" eaLnBrk="1" hangingPunct="1">
              <a:buFontTx/>
              <a:buChar char="•"/>
            </a:pPr>
            <a:r>
              <a:rPr lang="es-ES" dirty="0"/>
              <a:t> Reponer pérdidas</a:t>
            </a:r>
          </a:p>
          <a:p>
            <a:pPr algn="l" eaLnBrk="1" hangingPunct="1">
              <a:buFontTx/>
              <a:buChar char="•"/>
            </a:pPr>
            <a:endParaRPr lang="es-ES" sz="1200" dirty="0"/>
          </a:p>
          <a:p>
            <a:pPr algn="l" eaLnBrk="1" hangingPunct="1">
              <a:buFontTx/>
              <a:buChar char="•"/>
            </a:pPr>
            <a:r>
              <a:rPr lang="es-ES" dirty="0"/>
              <a:t> Tratar la causa</a:t>
            </a:r>
          </a:p>
          <a:p>
            <a:pPr algn="l" eaLnBrk="1" hangingPunct="1">
              <a:buFontTx/>
              <a:buChar char="•"/>
            </a:pPr>
            <a:endParaRPr lang="es-ES" sz="1200" dirty="0"/>
          </a:p>
          <a:p>
            <a:pPr algn="l" eaLnBrk="1" hangingPunct="1">
              <a:buFontTx/>
              <a:buChar char="•"/>
            </a:pPr>
            <a:r>
              <a:rPr lang="es-ES" dirty="0"/>
              <a:t> Drogas</a:t>
            </a:r>
          </a:p>
          <a:p>
            <a:pPr algn="l" eaLnBrk="1" hangingPunct="1">
              <a:buFontTx/>
              <a:buChar char="•"/>
            </a:pPr>
            <a:endParaRPr lang="es-ES" sz="1200" dirty="0"/>
          </a:p>
          <a:p>
            <a:pPr algn="l" eaLnBrk="1" hangingPunct="1">
              <a:buFontTx/>
              <a:buChar char="•"/>
            </a:pPr>
            <a:r>
              <a:rPr lang="es-ES" dirty="0"/>
              <a:t> </a:t>
            </a:r>
            <a:r>
              <a:rPr lang="es-ES" dirty="0" err="1"/>
              <a:t>Probióticos</a:t>
            </a:r>
            <a:r>
              <a:rPr lang="es-ES" dirty="0"/>
              <a:t> </a:t>
            </a:r>
          </a:p>
          <a:p>
            <a:pPr algn="l" eaLnBrk="1" hangingPunct="1">
              <a:buFontTx/>
              <a:buChar char="•"/>
            </a:pPr>
            <a:endParaRPr lang="es-ES" sz="900" dirty="0"/>
          </a:p>
        </p:txBody>
      </p:sp>
      <p:sp>
        <p:nvSpPr>
          <p:cNvPr id="241671" name="Text Box 7"/>
          <p:cNvSpPr txBox="1">
            <a:spLocks noChangeArrowheads="1"/>
          </p:cNvSpPr>
          <p:nvPr/>
        </p:nvSpPr>
        <p:spPr bwMode="auto">
          <a:xfrm>
            <a:off x="485007" y="3902875"/>
            <a:ext cx="3360489" cy="1738938"/>
          </a:xfrm>
          <a:prstGeom prst="rect">
            <a:avLst/>
          </a:prstGeom>
          <a:solidFill>
            <a:srgbClr val="B3EB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Drogas nuevas</a:t>
            </a:r>
          </a:p>
          <a:p>
            <a:pPr algn="l" eaLnBrk="1" hangingPunct="1"/>
            <a:endParaRPr lang="es-ES" sz="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/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Bloqueadores de Canales de </a:t>
            </a:r>
            <a:r>
              <a:rPr lang="es-E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</a:t>
            </a:r>
            <a:r>
              <a:rPr lang="es-ES" sz="16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/>
            <a:r>
              <a:rPr lang="es-ES" sz="1600" i="1" dirty="0" err="1" smtClean="0"/>
              <a:t>Crofelemer</a:t>
            </a:r>
            <a:r>
              <a:rPr lang="es-ES" sz="1600" dirty="0" smtClean="0"/>
              <a:t> </a:t>
            </a:r>
            <a:r>
              <a:rPr lang="es-ES" sz="1600" dirty="0"/>
              <a:t>en ensayos clínicos en cólera en </a:t>
            </a:r>
            <a:r>
              <a:rPr lang="es-ES" sz="1600" dirty="0" smtClean="0"/>
              <a:t>India 2010</a:t>
            </a:r>
          </a:p>
          <a:p>
            <a:pPr algn="l" eaLnBrk="1" hangingPunct="1"/>
            <a:r>
              <a:rPr lang="es-ES" sz="1600" dirty="0" smtClean="0"/>
              <a:t>Bloquea canales de Cl</a:t>
            </a:r>
            <a:r>
              <a:rPr lang="es-ES" sz="1600" baseline="30000" dirty="0" smtClean="0"/>
              <a:t>-</a:t>
            </a:r>
            <a:r>
              <a:rPr lang="es-ES" sz="1600" dirty="0" smtClean="0"/>
              <a:t> CFTR y el activado por Ca</a:t>
            </a:r>
            <a:r>
              <a:rPr lang="es-ES" sz="1600" baseline="30000" dirty="0" smtClean="0"/>
              <a:t>++</a:t>
            </a:r>
            <a:endParaRPr lang="es-ES" sz="1600" baseline="30000" dirty="0"/>
          </a:p>
        </p:txBody>
      </p:sp>
      <p:pic>
        <p:nvPicPr>
          <p:cNvPr id="241672" name="Picture 8" descr="imod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3" r="13026" b="10632"/>
          <a:stretch>
            <a:fillRect/>
          </a:stretch>
        </p:blipFill>
        <p:spPr bwMode="auto">
          <a:xfrm>
            <a:off x="6776473" y="1385559"/>
            <a:ext cx="1586671" cy="2039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1673" name="Picture 9" descr="Lomoti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22" b="16803"/>
          <a:stretch>
            <a:fillRect/>
          </a:stretch>
        </p:blipFill>
        <p:spPr bwMode="auto">
          <a:xfrm>
            <a:off x="6776473" y="3522797"/>
            <a:ext cx="1559729" cy="1252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1674" name="Text Box 10"/>
          <p:cNvSpPr txBox="1">
            <a:spLocks noChangeArrowheads="1"/>
          </p:cNvSpPr>
          <p:nvPr/>
        </p:nvSpPr>
        <p:spPr bwMode="auto">
          <a:xfrm>
            <a:off x="424345" y="545432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_tradnl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1677" name="Text Box 13"/>
          <p:cNvSpPr txBox="1">
            <a:spLocks noChangeArrowheads="1"/>
          </p:cNvSpPr>
          <p:nvPr/>
        </p:nvSpPr>
        <p:spPr bwMode="auto">
          <a:xfrm>
            <a:off x="3122567" y="1340768"/>
            <a:ext cx="3576620" cy="2277547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600" b="1" dirty="0"/>
              <a:t>Drogas uso común</a:t>
            </a:r>
          </a:p>
          <a:p>
            <a:pPr algn="l" eaLnBrk="1" hangingPunct="1"/>
            <a:endParaRPr lang="es-ES" sz="1000" dirty="0"/>
          </a:p>
          <a:p>
            <a:pPr algn="l" eaLnBrk="1" hangingPunct="1">
              <a:buClr>
                <a:srgbClr val="FF0066"/>
              </a:buClr>
              <a:buFontTx/>
              <a:buChar char="•"/>
            </a:pPr>
            <a:r>
              <a:rPr lang="es-ES" sz="1600" dirty="0"/>
              <a:t> Simpaticomiméticos</a:t>
            </a:r>
          </a:p>
          <a:p>
            <a:pPr algn="l" eaLnBrk="1" hangingPunct="1"/>
            <a:endParaRPr lang="es-ES" sz="1000" dirty="0"/>
          </a:p>
          <a:p>
            <a:pPr algn="l" eaLnBrk="1" hangingPunct="1">
              <a:buClr>
                <a:srgbClr val="FF0066"/>
              </a:buClr>
              <a:buFontTx/>
              <a:buChar char="•"/>
            </a:pPr>
            <a:r>
              <a:rPr lang="es-ES" sz="1600" dirty="0"/>
              <a:t> </a:t>
            </a:r>
            <a:r>
              <a:rPr lang="es-ES" sz="1600" dirty="0" err="1"/>
              <a:t>Loperamida</a:t>
            </a:r>
            <a:r>
              <a:rPr lang="es-ES" sz="1600" dirty="0"/>
              <a:t> </a:t>
            </a:r>
            <a:r>
              <a:rPr lang="es-ES" sz="1600" i="1" dirty="0" err="1"/>
              <a:t>Imodium</a:t>
            </a:r>
            <a:r>
              <a:rPr lang="es-ES" sz="1600" dirty="0"/>
              <a:t> </a:t>
            </a:r>
          </a:p>
          <a:p>
            <a:pPr algn="l" eaLnBrk="1" hangingPunct="1"/>
            <a:r>
              <a:rPr lang="es-ES" sz="1600" dirty="0"/>
              <a:t>  </a:t>
            </a:r>
            <a:r>
              <a:rPr lang="es-ES" sz="1600" b="1" dirty="0"/>
              <a:t>Agonista opioide 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s-ES" sz="1600" dirty="0"/>
              <a:t>nhibe motilidad</a:t>
            </a:r>
          </a:p>
          <a:p>
            <a:pPr algn="l" eaLnBrk="1" hangingPunct="1"/>
            <a:r>
              <a:rPr lang="es-ES" sz="1600" dirty="0"/>
              <a:t>  Diarrea del viajero</a:t>
            </a:r>
          </a:p>
          <a:p>
            <a:pPr algn="l" eaLnBrk="1" hangingPunct="1"/>
            <a:endParaRPr lang="es-ES" sz="1000" dirty="0"/>
          </a:p>
          <a:p>
            <a:pPr algn="l" eaLnBrk="1" hangingPunct="1">
              <a:buClr>
                <a:srgbClr val="FF0066"/>
              </a:buClr>
              <a:buFontTx/>
              <a:buChar char="•"/>
            </a:pPr>
            <a:r>
              <a:rPr lang="es-ES" sz="1600" dirty="0"/>
              <a:t> </a:t>
            </a:r>
            <a:r>
              <a:rPr lang="es-ES" sz="1600" dirty="0" err="1"/>
              <a:t>Defenoxilato</a:t>
            </a:r>
            <a:r>
              <a:rPr lang="es-ES" sz="1600" dirty="0"/>
              <a:t> – </a:t>
            </a:r>
            <a:r>
              <a:rPr lang="es-ES" sz="1600" b="1" dirty="0"/>
              <a:t>atropina</a:t>
            </a:r>
            <a:r>
              <a:rPr lang="es-ES" sz="1600" dirty="0"/>
              <a:t> </a:t>
            </a:r>
            <a:r>
              <a:rPr lang="es-ES" sz="1600" i="1" dirty="0" err="1"/>
              <a:t>Lomotil</a:t>
            </a:r>
            <a:endParaRPr lang="es-ES" sz="1600" i="1" dirty="0"/>
          </a:p>
          <a:p>
            <a:pPr algn="l" eaLnBrk="1" hangingPunct="1"/>
            <a:r>
              <a:rPr lang="es-ES" sz="1600" dirty="0"/>
              <a:t>  Inhibe motilidad</a:t>
            </a:r>
          </a:p>
        </p:txBody>
      </p:sp>
      <p:sp>
        <p:nvSpPr>
          <p:cNvPr id="119819" name="Rectangle 14"/>
          <p:cNvSpPr>
            <a:spLocks noChangeArrowheads="1"/>
          </p:cNvSpPr>
          <p:nvPr/>
        </p:nvSpPr>
        <p:spPr bwMode="auto">
          <a:xfrm rot="10800000" flipV="1">
            <a:off x="383447" y="5700596"/>
            <a:ext cx="3888434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900" b="1" dirty="0"/>
              <a:t>http://www.drugs.com/clinical_trials/crofelemer-first-class-anti-diarrheal-agent-positive-clinical-results-discussed-13th-annual-us-6990.html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79512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7615644" y="332656"/>
            <a:ext cx="1116011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dirty="0" smtClean="0"/>
              <a:t>Diarrea</a:t>
            </a:r>
            <a:endParaRPr lang="es-ES" dirty="0"/>
          </a:p>
        </p:txBody>
      </p:sp>
      <p:sp>
        <p:nvSpPr>
          <p:cNvPr id="2" name="1 CuadroTexto"/>
          <p:cNvSpPr txBox="1"/>
          <p:nvPr/>
        </p:nvSpPr>
        <p:spPr>
          <a:xfrm>
            <a:off x="4572000" y="4873530"/>
            <a:ext cx="2957861" cy="1200329"/>
          </a:xfrm>
          <a:prstGeom prst="rect">
            <a:avLst/>
          </a:prstGeom>
          <a:solidFill>
            <a:srgbClr val="FFBF9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¡¡</a:t>
            </a:r>
            <a:r>
              <a:rPr lang="es-VE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Transplante</a:t>
            </a:r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fecal !!</a:t>
            </a:r>
          </a:p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Heces de sanos por vía </a:t>
            </a:r>
          </a:p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endoscópica  o vía oral en </a:t>
            </a:r>
          </a:p>
          <a:p>
            <a:r>
              <a:rPr lang="es-VE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infección por </a:t>
            </a:r>
            <a:r>
              <a:rPr lang="es-VE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difficile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3872382" y="4259345"/>
            <a:ext cx="1329210" cy="400110"/>
          </a:xfrm>
          <a:prstGeom prst="rect">
            <a:avLst/>
          </a:prstGeom>
          <a:solidFill>
            <a:srgbClr val="FFE1F5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¿Por qué?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7419920" y="5238273"/>
            <a:ext cx="1329210" cy="400110"/>
          </a:xfrm>
          <a:prstGeom prst="rect">
            <a:avLst/>
          </a:prstGeom>
          <a:solidFill>
            <a:srgbClr val="FFE1F5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¿Por qué?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70" grpId="0" animBg="1"/>
      <p:bldP spid="241671" grpId="0" animBg="1"/>
      <p:bldP spid="241677" grpId="0" animBg="1"/>
      <p:bldP spid="2" grpId="0" animBg="1"/>
      <p:bldP spid="15" grpId="0" animBg="1"/>
      <p:bldP spid="16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ChangeArrowheads="1"/>
          </p:cNvSpPr>
          <p:nvPr/>
        </p:nvSpPr>
        <p:spPr bwMode="auto">
          <a:xfrm>
            <a:off x="3987800" y="836489"/>
            <a:ext cx="2879725" cy="9366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_tradnl" dirty="0"/>
          </a:p>
        </p:txBody>
      </p:sp>
      <p:sp>
        <p:nvSpPr>
          <p:cNvPr id="247811" name="Rectangle 3"/>
          <p:cNvSpPr>
            <a:spLocks noChangeArrowheads="1"/>
          </p:cNvSpPr>
          <p:nvPr/>
        </p:nvSpPr>
        <p:spPr bwMode="auto">
          <a:xfrm>
            <a:off x="7793999" y="718428"/>
            <a:ext cx="966931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Otras </a:t>
            </a:r>
          </a:p>
        </p:txBody>
      </p:sp>
      <p:sp>
        <p:nvSpPr>
          <p:cNvPr id="247812" name="Rectangle 4"/>
          <p:cNvSpPr>
            <a:spLocks noChangeArrowheads="1"/>
          </p:cNvSpPr>
          <p:nvPr/>
        </p:nvSpPr>
        <p:spPr bwMode="auto">
          <a:xfrm>
            <a:off x="5002213" y="1989014"/>
            <a:ext cx="1009650" cy="288925"/>
          </a:xfrm>
          <a:prstGeom prst="rect">
            <a:avLst/>
          </a:prstGeom>
          <a:solidFill>
            <a:srgbClr val="FFE1E1"/>
          </a:solidFill>
          <a:ln w="28575">
            <a:solidFill>
              <a:srgbClr val="FF27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7813" name="Rectangle 5"/>
          <p:cNvSpPr>
            <a:spLocks noChangeArrowheads="1"/>
          </p:cNvSpPr>
          <p:nvPr/>
        </p:nvSpPr>
        <p:spPr bwMode="auto">
          <a:xfrm>
            <a:off x="4102100" y="2709739"/>
            <a:ext cx="2808288" cy="360362"/>
          </a:xfrm>
          <a:prstGeom prst="rect">
            <a:avLst/>
          </a:prstGeom>
          <a:solidFill>
            <a:srgbClr val="FFE1E1"/>
          </a:solidFill>
          <a:ln w="28575">
            <a:solidFill>
              <a:srgbClr val="FF27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7814" name="Rectangle 6"/>
          <p:cNvSpPr>
            <a:spLocks noChangeArrowheads="1"/>
          </p:cNvSpPr>
          <p:nvPr/>
        </p:nvSpPr>
        <p:spPr bwMode="auto">
          <a:xfrm>
            <a:off x="2771800" y="4303266"/>
            <a:ext cx="3105150" cy="358775"/>
          </a:xfrm>
          <a:prstGeom prst="rect">
            <a:avLst/>
          </a:prstGeom>
          <a:solidFill>
            <a:srgbClr val="FFE1E1"/>
          </a:solidFill>
          <a:ln w="28575">
            <a:solidFill>
              <a:srgbClr val="FF27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7815" name="Rectangle 7"/>
          <p:cNvSpPr>
            <a:spLocks noChangeArrowheads="1"/>
          </p:cNvSpPr>
          <p:nvPr/>
        </p:nvSpPr>
        <p:spPr bwMode="auto">
          <a:xfrm>
            <a:off x="6218238" y="4294064"/>
            <a:ext cx="2025650" cy="358775"/>
          </a:xfrm>
          <a:prstGeom prst="rect">
            <a:avLst/>
          </a:prstGeom>
          <a:solidFill>
            <a:srgbClr val="FFE1E1"/>
          </a:solidFill>
          <a:ln w="28575">
            <a:solidFill>
              <a:srgbClr val="FF27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</p:txBody>
      </p:sp>
      <p:sp>
        <p:nvSpPr>
          <p:cNvPr id="247816" name="Rectangle 8"/>
          <p:cNvSpPr>
            <a:spLocks noChangeArrowheads="1"/>
          </p:cNvSpPr>
          <p:nvPr/>
        </p:nvSpPr>
        <p:spPr bwMode="auto">
          <a:xfrm>
            <a:off x="3059113" y="3573339"/>
            <a:ext cx="2016125" cy="287337"/>
          </a:xfrm>
          <a:prstGeom prst="rect">
            <a:avLst/>
          </a:prstGeom>
          <a:solidFill>
            <a:srgbClr val="FFE1E1"/>
          </a:solidFill>
          <a:ln w="28575">
            <a:solidFill>
              <a:srgbClr val="FF27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7817" name="Rectangle 9"/>
          <p:cNvSpPr>
            <a:spLocks noChangeArrowheads="1"/>
          </p:cNvSpPr>
          <p:nvPr/>
        </p:nvSpPr>
        <p:spPr bwMode="auto">
          <a:xfrm>
            <a:off x="5435600" y="3501901"/>
            <a:ext cx="2520950" cy="431800"/>
          </a:xfrm>
          <a:prstGeom prst="rect">
            <a:avLst/>
          </a:prstGeom>
          <a:solidFill>
            <a:srgbClr val="FFE1E1"/>
          </a:solidFill>
          <a:ln w="28575">
            <a:solidFill>
              <a:srgbClr val="FF27B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7818" name="Text Box 10"/>
          <p:cNvSpPr txBox="1">
            <a:spLocks noChangeArrowheads="1"/>
          </p:cNvSpPr>
          <p:nvPr/>
        </p:nvSpPr>
        <p:spPr bwMode="auto">
          <a:xfrm>
            <a:off x="2863406" y="909514"/>
            <a:ext cx="5147564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800" b="1" dirty="0"/>
              <a:t>SÍNDROME ASA CIEGA</a:t>
            </a:r>
            <a:r>
              <a:rPr lang="es-ES" b="1" dirty="0"/>
              <a:t> </a:t>
            </a:r>
          </a:p>
          <a:p>
            <a:pPr>
              <a:defRPr/>
            </a:pPr>
            <a:r>
              <a:rPr lang="es-ES" sz="1600" dirty="0"/>
              <a:t>Bolsas de Intestino Delgado</a:t>
            </a:r>
          </a:p>
          <a:p>
            <a:pPr>
              <a:defRPr/>
            </a:pPr>
            <a:r>
              <a:rPr lang="es-ES" sz="1600" dirty="0"/>
              <a:t>(</a:t>
            </a:r>
            <a:r>
              <a:rPr lang="es-ES" sz="1600" dirty="0" err="1"/>
              <a:t>postcirugía</a:t>
            </a:r>
            <a:r>
              <a:rPr lang="es-ES" sz="1600" dirty="0"/>
              <a:t>)</a:t>
            </a:r>
          </a:p>
          <a:p>
            <a:pPr>
              <a:defRPr/>
            </a:pPr>
            <a:endParaRPr lang="es-ES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Estasis</a:t>
            </a:r>
          </a:p>
          <a:p>
            <a:pPr>
              <a:defRPr/>
            </a:pP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Proliferación bacteriana</a:t>
            </a:r>
          </a:p>
          <a:p>
            <a:pPr>
              <a:defRPr/>
            </a:pPr>
            <a:endParaRPr lang="es-E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" sz="1600" dirty="0"/>
          </a:p>
          <a:p>
            <a:pPr>
              <a:defRPr/>
            </a:pPr>
            <a:r>
              <a:rPr lang="es-ES" sz="1400" dirty="0"/>
              <a:t> </a:t>
            </a:r>
            <a:r>
              <a:rPr lang="es-ES" sz="1600" b="1" dirty="0"/>
              <a:t>Consumo </a:t>
            </a:r>
            <a:r>
              <a:rPr lang="es-ES" sz="1600" b="1" dirty="0" err="1"/>
              <a:t>Vit</a:t>
            </a:r>
            <a:r>
              <a:rPr lang="es-ES" sz="1600" b="1" dirty="0"/>
              <a:t> B12 </a:t>
            </a:r>
            <a:r>
              <a:rPr lang="es-ES" sz="1600" b="1" dirty="0" smtClean="0"/>
              <a:t>       Consumo </a:t>
            </a:r>
            <a:r>
              <a:rPr lang="es-ES" sz="1600" b="1" dirty="0"/>
              <a:t>Sales Biliares</a:t>
            </a:r>
          </a:p>
          <a:p>
            <a:pPr>
              <a:defRPr/>
            </a:pP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Anemia </a:t>
            </a:r>
            <a:r>
              <a:rPr lang="es-E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megaloblástica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            </a:t>
            </a: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Esteatorrea</a:t>
            </a:r>
          </a:p>
          <a:p>
            <a:pPr>
              <a:defRPr/>
            </a:pP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7819" name="Line 11"/>
          <p:cNvSpPr>
            <a:spLocks noChangeShapeType="1"/>
          </p:cNvSpPr>
          <p:nvPr/>
        </p:nvSpPr>
        <p:spPr bwMode="auto">
          <a:xfrm>
            <a:off x="5507038" y="2277939"/>
            <a:ext cx="0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7820" name="Line 12"/>
          <p:cNvSpPr>
            <a:spLocks noChangeShapeType="1"/>
          </p:cNvSpPr>
          <p:nvPr/>
        </p:nvSpPr>
        <p:spPr bwMode="auto">
          <a:xfrm flipH="1">
            <a:off x="4427538" y="3106085"/>
            <a:ext cx="569468" cy="32279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7821" name="Line 13"/>
          <p:cNvSpPr>
            <a:spLocks noChangeShapeType="1"/>
          </p:cNvSpPr>
          <p:nvPr/>
        </p:nvSpPr>
        <p:spPr bwMode="auto">
          <a:xfrm>
            <a:off x="5938838" y="3141539"/>
            <a:ext cx="574675" cy="2873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7822" name="Line 14"/>
          <p:cNvSpPr>
            <a:spLocks noChangeShapeType="1"/>
          </p:cNvSpPr>
          <p:nvPr/>
        </p:nvSpPr>
        <p:spPr bwMode="auto">
          <a:xfrm>
            <a:off x="3851275" y="3862264"/>
            <a:ext cx="0" cy="3587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7823" name="Line 15"/>
          <p:cNvSpPr>
            <a:spLocks noChangeShapeType="1"/>
          </p:cNvSpPr>
          <p:nvPr/>
        </p:nvSpPr>
        <p:spPr bwMode="auto">
          <a:xfrm>
            <a:off x="7162800" y="3933701"/>
            <a:ext cx="0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7824" name="Line 16"/>
          <p:cNvSpPr>
            <a:spLocks noChangeShapeType="1"/>
          </p:cNvSpPr>
          <p:nvPr/>
        </p:nvSpPr>
        <p:spPr bwMode="auto">
          <a:xfrm>
            <a:off x="5507038" y="1773114"/>
            <a:ext cx="0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pic>
        <p:nvPicPr>
          <p:cNvPr id="247825" name="Picture 17" descr="By_Pass_Yeyuno_Ile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476126"/>
            <a:ext cx="2133600" cy="374491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7826" name="Text Box 18"/>
          <p:cNvSpPr txBox="1">
            <a:spLocks noChangeArrowheads="1"/>
          </p:cNvSpPr>
          <p:nvPr/>
        </p:nvSpPr>
        <p:spPr bwMode="auto">
          <a:xfrm>
            <a:off x="842527" y="4868015"/>
            <a:ext cx="6143655" cy="158504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ES_tradnl" sz="1800" b="1" dirty="0"/>
              <a:t>Test </a:t>
            </a:r>
            <a:r>
              <a:rPr lang="es-ES_tradnl" sz="1800" b="1" dirty="0" err="1" smtClean="0"/>
              <a:t>Lactulosa</a:t>
            </a:r>
            <a:r>
              <a:rPr lang="es-ES_tradnl" sz="1800" b="1" dirty="0" smtClean="0"/>
              <a:t> - Medición H</a:t>
            </a:r>
            <a:r>
              <a:rPr lang="es-ES_tradnl" sz="1800" b="1" baseline="-25000" dirty="0" smtClean="0"/>
              <a:t>2</a:t>
            </a:r>
            <a:r>
              <a:rPr lang="es-ES_tradnl" sz="1800" b="1" dirty="0" smtClean="0"/>
              <a:t> </a:t>
            </a:r>
            <a:r>
              <a:rPr lang="es-ES_tradnl" sz="1800" b="1" dirty="0"/>
              <a:t>en </a:t>
            </a:r>
            <a:r>
              <a:rPr lang="es-ES_tradnl" sz="1800" b="1" dirty="0" smtClean="0"/>
              <a:t>aliento </a:t>
            </a:r>
          </a:p>
          <a:p>
            <a:pPr algn="l">
              <a:defRPr/>
            </a:pPr>
            <a:endParaRPr lang="es-ES_tradnl" sz="9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1400" b="1" dirty="0" err="1" smtClean="0"/>
              <a:t>Sobrecrecimiento</a:t>
            </a:r>
            <a:r>
              <a:rPr lang="es-ES_tradnl" sz="1400" b="1" dirty="0" smtClean="0"/>
              <a:t> bacteriano anaeróbico en I. delgado fermenta azúcares no absorbibles y se produce gas que es absorbido y expelido por pulmones</a:t>
            </a: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defRPr/>
            </a:pPr>
            <a:r>
              <a:rPr lang="es-ES_tradnl" sz="1600" b="1" dirty="0"/>
              <a:t>Normal:</a:t>
            </a:r>
            <a:r>
              <a:rPr lang="es-ES_tradnl" sz="1600" dirty="0"/>
              <a:t> &gt; 2h tiempo </a:t>
            </a:r>
            <a:r>
              <a:rPr lang="es-ES_tradnl" sz="1600" dirty="0" smtClean="0"/>
              <a:t>boca-colon</a:t>
            </a:r>
            <a:r>
              <a:rPr lang="es-ES_tradnl" sz="1600" dirty="0"/>
              <a:t> </a:t>
            </a:r>
            <a:r>
              <a:rPr lang="es-ES_tradnl" sz="1600" dirty="0" smtClean="0"/>
              <a:t> </a:t>
            </a:r>
            <a:r>
              <a:rPr lang="es-ES_tradnl" sz="1600" b="1" dirty="0" smtClean="0"/>
              <a:t>Crecimiento bacteriano</a:t>
            </a:r>
            <a:r>
              <a:rPr lang="es-ES_tradnl" sz="1600" dirty="0" smtClean="0"/>
              <a:t>: </a:t>
            </a:r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 2h</a:t>
            </a:r>
          </a:p>
        </p:txBody>
      </p:sp>
      <p:sp>
        <p:nvSpPr>
          <p:cNvPr id="247828" name="Freeform 20"/>
          <p:cNvSpPr>
            <a:spLocks/>
          </p:cNvSpPr>
          <p:nvPr/>
        </p:nvSpPr>
        <p:spPr bwMode="auto">
          <a:xfrm>
            <a:off x="1476375" y="2708151"/>
            <a:ext cx="431800" cy="792163"/>
          </a:xfrm>
          <a:custGeom>
            <a:avLst/>
            <a:gdLst>
              <a:gd name="T0" fmla="*/ 586324654 w 318"/>
              <a:gd name="T1" fmla="*/ 0 h 499"/>
              <a:gd name="T2" fmla="*/ 418540481 w 318"/>
              <a:gd name="T3" fmla="*/ 456149363 h 499"/>
              <a:gd name="T4" fmla="*/ 501509901 w 318"/>
              <a:gd name="T5" fmla="*/ 914818090 h 499"/>
              <a:gd name="T6" fmla="*/ 418540481 w 318"/>
              <a:gd name="T7" fmla="*/ 1028224399 h 499"/>
              <a:gd name="T8" fmla="*/ 0 w 318"/>
              <a:gd name="T9" fmla="*/ 1257559556 h 4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8" h="499">
                <a:moveTo>
                  <a:pt x="318" y="0"/>
                </a:moveTo>
                <a:cubicBezTo>
                  <a:pt x="276" y="60"/>
                  <a:pt x="235" y="121"/>
                  <a:pt x="227" y="181"/>
                </a:cubicBezTo>
                <a:cubicBezTo>
                  <a:pt x="219" y="241"/>
                  <a:pt x="272" y="325"/>
                  <a:pt x="272" y="363"/>
                </a:cubicBezTo>
                <a:cubicBezTo>
                  <a:pt x="272" y="401"/>
                  <a:pt x="272" y="385"/>
                  <a:pt x="227" y="408"/>
                </a:cubicBezTo>
                <a:cubicBezTo>
                  <a:pt x="182" y="431"/>
                  <a:pt x="91" y="465"/>
                  <a:pt x="0" y="499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47829" name="Oval 21"/>
          <p:cNvSpPr>
            <a:spLocks noChangeArrowheads="1"/>
          </p:cNvSpPr>
          <p:nvPr/>
        </p:nvSpPr>
        <p:spPr bwMode="auto">
          <a:xfrm rot="201991">
            <a:off x="1908174" y="1881064"/>
            <a:ext cx="1139825" cy="935038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6489154" y="306849"/>
            <a:ext cx="2271776" cy="338554"/>
          </a:xfrm>
          <a:prstGeom prst="rect">
            <a:avLst/>
          </a:prstGeom>
          <a:solidFill>
            <a:srgbClr val="77C1C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sz="1600" b="1"/>
              <a:t>VI. ALTERACIONES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6496050" y="6629400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47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47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47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47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47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7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47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47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47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47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47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47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0" grpId="0" animBg="1"/>
      <p:bldP spid="247812" grpId="0" animBg="1"/>
      <p:bldP spid="247813" grpId="0" animBg="1"/>
      <p:bldP spid="247814" grpId="0" animBg="1"/>
      <p:bldP spid="247815" grpId="0" animBg="1"/>
      <p:bldP spid="247816" grpId="0" animBg="1"/>
      <p:bldP spid="247817" grpId="0" animBg="1"/>
      <p:bldP spid="247819" grpId="0" animBg="1"/>
      <p:bldP spid="247820" grpId="0" animBg="1"/>
      <p:bldP spid="247821" grpId="0" animBg="1"/>
      <p:bldP spid="247822" grpId="0" animBg="1"/>
      <p:bldP spid="247823" grpId="0" animBg="1"/>
      <p:bldP spid="247824" grpId="0" animBg="1"/>
      <p:bldP spid="247826" grpId="0" animBg="1"/>
      <p:bldP spid="247828" grpId="0" animBg="1"/>
      <p:bldP spid="247829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5" name="Text Box 3"/>
          <p:cNvSpPr txBox="1">
            <a:spLocks noChangeArrowheads="1"/>
          </p:cNvSpPr>
          <p:nvPr/>
        </p:nvSpPr>
        <p:spPr bwMode="auto">
          <a:xfrm>
            <a:off x="4980395" y="512426"/>
            <a:ext cx="1931939" cy="400110"/>
          </a:xfrm>
          <a:prstGeom prst="rect">
            <a:avLst/>
          </a:prstGeom>
          <a:solidFill>
            <a:srgbClr val="D3EB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/>
              <a:t>COLECTOMIA</a:t>
            </a:r>
          </a:p>
        </p:txBody>
      </p:sp>
      <p:sp>
        <p:nvSpPr>
          <p:cNvPr id="248836" name="Text Box 4"/>
          <p:cNvSpPr txBox="1">
            <a:spLocks noChangeArrowheads="1"/>
          </p:cNvSpPr>
          <p:nvPr/>
        </p:nvSpPr>
        <p:spPr bwMode="auto">
          <a:xfrm>
            <a:off x="4967647" y="1049061"/>
            <a:ext cx="3743325" cy="1938992"/>
          </a:xfrm>
          <a:prstGeom prst="rect">
            <a:avLst/>
          </a:prstGeom>
          <a:solidFill>
            <a:srgbClr val="FFE1E1"/>
          </a:solidFill>
          <a:ln w="28575">
            <a:solidFill>
              <a:srgbClr val="FF99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400" dirty="0"/>
              <a:t>El colon NO es esencial para </a:t>
            </a:r>
            <a:r>
              <a:rPr lang="es-ES" sz="2400" dirty="0" smtClean="0"/>
              <a:t>la vida. </a:t>
            </a:r>
          </a:p>
          <a:p>
            <a:pPr algn="l" eaLnBrk="1" hangingPunct="1"/>
            <a:r>
              <a:rPr lang="es-ES" sz="2400" dirty="0"/>
              <a:t>C</a:t>
            </a:r>
            <a:r>
              <a:rPr lang="es-ES" sz="2400" dirty="0" smtClean="0"/>
              <a:t>on </a:t>
            </a:r>
            <a:r>
              <a:rPr lang="es-ES" sz="2400" dirty="0"/>
              <a:t>aporte balanceado y hábitos, se puede llevar una vida normal</a:t>
            </a:r>
          </a:p>
        </p:txBody>
      </p:sp>
      <p:pic>
        <p:nvPicPr>
          <p:cNvPr id="248837" name="Picture 5" descr="shared_2290_NH-22"/>
          <p:cNvPicPr>
            <a:picLocks noChangeAspect="1" noChangeArrowheads="1"/>
          </p:cNvPicPr>
          <p:nvPr/>
        </p:nvPicPr>
        <p:blipFill>
          <a:blip r:embed="rId2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005263"/>
            <a:ext cx="3455987" cy="251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838" name="Picture 6" descr="colectomia 3"/>
          <p:cNvPicPr>
            <a:picLocks noChangeAspect="1" noChangeArrowheads="1"/>
          </p:cNvPicPr>
          <p:nvPr/>
        </p:nvPicPr>
        <p:blipFill>
          <a:blip r:embed="rId3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76250"/>
            <a:ext cx="3600450" cy="27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839" name="Picture 7" descr="colectomia 4"/>
          <p:cNvPicPr>
            <a:picLocks noChangeAspect="1" noChangeArrowheads="1"/>
          </p:cNvPicPr>
          <p:nvPr/>
        </p:nvPicPr>
        <p:blipFill>
          <a:blip r:embed="rId4">
            <a:lum bright="-2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975" y="3734628"/>
            <a:ext cx="3527425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63" name="Rectangle 8"/>
          <p:cNvSpPr>
            <a:spLocks noChangeArrowheads="1"/>
          </p:cNvSpPr>
          <p:nvPr/>
        </p:nvSpPr>
        <p:spPr bwMode="auto">
          <a:xfrm>
            <a:off x="539750" y="404813"/>
            <a:ext cx="10080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64" name="Rectangle 9"/>
          <p:cNvSpPr>
            <a:spLocks noChangeArrowheads="1"/>
          </p:cNvSpPr>
          <p:nvPr/>
        </p:nvSpPr>
        <p:spPr bwMode="auto">
          <a:xfrm>
            <a:off x="611188" y="981075"/>
            <a:ext cx="14287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65" name="Rectangle 10"/>
          <p:cNvSpPr>
            <a:spLocks noChangeArrowheads="1"/>
          </p:cNvSpPr>
          <p:nvPr/>
        </p:nvSpPr>
        <p:spPr bwMode="auto">
          <a:xfrm>
            <a:off x="684213" y="1052513"/>
            <a:ext cx="14287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66" name="Rectangle 11"/>
          <p:cNvSpPr>
            <a:spLocks noChangeArrowheads="1"/>
          </p:cNvSpPr>
          <p:nvPr/>
        </p:nvSpPr>
        <p:spPr bwMode="auto">
          <a:xfrm>
            <a:off x="900113" y="4005263"/>
            <a:ext cx="50323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67" name="Rectangle 12"/>
          <p:cNvSpPr>
            <a:spLocks noChangeArrowheads="1"/>
          </p:cNvSpPr>
          <p:nvPr/>
        </p:nvSpPr>
        <p:spPr bwMode="auto">
          <a:xfrm>
            <a:off x="5795963" y="6092825"/>
            <a:ext cx="5048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68" name="Rectangle 13"/>
          <p:cNvSpPr>
            <a:spLocks noChangeArrowheads="1"/>
          </p:cNvSpPr>
          <p:nvPr/>
        </p:nvSpPr>
        <p:spPr bwMode="auto">
          <a:xfrm>
            <a:off x="6227763" y="5805488"/>
            <a:ext cx="64928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69" name="Rectangle 14"/>
          <p:cNvSpPr>
            <a:spLocks noChangeArrowheads="1"/>
          </p:cNvSpPr>
          <p:nvPr/>
        </p:nvSpPr>
        <p:spPr bwMode="auto">
          <a:xfrm>
            <a:off x="6588125" y="4149725"/>
            <a:ext cx="3603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70" name="Rectangle 15"/>
          <p:cNvSpPr>
            <a:spLocks noChangeArrowheads="1"/>
          </p:cNvSpPr>
          <p:nvPr/>
        </p:nvSpPr>
        <p:spPr bwMode="auto">
          <a:xfrm>
            <a:off x="3059113" y="4005263"/>
            <a:ext cx="21748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71" name="Text Box 16"/>
          <p:cNvSpPr txBox="1">
            <a:spLocks noChangeArrowheads="1"/>
          </p:cNvSpPr>
          <p:nvPr/>
        </p:nvSpPr>
        <p:spPr bwMode="auto">
          <a:xfrm>
            <a:off x="5003800" y="3933825"/>
            <a:ext cx="288925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es-ES_tradnl" sz="1800" b="1"/>
          </a:p>
        </p:txBody>
      </p:sp>
      <p:sp>
        <p:nvSpPr>
          <p:cNvPr id="121872" name="Rectangle 17"/>
          <p:cNvSpPr>
            <a:spLocks noChangeArrowheads="1"/>
          </p:cNvSpPr>
          <p:nvPr/>
        </p:nvSpPr>
        <p:spPr bwMode="auto">
          <a:xfrm>
            <a:off x="6877050" y="4076700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73" name="Rectangle 18"/>
          <p:cNvSpPr>
            <a:spLocks noChangeArrowheads="1"/>
          </p:cNvSpPr>
          <p:nvPr/>
        </p:nvSpPr>
        <p:spPr bwMode="auto">
          <a:xfrm>
            <a:off x="6516688" y="5661025"/>
            <a:ext cx="714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74" name="Rectangle 19"/>
          <p:cNvSpPr>
            <a:spLocks noChangeArrowheads="1"/>
          </p:cNvSpPr>
          <p:nvPr/>
        </p:nvSpPr>
        <p:spPr bwMode="auto">
          <a:xfrm>
            <a:off x="6516688" y="4581525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" name="Rectángulo 2"/>
          <p:cNvSpPr/>
          <p:nvPr/>
        </p:nvSpPr>
        <p:spPr bwMode="auto">
          <a:xfrm>
            <a:off x="2555776" y="762000"/>
            <a:ext cx="612080" cy="29051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089274" y="587396"/>
            <a:ext cx="1151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/>
              <a:t>Anastomosis </a:t>
            </a:r>
          </a:p>
          <a:p>
            <a:r>
              <a:rPr lang="es-VE" sz="1200" b="1" dirty="0" err="1" smtClean="0"/>
              <a:t>ileocólica</a:t>
            </a:r>
            <a:endParaRPr lang="es-VE" sz="1200" b="1" dirty="0"/>
          </a:p>
        </p:txBody>
      </p:sp>
      <p:sp>
        <p:nvSpPr>
          <p:cNvPr id="4" name="Rectángulo 3"/>
          <p:cNvSpPr/>
          <p:nvPr/>
        </p:nvSpPr>
        <p:spPr bwMode="auto">
          <a:xfrm>
            <a:off x="2555776" y="4221163"/>
            <a:ext cx="720824" cy="1444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2286178" y="4138613"/>
            <a:ext cx="11512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/>
              <a:t>Anastomosis </a:t>
            </a:r>
          </a:p>
        </p:txBody>
      </p:sp>
      <p:sp>
        <p:nvSpPr>
          <p:cNvPr id="5" name="Rectángulo 4"/>
          <p:cNvSpPr/>
          <p:nvPr/>
        </p:nvSpPr>
        <p:spPr bwMode="auto">
          <a:xfrm>
            <a:off x="7668344" y="5920740"/>
            <a:ext cx="557043" cy="17208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7559696" y="5868282"/>
            <a:ext cx="11512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 smtClean="0"/>
              <a:t>Anastomosis </a:t>
            </a:r>
          </a:p>
        </p:txBody>
      </p:sp>
      <p:sp>
        <p:nvSpPr>
          <p:cNvPr id="6" name="Elipse 5"/>
          <p:cNvSpPr/>
          <p:nvPr/>
        </p:nvSpPr>
        <p:spPr bwMode="auto">
          <a:xfrm>
            <a:off x="539750" y="1117600"/>
            <a:ext cx="1008063" cy="96949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7" name="Elipse 26"/>
          <p:cNvSpPr/>
          <p:nvPr/>
        </p:nvSpPr>
        <p:spPr bwMode="auto">
          <a:xfrm>
            <a:off x="1161245" y="4256474"/>
            <a:ext cx="1008063" cy="96949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8" name="Elipse 27"/>
          <p:cNvSpPr/>
          <p:nvPr/>
        </p:nvSpPr>
        <p:spPr bwMode="auto">
          <a:xfrm>
            <a:off x="5940151" y="4975926"/>
            <a:ext cx="792437" cy="96949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48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36" grpId="0" animBg="1"/>
      <p:bldP spid="121863" grpId="0" animBg="1"/>
      <p:bldP spid="121864" grpId="0" animBg="1"/>
      <p:bldP spid="121865" grpId="0" animBg="1"/>
      <p:bldP spid="121866" grpId="0" animBg="1"/>
      <p:bldP spid="121867" grpId="0" animBg="1"/>
      <p:bldP spid="121868" grpId="0" animBg="1"/>
      <p:bldP spid="121869" grpId="0" animBg="1"/>
      <p:bldP spid="121870" grpId="0" animBg="1"/>
      <p:bldP spid="121871" grpId="0" animBg="1"/>
      <p:bldP spid="121872" grpId="0" animBg="1"/>
      <p:bldP spid="121873" grpId="0" animBg="1"/>
      <p:bldP spid="121874" grpId="0" animBg="1"/>
      <p:bldP spid="3" grpId="0" animBg="1"/>
      <p:bldP spid="2" grpId="0"/>
      <p:bldP spid="4" grpId="0" animBg="1"/>
      <p:bldP spid="23" grpId="0"/>
      <p:bldP spid="5" grpId="0" animBg="1"/>
      <p:bldP spid="25" grpId="0"/>
      <p:bldP spid="6" grpId="0" animBg="1"/>
      <p:bldP spid="27" grpId="0" animBg="1"/>
      <p:bldP spid="28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83" name="Text Box 27"/>
          <p:cNvSpPr txBox="1">
            <a:spLocks noChangeArrowheads="1"/>
          </p:cNvSpPr>
          <p:nvPr/>
        </p:nvSpPr>
        <p:spPr bwMode="auto">
          <a:xfrm>
            <a:off x="1619250" y="3016250"/>
            <a:ext cx="3681413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4800"/>
              <a:t>Finalmente…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98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98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98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83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Text Box 2"/>
          <p:cNvSpPr txBox="1">
            <a:spLocks noChangeArrowheads="1"/>
          </p:cNvSpPr>
          <p:nvPr/>
        </p:nvSpPr>
        <p:spPr bwMode="auto">
          <a:xfrm>
            <a:off x="6660232" y="1579563"/>
            <a:ext cx="1182687" cy="528637"/>
          </a:xfrm>
          <a:prstGeom prst="rect">
            <a:avLst/>
          </a:prstGeom>
          <a:solidFill>
            <a:srgbClr val="FFE1E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BOCA</a:t>
            </a:r>
          </a:p>
        </p:txBody>
      </p:sp>
      <p:sp>
        <p:nvSpPr>
          <p:cNvPr id="254979" name="Text Box 3"/>
          <p:cNvSpPr txBox="1">
            <a:spLocks noChangeArrowheads="1"/>
          </p:cNvSpPr>
          <p:nvPr/>
        </p:nvSpPr>
        <p:spPr bwMode="auto">
          <a:xfrm>
            <a:off x="6732240" y="5300663"/>
            <a:ext cx="1027113" cy="528637"/>
          </a:xfrm>
          <a:prstGeom prst="rect">
            <a:avLst/>
          </a:prstGeom>
          <a:solidFill>
            <a:srgbClr val="FF9D3B"/>
          </a:solidFill>
          <a:ln w="28575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</a:t>
            </a:r>
          </a:p>
        </p:txBody>
      </p:sp>
      <p:sp>
        <p:nvSpPr>
          <p:cNvPr id="254980" name="Line 4"/>
          <p:cNvSpPr>
            <a:spLocks noChangeShapeType="1"/>
          </p:cNvSpPr>
          <p:nvPr/>
        </p:nvSpPr>
        <p:spPr bwMode="auto">
          <a:xfrm>
            <a:off x="7235825" y="2133600"/>
            <a:ext cx="0" cy="316865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4981" name="Rectangle 5"/>
          <p:cNvSpPr>
            <a:spLocks noChangeArrowheads="1"/>
          </p:cNvSpPr>
          <p:nvPr/>
        </p:nvSpPr>
        <p:spPr bwMode="auto">
          <a:xfrm>
            <a:off x="4178300" y="2563813"/>
            <a:ext cx="792163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b="1"/>
          </a:p>
        </p:txBody>
      </p:sp>
      <p:sp>
        <p:nvSpPr>
          <p:cNvPr id="254982" name="Rectangle 6"/>
          <p:cNvSpPr>
            <a:spLocks noChangeArrowheads="1"/>
          </p:cNvSpPr>
          <p:nvPr/>
        </p:nvSpPr>
        <p:spPr bwMode="auto">
          <a:xfrm>
            <a:off x="2805113" y="1700213"/>
            <a:ext cx="1295400" cy="10795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4983" name="Rectangle 7"/>
          <p:cNvSpPr>
            <a:spLocks noChangeArrowheads="1"/>
          </p:cNvSpPr>
          <p:nvPr/>
        </p:nvSpPr>
        <p:spPr bwMode="auto">
          <a:xfrm>
            <a:off x="2713038" y="1627188"/>
            <a:ext cx="14398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4984" name="Rectangle 8"/>
          <p:cNvSpPr>
            <a:spLocks noChangeArrowheads="1"/>
          </p:cNvSpPr>
          <p:nvPr/>
        </p:nvSpPr>
        <p:spPr bwMode="auto">
          <a:xfrm>
            <a:off x="4106863" y="2490788"/>
            <a:ext cx="12239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4985" name="Line 9"/>
          <p:cNvSpPr>
            <a:spLocks noChangeShapeType="1"/>
          </p:cNvSpPr>
          <p:nvPr/>
        </p:nvSpPr>
        <p:spPr bwMode="auto">
          <a:xfrm>
            <a:off x="2855913" y="2132013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4986" name="Oval 10"/>
          <p:cNvSpPr>
            <a:spLocks noChangeArrowheads="1"/>
          </p:cNvSpPr>
          <p:nvPr/>
        </p:nvSpPr>
        <p:spPr bwMode="auto">
          <a:xfrm>
            <a:off x="4211638" y="2492375"/>
            <a:ext cx="863600" cy="504825"/>
          </a:xfrm>
          <a:prstGeom prst="ellipse">
            <a:avLst/>
          </a:prstGeom>
          <a:solidFill>
            <a:srgbClr val="F5C2A9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4987" name="Rectangle 11"/>
          <p:cNvSpPr>
            <a:spLocks noChangeArrowheads="1"/>
          </p:cNvSpPr>
          <p:nvPr/>
        </p:nvSpPr>
        <p:spPr bwMode="auto">
          <a:xfrm>
            <a:off x="4140200" y="5300663"/>
            <a:ext cx="936625" cy="2159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4988" name="Rectangle 12"/>
          <p:cNvSpPr>
            <a:spLocks noChangeArrowheads="1"/>
          </p:cNvSpPr>
          <p:nvPr/>
        </p:nvSpPr>
        <p:spPr bwMode="auto">
          <a:xfrm>
            <a:off x="4106863" y="5227638"/>
            <a:ext cx="12239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4989" name="Oval 13"/>
          <p:cNvSpPr>
            <a:spLocks noChangeArrowheads="1"/>
          </p:cNvSpPr>
          <p:nvPr/>
        </p:nvSpPr>
        <p:spPr bwMode="auto">
          <a:xfrm>
            <a:off x="4538663" y="5299075"/>
            <a:ext cx="144462" cy="215900"/>
          </a:xfrm>
          <a:prstGeom prst="ellipse">
            <a:avLst/>
          </a:prstGeom>
          <a:solidFill>
            <a:srgbClr val="9966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4990" name="Rectangle 14"/>
          <p:cNvSpPr>
            <a:spLocks noChangeArrowheads="1"/>
          </p:cNvSpPr>
          <p:nvPr/>
        </p:nvSpPr>
        <p:spPr bwMode="auto">
          <a:xfrm>
            <a:off x="4178300" y="2779713"/>
            <a:ext cx="10795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4991" name="Rectangle 15"/>
          <p:cNvSpPr>
            <a:spLocks noChangeArrowheads="1"/>
          </p:cNvSpPr>
          <p:nvPr/>
        </p:nvSpPr>
        <p:spPr bwMode="auto">
          <a:xfrm>
            <a:off x="2751138" y="4435475"/>
            <a:ext cx="1223962" cy="10795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4992" name="Rectangle 16"/>
          <p:cNvSpPr>
            <a:spLocks noChangeArrowheads="1"/>
          </p:cNvSpPr>
          <p:nvPr/>
        </p:nvSpPr>
        <p:spPr bwMode="auto">
          <a:xfrm>
            <a:off x="2700338" y="4365625"/>
            <a:ext cx="1439862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4993" name="Line 17"/>
          <p:cNvSpPr>
            <a:spLocks noChangeShapeType="1"/>
          </p:cNvSpPr>
          <p:nvPr/>
        </p:nvSpPr>
        <p:spPr bwMode="auto">
          <a:xfrm>
            <a:off x="2732088" y="5443538"/>
            <a:ext cx="12239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4994" name="Text Box 18"/>
          <p:cNvSpPr txBox="1">
            <a:spLocks noChangeArrowheads="1"/>
          </p:cNvSpPr>
          <p:nvPr/>
        </p:nvSpPr>
        <p:spPr bwMode="auto">
          <a:xfrm>
            <a:off x="4309043" y="3209925"/>
            <a:ext cx="2752677" cy="769441"/>
          </a:xfrm>
          <a:prstGeom prst="rect">
            <a:avLst/>
          </a:prstGeom>
          <a:solidFill>
            <a:schemeClr val="accent1">
              <a:lumMod val="90000"/>
            </a:schemeClr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MX" sz="4400" b="1" smtClean="0"/>
              <a:t>24-48 hs</a:t>
            </a:r>
          </a:p>
        </p:txBody>
      </p:sp>
      <p:sp>
        <p:nvSpPr>
          <p:cNvPr id="254995" name="Line 19"/>
          <p:cNvSpPr>
            <a:spLocks noChangeShapeType="1"/>
          </p:cNvSpPr>
          <p:nvPr/>
        </p:nvSpPr>
        <p:spPr bwMode="auto">
          <a:xfrm>
            <a:off x="4178300" y="2779713"/>
            <a:ext cx="93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4996" name="Line 20"/>
          <p:cNvSpPr>
            <a:spLocks noChangeShapeType="1"/>
          </p:cNvSpPr>
          <p:nvPr/>
        </p:nvSpPr>
        <p:spPr bwMode="auto">
          <a:xfrm flipV="1">
            <a:off x="5076825" y="2492375"/>
            <a:ext cx="0" cy="2873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4997" name="Line 21"/>
          <p:cNvSpPr>
            <a:spLocks noChangeShapeType="1"/>
          </p:cNvSpPr>
          <p:nvPr/>
        </p:nvSpPr>
        <p:spPr bwMode="auto">
          <a:xfrm flipV="1">
            <a:off x="4211638" y="2492375"/>
            <a:ext cx="0" cy="2873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4998" name="Rectangle 22"/>
          <p:cNvSpPr>
            <a:spLocks noChangeArrowheads="1"/>
          </p:cNvSpPr>
          <p:nvPr/>
        </p:nvSpPr>
        <p:spPr bwMode="auto">
          <a:xfrm>
            <a:off x="2805113" y="2132013"/>
            <a:ext cx="1295400" cy="6477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4999" name="Rectangle 23"/>
          <p:cNvSpPr>
            <a:spLocks noChangeArrowheads="1"/>
          </p:cNvSpPr>
          <p:nvPr/>
        </p:nvSpPr>
        <p:spPr bwMode="auto">
          <a:xfrm>
            <a:off x="2751138" y="5445125"/>
            <a:ext cx="1225550" cy="71438"/>
          </a:xfrm>
          <a:prstGeom prst="rect">
            <a:avLst/>
          </a:prstGeom>
          <a:solidFill>
            <a:schemeClr val="hlink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5000" name="AutoShape 24"/>
          <p:cNvSpPr>
            <a:spLocks noChangeArrowheads="1"/>
          </p:cNvSpPr>
          <p:nvPr/>
        </p:nvSpPr>
        <p:spPr bwMode="auto">
          <a:xfrm>
            <a:off x="3851275" y="3140075"/>
            <a:ext cx="288677" cy="1223963"/>
          </a:xfrm>
          <a:prstGeom prst="downArrow">
            <a:avLst>
              <a:gd name="adj1" fmla="val 50000"/>
              <a:gd name="adj2" fmla="val 80907"/>
            </a:avLst>
          </a:prstGeom>
          <a:solidFill>
            <a:srgbClr val="0000FF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55001" name="Text Box 25"/>
          <p:cNvSpPr txBox="1">
            <a:spLocks noChangeArrowheads="1"/>
          </p:cNvSpPr>
          <p:nvPr/>
        </p:nvSpPr>
        <p:spPr bwMode="auto">
          <a:xfrm>
            <a:off x="900113" y="2060575"/>
            <a:ext cx="1500187" cy="466725"/>
          </a:xfrm>
          <a:prstGeom prst="rect">
            <a:avLst/>
          </a:prstGeom>
          <a:solidFill>
            <a:srgbClr val="FFE1E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MX" sz="2400" b="1"/>
              <a:t>COMIDA</a:t>
            </a:r>
          </a:p>
        </p:txBody>
      </p:sp>
      <p:sp>
        <p:nvSpPr>
          <p:cNvPr id="255002" name="Text Box 26"/>
          <p:cNvSpPr txBox="1">
            <a:spLocks noChangeArrowheads="1"/>
          </p:cNvSpPr>
          <p:nvPr/>
        </p:nvSpPr>
        <p:spPr bwMode="auto">
          <a:xfrm>
            <a:off x="971550" y="4724400"/>
            <a:ext cx="1327150" cy="466725"/>
          </a:xfrm>
          <a:prstGeom prst="rect">
            <a:avLst/>
          </a:prstGeom>
          <a:solidFill>
            <a:srgbClr val="FF9D3B"/>
          </a:solidFill>
          <a:ln w="28575">
            <a:solidFill>
              <a:srgbClr val="6633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 algn="l">
              <a:defRPr/>
            </a:pPr>
            <a:r>
              <a:rPr lang="es-MX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HECES</a:t>
            </a:r>
          </a:p>
        </p:txBody>
      </p:sp>
      <p:sp>
        <p:nvSpPr>
          <p:cNvPr id="255003" name="Text Box 27"/>
          <p:cNvSpPr txBox="1">
            <a:spLocks noChangeArrowheads="1"/>
          </p:cNvSpPr>
          <p:nvPr/>
        </p:nvSpPr>
        <p:spPr bwMode="auto">
          <a:xfrm>
            <a:off x="867966" y="743606"/>
            <a:ext cx="575670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2800" b="1" dirty="0"/>
              <a:t>Hemos estudiado los </a:t>
            </a:r>
            <a:r>
              <a:rPr lang="es-ES" sz="2800" b="1" dirty="0" smtClean="0"/>
              <a:t>procesos…</a:t>
            </a:r>
            <a:endParaRPr lang="es-ES" sz="2800" b="1" dirty="0"/>
          </a:p>
        </p:txBody>
      </p:sp>
      <p:sp>
        <p:nvSpPr>
          <p:cNvPr id="255004" name="Rectangle 28"/>
          <p:cNvSpPr>
            <a:spLocks noChangeArrowheads="1"/>
          </p:cNvSpPr>
          <p:nvPr/>
        </p:nvSpPr>
        <p:spPr bwMode="auto">
          <a:xfrm>
            <a:off x="2700338" y="1700213"/>
            <a:ext cx="2592387" cy="1296987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5005" name="Rectangle 29"/>
          <p:cNvSpPr>
            <a:spLocks noChangeArrowheads="1"/>
          </p:cNvSpPr>
          <p:nvPr/>
        </p:nvSpPr>
        <p:spPr bwMode="auto">
          <a:xfrm>
            <a:off x="2627313" y="4508500"/>
            <a:ext cx="2592387" cy="1225550"/>
          </a:xfrm>
          <a:prstGeom prst="rect">
            <a:avLst/>
          </a:prstGeom>
          <a:noFill/>
          <a:ln w="28575">
            <a:solidFill>
              <a:srgbClr val="66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50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50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50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254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254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254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4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4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49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55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78" grpId="0" animBg="1"/>
      <p:bldP spid="254979" grpId="0" animBg="1"/>
      <p:bldP spid="254980" grpId="0" animBg="1"/>
      <p:bldP spid="254981" grpId="0" animBg="1"/>
      <p:bldP spid="254982" grpId="0" animBg="1"/>
      <p:bldP spid="254983" grpId="0" animBg="1"/>
      <p:bldP spid="254984" grpId="0" animBg="1"/>
      <p:bldP spid="254985" grpId="0" animBg="1"/>
      <p:bldP spid="254986" grpId="0" animBg="1"/>
      <p:bldP spid="254987" grpId="0" animBg="1"/>
      <p:bldP spid="254988" grpId="0" animBg="1"/>
      <p:bldP spid="254989" grpId="0" animBg="1"/>
      <p:bldP spid="254990" grpId="0" animBg="1"/>
      <p:bldP spid="254991" grpId="0" animBg="1"/>
      <p:bldP spid="254992" grpId="0" animBg="1"/>
      <p:bldP spid="254993" grpId="0" animBg="1"/>
      <p:bldP spid="254994" grpId="0" animBg="1"/>
      <p:bldP spid="254995" grpId="0" animBg="1"/>
      <p:bldP spid="254996" grpId="0" animBg="1"/>
      <p:bldP spid="254997" grpId="0" animBg="1"/>
      <p:bldP spid="254998" grpId="0" animBg="1"/>
      <p:bldP spid="254999" grpId="0" animBg="1"/>
      <p:bldP spid="255000" grpId="0" animBg="1"/>
      <p:bldP spid="255001" grpId="0" animBg="1"/>
      <p:bldP spid="255002" grpId="0" animBg="1"/>
      <p:bldP spid="255003" grpId="0"/>
      <p:bldP spid="255004" grpId="0" animBg="1"/>
      <p:bldP spid="255005" grpId="0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882" name="Picture 2" descr="flush_hg_wht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4886325"/>
            <a:ext cx="16383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1" name="AutoShape 3"/>
          <p:cNvSpPr>
            <a:spLocks noChangeArrowheads="1"/>
          </p:cNvSpPr>
          <p:nvPr/>
        </p:nvSpPr>
        <p:spPr bwMode="auto">
          <a:xfrm>
            <a:off x="3073400" y="2352675"/>
            <a:ext cx="838200" cy="2819400"/>
          </a:xfrm>
          <a:prstGeom prst="can">
            <a:avLst>
              <a:gd name="adj" fmla="val 41002"/>
            </a:avLst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4000">
              <a:solidFill>
                <a:srgbClr val="CC3300"/>
              </a:solidFill>
            </a:endParaRPr>
          </a:p>
        </p:txBody>
      </p:sp>
      <p:sp>
        <p:nvSpPr>
          <p:cNvPr id="124932" name="AutoShape 4"/>
          <p:cNvSpPr>
            <a:spLocks noChangeArrowheads="1"/>
          </p:cNvSpPr>
          <p:nvPr/>
        </p:nvSpPr>
        <p:spPr bwMode="auto">
          <a:xfrm>
            <a:off x="2546350" y="2170113"/>
            <a:ext cx="1873250" cy="3240087"/>
          </a:xfrm>
          <a:prstGeom prst="can">
            <a:avLst>
              <a:gd name="adj" fmla="val 33897"/>
            </a:avLst>
          </a:prstGeom>
          <a:solidFill>
            <a:srgbClr val="FFCC00">
              <a:alpha val="52156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33" name="Oval 5"/>
          <p:cNvSpPr>
            <a:spLocks noChangeArrowheads="1"/>
          </p:cNvSpPr>
          <p:nvPr/>
        </p:nvSpPr>
        <p:spPr bwMode="auto">
          <a:xfrm>
            <a:off x="3073400" y="2352675"/>
            <a:ext cx="838200" cy="304800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34" name="Oval 6"/>
          <p:cNvSpPr>
            <a:spLocks noChangeArrowheads="1"/>
          </p:cNvSpPr>
          <p:nvPr/>
        </p:nvSpPr>
        <p:spPr bwMode="auto">
          <a:xfrm>
            <a:off x="3149600" y="2428875"/>
            <a:ext cx="685800" cy="152400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0887" name="AutoShape 7"/>
          <p:cNvSpPr>
            <a:spLocks noChangeArrowheads="1"/>
          </p:cNvSpPr>
          <p:nvPr/>
        </p:nvSpPr>
        <p:spPr bwMode="auto">
          <a:xfrm>
            <a:off x="3419475" y="1628775"/>
            <a:ext cx="228600" cy="685800"/>
          </a:xfrm>
          <a:prstGeom prst="downArrow">
            <a:avLst>
              <a:gd name="adj1" fmla="val 50000"/>
              <a:gd name="adj2" fmla="val 75000"/>
            </a:avLst>
          </a:prstGeom>
          <a:solidFill>
            <a:srgbClr val="0000FF">
              <a:alpha val="49019"/>
            </a:srgbClr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eaVert" wrap="none" anchor="ctr"/>
          <a:lstStyle/>
          <a:p>
            <a:endParaRPr lang="es-VE"/>
          </a:p>
        </p:txBody>
      </p:sp>
      <p:pic>
        <p:nvPicPr>
          <p:cNvPr id="250888" name="Picture 8" descr="double_cheeseburger_l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765175"/>
            <a:ext cx="1150938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0889" name="Text Box 9"/>
          <p:cNvSpPr txBox="1">
            <a:spLocks noChangeArrowheads="1"/>
          </p:cNvSpPr>
          <p:nvPr/>
        </p:nvSpPr>
        <p:spPr bwMode="auto">
          <a:xfrm>
            <a:off x="4164013" y="1570038"/>
            <a:ext cx="1563687" cy="547687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800" b="1"/>
              <a:t>Entrada</a:t>
            </a:r>
          </a:p>
        </p:txBody>
      </p:sp>
      <p:sp>
        <p:nvSpPr>
          <p:cNvPr id="250890" name="Text Box 10"/>
          <p:cNvSpPr txBox="1">
            <a:spLocks noChangeArrowheads="1"/>
          </p:cNvSpPr>
          <p:nvPr/>
        </p:nvSpPr>
        <p:spPr bwMode="auto">
          <a:xfrm>
            <a:off x="4130675" y="5241925"/>
            <a:ext cx="1258888" cy="547688"/>
          </a:xfrm>
          <a:prstGeom prst="rect">
            <a:avLst/>
          </a:prstGeom>
          <a:solidFill>
            <a:srgbClr val="FF9D3B"/>
          </a:solidFill>
          <a:ln w="28575">
            <a:solidFill>
              <a:srgbClr val="964B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MX" sz="2800" b="1"/>
              <a:t>Salida</a:t>
            </a:r>
          </a:p>
        </p:txBody>
      </p:sp>
      <p:sp>
        <p:nvSpPr>
          <p:cNvPr id="250891" name="Text Box 11"/>
          <p:cNvSpPr txBox="1">
            <a:spLocks noChangeArrowheads="1"/>
          </p:cNvSpPr>
          <p:nvPr/>
        </p:nvSpPr>
        <p:spPr bwMode="auto">
          <a:xfrm>
            <a:off x="4594561" y="3239406"/>
            <a:ext cx="1992313" cy="10953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3200" b="1"/>
              <a:t>Función </a:t>
            </a:r>
          </a:p>
          <a:p>
            <a:pPr>
              <a:defRPr/>
            </a:pPr>
            <a:r>
              <a:rPr lang="es-ES" sz="3200" b="1"/>
              <a:t>Digestiva</a:t>
            </a:r>
          </a:p>
        </p:txBody>
      </p:sp>
      <p:sp>
        <p:nvSpPr>
          <p:cNvPr id="250892" name="Rectangle 12"/>
          <p:cNvSpPr>
            <a:spLocks noChangeArrowheads="1"/>
          </p:cNvSpPr>
          <p:nvPr/>
        </p:nvSpPr>
        <p:spPr bwMode="auto">
          <a:xfrm>
            <a:off x="1001377" y="3574368"/>
            <a:ext cx="1370012" cy="425450"/>
          </a:xfrm>
          <a:prstGeom prst="rect">
            <a:avLst/>
          </a:prstGeom>
          <a:solidFill>
            <a:srgbClr val="E1F4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" b="1">
                <a:effectLst>
                  <a:outerShdw blurRad="38100" dist="38100" dir="2700000" algn="tl">
                    <a:srgbClr val="FFFFFF"/>
                  </a:outerShdw>
                </a:effectLst>
              </a:rPr>
              <a:t>24-48 hs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443663" y="650229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65 -0.02381 L -0.00365 0.53226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2508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79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887" grpId="0" animBg="1"/>
      <p:bldP spid="250887" grpId="1" animBg="1"/>
      <p:bldP spid="250889" grpId="0" animBg="1"/>
      <p:bldP spid="250890" grpId="0" animBg="1"/>
      <p:bldP spid="250891" grpId="0" animBg="1"/>
      <p:bldP spid="250892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7" name="Text Box 3"/>
          <p:cNvSpPr txBox="1">
            <a:spLocks noChangeArrowheads="1"/>
          </p:cNvSpPr>
          <p:nvPr/>
        </p:nvSpPr>
        <p:spPr bwMode="auto">
          <a:xfrm>
            <a:off x="2165282" y="548680"/>
            <a:ext cx="4727577" cy="16312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 dirty="0"/>
              <a:t>Recuerden </a:t>
            </a:r>
          </a:p>
          <a:p>
            <a:pPr eaLnBrk="1" hangingPunct="1"/>
            <a:r>
              <a:rPr lang="es-ES" sz="2400" b="1" dirty="0"/>
              <a:t>que toda su preparación </a:t>
            </a:r>
          </a:p>
          <a:p>
            <a:pPr eaLnBrk="1" hangingPunct="1"/>
            <a:r>
              <a:rPr lang="es-ES" sz="2400" b="1" dirty="0"/>
              <a:t>es para poder </a:t>
            </a:r>
            <a:endParaRPr lang="es-ES" sz="2400" b="1" dirty="0" smtClean="0"/>
          </a:p>
          <a:p>
            <a:pPr eaLnBrk="1" hangingPunct="1"/>
            <a:r>
              <a:rPr lang="es-ES" sz="2800" b="1" dirty="0" smtClean="0"/>
              <a:t>SERVIR</a:t>
            </a:r>
            <a:r>
              <a:rPr lang="es-ES" sz="2400" b="1" dirty="0" smtClean="0"/>
              <a:t> a</a:t>
            </a:r>
            <a:r>
              <a:rPr lang="es-ES" sz="1200" b="1" dirty="0"/>
              <a:t> </a:t>
            </a:r>
            <a:r>
              <a:rPr lang="es-ES" sz="2800" b="1" dirty="0" smtClean="0"/>
              <a:t>sus </a:t>
            </a:r>
            <a:r>
              <a:rPr lang="es-ES" sz="2800" b="1" dirty="0"/>
              <a:t>PACIENTES</a:t>
            </a:r>
          </a:p>
        </p:txBody>
      </p:sp>
      <p:pic>
        <p:nvPicPr>
          <p:cNvPr id="125955" name="Picture 4" descr="03f17080e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562" y="2260564"/>
            <a:ext cx="4968875" cy="357981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6" name="Text Box 5"/>
          <p:cNvSpPr txBox="1">
            <a:spLocks noChangeArrowheads="1"/>
          </p:cNvSpPr>
          <p:nvPr/>
        </p:nvSpPr>
        <p:spPr bwMode="auto">
          <a:xfrm>
            <a:off x="2939560" y="5868494"/>
            <a:ext cx="3264880" cy="276999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1200" b="1" i="1">
                <a:solidFill>
                  <a:schemeClr val="bg1"/>
                </a:solidFill>
                <a:latin typeface="Times New Roman" pitchFamily="18" charset="0"/>
              </a:rPr>
              <a:t>La visita de la madre. </a:t>
            </a:r>
            <a:r>
              <a:rPr lang="es-ES" sz="1200" b="1">
                <a:solidFill>
                  <a:schemeClr val="bg1"/>
                </a:solidFill>
                <a:latin typeface="Times New Roman" pitchFamily="18" charset="0"/>
              </a:rPr>
              <a:t>Enrique Paternina 1892.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19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19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19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07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69462" y="5974844"/>
            <a:ext cx="76328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/>
              <a:t>https://juliocienciassociales.wordpress.com/2015/11/11/examen-1a-evaluacion-historia-de-espana/</a:t>
            </a:r>
          </a:p>
        </p:txBody>
      </p:sp>
      <p:pic>
        <p:nvPicPr>
          <p:cNvPr id="1026" name="Picture 2" descr="C:\Users\ximena\Desktop\tumblr_myda6u0igf1t3r7q9o1_40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844" y="1401012"/>
            <a:ext cx="4946311" cy="4055975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199394" y="5507765"/>
            <a:ext cx="47452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«Si estudias al día, no llegarás a esto»</a:t>
            </a:r>
            <a:endParaRPr lang="es-VE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321045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ULA</a:t>
            </a:r>
            <a:endParaRPr lang="es-ES" sz="900" b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619385" y="336484"/>
            <a:ext cx="3905236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/>
              <a:t>«</a:t>
            </a:r>
            <a:r>
              <a:rPr lang="es-VE" sz="2400" dirty="0" err="1" smtClean="0"/>
              <a:t>Etiam</a:t>
            </a:r>
            <a:r>
              <a:rPr lang="es-VE" sz="2400" dirty="0" smtClean="0"/>
              <a:t> si omnes, ego non»</a:t>
            </a:r>
          </a:p>
          <a:p>
            <a:r>
              <a:rPr lang="es-VE" sz="1400" dirty="0" smtClean="0"/>
              <a:t>(</a:t>
            </a:r>
            <a:r>
              <a:rPr lang="es-VE" sz="1800" dirty="0" smtClean="0"/>
              <a:t>Aunque </a:t>
            </a:r>
            <a:r>
              <a:rPr lang="es-VE" sz="1800" dirty="0"/>
              <a:t>todos sí, yo no</a:t>
            </a:r>
            <a:r>
              <a:rPr lang="es-VE" sz="1800" dirty="0" smtClean="0"/>
              <a:t>)</a:t>
            </a:r>
            <a:r>
              <a:rPr lang="es-VE" sz="1800" i="1" dirty="0"/>
              <a:t> </a:t>
            </a:r>
            <a:endParaRPr lang="es-VE" sz="1800" i="1" dirty="0" smtClean="0"/>
          </a:p>
          <a:p>
            <a:r>
              <a:rPr lang="es-VE" sz="1400" i="1" dirty="0" smtClean="0"/>
              <a:t>Mateo </a:t>
            </a:r>
            <a:r>
              <a:rPr lang="es-VE" sz="1400" i="1" dirty="0"/>
              <a:t>26:33 </a:t>
            </a:r>
          </a:p>
        </p:txBody>
      </p:sp>
    </p:spTree>
    <p:extLst>
      <p:ext uri="{BB962C8B-B14F-4D97-AF65-F5344CB8AC3E}">
        <p14:creationId xmlns:p14="http://schemas.microsoft.com/office/powerpoint/2010/main" val="362303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7158</TotalTime>
  <Words>5725</Words>
  <Application>Microsoft Office PowerPoint</Application>
  <PresentationFormat>Presentación en pantalla (4:3)</PresentationFormat>
  <Paragraphs>1818</Paragraphs>
  <Slides>102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102</vt:i4>
      </vt:variant>
    </vt:vector>
  </HeadingPairs>
  <TitlesOfParts>
    <vt:vector size="112" baseType="lpstr">
      <vt:lpstr>Arial</vt:lpstr>
      <vt:lpstr>Bradley Hand ITC</vt:lpstr>
      <vt:lpstr>Comic Sans MS</vt:lpstr>
      <vt:lpstr>OTNEJMScalaSansLFCap</vt:lpstr>
      <vt:lpstr>OTNEJMScalaSansLFSmallCap</vt:lpstr>
      <vt:lpstr>OTNEJMScalaSansOSF</vt:lpstr>
      <vt:lpstr>Symbol</vt:lpstr>
      <vt:lpstr>Times New Roman</vt:lpstr>
      <vt:lpstr>Wingdings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01/11/2004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CAROL</dc:creator>
  <cp:lastModifiedBy>ximena</cp:lastModifiedBy>
  <cp:revision>623</cp:revision>
  <dcterms:created xsi:type="dcterms:W3CDTF">2005-07-14T13:52:11Z</dcterms:created>
  <dcterms:modified xsi:type="dcterms:W3CDTF">2018-08-13T11:16:54Z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ndo10Write">
    <vt:lpwstr/>
  </property>
</Properties>
</file>