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3"/>
  </p:notesMasterIdLst>
  <p:sldIdLst>
    <p:sldId id="309" r:id="rId2"/>
    <p:sldId id="421" r:id="rId3"/>
    <p:sldId id="420" r:id="rId4"/>
    <p:sldId id="412" r:id="rId5"/>
    <p:sldId id="413" r:id="rId6"/>
    <p:sldId id="414" r:id="rId7"/>
    <p:sldId id="310" r:id="rId8"/>
    <p:sldId id="379" r:id="rId9"/>
    <p:sldId id="345" r:id="rId10"/>
    <p:sldId id="346" r:id="rId11"/>
    <p:sldId id="315" r:id="rId12"/>
    <p:sldId id="344" r:id="rId13"/>
    <p:sldId id="391" r:id="rId14"/>
    <p:sldId id="281" r:id="rId15"/>
    <p:sldId id="348" r:id="rId16"/>
    <p:sldId id="380" r:id="rId17"/>
    <p:sldId id="349" r:id="rId18"/>
    <p:sldId id="407" r:id="rId19"/>
    <p:sldId id="350" r:id="rId20"/>
    <p:sldId id="401" r:id="rId21"/>
    <p:sldId id="402" r:id="rId22"/>
    <p:sldId id="286" r:id="rId23"/>
    <p:sldId id="388" r:id="rId24"/>
    <p:sldId id="409" r:id="rId25"/>
    <p:sldId id="284" r:id="rId26"/>
    <p:sldId id="406" r:id="rId27"/>
    <p:sldId id="351" r:id="rId28"/>
    <p:sldId id="422" r:id="rId29"/>
    <p:sldId id="287" r:id="rId30"/>
    <p:sldId id="396" r:id="rId31"/>
    <p:sldId id="397" r:id="rId32"/>
    <p:sldId id="314" r:id="rId33"/>
    <p:sldId id="324" r:id="rId34"/>
    <p:sldId id="426" r:id="rId35"/>
    <p:sldId id="384" r:id="rId36"/>
    <p:sldId id="293" r:id="rId37"/>
    <p:sldId id="385" r:id="rId38"/>
    <p:sldId id="322" r:id="rId39"/>
    <p:sldId id="399" r:id="rId40"/>
    <p:sldId id="389" r:id="rId41"/>
    <p:sldId id="400" r:id="rId42"/>
    <p:sldId id="319" r:id="rId43"/>
    <p:sldId id="311" r:id="rId44"/>
    <p:sldId id="338" r:id="rId45"/>
    <p:sldId id="289" r:id="rId46"/>
    <p:sldId id="427" r:id="rId47"/>
    <p:sldId id="292" r:id="rId48"/>
    <p:sldId id="288" r:id="rId49"/>
    <p:sldId id="326" r:id="rId50"/>
    <p:sldId id="294" r:id="rId51"/>
    <p:sldId id="424" r:id="rId52"/>
    <p:sldId id="295" r:id="rId53"/>
    <p:sldId id="405" r:id="rId54"/>
    <p:sldId id="418" r:id="rId55"/>
    <p:sldId id="340" r:id="rId56"/>
    <p:sldId id="327" r:id="rId57"/>
    <p:sldId id="404" r:id="rId58"/>
    <p:sldId id="352" r:id="rId59"/>
    <p:sldId id="341" r:id="rId60"/>
    <p:sldId id="321" r:id="rId61"/>
    <p:sldId id="296" r:id="rId62"/>
    <p:sldId id="342" r:id="rId63"/>
    <p:sldId id="343" r:id="rId64"/>
    <p:sldId id="297" r:id="rId65"/>
    <p:sldId id="381" r:id="rId66"/>
    <p:sldId id="382" r:id="rId67"/>
    <p:sldId id="353" r:id="rId68"/>
    <p:sldId id="416" r:id="rId69"/>
    <p:sldId id="298" r:id="rId70"/>
    <p:sldId id="355" r:id="rId71"/>
    <p:sldId id="354" r:id="rId72"/>
    <p:sldId id="317" r:id="rId73"/>
    <p:sldId id="417" r:id="rId74"/>
    <p:sldId id="301" r:id="rId75"/>
    <p:sldId id="357" r:id="rId76"/>
    <p:sldId id="358" r:id="rId77"/>
    <p:sldId id="303" r:id="rId78"/>
    <p:sldId id="394" r:id="rId79"/>
    <p:sldId id="428" r:id="rId80"/>
    <p:sldId id="370" r:id="rId81"/>
    <p:sldId id="360" r:id="rId82"/>
    <p:sldId id="395" r:id="rId83"/>
    <p:sldId id="410" r:id="rId84"/>
    <p:sldId id="390" r:id="rId85"/>
    <p:sldId id="423" r:id="rId86"/>
    <p:sldId id="306" r:id="rId87"/>
    <p:sldId id="307" r:id="rId88"/>
    <p:sldId id="305" r:id="rId89"/>
    <p:sldId id="325" r:id="rId90"/>
    <p:sldId id="393" r:id="rId91"/>
    <p:sldId id="383" r:id="rId92"/>
    <p:sldId id="419" r:id="rId93"/>
    <p:sldId id="403" r:id="rId94"/>
    <p:sldId id="366" r:id="rId95"/>
    <p:sldId id="359" r:id="rId96"/>
    <p:sldId id="331" r:id="rId97"/>
    <p:sldId id="304" r:id="rId98"/>
    <p:sldId id="392" r:id="rId99"/>
    <p:sldId id="364" r:id="rId100"/>
    <p:sldId id="363" r:id="rId101"/>
    <p:sldId id="362" r:id="rId102"/>
    <p:sldId id="332" r:id="rId103"/>
    <p:sldId id="365" r:id="rId104"/>
    <p:sldId id="425" r:id="rId105"/>
    <p:sldId id="333" r:id="rId106"/>
    <p:sldId id="408" r:id="rId107"/>
    <p:sldId id="398" r:id="rId108"/>
    <p:sldId id="369" r:id="rId109"/>
    <p:sldId id="361" r:id="rId110"/>
    <p:sldId id="339" r:id="rId111"/>
    <p:sldId id="367" r:id="rId112"/>
    <p:sldId id="378" r:id="rId113"/>
    <p:sldId id="371" r:id="rId114"/>
    <p:sldId id="330" r:id="rId115"/>
    <p:sldId id="368" r:id="rId116"/>
    <p:sldId id="329" r:id="rId117"/>
    <p:sldId id="334" r:id="rId118"/>
    <p:sldId id="336" r:id="rId119"/>
    <p:sldId id="411" r:id="rId120"/>
    <p:sldId id="335" r:id="rId121"/>
    <p:sldId id="415" r:id="rId122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339A3"/>
    <a:srgbClr val="FF216B"/>
    <a:srgbClr val="E2AC00"/>
    <a:srgbClr val="FF6600"/>
    <a:srgbClr val="6600CC"/>
    <a:srgbClr val="0094C8"/>
    <a:srgbClr val="F88CCA"/>
    <a:srgbClr val="0000CC"/>
    <a:srgbClr val="D0E6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0" autoAdjust="0"/>
    <p:restoredTop sz="94268" autoAdjust="0"/>
  </p:normalViewPr>
  <p:slideViewPr>
    <p:cSldViewPr showGuides="1">
      <p:cViewPr varScale="1">
        <p:scale>
          <a:sx n="65" d="100"/>
          <a:sy n="65" d="100"/>
        </p:scale>
        <p:origin x="996" y="7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CE24AC-ED6E-4B4D-9F0D-9DC3E0308563}" type="datetimeFigureOut">
              <a:rPr lang="es-VE"/>
              <a:pPr>
                <a:defRPr/>
              </a:pPr>
              <a:t>09/08/2018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VE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VE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652367-7ACE-4E7E-B853-E569AFC4F55A}" type="slidenum">
              <a:rPr lang="es-VE"/>
              <a:pPr>
                <a:defRPr/>
              </a:pPr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64878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652367-7ACE-4E7E-B853-E569AFC4F55A}" type="slidenum">
              <a:rPr lang="es-VE" smtClean="0"/>
              <a:pPr>
                <a:defRPr/>
              </a:pPr>
              <a:t>77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14650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652367-7ACE-4E7E-B853-E569AFC4F55A}" type="slidenum">
              <a:rPr lang="es-VE" smtClean="0"/>
              <a:pPr>
                <a:defRPr/>
              </a:pPr>
              <a:t>88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2875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652367-7ACE-4E7E-B853-E569AFC4F55A}" type="slidenum">
              <a:rPr lang="es-VE" smtClean="0"/>
              <a:pPr>
                <a:defRPr/>
              </a:pPr>
              <a:t>96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49295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8652367-7ACE-4E7E-B853-E569AFC4F55A}" type="slidenum">
              <a:rPr lang="es-VE" smtClean="0"/>
              <a:pPr>
                <a:defRPr/>
              </a:pPr>
              <a:t>104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19099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VE" dirty="0" smtClean="0"/>
          </a:p>
        </p:txBody>
      </p:sp>
      <p:sp>
        <p:nvSpPr>
          <p:cNvPr id="1177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5CA264DE-359B-43EF-AE0E-4EC3578AC10A}" type="slidenum">
              <a:rPr lang="es-VE" smtClean="0"/>
              <a:pPr eaLnBrk="1" hangingPunct="1"/>
              <a:t>106</a:t>
            </a:fld>
            <a:endParaRPr lang="es-VE" smtClean="0"/>
          </a:p>
        </p:txBody>
      </p:sp>
    </p:spTree>
    <p:extLst>
      <p:ext uri="{BB962C8B-B14F-4D97-AF65-F5344CB8AC3E}">
        <p14:creationId xmlns:p14="http://schemas.microsoft.com/office/powerpoint/2010/main" val="2122334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VE" smtClean="0"/>
          </a:p>
        </p:txBody>
      </p:sp>
      <p:sp>
        <p:nvSpPr>
          <p:cNvPr id="1187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F06D00AA-718D-40DB-B603-452E21BDE991}" type="slidenum">
              <a:rPr lang="es-VE" smtClean="0"/>
              <a:pPr eaLnBrk="1" hangingPunct="1"/>
              <a:t>108</a:t>
            </a:fld>
            <a:endParaRPr lang="es-VE" smtClean="0"/>
          </a:p>
        </p:txBody>
      </p:sp>
    </p:spTree>
    <p:extLst>
      <p:ext uri="{BB962C8B-B14F-4D97-AF65-F5344CB8AC3E}">
        <p14:creationId xmlns:p14="http://schemas.microsoft.com/office/powerpoint/2010/main" val="331752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CDE12-632B-4014-8343-D7B57196C0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36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7675C-EF15-4C5B-A9C2-F3D1169F357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022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B1332-7548-49C0-B9EE-6751324C9E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689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2FD33-07AF-46AC-8248-F46CBB0670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46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1EEC0-2729-4C09-A387-47CA5D14BA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451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5802B-FB1A-4992-BC58-4E85901A30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808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8CCB6-8635-4A1A-9811-69B350015E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77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64D1-57A8-4187-98F5-A63563AC24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782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2EC7A-BC59-498C-9639-CD3894D41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300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51096-0F61-489F-9AF2-0508919B53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406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92FCA-A80B-4A57-9CFF-23519A0735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29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A72FB-1E4C-42F1-9892-182AAA1B5C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851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8BA5478-AD13-45E1-AE6C-61EE3A31637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microsoft.com/office/2007/relationships/hdphoto" Target="../media/hdphoto5.wdp"/><Relationship Id="rId4" Type="http://schemas.openxmlformats.org/officeDocument/2006/relationships/image" Target="../media/image95.pn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jpeg"/><Relationship Id="rId4" Type="http://schemas.openxmlformats.org/officeDocument/2006/relationships/image" Target="../media/image50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4.wdp"/><Relationship Id="rId4" Type="http://schemas.openxmlformats.org/officeDocument/2006/relationships/image" Target="../media/image6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4.jpe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1389063" y="1166813"/>
            <a:ext cx="6364287" cy="4522787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Universidad de los Andes</a:t>
            </a: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FISIOLOGIA para MEDICINA</a:t>
            </a:r>
          </a:p>
          <a:p>
            <a:pPr>
              <a:defRPr/>
            </a:pP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113668" name="Picture 4" descr="human-digestive-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3932238"/>
            <a:ext cx="1873250" cy="27273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323528" y="2420938"/>
            <a:ext cx="2519362" cy="3243262"/>
          </a:xfrm>
          <a:prstGeom prst="rect">
            <a:avLst/>
          </a:prstGeom>
          <a:solidFill>
            <a:srgbClr val="8FDA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 dirty="0"/>
              <a:t>CARBOHIDRATOS</a:t>
            </a:r>
          </a:p>
          <a:p>
            <a:pPr algn="l" eaLnBrk="1" hangingPunct="1"/>
            <a:r>
              <a:rPr lang="es-MX" b="1" dirty="0"/>
              <a:t>63%</a:t>
            </a:r>
          </a:p>
          <a:p>
            <a:pPr algn="l" eaLnBrk="1" hangingPunct="1"/>
            <a:endParaRPr lang="es-MX" dirty="0"/>
          </a:p>
          <a:p>
            <a:pPr algn="l" eaLnBrk="1" hangingPunct="1"/>
            <a:r>
              <a:rPr lang="es-MX" dirty="0"/>
              <a:t>Los más abundantes</a:t>
            </a:r>
          </a:p>
          <a:p>
            <a:pPr algn="l" eaLnBrk="1" hangingPunct="1"/>
            <a:endParaRPr lang="es-MX" sz="1200" dirty="0"/>
          </a:p>
          <a:p>
            <a:pPr algn="l" eaLnBrk="1" hangingPunct="1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Grandes polímeros </a:t>
            </a:r>
          </a:p>
          <a:p>
            <a:pPr algn="l" eaLnBrk="1" hangingPunct="1"/>
            <a:r>
              <a:rPr lang="es-MX" dirty="0"/>
              <a:t>  Almidones</a:t>
            </a:r>
          </a:p>
          <a:p>
            <a:pPr algn="l" eaLnBrk="1" hangingPunct="1"/>
            <a:r>
              <a:rPr lang="es-MX" dirty="0"/>
              <a:t>  Celulosa</a:t>
            </a:r>
          </a:p>
          <a:p>
            <a:pPr algn="l" eaLnBrk="1" hangingPunct="1"/>
            <a:endParaRPr lang="es-MX" sz="1200" dirty="0"/>
          </a:p>
          <a:p>
            <a:pPr algn="l" eaLnBrk="1" hangingPunct="1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Pequeños azúcares</a:t>
            </a:r>
          </a:p>
          <a:p>
            <a:pPr algn="l" eaLnBrk="1" hangingPunct="1"/>
            <a:r>
              <a:rPr lang="es-MX" dirty="0"/>
              <a:t>  Lactosa</a:t>
            </a:r>
          </a:p>
          <a:p>
            <a:pPr algn="l" eaLnBrk="1" hangingPunct="1"/>
            <a:r>
              <a:rPr lang="es-MX" dirty="0"/>
              <a:t>  Sacarosa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5724203" y="2393950"/>
            <a:ext cx="2547937" cy="1779588"/>
          </a:xfrm>
          <a:prstGeom prst="rect">
            <a:avLst/>
          </a:prstGeom>
          <a:solidFill>
            <a:srgbClr val="FFD6AD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GRASAS</a:t>
            </a:r>
            <a:r>
              <a:rPr lang="es-MX" sz="2000"/>
              <a:t> </a:t>
            </a:r>
          </a:p>
          <a:p>
            <a:pPr algn="l" eaLnBrk="1" hangingPunct="1"/>
            <a:r>
              <a:rPr lang="es-MX" b="1"/>
              <a:t>25%</a:t>
            </a:r>
          </a:p>
          <a:p>
            <a:pPr algn="l" eaLnBrk="1" hangingPunct="1"/>
            <a:endParaRPr lang="es-MX" b="1"/>
          </a:p>
          <a:p>
            <a:pPr algn="l" eaLnBrk="1" hangingPunct="1"/>
            <a:r>
              <a:rPr lang="es-MX"/>
              <a:t>TG o grasas neutras</a:t>
            </a:r>
          </a:p>
          <a:p>
            <a:pPr algn="l" eaLnBrk="1" hangingPunct="1"/>
            <a:r>
              <a:rPr lang="es-MX"/>
              <a:t>Ésteres del colesterol</a:t>
            </a:r>
          </a:p>
          <a:p>
            <a:pPr algn="l" eaLnBrk="1" hangingPunct="1"/>
            <a:r>
              <a:rPr lang="es-MX"/>
              <a:t>Fosfolípidos</a:t>
            </a:r>
          </a:p>
        </p:txBody>
      </p:sp>
      <p:sp>
        <p:nvSpPr>
          <p:cNvPr id="155660" name="Line 12"/>
          <p:cNvSpPr>
            <a:spLocks noChangeShapeType="1"/>
          </p:cNvSpPr>
          <p:nvPr/>
        </p:nvSpPr>
        <p:spPr bwMode="auto">
          <a:xfrm>
            <a:off x="2050728" y="5661025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1" name="Line 13"/>
          <p:cNvSpPr>
            <a:spLocks noChangeShapeType="1"/>
          </p:cNvSpPr>
          <p:nvPr/>
        </p:nvSpPr>
        <p:spPr bwMode="auto">
          <a:xfrm>
            <a:off x="4211315" y="4724400"/>
            <a:ext cx="0" cy="1512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2" name="Line 14"/>
          <p:cNvSpPr>
            <a:spLocks noChangeShapeType="1"/>
          </p:cNvSpPr>
          <p:nvPr/>
        </p:nvSpPr>
        <p:spPr bwMode="auto">
          <a:xfrm>
            <a:off x="6875140" y="4149725"/>
            <a:ext cx="0" cy="2087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3" name="Line 15"/>
          <p:cNvSpPr>
            <a:spLocks noChangeShapeType="1"/>
          </p:cNvSpPr>
          <p:nvPr/>
        </p:nvSpPr>
        <p:spPr bwMode="auto">
          <a:xfrm>
            <a:off x="2050728" y="6237288"/>
            <a:ext cx="5545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4383088" y="818635"/>
            <a:ext cx="17018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5666" name="Picture 18" descr="bread_pic1_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28" y="457052"/>
            <a:ext cx="2354456" cy="195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67" name="Picture 19" descr="Stea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 b="17946"/>
          <a:stretch/>
        </p:blipFill>
        <p:spPr bwMode="auto">
          <a:xfrm>
            <a:off x="4367287" y="4542231"/>
            <a:ext cx="2424907" cy="162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68" name="Picture 20" descr="Butter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78" t="17728" r="14323"/>
          <a:stretch>
            <a:fillRect/>
          </a:stretch>
        </p:blipFill>
        <p:spPr bwMode="auto">
          <a:xfrm>
            <a:off x="6966144" y="4542231"/>
            <a:ext cx="1883393" cy="145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2579788" y="1628775"/>
            <a:ext cx="5630863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/>
              <a:t>¿CUÁLES son esas grandes moléculas?</a:t>
            </a:r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6661585" y="498921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/>
              <a:t>I. DIGESTIÓN</a:t>
            </a:r>
          </a:p>
        </p:txBody>
      </p:sp>
      <p:sp>
        <p:nvSpPr>
          <p:cNvPr id="9230" name="Text Box 23"/>
          <p:cNvSpPr txBox="1">
            <a:spLocks noChangeArrowheads="1"/>
          </p:cNvSpPr>
          <p:nvPr/>
        </p:nvSpPr>
        <p:spPr bwMode="auto">
          <a:xfrm>
            <a:off x="6152096" y="965140"/>
            <a:ext cx="261001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1. Química alimentos</a:t>
            </a:r>
            <a:endParaRPr lang="es-MX" sz="2000" dirty="0"/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3104828" y="2393950"/>
            <a:ext cx="2401887" cy="2328863"/>
          </a:xfrm>
          <a:prstGeom prst="rect">
            <a:avLst/>
          </a:prstGeom>
          <a:solidFill>
            <a:srgbClr val="FFC5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PROTEÍNAS</a:t>
            </a:r>
            <a:r>
              <a:rPr lang="es-MX" b="1"/>
              <a:t> </a:t>
            </a:r>
          </a:p>
          <a:p>
            <a:pPr algn="l" eaLnBrk="1" hangingPunct="1"/>
            <a:r>
              <a:rPr lang="es-MX" b="1"/>
              <a:t>12%</a:t>
            </a:r>
          </a:p>
          <a:p>
            <a:pPr algn="l" eaLnBrk="1" hangingPunct="1"/>
            <a:endParaRPr lang="es-MX"/>
          </a:p>
          <a:p>
            <a:pPr algn="l" eaLnBrk="1" hangingPunct="1"/>
            <a:r>
              <a:rPr lang="es-MX"/>
              <a:t>Polímeros de AA</a:t>
            </a:r>
          </a:p>
          <a:p>
            <a:pPr algn="l" eaLnBrk="1" hangingPunct="1"/>
            <a:r>
              <a:rPr lang="es-MX"/>
              <a:t>Glico y lipoproteínas </a:t>
            </a:r>
          </a:p>
          <a:p>
            <a:pPr algn="l" eaLnBrk="1" hangingPunct="1"/>
            <a:endParaRPr lang="es-MX"/>
          </a:p>
          <a:p>
            <a:pPr algn="l" eaLnBrk="1" hangingPunct="1"/>
            <a:r>
              <a:rPr lang="es-MX"/>
              <a:t>Polipéptidos cadena </a:t>
            </a:r>
          </a:p>
          <a:p>
            <a:pPr algn="l" eaLnBrk="1" hangingPunct="1"/>
            <a:r>
              <a:rPr lang="es-MX"/>
              <a:t>corta 3-10 AA</a:t>
            </a:r>
          </a:p>
        </p:txBody>
      </p:sp>
      <p:sp>
        <p:nvSpPr>
          <p:cNvPr id="9232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5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5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nimBg="1"/>
      <p:bldP spid="155654" grpId="0" animBg="1"/>
      <p:bldP spid="155660" grpId="0" animBg="1"/>
      <p:bldP spid="155661" grpId="0" animBg="1"/>
      <p:bldP spid="155662" grpId="0" animBg="1"/>
      <p:bldP spid="155663" grpId="0" animBg="1"/>
      <p:bldP spid="15565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Text Box 13"/>
          <p:cNvSpPr txBox="1">
            <a:spLocks noChangeArrowheads="1"/>
          </p:cNvSpPr>
          <p:nvPr/>
        </p:nvSpPr>
        <p:spPr bwMode="auto">
          <a:xfrm>
            <a:off x="6240743" y="1052736"/>
            <a:ext cx="222528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err="1" smtClean="0"/>
              <a:t>Emulsificación</a:t>
            </a:r>
            <a:endParaRPr lang="es-ES" sz="2400" dirty="0"/>
          </a:p>
        </p:txBody>
      </p:sp>
      <p:pic>
        <p:nvPicPr>
          <p:cNvPr id="95236" name="Picture 15" descr="basic_vinagr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1"/>
          <a:stretch>
            <a:fillRect/>
          </a:stretch>
        </p:blipFill>
        <p:spPr bwMode="auto">
          <a:xfrm>
            <a:off x="663719" y="990220"/>
            <a:ext cx="4392811" cy="51358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5894495" y="620688"/>
            <a:ext cx="2571537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/>
              <a:t>3. Fases </a:t>
            </a:r>
            <a:r>
              <a:rPr lang="es-ES" sz="1600" dirty="0"/>
              <a:t>digestión grasas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5305175" y="2895600"/>
            <a:ext cx="33099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3200" dirty="0"/>
              <a:t>¿CÓMO se hace </a:t>
            </a:r>
          </a:p>
          <a:p>
            <a:pPr algn="l" eaLnBrk="1" hangingPunct="1"/>
            <a:r>
              <a:rPr lang="es-MX" sz="3200" dirty="0"/>
              <a:t>una “vinagreta”?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8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Oval 51"/>
          <p:cNvSpPr>
            <a:spLocks noChangeArrowheads="1"/>
          </p:cNvSpPr>
          <p:nvPr/>
        </p:nvSpPr>
        <p:spPr bwMode="auto">
          <a:xfrm>
            <a:off x="1042988" y="3429000"/>
            <a:ext cx="6985000" cy="3168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746125" y="1834725"/>
            <a:ext cx="3476625" cy="1215717"/>
          </a:xfrm>
          <a:prstGeom prst="rect">
            <a:avLst/>
          </a:prstGeom>
          <a:solidFill>
            <a:srgbClr val="F8EFCC"/>
          </a:solidFill>
          <a:ln w="9525">
            <a:solidFill>
              <a:srgbClr val="EA8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1600"/>
              <a:t>La parte </a:t>
            </a:r>
            <a:r>
              <a:rPr lang="es-MX" sz="1600" b="1"/>
              <a:t>APOLAR </a:t>
            </a:r>
            <a:r>
              <a:rPr lang="es-MX" sz="1600"/>
              <a:t>se disuelve </a:t>
            </a:r>
          </a:p>
          <a:p>
            <a:pPr algn="l" eaLnBrk="1" hangingPunct="1"/>
            <a:r>
              <a:rPr lang="es-MX" sz="1600"/>
              <a:t>en la superficie del glóbulo de grasa</a:t>
            </a:r>
          </a:p>
          <a:p>
            <a:pPr algn="l" eaLnBrk="1" hangingPunct="1"/>
            <a:endParaRPr lang="es-MX" sz="900"/>
          </a:p>
          <a:p>
            <a:pPr algn="l" eaLnBrk="1" hangingPunct="1"/>
            <a:r>
              <a:rPr lang="es-MX" sz="1600"/>
              <a:t>La </a:t>
            </a:r>
            <a:r>
              <a:rPr lang="es-MX" sz="1600" b="1"/>
              <a:t>POLAR</a:t>
            </a:r>
            <a:r>
              <a:rPr lang="es-MX" sz="1600"/>
              <a:t> se proyecta hacia fuera</a:t>
            </a:r>
          </a:p>
        </p:txBody>
      </p:sp>
      <p:sp>
        <p:nvSpPr>
          <p:cNvPr id="172045" name="Oval 13"/>
          <p:cNvSpPr>
            <a:spLocks noChangeArrowheads="1"/>
          </p:cNvSpPr>
          <p:nvPr/>
        </p:nvSpPr>
        <p:spPr bwMode="auto">
          <a:xfrm>
            <a:off x="2124075" y="4581525"/>
            <a:ext cx="1584325" cy="1150938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GRASA</a:t>
            </a:r>
          </a:p>
        </p:txBody>
      </p:sp>
      <p:sp>
        <p:nvSpPr>
          <p:cNvPr id="172046" name="Rectangle 14"/>
          <p:cNvSpPr>
            <a:spLocks noChangeArrowheads="1"/>
          </p:cNvSpPr>
          <p:nvPr/>
        </p:nvSpPr>
        <p:spPr bwMode="auto">
          <a:xfrm>
            <a:off x="2555875" y="4365625"/>
            <a:ext cx="431800" cy="2873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b="1" dirty="0"/>
              <a:t>SB</a:t>
            </a:r>
          </a:p>
        </p:txBody>
      </p:sp>
      <p:sp>
        <p:nvSpPr>
          <p:cNvPr id="172047" name="Line 15"/>
          <p:cNvSpPr>
            <a:spLocks noChangeShapeType="1"/>
          </p:cNvSpPr>
          <p:nvPr/>
        </p:nvSpPr>
        <p:spPr bwMode="auto">
          <a:xfrm>
            <a:off x="3924300" y="5157788"/>
            <a:ext cx="11334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2048" name="Oval 16"/>
          <p:cNvSpPr>
            <a:spLocks noChangeArrowheads="1"/>
          </p:cNvSpPr>
          <p:nvPr/>
        </p:nvSpPr>
        <p:spPr bwMode="auto">
          <a:xfrm>
            <a:off x="5219700" y="4724400"/>
            <a:ext cx="144463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49" name="Oval 17"/>
          <p:cNvSpPr>
            <a:spLocks noChangeArrowheads="1"/>
          </p:cNvSpPr>
          <p:nvPr/>
        </p:nvSpPr>
        <p:spPr bwMode="auto">
          <a:xfrm>
            <a:off x="5580063" y="45815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0" name="Oval 18"/>
          <p:cNvSpPr>
            <a:spLocks noChangeArrowheads="1"/>
          </p:cNvSpPr>
          <p:nvPr/>
        </p:nvSpPr>
        <p:spPr bwMode="auto">
          <a:xfrm>
            <a:off x="5651500" y="5156200"/>
            <a:ext cx="144463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1" name="Oval 19"/>
          <p:cNvSpPr>
            <a:spLocks noChangeArrowheads="1"/>
          </p:cNvSpPr>
          <p:nvPr/>
        </p:nvSpPr>
        <p:spPr bwMode="auto">
          <a:xfrm>
            <a:off x="5867400" y="5372100"/>
            <a:ext cx="144463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2" name="Oval 20"/>
          <p:cNvSpPr>
            <a:spLocks noChangeArrowheads="1"/>
          </p:cNvSpPr>
          <p:nvPr/>
        </p:nvSpPr>
        <p:spPr bwMode="auto">
          <a:xfrm>
            <a:off x="6300788" y="5157788"/>
            <a:ext cx="144462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3" name="Oval 21"/>
          <p:cNvSpPr>
            <a:spLocks noChangeArrowheads="1"/>
          </p:cNvSpPr>
          <p:nvPr/>
        </p:nvSpPr>
        <p:spPr bwMode="auto">
          <a:xfrm>
            <a:off x="6372225" y="4868863"/>
            <a:ext cx="144463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4" name="Oval 22"/>
          <p:cNvSpPr>
            <a:spLocks noChangeArrowheads="1"/>
          </p:cNvSpPr>
          <p:nvPr/>
        </p:nvSpPr>
        <p:spPr bwMode="auto">
          <a:xfrm>
            <a:off x="6011863" y="50133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5" name="Oval 23"/>
          <p:cNvSpPr>
            <a:spLocks noChangeArrowheads="1"/>
          </p:cNvSpPr>
          <p:nvPr/>
        </p:nvSpPr>
        <p:spPr bwMode="auto">
          <a:xfrm>
            <a:off x="6011863" y="4652963"/>
            <a:ext cx="144462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6" name="Oval 24"/>
          <p:cNvSpPr>
            <a:spLocks noChangeArrowheads="1"/>
          </p:cNvSpPr>
          <p:nvPr/>
        </p:nvSpPr>
        <p:spPr bwMode="auto">
          <a:xfrm>
            <a:off x="5580063" y="56610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7" name="Oval 25"/>
          <p:cNvSpPr>
            <a:spLocks noChangeArrowheads="1"/>
          </p:cNvSpPr>
          <p:nvPr/>
        </p:nvSpPr>
        <p:spPr bwMode="auto">
          <a:xfrm>
            <a:off x="6011863" y="5661025"/>
            <a:ext cx="144462" cy="144463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58" name="Oval 26"/>
          <p:cNvSpPr>
            <a:spLocks noChangeArrowheads="1"/>
          </p:cNvSpPr>
          <p:nvPr/>
        </p:nvSpPr>
        <p:spPr bwMode="auto">
          <a:xfrm>
            <a:off x="5292725" y="5157788"/>
            <a:ext cx="144463" cy="144462"/>
          </a:xfrm>
          <a:prstGeom prst="ellipse">
            <a:avLst/>
          </a:prstGeom>
          <a:solidFill>
            <a:srgbClr val="FFA24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4" name="Rectangle 28"/>
          <p:cNvSpPr>
            <a:spLocks noChangeArrowheads="1"/>
          </p:cNvSpPr>
          <p:nvPr/>
        </p:nvSpPr>
        <p:spPr bwMode="auto">
          <a:xfrm rot="1560201">
            <a:off x="3205163" y="4510088"/>
            <a:ext cx="431800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5" name="Rectangle 29"/>
          <p:cNvSpPr>
            <a:spLocks noChangeArrowheads="1"/>
          </p:cNvSpPr>
          <p:nvPr/>
        </p:nvSpPr>
        <p:spPr bwMode="auto">
          <a:xfrm rot="-3503550">
            <a:off x="2051844" y="4653756"/>
            <a:ext cx="431800" cy="2873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6" name="Rectangle 30"/>
          <p:cNvSpPr>
            <a:spLocks noChangeArrowheads="1"/>
          </p:cNvSpPr>
          <p:nvPr/>
        </p:nvSpPr>
        <p:spPr bwMode="auto">
          <a:xfrm rot="1560201">
            <a:off x="4787900" y="3716338"/>
            <a:ext cx="431800" cy="2873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6277" name="Rectangle 31"/>
          <p:cNvSpPr>
            <a:spLocks noChangeArrowheads="1"/>
          </p:cNvSpPr>
          <p:nvPr/>
        </p:nvSpPr>
        <p:spPr bwMode="auto">
          <a:xfrm rot="1560201">
            <a:off x="4356100" y="6092825"/>
            <a:ext cx="431800" cy="2873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2064" name="Text Box 32"/>
          <p:cNvSpPr txBox="1">
            <a:spLocks noChangeArrowheads="1"/>
          </p:cNvSpPr>
          <p:nvPr/>
        </p:nvSpPr>
        <p:spPr bwMode="auto">
          <a:xfrm>
            <a:off x="3779838" y="4779963"/>
            <a:ext cx="1277937" cy="304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1400" b="1" dirty="0"/>
              <a:t>AGITACIÓN</a:t>
            </a:r>
          </a:p>
        </p:txBody>
      </p:sp>
      <p:sp>
        <p:nvSpPr>
          <p:cNvPr id="172068" name="Text Box 36"/>
          <p:cNvSpPr txBox="1">
            <a:spLocks noChangeArrowheads="1"/>
          </p:cNvSpPr>
          <p:nvPr/>
        </p:nvSpPr>
        <p:spPr bwMode="auto">
          <a:xfrm>
            <a:off x="150330" y="174327"/>
            <a:ext cx="96619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6280" name="Rectangle 42"/>
          <p:cNvSpPr>
            <a:spLocks noChangeArrowheads="1"/>
          </p:cNvSpPr>
          <p:nvPr/>
        </p:nvSpPr>
        <p:spPr bwMode="auto">
          <a:xfrm>
            <a:off x="725487" y="1016793"/>
            <a:ext cx="2214563" cy="760413"/>
          </a:xfrm>
          <a:prstGeom prst="rect">
            <a:avLst/>
          </a:prstGeom>
          <a:solidFill>
            <a:srgbClr val="E3FF93"/>
          </a:solidFill>
          <a:ln w="28575">
            <a:solidFill>
              <a:srgbClr val="66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 b="1" dirty="0"/>
              <a:t>SB</a:t>
            </a:r>
            <a:r>
              <a:rPr lang="es-MX" b="1" dirty="0"/>
              <a:t> </a:t>
            </a:r>
            <a:r>
              <a:rPr lang="es-MX" dirty="0"/>
              <a:t>son moléculas </a:t>
            </a:r>
          </a:p>
          <a:p>
            <a:r>
              <a:rPr lang="es-MX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anfipáticas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2075" name="Text Box 43"/>
          <p:cNvSpPr txBox="1">
            <a:spLocks noChangeArrowheads="1"/>
          </p:cNvSpPr>
          <p:nvPr/>
        </p:nvSpPr>
        <p:spPr bwMode="auto">
          <a:xfrm>
            <a:off x="4814888" y="1829314"/>
            <a:ext cx="3384550" cy="1446550"/>
          </a:xfrm>
          <a:prstGeom prst="rect">
            <a:avLst/>
          </a:prstGeom>
          <a:solidFill>
            <a:srgbClr val="F8EFCC"/>
          </a:solidFill>
          <a:ln w="9525">
            <a:solidFill>
              <a:srgbClr val="EA8B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1600" b="1" dirty="0"/>
              <a:t>Disminuye la tensión </a:t>
            </a:r>
            <a:r>
              <a:rPr lang="es-MX" sz="1600" dirty="0"/>
              <a:t>entre fase </a:t>
            </a:r>
            <a:r>
              <a:rPr lang="es-MX" sz="1600" dirty="0" smtClean="0"/>
              <a:t>agua/grasa</a:t>
            </a:r>
          </a:p>
          <a:p>
            <a:pPr algn="l" eaLnBrk="1" hangingPunct="1"/>
            <a:endParaRPr lang="es-MX" sz="800" dirty="0"/>
          </a:p>
          <a:p>
            <a:pPr algn="l" eaLnBrk="1" hangingPunct="1"/>
            <a:r>
              <a:rPr lang="es-MX" sz="1600" dirty="0"/>
              <a:t>Glóbulo de grasa se rompe con </a:t>
            </a:r>
            <a:r>
              <a:rPr lang="es-MX" sz="1400" b="1" dirty="0"/>
              <a:t>AGITACIÓN </a:t>
            </a:r>
            <a:r>
              <a:rPr lang="es-MX" sz="1600" dirty="0" smtClean="0"/>
              <a:t>(</a:t>
            </a:r>
            <a:r>
              <a:rPr lang="es-MX" sz="1600" dirty="0"/>
              <a:t>mezcla estómago y duodeno)</a:t>
            </a:r>
            <a:endParaRPr lang="es-MX" sz="1600" b="1" dirty="0"/>
          </a:p>
        </p:txBody>
      </p:sp>
      <p:sp>
        <p:nvSpPr>
          <p:cNvPr id="96282" name="Text Box 47"/>
          <p:cNvSpPr txBox="1">
            <a:spLocks noChangeArrowheads="1"/>
          </p:cNvSpPr>
          <p:nvPr/>
        </p:nvSpPr>
        <p:spPr bwMode="auto">
          <a:xfrm>
            <a:off x="6417176" y="897776"/>
            <a:ext cx="222528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err="1" smtClean="0"/>
              <a:t>Emulsificación</a:t>
            </a:r>
            <a:endParaRPr lang="es-ES" sz="2400" dirty="0"/>
          </a:p>
        </p:txBody>
      </p:sp>
      <p:sp>
        <p:nvSpPr>
          <p:cNvPr id="172081" name="Text Box 49"/>
          <p:cNvSpPr txBox="1">
            <a:spLocks noChangeArrowheads="1"/>
          </p:cNvSpPr>
          <p:nvPr/>
        </p:nvSpPr>
        <p:spPr bwMode="auto">
          <a:xfrm>
            <a:off x="5338763" y="5805488"/>
            <a:ext cx="11128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1-2 </a:t>
            </a:r>
            <a:r>
              <a:rPr lang="es-ES_tradnl" sz="2000" b="1">
                <a:latin typeface="Symbol" pitchFamily="18" charset="2"/>
              </a:rPr>
              <a:t>m</a:t>
            </a:r>
            <a:r>
              <a:rPr lang="es-ES_tradnl" sz="2000" b="1"/>
              <a:t>m</a:t>
            </a:r>
          </a:p>
        </p:txBody>
      </p:sp>
      <p:sp>
        <p:nvSpPr>
          <p:cNvPr id="172082" name="Text Box 50"/>
          <p:cNvSpPr txBox="1">
            <a:spLocks noChangeArrowheads="1"/>
          </p:cNvSpPr>
          <p:nvPr/>
        </p:nvSpPr>
        <p:spPr bwMode="auto">
          <a:xfrm>
            <a:off x="6629400" y="4895850"/>
            <a:ext cx="1089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Gotitas </a:t>
            </a:r>
          </a:p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grasa</a:t>
            </a:r>
          </a:p>
        </p:txBody>
      </p:sp>
      <p:sp>
        <p:nvSpPr>
          <p:cNvPr id="96286" name="Text Box 53"/>
          <p:cNvSpPr txBox="1">
            <a:spLocks noChangeArrowheads="1"/>
          </p:cNvSpPr>
          <p:nvPr/>
        </p:nvSpPr>
        <p:spPr bwMode="auto">
          <a:xfrm>
            <a:off x="3563938" y="5589588"/>
            <a:ext cx="658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87" name="Text Box 54"/>
          <p:cNvSpPr txBox="1">
            <a:spLocks noChangeArrowheads="1"/>
          </p:cNvSpPr>
          <p:nvPr/>
        </p:nvSpPr>
        <p:spPr bwMode="auto">
          <a:xfrm>
            <a:off x="2411413" y="5805488"/>
            <a:ext cx="658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88" name="Text Box 55"/>
          <p:cNvSpPr txBox="1">
            <a:spLocks noChangeArrowheads="1"/>
          </p:cNvSpPr>
          <p:nvPr/>
        </p:nvSpPr>
        <p:spPr bwMode="auto">
          <a:xfrm>
            <a:off x="3635375" y="4076700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89" name="Text Box 56"/>
          <p:cNvSpPr txBox="1">
            <a:spLocks noChangeArrowheads="1"/>
          </p:cNvSpPr>
          <p:nvPr/>
        </p:nvSpPr>
        <p:spPr bwMode="auto">
          <a:xfrm>
            <a:off x="4572000" y="5516563"/>
            <a:ext cx="658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0" name="Text Box 57"/>
          <p:cNvSpPr txBox="1">
            <a:spLocks noChangeArrowheads="1"/>
          </p:cNvSpPr>
          <p:nvPr/>
        </p:nvSpPr>
        <p:spPr bwMode="auto">
          <a:xfrm>
            <a:off x="5364163" y="4149725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1" name="Text Box 58"/>
          <p:cNvSpPr txBox="1">
            <a:spLocks noChangeArrowheads="1"/>
          </p:cNvSpPr>
          <p:nvPr/>
        </p:nvSpPr>
        <p:spPr bwMode="auto">
          <a:xfrm>
            <a:off x="2555875" y="3789363"/>
            <a:ext cx="658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agua</a:t>
            </a:r>
          </a:p>
        </p:txBody>
      </p:sp>
      <p:sp>
        <p:nvSpPr>
          <p:cNvPr id="96292" name="Text Box 59"/>
          <p:cNvSpPr txBox="1">
            <a:spLocks noChangeArrowheads="1"/>
          </p:cNvSpPr>
          <p:nvPr/>
        </p:nvSpPr>
        <p:spPr bwMode="auto">
          <a:xfrm>
            <a:off x="1187450" y="5013325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3" name="Text Box 60"/>
          <p:cNvSpPr txBox="1">
            <a:spLocks noChangeArrowheads="1"/>
          </p:cNvSpPr>
          <p:nvPr/>
        </p:nvSpPr>
        <p:spPr bwMode="auto">
          <a:xfrm>
            <a:off x="1476375" y="4292600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4" name="Text Box 61"/>
          <p:cNvSpPr txBox="1">
            <a:spLocks noChangeArrowheads="1"/>
          </p:cNvSpPr>
          <p:nvPr/>
        </p:nvSpPr>
        <p:spPr bwMode="auto">
          <a:xfrm>
            <a:off x="4572000" y="4292600"/>
            <a:ext cx="658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295" name="Text Box 62"/>
          <p:cNvSpPr txBox="1">
            <a:spLocks noChangeArrowheads="1"/>
          </p:cNvSpPr>
          <p:nvPr/>
        </p:nvSpPr>
        <p:spPr bwMode="auto">
          <a:xfrm>
            <a:off x="7164388" y="4508500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172097" name="Rectangle 65"/>
          <p:cNvSpPr>
            <a:spLocks noChangeArrowheads="1"/>
          </p:cNvSpPr>
          <p:nvPr/>
        </p:nvSpPr>
        <p:spPr bwMode="auto">
          <a:xfrm>
            <a:off x="2051050" y="4581525"/>
            <a:ext cx="487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172098" name="Rectangle 66"/>
          <p:cNvSpPr>
            <a:spLocks noChangeArrowheads="1"/>
          </p:cNvSpPr>
          <p:nvPr/>
        </p:nvSpPr>
        <p:spPr bwMode="auto">
          <a:xfrm>
            <a:off x="3203575" y="4437063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172099" name="Rectangle 67"/>
          <p:cNvSpPr>
            <a:spLocks noChangeArrowheads="1"/>
          </p:cNvSpPr>
          <p:nvPr/>
        </p:nvSpPr>
        <p:spPr bwMode="auto">
          <a:xfrm>
            <a:off x="4787900" y="3716338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172100" name="Rectangle 68"/>
          <p:cNvSpPr>
            <a:spLocks noChangeArrowheads="1"/>
          </p:cNvSpPr>
          <p:nvPr/>
        </p:nvSpPr>
        <p:spPr bwMode="auto">
          <a:xfrm>
            <a:off x="4327525" y="6021388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SB</a:t>
            </a:r>
          </a:p>
        </p:txBody>
      </p:sp>
      <p:sp>
        <p:nvSpPr>
          <p:cNvPr id="96301" name="Text Box 62"/>
          <p:cNvSpPr txBox="1">
            <a:spLocks noChangeArrowheads="1"/>
          </p:cNvSpPr>
          <p:nvPr/>
        </p:nvSpPr>
        <p:spPr bwMode="auto">
          <a:xfrm>
            <a:off x="6545263" y="4397375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96302" name="Text Box 62"/>
          <p:cNvSpPr txBox="1">
            <a:spLocks noChangeArrowheads="1"/>
          </p:cNvSpPr>
          <p:nvPr/>
        </p:nvSpPr>
        <p:spPr bwMode="auto">
          <a:xfrm>
            <a:off x="6167438" y="3898900"/>
            <a:ext cx="6588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agua</a:t>
            </a:r>
          </a:p>
        </p:txBody>
      </p:sp>
      <p:sp>
        <p:nvSpPr>
          <p:cNvPr id="48" name="Text Box 20"/>
          <p:cNvSpPr txBox="1">
            <a:spLocks noChangeArrowheads="1"/>
          </p:cNvSpPr>
          <p:nvPr/>
        </p:nvSpPr>
        <p:spPr bwMode="auto">
          <a:xfrm>
            <a:off x="6070928" y="476672"/>
            <a:ext cx="2571537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/>
              <a:t>3. Fases </a:t>
            </a:r>
            <a:r>
              <a:rPr lang="es-ES" sz="1600" dirty="0"/>
              <a:t>digestión grasas</a:t>
            </a:r>
          </a:p>
        </p:txBody>
      </p:sp>
      <p:sp>
        <p:nvSpPr>
          <p:cNvPr id="4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3" grpId="0" animBg="1"/>
      <p:bldP spid="172045" grpId="0" animBg="1"/>
      <p:bldP spid="172047" grpId="0" animBg="1"/>
      <p:bldP spid="172048" grpId="0" animBg="1"/>
      <p:bldP spid="172049" grpId="0" animBg="1"/>
      <p:bldP spid="172050" grpId="0" animBg="1"/>
      <p:bldP spid="172051" grpId="0" animBg="1"/>
      <p:bldP spid="172052" grpId="0" animBg="1"/>
      <p:bldP spid="172053" grpId="0" animBg="1"/>
      <p:bldP spid="172054" grpId="0" animBg="1"/>
      <p:bldP spid="172055" grpId="0" animBg="1"/>
      <p:bldP spid="172056" grpId="0" animBg="1"/>
      <p:bldP spid="172057" grpId="0" animBg="1"/>
      <p:bldP spid="172058" grpId="0" animBg="1"/>
      <p:bldP spid="172064" grpId="0" animBg="1"/>
      <p:bldP spid="172075" grpId="0" animBg="1"/>
      <p:bldP spid="172081" grpId="0"/>
      <p:bldP spid="172082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116255" y="3892550"/>
            <a:ext cx="36734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5138738" y="5006975"/>
            <a:ext cx="3557587" cy="850900"/>
          </a:xfrm>
          <a:prstGeom prst="rect">
            <a:avLst/>
          </a:prstGeom>
          <a:solidFill>
            <a:srgbClr val="ECD47E"/>
          </a:solidFill>
          <a:ln w="28575">
            <a:solidFill>
              <a:srgbClr val="F47A00"/>
            </a:solidFill>
            <a:miter lim="800000"/>
            <a:headEnd/>
            <a:tailEnd/>
          </a:ln>
          <a:effectLst>
            <a:glow rad="101600">
              <a:srgbClr val="F1960F">
                <a:alpha val="6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Aumenta el ÁREA </a:t>
            </a:r>
          </a:p>
          <a:p>
            <a:pPr eaLnBrk="1" hangingPunct="1"/>
            <a:r>
              <a:rPr lang="es-MX" sz="2400" b="1"/>
              <a:t>para acción enzimática</a:t>
            </a:r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6948488" y="3997325"/>
            <a:ext cx="0" cy="936625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71" name="Text Box 11"/>
          <p:cNvSpPr txBox="1">
            <a:spLocks noChangeArrowheads="1"/>
          </p:cNvSpPr>
          <p:nvPr/>
        </p:nvSpPr>
        <p:spPr bwMode="auto">
          <a:xfrm>
            <a:off x="4858383" y="989396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7287" name="Rectangle 15"/>
          <p:cNvSpPr>
            <a:spLocks noChangeArrowheads="1"/>
          </p:cNvSpPr>
          <p:nvPr/>
        </p:nvSpPr>
        <p:spPr bwMode="auto">
          <a:xfrm>
            <a:off x="1914755" y="1368809"/>
            <a:ext cx="14414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8" name="Rectangle 16"/>
          <p:cNvSpPr>
            <a:spLocks noChangeArrowheads="1"/>
          </p:cNvSpPr>
          <p:nvPr/>
        </p:nvSpPr>
        <p:spPr bwMode="auto">
          <a:xfrm>
            <a:off x="5292725" y="1982788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9" name="Text Box 17"/>
          <p:cNvSpPr txBox="1">
            <a:spLocks noChangeArrowheads="1"/>
          </p:cNvSpPr>
          <p:nvPr/>
        </p:nvSpPr>
        <p:spPr bwMode="auto">
          <a:xfrm>
            <a:off x="6948488" y="5654675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/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>
            <a:off x="1908175" y="5013325"/>
            <a:ext cx="1993900" cy="669925"/>
          </a:xfrm>
          <a:prstGeom prst="rect">
            <a:avLst/>
          </a:prstGeom>
          <a:solidFill>
            <a:srgbClr val="F1EEAD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EMULSIÓN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/>
              <a:t>&gt; Nº gotas &gt; área</a:t>
            </a:r>
          </a:p>
        </p:txBody>
      </p:sp>
      <p:sp>
        <p:nvSpPr>
          <p:cNvPr id="97293" name="Rectangle 25"/>
          <p:cNvSpPr>
            <a:spLocks noChangeArrowheads="1"/>
          </p:cNvSpPr>
          <p:nvPr/>
        </p:nvSpPr>
        <p:spPr bwMode="auto">
          <a:xfrm>
            <a:off x="2627313" y="3062288"/>
            <a:ext cx="14414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86" name="Text Box 26"/>
          <p:cNvSpPr txBox="1">
            <a:spLocks noChangeArrowheads="1"/>
          </p:cNvSpPr>
          <p:nvPr/>
        </p:nvSpPr>
        <p:spPr bwMode="auto">
          <a:xfrm>
            <a:off x="2663825" y="3135313"/>
            <a:ext cx="15478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Ruptura </a:t>
            </a:r>
          </a:p>
          <a:p>
            <a:pPr eaLnBrk="1" hangingPunct="1"/>
            <a:r>
              <a:rPr lang="es-ES" sz="1600" b="1" dirty="0"/>
              <a:t>gota de grasa</a:t>
            </a:r>
          </a:p>
        </p:txBody>
      </p:sp>
      <p:sp>
        <p:nvSpPr>
          <p:cNvPr id="97295" name="Rectangle 27"/>
          <p:cNvSpPr>
            <a:spLocks noChangeArrowheads="1"/>
          </p:cNvSpPr>
          <p:nvPr/>
        </p:nvSpPr>
        <p:spPr bwMode="auto">
          <a:xfrm>
            <a:off x="4787900" y="3422650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6" name="Rectangle 28"/>
          <p:cNvSpPr>
            <a:spLocks noChangeArrowheads="1"/>
          </p:cNvSpPr>
          <p:nvPr/>
        </p:nvSpPr>
        <p:spPr bwMode="auto">
          <a:xfrm>
            <a:off x="5292725" y="4070350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9" name="Text Box 29"/>
          <p:cNvSpPr txBox="1">
            <a:spLocks noChangeArrowheads="1"/>
          </p:cNvSpPr>
          <p:nvPr/>
        </p:nvSpPr>
        <p:spPr bwMode="auto">
          <a:xfrm>
            <a:off x="4356100" y="3454400"/>
            <a:ext cx="10160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colipasa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300" name="Text Box 30"/>
          <p:cNvSpPr txBox="1">
            <a:spLocks noChangeArrowheads="1"/>
          </p:cNvSpPr>
          <p:nvPr/>
        </p:nvSpPr>
        <p:spPr bwMode="auto">
          <a:xfrm>
            <a:off x="5181600" y="4143375"/>
            <a:ext cx="854075" cy="400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</a:t>
            </a:r>
          </a:p>
        </p:txBody>
      </p:sp>
      <p:sp>
        <p:nvSpPr>
          <p:cNvPr id="2" name="Rectangle 31"/>
          <p:cNvSpPr>
            <a:spLocks noChangeArrowheads="1"/>
          </p:cNvSpPr>
          <p:nvPr/>
        </p:nvSpPr>
        <p:spPr bwMode="auto">
          <a:xfrm>
            <a:off x="3635375" y="2486025"/>
            <a:ext cx="10080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368" name="Text Box 8"/>
          <p:cNvSpPr txBox="1">
            <a:spLocks noChangeArrowheads="1"/>
          </p:cNvSpPr>
          <p:nvPr/>
        </p:nvSpPr>
        <p:spPr bwMode="auto">
          <a:xfrm>
            <a:off x="5854700" y="2990850"/>
            <a:ext cx="2290763" cy="954088"/>
          </a:xfrm>
          <a:prstGeom prst="rect">
            <a:avLst/>
          </a:prstGeom>
          <a:solidFill>
            <a:srgbClr val="F7EDC7"/>
          </a:solidFill>
          <a:ln w="38100">
            <a:solidFill>
              <a:srgbClr val="FFCA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/>
              <a:t>Un glóbulo de grasa</a:t>
            </a:r>
          </a:p>
          <a:p>
            <a:pPr eaLnBrk="1" hangingPunct="1"/>
            <a:r>
              <a:rPr lang="es-MX"/>
              <a:t>pasa a</a:t>
            </a:r>
          </a:p>
          <a:p>
            <a:pPr eaLnBrk="1" hangingPunct="1"/>
            <a:r>
              <a:rPr lang="es-MX"/>
              <a:t>muchas gotitas</a:t>
            </a:r>
          </a:p>
        </p:txBody>
      </p:sp>
      <p:sp>
        <p:nvSpPr>
          <p:cNvPr id="97302" name="Oval 37"/>
          <p:cNvSpPr>
            <a:spLocks noChangeArrowheads="1"/>
          </p:cNvSpPr>
          <p:nvPr/>
        </p:nvSpPr>
        <p:spPr bwMode="auto">
          <a:xfrm>
            <a:off x="900113" y="3644900"/>
            <a:ext cx="1079500" cy="10080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3" name="Oval 38"/>
          <p:cNvSpPr>
            <a:spLocks noChangeArrowheads="1"/>
          </p:cNvSpPr>
          <p:nvPr/>
        </p:nvSpPr>
        <p:spPr bwMode="auto">
          <a:xfrm>
            <a:off x="250825" y="1412875"/>
            <a:ext cx="1657350" cy="18002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4" name="Text Box 40"/>
          <p:cNvSpPr txBox="1">
            <a:spLocks noChangeArrowheads="1"/>
          </p:cNvSpPr>
          <p:nvPr/>
        </p:nvSpPr>
        <p:spPr bwMode="auto">
          <a:xfrm>
            <a:off x="584200" y="2133600"/>
            <a:ext cx="996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Grasa</a:t>
            </a:r>
          </a:p>
        </p:txBody>
      </p:sp>
      <p:sp>
        <p:nvSpPr>
          <p:cNvPr id="97305" name="Text Box 41"/>
          <p:cNvSpPr txBox="1">
            <a:spLocks noChangeArrowheads="1"/>
          </p:cNvSpPr>
          <p:nvPr/>
        </p:nvSpPr>
        <p:spPr bwMode="auto">
          <a:xfrm>
            <a:off x="1042988" y="3933825"/>
            <a:ext cx="795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Grasa</a:t>
            </a:r>
          </a:p>
        </p:txBody>
      </p:sp>
      <p:sp>
        <p:nvSpPr>
          <p:cNvPr id="97306" name="Rectangle 42"/>
          <p:cNvSpPr>
            <a:spLocks noChangeArrowheads="1"/>
          </p:cNvSpPr>
          <p:nvPr/>
        </p:nvSpPr>
        <p:spPr bwMode="auto">
          <a:xfrm>
            <a:off x="2627313" y="3789363"/>
            <a:ext cx="865187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3" name="Oval 43"/>
          <p:cNvSpPr>
            <a:spLocks noChangeArrowheads="1"/>
          </p:cNvSpPr>
          <p:nvPr/>
        </p:nvSpPr>
        <p:spPr bwMode="auto">
          <a:xfrm>
            <a:off x="2557463" y="42211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4" name="Oval 44"/>
          <p:cNvSpPr>
            <a:spLocks noChangeArrowheads="1"/>
          </p:cNvSpPr>
          <p:nvPr/>
        </p:nvSpPr>
        <p:spPr bwMode="auto">
          <a:xfrm>
            <a:off x="2700338" y="40052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5" name="Oval 45"/>
          <p:cNvSpPr>
            <a:spLocks noChangeArrowheads="1"/>
          </p:cNvSpPr>
          <p:nvPr/>
        </p:nvSpPr>
        <p:spPr bwMode="auto">
          <a:xfrm>
            <a:off x="2773363" y="42211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6" name="Oval 46"/>
          <p:cNvSpPr>
            <a:spLocks noChangeArrowheads="1"/>
          </p:cNvSpPr>
          <p:nvPr/>
        </p:nvSpPr>
        <p:spPr bwMode="auto">
          <a:xfrm>
            <a:off x="2700338" y="44370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7" name="Oval 47"/>
          <p:cNvSpPr>
            <a:spLocks noChangeArrowheads="1"/>
          </p:cNvSpPr>
          <p:nvPr/>
        </p:nvSpPr>
        <p:spPr bwMode="auto">
          <a:xfrm>
            <a:off x="2916238" y="45815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8" name="Oval 48"/>
          <p:cNvSpPr>
            <a:spLocks noChangeArrowheads="1"/>
          </p:cNvSpPr>
          <p:nvPr/>
        </p:nvSpPr>
        <p:spPr bwMode="auto">
          <a:xfrm>
            <a:off x="3132138" y="42926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09" name="Oval 49"/>
          <p:cNvSpPr>
            <a:spLocks noChangeArrowheads="1"/>
          </p:cNvSpPr>
          <p:nvPr/>
        </p:nvSpPr>
        <p:spPr bwMode="auto">
          <a:xfrm>
            <a:off x="3132138" y="4725988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0" name="Oval 50"/>
          <p:cNvSpPr>
            <a:spLocks noChangeArrowheads="1"/>
          </p:cNvSpPr>
          <p:nvPr/>
        </p:nvSpPr>
        <p:spPr bwMode="auto">
          <a:xfrm>
            <a:off x="3132138" y="45085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1" name="Oval 51"/>
          <p:cNvSpPr>
            <a:spLocks noChangeArrowheads="1"/>
          </p:cNvSpPr>
          <p:nvPr/>
        </p:nvSpPr>
        <p:spPr bwMode="auto">
          <a:xfrm>
            <a:off x="3132138" y="40052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2" name="Oval 52"/>
          <p:cNvSpPr>
            <a:spLocks noChangeArrowheads="1"/>
          </p:cNvSpPr>
          <p:nvPr/>
        </p:nvSpPr>
        <p:spPr bwMode="auto">
          <a:xfrm>
            <a:off x="3132138" y="378936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3" name="Oval 53"/>
          <p:cNvSpPr>
            <a:spLocks noChangeArrowheads="1"/>
          </p:cNvSpPr>
          <p:nvPr/>
        </p:nvSpPr>
        <p:spPr bwMode="auto">
          <a:xfrm>
            <a:off x="2916238" y="43656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4" name="Oval 54"/>
          <p:cNvSpPr>
            <a:spLocks noChangeArrowheads="1"/>
          </p:cNvSpPr>
          <p:nvPr/>
        </p:nvSpPr>
        <p:spPr bwMode="auto">
          <a:xfrm>
            <a:off x="2916238" y="40767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5" name="Oval 55"/>
          <p:cNvSpPr>
            <a:spLocks noChangeArrowheads="1"/>
          </p:cNvSpPr>
          <p:nvPr/>
        </p:nvSpPr>
        <p:spPr bwMode="auto">
          <a:xfrm>
            <a:off x="2916238" y="38608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6" name="Oval 56"/>
          <p:cNvSpPr>
            <a:spLocks noChangeArrowheads="1"/>
          </p:cNvSpPr>
          <p:nvPr/>
        </p:nvSpPr>
        <p:spPr bwMode="auto">
          <a:xfrm>
            <a:off x="3421063" y="43656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7" name="Oval 57"/>
          <p:cNvSpPr>
            <a:spLocks noChangeArrowheads="1"/>
          </p:cNvSpPr>
          <p:nvPr/>
        </p:nvSpPr>
        <p:spPr bwMode="auto">
          <a:xfrm>
            <a:off x="3349625" y="4799013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8" name="Oval 58"/>
          <p:cNvSpPr>
            <a:spLocks noChangeArrowheads="1"/>
          </p:cNvSpPr>
          <p:nvPr/>
        </p:nvSpPr>
        <p:spPr bwMode="auto">
          <a:xfrm>
            <a:off x="3349625" y="45815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19" name="Oval 59"/>
          <p:cNvSpPr>
            <a:spLocks noChangeArrowheads="1"/>
          </p:cNvSpPr>
          <p:nvPr/>
        </p:nvSpPr>
        <p:spPr bwMode="auto">
          <a:xfrm>
            <a:off x="3349625" y="41497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0" name="Oval 60"/>
          <p:cNvSpPr>
            <a:spLocks noChangeArrowheads="1"/>
          </p:cNvSpPr>
          <p:nvPr/>
        </p:nvSpPr>
        <p:spPr bwMode="auto">
          <a:xfrm>
            <a:off x="3421063" y="38608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1" name="Oval 61"/>
          <p:cNvSpPr>
            <a:spLocks noChangeArrowheads="1"/>
          </p:cNvSpPr>
          <p:nvPr/>
        </p:nvSpPr>
        <p:spPr bwMode="auto">
          <a:xfrm>
            <a:off x="3349625" y="3644900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2" name="Oval 62"/>
          <p:cNvSpPr>
            <a:spLocks noChangeArrowheads="1"/>
          </p:cNvSpPr>
          <p:nvPr/>
        </p:nvSpPr>
        <p:spPr bwMode="auto">
          <a:xfrm>
            <a:off x="2555875" y="5876925"/>
            <a:ext cx="142875" cy="1428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23" name="Text Box 63"/>
          <p:cNvSpPr txBox="1">
            <a:spLocks noChangeArrowheads="1"/>
          </p:cNvSpPr>
          <p:nvPr/>
        </p:nvSpPr>
        <p:spPr bwMode="auto">
          <a:xfrm>
            <a:off x="2719388" y="5765800"/>
            <a:ext cx="9890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</p:txBody>
      </p:sp>
      <p:sp>
        <p:nvSpPr>
          <p:cNvPr id="97329" name="1 Rectángulo"/>
          <p:cNvSpPr>
            <a:spLocks noChangeArrowheads="1"/>
          </p:cNvSpPr>
          <p:nvPr/>
        </p:nvSpPr>
        <p:spPr bwMode="auto">
          <a:xfrm>
            <a:off x="1908175" y="1916113"/>
            <a:ext cx="811213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7330" name="2 Elipse"/>
          <p:cNvSpPr>
            <a:spLocks noChangeArrowheads="1"/>
          </p:cNvSpPr>
          <p:nvPr/>
        </p:nvSpPr>
        <p:spPr bwMode="auto">
          <a:xfrm>
            <a:off x="1601788" y="1476375"/>
            <a:ext cx="306387" cy="2270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2014553" y="1309272"/>
            <a:ext cx="138588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SB </a:t>
            </a:r>
          </a:p>
          <a:p>
            <a:pPr eaLnBrk="1" hangingPunct="1"/>
            <a:r>
              <a:rPr lang="es-ES_tradnl" dirty="0"/>
              <a:t>detergente</a:t>
            </a:r>
          </a:p>
        </p:txBody>
      </p:sp>
      <p:cxnSp>
        <p:nvCxnSpPr>
          <p:cNvPr id="9" name="8 Conector recto de flecha"/>
          <p:cNvCxnSpPr>
            <a:cxnSpLocks noChangeShapeType="1"/>
          </p:cNvCxnSpPr>
          <p:nvPr/>
        </p:nvCxnSpPr>
        <p:spPr bwMode="auto">
          <a:xfrm>
            <a:off x="2321195" y="2132856"/>
            <a:ext cx="3841" cy="49688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2279650" y="2135188"/>
            <a:ext cx="23241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Tensión entre fases</a:t>
            </a:r>
          </a:p>
        </p:txBody>
      </p:sp>
      <p:sp>
        <p:nvSpPr>
          <p:cNvPr id="97335" name="9 Rectángulo"/>
          <p:cNvSpPr>
            <a:spLocks noChangeArrowheads="1"/>
          </p:cNvSpPr>
          <p:nvPr/>
        </p:nvSpPr>
        <p:spPr bwMode="auto">
          <a:xfrm>
            <a:off x="3276600" y="2444750"/>
            <a:ext cx="358775" cy="619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2604184" y="2275305"/>
            <a:ext cx="1547813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 </a:t>
            </a:r>
            <a:r>
              <a:rPr 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dirty="0" smtClean="0"/>
              <a:t> Agitación</a:t>
            </a:r>
          </a:p>
        </p:txBody>
      </p:sp>
      <p:cxnSp>
        <p:nvCxnSpPr>
          <p:cNvPr id="12" name="11 Conector recto de flecha"/>
          <p:cNvCxnSpPr>
            <a:cxnSpLocks noChangeShapeType="1"/>
            <a:stCxn id="143392" idx="2"/>
          </p:cNvCxnSpPr>
          <p:nvPr/>
        </p:nvCxnSpPr>
        <p:spPr bwMode="auto">
          <a:xfrm>
            <a:off x="3377297" y="2797592"/>
            <a:ext cx="0" cy="3079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 Box 47"/>
          <p:cNvSpPr txBox="1">
            <a:spLocks noChangeArrowheads="1"/>
          </p:cNvSpPr>
          <p:nvPr/>
        </p:nvSpPr>
        <p:spPr bwMode="auto">
          <a:xfrm>
            <a:off x="6387940" y="1062038"/>
            <a:ext cx="222528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err="1" smtClean="0"/>
              <a:t>Emulsificación</a:t>
            </a:r>
            <a:endParaRPr lang="es-ES" sz="2400" dirty="0"/>
          </a:p>
        </p:txBody>
      </p:sp>
      <p:sp>
        <p:nvSpPr>
          <p:cNvPr id="62" name="Text Box 20"/>
          <p:cNvSpPr txBox="1">
            <a:spLocks noChangeArrowheads="1"/>
          </p:cNvSpPr>
          <p:nvPr/>
        </p:nvSpPr>
        <p:spPr bwMode="auto">
          <a:xfrm>
            <a:off x="6041692" y="651461"/>
            <a:ext cx="2571537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/>
              <a:t>3. Fases </a:t>
            </a:r>
            <a:r>
              <a:rPr lang="es-ES" sz="1600" dirty="0"/>
              <a:t>digestión grasas</a:t>
            </a:r>
          </a:p>
        </p:txBody>
      </p:sp>
      <p:sp>
        <p:nvSpPr>
          <p:cNvPr id="59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3" name="Text Box 58"/>
          <p:cNvSpPr txBox="1">
            <a:spLocks noChangeArrowheads="1"/>
          </p:cNvSpPr>
          <p:nvPr/>
        </p:nvSpPr>
        <p:spPr bwMode="auto">
          <a:xfrm>
            <a:off x="1705809" y="2943226"/>
            <a:ext cx="658813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agua</a:t>
            </a:r>
          </a:p>
        </p:txBody>
      </p:sp>
      <p:sp>
        <p:nvSpPr>
          <p:cNvPr id="64" name="Text Box 58"/>
          <p:cNvSpPr txBox="1">
            <a:spLocks noChangeArrowheads="1"/>
          </p:cNvSpPr>
          <p:nvPr/>
        </p:nvSpPr>
        <p:spPr bwMode="auto">
          <a:xfrm>
            <a:off x="399296" y="3223722"/>
            <a:ext cx="658813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agua</a:t>
            </a:r>
          </a:p>
        </p:txBody>
      </p:sp>
      <p:sp>
        <p:nvSpPr>
          <p:cNvPr id="65" name="Text Box 58"/>
          <p:cNvSpPr txBox="1">
            <a:spLocks noChangeArrowheads="1"/>
          </p:cNvSpPr>
          <p:nvPr/>
        </p:nvSpPr>
        <p:spPr bwMode="auto">
          <a:xfrm>
            <a:off x="137318" y="1098550"/>
            <a:ext cx="658813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agua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4461307" y="3879674"/>
            <a:ext cx="690373" cy="663751"/>
            <a:chOff x="5174710" y="685800"/>
            <a:chExt cx="690373" cy="663751"/>
          </a:xfrm>
        </p:grpSpPr>
        <p:sp>
          <p:nvSpPr>
            <p:cNvPr id="6" name="Elipse 5"/>
            <p:cNvSpPr/>
            <p:nvPr/>
          </p:nvSpPr>
          <p:spPr bwMode="auto">
            <a:xfrm>
              <a:off x="5174710" y="871713"/>
              <a:ext cx="582562" cy="477838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V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Elipse 6"/>
            <p:cNvSpPr/>
            <p:nvPr/>
          </p:nvSpPr>
          <p:spPr bwMode="auto">
            <a:xfrm>
              <a:off x="5372100" y="685800"/>
              <a:ext cx="260350" cy="169863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V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Rectángulo 7"/>
            <p:cNvSpPr/>
            <p:nvPr/>
          </p:nvSpPr>
          <p:spPr bwMode="auto">
            <a:xfrm>
              <a:off x="5724128" y="855663"/>
              <a:ext cx="140955" cy="477838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V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cxnSp>
        <p:nvCxnSpPr>
          <p:cNvPr id="14" name="Conector recto 13"/>
          <p:cNvCxnSpPr>
            <a:endCxn id="6" idx="0"/>
          </p:cNvCxnSpPr>
          <p:nvPr/>
        </p:nvCxnSpPr>
        <p:spPr bwMode="auto">
          <a:xfrm flipV="1">
            <a:off x="3491880" y="4065587"/>
            <a:ext cx="1260708" cy="8413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ector recto 15"/>
          <p:cNvCxnSpPr>
            <a:endCxn id="6" idx="4"/>
          </p:cNvCxnSpPr>
          <p:nvPr/>
        </p:nvCxnSpPr>
        <p:spPr bwMode="auto">
          <a:xfrm>
            <a:off x="3508138" y="4292600"/>
            <a:ext cx="1244450" cy="2508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ángulo 16"/>
          <p:cNvSpPr/>
          <p:nvPr/>
        </p:nvSpPr>
        <p:spPr bwMode="auto">
          <a:xfrm rot="13709766">
            <a:off x="1419736" y="1518431"/>
            <a:ext cx="602456" cy="314325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9" name="Conector recto de flecha 18"/>
          <p:cNvCxnSpPr/>
          <p:nvPr/>
        </p:nvCxnSpPr>
        <p:spPr bwMode="auto">
          <a:xfrm>
            <a:off x="2014553" y="4249146"/>
            <a:ext cx="4318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Text Box 58"/>
          <p:cNvSpPr txBox="1">
            <a:spLocks noChangeArrowheads="1"/>
          </p:cNvSpPr>
          <p:nvPr/>
        </p:nvSpPr>
        <p:spPr bwMode="auto">
          <a:xfrm>
            <a:off x="481084" y="554832"/>
            <a:ext cx="658813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agua</a:t>
            </a:r>
          </a:p>
        </p:txBody>
      </p:sp>
      <p:sp>
        <p:nvSpPr>
          <p:cNvPr id="68" name="Text Box 58"/>
          <p:cNvSpPr txBox="1">
            <a:spLocks noChangeArrowheads="1"/>
          </p:cNvSpPr>
          <p:nvPr/>
        </p:nvSpPr>
        <p:spPr bwMode="auto">
          <a:xfrm>
            <a:off x="1272381" y="797064"/>
            <a:ext cx="658813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agua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4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8" dur="500"/>
                                        <p:tgtEl>
                                          <p:spTgt spid="14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9" grpId="0" animBg="1"/>
      <p:bldP spid="143370" grpId="0" animBg="1"/>
      <p:bldP spid="143378" grpId="0" animBg="1"/>
      <p:bldP spid="143386" grpId="0"/>
      <p:bldP spid="97299" grpId="0" animBg="1"/>
      <p:bldP spid="97300" grpId="0" animBg="1"/>
      <p:bldP spid="143368" grpId="0" animBg="1"/>
      <p:bldP spid="143403" grpId="0" animBg="1"/>
      <p:bldP spid="143404" grpId="0" animBg="1"/>
      <p:bldP spid="143405" grpId="0" animBg="1"/>
      <p:bldP spid="143406" grpId="0" animBg="1"/>
      <p:bldP spid="143407" grpId="0" animBg="1"/>
      <p:bldP spid="143408" grpId="0" animBg="1"/>
      <p:bldP spid="143409" grpId="0" animBg="1"/>
      <p:bldP spid="143410" grpId="0" animBg="1"/>
      <p:bldP spid="143411" grpId="0" animBg="1"/>
      <p:bldP spid="143412" grpId="0" animBg="1"/>
      <p:bldP spid="143413" grpId="0" animBg="1"/>
      <p:bldP spid="143414" grpId="0" animBg="1"/>
      <p:bldP spid="143415" grpId="0" animBg="1"/>
      <p:bldP spid="143416" grpId="0" animBg="1"/>
      <p:bldP spid="143417" grpId="0" animBg="1"/>
      <p:bldP spid="143418" grpId="0" animBg="1"/>
      <p:bldP spid="143419" grpId="0" animBg="1"/>
      <p:bldP spid="143420" grpId="0" animBg="1"/>
      <p:bldP spid="143421" grpId="0" animBg="1"/>
      <p:bldP spid="143422" grpId="0" animBg="1"/>
      <p:bldP spid="143423" grpId="0"/>
      <p:bldP spid="143374" grpId="0"/>
      <p:bldP spid="143395" grpId="0"/>
      <p:bldP spid="143392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ChangeArrowheads="1"/>
          </p:cNvSpPr>
          <p:nvPr/>
        </p:nvSpPr>
        <p:spPr bwMode="auto">
          <a:xfrm>
            <a:off x="2771775" y="836613"/>
            <a:ext cx="2520950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5115" name="Text Box 11"/>
          <p:cNvSpPr txBox="1">
            <a:spLocks noChangeArrowheads="1"/>
          </p:cNvSpPr>
          <p:nvPr/>
        </p:nvSpPr>
        <p:spPr bwMode="auto">
          <a:xfrm>
            <a:off x="2816551" y="2231871"/>
            <a:ext cx="3510898" cy="954107"/>
          </a:xfrm>
          <a:prstGeom prst="rect">
            <a:avLst/>
          </a:prstGeom>
          <a:solidFill>
            <a:srgbClr val="ECD47E"/>
          </a:solidFill>
          <a:ln w="28575">
            <a:solidFill>
              <a:srgbClr val="F47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/>
              <a:t>IMPORTANCIA </a:t>
            </a:r>
            <a:endParaRPr lang="es-ES" sz="2800" dirty="0" smtClean="0"/>
          </a:p>
          <a:p>
            <a:pPr>
              <a:defRPr/>
            </a:pPr>
            <a:r>
              <a:rPr lang="es-ES" sz="2800" dirty="0" smtClean="0"/>
              <a:t>EMULSIFICACIÓN</a:t>
            </a:r>
            <a:endParaRPr lang="es-ES" sz="2800" dirty="0"/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2053795" y="3448241"/>
            <a:ext cx="5099473" cy="1569660"/>
          </a:xfrm>
          <a:prstGeom prst="rect">
            <a:avLst/>
          </a:prstGeom>
          <a:solidFill>
            <a:srgbClr val="F8EFCC"/>
          </a:solidFill>
          <a:ln w="28575">
            <a:solidFill>
              <a:srgbClr val="F47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fácil acceso y acción </a:t>
            </a:r>
            <a:endParaRPr lang="es-E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endParaRPr lang="es-E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LIPASAS hidrosolubles</a:t>
            </a:r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1317591" y="1778164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47"/>
          <p:cNvSpPr txBox="1">
            <a:spLocks noChangeArrowheads="1"/>
          </p:cNvSpPr>
          <p:nvPr/>
        </p:nvSpPr>
        <p:spPr bwMode="auto">
          <a:xfrm>
            <a:off x="6370304" y="1044873"/>
            <a:ext cx="222528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err="1" smtClean="0"/>
              <a:t>Emulsificación</a:t>
            </a:r>
            <a:endParaRPr lang="es-ES" sz="2400" dirty="0"/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5745415" y="620688"/>
            <a:ext cx="286969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/>
              <a:t>3. Fases </a:t>
            </a:r>
            <a:r>
              <a:rPr lang="es-ES" dirty="0"/>
              <a:t>digestión grasas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6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grasas 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" b="6108"/>
          <a:stretch>
            <a:fillRect/>
          </a:stretch>
        </p:blipFill>
        <p:spPr bwMode="auto">
          <a:xfrm>
            <a:off x="1261046" y="598488"/>
            <a:ext cx="5249863" cy="585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Rectangle 6"/>
          <p:cNvSpPr>
            <a:spLocks noChangeArrowheads="1"/>
          </p:cNvSpPr>
          <p:nvPr/>
        </p:nvSpPr>
        <p:spPr bwMode="auto">
          <a:xfrm>
            <a:off x="1830959" y="1196975"/>
            <a:ext cx="1655762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1757895" y="1856601"/>
            <a:ext cx="1616148" cy="276999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 eaLnBrk="1" hangingPunct="1"/>
            <a:r>
              <a:rPr lang="es-ES" sz="1200" b="1" dirty="0" smtClean="0"/>
              <a:t>EMULSIFICACIÓN</a:t>
            </a:r>
            <a:endParaRPr lang="es-ES" sz="1200" b="1" dirty="0"/>
          </a:p>
        </p:txBody>
      </p:sp>
      <p:sp>
        <p:nvSpPr>
          <p:cNvPr id="91143" name="Rectangle 9"/>
          <p:cNvSpPr>
            <a:spLocks noChangeArrowheads="1"/>
          </p:cNvSpPr>
          <p:nvPr/>
        </p:nvSpPr>
        <p:spPr bwMode="auto">
          <a:xfrm>
            <a:off x="1399159" y="5157788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4" name="Rectangle 11"/>
          <p:cNvSpPr>
            <a:spLocks noChangeArrowheads="1"/>
          </p:cNvSpPr>
          <p:nvPr/>
        </p:nvSpPr>
        <p:spPr bwMode="auto">
          <a:xfrm>
            <a:off x="2262759" y="5372100"/>
            <a:ext cx="1008062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5" name="Rectangle 12"/>
          <p:cNvSpPr>
            <a:spLocks noChangeArrowheads="1"/>
          </p:cNvSpPr>
          <p:nvPr/>
        </p:nvSpPr>
        <p:spPr bwMode="auto">
          <a:xfrm>
            <a:off x="2262759" y="5230813"/>
            <a:ext cx="3603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7" name="Rectangle 14"/>
          <p:cNvSpPr>
            <a:spLocks noChangeArrowheads="1"/>
          </p:cNvSpPr>
          <p:nvPr/>
        </p:nvSpPr>
        <p:spPr bwMode="auto">
          <a:xfrm>
            <a:off x="3054921" y="6022975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8" name="Rectangle 17"/>
          <p:cNvSpPr>
            <a:spLocks noChangeArrowheads="1"/>
          </p:cNvSpPr>
          <p:nvPr/>
        </p:nvSpPr>
        <p:spPr bwMode="auto">
          <a:xfrm>
            <a:off x="3918521" y="6238875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6014789" y="4191000"/>
            <a:ext cx="2619628" cy="923330"/>
          </a:xfrm>
          <a:prstGeom prst="rect">
            <a:avLst/>
          </a:prstGeom>
          <a:solidFill>
            <a:srgbClr val="00CC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/>
              <a:t>3. Fase</a:t>
            </a:r>
          </a:p>
          <a:p>
            <a:pPr algn="l" eaLnBrk="1" hangingPunct="1"/>
            <a:r>
              <a:rPr lang="es-ES" b="1" dirty="0"/>
              <a:t>   </a:t>
            </a:r>
            <a:r>
              <a:rPr lang="es-ES" b="1" dirty="0" smtClean="0"/>
              <a:t>SOLUBILIZACIÓN</a:t>
            </a:r>
            <a:endParaRPr lang="es-ES" b="1" dirty="0"/>
          </a:p>
          <a:p>
            <a:pPr algn="l" eaLnBrk="1" hangingPunct="1"/>
            <a:r>
              <a:rPr lang="es-ES" b="1" dirty="0"/>
              <a:t>    </a:t>
            </a:r>
            <a:r>
              <a:rPr lang="es-ES" b="1" dirty="0" smtClean="0"/>
              <a:t>    (</a:t>
            </a:r>
            <a:r>
              <a:rPr lang="es-ES" b="1" dirty="0"/>
              <a:t>micelas)</a:t>
            </a:r>
          </a:p>
        </p:txBody>
      </p:sp>
      <p:sp>
        <p:nvSpPr>
          <p:cNvPr id="144412" name="Text Box 28"/>
          <p:cNvSpPr txBox="1">
            <a:spLocks noChangeArrowheads="1"/>
          </p:cNvSpPr>
          <p:nvPr/>
        </p:nvSpPr>
        <p:spPr bwMode="auto">
          <a:xfrm>
            <a:off x="7080822" y="1212056"/>
            <a:ext cx="1081088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1153" name="Rectangle 30"/>
          <p:cNvSpPr>
            <a:spLocks noChangeArrowheads="1"/>
          </p:cNvSpPr>
          <p:nvPr/>
        </p:nvSpPr>
        <p:spPr bwMode="auto">
          <a:xfrm>
            <a:off x="4494784" y="549275"/>
            <a:ext cx="12239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5" name="Rectangle 33"/>
          <p:cNvSpPr>
            <a:spLocks noChangeArrowheads="1"/>
          </p:cNvSpPr>
          <p:nvPr/>
        </p:nvSpPr>
        <p:spPr bwMode="auto">
          <a:xfrm>
            <a:off x="4278884" y="307022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6" name="Text Box 35"/>
          <p:cNvSpPr txBox="1">
            <a:spLocks noChangeArrowheads="1"/>
          </p:cNvSpPr>
          <p:nvPr/>
        </p:nvSpPr>
        <p:spPr bwMode="auto">
          <a:xfrm>
            <a:off x="4186430" y="3070225"/>
            <a:ext cx="119455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Intestino</a:t>
            </a:r>
          </a:p>
        </p:txBody>
      </p:sp>
      <p:sp>
        <p:nvSpPr>
          <p:cNvPr id="91157" name="Text Box 37"/>
          <p:cNvSpPr txBox="1">
            <a:spLocks noChangeArrowheads="1"/>
          </p:cNvSpPr>
          <p:nvPr/>
        </p:nvSpPr>
        <p:spPr bwMode="auto">
          <a:xfrm>
            <a:off x="3918521" y="2044700"/>
            <a:ext cx="712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Quimo</a:t>
            </a:r>
          </a:p>
        </p:txBody>
      </p:sp>
      <p:sp>
        <p:nvSpPr>
          <p:cNvPr id="91158" name="Oval 39"/>
          <p:cNvSpPr>
            <a:spLocks noChangeArrowheads="1"/>
          </p:cNvSpPr>
          <p:nvPr/>
        </p:nvSpPr>
        <p:spPr bwMode="auto">
          <a:xfrm rot="-1536131">
            <a:off x="4785296" y="5730875"/>
            <a:ext cx="1154113" cy="3127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9" name="Text Box 41"/>
          <p:cNvSpPr txBox="1">
            <a:spLocks noChangeArrowheads="1"/>
          </p:cNvSpPr>
          <p:nvPr/>
        </p:nvSpPr>
        <p:spPr bwMode="auto">
          <a:xfrm rot="-1905752">
            <a:off x="4720209" y="5691188"/>
            <a:ext cx="1195387" cy="33655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Enterocito</a:t>
            </a:r>
          </a:p>
        </p:txBody>
      </p:sp>
      <p:sp>
        <p:nvSpPr>
          <p:cNvPr id="91160" name="Oval 42"/>
          <p:cNvSpPr>
            <a:spLocks noChangeArrowheads="1"/>
          </p:cNvSpPr>
          <p:nvPr/>
        </p:nvSpPr>
        <p:spPr bwMode="auto">
          <a:xfrm>
            <a:off x="4783709" y="4005263"/>
            <a:ext cx="935037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1" name="Oval 43"/>
          <p:cNvSpPr>
            <a:spLocks noChangeArrowheads="1"/>
          </p:cNvSpPr>
          <p:nvPr/>
        </p:nvSpPr>
        <p:spPr bwMode="auto">
          <a:xfrm>
            <a:off x="5071046" y="4365625"/>
            <a:ext cx="7921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2" name="Oval 44"/>
          <p:cNvSpPr>
            <a:spLocks noChangeArrowheads="1"/>
          </p:cNvSpPr>
          <p:nvPr/>
        </p:nvSpPr>
        <p:spPr bwMode="auto">
          <a:xfrm>
            <a:off x="4783709" y="3933825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3" name="Rectangle 45"/>
          <p:cNvSpPr>
            <a:spLocks noChangeArrowheads="1"/>
          </p:cNvSpPr>
          <p:nvPr/>
        </p:nvSpPr>
        <p:spPr bwMode="auto">
          <a:xfrm>
            <a:off x="4572571" y="5229225"/>
            <a:ext cx="10080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4" name="Oval 46"/>
          <p:cNvSpPr>
            <a:spLocks noChangeArrowheads="1"/>
          </p:cNvSpPr>
          <p:nvPr/>
        </p:nvSpPr>
        <p:spPr bwMode="auto">
          <a:xfrm>
            <a:off x="4639246" y="5302250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5" name="Rectangle 48"/>
          <p:cNvSpPr>
            <a:spLocks noChangeArrowheads="1"/>
          </p:cNvSpPr>
          <p:nvPr/>
        </p:nvSpPr>
        <p:spPr bwMode="auto">
          <a:xfrm>
            <a:off x="5144071" y="1196975"/>
            <a:ext cx="12954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6" name="Text Box 49"/>
          <p:cNvSpPr txBox="1">
            <a:spLocks noChangeArrowheads="1"/>
          </p:cNvSpPr>
          <p:nvPr/>
        </p:nvSpPr>
        <p:spPr bwMode="auto">
          <a:xfrm>
            <a:off x="5019150" y="1270000"/>
            <a:ext cx="13160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Lípidos </a:t>
            </a:r>
          </a:p>
          <a:p>
            <a:pPr algn="l" eaLnBrk="1" hangingPunct="1"/>
            <a:r>
              <a:rPr lang="es-ES_tradnl" sz="1400" b="1" dirty="0" err="1"/>
              <a:t>emulsificados</a:t>
            </a:r>
            <a:endParaRPr lang="es-ES_tradnl" sz="1400" b="1" dirty="0"/>
          </a:p>
        </p:txBody>
      </p:sp>
      <p:sp>
        <p:nvSpPr>
          <p:cNvPr id="91167" name="Oval 50"/>
          <p:cNvSpPr>
            <a:spLocks noChangeArrowheads="1"/>
          </p:cNvSpPr>
          <p:nvPr/>
        </p:nvSpPr>
        <p:spPr bwMode="auto">
          <a:xfrm>
            <a:off x="2191321" y="487045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8" name="Text Box 51"/>
          <p:cNvSpPr txBox="1">
            <a:spLocks noChangeArrowheads="1"/>
          </p:cNvSpPr>
          <p:nvPr/>
        </p:nvSpPr>
        <p:spPr bwMode="auto">
          <a:xfrm>
            <a:off x="2262759" y="4438650"/>
            <a:ext cx="487362" cy="366713"/>
          </a:xfrm>
          <a:prstGeom prst="rect">
            <a:avLst/>
          </a:prstGeom>
          <a:solidFill>
            <a:srgbClr val="D0E6B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SB</a:t>
            </a:r>
          </a:p>
        </p:txBody>
      </p:sp>
      <p:sp>
        <p:nvSpPr>
          <p:cNvPr id="91169" name="Oval 52"/>
          <p:cNvSpPr>
            <a:spLocks noChangeArrowheads="1"/>
          </p:cNvSpPr>
          <p:nvPr/>
        </p:nvSpPr>
        <p:spPr bwMode="auto">
          <a:xfrm>
            <a:off x="3270821" y="386238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0" name="Oval 53"/>
          <p:cNvSpPr>
            <a:spLocks noChangeArrowheads="1"/>
          </p:cNvSpPr>
          <p:nvPr/>
        </p:nvSpPr>
        <p:spPr bwMode="auto">
          <a:xfrm>
            <a:off x="2910459" y="4078288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1" name="Oval 54"/>
          <p:cNvSpPr>
            <a:spLocks noChangeArrowheads="1"/>
          </p:cNvSpPr>
          <p:nvPr/>
        </p:nvSpPr>
        <p:spPr bwMode="auto">
          <a:xfrm>
            <a:off x="2983484" y="4222750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2" name="Text Box 55"/>
          <p:cNvSpPr txBox="1">
            <a:spLocks noChangeArrowheads="1"/>
          </p:cNvSpPr>
          <p:nvPr/>
        </p:nvSpPr>
        <p:spPr bwMode="auto">
          <a:xfrm rot="-2188466">
            <a:off x="2791806" y="4019649"/>
            <a:ext cx="538930" cy="30777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/>
              <a:t>H</a:t>
            </a:r>
            <a:r>
              <a:rPr lang="es-ES" sz="1400" b="1" baseline="-25000" dirty="0"/>
              <a:t>2</a:t>
            </a:r>
            <a:r>
              <a:rPr lang="es-ES" sz="1400" b="1" dirty="0"/>
              <a:t>O</a:t>
            </a:r>
          </a:p>
        </p:txBody>
      </p:sp>
      <p:sp>
        <p:nvSpPr>
          <p:cNvPr id="91173" name="Oval 56"/>
          <p:cNvSpPr>
            <a:spLocks noChangeArrowheads="1"/>
          </p:cNvSpPr>
          <p:nvPr/>
        </p:nvSpPr>
        <p:spPr bwMode="auto">
          <a:xfrm>
            <a:off x="3132709" y="5084763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4" name="Oval 57"/>
          <p:cNvSpPr>
            <a:spLocks noChangeArrowheads="1"/>
          </p:cNvSpPr>
          <p:nvPr/>
        </p:nvSpPr>
        <p:spPr bwMode="auto">
          <a:xfrm>
            <a:off x="2191321" y="2565400"/>
            <a:ext cx="5032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5" name="Text Box 58"/>
          <p:cNvSpPr txBox="1">
            <a:spLocks noChangeArrowheads="1"/>
          </p:cNvSpPr>
          <p:nvPr/>
        </p:nvSpPr>
        <p:spPr bwMode="auto">
          <a:xfrm>
            <a:off x="2132549" y="2493963"/>
            <a:ext cx="46679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TG</a:t>
            </a:r>
          </a:p>
        </p:txBody>
      </p:sp>
      <p:sp>
        <p:nvSpPr>
          <p:cNvPr id="91176" name="Oval 59"/>
          <p:cNvSpPr>
            <a:spLocks noChangeArrowheads="1"/>
          </p:cNvSpPr>
          <p:nvPr/>
        </p:nvSpPr>
        <p:spPr bwMode="auto">
          <a:xfrm>
            <a:off x="2262759" y="299720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7" name="Text Box 60"/>
          <p:cNvSpPr txBox="1">
            <a:spLocks noChangeArrowheads="1"/>
          </p:cNvSpPr>
          <p:nvPr/>
        </p:nvSpPr>
        <p:spPr bwMode="auto">
          <a:xfrm>
            <a:off x="2162746" y="2971800"/>
            <a:ext cx="785813" cy="33655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Lipasa</a:t>
            </a:r>
          </a:p>
        </p:txBody>
      </p:sp>
      <p:sp>
        <p:nvSpPr>
          <p:cNvPr id="91178" name="Oval 61"/>
          <p:cNvSpPr>
            <a:spLocks noChangeArrowheads="1"/>
          </p:cNvSpPr>
          <p:nvPr/>
        </p:nvSpPr>
        <p:spPr bwMode="auto">
          <a:xfrm>
            <a:off x="1470596" y="4076700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9" name="Oval 62"/>
          <p:cNvSpPr>
            <a:spLocks noChangeArrowheads="1"/>
          </p:cNvSpPr>
          <p:nvPr/>
        </p:nvSpPr>
        <p:spPr bwMode="auto">
          <a:xfrm>
            <a:off x="1686496" y="4292600"/>
            <a:ext cx="366713" cy="361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1" name="Text Box 63"/>
          <p:cNvSpPr txBox="1">
            <a:spLocks noChangeArrowheads="1"/>
          </p:cNvSpPr>
          <p:nvPr/>
        </p:nvSpPr>
        <p:spPr bwMode="auto">
          <a:xfrm>
            <a:off x="1403921" y="3644900"/>
            <a:ext cx="604838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err="1" smtClean="0"/>
              <a:t>Ac.G</a:t>
            </a:r>
            <a:endParaRPr lang="es-ES" sz="1400" b="1" dirty="0" smtClean="0"/>
          </a:p>
        </p:txBody>
      </p:sp>
      <p:sp>
        <p:nvSpPr>
          <p:cNvPr id="91182" name="Text Box 64"/>
          <p:cNvSpPr txBox="1">
            <a:spLocks noChangeArrowheads="1"/>
          </p:cNvSpPr>
          <p:nvPr/>
        </p:nvSpPr>
        <p:spPr bwMode="auto">
          <a:xfrm>
            <a:off x="1476946" y="4149725"/>
            <a:ext cx="461963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/>
              <a:t>MG</a:t>
            </a:r>
          </a:p>
        </p:txBody>
      </p:sp>
      <p:sp>
        <p:nvSpPr>
          <p:cNvPr id="144405" name="Oval 21"/>
          <p:cNvSpPr>
            <a:spLocks noChangeArrowheads="1"/>
          </p:cNvSpPr>
          <p:nvPr/>
        </p:nvSpPr>
        <p:spPr bwMode="auto">
          <a:xfrm>
            <a:off x="50459" y="4796176"/>
            <a:ext cx="3122850" cy="1657011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4" name="Oval 65"/>
          <p:cNvSpPr>
            <a:spLocks noChangeArrowheads="1"/>
          </p:cNvSpPr>
          <p:nvPr/>
        </p:nvSpPr>
        <p:spPr bwMode="auto">
          <a:xfrm>
            <a:off x="4932934" y="50133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5" name="Oval 66"/>
          <p:cNvSpPr>
            <a:spLocks noChangeArrowheads="1"/>
          </p:cNvSpPr>
          <p:nvPr/>
        </p:nvSpPr>
        <p:spPr bwMode="auto">
          <a:xfrm>
            <a:off x="4572571" y="5516563"/>
            <a:ext cx="2159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6" name="Oval 67"/>
          <p:cNvSpPr>
            <a:spLocks noChangeArrowheads="1"/>
          </p:cNvSpPr>
          <p:nvPr/>
        </p:nvSpPr>
        <p:spPr bwMode="auto">
          <a:xfrm>
            <a:off x="4356671" y="4292600"/>
            <a:ext cx="7207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7" name="Oval 68"/>
          <p:cNvSpPr>
            <a:spLocks noChangeArrowheads="1"/>
          </p:cNvSpPr>
          <p:nvPr/>
        </p:nvSpPr>
        <p:spPr bwMode="auto">
          <a:xfrm>
            <a:off x="4932934" y="4437063"/>
            <a:ext cx="144462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8" name="Oval 69"/>
          <p:cNvSpPr>
            <a:spLocks noChangeArrowheads="1"/>
          </p:cNvSpPr>
          <p:nvPr/>
        </p:nvSpPr>
        <p:spPr bwMode="auto">
          <a:xfrm>
            <a:off x="5004371" y="429260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9" name="Oval 70"/>
          <p:cNvSpPr>
            <a:spLocks noChangeArrowheads="1"/>
          </p:cNvSpPr>
          <p:nvPr/>
        </p:nvSpPr>
        <p:spPr bwMode="auto">
          <a:xfrm>
            <a:off x="5004371" y="5084763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0" name="Oval 72"/>
          <p:cNvSpPr>
            <a:spLocks noChangeArrowheads="1"/>
          </p:cNvSpPr>
          <p:nvPr/>
        </p:nvSpPr>
        <p:spPr bwMode="auto">
          <a:xfrm>
            <a:off x="3708971" y="170021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1" name="Rectangle 73"/>
          <p:cNvSpPr>
            <a:spLocks noChangeArrowheads="1"/>
          </p:cNvSpPr>
          <p:nvPr/>
        </p:nvSpPr>
        <p:spPr bwMode="auto">
          <a:xfrm>
            <a:off x="3924871" y="1557338"/>
            <a:ext cx="431800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2" name="Rectangle 74"/>
          <p:cNvSpPr>
            <a:spLocks noChangeArrowheads="1"/>
          </p:cNvSpPr>
          <p:nvPr/>
        </p:nvSpPr>
        <p:spPr bwMode="auto">
          <a:xfrm>
            <a:off x="3924871" y="1989138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3" name="Oval 75"/>
          <p:cNvSpPr>
            <a:spLocks noChangeArrowheads="1"/>
          </p:cNvSpPr>
          <p:nvPr/>
        </p:nvSpPr>
        <p:spPr bwMode="auto">
          <a:xfrm>
            <a:off x="3924871" y="15573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4" name="Oval 76"/>
          <p:cNvSpPr>
            <a:spLocks noChangeArrowheads="1"/>
          </p:cNvSpPr>
          <p:nvPr/>
        </p:nvSpPr>
        <p:spPr bwMode="auto">
          <a:xfrm>
            <a:off x="3924871" y="23495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Text Box 47"/>
          <p:cNvSpPr txBox="1">
            <a:spLocks noChangeArrowheads="1"/>
          </p:cNvSpPr>
          <p:nvPr/>
        </p:nvSpPr>
        <p:spPr bwMode="auto">
          <a:xfrm>
            <a:off x="4510659" y="4208463"/>
            <a:ext cx="906462" cy="336550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600" b="1" dirty="0" smtClean="0"/>
              <a:t>Micelas</a:t>
            </a:r>
          </a:p>
        </p:txBody>
      </p:sp>
      <p:sp>
        <p:nvSpPr>
          <p:cNvPr id="91151" name="Text Box 26"/>
          <p:cNvSpPr txBox="1">
            <a:spLocks noChangeArrowheads="1"/>
          </p:cNvSpPr>
          <p:nvPr/>
        </p:nvSpPr>
        <p:spPr bwMode="auto">
          <a:xfrm>
            <a:off x="6765147" y="765175"/>
            <a:ext cx="2002472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3. Fases digestión</a:t>
            </a:r>
            <a:endParaRPr lang="es-ES" sz="1600" b="1" dirty="0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6139539" y="420163"/>
            <a:ext cx="2617776" cy="30594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" sz="1400" b="1" dirty="0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324495" y="5245865"/>
            <a:ext cx="2585964" cy="830997"/>
          </a:xfrm>
          <a:prstGeom prst="rect">
            <a:avLst/>
          </a:prstGeom>
          <a:solidFill>
            <a:srgbClr val="FFA7C4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 dirty="0"/>
              <a:t>2. Fase</a:t>
            </a:r>
          </a:p>
          <a:p>
            <a:pPr algn="l" eaLnBrk="1" hangingPunct="1"/>
            <a:r>
              <a:rPr lang="es-ES" sz="2400" b="1" dirty="0"/>
              <a:t>   HIDRÓLISIS</a:t>
            </a: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1154" name="Text Box 32"/>
          <p:cNvSpPr txBox="1">
            <a:spLocks noChangeArrowheads="1"/>
          </p:cNvSpPr>
          <p:nvPr/>
        </p:nvSpPr>
        <p:spPr bwMode="auto">
          <a:xfrm>
            <a:off x="4529315" y="970526"/>
            <a:ext cx="869149" cy="276999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/>
              <a:t>Estómago</a:t>
            </a:r>
          </a:p>
        </p:txBody>
      </p:sp>
    </p:spTree>
    <p:extLst>
      <p:ext uri="{BB962C8B-B14F-4D97-AF65-F5344CB8AC3E}">
        <p14:creationId xmlns:p14="http://schemas.microsoft.com/office/powerpoint/2010/main" val="316648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20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1" grpId="0" animBg="1"/>
      <p:bldP spid="144402" grpId="0" animBg="1"/>
      <p:bldP spid="144405" grpId="0" animBg="1"/>
      <p:bldP spid="144405" grpId="1" animBg="1"/>
      <p:bldP spid="144392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ChangeArrowheads="1"/>
          </p:cNvSpPr>
          <p:nvPr/>
        </p:nvSpPr>
        <p:spPr bwMode="auto">
          <a:xfrm>
            <a:off x="1908175" y="0"/>
            <a:ext cx="3095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6049215" y="1099697"/>
            <a:ext cx="2355132" cy="707886"/>
          </a:xfrm>
          <a:prstGeom prst="rect">
            <a:avLst/>
          </a:prstGeom>
          <a:solidFill>
            <a:srgbClr val="F8EFCC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Emulsión e </a:t>
            </a:r>
          </a:p>
          <a:p>
            <a:pPr eaLnBrk="1" hangingPunct="1"/>
            <a:r>
              <a:rPr lang="es-ES" sz="2000" dirty="0" smtClean="0"/>
              <a:t>Hidrólisis iniciales</a:t>
            </a:r>
            <a:endParaRPr lang="es-ES" sz="2000" dirty="0"/>
          </a:p>
        </p:txBody>
      </p:sp>
      <p:sp>
        <p:nvSpPr>
          <p:cNvPr id="142348" name="Text Box 12"/>
          <p:cNvSpPr txBox="1">
            <a:spLocks noChangeArrowheads="1"/>
          </p:cNvSpPr>
          <p:nvPr/>
        </p:nvSpPr>
        <p:spPr bwMode="auto">
          <a:xfrm>
            <a:off x="320675" y="6207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99334" name="Rectangle 13"/>
          <p:cNvSpPr>
            <a:spLocks noChangeArrowheads="1"/>
          </p:cNvSpPr>
          <p:nvPr/>
        </p:nvSpPr>
        <p:spPr bwMode="auto">
          <a:xfrm>
            <a:off x="1403350" y="1555750"/>
            <a:ext cx="7191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35" name="Rectangle 18"/>
          <p:cNvSpPr>
            <a:spLocks noChangeArrowheads="1"/>
          </p:cNvSpPr>
          <p:nvPr/>
        </p:nvSpPr>
        <p:spPr bwMode="auto">
          <a:xfrm>
            <a:off x="900113" y="1004888"/>
            <a:ext cx="1800225" cy="1055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1069457" y="1339850"/>
            <a:ext cx="122341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/>
              <a:t>Estómago</a:t>
            </a:r>
          </a:p>
        </p:txBody>
      </p:sp>
      <p:sp>
        <p:nvSpPr>
          <p:cNvPr id="99337" name="Line 23"/>
          <p:cNvSpPr>
            <a:spLocks noChangeShapeType="1"/>
          </p:cNvSpPr>
          <p:nvPr/>
        </p:nvSpPr>
        <p:spPr bwMode="auto">
          <a:xfrm flipV="1">
            <a:off x="755650" y="3068638"/>
            <a:ext cx="7345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52" name="Text Box 16"/>
          <p:cNvSpPr txBox="1">
            <a:spLocks noChangeArrowheads="1"/>
          </p:cNvSpPr>
          <p:nvPr/>
        </p:nvSpPr>
        <p:spPr bwMode="auto">
          <a:xfrm>
            <a:off x="1116013" y="1844675"/>
            <a:ext cx="1179512" cy="4064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10-30%</a:t>
            </a:r>
          </a:p>
        </p:txBody>
      </p:sp>
      <p:sp>
        <p:nvSpPr>
          <p:cNvPr id="99341" name="Rectangle 29"/>
          <p:cNvSpPr>
            <a:spLocks noChangeArrowheads="1"/>
          </p:cNvSpPr>
          <p:nvPr/>
        </p:nvSpPr>
        <p:spPr bwMode="auto">
          <a:xfrm>
            <a:off x="2987675" y="1268413"/>
            <a:ext cx="230505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66" name="Text Box 30"/>
          <p:cNvSpPr txBox="1">
            <a:spLocks noChangeArrowheads="1"/>
          </p:cNvSpPr>
          <p:nvPr/>
        </p:nvSpPr>
        <p:spPr bwMode="auto">
          <a:xfrm>
            <a:off x="2932113" y="1341438"/>
            <a:ext cx="1639887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Lipasas bucal </a:t>
            </a:r>
          </a:p>
          <a:p>
            <a:pPr eaLnBrk="1" hangingPunct="1"/>
            <a:r>
              <a:rPr lang="es-ES" dirty="0"/>
              <a:t>y gástrica</a:t>
            </a:r>
          </a:p>
        </p:txBody>
      </p:sp>
      <p:sp>
        <p:nvSpPr>
          <p:cNvPr id="99343" name="Rectangle 31"/>
          <p:cNvSpPr>
            <a:spLocks noChangeArrowheads="1"/>
          </p:cNvSpPr>
          <p:nvPr/>
        </p:nvSpPr>
        <p:spPr bwMode="auto">
          <a:xfrm>
            <a:off x="2339975" y="2133600"/>
            <a:ext cx="503238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44" name="Text Box 32"/>
          <p:cNvSpPr txBox="1">
            <a:spLocks noChangeArrowheads="1"/>
          </p:cNvSpPr>
          <p:nvPr/>
        </p:nvSpPr>
        <p:spPr bwMode="auto">
          <a:xfrm>
            <a:off x="2495345" y="2276475"/>
            <a:ext cx="502061" cy="369332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941012" y="695159"/>
            <a:ext cx="2571537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/>
              <a:t>3. Fases </a:t>
            </a:r>
            <a:r>
              <a:rPr lang="es-ES" sz="1600" dirty="0"/>
              <a:t>digestión grasas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52" grpId="0" animBg="1"/>
      <p:bldP spid="142366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Text Box 6"/>
          <p:cNvSpPr txBox="1">
            <a:spLocks noChangeArrowheads="1"/>
          </p:cNvSpPr>
          <p:nvPr/>
        </p:nvSpPr>
        <p:spPr bwMode="auto">
          <a:xfrm>
            <a:off x="5730122" y="3189023"/>
            <a:ext cx="2664512" cy="707886"/>
          </a:xfrm>
          <a:prstGeom prst="rect">
            <a:avLst/>
          </a:prstGeom>
          <a:solidFill>
            <a:srgbClr val="F8EF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Emulsión y digestión </a:t>
            </a:r>
          </a:p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APROPIADAS</a:t>
            </a:r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482600" y="3333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0358" name="Rectangle 9"/>
          <p:cNvSpPr>
            <a:spLocks noChangeArrowheads="1"/>
          </p:cNvSpPr>
          <p:nvPr/>
        </p:nvSpPr>
        <p:spPr bwMode="auto">
          <a:xfrm>
            <a:off x="1403350" y="1268413"/>
            <a:ext cx="7191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59" name="Rectangle 10"/>
          <p:cNvSpPr>
            <a:spLocks noChangeArrowheads="1"/>
          </p:cNvSpPr>
          <p:nvPr/>
        </p:nvSpPr>
        <p:spPr bwMode="auto">
          <a:xfrm>
            <a:off x="1403350" y="3429000"/>
            <a:ext cx="7921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60" name="Text Box 11"/>
          <p:cNvSpPr txBox="1">
            <a:spLocks noChangeArrowheads="1"/>
          </p:cNvSpPr>
          <p:nvPr/>
        </p:nvSpPr>
        <p:spPr bwMode="auto">
          <a:xfrm>
            <a:off x="635000" y="1604963"/>
            <a:ext cx="1079500" cy="3762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10-30%</a:t>
            </a:r>
          </a:p>
        </p:txBody>
      </p:sp>
      <p:sp>
        <p:nvSpPr>
          <p:cNvPr id="100361" name="Text Box 12"/>
          <p:cNvSpPr txBox="1">
            <a:spLocks noChangeArrowheads="1"/>
          </p:cNvSpPr>
          <p:nvPr/>
        </p:nvSpPr>
        <p:spPr bwMode="auto">
          <a:xfrm>
            <a:off x="827088" y="3500438"/>
            <a:ext cx="1179512" cy="4064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70-90%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auto">
          <a:xfrm>
            <a:off x="630293" y="1158875"/>
            <a:ext cx="1104790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/>
              <a:t>Estómago</a:t>
            </a:r>
          </a:p>
        </p:txBody>
      </p:sp>
      <p:sp>
        <p:nvSpPr>
          <p:cNvPr id="100363" name="Text Box 16"/>
          <p:cNvSpPr txBox="1">
            <a:spLocks noChangeArrowheads="1"/>
          </p:cNvSpPr>
          <p:nvPr/>
        </p:nvSpPr>
        <p:spPr bwMode="auto">
          <a:xfrm>
            <a:off x="827088" y="3003550"/>
            <a:ext cx="1325562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Intestino</a:t>
            </a:r>
          </a:p>
        </p:txBody>
      </p:sp>
      <p:sp>
        <p:nvSpPr>
          <p:cNvPr id="100364" name="Line 17"/>
          <p:cNvSpPr>
            <a:spLocks noChangeShapeType="1"/>
          </p:cNvSpPr>
          <p:nvPr/>
        </p:nvSpPr>
        <p:spPr bwMode="auto">
          <a:xfrm flipV="1">
            <a:off x="755650" y="2781300"/>
            <a:ext cx="7345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4275" name="Text Box 19"/>
          <p:cNvSpPr txBox="1">
            <a:spLocks noChangeArrowheads="1"/>
          </p:cNvSpPr>
          <p:nvPr/>
        </p:nvSpPr>
        <p:spPr bwMode="auto">
          <a:xfrm>
            <a:off x="5914205" y="1989138"/>
            <a:ext cx="2106667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/>
              <a:t>Rompen </a:t>
            </a:r>
            <a:r>
              <a:rPr lang="es-ES_tradnl" sz="1600" b="1" dirty="0"/>
              <a:t>unión éster</a:t>
            </a:r>
          </a:p>
          <a:p>
            <a:pPr>
              <a:defRPr/>
            </a:pPr>
            <a:r>
              <a:rPr lang="es-ES_tradnl" sz="1600" b="1" dirty="0"/>
              <a:t> en 1</a:t>
            </a:r>
          </a:p>
        </p:txBody>
      </p:sp>
      <p:sp>
        <p:nvSpPr>
          <p:cNvPr id="224276" name="Text Box 20"/>
          <p:cNvSpPr txBox="1">
            <a:spLocks noChangeArrowheads="1"/>
          </p:cNvSpPr>
          <p:nvPr/>
        </p:nvSpPr>
        <p:spPr bwMode="auto">
          <a:xfrm>
            <a:off x="6146800" y="4146550"/>
            <a:ext cx="20701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/>
              <a:t>Rompe unión éster </a:t>
            </a:r>
          </a:p>
          <a:p>
            <a:pPr>
              <a:defRPr/>
            </a:pPr>
            <a:r>
              <a:rPr lang="es-ES_tradnl" sz="1600" b="1"/>
              <a:t>en 1 y 3</a:t>
            </a:r>
          </a:p>
        </p:txBody>
      </p:sp>
      <p:sp>
        <p:nvSpPr>
          <p:cNvPr id="224277" name="Text Box 21"/>
          <p:cNvSpPr txBox="1">
            <a:spLocks noChangeArrowheads="1"/>
          </p:cNvSpPr>
          <p:nvPr/>
        </p:nvSpPr>
        <p:spPr bwMode="auto">
          <a:xfrm>
            <a:off x="6767513" y="4935538"/>
            <a:ext cx="19812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/>
              <a:t>Rompe unión éster</a:t>
            </a:r>
          </a:p>
          <a:p>
            <a:pPr>
              <a:defRPr/>
            </a:pPr>
            <a:r>
              <a:rPr lang="es-ES_tradnl" sz="1600" b="1" dirty="0"/>
              <a:t> en 2</a:t>
            </a:r>
          </a:p>
        </p:txBody>
      </p:sp>
      <p:sp>
        <p:nvSpPr>
          <p:cNvPr id="224279" name="Text Box 23"/>
          <p:cNvSpPr txBox="1">
            <a:spLocks noChangeArrowheads="1"/>
          </p:cNvSpPr>
          <p:nvPr/>
        </p:nvSpPr>
        <p:spPr bwMode="auto">
          <a:xfrm>
            <a:off x="2357353" y="3074943"/>
            <a:ext cx="2287587" cy="3397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b="1" dirty="0" smtClean="0"/>
              <a:t>Enzimas Pancreáticas</a:t>
            </a:r>
          </a:p>
        </p:txBody>
      </p:sp>
      <p:sp>
        <p:nvSpPr>
          <p:cNvPr id="100375" name="Text Box 26"/>
          <p:cNvSpPr txBox="1">
            <a:spLocks noChangeArrowheads="1"/>
          </p:cNvSpPr>
          <p:nvPr/>
        </p:nvSpPr>
        <p:spPr bwMode="auto">
          <a:xfrm>
            <a:off x="1971470" y="2000250"/>
            <a:ext cx="502061" cy="369332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TG</a:t>
            </a:r>
          </a:p>
        </p:txBody>
      </p:sp>
      <p:sp>
        <p:nvSpPr>
          <p:cNvPr id="100377" name="Text Box 28"/>
          <p:cNvSpPr txBox="1">
            <a:spLocks noChangeArrowheads="1"/>
          </p:cNvSpPr>
          <p:nvPr/>
        </p:nvSpPr>
        <p:spPr bwMode="auto">
          <a:xfrm>
            <a:off x="2068323" y="4176713"/>
            <a:ext cx="498855" cy="369332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TG</a:t>
            </a:r>
          </a:p>
        </p:txBody>
      </p:sp>
      <p:sp>
        <p:nvSpPr>
          <p:cNvPr id="100372" name="Rectangle 29"/>
          <p:cNvSpPr>
            <a:spLocks noChangeArrowheads="1"/>
          </p:cNvSpPr>
          <p:nvPr/>
        </p:nvSpPr>
        <p:spPr bwMode="auto">
          <a:xfrm>
            <a:off x="2411413" y="4868863"/>
            <a:ext cx="5048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0379" name="Text Box 30"/>
          <p:cNvSpPr txBox="1">
            <a:spLocks noChangeArrowheads="1"/>
          </p:cNvSpPr>
          <p:nvPr/>
        </p:nvSpPr>
        <p:spPr bwMode="auto">
          <a:xfrm>
            <a:off x="1079500" y="4959350"/>
            <a:ext cx="1497013" cy="395288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Fosfolípidos</a:t>
            </a:r>
          </a:p>
        </p:txBody>
      </p:sp>
      <p:sp>
        <p:nvSpPr>
          <p:cNvPr id="100381" name="Text Box 32"/>
          <p:cNvSpPr txBox="1">
            <a:spLocks noChangeArrowheads="1"/>
          </p:cNvSpPr>
          <p:nvPr/>
        </p:nvSpPr>
        <p:spPr bwMode="auto">
          <a:xfrm>
            <a:off x="474663" y="5665788"/>
            <a:ext cx="2176462" cy="39528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Ésteres colesterol</a:t>
            </a:r>
          </a:p>
        </p:txBody>
      </p:sp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3924300" y="1955800"/>
            <a:ext cx="1733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/>
              <a:t>DG + Ac Graso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932113" y="2108200"/>
            <a:ext cx="53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2894891" y="1855788"/>
            <a:ext cx="6062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 b="1" dirty="0"/>
              <a:t>pH 4</a:t>
            </a:r>
          </a:p>
        </p:txBody>
      </p:sp>
      <p:sp>
        <p:nvSpPr>
          <p:cNvPr id="39" name="38 CuadroTexto"/>
          <p:cNvSpPr txBox="1">
            <a:spLocks noChangeArrowheads="1"/>
          </p:cNvSpPr>
          <p:nvPr/>
        </p:nvSpPr>
        <p:spPr bwMode="auto">
          <a:xfrm>
            <a:off x="3851275" y="4275138"/>
            <a:ext cx="2120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/>
              <a:t>2-MG + Ac Grasos</a:t>
            </a:r>
          </a:p>
        </p:txBody>
      </p:sp>
      <p:sp>
        <p:nvSpPr>
          <p:cNvPr id="40" name="Text Box 25"/>
          <p:cNvSpPr txBox="1">
            <a:spLocks noChangeArrowheads="1"/>
          </p:cNvSpPr>
          <p:nvPr/>
        </p:nvSpPr>
        <p:spPr bwMode="auto">
          <a:xfrm>
            <a:off x="2859088" y="3652838"/>
            <a:ext cx="906462" cy="5238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</a:t>
            </a:r>
          </a:p>
          <a:p>
            <a:pPr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Colipasa</a:t>
            </a:r>
            <a:endParaRPr lang="es-E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1" name="40 Conector recto de flecha"/>
          <p:cNvCxnSpPr>
            <a:cxnSpLocks noChangeShapeType="1"/>
          </p:cNvCxnSpPr>
          <p:nvPr/>
        </p:nvCxnSpPr>
        <p:spPr bwMode="auto">
          <a:xfrm>
            <a:off x="2700338" y="4471988"/>
            <a:ext cx="122713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41 CuadroTexto"/>
          <p:cNvSpPr txBox="1">
            <a:spLocks noChangeArrowheads="1"/>
          </p:cNvSpPr>
          <p:nvPr/>
        </p:nvSpPr>
        <p:spPr bwMode="auto">
          <a:xfrm>
            <a:off x="3024188" y="4437063"/>
            <a:ext cx="53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43" name="42 CuadroTexto"/>
          <p:cNvSpPr txBox="1">
            <a:spLocks noChangeArrowheads="1"/>
          </p:cNvSpPr>
          <p:nvPr/>
        </p:nvSpPr>
        <p:spPr bwMode="auto">
          <a:xfrm>
            <a:off x="2986173" y="4164013"/>
            <a:ext cx="6062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 b="1" dirty="0"/>
              <a:t>pH 8</a:t>
            </a:r>
          </a:p>
        </p:txBody>
      </p:sp>
      <p:sp>
        <p:nvSpPr>
          <p:cNvPr id="44" name="Text Box 25"/>
          <p:cNvSpPr txBox="1">
            <a:spLocks noChangeArrowheads="1"/>
          </p:cNvSpPr>
          <p:nvPr/>
        </p:nvSpPr>
        <p:spPr bwMode="auto">
          <a:xfrm>
            <a:off x="2484438" y="1268413"/>
            <a:ext cx="1493837" cy="58578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Lipasas bucal </a:t>
            </a:r>
          </a:p>
          <a:p>
            <a:pPr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gástrica</a:t>
            </a:r>
          </a:p>
        </p:txBody>
      </p:sp>
      <p:cxnSp>
        <p:nvCxnSpPr>
          <p:cNvPr id="45" name="44 Conector recto de flecha"/>
          <p:cNvCxnSpPr>
            <a:cxnSpLocks noChangeShapeType="1"/>
          </p:cNvCxnSpPr>
          <p:nvPr/>
        </p:nvCxnSpPr>
        <p:spPr bwMode="auto">
          <a:xfrm>
            <a:off x="2786063" y="2144713"/>
            <a:ext cx="122713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47 CuadroTexto"/>
          <p:cNvSpPr txBox="1"/>
          <p:nvPr/>
        </p:nvSpPr>
        <p:spPr>
          <a:xfrm>
            <a:off x="3889375" y="4951413"/>
            <a:ext cx="2882900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Lisofosfolípidos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Ac Grasos</a:t>
            </a:r>
          </a:p>
        </p:txBody>
      </p:sp>
      <p:sp>
        <p:nvSpPr>
          <p:cNvPr id="49" name="Text Box 25"/>
          <p:cNvSpPr txBox="1">
            <a:spLocks noChangeArrowheads="1"/>
          </p:cNvSpPr>
          <p:nvPr/>
        </p:nvSpPr>
        <p:spPr bwMode="auto">
          <a:xfrm>
            <a:off x="2878138" y="4797152"/>
            <a:ext cx="598487" cy="3079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</a:t>
            </a:r>
            <a:r>
              <a:rPr lang="es-ES" sz="1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cxnSp>
        <p:nvCxnSpPr>
          <p:cNvPr id="50" name="49 Conector recto de flecha"/>
          <p:cNvCxnSpPr>
            <a:cxnSpLocks noChangeShapeType="1"/>
          </p:cNvCxnSpPr>
          <p:nvPr/>
        </p:nvCxnSpPr>
        <p:spPr bwMode="auto">
          <a:xfrm>
            <a:off x="2651125" y="5138738"/>
            <a:ext cx="1227138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50 CuadroTexto"/>
          <p:cNvSpPr txBox="1">
            <a:spLocks noChangeArrowheads="1"/>
          </p:cNvSpPr>
          <p:nvPr/>
        </p:nvSpPr>
        <p:spPr bwMode="auto">
          <a:xfrm>
            <a:off x="2908300" y="5157788"/>
            <a:ext cx="5381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3929063" y="5708650"/>
            <a:ext cx="21621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 </a:t>
            </a:r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libre + Ac Grasos</a:t>
            </a:r>
          </a:p>
        </p:txBody>
      </p:sp>
      <p:sp>
        <p:nvSpPr>
          <p:cNvPr id="53" name="Text Box 25"/>
          <p:cNvSpPr txBox="1">
            <a:spLocks noChangeArrowheads="1"/>
          </p:cNvSpPr>
          <p:nvPr/>
        </p:nvSpPr>
        <p:spPr bwMode="auto">
          <a:xfrm>
            <a:off x="2755900" y="5511800"/>
            <a:ext cx="1016000" cy="3079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Estearasa</a:t>
            </a:r>
            <a:endParaRPr lang="es-ES" sz="14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4" name="53 Conector recto de flecha"/>
          <p:cNvCxnSpPr>
            <a:cxnSpLocks noChangeShapeType="1"/>
          </p:cNvCxnSpPr>
          <p:nvPr/>
        </p:nvCxnSpPr>
        <p:spPr bwMode="auto">
          <a:xfrm>
            <a:off x="2735263" y="5876925"/>
            <a:ext cx="1227137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54 CuadroTexto"/>
          <p:cNvSpPr txBox="1">
            <a:spLocks noChangeArrowheads="1"/>
          </p:cNvSpPr>
          <p:nvPr/>
        </p:nvSpPr>
        <p:spPr bwMode="auto">
          <a:xfrm>
            <a:off x="2936875" y="5907088"/>
            <a:ext cx="53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400"/>
              <a:t>H</a:t>
            </a:r>
            <a:r>
              <a:rPr lang="es-VE" sz="1400" baseline="-25000"/>
              <a:t>2</a:t>
            </a:r>
            <a:r>
              <a:rPr lang="es-VE" sz="1400"/>
              <a:t>O</a:t>
            </a:r>
          </a:p>
        </p:txBody>
      </p: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6154738" y="5805488"/>
            <a:ext cx="2089150" cy="3381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/>
              <a:t>Rompe unión éster </a:t>
            </a: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79387" y="2962274"/>
            <a:ext cx="8785225" cy="3790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6460332" y="6542087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6" name="Text Box 20"/>
          <p:cNvSpPr txBox="1">
            <a:spLocks noChangeArrowheads="1"/>
          </p:cNvSpPr>
          <p:nvPr/>
        </p:nvSpPr>
        <p:spPr bwMode="auto">
          <a:xfrm>
            <a:off x="6519668" y="603263"/>
            <a:ext cx="210666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/>
              <a:t>3. Fases digestión</a:t>
            </a:r>
            <a:endParaRPr lang="es-ES" dirty="0"/>
          </a:p>
        </p:txBody>
      </p:sp>
      <p:sp>
        <p:nvSpPr>
          <p:cNvPr id="58" name="Text Box 8"/>
          <p:cNvSpPr txBox="1">
            <a:spLocks noChangeArrowheads="1"/>
          </p:cNvSpPr>
          <p:nvPr/>
        </p:nvSpPr>
        <p:spPr bwMode="auto">
          <a:xfrm>
            <a:off x="6271203" y="1048614"/>
            <a:ext cx="2355132" cy="707886"/>
          </a:xfrm>
          <a:prstGeom prst="rect">
            <a:avLst/>
          </a:prstGeom>
          <a:solidFill>
            <a:srgbClr val="F8EFCC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Emulsión e </a:t>
            </a:r>
          </a:p>
          <a:p>
            <a:pPr eaLnBrk="1" hangingPunct="1"/>
            <a:r>
              <a:rPr lang="es-ES" sz="2000" dirty="0" smtClean="0"/>
              <a:t>Hidrólisis iniciales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75" grpId="0" animBg="1"/>
      <p:bldP spid="224276" grpId="0" animBg="1"/>
      <p:bldP spid="224277" grpId="0" animBg="1"/>
      <p:bldP spid="224279" grpId="0" animBg="1"/>
      <p:bldP spid="100375" grpId="0" animBg="1"/>
      <p:bldP spid="100377" grpId="0" animBg="1"/>
      <p:bldP spid="100379" grpId="0" animBg="1"/>
      <p:bldP spid="100381" grpId="0" animBg="1"/>
      <p:bldP spid="2" grpId="0"/>
      <p:bldP spid="8" grpId="0"/>
      <p:bldP spid="9" grpId="0"/>
      <p:bldP spid="39" grpId="0"/>
      <p:bldP spid="40" grpId="0" animBg="1"/>
      <p:bldP spid="42" grpId="0"/>
      <p:bldP spid="43" grpId="0"/>
      <p:bldP spid="44" grpId="0" animBg="1"/>
      <p:bldP spid="48" grpId="0"/>
      <p:bldP spid="49" grpId="0" animBg="1"/>
      <p:bldP spid="51" grpId="0"/>
      <p:bldP spid="52" grpId="0"/>
      <p:bldP spid="53" grpId="0" animBg="1"/>
      <p:bldP spid="55" grpId="0"/>
      <p:bldP spid="57" grpId="0" animBg="1"/>
      <p:bldP spid="11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8"/>
          <p:cNvSpPr>
            <a:spLocks noChangeArrowheads="1"/>
          </p:cNvSpPr>
          <p:nvPr/>
        </p:nvSpPr>
        <p:spPr bwMode="auto">
          <a:xfrm>
            <a:off x="3950550" y="3271664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6722456" y="466369"/>
            <a:ext cx="1737976" cy="52322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      GRASAS</a:t>
            </a:r>
          </a:p>
        </p:txBody>
      </p:sp>
      <p:sp>
        <p:nvSpPr>
          <p:cNvPr id="101380" name="Text Box 14"/>
          <p:cNvSpPr txBox="1">
            <a:spLocks noChangeArrowheads="1"/>
          </p:cNvSpPr>
          <p:nvPr/>
        </p:nvSpPr>
        <p:spPr bwMode="auto">
          <a:xfrm>
            <a:off x="6591486" y="1088747"/>
            <a:ext cx="1868946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 smtClean="0"/>
              <a:t>Digestión</a:t>
            </a:r>
            <a:endParaRPr lang="es-ES" sz="1600" dirty="0"/>
          </a:p>
          <a:p>
            <a:pPr eaLnBrk="1" hangingPunct="1"/>
            <a:r>
              <a:rPr lang="es-ES" sz="1600" dirty="0" smtClean="0"/>
              <a:t>Acción </a:t>
            </a:r>
            <a:r>
              <a:rPr lang="es-ES" sz="1600" dirty="0" err="1" smtClean="0"/>
              <a:t>Esterasas</a:t>
            </a:r>
            <a:endParaRPr lang="es-ES" sz="1600" dirty="0" smtClean="0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4903391" y="2204864"/>
            <a:ext cx="3124993" cy="3108543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/>
              <a:t>Rompe unión </a:t>
            </a:r>
            <a:r>
              <a:rPr lang="es-ES" b="1" dirty="0"/>
              <a:t>éster 1 </a:t>
            </a:r>
            <a:r>
              <a:rPr lang="es-ES" sz="1600" b="1" dirty="0"/>
              <a:t>    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sz="1600" b="1" dirty="0"/>
              <a:t>     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2,3-DG</a:t>
            </a:r>
            <a:endParaRPr lang="es-ES" sz="2000" b="1" dirty="0">
              <a:solidFill>
                <a:srgbClr val="BC8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/>
              <a:t>Rompe unión </a:t>
            </a:r>
            <a:r>
              <a:rPr lang="es-ES" b="1" dirty="0"/>
              <a:t>éster 1 y 3  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sz="1600" b="1" dirty="0"/>
              <a:t>     </a:t>
            </a:r>
            <a:r>
              <a:rPr lang="es-ES" sz="2000" b="1" dirty="0" smtClean="0">
                <a:solidFill>
                  <a:srgbClr val="C898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2-MG</a:t>
            </a:r>
            <a:endParaRPr lang="es-ES" sz="2000" b="1" dirty="0">
              <a:solidFill>
                <a:srgbClr val="C898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endParaRPr lang="es-ES" sz="1600" b="1" dirty="0"/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smtClean="0"/>
              <a:t>Rompe unión </a:t>
            </a:r>
            <a:r>
              <a:rPr lang="es-ES" b="1" dirty="0"/>
              <a:t>éster 2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sz="1600" b="1" dirty="0"/>
              <a:t>     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s-ES" sz="2000" b="1" dirty="0" err="1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sz="2000" b="1" dirty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grasos</a:t>
            </a:r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FF9225"/>
              </a:buClr>
              <a:buSzPct val="150000"/>
              <a:buFontTx/>
              <a:buChar char="•"/>
            </a:pPr>
            <a:r>
              <a:rPr lang="es-ES" sz="1600" b="1" dirty="0" smtClean="0"/>
              <a:t>  </a:t>
            </a:r>
            <a:r>
              <a:rPr lang="es-ES" b="1" dirty="0" smtClean="0"/>
              <a:t>Rompe unión </a:t>
            </a:r>
            <a:r>
              <a:rPr lang="es-ES" b="1" dirty="0"/>
              <a:t>éster 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r>
              <a:rPr lang="es-ES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s-ES" sz="2000" b="1" dirty="0" err="1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sz="2000" b="1" dirty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</a:t>
            </a:r>
            <a:r>
              <a:rPr lang="es-ES" sz="2000" b="1" dirty="0" smtClean="0">
                <a:solidFill>
                  <a:srgbClr val="BC8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rasos</a:t>
            </a:r>
          </a:p>
          <a:p>
            <a:pPr algn="l" eaLnBrk="1" hangingPunct="1">
              <a:buClr>
                <a:srgbClr val="FF9225"/>
              </a:buClr>
              <a:buSzPct val="150000"/>
            </a:pPr>
            <a:endParaRPr lang="es-ES" sz="800" b="1" dirty="0">
              <a:solidFill>
                <a:srgbClr val="BC8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1158939" y="2204864"/>
            <a:ext cx="3643946" cy="3139321"/>
          </a:xfrm>
          <a:prstGeom prst="rect">
            <a:avLst/>
          </a:prstGeom>
          <a:noFill/>
          <a:ln w="38100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/>
              <a:t>Lipasa bucal- gástrica</a:t>
            </a:r>
            <a:r>
              <a:rPr lang="es-ES" dirty="0"/>
              <a:t>: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dirty="0">
                <a:solidFill>
                  <a:srgbClr val="E2AC00"/>
                </a:solidFill>
              </a:rPr>
              <a:t>  </a:t>
            </a:r>
            <a:r>
              <a:rPr lang="es-ES" dirty="0" smtClean="0">
                <a:solidFill>
                  <a:srgbClr val="E2AC00"/>
                </a:solidFill>
              </a:rPr>
              <a:t>  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  <a:r>
              <a:rPr lang="es-ES" dirty="0" smtClean="0">
                <a:solidFill>
                  <a:srgbClr val="E2AC00"/>
                </a:solidFill>
              </a:rPr>
              <a:t> </a:t>
            </a: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/>
              <a:t>Lipasa pancreática</a:t>
            </a:r>
            <a:r>
              <a:rPr lang="es-ES" sz="2000" dirty="0"/>
              <a:t>: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  <a:endParaRPr lang="es-ES" sz="2000" dirty="0"/>
          </a:p>
          <a:p>
            <a:pPr algn="l" eaLnBrk="1" hangingPunct="1">
              <a:buClr>
                <a:srgbClr val="EA8B00"/>
              </a:buClr>
              <a:buSzPct val="200000"/>
            </a:pP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 err="1"/>
              <a:t>Fosfolipasa</a:t>
            </a:r>
            <a:r>
              <a:rPr lang="es-ES" sz="2000" b="1" dirty="0"/>
              <a:t> A2 secretora</a:t>
            </a:r>
            <a:r>
              <a:rPr lang="es-ES" dirty="0"/>
              <a:t>: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</a:t>
            </a:r>
            <a:r>
              <a:rPr lang="es-ES" sz="2000" b="1" dirty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TG </a:t>
            </a:r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EA8B00"/>
              </a:buClr>
              <a:buSzPct val="200000"/>
              <a:buFontTx/>
              <a:buChar char="•"/>
            </a:pPr>
            <a:r>
              <a:rPr lang="es-ES" sz="2000" b="1" dirty="0" err="1"/>
              <a:t>Esterasa</a:t>
            </a:r>
            <a:r>
              <a:rPr lang="es-ES" sz="2000" b="1" dirty="0"/>
              <a:t> colesterol</a:t>
            </a:r>
            <a:r>
              <a:rPr lang="es-ES" dirty="0"/>
              <a:t>:  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dirty="0">
                <a:solidFill>
                  <a:srgbClr val="FFC000"/>
                </a:solidFill>
              </a:rPr>
              <a:t>  </a:t>
            </a:r>
            <a:r>
              <a:rPr lang="es-ES" dirty="0" smtClean="0">
                <a:solidFill>
                  <a:srgbClr val="FFC000"/>
                </a:solidFill>
              </a:rPr>
              <a:t>  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ésteres </a:t>
            </a:r>
            <a:r>
              <a:rPr lang="es-ES" sz="2000" b="1" dirty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colesterol, </a:t>
            </a:r>
            <a:r>
              <a:rPr lang="es-ES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</a:t>
            </a:r>
          </a:p>
          <a:p>
            <a:pPr algn="l" eaLnBrk="1" hangingPunct="1">
              <a:buClr>
                <a:srgbClr val="EA8B00"/>
              </a:buClr>
              <a:buSzPct val="200000"/>
            </a:pPr>
            <a:r>
              <a:rPr lang="es-ES" sz="8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800" b="1" dirty="0">
              <a:solidFill>
                <a:srgbClr val="E2A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2095879" y="2708870"/>
            <a:ext cx="32403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 de flecha"/>
          <p:cNvCxnSpPr/>
          <p:nvPr/>
        </p:nvCxnSpPr>
        <p:spPr bwMode="auto">
          <a:xfrm>
            <a:off x="2095879" y="3430162"/>
            <a:ext cx="324036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/>
          <p:nvPr/>
        </p:nvCxnSpPr>
        <p:spPr bwMode="auto">
          <a:xfrm>
            <a:off x="3770530" y="4251802"/>
            <a:ext cx="156570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15 Conector recto de flecha"/>
          <p:cNvCxnSpPr/>
          <p:nvPr/>
        </p:nvCxnSpPr>
        <p:spPr bwMode="auto">
          <a:xfrm>
            <a:off x="4490300" y="4960253"/>
            <a:ext cx="845939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70764" y="666175"/>
            <a:ext cx="1079500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84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6"/>
          <p:cNvSpPr txBox="1">
            <a:spLocks noChangeArrowheads="1"/>
          </p:cNvSpPr>
          <p:nvPr/>
        </p:nvSpPr>
        <p:spPr bwMode="auto">
          <a:xfrm>
            <a:off x="1504950" y="2420938"/>
            <a:ext cx="1758950" cy="1846262"/>
          </a:xfrm>
          <a:prstGeom prst="rect">
            <a:avLst/>
          </a:prstGeom>
          <a:solidFill>
            <a:srgbClr val="FFE6CD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Acción</a:t>
            </a:r>
          </a:p>
          <a:p>
            <a:pPr algn="l" eaLnBrk="1" hangingPunct="1"/>
            <a:r>
              <a:rPr lang="es-ES" sz="1000"/>
              <a:t> </a:t>
            </a:r>
          </a:p>
          <a:p>
            <a:pPr algn="l" eaLnBrk="1" hangingPunct="1"/>
            <a:r>
              <a:rPr lang="es-ES" sz="2000"/>
              <a:t>Lipasa</a:t>
            </a:r>
          </a:p>
          <a:p>
            <a:pPr algn="l" eaLnBrk="1" hangingPunct="1"/>
            <a:r>
              <a:rPr lang="es-ES" sz="2000"/>
              <a:t>PLA2</a:t>
            </a:r>
          </a:p>
          <a:p>
            <a:pPr algn="l" eaLnBrk="1" hangingPunct="1"/>
            <a:r>
              <a:rPr lang="es-ES" sz="2000"/>
              <a:t>Esterasa del </a:t>
            </a:r>
          </a:p>
          <a:p>
            <a:pPr algn="l" eaLnBrk="1" hangingPunct="1"/>
            <a:r>
              <a:rPr lang="es-ES" sz="2000"/>
              <a:t>colesterol</a:t>
            </a:r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4097338" y="2565400"/>
            <a:ext cx="3200400" cy="1446213"/>
          </a:xfrm>
          <a:prstGeom prst="rect">
            <a:avLst/>
          </a:prstGeom>
          <a:solidFill>
            <a:srgbClr val="FFF2E5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/>
              <a:t>Productos</a:t>
            </a:r>
          </a:p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b="1" dirty="0"/>
              <a:t>MG</a:t>
            </a:r>
            <a:r>
              <a:rPr lang="es-ES" dirty="0"/>
              <a:t> +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grasos</a:t>
            </a:r>
          </a:p>
          <a:p>
            <a:pPr algn="l">
              <a:defRPr/>
            </a:pPr>
            <a:r>
              <a:rPr lang="es-ES" b="1" dirty="0" err="1"/>
              <a:t>Lisolecitina</a:t>
            </a:r>
            <a:r>
              <a:rPr lang="es-ES" dirty="0"/>
              <a:t> +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grasos</a:t>
            </a:r>
          </a:p>
          <a:p>
            <a:pPr algn="l">
              <a:defRPr/>
            </a:pPr>
            <a:r>
              <a:rPr lang="es-ES" b="1" dirty="0"/>
              <a:t>Colesterol libre</a:t>
            </a:r>
            <a:r>
              <a:rPr lang="es-ES" dirty="0"/>
              <a:t> + </a:t>
            </a:r>
            <a:r>
              <a:rPr lang="es-ES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grasos</a:t>
            </a:r>
          </a:p>
        </p:txBody>
      </p:sp>
      <p:sp>
        <p:nvSpPr>
          <p:cNvPr id="180236" name="AutoShape 12"/>
          <p:cNvSpPr>
            <a:spLocks noChangeArrowheads="1"/>
          </p:cNvSpPr>
          <p:nvPr/>
        </p:nvSpPr>
        <p:spPr bwMode="auto">
          <a:xfrm>
            <a:off x="6473825" y="4005263"/>
            <a:ext cx="360363" cy="936625"/>
          </a:xfrm>
          <a:prstGeom prst="downArrow">
            <a:avLst>
              <a:gd name="adj1" fmla="val 50000"/>
              <a:gd name="adj2" fmla="val 6497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5364163" y="4995863"/>
            <a:ext cx="2590800" cy="954087"/>
          </a:xfrm>
          <a:prstGeom prst="rect">
            <a:avLst/>
          </a:prstGeom>
          <a:solidFill>
            <a:srgbClr val="DCEFF0"/>
          </a:solidFill>
          <a:ln w="57150">
            <a:solidFill>
              <a:srgbClr val="FF8431"/>
            </a:solidFill>
            <a:miter lim="800000"/>
            <a:headEnd/>
            <a:tailEnd/>
          </a:ln>
          <a:effectLst>
            <a:glow rad="101600">
              <a:srgbClr val="F1960F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 b="1" dirty="0"/>
              <a:t>ABSORCIÓN </a:t>
            </a:r>
          </a:p>
          <a:p>
            <a:pPr eaLnBrk="1" hangingPunct="1"/>
            <a:r>
              <a:rPr lang="es-ES" sz="2800" b="1" dirty="0"/>
              <a:t>VÍA LINFA</a:t>
            </a:r>
          </a:p>
        </p:txBody>
      </p:sp>
      <p:sp>
        <p:nvSpPr>
          <p:cNvPr id="180238" name="AutoShape 14"/>
          <p:cNvSpPr>
            <a:spLocks noChangeArrowheads="1"/>
          </p:cNvSpPr>
          <p:nvPr/>
        </p:nvSpPr>
        <p:spPr bwMode="auto">
          <a:xfrm flipV="1">
            <a:off x="3449638" y="3095625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FF843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2" name="Text Box 18"/>
          <p:cNvSpPr txBox="1">
            <a:spLocks noChangeArrowheads="1"/>
          </p:cNvSpPr>
          <p:nvPr/>
        </p:nvSpPr>
        <p:spPr bwMode="auto">
          <a:xfrm>
            <a:off x="1007124" y="1473606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08" name="Text Box 25"/>
          <p:cNvSpPr txBox="1">
            <a:spLocks noChangeArrowheads="1"/>
          </p:cNvSpPr>
          <p:nvPr/>
        </p:nvSpPr>
        <p:spPr bwMode="auto">
          <a:xfrm>
            <a:off x="6013572" y="1073496"/>
            <a:ext cx="256833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Digestión</a:t>
            </a:r>
            <a:r>
              <a:rPr lang="es-ES" sz="2000" dirty="0"/>
              <a:t> </a:t>
            </a:r>
            <a:r>
              <a:rPr lang="es-ES" sz="2000" dirty="0" smtClean="0"/>
              <a:t>Productos</a:t>
            </a:r>
            <a:endParaRPr lang="es-ES" sz="2000" dirty="0"/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6475237" y="619606"/>
            <a:ext cx="210666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/>
              <a:t>3. Fases digestión</a:t>
            </a:r>
            <a:endParaRPr lang="es-ES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0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0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2" grpId="0" animBg="1"/>
      <p:bldP spid="180236" grpId="0" animBg="1"/>
      <p:bldP spid="180237" grpId="0" animBg="1"/>
      <p:bldP spid="180238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5"/>
          <p:cNvSpPr>
            <a:spLocks noChangeArrowheads="1"/>
          </p:cNvSpPr>
          <p:nvPr/>
        </p:nvSpPr>
        <p:spPr bwMode="auto">
          <a:xfrm>
            <a:off x="2484438" y="0"/>
            <a:ext cx="20875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27" name="Rectangle 6"/>
          <p:cNvSpPr>
            <a:spLocks noChangeArrowheads="1"/>
          </p:cNvSpPr>
          <p:nvPr/>
        </p:nvSpPr>
        <p:spPr bwMode="auto">
          <a:xfrm>
            <a:off x="1476375" y="692696"/>
            <a:ext cx="28082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28" name="Text Box 8"/>
          <p:cNvSpPr txBox="1">
            <a:spLocks noChangeArrowheads="1"/>
          </p:cNvSpPr>
          <p:nvPr/>
        </p:nvSpPr>
        <p:spPr bwMode="auto">
          <a:xfrm>
            <a:off x="1671657" y="1570256"/>
            <a:ext cx="58686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F1D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dirty="0"/>
              <a:t>Pequeñas cantidades en tejidos animales y vegetales</a:t>
            </a:r>
          </a:p>
          <a:p>
            <a:pPr eaLnBrk="1" hangingPunct="1"/>
            <a:r>
              <a:rPr lang="es-MX" dirty="0"/>
              <a:t>Son los elementos para lípidos complejos</a:t>
            </a:r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3354358" y="1045249"/>
            <a:ext cx="2435282" cy="400110"/>
          </a:xfrm>
          <a:prstGeom prst="rect">
            <a:avLst/>
          </a:prstGeom>
          <a:solidFill>
            <a:srgbClr val="FFC095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ACIDOS GRASOS</a:t>
            </a:r>
            <a:endParaRPr lang="es-E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1020" name="Rectangle 12"/>
          <p:cNvSpPr>
            <a:spLocks noChangeArrowheads="1"/>
          </p:cNvSpPr>
          <p:nvPr/>
        </p:nvSpPr>
        <p:spPr bwMode="auto">
          <a:xfrm>
            <a:off x="2987675" y="2564358"/>
            <a:ext cx="3168650" cy="1751013"/>
          </a:xfrm>
          <a:prstGeom prst="rect">
            <a:avLst/>
          </a:prstGeom>
          <a:solidFill>
            <a:srgbClr val="F3F18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s-MX" sz="2000" b="1"/>
              <a:t>DE CADENA LARGA</a:t>
            </a:r>
            <a:r>
              <a:rPr lang="es-MX" sz="1600"/>
              <a:t> </a:t>
            </a:r>
          </a:p>
          <a:p>
            <a:pPr algn="l"/>
            <a:r>
              <a:rPr lang="es-MX" sz="1600"/>
              <a:t>      Ej. </a:t>
            </a:r>
            <a:r>
              <a:rPr lang="es-MX" sz="1600" b="1"/>
              <a:t>Ácido esteárico</a:t>
            </a:r>
          </a:p>
          <a:p>
            <a:pPr algn="l"/>
            <a:endParaRPr lang="es-MX" sz="1600" b="1"/>
          </a:p>
          <a:p>
            <a:pPr algn="l"/>
            <a:r>
              <a:rPr lang="es-MX" sz="1600"/>
              <a:t>14 - 22 átomos de C</a:t>
            </a:r>
          </a:p>
          <a:p>
            <a:pPr algn="l"/>
            <a:r>
              <a:rPr lang="es-MX" sz="1600"/>
              <a:t>Varían en la posición de enlaces dobles o insaturados</a:t>
            </a:r>
          </a:p>
          <a:p>
            <a:pPr algn="l"/>
            <a:endParaRPr lang="es-ES" sz="800"/>
          </a:p>
        </p:txBody>
      </p:sp>
      <p:pic>
        <p:nvPicPr>
          <p:cNvPr id="171031" name="Picture 23" descr="StearicAc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3" b="16226"/>
          <a:stretch>
            <a:fillRect/>
          </a:stretch>
        </p:blipFill>
        <p:spPr bwMode="auto">
          <a:xfrm>
            <a:off x="1128713" y="4364583"/>
            <a:ext cx="68849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32" name="Text Box 24"/>
          <p:cNvSpPr txBox="1">
            <a:spLocks noChangeArrowheads="1"/>
          </p:cNvSpPr>
          <p:nvPr/>
        </p:nvSpPr>
        <p:spPr bwMode="auto">
          <a:xfrm>
            <a:off x="2494769" y="5559048"/>
            <a:ext cx="4118435" cy="646331"/>
          </a:xfrm>
          <a:prstGeom prst="rect">
            <a:avLst/>
          </a:prstGeom>
          <a:solidFill>
            <a:srgbClr val="F3F18F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Esteárico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tomos C) </a:t>
            </a:r>
          </a:p>
          <a:p>
            <a:pPr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solo tiene enlaces simples entre carbonos</a:t>
            </a: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1849381" y="845762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6474355" y="523419"/>
            <a:ext cx="212429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Digestión</a:t>
            </a:r>
            <a:r>
              <a:rPr lang="es-ES" sz="1600" b="1" dirty="0"/>
              <a:t> </a:t>
            </a:r>
            <a:r>
              <a:rPr lang="es-ES" sz="1600" b="1" dirty="0" smtClean="0"/>
              <a:t>Productos</a:t>
            </a:r>
            <a:endParaRPr lang="es-ES" sz="1600" b="1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20" grpId="0" animBg="1"/>
      <p:bldP spid="1710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57" name="Text Box 25"/>
          <p:cNvSpPr txBox="1">
            <a:spLocks noChangeArrowheads="1"/>
          </p:cNvSpPr>
          <p:nvPr/>
        </p:nvSpPr>
        <p:spPr bwMode="auto">
          <a:xfrm>
            <a:off x="6948488" y="1773238"/>
            <a:ext cx="1933575" cy="1108075"/>
          </a:xfrm>
          <a:prstGeom prst="rect">
            <a:avLst/>
          </a:prstGeom>
          <a:noFill/>
          <a:ln w="38100">
            <a:solidFill>
              <a:srgbClr val="FF904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1 gr </a:t>
            </a:r>
          </a:p>
          <a:p>
            <a:pPr algn="l" eaLnBrk="1" hangingPunct="1"/>
            <a:r>
              <a:rPr lang="es-ES" sz="1600" b="1"/>
              <a:t>proteína = 4 kcal</a:t>
            </a:r>
          </a:p>
          <a:p>
            <a:pPr algn="l" eaLnBrk="1" hangingPunct="1"/>
            <a:r>
              <a:rPr lang="es-ES" sz="1600" b="1"/>
              <a:t>CH       = 4 kcal</a:t>
            </a:r>
          </a:p>
          <a:p>
            <a:pPr algn="l" eaLnBrk="1" hangingPunct="1"/>
            <a:r>
              <a:rPr lang="es-ES" sz="1600" b="1"/>
              <a:t>grasa    = 9 kcal</a:t>
            </a:r>
          </a:p>
        </p:txBody>
      </p:sp>
      <p:pic>
        <p:nvPicPr>
          <p:cNvPr id="10243" name="Picture 4" descr="FUENTE DE ENERGIA DE NUTRIENTES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" t="16107" r="4384" b="28731"/>
          <a:stretch>
            <a:fillRect/>
          </a:stretch>
        </p:blipFill>
        <p:spPr bwMode="auto">
          <a:xfrm>
            <a:off x="611188" y="1844675"/>
            <a:ext cx="57610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981200" y="1408113"/>
            <a:ext cx="2590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2700338" y="1773238"/>
            <a:ext cx="1524000" cy="307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4089400" y="4718050"/>
            <a:ext cx="1851025" cy="366713"/>
          </a:xfrm>
          <a:prstGeom prst="rect">
            <a:avLst/>
          </a:prstGeom>
          <a:solidFill>
            <a:srgbClr val="FF904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Kilocalorías/día</a:t>
            </a:r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2124075" y="1196975"/>
            <a:ext cx="288893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/>
              <a:t>MACRONUTRIENTES</a:t>
            </a:r>
          </a:p>
        </p:txBody>
      </p:sp>
      <p:sp>
        <p:nvSpPr>
          <p:cNvPr id="10248" name="Text Box 16"/>
          <p:cNvSpPr txBox="1">
            <a:spLocks noChangeArrowheads="1"/>
          </p:cNvSpPr>
          <p:nvPr/>
        </p:nvSpPr>
        <p:spPr bwMode="auto">
          <a:xfrm>
            <a:off x="1723454" y="3277394"/>
            <a:ext cx="1727200" cy="376237"/>
          </a:xfrm>
          <a:prstGeom prst="rect">
            <a:avLst/>
          </a:prstGeom>
          <a:solidFill>
            <a:srgbClr val="D0E6B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Carbohidratos </a:t>
            </a: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710686" y="2081213"/>
            <a:ext cx="1204176" cy="369332"/>
          </a:xfrm>
          <a:prstGeom prst="rect">
            <a:avLst/>
          </a:prstGeom>
          <a:solidFill>
            <a:srgbClr val="C3E7E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Proteínas</a:t>
            </a:r>
          </a:p>
        </p:txBody>
      </p:sp>
      <p:sp>
        <p:nvSpPr>
          <p:cNvPr id="10250" name="Text Box 18"/>
          <p:cNvSpPr txBox="1">
            <a:spLocks noChangeArrowheads="1"/>
          </p:cNvSpPr>
          <p:nvPr/>
        </p:nvSpPr>
        <p:spPr bwMode="auto">
          <a:xfrm>
            <a:off x="527050" y="2780928"/>
            <a:ext cx="1132041" cy="369332"/>
          </a:xfrm>
          <a:prstGeom prst="rect">
            <a:avLst/>
          </a:prstGeom>
          <a:solidFill>
            <a:srgbClr val="F1D5F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 Grasas </a:t>
            </a:r>
          </a:p>
        </p:txBody>
      </p:sp>
      <p:sp>
        <p:nvSpPr>
          <p:cNvPr id="10251" name="Text Box 19"/>
          <p:cNvSpPr txBox="1">
            <a:spLocks noChangeArrowheads="1"/>
          </p:cNvSpPr>
          <p:nvPr/>
        </p:nvSpPr>
        <p:spPr bwMode="auto">
          <a:xfrm>
            <a:off x="4932363" y="3213100"/>
            <a:ext cx="1847850" cy="376238"/>
          </a:xfrm>
          <a:prstGeom prst="rect">
            <a:avLst/>
          </a:prstGeom>
          <a:solidFill>
            <a:srgbClr val="AED47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 Carbohidratos </a:t>
            </a:r>
          </a:p>
        </p:txBody>
      </p:sp>
      <p:sp>
        <p:nvSpPr>
          <p:cNvPr id="10252" name="Text Box 20"/>
          <p:cNvSpPr txBox="1">
            <a:spLocks noChangeArrowheads="1"/>
          </p:cNvSpPr>
          <p:nvPr/>
        </p:nvSpPr>
        <p:spPr bwMode="auto">
          <a:xfrm>
            <a:off x="3995738" y="2132013"/>
            <a:ext cx="1187450" cy="376237"/>
          </a:xfrm>
          <a:prstGeom prst="rect">
            <a:avLst/>
          </a:prstGeom>
          <a:solidFill>
            <a:srgbClr val="5ABEA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Proteínas</a:t>
            </a:r>
          </a:p>
        </p:txBody>
      </p:sp>
      <p:sp>
        <p:nvSpPr>
          <p:cNvPr id="10253" name="Text Box 21"/>
          <p:cNvSpPr txBox="1">
            <a:spLocks noChangeArrowheads="1"/>
          </p:cNvSpPr>
          <p:nvPr/>
        </p:nvSpPr>
        <p:spPr bwMode="auto">
          <a:xfrm>
            <a:off x="3779838" y="2924175"/>
            <a:ext cx="1008062" cy="376238"/>
          </a:xfrm>
          <a:prstGeom prst="rect">
            <a:avLst/>
          </a:prstGeom>
          <a:solidFill>
            <a:srgbClr val="DC94F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 Grasas  </a:t>
            </a:r>
          </a:p>
        </p:txBody>
      </p:sp>
      <p:sp>
        <p:nvSpPr>
          <p:cNvPr id="10254" name="Text Box 23"/>
          <p:cNvSpPr txBox="1">
            <a:spLocks noChangeArrowheads="1"/>
          </p:cNvSpPr>
          <p:nvPr/>
        </p:nvSpPr>
        <p:spPr bwMode="auto">
          <a:xfrm>
            <a:off x="1187450" y="4724400"/>
            <a:ext cx="1428750" cy="366713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Gramos/día</a:t>
            </a:r>
          </a:p>
        </p:txBody>
      </p:sp>
      <p:sp>
        <p:nvSpPr>
          <p:cNvPr id="10255" name="Rectangle 27"/>
          <p:cNvSpPr>
            <a:spLocks noChangeArrowheads="1"/>
          </p:cNvSpPr>
          <p:nvPr/>
        </p:nvSpPr>
        <p:spPr bwMode="auto">
          <a:xfrm>
            <a:off x="323850" y="979488"/>
            <a:ext cx="6553200" cy="4465637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1042988" y="5589588"/>
            <a:ext cx="4902200" cy="590550"/>
          </a:xfrm>
          <a:prstGeom prst="rect">
            <a:avLst/>
          </a:prstGeom>
          <a:solidFill>
            <a:srgbClr val="A3FBF3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MICRONUTRIENTES</a:t>
            </a:r>
          </a:p>
          <a:p>
            <a:pPr eaLnBrk="1" hangingPunct="1"/>
            <a:r>
              <a:rPr lang="es-ES" sz="1600" b="1"/>
              <a:t>Vitaminas, minerales, microelementos (</a:t>
            </a:r>
            <a:r>
              <a:rPr lang="es-ES" sz="1600" b="1">
                <a:latin typeface="Symbol" pitchFamily="18" charset="2"/>
              </a:rPr>
              <a:t>m</a:t>
            </a:r>
            <a:r>
              <a:rPr lang="es-ES" sz="1600" b="1"/>
              <a:t>g a mg)</a:t>
            </a:r>
          </a:p>
        </p:txBody>
      </p:sp>
      <p:sp>
        <p:nvSpPr>
          <p:cNvPr id="120863" name="Text Box 31"/>
          <p:cNvSpPr txBox="1">
            <a:spLocks noChangeArrowheads="1"/>
          </p:cNvSpPr>
          <p:nvPr/>
        </p:nvSpPr>
        <p:spPr bwMode="auto">
          <a:xfrm>
            <a:off x="6654851" y="393435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 dirty="0"/>
              <a:t>I. DIGESTIÓN</a:t>
            </a:r>
          </a:p>
        </p:txBody>
      </p:sp>
      <p:sp>
        <p:nvSpPr>
          <p:cNvPr id="10258" name="Text Box 32"/>
          <p:cNvSpPr txBox="1">
            <a:spLocks noChangeArrowheads="1"/>
          </p:cNvSpPr>
          <p:nvPr/>
        </p:nvSpPr>
        <p:spPr bwMode="auto">
          <a:xfrm>
            <a:off x="6157920" y="892085"/>
            <a:ext cx="261001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/>
              <a:t>1</a:t>
            </a:r>
            <a:r>
              <a:rPr lang="es-MX" sz="2000" dirty="0" smtClean="0"/>
              <a:t>. Química alimentos</a:t>
            </a:r>
            <a:endParaRPr lang="es-MX" sz="2000" dirty="0"/>
          </a:p>
        </p:txBody>
      </p:sp>
      <p:sp>
        <p:nvSpPr>
          <p:cNvPr id="120866" name="Rectangle 34"/>
          <p:cNvSpPr>
            <a:spLocks noChangeArrowheads="1"/>
          </p:cNvSpPr>
          <p:nvPr/>
        </p:nvSpPr>
        <p:spPr bwMode="auto">
          <a:xfrm>
            <a:off x="3492723" y="1773238"/>
            <a:ext cx="3311525" cy="338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20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57" grpId="0" animBg="1"/>
      <p:bldP spid="120842" grpId="0" animBg="1"/>
      <p:bldP spid="120866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7"/>
          <p:cNvSpPr>
            <a:spLocks noChangeArrowheads="1"/>
          </p:cNvSpPr>
          <p:nvPr/>
        </p:nvSpPr>
        <p:spPr bwMode="auto">
          <a:xfrm>
            <a:off x="1281113" y="908050"/>
            <a:ext cx="1655762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2" name="Rectangle 9"/>
          <p:cNvSpPr>
            <a:spLocks noChangeArrowheads="1"/>
          </p:cNvSpPr>
          <p:nvPr/>
        </p:nvSpPr>
        <p:spPr bwMode="auto">
          <a:xfrm>
            <a:off x="849313" y="4868863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3" name="Rectangle 10"/>
          <p:cNvSpPr>
            <a:spLocks noChangeArrowheads="1"/>
          </p:cNvSpPr>
          <p:nvPr/>
        </p:nvSpPr>
        <p:spPr bwMode="auto">
          <a:xfrm>
            <a:off x="1712913" y="5084763"/>
            <a:ext cx="1008062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4" name="Rectangle 11"/>
          <p:cNvSpPr>
            <a:spLocks noChangeArrowheads="1"/>
          </p:cNvSpPr>
          <p:nvPr/>
        </p:nvSpPr>
        <p:spPr bwMode="auto">
          <a:xfrm>
            <a:off x="1712913" y="4941888"/>
            <a:ext cx="3603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5" name="Rectangle 13"/>
          <p:cNvSpPr>
            <a:spLocks noChangeArrowheads="1"/>
          </p:cNvSpPr>
          <p:nvPr/>
        </p:nvSpPr>
        <p:spPr bwMode="auto">
          <a:xfrm>
            <a:off x="2505075" y="5734050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6" name="Rectangle 14"/>
          <p:cNvSpPr>
            <a:spLocks noChangeArrowheads="1"/>
          </p:cNvSpPr>
          <p:nvPr/>
        </p:nvSpPr>
        <p:spPr bwMode="auto">
          <a:xfrm>
            <a:off x="3368675" y="5949950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7" name="Text Box 17"/>
          <p:cNvSpPr txBox="1">
            <a:spLocks noChangeArrowheads="1"/>
          </p:cNvSpPr>
          <p:nvPr/>
        </p:nvSpPr>
        <p:spPr bwMode="auto">
          <a:xfrm>
            <a:off x="6011863" y="37893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MX"/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6589712" y="5840413"/>
            <a:ext cx="1533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/>
              <a:t>Transporte</a:t>
            </a:r>
          </a:p>
        </p:txBody>
      </p:sp>
      <p:sp>
        <p:nvSpPr>
          <p:cNvPr id="148502" name="Text Box 22"/>
          <p:cNvSpPr txBox="1">
            <a:spLocks noChangeArrowheads="1"/>
          </p:cNvSpPr>
          <p:nvPr/>
        </p:nvSpPr>
        <p:spPr bwMode="auto">
          <a:xfrm>
            <a:off x="971550" y="620713"/>
            <a:ext cx="10080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4460" name="Oval 24"/>
          <p:cNvSpPr>
            <a:spLocks noChangeArrowheads="1"/>
          </p:cNvSpPr>
          <p:nvPr/>
        </p:nvSpPr>
        <p:spPr bwMode="auto">
          <a:xfrm>
            <a:off x="4211638" y="3644900"/>
            <a:ext cx="8636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1" name="Oval 25"/>
          <p:cNvSpPr>
            <a:spLocks noChangeArrowheads="1"/>
          </p:cNvSpPr>
          <p:nvPr/>
        </p:nvSpPr>
        <p:spPr bwMode="auto">
          <a:xfrm>
            <a:off x="4498975" y="3860800"/>
            <a:ext cx="792163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2" name="Rectangle 26"/>
          <p:cNvSpPr>
            <a:spLocks noChangeArrowheads="1"/>
          </p:cNvSpPr>
          <p:nvPr/>
        </p:nvSpPr>
        <p:spPr bwMode="auto">
          <a:xfrm>
            <a:off x="3995738" y="404813"/>
            <a:ext cx="10795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3" name="Rectangle 27"/>
          <p:cNvSpPr>
            <a:spLocks noChangeArrowheads="1"/>
          </p:cNvSpPr>
          <p:nvPr/>
        </p:nvSpPr>
        <p:spPr bwMode="auto">
          <a:xfrm>
            <a:off x="3706813" y="278130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5" name="Rectangle 68"/>
          <p:cNvSpPr>
            <a:spLocks noChangeArrowheads="1"/>
          </p:cNvSpPr>
          <p:nvPr/>
        </p:nvSpPr>
        <p:spPr bwMode="auto">
          <a:xfrm>
            <a:off x="1403350" y="908050"/>
            <a:ext cx="16557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6" name="Rectangle 70"/>
          <p:cNvSpPr>
            <a:spLocks noChangeArrowheads="1"/>
          </p:cNvSpPr>
          <p:nvPr/>
        </p:nvSpPr>
        <p:spPr bwMode="auto">
          <a:xfrm>
            <a:off x="971550" y="4868863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7" name="Rectangle 71"/>
          <p:cNvSpPr>
            <a:spLocks noChangeArrowheads="1"/>
          </p:cNvSpPr>
          <p:nvPr/>
        </p:nvSpPr>
        <p:spPr bwMode="auto">
          <a:xfrm>
            <a:off x="1835150" y="5013325"/>
            <a:ext cx="10080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8" name="Rectangle 72"/>
          <p:cNvSpPr>
            <a:spLocks noChangeArrowheads="1"/>
          </p:cNvSpPr>
          <p:nvPr/>
        </p:nvSpPr>
        <p:spPr bwMode="auto">
          <a:xfrm>
            <a:off x="1835150" y="4941888"/>
            <a:ext cx="3603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9" name="Rectangle 74"/>
          <p:cNvSpPr>
            <a:spLocks noChangeArrowheads="1"/>
          </p:cNvSpPr>
          <p:nvPr/>
        </p:nvSpPr>
        <p:spPr bwMode="auto">
          <a:xfrm>
            <a:off x="2627313" y="5734050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0" name="Rectangle 75"/>
          <p:cNvSpPr>
            <a:spLocks noChangeArrowheads="1"/>
          </p:cNvSpPr>
          <p:nvPr/>
        </p:nvSpPr>
        <p:spPr bwMode="auto">
          <a:xfrm>
            <a:off x="3490913" y="5949950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1" name="Rectangle 79"/>
          <p:cNvSpPr>
            <a:spLocks noChangeArrowheads="1"/>
          </p:cNvSpPr>
          <p:nvPr/>
        </p:nvSpPr>
        <p:spPr bwMode="auto">
          <a:xfrm>
            <a:off x="4067175" y="260350"/>
            <a:ext cx="12239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2" name="Rectangle 81"/>
          <p:cNvSpPr>
            <a:spLocks noChangeArrowheads="1"/>
          </p:cNvSpPr>
          <p:nvPr/>
        </p:nvSpPr>
        <p:spPr bwMode="auto">
          <a:xfrm>
            <a:off x="3851275" y="278130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3" name="Rectangle 83"/>
          <p:cNvSpPr>
            <a:spLocks noChangeArrowheads="1"/>
          </p:cNvSpPr>
          <p:nvPr/>
        </p:nvSpPr>
        <p:spPr bwMode="auto">
          <a:xfrm>
            <a:off x="3490913" y="2060575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4" name="Oval 85"/>
          <p:cNvSpPr>
            <a:spLocks noChangeArrowheads="1"/>
          </p:cNvSpPr>
          <p:nvPr/>
        </p:nvSpPr>
        <p:spPr bwMode="auto">
          <a:xfrm rot="-1536131">
            <a:off x="4359275" y="5445125"/>
            <a:ext cx="9350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5" name="Oval 87"/>
          <p:cNvSpPr>
            <a:spLocks noChangeArrowheads="1"/>
          </p:cNvSpPr>
          <p:nvPr/>
        </p:nvSpPr>
        <p:spPr bwMode="auto">
          <a:xfrm>
            <a:off x="4356100" y="3716338"/>
            <a:ext cx="935038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6" name="Oval 88"/>
          <p:cNvSpPr>
            <a:spLocks noChangeArrowheads="1"/>
          </p:cNvSpPr>
          <p:nvPr/>
        </p:nvSpPr>
        <p:spPr bwMode="auto">
          <a:xfrm>
            <a:off x="4643438" y="4076700"/>
            <a:ext cx="7921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7" name="Oval 89"/>
          <p:cNvSpPr>
            <a:spLocks noChangeArrowheads="1"/>
          </p:cNvSpPr>
          <p:nvPr/>
        </p:nvSpPr>
        <p:spPr bwMode="auto">
          <a:xfrm>
            <a:off x="4356100" y="36449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8" name="Rectangle 90"/>
          <p:cNvSpPr>
            <a:spLocks noChangeArrowheads="1"/>
          </p:cNvSpPr>
          <p:nvPr/>
        </p:nvSpPr>
        <p:spPr bwMode="auto">
          <a:xfrm>
            <a:off x="4356100" y="4941888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9" name="Oval 91"/>
          <p:cNvSpPr>
            <a:spLocks noChangeArrowheads="1"/>
          </p:cNvSpPr>
          <p:nvPr/>
        </p:nvSpPr>
        <p:spPr bwMode="auto">
          <a:xfrm>
            <a:off x="4211638" y="5013325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0" name="Oval 95"/>
          <p:cNvSpPr>
            <a:spLocks noChangeArrowheads="1"/>
          </p:cNvSpPr>
          <p:nvPr/>
        </p:nvSpPr>
        <p:spPr bwMode="auto">
          <a:xfrm>
            <a:off x="1763713" y="458152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04481" name="Picture 98" descr="grasas 4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" b="8450"/>
          <a:stretch>
            <a:fillRect/>
          </a:stretch>
        </p:blipFill>
        <p:spPr bwMode="auto">
          <a:xfrm>
            <a:off x="1116013" y="598488"/>
            <a:ext cx="5249862" cy="57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82" name="Rectangle 101"/>
          <p:cNvSpPr>
            <a:spLocks noChangeArrowheads="1"/>
          </p:cNvSpPr>
          <p:nvPr/>
        </p:nvSpPr>
        <p:spPr bwMode="auto">
          <a:xfrm>
            <a:off x="1685925" y="1196975"/>
            <a:ext cx="1655763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3" name="Rectangle 103"/>
          <p:cNvSpPr>
            <a:spLocks noChangeArrowheads="1"/>
          </p:cNvSpPr>
          <p:nvPr/>
        </p:nvSpPr>
        <p:spPr bwMode="auto">
          <a:xfrm>
            <a:off x="1254125" y="5157788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4" name="Rectangle 104"/>
          <p:cNvSpPr>
            <a:spLocks noChangeArrowheads="1"/>
          </p:cNvSpPr>
          <p:nvPr/>
        </p:nvSpPr>
        <p:spPr bwMode="auto">
          <a:xfrm>
            <a:off x="2117725" y="5372100"/>
            <a:ext cx="1008063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5" name="Rectangle 105"/>
          <p:cNvSpPr>
            <a:spLocks noChangeArrowheads="1"/>
          </p:cNvSpPr>
          <p:nvPr/>
        </p:nvSpPr>
        <p:spPr bwMode="auto">
          <a:xfrm>
            <a:off x="2117725" y="5230813"/>
            <a:ext cx="3603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6" name="Rectangle 107"/>
          <p:cNvSpPr>
            <a:spLocks noChangeArrowheads="1"/>
          </p:cNvSpPr>
          <p:nvPr/>
        </p:nvSpPr>
        <p:spPr bwMode="auto">
          <a:xfrm>
            <a:off x="2843213" y="6021388"/>
            <a:ext cx="10080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7" name="Rectangle 108"/>
          <p:cNvSpPr>
            <a:spLocks noChangeArrowheads="1"/>
          </p:cNvSpPr>
          <p:nvPr/>
        </p:nvSpPr>
        <p:spPr bwMode="auto">
          <a:xfrm>
            <a:off x="4133850" y="6238875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88" name="Text Box 111"/>
          <p:cNvSpPr txBox="1">
            <a:spLocks noChangeArrowheads="1"/>
          </p:cNvSpPr>
          <p:nvPr/>
        </p:nvSpPr>
        <p:spPr bwMode="auto">
          <a:xfrm>
            <a:off x="7620807" y="801658"/>
            <a:ext cx="116089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3. Fases</a:t>
            </a:r>
            <a:endParaRPr lang="es-ES" sz="2000" dirty="0"/>
          </a:p>
        </p:txBody>
      </p:sp>
      <p:sp>
        <p:nvSpPr>
          <p:cNvPr id="104489" name="Rectangle 113"/>
          <p:cNvSpPr>
            <a:spLocks noChangeArrowheads="1"/>
          </p:cNvSpPr>
          <p:nvPr/>
        </p:nvSpPr>
        <p:spPr bwMode="auto">
          <a:xfrm>
            <a:off x="4349750" y="549275"/>
            <a:ext cx="12239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0" name="Text Box 114"/>
          <p:cNvSpPr txBox="1">
            <a:spLocks noChangeArrowheads="1"/>
          </p:cNvSpPr>
          <p:nvPr/>
        </p:nvSpPr>
        <p:spPr bwMode="auto">
          <a:xfrm>
            <a:off x="4387692" y="765175"/>
            <a:ext cx="984565" cy="307777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Estómago</a:t>
            </a:r>
          </a:p>
        </p:txBody>
      </p:sp>
      <p:sp>
        <p:nvSpPr>
          <p:cNvPr id="104491" name="Rectangle 115"/>
          <p:cNvSpPr>
            <a:spLocks noChangeArrowheads="1"/>
          </p:cNvSpPr>
          <p:nvPr/>
        </p:nvSpPr>
        <p:spPr bwMode="auto">
          <a:xfrm>
            <a:off x="4133850" y="307022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2" name="Text Box 116"/>
          <p:cNvSpPr txBox="1">
            <a:spLocks noChangeArrowheads="1"/>
          </p:cNvSpPr>
          <p:nvPr/>
        </p:nvSpPr>
        <p:spPr bwMode="auto">
          <a:xfrm>
            <a:off x="4098302" y="3070225"/>
            <a:ext cx="1080745" cy="338554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Intestino</a:t>
            </a:r>
          </a:p>
        </p:txBody>
      </p:sp>
      <p:sp>
        <p:nvSpPr>
          <p:cNvPr id="104493" name="Rectangle 117"/>
          <p:cNvSpPr>
            <a:spLocks noChangeArrowheads="1"/>
          </p:cNvSpPr>
          <p:nvPr/>
        </p:nvSpPr>
        <p:spPr bwMode="auto">
          <a:xfrm>
            <a:off x="3773488" y="2349500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4" name="Text Box 118"/>
          <p:cNvSpPr txBox="1">
            <a:spLocks noChangeArrowheads="1"/>
          </p:cNvSpPr>
          <p:nvPr/>
        </p:nvSpPr>
        <p:spPr bwMode="auto">
          <a:xfrm>
            <a:off x="3797906" y="2044845"/>
            <a:ext cx="712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Quimo</a:t>
            </a:r>
          </a:p>
        </p:txBody>
      </p:sp>
      <p:sp>
        <p:nvSpPr>
          <p:cNvPr id="104495" name="Oval 119"/>
          <p:cNvSpPr>
            <a:spLocks noChangeArrowheads="1"/>
          </p:cNvSpPr>
          <p:nvPr/>
        </p:nvSpPr>
        <p:spPr bwMode="auto">
          <a:xfrm rot="-1536131">
            <a:off x="4646613" y="5761038"/>
            <a:ext cx="1139825" cy="2841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6" name="Text Box 120"/>
          <p:cNvSpPr txBox="1">
            <a:spLocks noChangeArrowheads="1"/>
          </p:cNvSpPr>
          <p:nvPr/>
        </p:nvSpPr>
        <p:spPr bwMode="auto">
          <a:xfrm rot="-1905752">
            <a:off x="4572000" y="5661025"/>
            <a:ext cx="1195388" cy="33655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Enterocito</a:t>
            </a:r>
          </a:p>
        </p:txBody>
      </p:sp>
      <p:sp>
        <p:nvSpPr>
          <p:cNvPr id="104497" name="Oval 121"/>
          <p:cNvSpPr>
            <a:spLocks noChangeArrowheads="1"/>
          </p:cNvSpPr>
          <p:nvPr/>
        </p:nvSpPr>
        <p:spPr bwMode="auto">
          <a:xfrm>
            <a:off x="4638675" y="4005263"/>
            <a:ext cx="935038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8" name="Oval 122"/>
          <p:cNvSpPr>
            <a:spLocks noChangeArrowheads="1"/>
          </p:cNvSpPr>
          <p:nvPr/>
        </p:nvSpPr>
        <p:spPr bwMode="auto">
          <a:xfrm>
            <a:off x="4926013" y="4365625"/>
            <a:ext cx="7921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99" name="Oval 123"/>
          <p:cNvSpPr>
            <a:spLocks noChangeArrowheads="1"/>
          </p:cNvSpPr>
          <p:nvPr/>
        </p:nvSpPr>
        <p:spPr bwMode="auto">
          <a:xfrm>
            <a:off x="4638675" y="3933825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0" name="Rectangle 124"/>
          <p:cNvSpPr>
            <a:spLocks noChangeArrowheads="1"/>
          </p:cNvSpPr>
          <p:nvPr/>
        </p:nvSpPr>
        <p:spPr bwMode="auto">
          <a:xfrm>
            <a:off x="4638675" y="5230813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1" name="Oval 125"/>
          <p:cNvSpPr>
            <a:spLocks noChangeArrowheads="1"/>
          </p:cNvSpPr>
          <p:nvPr/>
        </p:nvSpPr>
        <p:spPr bwMode="auto">
          <a:xfrm>
            <a:off x="4494213" y="5302250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2" name="Rectangle 127"/>
          <p:cNvSpPr>
            <a:spLocks noChangeArrowheads="1"/>
          </p:cNvSpPr>
          <p:nvPr/>
        </p:nvSpPr>
        <p:spPr bwMode="auto">
          <a:xfrm>
            <a:off x="4999038" y="1196975"/>
            <a:ext cx="12954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3" name="Text Box 128"/>
          <p:cNvSpPr txBox="1">
            <a:spLocks noChangeArrowheads="1"/>
          </p:cNvSpPr>
          <p:nvPr/>
        </p:nvSpPr>
        <p:spPr bwMode="auto">
          <a:xfrm>
            <a:off x="4926013" y="1270000"/>
            <a:ext cx="1316037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/>
              <a:t>Lípidos </a:t>
            </a:r>
          </a:p>
          <a:p>
            <a:pPr algn="l" eaLnBrk="1" hangingPunct="1"/>
            <a:r>
              <a:rPr lang="es-ES_tradnl" sz="1400" b="1"/>
              <a:t>emulsificados</a:t>
            </a:r>
          </a:p>
        </p:txBody>
      </p:sp>
      <p:sp>
        <p:nvSpPr>
          <p:cNvPr id="104504" name="Oval 129"/>
          <p:cNvSpPr>
            <a:spLocks noChangeArrowheads="1"/>
          </p:cNvSpPr>
          <p:nvPr/>
        </p:nvSpPr>
        <p:spPr bwMode="auto">
          <a:xfrm>
            <a:off x="2046288" y="487045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5" name="Text Box 130"/>
          <p:cNvSpPr txBox="1">
            <a:spLocks noChangeArrowheads="1"/>
          </p:cNvSpPr>
          <p:nvPr/>
        </p:nvSpPr>
        <p:spPr bwMode="auto">
          <a:xfrm>
            <a:off x="2390775" y="4855369"/>
            <a:ext cx="487363" cy="366713"/>
          </a:xfrm>
          <a:prstGeom prst="rect">
            <a:avLst/>
          </a:prstGeom>
          <a:solidFill>
            <a:srgbClr val="D0E6B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SB</a:t>
            </a:r>
          </a:p>
        </p:txBody>
      </p:sp>
      <p:sp>
        <p:nvSpPr>
          <p:cNvPr id="104506" name="Oval 131"/>
          <p:cNvSpPr>
            <a:spLocks noChangeArrowheads="1"/>
          </p:cNvSpPr>
          <p:nvPr/>
        </p:nvSpPr>
        <p:spPr bwMode="auto">
          <a:xfrm>
            <a:off x="3125788" y="386238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7" name="Oval 132"/>
          <p:cNvSpPr>
            <a:spLocks noChangeArrowheads="1"/>
          </p:cNvSpPr>
          <p:nvPr/>
        </p:nvSpPr>
        <p:spPr bwMode="auto">
          <a:xfrm>
            <a:off x="2765425" y="4078288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8" name="Oval 133"/>
          <p:cNvSpPr>
            <a:spLocks noChangeArrowheads="1"/>
          </p:cNvSpPr>
          <p:nvPr/>
        </p:nvSpPr>
        <p:spPr bwMode="auto">
          <a:xfrm>
            <a:off x="2838450" y="4222750"/>
            <a:ext cx="5032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09" name="Text Box 134"/>
          <p:cNvSpPr txBox="1">
            <a:spLocks noChangeArrowheads="1"/>
          </p:cNvSpPr>
          <p:nvPr/>
        </p:nvSpPr>
        <p:spPr bwMode="auto">
          <a:xfrm rot="-2188466">
            <a:off x="2622550" y="4005263"/>
            <a:ext cx="587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H</a:t>
            </a:r>
            <a:r>
              <a:rPr lang="es-ES" sz="1600" b="1" baseline="-25000"/>
              <a:t>2</a:t>
            </a:r>
            <a:r>
              <a:rPr lang="es-ES" sz="1600" b="1"/>
              <a:t>O</a:t>
            </a:r>
          </a:p>
        </p:txBody>
      </p:sp>
      <p:sp>
        <p:nvSpPr>
          <p:cNvPr id="104510" name="Oval 135"/>
          <p:cNvSpPr>
            <a:spLocks noChangeArrowheads="1"/>
          </p:cNvSpPr>
          <p:nvPr/>
        </p:nvSpPr>
        <p:spPr bwMode="auto">
          <a:xfrm>
            <a:off x="2987675" y="5084763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1" name="Oval 136"/>
          <p:cNvSpPr>
            <a:spLocks noChangeArrowheads="1"/>
          </p:cNvSpPr>
          <p:nvPr/>
        </p:nvSpPr>
        <p:spPr bwMode="auto">
          <a:xfrm>
            <a:off x="2046288" y="2565400"/>
            <a:ext cx="50323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2" name="Text Box 137"/>
          <p:cNvSpPr txBox="1">
            <a:spLocks noChangeArrowheads="1"/>
          </p:cNvSpPr>
          <p:nvPr/>
        </p:nvSpPr>
        <p:spPr bwMode="auto">
          <a:xfrm>
            <a:off x="1969882" y="2493963"/>
            <a:ext cx="502062" cy="36933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/>
              <a:t>TG</a:t>
            </a:r>
          </a:p>
        </p:txBody>
      </p:sp>
      <p:sp>
        <p:nvSpPr>
          <p:cNvPr id="104513" name="Oval 138"/>
          <p:cNvSpPr>
            <a:spLocks noChangeArrowheads="1"/>
          </p:cNvSpPr>
          <p:nvPr/>
        </p:nvSpPr>
        <p:spPr bwMode="auto">
          <a:xfrm>
            <a:off x="2117725" y="299720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4" name="Text Box 139"/>
          <p:cNvSpPr txBox="1">
            <a:spLocks noChangeArrowheads="1"/>
          </p:cNvSpPr>
          <p:nvPr/>
        </p:nvSpPr>
        <p:spPr bwMode="auto">
          <a:xfrm>
            <a:off x="2017713" y="2971800"/>
            <a:ext cx="785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Lipasa</a:t>
            </a:r>
          </a:p>
        </p:txBody>
      </p:sp>
      <p:sp>
        <p:nvSpPr>
          <p:cNvPr id="104515" name="Oval 140"/>
          <p:cNvSpPr>
            <a:spLocks noChangeArrowheads="1"/>
          </p:cNvSpPr>
          <p:nvPr/>
        </p:nvSpPr>
        <p:spPr bwMode="auto">
          <a:xfrm>
            <a:off x="1325563" y="4076700"/>
            <a:ext cx="3603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6" name="Oval 141"/>
          <p:cNvSpPr>
            <a:spLocks noChangeArrowheads="1"/>
          </p:cNvSpPr>
          <p:nvPr/>
        </p:nvSpPr>
        <p:spPr bwMode="auto">
          <a:xfrm>
            <a:off x="1541463" y="4367213"/>
            <a:ext cx="360362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17" name="Text Box 142"/>
          <p:cNvSpPr txBox="1">
            <a:spLocks noChangeArrowheads="1"/>
          </p:cNvSpPr>
          <p:nvPr/>
        </p:nvSpPr>
        <p:spPr bwMode="auto">
          <a:xfrm>
            <a:off x="1247775" y="3716338"/>
            <a:ext cx="604838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 err="1"/>
              <a:t>Ac.G</a:t>
            </a:r>
            <a:endParaRPr lang="es-ES" sz="1400" b="1" dirty="0"/>
          </a:p>
        </p:txBody>
      </p:sp>
      <p:sp>
        <p:nvSpPr>
          <p:cNvPr id="104518" name="Text Box 143"/>
          <p:cNvSpPr txBox="1">
            <a:spLocks noChangeArrowheads="1"/>
          </p:cNvSpPr>
          <p:nvPr/>
        </p:nvSpPr>
        <p:spPr bwMode="auto">
          <a:xfrm>
            <a:off x="1331913" y="4292600"/>
            <a:ext cx="461962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/>
              <a:t>MG</a:t>
            </a:r>
          </a:p>
        </p:txBody>
      </p:sp>
      <p:sp>
        <p:nvSpPr>
          <p:cNvPr id="104520" name="Text Box 8"/>
          <p:cNvSpPr txBox="1">
            <a:spLocks noChangeArrowheads="1"/>
          </p:cNvSpPr>
          <p:nvPr/>
        </p:nvSpPr>
        <p:spPr bwMode="auto">
          <a:xfrm>
            <a:off x="1244601" y="1651115"/>
            <a:ext cx="1856598" cy="307777"/>
          </a:xfrm>
          <a:prstGeom prst="rect">
            <a:avLst/>
          </a:prstGeom>
          <a:solidFill>
            <a:srgbClr val="FFC000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1400" b="1" dirty="0" smtClean="0"/>
              <a:t>EMULSIFICACIÓN</a:t>
            </a:r>
          </a:p>
        </p:txBody>
      </p:sp>
      <p:sp>
        <p:nvSpPr>
          <p:cNvPr id="148577" name="Text Box 97"/>
          <p:cNvSpPr txBox="1">
            <a:spLocks noChangeArrowheads="1"/>
          </p:cNvSpPr>
          <p:nvPr/>
        </p:nvSpPr>
        <p:spPr bwMode="auto">
          <a:xfrm>
            <a:off x="457993" y="403268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4522" name="Text Box 12"/>
          <p:cNvSpPr txBox="1">
            <a:spLocks noChangeArrowheads="1"/>
          </p:cNvSpPr>
          <p:nvPr/>
        </p:nvSpPr>
        <p:spPr bwMode="auto">
          <a:xfrm>
            <a:off x="1135950" y="5228402"/>
            <a:ext cx="1282722" cy="307777"/>
          </a:xfrm>
          <a:prstGeom prst="rect">
            <a:avLst/>
          </a:prstGeom>
          <a:solidFill>
            <a:srgbClr val="FBBDE0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/>
              <a:t>DIGESTIÓN</a:t>
            </a:r>
            <a:endParaRPr lang="es-E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5928341" y="4752082"/>
            <a:ext cx="2671213" cy="1077218"/>
          </a:xfrm>
          <a:prstGeom prst="rect">
            <a:avLst/>
          </a:prstGeom>
          <a:solidFill>
            <a:srgbClr val="00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/>
              <a:t>3. Fase SOLUBILIZACIÓN</a:t>
            </a:r>
            <a:endParaRPr lang="es-ES" b="1" dirty="0"/>
          </a:p>
          <a:p>
            <a:pPr eaLnBrk="1" hangingPunct="1"/>
            <a:r>
              <a:rPr lang="es-ES" sz="2800" b="1" dirty="0"/>
              <a:t>Micelas</a:t>
            </a:r>
          </a:p>
        </p:txBody>
      </p:sp>
      <p:sp>
        <p:nvSpPr>
          <p:cNvPr id="148496" name="Oval 16"/>
          <p:cNvSpPr>
            <a:spLocks noChangeArrowheads="1"/>
          </p:cNvSpPr>
          <p:nvPr/>
        </p:nvSpPr>
        <p:spPr bwMode="auto">
          <a:xfrm>
            <a:off x="5797550" y="4292600"/>
            <a:ext cx="2984152" cy="2016125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28398" dir="1593903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5" name="Oval 146"/>
          <p:cNvSpPr>
            <a:spLocks noChangeArrowheads="1"/>
          </p:cNvSpPr>
          <p:nvPr/>
        </p:nvSpPr>
        <p:spPr bwMode="auto">
          <a:xfrm>
            <a:off x="4427538" y="522922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6" name="Oval 147"/>
          <p:cNvSpPr>
            <a:spLocks noChangeArrowheads="1"/>
          </p:cNvSpPr>
          <p:nvPr/>
        </p:nvSpPr>
        <p:spPr bwMode="auto">
          <a:xfrm>
            <a:off x="4859338" y="5084763"/>
            <a:ext cx="730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7" name="Rectangle 148"/>
          <p:cNvSpPr>
            <a:spLocks noChangeArrowheads="1"/>
          </p:cNvSpPr>
          <p:nvPr/>
        </p:nvSpPr>
        <p:spPr bwMode="auto">
          <a:xfrm>
            <a:off x="4140200" y="4292600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8" name="Oval 149"/>
          <p:cNvSpPr>
            <a:spLocks noChangeArrowheads="1"/>
          </p:cNvSpPr>
          <p:nvPr/>
        </p:nvSpPr>
        <p:spPr bwMode="auto">
          <a:xfrm>
            <a:off x="4140200" y="4292600"/>
            <a:ext cx="144463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29" name="Oval 151"/>
          <p:cNvSpPr>
            <a:spLocks noChangeArrowheads="1"/>
          </p:cNvSpPr>
          <p:nvPr/>
        </p:nvSpPr>
        <p:spPr bwMode="auto">
          <a:xfrm>
            <a:off x="4789488" y="4365625"/>
            <a:ext cx="28733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530" name="Text Box 126"/>
          <p:cNvSpPr txBox="1">
            <a:spLocks noChangeArrowheads="1"/>
          </p:cNvSpPr>
          <p:nvPr/>
        </p:nvSpPr>
        <p:spPr bwMode="auto">
          <a:xfrm>
            <a:off x="4572000" y="5300663"/>
            <a:ext cx="906463" cy="336550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Micelas</a:t>
            </a:r>
          </a:p>
        </p:txBody>
      </p:sp>
      <p:sp>
        <p:nvSpPr>
          <p:cNvPr id="85" name="Text Box 18"/>
          <p:cNvSpPr txBox="1">
            <a:spLocks noChangeArrowheads="1"/>
          </p:cNvSpPr>
          <p:nvPr/>
        </p:nvSpPr>
        <p:spPr bwMode="auto">
          <a:xfrm>
            <a:off x="6291681" y="395386"/>
            <a:ext cx="2480914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dirty="0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8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3000" fill="hold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8" grpId="0"/>
      <p:bldP spid="148495" grpId="0" animBg="1"/>
      <p:bldP spid="148496" grpId="0" animBg="1"/>
      <p:bldP spid="148496" grpId="1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1"/>
          <p:cNvSpPr txBox="1">
            <a:spLocks noChangeArrowheads="1"/>
          </p:cNvSpPr>
          <p:nvPr/>
        </p:nvSpPr>
        <p:spPr bwMode="auto">
          <a:xfrm>
            <a:off x="933027" y="3033713"/>
            <a:ext cx="11303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Micela</a:t>
            </a:r>
          </a:p>
        </p:txBody>
      </p:sp>
      <p:pic>
        <p:nvPicPr>
          <p:cNvPr id="105475" name="Picture 22" descr="micela de detergente"/>
          <p:cNvPicPr>
            <a:picLocks noChangeAspect="1" noChangeArrowheads="1"/>
          </p:cNvPicPr>
          <p:nvPr/>
        </p:nvPicPr>
        <p:blipFill>
          <a:blip r:embed="rId2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979"/>
          <a:stretch>
            <a:fillRect/>
          </a:stretch>
        </p:blipFill>
        <p:spPr bwMode="auto">
          <a:xfrm>
            <a:off x="2409825" y="1700213"/>
            <a:ext cx="4467225" cy="46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6" name="Rectangle 23"/>
          <p:cNvSpPr>
            <a:spLocks noChangeArrowheads="1"/>
          </p:cNvSpPr>
          <p:nvPr/>
        </p:nvSpPr>
        <p:spPr bwMode="auto">
          <a:xfrm>
            <a:off x="5724524" y="1916112"/>
            <a:ext cx="1129968" cy="377682"/>
          </a:xfrm>
          <a:prstGeom prst="rect">
            <a:avLst/>
          </a:prstGeom>
          <a:solidFill>
            <a:srgbClr val="F4E2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77" name="Text Box 24"/>
          <p:cNvSpPr txBox="1">
            <a:spLocks noChangeArrowheads="1"/>
          </p:cNvSpPr>
          <p:nvPr/>
        </p:nvSpPr>
        <p:spPr bwMode="auto">
          <a:xfrm>
            <a:off x="5712683" y="1860524"/>
            <a:ext cx="11221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 dirty="0"/>
              <a:t>AGUA</a:t>
            </a:r>
          </a:p>
        </p:txBody>
      </p:sp>
      <p:sp>
        <p:nvSpPr>
          <p:cNvPr id="105478" name="Text Box 25"/>
          <p:cNvSpPr txBox="1">
            <a:spLocks noChangeArrowheads="1"/>
          </p:cNvSpPr>
          <p:nvPr/>
        </p:nvSpPr>
        <p:spPr bwMode="auto">
          <a:xfrm>
            <a:off x="6633017" y="3340657"/>
            <a:ext cx="816249" cy="707886"/>
          </a:xfrm>
          <a:prstGeom prst="rect">
            <a:avLst/>
          </a:prstGeom>
          <a:solidFill>
            <a:srgbClr val="CDC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 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7178" name="Text Box 26"/>
          <p:cNvSpPr txBox="1">
            <a:spLocks noChangeArrowheads="1"/>
          </p:cNvSpPr>
          <p:nvPr/>
        </p:nvSpPr>
        <p:spPr bwMode="auto">
          <a:xfrm>
            <a:off x="4017963" y="4149725"/>
            <a:ext cx="1397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Capa apolar</a:t>
            </a:r>
          </a:p>
        </p:txBody>
      </p:sp>
      <p:sp>
        <p:nvSpPr>
          <p:cNvPr id="177180" name="Text Box 28"/>
          <p:cNvSpPr txBox="1">
            <a:spLocks noChangeArrowheads="1"/>
          </p:cNvSpPr>
          <p:nvPr/>
        </p:nvSpPr>
        <p:spPr bwMode="auto">
          <a:xfrm>
            <a:off x="856341" y="693610"/>
            <a:ext cx="1206986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7182" name="Rectangle 30"/>
          <p:cNvSpPr>
            <a:spLocks noChangeArrowheads="1"/>
          </p:cNvSpPr>
          <p:nvPr/>
        </p:nvSpPr>
        <p:spPr bwMode="auto">
          <a:xfrm>
            <a:off x="958323" y="3555591"/>
            <a:ext cx="113845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Esferas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3-6 nm</a:t>
            </a:r>
          </a:p>
        </p:txBody>
      </p:sp>
      <p:sp>
        <p:nvSpPr>
          <p:cNvPr id="177184" name="Text Box 32"/>
          <p:cNvSpPr txBox="1">
            <a:spLocks noChangeArrowheads="1"/>
          </p:cNvSpPr>
          <p:nvPr/>
        </p:nvSpPr>
        <p:spPr bwMode="auto">
          <a:xfrm>
            <a:off x="6854492" y="460362"/>
            <a:ext cx="1656283" cy="52322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     GRASAS</a:t>
            </a:r>
          </a:p>
        </p:txBody>
      </p:sp>
      <p:sp>
        <p:nvSpPr>
          <p:cNvPr id="105483" name="Text Box 33"/>
          <p:cNvSpPr txBox="1">
            <a:spLocks noChangeArrowheads="1"/>
          </p:cNvSpPr>
          <p:nvPr/>
        </p:nvSpPr>
        <p:spPr bwMode="auto">
          <a:xfrm>
            <a:off x="7449266" y="1051219"/>
            <a:ext cx="106150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3. Fases</a:t>
            </a:r>
            <a:endParaRPr lang="es-ES" dirty="0"/>
          </a:p>
        </p:txBody>
      </p:sp>
      <p:sp>
        <p:nvSpPr>
          <p:cNvPr id="105484" name="Text Box 34"/>
          <p:cNvSpPr txBox="1">
            <a:spLocks noChangeArrowheads="1"/>
          </p:cNvSpPr>
          <p:nvPr/>
        </p:nvSpPr>
        <p:spPr bwMode="auto">
          <a:xfrm>
            <a:off x="3515465" y="983582"/>
            <a:ext cx="2137124" cy="461665"/>
          </a:xfrm>
          <a:prstGeom prst="rect">
            <a:avLst/>
          </a:prstGeom>
          <a:solidFill>
            <a:srgbClr val="00DEA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Solubilización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3"/>
          <p:cNvSpPr txBox="1">
            <a:spLocks noChangeArrowheads="1"/>
          </p:cNvSpPr>
          <p:nvPr/>
        </p:nvSpPr>
        <p:spPr bwMode="auto">
          <a:xfrm>
            <a:off x="2042155" y="770880"/>
            <a:ext cx="2137124" cy="461665"/>
          </a:xfrm>
          <a:prstGeom prst="rect">
            <a:avLst/>
          </a:prstGeom>
          <a:solidFill>
            <a:srgbClr val="00DEA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Solubilización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4019859" y="2009948"/>
            <a:ext cx="3506788" cy="944563"/>
          </a:xfrm>
          <a:prstGeom prst="rect">
            <a:avLst/>
          </a:prstGeom>
          <a:solidFill>
            <a:srgbClr val="D0E6B0"/>
          </a:solidFill>
          <a:ln w="28575">
            <a:solidFill>
              <a:srgbClr val="237C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 dirty="0"/>
              <a:t>SALES BILIARES </a:t>
            </a:r>
          </a:p>
          <a:p>
            <a:pPr algn="l">
              <a:defRPr/>
            </a:pPr>
            <a:r>
              <a:rPr lang="es-ES" dirty="0"/>
              <a:t>“concentración </a:t>
            </a:r>
            <a:r>
              <a:rPr lang="es-ES" dirty="0" err="1"/>
              <a:t>micelar</a:t>
            </a:r>
            <a:r>
              <a:rPr lang="es-ES" dirty="0"/>
              <a:t> crítica” </a:t>
            </a:r>
          </a:p>
          <a:p>
            <a:pPr algn="l">
              <a:defRPr/>
            </a:pPr>
            <a:r>
              <a:rPr lang="es-ES" dirty="0"/>
              <a:t>forman </a:t>
            </a:r>
            <a:r>
              <a:rPr lang="es-ES" b="1" dirty="0"/>
              <a:t>MICELAS</a:t>
            </a: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900113" y="4149725"/>
            <a:ext cx="3455863" cy="1969770"/>
          </a:xfrm>
          <a:prstGeom prst="rect">
            <a:avLst/>
          </a:prstGeom>
          <a:solidFill>
            <a:srgbClr val="D1E4FF"/>
          </a:solidFill>
          <a:ln w="28575">
            <a:solidFill>
              <a:srgbClr val="237C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b="1" dirty="0"/>
              <a:t>Parte POLAR</a:t>
            </a:r>
            <a:r>
              <a:rPr lang="es-ES" dirty="0"/>
              <a:t> </a:t>
            </a:r>
            <a:r>
              <a:rPr lang="es-ES" b="1" dirty="0"/>
              <a:t>hidrosoluble</a:t>
            </a:r>
            <a:r>
              <a:rPr lang="es-ES" dirty="0"/>
              <a:t> </a:t>
            </a:r>
          </a:p>
          <a:p>
            <a:pPr algn="l">
              <a:defRPr/>
            </a:pPr>
            <a:r>
              <a:rPr lang="es-ES" b="1" dirty="0"/>
              <a:t>afuera</a:t>
            </a:r>
            <a:r>
              <a:rPr lang="es-ES" dirty="0"/>
              <a:t> moléculas </a:t>
            </a:r>
            <a:r>
              <a:rPr lang="es-ES" b="1" dirty="0" err="1"/>
              <a:t>anfipáticas</a:t>
            </a:r>
            <a:r>
              <a:rPr lang="es-ES" dirty="0"/>
              <a:t>:</a:t>
            </a:r>
          </a:p>
          <a:p>
            <a:pPr algn="l">
              <a:defRPr/>
            </a:pPr>
            <a:endParaRPr lang="es-ES" sz="1200" dirty="0"/>
          </a:p>
          <a:p>
            <a:pPr algn="l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Monoglicéridos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Fosfolípidos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Sales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Biliares</a:t>
            </a:r>
          </a:p>
          <a:p>
            <a:pPr algn="l">
              <a:defRPr/>
            </a:pPr>
            <a:endParaRPr lang="es-ES" sz="1000" dirty="0"/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794737" y="70112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9449" name="Text Box 9"/>
          <p:cNvSpPr txBox="1">
            <a:spLocks noChangeArrowheads="1"/>
          </p:cNvSpPr>
          <p:nvPr/>
        </p:nvSpPr>
        <p:spPr bwMode="auto">
          <a:xfrm>
            <a:off x="5076825" y="4149725"/>
            <a:ext cx="3240088" cy="1981200"/>
          </a:xfrm>
          <a:prstGeom prst="rect">
            <a:avLst/>
          </a:prstGeom>
          <a:solidFill>
            <a:srgbClr val="FFC000"/>
          </a:solidFill>
          <a:ln w="28575">
            <a:solidFill>
              <a:srgbClr val="237C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Parte APOLAR liposoluble </a:t>
            </a:r>
          </a:p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adentro grasas</a:t>
            </a:r>
            <a:r>
              <a:rPr lang="es-ES" dirty="0" smtClean="0">
                <a:latin typeface="Comic Sans MS" pitchFamily="66" charset="0"/>
              </a:rPr>
              <a:t> disueltas:</a:t>
            </a:r>
          </a:p>
          <a:p>
            <a:pPr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Colesterol 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Ac. grasos cadena larga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Vit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Liposolubles</a:t>
            </a:r>
          </a:p>
          <a:p>
            <a:pPr>
              <a:defRPr/>
            </a:pPr>
            <a:endParaRPr lang="es-ES" sz="1000" dirty="0" smtClean="0">
              <a:latin typeface="Comic Sans MS" pitchFamily="66" charset="0"/>
            </a:endParaRPr>
          </a:p>
        </p:txBody>
      </p:sp>
      <p:pic>
        <p:nvPicPr>
          <p:cNvPr id="189450" name="Picture 10" descr="micela de detergente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979"/>
          <a:stretch>
            <a:fillRect/>
          </a:stretch>
        </p:blipFill>
        <p:spPr bwMode="auto">
          <a:xfrm>
            <a:off x="914400" y="1341438"/>
            <a:ext cx="2625725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6588125" y="476250"/>
            <a:ext cx="1944688" cy="58477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GRASAS</a:t>
            </a:r>
          </a:p>
        </p:txBody>
      </p:sp>
      <p:sp>
        <p:nvSpPr>
          <p:cNvPr id="106505" name="Text Box 18"/>
          <p:cNvSpPr txBox="1">
            <a:spLocks noChangeArrowheads="1"/>
          </p:cNvSpPr>
          <p:nvPr/>
        </p:nvSpPr>
        <p:spPr bwMode="auto">
          <a:xfrm>
            <a:off x="7371918" y="1141383"/>
            <a:ext cx="116089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3. Fases</a:t>
            </a:r>
            <a:endParaRPr lang="es-ES" sz="2000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4" grpId="0" animBg="1"/>
      <p:bldP spid="189445" grpId="0" animBg="1"/>
      <p:bldP spid="189449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6" name="Picture 4" descr="phospholipid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9" t="7162" r="14830" b="7135"/>
          <a:stretch>
            <a:fillRect/>
          </a:stretch>
        </p:blipFill>
        <p:spPr bwMode="auto">
          <a:xfrm>
            <a:off x="842169" y="1052513"/>
            <a:ext cx="6697662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5"/>
          <p:cNvSpPr>
            <a:spLocks noChangeArrowheads="1"/>
          </p:cNvSpPr>
          <p:nvPr/>
        </p:nvSpPr>
        <p:spPr bwMode="auto">
          <a:xfrm>
            <a:off x="5724525" y="223838"/>
            <a:ext cx="3097213" cy="3205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/>
          </a:p>
        </p:txBody>
      </p:sp>
      <p:sp>
        <p:nvSpPr>
          <p:cNvPr id="182279" name="Text Box 7"/>
          <p:cNvSpPr txBox="1">
            <a:spLocks noChangeArrowheads="1"/>
          </p:cNvSpPr>
          <p:nvPr/>
        </p:nvSpPr>
        <p:spPr bwMode="auto">
          <a:xfrm>
            <a:off x="6079331" y="1141268"/>
            <a:ext cx="2360612" cy="854075"/>
          </a:xfrm>
          <a:prstGeom prst="rect">
            <a:avLst/>
          </a:prstGeom>
          <a:solidFill>
            <a:srgbClr val="FFD47D"/>
          </a:solidFill>
          <a:ln w="28575">
            <a:solidFill>
              <a:srgbClr val="F47A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FOSFATIDILCOLINA</a:t>
            </a:r>
          </a:p>
          <a:p>
            <a:pPr eaLnBrk="1" hangingPunct="1"/>
            <a:r>
              <a:rPr lang="es-MX" sz="1600" b="1"/>
              <a:t>O</a:t>
            </a:r>
          </a:p>
          <a:p>
            <a:pPr eaLnBrk="1" hangingPunct="1"/>
            <a:r>
              <a:rPr lang="es-MX" sz="1600" b="1"/>
              <a:t>LECITINA</a:t>
            </a:r>
          </a:p>
        </p:txBody>
      </p:sp>
      <p:sp>
        <p:nvSpPr>
          <p:cNvPr id="107525" name="Rectangle 8"/>
          <p:cNvSpPr>
            <a:spLocks noChangeArrowheads="1"/>
          </p:cNvSpPr>
          <p:nvPr/>
        </p:nvSpPr>
        <p:spPr bwMode="auto">
          <a:xfrm>
            <a:off x="430213" y="584200"/>
            <a:ext cx="53292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6" name="Rectangle 9"/>
          <p:cNvSpPr>
            <a:spLocks noChangeArrowheads="1"/>
          </p:cNvSpPr>
          <p:nvPr/>
        </p:nvSpPr>
        <p:spPr bwMode="auto">
          <a:xfrm>
            <a:off x="3238500" y="1160463"/>
            <a:ext cx="6477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7" name="Rectangle 10"/>
          <p:cNvSpPr>
            <a:spLocks noChangeArrowheads="1"/>
          </p:cNvSpPr>
          <p:nvPr/>
        </p:nvSpPr>
        <p:spPr bwMode="auto">
          <a:xfrm>
            <a:off x="3167063" y="1808163"/>
            <a:ext cx="7921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8" name="Rectangle 11"/>
          <p:cNvSpPr>
            <a:spLocks noChangeArrowheads="1"/>
          </p:cNvSpPr>
          <p:nvPr/>
        </p:nvSpPr>
        <p:spPr bwMode="auto">
          <a:xfrm>
            <a:off x="3167063" y="2455863"/>
            <a:ext cx="7191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3094038" y="1209675"/>
            <a:ext cx="904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COLINA</a:t>
            </a:r>
          </a:p>
        </p:txBody>
      </p:sp>
      <p:sp>
        <p:nvSpPr>
          <p:cNvPr id="182285" name="Text Box 13"/>
          <p:cNvSpPr txBox="1">
            <a:spLocks noChangeArrowheads="1"/>
          </p:cNvSpPr>
          <p:nvPr/>
        </p:nvSpPr>
        <p:spPr bwMode="auto">
          <a:xfrm>
            <a:off x="3094038" y="1857375"/>
            <a:ext cx="1060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FOSFATO</a:t>
            </a:r>
          </a:p>
        </p:txBody>
      </p:sp>
      <p:sp>
        <p:nvSpPr>
          <p:cNvPr id="182286" name="Text Box 14"/>
          <p:cNvSpPr txBox="1">
            <a:spLocks noChangeArrowheads="1"/>
          </p:cNvSpPr>
          <p:nvPr/>
        </p:nvSpPr>
        <p:spPr bwMode="auto">
          <a:xfrm>
            <a:off x="3100388" y="2433638"/>
            <a:ext cx="10747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/>
              <a:t>GLICEROL</a:t>
            </a:r>
          </a:p>
        </p:txBody>
      </p:sp>
      <p:sp>
        <p:nvSpPr>
          <p:cNvPr id="107532" name="Rectangle 16"/>
          <p:cNvSpPr>
            <a:spLocks noChangeArrowheads="1"/>
          </p:cNvSpPr>
          <p:nvPr/>
        </p:nvSpPr>
        <p:spPr bwMode="auto">
          <a:xfrm>
            <a:off x="3094038" y="4040188"/>
            <a:ext cx="8651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7" name="Text Box 15"/>
          <p:cNvSpPr txBox="1">
            <a:spLocks noChangeArrowheads="1"/>
          </p:cNvSpPr>
          <p:nvPr/>
        </p:nvSpPr>
        <p:spPr bwMode="auto">
          <a:xfrm>
            <a:off x="2303463" y="3895725"/>
            <a:ext cx="1746250" cy="304800"/>
          </a:xfrm>
          <a:prstGeom prst="rect">
            <a:avLst/>
          </a:prstGeom>
          <a:solidFill>
            <a:srgbClr val="FFE9A3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 dirty="0"/>
              <a:t>ÁCIDOS GRASOS</a:t>
            </a:r>
          </a:p>
        </p:txBody>
      </p:sp>
      <p:sp>
        <p:nvSpPr>
          <p:cNvPr id="182291" name="Text Box 19"/>
          <p:cNvSpPr txBox="1">
            <a:spLocks noChangeArrowheads="1"/>
          </p:cNvSpPr>
          <p:nvPr/>
        </p:nvSpPr>
        <p:spPr bwMode="auto">
          <a:xfrm>
            <a:off x="790575" y="655638"/>
            <a:ext cx="211931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Fórmula estructural</a:t>
            </a:r>
          </a:p>
        </p:txBody>
      </p:sp>
      <p:sp>
        <p:nvSpPr>
          <p:cNvPr id="182292" name="Text Box 20"/>
          <p:cNvSpPr txBox="1">
            <a:spLocks noChangeArrowheads="1"/>
          </p:cNvSpPr>
          <p:nvPr/>
        </p:nvSpPr>
        <p:spPr bwMode="auto">
          <a:xfrm>
            <a:off x="4500563" y="692150"/>
            <a:ext cx="122396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Modelo 3D</a:t>
            </a:r>
          </a:p>
        </p:txBody>
      </p:sp>
      <p:sp>
        <p:nvSpPr>
          <p:cNvPr id="182293" name="Text Box 21"/>
          <p:cNvSpPr txBox="1">
            <a:spLocks noChangeArrowheads="1"/>
          </p:cNvSpPr>
          <p:nvPr/>
        </p:nvSpPr>
        <p:spPr bwMode="auto">
          <a:xfrm>
            <a:off x="7164388" y="3640859"/>
            <a:ext cx="1657350" cy="5905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Símbolo </a:t>
            </a:r>
          </a:p>
          <a:p>
            <a:pPr eaLnBrk="1" hangingPunct="1"/>
            <a:r>
              <a:rPr lang="es-MX" sz="1600" b="1"/>
              <a:t>FOSFOLÍPIDO</a:t>
            </a:r>
          </a:p>
        </p:txBody>
      </p:sp>
      <p:sp>
        <p:nvSpPr>
          <p:cNvPr id="107537" name="Rectangle 22"/>
          <p:cNvSpPr>
            <a:spLocks noChangeArrowheads="1"/>
          </p:cNvSpPr>
          <p:nvPr/>
        </p:nvSpPr>
        <p:spPr bwMode="auto">
          <a:xfrm>
            <a:off x="7775575" y="4400550"/>
            <a:ext cx="1008063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5" name="Text Box 23"/>
          <p:cNvSpPr txBox="1">
            <a:spLocks noChangeArrowheads="1"/>
          </p:cNvSpPr>
          <p:nvPr/>
        </p:nvSpPr>
        <p:spPr bwMode="auto">
          <a:xfrm>
            <a:off x="7626350" y="4400550"/>
            <a:ext cx="1271588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Cabeza</a:t>
            </a:r>
          </a:p>
          <a:p>
            <a:pPr eaLnBrk="1" hangingPunct="1"/>
            <a:r>
              <a:rPr lang="es-MX" sz="1600" b="1"/>
              <a:t> hidrofílica</a:t>
            </a:r>
          </a:p>
        </p:txBody>
      </p:sp>
      <p:sp>
        <p:nvSpPr>
          <p:cNvPr id="182296" name="Text Box 24"/>
          <p:cNvSpPr txBox="1">
            <a:spLocks noChangeArrowheads="1"/>
          </p:cNvSpPr>
          <p:nvPr/>
        </p:nvSpPr>
        <p:spPr bwMode="auto">
          <a:xfrm>
            <a:off x="7537450" y="5143500"/>
            <a:ext cx="1395413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Colas </a:t>
            </a:r>
          </a:p>
          <a:p>
            <a:pPr eaLnBrk="1" hangingPunct="1"/>
            <a:r>
              <a:rPr lang="es-MX" sz="1600" b="1"/>
              <a:t>hidrofóbicas</a:t>
            </a:r>
          </a:p>
        </p:txBody>
      </p:sp>
      <p:sp>
        <p:nvSpPr>
          <p:cNvPr id="107540" name="Rectangle 25"/>
          <p:cNvSpPr>
            <a:spLocks noChangeArrowheads="1"/>
          </p:cNvSpPr>
          <p:nvPr/>
        </p:nvSpPr>
        <p:spPr bwMode="auto">
          <a:xfrm>
            <a:off x="358775" y="871538"/>
            <a:ext cx="431800" cy="5113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8" name="Text Box 26"/>
          <p:cNvSpPr txBox="1">
            <a:spLocks noChangeArrowheads="1"/>
          </p:cNvSpPr>
          <p:nvPr/>
        </p:nvSpPr>
        <p:spPr bwMode="auto">
          <a:xfrm rot="-5400000">
            <a:off x="-126205" y="1745456"/>
            <a:ext cx="12620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Cabeza</a:t>
            </a:r>
          </a:p>
          <a:p>
            <a:pPr eaLnBrk="1" hangingPunct="1"/>
            <a:r>
              <a:rPr lang="es-MX" sz="1600" b="1"/>
              <a:t> hidrofílica</a:t>
            </a:r>
          </a:p>
        </p:txBody>
      </p:sp>
      <p:sp>
        <p:nvSpPr>
          <p:cNvPr id="182299" name="Text Box 27"/>
          <p:cNvSpPr txBox="1">
            <a:spLocks noChangeArrowheads="1"/>
          </p:cNvSpPr>
          <p:nvPr/>
        </p:nvSpPr>
        <p:spPr bwMode="auto">
          <a:xfrm rot="-5400000">
            <a:off x="-116681" y="4298156"/>
            <a:ext cx="13858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Colas </a:t>
            </a:r>
          </a:p>
          <a:p>
            <a:pPr eaLnBrk="1" hangingPunct="1"/>
            <a:r>
              <a:rPr lang="es-MX" sz="1600" b="1"/>
              <a:t>hidrofóbicas</a:t>
            </a:r>
          </a:p>
        </p:txBody>
      </p:sp>
      <p:sp>
        <p:nvSpPr>
          <p:cNvPr id="182300" name="Text Box 28"/>
          <p:cNvSpPr txBox="1">
            <a:spLocks noChangeArrowheads="1"/>
          </p:cNvSpPr>
          <p:nvPr/>
        </p:nvSpPr>
        <p:spPr bwMode="auto">
          <a:xfrm>
            <a:off x="6670843" y="428625"/>
            <a:ext cx="1737976" cy="52322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400" b="1"/>
              <a:t>IV. DIGESTIÓN </a:t>
            </a:r>
          </a:p>
          <a:p>
            <a:pPr>
              <a:defRPr/>
            </a:pPr>
            <a:r>
              <a:rPr lang="es-MX" sz="1400" b="1"/>
              <a:t>GRASAS</a:t>
            </a:r>
          </a:p>
        </p:txBody>
      </p:sp>
      <p:sp>
        <p:nvSpPr>
          <p:cNvPr id="182304" name="Text Box 32"/>
          <p:cNvSpPr txBox="1">
            <a:spLocks noChangeArrowheads="1"/>
          </p:cNvSpPr>
          <p:nvPr/>
        </p:nvSpPr>
        <p:spPr bwMode="auto">
          <a:xfrm>
            <a:off x="6994591" y="1969215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306" name="Oval 34"/>
          <p:cNvSpPr>
            <a:spLocks noChangeArrowheads="1"/>
          </p:cNvSpPr>
          <p:nvPr/>
        </p:nvSpPr>
        <p:spPr bwMode="auto">
          <a:xfrm>
            <a:off x="1258888" y="4365625"/>
            <a:ext cx="576262" cy="358775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307" name="Text Box 35"/>
          <p:cNvSpPr txBox="1">
            <a:spLocks noChangeArrowheads="1"/>
          </p:cNvSpPr>
          <p:nvPr/>
        </p:nvSpPr>
        <p:spPr bwMode="auto">
          <a:xfrm>
            <a:off x="1849438" y="4270375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Enlace </a:t>
            </a:r>
          </a:p>
          <a:p>
            <a:pPr eaLnBrk="1" hangingPunct="1"/>
            <a:r>
              <a:rPr lang="es-ES_tradnl"/>
              <a:t>doble</a:t>
            </a:r>
          </a:p>
        </p:txBody>
      </p:sp>
      <p:sp>
        <p:nvSpPr>
          <p:cNvPr id="29" name="Oval 34"/>
          <p:cNvSpPr>
            <a:spLocks noChangeArrowheads="1"/>
          </p:cNvSpPr>
          <p:nvPr/>
        </p:nvSpPr>
        <p:spPr bwMode="auto">
          <a:xfrm rot="20554289">
            <a:off x="4684554" y="3884062"/>
            <a:ext cx="1110820" cy="714445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9" grpId="0" animBg="1"/>
      <p:bldP spid="182284" grpId="0"/>
      <p:bldP spid="182285" grpId="0"/>
      <p:bldP spid="182286" grpId="0"/>
      <p:bldP spid="182287" grpId="0" animBg="1"/>
      <p:bldP spid="182291" grpId="0" animBg="1"/>
      <p:bldP spid="182292" grpId="0" animBg="1"/>
      <p:bldP spid="182293" grpId="0" animBg="1"/>
      <p:bldP spid="182295" grpId="0" animBg="1"/>
      <p:bldP spid="182296" grpId="0" animBg="1"/>
      <p:bldP spid="182298" grpId="0" animBg="1"/>
      <p:bldP spid="182299" grpId="0" animBg="1"/>
      <p:bldP spid="182306" grpId="0" animBg="1"/>
      <p:bldP spid="182307" grpId="0"/>
      <p:bldP spid="29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grasas 3"/>
          <p:cNvPicPr>
            <a:picLocks noChangeAspect="1" noChangeArrowheads="1"/>
          </p:cNvPicPr>
          <p:nvPr/>
        </p:nvPicPr>
        <p:blipFill rotWithShape="1"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3" t="26684" r="30150" b="39138"/>
          <a:stretch/>
        </p:blipFill>
        <p:spPr bwMode="auto">
          <a:xfrm>
            <a:off x="3086645" y="3140967"/>
            <a:ext cx="3673004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Text Box 6"/>
          <p:cNvSpPr txBox="1">
            <a:spLocks noChangeArrowheads="1"/>
          </p:cNvSpPr>
          <p:nvPr/>
        </p:nvSpPr>
        <p:spPr bwMode="auto">
          <a:xfrm>
            <a:off x="3975272" y="1841613"/>
            <a:ext cx="2032000" cy="669925"/>
          </a:xfrm>
          <a:prstGeom prst="rect">
            <a:avLst/>
          </a:prstGeom>
          <a:solidFill>
            <a:srgbClr val="D0E6B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MICELA MIXTA</a:t>
            </a:r>
          </a:p>
          <a:p>
            <a:pPr eaLnBrk="1" hangingPunct="1"/>
            <a:r>
              <a:rPr lang="es-ES"/>
              <a:t>SB-GRASA</a:t>
            </a:r>
          </a:p>
        </p:txBody>
      </p:sp>
      <p:sp>
        <p:nvSpPr>
          <p:cNvPr id="108549" name="Rectangle 9"/>
          <p:cNvSpPr>
            <a:spLocks noChangeArrowheads="1"/>
          </p:cNvSpPr>
          <p:nvPr/>
        </p:nvSpPr>
        <p:spPr bwMode="auto">
          <a:xfrm>
            <a:off x="2732161" y="5245100"/>
            <a:ext cx="431800" cy="693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45426" name="Picture 18" descr="micela de detergente"/>
          <p:cNvPicPr>
            <a:picLocks noChangeAspect="1" noChangeArrowheads="1"/>
          </p:cNvPicPr>
          <p:nvPr/>
        </p:nvPicPr>
        <p:blipFill>
          <a:blip r:embed="rId3"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" t="2979"/>
          <a:stretch>
            <a:fillRect/>
          </a:stretch>
        </p:blipFill>
        <p:spPr bwMode="auto">
          <a:xfrm>
            <a:off x="395288" y="404813"/>
            <a:ext cx="26955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4" name="Rectangle 20"/>
          <p:cNvSpPr>
            <a:spLocks noChangeArrowheads="1"/>
          </p:cNvSpPr>
          <p:nvPr/>
        </p:nvSpPr>
        <p:spPr bwMode="auto">
          <a:xfrm>
            <a:off x="3806899" y="3860800"/>
            <a:ext cx="2303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27" name="Text Box 19"/>
          <p:cNvSpPr txBox="1">
            <a:spLocks noChangeArrowheads="1"/>
          </p:cNvSpPr>
          <p:nvPr/>
        </p:nvSpPr>
        <p:spPr bwMode="auto">
          <a:xfrm>
            <a:off x="3926254" y="3860800"/>
            <a:ext cx="2081018" cy="52322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Ac. grasos </a:t>
            </a:r>
            <a:r>
              <a:rPr lang="es-ES_tradnl" sz="1400" b="1" dirty="0" err="1"/>
              <a:t>cad</a:t>
            </a:r>
            <a:r>
              <a:rPr lang="es-ES_tradnl" sz="1400" b="1" dirty="0"/>
              <a:t>. larga</a:t>
            </a:r>
          </a:p>
          <a:p>
            <a:pPr eaLnBrk="1" hangingPunct="1"/>
            <a:r>
              <a:rPr lang="es-ES_tradnl" sz="1400" b="1" dirty="0" err="1" smtClean="0"/>
              <a:t>Colesterol,Vits</a:t>
            </a:r>
            <a:r>
              <a:rPr lang="es-ES_tradnl" sz="1400" b="1" dirty="0" smtClean="0"/>
              <a:t> </a:t>
            </a:r>
            <a:r>
              <a:rPr lang="es-ES_tradnl" sz="1400" b="1" dirty="0"/>
              <a:t>ADEK</a:t>
            </a:r>
          </a:p>
        </p:txBody>
      </p:sp>
      <p:sp>
        <p:nvSpPr>
          <p:cNvPr id="145429" name="Line 21"/>
          <p:cNvSpPr>
            <a:spLocks noChangeShapeType="1"/>
          </p:cNvSpPr>
          <p:nvPr/>
        </p:nvSpPr>
        <p:spPr bwMode="auto">
          <a:xfrm flipH="1" flipV="1">
            <a:off x="5535686" y="4292600"/>
            <a:ext cx="503238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8558" name="Text Box 23"/>
          <p:cNvSpPr txBox="1">
            <a:spLocks noChangeArrowheads="1"/>
          </p:cNvSpPr>
          <p:nvPr/>
        </p:nvSpPr>
        <p:spPr bwMode="auto">
          <a:xfrm>
            <a:off x="3976094" y="2711628"/>
            <a:ext cx="2041525" cy="369888"/>
          </a:xfrm>
          <a:prstGeom prst="rect">
            <a:avLst/>
          </a:prstGeom>
          <a:solidFill>
            <a:srgbClr val="FFBF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Fosfolípidos, MG</a:t>
            </a:r>
          </a:p>
        </p:txBody>
      </p:sp>
      <p:sp>
        <p:nvSpPr>
          <p:cNvPr id="145432" name="Text Box 24"/>
          <p:cNvSpPr txBox="1">
            <a:spLocks noChangeArrowheads="1"/>
          </p:cNvSpPr>
          <p:nvPr/>
        </p:nvSpPr>
        <p:spPr bwMode="auto">
          <a:xfrm>
            <a:off x="1701874" y="3319463"/>
            <a:ext cx="1528762" cy="39687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Biliares</a:t>
            </a:r>
          </a:p>
        </p:txBody>
      </p:sp>
      <p:sp>
        <p:nvSpPr>
          <p:cNvPr id="108560" name="Line 25"/>
          <p:cNvSpPr>
            <a:spLocks noChangeShapeType="1"/>
          </p:cNvSpPr>
          <p:nvPr/>
        </p:nvSpPr>
        <p:spPr bwMode="auto">
          <a:xfrm>
            <a:off x="2943299" y="3716338"/>
            <a:ext cx="215900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34" name="Text Box 26"/>
          <p:cNvSpPr txBox="1">
            <a:spLocks noChangeArrowheads="1"/>
          </p:cNvSpPr>
          <p:nvPr/>
        </p:nvSpPr>
        <p:spPr bwMode="auto">
          <a:xfrm>
            <a:off x="6686624" y="3124200"/>
            <a:ext cx="1089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/>
              <a:t>Grupos OH</a:t>
            </a:r>
          </a:p>
        </p:txBody>
      </p:sp>
      <p:sp>
        <p:nvSpPr>
          <p:cNvPr id="145435" name="Text Box 27"/>
          <p:cNvSpPr txBox="1">
            <a:spLocks noChangeArrowheads="1"/>
          </p:cNvSpPr>
          <p:nvPr/>
        </p:nvSpPr>
        <p:spPr bwMode="auto">
          <a:xfrm>
            <a:off x="6686624" y="3644900"/>
            <a:ext cx="1530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/>
              <a:t>Enlace peptídico</a:t>
            </a:r>
          </a:p>
        </p:txBody>
      </p:sp>
      <p:sp>
        <p:nvSpPr>
          <p:cNvPr id="145436" name="Text Box 28"/>
          <p:cNvSpPr txBox="1">
            <a:spLocks noChangeArrowheads="1"/>
          </p:cNvSpPr>
          <p:nvPr/>
        </p:nvSpPr>
        <p:spPr bwMode="auto">
          <a:xfrm>
            <a:off x="6759649" y="4005263"/>
            <a:ext cx="1628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/>
              <a:t>Grupo carboxílico</a:t>
            </a:r>
          </a:p>
        </p:txBody>
      </p:sp>
      <p:sp>
        <p:nvSpPr>
          <p:cNvPr id="108565" name="Text Box 31"/>
          <p:cNvSpPr txBox="1">
            <a:spLocks noChangeArrowheads="1"/>
          </p:cNvSpPr>
          <p:nvPr/>
        </p:nvSpPr>
        <p:spPr bwMode="auto">
          <a:xfrm>
            <a:off x="6421491" y="404664"/>
            <a:ext cx="232467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3. Fases digestión</a:t>
            </a:r>
            <a:endParaRPr lang="es-ES" sz="2000" dirty="0"/>
          </a:p>
        </p:txBody>
      </p: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6938353" y="893557"/>
            <a:ext cx="1810111" cy="400110"/>
          </a:xfrm>
          <a:prstGeom prst="rect">
            <a:avLst/>
          </a:prstGeom>
          <a:solidFill>
            <a:srgbClr val="00DEA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dirty="0" err="1" smtClean="0"/>
              <a:t>Solubilización</a:t>
            </a:r>
            <a:endParaRPr lang="es-ES" sz="2000" dirty="0"/>
          </a:p>
        </p:txBody>
      </p:sp>
      <p:sp>
        <p:nvSpPr>
          <p:cNvPr id="108567" name="Text Box 33"/>
          <p:cNvSpPr txBox="1">
            <a:spLocks noChangeArrowheads="1"/>
          </p:cNvSpPr>
          <p:nvPr/>
        </p:nvSpPr>
        <p:spPr bwMode="auto">
          <a:xfrm>
            <a:off x="1511137" y="4005263"/>
            <a:ext cx="14558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3-6 nm </a:t>
            </a:r>
            <a:endParaRPr lang="es-ES_tradnl" sz="2400" b="1" dirty="0" smtClean="0"/>
          </a:p>
          <a:p>
            <a:pPr eaLnBrk="1" hangingPunct="1"/>
            <a:r>
              <a:rPr lang="es-ES_tradnl" sz="1600" b="1" dirty="0" smtClean="0"/>
              <a:t>(</a:t>
            </a:r>
            <a:r>
              <a:rPr lang="es-ES_tradnl" sz="1600" b="1" dirty="0"/>
              <a:t>3x 10</a:t>
            </a:r>
            <a:r>
              <a:rPr lang="es-ES_tradnl" sz="1600" b="1" baseline="30000" dirty="0"/>
              <a:t>-3</a:t>
            </a:r>
            <a:r>
              <a:rPr lang="es-ES_tradnl" sz="1600" b="1" dirty="0"/>
              <a:t> </a:t>
            </a:r>
            <a:r>
              <a:rPr lang="es-ES_tradnl" sz="1600" b="1" dirty="0">
                <a:latin typeface="Symbol" pitchFamily="18" charset="2"/>
              </a:rPr>
              <a:t>m</a:t>
            </a:r>
            <a:r>
              <a:rPr lang="es-ES_tradnl" sz="1600" b="1" dirty="0"/>
              <a:t>m)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2966985" y="4644162"/>
            <a:ext cx="263651" cy="52979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 rot="432730">
            <a:off x="3086645" y="5016663"/>
            <a:ext cx="1224136" cy="3405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5" name="Conector recto de flecha 4"/>
          <p:cNvCxnSpPr>
            <a:stCxn id="145419" idx="0"/>
          </p:cNvCxnSpPr>
          <p:nvPr/>
        </p:nvCxnSpPr>
        <p:spPr bwMode="auto">
          <a:xfrm flipV="1">
            <a:off x="2778757" y="4644162"/>
            <a:ext cx="770967" cy="69657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onector recto de flecha 7"/>
          <p:cNvCxnSpPr>
            <a:stCxn id="145419" idx="0"/>
          </p:cNvCxnSpPr>
          <p:nvPr/>
        </p:nvCxnSpPr>
        <p:spPr bwMode="auto">
          <a:xfrm flipV="1">
            <a:off x="2778757" y="5002074"/>
            <a:ext cx="1349312" cy="3386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1858800" y="5340740"/>
            <a:ext cx="1839913" cy="669925"/>
          </a:xfrm>
          <a:prstGeom prst="rect">
            <a:avLst/>
          </a:prstGeom>
          <a:solidFill>
            <a:srgbClr val="93E3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EXTERIOR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HIDROFÍLICO</a:t>
            </a:r>
          </a:p>
        </p:txBody>
      </p:sp>
      <p:sp>
        <p:nvSpPr>
          <p:cNvPr id="145421" name="Text Box 13"/>
          <p:cNvSpPr txBox="1">
            <a:spLocks noChangeArrowheads="1"/>
          </p:cNvSpPr>
          <p:nvPr/>
        </p:nvSpPr>
        <p:spPr bwMode="auto">
          <a:xfrm>
            <a:off x="5463434" y="5340739"/>
            <a:ext cx="1916113" cy="669925"/>
          </a:xfrm>
          <a:prstGeom prst="rect">
            <a:avLst/>
          </a:prstGeom>
          <a:solidFill>
            <a:srgbClr val="FFCC0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INTERIOR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HIDROFÓBICO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27" grpId="0" animBg="1"/>
      <p:bldP spid="145429" grpId="0" animBg="1"/>
      <p:bldP spid="145432" grpId="0" animBg="1"/>
      <p:bldP spid="145432" grpId="1" animBg="1"/>
      <p:bldP spid="145434" grpId="0"/>
      <p:bldP spid="145434" grpId="1"/>
      <p:bldP spid="145435" grpId="0"/>
      <p:bldP spid="145435" grpId="1"/>
      <p:bldP spid="145436" grpId="0"/>
      <p:bldP spid="145436" grpId="1"/>
      <p:bldP spid="145419" grpId="0" animBg="1"/>
      <p:bldP spid="145419" grpId="1" animBg="1"/>
      <p:bldP spid="145421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6169191" y="451754"/>
            <a:ext cx="2488182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dirty="0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2829658" y="1347724"/>
            <a:ext cx="3484683" cy="1261884"/>
          </a:xfrm>
          <a:prstGeom prst="rect">
            <a:avLst/>
          </a:prstGeom>
          <a:solidFill>
            <a:srgbClr val="FFFF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 </a:t>
            </a:r>
            <a:endParaRPr lang="es-E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REVERSIBLE</a:t>
            </a:r>
          </a:p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Hidrólisis y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Esterificación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simultánea</a:t>
            </a:r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2195736" y="2852738"/>
            <a:ext cx="4788271" cy="646331"/>
          </a:xfrm>
          <a:prstGeom prst="rect">
            <a:avLst/>
          </a:prstGeom>
          <a:solidFill>
            <a:srgbClr val="FFE9A3"/>
          </a:solidFill>
          <a:ln w="38100">
            <a:solidFill>
              <a:srgbClr val="FF843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900" dirty="0"/>
          </a:p>
          <a:p>
            <a:pPr eaLnBrk="1" hangingPunct="1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TG + H2O            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Ac. grasos</a:t>
            </a:r>
          </a:p>
          <a:p>
            <a:pPr eaLnBrk="1" hangingPunct="1"/>
            <a:endParaRPr lang="es-ES" sz="900" dirty="0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>
            <a:off x="4043298" y="3095462"/>
            <a:ext cx="64373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 flipH="1">
            <a:off x="3949527" y="3217239"/>
            <a:ext cx="68619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9211" name="Text Box 11"/>
          <p:cNvSpPr txBox="1">
            <a:spLocks noChangeArrowheads="1"/>
          </p:cNvSpPr>
          <p:nvPr/>
        </p:nvSpPr>
        <p:spPr bwMode="auto">
          <a:xfrm>
            <a:off x="5003800" y="3933825"/>
            <a:ext cx="2522538" cy="1581150"/>
          </a:xfrm>
          <a:prstGeom prst="rect">
            <a:avLst/>
          </a:prstGeom>
          <a:solidFill>
            <a:srgbClr val="D0E6B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MICELAS SB </a:t>
            </a:r>
          </a:p>
          <a:p>
            <a:pPr eaLnBrk="1" hangingPunct="1"/>
            <a:r>
              <a:rPr lang="es-ES" sz="2400" b="1"/>
              <a:t>impiden </a:t>
            </a:r>
          </a:p>
          <a:p>
            <a:pPr eaLnBrk="1" hangingPunct="1"/>
            <a:r>
              <a:rPr lang="es-ES" sz="2400" b="1"/>
              <a:t>reesterificación</a:t>
            </a:r>
          </a:p>
          <a:p>
            <a:pPr eaLnBrk="1" hangingPunct="1"/>
            <a:r>
              <a:rPr lang="es-ES" sz="2400"/>
              <a:t> antes absorción</a:t>
            </a: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1908175" y="3933825"/>
            <a:ext cx="2111375" cy="1219200"/>
          </a:xfrm>
          <a:prstGeom prst="rect">
            <a:avLst/>
          </a:prstGeom>
          <a:solidFill>
            <a:srgbClr val="FFC993"/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Las grasas se van </a:t>
            </a:r>
          </a:p>
          <a:p>
            <a:pPr eaLnBrk="1" hangingPunct="1"/>
            <a:r>
              <a:rPr lang="es-ES"/>
              <a:t>DIGIRIENDO </a:t>
            </a:r>
          </a:p>
          <a:p>
            <a:pPr eaLnBrk="1" hangingPunct="1"/>
            <a:r>
              <a:rPr lang="es-ES"/>
              <a:t>e incorporando </a:t>
            </a:r>
          </a:p>
          <a:p>
            <a:pPr eaLnBrk="1" hangingPunct="1"/>
            <a:r>
              <a:rPr lang="es-ES"/>
              <a:t>a las </a:t>
            </a:r>
            <a:r>
              <a:rPr lang="es-ES" b="1"/>
              <a:t>micelas</a:t>
            </a:r>
            <a:r>
              <a:rPr lang="es-ES"/>
              <a:t>!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539552" y="451754"/>
            <a:ext cx="122463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44208" y="652534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6856771" y="821061"/>
            <a:ext cx="1810111" cy="400110"/>
          </a:xfrm>
          <a:prstGeom prst="rect">
            <a:avLst/>
          </a:prstGeom>
          <a:solidFill>
            <a:srgbClr val="00DEA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dirty="0" err="1" smtClean="0"/>
              <a:t>Solubilización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9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9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 animBg="1"/>
      <p:bldP spid="179208" grpId="0" animBg="1"/>
      <p:bldP spid="179210" grpId="0" animBg="1"/>
      <p:bldP spid="179211" grpId="0" animBg="1"/>
      <p:bldP spid="179213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4" descr="grasas 2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765175"/>
            <a:ext cx="436721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011863" y="549275"/>
            <a:ext cx="2396810" cy="707886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b="1" smtClean="0"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2000" b="1" smtClean="0">
                <a:latin typeface="Comic Sans MS" pitchFamily="66" charset="0"/>
              </a:rPr>
              <a:t>      GRASAS</a:t>
            </a:r>
          </a:p>
        </p:txBody>
      </p:sp>
      <p:sp>
        <p:nvSpPr>
          <p:cNvPr id="110596" name="Text Box 6"/>
          <p:cNvSpPr txBox="1">
            <a:spLocks noChangeArrowheads="1"/>
          </p:cNvSpPr>
          <p:nvPr/>
        </p:nvSpPr>
        <p:spPr bwMode="auto">
          <a:xfrm>
            <a:off x="4403725" y="2420938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+</a:t>
            </a:r>
          </a:p>
        </p:txBody>
      </p:sp>
      <p:sp>
        <p:nvSpPr>
          <p:cNvPr id="110597" name="Rectangle 7"/>
          <p:cNvSpPr>
            <a:spLocks noChangeArrowheads="1"/>
          </p:cNvSpPr>
          <p:nvPr/>
        </p:nvSpPr>
        <p:spPr bwMode="auto">
          <a:xfrm>
            <a:off x="1476375" y="765175"/>
            <a:ext cx="287338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598" name="Rectangle 8"/>
          <p:cNvSpPr>
            <a:spLocks noChangeArrowheads="1"/>
          </p:cNvSpPr>
          <p:nvPr/>
        </p:nvSpPr>
        <p:spPr bwMode="auto">
          <a:xfrm>
            <a:off x="1547813" y="1484313"/>
            <a:ext cx="3603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599" name="Rectangle 9"/>
          <p:cNvSpPr>
            <a:spLocks noChangeArrowheads="1"/>
          </p:cNvSpPr>
          <p:nvPr/>
        </p:nvSpPr>
        <p:spPr bwMode="auto">
          <a:xfrm>
            <a:off x="1692275" y="4797425"/>
            <a:ext cx="3603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00" name="Rectangle 10"/>
          <p:cNvSpPr>
            <a:spLocks noChangeArrowheads="1"/>
          </p:cNvSpPr>
          <p:nvPr/>
        </p:nvSpPr>
        <p:spPr bwMode="auto">
          <a:xfrm>
            <a:off x="1908175" y="5516563"/>
            <a:ext cx="215900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27" name="Rectangle 11"/>
          <p:cNvSpPr>
            <a:spLocks noChangeArrowheads="1"/>
          </p:cNvSpPr>
          <p:nvPr/>
        </p:nvSpPr>
        <p:spPr bwMode="auto">
          <a:xfrm>
            <a:off x="1619250" y="692150"/>
            <a:ext cx="3816350" cy="27368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7228" name="Rectangle 12"/>
          <p:cNvSpPr>
            <a:spLocks noChangeArrowheads="1"/>
          </p:cNvSpPr>
          <p:nvPr/>
        </p:nvSpPr>
        <p:spPr bwMode="auto">
          <a:xfrm>
            <a:off x="1619250" y="3500438"/>
            <a:ext cx="4248150" cy="11525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37229" name="Rectangle 13"/>
          <p:cNvSpPr>
            <a:spLocks noChangeArrowheads="1"/>
          </p:cNvSpPr>
          <p:nvPr/>
        </p:nvSpPr>
        <p:spPr bwMode="auto">
          <a:xfrm>
            <a:off x="1619250" y="4797425"/>
            <a:ext cx="4105275" cy="136842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VE"/>
          </a:p>
        </p:txBody>
      </p:sp>
      <p:sp>
        <p:nvSpPr>
          <p:cNvPr id="110604" name="Text Box 14"/>
          <p:cNvSpPr txBox="1">
            <a:spLocks noChangeArrowheads="1"/>
          </p:cNvSpPr>
          <p:nvPr/>
        </p:nvSpPr>
        <p:spPr bwMode="auto">
          <a:xfrm>
            <a:off x="5607050" y="1643063"/>
            <a:ext cx="30384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todas </a:t>
            </a:r>
          </a:p>
          <a:p>
            <a:pPr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grasas necesitan</a:t>
            </a:r>
          </a:p>
          <a:p>
            <a:pPr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las 3 fases!!</a:t>
            </a:r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>
            <a:off x="388971" y="549275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7" grpId="0" animBg="1"/>
      <p:bldP spid="137228" grpId="0" animBg="1"/>
      <p:bldP spid="137229" grpId="0" animBg="1"/>
      <p:bldP spid="110604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grasas 7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9" t="29230" r="18469"/>
          <a:stretch>
            <a:fillRect/>
          </a:stretch>
        </p:blipFill>
        <p:spPr bwMode="auto">
          <a:xfrm>
            <a:off x="827088" y="2349500"/>
            <a:ext cx="3744912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Text Box 9"/>
          <p:cNvSpPr txBox="1">
            <a:spLocks noChangeArrowheads="1"/>
          </p:cNvSpPr>
          <p:nvPr/>
        </p:nvSpPr>
        <p:spPr bwMode="auto">
          <a:xfrm>
            <a:off x="6516688" y="576481"/>
            <a:ext cx="1944761" cy="584775"/>
          </a:xfrm>
          <a:prstGeom prst="rect">
            <a:avLst/>
          </a:prstGeom>
          <a:solidFill>
            <a:srgbClr val="2DBDB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IV. DIGESTIÓN </a:t>
            </a:r>
          </a:p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      GRASAS</a:t>
            </a:r>
          </a:p>
        </p:txBody>
      </p:sp>
      <p:sp>
        <p:nvSpPr>
          <p:cNvPr id="111620" name="Text Box 10"/>
          <p:cNvSpPr txBox="1">
            <a:spLocks noChangeArrowheads="1"/>
          </p:cNvSpPr>
          <p:nvPr/>
        </p:nvSpPr>
        <p:spPr bwMode="auto">
          <a:xfrm>
            <a:off x="698500" y="964738"/>
            <a:ext cx="2278188" cy="461665"/>
          </a:xfrm>
          <a:prstGeom prst="rect">
            <a:avLst/>
          </a:prstGeom>
          <a:solidFill>
            <a:srgbClr val="FFE8D1"/>
          </a:solidFill>
          <a:ln w="38100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 smtClean="0"/>
              <a:t>4. Esteatorrea</a:t>
            </a:r>
            <a:endParaRPr lang="es-ES" sz="2400" dirty="0"/>
          </a:p>
        </p:txBody>
      </p:sp>
      <p:sp>
        <p:nvSpPr>
          <p:cNvPr id="111621" name="Rectangle 12"/>
          <p:cNvSpPr>
            <a:spLocks noChangeArrowheads="1"/>
          </p:cNvSpPr>
          <p:nvPr/>
        </p:nvSpPr>
        <p:spPr bwMode="auto">
          <a:xfrm>
            <a:off x="4500563" y="1196975"/>
            <a:ext cx="6492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26" name="Oval 14"/>
          <p:cNvSpPr>
            <a:spLocks noChangeArrowheads="1"/>
          </p:cNvSpPr>
          <p:nvPr/>
        </p:nvSpPr>
        <p:spPr bwMode="auto">
          <a:xfrm>
            <a:off x="395288" y="2565400"/>
            <a:ext cx="431800" cy="431800"/>
          </a:xfrm>
          <a:prstGeom prst="ellipse">
            <a:avLst/>
          </a:prstGeom>
          <a:noFill/>
          <a:ln w="28575">
            <a:solidFill>
              <a:srgbClr val="C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41329" name="Picture 17" descr="medscape gotas grasa he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60800"/>
            <a:ext cx="22193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30" name="Text Box 18"/>
          <p:cNvSpPr txBox="1">
            <a:spLocks noChangeArrowheads="1"/>
          </p:cNvSpPr>
          <p:nvPr/>
        </p:nvSpPr>
        <p:spPr bwMode="auto">
          <a:xfrm>
            <a:off x="4932363" y="3716338"/>
            <a:ext cx="11080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Gotas </a:t>
            </a:r>
          </a:p>
          <a:p>
            <a:pPr eaLnBrk="1" hangingPunct="1"/>
            <a:r>
              <a:rPr lang="es-ES_tradnl"/>
              <a:t>grasa </a:t>
            </a:r>
          </a:p>
          <a:p>
            <a:pPr eaLnBrk="1" hangingPunct="1"/>
            <a:r>
              <a:rPr lang="es-ES_tradnl"/>
              <a:t>en heces</a:t>
            </a:r>
          </a:p>
        </p:txBody>
      </p:sp>
      <p:sp>
        <p:nvSpPr>
          <p:cNvPr id="111625" name="Rectangle 19"/>
          <p:cNvSpPr>
            <a:spLocks noChangeArrowheads="1"/>
          </p:cNvSpPr>
          <p:nvPr/>
        </p:nvSpPr>
        <p:spPr bwMode="auto">
          <a:xfrm>
            <a:off x="5076825" y="6237288"/>
            <a:ext cx="29352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000"/>
              <a:t>http://cme.medscape.com/viewarticle/442814</a:t>
            </a:r>
          </a:p>
        </p:txBody>
      </p:sp>
      <p:sp>
        <p:nvSpPr>
          <p:cNvPr id="111626" name="Rectangle 20"/>
          <p:cNvSpPr>
            <a:spLocks noChangeArrowheads="1"/>
          </p:cNvSpPr>
          <p:nvPr/>
        </p:nvSpPr>
        <p:spPr bwMode="auto">
          <a:xfrm>
            <a:off x="3995738" y="1700213"/>
            <a:ext cx="5762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5076825" y="1412875"/>
            <a:ext cx="35988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sz="2400" b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¿Por qué flotan las heces?</a:t>
            </a:r>
          </a:p>
        </p:txBody>
      </p:sp>
      <p:pic>
        <p:nvPicPr>
          <p:cNvPr id="141334" name="Picture 22" descr="steatorrhea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"/>
                    </a14:imgEffect>
                    <a14:imgEffect>
                      <a14:brightnessContrast bright="28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916113"/>
            <a:ext cx="2447925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35" name="Picture 23" descr="F1_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24400"/>
            <a:ext cx="19050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30" name="Rectangle 24"/>
          <p:cNvSpPr>
            <a:spLocks noChangeArrowheads="1"/>
          </p:cNvSpPr>
          <p:nvPr/>
        </p:nvSpPr>
        <p:spPr bwMode="auto">
          <a:xfrm>
            <a:off x="4787900" y="6381750"/>
            <a:ext cx="32115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/>
              <a:t>http://www.annals.org/content/132/4/279.1/F1.small.gif</a:t>
            </a:r>
          </a:p>
        </p:txBody>
      </p:sp>
      <p:sp>
        <p:nvSpPr>
          <p:cNvPr id="141337" name="Text Box 25"/>
          <p:cNvSpPr txBox="1">
            <a:spLocks noChangeArrowheads="1"/>
          </p:cNvSpPr>
          <p:nvPr/>
        </p:nvSpPr>
        <p:spPr bwMode="auto">
          <a:xfrm>
            <a:off x="698500" y="1484313"/>
            <a:ext cx="2543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CC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 5% grasa en heces</a:t>
            </a:r>
          </a:p>
        </p:txBody>
      </p:sp>
      <p:sp>
        <p:nvSpPr>
          <p:cNvPr id="111632" name="Oval 26"/>
          <p:cNvSpPr>
            <a:spLocks noChangeArrowheads="1"/>
          </p:cNvSpPr>
          <p:nvPr/>
        </p:nvSpPr>
        <p:spPr bwMode="auto">
          <a:xfrm>
            <a:off x="684213" y="3860800"/>
            <a:ext cx="503237" cy="20891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1633" name="Oval 27"/>
          <p:cNvSpPr>
            <a:spLocks noChangeArrowheads="1"/>
          </p:cNvSpPr>
          <p:nvPr/>
        </p:nvSpPr>
        <p:spPr bwMode="auto">
          <a:xfrm>
            <a:off x="900113" y="5516563"/>
            <a:ext cx="5032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41" name="Text Box 29"/>
          <p:cNvSpPr txBox="1">
            <a:spLocks noChangeArrowheads="1"/>
          </p:cNvSpPr>
          <p:nvPr/>
        </p:nvSpPr>
        <p:spPr bwMode="auto">
          <a:xfrm>
            <a:off x="468313" y="2565400"/>
            <a:ext cx="344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1.</a:t>
            </a:r>
          </a:p>
        </p:txBody>
      </p:sp>
      <p:sp>
        <p:nvSpPr>
          <p:cNvPr id="141342" name="Oval 30"/>
          <p:cNvSpPr>
            <a:spLocks noChangeArrowheads="1"/>
          </p:cNvSpPr>
          <p:nvPr/>
        </p:nvSpPr>
        <p:spPr bwMode="auto">
          <a:xfrm>
            <a:off x="393700" y="3860800"/>
            <a:ext cx="431800" cy="431800"/>
          </a:xfrm>
          <a:prstGeom prst="ellipse">
            <a:avLst/>
          </a:prstGeom>
          <a:noFill/>
          <a:ln w="28575">
            <a:solidFill>
              <a:srgbClr val="C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43" name="Text Box 31"/>
          <p:cNvSpPr txBox="1">
            <a:spLocks noChangeArrowheads="1"/>
          </p:cNvSpPr>
          <p:nvPr/>
        </p:nvSpPr>
        <p:spPr bwMode="auto">
          <a:xfrm>
            <a:off x="446088" y="3860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2.</a:t>
            </a:r>
          </a:p>
        </p:txBody>
      </p:sp>
      <p:sp>
        <p:nvSpPr>
          <p:cNvPr id="141344" name="Oval 32"/>
          <p:cNvSpPr>
            <a:spLocks noChangeArrowheads="1"/>
          </p:cNvSpPr>
          <p:nvPr/>
        </p:nvSpPr>
        <p:spPr bwMode="auto">
          <a:xfrm>
            <a:off x="395288" y="5373688"/>
            <a:ext cx="431800" cy="431800"/>
          </a:xfrm>
          <a:prstGeom prst="ellipse">
            <a:avLst/>
          </a:prstGeom>
          <a:noFill/>
          <a:ln w="28575">
            <a:solidFill>
              <a:srgbClr val="C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1345" name="Text Box 33"/>
          <p:cNvSpPr txBox="1">
            <a:spLocks noChangeArrowheads="1"/>
          </p:cNvSpPr>
          <p:nvPr/>
        </p:nvSpPr>
        <p:spPr bwMode="auto">
          <a:xfrm>
            <a:off x="450850" y="5373688"/>
            <a:ext cx="381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3.</a:t>
            </a: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3143483" y="93077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3982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7" name="Conector recto 6"/>
          <p:cNvCxnSpPr/>
          <p:nvPr/>
        </p:nvCxnSpPr>
        <p:spPr bwMode="auto">
          <a:xfrm>
            <a:off x="5076825" y="576481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ector recto 8"/>
          <p:cNvCxnSpPr/>
          <p:nvPr/>
        </p:nvCxnSpPr>
        <p:spPr bwMode="auto">
          <a:xfrm flipH="1">
            <a:off x="4139952" y="5157192"/>
            <a:ext cx="27391" cy="4420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13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6" grpId="0" animBg="1"/>
      <p:bldP spid="141330" grpId="0"/>
      <p:bldP spid="141316" grpId="0" animBg="1"/>
      <p:bldP spid="141337" grpId="0"/>
      <p:bldP spid="141341" grpId="0"/>
      <p:bldP spid="141342" grpId="0" animBg="1"/>
      <p:bldP spid="141343" grpId="0"/>
      <p:bldP spid="141344" grpId="0" animBg="1"/>
      <p:bldP spid="141345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3347864" y="478731"/>
            <a:ext cx="2369559" cy="52322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800" dirty="0" smtClean="0">
                <a:latin typeface="Comic Sans MS" pitchFamily="66" charset="0"/>
              </a:rPr>
              <a:t>DIGESTIÓN</a:t>
            </a:r>
          </a:p>
        </p:txBody>
      </p:sp>
      <p:sp>
        <p:nvSpPr>
          <p:cNvPr id="112646" name="Rectangle 4"/>
          <p:cNvSpPr>
            <a:spLocks noChangeArrowheads="1"/>
          </p:cNvSpPr>
          <p:nvPr/>
        </p:nvSpPr>
        <p:spPr bwMode="auto">
          <a:xfrm>
            <a:off x="1260475" y="1341438"/>
            <a:ext cx="4032250" cy="461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7" name="Text Box 5"/>
          <p:cNvSpPr txBox="1">
            <a:spLocks noChangeArrowheads="1"/>
          </p:cNvSpPr>
          <p:nvPr/>
        </p:nvSpPr>
        <p:spPr bwMode="auto">
          <a:xfrm>
            <a:off x="1425575" y="1412875"/>
            <a:ext cx="1624013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Nutriente</a:t>
            </a:r>
          </a:p>
        </p:txBody>
      </p:sp>
      <p:sp>
        <p:nvSpPr>
          <p:cNvPr id="112648" name="Text Box 6"/>
          <p:cNvSpPr txBox="1">
            <a:spLocks noChangeArrowheads="1"/>
          </p:cNvSpPr>
          <p:nvPr/>
        </p:nvSpPr>
        <p:spPr bwMode="auto">
          <a:xfrm>
            <a:off x="3197225" y="1412875"/>
            <a:ext cx="438150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</a:p>
        </p:txBody>
      </p:sp>
      <p:sp>
        <p:nvSpPr>
          <p:cNvPr id="112649" name="Text Box 7"/>
          <p:cNvSpPr txBox="1">
            <a:spLocks noChangeArrowheads="1"/>
          </p:cNvSpPr>
          <p:nvPr/>
        </p:nvSpPr>
        <p:spPr bwMode="auto">
          <a:xfrm>
            <a:off x="3944938" y="1412875"/>
            <a:ext cx="877887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Sitio</a:t>
            </a:r>
          </a:p>
        </p:txBody>
      </p:sp>
      <p:sp>
        <p:nvSpPr>
          <p:cNvPr id="112650" name="Line 8"/>
          <p:cNvSpPr>
            <a:spLocks noChangeShapeType="1"/>
          </p:cNvSpPr>
          <p:nvPr/>
        </p:nvSpPr>
        <p:spPr bwMode="auto">
          <a:xfrm flipH="1">
            <a:off x="1403350" y="3716338"/>
            <a:ext cx="6913563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2651" name="Line 10"/>
          <p:cNvSpPr>
            <a:spLocks noChangeShapeType="1"/>
          </p:cNvSpPr>
          <p:nvPr/>
        </p:nvSpPr>
        <p:spPr bwMode="auto">
          <a:xfrm flipH="1">
            <a:off x="1403350" y="6092825"/>
            <a:ext cx="69135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2" name="Line 11"/>
          <p:cNvSpPr>
            <a:spLocks noChangeShapeType="1"/>
          </p:cNvSpPr>
          <p:nvPr/>
        </p:nvSpPr>
        <p:spPr bwMode="auto">
          <a:xfrm flipH="1">
            <a:off x="1473200" y="1989138"/>
            <a:ext cx="6911975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1116013" y="1341438"/>
            <a:ext cx="215900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4" name="Rectangle 19"/>
          <p:cNvSpPr>
            <a:spLocks noChangeArrowheads="1"/>
          </p:cNvSpPr>
          <p:nvPr/>
        </p:nvSpPr>
        <p:spPr bwMode="auto">
          <a:xfrm>
            <a:off x="2520950" y="2133600"/>
            <a:ext cx="287338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5" name="Rectangle 20"/>
          <p:cNvSpPr>
            <a:spLocks noChangeArrowheads="1"/>
          </p:cNvSpPr>
          <p:nvPr/>
        </p:nvSpPr>
        <p:spPr bwMode="auto">
          <a:xfrm>
            <a:off x="2736850" y="3789363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6" name="Rectangle 22"/>
          <p:cNvSpPr>
            <a:spLocks noChangeArrowheads="1"/>
          </p:cNvSpPr>
          <p:nvPr/>
        </p:nvSpPr>
        <p:spPr bwMode="auto">
          <a:xfrm>
            <a:off x="2736850" y="2205038"/>
            <a:ext cx="21590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7" name="Rectangle 23"/>
          <p:cNvSpPr>
            <a:spLocks noChangeArrowheads="1"/>
          </p:cNvSpPr>
          <p:nvPr/>
        </p:nvSpPr>
        <p:spPr bwMode="auto">
          <a:xfrm>
            <a:off x="2881313" y="3860800"/>
            <a:ext cx="2159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8" name="Rectangle 24"/>
          <p:cNvSpPr>
            <a:spLocks noChangeArrowheads="1"/>
          </p:cNvSpPr>
          <p:nvPr/>
        </p:nvSpPr>
        <p:spPr bwMode="auto">
          <a:xfrm>
            <a:off x="2808288" y="4941888"/>
            <a:ext cx="217487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9290" name="Text Box 26"/>
          <p:cNvSpPr txBox="1">
            <a:spLocks noChangeArrowheads="1"/>
          </p:cNvSpPr>
          <p:nvPr/>
        </p:nvSpPr>
        <p:spPr bwMode="auto">
          <a:xfrm>
            <a:off x="427363" y="428996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5575777" y="2205038"/>
            <a:ext cx="2002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salival</a:t>
            </a:r>
          </a:p>
        </p:txBody>
      </p:sp>
      <p:sp>
        <p:nvSpPr>
          <p:cNvPr id="139292" name="Text Box 28"/>
          <p:cNvSpPr txBox="1">
            <a:spLocks noChangeArrowheads="1"/>
          </p:cNvSpPr>
          <p:nvPr/>
        </p:nvSpPr>
        <p:spPr bwMode="auto">
          <a:xfrm>
            <a:off x="5575777" y="2708275"/>
            <a:ext cx="2002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salival</a:t>
            </a:r>
          </a:p>
        </p:txBody>
      </p:sp>
      <p:sp>
        <p:nvSpPr>
          <p:cNvPr id="139293" name="Text Box 29"/>
          <p:cNvSpPr txBox="1">
            <a:spLocks noChangeArrowheads="1"/>
          </p:cNvSpPr>
          <p:nvPr/>
        </p:nvSpPr>
        <p:spPr bwMode="auto">
          <a:xfrm>
            <a:off x="5580112" y="3068960"/>
            <a:ext cx="26116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Symbol" pitchFamily="18" charset="2"/>
              <a:buNone/>
            </a:pPr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pancreática</a:t>
            </a:r>
          </a:p>
          <a:p>
            <a:pPr algn="l" eaLnBrk="1" hangingPunct="1">
              <a:buFont typeface="Symbol" pitchFamily="18" charset="2"/>
              <a:buNone/>
            </a:pPr>
            <a:r>
              <a:rPr lang="es-ES_tradnl" b="1" dirty="0"/>
              <a:t>enzimas m. apical</a:t>
            </a:r>
          </a:p>
        </p:txBody>
      </p:sp>
      <p:sp>
        <p:nvSpPr>
          <p:cNvPr id="139294" name="Text Box 30"/>
          <p:cNvSpPr txBox="1">
            <a:spLocks noChangeArrowheads="1"/>
          </p:cNvSpPr>
          <p:nvPr/>
        </p:nvSpPr>
        <p:spPr bwMode="auto">
          <a:xfrm>
            <a:off x="5575777" y="3820557"/>
            <a:ext cx="9861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pepsina</a:t>
            </a:r>
          </a:p>
        </p:txBody>
      </p:sp>
      <p:sp>
        <p:nvSpPr>
          <p:cNvPr id="139295" name="Text Box 31"/>
          <p:cNvSpPr txBox="1">
            <a:spLocks noChangeArrowheads="1"/>
          </p:cNvSpPr>
          <p:nvPr/>
        </p:nvSpPr>
        <p:spPr bwMode="auto">
          <a:xfrm>
            <a:off x="5580350" y="4165853"/>
            <a:ext cx="338710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 err="1"/>
              <a:t>peptidasas</a:t>
            </a:r>
            <a:r>
              <a:rPr lang="es-ES_tradnl" sz="1600" b="1" dirty="0"/>
              <a:t> páncreas, </a:t>
            </a:r>
          </a:p>
          <a:p>
            <a:pPr algn="l" eaLnBrk="1" hangingPunct="1"/>
            <a:r>
              <a:rPr lang="es-ES_tradnl" sz="1600" b="1" dirty="0"/>
              <a:t>enterocito: m. </a:t>
            </a:r>
            <a:r>
              <a:rPr lang="es-ES_tradnl" sz="1600" b="1" dirty="0" err="1" smtClean="0"/>
              <a:t>apical,citoplasma</a:t>
            </a:r>
            <a:endParaRPr lang="es-ES_tradnl" sz="1600" b="1" dirty="0"/>
          </a:p>
        </p:txBody>
      </p:sp>
      <p:sp>
        <p:nvSpPr>
          <p:cNvPr id="139296" name="Text Box 32"/>
          <p:cNvSpPr txBox="1">
            <a:spLocks noChangeArrowheads="1"/>
          </p:cNvSpPr>
          <p:nvPr/>
        </p:nvSpPr>
        <p:spPr bwMode="auto">
          <a:xfrm>
            <a:off x="5595938" y="4964113"/>
            <a:ext cx="2282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lipasa bucal, gástrica</a:t>
            </a:r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5595938" y="5373745"/>
            <a:ext cx="2705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lipasa pancreática, PLA2,</a:t>
            </a:r>
          </a:p>
          <a:p>
            <a:pPr algn="l" eaLnBrk="1" hangingPunct="1"/>
            <a:r>
              <a:rPr lang="es-ES_tradnl" sz="1600" b="1" dirty="0" err="1"/>
              <a:t>esterasa</a:t>
            </a:r>
            <a:r>
              <a:rPr lang="es-ES_tradnl" sz="1600" b="1" dirty="0"/>
              <a:t> colesterol</a:t>
            </a:r>
          </a:p>
        </p:txBody>
      </p:sp>
      <p:sp>
        <p:nvSpPr>
          <p:cNvPr id="112667" name="Line 9"/>
          <p:cNvSpPr>
            <a:spLocks noChangeShapeType="1"/>
          </p:cNvSpPr>
          <p:nvPr/>
        </p:nvSpPr>
        <p:spPr bwMode="auto">
          <a:xfrm flipH="1">
            <a:off x="1403350" y="4868863"/>
            <a:ext cx="6913563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s-VE"/>
          </a:p>
        </p:txBody>
      </p:sp>
      <p:sp>
        <p:nvSpPr>
          <p:cNvPr id="112668" name="Text Box 34"/>
          <p:cNvSpPr txBox="1">
            <a:spLocks noChangeArrowheads="1"/>
          </p:cNvSpPr>
          <p:nvPr/>
        </p:nvSpPr>
        <p:spPr bwMode="auto">
          <a:xfrm>
            <a:off x="5724525" y="1412875"/>
            <a:ext cx="1349375" cy="461963"/>
          </a:xfrm>
          <a:prstGeom prst="rect">
            <a:avLst/>
          </a:prstGeom>
          <a:solidFill>
            <a:srgbClr val="DCEFF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3210046" y="2164794"/>
            <a:ext cx="123303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0094C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5% Boca</a:t>
            </a:r>
            <a:endParaRPr lang="es-ES_tradnl" sz="2000" b="1" dirty="0">
              <a:solidFill>
                <a:srgbClr val="0094C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3182803" y="2656999"/>
            <a:ext cx="19720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0094C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40% Estómago</a:t>
            </a:r>
            <a:endParaRPr lang="es-ES_tradnl" sz="2000" b="1" dirty="0">
              <a:solidFill>
                <a:srgbClr val="0094C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" name="Text Box 27"/>
          <p:cNvSpPr txBox="1">
            <a:spLocks noChangeArrowheads="1"/>
          </p:cNvSpPr>
          <p:nvPr/>
        </p:nvSpPr>
        <p:spPr bwMode="auto">
          <a:xfrm>
            <a:off x="3170771" y="3088798"/>
            <a:ext cx="19431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0094C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55% Intestino</a:t>
            </a:r>
            <a:endParaRPr lang="es-ES_tradnl" sz="2000" b="1" dirty="0">
              <a:solidFill>
                <a:srgbClr val="0094C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3142144" y="3819016"/>
            <a:ext cx="20826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F339A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15 % Estómago</a:t>
            </a:r>
            <a:endParaRPr lang="es-ES_tradnl" sz="2000" b="1" dirty="0">
              <a:solidFill>
                <a:srgbClr val="F339A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3182803" y="4143884"/>
            <a:ext cx="205376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F339A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85 % Intestino</a:t>
            </a:r>
            <a:endParaRPr lang="es-ES_tradnl" sz="2000" b="1" dirty="0">
              <a:solidFill>
                <a:srgbClr val="F339A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" name="Text Box 26"/>
          <p:cNvSpPr txBox="1">
            <a:spLocks noChangeArrowheads="1"/>
          </p:cNvSpPr>
          <p:nvPr/>
        </p:nvSpPr>
        <p:spPr bwMode="auto">
          <a:xfrm>
            <a:off x="3142144" y="4941168"/>
            <a:ext cx="2443298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>
                <a:solidFill>
                  <a:srgbClr val="E2A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10-30% Estómago</a:t>
            </a:r>
          </a:p>
        </p:txBody>
      </p:sp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3130078" y="5367845"/>
            <a:ext cx="2414443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70-90% Intestino</a:t>
            </a:r>
            <a:endParaRPr lang="es-ES_tradnl" sz="2000" b="1" dirty="0">
              <a:solidFill>
                <a:srgbClr val="E2A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" name="Text Box 26"/>
          <p:cNvSpPr txBox="1">
            <a:spLocks noChangeArrowheads="1"/>
          </p:cNvSpPr>
          <p:nvPr/>
        </p:nvSpPr>
        <p:spPr bwMode="auto">
          <a:xfrm>
            <a:off x="1348233" y="3788894"/>
            <a:ext cx="13163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F339A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Proteínas</a:t>
            </a:r>
            <a:endParaRPr lang="es-ES_tradnl" sz="2000" b="1" dirty="0">
              <a:solidFill>
                <a:srgbClr val="F339A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Text Box 26"/>
          <p:cNvSpPr txBox="1">
            <a:spLocks noChangeArrowheads="1"/>
          </p:cNvSpPr>
          <p:nvPr/>
        </p:nvSpPr>
        <p:spPr bwMode="auto">
          <a:xfrm>
            <a:off x="1350070" y="4923554"/>
            <a:ext cx="101822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E2A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Grasas</a:t>
            </a:r>
            <a:endParaRPr lang="es-ES_tradnl" sz="2000" b="1" dirty="0">
              <a:solidFill>
                <a:srgbClr val="E2A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" name="Text Box 25"/>
          <p:cNvSpPr txBox="1">
            <a:spLocks noChangeArrowheads="1"/>
          </p:cNvSpPr>
          <p:nvPr/>
        </p:nvSpPr>
        <p:spPr bwMode="auto">
          <a:xfrm>
            <a:off x="1289080" y="2132856"/>
            <a:ext cx="19127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 smtClean="0">
                <a:solidFill>
                  <a:srgbClr val="0094C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Carbohidratos</a:t>
            </a:r>
            <a:endParaRPr lang="es-ES_tradnl" sz="2000" b="1" dirty="0">
              <a:solidFill>
                <a:srgbClr val="0094C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91" grpId="0"/>
      <p:bldP spid="139292" grpId="0"/>
      <p:bldP spid="139293" grpId="0"/>
      <p:bldP spid="139294" grpId="0"/>
      <p:bldP spid="139295" grpId="0"/>
      <p:bldP spid="139296" grpId="0"/>
      <p:bldP spid="139297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Text Box 9"/>
          <p:cNvSpPr txBox="1">
            <a:spLocks noChangeArrowheads="1"/>
          </p:cNvSpPr>
          <p:nvPr/>
        </p:nvSpPr>
        <p:spPr bwMode="auto">
          <a:xfrm>
            <a:off x="1115765" y="1125538"/>
            <a:ext cx="1025525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Sitios</a:t>
            </a:r>
          </a:p>
        </p:txBody>
      </p:sp>
      <p:sp>
        <p:nvSpPr>
          <p:cNvPr id="113669" name="Text Box 10"/>
          <p:cNvSpPr txBox="1">
            <a:spLocks noChangeArrowheads="1"/>
          </p:cNvSpPr>
          <p:nvPr/>
        </p:nvSpPr>
        <p:spPr bwMode="auto">
          <a:xfrm>
            <a:off x="2771527" y="1125538"/>
            <a:ext cx="438150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</a:p>
        </p:txBody>
      </p:sp>
      <p:sp>
        <p:nvSpPr>
          <p:cNvPr id="113670" name="Text Box 11"/>
          <p:cNvSpPr txBox="1">
            <a:spLocks noChangeArrowheads="1"/>
          </p:cNvSpPr>
          <p:nvPr/>
        </p:nvSpPr>
        <p:spPr bwMode="auto">
          <a:xfrm>
            <a:off x="3635127" y="1125538"/>
            <a:ext cx="1771650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Nutrientes</a:t>
            </a:r>
          </a:p>
        </p:txBody>
      </p:sp>
      <p:sp>
        <p:nvSpPr>
          <p:cNvPr id="113671" name="Line 12"/>
          <p:cNvSpPr>
            <a:spLocks noChangeShapeType="1"/>
          </p:cNvSpPr>
          <p:nvPr/>
        </p:nvSpPr>
        <p:spPr bwMode="auto">
          <a:xfrm flipH="1">
            <a:off x="995944" y="2328564"/>
            <a:ext cx="7370491" cy="20936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0413" name="Line 13"/>
          <p:cNvSpPr>
            <a:spLocks noChangeShapeType="1"/>
          </p:cNvSpPr>
          <p:nvPr/>
        </p:nvSpPr>
        <p:spPr bwMode="auto">
          <a:xfrm flipH="1">
            <a:off x="995945" y="4148138"/>
            <a:ext cx="7370490" cy="15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3673" name="Line 14"/>
          <p:cNvSpPr>
            <a:spLocks noChangeShapeType="1"/>
          </p:cNvSpPr>
          <p:nvPr/>
        </p:nvSpPr>
        <p:spPr bwMode="auto">
          <a:xfrm flipH="1">
            <a:off x="994357" y="6510829"/>
            <a:ext cx="7396424" cy="1379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3674" name="Line 15"/>
          <p:cNvSpPr>
            <a:spLocks noChangeShapeType="1"/>
          </p:cNvSpPr>
          <p:nvPr/>
        </p:nvSpPr>
        <p:spPr bwMode="auto">
          <a:xfrm flipH="1">
            <a:off x="539552" y="1819275"/>
            <a:ext cx="739483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0418" name="Rectangle 18"/>
          <p:cNvSpPr>
            <a:spLocks noChangeArrowheads="1"/>
          </p:cNvSpPr>
          <p:nvPr/>
        </p:nvSpPr>
        <p:spPr bwMode="auto">
          <a:xfrm>
            <a:off x="2472320" y="3049588"/>
            <a:ext cx="2159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0421" name="Rectangle 21"/>
          <p:cNvSpPr>
            <a:spLocks noChangeArrowheads="1"/>
          </p:cNvSpPr>
          <p:nvPr/>
        </p:nvSpPr>
        <p:spPr bwMode="auto">
          <a:xfrm>
            <a:off x="2616782" y="3121025"/>
            <a:ext cx="21590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79" name="Text Box 24"/>
          <p:cNvSpPr txBox="1">
            <a:spLocks noChangeArrowheads="1"/>
          </p:cNvSpPr>
          <p:nvPr/>
        </p:nvSpPr>
        <p:spPr bwMode="auto">
          <a:xfrm>
            <a:off x="5508377" y="1125538"/>
            <a:ext cx="1349375" cy="46037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</a:p>
        </p:txBody>
      </p:sp>
      <p:sp>
        <p:nvSpPr>
          <p:cNvPr id="230425" name="Text Box 25"/>
          <p:cNvSpPr txBox="1">
            <a:spLocks noChangeArrowheads="1"/>
          </p:cNvSpPr>
          <p:nvPr/>
        </p:nvSpPr>
        <p:spPr bwMode="auto">
          <a:xfrm>
            <a:off x="1166995" y="1819275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Boca</a:t>
            </a:r>
          </a:p>
        </p:txBody>
      </p:sp>
      <p:sp>
        <p:nvSpPr>
          <p:cNvPr id="230426" name="Text Box 26"/>
          <p:cNvSpPr txBox="1">
            <a:spLocks noChangeArrowheads="1"/>
          </p:cNvSpPr>
          <p:nvPr/>
        </p:nvSpPr>
        <p:spPr bwMode="auto">
          <a:xfrm>
            <a:off x="1090597" y="2855913"/>
            <a:ext cx="15680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</a:p>
        </p:txBody>
      </p:sp>
      <p:sp>
        <p:nvSpPr>
          <p:cNvPr id="230427" name="Text Box 27"/>
          <p:cNvSpPr txBox="1">
            <a:spLocks noChangeArrowheads="1"/>
          </p:cNvSpPr>
          <p:nvPr/>
        </p:nvSpPr>
        <p:spPr bwMode="auto">
          <a:xfrm>
            <a:off x="1024085" y="4914900"/>
            <a:ext cx="15343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Intestino</a:t>
            </a:r>
          </a:p>
        </p:txBody>
      </p:sp>
      <p:sp>
        <p:nvSpPr>
          <p:cNvPr id="230428" name="Text Box 28"/>
          <p:cNvSpPr txBox="1">
            <a:spLocks noChangeArrowheads="1"/>
          </p:cNvSpPr>
          <p:nvPr/>
        </p:nvSpPr>
        <p:spPr bwMode="auto">
          <a:xfrm>
            <a:off x="2886657" y="1843088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30429" name="Text Box 29"/>
          <p:cNvSpPr txBox="1">
            <a:spLocks noChangeArrowheads="1"/>
          </p:cNvSpPr>
          <p:nvPr/>
        </p:nvSpPr>
        <p:spPr bwMode="auto">
          <a:xfrm>
            <a:off x="4180872" y="1819275"/>
            <a:ext cx="5405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>
                <a:solidFill>
                  <a:srgbClr val="C00000"/>
                </a:solidFill>
              </a:rPr>
              <a:t>CH</a:t>
            </a:r>
          </a:p>
        </p:txBody>
      </p:sp>
      <p:sp>
        <p:nvSpPr>
          <p:cNvPr id="230430" name="Text Box 30"/>
          <p:cNvSpPr txBox="1">
            <a:spLocks noChangeArrowheads="1"/>
          </p:cNvSpPr>
          <p:nvPr/>
        </p:nvSpPr>
        <p:spPr bwMode="auto">
          <a:xfrm>
            <a:off x="5401913" y="1866900"/>
            <a:ext cx="2002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salival</a:t>
            </a:r>
          </a:p>
        </p:txBody>
      </p:sp>
      <p:sp>
        <p:nvSpPr>
          <p:cNvPr id="230431" name="Text Box 31"/>
          <p:cNvSpPr txBox="1">
            <a:spLocks noChangeArrowheads="1"/>
          </p:cNvSpPr>
          <p:nvPr/>
        </p:nvSpPr>
        <p:spPr bwMode="auto">
          <a:xfrm>
            <a:off x="2773945" y="2928938"/>
            <a:ext cx="427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</a:p>
        </p:txBody>
      </p:sp>
      <p:sp>
        <p:nvSpPr>
          <p:cNvPr id="230432" name="Text Box 32"/>
          <p:cNvSpPr txBox="1">
            <a:spLocks noChangeArrowheads="1"/>
          </p:cNvSpPr>
          <p:nvPr/>
        </p:nvSpPr>
        <p:spPr bwMode="auto">
          <a:xfrm>
            <a:off x="2646945" y="3451225"/>
            <a:ext cx="8016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10-30</a:t>
            </a:r>
          </a:p>
        </p:txBody>
      </p:sp>
      <p:sp>
        <p:nvSpPr>
          <p:cNvPr id="230433" name="Text Box 33"/>
          <p:cNvSpPr txBox="1">
            <a:spLocks noChangeArrowheads="1"/>
          </p:cNvSpPr>
          <p:nvPr/>
        </p:nvSpPr>
        <p:spPr bwMode="auto">
          <a:xfrm>
            <a:off x="2777120" y="2514600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</a:p>
        </p:txBody>
      </p:sp>
      <p:sp>
        <p:nvSpPr>
          <p:cNvPr id="230434" name="Text Box 34"/>
          <p:cNvSpPr txBox="1">
            <a:spLocks noChangeArrowheads="1"/>
          </p:cNvSpPr>
          <p:nvPr/>
        </p:nvSpPr>
        <p:spPr bwMode="auto">
          <a:xfrm>
            <a:off x="4196747" y="2490788"/>
            <a:ext cx="5405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</a:p>
        </p:txBody>
      </p:sp>
      <p:sp>
        <p:nvSpPr>
          <p:cNvPr id="230435" name="Text Box 35"/>
          <p:cNvSpPr txBox="1">
            <a:spLocks noChangeArrowheads="1"/>
          </p:cNvSpPr>
          <p:nvPr/>
        </p:nvSpPr>
        <p:spPr bwMode="auto">
          <a:xfrm>
            <a:off x="3945156" y="2905125"/>
            <a:ext cx="1191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</a:t>
            </a:r>
          </a:p>
        </p:txBody>
      </p:sp>
      <p:sp>
        <p:nvSpPr>
          <p:cNvPr id="230436" name="Text Box 36"/>
          <p:cNvSpPr txBox="1">
            <a:spLocks noChangeArrowheads="1"/>
          </p:cNvSpPr>
          <p:nvPr/>
        </p:nvSpPr>
        <p:spPr bwMode="auto">
          <a:xfrm>
            <a:off x="4041848" y="3444875"/>
            <a:ext cx="8931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</a:t>
            </a:r>
          </a:p>
        </p:txBody>
      </p:sp>
      <p:sp>
        <p:nvSpPr>
          <p:cNvPr id="230437" name="Text Box 37"/>
          <p:cNvSpPr txBox="1">
            <a:spLocks noChangeArrowheads="1"/>
          </p:cNvSpPr>
          <p:nvPr/>
        </p:nvSpPr>
        <p:spPr bwMode="auto">
          <a:xfrm>
            <a:off x="5388160" y="2564715"/>
            <a:ext cx="2002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latin typeface="Symbol" pitchFamily="18" charset="2"/>
              </a:rPr>
              <a:t>a</a:t>
            </a:r>
            <a:r>
              <a:rPr lang="es-ES_tradnl" b="1" dirty="0"/>
              <a:t> amilasa salival</a:t>
            </a:r>
          </a:p>
        </p:txBody>
      </p:sp>
      <p:sp>
        <p:nvSpPr>
          <p:cNvPr id="230438" name="Text Box 38"/>
          <p:cNvSpPr txBox="1">
            <a:spLocks noChangeArrowheads="1"/>
          </p:cNvSpPr>
          <p:nvPr/>
        </p:nvSpPr>
        <p:spPr bwMode="auto">
          <a:xfrm>
            <a:off x="5386012" y="2924175"/>
            <a:ext cx="9861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pepsina</a:t>
            </a:r>
          </a:p>
        </p:txBody>
      </p:sp>
      <p:sp>
        <p:nvSpPr>
          <p:cNvPr id="230439" name="Text Box 39"/>
          <p:cNvSpPr txBox="1">
            <a:spLocks noChangeArrowheads="1"/>
          </p:cNvSpPr>
          <p:nvPr/>
        </p:nvSpPr>
        <p:spPr bwMode="auto">
          <a:xfrm>
            <a:off x="5404432" y="3433763"/>
            <a:ext cx="16674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lipasa bucal, </a:t>
            </a:r>
          </a:p>
          <a:p>
            <a:pPr algn="l" eaLnBrk="1" hangingPunct="1"/>
            <a:r>
              <a:rPr lang="es-ES_tradnl" b="1"/>
              <a:t>gástrica</a:t>
            </a:r>
          </a:p>
        </p:txBody>
      </p:sp>
      <p:sp>
        <p:nvSpPr>
          <p:cNvPr id="230440" name="Text Box 40"/>
          <p:cNvSpPr txBox="1">
            <a:spLocks noChangeArrowheads="1"/>
          </p:cNvSpPr>
          <p:nvPr/>
        </p:nvSpPr>
        <p:spPr bwMode="auto">
          <a:xfrm>
            <a:off x="2688220" y="496252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</a:t>
            </a:r>
          </a:p>
        </p:txBody>
      </p:sp>
      <p:sp>
        <p:nvSpPr>
          <p:cNvPr id="230441" name="Text Box 41"/>
          <p:cNvSpPr txBox="1">
            <a:spLocks noChangeArrowheads="1"/>
          </p:cNvSpPr>
          <p:nvPr/>
        </p:nvSpPr>
        <p:spPr bwMode="auto">
          <a:xfrm>
            <a:off x="2559632" y="577215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70-90</a:t>
            </a:r>
          </a:p>
        </p:txBody>
      </p:sp>
      <p:sp>
        <p:nvSpPr>
          <p:cNvPr id="230442" name="Text Box 42"/>
          <p:cNvSpPr txBox="1">
            <a:spLocks noChangeArrowheads="1"/>
          </p:cNvSpPr>
          <p:nvPr/>
        </p:nvSpPr>
        <p:spPr bwMode="auto">
          <a:xfrm>
            <a:off x="2708857" y="4314825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</a:t>
            </a:r>
          </a:p>
        </p:txBody>
      </p:sp>
      <p:sp>
        <p:nvSpPr>
          <p:cNvPr id="230443" name="Text Box 43"/>
          <p:cNvSpPr txBox="1">
            <a:spLocks noChangeArrowheads="1"/>
          </p:cNvSpPr>
          <p:nvPr/>
        </p:nvSpPr>
        <p:spPr bwMode="auto">
          <a:xfrm>
            <a:off x="4128484" y="4291013"/>
            <a:ext cx="5405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</a:p>
        </p:txBody>
      </p:sp>
      <p:sp>
        <p:nvSpPr>
          <p:cNvPr id="230444" name="Text Box 44"/>
          <p:cNvSpPr txBox="1">
            <a:spLocks noChangeArrowheads="1"/>
          </p:cNvSpPr>
          <p:nvPr/>
        </p:nvSpPr>
        <p:spPr bwMode="auto">
          <a:xfrm>
            <a:off x="3876893" y="4938713"/>
            <a:ext cx="11913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</a:t>
            </a:r>
          </a:p>
        </p:txBody>
      </p:sp>
      <p:sp>
        <p:nvSpPr>
          <p:cNvPr id="230445" name="Text Box 45"/>
          <p:cNvSpPr txBox="1">
            <a:spLocks noChangeArrowheads="1"/>
          </p:cNvSpPr>
          <p:nvPr/>
        </p:nvSpPr>
        <p:spPr bwMode="auto">
          <a:xfrm>
            <a:off x="3973585" y="5765800"/>
            <a:ext cx="8931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Grasa</a:t>
            </a:r>
          </a:p>
        </p:txBody>
      </p:sp>
      <p:sp>
        <p:nvSpPr>
          <p:cNvPr id="230446" name="Text Box 46"/>
          <p:cNvSpPr txBox="1">
            <a:spLocks noChangeArrowheads="1"/>
          </p:cNvSpPr>
          <p:nvPr/>
        </p:nvSpPr>
        <p:spPr bwMode="auto">
          <a:xfrm>
            <a:off x="5388557" y="4293096"/>
            <a:ext cx="26116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Symbol" pitchFamily="18" charset="2"/>
              <a:buChar char="a"/>
            </a:pPr>
            <a:r>
              <a:rPr lang="es-ES_tradnl" b="1" dirty="0"/>
              <a:t> amilasa pancreática</a:t>
            </a:r>
          </a:p>
          <a:p>
            <a:pPr algn="l" eaLnBrk="1" hangingPunct="1">
              <a:buFont typeface="Symbol" pitchFamily="18" charset="2"/>
              <a:buNone/>
            </a:pPr>
            <a:r>
              <a:rPr lang="es-ES_tradnl" b="1" dirty="0"/>
              <a:t>enzimas m. apical</a:t>
            </a:r>
          </a:p>
        </p:txBody>
      </p:sp>
      <p:sp>
        <p:nvSpPr>
          <p:cNvPr id="230447" name="Text Box 47"/>
          <p:cNvSpPr txBox="1">
            <a:spLocks noChangeArrowheads="1"/>
          </p:cNvSpPr>
          <p:nvPr/>
        </p:nvSpPr>
        <p:spPr bwMode="auto">
          <a:xfrm>
            <a:off x="5396495" y="4941168"/>
            <a:ext cx="266290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 err="1"/>
              <a:t>peptidasas</a:t>
            </a:r>
            <a:endParaRPr lang="es-ES_tradnl" b="1" dirty="0"/>
          </a:p>
          <a:p>
            <a:pPr algn="l" eaLnBrk="1" hangingPunct="1"/>
            <a:r>
              <a:rPr lang="es-ES_tradnl" b="1" dirty="0"/>
              <a:t>páncreas, </a:t>
            </a:r>
            <a:r>
              <a:rPr lang="es-ES_tradnl" b="1" dirty="0" err="1"/>
              <a:t>enterocito</a:t>
            </a:r>
            <a:r>
              <a:rPr lang="es-ES_tradnl" b="1" dirty="0"/>
              <a:t>:</a:t>
            </a:r>
          </a:p>
          <a:p>
            <a:pPr algn="l" eaLnBrk="1" hangingPunct="1"/>
            <a:r>
              <a:rPr lang="es-ES_tradnl" b="1" dirty="0"/>
              <a:t>m. apical y citoplasma</a:t>
            </a:r>
          </a:p>
        </p:txBody>
      </p:sp>
      <p:sp>
        <p:nvSpPr>
          <p:cNvPr id="230448" name="Text Box 48"/>
          <p:cNvSpPr txBox="1">
            <a:spLocks noChangeArrowheads="1"/>
          </p:cNvSpPr>
          <p:nvPr/>
        </p:nvSpPr>
        <p:spPr bwMode="auto">
          <a:xfrm>
            <a:off x="5351166" y="5864498"/>
            <a:ext cx="30396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lipasa pancreática, PLA2,</a:t>
            </a:r>
          </a:p>
          <a:p>
            <a:pPr algn="l" eaLnBrk="1" hangingPunct="1"/>
            <a:r>
              <a:rPr lang="es-ES_tradnl" b="1"/>
              <a:t>esterasa colesterol</a:t>
            </a:r>
          </a:p>
        </p:txBody>
      </p:sp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3354569" y="380862"/>
            <a:ext cx="2369559" cy="52322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800" dirty="0" smtClean="0">
                <a:latin typeface="Comic Sans MS" pitchFamily="66" charset="0"/>
              </a:rPr>
              <a:t>DIGESTIÓN</a:t>
            </a:r>
          </a:p>
        </p:txBody>
      </p:sp>
      <p:sp>
        <p:nvSpPr>
          <p:cNvPr id="44" name="Text Box 26"/>
          <p:cNvSpPr txBox="1">
            <a:spLocks noChangeArrowheads="1"/>
          </p:cNvSpPr>
          <p:nvPr/>
        </p:nvSpPr>
        <p:spPr bwMode="auto">
          <a:xfrm>
            <a:off x="395536" y="321281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13" grpId="0" animBg="1"/>
      <p:bldP spid="230418" grpId="0" animBg="1"/>
      <p:bldP spid="230421" grpId="0" animBg="1"/>
      <p:bldP spid="230425" grpId="0"/>
      <p:bldP spid="230426" grpId="0"/>
      <p:bldP spid="230427" grpId="0"/>
      <p:bldP spid="230428" grpId="0"/>
      <p:bldP spid="230429" grpId="0"/>
      <p:bldP spid="230430" grpId="0"/>
      <p:bldP spid="230431" grpId="0"/>
      <p:bldP spid="230432" grpId="0"/>
      <p:bldP spid="230433" grpId="0"/>
      <p:bldP spid="230434" grpId="0"/>
      <p:bldP spid="230435" grpId="0"/>
      <p:bldP spid="230436" grpId="0"/>
      <p:bldP spid="230437" grpId="0"/>
      <p:bldP spid="230438" grpId="0"/>
      <p:bldP spid="230439" grpId="0"/>
      <p:bldP spid="230440" grpId="0"/>
      <p:bldP spid="230441" grpId="0"/>
      <p:bldP spid="230442" grpId="0"/>
      <p:bldP spid="230443" grpId="0"/>
      <p:bldP spid="230444" grpId="0"/>
      <p:bldP spid="230445" grpId="0"/>
      <p:bldP spid="230446" grpId="0"/>
      <p:bldP spid="230447" grpId="0"/>
      <p:bldP spid="2304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1538288" y="3078163"/>
            <a:ext cx="5978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DIGESTIÓN?</a:t>
            </a:r>
          </a:p>
        </p:txBody>
      </p:sp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5948562" y="564622"/>
            <a:ext cx="2504212" cy="46166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/>
              <a:t>I. DIGESTIÓN</a:t>
            </a:r>
          </a:p>
        </p:txBody>
      </p:sp>
      <p:sp>
        <p:nvSpPr>
          <p:cNvPr id="11268" name="Text Box 11"/>
          <p:cNvSpPr txBox="1">
            <a:spLocks noChangeArrowheads="1"/>
          </p:cNvSpPr>
          <p:nvPr/>
        </p:nvSpPr>
        <p:spPr bwMode="auto">
          <a:xfrm>
            <a:off x="6889168" y="1156682"/>
            <a:ext cx="157126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Concepto</a:t>
            </a:r>
            <a:endParaRPr lang="es-MX" sz="20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grasas 8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0"/>
          <a:stretch>
            <a:fillRect/>
          </a:stretch>
        </p:blipFill>
        <p:spPr bwMode="auto">
          <a:xfrm>
            <a:off x="323850" y="836613"/>
            <a:ext cx="4495800" cy="571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1979613" y="333375"/>
            <a:ext cx="23764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14693" name="Picture 9" descr="340875041709578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939" y="1700213"/>
            <a:ext cx="3068638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4" name="Rectangle 10"/>
          <p:cNvSpPr>
            <a:spLocks noChangeArrowheads="1"/>
          </p:cNvSpPr>
          <p:nvPr/>
        </p:nvSpPr>
        <p:spPr bwMode="auto">
          <a:xfrm>
            <a:off x="5148064" y="1268413"/>
            <a:ext cx="1439863" cy="2160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5" name="Rectangle 11"/>
          <p:cNvSpPr>
            <a:spLocks noChangeArrowheads="1"/>
          </p:cNvSpPr>
          <p:nvPr/>
        </p:nvSpPr>
        <p:spPr bwMode="auto">
          <a:xfrm>
            <a:off x="5219502" y="3213100"/>
            <a:ext cx="10080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6" name="Text Box 12"/>
          <p:cNvSpPr txBox="1">
            <a:spLocks noChangeArrowheads="1"/>
          </p:cNvSpPr>
          <p:nvPr/>
        </p:nvSpPr>
        <p:spPr bwMode="auto">
          <a:xfrm>
            <a:off x="5363964" y="2349500"/>
            <a:ext cx="13668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Nucleótido</a:t>
            </a:r>
          </a:p>
        </p:txBody>
      </p:sp>
      <p:sp>
        <p:nvSpPr>
          <p:cNvPr id="114697" name="Rectangle 13"/>
          <p:cNvSpPr>
            <a:spLocks noChangeArrowheads="1"/>
          </p:cNvSpPr>
          <p:nvPr/>
        </p:nvSpPr>
        <p:spPr bwMode="auto">
          <a:xfrm>
            <a:off x="6948289" y="1700213"/>
            <a:ext cx="12954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8" name="Text Box 15"/>
          <p:cNvSpPr txBox="1">
            <a:spLocks noChangeArrowheads="1"/>
          </p:cNvSpPr>
          <p:nvPr/>
        </p:nvSpPr>
        <p:spPr bwMode="auto">
          <a:xfrm>
            <a:off x="6587927" y="1844675"/>
            <a:ext cx="200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nitrogenada</a:t>
            </a:r>
          </a:p>
        </p:txBody>
      </p:sp>
      <p:sp>
        <p:nvSpPr>
          <p:cNvPr id="114699" name="Rectangle 16"/>
          <p:cNvSpPr>
            <a:spLocks noChangeArrowheads="1"/>
          </p:cNvSpPr>
          <p:nvPr/>
        </p:nvSpPr>
        <p:spPr bwMode="auto">
          <a:xfrm>
            <a:off x="7380089" y="3429000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0" name="Text Box 17"/>
          <p:cNvSpPr txBox="1">
            <a:spLocks noChangeArrowheads="1"/>
          </p:cNvSpPr>
          <p:nvPr/>
        </p:nvSpPr>
        <p:spPr bwMode="auto">
          <a:xfrm>
            <a:off x="7380089" y="3573463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Azúcar</a:t>
            </a:r>
          </a:p>
        </p:txBody>
      </p:sp>
      <p:sp>
        <p:nvSpPr>
          <p:cNvPr id="114701" name="Rectangle 18"/>
          <p:cNvSpPr>
            <a:spLocks noChangeArrowheads="1"/>
          </p:cNvSpPr>
          <p:nvPr/>
        </p:nvSpPr>
        <p:spPr bwMode="auto">
          <a:xfrm>
            <a:off x="5579864" y="4149725"/>
            <a:ext cx="7191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2" name="Text Box 19"/>
          <p:cNvSpPr txBox="1">
            <a:spLocks noChangeArrowheads="1"/>
          </p:cNvSpPr>
          <p:nvPr/>
        </p:nvSpPr>
        <p:spPr bwMode="auto">
          <a:xfrm>
            <a:off x="5290939" y="4149725"/>
            <a:ext cx="101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Fosfato</a:t>
            </a:r>
          </a:p>
        </p:txBody>
      </p:sp>
      <p:sp>
        <p:nvSpPr>
          <p:cNvPr id="114703" name="Text Box 20"/>
          <p:cNvSpPr txBox="1">
            <a:spLocks noChangeArrowheads="1"/>
          </p:cNvSpPr>
          <p:nvPr/>
        </p:nvSpPr>
        <p:spPr bwMode="auto">
          <a:xfrm>
            <a:off x="5219502" y="5041106"/>
            <a:ext cx="1547812" cy="6397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Nucleósido</a:t>
            </a:r>
          </a:p>
          <a:p>
            <a:pPr eaLnBrk="1" hangingPunct="1"/>
            <a:r>
              <a:rPr lang="es-ES" sz="1600"/>
              <a:t>Azúcar y base</a:t>
            </a:r>
          </a:p>
        </p:txBody>
      </p:sp>
      <p:sp>
        <p:nvSpPr>
          <p:cNvPr id="114704" name="Rectangle 21"/>
          <p:cNvSpPr>
            <a:spLocks noChangeArrowheads="1"/>
          </p:cNvSpPr>
          <p:nvPr/>
        </p:nvSpPr>
        <p:spPr bwMode="auto">
          <a:xfrm>
            <a:off x="5219502" y="1557338"/>
            <a:ext cx="3313112" cy="33115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5" name="Rectangle 22"/>
          <p:cNvSpPr>
            <a:spLocks noChangeArrowheads="1"/>
          </p:cNvSpPr>
          <p:nvPr/>
        </p:nvSpPr>
        <p:spPr bwMode="auto">
          <a:xfrm>
            <a:off x="2051050" y="1628775"/>
            <a:ext cx="288131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6" name="Text Box 23"/>
          <p:cNvSpPr txBox="1">
            <a:spLocks noChangeArrowheads="1"/>
          </p:cNvSpPr>
          <p:nvPr/>
        </p:nvSpPr>
        <p:spPr bwMode="auto">
          <a:xfrm>
            <a:off x="2088618" y="1602140"/>
            <a:ext cx="2489784" cy="338554"/>
          </a:xfrm>
          <a:prstGeom prst="rect">
            <a:avLst/>
          </a:prstGeom>
          <a:solidFill>
            <a:srgbClr val="63DFD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Nucleasas </a:t>
            </a:r>
            <a:r>
              <a:rPr lang="es-ES" sz="1600" b="1" dirty="0" smtClean="0"/>
              <a:t>pancreáticas</a:t>
            </a:r>
            <a:endParaRPr lang="es-ES" sz="1600" b="1" dirty="0"/>
          </a:p>
        </p:txBody>
      </p:sp>
      <p:sp>
        <p:nvSpPr>
          <p:cNvPr id="114707" name="Rectangle 25"/>
          <p:cNvSpPr>
            <a:spLocks noChangeArrowheads="1"/>
          </p:cNvSpPr>
          <p:nvPr/>
        </p:nvSpPr>
        <p:spPr bwMode="auto">
          <a:xfrm>
            <a:off x="2124075" y="2565400"/>
            <a:ext cx="24479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8" name="Text Box 24"/>
          <p:cNvSpPr txBox="1">
            <a:spLocks noChangeArrowheads="1"/>
          </p:cNvSpPr>
          <p:nvPr/>
        </p:nvSpPr>
        <p:spPr bwMode="auto">
          <a:xfrm>
            <a:off x="2057360" y="2549364"/>
            <a:ext cx="2592376" cy="338554"/>
          </a:xfrm>
          <a:prstGeom prst="rect">
            <a:avLst/>
          </a:prstGeom>
          <a:solidFill>
            <a:srgbClr val="63DFD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err="1"/>
              <a:t>Enz</a:t>
            </a:r>
            <a:r>
              <a:rPr lang="es-ES" sz="1600" b="1" dirty="0"/>
              <a:t>. </a:t>
            </a:r>
            <a:r>
              <a:rPr lang="es-ES" sz="1600" b="1" dirty="0" smtClean="0"/>
              <a:t>apicales Enterocito</a:t>
            </a:r>
            <a:endParaRPr lang="es-ES" sz="1600" b="1" dirty="0"/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5696174" y="513447"/>
            <a:ext cx="3015569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V. DIGESTIÓN</a:t>
            </a:r>
          </a:p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    ÁCIDOS NUCLEICOS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Text Box 6"/>
          <p:cNvSpPr txBox="1">
            <a:spLocks noChangeArrowheads="1"/>
          </p:cNvSpPr>
          <p:nvPr/>
        </p:nvSpPr>
        <p:spPr bwMode="auto">
          <a:xfrm>
            <a:off x="2217829" y="1011067"/>
            <a:ext cx="470834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36551" name="Text Box 7"/>
          <p:cNvSpPr txBox="1">
            <a:spLocks noChangeArrowheads="1"/>
          </p:cNvSpPr>
          <p:nvPr/>
        </p:nvSpPr>
        <p:spPr bwMode="auto">
          <a:xfrm>
            <a:off x="1928487" y="1628799"/>
            <a:ext cx="5287025" cy="450892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r>
              <a:rPr lang="es-ES_tradnl" sz="14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 marL="0" indent="0">
              <a:buClr>
                <a:schemeClr val="tx1"/>
              </a:buClr>
              <a:defRPr/>
            </a:pPr>
            <a:r>
              <a:rPr lang="es-ES_tradnl" sz="8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8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Absorción nutrientes</a:t>
            </a:r>
          </a:p>
          <a:p>
            <a:pP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285750" indent="-285750">
              <a:buSzPct val="150000"/>
              <a:buFont typeface="Arial" pitchFamily="34" charset="0"/>
              <a:buChar char="•"/>
              <a:defRPr/>
            </a:pPr>
            <a:r>
              <a:rPr lang="es-ES_tradnl" sz="14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2000" dirty="0" smtClean="0">
                <a:latin typeface="Comic Sans MS" pitchFamily="66" charset="0"/>
              </a:rPr>
              <a:t>Absorción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900" dirty="0" smtClean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754188" y="3860800"/>
            <a:ext cx="5634037" cy="2323713"/>
          </a:xfrm>
          <a:prstGeom prst="rect">
            <a:avLst/>
          </a:prstGeom>
          <a:solidFill>
            <a:srgbClr val="FFD2B3"/>
          </a:solidFill>
          <a:ln w="9525">
            <a:solidFill>
              <a:srgbClr val="9966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</a:p>
          <a:p>
            <a:pPr>
              <a:defRPr/>
            </a:pP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chemeClr val="tx1"/>
              </a:buClr>
              <a:buSzPct val="100000"/>
              <a:buFontTx/>
              <a:buChar char="•"/>
              <a:defRPr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Pasar moléculas GRANDES a moléculas    </a:t>
            </a:r>
          </a:p>
          <a:p>
            <a:pPr algn="l">
              <a:buClr>
                <a:schemeClr val="tx1"/>
              </a:buClr>
              <a:buSzPct val="100000"/>
              <a:defRPr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PEQUEÑAS de </a:t>
            </a:r>
            <a:r>
              <a:rPr lang="es-MX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sustancias diferentes</a:t>
            </a:r>
          </a:p>
          <a:p>
            <a:pPr algn="l">
              <a:buClr>
                <a:schemeClr val="tx1"/>
              </a:buClr>
              <a:buSzPct val="100000"/>
              <a:buFontTx/>
              <a:buChar char="•"/>
              <a:defRPr/>
            </a:pPr>
            <a:endParaRPr lang="es-MX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chemeClr val="tx1"/>
              </a:buClr>
              <a:buSzPct val="100000"/>
              <a:buFontTx/>
              <a:buChar char="•"/>
              <a:defRPr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Preparar los NUTRIENTES haciéndolos   </a:t>
            </a:r>
          </a:p>
          <a:p>
            <a:pPr algn="l">
              <a:defRPr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pequeños para que se puedan ABSORBER</a:t>
            </a:r>
          </a:p>
          <a:p>
            <a:pPr>
              <a:defRPr/>
            </a:pPr>
            <a:endParaRPr lang="es-ES_tradnl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530550" y="765175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_tradnl" dirty="0"/>
          </a:p>
        </p:txBody>
      </p:sp>
      <p:grpSp>
        <p:nvGrpSpPr>
          <p:cNvPr id="204815" name="Group 15"/>
          <p:cNvGrpSpPr>
            <a:grpSpLocks/>
          </p:cNvGrpSpPr>
          <p:nvPr/>
        </p:nvGrpSpPr>
        <p:grpSpPr bwMode="auto">
          <a:xfrm>
            <a:off x="2179638" y="660400"/>
            <a:ext cx="3760787" cy="2984500"/>
            <a:chOff x="1373" y="416"/>
            <a:chExt cx="2369" cy="1880"/>
          </a:xfrm>
        </p:grpSpPr>
        <p:pic>
          <p:nvPicPr>
            <p:cNvPr id="12296" name="Picture 10" descr="food_digestion"/>
            <p:cNvPicPr>
              <a:picLocks noChangeAspect="1" noChangeArrowheads="1"/>
            </p:cNvPicPr>
            <p:nvPr/>
          </p:nvPicPr>
          <p:blipFill>
            <a:blip r:embed="rId2">
              <a:lum bright="-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" y="462"/>
              <a:ext cx="2369" cy="1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3243" y="779"/>
              <a:ext cx="499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298" name="Rectangle 12"/>
            <p:cNvSpPr>
              <a:spLocks noChangeArrowheads="1"/>
            </p:cNvSpPr>
            <p:nvPr/>
          </p:nvSpPr>
          <p:spPr bwMode="auto">
            <a:xfrm>
              <a:off x="3243" y="1369"/>
              <a:ext cx="499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299" name="Rectangle 13"/>
            <p:cNvSpPr>
              <a:spLocks noChangeArrowheads="1"/>
            </p:cNvSpPr>
            <p:nvPr/>
          </p:nvSpPr>
          <p:spPr bwMode="auto">
            <a:xfrm>
              <a:off x="3243" y="2049"/>
              <a:ext cx="499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2300" name="Rectangle 14"/>
            <p:cNvSpPr>
              <a:spLocks noChangeArrowheads="1"/>
            </p:cNvSpPr>
            <p:nvPr/>
          </p:nvSpPr>
          <p:spPr bwMode="auto">
            <a:xfrm>
              <a:off x="2427" y="416"/>
              <a:ext cx="635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6516216" y="549215"/>
            <a:ext cx="2026517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/>
              <a:t>I. DIGESTIÓN</a:t>
            </a:r>
          </a:p>
        </p:txBody>
      </p:sp>
      <p:sp>
        <p:nvSpPr>
          <p:cNvPr id="12294" name="Text Box 19"/>
          <p:cNvSpPr txBox="1">
            <a:spLocks noChangeArrowheads="1"/>
          </p:cNvSpPr>
          <p:nvPr/>
        </p:nvSpPr>
        <p:spPr bwMode="auto">
          <a:xfrm>
            <a:off x="6971469" y="1036608"/>
            <a:ext cx="157126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Concepto</a:t>
            </a:r>
            <a:endParaRPr lang="es-MX" sz="2000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04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4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1313" y="952500"/>
            <a:ext cx="5919787" cy="4852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395536" y="427038"/>
            <a:ext cx="136750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497013" y="5734050"/>
            <a:ext cx="2805112" cy="485775"/>
          </a:xfrm>
          <a:prstGeom prst="rect">
            <a:avLst/>
          </a:prstGeom>
          <a:solidFill>
            <a:srgbClr val="FFC1E0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Moléculas grandes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853113" y="5661025"/>
            <a:ext cx="2344737" cy="669925"/>
          </a:xfrm>
          <a:prstGeom prst="rect">
            <a:avLst/>
          </a:prstGeom>
          <a:solidFill>
            <a:srgbClr val="BDDE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Moléculas pequeñas </a:t>
            </a:r>
          </a:p>
          <a:p>
            <a:pPr eaLnBrk="1" hangingPunct="1"/>
            <a:r>
              <a:rPr lang="es-ES_tradnl"/>
              <a:t>asimilables</a:t>
            </a: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4325938" y="6021388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6248977" y="710532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/>
              <a:t>I. DIGESTIÓN</a:t>
            </a:r>
          </a:p>
        </p:txBody>
      </p:sp>
      <p:sp>
        <p:nvSpPr>
          <p:cNvPr id="13320" name="Text Box 16"/>
          <p:cNvSpPr txBox="1">
            <a:spLocks noChangeArrowheads="1"/>
          </p:cNvSpPr>
          <p:nvPr/>
        </p:nvSpPr>
        <p:spPr bwMode="auto">
          <a:xfrm>
            <a:off x="6745468" y="1242374"/>
            <a:ext cx="157126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Concepto</a:t>
            </a:r>
            <a:endParaRPr lang="es-MX" sz="2000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 animBg="1"/>
      <p:bldP spid="27659" grpId="0" animBg="1"/>
      <p:bldP spid="276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2481263" y="1989138"/>
            <a:ext cx="41798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3200"/>
              <a:t>¿CÓMO ocurre esto?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2155825" y="2827338"/>
            <a:ext cx="4830763" cy="1595437"/>
          </a:xfrm>
          <a:prstGeom prst="rect">
            <a:avLst/>
          </a:prstGeom>
          <a:solidFill>
            <a:srgbClr val="FFE4AF"/>
          </a:solidFill>
          <a:ln w="9525">
            <a:solidFill>
              <a:srgbClr val="FF9225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HIDRÓLISIS</a:t>
            </a:r>
          </a:p>
          <a:p>
            <a:pPr algn="l">
              <a:defRPr/>
            </a:pPr>
            <a:endParaRPr lang="es-MX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MX" sz="2000" dirty="0"/>
              <a:t>Reacción química con aporte de AGUA </a:t>
            </a:r>
          </a:p>
          <a:p>
            <a:pPr algn="l">
              <a:defRPr/>
            </a:pPr>
            <a:r>
              <a:rPr lang="es-MX" sz="2000" dirty="0"/>
              <a:t>que se incorpora a la macromolécula </a:t>
            </a:r>
          </a:p>
          <a:p>
            <a:pPr algn="l">
              <a:defRPr/>
            </a:pPr>
            <a:r>
              <a:rPr lang="es-MX" sz="2000" dirty="0"/>
              <a:t>rompiéndola en moléculas más pequeñas</a:t>
            </a: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2193925" y="5013325"/>
            <a:ext cx="4802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O-O-O-n  </a:t>
            </a:r>
            <a:r>
              <a:rPr lang="es-MX" b="1">
                <a:solidFill>
                  <a:srgbClr val="990033"/>
                </a:solidFill>
              </a:rPr>
              <a:t>+ </a:t>
            </a:r>
            <a:r>
              <a:rPr lang="es-MX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H2O</a:t>
            </a:r>
            <a:r>
              <a:rPr lang="es-MX" b="1"/>
              <a:t>          O-</a:t>
            </a:r>
            <a:r>
              <a:rPr lang="es-MX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MX" b="1"/>
              <a:t>  </a:t>
            </a:r>
            <a:r>
              <a:rPr lang="es-MX" b="1">
                <a:solidFill>
                  <a:srgbClr val="990033"/>
                </a:solidFill>
              </a:rPr>
              <a:t>+</a:t>
            </a:r>
            <a:r>
              <a:rPr lang="es-MX" b="1"/>
              <a:t> O-</a:t>
            </a:r>
            <a:r>
              <a:rPr lang="es-MX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OH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1785938" y="5300663"/>
            <a:ext cx="18494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macromolécula </a:t>
            </a:r>
          </a:p>
          <a:p>
            <a:pPr eaLnBrk="1" hangingPunct="1"/>
            <a:r>
              <a:rPr lang="es-MX" b="1"/>
              <a:t>(1) 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5075238" y="5300663"/>
            <a:ext cx="2282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moléculas pequeñas</a:t>
            </a:r>
          </a:p>
          <a:p>
            <a:pPr eaLnBrk="1" hangingPunct="1"/>
            <a:r>
              <a:rPr lang="es-MX" b="1"/>
              <a:t>(n)</a:t>
            </a:r>
          </a:p>
        </p:txBody>
      </p:sp>
      <p:sp>
        <p:nvSpPr>
          <p:cNvPr id="157706" name="Line 10"/>
          <p:cNvSpPr>
            <a:spLocks noChangeShapeType="1"/>
          </p:cNvSpPr>
          <p:nvPr/>
        </p:nvSpPr>
        <p:spPr bwMode="auto">
          <a:xfrm>
            <a:off x="4500563" y="5229225"/>
            <a:ext cx="4318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7711" name="Rectangle 15"/>
          <p:cNvSpPr>
            <a:spLocks noChangeArrowheads="1"/>
          </p:cNvSpPr>
          <p:nvPr/>
        </p:nvSpPr>
        <p:spPr bwMode="auto">
          <a:xfrm>
            <a:off x="1835150" y="4868863"/>
            <a:ext cx="2520950" cy="10810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2" name="Rectangle 16"/>
          <p:cNvSpPr>
            <a:spLocks noChangeArrowheads="1"/>
          </p:cNvSpPr>
          <p:nvPr/>
        </p:nvSpPr>
        <p:spPr bwMode="auto">
          <a:xfrm>
            <a:off x="5076825" y="4868863"/>
            <a:ext cx="2303463" cy="10810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755650" y="908050"/>
            <a:ext cx="1439863" cy="762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6372225" y="549275"/>
            <a:ext cx="2026517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/>
              <a:t>I. DIGESTIÓN</a:t>
            </a:r>
          </a:p>
        </p:txBody>
      </p:sp>
      <p:sp>
        <p:nvSpPr>
          <p:cNvPr id="14348" name="Text Box 22"/>
          <p:cNvSpPr txBox="1">
            <a:spLocks noChangeArrowheads="1"/>
          </p:cNvSpPr>
          <p:nvPr/>
        </p:nvSpPr>
        <p:spPr bwMode="auto">
          <a:xfrm>
            <a:off x="6827478" y="1044605"/>
            <a:ext cx="157126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Concepto</a:t>
            </a:r>
            <a:endParaRPr lang="es-MX" sz="2000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15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0"/>
                                        <p:tgtEl>
                                          <p:spTgt spid="15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0"/>
                                        <p:tgtEl>
                                          <p:spTgt spid="15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1" grpId="0"/>
      <p:bldP spid="157702" grpId="0" animBg="1"/>
      <p:bldP spid="157703" grpId="0"/>
      <p:bldP spid="157704" grpId="0"/>
      <p:bldP spid="157705" grpId="0"/>
      <p:bldP spid="157706" grpId="0" animBg="1"/>
      <p:bldP spid="157711" grpId="0" animBg="1"/>
      <p:bldP spid="1577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500" name="Text Box 12"/>
          <p:cNvSpPr txBox="1">
            <a:spLocks noChangeArrowheads="1"/>
          </p:cNvSpPr>
          <p:nvPr/>
        </p:nvSpPr>
        <p:spPr bwMode="auto">
          <a:xfrm>
            <a:off x="1403350" y="1700213"/>
            <a:ext cx="2189163" cy="404812"/>
          </a:xfrm>
          <a:prstGeom prst="rect">
            <a:avLst/>
          </a:prstGeom>
          <a:noFill/>
          <a:ln w="38100">
            <a:solidFill>
              <a:srgbClr val="CC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POLISACÁRIDOS</a:t>
            </a:r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>
            <a:off x="3870325" y="1700213"/>
            <a:ext cx="1709738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PROTEÍNAS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91502" name="Text Box 14"/>
          <p:cNvSpPr txBox="1">
            <a:spLocks noChangeArrowheads="1"/>
          </p:cNvSpPr>
          <p:nvPr/>
        </p:nvSpPr>
        <p:spPr bwMode="auto">
          <a:xfrm>
            <a:off x="5918200" y="1700213"/>
            <a:ext cx="1174750" cy="404812"/>
          </a:xfrm>
          <a:prstGeom prst="rect">
            <a:avLst/>
          </a:prstGeom>
          <a:noFill/>
          <a:ln w="38100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E67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GRASAS</a:t>
            </a:r>
          </a:p>
        </p:txBody>
      </p:sp>
      <p:sp>
        <p:nvSpPr>
          <p:cNvPr id="191507" name="Text Box 19"/>
          <p:cNvSpPr txBox="1">
            <a:spLocks noChangeArrowheads="1"/>
          </p:cNvSpPr>
          <p:nvPr/>
        </p:nvSpPr>
        <p:spPr bwMode="auto">
          <a:xfrm>
            <a:off x="2561431" y="5516563"/>
            <a:ext cx="4021137" cy="830997"/>
          </a:xfrm>
          <a:prstGeom prst="rect">
            <a:avLst/>
          </a:prstGeom>
          <a:solidFill>
            <a:srgbClr val="E4AFFF"/>
          </a:solidFill>
          <a:ln w="38100">
            <a:solidFill>
              <a:srgbClr val="B829FF"/>
            </a:solidFill>
            <a:miter lim="800000"/>
            <a:headEnd/>
            <a:tailEnd/>
          </a:ln>
          <a:effectLst>
            <a:glow rad="101600">
              <a:schemeClr val="accent6">
                <a:lumMod val="40000"/>
                <a:lumOff val="6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dirty="0" smtClean="0">
                <a:solidFill>
                  <a:srgbClr val="88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     </a:t>
            </a:r>
            <a:endParaRPr lang="es-ES" sz="4800" dirty="0">
              <a:solidFill>
                <a:srgbClr val="88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1515" name="Line 27"/>
          <p:cNvSpPr>
            <a:spLocks noChangeShapeType="1"/>
          </p:cNvSpPr>
          <p:nvPr/>
        </p:nvSpPr>
        <p:spPr bwMode="auto">
          <a:xfrm>
            <a:off x="2484438" y="2133600"/>
            <a:ext cx="0" cy="2159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16" name="Line 28"/>
          <p:cNvSpPr>
            <a:spLocks noChangeShapeType="1"/>
          </p:cNvSpPr>
          <p:nvPr/>
        </p:nvSpPr>
        <p:spPr bwMode="auto">
          <a:xfrm flipH="1">
            <a:off x="4548577" y="2105025"/>
            <a:ext cx="0" cy="2159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17" name="Line 29"/>
          <p:cNvSpPr>
            <a:spLocks noChangeShapeType="1"/>
          </p:cNvSpPr>
          <p:nvPr/>
        </p:nvSpPr>
        <p:spPr bwMode="auto">
          <a:xfrm>
            <a:off x="6516688" y="2133600"/>
            <a:ext cx="0" cy="2159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1518" name="Text Box 30"/>
          <p:cNvSpPr txBox="1">
            <a:spLocks noChangeArrowheads="1"/>
          </p:cNvSpPr>
          <p:nvPr/>
        </p:nvSpPr>
        <p:spPr bwMode="auto">
          <a:xfrm>
            <a:off x="395511" y="495301"/>
            <a:ext cx="1800225" cy="76993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179512" y="4317850"/>
            <a:ext cx="3097212" cy="461963"/>
          </a:xfrm>
          <a:prstGeom prst="rect">
            <a:avLst/>
          </a:prstGeom>
          <a:solidFill>
            <a:srgbClr val="FFC1E0"/>
          </a:solidFill>
          <a:ln w="28575">
            <a:solidFill>
              <a:srgbClr val="CC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MONOSACÁRIDOS</a:t>
            </a:r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2195736" y="2736056"/>
            <a:ext cx="4608512" cy="954088"/>
          </a:xfrm>
          <a:prstGeom prst="rect">
            <a:avLst/>
          </a:prstGeom>
          <a:solidFill>
            <a:srgbClr val="E2FF8F"/>
          </a:solidFill>
          <a:ln w="38100">
            <a:solidFill>
              <a:srgbClr val="759E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HIDRÓLISIS   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+ AGUA</a:t>
            </a:r>
          </a:p>
        </p:txBody>
      </p:sp>
      <p:sp>
        <p:nvSpPr>
          <p:cNvPr id="191505" name="Text Box 17"/>
          <p:cNvSpPr txBox="1">
            <a:spLocks noChangeArrowheads="1"/>
          </p:cNvSpPr>
          <p:nvPr/>
        </p:nvSpPr>
        <p:spPr bwMode="auto">
          <a:xfrm>
            <a:off x="3347864" y="4318000"/>
            <a:ext cx="2610010" cy="461665"/>
          </a:xfrm>
          <a:prstGeom prst="rect">
            <a:avLst/>
          </a:prstGeom>
          <a:solidFill>
            <a:srgbClr val="C2C2EC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AMINOÁCIDOS</a:t>
            </a:r>
          </a:p>
        </p:txBody>
      </p:sp>
      <p:sp>
        <p:nvSpPr>
          <p:cNvPr id="191506" name="Text Box 18"/>
          <p:cNvSpPr txBox="1">
            <a:spLocks noChangeArrowheads="1"/>
          </p:cNvSpPr>
          <p:nvPr/>
        </p:nvSpPr>
        <p:spPr bwMode="auto">
          <a:xfrm>
            <a:off x="6078762" y="4316413"/>
            <a:ext cx="2885726" cy="461665"/>
          </a:xfrm>
          <a:prstGeom prst="rect">
            <a:avLst/>
          </a:prstGeom>
          <a:solidFill>
            <a:srgbClr val="FFCD9B"/>
          </a:solidFill>
          <a:ln w="28575">
            <a:solidFill>
              <a:srgbClr val="FF922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E67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ÁCIDOS GRASOS</a:t>
            </a:r>
          </a:p>
        </p:txBody>
      </p:sp>
      <p:sp>
        <p:nvSpPr>
          <p:cNvPr id="191519" name="AutoShape 31"/>
          <p:cNvSpPr>
            <a:spLocks noChangeArrowheads="1"/>
          </p:cNvSpPr>
          <p:nvPr/>
        </p:nvSpPr>
        <p:spPr bwMode="auto">
          <a:xfrm>
            <a:off x="4368396" y="4708645"/>
            <a:ext cx="360363" cy="7207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1523" name="Text Box 35"/>
          <p:cNvSpPr txBox="1">
            <a:spLocks noChangeArrowheads="1"/>
          </p:cNvSpPr>
          <p:nvPr/>
        </p:nvSpPr>
        <p:spPr bwMode="auto">
          <a:xfrm>
            <a:off x="6675438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15376" name="Text Box 36"/>
          <p:cNvSpPr txBox="1">
            <a:spLocks noChangeArrowheads="1"/>
          </p:cNvSpPr>
          <p:nvPr/>
        </p:nvSpPr>
        <p:spPr bwMode="auto">
          <a:xfrm>
            <a:off x="7028099" y="973988"/>
            <a:ext cx="157126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Concepto</a:t>
            </a:r>
            <a:endParaRPr lang="es-MX" sz="2000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500" grpId="0" animBg="1"/>
      <p:bldP spid="191501" grpId="0" animBg="1"/>
      <p:bldP spid="191502" grpId="0" animBg="1"/>
      <p:bldP spid="191507" grpId="0" animBg="1"/>
      <p:bldP spid="191515" grpId="0" animBg="1"/>
      <p:bldP spid="191516" grpId="0" animBg="1"/>
      <p:bldP spid="191517" grpId="0" animBg="1"/>
      <p:bldP spid="191504" grpId="0" animBg="1"/>
      <p:bldP spid="191503" grpId="0" animBg="1"/>
      <p:bldP spid="191505" grpId="0" animBg="1"/>
      <p:bldP spid="191506" grpId="0" animBg="1"/>
      <p:bldP spid="1915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9"/>
          <p:cNvSpPr txBox="1">
            <a:spLocks noChangeArrowheads="1"/>
          </p:cNvSpPr>
          <p:nvPr/>
        </p:nvSpPr>
        <p:spPr bwMode="auto">
          <a:xfrm>
            <a:off x="1620838" y="3187700"/>
            <a:ext cx="5994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dirty="0"/>
              <a:t>Moléculas                              </a:t>
            </a:r>
            <a:r>
              <a:rPr lang="es-MX" sz="2400" dirty="0" err="1"/>
              <a:t>Moléculas</a:t>
            </a:r>
            <a:endParaRPr lang="es-MX" sz="2400" dirty="0"/>
          </a:p>
          <a:p>
            <a:pPr algn="l" eaLnBrk="1" hangingPunct="1"/>
            <a:r>
              <a:rPr lang="es-MX" sz="2400" dirty="0"/>
              <a:t>GRANDES </a:t>
            </a:r>
            <a:r>
              <a:rPr lang="es-MX" dirty="0"/>
              <a:t>                                     </a:t>
            </a:r>
            <a:r>
              <a:rPr lang="es-MX" sz="2400" dirty="0"/>
              <a:t>PEQUEÑAS</a:t>
            </a:r>
          </a:p>
        </p:txBody>
      </p:sp>
      <p:sp>
        <p:nvSpPr>
          <p:cNvPr id="16387" name="Line 10"/>
          <p:cNvSpPr>
            <a:spLocks noChangeShapeType="1"/>
          </p:cNvSpPr>
          <p:nvPr/>
        </p:nvSpPr>
        <p:spPr bwMode="auto">
          <a:xfrm>
            <a:off x="3421063" y="3429000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388" name="Line 11"/>
          <p:cNvSpPr>
            <a:spLocks noChangeShapeType="1"/>
          </p:cNvSpPr>
          <p:nvPr/>
        </p:nvSpPr>
        <p:spPr bwMode="auto">
          <a:xfrm flipH="1">
            <a:off x="3348038" y="3644900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3403600" y="2492896"/>
            <a:ext cx="2051050" cy="822325"/>
          </a:xfrm>
          <a:prstGeom prst="rect">
            <a:avLst/>
          </a:prstGeom>
          <a:solidFill>
            <a:srgbClr val="FFD2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 dirty="0"/>
              <a:t>DIGESTIÓN</a:t>
            </a:r>
          </a:p>
          <a:p>
            <a:pPr eaLnBrk="1" hangingPunct="1"/>
            <a:r>
              <a:rPr lang="es-MX" sz="2400" dirty="0"/>
              <a:t>(hidrólisis)</a:t>
            </a:r>
          </a:p>
        </p:txBody>
      </p:sp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3565525" y="3860800"/>
            <a:ext cx="1738313" cy="641350"/>
          </a:xfrm>
          <a:prstGeom prst="rect">
            <a:avLst/>
          </a:prstGeom>
          <a:solidFill>
            <a:srgbClr val="FFE4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SÍNTESIS</a:t>
            </a:r>
          </a:p>
          <a:p>
            <a:pPr eaLnBrk="1" hangingPunct="1"/>
            <a:r>
              <a:rPr lang="es-MX"/>
              <a:t>(condensación)</a:t>
            </a:r>
          </a:p>
        </p:txBody>
      </p:sp>
      <p:sp>
        <p:nvSpPr>
          <p:cNvPr id="16391" name="Rectangle 14"/>
          <p:cNvSpPr>
            <a:spLocks noChangeArrowheads="1"/>
          </p:cNvSpPr>
          <p:nvPr/>
        </p:nvSpPr>
        <p:spPr bwMode="auto">
          <a:xfrm>
            <a:off x="1476375" y="2204864"/>
            <a:ext cx="6192838" cy="2519536"/>
          </a:xfrm>
          <a:prstGeom prst="rect">
            <a:avLst/>
          </a:prstGeom>
          <a:noFill/>
          <a:ln w="38100">
            <a:solidFill>
              <a:srgbClr val="9900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8737" name="Text Box 17"/>
          <p:cNvSpPr txBox="1">
            <a:spLocks noChangeArrowheads="1"/>
          </p:cNvSpPr>
          <p:nvPr/>
        </p:nvSpPr>
        <p:spPr bwMode="auto">
          <a:xfrm>
            <a:off x="816155" y="1125538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8739" name="Text Box 19"/>
          <p:cNvSpPr txBox="1">
            <a:spLocks noChangeArrowheads="1"/>
          </p:cNvSpPr>
          <p:nvPr/>
        </p:nvSpPr>
        <p:spPr bwMode="auto">
          <a:xfrm>
            <a:off x="6553200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16394" name="Text Box 20"/>
          <p:cNvSpPr txBox="1">
            <a:spLocks noChangeArrowheads="1"/>
          </p:cNvSpPr>
          <p:nvPr/>
        </p:nvSpPr>
        <p:spPr bwMode="auto">
          <a:xfrm>
            <a:off x="6834666" y="1012666"/>
            <a:ext cx="16257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Hidrólisis</a:t>
            </a:r>
            <a:endParaRPr lang="es-MX" sz="2000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synthesis hydrolysis"/>
          <p:cNvPicPr>
            <a:picLocks noChangeAspect="1" noChangeArrowheads="1"/>
          </p:cNvPicPr>
          <p:nvPr/>
        </p:nvPicPr>
        <p:blipFill>
          <a:blip r:embed="rId2">
            <a:lum bright="-30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43" b="3700"/>
          <a:stretch>
            <a:fillRect/>
          </a:stretch>
        </p:blipFill>
        <p:spPr bwMode="auto">
          <a:xfrm>
            <a:off x="3729558" y="2277343"/>
            <a:ext cx="40100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239" name="Text Box 7"/>
          <p:cNvSpPr txBox="1">
            <a:spLocks noChangeArrowheads="1"/>
          </p:cNvSpPr>
          <p:nvPr/>
        </p:nvSpPr>
        <p:spPr bwMode="auto">
          <a:xfrm>
            <a:off x="978484" y="2419215"/>
            <a:ext cx="2751074" cy="830997"/>
          </a:xfrm>
          <a:prstGeom prst="rect">
            <a:avLst/>
          </a:prstGeom>
          <a:solidFill>
            <a:srgbClr val="FFD2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DIGESTIÓN DE </a:t>
            </a:r>
          </a:p>
          <a:p>
            <a:pPr eaLnBrk="1" hangingPunct="1"/>
            <a:r>
              <a:rPr lang="es-MX" sz="2400" b="1"/>
              <a:t>UN POLÍMERO</a:t>
            </a:r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1537917" y="3437805"/>
            <a:ext cx="1553630" cy="461665"/>
          </a:xfrm>
          <a:prstGeom prst="rect">
            <a:avLst/>
          </a:prstGeom>
          <a:solidFill>
            <a:srgbClr val="FF9045"/>
          </a:solidFill>
          <a:ln w="19050">
            <a:solidFill>
              <a:srgbClr val="00646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/>
              <a:t>Hidrólisis</a:t>
            </a:r>
          </a:p>
        </p:txBody>
      </p:sp>
      <p:sp>
        <p:nvSpPr>
          <p:cNvPr id="223249" name="Rectangle 17"/>
          <p:cNvSpPr>
            <a:spLocks noChangeArrowheads="1"/>
          </p:cNvSpPr>
          <p:nvPr/>
        </p:nvSpPr>
        <p:spPr bwMode="auto">
          <a:xfrm>
            <a:off x="4234383" y="3358431"/>
            <a:ext cx="792163" cy="287337"/>
          </a:xfrm>
          <a:prstGeom prst="rect">
            <a:avLst/>
          </a:prstGeom>
          <a:solidFill>
            <a:srgbClr val="FFFF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1" name="Oval 19"/>
          <p:cNvSpPr>
            <a:spLocks noChangeArrowheads="1"/>
          </p:cNvSpPr>
          <p:nvPr/>
        </p:nvSpPr>
        <p:spPr bwMode="auto">
          <a:xfrm>
            <a:off x="3947046" y="3861668"/>
            <a:ext cx="2376487" cy="792163"/>
          </a:xfrm>
          <a:prstGeom prst="ellipse">
            <a:avLst/>
          </a:prstGeom>
          <a:noFill/>
          <a:ln w="38100">
            <a:solidFill>
              <a:srgbClr val="FF66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2" name="Oval 20"/>
          <p:cNvSpPr>
            <a:spLocks noChangeArrowheads="1"/>
          </p:cNvSpPr>
          <p:nvPr/>
        </p:nvSpPr>
        <p:spPr bwMode="auto">
          <a:xfrm>
            <a:off x="6323533" y="3861668"/>
            <a:ext cx="1296988" cy="720725"/>
          </a:xfrm>
          <a:prstGeom prst="ellipse">
            <a:avLst/>
          </a:prstGeom>
          <a:noFill/>
          <a:ln w="38100">
            <a:solidFill>
              <a:srgbClr val="FF66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3" name="Rectangle 21"/>
          <p:cNvSpPr>
            <a:spLocks noChangeArrowheads="1"/>
          </p:cNvSpPr>
          <p:nvPr/>
        </p:nvSpPr>
        <p:spPr bwMode="auto">
          <a:xfrm>
            <a:off x="706636" y="2061443"/>
            <a:ext cx="7272808" cy="2879725"/>
          </a:xfrm>
          <a:prstGeom prst="rect">
            <a:avLst/>
          </a:prstGeom>
          <a:noFill/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4" name="AutoShape 22"/>
          <p:cNvSpPr>
            <a:spLocks noChangeArrowheads="1"/>
          </p:cNvSpPr>
          <p:nvPr/>
        </p:nvSpPr>
        <p:spPr bwMode="auto">
          <a:xfrm>
            <a:off x="6821660" y="3178249"/>
            <a:ext cx="1422748" cy="398626"/>
          </a:xfrm>
          <a:prstGeom prst="leftArrow">
            <a:avLst>
              <a:gd name="adj1" fmla="val 50000"/>
              <a:gd name="adj2" fmla="val 154846"/>
            </a:avLst>
          </a:prstGeom>
          <a:solidFill>
            <a:srgbClr val="E271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3258" name="Freeform 26"/>
          <p:cNvSpPr>
            <a:spLocks/>
          </p:cNvSpPr>
          <p:nvPr/>
        </p:nvSpPr>
        <p:spPr bwMode="auto">
          <a:xfrm rot="9292472" flipH="1">
            <a:off x="5940946" y="2861543"/>
            <a:ext cx="336550" cy="633413"/>
          </a:xfrm>
          <a:custGeom>
            <a:avLst/>
            <a:gdLst>
              <a:gd name="T0" fmla="*/ 2147483647 w 106"/>
              <a:gd name="T1" fmla="*/ 0 h 408"/>
              <a:gd name="T2" fmla="*/ 2147483647 w 106"/>
              <a:gd name="T3" fmla="*/ 2147483647 h 408"/>
              <a:gd name="T4" fmla="*/ 2147483647 w 106"/>
              <a:gd name="T5" fmla="*/ 2147483647 h 4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6" h="408">
                <a:moveTo>
                  <a:pt x="106" y="0"/>
                </a:moveTo>
                <a:cubicBezTo>
                  <a:pt x="68" y="34"/>
                  <a:pt x="30" y="68"/>
                  <a:pt x="15" y="136"/>
                </a:cubicBezTo>
                <a:cubicBezTo>
                  <a:pt x="0" y="204"/>
                  <a:pt x="15" y="363"/>
                  <a:pt x="15" y="408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3261" name="Text Box 29"/>
          <p:cNvSpPr txBox="1">
            <a:spLocks noChangeArrowheads="1"/>
          </p:cNvSpPr>
          <p:nvPr/>
        </p:nvSpPr>
        <p:spPr bwMode="auto">
          <a:xfrm>
            <a:off x="6553200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17420" name="Text Box 30"/>
          <p:cNvSpPr txBox="1">
            <a:spLocks noChangeArrowheads="1"/>
          </p:cNvSpPr>
          <p:nvPr/>
        </p:nvSpPr>
        <p:spPr bwMode="auto">
          <a:xfrm>
            <a:off x="6854742" y="1000273"/>
            <a:ext cx="16257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Hidrólisis</a:t>
            </a:r>
            <a:endParaRPr lang="es-MX" sz="2000" dirty="0"/>
          </a:p>
        </p:txBody>
      </p:sp>
      <p:sp>
        <p:nvSpPr>
          <p:cNvPr id="223264" name="Line 32"/>
          <p:cNvSpPr>
            <a:spLocks noChangeShapeType="1"/>
          </p:cNvSpPr>
          <p:nvPr/>
        </p:nvSpPr>
        <p:spPr bwMode="auto">
          <a:xfrm flipH="1">
            <a:off x="5099571" y="3213968"/>
            <a:ext cx="0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2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9" grpId="0" animBg="1"/>
      <p:bldP spid="223240" grpId="0" animBg="1"/>
      <p:bldP spid="223249" grpId="0" animBg="1"/>
      <p:bldP spid="223251" grpId="0" animBg="1"/>
      <p:bldP spid="223252" grpId="0" animBg="1"/>
      <p:bldP spid="223253" grpId="0" animBg="1"/>
      <p:bldP spid="223254" grpId="0" animBg="1"/>
      <p:bldP spid="223258" grpId="0" animBg="1"/>
      <p:bldP spid="22326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2614613" y="2227263"/>
            <a:ext cx="3914775" cy="2403475"/>
          </a:xfrm>
          <a:prstGeom prst="rect">
            <a:avLst/>
          </a:prstGeom>
          <a:solidFill>
            <a:srgbClr val="E1F5FF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MX" sz="1000" b="1"/>
          </a:p>
          <a:p>
            <a:pPr algn="l" eaLnBrk="1" hangingPunct="1"/>
            <a:r>
              <a:rPr lang="es-MX" sz="2400" b="1"/>
              <a:t>HIDRÓLISIS</a:t>
            </a:r>
          </a:p>
          <a:p>
            <a:pPr algn="l" eaLnBrk="1" hangingPunct="1"/>
            <a:r>
              <a:rPr lang="es-MX" sz="1000"/>
              <a:t> </a:t>
            </a:r>
          </a:p>
          <a:p>
            <a:pPr algn="l" eaLnBrk="1" hangingPunct="1"/>
            <a:r>
              <a:rPr lang="es-MX" sz="2400"/>
              <a:t>Aporte de agua y </a:t>
            </a:r>
          </a:p>
          <a:p>
            <a:pPr algn="l" eaLnBrk="1" hangingPunct="1"/>
            <a:r>
              <a:rPr lang="es-MX" sz="2400"/>
              <a:t>separación de la molécula </a:t>
            </a:r>
          </a:p>
          <a:p>
            <a:pPr algn="l" eaLnBrk="1" hangingPunct="1"/>
            <a:r>
              <a:rPr lang="es-MX" sz="2400"/>
              <a:t>por acción ENZIMÁTICA </a:t>
            </a:r>
          </a:p>
          <a:p>
            <a:pPr algn="l" eaLnBrk="1" hangingPunct="1"/>
            <a:r>
              <a:rPr lang="es-MX" sz="2400"/>
              <a:t>específica</a:t>
            </a:r>
          </a:p>
          <a:p>
            <a:pPr algn="l" eaLnBrk="1" hangingPunct="1"/>
            <a:endParaRPr lang="es-MX" sz="1000"/>
          </a:p>
        </p:txBody>
      </p:sp>
      <p:sp>
        <p:nvSpPr>
          <p:cNvPr id="159753" name="Text Box 9"/>
          <p:cNvSpPr txBox="1">
            <a:spLocks noChangeArrowheads="1"/>
          </p:cNvSpPr>
          <p:nvPr/>
        </p:nvSpPr>
        <p:spPr bwMode="auto">
          <a:xfrm>
            <a:off x="1259632" y="145782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9758" name="Text Box 14"/>
          <p:cNvSpPr txBox="1">
            <a:spLocks noChangeArrowheads="1"/>
          </p:cNvSpPr>
          <p:nvPr/>
        </p:nvSpPr>
        <p:spPr bwMode="auto">
          <a:xfrm>
            <a:off x="6553200" y="547688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18438" name="Text Box 15"/>
          <p:cNvSpPr txBox="1">
            <a:spLocks noChangeArrowheads="1"/>
          </p:cNvSpPr>
          <p:nvPr/>
        </p:nvSpPr>
        <p:spPr bwMode="auto">
          <a:xfrm>
            <a:off x="6851359" y="980728"/>
            <a:ext cx="16257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Hidrólisis</a:t>
            </a:r>
            <a:endParaRPr lang="es-MX" sz="20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15529" y="1690688"/>
            <a:ext cx="4855816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primero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 por encima de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64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 b="58627"/>
          <a:stretch/>
        </p:blipFill>
        <p:spPr>
          <a:xfrm>
            <a:off x="973138" y="1263649"/>
            <a:ext cx="6227762" cy="1878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1260475" y="1343025"/>
            <a:ext cx="936625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49" name="Oval 9"/>
          <p:cNvSpPr>
            <a:spLocks noChangeArrowheads="1"/>
          </p:cNvSpPr>
          <p:nvPr/>
        </p:nvSpPr>
        <p:spPr bwMode="auto">
          <a:xfrm>
            <a:off x="2700338" y="2351088"/>
            <a:ext cx="1944687" cy="647700"/>
          </a:xfrm>
          <a:prstGeom prst="ellipse">
            <a:avLst/>
          </a:prstGeom>
          <a:noFill/>
          <a:ln w="28575">
            <a:solidFill>
              <a:srgbClr val="FF11FF"/>
            </a:solidFill>
            <a:prstDash val="sys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1" name="Rectangle 11"/>
          <p:cNvSpPr>
            <a:spLocks noChangeArrowheads="1"/>
          </p:cNvSpPr>
          <p:nvPr/>
        </p:nvSpPr>
        <p:spPr bwMode="auto">
          <a:xfrm>
            <a:off x="5437188" y="1558925"/>
            <a:ext cx="1296987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7" name="Oval 17"/>
          <p:cNvSpPr>
            <a:spLocks noChangeArrowheads="1"/>
          </p:cNvSpPr>
          <p:nvPr/>
        </p:nvSpPr>
        <p:spPr bwMode="auto">
          <a:xfrm>
            <a:off x="3779838" y="1484313"/>
            <a:ext cx="1439862" cy="576262"/>
          </a:xfrm>
          <a:prstGeom prst="ellipse">
            <a:avLst/>
          </a:prstGeom>
          <a:noFill/>
          <a:ln w="28575">
            <a:solidFill>
              <a:srgbClr val="FF1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7296262" y="1343026"/>
            <a:ext cx="1512664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62" name="Text Box 22"/>
          <p:cNvSpPr txBox="1">
            <a:spLocks noChangeArrowheads="1"/>
          </p:cNvSpPr>
          <p:nvPr/>
        </p:nvSpPr>
        <p:spPr bwMode="auto">
          <a:xfrm>
            <a:off x="6842125" y="333375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19467" name="Text Box 23"/>
          <p:cNvSpPr txBox="1">
            <a:spLocks noChangeArrowheads="1"/>
          </p:cNvSpPr>
          <p:nvPr/>
        </p:nvSpPr>
        <p:spPr bwMode="auto">
          <a:xfrm>
            <a:off x="7139776" y="806143"/>
            <a:ext cx="16257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Hidrólisis</a:t>
            </a:r>
            <a:endParaRPr lang="es-MX" sz="2000" dirty="0"/>
          </a:p>
        </p:txBody>
      </p:sp>
      <p:sp>
        <p:nvSpPr>
          <p:cNvPr id="2" name="1 Rectángulo"/>
          <p:cNvSpPr/>
          <p:nvPr/>
        </p:nvSpPr>
        <p:spPr bwMode="auto">
          <a:xfrm>
            <a:off x="5437188" y="1050926"/>
            <a:ext cx="1655092" cy="292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008468" y="846546"/>
            <a:ext cx="14398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DIGESTIÓN</a:t>
            </a:r>
            <a:endParaRPr lang="es-VE" sz="16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653362" y="867364"/>
            <a:ext cx="998992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ENLACE</a:t>
            </a:r>
            <a:endParaRPr lang="es-VE" sz="16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929664" y="845655"/>
            <a:ext cx="10663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ENZIMA</a:t>
            </a:r>
            <a:endParaRPr lang="es-VE" sz="16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324228" y="828001"/>
            <a:ext cx="1552028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PRODUCTOS </a:t>
            </a:r>
          </a:p>
          <a:p>
            <a:r>
              <a:rPr lang="es-VE" sz="1600" b="1" dirty="0" smtClean="0"/>
              <a:t>FINALES</a:t>
            </a:r>
            <a:endParaRPr lang="es-VE" sz="1600" b="1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5" grpId="0" animBg="1"/>
      <p:bldP spid="215049" grpId="0" animBg="1"/>
      <p:bldP spid="215051" grpId="0" animBg="1"/>
      <p:bldP spid="2150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0" b="22952"/>
          <a:stretch/>
        </p:blipFill>
        <p:spPr>
          <a:xfrm>
            <a:off x="973138" y="1190625"/>
            <a:ext cx="6227762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260475" y="1343025"/>
            <a:ext cx="936625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5867400" y="4581525"/>
            <a:ext cx="1368425" cy="360363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2" name="Oval 8"/>
          <p:cNvSpPr>
            <a:spLocks noChangeArrowheads="1"/>
          </p:cNvSpPr>
          <p:nvPr/>
        </p:nvSpPr>
        <p:spPr bwMode="auto">
          <a:xfrm>
            <a:off x="2815716" y="4666794"/>
            <a:ext cx="2375892" cy="417969"/>
          </a:xfrm>
          <a:prstGeom prst="ellipse">
            <a:avLst/>
          </a:prstGeom>
          <a:noFill/>
          <a:ln w="28575">
            <a:solidFill>
              <a:srgbClr val="009AD0"/>
            </a:solidFill>
            <a:prstDash val="sys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6" name="Oval 9"/>
          <p:cNvSpPr>
            <a:spLocks noChangeArrowheads="1"/>
          </p:cNvSpPr>
          <p:nvPr/>
        </p:nvSpPr>
        <p:spPr bwMode="auto">
          <a:xfrm>
            <a:off x="2700338" y="2351088"/>
            <a:ext cx="1944687" cy="647700"/>
          </a:xfrm>
          <a:prstGeom prst="ellipse">
            <a:avLst/>
          </a:prstGeom>
          <a:noFill/>
          <a:ln w="28575">
            <a:solidFill>
              <a:srgbClr val="FF11FF"/>
            </a:solidFill>
            <a:prstDash val="sys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5437188" y="1558925"/>
            <a:ext cx="1296987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77" name="Rectangle 13"/>
          <p:cNvSpPr>
            <a:spLocks noChangeArrowheads="1"/>
          </p:cNvSpPr>
          <p:nvPr/>
        </p:nvSpPr>
        <p:spPr bwMode="auto">
          <a:xfrm>
            <a:off x="1260475" y="3359150"/>
            <a:ext cx="1296988" cy="503238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1" name="Oval 17"/>
          <p:cNvSpPr>
            <a:spLocks noChangeArrowheads="1"/>
          </p:cNvSpPr>
          <p:nvPr/>
        </p:nvSpPr>
        <p:spPr bwMode="auto">
          <a:xfrm>
            <a:off x="4787900" y="4076700"/>
            <a:ext cx="1512888" cy="504825"/>
          </a:xfrm>
          <a:prstGeom prst="ellipse">
            <a:avLst/>
          </a:prstGeom>
          <a:noFill/>
          <a:ln w="28575">
            <a:solidFill>
              <a:srgbClr val="009A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490" name="Oval 18"/>
          <p:cNvSpPr>
            <a:spLocks noChangeArrowheads="1"/>
          </p:cNvSpPr>
          <p:nvPr/>
        </p:nvSpPr>
        <p:spPr bwMode="auto">
          <a:xfrm>
            <a:off x="3779838" y="1484313"/>
            <a:ext cx="1439862" cy="576262"/>
          </a:xfrm>
          <a:prstGeom prst="ellipse">
            <a:avLst/>
          </a:prstGeom>
          <a:noFill/>
          <a:ln w="28575">
            <a:solidFill>
              <a:srgbClr val="FF1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6083" name="Text Box 19"/>
          <p:cNvSpPr txBox="1">
            <a:spLocks noChangeArrowheads="1"/>
          </p:cNvSpPr>
          <p:nvPr/>
        </p:nvSpPr>
        <p:spPr bwMode="auto">
          <a:xfrm>
            <a:off x="7400925" y="1292225"/>
            <a:ext cx="1370013" cy="76835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6913563" y="260350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20493" name="Text Box 24"/>
          <p:cNvSpPr txBox="1">
            <a:spLocks noChangeArrowheads="1"/>
          </p:cNvSpPr>
          <p:nvPr/>
        </p:nvSpPr>
        <p:spPr bwMode="auto">
          <a:xfrm>
            <a:off x="7200900" y="703233"/>
            <a:ext cx="16257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Hidrólisis</a:t>
            </a:r>
            <a:endParaRPr lang="es-MX" sz="2000" dirty="0"/>
          </a:p>
        </p:txBody>
      </p:sp>
      <p:sp>
        <p:nvSpPr>
          <p:cNvPr id="2" name="1 Rectángulo"/>
          <p:cNvSpPr/>
          <p:nvPr/>
        </p:nvSpPr>
        <p:spPr bwMode="auto">
          <a:xfrm>
            <a:off x="4787900" y="977900"/>
            <a:ext cx="2232372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08468" y="846546"/>
            <a:ext cx="14398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653362" y="867364"/>
            <a:ext cx="998992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929664" y="845655"/>
            <a:ext cx="10663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324228" y="828001"/>
            <a:ext cx="1552028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</a:t>
            </a:r>
          </a:p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70" grpId="0" animBg="1"/>
      <p:bldP spid="216072" grpId="0" animBg="1"/>
      <p:bldP spid="216077" grpId="0" animBg="1"/>
      <p:bldP spid="21608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img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9"/>
          <a:stretch/>
        </p:blipFill>
        <p:spPr>
          <a:xfrm>
            <a:off x="683568" y="1065280"/>
            <a:ext cx="6227762" cy="530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Rectangle 8"/>
          <p:cNvSpPr>
            <a:spLocks noChangeArrowheads="1"/>
          </p:cNvSpPr>
          <p:nvPr/>
        </p:nvSpPr>
        <p:spPr bwMode="auto">
          <a:xfrm>
            <a:off x="970905" y="1144655"/>
            <a:ext cx="936625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08" name="Rectangle 9"/>
          <p:cNvSpPr>
            <a:spLocks noChangeArrowheads="1"/>
          </p:cNvSpPr>
          <p:nvPr/>
        </p:nvSpPr>
        <p:spPr bwMode="auto">
          <a:xfrm>
            <a:off x="5561955" y="4403109"/>
            <a:ext cx="1349375" cy="503238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1115368" y="5068955"/>
            <a:ext cx="1008062" cy="323850"/>
          </a:xfrm>
          <a:prstGeom prst="rect">
            <a:avLst/>
          </a:prstGeom>
          <a:noFill/>
          <a:ln w="38100">
            <a:solidFill>
              <a:srgbClr val="E271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0" name="Oval 11"/>
          <p:cNvSpPr>
            <a:spLocks noChangeArrowheads="1"/>
          </p:cNvSpPr>
          <p:nvPr/>
        </p:nvSpPr>
        <p:spPr bwMode="auto">
          <a:xfrm>
            <a:off x="2482205" y="4454593"/>
            <a:ext cx="2374900" cy="431800"/>
          </a:xfrm>
          <a:prstGeom prst="ellipse">
            <a:avLst/>
          </a:prstGeom>
          <a:noFill/>
          <a:ln w="28575">
            <a:solidFill>
              <a:srgbClr val="009AD0"/>
            </a:solidFill>
            <a:prstDash val="sys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1" name="Oval 12"/>
          <p:cNvSpPr>
            <a:spLocks noChangeArrowheads="1"/>
          </p:cNvSpPr>
          <p:nvPr/>
        </p:nvSpPr>
        <p:spPr bwMode="auto">
          <a:xfrm>
            <a:off x="2410768" y="2152718"/>
            <a:ext cx="1944687" cy="647700"/>
          </a:xfrm>
          <a:prstGeom prst="ellipse">
            <a:avLst/>
          </a:prstGeom>
          <a:noFill/>
          <a:ln w="28575">
            <a:solidFill>
              <a:srgbClr val="FF11FF"/>
            </a:solidFill>
            <a:prstDash val="sys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5" name="Oval 13"/>
          <p:cNvSpPr>
            <a:spLocks noChangeArrowheads="1"/>
          </p:cNvSpPr>
          <p:nvPr/>
        </p:nvSpPr>
        <p:spPr bwMode="auto">
          <a:xfrm>
            <a:off x="2555230" y="5896043"/>
            <a:ext cx="2303463" cy="574675"/>
          </a:xfrm>
          <a:prstGeom prst="ellipse">
            <a:avLst/>
          </a:prstGeom>
          <a:noFill/>
          <a:ln w="28575">
            <a:solidFill>
              <a:srgbClr val="E27100"/>
            </a:solidFill>
            <a:prstDash val="sysDash"/>
            <a:round/>
            <a:headEnd/>
            <a:tailEnd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3" name="Rectangle 15"/>
          <p:cNvSpPr>
            <a:spLocks noChangeArrowheads="1"/>
          </p:cNvSpPr>
          <p:nvPr/>
        </p:nvSpPr>
        <p:spPr bwMode="auto">
          <a:xfrm>
            <a:off x="5147618" y="1360555"/>
            <a:ext cx="1296987" cy="431800"/>
          </a:xfrm>
          <a:prstGeom prst="rect">
            <a:avLst/>
          </a:prstGeom>
          <a:noFill/>
          <a:ln w="38100">
            <a:solidFill>
              <a:srgbClr val="FF11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8" name="Rectangle 16"/>
          <p:cNvSpPr>
            <a:spLocks noChangeArrowheads="1"/>
          </p:cNvSpPr>
          <p:nvPr/>
        </p:nvSpPr>
        <p:spPr bwMode="auto">
          <a:xfrm>
            <a:off x="5507980" y="5535680"/>
            <a:ext cx="1368425" cy="431800"/>
          </a:xfrm>
          <a:prstGeom prst="rect">
            <a:avLst/>
          </a:prstGeom>
          <a:noFill/>
          <a:ln w="38100">
            <a:solidFill>
              <a:srgbClr val="E271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5" name="Rectangle 17"/>
          <p:cNvSpPr>
            <a:spLocks noChangeArrowheads="1"/>
          </p:cNvSpPr>
          <p:nvPr/>
        </p:nvSpPr>
        <p:spPr bwMode="auto">
          <a:xfrm>
            <a:off x="970905" y="3177381"/>
            <a:ext cx="1296988" cy="503238"/>
          </a:xfrm>
          <a:prstGeom prst="rect">
            <a:avLst/>
          </a:prstGeom>
          <a:noFill/>
          <a:ln w="38100">
            <a:solidFill>
              <a:srgbClr val="009AD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8" name="Oval 24"/>
          <p:cNvSpPr>
            <a:spLocks noChangeArrowheads="1"/>
          </p:cNvSpPr>
          <p:nvPr/>
        </p:nvSpPr>
        <p:spPr bwMode="auto">
          <a:xfrm>
            <a:off x="3490268" y="1285943"/>
            <a:ext cx="1439862" cy="576262"/>
          </a:xfrm>
          <a:prstGeom prst="ellipse">
            <a:avLst/>
          </a:prstGeom>
          <a:noFill/>
          <a:ln w="28575">
            <a:solidFill>
              <a:srgbClr val="FF1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9" name="Oval 25"/>
          <p:cNvSpPr>
            <a:spLocks noChangeArrowheads="1"/>
          </p:cNvSpPr>
          <p:nvPr/>
        </p:nvSpPr>
        <p:spPr bwMode="auto">
          <a:xfrm>
            <a:off x="4498330" y="3878330"/>
            <a:ext cx="1512888" cy="504825"/>
          </a:xfrm>
          <a:prstGeom prst="ellipse">
            <a:avLst/>
          </a:prstGeom>
          <a:noFill/>
          <a:ln w="28575">
            <a:solidFill>
              <a:srgbClr val="009AD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18" name="Oval 26"/>
          <p:cNvSpPr>
            <a:spLocks noChangeArrowheads="1"/>
          </p:cNvSpPr>
          <p:nvPr/>
        </p:nvSpPr>
        <p:spPr bwMode="auto">
          <a:xfrm>
            <a:off x="3995093" y="5462655"/>
            <a:ext cx="1150937" cy="504825"/>
          </a:xfrm>
          <a:prstGeom prst="ellipse">
            <a:avLst/>
          </a:prstGeom>
          <a:noFill/>
          <a:ln w="28575">
            <a:solidFill>
              <a:srgbClr val="E271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7190031" y="1396560"/>
            <a:ext cx="158591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6913563" y="333375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21523" name="Text Box 32"/>
          <p:cNvSpPr txBox="1">
            <a:spLocks noChangeArrowheads="1"/>
          </p:cNvSpPr>
          <p:nvPr/>
        </p:nvSpPr>
        <p:spPr bwMode="auto">
          <a:xfrm>
            <a:off x="7239576" y="805353"/>
            <a:ext cx="162576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2. Hidrólisis</a:t>
            </a:r>
            <a:endParaRPr lang="es-MX" sz="2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828075" y="639233"/>
            <a:ext cx="14398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472969" y="660051"/>
            <a:ext cx="998992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749271" y="638342"/>
            <a:ext cx="106631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5254774" y="852555"/>
            <a:ext cx="1577998" cy="292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143835" y="620688"/>
            <a:ext cx="1552028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</a:t>
            </a:r>
          </a:p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FINALES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 animBg="1"/>
      <p:bldP spid="59405" grpId="0" animBg="1"/>
      <p:bldP spid="59408" grpId="0" animBg="1"/>
      <p:bldP spid="594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2694781" y="3326186"/>
            <a:ext cx="3754438" cy="1381125"/>
          </a:xfrm>
          <a:prstGeom prst="rect">
            <a:avLst/>
          </a:prstGeom>
          <a:solidFill>
            <a:srgbClr val="CCCCFF"/>
          </a:solidFill>
          <a:ln w="952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0000"/>
              <a:buFontTx/>
              <a:buChar char="•"/>
            </a:pPr>
            <a:r>
              <a:rPr lang="es-MX" sz="2000"/>
              <a:t>Jugos Digestivos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1200"/>
          </a:p>
          <a:p>
            <a:pPr algn="l" eaLnBrk="1" hangingPunct="1">
              <a:buSzPct val="150000"/>
              <a:buFontTx/>
              <a:buChar char="•"/>
            </a:pPr>
            <a:r>
              <a:rPr lang="es-MX" sz="2000"/>
              <a:t>Membrana apical enterocitos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1200"/>
          </a:p>
          <a:p>
            <a:pPr algn="l" eaLnBrk="1" hangingPunct="1">
              <a:buSzPct val="150000"/>
              <a:buFontTx/>
              <a:buChar char="•"/>
            </a:pPr>
            <a:r>
              <a:rPr lang="es-MX" sz="2000"/>
              <a:t>Citoplasma enterocitos</a:t>
            </a:r>
          </a:p>
        </p:txBody>
      </p:sp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2628199" y="2708275"/>
            <a:ext cx="388760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DIGESTIVAS</a:t>
            </a:r>
          </a:p>
        </p:txBody>
      </p:sp>
      <p:sp>
        <p:nvSpPr>
          <p:cNvPr id="201737" name="Text Box 9"/>
          <p:cNvSpPr txBox="1">
            <a:spLocks noChangeArrowheads="1"/>
          </p:cNvSpPr>
          <p:nvPr/>
        </p:nvSpPr>
        <p:spPr bwMode="auto">
          <a:xfrm>
            <a:off x="6516688" y="610758"/>
            <a:ext cx="2026517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dirty="0"/>
              <a:t>I. DIGESTIÓN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1846262" y="1939927"/>
            <a:ext cx="545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¿Dónde están las enzimas digestivas?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043608" y="116153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17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3" grpId="0" animBg="1"/>
      <p:bldP spid="201734" grpId="0" animBg="1"/>
      <p:bldP spid="2017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3203575" y="1196975"/>
            <a:ext cx="0" cy="22320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>
            <a:off x="3203575" y="4437063"/>
            <a:ext cx="0" cy="17287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26313" name="Text Box 9"/>
          <p:cNvSpPr txBox="1">
            <a:spLocks noChangeArrowheads="1"/>
          </p:cNvSpPr>
          <p:nvPr/>
        </p:nvSpPr>
        <p:spPr bwMode="auto">
          <a:xfrm>
            <a:off x="813713" y="1956663"/>
            <a:ext cx="2198038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Jugos digestivos</a:t>
            </a:r>
          </a:p>
          <a:p>
            <a:pPr eaLnBrk="1" hangingPunct="1"/>
            <a:r>
              <a:rPr lang="es-ES" sz="2000" dirty="0" smtClean="0"/>
              <a:t>ENZIMÁTICOS</a:t>
            </a:r>
            <a:endParaRPr lang="es-ES" sz="2000" dirty="0"/>
          </a:p>
        </p:txBody>
      </p:sp>
      <p:sp>
        <p:nvSpPr>
          <p:cNvPr id="226314" name="Text Box 10"/>
          <p:cNvSpPr txBox="1">
            <a:spLocks noChangeArrowheads="1"/>
          </p:cNvSpPr>
          <p:nvPr/>
        </p:nvSpPr>
        <p:spPr bwMode="auto">
          <a:xfrm>
            <a:off x="1038958" y="4868863"/>
            <a:ext cx="1949572" cy="923330"/>
          </a:xfrm>
          <a:prstGeom prst="rect">
            <a:avLst/>
          </a:prstGeom>
          <a:solidFill>
            <a:schemeClr val="accent1"/>
          </a:solidFill>
          <a:ln w="952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/>
              <a:t>Jugos </a:t>
            </a:r>
            <a:r>
              <a:rPr lang="es-ES" b="1" dirty="0" err="1" smtClean="0"/>
              <a:t>digest</a:t>
            </a:r>
            <a:r>
              <a:rPr lang="es-ES" b="1" dirty="0" smtClean="0"/>
              <a:t>. </a:t>
            </a:r>
          </a:p>
          <a:p>
            <a:pPr eaLnBrk="1" hangingPunct="1"/>
            <a:r>
              <a:rPr lang="es-ES" b="1" dirty="0" smtClean="0"/>
              <a:t>NO</a:t>
            </a:r>
            <a:endParaRPr lang="es-ES" b="1" dirty="0"/>
          </a:p>
          <a:p>
            <a:pPr eaLnBrk="1" hangingPunct="1"/>
            <a:r>
              <a:rPr lang="es-ES" b="1" dirty="0"/>
              <a:t>ENZIMÁTICOS</a:t>
            </a:r>
          </a:p>
        </p:txBody>
      </p:sp>
      <p:sp>
        <p:nvSpPr>
          <p:cNvPr id="226315" name="Text Box 11"/>
          <p:cNvSpPr txBox="1">
            <a:spLocks noChangeArrowheads="1"/>
          </p:cNvSpPr>
          <p:nvPr/>
        </p:nvSpPr>
        <p:spPr bwMode="auto">
          <a:xfrm>
            <a:off x="7280828" y="901760"/>
            <a:ext cx="1494320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dirty="0" smtClean="0"/>
              <a:t>3. Enzimas</a:t>
            </a:r>
            <a:endParaRPr lang="es-MX" sz="2000" dirty="0"/>
          </a:p>
          <a:p>
            <a:pPr algn="l">
              <a:defRPr/>
            </a:pPr>
            <a:r>
              <a:rPr lang="es-MX" sz="2000" dirty="0" smtClean="0"/>
              <a:t>Digestivas</a:t>
            </a:r>
            <a:endParaRPr lang="es-MX" sz="2000" dirty="0"/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5219700" y="4797425"/>
            <a:ext cx="2808288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6317" name="Text Box 13"/>
          <p:cNvSpPr txBox="1">
            <a:spLocks noChangeArrowheads="1"/>
          </p:cNvSpPr>
          <p:nvPr/>
        </p:nvSpPr>
        <p:spPr bwMode="auto">
          <a:xfrm>
            <a:off x="5148263" y="4705685"/>
            <a:ext cx="1762125" cy="669925"/>
          </a:xfrm>
          <a:prstGeom prst="rect">
            <a:avLst/>
          </a:prstGeom>
          <a:solidFill>
            <a:srgbClr val="DDDDFF"/>
          </a:solidFill>
          <a:ln w="28575">
            <a:solidFill>
              <a:srgbClr val="9966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/>
              <a:t>Medio acuoso</a:t>
            </a:r>
          </a:p>
          <a:p>
            <a:pPr algn="l" eaLnBrk="1" hangingPunct="1"/>
            <a:r>
              <a:rPr lang="es-MX"/>
              <a:t>para absorción</a:t>
            </a:r>
          </a:p>
        </p:txBody>
      </p:sp>
      <p:sp>
        <p:nvSpPr>
          <p:cNvPr id="23565" name="Rectangle 14"/>
          <p:cNvSpPr>
            <a:spLocks noChangeArrowheads="1"/>
          </p:cNvSpPr>
          <p:nvPr/>
        </p:nvSpPr>
        <p:spPr bwMode="auto">
          <a:xfrm>
            <a:off x="5148263" y="5734050"/>
            <a:ext cx="34559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6319" name="Text Box 15"/>
          <p:cNvSpPr txBox="1">
            <a:spLocks noChangeArrowheads="1"/>
          </p:cNvSpPr>
          <p:nvPr/>
        </p:nvSpPr>
        <p:spPr bwMode="auto">
          <a:xfrm>
            <a:off x="5148263" y="5519163"/>
            <a:ext cx="2224087" cy="669925"/>
          </a:xfrm>
          <a:prstGeom prst="rect">
            <a:avLst/>
          </a:prstGeom>
          <a:solidFill>
            <a:srgbClr val="EFFFC3"/>
          </a:solidFill>
          <a:ln w="28575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dirty="0"/>
              <a:t>Ayuda a digerir y a</a:t>
            </a:r>
          </a:p>
          <a:p>
            <a:pPr algn="l" eaLnBrk="1" hangingPunct="1"/>
            <a:r>
              <a:rPr lang="es-MX" dirty="0"/>
              <a:t>transportar grasas</a:t>
            </a:r>
          </a:p>
        </p:txBody>
      </p:sp>
      <p:sp>
        <p:nvSpPr>
          <p:cNvPr id="226321" name="Text Box 17"/>
          <p:cNvSpPr txBox="1">
            <a:spLocks noChangeArrowheads="1"/>
          </p:cNvSpPr>
          <p:nvPr/>
        </p:nvSpPr>
        <p:spPr bwMode="auto">
          <a:xfrm>
            <a:off x="601987" y="836613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23" name="Text Box 19"/>
          <p:cNvSpPr txBox="1">
            <a:spLocks noChangeArrowheads="1"/>
          </p:cNvSpPr>
          <p:nvPr/>
        </p:nvSpPr>
        <p:spPr bwMode="auto">
          <a:xfrm>
            <a:off x="6638925" y="404813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 dirty="0"/>
              <a:t>I. DIGESTIÓN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507345" y="1329745"/>
            <a:ext cx="886781" cy="307777"/>
          </a:xfrm>
          <a:prstGeom prst="rect">
            <a:avLst/>
          </a:prstGeom>
          <a:solidFill>
            <a:srgbClr val="FFC000"/>
          </a:solidFill>
          <a:ln w="28575">
            <a:solidFill>
              <a:srgbClr val="FF9045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464063" y="1928034"/>
            <a:ext cx="1430200" cy="307777"/>
          </a:xfrm>
          <a:prstGeom prst="rect">
            <a:avLst/>
          </a:prstGeom>
          <a:solidFill>
            <a:srgbClr val="FFC000"/>
          </a:solidFill>
          <a:ln w="28575">
            <a:solidFill>
              <a:srgbClr val="FF9045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GÁSTRICO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456049" y="2760140"/>
            <a:ext cx="1779654" cy="307777"/>
          </a:xfrm>
          <a:prstGeom prst="rect">
            <a:avLst/>
          </a:prstGeom>
          <a:solidFill>
            <a:srgbClr val="FFC000"/>
          </a:solidFill>
          <a:ln w="28575">
            <a:solidFill>
              <a:srgbClr val="FF9045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PANCREÁTICO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3350107" y="4714974"/>
            <a:ext cx="1665841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INTESTINAL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399662" y="5433799"/>
            <a:ext cx="1122423" cy="307777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BILIAR</a:t>
            </a:r>
            <a:endParaRPr lang="es-VE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604797" y="1217613"/>
            <a:ext cx="2276585" cy="584775"/>
          </a:xfrm>
          <a:prstGeom prst="rect">
            <a:avLst/>
          </a:prstGeom>
          <a:solidFill>
            <a:srgbClr val="FFE9A3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sz="1600" dirty="0" smtClean="0"/>
              <a:t>Alfa amilasa o ptialina</a:t>
            </a:r>
          </a:p>
          <a:p>
            <a:pPr algn="l"/>
            <a:r>
              <a:rPr lang="es-VE" sz="1600" dirty="0" smtClean="0"/>
              <a:t>Lipasa bucal</a:t>
            </a:r>
            <a:endParaRPr lang="es-VE" sz="16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5059561" y="1868170"/>
            <a:ext cx="1616148" cy="584775"/>
          </a:xfrm>
          <a:prstGeom prst="rect">
            <a:avLst/>
          </a:prstGeom>
          <a:solidFill>
            <a:srgbClr val="FFE9A3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sz="1600" dirty="0" smtClean="0"/>
              <a:t>Lipasa gástrica</a:t>
            </a:r>
          </a:p>
          <a:p>
            <a:pPr algn="l"/>
            <a:r>
              <a:rPr lang="es-VE" sz="1600" dirty="0" smtClean="0"/>
              <a:t>Pepsina</a:t>
            </a:r>
            <a:endParaRPr lang="es-VE" sz="16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5353267" y="2657509"/>
            <a:ext cx="1837362" cy="1569660"/>
          </a:xfrm>
          <a:prstGeom prst="rect">
            <a:avLst/>
          </a:prstGeom>
          <a:solidFill>
            <a:srgbClr val="FFE9A3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sz="1600" dirty="0" smtClean="0"/>
              <a:t>Alfa amilasa </a:t>
            </a:r>
          </a:p>
          <a:p>
            <a:pPr algn="l"/>
            <a:r>
              <a:rPr lang="es-VE" sz="1600" dirty="0" smtClean="0"/>
              <a:t>Lipasa</a:t>
            </a:r>
          </a:p>
          <a:p>
            <a:pPr algn="l"/>
            <a:r>
              <a:rPr lang="es-VE" sz="1600" dirty="0" smtClean="0"/>
              <a:t>Tripsina</a:t>
            </a:r>
          </a:p>
          <a:p>
            <a:pPr algn="l"/>
            <a:r>
              <a:rPr lang="es-VE" sz="1600" dirty="0" err="1" smtClean="0"/>
              <a:t>Quimiotripsina</a:t>
            </a:r>
            <a:endParaRPr lang="es-VE" sz="1600" dirty="0" smtClean="0"/>
          </a:p>
          <a:p>
            <a:pPr algn="l"/>
            <a:r>
              <a:rPr lang="es-VE" sz="1600" dirty="0" err="1" smtClean="0"/>
              <a:t>Elastasa</a:t>
            </a:r>
            <a:endParaRPr lang="es-VE" sz="1600" dirty="0" smtClean="0"/>
          </a:p>
          <a:p>
            <a:pPr algn="l"/>
            <a:r>
              <a:rPr lang="es-VE" sz="1600" dirty="0" err="1" smtClean="0"/>
              <a:t>Carboxipeptidasa</a:t>
            </a:r>
            <a:endParaRPr lang="es-V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3" grpId="0" animBg="1"/>
      <p:bldP spid="226314" grpId="0" animBg="1"/>
      <p:bldP spid="226317" grpId="0" animBg="1"/>
      <p:bldP spid="226319" grpId="0" animBg="1"/>
      <p:bldP spid="2" grpId="0" animBg="1"/>
      <p:bldP spid="19" grpId="0" animBg="1"/>
      <p:bldP spid="20" grpId="0" animBg="1"/>
      <p:bldP spid="21" grpId="0" animBg="1"/>
      <p:bldP spid="22" grpId="0" animBg="1"/>
      <p:bldP spid="3" grpId="0" animBg="1"/>
      <p:bldP spid="24" grpId="0" animBg="1"/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8"/>
          <p:cNvSpPr txBox="1">
            <a:spLocks noChangeArrowheads="1"/>
          </p:cNvSpPr>
          <p:nvPr/>
        </p:nvSpPr>
        <p:spPr bwMode="auto">
          <a:xfrm>
            <a:off x="3032125" y="2133600"/>
            <a:ext cx="30797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/>
              <a:t>Enzimas enterocitos</a:t>
            </a:r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1824217" y="1196975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80" name="Text Box 31"/>
          <p:cNvSpPr txBox="1">
            <a:spLocks noChangeArrowheads="1"/>
          </p:cNvSpPr>
          <p:nvPr/>
        </p:nvSpPr>
        <p:spPr bwMode="auto">
          <a:xfrm>
            <a:off x="3208338" y="2781300"/>
            <a:ext cx="2635250" cy="2092325"/>
          </a:xfrm>
          <a:prstGeom prst="rect">
            <a:avLst/>
          </a:prstGeom>
          <a:solidFill>
            <a:srgbClr val="CCCCFF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/>
              <a:t>Membrana apical</a:t>
            </a:r>
            <a:r>
              <a:rPr lang="es-ES_tradnl"/>
              <a:t> </a:t>
            </a:r>
          </a:p>
          <a:p>
            <a:pPr algn="l" eaLnBrk="1" hangingPunct="1"/>
            <a:endParaRPr lang="es-ES_tradnl" sz="1000"/>
          </a:p>
          <a:p>
            <a:pPr algn="l" eaLnBrk="1" hangingPunct="1">
              <a:buFontTx/>
              <a:buChar char="•"/>
            </a:pPr>
            <a:r>
              <a:rPr lang="es-ES_tradnl"/>
              <a:t> Peptidasas</a:t>
            </a:r>
          </a:p>
          <a:p>
            <a:pPr algn="l" eaLnBrk="1" hangingPunct="1">
              <a:buFontTx/>
              <a:buChar char="•"/>
            </a:pPr>
            <a:r>
              <a:rPr lang="es-ES_tradnl"/>
              <a:t> Oligosacaridasas</a:t>
            </a:r>
          </a:p>
          <a:p>
            <a:pPr algn="l" eaLnBrk="1" hangingPunct="1"/>
            <a:endParaRPr lang="es-ES_tradnl"/>
          </a:p>
          <a:p>
            <a:pPr algn="l" eaLnBrk="1" hangingPunct="1"/>
            <a:r>
              <a:rPr lang="es-ES_tradnl" sz="2400"/>
              <a:t>Citoplasma</a:t>
            </a:r>
          </a:p>
          <a:p>
            <a:pPr algn="l" eaLnBrk="1" hangingPunct="1">
              <a:buFontTx/>
              <a:buChar char="•"/>
            </a:pPr>
            <a:r>
              <a:rPr lang="es-ES_tradnl"/>
              <a:t> Peptidasas </a:t>
            </a:r>
          </a:p>
        </p:txBody>
      </p:sp>
      <p:sp>
        <p:nvSpPr>
          <p:cNvPr id="57377" name="Text Box 33"/>
          <p:cNvSpPr txBox="1">
            <a:spLocks noChangeArrowheads="1"/>
          </p:cNvSpPr>
          <p:nvPr/>
        </p:nvSpPr>
        <p:spPr bwMode="auto">
          <a:xfrm>
            <a:off x="7186743" y="1154691"/>
            <a:ext cx="144302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 smtClean="0"/>
              <a:t>3. Enzimas</a:t>
            </a:r>
            <a:endParaRPr lang="es-ES_tradnl" sz="2000" dirty="0"/>
          </a:p>
        </p:txBody>
      </p:sp>
      <p:sp>
        <p:nvSpPr>
          <p:cNvPr id="57378" name="Text Box 34"/>
          <p:cNvSpPr txBox="1">
            <a:spLocks noChangeArrowheads="1"/>
          </p:cNvSpPr>
          <p:nvPr/>
        </p:nvSpPr>
        <p:spPr bwMode="auto">
          <a:xfrm>
            <a:off x="6516688" y="620713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/>
              <a:t>I. DIGESTIÓN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6556222" y="893865"/>
            <a:ext cx="22781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Enzimas Apicales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0167" name="Picture 7" descr="polarida apical red basolat gre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1" t="9459" r="20393"/>
          <a:stretch/>
        </p:blipFill>
        <p:spPr bwMode="auto">
          <a:xfrm>
            <a:off x="5580111" y="1412875"/>
            <a:ext cx="3313063" cy="4184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168" name="Picture 8" descr="glicocaliz"/>
          <p:cNvPicPr>
            <a:picLocks noChangeAspect="1" noChangeArrowheads="1"/>
          </p:cNvPicPr>
          <p:nvPr/>
        </p:nvPicPr>
        <p:blipFill rotWithShape="1">
          <a:blip r:embed="rId3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3" r="54666"/>
          <a:stretch/>
        </p:blipFill>
        <p:spPr bwMode="auto">
          <a:xfrm>
            <a:off x="323850" y="1340768"/>
            <a:ext cx="3001963" cy="425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323850" y="1412875"/>
            <a:ext cx="3025775" cy="720725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0170" name="Text Box 10"/>
          <p:cNvSpPr txBox="1">
            <a:spLocks noChangeArrowheads="1"/>
          </p:cNvSpPr>
          <p:nvPr/>
        </p:nvSpPr>
        <p:spPr bwMode="auto">
          <a:xfrm>
            <a:off x="2111767" y="5746778"/>
            <a:ext cx="4920465" cy="58477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sz="1600" b="1" dirty="0"/>
              <a:t>Se </a:t>
            </a:r>
            <a:r>
              <a:rPr lang="es-ES_tradnl" sz="1600" b="1" dirty="0" err="1"/>
              <a:t>resintetizan</a:t>
            </a:r>
            <a:r>
              <a:rPr lang="es-ES_tradnl" sz="1600" b="1" dirty="0"/>
              <a:t> al final de la comida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sz="1600" b="1" dirty="0"/>
              <a:t>Se adaptan a la disponibilidad </a:t>
            </a:r>
            <a:r>
              <a:rPr lang="es-ES_tradnl" sz="1600" b="1" dirty="0" smtClean="0"/>
              <a:t>de </a:t>
            </a:r>
            <a:r>
              <a:rPr lang="es-ES_tradnl" sz="1600" b="1" dirty="0"/>
              <a:t>sustrato</a:t>
            </a:r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3398710" y="1411340"/>
            <a:ext cx="2205213" cy="4185761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 err="1"/>
              <a:t>Isomaltasa</a:t>
            </a:r>
            <a:endParaRPr lang="es-ES_tradnl" dirty="0"/>
          </a:p>
          <a:p>
            <a:pPr algn="l" eaLnBrk="1" hangingPunct="1"/>
            <a:r>
              <a:rPr lang="es-ES_tradnl" dirty="0" smtClean="0"/>
              <a:t>    (</a:t>
            </a:r>
            <a:r>
              <a:rPr lang="es-ES_tradnl" dirty="0">
                <a:latin typeface="Symbol" pitchFamily="18" charset="2"/>
              </a:rPr>
              <a:t>a</a:t>
            </a:r>
            <a:r>
              <a:rPr lang="es-ES_tradnl" dirty="0"/>
              <a:t> </a:t>
            </a:r>
            <a:r>
              <a:rPr lang="es-ES_tradnl" dirty="0" err="1"/>
              <a:t>dextrinasa</a:t>
            </a:r>
            <a:r>
              <a:rPr lang="es-ES_tradnl" dirty="0"/>
              <a:t>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/>
              <a:t>Sucrasa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/>
              <a:t>Maltasa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 err="1"/>
              <a:t>Glucoamilasa</a:t>
            </a:r>
            <a:endParaRPr lang="es-ES_tradnl" dirty="0"/>
          </a:p>
          <a:p>
            <a:pPr marL="171450" indent="-171450" algn="l" eaLnBrk="1" hangingPunct="1">
              <a:buFont typeface="Arial" panose="020B0604020202020204" pitchFamily="34" charset="0"/>
              <a:buChar char="•"/>
            </a:pPr>
            <a:endParaRPr lang="es-ES_tradnl" sz="1200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 err="1"/>
              <a:t>Enterokinasa</a:t>
            </a:r>
            <a:endParaRPr lang="es-ES_tradnl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 err="1"/>
              <a:t>Peptidasas</a:t>
            </a:r>
            <a:endParaRPr lang="es-ES_tradnl" dirty="0"/>
          </a:p>
          <a:p>
            <a:pPr marL="171450" indent="-171450" algn="l" eaLnBrk="1" hangingPunct="1">
              <a:buFont typeface="Arial" panose="020B0604020202020204" pitchFamily="34" charset="0"/>
              <a:buChar char="•"/>
            </a:pPr>
            <a:endParaRPr lang="es-ES_tradnl" sz="1200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 err="1"/>
              <a:t>Nucleosidasas</a:t>
            </a:r>
            <a:endParaRPr lang="es-ES_tradnl" dirty="0"/>
          </a:p>
          <a:p>
            <a:pPr marL="171450" indent="-171450" algn="l" eaLnBrk="1" hangingPunct="1">
              <a:buFont typeface="Arial" panose="020B0604020202020204" pitchFamily="34" charset="0"/>
              <a:buChar char="•"/>
            </a:pPr>
            <a:endParaRPr lang="es-ES_tradnl" sz="1200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 err="1"/>
              <a:t>Ferrireductasa</a:t>
            </a:r>
            <a:endParaRPr lang="es-ES_tradnl" dirty="0"/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s-ES_tradnl" dirty="0"/>
              <a:t>Proteasas  </a:t>
            </a:r>
          </a:p>
          <a:p>
            <a:pPr algn="l" eaLnBrk="1" hangingPunct="1"/>
            <a:r>
              <a:rPr lang="es-ES_tradnl" dirty="0" smtClean="0"/>
              <a:t>    para </a:t>
            </a:r>
            <a:r>
              <a:rPr lang="es-ES_tradnl" dirty="0" err="1"/>
              <a:t>plgR</a:t>
            </a:r>
            <a:r>
              <a:rPr lang="es-ES_tradnl" dirty="0"/>
              <a:t> </a:t>
            </a:r>
          </a:p>
          <a:p>
            <a:pPr algn="l" eaLnBrk="1" hangingPunct="1"/>
            <a:r>
              <a:rPr lang="es-ES_tradnl" dirty="0" smtClean="0"/>
              <a:t>    </a:t>
            </a:r>
            <a:r>
              <a:rPr lang="es-ES_tradnl" sz="1400" dirty="0" smtClean="0"/>
              <a:t>receptor polimérico    </a:t>
            </a:r>
          </a:p>
          <a:p>
            <a:pPr algn="l" eaLnBrk="1" hangingPunct="1"/>
            <a:r>
              <a:rPr lang="es-ES_tradnl" sz="1400" dirty="0"/>
              <a:t> </a:t>
            </a:r>
            <a:r>
              <a:rPr lang="es-ES_tradnl" sz="1400" dirty="0" smtClean="0"/>
              <a:t>    de IgA</a:t>
            </a:r>
            <a:endParaRPr lang="es-ES_tradnl" sz="1400" dirty="0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6963080" y="428274"/>
            <a:ext cx="1923925" cy="369332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b="1"/>
              <a:t>I. DIGESTIÓN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>
            <a:off x="330020" y="591139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9" grpId="0" animBg="1"/>
      <p:bldP spid="220170" grpId="0" animBg="1"/>
      <p:bldP spid="22016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753504" y="1647542"/>
            <a:ext cx="5636992" cy="46166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MX" sz="2400" b="1"/>
              <a:t>II. DIGESTIÓN CARBOHIDRATOS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026271" y="2348880"/>
            <a:ext cx="5091458" cy="3154710"/>
          </a:xfrm>
          <a:prstGeom prst="rect">
            <a:avLst/>
          </a:prstGeom>
          <a:solidFill>
            <a:srgbClr val="D2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0000"/>
              <a:buFontTx/>
              <a:buChar char="•"/>
            </a:pPr>
            <a:endParaRPr lang="es-MX" sz="900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/>
              <a:t>Carbohidratos de la </a:t>
            </a:r>
            <a:r>
              <a:rPr lang="es-MX" sz="2400" dirty="0" smtClean="0"/>
              <a:t>dieta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2400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 smtClean="0"/>
              <a:t>Enzimas para CH</a:t>
            </a:r>
            <a:endParaRPr lang="es-MX" sz="2400" dirty="0"/>
          </a:p>
          <a:p>
            <a:pPr algn="l" eaLnBrk="1" hangingPunct="1">
              <a:buSzPct val="150000"/>
              <a:buFontTx/>
              <a:buChar char="•"/>
            </a:pPr>
            <a:endParaRPr lang="es-MX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/>
              <a:t>Digestión </a:t>
            </a:r>
            <a:r>
              <a:rPr lang="es-MX" sz="2400" b="1" dirty="0"/>
              <a:t>Boca-Estómago</a:t>
            </a:r>
          </a:p>
          <a:p>
            <a:pPr marL="0" indent="0" algn="l" eaLnBrk="1" hangingPunct="1">
              <a:buSzPct val="150000"/>
            </a:pPr>
            <a:r>
              <a:rPr lang="es-MX" dirty="0"/>
              <a:t> </a:t>
            </a:r>
            <a:r>
              <a:rPr lang="es-MX" dirty="0" smtClean="0"/>
              <a:t>    </a:t>
            </a:r>
            <a:r>
              <a:rPr lang="es-MX" sz="2400" dirty="0" smtClean="0"/>
              <a:t>Digestión </a:t>
            </a:r>
            <a:r>
              <a:rPr lang="es-MX" sz="2400" b="1" dirty="0"/>
              <a:t>Intestino Delgado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dirty="0"/>
          </a:p>
          <a:p>
            <a:pPr algn="l" eaLnBrk="1" hangingPunct="1">
              <a:buSzPct val="150000"/>
              <a:buFontTx/>
              <a:buChar char="•"/>
            </a:pPr>
            <a:r>
              <a:rPr lang="es-MX" sz="2400" dirty="0" smtClean="0"/>
              <a:t>Alteraciones: Déficit </a:t>
            </a:r>
            <a:r>
              <a:rPr lang="es-MX" sz="2400" dirty="0"/>
              <a:t>de lactasa</a:t>
            </a:r>
          </a:p>
          <a:p>
            <a:pPr algn="l" eaLnBrk="1" hangingPunct="1">
              <a:buSzPct val="150000"/>
              <a:buFontTx/>
              <a:buChar char="•"/>
            </a:pPr>
            <a:endParaRPr lang="es-MX" sz="10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CSIRO_ScienceImage_10529_Sugarcane_and_bowl_of_sug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45" y="744499"/>
            <a:ext cx="8431109" cy="536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922284" y="486924"/>
            <a:ext cx="3244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chemeClr val="bg1"/>
                </a:solidFill>
              </a:rPr>
              <a:t>Carbohidratos</a:t>
            </a:r>
            <a:endParaRPr lang="es-VE" sz="36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855759" y="4972525"/>
            <a:ext cx="3377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 smtClean="0"/>
              <a:t>Sucrosa</a:t>
            </a:r>
            <a:r>
              <a:rPr lang="es-VE" sz="2800" dirty="0" smtClean="0"/>
              <a:t> o sacarosa</a:t>
            </a:r>
            <a:endParaRPr lang="es-VE" sz="28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24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4" name="Picture 8" descr="sugar cañ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442" y="4005263"/>
            <a:ext cx="1619868" cy="242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7" name="Picture 11" descr="Mi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286" y="4005263"/>
            <a:ext cx="1926975" cy="2424378"/>
          </a:xfrm>
          <a:prstGeom prst="rect">
            <a:avLst/>
          </a:prstGeom>
          <a:noFill/>
          <a:ln w="9525">
            <a:solidFill>
              <a:srgbClr val="45A0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6114715" y="821958"/>
            <a:ext cx="254749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/>
              <a:t>1. DIETA</a:t>
            </a:r>
            <a:endParaRPr lang="es-ES" sz="2000" dirty="0"/>
          </a:p>
          <a:p>
            <a:pPr>
              <a:defRPr/>
            </a:pPr>
            <a:r>
              <a:rPr lang="es-ES" sz="2000" dirty="0"/>
              <a:t>Carbohidratos 63%</a:t>
            </a:r>
          </a:p>
        </p:txBody>
      </p:sp>
      <p:pic>
        <p:nvPicPr>
          <p:cNvPr id="60434" name="Picture 18" descr="bre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715" y="1649834"/>
            <a:ext cx="2647596" cy="16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35" name="Picture 19" descr="pap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699" y="1529844"/>
            <a:ext cx="1414687" cy="1885589"/>
          </a:xfrm>
          <a:prstGeom prst="rect">
            <a:avLst/>
          </a:prstGeom>
          <a:noFill/>
          <a:ln w="9525">
            <a:solidFill>
              <a:srgbClr val="E2A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6" name="Rectangle 21"/>
          <p:cNvSpPr>
            <a:spLocks noChangeArrowheads="1"/>
          </p:cNvSpPr>
          <p:nvPr/>
        </p:nvSpPr>
        <p:spPr bwMode="auto">
          <a:xfrm>
            <a:off x="1116013" y="3213100"/>
            <a:ext cx="20875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657" name="Rectangle 22"/>
          <p:cNvSpPr>
            <a:spLocks noChangeArrowheads="1"/>
          </p:cNvSpPr>
          <p:nvPr/>
        </p:nvSpPr>
        <p:spPr bwMode="auto">
          <a:xfrm>
            <a:off x="1547813" y="3789363"/>
            <a:ext cx="14398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0" name="Text Box 24"/>
          <p:cNvSpPr txBox="1">
            <a:spLocks noChangeArrowheads="1"/>
          </p:cNvSpPr>
          <p:nvPr/>
        </p:nvSpPr>
        <p:spPr bwMode="auto">
          <a:xfrm>
            <a:off x="7185265" y="5794207"/>
            <a:ext cx="6556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caña</a:t>
            </a:r>
          </a:p>
        </p:txBody>
      </p:sp>
      <p:sp>
        <p:nvSpPr>
          <p:cNvPr id="60441" name="Text Box 25"/>
          <p:cNvSpPr txBox="1">
            <a:spLocks noChangeArrowheads="1"/>
          </p:cNvSpPr>
          <p:nvPr/>
        </p:nvSpPr>
        <p:spPr bwMode="auto">
          <a:xfrm>
            <a:off x="5495408" y="5794208"/>
            <a:ext cx="74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leche</a:t>
            </a:r>
          </a:p>
        </p:txBody>
      </p:sp>
      <p:sp>
        <p:nvSpPr>
          <p:cNvPr id="60442" name="Text Box 26"/>
          <p:cNvSpPr txBox="1">
            <a:spLocks noChangeArrowheads="1"/>
          </p:cNvSpPr>
          <p:nvPr/>
        </p:nvSpPr>
        <p:spPr bwMode="auto">
          <a:xfrm>
            <a:off x="419610" y="701968"/>
            <a:ext cx="1083630" cy="769441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398851" y="4847120"/>
            <a:ext cx="4173150" cy="1600438"/>
          </a:xfrm>
          <a:prstGeom prst="rect">
            <a:avLst/>
          </a:prstGeom>
          <a:solidFill>
            <a:srgbClr val="F6F0A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Disacáridos</a:t>
            </a:r>
            <a:endParaRPr lang="es-ES_tradnl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s-ES_tradnl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2000" dirty="0"/>
              <a:t>     </a:t>
            </a:r>
            <a:r>
              <a:rPr lang="es-ES_tradnl" sz="2000" b="1" dirty="0"/>
              <a:t> 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</a:t>
            </a:r>
            <a:r>
              <a:rPr lang="es-ES_tradnl" sz="2000" b="1" dirty="0"/>
              <a:t> </a:t>
            </a:r>
            <a:r>
              <a:rPr lang="es-ES_tradnl" sz="2000" dirty="0"/>
              <a:t>“azúcar de leche”</a:t>
            </a:r>
          </a:p>
          <a:p>
            <a:pPr algn="l">
              <a:defRPr/>
            </a:pPr>
            <a:endParaRPr lang="es-ES_tradnl" sz="800" dirty="0"/>
          </a:p>
          <a:p>
            <a:pPr algn="l">
              <a:defRPr/>
            </a:pPr>
            <a:r>
              <a:rPr lang="es-ES_tradnl" dirty="0"/>
              <a:t>      </a:t>
            </a:r>
            <a:r>
              <a:rPr lang="es-ES_tradnl" dirty="0" smtClean="0"/>
              <a:t>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Sacarosa</a:t>
            </a:r>
            <a:r>
              <a:rPr lang="es-ES_tradnl" sz="2000" dirty="0" smtClean="0"/>
              <a:t> </a:t>
            </a:r>
            <a:r>
              <a:rPr lang="es-ES_tradnl" sz="2000" dirty="0"/>
              <a:t>o </a:t>
            </a:r>
            <a:r>
              <a:rPr lang="es-ES_tradnl" sz="2000" dirty="0" err="1"/>
              <a:t>sucrosa</a:t>
            </a:r>
            <a:r>
              <a:rPr lang="es-ES_tradnl" sz="2000" dirty="0"/>
              <a:t> “azúcar </a:t>
            </a:r>
            <a:r>
              <a:rPr lang="es-ES_tradnl" sz="2000" dirty="0" smtClean="0"/>
              <a:t> </a:t>
            </a:r>
          </a:p>
          <a:p>
            <a:pPr algn="l">
              <a:defRPr/>
            </a:pPr>
            <a:r>
              <a:rPr lang="es-ES_tradnl" sz="2000" dirty="0"/>
              <a:t> </a:t>
            </a:r>
            <a:r>
              <a:rPr lang="es-ES_tradnl" sz="2000" dirty="0" smtClean="0"/>
              <a:t>     de </a:t>
            </a:r>
            <a:r>
              <a:rPr lang="es-ES_tradnl" sz="2000" dirty="0"/>
              <a:t>caña”</a:t>
            </a:r>
          </a:p>
        </p:txBody>
      </p:sp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450951" y="1475582"/>
            <a:ext cx="4001416" cy="2031325"/>
          </a:xfrm>
          <a:prstGeom prst="rect">
            <a:avLst/>
          </a:prstGeom>
          <a:solidFill>
            <a:srgbClr val="FCF3C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Polisacáridos</a:t>
            </a:r>
          </a:p>
          <a:p>
            <a:pPr algn="l">
              <a:defRPr/>
            </a:pPr>
            <a:r>
              <a:rPr lang="es-ES_tradnl" sz="1200" dirty="0"/>
              <a:t>    </a:t>
            </a:r>
          </a:p>
          <a:p>
            <a:pPr algn="l">
              <a:defRPr/>
            </a:pPr>
            <a:r>
              <a:rPr lang="es-ES_tradnl" dirty="0"/>
              <a:t>   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midones</a:t>
            </a:r>
          </a:p>
          <a:p>
            <a:pPr algn="l">
              <a:defRPr/>
            </a:pPr>
            <a:r>
              <a:rPr lang="es-ES_tradnl" dirty="0"/>
              <a:t>       </a:t>
            </a:r>
            <a:r>
              <a:rPr lang="es-ES_tradnl" dirty="0" err="1"/>
              <a:t>Amilopectina</a:t>
            </a:r>
            <a:r>
              <a:rPr lang="es-ES_tradnl" dirty="0"/>
              <a:t> 75% </a:t>
            </a:r>
            <a:r>
              <a:rPr lang="es-ES_tradnl" b="1" dirty="0">
                <a:latin typeface="Symbol" pitchFamily="18" charset="2"/>
              </a:rPr>
              <a:t>a </a:t>
            </a:r>
            <a:r>
              <a:rPr lang="es-ES_tradnl" dirty="0"/>
              <a:t>1-4 y </a:t>
            </a:r>
            <a:r>
              <a:rPr lang="es-ES_tradnl" b="1" dirty="0">
                <a:latin typeface="Symbol" pitchFamily="18" charset="2"/>
              </a:rPr>
              <a:t>a </a:t>
            </a:r>
            <a:r>
              <a:rPr lang="es-ES_tradnl" dirty="0"/>
              <a:t>1-6</a:t>
            </a:r>
          </a:p>
          <a:p>
            <a:pPr algn="l">
              <a:defRPr/>
            </a:pPr>
            <a:r>
              <a:rPr lang="es-ES_tradnl" dirty="0"/>
              <a:t>       </a:t>
            </a:r>
            <a:r>
              <a:rPr lang="es-ES_tradnl" dirty="0" err="1"/>
              <a:t>Amilosa</a:t>
            </a:r>
            <a:r>
              <a:rPr lang="es-ES_tradnl" dirty="0"/>
              <a:t> 25% </a:t>
            </a:r>
            <a:r>
              <a:rPr lang="es-ES_tradnl" b="1" dirty="0">
                <a:latin typeface="Symbol" pitchFamily="18" charset="2"/>
              </a:rPr>
              <a:t>a </a:t>
            </a:r>
            <a:r>
              <a:rPr lang="es-ES_tradnl" dirty="0"/>
              <a:t>1-4 </a:t>
            </a:r>
          </a:p>
          <a:p>
            <a:pPr algn="l">
              <a:defRPr/>
            </a:pPr>
            <a:endParaRPr lang="es-ES_tradnl" dirty="0"/>
          </a:p>
          <a:p>
            <a:pPr algn="l">
              <a:defRPr/>
            </a:pPr>
            <a:r>
              <a:rPr lang="es-ES_tradnl" dirty="0"/>
              <a:t>   </a:t>
            </a:r>
            <a:r>
              <a:rPr lang="es-ES_tradnl" sz="2000" dirty="0"/>
              <a:t> 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Celulosa</a:t>
            </a:r>
          </a:p>
        </p:txBody>
      </p:sp>
      <p:sp>
        <p:nvSpPr>
          <p:cNvPr id="60449" name="Text Box 33"/>
          <p:cNvSpPr txBox="1">
            <a:spLocks noChangeArrowheads="1"/>
          </p:cNvSpPr>
          <p:nvPr/>
        </p:nvSpPr>
        <p:spPr bwMode="auto">
          <a:xfrm>
            <a:off x="6559693" y="301858"/>
            <a:ext cx="2026517" cy="400110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/>
              <a:t>I. DIGESTIÓN</a:t>
            </a:r>
          </a:p>
        </p:txBody>
      </p:sp>
      <p:pic>
        <p:nvPicPr>
          <p:cNvPr id="60436" name="Picture 20" descr="fibr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8"/>
          <a:stretch>
            <a:fillRect/>
          </a:stretch>
        </p:blipFill>
        <p:spPr bwMode="auto">
          <a:xfrm>
            <a:off x="1979613" y="2997200"/>
            <a:ext cx="20161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40" grpId="0"/>
      <p:bldP spid="60441" grpId="0"/>
      <p:bldP spid="60447" grpId="0" animBg="1"/>
      <p:bldP spid="604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60426" y="1052736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99016" y="5086275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65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4590805" y="4893409"/>
            <a:ext cx="442941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Constituidos de cadenas largas de </a:t>
            </a:r>
          </a:p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 o más moléculas de azúcares</a:t>
            </a:r>
          </a:p>
          <a:p>
            <a:pPr eaLnBrk="1" hangingPunct="1"/>
            <a:r>
              <a:rPr lang="es-ES_tradnl" sz="2000" dirty="0" smtClean="0"/>
              <a:t>con </a:t>
            </a: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vitaminas, minerales y fibra</a:t>
            </a:r>
            <a:r>
              <a:rPr lang="es-ES_tradnl" sz="2000" dirty="0" smtClean="0"/>
              <a:t>:</a:t>
            </a:r>
          </a:p>
          <a:p>
            <a:pPr lvl="0" eaLnBrk="1" hangingPunct="1"/>
            <a:r>
              <a:rPr lang="es-ES_tradnl" sz="2000" dirty="0">
                <a:solidFill>
                  <a:srgbClr val="000000"/>
                </a:solidFill>
              </a:rPr>
              <a:t>Nueces, semillas, granos enteros</a:t>
            </a:r>
          </a:p>
          <a:p>
            <a:pPr eaLnBrk="1" hangingPunct="1"/>
            <a:r>
              <a:rPr lang="es-ES_tradnl" sz="2000" dirty="0" smtClean="0"/>
              <a:t>Se debe </a:t>
            </a:r>
            <a:r>
              <a:rPr lang="es-ES_tradnl" sz="2000" u="sng" dirty="0" smtClean="0"/>
              <a:t>comer más </a:t>
            </a:r>
            <a:r>
              <a:rPr lang="es-ES_tradnl" sz="2000" dirty="0" smtClean="0"/>
              <a:t>de estos</a:t>
            </a:r>
            <a:endParaRPr lang="es-ES_tradnl" sz="2000" dirty="0"/>
          </a:p>
        </p:txBody>
      </p:sp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4886489" y="1150656"/>
            <a:ext cx="3703637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 complejos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4730089" y="1773763"/>
            <a:ext cx="489983" cy="647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5220072" y="1773763"/>
            <a:ext cx="864096" cy="323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8244408" y="2097325"/>
            <a:ext cx="514842" cy="13316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29867" y="1193072"/>
            <a:ext cx="3358613" cy="4616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simples</a:t>
            </a:r>
            <a:endParaRPr lang="es-ES_tradnl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2752" y="4906384"/>
            <a:ext cx="452078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Constituidos por uno o dos azúcares:</a:t>
            </a:r>
          </a:p>
          <a:p>
            <a:pPr eaLnBrk="1" hangingPunct="1"/>
            <a:r>
              <a:rPr lang="es-ES_tradnl" sz="2000" dirty="0"/>
              <a:t>L</a:t>
            </a:r>
            <a:r>
              <a:rPr lang="es-ES_tradnl" sz="2000" dirty="0" smtClean="0"/>
              <a:t>eche, harina blanca, frutas, </a:t>
            </a:r>
          </a:p>
          <a:p>
            <a:pPr eaLnBrk="1" hangingPunct="1"/>
            <a:r>
              <a:rPr lang="es-ES_tradnl" sz="2000" dirty="0" smtClean="0"/>
              <a:t>miel, dulces</a:t>
            </a:r>
          </a:p>
        </p:txBody>
      </p:sp>
      <p:pic>
        <p:nvPicPr>
          <p:cNvPr id="1026" name="Picture 2" descr="C:\Users\ximena\Desktop\complex-carbohydrates-food-sources-289797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t="6699" r="5032" b="15381"/>
          <a:stretch/>
        </p:blipFill>
        <p:spPr bwMode="auto">
          <a:xfrm>
            <a:off x="4609463" y="1773763"/>
            <a:ext cx="4455621" cy="284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mena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71" y="1776734"/>
            <a:ext cx="4338753" cy="295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014381" y="332656"/>
            <a:ext cx="254749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/>
              <a:t>1. DIETA</a:t>
            </a:r>
            <a:endParaRPr lang="es-ES" sz="2000" dirty="0"/>
          </a:p>
          <a:p>
            <a:pPr>
              <a:defRPr/>
            </a:pPr>
            <a:r>
              <a:rPr lang="es-ES" sz="2000" dirty="0"/>
              <a:t>Carbohidratos 63%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080585" y="4404558"/>
            <a:ext cx="1678665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Buenos</a:t>
            </a:r>
            <a:endParaRPr lang="es-VE" sz="3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96839" y="5878294"/>
            <a:ext cx="3243196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rgbClr val="F196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tan buenos</a:t>
            </a:r>
            <a:endParaRPr lang="es-VE" sz="3600" dirty="0">
              <a:solidFill>
                <a:srgbClr val="F196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39375" y="39864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09933" grpId="0" animBg="1"/>
      <p:bldP spid="2" grpId="0" animBg="1"/>
      <p:bldP spid="3" grpId="0" animBg="1"/>
      <p:bldP spid="4" grpId="0" animBg="1"/>
      <p:bldP spid="15" grpId="0" animBg="1"/>
      <p:bldP spid="17" grpId="0"/>
      <p:bldP spid="5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FIBRA SOLUBLE E INSOLU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6"/>
          <a:stretch>
            <a:fillRect/>
          </a:stretch>
        </p:blipFill>
        <p:spPr bwMode="auto">
          <a:xfrm>
            <a:off x="1357313" y="1851025"/>
            <a:ext cx="614045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3827463" y="1028700"/>
            <a:ext cx="1489075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/>
              <a:t>FIBRA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484438" y="1779588"/>
            <a:ext cx="2797175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Soluble</a:t>
            </a:r>
          </a:p>
          <a:p>
            <a:pPr eaLnBrk="1" hangingPunct="1"/>
            <a:r>
              <a:rPr lang="es-ES_tradnl" dirty="0"/>
              <a:t>Avena, cebada, semillas, </a:t>
            </a:r>
          </a:p>
          <a:p>
            <a:pPr eaLnBrk="1" hangingPunct="1"/>
            <a:r>
              <a:rPr lang="es-ES_tradnl" dirty="0"/>
              <a:t>frijoles, frutas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4401462" y="4875213"/>
            <a:ext cx="4211409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Insoluble</a:t>
            </a:r>
          </a:p>
          <a:p>
            <a:pPr eaLnBrk="1" hangingPunct="1"/>
            <a:r>
              <a:rPr lang="es-ES_tradnl" dirty="0"/>
              <a:t>Trigo entero, </a:t>
            </a:r>
            <a:r>
              <a:rPr lang="es-ES_tradnl" dirty="0" smtClean="0"/>
              <a:t>bran (</a:t>
            </a:r>
            <a:r>
              <a:rPr lang="es-ES_tradnl" sz="1600" dirty="0" smtClean="0"/>
              <a:t>cáscaras de granos</a:t>
            </a:r>
            <a:r>
              <a:rPr lang="es-ES_tradnl" dirty="0" smtClean="0"/>
              <a:t>)</a:t>
            </a:r>
            <a:endParaRPr lang="es-ES_tradnl" dirty="0"/>
          </a:p>
        </p:txBody>
      </p:sp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5148263" y="1779588"/>
            <a:ext cx="122396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014381" y="485186"/>
            <a:ext cx="2547492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/>
              <a:t>1. DIETA</a:t>
            </a:r>
            <a:endParaRPr lang="es-ES" sz="2000" dirty="0"/>
          </a:p>
          <a:p>
            <a:pPr>
              <a:defRPr/>
            </a:pPr>
            <a:r>
              <a:rPr lang="es-ES" sz="2000" dirty="0"/>
              <a:t>Carbohidratos 63%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DIGESTION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8" r="12321"/>
          <a:stretch>
            <a:fillRect/>
          </a:stretch>
        </p:blipFill>
        <p:spPr bwMode="auto">
          <a:xfrm>
            <a:off x="2376488" y="747713"/>
            <a:ext cx="4465637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8"/>
          <p:cNvSpPr>
            <a:spLocks noChangeArrowheads="1"/>
          </p:cNvSpPr>
          <p:nvPr/>
        </p:nvSpPr>
        <p:spPr bwMode="auto">
          <a:xfrm>
            <a:off x="6011863" y="1341438"/>
            <a:ext cx="8636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6842125" y="5181600"/>
            <a:ext cx="863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1403350" y="1557338"/>
            <a:ext cx="12239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26" name="Rectangle 12"/>
          <p:cNvSpPr>
            <a:spLocks noChangeArrowheads="1"/>
          </p:cNvSpPr>
          <p:nvPr/>
        </p:nvSpPr>
        <p:spPr bwMode="auto">
          <a:xfrm>
            <a:off x="1403350" y="3716338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727" name="Rectangle 13"/>
          <p:cNvSpPr>
            <a:spLocks noChangeArrowheads="1"/>
          </p:cNvSpPr>
          <p:nvPr/>
        </p:nvSpPr>
        <p:spPr bwMode="auto">
          <a:xfrm>
            <a:off x="1403350" y="3716338"/>
            <a:ext cx="1584325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1403350" y="4435475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6877050" y="1557338"/>
            <a:ext cx="1322388" cy="466725"/>
          </a:xfrm>
          <a:prstGeom prst="rect">
            <a:avLst/>
          </a:prstGeom>
          <a:solidFill>
            <a:srgbClr val="599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Almidón</a:t>
            </a: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6915150" y="2997200"/>
            <a:ext cx="1119188" cy="406400"/>
          </a:xfrm>
          <a:prstGeom prst="rect">
            <a:avLst/>
          </a:prstGeom>
          <a:solidFill>
            <a:srgbClr val="97C1FF"/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maltosa</a:t>
            </a:r>
          </a:p>
        </p:txBody>
      </p:sp>
      <p:sp>
        <p:nvSpPr>
          <p:cNvPr id="119825" name="Text Box 17"/>
          <p:cNvSpPr txBox="1">
            <a:spLocks noChangeArrowheads="1"/>
          </p:cNvSpPr>
          <p:nvPr/>
        </p:nvSpPr>
        <p:spPr bwMode="auto">
          <a:xfrm>
            <a:off x="6915150" y="5013325"/>
            <a:ext cx="1598613" cy="608013"/>
          </a:xfrm>
          <a:prstGeom prst="rect">
            <a:avLst/>
          </a:prstGeom>
          <a:solidFill>
            <a:srgbClr val="C1D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</a:p>
        </p:txBody>
      </p:sp>
      <p:sp>
        <p:nvSpPr>
          <p:cNvPr id="119826" name="Text Box 18"/>
          <p:cNvSpPr txBox="1">
            <a:spLocks noChangeArrowheads="1"/>
          </p:cNvSpPr>
          <p:nvPr/>
        </p:nvSpPr>
        <p:spPr bwMode="auto">
          <a:xfrm>
            <a:off x="2078038" y="1557338"/>
            <a:ext cx="722312" cy="395287"/>
          </a:xfrm>
          <a:prstGeom prst="rect">
            <a:avLst/>
          </a:prstGeom>
          <a:solidFill>
            <a:srgbClr val="FFEDC9"/>
          </a:solidFill>
          <a:ln w="28575">
            <a:solidFill>
              <a:srgbClr val="FF9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Boca</a:t>
            </a:r>
          </a:p>
        </p:txBody>
      </p:sp>
      <p:sp>
        <p:nvSpPr>
          <p:cNvPr id="119827" name="Text Box 19"/>
          <p:cNvSpPr txBox="1">
            <a:spLocks noChangeArrowheads="1"/>
          </p:cNvSpPr>
          <p:nvPr/>
        </p:nvSpPr>
        <p:spPr bwMode="auto">
          <a:xfrm>
            <a:off x="2054225" y="3284538"/>
            <a:ext cx="1241425" cy="395287"/>
          </a:xfrm>
          <a:prstGeom prst="rect">
            <a:avLst/>
          </a:prstGeom>
          <a:solidFill>
            <a:srgbClr val="FFEDC9"/>
          </a:solidFill>
          <a:ln w="28575">
            <a:solidFill>
              <a:srgbClr val="FF9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Estómago</a:t>
            </a:r>
          </a:p>
        </p:txBody>
      </p:sp>
      <p:sp>
        <p:nvSpPr>
          <p:cNvPr id="119828" name="Text Box 20"/>
          <p:cNvSpPr txBox="1">
            <a:spLocks noChangeArrowheads="1"/>
          </p:cNvSpPr>
          <p:nvPr/>
        </p:nvSpPr>
        <p:spPr bwMode="auto">
          <a:xfrm>
            <a:off x="2006600" y="4149725"/>
            <a:ext cx="1216025" cy="395288"/>
          </a:xfrm>
          <a:prstGeom prst="rect">
            <a:avLst/>
          </a:prstGeom>
          <a:solidFill>
            <a:srgbClr val="FFEDC9"/>
          </a:solidFill>
          <a:ln w="28575">
            <a:solidFill>
              <a:srgbClr val="FF904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/>
              <a:t>Intestino</a:t>
            </a: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6416113" y="404397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19835" name="Text Box 27"/>
          <p:cNvSpPr txBox="1">
            <a:spLocks noChangeArrowheads="1"/>
          </p:cNvSpPr>
          <p:nvPr/>
        </p:nvSpPr>
        <p:spPr bwMode="auto">
          <a:xfrm>
            <a:off x="1349375" y="1485900"/>
            <a:ext cx="620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5%</a:t>
            </a:r>
          </a:p>
        </p:txBody>
      </p:sp>
      <p:sp>
        <p:nvSpPr>
          <p:cNvPr id="119836" name="Text Box 28"/>
          <p:cNvSpPr txBox="1">
            <a:spLocks noChangeArrowheads="1"/>
          </p:cNvSpPr>
          <p:nvPr/>
        </p:nvSpPr>
        <p:spPr bwMode="auto">
          <a:xfrm>
            <a:off x="893763" y="32131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40%</a:t>
            </a:r>
          </a:p>
        </p:txBody>
      </p:sp>
      <p:sp>
        <p:nvSpPr>
          <p:cNvPr id="119837" name="Text Box 29"/>
          <p:cNvSpPr txBox="1">
            <a:spLocks noChangeArrowheads="1"/>
          </p:cNvSpPr>
          <p:nvPr/>
        </p:nvSpPr>
        <p:spPr bwMode="auto">
          <a:xfrm>
            <a:off x="965200" y="4078288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/>
              <a:t>55%</a:t>
            </a:r>
          </a:p>
        </p:txBody>
      </p:sp>
      <p:sp>
        <p:nvSpPr>
          <p:cNvPr id="119840" name="Text Box 32"/>
          <p:cNvSpPr txBox="1">
            <a:spLocks noChangeArrowheads="1"/>
          </p:cNvSpPr>
          <p:nvPr/>
        </p:nvSpPr>
        <p:spPr bwMode="auto">
          <a:xfrm>
            <a:off x="6915150" y="3502025"/>
            <a:ext cx="1565275" cy="406400"/>
          </a:xfrm>
          <a:prstGeom prst="rect">
            <a:avLst/>
          </a:prstGeom>
          <a:solidFill>
            <a:srgbClr val="97C1FF"/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maltotriosa</a:t>
            </a:r>
          </a:p>
        </p:txBody>
      </p:sp>
      <p:sp>
        <p:nvSpPr>
          <p:cNvPr id="119841" name="Text Box 33"/>
          <p:cNvSpPr txBox="1">
            <a:spLocks noChangeArrowheads="1"/>
          </p:cNvSpPr>
          <p:nvPr/>
        </p:nvSpPr>
        <p:spPr bwMode="auto">
          <a:xfrm>
            <a:off x="6915150" y="4006850"/>
            <a:ext cx="1614488" cy="406400"/>
          </a:xfrm>
          <a:prstGeom prst="rect">
            <a:avLst/>
          </a:prstGeom>
          <a:solidFill>
            <a:srgbClr val="97C1FF"/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dextrinas</a:t>
            </a:r>
          </a:p>
        </p:txBody>
      </p: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542925" y="620713"/>
            <a:ext cx="1584325" cy="76993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30742" name="Rectangle 36"/>
          <p:cNvSpPr>
            <a:spLocks noChangeArrowheads="1"/>
          </p:cNvSpPr>
          <p:nvPr/>
        </p:nvSpPr>
        <p:spPr bwMode="auto">
          <a:xfrm>
            <a:off x="4103688" y="1557338"/>
            <a:ext cx="1044575" cy="287337"/>
          </a:xfrm>
          <a:prstGeom prst="rect">
            <a:avLst/>
          </a:prstGeom>
          <a:solidFill>
            <a:srgbClr val="D9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4073525" y="1557338"/>
            <a:ext cx="995363" cy="590550"/>
          </a:xfrm>
          <a:prstGeom prst="rect">
            <a:avLst/>
          </a:prstGeom>
          <a:solidFill>
            <a:srgbClr val="EAA8D4"/>
          </a:solidFill>
          <a:ln w="9525">
            <a:solidFill>
              <a:srgbClr val="FF66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Amilasa SALIVA </a:t>
            </a:r>
          </a:p>
        </p:txBody>
      </p:sp>
      <p:sp>
        <p:nvSpPr>
          <p:cNvPr id="30744" name="Rectangle 37"/>
          <p:cNvSpPr>
            <a:spLocks noChangeArrowheads="1"/>
          </p:cNvSpPr>
          <p:nvPr/>
        </p:nvSpPr>
        <p:spPr bwMode="auto">
          <a:xfrm>
            <a:off x="4067175" y="3716338"/>
            <a:ext cx="936625" cy="217487"/>
          </a:xfrm>
          <a:prstGeom prst="rect">
            <a:avLst/>
          </a:prstGeom>
          <a:solidFill>
            <a:srgbClr val="D9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924300" y="3644900"/>
            <a:ext cx="1152525" cy="558800"/>
          </a:xfrm>
          <a:prstGeom prst="rect">
            <a:avLst/>
          </a:prstGeom>
          <a:solidFill>
            <a:srgbClr val="EAA8D4"/>
          </a:solidFill>
          <a:ln w="9525">
            <a:solidFill>
              <a:srgbClr val="FF66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Amilasa</a:t>
            </a:r>
          </a:p>
          <a:p>
            <a:pPr eaLnBrk="1" hangingPunct="1"/>
            <a:r>
              <a:rPr lang="es-ES" sz="1400" b="1"/>
              <a:t>PÁNCREAS</a:t>
            </a:r>
          </a:p>
        </p:txBody>
      </p:sp>
      <p:sp>
        <p:nvSpPr>
          <p:cNvPr id="30746" name="Rectangle 38"/>
          <p:cNvSpPr>
            <a:spLocks noChangeArrowheads="1"/>
          </p:cNvSpPr>
          <p:nvPr/>
        </p:nvSpPr>
        <p:spPr bwMode="auto">
          <a:xfrm>
            <a:off x="4356100" y="4652963"/>
            <a:ext cx="936625" cy="215900"/>
          </a:xfrm>
          <a:prstGeom prst="rect">
            <a:avLst/>
          </a:prstGeom>
          <a:solidFill>
            <a:srgbClr val="D9D9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3870352" y="4487136"/>
            <a:ext cx="1223963" cy="584775"/>
          </a:xfrm>
          <a:prstGeom prst="rect">
            <a:avLst/>
          </a:prstGeom>
          <a:solidFill>
            <a:srgbClr val="EAA8D4"/>
          </a:solidFill>
          <a:ln w="9525">
            <a:solidFill>
              <a:srgbClr val="FF66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smtClean="0"/>
              <a:t>Maltasa</a:t>
            </a:r>
          </a:p>
          <a:p>
            <a:pPr algn="l" eaLnBrk="1" hangingPunct="1"/>
            <a:r>
              <a:rPr lang="es-ES" sz="1600" b="1" dirty="0" smtClean="0"/>
              <a:t>M. apical</a:t>
            </a:r>
            <a:endParaRPr lang="es-ES" sz="1600" b="1" dirty="0"/>
          </a:p>
        </p:txBody>
      </p:sp>
      <p:sp>
        <p:nvSpPr>
          <p:cNvPr id="119850" name="Line 42"/>
          <p:cNvSpPr>
            <a:spLocks noChangeShapeType="1"/>
          </p:cNvSpPr>
          <p:nvPr/>
        </p:nvSpPr>
        <p:spPr bwMode="auto">
          <a:xfrm>
            <a:off x="7524750" y="2033588"/>
            <a:ext cx="0" cy="890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9851" name="Line 43"/>
          <p:cNvSpPr>
            <a:spLocks noChangeShapeType="1"/>
          </p:cNvSpPr>
          <p:nvPr/>
        </p:nvSpPr>
        <p:spPr bwMode="auto">
          <a:xfrm>
            <a:off x="7524750" y="45085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19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9" grpId="0" animBg="1"/>
      <p:bldP spid="119822" grpId="0" animBg="1"/>
      <p:bldP spid="119823" grpId="0" animBg="1"/>
      <p:bldP spid="119824" grpId="0" animBg="1"/>
      <p:bldP spid="119825" grpId="0" animBg="1"/>
      <p:bldP spid="119826" grpId="0" animBg="1"/>
      <p:bldP spid="119827" grpId="0" animBg="1"/>
      <p:bldP spid="119828" grpId="0" animBg="1"/>
      <p:bldP spid="119835" grpId="0"/>
      <p:bldP spid="119836" grpId="0"/>
      <p:bldP spid="119837" grpId="0"/>
      <p:bldP spid="119840" grpId="0" animBg="1"/>
      <p:bldP spid="119841" grpId="0" animBg="1"/>
      <p:bldP spid="119814" grpId="0" animBg="1"/>
      <p:bldP spid="119813" grpId="0" animBg="1"/>
      <p:bldP spid="119815" grpId="0" animBg="1"/>
      <p:bldP spid="119850" grpId="0" animBg="1"/>
      <p:bldP spid="11985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DIGASTION CARBOHIDRATO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1" t="50000"/>
          <a:stretch>
            <a:fillRect/>
          </a:stretch>
        </p:blipFill>
        <p:spPr bwMode="auto">
          <a:xfrm>
            <a:off x="4427538" y="3429000"/>
            <a:ext cx="3608387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1619250" y="2205038"/>
            <a:ext cx="570380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Inicio por </a:t>
            </a:r>
            <a:r>
              <a:rPr lang="es-ES" sz="2000" b="1" dirty="0">
                <a:latin typeface="Symbol" pitchFamily="18" charset="2"/>
              </a:rPr>
              <a:t>a</a:t>
            </a:r>
            <a:r>
              <a:rPr lang="es-ES" sz="2000" b="1" dirty="0"/>
              <a:t> Amilasa </a:t>
            </a:r>
            <a:r>
              <a:rPr lang="es-ES" sz="2000" b="1" dirty="0" smtClean="0"/>
              <a:t>SALIVAL</a:t>
            </a:r>
            <a:endParaRPr lang="es-ES" sz="2000" dirty="0"/>
          </a:p>
          <a:p>
            <a:pPr algn="l" eaLnBrk="1" hangingPunct="1"/>
            <a:r>
              <a:rPr lang="es-ES" dirty="0"/>
              <a:t>Digestión mayor por </a:t>
            </a:r>
            <a:r>
              <a:rPr lang="es-ES" sz="2000" b="1" dirty="0">
                <a:latin typeface="Symbol" pitchFamily="18" charset="2"/>
              </a:rPr>
              <a:t>a</a:t>
            </a:r>
            <a:r>
              <a:rPr lang="es-ES" sz="2000" b="1" dirty="0"/>
              <a:t> Amilasa </a:t>
            </a:r>
            <a:r>
              <a:rPr lang="es-ES" sz="2000" b="1" dirty="0" smtClean="0"/>
              <a:t>PANCREÁTICA </a:t>
            </a:r>
            <a:endParaRPr lang="es-ES" sz="2000" b="1" dirty="0"/>
          </a:p>
          <a:p>
            <a:pPr algn="l" eaLnBrk="1" hangingPunct="1"/>
            <a:r>
              <a:rPr lang="es-ES" b="1" dirty="0"/>
              <a:t>pH óptimo 7-8</a:t>
            </a:r>
          </a:p>
        </p:txBody>
      </p:sp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1547813" y="3429000"/>
            <a:ext cx="3816350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1619250" y="3429000"/>
            <a:ext cx="44148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/>
              <a:t>Polisacáridos</a:t>
            </a:r>
          </a:p>
          <a:p>
            <a:pPr algn="l">
              <a:defRPr/>
            </a:pPr>
            <a:r>
              <a:rPr lang="es-ES" dirty="0"/>
              <a:t>Enlaces </a:t>
            </a:r>
            <a:r>
              <a:rPr lang="es-ES" b="1" dirty="0">
                <a:solidFill>
                  <a:srgbClr val="006047"/>
                </a:solidFill>
                <a:latin typeface="Symbol" pitchFamily="18" charset="2"/>
              </a:rPr>
              <a:t>a</a:t>
            </a:r>
            <a:r>
              <a:rPr lang="es-ES" b="1" dirty="0">
                <a:solidFill>
                  <a:srgbClr val="006047"/>
                </a:solidFill>
              </a:rPr>
              <a:t> 1-4</a:t>
            </a:r>
            <a:r>
              <a:rPr lang="es-ES" dirty="0">
                <a:solidFill>
                  <a:srgbClr val="006047"/>
                </a:solidFill>
              </a:rPr>
              <a:t> </a:t>
            </a:r>
            <a:r>
              <a:rPr lang="es-ES" dirty="0"/>
              <a:t>dan </a:t>
            </a:r>
            <a:r>
              <a:rPr lang="es-ES" b="1" dirty="0">
                <a:solidFill>
                  <a:srgbClr val="00604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cadenas rectas</a:t>
            </a:r>
          </a:p>
          <a:p>
            <a:pPr algn="l">
              <a:defRPr/>
            </a:pPr>
            <a:r>
              <a:rPr lang="es-ES" dirty="0"/>
              <a:t>Enlaces </a:t>
            </a:r>
            <a:r>
              <a:rPr lang="es-ES" b="1" dirty="0">
                <a:solidFill>
                  <a:srgbClr val="CC0066"/>
                </a:solidFill>
                <a:latin typeface="Symbol" pitchFamily="18" charset="2"/>
              </a:rPr>
              <a:t>a</a:t>
            </a:r>
            <a:r>
              <a:rPr lang="es-ES" b="1" dirty="0">
                <a:solidFill>
                  <a:srgbClr val="CC0066"/>
                </a:solidFill>
              </a:rPr>
              <a:t> 1,6</a:t>
            </a:r>
            <a:r>
              <a:rPr lang="es-ES" dirty="0"/>
              <a:t> dan </a:t>
            </a:r>
            <a:r>
              <a:rPr lang="es-ES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cadenas ramificadas</a:t>
            </a:r>
          </a:p>
        </p:txBody>
      </p:sp>
      <p:sp>
        <p:nvSpPr>
          <p:cNvPr id="31750" name="Rectangle 10"/>
          <p:cNvSpPr>
            <a:spLocks noChangeArrowheads="1"/>
          </p:cNvSpPr>
          <p:nvPr/>
        </p:nvSpPr>
        <p:spPr bwMode="auto">
          <a:xfrm>
            <a:off x="1547813" y="4365625"/>
            <a:ext cx="352901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751" name="Rectangle 11"/>
          <p:cNvSpPr>
            <a:spLocks noChangeArrowheads="1"/>
          </p:cNvSpPr>
          <p:nvPr/>
        </p:nvSpPr>
        <p:spPr bwMode="auto">
          <a:xfrm>
            <a:off x="5003800" y="465455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0057" name="Text Box 9"/>
          <p:cNvSpPr txBox="1">
            <a:spLocks noChangeArrowheads="1"/>
          </p:cNvSpPr>
          <p:nvPr/>
        </p:nvSpPr>
        <p:spPr bwMode="auto">
          <a:xfrm>
            <a:off x="1620838" y="4437063"/>
            <a:ext cx="3095625" cy="850900"/>
          </a:xfrm>
          <a:prstGeom prst="rect">
            <a:avLst/>
          </a:prstGeom>
          <a:noFill/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dirty="0"/>
              <a:t>La </a:t>
            </a:r>
            <a:r>
              <a:rPr lang="es-ES" sz="2400" b="1" dirty="0"/>
              <a:t>amilasa</a:t>
            </a:r>
            <a:r>
              <a:rPr lang="es-ES" dirty="0"/>
              <a:t> </a:t>
            </a:r>
            <a:r>
              <a:rPr lang="es-ES" sz="2400" u="sng" dirty="0"/>
              <a:t>sólo</a:t>
            </a:r>
            <a:r>
              <a:rPr lang="es-ES" dirty="0"/>
              <a:t> hidroliza </a:t>
            </a:r>
            <a:r>
              <a:rPr lang="es-ES" b="1" dirty="0"/>
              <a:t>enlaces </a:t>
            </a:r>
            <a:r>
              <a:rPr lang="es-ES" sz="2400" b="1" dirty="0">
                <a:solidFill>
                  <a:srgbClr val="00604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2400" b="1" dirty="0">
                <a:solidFill>
                  <a:srgbClr val="00604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1-4</a:t>
            </a:r>
          </a:p>
        </p:txBody>
      </p:sp>
      <p:sp>
        <p:nvSpPr>
          <p:cNvPr id="130061" name="Line 13"/>
          <p:cNvSpPr>
            <a:spLocks noChangeShapeType="1"/>
          </p:cNvSpPr>
          <p:nvPr/>
        </p:nvSpPr>
        <p:spPr bwMode="auto">
          <a:xfrm>
            <a:off x="5724525" y="4508500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63" name="Line 15"/>
          <p:cNvSpPr>
            <a:spLocks noChangeShapeType="1"/>
          </p:cNvSpPr>
          <p:nvPr/>
        </p:nvSpPr>
        <p:spPr bwMode="auto">
          <a:xfrm flipV="1">
            <a:off x="4572000" y="4508500"/>
            <a:ext cx="1152525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69" name="Text Box 21"/>
          <p:cNvSpPr txBox="1">
            <a:spLocks noChangeArrowheads="1"/>
          </p:cNvSpPr>
          <p:nvPr/>
        </p:nvSpPr>
        <p:spPr bwMode="auto">
          <a:xfrm>
            <a:off x="1692275" y="1557338"/>
            <a:ext cx="234156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Acción AMILASA</a:t>
            </a:r>
            <a:endParaRPr lang="es-ES" b="1"/>
          </a:p>
        </p:txBody>
      </p:sp>
      <p:sp>
        <p:nvSpPr>
          <p:cNvPr id="130073" name="Line 25"/>
          <p:cNvSpPr>
            <a:spLocks noChangeShapeType="1"/>
          </p:cNvSpPr>
          <p:nvPr/>
        </p:nvSpPr>
        <p:spPr bwMode="auto">
          <a:xfrm>
            <a:off x="4572000" y="5300663"/>
            <a:ext cx="107950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74" name="Line 26"/>
          <p:cNvSpPr>
            <a:spLocks noChangeShapeType="1"/>
          </p:cNvSpPr>
          <p:nvPr/>
        </p:nvSpPr>
        <p:spPr bwMode="auto">
          <a:xfrm flipV="1">
            <a:off x="5651500" y="5589588"/>
            <a:ext cx="936625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75" name="Text Box 27"/>
          <p:cNvSpPr txBox="1">
            <a:spLocks noChangeArrowheads="1"/>
          </p:cNvSpPr>
          <p:nvPr/>
        </p:nvSpPr>
        <p:spPr bwMode="auto">
          <a:xfrm>
            <a:off x="561923" y="1347241"/>
            <a:ext cx="95976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76" name="Text Box 28"/>
          <p:cNvSpPr txBox="1">
            <a:spLocks noChangeArrowheads="1"/>
          </p:cNvSpPr>
          <p:nvPr/>
        </p:nvSpPr>
        <p:spPr bwMode="auto">
          <a:xfrm>
            <a:off x="6045412" y="489493"/>
            <a:ext cx="2470548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30078" name="Rectangle 30"/>
          <p:cNvSpPr>
            <a:spLocks noChangeArrowheads="1"/>
          </p:cNvSpPr>
          <p:nvPr/>
        </p:nvSpPr>
        <p:spPr bwMode="auto">
          <a:xfrm>
            <a:off x="4093089" y="1502222"/>
            <a:ext cx="19143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1-4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6237772" y="935735"/>
            <a:ext cx="227818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Enzimas para CH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AMILASAS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/>
      <p:bldP spid="130055" grpId="0"/>
      <p:bldP spid="130057" grpId="0" animBg="1"/>
      <p:bldP spid="130061" grpId="0" animBg="1"/>
      <p:bldP spid="130063" grpId="0" animBg="1"/>
      <p:bldP spid="130069" grpId="0" animBg="1"/>
      <p:bldP spid="130073" grpId="0" animBg="1"/>
      <p:bldP spid="130074" grpId="0" animBg="1"/>
      <p:bldP spid="1300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96" y="1340768"/>
            <a:ext cx="8244408" cy="4752475"/>
          </a:xfrm>
          <a:prstGeom prst="rect">
            <a:avLst/>
          </a:prstGeom>
        </p:spPr>
      </p:pic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6363455" y="469176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756944" y="6093243"/>
            <a:ext cx="24176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/>
              <a:t>http://nutricionanimal.mx/amilasa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45289" y="5229200"/>
            <a:ext cx="2023311" cy="677108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/>
              <a:t>Amilopectina</a:t>
            </a:r>
            <a:endParaRPr lang="es-VE" sz="2400" dirty="0" smtClean="0"/>
          </a:p>
          <a:p>
            <a:r>
              <a:rPr lang="es-VE" sz="1400" dirty="0" smtClean="0"/>
              <a:t>Enlaces </a:t>
            </a:r>
            <a:r>
              <a:rPr lang="es-VE" sz="1400" dirty="0" smtClean="0">
                <a:latin typeface="Symbol" panose="05050102010706020507" pitchFamily="18" charset="2"/>
              </a:rPr>
              <a:t>a</a:t>
            </a:r>
            <a:r>
              <a:rPr lang="es-VE" sz="1400" dirty="0" smtClean="0"/>
              <a:t> 1-4 y </a:t>
            </a:r>
            <a:r>
              <a:rPr lang="es-VE" sz="1400" dirty="0" smtClean="0">
                <a:latin typeface="Symbol" panose="05050102010706020507" pitchFamily="18" charset="2"/>
              </a:rPr>
              <a:t>a </a:t>
            </a:r>
            <a:r>
              <a:rPr lang="es-VE" sz="1400" dirty="0" smtClean="0"/>
              <a:t>1-6</a:t>
            </a:r>
            <a:endParaRPr lang="es-VE" sz="1400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332998" y="910461"/>
            <a:ext cx="227818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Enzimas para CH</a:t>
            </a:r>
          </a:p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AMILASAS</a:t>
            </a:r>
          </a:p>
        </p:txBody>
      </p:sp>
    </p:spTree>
    <p:extLst>
      <p:ext uri="{BB962C8B-B14F-4D97-AF65-F5344CB8AC3E}">
        <p14:creationId xmlns:p14="http://schemas.microsoft.com/office/powerpoint/2010/main" val="8544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carbohidratos dieta"/>
          <p:cNvPicPr>
            <a:picLocks noChangeAspect="1" noChangeArrowheads="1"/>
          </p:cNvPicPr>
          <p:nvPr/>
        </p:nvPicPr>
        <p:blipFill>
          <a:blip r:embed="rId2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" y="0"/>
            <a:ext cx="62642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1495425" y="4437063"/>
            <a:ext cx="520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1.</a:t>
            </a: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1512888" y="4759325"/>
            <a:ext cx="449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2.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1530350" y="5156200"/>
            <a:ext cx="44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3.</a:t>
            </a:r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1530350" y="5876925"/>
            <a:ext cx="44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4.</a:t>
            </a:r>
          </a:p>
        </p:txBody>
      </p:sp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3632200" y="1028700"/>
            <a:ext cx="173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/>
              <a:t>Cadena recta</a:t>
            </a: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4356100" y="3141663"/>
            <a:ext cx="2447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Cadena ramificada</a:t>
            </a:r>
          </a:p>
        </p:txBody>
      </p:sp>
      <p:sp>
        <p:nvSpPr>
          <p:cNvPr id="195598" name="Text Box 14"/>
          <p:cNvSpPr txBox="1">
            <a:spLocks noChangeArrowheads="1"/>
          </p:cNvSpPr>
          <p:nvPr/>
        </p:nvSpPr>
        <p:spPr bwMode="auto">
          <a:xfrm>
            <a:off x="3355187" y="3936624"/>
            <a:ext cx="288607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de digestión</a:t>
            </a:r>
          </a:p>
        </p:txBody>
      </p:sp>
      <p:sp>
        <p:nvSpPr>
          <p:cNvPr id="195602" name="Text Box 18"/>
          <p:cNvSpPr txBox="1">
            <a:spLocks noChangeArrowheads="1"/>
          </p:cNvSpPr>
          <p:nvPr/>
        </p:nvSpPr>
        <p:spPr bwMode="auto">
          <a:xfrm>
            <a:off x="4932363" y="620713"/>
            <a:ext cx="792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25%</a:t>
            </a:r>
          </a:p>
        </p:txBody>
      </p:sp>
      <p:sp>
        <p:nvSpPr>
          <p:cNvPr id="33807" name="Line 20"/>
          <p:cNvSpPr>
            <a:spLocks noChangeShapeType="1"/>
          </p:cNvSpPr>
          <p:nvPr/>
        </p:nvSpPr>
        <p:spPr bwMode="auto">
          <a:xfrm flipH="1">
            <a:off x="1619250" y="1989138"/>
            <a:ext cx="288925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3808" name="Line 21"/>
          <p:cNvSpPr>
            <a:spLocks noChangeShapeType="1"/>
          </p:cNvSpPr>
          <p:nvPr/>
        </p:nvSpPr>
        <p:spPr bwMode="auto">
          <a:xfrm>
            <a:off x="3276600" y="1844675"/>
            <a:ext cx="503238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3809" name="Rectangle 22"/>
          <p:cNvSpPr>
            <a:spLocks noChangeArrowheads="1"/>
          </p:cNvSpPr>
          <p:nvPr/>
        </p:nvSpPr>
        <p:spPr bwMode="auto">
          <a:xfrm>
            <a:off x="3276600" y="2205038"/>
            <a:ext cx="7143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3810" name="Line 23"/>
          <p:cNvSpPr>
            <a:spLocks noChangeShapeType="1"/>
          </p:cNvSpPr>
          <p:nvPr/>
        </p:nvSpPr>
        <p:spPr bwMode="auto">
          <a:xfrm flipH="1" flipV="1">
            <a:off x="2195513" y="1268413"/>
            <a:ext cx="730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5609" name="Text Box 25"/>
          <p:cNvSpPr txBox="1">
            <a:spLocks noChangeArrowheads="1"/>
          </p:cNvSpPr>
          <p:nvPr/>
        </p:nvSpPr>
        <p:spPr bwMode="auto">
          <a:xfrm>
            <a:off x="6353152" y="5235973"/>
            <a:ext cx="2382837" cy="3698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OLIGOSACÁRIDOS</a:t>
            </a:r>
          </a:p>
        </p:txBody>
      </p:sp>
      <p:sp>
        <p:nvSpPr>
          <p:cNvPr id="195612" name="Text Box 28"/>
          <p:cNvSpPr txBox="1">
            <a:spLocks noChangeArrowheads="1"/>
          </p:cNvSpPr>
          <p:nvPr/>
        </p:nvSpPr>
        <p:spPr bwMode="auto">
          <a:xfrm>
            <a:off x="6415065" y="761387"/>
            <a:ext cx="22781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/>
              <a:t>Acción AMILASAS</a:t>
            </a:r>
            <a:endParaRPr lang="es-ES" b="1" dirty="0"/>
          </a:p>
        </p:txBody>
      </p:sp>
      <p:sp>
        <p:nvSpPr>
          <p:cNvPr id="195613" name="Text Box 29"/>
          <p:cNvSpPr txBox="1">
            <a:spLocks noChangeArrowheads="1"/>
          </p:cNvSpPr>
          <p:nvPr/>
        </p:nvSpPr>
        <p:spPr bwMode="auto">
          <a:xfrm>
            <a:off x="6528215" y="332656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95615" name="Line 31"/>
          <p:cNvSpPr>
            <a:spLocks noChangeShapeType="1"/>
          </p:cNvSpPr>
          <p:nvPr/>
        </p:nvSpPr>
        <p:spPr bwMode="auto">
          <a:xfrm>
            <a:off x="1476375" y="4508500"/>
            <a:ext cx="0" cy="18002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Rectángulo"/>
          <p:cNvSpPr/>
          <p:nvPr/>
        </p:nvSpPr>
        <p:spPr bwMode="auto">
          <a:xfrm>
            <a:off x="1043608" y="260648"/>
            <a:ext cx="1440160" cy="3600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39478" y="297367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1-4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08" name="Oval 24"/>
          <p:cNvSpPr>
            <a:spLocks noChangeArrowheads="1"/>
          </p:cNvSpPr>
          <p:nvPr/>
        </p:nvSpPr>
        <p:spPr bwMode="auto">
          <a:xfrm>
            <a:off x="539552" y="230414"/>
            <a:ext cx="1872208" cy="521629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" name="3 Rectángulo"/>
          <p:cNvSpPr/>
          <p:nvPr/>
        </p:nvSpPr>
        <p:spPr bwMode="auto">
          <a:xfrm>
            <a:off x="2016125" y="2276475"/>
            <a:ext cx="1260475" cy="3603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1979712" y="2297552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 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1-6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1908175" y="1484313"/>
            <a:ext cx="1368425" cy="5647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876485" y="1561584"/>
            <a:ext cx="1431803" cy="400110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AMILASA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5720" y="6487945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6759653" y="1193801"/>
            <a:ext cx="1584325" cy="76993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Rectángulo 7"/>
          <p:cNvSpPr/>
          <p:nvPr/>
        </p:nvSpPr>
        <p:spPr bwMode="auto">
          <a:xfrm>
            <a:off x="3727140" y="666699"/>
            <a:ext cx="1060884" cy="3620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5 CuadroTexto"/>
          <p:cNvSpPr txBox="1"/>
          <p:nvPr/>
        </p:nvSpPr>
        <p:spPr>
          <a:xfrm>
            <a:off x="3751470" y="648256"/>
            <a:ext cx="1116011" cy="400110"/>
          </a:xfrm>
          <a:prstGeom prst="rect">
            <a:avLst/>
          </a:prstGeom>
          <a:solidFill>
            <a:srgbClr val="FFD9FF"/>
          </a:solidFill>
          <a:ln w="28575">
            <a:solidFill>
              <a:srgbClr val="FF11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Amilosa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4500562" y="2528888"/>
            <a:ext cx="1860551" cy="6127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7" name="5 CuadroTexto"/>
          <p:cNvSpPr txBox="1"/>
          <p:nvPr/>
        </p:nvSpPr>
        <p:spPr>
          <a:xfrm>
            <a:off x="4469875" y="2657276"/>
            <a:ext cx="1717137" cy="400110"/>
          </a:xfrm>
          <a:prstGeom prst="rect">
            <a:avLst/>
          </a:prstGeom>
          <a:solidFill>
            <a:srgbClr val="FFD9FF"/>
          </a:solidFill>
          <a:ln w="28575">
            <a:solidFill>
              <a:srgbClr val="FF11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Amilopectina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03" name="Text Box 19"/>
          <p:cNvSpPr txBox="1">
            <a:spLocks noChangeArrowheads="1"/>
          </p:cNvSpPr>
          <p:nvPr/>
        </p:nvSpPr>
        <p:spPr bwMode="auto">
          <a:xfrm>
            <a:off x="6245001" y="2654300"/>
            <a:ext cx="703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/>
              <a:t>75%</a:t>
            </a:r>
          </a:p>
        </p:txBody>
      </p:sp>
      <p:sp>
        <p:nvSpPr>
          <p:cNvPr id="10" name="Rectángulo 9"/>
          <p:cNvSpPr/>
          <p:nvPr/>
        </p:nvSpPr>
        <p:spPr bwMode="auto">
          <a:xfrm>
            <a:off x="3500942" y="4473408"/>
            <a:ext cx="2686070" cy="18968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8" name="5 CuadroTexto"/>
          <p:cNvSpPr txBox="1"/>
          <p:nvPr/>
        </p:nvSpPr>
        <p:spPr>
          <a:xfrm>
            <a:off x="3627800" y="4516060"/>
            <a:ext cx="2585964" cy="1785104"/>
          </a:xfrm>
          <a:prstGeom prst="rect">
            <a:avLst/>
          </a:prstGeom>
          <a:solidFill>
            <a:srgbClr val="FFD9FF"/>
          </a:solidFill>
          <a:ln w="28575">
            <a:solidFill>
              <a:srgbClr val="FF11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Maltosa</a:t>
            </a: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Maltotriosa</a:t>
            </a:r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Oligómeros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Glucosa</a:t>
            </a:r>
          </a:p>
          <a:p>
            <a:pPr algn="l"/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a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dextrina limitante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5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/>
      <p:bldP spid="195593" grpId="0"/>
      <p:bldP spid="195594" grpId="0"/>
      <p:bldP spid="195595" grpId="0"/>
      <p:bldP spid="195598" grpId="0" animBg="1"/>
      <p:bldP spid="195609" grpId="0" animBg="1"/>
      <p:bldP spid="195615" grpId="0" animBg="1"/>
      <p:bldP spid="195608" grpId="0" animBg="1"/>
      <p:bldP spid="6" grpId="0" animBg="1"/>
      <p:bldP spid="3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890588"/>
            <a:ext cx="5184775" cy="585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3" name="Rectangle 9"/>
          <p:cNvSpPr>
            <a:spLocks noChangeArrowheads="1"/>
          </p:cNvSpPr>
          <p:nvPr/>
        </p:nvSpPr>
        <p:spPr bwMode="auto">
          <a:xfrm>
            <a:off x="1609945" y="5446713"/>
            <a:ext cx="410527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6567681" y="5157788"/>
            <a:ext cx="2225289" cy="1015663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Digeridos en </a:t>
            </a:r>
          </a:p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membrana apical </a:t>
            </a:r>
          </a:p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enterocitos</a:t>
            </a: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755650" y="719138"/>
            <a:ext cx="5472113" cy="3168650"/>
          </a:xfrm>
          <a:prstGeom prst="rect">
            <a:avLst/>
          </a:prstGeom>
          <a:noFill/>
          <a:ln w="28575">
            <a:solidFill>
              <a:srgbClr val="FF922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2" name="Rectangle 12"/>
          <p:cNvSpPr>
            <a:spLocks noChangeArrowheads="1"/>
          </p:cNvSpPr>
          <p:nvPr/>
        </p:nvSpPr>
        <p:spPr bwMode="auto">
          <a:xfrm>
            <a:off x="755650" y="3947736"/>
            <a:ext cx="4032250" cy="1223962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3" name="Rectangle 13"/>
          <p:cNvSpPr>
            <a:spLocks noChangeArrowheads="1"/>
          </p:cNvSpPr>
          <p:nvPr/>
        </p:nvSpPr>
        <p:spPr bwMode="auto">
          <a:xfrm>
            <a:off x="6372225" y="1916113"/>
            <a:ext cx="2400300" cy="885825"/>
          </a:xfrm>
          <a:prstGeom prst="rect">
            <a:avLst/>
          </a:prstGeom>
          <a:solidFill>
            <a:srgbClr val="FFE9A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Oligosacáridos</a:t>
            </a:r>
          </a:p>
          <a:p>
            <a:pPr>
              <a:defRPr/>
            </a:pPr>
            <a:r>
              <a:rPr lang="es-ES" sz="1600" b="1" dirty="0"/>
              <a:t>Productos de digestión</a:t>
            </a:r>
          </a:p>
          <a:p>
            <a:pPr>
              <a:defRPr/>
            </a:pPr>
            <a:r>
              <a:rPr lang="es-ES" sz="1600" b="1" dirty="0" smtClean="0"/>
              <a:t>de amilasa</a:t>
            </a:r>
            <a:endParaRPr lang="es-ES" sz="1600" b="1" dirty="0"/>
          </a:p>
        </p:txBody>
      </p:sp>
      <p:sp>
        <p:nvSpPr>
          <p:cNvPr id="66577" name="Line 17"/>
          <p:cNvSpPr>
            <a:spLocks noChangeShapeType="1"/>
          </p:cNvSpPr>
          <p:nvPr/>
        </p:nvSpPr>
        <p:spPr bwMode="auto">
          <a:xfrm>
            <a:off x="8028384" y="2801938"/>
            <a:ext cx="0" cy="236976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78" name="Line 18"/>
          <p:cNvSpPr>
            <a:spLocks noChangeShapeType="1"/>
          </p:cNvSpPr>
          <p:nvPr/>
        </p:nvSpPr>
        <p:spPr bwMode="auto">
          <a:xfrm>
            <a:off x="6443663" y="4508500"/>
            <a:ext cx="1081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79" name="Line 19"/>
          <p:cNvSpPr>
            <a:spLocks noChangeShapeType="1"/>
          </p:cNvSpPr>
          <p:nvPr/>
        </p:nvSpPr>
        <p:spPr bwMode="auto">
          <a:xfrm>
            <a:off x="7524750" y="4508500"/>
            <a:ext cx="0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6582" name="Text Box 22"/>
          <p:cNvSpPr txBox="1">
            <a:spLocks noChangeArrowheads="1"/>
          </p:cNvSpPr>
          <p:nvPr/>
        </p:nvSpPr>
        <p:spPr bwMode="auto">
          <a:xfrm>
            <a:off x="6333541" y="386852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7211634" y="773279"/>
            <a:ext cx="13340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/>
              <a:t>Enzimas CH</a:t>
            </a:r>
            <a:endParaRPr lang="es-ES" sz="1600" b="1" dirty="0"/>
          </a:p>
          <a:p>
            <a:pPr>
              <a:defRPr/>
            </a:pPr>
            <a:r>
              <a:rPr lang="es-ES" sz="1600" b="1" dirty="0" smtClean="0"/>
              <a:t>Apicales</a:t>
            </a:r>
            <a:endParaRPr lang="es-ES" sz="1600" b="1" dirty="0"/>
          </a:p>
        </p:txBody>
      </p: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349379" y="171160"/>
            <a:ext cx="1584325" cy="769937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4855131" y="4221163"/>
            <a:ext cx="1657825" cy="646331"/>
          </a:xfrm>
          <a:prstGeom prst="rect">
            <a:avLst/>
          </a:prstGeom>
          <a:solidFill>
            <a:srgbClr val="A3C8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Disacáridos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/>
            <a:r>
              <a:rPr lang="es-ES" sz="1600" b="1" dirty="0"/>
              <a:t>de dieta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0" grpId="0" animBg="1"/>
      <p:bldP spid="66571" grpId="0" animBg="1"/>
      <p:bldP spid="66572" grpId="0" animBg="1"/>
      <p:bldP spid="66573" grpId="0" animBg="1"/>
      <p:bldP spid="66577" grpId="0" animBg="1"/>
      <p:bldP spid="66578" grpId="0" animBg="1"/>
      <p:bldP spid="66579" grpId="0" animBg="1"/>
      <p:bldP spid="6657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ologomeros ch"/>
          <p:cNvPicPr>
            <a:picLocks noChangeAspect="1" noChangeArrowheads="1"/>
          </p:cNvPicPr>
          <p:nvPr/>
        </p:nvPicPr>
        <p:blipFill rotWithShape="1">
          <a:blip r:embed="rId2">
            <a:lum bright="-36000" contras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2641" r="6836" b="17111"/>
          <a:stretch/>
        </p:blipFill>
        <p:spPr bwMode="auto">
          <a:xfrm>
            <a:off x="539750" y="908049"/>
            <a:ext cx="80645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1159625" y="283264"/>
            <a:ext cx="216217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 </a:t>
            </a:r>
          </a:p>
          <a:p>
            <a:pPr eaLnBrk="1" hangingPunct="1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Oligosacáridos</a:t>
            </a:r>
          </a:p>
        </p:txBody>
      </p:sp>
      <p:sp>
        <p:nvSpPr>
          <p:cNvPr id="196617" name="Oval 9"/>
          <p:cNvSpPr>
            <a:spLocks noChangeArrowheads="1"/>
          </p:cNvSpPr>
          <p:nvPr/>
        </p:nvSpPr>
        <p:spPr bwMode="auto">
          <a:xfrm>
            <a:off x="395288" y="979488"/>
            <a:ext cx="576262" cy="576262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18" name="Oval 10"/>
          <p:cNvSpPr>
            <a:spLocks noChangeArrowheads="1"/>
          </p:cNvSpPr>
          <p:nvPr/>
        </p:nvSpPr>
        <p:spPr bwMode="auto">
          <a:xfrm>
            <a:off x="4284663" y="979488"/>
            <a:ext cx="647700" cy="504825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96620" name="Picture 12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5" t="41101" r="17921" b="29465"/>
          <a:stretch>
            <a:fillRect/>
          </a:stretch>
        </p:blipFill>
        <p:spPr bwMode="auto">
          <a:xfrm>
            <a:off x="612775" y="5013325"/>
            <a:ext cx="19431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21" name="Oval 13"/>
          <p:cNvSpPr>
            <a:spLocks noChangeArrowheads="1"/>
          </p:cNvSpPr>
          <p:nvPr/>
        </p:nvSpPr>
        <p:spPr bwMode="auto">
          <a:xfrm rot="10800000">
            <a:off x="2198688" y="4868863"/>
            <a:ext cx="503237" cy="12954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2816843" y="5091112"/>
            <a:ext cx="1443038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Enzimas </a:t>
            </a:r>
          </a:p>
          <a:p>
            <a:pPr eaLnBrk="1" hangingPunct="1"/>
            <a:r>
              <a:rPr lang="es-ES_tradnl" sz="2400"/>
              <a:t>m. apical</a:t>
            </a:r>
          </a:p>
        </p:txBody>
      </p:sp>
      <p:cxnSp>
        <p:nvCxnSpPr>
          <p:cNvPr id="3" name="2 Conector recto de flecha"/>
          <p:cNvCxnSpPr>
            <a:cxnSpLocks noChangeShapeType="1"/>
          </p:cNvCxnSpPr>
          <p:nvPr/>
        </p:nvCxnSpPr>
        <p:spPr bwMode="auto">
          <a:xfrm flipV="1">
            <a:off x="4932363" y="2867453"/>
            <a:ext cx="833437" cy="231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1 CuadroTexto"/>
          <p:cNvSpPr txBox="1"/>
          <p:nvPr/>
        </p:nvSpPr>
        <p:spPr>
          <a:xfrm>
            <a:off x="6040408" y="5011738"/>
            <a:ext cx="1418978" cy="400110"/>
          </a:xfrm>
          <a:prstGeom prst="rect">
            <a:avLst/>
          </a:prstGeom>
          <a:solidFill>
            <a:srgbClr val="FBBDE0"/>
          </a:solidFill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2198687" y="4077072"/>
            <a:ext cx="1509217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433388" y="3802935"/>
            <a:ext cx="1418978" cy="400110"/>
          </a:xfrm>
          <a:prstGeom prst="rect">
            <a:avLst/>
          </a:prstGeom>
          <a:solidFill>
            <a:srgbClr val="FBBDE0"/>
          </a:solidFill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  <a:endParaRPr lang="es-VE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75720" y="6487945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7365267" y="298727"/>
            <a:ext cx="1334019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/>
              <a:t>Enzimas CH</a:t>
            </a:r>
            <a:endParaRPr lang="es-ES" sz="1600" b="1" dirty="0"/>
          </a:p>
          <a:p>
            <a:pPr>
              <a:defRPr/>
            </a:pPr>
            <a:r>
              <a:rPr lang="es-ES" sz="1600" b="1" dirty="0" smtClean="0"/>
              <a:t>Apicales</a:t>
            </a:r>
            <a:endParaRPr lang="es-ES" sz="1600" b="1" dirty="0"/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3275805" y="316562"/>
            <a:ext cx="10080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378747" y="2758982"/>
            <a:ext cx="1348446" cy="52322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s-VE" sz="1400" b="1" dirty="0" smtClean="0"/>
              <a:t>Rompe enlace</a:t>
            </a:r>
          </a:p>
          <a:p>
            <a:pPr algn="l"/>
            <a:r>
              <a:rPr lang="es-VE" sz="1400" b="1" dirty="0" smtClean="0">
                <a:latin typeface="Symbol" panose="05050102010706020507" pitchFamily="18" charset="2"/>
              </a:rPr>
              <a:t>a</a:t>
            </a:r>
            <a:r>
              <a:rPr lang="es-VE" sz="1400" b="1" dirty="0" smtClean="0"/>
              <a:t> 1-6</a:t>
            </a:r>
            <a:endParaRPr lang="es-VE" sz="1400" b="1" dirty="0"/>
          </a:p>
        </p:txBody>
      </p:sp>
      <p:sp>
        <p:nvSpPr>
          <p:cNvPr id="5" name="Rectángulo 4"/>
          <p:cNvSpPr/>
          <p:nvPr/>
        </p:nvSpPr>
        <p:spPr bwMode="auto">
          <a:xfrm>
            <a:off x="6749897" y="1437134"/>
            <a:ext cx="1980596" cy="6648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5 CuadroTexto"/>
          <p:cNvSpPr txBox="1"/>
          <p:nvPr/>
        </p:nvSpPr>
        <p:spPr>
          <a:xfrm>
            <a:off x="6468214" y="1312270"/>
            <a:ext cx="1632178" cy="707886"/>
          </a:xfrm>
          <a:prstGeom prst="rect">
            <a:avLst/>
          </a:prstGeom>
          <a:solidFill>
            <a:srgbClr val="FFD9FF"/>
          </a:solidFill>
          <a:ln w="28575">
            <a:solidFill>
              <a:srgbClr val="FF11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342900" indent="-342900" algn="l">
              <a:buFont typeface="Symbol" panose="05050102010706020507" pitchFamily="18" charset="2"/>
              <a:buChar char="a"/>
            </a:pP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dextrina </a:t>
            </a:r>
          </a:p>
          <a:p>
            <a:pPr algn="l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limitante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395288" y="1700212"/>
            <a:ext cx="1296392" cy="11911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5 CuadroTexto"/>
          <p:cNvSpPr txBox="1"/>
          <p:nvPr/>
        </p:nvSpPr>
        <p:spPr>
          <a:xfrm>
            <a:off x="117210" y="1700212"/>
            <a:ext cx="1574470" cy="1169551"/>
          </a:xfrm>
          <a:prstGeom prst="rect">
            <a:avLst/>
          </a:prstGeom>
          <a:solidFill>
            <a:srgbClr val="FFD9FF"/>
          </a:solidFill>
          <a:ln w="28575">
            <a:solidFill>
              <a:srgbClr val="FF11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Maltosa</a:t>
            </a:r>
          </a:p>
          <a:p>
            <a:pPr algn="l"/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VE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Maltotriosa</a:t>
            </a:r>
            <a:endParaRPr lang="es-VE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s-VE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Conector recto 8"/>
          <p:cNvCxnSpPr/>
          <p:nvPr/>
        </p:nvCxnSpPr>
        <p:spPr bwMode="auto">
          <a:xfrm flipH="1">
            <a:off x="5161994" y="1078562"/>
            <a:ext cx="603806" cy="3585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ector recto 23"/>
          <p:cNvCxnSpPr/>
          <p:nvPr/>
        </p:nvCxnSpPr>
        <p:spPr bwMode="auto">
          <a:xfrm flipH="1">
            <a:off x="5525369" y="2712044"/>
            <a:ext cx="603806" cy="35857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ector recto 24"/>
          <p:cNvCxnSpPr/>
          <p:nvPr/>
        </p:nvCxnSpPr>
        <p:spPr bwMode="auto">
          <a:xfrm flipH="1">
            <a:off x="5366841" y="3802935"/>
            <a:ext cx="379164" cy="4901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/>
          <p:cNvCxnSpPr/>
          <p:nvPr/>
        </p:nvCxnSpPr>
        <p:spPr bwMode="auto">
          <a:xfrm flipH="1">
            <a:off x="5839175" y="3802935"/>
            <a:ext cx="379164" cy="4901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7" grpId="0" animBg="1"/>
      <p:bldP spid="196618" grpId="0" animBg="1"/>
      <p:bldP spid="196621" grpId="0" animBg="1"/>
      <p:bldP spid="196622" grpId="0" animBg="1"/>
      <p:bldP spid="2" grpId="0" animBg="1"/>
      <p:bldP spid="15" grpId="0" animBg="1"/>
      <p:bldP spid="6" grpId="0" animBg="1"/>
      <p:bldP spid="20" grpId="0" animBg="1"/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IGATION DE CARBOHIDR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557338"/>
            <a:ext cx="5872162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5003800" y="3429000"/>
            <a:ext cx="15128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4932363" y="3573463"/>
            <a:ext cx="19907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>
                <a:latin typeface="Symbol" pitchFamily="18" charset="2"/>
              </a:rPr>
              <a:t>a</a:t>
            </a:r>
            <a:r>
              <a:rPr lang="es-ES" sz="2400" b="1"/>
              <a:t> AMILASA</a:t>
            </a:r>
          </a:p>
        </p:txBody>
      </p:sp>
      <p:sp>
        <p:nvSpPr>
          <p:cNvPr id="128007" name="Oval 7"/>
          <p:cNvSpPr>
            <a:spLocks noChangeArrowheads="1"/>
          </p:cNvSpPr>
          <p:nvPr/>
        </p:nvSpPr>
        <p:spPr bwMode="auto">
          <a:xfrm>
            <a:off x="3132138" y="5013325"/>
            <a:ext cx="576262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08" name="Oval 8"/>
          <p:cNvSpPr>
            <a:spLocks noChangeArrowheads="1"/>
          </p:cNvSpPr>
          <p:nvPr/>
        </p:nvSpPr>
        <p:spPr bwMode="auto">
          <a:xfrm>
            <a:off x="4067175" y="5157788"/>
            <a:ext cx="433388" cy="35877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11" name="Line 11"/>
          <p:cNvSpPr>
            <a:spLocks noChangeShapeType="1"/>
          </p:cNvSpPr>
          <p:nvPr/>
        </p:nvSpPr>
        <p:spPr bwMode="auto">
          <a:xfrm>
            <a:off x="3708400" y="1341438"/>
            <a:ext cx="0" cy="172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8013" name="Text Box 13"/>
          <p:cNvSpPr txBox="1">
            <a:spLocks noChangeArrowheads="1"/>
          </p:cNvSpPr>
          <p:nvPr/>
        </p:nvSpPr>
        <p:spPr bwMode="auto">
          <a:xfrm>
            <a:off x="2987675" y="1125538"/>
            <a:ext cx="1627188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Rompe </a:t>
            </a:r>
          </a:p>
          <a:p>
            <a:pPr eaLnBrk="1" hangingPunct="1"/>
            <a:r>
              <a:rPr lang="es-ES" b="1"/>
              <a:t>enlace </a:t>
            </a:r>
            <a:r>
              <a:rPr lang="es-ES" b="1">
                <a:latin typeface="Symbol" pitchFamily="18" charset="2"/>
              </a:rPr>
              <a:t>a</a:t>
            </a:r>
            <a:r>
              <a:rPr lang="es-ES" b="1"/>
              <a:t> 1-4</a:t>
            </a:r>
          </a:p>
        </p:txBody>
      </p:sp>
      <p:sp>
        <p:nvSpPr>
          <p:cNvPr id="128014" name="Text Box 14"/>
          <p:cNvSpPr txBox="1">
            <a:spLocks noChangeArrowheads="1"/>
          </p:cNvSpPr>
          <p:nvPr/>
        </p:nvSpPr>
        <p:spPr bwMode="auto">
          <a:xfrm>
            <a:off x="9001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6363455" y="469176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32780" name="Text Box 20"/>
          <p:cNvSpPr txBox="1">
            <a:spLocks noChangeArrowheads="1"/>
          </p:cNvSpPr>
          <p:nvPr/>
        </p:nvSpPr>
        <p:spPr bwMode="auto">
          <a:xfrm>
            <a:off x="3041650" y="2373313"/>
            <a:ext cx="3254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2781" name="Text Box 21"/>
          <p:cNvSpPr txBox="1">
            <a:spLocks noChangeArrowheads="1"/>
          </p:cNvSpPr>
          <p:nvPr/>
        </p:nvSpPr>
        <p:spPr bwMode="auto">
          <a:xfrm>
            <a:off x="4554538" y="2420938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538094" y="892472"/>
            <a:ext cx="2164375" cy="584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2. Enzimas para CH</a:t>
            </a:r>
          </a:p>
          <a:p>
            <a:pPr algn="l">
              <a:defRPr/>
            </a:pPr>
            <a:r>
              <a:rPr lang="es-ES" sz="1600" b="1" dirty="0" smtClean="0"/>
              <a:t>Acción </a:t>
            </a:r>
            <a:r>
              <a:rPr lang="es-ES" sz="1600" b="1" dirty="0"/>
              <a:t>AMILASAS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058870" y="2203691"/>
            <a:ext cx="1465466" cy="707886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molécula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maltosa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923088" y="4757978"/>
            <a:ext cx="1632178" cy="707886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moléculas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glucosa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ector recto de flecha 3"/>
          <p:cNvCxnSpPr>
            <a:stCxn id="2" idx="2"/>
          </p:cNvCxnSpPr>
          <p:nvPr/>
        </p:nvCxnSpPr>
        <p:spPr bwMode="auto">
          <a:xfrm>
            <a:off x="7791603" y="2911577"/>
            <a:ext cx="0" cy="184640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8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animBg="1"/>
      <p:bldP spid="128007" grpId="0" animBg="1"/>
      <p:bldP spid="128007" grpId="1" animBg="1"/>
      <p:bldP spid="128008" grpId="0" animBg="1"/>
      <p:bldP spid="128008" grpId="1" animBg="1"/>
      <p:bldP spid="128011" grpId="0" animBg="1"/>
      <p:bldP spid="128013" grpId="0" animBg="1"/>
      <p:bldP spid="2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0" descr="digestion sucr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40100"/>
            <a:ext cx="7693025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03" name="Text Box 11"/>
          <p:cNvSpPr txBox="1">
            <a:spLocks noChangeArrowheads="1"/>
          </p:cNvSpPr>
          <p:nvPr/>
        </p:nvSpPr>
        <p:spPr bwMode="auto">
          <a:xfrm>
            <a:off x="1156335" y="1766818"/>
            <a:ext cx="202331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Enzimas apicales</a:t>
            </a:r>
          </a:p>
        </p:txBody>
      </p:sp>
      <p:sp>
        <p:nvSpPr>
          <p:cNvPr id="213004" name="Text Box 12"/>
          <p:cNvSpPr txBox="1">
            <a:spLocks noChangeArrowheads="1"/>
          </p:cNvSpPr>
          <p:nvPr/>
        </p:nvSpPr>
        <p:spPr bwMode="auto">
          <a:xfrm>
            <a:off x="3875810" y="1340100"/>
            <a:ext cx="13176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b="1"/>
              <a:t>Sustrato</a:t>
            </a:r>
          </a:p>
        </p:txBody>
      </p:sp>
      <p:sp>
        <p:nvSpPr>
          <p:cNvPr id="213005" name="Text Box 13"/>
          <p:cNvSpPr txBox="1">
            <a:spLocks noChangeArrowheads="1"/>
          </p:cNvSpPr>
          <p:nvPr/>
        </p:nvSpPr>
        <p:spPr bwMode="auto">
          <a:xfrm>
            <a:off x="4147343" y="2801150"/>
            <a:ext cx="633413" cy="366712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GLU</a:t>
            </a:r>
          </a:p>
        </p:txBody>
      </p:sp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6168918" y="2870400"/>
            <a:ext cx="1444625" cy="366712"/>
          </a:xfrm>
          <a:prstGeom prst="rect">
            <a:avLst/>
          </a:prstGeom>
          <a:solidFill>
            <a:schemeClr val="folHlink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FRUCTOSA</a:t>
            </a:r>
          </a:p>
        </p:txBody>
      </p:sp>
      <p:sp>
        <p:nvSpPr>
          <p:cNvPr id="37897" name="Rectangle 17"/>
          <p:cNvSpPr>
            <a:spLocks noChangeArrowheads="1"/>
          </p:cNvSpPr>
          <p:nvPr/>
        </p:nvSpPr>
        <p:spPr bwMode="auto">
          <a:xfrm>
            <a:off x="5457825" y="1700808"/>
            <a:ext cx="1547812" cy="769937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3011" name="Text Box 19"/>
          <p:cNvSpPr txBox="1">
            <a:spLocks noChangeArrowheads="1"/>
          </p:cNvSpPr>
          <p:nvPr/>
        </p:nvSpPr>
        <p:spPr bwMode="auto">
          <a:xfrm>
            <a:off x="701675" y="3924300"/>
            <a:ext cx="1493838" cy="584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>
              <a:defRPr/>
            </a:pPr>
            <a:r>
              <a:rPr lang="es-ES_tradnl" sz="1600" b="1" dirty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37902" name="Text Box 22"/>
          <p:cNvSpPr txBox="1">
            <a:spLocks noChangeArrowheads="1"/>
          </p:cNvSpPr>
          <p:nvPr/>
        </p:nvSpPr>
        <p:spPr bwMode="auto">
          <a:xfrm>
            <a:off x="6135568" y="5154416"/>
            <a:ext cx="2576574" cy="954107"/>
          </a:xfrm>
          <a:prstGeom prst="rect">
            <a:avLst/>
          </a:prstGeom>
          <a:solidFill>
            <a:srgbClr val="D0E6B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 smtClean="0"/>
              <a:t>GLUT5</a:t>
            </a:r>
            <a:r>
              <a:rPr lang="es-ES_tradnl" sz="1400" b="1" dirty="0"/>
              <a:t>: </a:t>
            </a:r>
            <a:endParaRPr lang="es-ES_tradnl" sz="1400" b="1" dirty="0" smtClean="0"/>
          </a:p>
          <a:p>
            <a:pPr algn="l" eaLnBrk="1" hangingPunct="1"/>
            <a:r>
              <a:rPr lang="es-ES_tradnl" sz="1400" b="1" i="1" dirty="0" err="1" smtClean="0"/>
              <a:t>glucose</a:t>
            </a:r>
            <a:r>
              <a:rPr lang="es-ES_tradnl" sz="1400" b="1" i="1" dirty="0" smtClean="0"/>
              <a:t> </a:t>
            </a:r>
            <a:r>
              <a:rPr lang="es-ES_tradnl" sz="1400" b="1" i="1" dirty="0" err="1"/>
              <a:t>transporter</a:t>
            </a:r>
            <a:r>
              <a:rPr lang="es-ES_tradnl" sz="1400" b="1" i="1" dirty="0"/>
              <a:t> 5</a:t>
            </a:r>
          </a:p>
          <a:p>
            <a:pPr algn="l" eaLnBrk="1" hangingPunct="1"/>
            <a:r>
              <a:rPr lang="es-ES_tradnl" sz="1400" b="1" dirty="0" smtClean="0"/>
              <a:t>Paso </a:t>
            </a:r>
            <a:r>
              <a:rPr lang="es-ES_tradnl" sz="1400" b="1" dirty="0"/>
              <a:t>limitante en absorción </a:t>
            </a:r>
            <a:endParaRPr lang="es-ES_tradnl" sz="1400" b="1" dirty="0" smtClean="0"/>
          </a:p>
          <a:p>
            <a:pPr algn="l" eaLnBrk="1" hangingPunct="1"/>
            <a:r>
              <a:rPr lang="es-ES_tradnl" sz="1400" b="1" dirty="0" smtClean="0"/>
              <a:t>fructosa</a:t>
            </a:r>
            <a:endParaRPr lang="es-ES_tradnl" sz="1400" b="1" dirty="0"/>
          </a:p>
        </p:txBody>
      </p:sp>
      <p:sp>
        <p:nvSpPr>
          <p:cNvPr id="213015" name="Text Box 23"/>
          <p:cNvSpPr txBox="1">
            <a:spLocks noChangeArrowheads="1"/>
          </p:cNvSpPr>
          <p:nvPr/>
        </p:nvSpPr>
        <p:spPr bwMode="auto">
          <a:xfrm>
            <a:off x="6399635" y="768335"/>
            <a:ext cx="226536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Digestión</a:t>
            </a:r>
            <a:r>
              <a:rPr lang="es-ES_tradnl" b="1" dirty="0"/>
              <a:t> </a:t>
            </a:r>
            <a:r>
              <a:rPr lang="es-ES_tradnl" dirty="0" err="1" smtClean="0"/>
              <a:t>Sucrosa</a:t>
            </a:r>
            <a:r>
              <a:rPr lang="es-ES_tradnl" dirty="0" smtClean="0"/>
              <a:t> </a:t>
            </a:r>
            <a:endParaRPr lang="es-ES_tradnl" dirty="0"/>
          </a:p>
        </p:txBody>
      </p:sp>
      <p:sp>
        <p:nvSpPr>
          <p:cNvPr id="213016" name="Text Box 24"/>
          <p:cNvSpPr txBox="1">
            <a:spLocks noChangeArrowheads="1"/>
          </p:cNvSpPr>
          <p:nvPr/>
        </p:nvSpPr>
        <p:spPr bwMode="auto">
          <a:xfrm>
            <a:off x="7423855" y="1217111"/>
            <a:ext cx="1207382" cy="707886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“Azúcar </a:t>
            </a:r>
          </a:p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caña”</a:t>
            </a:r>
          </a:p>
        </p:txBody>
      </p:sp>
      <p:sp>
        <p:nvSpPr>
          <p:cNvPr id="37906" name="Oval 27"/>
          <p:cNvSpPr>
            <a:spLocks noChangeArrowheads="1"/>
          </p:cNvSpPr>
          <p:nvPr/>
        </p:nvSpPr>
        <p:spPr bwMode="auto">
          <a:xfrm>
            <a:off x="4284663" y="3250951"/>
            <a:ext cx="287337" cy="393949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7" name="Oval 28"/>
          <p:cNvSpPr>
            <a:spLocks noChangeArrowheads="1"/>
          </p:cNvSpPr>
          <p:nvPr/>
        </p:nvSpPr>
        <p:spPr bwMode="auto">
          <a:xfrm>
            <a:off x="4284663" y="1844675"/>
            <a:ext cx="358775" cy="288925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8" name="Oval 29"/>
          <p:cNvSpPr>
            <a:spLocks noChangeArrowheads="1"/>
          </p:cNvSpPr>
          <p:nvPr/>
        </p:nvSpPr>
        <p:spPr bwMode="auto">
          <a:xfrm>
            <a:off x="6588125" y="3284538"/>
            <a:ext cx="417512" cy="431800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09" name="Rectangle 31"/>
          <p:cNvSpPr>
            <a:spLocks noChangeArrowheads="1"/>
          </p:cNvSpPr>
          <p:nvPr/>
        </p:nvSpPr>
        <p:spPr bwMode="auto">
          <a:xfrm>
            <a:off x="900113" y="24209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10" name="Rectangle 32"/>
          <p:cNvSpPr>
            <a:spLocks noChangeArrowheads="1"/>
          </p:cNvSpPr>
          <p:nvPr/>
        </p:nvSpPr>
        <p:spPr bwMode="auto">
          <a:xfrm>
            <a:off x="971550" y="3429000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7911" name="Text Box 33"/>
          <p:cNvSpPr txBox="1">
            <a:spLocks noChangeArrowheads="1"/>
          </p:cNvSpPr>
          <p:nvPr/>
        </p:nvSpPr>
        <p:spPr bwMode="auto">
          <a:xfrm>
            <a:off x="573088" y="2422525"/>
            <a:ext cx="1303337" cy="646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Sucrasa</a:t>
            </a:r>
          </a:p>
          <a:p>
            <a:pPr eaLnBrk="1" hangingPunct="1"/>
            <a:r>
              <a:rPr lang="es-ES"/>
              <a:t>o sacarasa</a:t>
            </a:r>
          </a:p>
        </p:txBody>
      </p:sp>
      <p:sp>
        <p:nvSpPr>
          <p:cNvPr id="37912" name="Text Box 34"/>
          <p:cNvSpPr txBox="1">
            <a:spLocks noChangeArrowheads="1"/>
          </p:cNvSpPr>
          <p:nvPr/>
        </p:nvSpPr>
        <p:spPr bwMode="auto">
          <a:xfrm>
            <a:off x="755650" y="3429000"/>
            <a:ext cx="135255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Isomaltasa</a:t>
            </a:r>
          </a:p>
        </p:txBody>
      </p:sp>
      <p:sp>
        <p:nvSpPr>
          <p:cNvPr id="213028" name="Text Box 36"/>
          <p:cNvSpPr txBox="1">
            <a:spLocks noChangeArrowheads="1"/>
          </p:cNvSpPr>
          <p:nvPr/>
        </p:nvSpPr>
        <p:spPr bwMode="auto">
          <a:xfrm>
            <a:off x="2261437" y="559110"/>
            <a:ext cx="1008063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37914" name="Oval 16"/>
          <p:cNvSpPr>
            <a:spLocks noChangeArrowheads="1"/>
          </p:cNvSpPr>
          <p:nvPr/>
        </p:nvSpPr>
        <p:spPr bwMode="auto">
          <a:xfrm>
            <a:off x="4968875" y="1846263"/>
            <a:ext cx="360363" cy="295275"/>
          </a:xfrm>
          <a:prstGeom prst="ellipse">
            <a:avLst/>
          </a:prstGeom>
          <a:solidFill>
            <a:srgbClr val="99CC00"/>
          </a:solidFill>
          <a:ln w="28575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496932" y="466036"/>
            <a:ext cx="176450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 </a:t>
            </a:r>
          </a:p>
          <a:p>
            <a:pPr eaLnBrk="1" hangingPunct="1"/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Disacáridos</a:t>
            </a:r>
            <a:endParaRPr lang="es-ES_tradnl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5329238" y="1846263"/>
            <a:ext cx="1258887" cy="393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7916" name="1 CuadroTexto"/>
          <p:cNvSpPr txBox="1">
            <a:spLocks noChangeArrowheads="1"/>
          </p:cNvSpPr>
          <p:nvPr/>
        </p:nvSpPr>
        <p:spPr bwMode="auto">
          <a:xfrm>
            <a:off x="5457825" y="1801628"/>
            <a:ext cx="14334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600" b="1" dirty="0" smtClean="0"/>
              <a:t>SUCROSA o</a:t>
            </a:r>
          </a:p>
          <a:p>
            <a:pPr eaLnBrk="1" hangingPunct="1"/>
            <a:r>
              <a:rPr lang="es-VE" sz="1600" b="1" dirty="0" smtClean="0"/>
              <a:t> </a:t>
            </a:r>
            <a:r>
              <a:rPr lang="es-VE" sz="1600" b="1" dirty="0"/>
              <a:t>SACAROSA</a:t>
            </a:r>
          </a:p>
        </p:txBody>
      </p:sp>
      <p:sp>
        <p:nvSpPr>
          <p:cNvPr id="37898" name="Rectangle 18"/>
          <p:cNvSpPr>
            <a:spLocks noChangeArrowheads="1"/>
          </p:cNvSpPr>
          <p:nvPr/>
        </p:nvSpPr>
        <p:spPr bwMode="auto">
          <a:xfrm>
            <a:off x="5415883" y="1730375"/>
            <a:ext cx="1501775" cy="719137"/>
          </a:xfrm>
          <a:prstGeom prst="rect">
            <a:avLst/>
          </a:prstGeom>
          <a:noFill/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" name="3 Rectángulo"/>
          <p:cNvSpPr/>
          <p:nvPr/>
        </p:nvSpPr>
        <p:spPr bwMode="auto">
          <a:xfrm>
            <a:off x="726537" y="4879303"/>
            <a:ext cx="2379762" cy="87074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419385" y="653668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6824597" y="331783"/>
            <a:ext cx="185820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/>
              <a:t>Enzimas Apicales</a:t>
            </a:r>
            <a:endParaRPr lang="es-ES" sz="1600" b="1" dirty="0"/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3971650" y="5154416"/>
            <a:ext cx="2098171" cy="892552"/>
          </a:xfrm>
          <a:prstGeom prst="rect">
            <a:avLst/>
          </a:prstGeom>
          <a:solidFill>
            <a:srgbClr val="FFD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SGLT1: </a:t>
            </a:r>
            <a:endParaRPr lang="es-ES_tradnl" sz="1400" b="1" dirty="0" smtClean="0"/>
          </a:p>
          <a:p>
            <a:pPr algn="l" eaLnBrk="1" hangingPunct="1"/>
            <a:r>
              <a:rPr lang="es-ES_tradnl" sz="1400" b="1" i="1" dirty="0" err="1" smtClean="0"/>
              <a:t>Sodium</a:t>
            </a:r>
            <a:r>
              <a:rPr lang="es-ES_tradnl" sz="1400" b="1" i="1" dirty="0" smtClean="0"/>
              <a:t> </a:t>
            </a:r>
            <a:r>
              <a:rPr lang="es-ES_tradnl" sz="1400" b="1" i="1" dirty="0" err="1"/>
              <a:t>dependent</a:t>
            </a:r>
            <a:r>
              <a:rPr lang="es-ES_tradnl" sz="1400" b="1" i="1" dirty="0"/>
              <a:t> </a:t>
            </a:r>
          </a:p>
          <a:p>
            <a:pPr algn="l" eaLnBrk="1" hangingPunct="1"/>
            <a:r>
              <a:rPr lang="es-ES_tradnl" sz="1400" b="1" i="1" dirty="0" err="1" smtClean="0"/>
              <a:t>glucose</a:t>
            </a:r>
            <a:r>
              <a:rPr lang="es-ES_tradnl" sz="1400" b="1" i="1" dirty="0" smtClean="0"/>
              <a:t> </a:t>
            </a:r>
            <a:r>
              <a:rPr lang="es-ES_tradnl" sz="1400" b="1" i="1" dirty="0" err="1"/>
              <a:t>transporter</a:t>
            </a:r>
            <a:r>
              <a:rPr lang="es-ES_tradnl" sz="1400" b="1" i="1" dirty="0"/>
              <a:t> 1</a:t>
            </a:r>
          </a:p>
          <a:p>
            <a:pPr algn="l" eaLnBrk="1" hangingPunct="1"/>
            <a:endParaRPr lang="es-ES_tradnl" sz="10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1859563" y="5165882"/>
            <a:ext cx="2020105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Transportadores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5263491" y="4207741"/>
            <a:ext cx="1103972" cy="4075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Rectángulo 32"/>
          <p:cNvSpPr/>
          <p:nvPr/>
        </p:nvSpPr>
        <p:spPr bwMode="auto">
          <a:xfrm>
            <a:off x="7191374" y="4219109"/>
            <a:ext cx="1103972" cy="4075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5368897" y="4199836"/>
            <a:ext cx="1130300" cy="369332"/>
          </a:xfrm>
          <a:prstGeom prst="rect">
            <a:avLst/>
          </a:prstGeom>
          <a:noFill/>
          <a:ln w="28575">
            <a:solidFill>
              <a:srgbClr val="F339A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b="1" dirty="0" smtClean="0"/>
              <a:t>SGLT1</a:t>
            </a:r>
            <a:endParaRPr lang="es-ES_tradnl" b="1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7139037" y="4247841"/>
            <a:ext cx="1130300" cy="369332"/>
          </a:xfrm>
          <a:prstGeom prst="rect">
            <a:avLst/>
          </a:prstGeom>
          <a:noFill/>
          <a:ln w="28575">
            <a:solidFill>
              <a:srgbClr val="3399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b="1" dirty="0" smtClean="0"/>
              <a:t>GLUT5</a:t>
            </a:r>
            <a:endParaRPr lang="es-ES_tradn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3" grpId="0" animBg="1"/>
      <p:bldP spid="213004" grpId="0" animBg="1"/>
      <p:bldP spid="213005" grpId="0" animBg="1"/>
      <p:bldP spid="213006" grpId="0" animBg="1"/>
      <p:bldP spid="37902" grpId="0" animBg="1"/>
      <p:bldP spid="31" grpId="0" animBg="1"/>
      <p:bldP spid="3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1554163" y="2058988"/>
            <a:ext cx="5981700" cy="274002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1000" b="1"/>
          </a:p>
          <a:p>
            <a:pPr eaLnBrk="1" hangingPunct="1"/>
            <a:r>
              <a:rPr lang="es-ES_tradnl" sz="4000" b="1"/>
              <a:t>MUY IMPORTANTE</a:t>
            </a:r>
            <a:r>
              <a:rPr lang="es-ES_tradnl" sz="4000"/>
              <a:t>:</a:t>
            </a:r>
          </a:p>
          <a:p>
            <a:pPr eaLnBrk="1" hangingPunct="1"/>
            <a:endParaRPr lang="es-ES_tradnl" sz="1600"/>
          </a:p>
          <a:p>
            <a:pPr eaLnBrk="1" hangingPunct="1"/>
            <a:r>
              <a:rPr lang="es-ES_tradnl" sz="3200"/>
              <a:t>Este material NO sustituye </a:t>
            </a:r>
          </a:p>
          <a:p>
            <a:pPr eaLnBrk="1" hangingPunct="1"/>
            <a:r>
              <a:rPr lang="es-ES_tradnl" sz="3200"/>
              <a:t>el uso de los libros para el estudio de la fisiología</a:t>
            </a:r>
          </a:p>
          <a:p>
            <a:pPr eaLnBrk="1" hangingPunct="1"/>
            <a:endParaRPr lang="es-ES_tradnl" sz="100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683272" y="556297"/>
            <a:ext cx="146546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Fructosa</a:t>
            </a:r>
          </a:p>
        </p:txBody>
      </p:sp>
      <p:sp>
        <p:nvSpPr>
          <p:cNvPr id="202757" name="Text Box 5"/>
          <p:cNvSpPr txBox="1">
            <a:spLocks noChangeArrowheads="1"/>
          </p:cNvSpPr>
          <p:nvPr/>
        </p:nvSpPr>
        <p:spPr bwMode="auto">
          <a:xfrm>
            <a:off x="628327" y="1152047"/>
            <a:ext cx="403225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Monosacárido</a:t>
            </a:r>
            <a:r>
              <a:rPr lang="es-ES" dirty="0"/>
              <a:t> en </a:t>
            </a:r>
            <a:r>
              <a:rPr lang="es-ES" b="1" dirty="0"/>
              <a:t>productos </a:t>
            </a:r>
            <a:r>
              <a:rPr lang="en-US" b="1" dirty="0"/>
              <a:t>para </a:t>
            </a:r>
            <a:r>
              <a:rPr lang="en-US" b="1" dirty="0" err="1"/>
              <a:t>diabéticos</a:t>
            </a:r>
            <a:r>
              <a:rPr lang="en-US" b="1" dirty="0"/>
              <a:t>, </a:t>
            </a:r>
            <a:r>
              <a:rPr lang="en-US" dirty="0"/>
              <a:t>no </a:t>
            </a:r>
            <a:r>
              <a:rPr lang="en-US" dirty="0" err="1"/>
              <a:t>calóricos</a:t>
            </a:r>
            <a:r>
              <a:rPr lang="en-US" dirty="0"/>
              <a:t>, </a:t>
            </a:r>
            <a:r>
              <a:rPr lang="en-US" dirty="0" err="1"/>
              <a:t>evitan</a:t>
            </a:r>
            <a:r>
              <a:rPr lang="en-US" dirty="0"/>
              <a:t> </a:t>
            </a:r>
            <a:r>
              <a:rPr lang="en-US" dirty="0" err="1"/>
              <a:t>subida</a:t>
            </a:r>
            <a:r>
              <a:rPr lang="en-US" dirty="0"/>
              <a:t> </a:t>
            </a:r>
            <a:r>
              <a:rPr lang="en-US" dirty="0" err="1"/>
              <a:t>rápida</a:t>
            </a:r>
            <a:r>
              <a:rPr lang="en-US" dirty="0"/>
              <a:t> de </a:t>
            </a:r>
            <a:r>
              <a:rPr lang="en-US" dirty="0" err="1" smtClean="0"/>
              <a:t>glicemia</a:t>
            </a:r>
            <a:endParaRPr lang="en-US" dirty="0"/>
          </a:p>
          <a:p>
            <a:pPr algn="l">
              <a:defRPr/>
            </a:pPr>
            <a:endParaRPr lang="en-US" sz="1000" dirty="0"/>
          </a:p>
          <a:p>
            <a:pPr algn="l">
              <a:defRPr/>
            </a:pPr>
            <a:r>
              <a:rPr lang="en-US" dirty="0"/>
              <a:t>En </a:t>
            </a:r>
            <a:r>
              <a:rPr lang="en-US" dirty="0" err="1"/>
              <a:t>grandes</a:t>
            </a:r>
            <a:r>
              <a:rPr lang="en-US" dirty="0"/>
              <a:t> </a:t>
            </a:r>
            <a:r>
              <a:rPr lang="en-US" dirty="0" err="1"/>
              <a:t>cantidades</a:t>
            </a:r>
            <a:r>
              <a:rPr lang="en-US" dirty="0"/>
              <a:t> se </a:t>
            </a:r>
            <a:r>
              <a:rPr lang="en-US" b="1" dirty="0" err="1"/>
              <a:t>sobrepasa</a:t>
            </a:r>
            <a:r>
              <a:rPr lang="en-US" b="1" dirty="0"/>
              <a:t> la </a:t>
            </a:r>
            <a:r>
              <a:rPr lang="en-US" b="1" dirty="0" err="1"/>
              <a:t>capacidad</a:t>
            </a:r>
            <a:r>
              <a:rPr lang="en-US" dirty="0"/>
              <a:t> del </a:t>
            </a:r>
            <a:r>
              <a:rPr lang="en-US" dirty="0" err="1"/>
              <a:t>transportador</a:t>
            </a:r>
            <a:r>
              <a:rPr lang="en-US" dirty="0"/>
              <a:t> </a:t>
            </a:r>
            <a:r>
              <a:rPr lang="en-US" b="1" dirty="0"/>
              <a:t>GLUT 5</a:t>
            </a:r>
          </a:p>
          <a:p>
            <a:pPr algn="l">
              <a:defRPr/>
            </a:pPr>
            <a:endParaRPr lang="en-US" sz="1000" dirty="0"/>
          </a:p>
          <a:p>
            <a:pPr algn="l">
              <a:defRPr/>
            </a:pPr>
            <a:r>
              <a:rPr lang="en-US" dirty="0" err="1"/>
              <a:t>Queda</a:t>
            </a:r>
            <a:r>
              <a:rPr lang="en-US" dirty="0"/>
              <a:t> </a:t>
            </a:r>
            <a:r>
              <a:rPr lang="en-US" dirty="0" err="1"/>
              <a:t>fructosa</a:t>
            </a:r>
            <a:r>
              <a:rPr lang="en-US" dirty="0"/>
              <a:t> no </a:t>
            </a:r>
            <a:r>
              <a:rPr lang="en-US" dirty="0" err="1"/>
              <a:t>absorbida</a:t>
            </a:r>
            <a:r>
              <a:rPr lang="en-US" dirty="0"/>
              <a:t> y </a:t>
            </a:r>
            <a:r>
              <a:rPr lang="en-US" dirty="0" err="1"/>
              <a:t>metabolizada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 smtClean="0"/>
              <a:t>bacterias</a:t>
            </a:r>
            <a:r>
              <a:rPr lang="en-US" dirty="0"/>
              <a:t> </a:t>
            </a:r>
            <a:r>
              <a:rPr lang="en-US" dirty="0" smtClean="0"/>
              <a:t>y da </a:t>
            </a:r>
            <a:r>
              <a:rPr lang="en-US" dirty="0" err="1"/>
              <a:t>s</a:t>
            </a:r>
            <a:r>
              <a:rPr lang="en-US" dirty="0" err="1" smtClean="0"/>
              <a:t>íntomas</a:t>
            </a:r>
            <a:r>
              <a:rPr lang="en-US" dirty="0" smtClean="0"/>
              <a:t> </a:t>
            </a:r>
            <a:r>
              <a:rPr lang="en-US" dirty="0" err="1"/>
              <a:t>como</a:t>
            </a:r>
            <a:r>
              <a:rPr lang="en-US" dirty="0"/>
              <a:t> en </a:t>
            </a:r>
            <a:r>
              <a:rPr lang="en-US" dirty="0" err="1"/>
              <a:t>Intolerancia</a:t>
            </a:r>
            <a:r>
              <a:rPr lang="en-US" dirty="0"/>
              <a:t> a </a:t>
            </a:r>
            <a:r>
              <a:rPr lang="en-US" dirty="0" err="1"/>
              <a:t>Lactosa</a:t>
            </a:r>
            <a:endParaRPr lang="en-US" dirty="0"/>
          </a:p>
        </p:txBody>
      </p:sp>
      <p:pic>
        <p:nvPicPr>
          <p:cNvPr id="202759" name="Picture 7" descr="sugar 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497683"/>
            <a:ext cx="26241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8" descr="300_cokeze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r="20978"/>
          <a:stretch>
            <a:fillRect/>
          </a:stretch>
        </p:blipFill>
        <p:spPr bwMode="auto">
          <a:xfrm>
            <a:off x="7667625" y="1215108"/>
            <a:ext cx="1081088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61" name="Text Box 9"/>
          <p:cNvSpPr txBox="1">
            <a:spLocks noChangeArrowheads="1"/>
          </p:cNvSpPr>
          <p:nvPr/>
        </p:nvSpPr>
        <p:spPr bwMode="auto">
          <a:xfrm>
            <a:off x="5495925" y="908720"/>
            <a:ext cx="2330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2800"/>
              <a:t>“ sugar free"</a:t>
            </a:r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4919851" y="4035730"/>
            <a:ext cx="37930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¡Ahora hay exceso </a:t>
            </a:r>
          </a:p>
          <a:p>
            <a:pPr eaLnBrk="1" hangingPunct="1"/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ES_tradnl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s-ES_tradnl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consumo!!</a:t>
            </a:r>
            <a:endParaRPr lang="es-ES_tradnl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388894" y="373576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754520" y="6582823"/>
            <a:ext cx="23775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15864" y="4543466"/>
            <a:ext cx="3692036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b="1" dirty="0" smtClean="0">
                <a:solidFill>
                  <a:srgbClr val="FF0000"/>
                </a:solidFill>
              </a:rPr>
              <a:t>¡Ojo Riesgos! </a:t>
            </a:r>
          </a:p>
          <a:p>
            <a:pPr algn="l"/>
            <a:r>
              <a:rPr lang="es-VE" b="1" dirty="0" smtClean="0">
                <a:solidFill>
                  <a:srgbClr val="FF0000"/>
                </a:solidFill>
              </a:rPr>
              <a:t>Efectos metabólicos deletéreos</a:t>
            </a:r>
            <a:endParaRPr lang="es-VE" b="1" dirty="0">
              <a:solidFill>
                <a:srgbClr val="FF000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82441" y="5242767"/>
            <a:ext cx="6623962" cy="954107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VE" sz="1400" dirty="0" smtClean="0"/>
              <a:t>Se </a:t>
            </a:r>
            <a:r>
              <a:rPr lang="es-VE" sz="1400" b="1" dirty="0" smtClean="0"/>
              <a:t>convierte en glucosa o grasa </a:t>
            </a:r>
            <a:r>
              <a:rPr lang="es-VE" sz="1400" dirty="0" smtClean="0"/>
              <a:t>en el hígado, que se liberan a la sangre.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VE" sz="1400" dirty="0" smtClean="0"/>
              <a:t>Hay </a:t>
            </a:r>
            <a:r>
              <a:rPr lang="es-VE" sz="1400" b="1" dirty="0" smtClean="0"/>
              <a:t>resistencia a la insulina </a:t>
            </a:r>
            <a:r>
              <a:rPr lang="es-VE" sz="1400" dirty="0" smtClean="0"/>
              <a:t>en el hígado. </a:t>
            </a:r>
            <a:endParaRPr lang="es-VE" sz="14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VE" sz="1400" b="1" dirty="0" smtClean="0"/>
              <a:t>Aumentan </a:t>
            </a:r>
            <a:r>
              <a:rPr lang="es-VE" sz="1400" b="1" dirty="0" smtClean="0"/>
              <a:t>TG </a:t>
            </a:r>
            <a:r>
              <a:rPr lang="es-VE" sz="1400" dirty="0" smtClean="0"/>
              <a:t>en sangre y  se acumula grasa en hígado graso no alcohólico.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VE" sz="1400" b="1" dirty="0" smtClean="0"/>
              <a:t>Aumentan </a:t>
            </a:r>
            <a:r>
              <a:rPr lang="es-VE" sz="1400" b="1" dirty="0" smtClean="0"/>
              <a:t>riesgo de </a:t>
            </a:r>
            <a:r>
              <a:rPr lang="es-VE" sz="1400" b="1" dirty="0" err="1"/>
              <a:t>E</a:t>
            </a:r>
            <a:r>
              <a:rPr lang="es-VE" sz="1400" b="1" dirty="0" err="1" smtClean="0"/>
              <a:t>nf</a:t>
            </a:r>
            <a:r>
              <a:rPr lang="es-VE" sz="1400" b="1" dirty="0" smtClean="0"/>
              <a:t>. CV.</a:t>
            </a:r>
            <a:endParaRPr lang="es-VE" sz="1400" b="1" dirty="0"/>
          </a:p>
        </p:txBody>
      </p:sp>
      <p:sp>
        <p:nvSpPr>
          <p:cNvPr id="4" name="Rectángulo 3"/>
          <p:cNvSpPr/>
          <p:nvPr/>
        </p:nvSpPr>
        <p:spPr>
          <a:xfrm>
            <a:off x="2504038" y="6403543"/>
            <a:ext cx="4135924" cy="287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Luc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Tappy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Dangerous Is Fructose?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Medscape. </a:t>
            </a:r>
            <a:r>
              <a:rPr lang="es-VE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Oct 15, </a:t>
            </a:r>
            <a:r>
              <a:rPr lang="es-VE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7" grpId="0"/>
      <p:bldP spid="202761" grpId="0"/>
      <p:bldP spid="202763" grpId="0"/>
      <p:bldP spid="2" grpId="0"/>
      <p:bldP spid="3" grpId="0" animBg="1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6" descr="digestion lactos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70"/>
          <a:stretch/>
        </p:blipFill>
        <p:spPr bwMode="auto">
          <a:xfrm>
            <a:off x="1264797" y="1768476"/>
            <a:ext cx="6637337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2092033" y="2060575"/>
            <a:ext cx="166904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Enzima apical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4111625" y="1484312"/>
            <a:ext cx="13176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b="1"/>
              <a:t>Sustrato</a:t>
            </a:r>
          </a:p>
        </p:txBody>
      </p:sp>
      <p:sp>
        <p:nvSpPr>
          <p:cNvPr id="214032" name="Text Box 16"/>
          <p:cNvSpPr txBox="1">
            <a:spLocks noChangeArrowheads="1"/>
          </p:cNvSpPr>
          <p:nvPr/>
        </p:nvSpPr>
        <p:spPr bwMode="auto">
          <a:xfrm>
            <a:off x="4452938" y="2998788"/>
            <a:ext cx="631825" cy="366712"/>
          </a:xfrm>
          <a:prstGeom prst="rect">
            <a:avLst/>
          </a:prstGeom>
          <a:solidFill>
            <a:srgbClr val="FF7D2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GAL</a:t>
            </a:r>
          </a:p>
        </p:txBody>
      </p:sp>
      <p:sp>
        <p:nvSpPr>
          <p:cNvPr id="214038" name="Text Box 22"/>
          <p:cNvSpPr txBox="1">
            <a:spLocks noChangeArrowheads="1"/>
          </p:cNvSpPr>
          <p:nvPr/>
        </p:nvSpPr>
        <p:spPr bwMode="auto">
          <a:xfrm>
            <a:off x="7283624" y="1232530"/>
            <a:ext cx="1362874" cy="707886"/>
          </a:xfrm>
          <a:prstGeom prst="rect">
            <a:avLst/>
          </a:prstGeom>
          <a:solidFill>
            <a:srgbClr val="FF8D3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“Azúcar </a:t>
            </a:r>
          </a:p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leche”</a:t>
            </a:r>
          </a:p>
        </p:txBody>
      </p:sp>
      <p:sp>
        <p:nvSpPr>
          <p:cNvPr id="39952" name="Oval 24"/>
          <p:cNvSpPr>
            <a:spLocks noChangeArrowheads="1"/>
          </p:cNvSpPr>
          <p:nvPr/>
        </p:nvSpPr>
        <p:spPr bwMode="auto">
          <a:xfrm>
            <a:off x="4572000" y="1989138"/>
            <a:ext cx="287338" cy="287337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53" name="Oval 25"/>
          <p:cNvSpPr>
            <a:spLocks noChangeArrowheads="1"/>
          </p:cNvSpPr>
          <p:nvPr/>
        </p:nvSpPr>
        <p:spPr bwMode="auto">
          <a:xfrm>
            <a:off x="5003800" y="1989138"/>
            <a:ext cx="360363" cy="287337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54" name="Rectangle 26"/>
          <p:cNvSpPr>
            <a:spLocks noChangeArrowheads="1"/>
          </p:cNvSpPr>
          <p:nvPr/>
        </p:nvSpPr>
        <p:spPr bwMode="auto">
          <a:xfrm>
            <a:off x="1763713" y="2636838"/>
            <a:ext cx="10080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55" name="Text Box 27"/>
          <p:cNvSpPr txBox="1">
            <a:spLocks noChangeArrowheads="1"/>
          </p:cNvSpPr>
          <p:nvPr/>
        </p:nvSpPr>
        <p:spPr bwMode="auto">
          <a:xfrm>
            <a:off x="1763713" y="2708275"/>
            <a:ext cx="9985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Lactasa</a:t>
            </a:r>
          </a:p>
        </p:txBody>
      </p:sp>
      <p:sp>
        <p:nvSpPr>
          <p:cNvPr id="214045" name="Text Box 29"/>
          <p:cNvSpPr txBox="1">
            <a:spLocks noChangeArrowheads="1"/>
          </p:cNvSpPr>
          <p:nvPr/>
        </p:nvSpPr>
        <p:spPr bwMode="auto">
          <a:xfrm>
            <a:off x="2484438" y="620713"/>
            <a:ext cx="10080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062038" y="3357563"/>
            <a:ext cx="1493837" cy="584200"/>
          </a:xfrm>
          <a:prstGeom prst="rect">
            <a:avLst/>
          </a:prstGeom>
          <a:solidFill>
            <a:srgbClr val="93E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MEMBRANA </a:t>
            </a:r>
          </a:p>
          <a:p>
            <a:pPr>
              <a:defRPr/>
            </a:pPr>
            <a:r>
              <a:rPr lang="es-ES_tradnl" sz="1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APICAL</a:t>
            </a:r>
          </a:p>
        </p:txBody>
      </p:sp>
      <p:sp>
        <p:nvSpPr>
          <p:cNvPr id="39959" name="1 Elipse"/>
          <p:cNvSpPr>
            <a:spLocks noChangeArrowheads="1"/>
          </p:cNvSpPr>
          <p:nvPr/>
        </p:nvSpPr>
        <p:spPr bwMode="auto">
          <a:xfrm>
            <a:off x="5183188" y="2593975"/>
            <a:ext cx="490537" cy="6429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9960" name="Oval 12"/>
          <p:cNvSpPr>
            <a:spLocks noChangeArrowheads="1"/>
          </p:cNvSpPr>
          <p:nvPr/>
        </p:nvSpPr>
        <p:spPr bwMode="auto">
          <a:xfrm>
            <a:off x="5284788" y="2563813"/>
            <a:ext cx="288925" cy="287337"/>
          </a:xfrm>
          <a:prstGeom prst="ellipse">
            <a:avLst/>
          </a:prstGeom>
          <a:solidFill>
            <a:srgbClr val="FF6699"/>
          </a:solidFill>
          <a:ln w="28575">
            <a:solidFill>
              <a:srgbClr val="FF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61" name="Oval 11"/>
          <p:cNvSpPr>
            <a:spLocks noChangeArrowheads="1"/>
          </p:cNvSpPr>
          <p:nvPr/>
        </p:nvSpPr>
        <p:spPr bwMode="auto">
          <a:xfrm>
            <a:off x="5213350" y="2957513"/>
            <a:ext cx="360363" cy="360362"/>
          </a:xfrm>
          <a:prstGeom prst="ellipse">
            <a:avLst/>
          </a:prstGeom>
          <a:solidFill>
            <a:srgbClr val="FF66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91762" y="674827"/>
            <a:ext cx="176450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 dirty="0"/>
              <a:t>Digestión </a:t>
            </a:r>
          </a:p>
          <a:p>
            <a:pPr eaLnBrk="1" hangingPunct="1"/>
            <a:r>
              <a:rPr lang="es-ES_tradnl" sz="2000" b="1" dirty="0" smtClean="0"/>
              <a:t>Disacáridos</a:t>
            </a:r>
            <a:endParaRPr lang="es-ES_tradnl" sz="2000" b="1" dirty="0"/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673697" y="2486026"/>
            <a:ext cx="633413" cy="366712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/>
              <a:t>GLU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5429250" y="1989138"/>
            <a:ext cx="1374775" cy="3579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462844" y="1979548"/>
            <a:ext cx="1168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</a:t>
            </a:r>
            <a:endParaRPr lang="es-VE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4" name="Rectangle 13"/>
          <p:cNvSpPr>
            <a:spLocks noChangeArrowheads="1"/>
          </p:cNvSpPr>
          <p:nvPr/>
        </p:nvSpPr>
        <p:spPr bwMode="auto">
          <a:xfrm>
            <a:off x="5436096" y="1989138"/>
            <a:ext cx="1296069" cy="394717"/>
          </a:xfrm>
          <a:prstGeom prst="rect">
            <a:avLst/>
          </a:prstGeom>
          <a:noFill/>
          <a:ln w="28575">
            <a:solidFill>
              <a:srgbClr val="FF6A0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9948" name="Rectangle 19"/>
          <p:cNvSpPr>
            <a:spLocks noChangeArrowheads="1"/>
          </p:cNvSpPr>
          <p:nvPr/>
        </p:nvSpPr>
        <p:spPr bwMode="auto">
          <a:xfrm>
            <a:off x="5460485" y="1988518"/>
            <a:ext cx="1199747" cy="360362"/>
          </a:xfrm>
          <a:prstGeom prst="rect">
            <a:avLst/>
          </a:prstGeom>
          <a:noFill/>
          <a:ln w="28575">
            <a:solidFill>
              <a:srgbClr val="FF438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1" name="30 CuadroTexto"/>
          <p:cNvSpPr txBox="1"/>
          <p:nvPr/>
        </p:nvSpPr>
        <p:spPr>
          <a:xfrm>
            <a:off x="2092033" y="5655003"/>
            <a:ext cx="4886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/>
              <a:t>KE. </a:t>
            </a:r>
            <a:r>
              <a:rPr lang="es-VE" sz="1100" dirty="0" err="1" smtClean="0"/>
              <a:t>Barrett</a:t>
            </a:r>
            <a:r>
              <a:rPr lang="es-VE" sz="1100" i="1" dirty="0" smtClean="0"/>
              <a:t>. Gastrointestinal </a:t>
            </a:r>
            <a:r>
              <a:rPr lang="es-VE" sz="1100" i="1" dirty="0" err="1" smtClean="0"/>
              <a:t>Physiology</a:t>
            </a:r>
            <a:r>
              <a:rPr lang="es-VE" sz="1100" dirty="0" smtClean="0"/>
              <a:t>. </a:t>
            </a:r>
            <a:r>
              <a:rPr lang="es-VE" sz="1100" dirty="0" err="1" smtClean="0"/>
              <a:t>Lange</a:t>
            </a:r>
            <a:r>
              <a:rPr lang="es-VE" sz="1100" dirty="0" smtClean="0"/>
              <a:t> </a:t>
            </a:r>
            <a:r>
              <a:rPr lang="es-VE" sz="1100" dirty="0" err="1" smtClean="0"/>
              <a:t>Physiology</a:t>
            </a:r>
            <a:r>
              <a:rPr lang="es-VE" sz="1100" dirty="0" smtClean="0"/>
              <a:t> Series. 2006.</a:t>
            </a:r>
            <a:endParaRPr lang="es-VE" sz="1100" dirty="0"/>
          </a:p>
        </p:txBody>
      </p: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6413262" y="768335"/>
            <a:ext cx="225492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 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 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28"/>
          <p:cNvSpPr txBox="1">
            <a:spLocks noChangeArrowheads="1"/>
          </p:cNvSpPr>
          <p:nvPr/>
        </p:nvSpPr>
        <p:spPr bwMode="auto">
          <a:xfrm>
            <a:off x="6804025" y="331085"/>
            <a:ext cx="185820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/>
              <a:t>Enzimas Apicales</a:t>
            </a:r>
            <a:endParaRPr lang="es-ES" sz="1600" b="1" dirty="0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4572000" y="4685130"/>
            <a:ext cx="2098171" cy="892552"/>
          </a:xfrm>
          <a:prstGeom prst="rect">
            <a:avLst/>
          </a:prstGeom>
          <a:solidFill>
            <a:srgbClr val="FFD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SGLT1: </a:t>
            </a:r>
            <a:endParaRPr lang="es-ES_tradnl" sz="1400" b="1" dirty="0" smtClean="0"/>
          </a:p>
          <a:p>
            <a:pPr algn="l" eaLnBrk="1" hangingPunct="1"/>
            <a:r>
              <a:rPr lang="es-ES_tradnl" sz="1400" b="1" i="1" dirty="0" err="1" smtClean="0"/>
              <a:t>Sodium</a:t>
            </a:r>
            <a:r>
              <a:rPr lang="es-ES_tradnl" sz="1400" b="1" i="1" dirty="0" smtClean="0"/>
              <a:t> </a:t>
            </a:r>
            <a:r>
              <a:rPr lang="es-ES_tradnl" sz="1400" b="1" i="1" dirty="0" err="1"/>
              <a:t>dependent</a:t>
            </a:r>
            <a:r>
              <a:rPr lang="es-ES_tradnl" sz="1400" b="1" i="1" dirty="0"/>
              <a:t> </a:t>
            </a:r>
          </a:p>
          <a:p>
            <a:pPr algn="l" eaLnBrk="1" hangingPunct="1"/>
            <a:r>
              <a:rPr lang="es-ES_tradnl" sz="1400" b="1" i="1" dirty="0" err="1" smtClean="0"/>
              <a:t>glucose</a:t>
            </a:r>
            <a:r>
              <a:rPr lang="es-ES_tradnl" sz="1400" b="1" i="1" dirty="0" smtClean="0"/>
              <a:t> </a:t>
            </a:r>
            <a:r>
              <a:rPr lang="es-ES_tradnl" sz="1400" b="1" i="1" dirty="0" err="1"/>
              <a:t>transporter</a:t>
            </a:r>
            <a:r>
              <a:rPr lang="es-ES_tradnl" sz="1400" b="1" i="1" dirty="0"/>
              <a:t> 1</a:t>
            </a:r>
          </a:p>
          <a:p>
            <a:pPr algn="l" eaLnBrk="1" hangingPunct="1"/>
            <a:endParaRPr lang="es-ES_tradnl" sz="1000" b="1" dirty="0"/>
          </a:p>
        </p:txBody>
      </p:sp>
      <p:sp>
        <p:nvSpPr>
          <p:cNvPr id="36" name="2 CuadroTexto"/>
          <p:cNvSpPr txBox="1"/>
          <p:nvPr/>
        </p:nvSpPr>
        <p:spPr>
          <a:xfrm>
            <a:off x="2718857" y="4800998"/>
            <a:ext cx="1778051" cy="369332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Transportador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5868144" y="3717032"/>
            <a:ext cx="1110163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5892799" y="3682232"/>
            <a:ext cx="1130300" cy="369332"/>
          </a:xfrm>
          <a:prstGeom prst="rect">
            <a:avLst/>
          </a:prstGeom>
          <a:noFill/>
          <a:ln w="28575">
            <a:solidFill>
              <a:srgbClr val="F339A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b="1" dirty="0" smtClean="0"/>
              <a:t>SGLT1</a:t>
            </a:r>
            <a:endParaRPr lang="es-ES_tradn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3" grpId="0" animBg="1"/>
      <p:bldP spid="214024" grpId="0" animBg="1"/>
      <p:bldP spid="214032" grpId="0" animBg="1"/>
      <p:bldP spid="27" grpId="0" animBg="1"/>
      <p:bldP spid="32" grpId="0" animBg="1"/>
      <p:bldP spid="36" grpId="0" animBg="1"/>
      <p:bldP spid="3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DIGESTION DE DISACARIDOS EN LA OR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6" t="19142" r="12645"/>
          <a:stretch>
            <a:fillRect/>
          </a:stretch>
        </p:blipFill>
        <p:spPr bwMode="auto">
          <a:xfrm>
            <a:off x="1619250" y="2636838"/>
            <a:ext cx="4537075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1535113" y="1844675"/>
            <a:ext cx="22320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64" name="Rectangle 8"/>
          <p:cNvSpPr>
            <a:spLocks noChangeArrowheads="1"/>
          </p:cNvSpPr>
          <p:nvPr/>
        </p:nvSpPr>
        <p:spPr bwMode="auto">
          <a:xfrm>
            <a:off x="4991100" y="1844675"/>
            <a:ext cx="2663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2051050" y="1892300"/>
            <a:ext cx="1871025" cy="461665"/>
          </a:xfrm>
          <a:prstGeom prst="rect">
            <a:avLst/>
          </a:prstGeom>
          <a:solidFill>
            <a:srgbClr val="FFCA5F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Disacáridos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4860032" y="1892300"/>
            <a:ext cx="2319866" cy="461665"/>
          </a:xfrm>
          <a:prstGeom prst="rect">
            <a:avLst/>
          </a:prstGeom>
          <a:solidFill>
            <a:srgbClr val="FFE4AF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 dirty="0"/>
              <a:t>Monosacáridos</a:t>
            </a:r>
          </a:p>
        </p:txBody>
      </p:sp>
      <p:sp>
        <p:nvSpPr>
          <p:cNvPr id="40967" name="Rectangle 11"/>
          <p:cNvSpPr>
            <a:spLocks noChangeArrowheads="1"/>
          </p:cNvSpPr>
          <p:nvPr/>
        </p:nvSpPr>
        <p:spPr bwMode="auto">
          <a:xfrm>
            <a:off x="3708400" y="2852738"/>
            <a:ext cx="32400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5267053" y="2931318"/>
            <a:ext cx="1890234" cy="7080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err="1"/>
              <a:t>Enz</a:t>
            </a:r>
            <a:r>
              <a:rPr lang="es-ES" sz="2000" dirty="0"/>
              <a:t>. </a:t>
            </a:r>
            <a:r>
              <a:rPr lang="es-ES" sz="2000" dirty="0" smtClean="0"/>
              <a:t>M. </a:t>
            </a:r>
            <a:r>
              <a:rPr lang="es-ES" sz="2000" dirty="0"/>
              <a:t>apical </a:t>
            </a:r>
            <a:r>
              <a:rPr lang="es-ES" sz="2000" dirty="0" err="1"/>
              <a:t>enterocitos</a:t>
            </a:r>
            <a:endParaRPr lang="es-ES" sz="2000" dirty="0"/>
          </a:p>
        </p:txBody>
      </p:sp>
      <p:sp>
        <p:nvSpPr>
          <p:cNvPr id="40969" name="Rectangle 13"/>
          <p:cNvSpPr>
            <a:spLocks noChangeArrowheads="1"/>
          </p:cNvSpPr>
          <p:nvPr/>
        </p:nvSpPr>
        <p:spPr bwMode="auto">
          <a:xfrm>
            <a:off x="2266950" y="3141663"/>
            <a:ext cx="122555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0" name="Rectangle 14"/>
          <p:cNvSpPr>
            <a:spLocks noChangeArrowheads="1"/>
          </p:cNvSpPr>
          <p:nvPr/>
        </p:nvSpPr>
        <p:spPr bwMode="auto">
          <a:xfrm>
            <a:off x="1547813" y="3716338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1" name="Rectangle 15"/>
          <p:cNvSpPr>
            <a:spLocks noChangeArrowheads="1"/>
          </p:cNvSpPr>
          <p:nvPr/>
        </p:nvSpPr>
        <p:spPr bwMode="auto">
          <a:xfrm>
            <a:off x="827088" y="4221163"/>
            <a:ext cx="10810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2824163" y="2997200"/>
            <a:ext cx="1100137" cy="406400"/>
          </a:xfrm>
          <a:prstGeom prst="rect">
            <a:avLst/>
          </a:prstGeom>
          <a:solidFill>
            <a:srgbClr val="BFF0E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 err="1">
                <a:solidFill>
                  <a:srgbClr val="00A87C"/>
                </a:solidFill>
              </a:rPr>
              <a:t>sucrosa</a:t>
            </a:r>
            <a:endParaRPr lang="es-ES" sz="2000" b="1" dirty="0">
              <a:solidFill>
                <a:srgbClr val="00A87C"/>
              </a:solidFill>
            </a:endParaRPr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2006600" y="3527425"/>
            <a:ext cx="1052513" cy="406400"/>
          </a:xfrm>
          <a:prstGeom prst="rect">
            <a:avLst/>
          </a:prstGeom>
          <a:solidFill>
            <a:srgbClr val="FCCCE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</a:t>
            </a:r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1524000" y="4130675"/>
            <a:ext cx="1119188" cy="406400"/>
          </a:xfrm>
          <a:prstGeom prst="rect">
            <a:avLst/>
          </a:prstGeom>
          <a:solidFill>
            <a:srgbClr val="E1BDF5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 dirty="0">
                <a:solidFill>
                  <a:srgbClr val="9933FF"/>
                </a:solidFill>
              </a:rPr>
              <a:t>maltosa</a:t>
            </a:r>
          </a:p>
        </p:txBody>
      </p:sp>
      <p:sp>
        <p:nvSpPr>
          <p:cNvPr id="40975" name="Rectangle 19"/>
          <p:cNvSpPr>
            <a:spLocks noChangeArrowheads="1"/>
          </p:cNvSpPr>
          <p:nvPr/>
        </p:nvSpPr>
        <p:spPr bwMode="auto">
          <a:xfrm>
            <a:off x="4787900" y="3860800"/>
            <a:ext cx="1223963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6" name="Rectangle 20"/>
          <p:cNvSpPr>
            <a:spLocks noChangeArrowheads="1"/>
          </p:cNvSpPr>
          <p:nvPr/>
        </p:nvSpPr>
        <p:spPr bwMode="auto">
          <a:xfrm>
            <a:off x="3924300" y="4508500"/>
            <a:ext cx="129540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0977" name="Rectangle 21"/>
          <p:cNvSpPr>
            <a:spLocks noChangeArrowheads="1"/>
          </p:cNvSpPr>
          <p:nvPr/>
        </p:nvSpPr>
        <p:spPr bwMode="auto">
          <a:xfrm>
            <a:off x="3203575" y="5300663"/>
            <a:ext cx="11525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50" name="Text Box 22"/>
          <p:cNvSpPr txBox="1">
            <a:spLocks noChangeArrowheads="1"/>
          </p:cNvSpPr>
          <p:nvPr/>
        </p:nvSpPr>
        <p:spPr bwMode="auto">
          <a:xfrm>
            <a:off x="4787900" y="3914775"/>
            <a:ext cx="1243013" cy="730250"/>
          </a:xfrm>
          <a:prstGeom prst="rect">
            <a:avLst/>
          </a:prstGeom>
          <a:solidFill>
            <a:srgbClr val="BFF0EF"/>
          </a:solidFill>
          <a:ln w="2857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</a:p>
          <a:p>
            <a:pPr algn="l">
              <a:defRPr/>
            </a:pPr>
            <a:r>
              <a:rPr lang="es-ES" sz="2000" b="1">
                <a:solidFill>
                  <a:srgbClr val="0096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fructosa</a:t>
            </a:r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3871913" y="4714875"/>
            <a:ext cx="1347787" cy="730250"/>
          </a:xfrm>
          <a:prstGeom prst="rect">
            <a:avLst/>
          </a:prstGeom>
          <a:solidFill>
            <a:srgbClr val="FCCCE1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</a:p>
          <a:p>
            <a:pPr algn="l">
              <a:defRPr/>
            </a:pPr>
            <a:r>
              <a:rPr lang="es-ES" sz="2000" b="1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galactosa</a:t>
            </a:r>
          </a:p>
        </p:txBody>
      </p:sp>
      <p:sp>
        <p:nvSpPr>
          <p:cNvPr id="124952" name="Text Box 24"/>
          <p:cNvSpPr txBox="1">
            <a:spLocks noChangeArrowheads="1"/>
          </p:cNvSpPr>
          <p:nvPr/>
        </p:nvSpPr>
        <p:spPr bwMode="auto">
          <a:xfrm>
            <a:off x="3252788" y="5516563"/>
            <a:ext cx="1077912" cy="730250"/>
          </a:xfrm>
          <a:prstGeom prst="rect">
            <a:avLst/>
          </a:prstGeom>
          <a:solidFill>
            <a:srgbClr val="E1BDF5"/>
          </a:solidFill>
          <a:ln w="28575">
            <a:solidFill>
              <a:srgbClr val="B82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</a:p>
          <a:p>
            <a:pPr algn="l">
              <a:defRPr/>
            </a:pPr>
            <a:r>
              <a:rPr lang="es-E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glucosa</a:t>
            </a: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539750" y="620713"/>
            <a:ext cx="135636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3169400" y="1341438"/>
            <a:ext cx="243848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1200000" algn="ctr" rotWithShape="0">
              <a:schemeClr val="bg2">
                <a:alpha val="93000"/>
              </a:scheme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DISACARIDASAS</a:t>
            </a:r>
          </a:p>
        </p:txBody>
      </p:sp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6653212" y="3725712"/>
            <a:ext cx="2003425" cy="20732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DISACARIDASAS</a:t>
            </a:r>
          </a:p>
          <a:p>
            <a:pPr>
              <a:defRPr/>
            </a:pPr>
            <a:r>
              <a:rPr lang="es-ES_tradnl" sz="2000" dirty="0"/>
              <a:t>Sucr</a:t>
            </a:r>
            <a:r>
              <a:rPr lang="es-ES_tradnl" sz="2000" b="1" dirty="0">
                <a:solidFill>
                  <a:srgbClr val="00A87C"/>
                </a:solidFill>
              </a:rPr>
              <a:t>asa</a:t>
            </a:r>
          </a:p>
          <a:p>
            <a:pPr>
              <a:defRPr/>
            </a:pPr>
            <a:r>
              <a:rPr lang="es-ES_tradnl" sz="1600" b="1" dirty="0" smtClean="0">
                <a:solidFill>
                  <a:schemeClr val="tx2"/>
                </a:solidFill>
              </a:rPr>
              <a:t> Hay </a:t>
            </a:r>
            <a:r>
              <a:rPr lang="es-ES_tradnl" sz="1600" b="1" dirty="0">
                <a:solidFill>
                  <a:schemeClr val="tx2"/>
                </a:solidFill>
              </a:rPr>
              <a:t>mucha</a:t>
            </a:r>
          </a:p>
          <a:p>
            <a:pPr>
              <a:defRPr/>
            </a:pPr>
            <a:endParaRPr lang="es-ES_tradnl" sz="1000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s-ES_tradnl" sz="2000" dirty="0"/>
              <a:t>Lact</a:t>
            </a:r>
            <a:r>
              <a:rPr lang="es-ES_tradnl" sz="2000" b="1" dirty="0">
                <a:solidFill>
                  <a:srgbClr val="CC0066"/>
                </a:solidFill>
              </a:rPr>
              <a:t>asa</a:t>
            </a:r>
          </a:p>
          <a:p>
            <a:pPr>
              <a:defRPr/>
            </a:pPr>
            <a:r>
              <a:rPr lang="es-ES_tradnl" sz="1600" b="1" dirty="0">
                <a:solidFill>
                  <a:schemeClr val="tx2"/>
                </a:solidFill>
              </a:rPr>
              <a:t>Hay poca</a:t>
            </a:r>
          </a:p>
          <a:p>
            <a:pPr>
              <a:defRPr/>
            </a:pPr>
            <a:endParaRPr lang="es-ES_tradnl" sz="1000" dirty="0"/>
          </a:p>
          <a:p>
            <a:pPr>
              <a:defRPr/>
            </a:pPr>
            <a:r>
              <a:rPr lang="es-ES_tradnl" sz="2000" dirty="0"/>
              <a:t>Malt</a:t>
            </a:r>
            <a:r>
              <a:rPr lang="es-ES_tradnl" sz="2000" b="1" dirty="0">
                <a:solidFill>
                  <a:srgbClr val="CC66FF"/>
                </a:solidFill>
              </a:rPr>
              <a:t>asa</a:t>
            </a:r>
          </a:p>
        </p:txBody>
      </p:sp>
      <p:sp>
        <p:nvSpPr>
          <p:cNvPr id="124957" name="Line 29"/>
          <p:cNvSpPr>
            <a:spLocks noChangeShapeType="1"/>
          </p:cNvSpPr>
          <p:nvPr/>
        </p:nvSpPr>
        <p:spPr bwMode="auto">
          <a:xfrm>
            <a:off x="3871913" y="2155402"/>
            <a:ext cx="1008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59" name="Text Box 31"/>
          <p:cNvSpPr txBox="1">
            <a:spLocks noChangeArrowheads="1"/>
          </p:cNvSpPr>
          <p:nvPr/>
        </p:nvSpPr>
        <p:spPr bwMode="auto">
          <a:xfrm>
            <a:off x="6660232" y="761834"/>
            <a:ext cx="202649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 </a:t>
            </a: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picales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60" name="Text Box 32"/>
          <p:cNvSpPr txBox="1">
            <a:spLocks noChangeArrowheads="1"/>
          </p:cNvSpPr>
          <p:nvPr/>
        </p:nvSpPr>
        <p:spPr bwMode="auto">
          <a:xfrm>
            <a:off x="6459182" y="333375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5" grpId="0" animBg="1"/>
      <p:bldP spid="124937" grpId="0" animBg="1"/>
      <p:bldP spid="124938" grpId="0" animBg="1"/>
      <p:bldP spid="124940" grpId="0" animBg="1"/>
      <p:bldP spid="124944" grpId="0" animBg="1"/>
      <p:bldP spid="124945" grpId="0" animBg="1"/>
      <p:bldP spid="124946" grpId="0" animBg="1"/>
      <p:bldP spid="124950" grpId="0" animBg="1"/>
      <p:bldP spid="124951" grpId="0" animBg="1"/>
      <p:bldP spid="124952" grpId="0" animBg="1"/>
      <p:bldP spid="124934" grpId="0" animBg="1"/>
      <p:bldP spid="124956" grpId="0" animBg="1"/>
      <p:bldP spid="12495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94" b="31877"/>
          <a:stretch>
            <a:fillRect/>
          </a:stretch>
        </p:blipFill>
        <p:spPr bwMode="auto">
          <a:xfrm>
            <a:off x="706438" y="2917825"/>
            <a:ext cx="7729537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1403350" y="4502150"/>
            <a:ext cx="31686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5508625" y="4573588"/>
            <a:ext cx="2735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971550" y="4506913"/>
            <a:ext cx="2830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MALTOSA</a:t>
            </a:r>
            <a:r>
              <a:rPr lang="es-ES" b="1">
                <a:solidFill>
                  <a:srgbClr val="CC00FF"/>
                </a:solidFill>
              </a:rPr>
              <a:t> </a:t>
            </a:r>
            <a:r>
              <a:rPr lang="es-ES" b="1"/>
              <a:t>   +   AGUA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5651500" y="4506913"/>
            <a:ext cx="271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" b="1">
                <a:solidFill>
                  <a:srgbClr val="CC0099"/>
                </a:solidFill>
              </a:rPr>
              <a:t> + </a:t>
            </a:r>
            <a:r>
              <a:rPr lang="es-ES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41991" name="Rectangle 10"/>
          <p:cNvSpPr>
            <a:spLocks noChangeArrowheads="1"/>
          </p:cNvSpPr>
          <p:nvPr/>
        </p:nvSpPr>
        <p:spPr bwMode="auto">
          <a:xfrm>
            <a:off x="4572000" y="3349625"/>
            <a:ext cx="785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2" name="Rectangle 11"/>
          <p:cNvSpPr>
            <a:spLocks noChangeArrowheads="1"/>
          </p:cNvSpPr>
          <p:nvPr/>
        </p:nvSpPr>
        <p:spPr bwMode="auto">
          <a:xfrm>
            <a:off x="4572000" y="4502150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3" name="Line 12"/>
          <p:cNvSpPr>
            <a:spLocks noChangeShapeType="1"/>
          </p:cNvSpPr>
          <p:nvPr/>
        </p:nvSpPr>
        <p:spPr bwMode="auto">
          <a:xfrm>
            <a:off x="1042988" y="4860925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994" name="Line 14"/>
          <p:cNvSpPr>
            <a:spLocks noChangeShapeType="1"/>
          </p:cNvSpPr>
          <p:nvPr/>
        </p:nvSpPr>
        <p:spPr bwMode="auto">
          <a:xfrm flipV="1">
            <a:off x="5724525" y="4860925"/>
            <a:ext cx="2519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995" name="Text Box 15"/>
          <p:cNvSpPr txBox="1">
            <a:spLocks noChangeArrowheads="1"/>
          </p:cNvSpPr>
          <p:nvPr/>
        </p:nvSpPr>
        <p:spPr bwMode="auto">
          <a:xfrm>
            <a:off x="5651500" y="4957763"/>
            <a:ext cx="2979738" cy="369887"/>
          </a:xfrm>
          <a:prstGeom prst="rect">
            <a:avLst/>
          </a:prstGeom>
          <a:solidFill>
            <a:srgbClr val="FFE4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DOS MONOSACÁRIDOS</a:t>
            </a:r>
          </a:p>
        </p:txBody>
      </p:sp>
      <p:sp>
        <p:nvSpPr>
          <p:cNvPr id="41996" name="Text Box 16"/>
          <p:cNvSpPr txBox="1">
            <a:spLocks noChangeArrowheads="1"/>
          </p:cNvSpPr>
          <p:nvPr/>
        </p:nvSpPr>
        <p:spPr bwMode="auto">
          <a:xfrm>
            <a:off x="900113" y="4916488"/>
            <a:ext cx="1736725" cy="376237"/>
          </a:xfrm>
          <a:prstGeom prst="rect">
            <a:avLst/>
          </a:prstGeom>
          <a:solidFill>
            <a:srgbClr val="FFCA5F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DISACÁRIDO</a:t>
            </a:r>
          </a:p>
        </p:txBody>
      </p:sp>
      <p:sp>
        <p:nvSpPr>
          <p:cNvPr id="41997" name="Rectangle 19"/>
          <p:cNvSpPr>
            <a:spLocks noChangeArrowheads="1"/>
          </p:cNvSpPr>
          <p:nvPr/>
        </p:nvSpPr>
        <p:spPr bwMode="auto">
          <a:xfrm>
            <a:off x="4211638" y="4718050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1998" name="Line 20"/>
          <p:cNvSpPr>
            <a:spLocks noChangeShapeType="1"/>
          </p:cNvSpPr>
          <p:nvPr/>
        </p:nvSpPr>
        <p:spPr bwMode="auto">
          <a:xfrm>
            <a:off x="4140200" y="4789488"/>
            <a:ext cx="12239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1999" name="Rectangle 21"/>
          <p:cNvSpPr>
            <a:spLocks noChangeArrowheads="1"/>
          </p:cNvSpPr>
          <p:nvPr/>
        </p:nvSpPr>
        <p:spPr bwMode="auto">
          <a:xfrm>
            <a:off x="4572000" y="3492500"/>
            <a:ext cx="792163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0" name="Line 22"/>
          <p:cNvSpPr>
            <a:spLocks noChangeShapeType="1"/>
          </p:cNvSpPr>
          <p:nvPr/>
        </p:nvSpPr>
        <p:spPr bwMode="auto">
          <a:xfrm>
            <a:off x="4572000" y="3709988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2001" name="Rectangle 24"/>
          <p:cNvSpPr>
            <a:spLocks noChangeArrowheads="1"/>
          </p:cNvSpPr>
          <p:nvPr/>
        </p:nvSpPr>
        <p:spPr bwMode="auto">
          <a:xfrm>
            <a:off x="5724525" y="4962525"/>
            <a:ext cx="2906713" cy="3587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4356100" y="3036888"/>
            <a:ext cx="1127125" cy="406400"/>
          </a:xfrm>
          <a:prstGeom prst="rect">
            <a:avLst/>
          </a:prstGeom>
          <a:solidFill>
            <a:srgbClr val="F0DB90"/>
          </a:solidFill>
          <a:ln w="9525">
            <a:solidFill>
              <a:srgbClr val="EBD06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maltasa</a:t>
            </a:r>
          </a:p>
        </p:txBody>
      </p:sp>
      <p:sp>
        <p:nvSpPr>
          <p:cNvPr id="42003" name="Text Box 25"/>
          <p:cNvSpPr txBox="1">
            <a:spLocks noChangeArrowheads="1"/>
          </p:cNvSpPr>
          <p:nvPr/>
        </p:nvSpPr>
        <p:spPr bwMode="auto">
          <a:xfrm>
            <a:off x="3352800" y="2014538"/>
            <a:ext cx="24384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</a:t>
            </a:r>
          </a:p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DISACARIDASAS</a:t>
            </a:r>
          </a:p>
        </p:txBody>
      </p:sp>
      <p:sp>
        <p:nvSpPr>
          <p:cNvPr id="115741" name="Text Box 29"/>
          <p:cNvSpPr txBox="1">
            <a:spLocks noChangeArrowheads="1"/>
          </p:cNvSpPr>
          <p:nvPr/>
        </p:nvSpPr>
        <p:spPr bwMode="auto">
          <a:xfrm>
            <a:off x="1187450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5743" name="Text Box 31"/>
          <p:cNvSpPr txBox="1">
            <a:spLocks noChangeArrowheads="1"/>
          </p:cNvSpPr>
          <p:nvPr/>
        </p:nvSpPr>
        <p:spPr bwMode="auto">
          <a:xfrm>
            <a:off x="6413964" y="498059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42007" name="Text Box 33"/>
          <p:cNvSpPr txBox="1">
            <a:spLocks noChangeArrowheads="1"/>
          </p:cNvSpPr>
          <p:nvPr/>
        </p:nvSpPr>
        <p:spPr bwMode="auto">
          <a:xfrm>
            <a:off x="4211638" y="4292600"/>
            <a:ext cx="1127125" cy="406400"/>
          </a:xfrm>
          <a:prstGeom prst="rect">
            <a:avLst/>
          </a:prstGeom>
          <a:solidFill>
            <a:srgbClr val="F0DB90"/>
          </a:solidFill>
          <a:ln w="9525">
            <a:solidFill>
              <a:srgbClr val="EBD06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maltasa</a:t>
            </a:r>
          </a:p>
        </p:txBody>
      </p:sp>
      <p:sp>
        <p:nvSpPr>
          <p:cNvPr id="115746" name="Rectangle 34"/>
          <p:cNvSpPr>
            <a:spLocks noChangeArrowheads="1"/>
          </p:cNvSpPr>
          <p:nvPr/>
        </p:nvSpPr>
        <p:spPr bwMode="auto">
          <a:xfrm>
            <a:off x="706438" y="4149725"/>
            <a:ext cx="806450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5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4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de flecha 4"/>
          <p:cNvCxnSpPr/>
          <p:nvPr/>
        </p:nvCxnSpPr>
        <p:spPr bwMode="auto">
          <a:xfrm flipH="1">
            <a:off x="7037381" y="2658817"/>
            <a:ext cx="1" cy="124892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6397348" y="855721"/>
            <a:ext cx="2281394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dirty="0" smtClean="0"/>
              <a:t>3. Digestión</a:t>
            </a:r>
          </a:p>
          <a:p>
            <a:pPr algn="l" eaLnBrk="1" hangingPunct="1"/>
            <a:r>
              <a:rPr lang="es-ES" sz="2000" dirty="0" smtClean="0"/>
              <a:t>    Boca-estómago</a:t>
            </a:r>
          </a:p>
          <a:p>
            <a:pPr algn="l" eaLnBrk="1" hangingPunct="1"/>
            <a:r>
              <a:rPr lang="es-ES" sz="2000" dirty="0" smtClean="0"/>
              <a:t>    Intestino</a:t>
            </a:r>
            <a:endParaRPr lang="es-ES" sz="2000" dirty="0"/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2841116" y="529489"/>
            <a:ext cx="151130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467544" y="2105688"/>
            <a:ext cx="107950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9045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/>
              <a:t>LUZ</a:t>
            </a:r>
          </a:p>
        </p:txBody>
      </p:sp>
      <p:sp>
        <p:nvSpPr>
          <p:cNvPr id="147477" name="Text Box 21"/>
          <p:cNvSpPr txBox="1">
            <a:spLocks noChangeArrowheads="1"/>
          </p:cNvSpPr>
          <p:nvPr/>
        </p:nvSpPr>
        <p:spPr bwMode="auto">
          <a:xfrm>
            <a:off x="564601" y="567383"/>
            <a:ext cx="227818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AMILASAS</a:t>
            </a: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1-4 pH alcalino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9" name="Rectangle 24"/>
          <p:cNvSpPr>
            <a:spLocks noChangeArrowheads="1"/>
          </p:cNvSpPr>
          <p:nvPr/>
        </p:nvSpPr>
        <p:spPr bwMode="auto">
          <a:xfrm>
            <a:off x="3859595" y="4942380"/>
            <a:ext cx="15128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7482" name="Text Box 26"/>
          <p:cNvSpPr txBox="1">
            <a:spLocks noChangeArrowheads="1"/>
          </p:cNvSpPr>
          <p:nvPr/>
        </p:nvSpPr>
        <p:spPr bwMode="auto">
          <a:xfrm>
            <a:off x="6119626" y="4498638"/>
            <a:ext cx="1763713" cy="8255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glow rad="101600">
              <a:srgbClr val="FFC00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a</a:t>
            </a: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DEXTRINAS</a:t>
            </a:r>
          </a:p>
          <a:p>
            <a:pPr algn="l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MALTOTRIOSA</a:t>
            </a:r>
          </a:p>
          <a:p>
            <a:pPr algn="l"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MALTOSA</a:t>
            </a:r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5903786" y="2204864"/>
            <a:ext cx="2388795" cy="400110"/>
          </a:xfrm>
          <a:prstGeom prst="rect">
            <a:avLst/>
          </a:prstGeom>
          <a:solidFill>
            <a:srgbClr val="FFE9A3"/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b="1" dirty="0"/>
              <a:t>POLISACÁRIDOS</a:t>
            </a:r>
          </a:p>
        </p:txBody>
      </p:sp>
      <p:sp>
        <p:nvSpPr>
          <p:cNvPr id="147474" name="Text Box 18"/>
          <p:cNvSpPr txBox="1">
            <a:spLocks noChangeArrowheads="1"/>
          </p:cNvSpPr>
          <p:nvPr/>
        </p:nvSpPr>
        <p:spPr bwMode="auto">
          <a:xfrm>
            <a:off x="5508104" y="3907746"/>
            <a:ext cx="3122971" cy="461665"/>
          </a:xfrm>
          <a:prstGeom prst="rect">
            <a:avLst/>
          </a:prstGeom>
          <a:solidFill>
            <a:srgbClr val="FFE9A3"/>
          </a:solidFill>
          <a:ln w="28575">
            <a:solidFill>
              <a:srgbClr val="FFC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 dirty="0"/>
              <a:t>OLIGOSACÁRIDOS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6429408" y="435561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67544" y="2880982"/>
            <a:ext cx="2299027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BOCA-ESTÓMAGO</a:t>
            </a:r>
          </a:p>
          <a:p>
            <a:pPr algn="l"/>
            <a:r>
              <a:rPr lang="es-VE" dirty="0" smtClean="0"/>
              <a:t>  5%	  40%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2990029" y="2880981"/>
            <a:ext cx="1664238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a"/>
            </a:pPr>
            <a:r>
              <a:rPr lang="es-VE" dirty="0" smtClean="0"/>
              <a:t>AMILASA </a:t>
            </a:r>
          </a:p>
          <a:p>
            <a:r>
              <a:rPr lang="es-VE" dirty="0" smtClean="0"/>
              <a:t>SALIVAL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467544" y="3909732"/>
            <a:ext cx="1609736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INTESTINO</a:t>
            </a:r>
          </a:p>
          <a:p>
            <a:pPr algn="l"/>
            <a:r>
              <a:rPr lang="es-VE" dirty="0" smtClean="0"/>
              <a:t>       55%</a:t>
            </a:r>
            <a:endParaRPr lang="es-VE" dirty="0"/>
          </a:p>
        </p:txBody>
      </p:sp>
      <p:sp>
        <p:nvSpPr>
          <p:cNvPr id="22" name="CuadroTexto 21"/>
          <p:cNvSpPr txBox="1"/>
          <p:nvPr/>
        </p:nvSpPr>
        <p:spPr>
          <a:xfrm>
            <a:off x="2990029" y="3934797"/>
            <a:ext cx="184537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a"/>
            </a:pPr>
            <a:r>
              <a:rPr lang="es-VE" dirty="0" smtClean="0"/>
              <a:t>AMILASA </a:t>
            </a:r>
          </a:p>
          <a:p>
            <a:r>
              <a:rPr lang="es-VE" dirty="0" smtClean="0"/>
              <a:t>PANCREÁTICA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82" grpId="0" animBg="1"/>
      <p:bldP spid="147473" grpId="0" animBg="1"/>
      <p:bldP spid="147474" grpId="0" animBg="1"/>
      <p:bldP spid="2" grpId="0" animBg="1"/>
      <p:bldP spid="18" grpId="0" animBg="1"/>
      <p:bldP spid="21" grpId="0" animBg="1"/>
      <p:bldP spid="2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ChangeArrowheads="1"/>
          </p:cNvSpPr>
          <p:nvPr/>
        </p:nvSpPr>
        <p:spPr bwMode="auto">
          <a:xfrm>
            <a:off x="2339975" y="0"/>
            <a:ext cx="3240088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2963863" y="1520825"/>
            <a:ext cx="23780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9045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Membrana Apical</a:t>
            </a:r>
          </a:p>
          <a:p>
            <a:pPr>
              <a:defRPr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enterocitos</a:t>
            </a:r>
          </a:p>
        </p:txBody>
      </p:sp>
      <p:sp>
        <p:nvSpPr>
          <p:cNvPr id="62483" name="Line 19"/>
          <p:cNvSpPr>
            <a:spLocks noChangeShapeType="1"/>
          </p:cNvSpPr>
          <p:nvPr/>
        </p:nvSpPr>
        <p:spPr bwMode="auto">
          <a:xfrm>
            <a:off x="6588125" y="5446713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6954838" y="5314950"/>
            <a:ext cx="1587500" cy="850900"/>
          </a:xfrm>
          <a:prstGeom prst="rect">
            <a:avLst/>
          </a:prstGeom>
          <a:solidFill>
            <a:srgbClr val="FFCC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62497" name="Text Box 33"/>
          <p:cNvSpPr txBox="1">
            <a:spLocks noChangeArrowheads="1"/>
          </p:cNvSpPr>
          <p:nvPr/>
        </p:nvSpPr>
        <p:spPr bwMode="auto">
          <a:xfrm>
            <a:off x="5309353" y="2422525"/>
            <a:ext cx="2601994" cy="40011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MONOSACÁRIDOS</a:t>
            </a:r>
          </a:p>
        </p:txBody>
      </p:sp>
      <p:sp>
        <p:nvSpPr>
          <p:cNvPr id="62500" name="Text Box 36"/>
          <p:cNvSpPr txBox="1">
            <a:spLocks noChangeArrowheads="1"/>
          </p:cNvSpPr>
          <p:nvPr/>
        </p:nvSpPr>
        <p:spPr bwMode="auto">
          <a:xfrm>
            <a:off x="755650" y="836613"/>
            <a:ext cx="1368425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62503" name="Text Box 39"/>
          <p:cNvSpPr txBox="1">
            <a:spLocks noChangeArrowheads="1"/>
          </p:cNvSpPr>
          <p:nvPr/>
        </p:nvSpPr>
        <p:spPr bwMode="auto">
          <a:xfrm>
            <a:off x="682625" y="3036888"/>
            <a:ext cx="2360613" cy="366712"/>
          </a:xfrm>
          <a:prstGeom prst="rect">
            <a:avLst/>
          </a:prstGeom>
          <a:solidFill>
            <a:srgbClr val="FFE9A3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OLIGOSACÁRIDOS</a:t>
            </a:r>
          </a:p>
        </p:txBody>
      </p:sp>
      <p:sp>
        <p:nvSpPr>
          <p:cNvPr id="62504" name="Text Box 40"/>
          <p:cNvSpPr txBox="1">
            <a:spLocks noChangeArrowheads="1"/>
          </p:cNvSpPr>
          <p:nvPr/>
        </p:nvSpPr>
        <p:spPr bwMode="auto">
          <a:xfrm>
            <a:off x="3130550" y="2343150"/>
            <a:ext cx="19637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Dextrinasa </a:t>
            </a:r>
            <a:r>
              <a:rPr lang="es-ES_tradnl">
                <a:latin typeface="Symbol" pitchFamily="18" charset="2"/>
              </a:rPr>
              <a:t>a </a:t>
            </a:r>
            <a:r>
              <a:rPr lang="es-ES_tradnl"/>
              <a:t>1-6</a:t>
            </a:r>
          </a:p>
          <a:p>
            <a:pPr algn="l" eaLnBrk="1" hangingPunct="1"/>
            <a:r>
              <a:rPr lang="es-ES_tradnl"/>
              <a:t>Maltasa</a:t>
            </a:r>
          </a:p>
          <a:p>
            <a:pPr algn="l" eaLnBrk="1" hangingPunct="1"/>
            <a:r>
              <a:rPr lang="es-ES_tradnl"/>
              <a:t>Sucrasa</a:t>
            </a:r>
          </a:p>
        </p:txBody>
      </p:sp>
      <p:sp>
        <p:nvSpPr>
          <p:cNvPr id="62505" name="Line 41"/>
          <p:cNvSpPr>
            <a:spLocks noChangeShapeType="1"/>
          </p:cNvSpPr>
          <p:nvPr/>
        </p:nvSpPr>
        <p:spPr bwMode="auto">
          <a:xfrm>
            <a:off x="3203575" y="3252788"/>
            <a:ext cx="19446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06" name="Text Box 42"/>
          <p:cNvSpPr txBox="1">
            <a:spLocks noChangeArrowheads="1"/>
          </p:cNvSpPr>
          <p:nvPr/>
        </p:nvSpPr>
        <p:spPr bwMode="auto">
          <a:xfrm>
            <a:off x="5199063" y="2989263"/>
            <a:ext cx="1282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62507" name="Text Box 43"/>
          <p:cNvSpPr txBox="1">
            <a:spLocks noChangeArrowheads="1"/>
          </p:cNvSpPr>
          <p:nvPr/>
        </p:nvSpPr>
        <p:spPr bwMode="auto">
          <a:xfrm>
            <a:off x="682625" y="3686175"/>
            <a:ext cx="1277938" cy="3667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</a:t>
            </a:r>
          </a:p>
        </p:txBody>
      </p:sp>
      <p:sp>
        <p:nvSpPr>
          <p:cNvPr id="62508" name="Text Box 44"/>
          <p:cNvSpPr txBox="1">
            <a:spLocks noChangeArrowheads="1"/>
          </p:cNvSpPr>
          <p:nvPr/>
        </p:nvSpPr>
        <p:spPr bwMode="auto">
          <a:xfrm>
            <a:off x="3135313" y="3541713"/>
            <a:ext cx="9985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Lactasa</a:t>
            </a:r>
          </a:p>
        </p:txBody>
      </p:sp>
      <p:sp>
        <p:nvSpPr>
          <p:cNvPr id="62509" name="Line 45"/>
          <p:cNvSpPr>
            <a:spLocks noChangeShapeType="1"/>
          </p:cNvSpPr>
          <p:nvPr/>
        </p:nvSpPr>
        <p:spPr bwMode="auto">
          <a:xfrm>
            <a:off x="3203575" y="3902075"/>
            <a:ext cx="19446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10" name="Text Box 46"/>
          <p:cNvSpPr txBox="1">
            <a:spLocks noChangeArrowheads="1"/>
          </p:cNvSpPr>
          <p:nvPr/>
        </p:nvSpPr>
        <p:spPr bwMode="auto">
          <a:xfrm>
            <a:off x="5199063" y="3638550"/>
            <a:ext cx="304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s-ES_tradnl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62511" name="Text Box 47"/>
          <p:cNvSpPr txBox="1">
            <a:spLocks noChangeArrowheads="1"/>
          </p:cNvSpPr>
          <p:nvPr/>
        </p:nvSpPr>
        <p:spPr bwMode="auto">
          <a:xfrm>
            <a:off x="684214" y="4467226"/>
            <a:ext cx="1300162" cy="3667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SUCROSA</a:t>
            </a:r>
          </a:p>
        </p:txBody>
      </p:sp>
      <p:sp>
        <p:nvSpPr>
          <p:cNvPr id="62512" name="Text Box 48"/>
          <p:cNvSpPr txBox="1">
            <a:spLocks noChangeArrowheads="1"/>
          </p:cNvSpPr>
          <p:nvPr/>
        </p:nvSpPr>
        <p:spPr bwMode="auto">
          <a:xfrm>
            <a:off x="3117850" y="4333875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/>
              <a:t>Sucrasa</a:t>
            </a:r>
          </a:p>
        </p:txBody>
      </p:sp>
      <p:sp>
        <p:nvSpPr>
          <p:cNvPr id="62513" name="Line 49"/>
          <p:cNvSpPr>
            <a:spLocks noChangeShapeType="1"/>
          </p:cNvSpPr>
          <p:nvPr/>
        </p:nvSpPr>
        <p:spPr bwMode="auto">
          <a:xfrm>
            <a:off x="3132138" y="4694238"/>
            <a:ext cx="19446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14" name="Text Box 50"/>
          <p:cNvSpPr txBox="1">
            <a:spLocks noChangeArrowheads="1"/>
          </p:cNvSpPr>
          <p:nvPr/>
        </p:nvSpPr>
        <p:spPr bwMode="auto">
          <a:xfrm>
            <a:off x="5148263" y="4503738"/>
            <a:ext cx="287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s-ES_tradnl" b="1">
                <a:solidFill>
                  <a:srgbClr val="698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FRUCTOSA</a:t>
            </a:r>
          </a:p>
        </p:txBody>
      </p:sp>
      <p:sp>
        <p:nvSpPr>
          <p:cNvPr id="62519" name="Line 55"/>
          <p:cNvSpPr>
            <a:spLocks noChangeShapeType="1"/>
          </p:cNvSpPr>
          <p:nvPr/>
        </p:nvSpPr>
        <p:spPr bwMode="auto">
          <a:xfrm>
            <a:off x="6588125" y="50863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524" name="AutoShape 60"/>
          <p:cNvSpPr>
            <a:spLocks/>
          </p:cNvSpPr>
          <p:nvPr/>
        </p:nvSpPr>
        <p:spPr bwMode="auto">
          <a:xfrm rot="16190756" flipH="1">
            <a:off x="6550819" y="3610769"/>
            <a:ext cx="142875" cy="2662237"/>
          </a:xfrm>
          <a:prstGeom prst="rightBracket">
            <a:avLst>
              <a:gd name="adj" fmla="val 155278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7043358" y="864672"/>
            <a:ext cx="1603324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5A0A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dirty="0" smtClean="0"/>
              <a:t>3. Digestión</a:t>
            </a:r>
          </a:p>
          <a:p>
            <a:pPr algn="l" eaLnBrk="1" hangingPunct="1"/>
            <a:r>
              <a:rPr lang="es-ES" sz="2000" dirty="0" smtClean="0"/>
              <a:t>    Intestino</a:t>
            </a:r>
            <a:endParaRPr lang="es-ES" sz="2000" dirty="0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6429408" y="435561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3" grpId="0" animBg="1"/>
      <p:bldP spid="62484" grpId="0" animBg="1"/>
      <p:bldP spid="62497" grpId="0" animBg="1"/>
      <p:bldP spid="62503" grpId="0" animBg="1"/>
      <p:bldP spid="62504" grpId="0"/>
      <p:bldP spid="62505" grpId="0" animBg="1"/>
      <p:bldP spid="62506" grpId="0"/>
      <p:bldP spid="62507" grpId="0" animBg="1"/>
      <p:bldP spid="62508" grpId="0"/>
      <p:bldP spid="62509" grpId="0" animBg="1"/>
      <p:bldP spid="62510" grpId="0"/>
      <p:bldP spid="62511" grpId="0" animBg="1"/>
      <p:bldP spid="62512" grpId="0"/>
      <p:bldP spid="62513" grpId="0" animBg="1"/>
      <p:bldP spid="62514" grpId="0"/>
      <p:bldP spid="62519" grpId="0" animBg="1"/>
      <p:bldP spid="6252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2" r="6780"/>
          <a:stretch/>
        </p:blipFill>
        <p:spPr>
          <a:xfrm>
            <a:off x="406787" y="620688"/>
            <a:ext cx="7765613" cy="594066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02629" y="220578"/>
            <a:ext cx="306045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Polisacáridos de la dieta</a:t>
            </a:r>
            <a:endParaRPr lang="es-VE" sz="2000" dirty="0"/>
          </a:p>
        </p:txBody>
      </p:sp>
      <p:sp>
        <p:nvSpPr>
          <p:cNvPr id="6" name="Rectángulo 5"/>
          <p:cNvSpPr/>
          <p:nvPr/>
        </p:nvSpPr>
        <p:spPr bwMode="auto">
          <a:xfrm>
            <a:off x="406787" y="2492896"/>
            <a:ext cx="2293005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23529" y="2277742"/>
            <a:ext cx="2016223" cy="646331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/>
              <a:t>Amilasas salival </a:t>
            </a:r>
          </a:p>
          <a:p>
            <a:r>
              <a:rPr lang="es-VE" dirty="0" smtClean="0"/>
              <a:t>y pancreática</a:t>
            </a:r>
            <a:endParaRPr lang="es-VE" dirty="0"/>
          </a:p>
        </p:txBody>
      </p:sp>
      <p:sp>
        <p:nvSpPr>
          <p:cNvPr id="7" name="Rectángulo 6"/>
          <p:cNvSpPr/>
          <p:nvPr/>
        </p:nvSpPr>
        <p:spPr bwMode="auto">
          <a:xfrm>
            <a:off x="3923928" y="1268760"/>
            <a:ext cx="4536504" cy="151681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635514" y="2380818"/>
            <a:ext cx="3036409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sz="2000" dirty="0" smtClean="0"/>
              <a:t>Dextrinas y Disacáridos</a:t>
            </a:r>
            <a:endParaRPr lang="es-VE" sz="2000" dirty="0"/>
          </a:p>
        </p:txBody>
      </p:sp>
      <p:sp>
        <p:nvSpPr>
          <p:cNvPr id="9" name="Rectángulo 8"/>
          <p:cNvSpPr/>
          <p:nvPr/>
        </p:nvSpPr>
        <p:spPr bwMode="auto">
          <a:xfrm>
            <a:off x="7956376" y="4077072"/>
            <a:ext cx="288032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902427" y="4077072"/>
            <a:ext cx="1116010" cy="646331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Enzimas </a:t>
            </a:r>
          </a:p>
          <a:p>
            <a:r>
              <a:rPr lang="es-VE" dirty="0" smtClean="0"/>
              <a:t>apicales</a:t>
            </a:r>
            <a:endParaRPr lang="es-VE" dirty="0"/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6416113" y="404397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96050" y="661559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6887233" y="809673"/>
            <a:ext cx="1368425" cy="769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</p:spTree>
    <p:extLst>
      <p:ext uri="{BB962C8B-B14F-4D97-AF65-F5344CB8AC3E}">
        <p14:creationId xmlns:p14="http://schemas.microsoft.com/office/powerpoint/2010/main" val="16813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img10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0" b="17508"/>
          <a:stretch>
            <a:fillRect/>
          </a:stretch>
        </p:blipFill>
        <p:spPr>
          <a:xfrm>
            <a:off x="312738" y="1628775"/>
            <a:ext cx="8229600" cy="3887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415704" y="981075"/>
            <a:ext cx="214674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Digestión en luz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3652261" y="981075"/>
            <a:ext cx="304121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Digestión en membrana</a:t>
            </a: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7163745" y="1011853"/>
            <a:ext cx="124906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/>
              <a:t>Producto</a:t>
            </a:r>
          </a:p>
        </p:txBody>
      </p:sp>
      <p:sp>
        <p:nvSpPr>
          <p:cNvPr id="44038" name="Rectangle 15"/>
          <p:cNvSpPr>
            <a:spLocks noChangeArrowheads="1"/>
          </p:cNvSpPr>
          <p:nvPr/>
        </p:nvSpPr>
        <p:spPr bwMode="auto">
          <a:xfrm>
            <a:off x="8172450" y="5589588"/>
            <a:ext cx="2873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39" name="Rectangle 16"/>
          <p:cNvSpPr>
            <a:spLocks noChangeArrowheads="1"/>
          </p:cNvSpPr>
          <p:nvPr/>
        </p:nvSpPr>
        <p:spPr bwMode="auto">
          <a:xfrm>
            <a:off x="6011863" y="5876925"/>
            <a:ext cx="21605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0" name="Rectangle 20"/>
          <p:cNvSpPr>
            <a:spLocks noChangeArrowheads="1"/>
          </p:cNvSpPr>
          <p:nvPr/>
        </p:nvSpPr>
        <p:spPr bwMode="auto">
          <a:xfrm>
            <a:off x="3635375" y="1484313"/>
            <a:ext cx="33845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1" name="Rectangle 21"/>
          <p:cNvSpPr>
            <a:spLocks noChangeArrowheads="1"/>
          </p:cNvSpPr>
          <p:nvPr/>
        </p:nvSpPr>
        <p:spPr bwMode="auto">
          <a:xfrm>
            <a:off x="4572000" y="1916113"/>
            <a:ext cx="4318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3563938" y="1628775"/>
            <a:ext cx="1295400" cy="333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l-GR" sz="1400" b="1"/>
              <a:t>α</a:t>
            </a:r>
            <a:r>
              <a:rPr lang="es-ES_tradnl" sz="1400" b="1"/>
              <a:t> dextrinasa </a:t>
            </a: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5010150" y="1628775"/>
            <a:ext cx="866775" cy="333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/>
              <a:t>maltasa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6011863" y="1628775"/>
            <a:ext cx="936625" cy="3333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1400" b="1"/>
              <a:t>sucrasa</a:t>
            </a:r>
          </a:p>
        </p:txBody>
      </p:sp>
      <p:sp>
        <p:nvSpPr>
          <p:cNvPr id="44045" name="Rectangle 22"/>
          <p:cNvSpPr>
            <a:spLocks noChangeArrowheads="1"/>
          </p:cNvSpPr>
          <p:nvPr/>
        </p:nvSpPr>
        <p:spPr bwMode="auto">
          <a:xfrm>
            <a:off x="2484438" y="1628775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6" name="Rectangle 23"/>
          <p:cNvSpPr>
            <a:spLocks noChangeArrowheads="1"/>
          </p:cNvSpPr>
          <p:nvPr/>
        </p:nvSpPr>
        <p:spPr bwMode="auto">
          <a:xfrm>
            <a:off x="3779838" y="3429000"/>
            <a:ext cx="1223962" cy="1223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47" name="Text Box 24"/>
          <p:cNvSpPr txBox="1">
            <a:spLocks noChangeArrowheads="1"/>
          </p:cNvSpPr>
          <p:nvPr/>
        </p:nvSpPr>
        <p:spPr bwMode="auto">
          <a:xfrm>
            <a:off x="3924300" y="4359275"/>
            <a:ext cx="944563" cy="365125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sucrasa</a:t>
            </a:r>
          </a:p>
        </p:txBody>
      </p:sp>
      <p:sp>
        <p:nvSpPr>
          <p:cNvPr id="44048" name="Text Box 25"/>
          <p:cNvSpPr txBox="1">
            <a:spLocks noChangeArrowheads="1"/>
          </p:cNvSpPr>
          <p:nvPr/>
        </p:nvSpPr>
        <p:spPr bwMode="auto">
          <a:xfrm>
            <a:off x="3910013" y="3897313"/>
            <a:ext cx="963612" cy="39528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lactasa</a:t>
            </a:r>
          </a:p>
        </p:txBody>
      </p:sp>
      <p:sp>
        <p:nvSpPr>
          <p:cNvPr id="65565" name="Text Box 29"/>
          <p:cNvSpPr txBox="1">
            <a:spLocks noChangeArrowheads="1"/>
          </p:cNvSpPr>
          <p:nvPr/>
        </p:nvSpPr>
        <p:spPr bwMode="auto">
          <a:xfrm>
            <a:off x="395288" y="333375"/>
            <a:ext cx="1439862" cy="7699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</a:p>
        </p:txBody>
      </p:sp>
      <p:sp>
        <p:nvSpPr>
          <p:cNvPr id="44050" name="Rectangle 36"/>
          <p:cNvSpPr>
            <a:spLocks noChangeArrowheads="1"/>
          </p:cNvSpPr>
          <p:nvPr/>
        </p:nvSpPr>
        <p:spPr bwMode="auto">
          <a:xfrm>
            <a:off x="2843213" y="3429000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1" name="Rectangle 37"/>
          <p:cNvSpPr>
            <a:spLocks noChangeArrowheads="1"/>
          </p:cNvSpPr>
          <p:nvPr/>
        </p:nvSpPr>
        <p:spPr bwMode="auto">
          <a:xfrm>
            <a:off x="5003800" y="3644900"/>
            <a:ext cx="108108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2" name="Rectangle 38"/>
          <p:cNvSpPr>
            <a:spLocks noChangeArrowheads="1"/>
          </p:cNvSpPr>
          <p:nvPr/>
        </p:nvSpPr>
        <p:spPr bwMode="auto">
          <a:xfrm>
            <a:off x="6372225" y="3429000"/>
            <a:ext cx="2889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3" name="Rectangle 39"/>
          <p:cNvSpPr>
            <a:spLocks noChangeArrowheads="1"/>
          </p:cNvSpPr>
          <p:nvPr/>
        </p:nvSpPr>
        <p:spPr bwMode="auto">
          <a:xfrm>
            <a:off x="6011863" y="342900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43" name="Oval 7"/>
          <p:cNvSpPr>
            <a:spLocks noChangeArrowheads="1"/>
          </p:cNvSpPr>
          <p:nvPr/>
        </p:nvSpPr>
        <p:spPr bwMode="auto">
          <a:xfrm>
            <a:off x="6227763" y="2997200"/>
            <a:ext cx="2374900" cy="20161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5" name="Rectangle 40"/>
          <p:cNvSpPr>
            <a:spLocks noChangeArrowheads="1"/>
          </p:cNvSpPr>
          <p:nvPr/>
        </p:nvSpPr>
        <p:spPr bwMode="auto">
          <a:xfrm>
            <a:off x="1619250" y="170021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4056" name="Oval 41"/>
          <p:cNvSpPr>
            <a:spLocks noChangeArrowheads="1"/>
          </p:cNvSpPr>
          <p:nvPr/>
        </p:nvSpPr>
        <p:spPr bwMode="auto">
          <a:xfrm>
            <a:off x="323850" y="1628775"/>
            <a:ext cx="1511300" cy="8636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79" name="Text Box 43"/>
          <p:cNvSpPr txBox="1">
            <a:spLocks noChangeArrowheads="1"/>
          </p:cNvSpPr>
          <p:nvPr/>
        </p:nvSpPr>
        <p:spPr bwMode="auto">
          <a:xfrm>
            <a:off x="406400" y="2103438"/>
            <a:ext cx="1733550" cy="46196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ALMIDÓN</a:t>
            </a:r>
          </a:p>
        </p:txBody>
      </p:sp>
      <p:sp>
        <p:nvSpPr>
          <p:cNvPr id="65580" name="Text Box 44"/>
          <p:cNvSpPr txBox="1">
            <a:spLocks noChangeArrowheads="1"/>
          </p:cNvSpPr>
          <p:nvPr/>
        </p:nvSpPr>
        <p:spPr bwMode="auto">
          <a:xfrm>
            <a:off x="1763713" y="1628775"/>
            <a:ext cx="1008062" cy="3952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amilasa</a:t>
            </a:r>
            <a:r>
              <a:rPr lang="es-ES_tradnl"/>
              <a:t> </a:t>
            </a:r>
          </a:p>
        </p:txBody>
      </p:sp>
      <p:sp>
        <p:nvSpPr>
          <p:cNvPr id="65582" name="Text Box 46"/>
          <p:cNvSpPr txBox="1">
            <a:spLocks noChangeArrowheads="1"/>
          </p:cNvSpPr>
          <p:nvPr/>
        </p:nvSpPr>
        <p:spPr bwMode="auto">
          <a:xfrm>
            <a:off x="6545435" y="5564188"/>
            <a:ext cx="1572866" cy="830997"/>
          </a:xfrm>
          <a:prstGeom prst="rect">
            <a:avLst/>
          </a:prstGeom>
          <a:solidFill>
            <a:srgbClr val="FFCC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</a:t>
            </a:r>
          </a:p>
          <a:p>
            <a:pPr>
              <a:defRPr/>
            </a:pPr>
            <a:r>
              <a:rPr lang="es-ES" sz="24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2771775" y="3825081"/>
            <a:ext cx="1008063" cy="7167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32063" y="4000521"/>
            <a:ext cx="1311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000099"/>
                </a:solidFill>
              </a:rPr>
              <a:t>LACTOSA</a:t>
            </a:r>
          </a:p>
          <a:p>
            <a:r>
              <a:rPr lang="es-VE" b="1" dirty="0" smtClean="0">
                <a:solidFill>
                  <a:srgbClr val="006600"/>
                </a:solidFill>
              </a:rPr>
              <a:t>SUCROSA</a:t>
            </a:r>
            <a:endParaRPr lang="es-VE" b="1" dirty="0">
              <a:solidFill>
                <a:srgbClr val="006600"/>
              </a:solidFill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9292" y="651829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6464315" y="406341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3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3" grpId="0" animBg="1"/>
      <p:bldP spid="65554" grpId="0" animBg="1"/>
      <p:bldP spid="65555" grpId="0" animBg="1"/>
      <p:bldP spid="65543" grpId="0" animBg="1"/>
      <p:bldP spid="65543" grpId="1" animBg="1"/>
      <p:bldP spid="65543" grpId="2" animBg="1"/>
      <p:bldP spid="65580" grpId="0" animBg="1"/>
      <p:bldP spid="6558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90"/>
          <a:stretch>
            <a:fillRect/>
          </a:stretch>
        </p:blipFill>
        <p:spPr>
          <a:xfrm>
            <a:off x="1331913" y="503238"/>
            <a:ext cx="5121275" cy="2709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53" name="Picture 13" descr="pap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14033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4" name="Picture 14" descr="img6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10"/>
          <a:stretch>
            <a:fillRect/>
          </a:stretch>
        </p:blipFill>
        <p:spPr bwMode="auto">
          <a:xfrm>
            <a:off x="1258888" y="3141663"/>
            <a:ext cx="51212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2" name="Picture 12" descr="fib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2233613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5456238" y="3791349"/>
            <a:ext cx="2472152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Ningún vertebrado</a:t>
            </a:r>
          </a:p>
          <a:p>
            <a:pPr eaLnBrk="1" hangingPunct="1"/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tiene </a:t>
            </a:r>
          </a:p>
          <a:p>
            <a:pPr eaLnBrk="1" hangingPunct="1"/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CELULASA!!!</a:t>
            </a:r>
          </a:p>
        </p:txBody>
      </p:sp>
      <p:sp>
        <p:nvSpPr>
          <p:cNvPr id="34825" name="Rectangle 16"/>
          <p:cNvSpPr>
            <a:spLocks noChangeArrowheads="1"/>
          </p:cNvSpPr>
          <p:nvPr/>
        </p:nvSpPr>
        <p:spPr bwMode="auto">
          <a:xfrm>
            <a:off x="4572000" y="5589588"/>
            <a:ext cx="18002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4395788" y="5760660"/>
            <a:ext cx="2120900" cy="830262"/>
          </a:xfrm>
          <a:prstGeom prst="rect">
            <a:avLst/>
          </a:prstGeom>
          <a:solidFill>
            <a:srgbClr val="FFA7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 existen </a:t>
            </a:r>
          </a:p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el hombre</a:t>
            </a:r>
          </a:p>
        </p:txBody>
      </p:sp>
      <p:sp>
        <p:nvSpPr>
          <p:cNvPr id="34827" name="Text Box 19"/>
          <p:cNvSpPr txBox="1">
            <a:spLocks noChangeArrowheads="1"/>
          </p:cNvSpPr>
          <p:nvPr/>
        </p:nvSpPr>
        <p:spPr bwMode="auto">
          <a:xfrm>
            <a:off x="2844800" y="1149350"/>
            <a:ext cx="287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1</a:t>
            </a:r>
          </a:p>
        </p:txBody>
      </p:sp>
      <p:sp>
        <p:nvSpPr>
          <p:cNvPr id="34828" name="Text Box 20"/>
          <p:cNvSpPr txBox="1">
            <a:spLocks noChangeArrowheads="1"/>
          </p:cNvSpPr>
          <p:nvPr/>
        </p:nvSpPr>
        <p:spPr bwMode="auto">
          <a:xfrm>
            <a:off x="3851275" y="1196975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4</a:t>
            </a:r>
          </a:p>
        </p:txBody>
      </p:sp>
      <p:sp>
        <p:nvSpPr>
          <p:cNvPr id="34829" name="Text Box 21"/>
          <p:cNvSpPr txBox="1">
            <a:spLocks noChangeArrowheads="1"/>
          </p:cNvSpPr>
          <p:nvPr/>
        </p:nvSpPr>
        <p:spPr bwMode="auto">
          <a:xfrm>
            <a:off x="2555875" y="4149725"/>
            <a:ext cx="287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1</a:t>
            </a:r>
          </a:p>
        </p:txBody>
      </p:sp>
      <p:sp>
        <p:nvSpPr>
          <p:cNvPr id="34830" name="Text Box 22"/>
          <p:cNvSpPr txBox="1">
            <a:spLocks noChangeArrowheads="1"/>
          </p:cNvSpPr>
          <p:nvPr/>
        </p:nvSpPr>
        <p:spPr bwMode="auto">
          <a:xfrm>
            <a:off x="3546475" y="4149725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4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10816" y="65532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693481" y="5563280"/>
            <a:ext cx="17796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 smtClean="0">
                <a:solidFill>
                  <a:srgbClr val="FF0000"/>
                </a:solidFill>
              </a:rPr>
              <a:t>¿Quiénes </a:t>
            </a:r>
          </a:p>
          <a:p>
            <a:r>
              <a:rPr lang="es-VE" sz="2400" b="1" dirty="0" smtClean="0">
                <a:solidFill>
                  <a:srgbClr val="FF0000"/>
                </a:solidFill>
              </a:rPr>
              <a:t>la tienen ?</a:t>
            </a:r>
            <a:endParaRPr lang="es-VE" sz="2400" b="1" dirty="0">
              <a:solidFill>
                <a:srgbClr val="FF0000"/>
              </a:solidFill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4175125" y="2493169"/>
            <a:ext cx="1281113" cy="4317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Rectángulo 18"/>
          <p:cNvSpPr/>
          <p:nvPr/>
        </p:nvSpPr>
        <p:spPr bwMode="auto">
          <a:xfrm>
            <a:off x="4607215" y="5203282"/>
            <a:ext cx="1281113" cy="4317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176047" y="2544802"/>
            <a:ext cx="1467068" cy="369332"/>
          </a:xfrm>
          <a:prstGeom prst="rect">
            <a:avLst/>
          </a:prstGeom>
          <a:solidFill>
            <a:srgbClr val="99CCF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AMILASAS</a:t>
            </a:r>
            <a:endParaRPr lang="es-VE" dirty="0"/>
          </a:p>
        </p:txBody>
      </p:sp>
      <p:sp>
        <p:nvSpPr>
          <p:cNvPr id="21" name="CuadroTexto 20"/>
          <p:cNvSpPr txBox="1"/>
          <p:nvPr/>
        </p:nvSpPr>
        <p:spPr>
          <a:xfrm>
            <a:off x="4557020" y="5265725"/>
            <a:ext cx="1548822" cy="369332"/>
          </a:xfrm>
          <a:prstGeom prst="rect">
            <a:avLst/>
          </a:prstGeom>
          <a:solidFill>
            <a:srgbClr val="D0E6B0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CELULASAS</a:t>
            </a:r>
            <a:endParaRPr lang="es-VE" dirty="0"/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6383545" y="530523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 animBg="1"/>
      <p:bldP spid="61457" grpId="0" animBg="1"/>
      <p:bldP spid="34827" grpId="0"/>
      <p:bldP spid="34828" grpId="0"/>
      <p:bldP spid="34829" grpId="0"/>
      <p:bldP spid="34830" grpId="0"/>
      <p:bldP spid="2" grpId="0"/>
      <p:bldP spid="4" grpId="0" animBg="1"/>
      <p:bldP spid="2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6227763" y="875570"/>
            <a:ext cx="243317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4. Déficit LACTASA</a:t>
            </a:r>
            <a:endParaRPr lang="es-ES" sz="1600" b="1" dirty="0"/>
          </a:p>
        </p:txBody>
      </p:sp>
      <p:grpSp>
        <p:nvGrpSpPr>
          <p:cNvPr id="134174" name="Group 30"/>
          <p:cNvGrpSpPr>
            <a:grpSpLocks/>
          </p:cNvGrpSpPr>
          <p:nvPr/>
        </p:nvGrpSpPr>
        <p:grpSpPr bwMode="auto">
          <a:xfrm>
            <a:off x="1476375" y="1700213"/>
            <a:ext cx="2509840" cy="4398962"/>
            <a:chOff x="930" y="1071"/>
            <a:chExt cx="1581" cy="2771"/>
          </a:xfrm>
        </p:grpSpPr>
        <p:pic>
          <p:nvPicPr>
            <p:cNvPr id="46100" name="Picture 6" descr="intestines"/>
            <p:cNvPicPr>
              <a:picLocks noChangeAspect="1" noChangeArrowheads="1"/>
            </p:cNvPicPr>
            <p:nvPr/>
          </p:nvPicPr>
          <p:blipFill>
            <a:blip r:embed="rId2">
              <a:lum bright="-18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89"/>
            <a:stretch>
              <a:fillRect/>
            </a:stretch>
          </p:blipFill>
          <p:spPr bwMode="auto">
            <a:xfrm>
              <a:off x="930" y="1071"/>
              <a:ext cx="1536" cy="2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101" name="Rectangle 8"/>
            <p:cNvSpPr>
              <a:spLocks noChangeArrowheads="1"/>
            </p:cNvSpPr>
            <p:nvPr/>
          </p:nvSpPr>
          <p:spPr bwMode="auto">
            <a:xfrm>
              <a:off x="1558" y="1707"/>
              <a:ext cx="953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46102" name="Text Box 9"/>
            <p:cNvSpPr txBox="1">
              <a:spLocks noChangeArrowheads="1"/>
            </p:cNvSpPr>
            <p:nvPr/>
          </p:nvSpPr>
          <p:spPr bwMode="auto">
            <a:xfrm>
              <a:off x="1604" y="1724"/>
              <a:ext cx="75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 eaLnBrk="1" hangingPunct="1"/>
              <a:r>
                <a:rPr lang="es-ES" sz="1600" b="1" dirty="0" smtClean="0"/>
                <a:t>M. Apical</a:t>
              </a:r>
            </a:p>
            <a:p>
              <a:pPr algn="l" eaLnBrk="1" hangingPunct="1"/>
              <a:r>
                <a:rPr lang="es-ES" sz="1600" b="1" dirty="0" err="1" smtClean="0"/>
                <a:t>enterocito</a:t>
              </a:r>
              <a:endParaRPr lang="es-ES" sz="1600" b="1" dirty="0"/>
            </a:p>
            <a:p>
              <a:pPr algn="l" eaLnBrk="1" hangingPunct="1"/>
              <a:r>
                <a:rPr lang="es-ES" sz="1600" b="1" dirty="0"/>
                <a:t>(lactasa)</a:t>
              </a:r>
            </a:p>
          </p:txBody>
        </p:sp>
        <p:sp>
          <p:nvSpPr>
            <p:cNvPr id="46103" name="Rectangle 11"/>
            <p:cNvSpPr>
              <a:spLocks noChangeArrowheads="1"/>
            </p:cNvSpPr>
            <p:nvPr/>
          </p:nvSpPr>
          <p:spPr bwMode="auto">
            <a:xfrm>
              <a:off x="1604" y="2704"/>
              <a:ext cx="318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46104" name="Rectangle 12"/>
            <p:cNvSpPr>
              <a:spLocks noChangeArrowheads="1"/>
            </p:cNvSpPr>
            <p:nvPr/>
          </p:nvSpPr>
          <p:spPr bwMode="auto">
            <a:xfrm>
              <a:off x="1287" y="1071"/>
              <a:ext cx="499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pic>
        <p:nvPicPr>
          <p:cNvPr id="134151" name="Picture 7" descr="lactase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989138"/>
            <a:ext cx="316706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Rectangle 15"/>
          <p:cNvSpPr>
            <a:spLocks noChangeArrowheads="1"/>
          </p:cNvSpPr>
          <p:nvPr/>
        </p:nvSpPr>
        <p:spPr bwMode="auto">
          <a:xfrm>
            <a:off x="4572000" y="5661025"/>
            <a:ext cx="33115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b="1"/>
          </a:p>
        </p:txBody>
      </p:sp>
      <p:sp>
        <p:nvSpPr>
          <p:cNvPr id="46086" name="Rectangle 16"/>
          <p:cNvSpPr>
            <a:spLocks noChangeArrowheads="1"/>
          </p:cNvSpPr>
          <p:nvPr/>
        </p:nvSpPr>
        <p:spPr bwMode="auto">
          <a:xfrm>
            <a:off x="6227763" y="4076700"/>
            <a:ext cx="9366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4572000" y="5734050"/>
            <a:ext cx="1319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B82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sz="2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galactosa</a:t>
            </a:r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6659563" y="5708650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B82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>
                <a:solidFill>
                  <a:srgbClr val="FF0D5E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134166" name="Text Box 22"/>
          <p:cNvSpPr txBox="1">
            <a:spLocks noChangeArrowheads="1"/>
          </p:cNvSpPr>
          <p:nvPr/>
        </p:nvSpPr>
        <p:spPr bwMode="auto">
          <a:xfrm>
            <a:off x="6443663" y="3908425"/>
            <a:ext cx="1182687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lactasa</a:t>
            </a:r>
          </a:p>
        </p:txBody>
      </p:sp>
      <p:sp>
        <p:nvSpPr>
          <p:cNvPr id="134177" name="Text Box 33"/>
          <p:cNvSpPr txBox="1">
            <a:spLocks noChangeArrowheads="1"/>
          </p:cNvSpPr>
          <p:nvPr/>
        </p:nvSpPr>
        <p:spPr bwMode="auto">
          <a:xfrm>
            <a:off x="611188" y="765175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46091" name="Rectangle 35"/>
          <p:cNvSpPr>
            <a:spLocks noChangeArrowheads="1"/>
          </p:cNvSpPr>
          <p:nvPr/>
        </p:nvSpPr>
        <p:spPr bwMode="auto">
          <a:xfrm>
            <a:off x="4716463" y="3284538"/>
            <a:ext cx="31670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58" name="Rectangle 14"/>
          <p:cNvSpPr>
            <a:spLocks noChangeArrowheads="1"/>
          </p:cNvSpPr>
          <p:nvPr/>
        </p:nvSpPr>
        <p:spPr bwMode="auto">
          <a:xfrm>
            <a:off x="5651500" y="3357563"/>
            <a:ext cx="1383506" cy="431800"/>
          </a:xfrm>
          <a:prstGeom prst="rect">
            <a:avLst/>
          </a:prstGeom>
          <a:solidFill>
            <a:srgbClr val="E4A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s-ES" sz="2000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</a:t>
            </a:r>
          </a:p>
        </p:txBody>
      </p:sp>
      <p:sp>
        <p:nvSpPr>
          <p:cNvPr id="134180" name="Line 36"/>
          <p:cNvSpPr>
            <a:spLocks noChangeShapeType="1"/>
          </p:cNvSpPr>
          <p:nvPr/>
        </p:nvSpPr>
        <p:spPr bwMode="auto">
          <a:xfrm flipH="1">
            <a:off x="6011863" y="4149725"/>
            <a:ext cx="360362" cy="0"/>
          </a:xfrm>
          <a:prstGeom prst="line">
            <a:avLst/>
          </a:prstGeom>
          <a:noFill/>
          <a:ln w="28575">
            <a:solidFill>
              <a:srgbClr val="CC0027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81" name="Line 37"/>
          <p:cNvSpPr>
            <a:spLocks noChangeShapeType="1"/>
          </p:cNvSpPr>
          <p:nvPr/>
        </p:nvSpPr>
        <p:spPr bwMode="auto">
          <a:xfrm flipH="1">
            <a:off x="6011863" y="4221163"/>
            <a:ext cx="360362" cy="0"/>
          </a:xfrm>
          <a:prstGeom prst="line">
            <a:avLst/>
          </a:prstGeom>
          <a:noFill/>
          <a:ln w="28575">
            <a:solidFill>
              <a:srgbClr val="CC0027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82" name="Line 38"/>
          <p:cNvSpPr>
            <a:spLocks noChangeShapeType="1"/>
          </p:cNvSpPr>
          <p:nvPr/>
        </p:nvSpPr>
        <p:spPr bwMode="auto">
          <a:xfrm flipV="1">
            <a:off x="5435600" y="3284538"/>
            <a:ext cx="0" cy="504825"/>
          </a:xfrm>
          <a:prstGeom prst="line">
            <a:avLst/>
          </a:prstGeom>
          <a:noFill/>
          <a:ln w="76200">
            <a:solidFill>
              <a:srgbClr val="80008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83" name="Text Box 39"/>
          <p:cNvSpPr txBox="1">
            <a:spLocks noChangeArrowheads="1"/>
          </p:cNvSpPr>
          <p:nvPr/>
        </p:nvSpPr>
        <p:spPr bwMode="auto">
          <a:xfrm>
            <a:off x="6443663" y="411895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46097" name="Rectangle 41"/>
          <p:cNvSpPr>
            <a:spLocks noChangeArrowheads="1"/>
          </p:cNvSpPr>
          <p:nvPr/>
        </p:nvSpPr>
        <p:spPr bwMode="auto">
          <a:xfrm>
            <a:off x="1403350" y="3429000"/>
            <a:ext cx="4318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86" name="Text Box 42"/>
          <p:cNvSpPr txBox="1">
            <a:spLocks noChangeArrowheads="1"/>
          </p:cNvSpPr>
          <p:nvPr/>
        </p:nvSpPr>
        <p:spPr bwMode="auto">
          <a:xfrm>
            <a:off x="6011863" y="5799138"/>
            <a:ext cx="293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+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61" grpId="0"/>
      <p:bldP spid="134162" grpId="0"/>
      <p:bldP spid="134166" grpId="0" animBg="1"/>
      <p:bldP spid="134158" grpId="0" animBg="1"/>
      <p:bldP spid="134180" grpId="0" animBg="1"/>
      <p:bldP spid="134181" grpId="0" animBg="1"/>
      <p:bldP spid="134182" grpId="0" animBg="1"/>
      <p:bldP spid="1341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56456" y="260648"/>
            <a:ext cx="7431087" cy="60939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9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</a:p>
          <a:p>
            <a:pPr algn="l"/>
            <a:r>
              <a:rPr lang="es-ES_tradnl" sz="900" b="0" dirty="0">
                <a:effectLst/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effectLst/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Ganong´s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i="1" dirty="0">
                <a:effectLst/>
                <a:cs typeface="Times New Roman" pitchFamily="18" charset="0"/>
              </a:rPr>
              <a:t>Review of Medical Physiology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smtClean="0">
                <a:effectLst/>
                <a:cs typeface="Times New Roman" pitchFamily="18" charset="0"/>
              </a:rPr>
              <a:t>24</a:t>
            </a:r>
            <a:r>
              <a:rPr lang="en-GB" sz="1400" b="0" baseline="30000" dirty="0" smtClean="0">
                <a:effectLst/>
                <a:cs typeface="Times New Roman" pitchFamily="18" charset="0"/>
              </a:rPr>
              <a:t>th</a:t>
            </a:r>
            <a:r>
              <a:rPr lang="en-GB" sz="1400" b="0" dirty="0" smtClean="0">
                <a:effectLst/>
                <a:cs typeface="Times New Roman" pitchFamily="18" charset="0"/>
              </a:rPr>
              <a:t>.  </a:t>
            </a:r>
            <a:r>
              <a:rPr lang="en-GB" sz="1400" b="0" dirty="0">
                <a:effectLst/>
                <a:cs typeface="Times New Roman" pitchFamily="18" charset="0"/>
              </a:rPr>
              <a:t>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Boitano</a:t>
            </a:r>
            <a:r>
              <a:rPr lang="en-GB" sz="1400" b="0" dirty="0">
                <a:effectLst/>
                <a:cs typeface="Times New Roman" pitchFamily="18" charset="0"/>
              </a:rPr>
              <a:t>, H.L. Brooks Eds. Lange, </a:t>
            </a:r>
            <a:r>
              <a:rPr lang="en-GB" sz="1400" dirty="0" smtClean="0">
                <a:effectLst/>
                <a:cs typeface="Times New Roman" pitchFamily="18" charset="0"/>
              </a:rPr>
              <a:t>2012</a:t>
            </a:r>
            <a:r>
              <a:rPr lang="en-GB" sz="1400" b="0" dirty="0" smtClean="0">
                <a:effectLst/>
                <a:cs typeface="Times New Roman" pitchFamily="18" charset="0"/>
              </a:rPr>
              <a:t>.</a:t>
            </a:r>
            <a:endParaRPr lang="en-GB" sz="14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b="0" i="1" dirty="0">
                <a:effectLst/>
              </a:rPr>
              <a:t> Fisiología Médica</a:t>
            </a:r>
            <a:r>
              <a:rPr lang="es-ES" sz="1400" b="0" dirty="0">
                <a:effectLst/>
              </a:rPr>
              <a:t>. </a:t>
            </a:r>
            <a:r>
              <a:rPr lang="es-ES" sz="1400" b="0" dirty="0" err="1">
                <a:effectLst/>
              </a:rPr>
              <a:t>Fiorenzo</a:t>
            </a:r>
            <a:r>
              <a:rPr lang="es-ES" sz="1400" b="0" dirty="0">
                <a:effectLst/>
              </a:rPr>
              <a:t> </a:t>
            </a:r>
            <a:r>
              <a:rPr lang="es-ES" sz="1400" b="0" dirty="0" err="1">
                <a:effectLst/>
              </a:rPr>
              <a:t>Conti</a:t>
            </a:r>
            <a:r>
              <a:rPr lang="es-ES" sz="1400" b="0" dirty="0">
                <a:effectLst/>
              </a:rPr>
              <a:t> (ed.). </a:t>
            </a:r>
            <a:r>
              <a:rPr lang="en-GB" sz="1400" b="0" dirty="0" err="1">
                <a:effectLst/>
              </a:rPr>
              <a:t>Mc</a:t>
            </a:r>
            <a:r>
              <a:rPr lang="en-GB" sz="1400" b="0" dirty="0">
                <a:effectLst/>
              </a:rPr>
              <a:t> </a:t>
            </a:r>
            <a:r>
              <a:rPr lang="en-GB" sz="1400" b="0" dirty="0" err="1">
                <a:effectLst/>
              </a:rPr>
              <a:t>Graw</a:t>
            </a:r>
            <a:r>
              <a:rPr lang="en-GB" sz="1400" b="0" dirty="0">
                <a:effectLst/>
              </a:rPr>
              <a:t>-Hill, </a:t>
            </a:r>
            <a:r>
              <a:rPr lang="en-GB" sz="1400" dirty="0">
                <a:effectLst/>
              </a:rPr>
              <a:t>2010</a:t>
            </a:r>
            <a:r>
              <a:rPr lang="en-GB" sz="1400" b="0" dirty="0">
                <a:effectLst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</a:t>
            </a:r>
            <a:r>
              <a:rPr lang="en-GB" sz="1400" b="0" dirty="0" err="1">
                <a:effectLst/>
                <a:cs typeface="Times New Roman" pitchFamily="18" charset="0"/>
              </a:rPr>
              <a:t>Silbernagl</a:t>
            </a:r>
            <a:r>
              <a:rPr lang="en-GB" sz="1400" b="0" dirty="0">
                <a:effectLst/>
                <a:cs typeface="Times New Roman" pitchFamily="18" charset="0"/>
              </a:rPr>
              <a:t> S. </a:t>
            </a:r>
            <a:r>
              <a:rPr lang="en-GB" sz="1400" b="0" dirty="0" err="1">
                <a:effectLst/>
                <a:cs typeface="Times New Roman" pitchFamily="18" charset="0"/>
              </a:rPr>
              <a:t>Despopoulos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Fisiología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  <a:r>
              <a:rPr lang="en-GB" sz="1400" b="0" dirty="0" err="1">
                <a:effectLst/>
                <a:cs typeface="Times New Roman" pitchFamily="18" charset="0"/>
              </a:rPr>
              <a:t>Texto</a:t>
            </a:r>
            <a:r>
              <a:rPr lang="en-GB" sz="1400" b="0" dirty="0">
                <a:effectLst/>
                <a:cs typeface="Times New Roman" pitchFamily="18" charset="0"/>
              </a:rPr>
              <a:t> y Atlas 7</a:t>
            </a:r>
            <a:r>
              <a:rPr lang="en-GB" sz="1400" b="0" baseline="30000" dirty="0">
                <a:effectLst/>
                <a:cs typeface="Times New Roman" pitchFamily="18" charset="0"/>
              </a:rPr>
              <a:t>tima</a:t>
            </a:r>
            <a:r>
              <a:rPr lang="en-GB" sz="1400" b="0" dirty="0">
                <a:effectLst/>
                <a:cs typeface="Times New Roman" pitchFamily="18" charset="0"/>
              </a:rPr>
              <a:t> Ed. Editorial </a:t>
            </a:r>
            <a:r>
              <a:rPr lang="en-GB" sz="1400" b="0" dirty="0" err="1">
                <a:effectLst/>
                <a:cs typeface="Times New Roman" pitchFamily="18" charset="0"/>
              </a:rPr>
              <a:t>Médica</a:t>
            </a:r>
            <a:r>
              <a:rPr lang="en-GB" sz="1400" b="0" dirty="0">
                <a:effectLst/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b="0" dirty="0">
                <a:effectLst/>
                <a:cs typeface="Times New Roman" pitchFamily="18" charset="0"/>
              </a:rPr>
              <a:t>  </a:t>
            </a:r>
            <a:r>
              <a:rPr lang="en-GB" sz="1400" b="0" dirty="0" err="1">
                <a:effectLst/>
                <a:cs typeface="Times New Roman" pitchFamily="18" charset="0"/>
              </a:rPr>
              <a:t>Panamericana</a:t>
            </a:r>
            <a:r>
              <a:rPr lang="en-GB" sz="1400" b="0" dirty="0">
                <a:effectLst/>
                <a:cs typeface="Times New Roman" pitchFamily="18" charset="0"/>
              </a:rPr>
              <a:t>, </a:t>
            </a:r>
            <a:r>
              <a:rPr lang="en-GB" sz="1400" dirty="0">
                <a:effectLst/>
                <a:cs typeface="Times New Roman" pitchFamily="18" charset="0"/>
              </a:rPr>
              <a:t>2009</a:t>
            </a:r>
            <a:r>
              <a:rPr lang="en-GB" sz="1400" b="0" dirty="0">
                <a:effectLst/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Fox S.I. </a:t>
            </a:r>
            <a:r>
              <a:rPr lang="en-GB" sz="1400" b="0" i="1" dirty="0">
                <a:effectLst/>
                <a:cs typeface="Times New Roman" pitchFamily="18" charset="0"/>
              </a:rPr>
              <a:t>Human Physiology</a:t>
            </a:r>
            <a:r>
              <a:rPr lang="en-GB" sz="1400" b="0" dirty="0">
                <a:effectLst/>
                <a:cs typeface="Times New Roman" pitchFamily="18" charset="0"/>
              </a:rPr>
              <a:t>. 10</a:t>
            </a:r>
            <a:r>
              <a:rPr lang="en-GB" sz="1400" b="0" baseline="30000" dirty="0">
                <a:effectLst/>
                <a:cs typeface="Times New Roman" pitchFamily="18" charset="0"/>
              </a:rPr>
              <a:t>th</a:t>
            </a:r>
            <a:r>
              <a:rPr lang="en-GB" sz="1400" b="0" dirty="0">
                <a:effectLst/>
                <a:cs typeface="Times New Roman" pitchFamily="18" charset="0"/>
              </a:rPr>
              <a:t> edition. McGraw-Hill, New York, </a:t>
            </a:r>
            <a:r>
              <a:rPr lang="en-GB" sz="1400" dirty="0">
                <a:effectLst/>
                <a:cs typeface="Times New Roman" pitchFamily="18" charset="0"/>
              </a:rPr>
              <a:t>2008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b="0" dirty="0">
                <a:effectLst/>
                <a:cs typeface="Times New Roman" pitchFamily="18" charset="0"/>
              </a:rPr>
              <a:t> Costanzo L.S. </a:t>
            </a:r>
            <a:r>
              <a:rPr lang="en-GB" sz="1400" b="0" i="1" dirty="0">
                <a:effectLst/>
                <a:cs typeface="Times New Roman" pitchFamily="18" charset="0"/>
              </a:rPr>
              <a:t>Physiology</a:t>
            </a:r>
            <a:r>
              <a:rPr lang="en-GB" sz="1400" b="0" dirty="0">
                <a:effectLst/>
                <a:cs typeface="Times New Roman" pitchFamily="18" charset="0"/>
              </a:rPr>
              <a:t>. 3</a:t>
            </a:r>
            <a:r>
              <a:rPr lang="en-GB" sz="1400" b="0" baseline="30000" dirty="0">
                <a:effectLst/>
                <a:cs typeface="Times New Roman" pitchFamily="18" charset="0"/>
              </a:rPr>
              <a:t>er</a:t>
            </a:r>
            <a:r>
              <a:rPr lang="en-GB" sz="1400" b="0" dirty="0">
                <a:effectLst/>
                <a:cs typeface="Times New Roman" pitchFamily="18" charset="0"/>
              </a:rPr>
              <a:t> Ed. Saunders Elsevier, </a:t>
            </a:r>
            <a:r>
              <a:rPr lang="en-GB" sz="1400" dirty="0">
                <a:effectLst/>
                <a:cs typeface="Times New Roman" pitchFamily="18" charset="0"/>
              </a:rPr>
              <a:t>2006</a:t>
            </a:r>
            <a:r>
              <a:rPr lang="en-GB" sz="14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effectLst/>
                <a:cs typeface="Times New Roman" pitchFamily="18" charset="0"/>
              </a:rPr>
              <a:t> K. M. Barrett. </a:t>
            </a:r>
            <a:r>
              <a:rPr lang="en-US" sz="1200" b="0" i="1" dirty="0">
                <a:effectLst/>
                <a:cs typeface="Times New Roman" pitchFamily="18" charset="0"/>
              </a:rPr>
              <a:t>Gastrointestinal Physiology</a:t>
            </a:r>
            <a:r>
              <a:rPr lang="en-US" sz="1200" b="0" dirty="0">
                <a:effectLst/>
                <a:cs typeface="Times New Roman" pitchFamily="18" charset="0"/>
              </a:rPr>
              <a:t>. </a:t>
            </a:r>
            <a:r>
              <a:rPr lang="en-US" sz="1200" b="0" dirty="0" smtClean="0">
                <a:effectLst/>
                <a:cs typeface="Times New Roman" pitchFamily="18" charset="0"/>
              </a:rPr>
              <a:t>2</a:t>
            </a:r>
            <a:r>
              <a:rPr lang="en-US" sz="1200" b="0" baseline="30000" dirty="0" smtClean="0">
                <a:effectLst/>
                <a:cs typeface="Times New Roman" pitchFamily="18" charset="0"/>
              </a:rPr>
              <a:t>nd</a:t>
            </a:r>
            <a:r>
              <a:rPr lang="en-US" sz="1200" b="0" dirty="0" smtClean="0">
                <a:effectLst/>
                <a:cs typeface="Times New Roman" pitchFamily="18" charset="0"/>
              </a:rPr>
              <a:t> ed. Lange </a:t>
            </a:r>
            <a:r>
              <a:rPr lang="en-US" sz="1200" b="0" dirty="0">
                <a:effectLst/>
                <a:cs typeface="Times New Roman" pitchFamily="18" charset="0"/>
              </a:rPr>
              <a:t>Physiology Series. McGraw-Hill, </a:t>
            </a:r>
            <a:r>
              <a:rPr lang="en-US" sz="1200" dirty="0" smtClean="0">
                <a:effectLst/>
                <a:cs typeface="Times New Roman" pitchFamily="18" charset="0"/>
              </a:rPr>
              <a:t>2014</a:t>
            </a:r>
            <a:r>
              <a:rPr lang="en-US" sz="1200" b="0" dirty="0" smtClean="0">
                <a:effectLst/>
                <a:cs typeface="Times New Roman" pitchFamily="18" charset="0"/>
              </a:rPr>
              <a:t>.</a:t>
            </a:r>
            <a:endParaRPr lang="en-US" sz="12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A.C. Guyton, J.E Hall. </a:t>
            </a:r>
            <a:r>
              <a:rPr lang="en-GB" sz="1200" b="0" i="1" dirty="0">
                <a:effectLst/>
                <a:cs typeface="Times New Roman" pitchFamily="18" charset="0"/>
              </a:rPr>
              <a:t>Textbook of Medical Physiology</a:t>
            </a:r>
            <a:r>
              <a:rPr lang="en-GB" sz="1200" b="0" dirty="0">
                <a:effectLst/>
                <a:cs typeface="Times New Roman" pitchFamily="18" charset="0"/>
              </a:rPr>
              <a:t>. 10th Edition W.B.  </a:t>
            </a:r>
            <a:r>
              <a:rPr lang="en-GB" sz="1200" b="0" dirty="0" err="1">
                <a:effectLst/>
                <a:cs typeface="Times New Roman" pitchFamily="18" charset="0"/>
              </a:rPr>
              <a:t>Sauders</a:t>
            </a:r>
            <a:r>
              <a:rPr lang="en-GB" sz="1200" b="0" dirty="0">
                <a:effectLst/>
                <a:cs typeface="Times New Roman" pitchFamily="18" charset="0"/>
              </a:rPr>
              <a:t> Co., Philadelphia,  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M. </a:t>
            </a:r>
            <a:r>
              <a:rPr lang="en-GB" sz="1200" b="0" dirty="0" err="1">
                <a:effectLst/>
                <a:cs typeface="Times New Roman" pitchFamily="18" charset="0"/>
              </a:rPr>
              <a:t>Gershon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effectLst/>
                <a:cs typeface="Times New Roman" pitchFamily="18" charset="0"/>
              </a:rPr>
              <a:t>. Hospital Practice. </a:t>
            </a:r>
            <a:r>
              <a:rPr lang="en-GB" sz="1200" dirty="0">
                <a:effectLst/>
                <a:cs typeface="Times New Roman" pitchFamily="18" charset="0"/>
              </a:rPr>
              <a:t>1999</a:t>
            </a:r>
            <a:r>
              <a:rPr lang="en-GB" sz="1200" b="0" dirty="0">
                <a:effectLst/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effectLst/>
                <a:cs typeface="Times New Roman" pitchFamily="18" charset="0"/>
              </a:rPr>
              <a:t> L. Wilson-</a:t>
            </a:r>
            <a:r>
              <a:rPr lang="en-GB" sz="1200" b="0" dirty="0" err="1">
                <a:effectLst/>
                <a:cs typeface="Times New Roman" pitchFamily="18" charset="0"/>
              </a:rPr>
              <a:t>Pauwels</a:t>
            </a:r>
            <a:r>
              <a:rPr lang="en-GB" sz="1200" b="0" dirty="0">
                <a:effectLst/>
                <a:cs typeface="Times New Roman" pitchFamily="18" charset="0"/>
              </a:rPr>
              <a:t>, P.A. Stewart, E.J. </a:t>
            </a:r>
            <a:r>
              <a:rPr lang="en-GB" sz="1200" b="0" dirty="0" err="1">
                <a:effectLst/>
                <a:cs typeface="Times New Roman" pitchFamily="18" charset="0"/>
              </a:rPr>
              <a:t>Akesson</a:t>
            </a:r>
            <a:r>
              <a:rPr lang="en-GB" sz="1200" b="0" dirty="0">
                <a:effectLst/>
                <a:cs typeface="Times New Roman" pitchFamily="18" charset="0"/>
              </a:rPr>
              <a:t>. </a:t>
            </a:r>
            <a:r>
              <a:rPr lang="en-GB" sz="1200" b="0" i="1" dirty="0">
                <a:effectLst/>
                <a:cs typeface="Times New Roman" pitchFamily="18" charset="0"/>
              </a:rPr>
              <a:t>Autonomic Nerves</a:t>
            </a:r>
            <a:r>
              <a:rPr lang="en-GB" sz="1200" b="0" dirty="0">
                <a:effectLst/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effectLst/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effectLst/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R.A. </a:t>
            </a:r>
            <a:r>
              <a:rPr lang="es-ES_tradnl" sz="1400" b="0" dirty="0" err="1">
                <a:effectLst/>
              </a:rPr>
              <a:t>Bowen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Biomedical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Sciences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i="1" dirty="0" err="1">
                <a:effectLst/>
              </a:rPr>
              <a:t>Digestive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System</a:t>
            </a:r>
            <a:r>
              <a:rPr lang="es-ES_tradnl" sz="1400" b="0" dirty="0">
                <a:effectLst/>
              </a:rPr>
              <a:t>. Colorado </a:t>
            </a:r>
            <a:r>
              <a:rPr lang="es-ES_tradnl" sz="1400" b="0" dirty="0" err="1">
                <a:effectLst/>
              </a:rPr>
              <a:t>State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University</a:t>
            </a:r>
            <a:r>
              <a:rPr lang="es-ES_tradnl" sz="1400" b="0" dirty="0">
                <a:effectLst/>
              </a:rPr>
              <a:t>, </a:t>
            </a:r>
            <a:r>
              <a:rPr lang="es-ES_tradnl" sz="1400" dirty="0">
                <a:effectLst/>
              </a:rPr>
              <a:t>2006.</a:t>
            </a:r>
            <a:r>
              <a:rPr lang="es-ES_tradnl" sz="1400" b="0" dirty="0">
                <a:effectLst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Disponible en: </a:t>
            </a:r>
            <a:r>
              <a:rPr lang="es-ES_tradnl" sz="1200" b="0" dirty="0">
                <a:effectLst/>
                <a:hlinkClick r:id="rId2"/>
              </a:rPr>
              <a:t>http://arbl.cvmbs.colostate.edu/hbooks/pathphys/digestion/index.html</a:t>
            </a:r>
            <a:endParaRPr lang="es-ES_tradnl" sz="1200" b="0" dirty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>
              <a:effectLst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b="0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The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Inner</a:t>
            </a:r>
            <a:r>
              <a:rPr lang="es-ES_tradnl" sz="1400" b="0" i="1" dirty="0">
                <a:effectLst/>
              </a:rPr>
              <a:t> </a:t>
            </a:r>
            <a:r>
              <a:rPr lang="es-ES_tradnl" sz="1400" b="0" i="1" dirty="0" err="1">
                <a:effectLst/>
              </a:rPr>
              <a:t>Tube</a:t>
            </a:r>
            <a:r>
              <a:rPr lang="es-ES_tradnl" sz="1400" b="0" i="1" dirty="0">
                <a:effectLst/>
              </a:rPr>
              <a:t> of </a:t>
            </a:r>
            <a:r>
              <a:rPr lang="es-ES_tradnl" sz="1400" b="0" i="1" dirty="0" err="1">
                <a:effectLst/>
              </a:rPr>
              <a:t>Life</a:t>
            </a:r>
            <a:r>
              <a:rPr lang="es-ES_tradnl" sz="1400" b="0" dirty="0">
                <a:effectLst/>
              </a:rPr>
              <a:t>. </a:t>
            </a:r>
            <a:r>
              <a:rPr lang="es-ES_tradnl" sz="1400" b="0" dirty="0" err="1">
                <a:effectLst/>
              </a:rPr>
              <a:t>Special</a:t>
            </a:r>
            <a:r>
              <a:rPr lang="es-ES_tradnl" sz="1400" b="0" dirty="0">
                <a:effectLst/>
              </a:rPr>
              <a:t> </a:t>
            </a:r>
            <a:r>
              <a:rPr lang="es-ES_tradnl" sz="1400" b="0" dirty="0" err="1">
                <a:effectLst/>
              </a:rPr>
              <a:t>Collection</a:t>
            </a:r>
            <a:r>
              <a:rPr lang="es-ES_tradnl" sz="1400" b="0" dirty="0">
                <a:effectLst/>
              </a:rPr>
              <a:t>  </a:t>
            </a:r>
            <a:r>
              <a:rPr lang="es-ES_tradnl" sz="1400" b="0" dirty="0" err="1">
                <a:effectLst/>
              </a:rPr>
              <a:t>Science</a:t>
            </a:r>
            <a:r>
              <a:rPr lang="es-ES_tradnl" sz="1400" b="0" dirty="0">
                <a:effectLst/>
              </a:rPr>
              <a:t> 307: 1914 </a:t>
            </a:r>
            <a:r>
              <a:rPr lang="es-ES_tradnl" sz="1400" dirty="0">
                <a:effectLst/>
              </a:rPr>
              <a:t>2005</a:t>
            </a:r>
            <a:r>
              <a:rPr lang="es-ES_tradnl" sz="1400" b="0" dirty="0">
                <a:effectLst/>
              </a:rPr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b="0" dirty="0">
                <a:effectLst/>
              </a:rPr>
              <a:t>  </a:t>
            </a:r>
            <a:r>
              <a:rPr lang="es-ES_tradnl" sz="1200" b="0" dirty="0">
                <a:effectLst/>
                <a:hlinkClick r:id="rId3"/>
              </a:rPr>
              <a:t>http://</a:t>
            </a:r>
            <a:r>
              <a:rPr lang="es-ES_tradnl" sz="1200" b="0" dirty="0" smtClean="0">
                <a:effectLst/>
                <a:hlinkClick r:id="rId3"/>
              </a:rPr>
              <a:t>www.sciencemag.org/cgi/content/summary/sci;307/5717/1895</a:t>
            </a:r>
            <a:endParaRPr lang="es-ES_tradnl" sz="1200" b="0" dirty="0" smtClean="0">
              <a:effectLst/>
            </a:endParaRPr>
          </a:p>
          <a:p>
            <a:pPr algn="l" eaLnBrk="0" hangingPunct="0">
              <a:buClr>
                <a:schemeClr val="tx1"/>
              </a:buClr>
            </a:pPr>
            <a:endParaRPr lang="es-ES_tradnl" sz="800" b="0" dirty="0" smtClean="0">
              <a:effectLst/>
            </a:endParaRPr>
          </a:p>
          <a:p>
            <a:pPr marL="171450" indent="-171450" algn="l" eaLnBrk="0" hangingPunct="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ES_tradnl" sz="1200" dirty="0" smtClean="0"/>
              <a:t>Artículos revistas </a:t>
            </a:r>
            <a:r>
              <a:rPr lang="es-ES_tradnl" sz="1200" dirty="0" err="1" smtClean="0"/>
              <a:t>Science</a:t>
            </a:r>
            <a:r>
              <a:rPr lang="es-ES_tradnl" sz="1200" dirty="0" smtClean="0"/>
              <a:t>, </a:t>
            </a:r>
            <a:r>
              <a:rPr lang="es-ES_tradnl" sz="1200" dirty="0" err="1" smtClean="0"/>
              <a:t>Nature</a:t>
            </a:r>
            <a:r>
              <a:rPr lang="es-ES_tradnl" sz="1200" dirty="0" smtClean="0"/>
              <a:t>, N </a:t>
            </a:r>
            <a:r>
              <a:rPr lang="es-ES_tradnl" sz="1200" dirty="0" err="1" smtClean="0"/>
              <a:t>Engl</a:t>
            </a:r>
            <a:r>
              <a:rPr lang="es-ES_tradnl" sz="1200" dirty="0" smtClean="0"/>
              <a:t> J </a:t>
            </a:r>
            <a:r>
              <a:rPr lang="es-ES_tradnl" sz="1200" dirty="0" err="1" smtClean="0"/>
              <a:t>Med</a:t>
            </a:r>
            <a:r>
              <a:rPr lang="es-ES_tradnl" sz="1200" dirty="0" smtClean="0"/>
              <a:t> BMJ, </a:t>
            </a:r>
            <a:r>
              <a:rPr lang="es-ES_tradnl" sz="1200" dirty="0" err="1" smtClean="0"/>
              <a:t>Medscape</a:t>
            </a:r>
            <a:r>
              <a:rPr lang="es-ES_tradnl" sz="1200" dirty="0" smtClean="0"/>
              <a:t>  hasta 2017</a:t>
            </a:r>
            <a:r>
              <a:rPr lang="es-ES_tradnl" sz="1200" dirty="0"/>
              <a:t>.</a:t>
            </a:r>
            <a:endParaRPr lang="es-ES_tradnl" sz="1200" b="0" dirty="0">
              <a:effectLst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4" r="11995" b="14529"/>
          <a:stretch>
            <a:fillRect/>
          </a:stretch>
        </p:blipFill>
        <p:spPr>
          <a:xfrm>
            <a:off x="680375" y="1916113"/>
            <a:ext cx="4714875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468313" y="620713"/>
            <a:ext cx="9842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5580063" y="1916113"/>
            <a:ext cx="2955925" cy="8223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Hay mucha sucrasa </a:t>
            </a:r>
          </a:p>
          <a:p>
            <a:pPr eaLnBrk="1" hangingPunct="1"/>
            <a:r>
              <a:rPr lang="es-ES" sz="2400" dirty="0"/>
              <a:t>pero poca lactasa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5651500" y="2903538"/>
            <a:ext cx="29051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/>
              <a:t> Disminución expresión </a:t>
            </a:r>
          </a:p>
          <a:p>
            <a:pPr algn="l" eaLnBrk="1" hangingPunct="1"/>
            <a:r>
              <a:rPr lang="es-ES"/>
              <a:t>   con la edad</a:t>
            </a:r>
          </a:p>
          <a:p>
            <a:pPr algn="l" eaLnBrk="1" hangingPunct="1">
              <a:buFontTx/>
              <a:buChar char="•"/>
            </a:pPr>
            <a:r>
              <a:rPr lang="es-ES"/>
              <a:t> Inhibición por la glucosa</a:t>
            </a:r>
          </a:p>
        </p:txBody>
      </p:sp>
      <p:sp>
        <p:nvSpPr>
          <p:cNvPr id="67596" name="Line 12"/>
          <p:cNvSpPr>
            <a:spLocks noChangeShapeType="1"/>
          </p:cNvSpPr>
          <p:nvPr/>
        </p:nvSpPr>
        <p:spPr bwMode="auto">
          <a:xfrm>
            <a:off x="7019925" y="398303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5580063" y="4487863"/>
            <a:ext cx="2863850" cy="66992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Disminución de absorción</a:t>
            </a:r>
          </a:p>
          <a:p>
            <a:pPr eaLnBrk="1" hangingPunct="1"/>
            <a:r>
              <a:rPr lang="es-ES"/>
              <a:t> productos de lactosa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1908175" y="5516563"/>
            <a:ext cx="3228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Semanas después nacimiento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cerditos</a:t>
            </a:r>
          </a:p>
        </p:txBody>
      </p:sp>
      <p:sp>
        <p:nvSpPr>
          <p:cNvPr id="47114" name="Rectangle 16"/>
          <p:cNvSpPr>
            <a:spLocks noChangeArrowheads="1"/>
          </p:cNvSpPr>
          <p:nvPr/>
        </p:nvSpPr>
        <p:spPr bwMode="auto">
          <a:xfrm>
            <a:off x="684213" y="1382713"/>
            <a:ext cx="792162" cy="3990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 rot="-5400000">
            <a:off x="-55562" y="3294062"/>
            <a:ext cx="237013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de lactasa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(mmol</a:t>
            </a:r>
            <a:r>
              <a:rPr 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/min/g prot)</a:t>
            </a:r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1942281" y="1274763"/>
            <a:ext cx="2863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En 70% población, pero </a:t>
            </a:r>
          </a:p>
          <a:p>
            <a:pPr algn="l" eaLnBrk="1" hangingPunct="1"/>
            <a:r>
              <a:rPr lang="es-ES_tradnl" dirty="0"/>
              <a:t>no todos son intolerantes</a:t>
            </a:r>
          </a:p>
        </p:txBody>
      </p:sp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6311270" y="470412"/>
            <a:ext cx="221727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II. DIGESTIÓN CH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123450" y="917889"/>
            <a:ext cx="243317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4. Déficit LACTASA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4" grpId="0" animBg="1"/>
      <p:bldP spid="67595" grpId="0"/>
      <p:bldP spid="67596" grpId="0" animBg="1"/>
      <p:bldP spid="67597" grpId="0" animBg="1"/>
      <p:bldP spid="67598" grpId="0"/>
      <p:bldP spid="67599" grpId="0"/>
      <p:bldP spid="6760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63688" y="6048864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/>
              <a:t>S. </a:t>
            </a:r>
            <a:r>
              <a:rPr lang="es-VE" sz="1200" dirty="0" err="1" smtClean="0"/>
              <a:t>Harrris</a:t>
            </a:r>
            <a:r>
              <a:rPr lang="es-VE" sz="1200" dirty="0" smtClean="0"/>
              <a:t> Medical </a:t>
            </a:r>
            <a:r>
              <a:rPr lang="es-VE" sz="1200" dirty="0" err="1" smtClean="0"/>
              <a:t>Cartoons</a:t>
            </a:r>
            <a:r>
              <a:rPr lang="es-VE" sz="1200" dirty="0" smtClean="0"/>
              <a:t>. http</a:t>
            </a:r>
            <a:r>
              <a:rPr lang="es-VE" sz="1200" dirty="0"/>
              <a:t>://www.sciencecartoonsplus.com/gallery/medical/galmed2u.php#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30"/>
          <a:stretch/>
        </p:blipFill>
        <p:spPr>
          <a:xfrm>
            <a:off x="1689187" y="894891"/>
            <a:ext cx="6197674" cy="4406318"/>
          </a:xfrm>
          <a:prstGeom prst="rect">
            <a:avLst/>
          </a:prstGeom>
          <a:ln>
            <a:solidFill>
              <a:srgbClr val="2FC7C3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963900" y="5474250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“Severa intolerancia a la lactosa- Él no puede ni siquiera ver una vaca”</a:t>
            </a:r>
            <a:endParaRPr lang="es-VE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8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7" b="20338"/>
          <a:stretch>
            <a:fillRect/>
          </a:stretch>
        </p:blipFill>
        <p:spPr>
          <a:xfrm>
            <a:off x="1331913" y="620713"/>
            <a:ext cx="5721350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6275254" y="1408280"/>
            <a:ext cx="2344738" cy="406400"/>
          </a:xfrm>
          <a:prstGeom prst="rect">
            <a:avLst/>
          </a:prstGeom>
          <a:solidFill>
            <a:srgbClr val="D9FF6F"/>
          </a:solidFill>
          <a:ln w="952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Osmótica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254763" y="2141637"/>
            <a:ext cx="2008884" cy="1323439"/>
          </a:xfrm>
          <a:prstGeom prst="rect">
            <a:avLst/>
          </a:prstGeom>
          <a:solidFill>
            <a:srgbClr val="E9FFAB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Aumenta el </a:t>
            </a:r>
          </a:p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número</a:t>
            </a:r>
          </a:p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de partículas </a:t>
            </a:r>
          </a:p>
          <a:p>
            <a:pPr>
              <a:defRPr/>
            </a:pPr>
            <a:r>
              <a:rPr lang="es-MX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 la LUZ</a:t>
            </a:r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6143120" y="908050"/>
            <a:ext cx="2533650" cy="395288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Intolerancia a lácteos</a:t>
            </a: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5795963" y="2533361"/>
            <a:ext cx="2795587" cy="146526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1. Se pierde partículas </a:t>
            </a:r>
          </a:p>
          <a:p>
            <a:pPr algn="l" eaLnBrk="1" hangingPunct="1"/>
            <a:r>
              <a:rPr lang="es-ES" dirty="0"/>
              <a:t>   osmóticamente activas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/>
              <a:t>2. </a:t>
            </a:r>
            <a:r>
              <a:rPr lang="es-ES" b="1" u="sng" dirty="0"/>
              <a:t>No</a:t>
            </a:r>
            <a:r>
              <a:rPr lang="es-ES" dirty="0"/>
              <a:t> se pierden </a:t>
            </a:r>
          </a:p>
          <a:p>
            <a:pPr algn="l" eaLnBrk="1" hangingPunct="1"/>
            <a:r>
              <a:rPr lang="es-ES" dirty="0"/>
              <a:t>   electrolitos</a:t>
            </a:r>
          </a:p>
        </p:txBody>
      </p:sp>
      <p:sp>
        <p:nvSpPr>
          <p:cNvPr id="68623" name="Oval 15"/>
          <p:cNvSpPr>
            <a:spLocks noChangeArrowheads="1"/>
          </p:cNvSpPr>
          <p:nvPr/>
        </p:nvSpPr>
        <p:spPr bwMode="auto">
          <a:xfrm>
            <a:off x="2051050" y="404813"/>
            <a:ext cx="1441450" cy="936625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4" name="Oval 16"/>
          <p:cNvSpPr>
            <a:spLocks noChangeArrowheads="1"/>
          </p:cNvSpPr>
          <p:nvPr/>
        </p:nvSpPr>
        <p:spPr bwMode="auto">
          <a:xfrm>
            <a:off x="3419475" y="1557338"/>
            <a:ext cx="1439863" cy="576262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5" name="Rectangle 17"/>
          <p:cNvSpPr>
            <a:spLocks noChangeArrowheads="1"/>
          </p:cNvSpPr>
          <p:nvPr/>
        </p:nvSpPr>
        <p:spPr bwMode="auto">
          <a:xfrm>
            <a:off x="2411413" y="2276475"/>
            <a:ext cx="2160587" cy="504825"/>
          </a:xfrm>
          <a:prstGeom prst="rect">
            <a:avLst/>
          </a:prstGeom>
          <a:noFill/>
          <a:ln w="28575">
            <a:solidFill>
              <a:srgbClr val="668A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6" name="Rectangle 18"/>
          <p:cNvSpPr>
            <a:spLocks noChangeArrowheads="1"/>
          </p:cNvSpPr>
          <p:nvPr/>
        </p:nvSpPr>
        <p:spPr bwMode="auto">
          <a:xfrm>
            <a:off x="3563938" y="3644900"/>
            <a:ext cx="1512887" cy="647700"/>
          </a:xfrm>
          <a:prstGeom prst="rect">
            <a:avLst/>
          </a:prstGeom>
          <a:noFill/>
          <a:ln w="28575">
            <a:solidFill>
              <a:srgbClr val="668A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5148263" y="1700213"/>
            <a:ext cx="719137" cy="43338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8" name="Rectangle 20"/>
          <p:cNvSpPr>
            <a:spLocks noChangeArrowheads="1"/>
          </p:cNvSpPr>
          <p:nvPr/>
        </p:nvSpPr>
        <p:spPr bwMode="auto">
          <a:xfrm>
            <a:off x="3635375" y="4581525"/>
            <a:ext cx="3168650" cy="5032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0" name="Text Box 22"/>
          <p:cNvSpPr txBox="1">
            <a:spLocks noChangeArrowheads="1"/>
          </p:cNvSpPr>
          <p:nvPr/>
        </p:nvSpPr>
        <p:spPr bwMode="auto">
          <a:xfrm>
            <a:off x="466142" y="488404"/>
            <a:ext cx="129626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34" name="Text Box 26"/>
          <p:cNvSpPr txBox="1">
            <a:spLocks noChangeArrowheads="1"/>
          </p:cNvSpPr>
          <p:nvPr/>
        </p:nvSpPr>
        <p:spPr bwMode="auto">
          <a:xfrm>
            <a:off x="2633663" y="5373688"/>
            <a:ext cx="129063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  <a:p>
            <a:pP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Osmótica </a:t>
            </a:r>
          </a:p>
          <a:p>
            <a:pP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Acuosa</a:t>
            </a:r>
          </a:p>
        </p:txBody>
      </p:sp>
      <p:sp>
        <p:nvSpPr>
          <p:cNvPr id="68635" name="Text Box 27"/>
          <p:cNvSpPr txBox="1">
            <a:spLocks noChangeArrowheads="1"/>
          </p:cNvSpPr>
          <p:nvPr/>
        </p:nvSpPr>
        <p:spPr bwMode="auto">
          <a:xfrm>
            <a:off x="4545013" y="5661025"/>
            <a:ext cx="917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Cólicos</a:t>
            </a:r>
          </a:p>
        </p:txBody>
      </p:sp>
      <p:sp>
        <p:nvSpPr>
          <p:cNvPr id="68636" name="Text Box 28"/>
          <p:cNvSpPr txBox="1">
            <a:spLocks noChangeArrowheads="1"/>
          </p:cNvSpPr>
          <p:nvPr/>
        </p:nvSpPr>
        <p:spPr bwMode="auto">
          <a:xfrm>
            <a:off x="6227763" y="5661025"/>
            <a:ext cx="1355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Flatulencia</a:t>
            </a:r>
          </a:p>
        </p:txBody>
      </p:sp>
      <p:sp>
        <p:nvSpPr>
          <p:cNvPr id="48148" name="Rectangle 29"/>
          <p:cNvSpPr>
            <a:spLocks noChangeArrowheads="1"/>
          </p:cNvSpPr>
          <p:nvPr/>
        </p:nvSpPr>
        <p:spPr bwMode="auto">
          <a:xfrm>
            <a:off x="3132138" y="4868863"/>
            <a:ext cx="5032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8" name="Oval 30"/>
          <p:cNvSpPr>
            <a:spLocks noChangeArrowheads="1"/>
          </p:cNvSpPr>
          <p:nvPr/>
        </p:nvSpPr>
        <p:spPr bwMode="auto">
          <a:xfrm>
            <a:off x="2555875" y="5300663"/>
            <a:ext cx="1368425" cy="1081087"/>
          </a:xfrm>
          <a:prstGeom prst="ellipse">
            <a:avLst/>
          </a:prstGeom>
          <a:noFill/>
          <a:ln w="38100">
            <a:solidFill>
              <a:srgbClr val="2B812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9" name="Oval 31"/>
          <p:cNvSpPr>
            <a:spLocks noChangeArrowheads="1"/>
          </p:cNvSpPr>
          <p:nvPr/>
        </p:nvSpPr>
        <p:spPr bwMode="auto">
          <a:xfrm>
            <a:off x="4427538" y="5516563"/>
            <a:ext cx="1152525" cy="649287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40" name="Oval 32"/>
          <p:cNvSpPr>
            <a:spLocks noChangeArrowheads="1"/>
          </p:cNvSpPr>
          <p:nvPr/>
        </p:nvSpPr>
        <p:spPr bwMode="auto">
          <a:xfrm>
            <a:off x="6084888" y="5589588"/>
            <a:ext cx="1582737" cy="576262"/>
          </a:xfrm>
          <a:prstGeom prst="ellipse">
            <a:avLst/>
          </a:prstGeom>
          <a:noFill/>
          <a:ln w="38100">
            <a:solidFill>
              <a:srgbClr val="FF8D3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41" name="Line 33"/>
          <p:cNvSpPr>
            <a:spLocks noChangeShapeType="1"/>
          </p:cNvSpPr>
          <p:nvPr/>
        </p:nvSpPr>
        <p:spPr bwMode="auto">
          <a:xfrm flipH="1">
            <a:off x="3635375" y="5084763"/>
            <a:ext cx="576263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42" name="Line 34"/>
          <p:cNvSpPr>
            <a:spLocks noChangeShapeType="1"/>
          </p:cNvSpPr>
          <p:nvPr/>
        </p:nvSpPr>
        <p:spPr bwMode="auto">
          <a:xfrm>
            <a:off x="5076825" y="50847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43" name="Line 35"/>
          <p:cNvSpPr>
            <a:spLocks noChangeShapeType="1"/>
          </p:cNvSpPr>
          <p:nvPr/>
        </p:nvSpPr>
        <p:spPr bwMode="auto">
          <a:xfrm>
            <a:off x="6227763" y="5157788"/>
            <a:ext cx="4318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252412" y="4597826"/>
            <a:ext cx="242726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s-VE" sz="1600" b="1" dirty="0" smtClean="0"/>
              <a:t>Diag. Diferencial: </a:t>
            </a:r>
          </a:p>
          <a:p>
            <a:pPr algn="l"/>
            <a:r>
              <a:rPr lang="es-VE" sz="1600" dirty="0" smtClean="0"/>
              <a:t>Alergia a </a:t>
            </a:r>
            <a:r>
              <a:rPr lang="es-VE" sz="1600" dirty="0" smtClean="0"/>
              <a:t>proteína </a:t>
            </a:r>
            <a:r>
              <a:rPr lang="es-VE" sz="1600" dirty="0" smtClean="0"/>
              <a:t>vaca.</a:t>
            </a:r>
          </a:p>
          <a:p>
            <a:pPr algn="l"/>
            <a:r>
              <a:rPr lang="es-VE" sz="1600" dirty="0" smtClean="0"/>
              <a:t>Síntomas fuera </a:t>
            </a:r>
            <a:r>
              <a:rPr lang="es-VE" sz="1600" dirty="0" smtClean="0"/>
              <a:t>TGI</a:t>
            </a:r>
            <a:endParaRPr lang="es-VE" sz="1600" dirty="0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256961" y="493131"/>
            <a:ext cx="243317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4. Déficit LACTASA</a:t>
            </a:r>
            <a:endParaRPr lang="es-ES" sz="1600" b="1" dirty="0"/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2485491" y="2960688"/>
            <a:ext cx="2059522" cy="54133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686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 animBg="1"/>
      <p:bldP spid="68618" grpId="0" animBg="1"/>
      <p:bldP spid="68622" grpId="0" animBg="1"/>
      <p:bldP spid="68623" grpId="0" animBg="1"/>
      <p:bldP spid="68624" grpId="0" animBg="1"/>
      <p:bldP spid="68625" grpId="0" animBg="1"/>
      <p:bldP spid="68626" grpId="0" animBg="1"/>
      <p:bldP spid="68627" grpId="0" animBg="1"/>
      <p:bldP spid="68628" grpId="0" animBg="1"/>
      <p:bldP spid="68634" grpId="0"/>
      <p:bldP spid="68635" grpId="0"/>
      <p:bldP spid="68636" grpId="0"/>
      <p:bldP spid="68638" grpId="0" animBg="1"/>
      <p:bldP spid="68639" grpId="0" animBg="1"/>
      <p:bldP spid="68640" grpId="0" animBg="1"/>
      <p:bldP spid="68641" grpId="0" animBg="1"/>
      <p:bldP spid="68642" grpId="0" animBg="1"/>
      <p:bldP spid="68643" grpId="0" animBg="1"/>
      <p:bldP spid="2" grpId="0" animBg="1"/>
      <p:bldP spid="2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1639109" y="2987702"/>
            <a:ext cx="2789546" cy="461665"/>
          </a:xfrm>
          <a:prstGeom prst="rect">
            <a:avLst/>
          </a:prstGeom>
          <a:solidFill>
            <a:srgbClr val="FFD9EC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GAP osmolar fecal</a:t>
            </a:r>
          </a:p>
        </p:txBody>
      </p:sp>
      <p:sp>
        <p:nvSpPr>
          <p:cNvPr id="219154" name="Text Box 18"/>
          <p:cNvSpPr txBox="1">
            <a:spLocks noChangeArrowheads="1"/>
          </p:cNvSpPr>
          <p:nvPr/>
        </p:nvSpPr>
        <p:spPr bwMode="auto">
          <a:xfrm>
            <a:off x="1620837" y="3579589"/>
            <a:ext cx="6120607" cy="646331"/>
          </a:xfrm>
          <a:prstGeom prst="rect">
            <a:avLst/>
          </a:prstGeom>
          <a:solidFill>
            <a:srgbClr val="FFE1EB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290 – [2 x (</a:t>
            </a:r>
            <a:r>
              <a:rPr lang="es-ES_tradnl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Na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fecal + K</a:t>
            </a:r>
            <a:r>
              <a:rPr lang="es-ES_tradnl" b="1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fecal)] = </a:t>
            </a:r>
            <a:r>
              <a:rPr lang="es-ES_tradnl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50-100 </a:t>
            </a:r>
            <a:r>
              <a:rPr lang="es-ES_tradnl" sz="20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  <a:p>
            <a:pPr algn="l"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9155" name="Text Box 19"/>
          <p:cNvSpPr txBox="1">
            <a:spLocks noChangeArrowheads="1"/>
          </p:cNvSpPr>
          <p:nvPr/>
        </p:nvSpPr>
        <p:spPr bwMode="auto">
          <a:xfrm>
            <a:off x="2197100" y="4467001"/>
            <a:ext cx="2087563" cy="600075"/>
          </a:xfrm>
          <a:prstGeom prst="rect">
            <a:avLst/>
          </a:prstGeom>
          <a:noFill/>
          <a:ln w="19050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Na</a:t>
            </a:r>
            <a:r>
              <a:rPr lang="es-ES_tradnl" sz="1600" b="1" baseline="30000"/>
              <a:t>+</a:t>
            </a:r>
            <a:r>
              <a:rPr lang="es-ES_tradnl" sz="1600" b="1"/>
              <a:t> f = 30 mEq/L</a:t>
            </a:r>
          </a:p>
          <a:p>
            <a:pPr algn="l" eaLnBrk="1" hangingPunct="1"/>
            <a:r>
              <a:rPr lang="es-ES_tradnl" sz="1600" b="1"/>
              <a:t>K</a:t>
            </a:r>
            <a:r>
              <a:rPr lang="es-ES_tradnl" sz="1600" b="1" baseline="30000"/>
              <a:t>+</a:t>
            </a:r>
            <a:r>
              <a:rPr lang="es-ES_tradnl" sz="1600" b="1"/>
              <a:t> f   = 70 mEq/L</a:t>
            </a:r>
          </a:p>
        </p:txBody>
      </p:sp>
      <p:sp>
        <p:nvSpPr>
          <p:cNvPr id="219157" name="Text Box 21"/>
          <p:cNvSpPr txBox="1">
            <a:spLocks noChangeArrowheads="1"/>
          </p:cNvSpPr>
          <p:nvPr/>
        </p:nvSpPr>
        <p:spPr bwMode="auto">
          <a:xfrm>
            <a:off x="1547813" y="1826989"/>
            <a:ext cx="508504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 dirty="0"/>
              <a:t>La </a:t>
            </a:r>
            <a:r>
              <a:rPr lang="es-ES_tradnl" sz="2400" dirty="0" err="1"/>
              <a:t>osmolaridad</a:t>
            </a:r>
            <a:r>
              <a:rPr lang="es-ES_tradnl" sz="2400" dirty="0"/>
              <a:t> en heces debe ser </a:t>
            </a:r>
          </a:p>
          <a:p>
            <a:pPr algn="l" eaLnBrk="1" hangingPunct="1"/>
            <a:r>
              <a:rPr lang="es-ES_tradnl" sz="2400" dirty="0"/>
              <a:t>igual a </a:t>
            </a:r>
            <a:r>
              <a:rPr lang="es-ES_tradnl" sz="2400" dirty="0" smtClean="0"/>
              <a:t>la del plasma: </a:t>
            </a:r>
            <a:r>
              <a:rPr lang="es-ES_tradnl" sz="2400" dirty="0"/>
              <a:t>290 </a:t>
            </a:r>
            <a:r>
              <a:rPr lang="es-ES_tradnl" sz="2400" dirty="0" err="1"/>
              <a:t>mOs</a:t>
            </a:r>
            <a:r>
              <a:rPr lang="es-ES_tradnl" sz="2400" dirty="0"/>
              <a:t>/L</a:t>
            </a:r>
          </a:p>
        </p:txBody>
      </p:sp>
      <p:sp>
        <p:nvSpPr>
          <p:cNvPr id="219158" name="Text Box 22"/>
          <p:cNvSpPr txBox="1">
            <a:spLocks noChangeArrowheads="1"/>
          </p:cNvSpPr>
          <p:nvPr/>
        </p:nvSpPr>
        <p:spPr bwMode="auto">
          <a:xfrm>
            <a:off x="2146442" y="5286151"/>
            <a:ext cx="3887787" cy="396875"/>
          </a:xfrm>
          <a:prstGeom prst="rect">
            <a:avLst/>
          </a:prstGeom>
          <a:solidFill>
            <a:srgbClr val="FFE1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290 –  [2 x (30 + 70)] = </a:t>
            </a:r>
            <a:r>
              <a:rPr lang="es-ES_tradnl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90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19159" name="Text Box 23"/>
          <p:cNvSpPr txBox="1">
            <a:spLocks noChangeArrowheads="1"/>
          </p:cNvSpPr>
          <p:nvPr/>
        </p:nvSpPr>
        <p:spPr bwMode="auto">
          <a:xfrm>
            <a:off x="6159724" y="5119933"/>
            <a:ext cx="1079500" cy="6413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OK!</a:t>
            </a:r>
          </a:p>
        </p:txBody>
      </p:sp>
      <p:sp>
        <p:nvSpPr>
          <p:cNvPr id="219163" name="Text Box 27"/>
          <p:cNvSpPr txBox="1">
            <a:spLocks noChangeArrowheads="1"/>
          </p:cNvSpPr>
          <p:nvPr/>
        </p:nvSpPr>
        <p:spPr bwMode="auto">
          <a:xfrm>
            <a:off x="1598314" y="4395564"/>
            <a:ext cx="5212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Ej.</a:t>
            </a:r>
          </a:p>
        </p:txBody>
      </p:sp>
      <p:sp>
        <p:nvSpPr>
          <p:cNvPr id="219165" name="Text Box 29"/>
          <p:cNvSpPr txBox="1">
            <a:spLocks noChangeArrowheads="1"/>
          </p:cNvSpPr>
          <p:nvPr/>
        </p:nvSpPr>
        <p:spPr bwMode="auto">
          <a:xfrm>
            <a:off x="1210519" y="831702"/>
            <a:ext cx="129688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9168" name="Text Box 32"/>
          <p:cNvSpPr txBox="1">
            <a:spLocks noChangeArrowheads="1"/>
          </p:cNvSpPr>
          <p:nvPr/>
        </p:nvSpPr>
        <p:spPr bwMode="auto">
          <a:xfrm>
            <a:off x="6211094" y="3041482"/>
            <a:ext cx="1530350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49165" name="Text Box 34"/>
          <p:cNvSpPr txBox="1">
            <a:spLocks noChangeArrowheads="1"/>
          </p:cNvSpPr>
          <p:nvPr/>
        </p:nvSpPr>
        <p:spPr bwMode="auto">
          <a:xfrm>
            <a:off x="5508104" y="702143"/>
            <a:ext cx="2908168" cy="461665"/>
          </a:xfrm>
          <a:prstGeom prst="rect">
            <a:avLst/>
          </a:prstGeom>
          <a:solidFill>
            <a:srgbClr val="FFD9EC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/>
              <a:t>GAP osmolar fecal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500"/>
                                        <p:tgtEl>
                                          <p:spTgt spid="21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53" grpId="0" animBg="1"/>
      <p:bldP spid="219154" grpId="0" animBg="1"/>
      <p:bldP spid="219155" grpId="0" animBg="1"/>
      <p:bldP spid="219157" grpId="0"/>
      <p:bldP spid="219158" grpId="0" animBg="1"/>
      <p:bldP spid="219159" grpId="0" animBg="1"/>
      <p:bldP spid="219163" grpId="0"/>
      <p:bldP spid="21916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6617828" y="1231580"/>
            <a:ext cx="1883849" cy="1323439"/>
          </a:xfrm>
          <a:prstGeom prst="rect">
            <a:avLst/>
          </a:prstGeom>
          <a:solidFill>
            <a:srgbClr val="E9FFAB"/>
          </a:solidFill>
          <a:ln w="9525">
            <a:solidFill>
              <a:srgbClr val="FF9D3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 el 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número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partículas 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LUZ</a:t>
            </a:r>
          </a:p>
        </p:txBody>
      </p:sp>
      <p:sp>
        <p:nvSpPr>
          <p:cNvPr id="239621" name="Text Box 5"/>
          <p:cNvSpPr txBox="1">
            <a:spLocks noChangeArrowheads="1"/>
          </p:cNvSpPr>
          <p:nvPr/>
        </p:nvSpPr>
        <p:spPr bwMode="auto">
          <a:xfrm>
            <a:off x="1343025" y="228558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dirty="0"/>
          </a:p>
        </p:txBody>
      </p:sp>
      <p:sp>
        <p:nvSpPr>
          <p:cNvPr id="239625" name="Text Box 9"/>
          <p:cNvSpPr txBox="1">
            <a:spLocks noChangeArrowheads="1"/>
          </p:cNvSpPr>
          <p:nvPr/>
        </p:nvSpPr>
        <p:spPr bwMode="auto">
          <a:xfrm>
            <a:off x="847278" y="1293136"/>
            <a:ext cx="458881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La </a:t>
            </a:r>
            <a:r>
              <a:rPr lang="es-ES_tradnl" dirty="0" err="1"/>
              <a:t>osmolaridad</a:t>
            </a:r>
            <a:r>
              <a:rPr lang="es-ES_tradnl" dirty="0"/>
              <a:t> fecal está dada en mayor parte por las partículas osmóticamente activas que se pierden en heces</a:t>
            </a:r>
            <a:r>
              <a:rPr lang="es-ES_tradnl" dirty="0" smtClean="0"/>
              <a:t>.</a:t>
            </a:r>
            <a:r>
              <a:rPr lang="es-ES" dirty="0"/>
              <a:t> </a:t>
            </a:r>
            <a:endParaRPr lang="es-ES" dirty="0" smtClean="0"/>
          </a:p>
          <a:p>
            <a:pPr algn="l" eaLnBrk="1" hangingPunct="1"/>
            <a:r>
              <a:rPr lang="es-ES" dirty="0" smtClean="0"/>
              <a:t>Pero </a:t>
            </a:r>
            <a:r>
              <a:rPr lang="es-ES" b="1" dirty="0"/>
              <a:t>NO</a:t>
            </a:r>
            <a:r>
              <a:rPr lang="es-ES" dirty="0"/>
              <a:t> se </a:t>
            </a:r>
            <a:r>
              <a:rPr lang="es-ES" dirty="0" smtClean="0"/>
              <a:t>pierden electrolitos.</a:t>
            </a:r>
            <a:endParaRPr lang="es-ES" dirty="0"/>
          </a:p>
        </p:txBody>
      </p:sp>
      <p:sp>
        <p:nvSpPr>
          <p:cNvPr id="239629" name="Text Box 13"/>
          <p:cNvSpPr txBox="1">
            <a:spLocks noChangeArrowheads="1"/>
          </p:cNvSpPr>
          <p:nvPr/>
        </p:nvSpPr>
        <p:spPr bwMode="auto">
          <a:xfrm>
            <a:off x="1907704" y="5505466"/>
            <a:ext cx="3934283" cy="461665"/>
          </a:xfrm>
          <a:prstGeom prst="rect">
            <a:avLst/>
          </a:prstGeom>
          <a:solidFill>
            <a:srgbClr val="FFE1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290 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[2 x (20 + 60)] </a:t>
            </a:r>
            <a:r>
              <a:rPr lang="es-ES_tradnl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= </a:t>
            </a:r>
            <a:r>
              <a:rPr lang="es-ES_tradnl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130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mOs</a:t>
            </a:r>
            <a:r>
              <a:rPr lang="es-ES_tradnl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/L</a:t>
            </a:r>
          </a:p>
        </p:txBody>
      </p:sp>
      <p:sp>
        <p:nvSpPr>
          <p:cNvPr id="239630" name="Rectangle 14"/>
          <p:cNvSpPr>
            <a:spLocks noChangeArrowheads="1"/>
          </p:cNvSpPr>
          <p:nvPr/>
        </p:nvSpPr>
        <p:spPr bwMode="auto">
          <a:xfrm>
            <a:off x="6129349" y="5736298"/>
            <a:ext cx="2287806" cy="707886"/>
          </a:xfrm>
          <a:prstGeom prst="rect">
            <a:avLst/>
          </a:prstGeom>
          <a:solidFill>
            <a:srgbClr val="CBFF37"/>
          </a:solidFill>
          <a:ln w="28575">
            <a:solidFill>
              <a:srgbClr val="4F7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Osmótica</a:t>
            </a:r>
          </a:p>
          <a:p>
            <a:pPr>
              <a:defRPr/>
            </a:pPr>
            <a:r>
              <a:rPr lang="es-ES_tradnl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s-ES_tradnl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</a:t>
            </a: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/L</a:t>
            </a:r>
          </a:p>
        </p:txBody>
      </p:sp>
      <p:sp>
        <p:nvSpPr>
          <p:cNvPr id="239633" name="Text Box 17"/>
          <p:cNvSpPr txBox="1">
            <a:spLocks noChangeArrowheads="1"/>
          </p:cNvSpPr>
          <p:nvPr/>
        </p:nvSpPr>
        <p:spPr bwMode="auto">
          <a:xfrm>
            <a:off x="989780" y="4081090"/>
            <a:ext cx="2214068" cy="400110"/>
          </a:xfrm>
          <a:prstGeom prst="rect">
            <a:avLst/>
          </a:prstGeom>
          <a:solidFill>
            <a:srgbClr val="CBFF3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falta lactasa</a:t>
            </a:r>
            <a:r>
              <a:rPr lang="es-ES_tradnl" sz="2000" dirty="0" smtClean="0"/>
              <a:t>:</a:t>
            </a:r>
          </a:p>
        </p:txBody>
      </p:sp>
      <p:sp>
        <p:nvSpPr>
          <p:cNvPr id="239634" name="Text Box 18"/>
          <p:cNvSpPr txBox="1">
            <a:spLocks noChangeArrowheads="1"/>
          </p:cNvSpPr>
          <p:nvPr/>
        </p:nvSpPr>
        <p:spPr bwMode="auto">
          <a:xfrm>
            <a:off x="611188" y="506413"/>
            <a:ext cx="9112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9635" name="Text Box 19"/>
          <p:cNvSpPr txBox="1">
            <a:spLocks noChangeArrowheads="1"/>
          </p:cNvSpPr>
          <p:nvPr/>
        </p:nvSpPr>
        <p:spPr bwMode="auto">
          <a:xfrm>
            <a:off x="1258888" y="5064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39637" name="Text Box 21"/>
          <p:cNvSpPr txBox="1">
            <a:spLocks noChangeArrowheads="1"/>
          </p:cNvSpPr>
          <p:nvPr/>
        </p:nvSpPr>
        <p:spPr bwMode="auto">
          <a:xfrm>
            <a:off x="1907704" y="4582652"/>
            <a:ext cx="2087562" cy="600075"/>
          </a:xfrm>
          <a:prstGeom prst="rect">
            <a:avLst/>
          </a:prstGeom>
          <a:noFill/>
          <a:ln w="19050">
            <a:solidFill>
              <a:srgbClr val="FF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Na</a:t>
            </a:r>
            <a:r>
              <a:rPr lang="es-ES_tradnl" sz="1600" b="1" baseline="30000"/>
              <a:t>+</a:t>
            </a:r>
            <a:r>
              <a:rPr lang="es-ES_tradnl" sz="1600" b="1"/>
              <a:t> f = 20 mEq/L</a:t>
            </a:r>
          </a:p>
          <a:p>
            <a:pPr algn="l" eaLnBrk="1" hangingPunct="1"/>
            <a:r>
              <a:rPr lang="es-ES_tradnl" sz="1600" b="1"/>
              <a:t>K</a:t>
            </a:r>
            <a:r>
              <a:rPr lang="es-ES_tradnl" sz="1600" b="1" baseline="30000"/>
              <a:t>+</a:t>
            </a:r>
            <a:r>
              <a:rPr lang="es-ES_tradnl" sz="1600" b="1"/>
              <a:t> f   = 60 mEq/L</a:t>
            </a:r>
          </a:p>
        </p:txBody>
      </p:sp>
      <p:sp>
        <p:nvSpPr>
          <p:cNvPr id="239638" name="Text Box 22"/>
          <p:cNvSpPr txBox="1">
            <a:spLocks noChangeArrowheads="1"/>
          </p:cNvSpPr>
          <p:nvPr/>
        </p:nvSpPr>
        <p:spPr bwMode="auto">
          <a:xfrm>
            <a:off x="963400" y="3276258"/>
            <a:ext cx="5543550" cy="590550"/>
          </a:xfrm>
          <a:prstGeom prst="rect">
            <a:avLst/>
          </a:prstGeom>
          <a:solidFill>
            <a:srgbClr val="FFE1EB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290 – [2 x (Na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fecal + K</a:t>
            </a:r>
            <a:r>
              <a:rPr lang="es-ES_tradnl" sz="1600" b="1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 </a:t>
            </a:r>
            <a:r>
              <a:rPr lang="es-ES_tradnl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fecal)] = 50 - 100 mOs/L</a:t>
            </a:r>
          </a:p>
          <a:p>
            <a:pPr algn="l">
              <a:defRPr/>
            </a:pPr>
            <a:endParaRPr lang="es-ES_tradnl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9639" name="Text Box 23"/>
          <p:cNvSpPr txBox="1">
            <a:spLocks noChangeArrowheads="1"/>
          </p:cNvSpPr>
          <p:nvPr/>
        </p:nvSpPr>
        <p:spPr bwMode="auto">
          <a:xfrm>
            <a:off x="963400" y="2780928"/>
            <a:ext cx="2451312" cy="400110"/>
          </a:xfrm>
          <a:prstGeom prst="rect">
            <a:avLst/>
          </a:prstGeom>
          <a:solidFill>
            <a:srgbClr val="FFD9EC"/>
          </a:solidFill>
          <a:ln w="28575">
            <a:solidFill>
              <a:srgbClr val="FF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GAP osmolar fecal</a:t>
            </a:r>
          </a:p>
        </p:txBody>
      </p:sp>
      <p:sp>
        <p:nvSpPr>
          <p:cNvPr id="2" name="1 Rectángulo"/>
          <p:cNvSpPr>
            <a:spLocks noChangeArrowheads="1"/>
          </p:cNvSpPr>
          <p:nvPr/>
        </p:nvSpPr>
        <p:spPr bwMode="auto">
          <a:xfrm>
            <a:off x="4356139" y="4569031"/>
            <a:ext cx="19448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dirty="0">
                <a:solidFill>
                  <a:srgbClr val="000000"/>
                </a:solidFill>
              </a:rPr>
              <a:t>Se pierde menos </a:t>
            </a:r>
            <a:endParaRPr lang="es-ES_tradnl" dirty="0" smtClean="0">
              <a:solidFill>
                <a:srgbClr val="000000"/>
              </a:solidFill>
            </a:endParaRPr>
          </a:p>
          <a:p>
            <a:pPr algn="l"/>
            <a:r>
              <a:rPr lang="es-ES_tradnl" dirty="0" err="1" smtClean="0">
                <a:solidFill>
                  <a:srgbClr val="000000"/>
                </a:solidFill>
              </a:rPr>
              <a:t>Na</a:t>
            </a:r>
            <a:r>
              <a:rPr lang="es-ES_tradnl" baseline="30000" dirty="0">
                <a:solidFill>
                  <a:srgbClr val="000000"/>
                </a:solidFill>
              </a:rPr>
              <a:t>+</a:t>
            </a:r>
            <a:r>
              <a:rPr lang="es-ES_tradnl" dirty="0">
                <a:solidFill>
                  <a:srgbClr val="000000"/>
                </a:solidFill>
              </a:rPr>
              <a:t>-K</a:t>
            </a:r>
            <a:r>
              <a:rPr lang="es-ES_tradnl" baseline="30000" dirty="0">
                <a:solidFill>
                  <a:srgbClr val="000000"/>
                </a:solidFill>
              </a:rPr>
              <a:t>+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 fecales </a:t>
            </a:r>
          </a:p>
        </p:txBody>
      </p:sp>
      <p:sp>
        <p:nvSpPr>
          <p:cNvPr id="50192" name="Text Box 6"/>
          <p:cNvSpPr txBox="1">
            <a:spLocks noChangeArrowheads="1"/>
          </p:cNvSpPr>
          <p:nvPr/>
        </p:nvSpPr>
        <p:spPr bwMode="auto">
          <a:xfrm>
            <a:off x="1855225" y="645949"/>
            <a:ext cx="2356735" cy="400110"/>
          </a:xfrm>
          <a:prstGeom prst="rect">
            <a:avLst/>
          </a:prstGeom>
          <a:solidFill>
            <a:srgbClr val="D9FF6F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Osmótica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48701" y="4698023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s-ES_tradnl" b="1" dirty="0">
                <a:solidFill>
                  <a:srgbClr val="000000"/>
                </a:solidFill>
              </a:rPr>
              <a:t>Ej. 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endParaRPr lang="es-ES_tradnl" baseline="30000" dirty="0">
              <a:solidFill>
                <a:srgbClr val="000000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95726" y="658921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056665" y="572870"/>
            <a:ext cx="243317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4. Déficit LACTASA</a:t>
            </a:r>
            <a:endParaRPr lang="es-ES" sz="1600" b="1" dirty="0"/>
          </a:p>
        </p:txBody>
      </p:sp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4883924" y="2837557"/>
            <a:ext cx="1202573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NORMAL</a:t>
            </a: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4211960" y="6046976"/>
            <a:ext cx="1737976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AUMENTADO</a:t>
            </a: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23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0" grpId="0" animBg="1"/>
      <p:bldP spid="239625" grpId="0"/>
      <p:bldP spid="239629" grpId="0" animBg="1"/>
      <p:bldP spid="239630" grpId="0" animBg="1"/>
      <p:bldP spid="239633" grpId="0" animBg="1"/>
      <p:bldP spid="239637" grpId="0" animBg="1"/>
      <p:bldP spid="239638" grpId="0" animBg="1"/>
      <p:bldP spid="239639" grpId="0" animBg="1"/>
      <p:bldP spid="2" grpId="0"/>
      <p:bldP spid="3" grpId="0"/>
      <p:bldP spid="20" grpId="0" animBg="1"/>
      <p:bldP spid="2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deficiencia de lactosa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0350"/>
            <a:ext cx="340360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6"/>
          <p:cNvSpPr txBox="1">
            <a:spLocks noChangeArrowheads="1"/>
          </p:cNvSpPr>
          <p:nvPr/>
        </p:nvSpPr>
        <p:spPr bwMode="auto">
          <a:xfrm>
            <a:off x="6144943" y="987102"/>
            <a:ext cx="2356734" cy="400110"/>
          </a:xfrm>
          <a:prstGeom prst="rect">
            <a:avLst/>
          </a:prstGeom>
          <a:solidFill>
            <a:srgbClr val="D9FF6F"/>
          </a:solidFill>
          <a:ln w="28575">
            <a:solidFill>
              <a:srgbClr val="6699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Osmótica</a:t>
            </a:r>
          </a:p>
        </p:txBody>
      </p:sp>
      <p:sp>
        <p:nvSpPr>
          <p:cNvPr id="149511" name="Oval 7"/>
          <p:cNvSpPr>
            <a:spLocks noChangeArrowheads="1"/>
          </p:cNvSpPr>
          <p:nvPr/>
        </p:nvSpPr>
        <p:spPr bwMode="auto">
          <a:xfrm>
            <a:off x="3598863" y="2132856"/>
            <a:ext cx="612775" cy="503982"/>
          </a:xfrm>
          <a:prstGeom prst="ellipse">
            <a:avLst/>
          </a:prstGeom>
          <a:noFill/>
          <a:ln w="28575">
            <a:solidFill>
              <a:srgbClr val="0066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2" name="Oval 8"/>
          <p:cNvSpPr>
            <a:spLocks noChangeArrowheads="1"/>
          </p:cNvSpPr>
          <p:nvPr/>
        </p:nvSpPr>
        <p:spPr bwMode="auto">
          <a:xfrm>
            <a:off x="4211638" y="3500438"/>
            <a:ext cx="739775" cy="504825"/>
          </a:xfrm>
          <a:prstGeom prst="ellipse">
            <a:avLst/>
          </a:prstGeom>
          <a:noFill/>
          <a:ln w="28575">
            <a:solidFill>
              <a:srgbClr val="0066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208" name="Text Box 9"/>
          <p:cNvSpPr txBox="1">
            <a:spLocks noChangeArrowheads="1"/>
          </p:cNvSpPr>
          <p:nvPr/>
        </p:nvSpPr>
        <p:spPr bwMode="auto">
          <a:xfrm>
            <a:off x="1619250" y="5157788"/>
            <a:ext cx="1176925" cy="1323439"/>
          </a:xfrm>
          <a:prstGeom prst="rect">
            <a:avLst/>
          </a:prstGeom>
          <a:solidFill>
            <a:srgbClr val="BCFF01"/>
          </a:solidFill>
          <a:ln w="28575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Lactosa </a:t>
            </a:r>
          </a:p>
          <a:p>
            <a:pPr algn="l" eaLnBrk="1" hangingPunct="1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MX" sz="20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  <a:p>
            <a:pPr algn="l" eaLnBrk="1" hangingPunct="1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s-MX" sz="2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algn="l" eaLnBrk="1" hangingPunct="1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MX" sz="2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5580063" y="1916113"/>
            <a:ext cx="2403475" cy="2174875"/>
          </a:xfrm>
          <a:prstGeom prst="rect">
            <a:avLst/>
          </a:prstGeom>
          <a:solidFill>
            <a:srgbClr val="E1F5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 dirty="0"/>
              <a:t>TRATAMIENTO</a:t>
            </a:r>
          </a:p>
          <a:p>
            <a:pPr algn="l" eaLnBrk="1" hangingPunct="1"/>
            <a:endParaRPr lang="es-MX" dirty="0"/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dirty="0"/>
              <a:t> </a:t>
            </a:r>
            <a:r>
              <a:rPr lang="es-MX" sz="2000" dirty="0"/>
              <a:t>Evitar lácteos</a:t>
            </a:r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sz="2000" dirty="0"/>
              <a:t> Dar suplementos </a:t>
            </a:r>
          </a:p>
          <a:p>
            <a:pPr algn="l" eaLnBrk="1" hangingPunct="1">
              <a:buClr>
                <a:schemeClr val="hlink"/>
              </a:buClr>
            </a:pPr>
            <a:r>
              <a:rPr lang="es-MX" sz="2000" dirty="0"/>
              <a:t>  calcio</a:t>
            </a:r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sz="2000" dirty="0"/>
              <a:t> Tomar lactasa</a:t>
            </a:r>
          </a:p>
          <a:p>
            <a:pPr algn="l" eaLnBrk="1" hangingPunct="1">
              <a:buClr>
                <a:schemeClr val="hlink"/>
              </a:buClr>
              <a:buFontTx/>
              <a:buChar char="•"/>
            </a:pPr>
            <a:r>
              <a:rPr lang="es-MX" sz="2000" dirty="0"/>
              <a:t> Tomar </a:t>
            </a:r>
            <a:r>
              <a:rPr lang="es-MX" sz="2000" dirty="0" smtClean="0"/>
              <a:t>yogurt</a:t>
            </a:r>
            <a:endParaRPr lang="es-MX" dirty="0"/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5490637" y="4292600"/>
            <a:ext cx="2398412" cy="40011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>
                <a:solidFill>
                  <a:srgbClr val="CC0027"/>
                </a:solidFill>
              </a:rPr>
              <a:t>¿Por qué  </a:t>
            </a:r>
            <a:r>
              <a:rPr lang="es-ES" sz="2000" dirty="0" smtClean="0">
                <a:solidFill>
                  <a:srgbClr val="CC0027"/>
                </a:solidFill>
              </a:rPr>
              <a:t>yogurt</a:t>
            </a:r>
            <a:r>
              <a:rPr lang="es-ES" sz="2000" dirty="0">
                <a:solidFill>
                  <a:srgbClr val="CC0027"/>
                </a:solidFill>
              </a:rPr>
              <a:t>??</a:t>
            </a:r>
          </a:p>
        </p:txBody>
      </p:sp>
      <p:pic>
        <p:nvPicPr>
          <p:cNvPr id="149522" name="Picture 18" descr="yogu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724399"/>
            <a:ext cx="2403475" cy="1603537"/>
          </a:xfrm>
          <a:prstGeom prst="rect">
            <a:avLst/>
          </a:prstGeom>
          <a:noFill/>
          <a:ln w="9525">
            <a:solidFill>
              <a:srgbClr val="FF216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434778" y="487642"/>
            <a:ext cx="11525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065931" y="550161"/>
            <a:ext cx="243317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4. Déficit LACTASA</a:t>
            </a:r>
            <a:endParaRPr lang="es-ES" sz="1600" b="1" dirty="0"/>
          </a:p>
        </p:txBody>
      </p:sp>
      <p:sp>
        <p:nvSpPr>
          <p:cNvPr id="2" name="Rectángulo 1"/>
          <p:cNvSpPr/>
          <p:nvPr/>
        </p:nvSpPr>
        <p:spPr bwMode="auto">
          <a:xfrm>
            <a:off x="2796175" y="5949280"/>
            <a:ext cx="1127753" cy="8642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1207" name="Line 11"/>
          <p:cNvSpPr>
            <a:spLocks noChangeShapeType="1"/>
          </p:cNvSpPr>
          <p:nvPr/>
        </p:nvSpPr>
        <p:spPr bwMode="auto">
          <a:xfrm>
            <a:off x="3203575" y="5589588"/>
            <a:ext cx="0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1" grpId="0" animBg="1"/>
      <p:bldP spid="149512" grpId="0" animBg="1"/>
      <p:bldP spid="149517" grpId="0" animBg="1"/>
      <p:bldP spid="14952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2097088" y="1340768"/>
            <a:ext cx="4949825" cy="46196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400" b="1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2141403" y="1988467"/>
            <a:ext cx="4905510" cy="3801041"/>
          </a:xfrm>
          <a:prstGeom prst="rect">
            <a:avLst/>
          </a:prstGeom>
          <a:solidFill>
            <a:srgbClr val="E1F5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Proteínas de la dieta</a:t>
            </a:r>
          </a:p>
          <a:p>
            <a:pPr marL="0" indent="0">
              <a:buSzPct val="150000"/>
              <a:defRPr/>
            </a:pPr>
            <a:endParaRPr lang="es-MX" sz="12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Acción de proteasas</a:t>
            </a:r>
          </a:p>
          <a:p>
            <a:pPr>
              <a:buSzPct val="150000"/>
              <a:buFont typeface="Arial" pitchFamily="34" charset="0"/>
              <a:buChar char="•"/>
              <a:defRPr/>
            </a:pPr>
            <a:endParaRPr lang="es-MX" sz="12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Digestión en </a:t>
            </a:r>
            <a:r>
              <a:rPr lang="es-MX" sz="2400" b="1" dirty="0" smtClean="0">
                <a:latin typeface="Comic Sans MS" pitchFamily="66" charset="0"/>
              </a:rPr>
              <a:t>estómago</a:t>
            </a:r>
          </a:p>
          <a:p>
            <a:pPr marL="171450" indent="-171450">
              <a:buSzPct val="150000"/>
              <a:buFont typeface="Arial" pitchFamily="34" charset="0"/>
              <a:buChar char="•"/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Digestión en </a:t>
            </a:r>
            <a:r>
              <a:rPr lang="es-MX" sz="2400" b="1" dirty="0" smtClean="0">
                <a:latin typeface="Comic Sans MS" pitchFamily="66" charset="0"/>
              </a:rPr>
              <a:t>intestino delgado</a:t>
            </a:r>
          </a:p>
          <a:p>
            <a:pPr marL="536575" indent="-87313">
              <a:buFont typeface="Arial" pitchFamily="34" charset="0"/>
              <a:buChar char="•"/>
              <a:defRPr/>
            </a:pPr>
            <a:r>
              <a:rPr lang="es-MX" sz="2000" dirty="0" smtClean="0">
                <a:latin typeface="Comic Sans MS" pitchFamily="66" charset="0"/>
              </a:rPr>
              <a:t> Luz</a:t>
            </a:r>
          </a:p>
          <a:p>
            <a:pPr marL="536575" indent="-87313">
              <a:buFont typeface="Arial" pitchFamily="34" charset="0"/>
              <a:buChar char="•"/>
              <a:defRPr/>
            </a:pPr>
            <a:r>
              <a:rPr lang="es-MX" sz="2000" dirty="0" smtClean="0">
                <a:latin typeface="Comic Sans MS" pitchFamily="66" charset="0"/>
              </a:rPr>
              <a:t> Membrana apical c. epitelial</a:t>
            </a:r>
          </a:p>
          <a:p>
            <a:pPr marL="536575" indent="-87313">
              <a:buFont typeface="Arial" pitchFamily="34" charset="0"/>
              <a:buChar char="•"/>
              <a:defRPr/>
            </a:pPr>
            <a:r>
              <a:rPr lang="es-MX" sz="2000" dirty="0" smtClean="0">
                <a:latin typeface="Comic Sans MS" pitchFamily="66" charset="0"/>
              </a:rPr>
              <a:t> Citoplasma c. epitelial</a:t>
            </a:r>
          </a:p>
          <a:p>
            <a:pPr>
              <a:defRPr/>
            </a:pPr>
            <a:endParaRPr lang="es-MX" sz="1000" dirty="0" smtClean="0">
              <a:latin typeface="Comic Sans MS" pitchFamily="66" charset="0"/>
            </a:endParaRPr>
          </a:p>
          <a:p>
            <a:pPr>
              <a:buSzPct val="150000"/>
              <a:buFont typeface="Arial" pitchFamily="34" charset="0"/>
              <a:buChar char="•"/>
              <a:defRPr/>
            </a:pPr>
            <a:r>
              <a:rPr lang="es-MX" sz="2400" dirty="0" smtClean="0">
                <a:latin typeface="Comic Sans MS" pitchFamily="66" charset="0"/>
              </a:rPr>
              <a:t>“Canibalismo”</a:t>
            </a:r>
          </a:p>
          <a:p>
            <a:pPr>
              <a:defRPr/>
            </a:pPr>
            <a:endParaRPr lang="es-MX" sz="900" dirty="0" smtClean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4902200" y="465138"/>
            <a:ext cx="3679825" cy="36988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6807180" y="910212"/>
            <a:ext cx="1691489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DIETA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 12%</a:t>
            </a:r>
          </a:p>
        </p:txBody>
      </p:sp>
      <p:pic>
        <p:nvPicPr>
          <p:cNvPr id="53252" name="Picture 6" descr="Ste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57388"/>
            <a:ext cx="2941637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7" descr="eg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9" t="6963" r="16562"/>
          <a:stretch>
            <a:fillRect/>
          </a:stretch>
        </p:blipFill>
        <p:spPr bwMode="auto">
          <a:xfrm>
            <a:off x="3240088" y="2278063"/>
            <a:ext cx="2663825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8" descr="milk_3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1916113"/>
            <a:ext cx="28924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9" descr="Red_Kidney_Bea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221163"/>
            <a:ext cx="2376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2268538" y="2176463"/>
            <a:ext cx="4419600" cy="3773487"/>
            <a:chOff x="1267" y="1029"/>
            <a:chExt cx="2784" cy="2377"/>
          </a:xfrm>
        </p:grpSpPr>
        <p:pic>
          <p:nvPicPr>
            <p:cNvPr id="54279" name="Picture 3" descr="digestion2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7" y="1029"/>
              <a:ext cx="2747" cy="2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280" name="Rectangle 4"/>
            <p:cNvSpPr>
              <a:spLocks noChangeArrowheads="1"/>
            </p:cNvSpPr>
            <p:nvPr/>
          </p:nvSpPr>
          <p:spPr bwMode="auto">
            <a:xfrm>
              <a:off x="3172" y="1162"/>
              <a:ext cx="635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4281" name="Rectangle 5"/>
            <p:cNvSpPr>
              <a:spLocks noChangeArrowheads="1"/>
            </p:cNvSpPr>
            <p:nvPr/>
          </p:nvSpPr>
          <p:spPr bwMode="auto">
            <a:xfrm>
              <a:off x="2310" y="1570"/>
              <a:ext cx="454" cy="136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61798" name="Text Box 6"/>
            <p:cNvSpPr txBox="1">
              <a:spLocks noChangeArrowheads="1"/>
            </p:cNvSpPr>
            <p:nvPr/>
          </p:nvSpPr>
          <p:spPr bwMode="auto">
            <a:xfrm>
              <a:off x="1494" y="1298"/>
              <a:ext cx="74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PEPSINA</a:t>
              </a:r>
            </a:p>
          </p:txBody>
        </p:sp>
        <p:sp>
          <p:nvSpPr>
            <p:cNvPr id="161799" name="Text Box 7"/>
            <p:cNvSpPr txBox="1">
              <a:spLocks noChangeArrowheads="1"/>
            </p:cNvSpPr>
            <p:nvPr/>
          </p:nvSpPr>
          <p:spPr bwMode="auto">
            <a:xfrm>
              <a:off x="3263" y="2400"/>
              <a:ext cx="78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TRIPSINA</a:t>
              </a:r>
            </a:p>
          </p:txBody>
        </p:sp>
        <p:sp>
          <p:nvSpPr>
            <p:cNvPr id="161800" name="Text Box 8"/>
            <p:cNvSpPr txBox="1">
              <a:spLocks noChangeArrowheads="1"/>
            </p:cNvSpPr>
            <p:nvPr/>
          </p:nvSpPr>
          <p:spPr bwMode="auto">
            <a:xfrm>
              <a:off x="1267" y="1995"/>
              <a:ext cx="862" cy="8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es-E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es-ES" sz="1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corta polímeros en pequeños trozos</a:t>
              </a:r>
            </a:p>
          </p:txBody>
        </p:sp>
        <p:sp>
          <p:nvSpPr>
            <p:cNvPr id="161801" name="Text Box 9"/>
            <p:cNvSpPr txBox="1">
              <a:spLocks noChangeArrowheads="1"/>
            </p:cNvSpPr>
            <p:nvPr/>
          </p:nvSpPr>
          <p:spPr bwMode="auto">
            <a:xfrm>
              <a:off x="2038" y="2886"/>
              <a:ext cx="1179" cy="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16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corta pequeños polímeros en monómeros</a:t>
              </a:r>
            </a:p>
          </p:txBody>
        </p:sp>
        <p:sp>
          <p:nvSpPr>
            <p:cNvPr id="54286" name="Rectangle 10"/>
            <p:cNvSpPr>
              <a:spLocks noChangeArrowheads="1"/>
            </p:cNvSpPr>
            <p:nvPr/>
          </p:nvSpPr>
          <p:spPr bwMode="auto">
            <a:xfrm>
              <a:off x="2719" y="2024"/>
              <a:ext cx="544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61803" name="Text Box 11"/>
            <p:cNvSpPr txBox="1">
              <a:spLocks noChangeArrowheads="1"/>
            </p:cNvSpPr>
            <p:nvPr/>
          </p:nvSpPr>
          <p:spPr bwMode="auto">
            <a:xfrm>
              <a:off x="2220" y="1509"/>
              <a:ext cx="68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estómago</a:t>
              </a:r>
            </a:p>
          </p:txBody>
        </p:sp>
        <p:sp>
          <p:nvSpPr>
            <p:cNvPr id="161804" name="Text Box 12"/>
            <p:cNvSpPr txBox="1">
              <a:spLocks noChangeArrowheads="1"/>
            </p:cNvSpPr>
            <p:nvPr/>
          </p:nvSpPr>
          <p:spPr bwMode="auto">
            <a:xfrm>
              <a:off x="2684" y="2235"/>
              <a:ext cx="6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s-ES" sz="16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intestino</a:t>
              </a:r>
            </a:p>
          </p:txBody>
        </p:sp>
      </p:grpSp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5255751" y="713791"/>
            <a:ext cx="3292889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54276" name="Text Box 14"/>
          <p:cNvSpPr txBox="1">
            <a:spLocks noChangeArrowheads="1"/>
          </p:cNvSpPr>
          <p:nvPr/>
        </p:nvSpPr>
        <p:spPr bwMode="auto">
          <a:xfrm>
            <a:off x="5783932" y="1156771"/>
            <a:ext cx="264046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Acción </a:t>
            </a:r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</a:t>
            </a:r>
          </a:p>
        </p:txBody>
      </p:sp>
      <p:sp>
        <p:nvSpPr>
          <p:cNvPr id="54277" name="Rectangle 16"/>
          <p:cNvSpPr>
            <a:spLocks noChangeArrowheads="1"/>
          </p:cNvSpPr>
          <p:nvPr/>
        </p:nvSpPr>
        <p:spPr bwMode="auto">
          <a:xfrm>
            <a:off x="2159000" y="1916113"/>
            <a:ext cx="4824413" cy="4032250"/>
          </a:xfrm>
          <a:prstGeom prst="rect">
            <a:avLst/>
          </a:prstGeom>
          <a:noFill/>
          <a:ln w="28575">
            <a:solidFill>
              <a:srgbClr val="00966F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26" r="30133" b="85345"/>
          <a:stretch>
            <a:fillRect/>
          </a:stretch>
        </p:blipFill>
        <p:spPr bwMode="auto">
          <a:xfrm>
            <a:off x="2411413" y="2941638"/>
            <a:ext cx="396081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1403350" y="2708275"/>
            <a:ext cx="5711825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1547813" y="2933700"/>
            <a:ext cx="1355725" cy="711200"/>
          </a:xfrm>
          <a:prstGeom prst="rect">
            <a:avLst/>
          </a:prstGeom>
          <a:solidFill>
            <a:srgbClr val="93E3FF"/>
          </a:solidFill>
          <a:ln w="952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Terminal </a:t>
            </a:r>
          </a:p>
          <a:p>
            <a:pPr algn="l" eaLnBrk="1" hangingPunct="1"/>
            <a:r>
              <a:rPr lang="es-MX" sz="2000" b="1"/>
              <a:t>amino</a:t>
            </a: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5940425" y="2933700"/>
            <a:ext cx="1355725" cy="711200"/>
          </a:xfrm>
          <a:prstGeom prst="rect">
            <a:avLst/>
          </a:prstGeom>
          <a:solidFill>
            <a:srgbClr val="F7D5B3"/>
          </a:solidFill>
          <a:ln w="952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Terminal </a:t>
            </a:r>
          </a:p>
          <a:p>
            <a:pPr algn="l" eaLnBrk="1" hangingPunct="1"/>
            <a:r>
              <a:rPr lang="es-MX" sz="2000" b="1"/>
              <a:t>carboxilo</a:t>
            </a:r>
          </a:p>
        </p:txBody>
      </p:sp>
      <p:sp>
        <p:nvSpPr>
          <p:cNvPr id="55303" name="Rectangle 8"/>
          <p:cNvSpPr>
            <a:spLocks noChangeArrowheads="1"/>
          </p:cNvSpPr>
          <p:nvPr/>
        </p:nvSpPr>
        <p:spPr bwMode="auto">
          <a:xfrm>
            <a:off x="3932238" y="4221163"/>
            <a:ext cx="8159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04" name="Text Box 10"/>
          <p:cNvSpPr txBox="1">
            <a:spLocks noChangeArrowheads="1"/>
          </p:cNvSpPr>
          <p:nvPr/>
        </p:nvSpPr>
        <p:spPr bwMode="auto">
          <a:xfrm>
            <a:off x="4078288" y="2276475"/>
            <a:ext cx="1276350" cy="485775"/>
          </a:xfrm>
          <a:prstGeom prst="rect">
            <a:avLst/>
          </a:prstGeom>
          <a:solidFill>
            <a:srgbClr val="EAD5FF"/>
          </a:solidFill>
          <a:ln w="28575">
            <a:solidFill>
              <a:srgbClr val="CC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b="1"/>
              <a:t>Péptido</a:t>
            </a:r>
          </a:p>
        </p:txBody>
      </p:sp>
      <p:sp>
        <p:nvSpPr>
          <p:cNvPr id="55305" name="Text Box 11"/>
          <p:cNvSpPr txBox="1">
            <a:spLocks noChangeArrowheads="1"/>
          </p:cNvSpPr>
          <p:nvPr/>
        </p:nvSpPr>
        <p:spPr bwMode="auto">
          <a:xfrm>
            <a:off x="3563938" y="3195638"/>
            <a:ext cx="527050" cy="376237"/>
          </a:xfrm>
          <a:prstGeom prst="rect">
            <a:avLst/>
          </a:prstGeom>
          <a:solidFill>
            <a:srgbClr val="FFABE3"/>
          </a:solidFill>
          <a:ln w="9525">
            <a:solidFill>
              <a:srgbClr val="00966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/>
              <a:t>AA</a:t>
            </a:r>
          </a:p>
        </p:txBody>
      </p:sp>
      <p:sp>
        <p:nvSpPr>
          <p:cNvPr id="55306" name="Text Box 12"/>
          <p:cNvSpPr txBox="1">
            <a:spLocks noChangeArrowheads="1"/>
          </p:cNvSpPr>
          <p:nvPr/>
        </p:nvSpPr>
        <p:spPr bwMode="auto">
          <a:xfrm>
            <a:off x="4572000" y="3063875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Enlace</a:t>
            </a:r>
          </a:p>
          <a:p>
            <a:pPr eaLnBrk="1" hangingPunct="1"/>
            <a:r>
              <a:rPr lang="es-MX" sz="1600" b="1"/>
              <a:t>peptídico</a:t>
            </a:r>
          </a:p>
        </p:txBody>
      </p:sp>
      <p:sp>
        <p:nvSpPr>
          <p:cNvPr id="55307" name="Text Box 17"/>
          <p:cNvSpPr txBox="1">
            <a:spLocks noChangeArrowheads="1"/>
          </p:cNvSpPr>
          <p:nvPr/>
        </p:nvSpPr>
        <p:spPr bwMode="auto">
          <a:xfrm>
            <a:off x="5748362" y="934874"/>
            <a:ext cx="275267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2. Acción </a:t>
            </a:r>
            <a:r>
              <a:rPr lang="es-ES" b="1" dirty="0"/>
              <a:t>PROTEASAS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5208150" y="476672"/>
            <a:ext cx="3292889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 animBg="1"/>
      <p:bldP spid="1505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2019300" y="1095375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2483768" y="1717933"/>
            <a:ext cx="4113510" cy="444737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Introducción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 smtClean="0">
                <a:latin typeface="Comic Sans MS" pitchFamily="66" charset="0"/>
              </a:rPr>
              <a:t>neurohumoral</a:t>
            </a: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>
                <a:latin typeface="Comic Sans MS" pitchFamily="66" charset="0"/>
              </a:rPr>
              <a:t>E</a:t>
            </a:r>
            <a:r>
              <a:rPr lang="es-ES_tradnl" sz="1400" b="1" dirty="0" smtClean="0">
                <a:latin typeface="Comic Sans MS" pitchFamily="66" charset="0"/>
              </a:rPr>
              <a:t>stómago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Páncreas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Hígado</a:t>
            </a:r>
          </a:p>
          <a:p>
            <a:pPr marL="0" indent="0">
              <a:buClr>
                <a:schemeClr val="tx1"/>
              </a:buClr>
              <a:defRPr/>
            </a:pPr>
            <a:r>
              <a:rPr lang="es-ES_tradnl" sz="800" b="1" dirty="0" smtClean="0">
                <a:latin typeface="Comic Sans MS" pitchFamily="66" charset="0"/>
              </a:rPr>
              <a:t> 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r>
              <a:rPr lang="es-ES_tradnl" sz="1400" b="1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14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Absorción nutrientes, agua, electrolitos 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defRPr/>
            </a:pPr>
            <a:endParaRPr lang="es-ES_tradnl" sz="900" dirty="0" smtClean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5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IGASTION PROTEINA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051050"/>
            <a:ext cx="5584825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6"/>
          <p:cNvSpPr txBox="1">
            <a:spLocks noChangeArrowheads="1"/>
          </p:cNvSpPr>
          <p:nvPr/>
        </p:nvSpPr>
        <p:spPr bwMode="auto">
          <a:xfrm>
            <a:off x="5900738" y="852249"/>
            <a:ext cx="275267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2. Acción </a:t>
            </a:r>
            <a:r>
              <a:rPr lang="es-ES" b="1" dirty="0"/>
              <a:t>PROTEASAS</a:t>
            </a:r>
          </a:p>
        </p:txBody>
      </p:sp>
      <p:sp>
        <p:nvSpPr>
          <p:cNvPr id="56324" name="Rectangle 7"/>
          <p:cNvSpPr>
            <a:spLocks noChangeArrowheads="1"/>
          </p:cNvSpPr>
          <p:nvPr/>
        </p:nvSpPr>
        <p:spPr bwMode="auto">
          <a:xfrm>
            <a:off x="1436688" y="1984375"/>
            <a:ext cx="44640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5397500" y="4144963"/>
            <a:ext cx="15113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6" name="Text Box 9"/>
          <p:cNvSpPr txBox="1">
            <a:spLocks noChangeArrowheads="1"/>
          </p:cNvSpPr>
          <p:nvPr/>
        </p:nvSpPr>
        <p:spPr bwMode="auto">
          <a:xfrm>
            <a:off x="5367338" y="4073525"/>
            <a:ext cx="1570037" cy="45720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</a:t>
            </a:r>
          </a:p>
        </p:txBody>
      </p:sp>
      <p:sp>
        <p:nvSpPr>
          <p:cNvPr id="126986" name="Oval 10"/>
          <p:cNvSpPr>
            <a:spLocks noChangeArrowheads="1"/>
          </p:cNvSpPr>
          <p:nvPr/>
        </p:nvSpPr>
        <p:spPr bwMode="auto">
          <a:xfrm>
            <a:off x="3741738" y="5081588"/>
            <a:ext cx="574675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7" name="Oval 11"/>
          <p:cNvSpPr>
            <a:spLocks noChangeArrowheads="1"/>
          </p:cNvSpPr>
          <p:nvPr/>
        </p:nvSpPr>
        <p:spPr bwMode="auto">
          <a:xfrm>
            <a:off x="4389438" y="5008563"/>
            <a:ext cx="431800" cy="431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6988" name="Line 12"/>
          <p:cNvSpPr>
            <a:spLocks noChangeShapeType="1"/>
          </p:cNvSpPr>
          <p:nvPr/>
        </p:nvSpPr>
        <p:spPr bwMode="auto">
          <a:xfrm>
            <a:off x="4029075" y="2200275"/>
            <a:ext cx="0" cy="15128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3438525" y="1265238"/>
            <a:ext cx="1193800" cy="944562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Rompe 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enlace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peptídico</a:t>
            </a: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827088" y="836613"/>
            <a:ext cx="792162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397500" y="433876"/>
            <a:ext cx="3292889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dirty="0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4" grpId="0" animBg="1"/>
      <p:bldP spid="126986" grpId="0" animBg="1"/>
      <p:bldP spid="126986" grpId="1" animBg="1"/>
      <p:bldP spid="126987" grpId="0" animBg="1"/>
      <p:bldP spid="126987" grpId="1" animBg="1"/>
      <p:bldP spid="126988" grpId="0" animBg="1"/>
      <p:bldP spid="12698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 descr="img14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" b="5914"/>
          <a:stretch/>
        </p:blipFill>
        <p:spPr>
          <a:xfrm>
            <a:off x="2543695" y="503239"/>
            <a:ext cx="5692255" cy="5505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47" name="Text Box 8"/>
          <p:cNvSpPr txBox="1">
            <a:spLocks noChangeArrowheads="1"/>
          </p:cNvSpPr>
          <p:nvPr/>
        </p:nvSpPr>
        <p:spPr bwMode="auto">
          <a:xfrm>
            <a:off x="544513" y="836613"/>
            <a:ext cx="16065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 smtClean="0"/>
              <a:t>2. Acción </a:t>
            </a:r>
            <a:endParaRPr lang="es-ES" b="1" dirty="0"/>
          </a:p>
          <a:p>
            <a:pPr eaLnBrk="1" hangingPunct="1"/>
            <a:r>
              <a:rPr lang="es-ES" b="1" dirty="0"/>
              <a:t>PROTEASAS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3348038" y="6235171"/>
            <a:ext cx="2097087" cy="3667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Péptido más corto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6849752" y="6180436"/>
            <a:ext cx="62865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AA</a:t>
            </a:r>
          </a:p>
        </p:txBody>
      </p:sp>
      <p:sp>
        <p:nvSpPr>
          <p:cNvPr id="57350" name="Rectangle 14"/>
          <p:cNvSpPr>
            <a:spLocks noChangeArrowheads="1"/>
          </p:cNvSpPr>
          <p:nvPr/>
        </p:nvSpPr>
        <p:spPr bwMode="auto">
          <a:xfrm>
            <a:off x="5867400" y="1557338"/>
            <a:ext cx="146050" cy="2447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1" name="Rectangle 15"/>
          <p:cNvSpPr>
            <a:spLocks noChangeArrowheads="1"/>
          </p:cNvSpPr>
          <p:nvPr/>
        </p:nvSpPr>
        <p:spPr bwMode="auto">
          <a:xfrm>
            <a:off x="5795963" y="1484313"/>
            <a:ext cx="1444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2" name="Rectangle 16"/>
          <p:cNvSpPr>
            <a:spLocks noChangeArrowheads="1"/>
          </p:cNvSpPr>
          <p:nvPr/>
        </p:nvSpPr>
        <p:spPr bwMode="auto">
          <a:xfrm>
            <a:off x="5940425" y="2781300"/>
            <a:ext cx="287338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3" name="Oval 17"/>
          <p:cNvSpPr>
            <a:spLocks noChangeArrowheads="1"/>
          </p:cNvSpPr>
          <p:nvPr/>
        </p:nvSpPr>
        <p:spPr bwMode="auto">
          <a:xfrm>
            <a:off x="5940425" y="26368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650" name="Line 18"/>
          <p:cNvSpPr>
            <a:spLocks noChangeShapeType="1"/>
          </p:cNvSpPr>
          <p:nvPr/>
        </p:nvSpPr>
        <p:spPr bwMode="auto">
          <a:xfrm>
            <a:off x="5940425" y="1844675"/>
            <a:ext cx="0" cy="2160588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55" name="Oval 19"/>
          <p:cNvSpPr>
            <a:spLocks noChangeArrowheads="1"/>
          </p:cNvSpPr>
          <p:nvPr/>
        </p:nvSpPr>
        <p:spPr bwMode="auto">
          <a:xfrm>
            <a:off x="5724525" y="3068638"/>
            <a:ext cx="142875" cy="144462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6" name="Rectangle 20"/>
          <p:cNvSpPr>
            <a:spLocks noChangeArrowheads="1"/>
          </p:cNvSpPr>
          <p:nvPr/>
        </p:nvSpPr>
        <p:spPr bwMode="auto">
          <a:xfrm>
            <a:off x="2339975" y="333375"/>
            <a:ext cx="18002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57" name="Text Box 21"/>
          <p:cNvSpPr txBox="1">
            <a:spLocks noChangeArrowheads="1"/>
          </p:cNvSpPr>
          <p:nvPr/>
        </p:nvSpPr>
        <p:spPr bwMode="auto">
          <a:xfrm>
            <a:off x="544513" y="1570372"/>
            <a:ext cx="16986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Proteolisis</a:t>
            </a:r>
          </a:p>
        </p:txBody>
      </p:sp>
      <p:sp>
        <p:nvSpPr>
          <p:cNvPr id="57358" name="Rectangle 22"/>
          <p:cNvSpPr>
            <a:spLocks noChangeArrowheads="1"/>
          </p:cNvSpPr>
          <p:nvPr/>
        </p:nvSpPr>
        <p:spPr bwMode="auto">
          <a:xfrm>
            <a:off x="4067175" y="3716338"/>
            <a:ext cx="2881313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9655" name="Line 23"/>
          <p:cNvSpPr>
            <a:spLocks noChangeShapeType="1"/>
          </p:cNvSpPr>
          <p:nvPr/>
        </p:nvSpPr>
        <p:spPr bwMode="auto">
          <a:xfrm>
            <a:off x="4211638" y="4149725"/>
            <a:ext cx="19446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9656" name="Text Box 24"/>
          <p:cNvSpPr txBox="1">
            <a:spLocks noChangeArrowheads="1"/>
          </p:cNvSpPr>
          <p:nvPr/>
        </p:nvSpPr>
        <p:spPr bwMode="auto">
          <a:xfrm>
            <a:off x="4572000" y="3716338"/>
            <a:ext cx="1203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err="1"/>
              <a:t>Peptidasa</a:t>
            </a:r>
            <a:endParaRPr lang="es-ES" dirty="0"/>
          </a:p>
        </p:txBody>
      </p:sp>
      <p:sp>
        <p:nvSpPr>
          <p:cNvPr id="69658" name="Text Box 26"/>
          <p:cNvSpPr txBox="1">
            <a:spLocks noChangeArrowheads="1"/>
          </p:cNvSpPr>
          <p:nvPr/>
        </p:nvSpPr>
        <p:spPr bwMode="auto">
          <a:xfrm>
            <a:off x="6028889" y="3910013"/>
            <a:ext cx="18630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 Rompe </a:t>
            </a:r>
            <a:r>
              <a:rPr lang="es-ES" sz="2000" dirty="0"/>
              <a:t>enlace</a:t>
            </a:r>
          </a:p>
        </p:txBody>
      </p:sp>
      <p:sp>
        <p:nvSpPr>
          <p:cNvPr id="57362" name="Rectangle 27"/>
          <p:cNvSpPr>
            <a:spLocks noChangeArrowheads="1"/>
          </p:cNvSpPr>
          <p:nvPr/>
        </p:nvSpPr>
        <p:spPr bwMode="auto">
          <a:xfrm>
            <a:off x="3851275" y="1196975"/>
            <a:ext cx="18002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3" name="Rectangle 28"/>
          <p:cNvSpPr>
            <a:spLocks noChangeArrowheads="1"/>
          </p:cNvSpPr>
          <p:nvPr/>
        </p:nvSpPr>
        <p:spPr bwMode="auto">
          <a:xfrm>
            <a:off x="3995738" y="3213100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4" name="Oval 29"/>
          <p:cNvSpPr>
            <a:spLocks noChangeArrowheads="1"/>
          </p:cNvSpPr>
          <p:nvPr/>
        </p:nvSpPr>
        <p:spPr bwMode="auto">
          <a:xfrm>
            <a:off x="4572000" y="2997200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7365" name="Line 31"/>
          <p:cNvSpPr>
            <a:spLocks noChangeShapeType="1"/>
          </p:cNvSpPr>
          <p:nvPr/>
        </p:nvSpPr>
        <p:spPr bwMode="auto">
          <a:xfrm>
            <a:off x="4140200" y="184467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6" name="Line 33"/>
          <p:cNvSpPr>
            <a:spLocks noChangeShapeType="1"/>
          </p:cNvSpPr>
          <p:nvPr/>
        </p:nvSpPr>
        <p:spPr bwMode="auto">
          <a:xfrm>
            <a:off x="4140200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7" name="Line 36"/>
          <p:cNvSpPr>
            <a:spLocks noChangeShapeType="1"/>
          </p:cNvSpPr>
          <p:nvPr/>
        </p:nvSpPr>
        <p:spPr bwMode="auto">
          <a:xfrm>
            <a:off x="4716463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68" name="Text Box 37"/>
          <p:cNvSpPr txBox="1">
            <a:spLocks noChangeArrowheads="1"/>
          </p:cNvSpPr>
          <p:nvPr/>
        </p:nvSpPr>
        <p:spPr bwMode="auto">
          <a:xfrm>
            <a:off x="3933825" y="1316038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Enlace </a:t>
            </a:r>
          </a:p>
          <a:p>
            <a:pPr eaLnBrk="1" hangingPunct="1"/>
            <a:r>
              <a:rPr lang="es-ES" sz="1600" b="1"/>
              <a:t>peptídico</a:t>
            </a:r>
          </a:p>
        </p:txBody>
      </p:sp>
      <p:sp>
        <p:nvSpPr>
          <p:cNvPr id="57369" name="Line 38"/>
          <p:cNvSpPr>
            <a:spLocks noChangeShapeType="1"/>
          </p:cNvSpPr>
          <p:nvPr/>
        </p:nvSpPr>
        <p:spPr bwMode="auto">
          <a:xfrm>
            <a:off x="5651500" y="184467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0" name="Line 39"/>
          <p:cNvSpPr>
            <a:spLocks noChangeShapeType="1"/>
          </p:cNvSpPr>
          <p:nvPr/>
        </p:nvSpPr>
        <p:spPr bwMode="auto">
          <a:xfrm>
            <a:off x="5651500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1" name="Line 40"/>
          <p:cNvSpPr>
            <a:spLocks noChangeShapeType="1"/>
          </p:cNvSpPr>
          <p:nvPr/>
        </p:nvSpPr>
        <p:spPr bwMode="auto">
          <a:xfrm>
            <a:off x="6227763" y="1844675"/>
            <a:ext cx="0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7372" name="Text Box 41"/>
          <p:cNvSpPr txBox="1">
            <a:spLocks noChangeArrowheads="1"/>
          </p:cNvSpPr>
          <p:nvPr/>
        </p:nvSpPr>
        <p:spPr bwMode="auto">
          <a:xfrm>
            <a:off x="5445125" y="1316038"/>
            <a:ext cx="1054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Enlace </a:t>
            </a:r>
          </a:p>
          <a:p>
            <a:pPr eaLnBrk="1" hangingPunct="1"/>
            <a:r>
              <a:rPr lang="es-ES" sz="1600" b="1"/>
              <a:t>peptídico</a:t>
            </a:r>
          </a:p>
        </p:txBody>
      </p:sp>
      <p:sp>
        <p:nvSpPr>
          <p:cNvPr id="2" name="1 Cerrar corchete"/>
          <p:cNvSpPr/>
          <p:nvPr/>
        </p:nvSpPr>
        <p:spPr bwMode="auto">
          <a:xfrm rot="5400000">
            <a:off x="4201609" y="4322730"/>
            <a:ext cx="124731" cy="3416399"/>
          </a:xfrm>
          <a:prstGeom prst="rightBracket">
            <a:avLst/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6227763" y="5517232"/>
            <a:ext cx="1872629" cy="4513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31 Cerrar corchete"/>
          <p:cNvSpPr/>
          <p:nvPr/>
        </p:nvSpPr>
        <p:spPr bwMode="auto">
          <a:xfrm rot="5400000">
            <a:off x="7014652" y="5171989"/>
            <a:ext cx="134415" cy="1708199"/>
          </a:xfrm>
          <a:prstGeom prst="rightBracket">
            <a:avLst/>
          </a:prstGeom>
          <a:solidFill>
            <a:schemeClr val="bg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-13870" y="660188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951707" y="2048962"/>
            <a:ext cx="792162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4" grpId="0" animBg="1"/>
      <p:bldP spid="69645" grpId="0" animBg="1"/>
      <p:bldP spid="69650" grpId="0" animBg="1"/>
      <p:bldP spid="69655" grpId="0" animBg="1"/>
      <p:bldP spid="69656" grpId="0"/>
      <p:bldP spid="6965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3" t="18697" r="23935" b="52159"/>
          <a:stretch>
            <a:fillRect/>
          </a:stretch>
        </p:blipFill>
        <p:spPr bwMode="auto">
          <a:xfrm>
            <a:off x="1763713" y="2132856"/>
            <a:ext cx="633730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 Box 9"/>
          <p:cNvSpPr txBox="1">
            <a:spLocks noChangeArrowheads="1"/>
          </p:cNvSpPr>
          <p:nvPr/>
        </p:nvSpPr>
        <p:spPr bwMode="auto">
          <a:xfrm>
            <a:off x="5795963" y="1125538"/>
            <a:ext cx="28336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Exo y endopeptidasas</a:t>
            </a:r>
          </a:p>
        </p:txBody>
      </p:sp>
      <p:sp>
        <p:nvSpPr>
          <p:cNvPr id="58373" name="Text Box 13"/>
          <p:cNvSpPr txBox="1">
            <a:spLocks noChangeArrowheads="1"/>
          </p:cNvSpPr>
          <p:nvPr/>
        </p:nvSpPr>
        <p:spPr bwMode="auto">
          <a:xfrm>
            <a:off x="5876974" y="627063"/>
            <a:ext cx="275267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2. Acción </a:t>
            </a:r>
            <a:r>
              <a:rPr lang="es-ES" b="1" dirty="0"/>
              <a:t>PROTEASAS</a:t>
            </a:r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2051050" y="4869706"/>
            <a:ext cx="2233613" cy="110799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solidFill>
                  <a:srgbClr val="CC00FF"/>
                </a:solidFill>
              </a:rPr>
              <a:t>Péptido </a:t>
            </a:r>
            <a:r>
              <a:rPr lang="es-ES" sz="2400" b="1" dirty="0" smtClean="0">
                <a:solidFill>
                  <a:srgbClr val="CC00FF"/>
                </a:solidFill>
              </a:rPr>
              <a:t>pequeño</a:t>
            </a:r>
          </a:p>
          <a:p>
            <a:pPr eaLnBrk="1" hangingPunct="1"/>
            <a:r>
              <a:rPr lang="es-ES" b="1" dirty="0" smtClean="0">
                <a:solidFill>
                  <a:srgbClr val="CC00FF"/>
                </a:solidFill>
              </a:rPr>
              <a:t>3 AA</a:t>
            </a:r>
            <a:endParaRPr lang="es-ES" b="1" dirty="0">
              <a:solidFill>
                <a:srgbClr val="CC00FF"/>
              </a:solidFill>
            </a:endParaRPr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5580063" y="4798269"/>
            <a:ext cx="2305050" cy="110799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solidFill>
                  <a:srgbClr val="CC00FF"/>
                </a:solidFill>
              </a:rPr>
              <a:t>Péptido </a:t>
            </a:r>
            <a:r>
              <a:rPr lang="es-ES" sz="2400" b="1" dirty="0" smtClean="0">
                <a:solidFill>
                  <a:srgbClr val="CC00FF"/>
                </a:solidFill>
              </a:rPr>
              <a:t>pequeño</a:t>
            </a:r>
          </a:p>
          <a:p>
            <a:pPr eaLnBrk="1" hangingPunct="1"/>
            <a:r>
              <a:rPr lang="es-ES" b="1" dirty="0" smtClean="0">
                <a:solidFill>
                  <a:srgbClr val="CC00FF"/>
                </a:solidFill>
              </a:rPr>
              <a:t>4 AA</a:t>
            </a:r>
            <a:endParaRPr lang="es-ES" b="1" dirty="0">
              <a:solidFill>
                <a:srgbClr val="CC00FF"/>
              </a:solidFill>
            </a:endParaRPr>
          </a:p>
        </p:txBody>
      </p:sp>
      <p:sp>
        <p:nvSpPr>
          <p:cNvPr id="2" name="1 Rectángulo"/>
          <p:cNvSpPr/>
          <p:nvPr/>
        </p:nvSpPr>
        <p:spPr bwMode="auto">
          <a:xfrm>
            <a:off x="3491880" y="2132856"/>
            <a:ext cx="2304083" cy="57646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71" name="Text Box 6"/>
          <p:cNvSpPr txBox="1">
            <a:spLocks noChangeArrowheads="1"/>
          </p:cNvSpPr>
          <p:nvPr/>
        </p:nvSpPr>
        <p:spPr bwMode="auto">
          <a:xfrm>
            <a:off x="3348036" y="2190253"/>
            <a:ext cx="2447925" cy="461665"/>
          </a:xfrm>
          <a:prstGeom prst="rect">
            <a:avLst/>
          </a:prstGeom>
          <a:solidFill>
            <a:srgbClr val="FFBFFF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b="1" dirty="0"/>
              <a:t> </a:t>
            </a:r>
            <a:r>
              <a:rPr lang="es-MX" sz="2400" b="1" dirty="0" err="1" smtClean="0"/>
              <a:t>Endopeptidasa</a:t>
            </a:r>
            <a:endParaRPr lang="es-MX" sz="2400" b="1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11560" y="740569"/>
            <a:ext cx="792162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7" grpId="0"/>
      <p:bldP spid="15156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3" t="51456" r="12733"/>
          <a:stretch>
            <a:fillRect/>
          </a:stretch>
        </p:blipFill>
        <p:spPr bwMode="auto">
          <a:xfrm>
            <a:off x="1409303" y="2049670"/>
            <a:ext cx="62642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7"/>
          <p:cNvSpPr>
            <a:spLocks noChangeArrowheads="1"/>
          </p:cNvSpPr>
          <p:nvPr/>
        </p:nvSpPr>
        <p:spPr bwMode="auto">
          <a:xfrm>
            <a:off x="3641329" y="1988840"/>
            <a:ext cx="1871663" cy="576263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MX" b="1"/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3174182" y="2115810"/>
            <a:ext cx="2523650" cy="461665"/>
          </a:xfrm>
          <a:prstGeom prst="rect">
            <a:avLst/>
          </a:prstGeom>
          <a:solidFill>
            <a:srgbClr val="FFBFFF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400" b="1" dirty="0" err="1" smtClean="0"/>
              <a:t>Exopeptidasas</a:t>
            </a:r>
            <a:endParaRPr lang="es-MX" sz="2400" b="1" dirty="0"/>
          </a:p>
        </p:txBody>
      </p:sp>
      <p:sp>
        <p:nvSpPr>
          <p:cNvPr id="59397" name="Rectangle 8"/>
          <p:cNvSpPr>
            <a:spLocks noChangeArrowheads="1"/>
          </p:cNvSpPr>
          <p:nvPr/>
        </p:nvSpPr>
        <p:spPr bwMode="auto">
          <a:xfrm>
            <a:off x="2345929" y="4065795"/>
            <a:ext cx="935037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398" name="Rectangle 9"/>
          <p:cNvSpPr>
            <a:spLocks noChangeArrowheads="1"/>
          </p:cNvSpPr>
          <p:nvPr/>
        </p:nvSpPr>
        <p:spPr bwMode="auto">
          <a:xfrm>
            <a:off x="4146154" y="4448382"/>
            <a:ext cx="6477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399" name="Rectangle 10"/>
          <p:cNvSpPr>
            <a:spLocks noChangeArrowheads="1"/>
          </p:cNvSpPr>
          <p:nvPr/>
        </p:nvSpPr>
        <p:spPr bwMode="auto">
          <a:xfrm>
            <a:off x="5728891" y="4065795"/>
            <a:ext cx="865188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9403" name="Rectangle 14"/>
          <p:cNvSpPr>
            <a:spLocks noChangeArrowheads="1"/>
          </p:cNvSpPr>
          <p:nvPr/>
        </p:nvSpPr>
        <p:spPr bwMode="auto">
          <a:xfrm>
            <a:off x="2469219" y="2865876"/>
            <a:ext cx="2016125" cy="4191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59404" name="Rectangle 15"/>
          <p:cNvSpPr>
            <a:spLocks noChangeArrowheads="1"/>
          </p:cNvSpPr>
          <p:nvPr/>
        </p:nvSpPr>
        <p:spPr bwMode="auto">
          <a:xfrm>
            <a:off x="4541441" y="2810126"/>
            <a:ext cx="1512886" cy="4748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1115616" y="2930848"/>
            <a:ext cx="1019175" cy="536575"/>
          </a:xfrm>
          <a:prstGeom prst="rect">
            <a:avLst/>
          </a:prstGeom>
          <a:solidFill>
            <a:srgbClr val="A3FBF3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Terminal </a:t>
            </a:r>
          </a:p>
          <a:p>
            <a:pPr eaLnBrk="1" hangingPunct="1"/>
            <a:r>
              <a:rPr lang="es-ES" sz="1400" b="1"/>
              <a:t>amino</a:t>
            </a:r>
          </a:p>
        </p:txBody>
      </p:sp>
      <p:sp>
        <p:nvSpPr>
          <p:cNvPr id="152601" name="Text Box 25"/>
          <p:cNvSpPr txBox="1">
            <a:spLocks noChangeArrowheads="1"/>
          </p:cNvSpPr>
          <p:nvPr/>
        </p:nvSpPr>
        <p:spPr bwMode="auto">
          <a:xfrm>
            <a:off x="6938566" y="2929145"/>
            <a:ext cx="1028700" cy="546100"/>
          </a:xfrm>
          <a:prstGeom prst="rect">
            <a:avLst/>
          </a:prstGeom>
          <a:solidFill>
            <a:srgbClr val="F1EEAD"/>
          </a:solidFill>
          <a:ln w="28575">
            <a:solidFill>
              <a:schemeClr val="hlink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Terminal </a:t>
            </a:r>
          </a:p>
          <a:p>
            <a:pPr eaLnBrk="1" hangingPunct="1"/>
            <a:r>
              <a:rPr lang="es-ES" sz="1400" b="1"/>
              <a:t>carboxilo</a:t>
            </a:r>
          </a:p>
        </p:txBody>
      </p:sp>
      <p:sp>
        <p:nvSpPr>
          <p:cNvPr id="59407" name="Line 26"/>
          <p:cNvSpPr>
            <a:spLocks noChangeShapeType="1"/>
          </p:cNvSpPr>
          <p:nvPr/>
        </p:nvSpPr>
        <p:spPr bwMode="auto">
          <a:xfrm flipV="1">
            <a:off x="2112103" y="3166548"/>
            <a:ext cx="46765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9408" name="Line 28"/>
          <p:cNvSpPr>
            <a:spLocks noChangeShapeType="1"/>
          </p:cNvSpPr>
          <p:nvPr/>
        </p:nvSpPr>
        <p:spPr bwMode="auto">
          <a:xfrm>
            <a:off x="6594079" y="320219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9409" name="Text Box 31"/>
          <p:cNvSpPr txBox="1">
            <a:spLocks noChangeArrowheads="1"/>
          </p:cNvSpPr>
          <p:nvPr/>
        </p:nvSpPr>
        <p:spPr bwMode="auto">
          <a:xfrm>
            <a:off x="5805536" y="628315"/>
            <a:ext cx="275267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2. Acción </a:t>
            </a:r>
            <a:r>
              <a:rPr lang="es-ES" b="1" dirty="0"/>
              <a:t>PROTEASAS</a:t>
            </a:r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4505722" y="2919859"/>
            <a:ext cx="2036763" cy="365125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 carboxipeptidasa </a:t>
            </a:r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2613021" y="2924944"/>
            <a:ext cx="1815564" cy="338554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600" b="1"/>
              <a:t>aminopeptidasa</a:t>
            </a:r>
          </a:p>
        </p:txBody>
      </p:sp>
      <p:sp>
        <p:nvSpPr>
          <p:cNvPr id="59412" name="Text Box 33"/>
          <p:cNvSpPr txBox="1">
            <a:spLocks noChangeArrowheads="1"/>
          </p:cNvSpPr>
          <p:nvPr/>
        </p:nvSpPr>
        <p:spPr bwMode="auto">
          <a:xfrm>
            <a:off x="5724525" y="1052513"/>
            <a:ext cx="283368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Exo y endopeptidasas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2469219" y="4556332"/>
            <a:ext cx="811747" cy="2408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 bwMode="auto">
          <a:xfrm>
            <a:off x="5782332" y="4594501"/>
            <a:ext cx="811747" cy="2408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2345929" y="4666044"/>
            <a:ext cx="559769" cy="400110"/>
          </a:xfrm>
          <a:prstGeom prst="rect">
            <a:avLst/>
          </a:prstGeom>
          <a:solidFill>
            <a:srgbClr val="FFABE3"/>
          </a:solidFill>
          <a:ln w="28575">
            <a:solidFill>
              <a:srgbClr val="00966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 dirty="0"/>
              <a:t>AA</a:t>
            </a:r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6125736" y="4664282"/>
            <a:ext cx="559769" cy="400110"/>
          </a:xfrm>
          <a:prstGeom prst="rect">
            <a:avLst/>
          </a:prstGeom>
          <a:solidFill>
            <a:srgbClr val="FFABE3"/>
          </a:solidFill>
          <a:ln w="28575">
            <a:solidFill>
              <a:srgbClr val="00966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/>
              <a:t>AA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4146154" y="4941168"/>
            <a:ext cx="785886" cy="1386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3353197" y="5079186"/>
            <a:ext cx="2233613" cy="101566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>
                <a:solidFill>
                  <a:srgbClr val="CC00FF"/>
                </a:solidFill>
              </a:rPr>
              <a:t>Péptido </a:t>
            </a:r>
            <a:r>
              <a:rPr lang="es-ES" sz="2000" b="1" dirty="0" smtClean="0">
                <a:solidFill>
                  <a:srgbClr val="CC00FF"/>
                </a:solidFill>
              </a:rPr>
              <a:t>más pequeño</a:t>
            </a:r>
          </a:p>
          <a:p>
            <a:pPr eaLnBrk="1" hangingPunct="1"/>
            <a:r>
              <a:rPr lang="es-ES" b="1" dirty="0" smtClean="0">
                <a:solidFill>
                  <a:srgbClr val="CC00FF"/>
                </a:solidFill>
              </a:rPr>
              <a:t>5 AA</a:t>
            </a:r>
            <a:endParaRPr lang="es-ES" b="1" dirty="0">
              <a:solidFill>
                <a:srgbClr val="CC00FF"/>
              </a:solidFill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11560" y="740569"/>
            <a:ext cx="792162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00" grpId="0" animBg="1"/>
      <p:bldP spid="152601" grpId="0" animBg="1"/>
      <p:bldP spid="152594" grpId="0" animBg="1"/>
      <p:bldP spid="152593" grpId="0" animBg="1"/>
      <p:bldP spid="152588" grpId="0" animBg="1"/>
      <p:bldP spid="152589" grpId="0" animBg="1"/>
      <p:bldP spid="2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2268537" y="1638299"/>
            <a:ext cx="1582737" cy="485775"/>
          </a:xfrm>
          <a:prstGeom prst="rect">
            <a:avLst/>
          </a:prstGeom>
          <a:solidFill>
            <a:srgbClr val="CAE7E8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b="1"/>
              <a:t>Estómago</a:t>
            </a: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4794033" y="3844298"/>
            <a:ext cx="2909887" cy="1460500"/>
          </a:xfrm>
          <a:prstGeom prst="rect">
            <a:avLst/>
          </a:prstGeom>
          <a:solidFill>
            <a:srgbClr val="CAE7E8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Intestino</a:t>
            </a:r>
          </a:p>
          <a:p>
            <a:pPr algn="l"/>
            <a:r>
              <a:rPr lang="es-ES" sz="2400"/>
              <a:t>  </a:t>
            </a:r>
            <a:r>
              <a:rPr lang="es-ES" sz="2000"/>
              <a:t>Luz</a:t>
            </a:r>
          </a:p>
          <a:p>
            <a:pPr algn="l"/>
            <a:r>
              <a:rPr lang="es-ES" sz="2000"/>
              <a:t>  Membrana enterocito</a:t>
            </a:r>
          </a:p>
          <a:p>
            <a:pPr algn="l"/>
            <a:r>
              <a:rPr lang="es-ES" sz="2000"/>
              <a:t>  Intracelular</a:t>
            </a:r>
          </a:p>
        </p:txBody>
      </p:sp>
      <p:sp>
        <p:nvSpPr>
          <p:cNvPr id="61444" name="Rectangle 16"/>
          <p:cNvSpPr>
            <a:spLocks noChangeArrowheads="1"/>
          </p:cNvSpPr>
          <p:nvPr/>
        </p:nvSpPr>
        <p:spPr bwMode="auto">
          <a:xfrm>
            <a:off x="395288" y="404813"/>
            <a:ext cx="15843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45" name="Rectangle 17"/>
          <p:cNvSpPr>
            <a:spLocks noChangeArrowheads="1"/>
          </p:cNvSpPr>
          <p:nvPr/>
        </p:nvSpPr>
        <p:spPr bwMode="auto">
          <a:xfrm>
            <a:off x="1042988" y="2924175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2708273" y="2230437"/>
            <a:ext cx="703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/>
              <a:t>15%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5777239" y="5365436"/>
            <a:ext cx="1012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b="1" dirty="0"/>
              <a:t>85%</a:t>
            </a:r>
          </a:p>
        </p:txBody>
      </p:sp>
      <p:pic>
        <p:nvPicPr>
          <p:cNvPr id="61448" name="Picture 22" descr="stomach-2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3" r="14252" b="15752"/>
          <a:stretch>
            <a:fillRect/>
          </a:stretch>
        </p:blipFill>
        <p:spPr bwMode="auto">
          <a:xfrm>
            <a:off x="3995738" y="620713"/>
            <a:ext cx="18049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9" name="Picture 23" descr="intestino de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4" t="18503" r="20032" b="19797"/>
          <a:stretch>
            <a:fillRect/>
          </a:stretch>
        </p:blipFill>
        <p:spPr bwMode="auto">
          <a:xfrm>
            <a:off x="1877844" y="3446693"/>
            <a:ext cx="2735263" cy="288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755650" y="765175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auto">
          <a:xfrm>
            <a:off x="6300192" y="602661"/>
            <a:ext cx="2276585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III. DIGESTIÓN </a:t>
            </a:r>
          </a:p>
          <a:p>
            <a:pPr algn="l">
              <a:defRPr/>
            </a:pPr>
            <a:r>
              <a:rPr lang="es-ES" b="1"/>
              <a:t>      PROTEÍNAS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5" grpId="0" animBg="1"/>
      <p:bldP spid="70667" grpId="0" animBg="1"/>
      <p:bldP spid="70674" grpId="0"/>
      <p:bldP spid="7067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act protesas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/>
          <a:stretch/>
        </p:blipFill>
        <p:spPr bwMode="auto">
          <a:xfrm>
            <a:off x="1333500" y="1549400"/>
            <a:ext cx="6765925" cy="49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20" name="Rectangle 8"/>
          <p:cNvSpPr>
            <a:spLocks noChangeArrowheads="1"/>
          </p:cNvSpPr>
          <p:nvPr/>
        </p:nvSpPr>
        <p:spPr bwMode="auto">
          <a:xfrm>
            <a:off x="1547813" y="5654675"/>
            <a:ext cx="1008062" cy="360363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2771775" y="5726113"/>
            <a:ext cx="1439863" cy="360362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2" name="Rectangle 10"/>
          <p:cNvSpPr>
            <a:spLocks noChangeArrowheads="1"/>
          </p:cNvSpPr>
          <p:nvPr/>
        </p:nvSpPr>
        <p:spPr bwMode="auto">
          <a:xfrm>
            <a:off x="4572000" y="5726113"/>
            <a:ext cx="936625" cy="360362"/>
          </a:xfrm>
          <a:prstGeom prst="rect">
            <a:avLst/>
          </a:prstGeom>
          <a:noFill/>
          <a:ln w="38100">
            <a:solidFill>
              <a:srgbClr val="FF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3" name="Rectangle 11"/>
          <p:cNvSpPr>
            <a:spLocks noChangeArrowheads="1"/>
          </p:cNvSpPr>
          <p:nvPr/>
        </p:nvSpPr>
        <p:spPr bwMode="auto">
          <a:xfrm>
            <a:off x="5653088" y="5726113"/>
            <a:ext cx="1008062" cy="288925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24" name="Rectangle 12"/>
          <p:cNvSpPr>
            <a:spLocks noChangeArrowheads="1"/>
          </p:cNvSpPr>
          <p:nvPr/>
        </p:nvSpPr>
        <p:spPr bwMode="auto">
          <a:xfrm>
            <a:off x="6732588" y="5726113"/>
            <a:ext cx="1079500" cy="288925"/>
          </a:xfrm>
          <a:prstGeom prst="rect">
            <a:avLst/>
          </a:prstGeom>
          <a:noFill/>
          <a:ln w="38100">
            <a:solidFill>
              <a:srgbClr val="FF99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0" name="Rectangle 22"/>
          <p:cNvSpPr>
            <a:spLocks noChangeArrowheads="1"/>
          </p:cNvSpPr>
          <p:nvPr/>
        </p:nvSpPr>
        <p:spPr bwMode="auto">
          <a:xfrm>
            <a:off x="4068763" y="3709988"/>
            <a:ext cx="22320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2" name="Rectangle 24"/>
          <p:cNvSpPr>
            <a:spLocks noChangeArrowheads="1"/>
          </p:cNvSpPr>
          <p:nvPr/>
        </p:nvSpPr>
        <p:spPr bwMode="auto">
          <a:xfrm>
            <a:off x="4932363" y="1262063"/>
            <a:ext cx="1871662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3" name="Text Box 25"/>
          <p:cNvSpPr txBox="1">
            <a:spLocks noChangeArrowheads="1"/>
          </p:cNvSpPr>
          <p:nvPr/>
        </p:nvSpPr>
        <p:spPr bwMode="auto">
          <a:xfrm>
            <a:off x="7142797" y="1103626"/>
            <a:ext cx="1511952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Activación de</a:t>
            </a:r>
          </a:p>
          <a:p>
            <a:pPr eaLnBrk="1" hangingPunct="1"/>
            <a:r>
              <a:rPr lang="es-ES_tradnl" sz="1600" b="1" dirty="0"/>
              <a:t> proteasas</a:t>
            </a:r>
          </a:p>
        </p:txBody>
      </p:sp>
      <p:sp>
        <p:nvSpPr>
          <p:cNvPr id="60434" name="Rectangle 28"/>
          <p:cNvSpPr>
            <a:spLocks noChangeArrowheads="1"/>
          </p:cNvSpPr>
          <p:nvPr/>
        </p:nvSpPr>
        <p:spPr bwMode="auto">
          <a:xfrm>
            <a:off x="3852863" y="1622425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8" name="Rectangle 30"/>
          <p:cNvSpPr>
            <a:spLocks noChangeArrowheads="1"/>
          </p:cNvSpPr>
          <p:nvPr/>
        </p:nvSpPr>
        <p:spPr bwMode="auto">
          <a:xfrm>
            <a:off x="1187450" y="52228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39" name="Rectangle 31"/>
          <p:cNvSpPr>
            <a:spLocks noChangeArrowheads="1"/>
          </p:cNvSpPr>
          <p:nvPr/>
        </p:nvSpPr>
        <p:spPr bwMode="auto">
          <a:xfrm>
            <a:off x="2628900" y="5222875"/>
            <a:ext cx="7921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0" name="Rectangle 32"/>
          <p:cNvSpPr>
            <a:spLocks noChangeArrowheads="1"/>
          </p:cNvSpPr>
          <p:nvPr/>
        </p:nvSpPr>
        <p:spPr bwMode="auto">
          <a:xfrm>
            <a:off x="4068763" y="5294313"/>
            <a:ext cx="7921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1" name="Rectangle 33"/>
          <p:cNvSpPr>
            <a:spLocks noChangeArrowheads="1"/>
          </p:cNvSpPr>
          <p:nvPr/>
        </p:nvSpPr>
        <p:spPr bwMode="auto">
          <a:xfrm>
            <a:off x="5292725" y="5294313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2" name="Rectangle 34"/>
          <p:cNvSpPr>
            <a:spLocks noChangeArrowheads="1"/>
          </p:cNvSpPr>
          <p:nvPr/>
        </p:nvSpPr>
        <p:spPr bwMode="auto">
          <a:xfrm>
            <a:off x="6156325" y="5294313"/>
            <a:ext cx="7921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0443" name="Text Box 35"/>
          <p:cNvSpPr txBox="1">
            <a:spLocks noChangeArrowheads="1"/>
          </p:cNvSpPr>
          <p:nvPr/>
        </p:nvSpPr>
        <p:spPr bwMode="auto">
          <a:xfrm>
            <a:off x="1331913" y="5222875"/>
            <a:ext cx="7334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4" name="Text Box 36"/>
          <p:cNvSpPr txBox="1">
            <a:spLocks noChangeArrowheads="1"/>
          </p:cNvSpPr>
          <p:nvPr/>
        </p:nvSpPr>
        <p:spPr bwMode="auto">
          <a:xfrm>
            <a:off x="2759075" y="5222875"/>
            <a:ext cx="7334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5" name="Text Box 37"/>
          <p:cNvSpPr txBox="1">
            <a:spLocks noChangeArrowheads="1"/>
          </p:cNvSpPr>
          <p:nvPr/>
        </p:nvSpPr>
        <p:spPr bwMode="auto">
          <a:xfrm>
            <a:off x="4127500" y="5222875"/>
            <a:ext cx="733425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6" name="Text Box 38"/>
          <p:cNvSpPr txBox="1">
            <a:spLocks noChangeArrowheads="1"/>
          </p:cNvSpPr>
          <p:nvPr/>
        </p:nvSpPr>
        <p:spPr bwMode="auto">
          <a:xfrm>
            <a:off x="5422900" y="5294313"/>
            <a:ext cx="733425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60447" name="Text Box 39"/>
          <p:cNvSpPr txBox="1">
            <a:spLocks noChangeArrowheads="1"/>
          </p:cNvSpPr>
          <p:nvPr/>
        </p:nvSpPr>
        <p:spPr bwMode="auto">
          <a:xfrm>
            <a:off x="6300788" y="5294313"/>
            <a:ext cx="733425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tripsina</a:t>
            </a:r>
          </a:p>
        </p:txBody>
      </p:sp>
      <p:sp>
        <p:nvSpPr>
          <p:cNvPr id="192553" name="Text Box 41"/>
          <p:cNvSpPr txBox="1">
            <a:spLocks noChangeArrowheads="1"/>
          </p:cNvSpPr>
          <p:nvPr/>
        </p:nvSpPr>
        <p:spPr bwMode="auto">
          <a:xfrm>
            <a:off x="539750" y="549275"/>
            <a:ext cx="1150361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449" name="Rectangle 42"/>
          <p:cNvSpPr>
            <a:spLocks noChangeArrowheads="1"/>
          </p:cNvSpPr>
          <p:nvPr/>
        </p:nvSpPr>
        <p:spPr bwMode="auto">
          <a:xfrm>
            <a:off x="1547813" y="1406525"/>
            <a:ext cx="11525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55" name="Text Box 43"/>
          <p:cNvSpPr txBox="1">
            <a:spLocks noChangeArrowheads="1"/>
          </p:cNvSpPr>
          <p:nvPr/>
        </p:nvSpPr>
        <p:spPr bwMode="auto">
          <a:xfrm>
            <a:off x="1179016" y="1406525"/>
            <a:ext cx="1547219" cy="369332"/>
          </a:xfrm>
          <a:prstGeom prst="rect">
            <a:avLst/>
          </a:prstGeom>
          <a:solidFill>
            <a:srgbClr val="8DAD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ESTÓMAGO</a:t>
            </a:r>
          </a:p>
        </p:txBody>
      </p:sp>
      <p:sp>
        <p:nvSpPr>
          <p:cNvPr id="60451" name="Rectangle 46"/>
          <p:cNvSpPr>
            <a:spLocks noChangeArrowheads="1"/>
          </p:cNvSpPr>
          <p:nvPr/>
        </p:nvSpPr>
        <p:spPr bwMode="auto">
          <a:xfrm>
            <a:off x="1547813" y="3278188"/>
            <a:ext cx="11525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56" name="Rectangle 44"/>
          <p:cNvSpPr>
            <a:spLocks noChangeArrowheads="1"/>
          </p:cNvSpPr>
          <p:nvPr/>
        </p:nvSpPr>
        <p:spPr bwMode="auto">
          <a:xfrm>
            <a:off x="1187450" y="3349625"/>
            <a:ext cx="1511300" cy="719138"/>
          </a:xfrm>
          <a:prstGeom prst="rect">
            <a:avLst/>
          </a:prstGeom>
          <a:solidFill>
            <a:srgbClr val="8DAD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" b="1"/>
              <a:t>INTESTINO</a:t>
            </a:r>
          </a:p>
          <a:p>
            <a:r>
              <a:rPr lang="es-ES" b="1"/>
              <a:t>DELGADO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85511" y="941943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Pepsinógeno</a:t>
            </a:r>
            <a:endParaRPr lang="es-VE" dirty="0"/>
          </a:p>
        </p:txBody>
      </p:sp>
      <p:sp>
        <p:nvSpPr>
          <p:cNvPr id="3" name="2 Rectángulo"/>
          <p:cNvSpPr/>
          <p:nvPr/>
        </p:nvSpPr>
        <p:spPr bwMode="auto">
          <a:xfrm>
            <a:off x="3421063" y="1311275"/>
            <a:ext cx="935037" cy="90250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075678" y="1810509"/>
            <a:ext cx="1208985" cy="369332"/>
          </a:xfrm>
          <a:prstGeom prst="rect">
            <a:avLst/>
          </a:prstGeom>
          <a:solidFill>
            <a:srgbClr val="FDD7ED"/>
          </a:solidFill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PEPSINA</a:t>
            </a:r>
            <a:endParaRPr lang="es-VE" dirty="0"/>
          </a:p>
        </p:txBody>
      </p:sp>
      <p:cxnSp>
        <p:nvCxnSpPr>
          <p:cNvPr id="6" name="5 Conector recto de flecha"/>
          <p:cNvCxnSpPr>
            <a:stCxn id="2" idx="2"/>
          </p:cNvCxnSpPr>
          <p:nvPr/>
        </p:nvCxnSpPr>
        <p:spPr bwMode="auto">
          <a:xfrm>
            <a:off x="3717442" y="1311275"/>
            <a:ext cx="0" cy="4383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2539" name="Text Box 27"/>
          <p:cNvSpPr txBox="1">
            <a:spLocks noChangeArrowheads="1"/>
          </p:cNvSpPr>
          <p:nvPr/>
        </p:nvSpPr>
        <p:spPr bwMode="auto">
          <a:xfrm>
            <a:off x="3875781" y="1311275"/>
            <a:ext cx="9207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/>
              <a:t>pH</a:t>
            </a:r>
            <a:r>
              <a:rPr lang="es-ES_tradnl" sz="1600" b="1" dirty="0">
                <a:latin typeface="Symbol" pitchFamily="18" charset="2"/>
              </a:rPr>
              <a:t> </a:t>
            </a:r>
            <a:r>
              <a:rPr lang="es-ES_tradnl" sz="1600" b="1" dirty="0"/>
              <a:t>bajo</a:t>
            </a:r>
          </a:p>
        </p:txBody>
      </p:sp>
      <p:sp>
        <p:nvSpPr>
          <p:cNvPr id="8" name="7 Rectángulo"/>
          <p:cNvSpPr/>
          <p:nvPr/>
        </p:nvSpPr>
        <p:spPr bwMode="auto">
          <a:xfrm>
            <a:off x="3421063" y="3349625"/>
            <a:ext cx="1241425" cy="1081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2981211" y="3093522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Tripsinógeno</a:t>
            </a:r>
            <a:endParaRPr lang="es-VE" dirty="0"/>
          </a:p>
        </p:txBody>
      </p:sp>
      <p:cxnSp>
        <p:nvCxnSpPr>
          <p:cNvPr id="47" name="46 Conector recto de flecha"/>
          <p:cNvCxnSpPr/>
          <p:nvPr/>
        </p:nvCxnSpPr>
        <p:spPr bwMode="auto">
          <a:xfrm>
            <a:off x="3707904" y="3494687"/>
            <a:ext cx="0" cy="4383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47 CuadroTexto"/>
          <p:cNvSpPr txBox="1"/>
          <p:nvPr/>
        </p:nvSpPr>
        <p:spPr>
          <a:xfrm>
            <a:off x="3122095" y="3995772"/>
            <a:ext cx="1372492" cy="369332"/>
          </a:xfrm>
          <a:prstGeom prst="rect">
            <a:avLst/>
          </a:prstGeom>
          <a:solidFill>
            <a:srgbClr val="F88CCA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TRIPSINA</a:t>
            </a:r>
            <a:endParaRPr lang="es-VE" dirty="0"/>
          </a:p>
        </p:txBody>
      </p:sp>
      <p:sp>
        <p:nvSpPr>
          <p:cNvPr id="60431" name="Text Box 23"/>
          <p:cNvSpPr txBox="1">
            <a:spLocks noChangeArrowheads="1"/>
          </p:cNvSpPr>
          <p:nvPr/>
        </p:nvSpPr>
        <p:spPr bwMode="auto">
          <a:xfrm>
            <a:off x="3888581" y="3505994"/>
            <a:ext cx="17446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enteropeptidasa</a:t>
            </a:r>
          </a:p>
        </p:txBody>
      </p:sp>
      <p:sp>
        <p:nvSpPr>
          <p:cNvPr id="9" name="8 Rectángulo"/>
          <p:cNvSpPr/>
          <p:nvPr/>
        </p:nvSpPr>
        <p:spPr bwMode="auto">
          <a:xfrm>
            <a:off x="822287" y="4387792"/>
            <a:ext cx="7343849" cy="21669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0425" name="Line 16"/>
          <p:cNvSpPr>
            <a:spLocks noChangeShapeType="1"/>
          </p:cNvSpPr>
          <p:nvPr/>
        </p:nvSpPr>
        <p:spPr bwMode="auto">
          <a:xfrm flipH="1">
            <a:off x="2268537" y="4365105"/>
            <a:ext cx="1223168" cy="42438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6" name="Line 17"/>
          <p:cNvSpPr>
            <a:spLocks noChangeShapeType="1"/>
          </p:cNvSpPr>
          <p:nvPr/>
        </p:nvSpPr>
        <p:spPr bwMode="auto">
          <a:xfrm flipH="1">
            <a:off x="3852863" y="4365104"/>
            <a:ext cx="35718" cy="49740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7" name="Line 18"/>
          <p:cNvSpPr>
            <a:spLocks noChangeShapeType="1"/>
          </p:cNvSpPr>
          <p:nvPr/>
        </p:nvSpPr>
        <p:spPr bwMode="auto">
          <a:xfrm>
            <a:off x="4211638" y="4365104"/>
            <a:ext cx="828675" cy="49582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8" name="Line 19"/>
          <p:cNvSpPr>
            <a:spLocks noChangeShapeType="1"/>
          </p:cNvSpPr>
          <p:nvPr/>
        </p:nvSpPr>
        <p:spPr bwMode="auto">
          <a:xfrm>
            <a:off x="4530033" y="4286250"/>
            <a:ext cx="1770755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0429" name="Line 20"/>
          <p:cNvSpPr>
            <a:spLocks noChangeShapeType="1"/>
          </p:cNvSpPr>
          <p:nvPr/>
        </p:nvSpPr>
        <p:spPr bwMode="auto">
          <a:xfrm>
            <a:off x="4530033" y="4180438"/>
            <a:ext cx="2491480" cy="753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cxnSp>
        <p:nvCxnSpPr>
          <p:cNvPr id="11" name="10 Conector recto"/>
          <p:cNvCxnSpPr/>
          <p:nvPr/>
        </p:nvCxnSpPr>
        <p:spPr bwMode="auto">
          <a:xfrm>
            <a:off x="683568" y="2557463"/>
            <a:ext cx="748256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6179655" y="433617"/>
            <a:ext cx="247244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smtClean="0"/>
              <a:t>3. Digestión Proteínas</a:t>
            </a:r>
          </a:p>
          <a:p>
            <a:pPr algn="l" eaLnBrk="1" hangingPunct="1"/>
            <a:r>
              <a:rPr lang="es-ES" sz="1600" b="1" dirty="0" smtClean="0"/>
              <a:t>    Estómago Intestino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20" grpId="0" animBg="1"/>
      <p:bldP spid="192521" grpId="0" animBg="1"/>
      <p:bldP spid="192522" grpId="0" animBg="1"/>
      <p:bldP spid="192523" grpId="0" animBg="1"/>
      <p:bldP spid="192524" grpId="0" animBg="1"/>
      <p:bldP spid="192555" grpId="0" animBg="1"/>
      <p:bldP spid="192556" grpId="0" animBg="1"/>
      <p:bldP spid="2" grpId="0"/>
      <p:bldP spid="4" grpId="0" animBg="1"/>
      <p:bldP spid="192539" grpId="0" animBg="1"/>
      <p:bldP spid="46" grpId="0"/>
      <p:bldP spid="48" grpId="0" animBg="1"/>
      <p:bldP spid="60431" grpId="0" animBg="1"/>
      <p:bldP spid="9" grpId="0" animBg="1"/>
      <p:bldP spid="60425" grpId="0" animBg="1"/>
      <p:bldP spid="60426" grpId="0" animBg="1"/>
      <p:bldP spid="60427" grpId="0" animBg="1"/>
      <p:bldP spid="60428" grpId="0" animBg="1"/>
      <p:bldP spid="6042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 descr="dig pro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70" b="63202"/>
          <a:stretch/>
        </p:blipFill>
        <p:spPr bwMode="auto">
          <a:xfrm>
            <a:off x="827088" y="3140074"/>
            <a:ext cx="7345362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 Box 12"/>
          <p:cNvSpPr txBox="1">
            <a:spLocks noChangeArrowheads="1"/>
          </p:cNvSpPr>
          <p:nvPr/>
        </p:nvSpPr>
        <p:spPr bwMode="auto">
          <a:xfrm>
            <a:off x="1420812" y="1646783"/>
            <a:ext cx="614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15%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539749" y="549275"/>
            <a:ext cx="115252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5783123" y="511373"/>
            <a:ext cx="2965342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400" b="1" dirty="0"/>
              <a:t>III. </a:t>
            </a:r>
            <a:r>
              <a:rPr lang="es-ES" sz="1400" b="1" dirty="0" smtClean="0"/>
              <a:t>DIGESTIÓN PROTEÍNAS</a:t>
            </a:r>
            <a:endParaRPr lang="es-ES" sz="1400" b="1" dirty="0"/>
          </a:p>
        </p:txBody>
      </p:sp>
      <p:sp>
        <p:nvSpPr>
          <p:cNvPr id="62472" name="Rectangle 18"/>
          <p:cNvSpPr>
            <a:spLocks noChangeArrowheads="1"/>
          </p:cNvSpPr>
          <p:nvPr/>
        </p:nvSpPr>
        <p:spPr bwMode="auto">
          <a:xfrm>
            <a:off x="5435600" y="1844675"/>
            <a:ext cx="208915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73" name="Rectangle 22"/>
          <p:cNvSpPr>
            <a:spLocks noChangeArrowheads="1"/>
          </p:cNvSpPr>
          <p:nvPr/>
        </p:nvSpPr>
        <p:spPr bwMode="auto">
          <a:xfrm>
            <a:off x="3779838" y="14843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57" name="Text Box 21"/>
          <p:cNvSpPr txBox="1">
            <a:spLocks noChangeArrowheads="1"/>
          </p:cNvSpPr>
          <p:nvPr/>
        </p:nvSpPr>
        <p:spPr bwMode="auto">
          <a:xfrm>
            <a:off x="3799122" y="1354395"/>
            <a:ext cx="986167" cy="584775"/>
          </a:xfrm>
          <a:prstGeom prst="rect">
            <a:avLst/>
          </a:prstGeom>
          <a:solidFill>
            <a:srgbClr val="FFD9FF"/>
          </a:solidFill>
          <a:ln>
            <a:solidFill>
              <a:srgbClr val="C00000"/>
            </a:solidFill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/>
              <a:t>Pepsina </a:t>
            </a:r>
            <a:endParaRPr lang="es-ES_tradnl" sz="1600" b="1" dirty="0" smtClean="0"/>
          </a:p>
          <a:p>
            <a:pPr>
              <a:defRPr/>
            </a:pPr>
            <a:r>
              <a:rPr lang="es-ES_tradnl" sz="1600" b="1" dirty="0" smtClean="0"/>
              <a:t>LUZ</a:t>
            </a:r>
            <a:endParaRPr lang="es-ES_tradnl" sz="1600" b="1" dirty="0"/>
          </a:p>
        </p:txBody>
      </p:sp>
      <p:sp>
        <p:nvSpPr>
          <p:cNvPr id="62475" name="Line 27"/>
          <p:cNvSpPr>
            <a:spLocks noChangeShapeType="1"/>
          </p:cNvSpPr>
          <p:nvPr/>
        </p:nvSpPr>
        <p:spPr bwMode="auto">
          <a:xfrm>
            <a:off x="1187450" y="2924175"/>
            <a:ext cx="71294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Rectángulo"/>
          <p:cNvSpPr/>
          <p:nvPr/>
        </p:nvSpPr>
        <p:spPr bwMode="auto">
          <a:xfrm>
            <a:off x="3131840" y="2204864"/>
            <a:ext cx="1367929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2647156" y="2167758"/>
            <a:ext cx="1925527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OLIGOPÉPTIDOS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92596" y="898401"/>
            <a:ext cx="225586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/>
            <a:r>
              <a:rPr lang="es-ES" dirty="0" smtClean="0"/>
              <a:t>3. Acción </a:t>
            </a:r>
            <a:r>
              <a:rPr lang="es-ES" dirty="0"/>
              <a:t>Estómago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2967465" y="920515"/>
            <a:ext cx="1431803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PROTEINAS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1029726" y="1383178"/>
            <a:ext cx="1396536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67" name="Oval 6"/>
          <p:cNvSpPr>
            <a:spLocks noChangeArrowheads="1"/>
          </p:cNvSpPr>
          <p:nvPr/>
        </p:nvSpPr>
        <p:spPr bwMode="auto">
          <a:xfrm>
            <a:off x="894353" y="1058267"/>
            <a:ext cx="1681054" cy="1104651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cxnSp>
        <p:nvCxnSpPr>
          <p:cNvPr id="4" name="Conector recto de flecha 3"/>
          <p:cNvCxnSpPr>
            <a:stCxn id="17" idx="2"/>
          </p:cNvCxnSpPr>
          <p:nvPr/>
        </p:nvCxnSpPr>
        <p:spPr bwMode="auto">
          <a:xfrm>
            <a:off x="3683367" y="1259069"/>
            <a:ext cx="11259" cy="90868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Box 7"/>
          <p:cNvSpPr txBox="1">
            <a:spLocks noChangeArrowheads="1"/>
          </p:cNvSpPr>
          <p:nvPr/>
        </p:nvSpPr>
        <p:spPr bwMode="auto">
          <a:xfrm>
            <a:off x="1331913" y="1916113"/>
            <a:ext cx="2727325" cy="42545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/>
              <a:t>PROTEASA Gástrica</a:t>
            </a:r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1333500" y="2474913"/>
            <a:ext cx="2951163" cy="2677656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  <a:p>
            <a:pPr algn="l">
              <a:defRPr/>
            </a:pPr>
            <a:endParaRPr lang="es-MX" sz="1600" dirty="0"/>
          </a:p>
          <a:p>
            <a:pPr algn="l">
              <a:defRPr/>
            </a:pPr>
            <a:r>
              <a:rPr lang="es-MX" sz="1600" b="1" dirty="0"/>
              <a:t>Pepsinógeno inactivo</a:t>
            </a:r>
            <a:r>
              <a:rPr lang="es-MX" sz="1600" dirty="0"/>
              <a:t> </a:t>
            </a:r>
          </a:p>
          <a:p>
            <a:pPr algn="l">
              <a:defRPr/>
            </a:pPr>
            <a:r>
              <a:rPr lang="es-MX" sz="1600" dirty="0"/>
              <a:t>secretado por C. Principales </a:t>
            </a:r>
          </a:p>
          <a:p>
            <a:pPr algn="l">
              <a:defRPr/>
            </a:pPr>
            <a:endParaRPr lang="es-MX" sz="1600" dirty="0"/>
          </a:p>
          <a:p>
            <a:pPr algn="l">
              <a:defRPr/>
            </a:pPr>
            <a:r>
              <a:rPr lang="es-MX" sz="1600" dirty="0"/>
              <a:t>Activación en </a:t>
            </a:r>
            <a:r>
              <a:rPr lang="es-MX" sz="1600" b="1" dirty="0"/>
              <a:t>pH ácido</a:t>
            </a:r>
            <a:r>
              <a:rPr lang="es-MX" sz="1600" dirty="0"/>
              <a:t> </a:t>
            </a:r>
          </a:p>
          <a:p>
            <a:pPr algn="l">
              <a:defRPr/>
            </a:pPr>
            <a:r>
              <a:rPr lang="es-MX" sz="1600" dirty="0"/>
              <a:t>Inactivación  en pH alcalino</a:t>
            </a:r>
          </a:p>
          <a:p>
            <a:pPr algn="l">
              <a:defRPr/>
            </a:pPr>
            <a:endParaRPr lang="es-MX" sz="1600" dirty="0"/>
          </a:p>
          <a:p>
            <a:pPr algn="l">
              <a:defRPr/>
            </a:pPr>
            <a:r>
              <a:rPr lang="es-MX" sz="1600" b="1" dirty="0" err="1"/>
              <a:t>Endopeptidasa</a:t>
            </a:r>
            <a:r>
              <a:rPr lang="es-MX" sz="1600" b="1" dirty="0"/>
              <a:t> </a:t>
            </a:r>
            <a:r>
              <a:rPr lang="es-MX" sz="1600" dirty="0"/>
              <a:t>hidroliza enlaces con </a:t>
            </a:r>
            <a:r>
              <a:rPr lang="es-MX" sz="1600" dirty="0" err="1"/>
              <a:t>aa</a:t>
            </a:r>
            <a:r>
              <a:rPr lang="es-MX" sz="1600" dirty="0"/>
              <a:t> aromáticos</a:t>
            </a: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5580063" y="2852738"/>
            <a:ext cx="2663825" cy="2224087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MX" sz="2000" b="1" dirty="0"/>
              <a:t>Productos:</a:t>
            </a:r>
          </a:p>
          <a:p>
            <a:pPr algn="l"/>
            <a:endParaRPr lang="es-MX" sz="10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MX" sz="2000" dirty="0" err="1"/>
              <a:t>Polipéptidos</a:t>
            </a:r>
            <a:r>
              <a:rPr lang="es-MX" sz="2000" dirty="0"/>
              <a:t> varios tamaños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s-MX" sz="2000" dirty="0" err="1"/>
              <a:t>Proteosas</a:t>
            </a:r>
            <a:endParaRPr lang="es-MX" sz="20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MX" sz="2000" dirty="0"/>
              <a:t>Peptonas</a:t>
            </a:r>
          </a:p>
          <a:p>
            <a:pPr algn="l"/>
            <a:endParaRPr lang="es-MX" sz="1000" dirty="0"/>
          </a:p>
          <a:p>
            <a:pPr algn="l"/>
            <a:r>
              <a:rPr lang="es-MX" b="1" dirty="0"/>
              <a:t>Estímulo para CCK</a:t>
            </a:r>
          </a:p>
        </p:txBody>
      </p:sp>
      <p:sp>
        <p:nvSpPr>
          <p:cNvPr id="162828" name="AutoShape 12"/>
          <p:cNvSpPr>
            <a:spLocks noChangeArrowheads="1"/>
          </p:cNvSpPr>
          <p:nvPr/>
        </p:nvSpPr>
        <p:spPr bwMode="auto">
          <a:xfrm>
            <a:off x="4300341" y="3686437"/>
            <a:ext cx="1279721" cy="246620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552914" y="690139"/>
            <a:ext cx="1224558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5279562" y="520862"/>
            <a:ext cx="3396894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600" b="1" dirty="0"/>
              <a:t>III. </a:t>
            </a:r>
            <a:r>
              <a:rPr lang="es-ES" sz="1600" b="1" dirty="0" smtClean="0"/>
              <a:t>DIGESTIÓN PROTEÍNAS</a:t>
            </a:r>
            <a:endParaRPr lang="es-ES" sz="1600" b="1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416636" y="975281"/>
            <a:ext cx="225982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 algn="l"/>
            <a:r>
              <a:rPr lang="es-ES" dirty="0" smtClean="0"/>
              <a:t>3. Acción Estómago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nimBg="1"/>
      <p:bldP spid="162827" grpId="0" animBg="1"/>
      <p:bldP spid="16282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611560" y="2450652"/>
            <a:ext cx="1888708" cy="1110084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8" name="Text Box 8"/>
          <p:cNvSpPr txBox="1">
            <a:spLocks noChangeArrowheads="1"/>
          </p:cNvSpPr>
          <p:nvPr/>
        </p:nvSpPr>
        <p:spPr bwMode="auto">
          <a:xfrm>
            <a:off x="1288376" y="3183656"/>
            <a:ext cx="65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85%</a:t>
            </a:r>
          </a:p>
        </p:txBody>
      </p:sp>
      <p:sp>
        <p:nvSpPr>
          <p:cNvPr id="64522" name="Rectangle 12"/>
          <p:cNvSpPr>
            <a:spLocks noChangeArrowheads="1"/>
          </p:cNvSpPr>
          <p:nvPr/>
        </p:nvSpPr>
        <p:spPr bwMode="auto">
          <a:xfrm>
            <a:off x="5435600" y="1196975"/>
            <a:ext cx="2089150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3" name="Text Box 14"/>
          <p:cNvSpPr txBox="1">
            <a:spLocks noChangeArrowheads="1"/>
          </p:cNvSpPr>
          <p:nvPr/>
        </p:nvSpPr>
        <p:spPr bwMode="auto">
          <a:xfrm>
            <a:off x="3924300" y="3524250"/>
            <a:ext cx="2935288" cy="336550"/>
          </a:xfrm>
          <a:prstGeom prst="rect">
            <a:avLst/>
          </a:prstGeom>
          <a:solidFill>
            <a:srgbClr val="F88CCA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Proteasas Pancreáticas LUZ</a:t>
            </a:r>
          </a:p>
        </p:txBody>
      </p:sp>
      <p:sp>
        <p:nvSpPr>
          <p:cNvPr id="64524" name="Rectangle 15"/>
          <p:cNvSpPr>
            <a:spLocks noChangeArrowheads="1"/>
          </p:cNvSpPr>
          <p:nvPr/>
        </p:nvSpPr>
        <p:spPr bwMode="auto">
          <a:xfrm>
            <a:off x="3779838" y="836613"/>
            <a:ext cx="15843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6" name="Oval 17"/>
          <p:cNvSpPr>
            <a:spLocks noChangeArrowheads="1"/>
          </p:cNvSpPr>
          <p:nvPr/>
        </p:nvSpPr>
        <p:spPr bwMode="auto">
          <a:xfrm>
            <a:off x="7019925" y="42926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7" name="Oval 18"/>
          <p:cNvSpPr>
            <a:spLocks noChangeArrowheads="1"/>
          </p:cNvSpPr>
          <p:nvPr/>
        </p:nvSpPr>
        <p:spPr bwMode="auto">
          <a:xfrm>
            <a:off x="7740650" y="48688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8" name="Rectangle 19"/>
          <p:cNvSpPr>
            <a:spLocks noChangeArrowheads="1"/>
          </p:cNvSpPr>
          <p:nvPr/>
        </p:nvSpPr>
        <p:spPr bwMode="auto">
          <a:xfrm>
            <a:off x="5867400" y="4437063"/>
            <a:ext cx="252095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88" name="Text Box 20"/>
          <p:cNvSpPr txBox="1">
            <a:spLocks noChangeArrowheads="1"/>
          </p:cNvSpPr>
          <p:nvPr/>
        </p:nvSpPr>
        <p:spPr bwMode="auto">
          <a:xfrm>
            <a:off x="5893397" y="4780543"/>
            <a:ext cx="1308370" cy="584775"/>
          </a:xfrm>
          <a:prstGeom prst="rect">
            <a:avLst/>
          </a:prstGeom>
          <a:solidFill>
            <a:srgbClr val="FFD9F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err="1"/>
              <a:t>Peptidasas</a:t>
            </a:r>
            <a:r>
              <a:rPr lang="es-ES_tradnl" sz="1600" b="1" dirty="0"/>
              <a:t> </a:t>
            </a:r>
            <a:endParaRPr lang="es-ES_tradnl" sz="1600" b="1" dirty="0" smtClean="0"/>
          </a:p>
          <a:p>
            <a:pPr>
              <a:defRPr/>
            </a:pPr>
            <a:r>
              <a:rPr lang="es-ES_tradnl" sz="1600" b="1" dirty="0" smtClean="0"/>
              <a:t>M</a:t>
            </a:r>
            <a:r>
              <a:rPr lang="es-ES_tradnl" sz="1600" b="1" dirty="0"/>
              <a:t>. Apical</a:t>
            </a:r>
          </a:p>
        </p:txBody>
      </p:sp>
      <p:sp>
        <p:nvSpPr>
          <p:cNvPr id="64530" name="Line 21"/>
          <p:cNvSpPr>
            <a:spLocks noChangeShapeType="1"/>
          </p:cNvSpPr>
          <p:nvPr/>
        </p:nvSpPr>
        <p:spPr bwMode="auto">
          <a:xfrm>
            <a:off x="1187450" y="2276475"/>
            <a:ext cx="71294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4531" name="Rectangle 22"/>
          <p:cNvSpPr>
            <a:spLocks noChangeArrowheads="1"/>
          </p:cNvSpPr>
          <p:nvPr/>
        </p:nvSpPr>
        <p:spPr bwMode="auto">
          <a:xfrm>
            <a:off x="5003800" y="4005263"/>
            <a:ext cx="17287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Rectángulo"/>
          <p:cNvSpPr/>
          <p:nvPr/>
        </p:nvSpPr>
        <p:spPr bwMode="auto">
          <a:xfrm>
            <a:off x="3131840" y="1484784"/>
            <a:ext cx="144016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60770" y="309563"/>
            <a:ext cx="2915638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400" b="1" dirty="0"/>
              <a:t>III. </a:t>
            </a:r>
            <a:r>
              <a:rPr lang="es-ES" sz="1400" b="1" dirty="0" smtClean="0"/>
              <a:t>DIGESTIÓN PROTEÍNAS</a:t>
            </a:r>
            <a:endParaRPr lang="es-ES" sz="1400" b="1" dirty="0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6516216" y="2352090"/>
            <a:ext cx="2316526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Acción I. Delgado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6753393" y="704850"/>
            <a:ext cx="2123015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/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Acción </a:t>
            </a: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Estómago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5076398" y="5602014"/>
            <a:ext cx="1439818" cy="923330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/>
              <a:t>Dipéptidos</a:t>
            </a:r>
          </a:p>
          <a:p>
            <a:r>
              <a:rPr lang="es-VE" b="1" dirty="0" smtClean="0"/>
              <a:t>Tripéptidos</a:t>
            </a:r>
          </a:p>
          <a:p>
            <a:r>
              <a:rPr lang="es-VE" b="1" dirty="0" smtClean="0"/>
              <a:t>AA pocos</a:t>
            </a:r>
            <a:endParaRPr lang="es-VE" b="1" dirty="0"/>
          </a:p>
        </p:txBody>
      </p:sp>
      <p:sp>
        <p:nvSpPr>
          <p:cNvPr id="4" name="Rectángulo 3"/>
          <p:cNvSpPr/>
          <p:nvPr/>
        </p:nvSpPr>
        <p:spPr bwMode="auto">
          <a:xfrm>
            <a:off x="1002525" y="4209938"/>
            <a:ext cx="2345339" cy="73123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600863" y="4400550"/>
            <a:ext cx="1439818" cy="923330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/>
              <a:t>Dipéptidos</a:t>
            </a:r>
          </a:p>
          <a:p>
            <a:r>
              <a:rPr lang="es-VE" b="1" dirty="0" smtClean="0"/>
              <a:t>Tripéptidos</a:t>
            </a:r>
          </a:p>
          <a:p>
            <a:r>
              <a:rPr lang="es-VE" b="1" dirty="0" smtClean="0"/>
              <a:t>AA pocos</a:t>
            </a:r>
            <a:endParaRPr lang="es-VE" b="1" dirty="0"/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1467345" y="1274948"/>
            <a:ext cx="52129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dirty="0"/>
              <a:t>15%</a:t>
            </a: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3848013" y="982560"/>
            <a:ext cx="888384" cy="523220"/>
          </a:xfrm>
          <a:prstGeom prst="rect">
            <a:avLst/>
          </a:prstGeom>
          <a:solidFill>
            <a:srgbClr val="FFD9FF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/>
              <a:t>Pepsina </a:t>
            </a:r>
            <a:endParaRPr lang="es-ES_tradnl" sz="1400" b="1" dirty="0" smtClean="0"/>
          </a:p>
          <a:p>
            <a:pPr>
              <a:defRPr/>
            </a:pPr>
            <a:r>
              <a:rPr lang="es-ES_tradnl" sz="1400" b="1" dirty="0" smtClean="0"/>
              <a:t>LUZ</a:t>
            </a:r>
            <a:endParaRPr lang="es-ES_tradnl" sz="1400" b="1" dirty="0"/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2752954" y="1795923"/>
            <a:ext cx="1713931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OLIGOPÉPTIDOS</a:t>
            </a:r>
          </a:p>
        </p:txBody>
      </p: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3045211" y="548680"/>
            <a:ext cx="1276311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PROTEINAS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1105869" y="1011343"/>
            <a:ext cx="1244250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ESTÓMAGO</a:t>
            </a: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" name="Oval 6"/>
          <p:cNvSpPr>
            <a:spLocks noChangeArrowheads="1"/>
          </p:cNvSpPr>
          <p:nvPr/>
        </p:nvSpPr>
        <p:spPr bwMode="auto">
          <a:xfrm>
            <a:off x="894353" y="686432"/>
            <a:ext cx="1681054" cy="1104651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cxnSp>
        <p:nvCxnSpPr>
          <p:cNvPr id="35" name="Conector recto de flecha 34"/>
          <p:cNvCxnSpPr>
            <a:stCxn id="32" idx="2"/>
          </p:cNvCxnSpPr>
          <p:nvPr/>
        </p:nvCxnSpPr>
        <p:spPr bwMode="auto">
          <a:xfrm>
            <a:off x="3683367" y="856457"/>
            <a:ext cx="11259" cy="9394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 Box 23"/>
          <p:cNvSpPr txBox="1">
            <a:spLocks noChangeArrowheads="1"/>
          </p:cNvSpPr>
          <p:nvPr/>
        </p:nvSpPr>
        <p:spPr bwMode="auto">
          <a:xfrm>
            <a:off x="849258" y="2654377"/>
            <a:ext cx="146226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INTESTINO</a:t>
            </a:r>
          </a:p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DELGADO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3131840" y="2984779"/>
            <a:ext cx="1431803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PROTEINAS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7577" name="Text Box 9"/>
          <p:cNvSpPr txBox="1">
            <a:spLocks noChangeArrowheads="1"/>
          </p:cNvSpPr>
          <p:nvPr/>
        </p:nvSpPr>
        <p:spPr bwMode="auto">
          <a:xfrm>
            <a:off x="7259183" y="1039515"/>
            <a:ext cx="123662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Conector recto 14"/>
          <p:cNvCxnSpPr>
            <a:stCxn id="37" idx="2"/>
          </p:cNvCxnSpPr>
          <p:nvPr/>
        </p:nvCxnSpPr>
        <p:spPr bwMode="auto">
          <a:xfrm flipH="1">
            <a:off x="3847741" y="3323333"/>
            <a:ext cx="1" cy="72796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16"/>
          <p:cNvCxnSpPr/>
          <p:nvPr/>
        </p:nvCxnSpPr>
        <p:spPr bwMode="auto">
          <a:xfrm>
            <a:off x="2308890" y="4051300"/>
            <a:ext cx="34870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de flecha 42"/>
          <p:cNvCxnSpPr>
            <a:endCxn id="3" idx="0"/>
          </p:cNvCxnSpPr>
          <p:nvPr/>
        </p:nvCxnSpPr>
        <p:spPr bwMode="auto">
          <a:xfrm>
            <a:off x="2320772" y="4051300"/>
            <a:ext cx="0" cy="3492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de flecha 47"/>
          <p:cNvCxnSpPr>
            <a:endCxn id="28" idx="0"/>
          </p:cNvCxnSpPr>
          <p:nvPr/>
        </p:nvCxnSpPr>
        <p:spPr bwMode="auto">
          <a:xfrm>
            <a:off x="5795963" y="4051300"/>
            <a:ext cx="344" cy="155071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4788024" y="4332916"/>
            <a:ext cx="1914525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OLIGOPÉPTIDOS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animBg="1"/>
      <p:bldP spid="64518" grpId="0"/>
      <p:bldP spid="64523" grpId="0" animBg="1"/>
      <p:bldP spid="237588" grpId="0" animBg="1"/>
      <p:bldP spid="28" grpId="0" animBg="1"/>
      <p:bldP spid="3" grpId="0" animBg="1"/>
      <p:bldP spid="36" grpId="0" animBg="1"/>
      <p:bldP spid="37" grpId="0" animBg="1"/>
      <p:bldP spid="237591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5773097" y="476250"/>
            <a:ext cx="2903359" cy="307777"/>
          </a:xfrm>
          <a:prstGeom prst="rect">
            <a:avLst/>
          </a:prstGeom>
          <a:solidFill>
            <a:srgbClr val="2FC7C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6248977" y="883236"/>
            <a:ext cx="242747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4. Acción </a:t>
            </a:r>
            <a:r>
              <a:rPr lang="es-ES" sz="1600" b="1" dirty="0"/>
              <a:t>I. Delgado </a:t>
            </a:r>
          </a:p>
        </p:txBody>
      </p:sp>
      <p:sp>
        <p:nvSpPr>
          <p:cNvPr id="65540" name="Rectangle 12"/>
          <p:cNvSpPr>
            <a:spLocks noChangeArrowheads="1"/>
          </p:cNvSpPr>
          <p:nvPr/>
        </p:nvSpPr>
        <p:spPr bwMode="auto">
          <a:xfrm>
            <a:off x="1547813" y="40481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1635125" y="2255838"/>
            <a:ext cx="3384550" cy="3765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ENDOPEPTIDASAS</a:t>
            </a:r>
          </a:p>
          <a:p>
            <a:pPr algn="l">
              <a:defRPr/>
            </a:pPr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MX" sz="1600" b="1" dirty="0"/>
              <a:t>   Tripsina </a:t>
            </a:r>
            <a:r>
              <a:rPr lang="es-MX" sz="1600" dirty="0"/>
              <a:t>entre </a:t>
            </a:r>
            <a:r>
              <a:rPr lang="es-MX" sz="1600" dirty="0" err="1"/>
              <a:t>aa</a:t>
            </a:r>
            <a:r>
              <a:rPr lang="es-MX" sz="1600" dirty="0"/>
              <a:t>  básicos</a:t>
            </a:r>
          </a:p>
          <a:p>
            <a:pPr algn="l">
              <a:defRPr/>
            </a:pPr>
            <a:r>
              <a:rPr lang="es-MX" sz="1600" b="1" dirty="0"/>
              <a:t>   </a:t>
            </a:r>
            <a:r>
              <a:rPr lang="es-MX" sz="1600" b="1" dirty="0" err="1"/>
              <a:t>Quimiotripsina</a:t>
            </a:r>
            <a:r>
              <a:rPr lang="es-MX" sz="1600" dirty="0"/>
              <a:t> entre </a:t>
            </a:r>
            <a:r>
              <a:rPr lang="es-MX" sz="1600" dirty="0" err="1"/>
              <a:t>aa</a:t>
            </a:r>
            <a:r>
              <a:rPr lang="es-MX" sz="1600" dirty="0"/>
              <a:t>  </a:t>
            </a:r>
          </a:p>
          <a:p>
            <a:pPr algn="l">
              <a:defRPr/>
            </a:pPr>
            <a:r>
              <a:rPr lang="es-MX" sz="1600" dirty="0"/>
              <a:t>     aromáticos</a:t>
            </a:r>
          </a:p>
          <a:p>
            <a:pPr algn="l">
              <a:defRPr/>
            </a:pPr>
            <a:r>
              <a:rPr lang="es-MX" sz="1600" b="1" dirty="0"/>
              <a:t>   </a:t>
            </a:r>
            <a:r>
              <a:rPr lang="es-MX" sz="1600" b="1" dirty="0" err="1"/>
              <a:t>Elastasa</a:t>
            </a:r>
            <a:r>
              <a:rPr lang="es-MX" sz="1600" dirty="0"/>
              <a:t> entre </a:t>
            </a:r>
            <a:r>
              <a:rPr lang="es-MX" sz="1600" dirty="0" err="1"/>
              <a:t>aa</a:t>
            </a:r>
            <a:r>
              <a:rPr lang="es-MX" sz="1600" dirty="0"/>
              <a:t>  alifáticos </a:t>
            </a:r>
          </a:p>
          <a:p>
            <a:pPr algn="l">
              <a:defRPr/>
            </a:pPr>
            <a:r>
              <a:rPr lang="es-MX" sz="1600" dirty="0"/>
              <a:t>     y neutros</a:t>
            </a:r>
          </a:p>
          <a:p>
            <a:pPr algn="l">
              <a:defRPr/>
            </a:pPr>
            <a:endParaRPr lang="es-MX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MX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EXOPEPTIDASAS</a:t>
            </a:r>
          </a:p>
          <a:p>
            <a:pPr algn="l">
              <a:defRPr/>
            </a:pPr>
            <a:endParaRPr lang="es-MX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MX" sz="1600" b="1" dirty="0"/>
              <a:t>   </a:t>
            </a:r>
            <a:r>
              <a:rPr lang="es-MX" sz="1600" b="1" dirty="0" err="1"/>
              <a:t>Carboxipeptidasas</a:t>
            </a:r>
            <a:r>
              <a:rPr lang="es-MX" sz="1600" b="1" dirty="0"/>
              <a:t> </a:t>
            </a:r>
            <a:r>
              <a:rPr lang="es-MX" sz="1600" dirty="0"/>
              <a:t>enlaces en  </a:t>
            </a:r>
          </a:p>
          <a:p>
            <a:pPr algn="l">
              <a:defRPr/>
            </a:pPr>
            <a:r>
              <a:rPr lang="es-MX" sz="1600" dirty="0"/>
              <a:t>     terminal C </a:t>
            </a:r>
            <a:endParaRPr lang="es-MX" sz="1600" b="1" dirty="0"/>
          </a:p>
          <a:p>
            <a:pPr algn="l">
              <a:defRPr/>
            </a:pPr>
            <a:r>
              <a:rPr lang="es-MX" sz="1600" b="1" dirty="0"/>
              <a:t>      A</a:t>
            </a:r>
            <a:r>
              <a:rPr lang="es-MX" sz="1600" dirty="0"/>
              <a:t> con </a:t>
            </a:r>
            <a:r>
              <a:rPr lang="es-MX" sz="1600" dirty="0" err="1"/>
              <a:t>aa</a:t>
            </a:r>
            <a:r>
              <a:rPr lang="es-MX" sz="1600" dirty="0"/>
              <a:t> neutros alifáticos  </a:t>
            </a:r>
          </a:p>
          <a:p>
            <a:pPr algn="l">
              <a:defRPr/>
            </a:pPr>
            <a:r>
              <a:rPr lang="es-MX" sz="1600" dirty="0"/>
              <a:t>         y aromáticos</a:t>
            </a:r>
          </a:p>
          <a:p>
            <a:pPr algn="l">
              <a:defRPr/>
            </a:pPr>
            <a:r>
              <a:rPr lang="es-MX" sz="1600" b="1" dirty="0"/>
              <a:t>      B</a:t>
            </a:r>
            <a:r>
              <a:rPr lang="es-MX" sz="1600" dirty="0"/>
              <a:t> con </a:t>
            </a:r>
            <a:r>
              <a:rPr lang="es-MX" sz="1600" dirty="0" err="1"/>
              <a:t>aa</a:t>
            </a:r>
            <a:r>
              <a:rPr lang="es-MX" sz="1600" dirty="0"/>
              <a:t> básicos</a:t>
            </a:r>
            <a:r>
              <a:rPr lang="es-MX" dirty="0"/>
              <a:t>                                                                    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5940425" y="3405188"/>
            <a:ext cx="2180405" cy="1661993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b="1" dirty="0"/>
              <a:t>Productos:</a:t>
            </a:r>
          </a:p>
          <a:p>
            <a:pPr algn="l" eaLnBrk="1" hangingPunct="1"/>
            <a:endParaRPr lang="es-MX" sz="1000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Polipéptidos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/>
              <a:t>Peptonas</a:t>
            </a:r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Tri</a:t>
            </a:r>
            <a:r>
              <a:rPr lang="es-MX" dirty="0"/>
              <a:t> y </a:t>
            </a:r>
            <a:r>
              <a:rPr lang="es-MX" dirty="0" err="1"/>
              <a:t>dipéptidos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/>
              <a:t>Pocos AA</a:t>
            </a:r>
          </a:p>
        </p:txBody>
      </p:sp>
      <p:sp>
        <p:nvSpPr>
          <p:cNvPr id="65543" name="Rectangle 17"/>
          <p:cNvSpPr>
            <a:spLocks noChangeArrowheads="1"/>
          </p:cNvSpPr>
          <p:nvPr/>
        </p:nvSpPr>
        <p:spPr bwMode="auto">
          <a:xfrm>
            <a:off x="1619250" y="1679575"/>
            <a:ext cx="3527425" cy="40011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 </a:t>
            </a:r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pancreáticas</a:t>
            </a:r>
            <a:endParaRPr lang="es-ES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7760468" y="1432987"/>
            <a:ext cx="915988" cy="547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/>
              <a:t>LUZ</a:t>
            </a:r>
          </a:p>
        </p:txBody>
      </p:sp>
      <p:sp>
        <p:nvSpPr>
          <p:cNvPr id="71700" name="AutoShape 20"/>
          <p:cNvSpPr>
            <a:spLocks noChangeArrowheads="1"/>
          </p:cNvSpPr>
          <p:nvPr/>
        </p:nvSpPr>
        <p:spPr bwMode="auto">
          <a:xfrm>
            <a:off x="5019675" y="3911600"/>
            <a:ext cx="863600" cy="309488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803709" y="908050"/>
            <a:ext cx="1488207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3" grpId="0" animBg="1"/>
      <p:bldP spid="71694" grpId="0" animBg="1"/>
      <p:bldP spid="71698" grpId="0" animBg="1"/>
      <p:bldP spid="717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519009" y="2352342"/>
            <a:ext cx="3671887" cy="28007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dirty="0" smtClean="0">
                <a:latin typeface="Comic Sans MS" pitchFamily="66" charset="0"/>
              </a:rPr>
              <a:t> DIGESTIÓN</a:t>
            </a:r>
          </a:p>
          <a:p>
            <a:pPr>
              <a:buFontTx/>
              <a:buAutoNum type="romanUcPeriod"/>
              <a:defRPr/>
            </a:pPr>
            <a:endParaRPr lang="es-ES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dirty="0" smtClean="0">
                <a:latin typeface="Comic Sans MS" pitchFamily="66" charset="0"/>
              </a:rPr>
              <a:t> D. CARBOHIDRATOS</a:t>
            </a:r>
          </a:p>
          <a:p>
            <a:pPr>
              <a:buFontTx/>
              <a:buAutoNum type="romanUcPeriod"/>
              <a:defRPr/>
            </a:pPr>
            <a:endParaRPr lang="es-ES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dirty="0" smtClean="0">
                <a:latin typeface="Comic Sans MS" pitchFamily="66" charset="0"/>
              </a:rPr>
              <a:t> D. PROTEÍNAS</a:t>
            </a:r>
          </a:p>
          <a:p>
            <a:pPr>
              <a:defRPr/>
            </a:pPr>
            <a:endParaRPr lang="es-ES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latin typeface="Comic Sans MS" pitchFamily="66" charset="0"/>
              </a:rPr>
              <a:t>IV.  D. GRASAS</a:t>
            </a:r>
          </a:p>
          <a:p>
            <a:pPr>
              <a:defRPr/>
            </a:pPr>
            <a:endParaRPr lang="es-ES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" dirty="0" smtClean="0">
                <a:latin typeface="Comic Sans MS" pitchFamily="66" charset="0"/>
              </a:rPr>
              <a:t>V.   D. ÁCIDOS NUCLÉICOS</a:t>
            </a:r>
          </a:p>
        </p:txBody>
      </p:sp>
      <p:pic>
        <p:nvPicPr>
          <p:cNvPr id="6147" name="Picture 7" descr="digestion2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1633538"/>
            <a:ext cx="4360862" cy="3589337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7162800" y="1844675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6588125" y="1916113"/>
            <a:ext cx="1746250" cy="400050"/>
          </a:xfrm>
          <a:prstGeom prst="rect">
            <a:avLst/>
          </a:prstGeom>
          <a:solidFill>
            <a:srgbClr val="FF904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000" dirty="0"/>
              <a:t>DIGESTIÓN</a:t>
            </a:r>
          </a:p>
        </p:txBody>
      </p:sp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5794375" y="2492375"/>
            <a:ext cx="720725" cy="215900"/>
          </a:xfrm>
          <a:prstGeom prst="rect">
            <a:avLst/>
          </a:prstGeom>
          <a:solidFill>
            <a:srgbClr val="FFBB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2" name="Text Box 14"/>
          <p:cNvSpPr txBox="1">
            <a:spLocks noChangeArrowheads="1"/>
          </p:cNvSpPr>
          <p:nvPr/>
        </p:nvSpPr>
        <p:spPr bwMode="auto">
          <a:xfrm>
            <a:off x="4211638" y="3213100"/>
            <a:ext cx="1368425" cy="885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polímeros</a:t>
            </a:r>
            <a:r>
              <a:rPr lang="es-ES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 pequeños polímeros</a:t>
            </a:r>
          </a:p>
        </p:txBody>
      </p:sp>
      <p:sp>
        <p:nvSpPr>
          <p:cNvPr id="6152" name="Rectangle 17"/>
          <p:cNvSpPr>
            <a:spLocks noChangeArrowheads="1"/>
          </p:cNvSpPr>
          <p:nvPr/>
        </p:nvSpPr>
        <p:spPr bwMode="auto">
          <a:xfrm>
            <a:off x="6443663" y="3213100"/>
            <a:ext cx="863600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53" name="Rectangle 19"/>
          <p:cNvSpPr>
            <a:spLocks noChangeArrowheads="1"/>
          </p:cNvSpPr>
          <p:nvPr/>
        </p:nvSpPr>
        <p:spPr bwMode="auto">
          <a:xfrm>
            <a:off x="4572000" y="2133600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4630738" y="1984375"/>
            <a:ext cx="1093787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PEPSINA</a:t>
            </a:r>
          </a:p>
          <a:p>
            <a:pPr>
              <a:defRPr/>
            </a:pPr>
            <a:r>
              <a:rPr lang="es-E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corta</a:t>
            </a:r>
          </a:p>
        </p:txBody>
      </p:sp>
      <p:sp>
        <p:nvSpPr>
          <p:cNvPr id="6155" name="Rectangle 20"/>
          <p:cNvSpPr>
            <a:spLocks noChangeArrowheads="1"/>
          </p:cNvSpPr>
          <p:nvPr/>
        </p:nvSpPr>
        <p:spPr bwMode="auto">
          <a:xfrm>
            <a:off x="7451725" y="3933825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6948488" y="3644900"/>
            <a:ext cx="1241425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TRIPSINA</a:t>
            </a:r>
          </a:p>
          <a:p>
            <a:pPr>
              <a:defRPr/>
            </a:pPr>
            <a:r>
              <a:rPr lang="es-E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corta</a:t>
            </a:r>
          </a:p>
        </p:txBody>
      </p:sp>
      <p:sp>
        <p:nvSpPr>
          <p:cNvPr id="6157" name="Rectangle 21"/>
          <p:cNvSpPr>
            <a:spLocks noChangeArrowheads="1"/>
          </p:cNvSpPr>
          <p:nvPr/>
        </p:nvSpPr>
        <p:spPr bwMode="auto">
          <a:xfrm>
            <a:off x="5508625" y="4652963"/>
            <a:ext cx="15113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5364163" y="4365625"/>
            <a:ext cx="165735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pequeños polímeros en </a:t>
            </a:r>
            <a:r>
              <a:rPr lang="es-ES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monómeros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552690" y="1552822"/>
            <a:ext cx="1532711" cy="769441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</a:rPr>
              <a:t>TEMA 8 </a:t>
            </a:r>
            <a:r>
              <a:rPr lang="es-ES" sz="2000" b="1" dirty="0" smtClean="0">
                <a:solidFill>
                  <a:srgbClr val="000000"/>
                </a:solidFill>
              </a:rPr>
              <a:t>Digestión</a:t>
            </a:r>
            <a:endParaRPr lang="es-ES" sz="2000" b="1" dirty="0">
              <a:solidFill>
                <a:srgbClr val="000000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ChangeArrowheads="1"/>
          </p:cNvSpPr>
          <p:nvPr/>
        </p:nvSpPr>
        <p:spPr bwMode="auto">
          <a:xfrm>
            <a:off x="1547813" y="404813"/>
            <a:ext cx="27368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042988" y="2335213"/>
            <a:ext cx="4392612" cy="2308324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ENDOPEPTIDASAS</a:t>
            </a:r>
          </a:p>
          <a:p>
            <a:pPr algn="l">
              <a:defRPr/>
            </a:pPr>
            <a:r>
              <a:rPr lang="es-MX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Enteropeptidasa</a:t>
            </a:r>
            <a:r>
              <a:rPr lang="es-MX" sz="1600" dirty="0"/>
              <a:t> </a:t>
            </a:r>
            <a:r>
              <a:rPr lang="es-MX" sz="1400" b="1" dirty="0"/>
              <a:t>o ENTEROKINASA</a:t>
            </a:r>
            <a:r>
              <a:rPr lang="es-MX" sz="1600" dirty="0"/>
              <a:t> </a:t>
            </a:r>
          </a:p>
          <a:p>
            <a:pPr algn="l">
              <a:defRPr/>
            </a:pPr>
            <a:r>
              <a:rPr lang="es-MX" sz="1600" dirty="0"/>
              <a:t>activa </a:t>
            </a:r>
            <a:r>
              <a:rPr lang="es-MX" sz="1600" dirty="0" err="1"/>
              <a:t>tripsinógeno</a:t>
            </a:r>
            <a:r>
              <a:rPr lang="es-MX" sz="1600" dirty="0"/>
              <a:t> a tripsina</a:t>
            </a:r>
          </a:p>
          <a:p>
            <a:pPr algn="l">
              <a:defRPr/>
            </a:pPr>
            <a:endParaRPr lang="es-MX" sz="1600" dirty="0"/>
          </a:p>
          <a:p>
            <a:pPr algn="l">
              <a:defRPr/>
            </a:pPr>
            <a:r>
              <a:rPr lang="es-MX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EXOPEPTIDASAS</a:t>
            </a:r>
          </a:p>
          <a:p>
            <a:pPr algn="l">
              <a:defRPr/>
            </a:pPr>
            <a:r>
              <a:rPr lang="es-MX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Aminopeptidasa</a:t>
            </a:r>
            <a:r>
              <a:rPr lang="es-MX" sz="1600" dirty="0"/>
              <a:t> </a:t>
            </a:r>
            <a:r>
              <a:rPr lang="es-MX" sz="1600" dirty="0" err="1"/>
              <a:t>cliva</a:t>
            </a:r>
            <a:r>
              <a:rPr lang="es-MX" sz="1600" dirty="0"/>
              <a:t> el </a:t>
            </a:r>
            <a:r>
              <a:rPr lang="es-MX" sz="1600" dirty="0" err="1"/>
              <a:t>aa</a:t>
            </a:r>
            <a:r>
              <a:rPr lang="es-MX" sz="1600" dirty="0"/>
              <a:t> del terminal N</a:t>
            </a:r>
          </a:p>
          <a:p>
            <a:pPr algn="l">
              <a:defRPr/>
            </a:pPr>
            <a:r>
              <a:rPr lang="es-MX" sz="16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Carboxipeptidasa</a:t>
            </a:r>
            <a:r>
              <a:rPr lang="es-MX" sz="1600" dirty="0"/>
              <a:t> </a:t>
            </a:r>
            <a:r>
              <a:rPr lang="es-MX" sz="1600" dirty="0" err="1"/>
              <a:t>cliva</a:t>
            </a:r>
            <a:r>
              <a:rPr lang="es-MX" sz="1600" dirty="0"/>
              <a:t> el AA del terminal C</a:t>
            </a:r>
          </a:p>
          <a:p>
            <a:pPr algn="l">
              <a:defRPr/>
            </a:pPr>
            <a:endParaRPr lang="es-MX" sz="1600" b="1" dirty="0"/>
          </a:p>
          <a:p>
            <a:pPr algn="l">
              <a:defRPr/>
            </a:pPr>
            <a:r>
              <a:rPr lang="es-MX" sz="1600" b="1" dirty="0" err="1" smtClean="0"/>
              <a:t>Dipeptidasa</a:t>
            </a:r>
            <a:r>
              <a:rPr lang="es-MX" sz="1600" b="1" dirty="0" smtClean="0"/>
              <a:t> </a:t>
            </a:r>
            <a:r>
              <a:rPr lang="es-MX" sz="1600" dirty="0"/>
              <a:t>cliva </a:t>
            </a:r>
            <a:r>
              <a:rPr lang="es-MX" sz="1600" dirty="0" err="1"/>
              <a:t>dipéptido</a:t>
            </a:r>
            <a:r>
              <a:rPr lang="es-MX" sz="1600" dirty="0"/>
              <a:t> en 2 AA</a:t>
            </a: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6227763" y="2817813"/>
            <a:ext cx="1721946" cy="1477328"/>
          </a:xfrm>
          <a:prstGeom prst="rect">
            <a:avLst/>
          </a:prstGeom>
          <a:solidFill>
            <a:srgbClr val="EFFA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 dirty="0"/>
              <a:t>Productos</a:t>
            </a:r>
          </a:p>
          <a:p>
            <a:pPr algn="l" eaLnBrk="1" hangingPunct="1"/>
            <a:endParaRPr lang="es-MX" b="1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Tripéptidos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 err="1"/>
              <a:t>Dipéptidos</a:t>
            </a:r>
            <a:endParaRPr lang="es-MX" dirty="0"/>
          </a:p>
          <a:p>
            <a:pPr marL="285750" indent="-285750" algn="l" eaLnBrk="1" hangingPunct="1">
              <a:buFont typeface="Arial" pitchFamily="34" charset="0"/>
              <a:buChar char="•"/>
            </a:pPr>
            <a:r>
              <a:rPr lang="es-MX" dirty="0"/>
              <a:t> AA</a:t>
            </a:r>
          </a:p>
        </p:txBody>
      </p:sp>
      <p:sp>
        <p:nvSpPr>
          <p:cNvPr id="66565" name="Rectangle 12"/>
          <p:cNvSpPr>
            <a:spLocks noChangeArrowheads="1"/>
          </p:cNvSpPr>
          <p:nvPr/>
        </p:nvSpPr>
        <p:spPr bwMode="auto">
          <a:xfrm>
            <a:off x="1042988" y="1773238"/>
            <a:ext cx="2232025" cy="40011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</a:t>
            </a:r>
          </a:p>
        </p:txBody>
      </p:sp>
      <p:sp>
        <p:nvSpPr>
          <p:cNvPr id="164880" name="AutoShape 16"/>
          <p:cNvSpPr>
            <a:spLocks noChangeArrowheads="1"/>
          </p:cNvSpPr>
          <p:nvPr/>
        </p:nvSpPr>
        <p:spPr bwMode="auto">
          <a:xfrm>
            <a:off x="5508625" y="3357563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971550" y="1052513"/>
            <a:ext cx="108017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4884" name="Text Box 20"/>
          <p:cNvSpPr txBox="1">
            <a:spLocks noChangeArrowheads="1"/>
          </p:cNvSpPr>
          <p:nvPr/>
        </p:nvSpPr>
        <p:spPr bwMode="auto">
          <a:xfrm>
            <a:off x="971550" y="5228947"/>
            <a:ext cx="5548314" cy="400110"/>
          </a:xfrm>
          <a:prstGeom prst="rect">
            <a:avLst/>
          </a:prstGeom>
          <a:noFill/>
          <a:ln>
            <a:noFill/>
          </a:ln>
          <a:effectLst>
            <a:outerShdw dist="17961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solidFill>
                  <a:srgbClr val="FF0000"/>
                </a:solidFill>
              </a:rPr>
              <a:t>*</a:t>
            </a:r>
            <a:r>
              <a:rPr lang="es-ES_tradnl" sz="2000" dirty="0">
                <a:solidFill>
                  <a:srgbClr val="800080"/>
                </a:solidFill>
              </a:rPr>
              <a:t>¿Quién activa la secreción de </a:t>
            </a:r>
            <a:r>
              <a:rPr lang="es-ES_tradnl" sz="2000" dirty="0" err="1">
                <a:solidFill>
                  <a:srgbClr val="800080"/>
                </a:solidFill>
              </a:rPr>
              <a:t>enterokinasa</a:t>
            </a:r>
            <a:r>
              <a:rPr lang="es-ES_tradnl" sz="2000" dirty="0">
                <a:solidFill>
                  <a:srgbClr val="800080"/>
                </a:solidFill>
              </a:rPr>
              <a:t>?</a:t>
            </a:r>
          </a:p>
        </p:txBody>
      </p:sp>
      <p:sp>
        <p:nvSpPr>
          <p:cNvPr id="164886" name="Text Box 22"/>
          <p:cNvSpPr txBox="1">
            <a:spLocks noChangeArrowheads="1"/>
          </p:cNvSpPr>
          <p:nvPr/>
        </p:nvSpPr>
        <p:spPr bwMode="auto">
          <a:xfrm>
            <a:off x="5710856" y="561231"/>
            <a:ext cx="2903359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64887" name="Rectangle 23"/>
          <p:cNvSpPr>
            <a:spLocks noChangeArrowheads="1"/>
          </p:cNvSpPr>
          <p:nvPr/>
        </p:nvSpPr>
        <p:spPr bwMode="auto">
          <a:xfrm>
            <a:off x="6528836" y="965060"/>
            <a:ext cx="2088232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400" b="1" dirty="0" smtClean="0"/>
              <a:t>4. Acción </a:t>
            </a:r>
            <a:r>
              <a:rPr lang="es-ES" sz="1400" b="1" dirty="0"/>
              <a:t>I. Delgado </a:t>
            </a:r>
          </a:p>
        </p:txBody>
      </p:sp>
      <p:sp>
        <p:nvSpPr>
          <p:cNvPr id="164888" name="Rectangle 24"/>
          <p:cNvSpPr>
            <a:spLocks noChangeArrowheads="1"/>
          </p:cNvSpPr>
          <p:nvPr/>
        </p:nvSpPr>
        <p:spPr bwMode="auto">
          <a:xfrm>
            <a:off x="6647057" y="1405399"/>
            <a:ext cx="185178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Memb. Apical </a:t>
            </a:r>
          </a:p>
          <a:p>
            <a:pPr>
              <a:defRPr/>
            </a:pPr>
            <a:r>
              <a:rPr lang="es-ES" sz="2000"/>
              <a:t>enterocitos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64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2" grpId="0" animBg="1"/>
      <p:bldP spid="164874" grpId="0" animBg="1"/>
      <p:bldP spid="66565" grpId="0" animBg="1"/>
      <p:bldP spid="164880" grpId="0" animBg="1"/>
      <p:bldP spid="164884" grpId="0"/>
      <p:bldP spid="164888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1042988" y="2852738"/>
            <a:ext cx="3384550" cy="16287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1600" b="1"/>
              <a:t>Peptidasas</a:t>
            </a:r>
            <a:r>
              <a:rPr lang="es-MX" sz="1600"/>
              <a:t> clivan</a:t>
            </a:r>
          </a:p>
          <a:p>
            <a:pPr algn="l">
              <a:defRPr/>
            </a:pPr>
            <a:r>
              <a:rPr lang="es-MX" sz="1600"/>
              <a:t>Di, Tri y Tetra péptidos a</a:t>
            </a:r>
          </a:p>
          <a:p>
            <a:pPr algn="l">
              <a:defRPr/>
            </a:pPr>
            <a:endParaRPr lang="es-MX" sz="1600"/>
          </a:p>
          <a:p>
            <a:pPr algn="l">
              <a:defRPr/>
            </a:pPr>
            <a:r>
              <a:rPr lang="es-MX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AMINOÁCIDOS</a:t>
            </a:r>
            <a:r>
              <a:rPr lang="es-MX" sz="1600"/>
              <a:t> </a:t>
            </a:r>
          </a:p>
          <a:p>
            <a:pPr algn="l">
              <a:defRPr/>
            </a:pPr>
            <a:r>
              <a:rPr lang="es-MX" sz="1600"/>
              <a:t>productos finales de la digestión de proteínas</a:t>
            </a:r>
          </a:p>
        </p:txBody>
      </p:sp>
      <p:sp>
        <p:nvSpPr>
          <p:cNvPr id="163850" name="Rectangle 10"/>
          <p:cNvSpPr>
            <a:spLocks noChangeArrowheads="1"/>
          </p:cNvSpPr>
          <p:nvPr/>
        </p:nvSpPr>
        <p:spPr bwMode="auto">
          <a:xfrm>
            <a:off x="5324941" y="5157788"/>
            <a:ext cx="1840568" cy="954107"/>
          </a:xfrm>
          <a:prstGeom prst="rect">
            <a:avLst/>
          </a:prstGeom>
          <a:solidFill>
            <a:srgbClr val="E8BCFA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8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 </a:t>
            </a:r>
          </a:p>
          <a:p>
            <a:pPr>
              <a:defRPr/>
            </a:pPr>
            <a:r>
              <a:rPr lang="es-MX" sz="2800" b="1" dirty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5506349" y="3140075"/>
            <a:ext cx="1258678" cy="1046440"/>
          </a:xfrm>
          <a:prstGeom prst="rect">
            <a:avLst/>
          </a:prstGeom>
          <a:solidFill>
            <a:srgbClr val="00B0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</a:t>
            </a:r>
            <a:endParaRPr lang="es-MX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MX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</a:p>
        </p:txBody>
      </p:sp>
      <p:sp>
        <p:nvSpPr>
          <p:cNvPr id="163856" name="AutoShape 16"/>
          <p:cNvSpPr>
            <a:spLocks noChangeArrowheads="1"/>
          </p:cNvSpPr>
          <p:nvPr/>
        </p:nvSpPr>
        <p:spPr bwMode="auto">
          <a:xfrm>
            <a:off x="4501059" y="3500439"/>
            <a:ext cx="935037" cy="288602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63858" name="Text Box 18"/>
          <p:cNvSpPr txBox="1">
            <a:spLocks noChangeArrowheads="1"/>
          </p:cNvSpPr>
          <p:nvPr/>
        </p:nvSpPr>
        <p:spPr bwMode="auto">
          <a:xfrm>
            <a:off x="827584" y="1431627"/>
            <a:ext cx="144065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7591" name="Rectangle 19"/>
          <p:cNvSpPr>
            <a:spLocks noChangeArrowheads="1"/>
          </p:cNvSpPr>
          <p:nvPr/>
        </p:nvSpPr>
        <p:spPr bwMode="auto">
          <a:xfrm>
            <a:off x="971550" y="2276475"/>
            <a:ext cx="3600450" cy="400110"/>
          </a:xfrm>
          <a:prstGeom prst="rect">
            <a:avLst/>
          </a:prstGeom>
          <a:solidFill>
            <a:srgbClr val="FFBFFF"/>
          </a:solidFill>
          <a:ln w="28575">
            <a:solidFill>
              <a:srgbClr val="FF3399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 intracelulares</a:t>
            </a:r>
          </a:p>
        </p:txBody>
      </p:sp>
      <p:sp>
        <p:nvSpPr>
          <p:cNvPr id="163862" name="Rectangle 22"/>
          <p:cNvSpPr>
            <a:spLocks noChangeArrowheads="1"/>
          </p:cNvSpPr>
          <p:nvPr/>
        </p:nvSpPr>
        <p:spPr bwMode="auto">
          <a:xfrm>
            <a:off x="6384699" y="892231"/>
            <a:ext cx="2121830" cy="30777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1400" b="1" dirty="0" smtClean="0"/>
              <a:t>4. Acción </a:t>
            </a:r>
            <a:r>
              <a:rPr lang="es-ES" sz="1400" b="1" dirty="0"/>
              <a:t>I. Delgado </a:t>
            </a:r>
          </a:p>
        </p:txBody>
      </p:sp>
      <p:sp>
        <p:nvSpPr>
          <p:cNvPr id="163863" name="Rectangle 23"/>
          <p:cNvSpPr>
            <a:spLocks noChangeArrowheads="1"/>
          </p:cNvSpPr>
          <p:nvPr/>
        </p:nvSpPr>
        <p:spPr bwMode="auto">
          <a:xfrm>
            <a:off x="6921658" y="1307938"/>
            <a:ext cx="15779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/>
              <a:t>Dentro </a:t>
            </a:r>
          </a:p>
          <a:p>
            <a:pPr>
              <a:defRPr/>
            </a:pPr>
            <a:r>
              <a:rPr lang="es-ES" sz="2000"/>
              <a:t>enterocitos</a:t>
            </a:r>
          </a:p>
        </p:txBody>
      </p:sp>
      <p:sp>
        <p:nvSpPr>
          <p:cNvPr id="163864" name="Text Box 24"/>
          <p:cNvSpPr txBox="1">
            <a:spLocks noChangeArrowheads="1"/>
          </p:cNvSpPr>
          <p:nvPr/>
        </p:nvSpPr>
        <p:spPr bwMode="auto">
          <a:xfrm>
            <a:off x="5603170" y="469199"/>
            <a:ext cx="2903359" cy="307777"/>
          </a:xfrm>
          <a:prstGeom prst="rect">
            <a:avLst/>
          </a:prstGeom>
          <a:solidFill>
            <a:srgbClr val="2FC7C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III. DIGESTIÓN PROTEÍNAS</a:t>
            </a:r>
          </a:p>
        </p:txBody>
      </p:sp>
      <p:sp>
        <p:nvSpPr>
          <p:cNvPr id="163867" name="AutoShape 27"/>
          <p:cNvSpPr>
            <a:spLocks noChangeArrowheads="1"/>
          </p:cNvSpPr>
          <p:nvPr/>
        </p:nvSpPr>
        <p:spPr bwMode="auto">
          <a:xfrm rot="5400000">
            <a:off x="5903913" y="4545012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FF99CC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6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3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8" grpId="0" animBg="1"/>
      <p:bldP spid="163850" grpId="0" animBg="1"/>
      <p:bldP spid="163853" grpId="0" animBg="1"/>
      <p:bldP spid="163856" grpId="0" animBg="1"/>
      <p:bldP spid="163863" grpId="0" animBg="1"/>
      <p:bldP spid="16386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 descr="DIGASTION PROTEINAS EN ORL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51"/>
          <a:stretch/>
        </p:blipFill>
        <p:spPr bwMode="auto">
          <a:xfrm>
            <a:off x="1147763" y="2060848"/>
            <a:ext cx="6848475" cy="3935140"/>
          </a:xfrm>
          <a:prstGeom prst="rect">
            <a:avLst/>
          </a:prstGeom>
          <a:solidFill>
            <a:srgbClr val="A1E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Rectangle 6"/>
          <p:cNvSpPr>
            <a:spLocks noChangeArrowheads="1"/>
          </p:cNvSpPr>
          <p:nvPr/>
        </p:nvSpPr>
        <p:spPr bwMode="auto">
          <a:xfrm>
            <a:off x="4032250" y="1025525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12" name="Text Box 7"/>
          <p:cNvSpPr txBox="1">
            <a:spLocks noChangeArrowheads="1"/>
          </p:cNvSpPr>
          <p:nvPr/>
        </p:nvSpPr>
        <p:spPr bwMode="auto">
          <a:xfrm>
            <a:off x="3695700" y="841375"/>
            <a:ext cx="1730375" cy="400050"/>
          </a:xfrm>
          <a:prstGeom prst="rect">
            <a:avLst/>
          </a:prstGeom>
          <a:solidFill>
            <a:srgbClr val="89B0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</p:txBody>
      </p:sp>
      <p:sp>
        <p:nvSpPr>
          <p:cNvPr id="68613" name="Rectangle 8"/>
          <p:cNvSpPr>
            <a:spLocks noChangeArrowheads="1"/>
          </p:cNvSpPr>
          <p:nvPr/>
        </p:nvSpPr>
        <p:spPr bwMode="auto">
          <a:xfrm>
            <a:off x="3884612" y="2034432"/>
            <a:ext cx="14033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3872706" y="2123008"/>
            <a:ext cx="1374775" cy="369888"/>
          </a:xfrm>
          <a:prstGeom prst="rect">
            <a:avLst/>
          </a:prstGeom>
          <a:solidFill>
            <a:srgbClr val="89B0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PÉPTIDOS</a:t>
            </a:r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6502400" y="2010743"/>
            <a:ext cx="1801813" cy="338137"/>
          </a:xfrm>
          <a:prstGeom prst="rect">
            <a:avLst/>
          </a:prstGeom>
          <a:solidFill>
            <a:srgbClr val="89B0FF"/>
          </a:solidFill>
          <a:ln>
            <a:noFill/>
          </a:ln>
          <a:effectLst>
            <a:outerShdw dist="28398" dir="3806097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AMINOACIDOS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8619" name="Rectangle 14"/>
          <p:cNvSpPr>
            <a:spLocks noChangeArrowheads="1"/>
          </p:cNvSpPr>
          <p:nvPr/>
        </p:nvSpPr>
        <p:spPr bwMode="auto">
          <a:xfrm>
            <a:off x="3419475" y="5202238"/>
            <a:ext cx="2305050" cy="503237"/>
          </a:xfrm>
          <a:prstGeom prst="rect">
            <a:avLst/>
          </a:prstGeom>
          <a:solidFill>
            <a:srgbClr val="66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>
              <a:solidFill>
                <a:schemeClr val="accent2"/>
              </a:solidFill>
            </a:endParaRP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4134434" y="5171931"/>
            <a:ext cx="710451" cy="52322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 dirty="0" smtClean="0"/>
              <a:t>AA</a:t>
            </a:r>
            <a:endParaRPr lang="es-ES" sz="2800" b="1" dirty="0"/>
          </a:p>
        </p:txBody>
      </p:sp>
      <p:sp>
        <p:nvSpPr>
          <p:cNvPr id="122896" name="Rectangle 16"/>
          <p:cNvSpPr>
            <a:spLocks noChangeArrowheads="1"/>
          </p:cNvSpPr>
          <p:nvPr/>
        </p:nvSpPr>
        <p:spPr bwMode="auto">
          <a:xfrm>
            <a:off x="2916238" y="4221163"/>
            <a:ext cx="2882900" cy="765175"/>
          </a:xfrm>
          <a:prstGeom prst="rect">
            <a:avLst/>
          </a:prstGeom>
          <a:solidFill>
            <a:srgbClr val="A1E9E7"/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s-MX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8622" name="Text Box 17"/>
          <p:cNvSpPr txBox="1">
            <a:spLocks noChangeArrowheads="1"/>
          </p:cNvSpPr>
          <p:nvPr/>
        </p:nvSpPr>
        <p:spPr bwMode="auto">
          <a:xfrm>
            <a:off x="3570288" y="4341813"/>
            <a:ext cx="1979612" cy="523875"/>
          </a:xfrm>
          <a:prstGeom prst="rect">
            <a:avLst/>
          </a:prstGeom>
          <a:solidFill>
            <a:srgbClr val="FFD9FF"/>
          </a:solidFill>
          <a:ln>
            <a:solidFill>
              <a:srgbClr val="C00000"/>
            </a:solidFill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PEPTIDASA</a:t>
            </a:r>
            <a:r>
              <a:rPr lang="es-VE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CITOPLÁSMICAS</a:t>
            </a:r>
          </a:p>
        </p:txBody>
      </p:sp>
      <p:sp>
        <p:nvSpPr>
          <p:cNvPr id="68623" name="Oval 19"/>
          <p:cNvSpPr>
            <a:spLocks noChangeArrowheads="1"/>
          </p:cNvSpPr>
          <p:nvPr/>
        </p:nvSpPr>
        <p:spPr bwMode="auto">
          <a:xfrm>
            <a:off x="1692275" y="3473450"/>
            <a:ext cx="1439863" cy="576263"/>
          </a:xfrm>
          <a:prstGeom prst="ellipse">
            <a:avLst/>
          </a:prstGeom>
          <a:solidFill>
            <a:srgbClr val="E17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4" name="Oval 20"/>
          <p:cNvSpPr>
            <a:spLocks noChangeArrowheads="1"/>
          </p:cNvSpPr>
          <p:nvPr/>
        </p:nvSpPr>
        <p:spPr bwMode="auto">
          <a:xfrm>
            <a:off x="6011863" y="3357563"/>
            <a:ext cx="1439862" cy="576262"/>
          </a:xfrm>
          <a:prstGeom prst="ellipse">
            <a:avLst/>
          </a:prstGeom>
          <a:solidFill>
            <a:srgbClr val="E178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1" name="Text Box 21"/>
          <p:cNvSpPr txBox="1">
            <a:spLocks noChangeArrowheads="1"/>
          </p:cNvSpPr>
          <p:nvPr/>
        </p:nvSpPr>
        <p:spPr bwMode="auto">
          <a:xfrm>
            <a:off x="1692275" y="3487738"/>
            <a:ext cx="14081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TRANS</a:t>
            </a:r>
          </a:p>
          <a:p>
            <a:pPr eaLnBrk="1" hangingPunct="1"/>
            <a:r>
              <a:rPr lang="es-ES" sz="1400" b="1"/>
              <a:t>PORTADORES</a:t>
            </a:r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6084888" y="3357563"/>
            <a:ext cx="14081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TRANS</a:t>
            </a:r>
          </a:p>
          <a:p>
            <a:pPr eaLnBrk="1" hangingPunct="1"/>
            <a:r>
              <a:rPr lang="es-ES" sz="1400" b="1"/>
              <a:t>PORTADORES</a:t>
            </a:r>
          </a:p>
        </p:txBody>
      </p:sp>
      <p:sp>
        <p:nvSpPr>
          <p:cNvPr id="68627" name="Text Box 26"/>
          <p:cNvSpPr txBox="1">
            <a:spLocks noChangeArrowheads="1"/>
          </p:cNvSpPr>
          <p:nvPr/>
        </p:nvSpPr>
        <p:spPr bwMode="auto">
          <a:xfrm>
            <a:off x="6252918" y="346075"/>
            <a:ext cx="2480166" cy="107721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1600" b="1" dirty="0"/>
              <a:t>DIGESTIÓN</a:t>
            </a:r>
          </a:p>
          <a:p>
            <a:pPr eaLnBrk="1" hangingPunct="1"/>
            <a:r>
              <a:rPr lang="es-MX" sz="1600" b="1" dirty="0"/>
              <a:t>Luz, </a:t>
            </a:r>
          </a:p>
          <a:p>
            <a:pPr eaLnBrk="1" hangingPunct="1"/>
            <a:r>
              <a:rPr lang="es-MX" sz="1600" b="1" dirty="0" smtClean="0"/>
              <a:t>Enterocito:</a:t>
            </a:r>
          </a:p>
          <a:p>
            <a:pPr eaLnBrk="1" hangingPunct="1"/>
            <a:r>
              <a:rPr lang="es-MX" sz="1600" b="1" dirty="0" smtClean="0"/>
              <a:t>m</a:t>
            </a:r>
            <a:r>
              <a:rPr lang="es-MX" sz="1600" b="1" dirty="0"/>
              <a:t>. apical y citoplasma </a:t>
            </a:r>
          </a:p>
        </p:txBody>
      </p:sp>
      <p:sp>
        <p:nvSpPr>
          <p:cNvPr id="122907" name="Line 27"/>
          <p:cNvSpPr>
            <a:spLocks noChangeShapeType="1"/>
          </p:cNvSpPr>
          <p:nvPr/>
        </p:nvSpPr>
        <p:spPr bwMode="auto">
          <a:xfrm>
            <a:off x="4679950" y="5705475"/>
            <a:ext cx="1035050" cy="469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8" name="Text Box 28"/>
          <p:cNvSpPr txBox="1">
            <a:spLocks noChangeArrowheads="1"/>
          </p:cNvSpPr>
          <p:nvPr/>
        </p:nvSpPr>
        <p:spPr bwMode="auto">
          <a:xfrm>
            <a:off x="5768047" y="5878045"/>
            <a:ext cx="1604927" cy="830997"/>
          </a:xfrm>
          <a:prstGeom prst="rect">
            <a:avLst/>
          </a:prstGeom>
          <a:solidFill>
            <a:srgbClr val="E8BCFA"/>
          </a:solidFill>
          <a:ln w="38100">
            <a:solidFill>
              <a:srgbClr val="CC00FF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SANGRE </a:t>
            </a:r>
          </a:p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68633" name="Text Box 32"/>
          <p:cNvSpPr txBox="1">
            <a:spLocks noChangeArrowheads="1"/>
          </p:cNvSpPr>
          <p:nvPr/>
        </p:nvSpPr>
        <p:spPr bwMode="auto">
          <a:xfrm>
            <a:off x="378158" y="1465275"/>
            <a:ext cx="86518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2000" b="1"/>
              <a:t>LUZ</a:t>
            </a:r>
          </a:p>
        </p:txBody>
      </p:sp>
      <p:sp>
        <p:nvSpPr>
          <p:cNvPr id="122914" name="Text Box 34"/>
          <p:cNvSpPr txBox="1">
            <a:spLocks noChangeArrowheads="1"/>
          </p:cNvSpPr>
          <p:nvPr/>
        </p:nvSpPr>
        <p:spPr bwMode="auto">
          <a:xfrm>
            <a:off x="378158" y="443161"/>
            <a:ext cx="1585579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636" name="Text Box 36"/>
          <p:cNvSpPr txBox="1">
            <a:spLocks noChangeArrowheads="1"/>
          </p:cNvSpPr>
          <p:nvPr/>
        </p:nvSpPr>
        <p:spPr bwMode="auto">
          <a:xfrm>
            <a:off x="323850" y="3173413"/>
            <a:ext cx="1409700" cy="3683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b="1"/>
              <a:t>M. apical</a:t>
            </a:r>
          </a:p>
        </p:txBody>
      </p:sp>
      <p:sp>
        <p:nvSpPr>
          <p:cNvPr id="122917" name="Text Box 37"/>
          <p:cNvSpPr txBox="1">
            <a:spLocks noChangeArrowheads="1"/>
          </p:cNvSpPr>
          <p:nvPr/>
        </p:nvSpPr>
        <p:spPr bwMode="auto">
          <a:xfrm>
            <a:off x="326217" y="4897959"/>
            <a:ext cx="151130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/>
              <a:t>Citoplasma</a:t>
            </a:r>
          </a:p>
        </p:txBody>
      </p:sp>
      <p:sp>
        <p:nvSpPr>
          <p:cNvPr id="68637" name="2 Rectángulo redondeado"/>
          <p:cNvSpPr>
            <a:spLocks noChangeArrowheads="1"/>
          </p:cNvSpPr>
          <p:nvPr/>
        </p:nvSpPr>
        <p:spPr bwMode="auto">
          <a:xfrm>
            <a:off x="3419475" y="3429000"/>
            <a:ext cx="2474913" cy="576263"/>
          </a:xfrm>
          <a:prstGeom prst="roundRect">
            <a:avLst>
              <a:gd name="adj" fmla="val 0"/>
            </a:avLst>
          </a:prstGeom>
          <a:solidFill>
            <a:srgbClr val="A1E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28" name="Text Box 24"/>
          <p:cNvSpPr txBox="1">
            <a:spLocks noChangeArrowheads="1"/>
          </p:cNvSpPr>
          <p:nvPr/>
        </p:nvSpPr>
        <p:spPr bwMode="auto">
          <a:xfrm>
            <a:off x="3327217" y="3413125"/>
            <a:ext cx="2467342" cy="523220"/>
          </a:xfrm>
          <a:prstGeom prst="rect">
            <a:avLst/>
          </a:prstGeom>
          <a:solidFill>
            <a:srgbClr val="FFD9FF"/>
          </a:solidFill>
          <a:ln>
            <a:solidFill>
              <a:srgbClr val="C00000"/>
            </a:solidFill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/>
              <a:t>PEPTIDASAS</a:t>
            </a:r>
          </a:p>
          <a:p>
            <a:pPr eaLnBrk="1" hangingPunct="1">
              <a:defRPr/>
            </a:pPr>
            <a:r>
              <a:rPr lang="es-ES" sz="1400" b="1" dirty="0" smtClean="0"/>
              <a:t>AMINOPOLIPEPTIDASAS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7788" y="6545263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120911" y="5336143"/>
            <a:ext cx="133081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ector recto de flecha 4"/>
          <p:cNvCxnSpPr>
            <a:stCxn id="68612" idx="2"/>
            <a:endCxn id="68610" idx="0"/>
          </p:cNvCxnSpPr>
          <p:nvPr/>
        </p:nvCxnSpPr>
        <p:spPr bwMode="auto">
          <a:xfrm>
            <a:off x="4560888" y="1241425"/>
            <a:ext cx="11113" cy="81942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Conector recto de flecha 6"/>
          <p:cNvCxnSpPr>
            <a:stCxn id="68612" idx="2"/>
          </p:cNvCxnSpPr>
          <p:nvPr/>
        </p:nvCxnSpPr>
        <p:spPr bwMode="auto">
          <a:xfrm flipH="1">
            <a:off x="2411760" y="1241425"/>
            <a:ext cx="2149128" cy="89217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ector recto de flecha 8"/>
          <p:cNvCxnSpPr>
            <a:stCxn id="68612" idx="2"/>
          </p:cNvCxnSpPr>
          <p:nvPr/>
        </p:nvCxnSpPr>
        <p:spPr bwMode="auto">
          <a:xfrm>
            <a:off x="4560888" y="1241425"/>
            <a:ext cx="2258768" cy="7191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639" name="Text Box 40"/>
          <p:cNvSpPr txBox="1">
            <a:spLocks noChangeArrowheads="1"/>
          </p:cNvSpPr>
          <p:nvPr/>
        </p:nvSpPr>
        <p:spPr bwMode="auto">
          <a:xfrm>
            <a:off x="4762839" y="1464679"/>
            <a:ext cx="1279525" cy="307975"/>
          </a:xfrm>
          <a:prstGeom prst="rect">
            <a:avLst/>
          </a:prstGeom>
          <a:solidFill>
            <a:srgbClr val="F88CCA"/>
          </a:solidFill>
          <a:ln>
            <a:solidFill>
              <a:srgbClr val="C00000"/>
            </a:solidFill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PROTEASAS</a:t>
            </a:r>
          </a:p>
        </p:txBody>
      </p:sp>
      <p:sp>
        <p:nvSpPr>
          <p:cNvPr id="11" name="Rectángulo 10"/>
          <p:cNvSpPr/>
          <p:nvPr/>
        </p:nvSpPr>
        <p:spPr bwMode="auto">
          <a:xfrm>
            <a:off x="1381991" y="2132855"/>
            <a:ext cx="1276277" cy="3007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687386" y="2218829"/>
            <a:ext cx="1982788" cy="346075"/>
          </a:xfrm>
          <a:prstGeom prst="rect">
            <a:avLst/>
          </a:prstGeom>
          <a:solidFill>
            <a:srgbClr val="89B0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DI/TRIPÉPTIDOS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2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2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122889" grpId="0" animBg="1"/>
      <p:bldP spid="122893" grpId="0" animBg="1"/>
      <p:bldP spid="122895" grpId="0" animBg="1"/>
      <p:bldP spid="68622" grpId="0" animBg="1"/>
      <p:bldP spid="122901" grpId="0"/>
      <p:bldP spid="122902" grpId="0"/>
      <p:bldP spid="122907" grpId="0" animBg="1"/>
      <p:bldP spid="122908" grpId="0" animBg="1"/>
      <p:bldP spid="68628" grpId="0" animBg="1"/>
      <p:bldP spid="68639" grpId="0" animBg="1"/>
      <p:bldP spid="12289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5"/>
          <p:cNvSpPr txBox="1">
            <a:spLocks noChangeArrowheads="1"/>
          </p:cNvSpPr>
          <p:nvPr/>
        </p:nvSpPr>
        <p:spPr bwMode="auto">
          <a:xfrm>
            <a:off x="1537201" y="622436"/>
            <a:ext cx="6593472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/>
              <a:t>Productos de acción de enzimas proteolíticas</a:t>
            </a: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1116013" y="1563688"/>
            <a:ext cx="1799803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PEPSINA</a:t>
            </a:r>
          </a:p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 estómago</a:t>
            </a:r>
          </a:p>
        </p:txBody>
      </p:sp>
      <p:sp>
        <p:nvSpPr>
          <p:cNvPr id="238599" name="Text Box 7"/>
          <p:cNvSpPr txBox="1">
            <a:spLocks noChangeArrowheads="1"/>
          </p:cNvSpPr>
          <p:nvPr/>
        </p:nvSpPr>
        <p:spPr bwMode="auto">
          <a:xfrm>
            <a:off x="1116013" y="2860675"/>
            <a:ext cx="2715808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ENZ. PANCREÁTICAS</a:t>
            </a:r>
          </a:p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 intestino</a:t>
            </a:r>
          </a:p>
        </p:txBody>
      </p:sp>
      <p:sp>
        <p:nvSpPr>
          <p:cNvPr id="238600" name="Text Box 8"/>
          <p:cNvSpPr txBox="1">
            <a:spLocks noChangeArrowheads="1"/>
          </p:cNvSpPr>
          <p:nvPr/>
        </p:nvSpPr>
        <p:spPr bwMode="auto">
          <a:xfrm>
            <a:off x="1116013" y="4084638"/>
            <a:ext cx="2473754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ENZ. MEMB. APICAL</a:t>
            </a:r>
          </a:p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Enterocitos</a:t>
            </a:r>
          </a:p>
        </p:txBody>
      </p:sp>
      <p:sp>
        <p:nvSpPr>
          <p:cNvPr id="238601" name="Text Box 9"/>
          <p:cNvSpPr txBox="1">
            <a:spLocks noChangeArrowheads="1"/>
          </p:cNvSpPr>
          <p:nvPr/>
        </p:nvSpPr>
        <p:spPr bwMode="auto">
          <a:xfrm>
            <a:off x="1116013" y="5235575"/>
            <a:ext cx="2440092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ENZ. CITOPLASMA</a:t>
            </a:r>
          </a:p>
          <a:p>
            <a:pPr algn="l" eaLnBrk="1" hangingPunct="1"/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Enterocitos</a:t>
            </a:r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4057650" y="1492250"/>
            <a:ext cx="13176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Polipéptidos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Proteosas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Peptonas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No AA</a:t>
            </a:r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4067175" y="2798763"/>
            <a:ext cx="17351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Polipéptidos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Peptonas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 y tripéptidos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Pocos AA</a:t>
            </a:r>
          </a:p>
        </p:txBody>
      </p:sp>
      <p:sp>
        <p:nvSpPr>
          <p:cNvPr id="238605" name="Text Box 13"/>
          <p:cNvSpPr txBox="1">
            <a:spLocks noChangeArrowheads="1"/>
          </p:cNvSpPr>
          <p:nvPr/>
        </p:nvSpPr>
        <p:spPr bwMode="auto">
          <a:xfrm>
            <a:off x="4067175" y="4084638"/>
            <a:ext cx="12874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Tripéptidos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Dipéptidos</a:t>
            </a:r>
          </a:p>
          <a:p>
            <a:pPr algn="l"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AA</a:t>
            </a:r>
          </a:p>
        </p:txBody>
      </p:sp>
      <p:sp>
        <p:nvSpPr>
          <p:cNvPr id="238606" name="Text Box 14"/>
          <p:cNvSpPr txBox="1">
            <a:spLocks noChangeArrowheads="1"/>
          </p:cNvSpPr>
          <p:nvPr/>
        </p:nvSpPr>
        <p:spPr bwMode="auto">
          <a:xfrm>
            <a:off x="4057650" y="5174373"/>
            <a:ext cx="861133" cy="64633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</a:t>
            </a:r>
          </a:p>
        </p:txBody>
      </p:sp>
      <p:sp>
        <p:nvSpPr>
          <p:cNvPr id="238607" name="Text Box 15"/>
          <p:cNvSpPr txBox="1">
            <a:spLocks noChangeArrowheads="1"/>
          </p:cNvSpPr>
          <p:nvPr/>
        </p:nvSpPr>
        <p:spPr bwMode="auto">
          <a:xfrm>
            <a:off x="5785717" y="5132695"/>
            <a:ext cx="1774825" cy="860425"/>
          </a:xfrm>
          <a:prstGeom prst="rect">
            <a:avLst/>
          </a:prstGeom>
          <a:solidFill>
            <a:srgbClr val="E8BCFA"/>
          </a:solidFill>
          <a:ln w="38100">
            <a:solidFill>
              <a:srgbClr val="CC00FF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Absorción </a:t>
            </a:r>
          </a:p>
          <a:p>
            <a:pPr>
              <a:defRPr/>
            </a:pPr>
            <a:r>
              <a:rPr lang="es-ES" sz="2400" b="1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vía porta</a:t>
            </a:r>
          </a:p>
        </p:txBody>
      </p:sp>
      <p:sp>
        <p:nvSpPr>
          <p:cNvPr id="238608" name="Text Box 16"/>
          <p:cNvSpPr txBox="1">
            <a:spLocks noChangeArrowheads="1"/>
          </p:cNvSpPr>
          <p:nvPr/>
        </p:nvSpPr>
        <p:spPr bwMode="auto">
          <a:xfrm>
            <a:off x="5651500" y="1803400"/>
            <a:ext cx="17351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Estímulo para </a:t>
            </a:r>
          </a:p>
          <a:p>
            <a:pPr algn="l" eaLnBrk="1" hangingPunct="1"/>
            <a:r>
              <a:rPr lang="es-ES_tradnl" sz="1600" b="1"/>
              <a:t>CCK en duodeno</a:t>
            </a:r>
          </a:p>
        </p:txBody>
      </p:sp>
      <p:sp>
        <p:nvSpPr>
          <p:cNvPr id="238609" name="Line 17"/>
          <p:cNvSpPr>
            <a:spLocks noChangeShapeType="1"/>
          </p:cNvSpPr>
          <p:nvPr/>
        </p:nvSpPr>
        <p:spPr bwMode="auto">
          <a:xfrm>
            <a:off x="5435600" y="1563688"/>
            <a:ext cx="0" cy="10080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0" name="Line 18"/>
          <p:cNvSpPr>
            <a:spLocks noChangeShapeType="1"/>
          </p:cNvSpPr>
          <p:nvPr/>
        </p:nvSpPr>
        <p:spPr bwMode="auto">
          <a:xfrm>
            <a:off x="3995738" y="1563688"/>
            <a:ext cx="0" cy="10080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1" name="Line 19"/>
          <p:cNvSpPr>
            <a:spLocks noChangeShapeType="1"/>
          </p:cNvSpPr>
          <p:nvPr/>
        </p:nvSpPr>
        <p:spPr bwMode="auto">
          <a:xfrm>
            <a:off x="3995738" y="2860675"/>
            <a:ext cx="0" cy="10080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2" name="Line 20"/>
          <p:cNvSpPr>
            <a:spLocks noChangeShapeType="1"/>
          </p:cNvSpPr>
          <p:nvPr/>
        </p:nvSpPr>
        <p:spPr bwMode="auto">
          <a:xfrm>
            <a:off x="3995738" y="4084638"/>
            <a:ext cx="0" cy="10080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3" name="Line 21"/>
          <p:cNvSpPr>
            <a:spLocks noChangeShapeType="1"/>
          </p:cNvSpPr>
          <p:nvPr/>
        </p:nvSpPr>
        <p:spPr bwMode="auto">
          <a:xfrm>
            <a:off x="3995738" y="5237163"/>
            <a:ext cx="0" cy="5746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287613" y="468547"/>
            <a:ext cx="1306010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Flecha derecha"/>
          <p:cNvSpPr/>
          <p:nvPr/>
        </p:nvSpPr>
        <p:spPr bwMode="auto">
          <a:xfrm>
            <a:off x="4918783" y="5462732"/>
            <a:ext cx="716756" cy="12353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386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8" grpId="0" animBg="1"/>
      <p:bldP spid="238599" grpId="0" animBg="1"/>
      <p:bldP spid="238600" grpId="0" animBg="1"/>
      <p:bldP spid="238601" grpId="0" animBg="1"/>
      <p:bldP spid="238602" grpId="0"/>
      <p:bldP spid="238603" grpId="0"/>
      <p:bldP spid="238605" grpId="0"/>
      <p:bldP spid="238606" grpId="0" animBg="1"/>
      <p:bldP spid="238607" grpId="0" animBg="1"/>
      <p:bldP spid="238608" grpId="0"/>
      <p:bldP spid="238609" grpId="0" animBg="1"/>
      <p:bldP spid="238610" grpId="0" animBg="1"/>
      <p:bldP spid="238611" grpId="0" animBg="1"/>
      <p:bldP spid="238612" grpId="0" animBg="1"/>
      <p:bldP spid="238613" grpId="0" animBg="1"/>
      <p:bldP spid="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7" name="Picture 5" descr="img1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436688"/>
            <a:ext cx="5329238" cy="398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6381693" y="520700"/>
            <a:ext cx="2276585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 smtClean="0">
                <a:latin typeface="Comic Sans MS" pitchFamily="66" charset="0"/>
              </a:rPr>
              <a:t>     PROTEÍNAS</a:t>
            </a: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6635364" y="1271588"/>
            <a:ext cx="201612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000" dirty="0" smtClean="0"/>
              <a:t>5. Canibalismo </a:t>
            </a:r>
            <a:endParaRPr lang="es-ES" sz="2000" dirty="0"/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5076825" y="2965450"/>
            <a:ext cx="3384550" cy="925513"/>
          </a:xfrm>
          <a:prstGeom prst="rect">
            <a:avLst/>
          </a:prstGeom>
          <a:solidFill>
            <a:srgbClr val="F4E2FA"/>
          </a:solidFill>
          <a:ln w="9525">
            <a:solidFill>
              <a:srgbClr val="F00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/>
              <a:t>Sólo </a:t>
            </a:r>
            <a:r>
              <a:rPr lang="es-MX" b="1"/>
              <a:t>2.5%</a:t>
            </a:r>
            <a:r>
              <a:rPr lang="es-MX"/>
              <a:t> de proteínas ingeridas se </a:t>
            </a:r>
            <a:r>
              <a:rPr lang="es-MX" b="1"/>
              <a:t>pierde</a:t>
            </a:r>
            <a:r>
              <a:rPr lang="es-MX"/>
              <a:t> en colon y es digerido por </a:t>
            </a:r>
            <a:r>
              <a:rPr lang="es-MX" b="1"/>
              <a:t>BACTERIAS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943475" y="5443538"/>
            <a:ext cx="3517900" cy="925512"/>
          </a:xfrm>
          <a:prstGeom prst="rect">
            <a:avLst/>
          </a:prstGeom>
          <a:solidFill>
            <a:srgbClr val="F4E2FA"/>
          </a:solidFill>
          <a:ln w="9525">
            <a:solidFill>
              <a:srgbClr val="F00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b="1"/>
              <a:t>Proteínas</a:t>
            </a:r>
            <a:r>
              <a:rPr lang="es-MX"/>
              <a:t> NO DIGERIDAS en las </a:t>
            </a:r>
            <a:r>
              <a:rPr lang="es-MX" b="1"/>
              <a:t>heces</a:t>
            </a:r>
            <a:r>
              <a:rPr lang="es-MX"/>
              <a:t> pertenecen a </a:t>
            </a:r>
            <a:r>
              <a:rPr lang="es-MX" b="1"/>
              <a:t>bacterias</a:t>
            </a:r>
            <a:r>
              <a:rPr lang="es-MX"/>
              <a:t> y detritus celulares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524375" y="5721350"/>
            <a:ext cx="401638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7504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1" grpId="0" animBg="1"/>
      <p:bldP spid="74762" grpId="0" animBg="1"/>
      <p:bldP spid="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ext Box 7"/>
          <p:cNvSpPr txBox="1">
            <a:spLocks noChangeArrowheads="1"/>
          </p:cNvSpPr>
          <p:nvPr/>
        </p:nvSpPr>
        <p:spPr bwMode="auto">
          <a:xfrm>
            <a:off x="2613898" y="2662238"/>
            <a:ext cx="3857724" cy="1785104"/>
          </a:xfrm>
          <a:prstGeom prst="rect">
            <a:avLst/>
          </a:prstGeom>
          <a:solidFill>
            <a:srgbClr val="F4E2FA"/>
          </a:solidFill>
          <a:ln w="9525">
            <a:solidFill>
              <a:srgbClr val="F00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b="1" dirty="0"/>
              <a:t>CREATORREA</a:t>
            </a:r>
          </a:p>
          <a:p>
            <a:pPr algn="l" eaLnBrk="1" hangingPunct="1"/>
            <a:endParaRPr lang="es-MX" sz="1400" b="1" dirty="0"/>
          </a:p>
          <a:p>
            <a:pPr algn="l" eaLnBrk="1" hangingPunct="1"/>
            <a:r>
              <a:rPr lang="es-MX" sz="2400" dirty="0"/>
              <a:t>Por defectos en digestión de proteínas se pierde proteínas por la heces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84168" y="658637"/>
            <a:ext cx="2276585" cy="646331"/>
          </a:xfrm>
          <a:prstGeom prst="rect">
            <a:avLst/>
          </a:prstGeom>
          <a:solidFill>
            <a:srgbClr val="2FC7C3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III. DIGESTIÓN </a:t>
            </a:r>
          </a:p>
          <a:p>
            <a:pPr>
              <a:defRPr/>
            </a:pPr>
            <a:r>
              <a:rPr lang="es-ES" b="1" dirty="0">
                <a:latin typeface="Comic Sans MS" pitchFamily="66" charset="0"/>
              </a:rPr>
              <a:t> </a:t>
            </a:r>
            <a:r>
              <a:rPr lang="es-ES" b="1" dirty="0" smtClean="0">
                <a:latin typeface="Comic Sans MS" pitchFamily="66" charset="0"/>
              </a:rPr>
              <a:t>     PROTEÍNAS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4"/>
          <p:cNvSpPr txBox="1">
            <a:spLocks noChangeArrowheads="1"/>
          </p:cNvSpPr>
          <p:nvPr/>
        </p:nvSpPr>
        <p:spPr bwMode="auto">
          <a:xfrm>
            <a:off x="3137952" y="2204864"/>
            <a:ext cx="2770310" cy="32624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MX" sz="10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MX" sz="2400" dirty="0"/>
              <a:t>Grasas de dieta</a:t>
            </a:r>
          </a:p>
          <a:p>
            <a:pPr marL="171450" indent="-171450" algn="l" eaLnBrk="1" hangingPunct="1">
              <a:buSzPct val="150000"/>
              <a:buFont typeface="Arial" pitchFamily="34" charset="0"/>
              <a:buChar char="•"/>
            </a:pPr>
            <a:endParaRPr lang="es-MX" sz="9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MX" sz="2400" dirty="0"/>
              <a:t>Lipasas</a:t>
            </a:r>
          </a:p>
          <a:p>
            <a:pPr algn="l" eaLnBrk="1" hangingPunct="1">
              <a:buSzPct val="150000"/>
              <a:buFont typeface="Arial" pitchFamily="34" charset="0"/>
              <a:buChar char="•"/>
            </a:pPr>
            <a:endParaRPr lang="es-MX" sz="900" dirty="0"/>
          </a:p>
          <a:p>
            <a:pPr algn="l" eaLnBrk="1" hangingPunct="1">
              <a:buSzPct val="150000"/>
              <a:buFont typeface="Arial" pitchFamily="34" charset="0"/>
              <a:buChar char="•"/>
            </a:pPr>
            <a:r>
              <a:rPr lang="es-MX" sz="2400" dirty="0"/>
              <a:t>Fases </a:t>
            </a:r>
          </a:p>
          <a:p>
            <a:pPr algn="l" eaLnBrk="1" hangingPunct="1">
              <a:buFontTx/>
              <a:buChar char="•"/>
            </a:pPr>
            <a:endParaRPr lang="es-MX" sz="900" dirty="0"/>
          </a:p>
          <a:p>
            <a:pPr algn="l" eaLnBrk="1" hangingPunct="1"/>
            <a:r>
              <a:rPr lang="es-MX" sz="2400" dirty="0"/>
              <a:t>	  </a:t>
            </a:r>
            <a:r>
              <a:rPr lang="es-MX" sz="2400" dirty="0" smtClean="0"/>
              <a:t>- </a:t>
            </a:r>
            <a:r>
              <a:rPr lang="es-MX" sz="2000" dirty="0" err="1" smtClean="0"/>
              <a:t>Emulsificación</a:t>
            </a:r>
            <a:endParaRPr lang="es-MX" sz="2000" dirty="0"/>
          </a:p>
          <a:p>
            <a:pPr algn="l" eaLnBrk="1" hangingPunct="1"/>
            <a:r>
              <a:rPr lang="es-MX" sz="2000" dirty="0"/>
              <a:t>       </a:t>
            </a:r>
            <a:r>
              <a:rPr lang="es-MX" sz="2000" dirty="0" smtClean="0"/>
              <a:t>- Hidrólisis</a:t>
            </a:r>
            <a:endParaRPr lang="es-MX" sz="2000" dirty="0"/>
          </a:p>
          <a:p>
            <a:pPr algn="l" eaLnBrk="1" hangingPunct="1"/>
            <a:r>
              <a:rPr lang="es-MX" sz="2000" dirty="0"/>
              <a:t>       </a:t>
            </a:r>
            <a:r>
              <a:rPr lang="es-MX" sz="2000" dirty="0" smtClean="0"/>
              <a:t>- </a:t>
            </a:r>
            <a:r>
              <a:rPr lang="es-MX" sz="2000" dirty="0" err="1" smtClean="0"/>
              <a:t>Solubilización</a:t>
            </a:r>
            <a:endParaRPr lang="es-MX" sz="2000" dirty="0"/>
          </a:p>
          <a:p>
            <a:pPr algn="l" eaLnBrk="1" hangingPunct="1">
              <a:buFontTx/>
              <a:buChar char="•"/>
            </a:pPr>
            <a:endParaRPr lang="es-MX" sz="900" dirty="0"/>
          </a:p>
          <a:p>
            <a:pPr algn="l" eaLnBrk="1" hangingPunct="1">
              <a:buSzPct val="190000"/>
              <a:buFontTx/>
              <a:buChar char="•"/>
            </a:pPr>
            <a:r>
              <a:rPr lang="es-MX" sz="2400" dirty="0" smtClean="0"/>
              <a:t>Esteatorrea</a:t>
            </a:r>
            <a:endParaRPr lang="es-MX" sz="2400" dirty="0"/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2507971" y="1628800"/>
            <a:ext cx="4128053" cy="461665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/>
              <a:t>IV. DIGESTIÓN GRASAS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5508104" y="40274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IV. DIGESTIÓN GRASAS</a:t>
            </a:r>
          </a:p>
        </p:txBody>
      </p:sp>
      <p:pic>
        <p:nvPicPr>
          <p:cNvPr id="73734" name="Picture 16" descr="dairy_produc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" t="11589" r="4730"/>
          <a:stretch>
            <a:fillRect/>
          </a:stretch>
        </p:blipFill>
        <p:spPr bwMode="auto">
          <a:xfrm>
            <a:off x="4212867" y="1650035"/>
            <a:ext cx="4583466" cy="272820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357718" y="782876"/>
            <a:ext cx="1222375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371800" y="1650035"/>
            <a:ext cx="3582987" cy="3786187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Triglicéridos TG 90%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Fosfolípidos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Fosfatidilcolina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(lecitina)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Fosfatidilserina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Fosfatidilinositol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Esfingomielinas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Colesterol libre</a:t>
            </a:r>
          </a:p>
          <a:p>
            <a:pPr algn="l">
              <a:buClr>
                <a:srgbClr val="FF9D3B"/>
              </a:buClr>
              <a:buSzPct val="20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Ésteres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colesterol</a:t>
            </a:r>
          </a:p>
          <a:p>
            <a:pPr algn="l">
              <a:defRPr/>
            </a:pP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FF9D3B"/>
              </a:buClr>
              <a:buSzPct val="200000"/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Vitaminas liposolubles </a:t>
            </a:r>
          </a:p>
          <a:p>
            <a:pPr algn="l">
              <a:buClr>
                <a:srgbClr val="FF9D3B"/>
              </a:buClr>
              <a:buSzPct val="200000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A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D, E, K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73735" name="Picture 17" descr="egg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9" t="6963" r="16562"/>
          <a:stretch>
            <a:fillRect/>
          </a:stretch>
        </p:blipFill>
        <p:spPr bwMode="auto">
          <a:xfrm>
            <a:off x="5146060" y="4477915"/>
            <a:ext cx="2203345" cy="1903413"/>
          </a:xfrm>
          <a:prstGeom prst="rect">
            <a:avLst/>
          </a:prstGeom>
          <a:noFill/>
          <a:ln w="9525">
            <a:solidFill>
              <a:srgbClr val="F1960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32" name="Picture 11" descr="ba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8" t="11378" b="16754"/>
          <a:stretch>
            <a:fillRect/>
          </a:stretch>
        </p:blipFill>
        <p:spPr bwMode="auto">
          <a:xfrm>
            <a:off x="3328357" y="4477915"/>
            <a:ext cx="1725612" cy="1903413"/>
          </a:xfrm>
          <a:prstGeom prst="rect">
            <a:avLst/>
          </a:prstGeom>
          <a:noFill/>
          <a:ln w="9525">
            <a:solidFill>
              <a:srgbClr val="F1960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6716132" y="844680"/>
            <a:ext cx="192713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 smtClean="0"/>
              <a:t>1. DIETA</a:t>
            </a:r>
            <a:endParaRPr lang="es-ES" b="1" dirty="0"/>
          </a:p>
          <a:p>
            <a:pPr>
              <a:defRPr/>
            </a:pPr>
            <a:r>
              <a:rPr lang="es-ES" b="1" dirty="0"/>
              <a:t>Grasas 25-30%</a:t>
            </a:r>
          </a:p>
        </p:txBody>
      </p:sp>
      <p:pic>
        <p:nvPicPr>
          <p:cNvPr id="73733" name="Picture 12" descr="coc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-87" r="20717"/>
          <a:stretch>
            <a:fillRect/>
          </a:stretch>
        </p:blipFill>
        <p:spPr bwMode="auto">
          <a:xfrm>
            <a:off x="7483169" y="4477915"/>
            <a:ext cx="1486114" cy="1903413"/>
          </a:xfrm>
          <a:prstGeom prst="rect">
            <a:avLst/>
          </a:prstGeom>
          <a:noFill/>
          <a:ln w="9525">
            <a:solidFill>
              <a:srgbClr val="F1960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6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20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758749" y="1944439"/>
            <a:ext cx="2727325" cy="10525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Productos animales: 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lácteos, carnes</a:t>
            </a:r>
          </a:p>
          <a:p>
            <a:pPr eaLnBrk="1" hangingPunct="1">
              <a:defRPr/>
            </a:pPr>
            <a:endParaRPr lang="es-ES_tradnl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Aceites de palma y coco</a:t>
            </a:r>
          </a:p>
        </p:txBody>
      </p:sp>
      <p:sp>
        <p:nvSpPr>
          <p:cNvPr id="74757" name="Text Box 9"/>
          <p:cNvSpPr txBox="1">
            <a:spLocks noChangeArrowheads="1"/>
          </p:cNvSpPr>
          <p:nvPr/>
        </p:nvSpPr>
        <p:spPr bwMode="auto">
          <a:xfrm>
            <a:off x="6874907" y="295958"/>
            <a:ext cx="173316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1. DIETA</a:t>
            </a:r>
            <a:endParaRPr lang="es-ES" sz="1600" b="1" dirty="0"/>
          </a:p>
          <a:p>
            <a:pPr eaLnBrk="1" hangingPunct="1"/>
            <a:r>
              <a:rPr lang="es-ES" sz="1600" b="1" dirty="0"/>
              <a:t>Grasas 25-30%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728662" y="1383224"/>
            <a:ext cx="265271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/>
              <a:t>Grasas saturadas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715" y="892402"/>
            <a:ext cx="4151083" cy="2756319"/>
          </a:xfrm>
          <a:prstGeom prst="rect">
            <a:avLst/>
          </a:prstGeom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74074" y="3806415"/>
            <a:ext cx="2896947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dirty="0"/>
              <a:t>Grasas </a:t>
            </a:r>
            <a:r>
              <a:rPr lang="es-ES_tradnl" sz="2400" dirty="0" smtClean="0"/>
              <a:t>insaturadas</a:t>
            </a:r>
            <a:endParaRPr lang="es-ES_tradnl" sz="24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111079" y="4509120"/>
            <a:ext cx="1822935" cy="1200329"/>
          </a:xfrm>
          <a:prstGeom prst="rect">
            <a:avLst/>
          </a:prstGeom>
          <a:solidFill>
            <a:srgbClr val="D0E6B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Aceite de oliva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Aguacates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Nueces</a:t>
            </a:r>
          </a:p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Pescado salmón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227" y="3775143"/>
            <a:ext cx="3715904" cy="2445583"/>
          </a:xfrm>
          <a:prstGeom prst="rect">
            <a:avLst/>
          </a:prstGeom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323528" y="560509"/>
            <a:ext cx="1222375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nimBg="1"/>
      <p:bldP spid="74758" grpId="0" animBg="1"/>
      <p:bldP spid="10" grpId="0" animBg="1"/>
      <p:bldP spid="1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6874907" y="295958"/>
            <a:ext cx="1733167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1. DIETA</a:t>
            </a:r>
            <a:endParaRPr lang="es-ES" sz="1600" b="1" dirty="0"/>
          </a:p>
          <a:p>
            <a:pPr eaLnBrk="1" hangingPunct="1"/>
            <a:r>
              <a:rPr lang="es-ES" sz="1600" b="1" dirty="0"/>
              <a:t>Grasas 25-30%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17515" y="650305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38" t="29021" r="58361" b="14286"/>
          <a:stretch/>
        </p:blipFill>
        <p:spPr>
          <a:xfrm>
            <a:off x="1868329" y="1852320"/>
            <a:ext cx="2221691" cy="258423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30312" y="860403"/>
            <a:ext cx="3940502" cy="73866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Tipos de Ácidos </a:t>
            </a:r>
            <a:r>
              <a:rPr lang="es-VE" sz="2400" dirty="0"/>
              <a:t>G</a:t>
            </a:r>
            <a:r>
              <a:rPr lang="es-VE" sz="2400" dirty="0" smtClean="0"/>
              <a:t>rasos</a:t>
            </a:r>
          </a:p>
          <a:p>
            <a:r>
              <a:rPr lang="es-VE" dirty="0" smtClean="0"/>
              <a:t>Según el número de </a:t>
            </a:r>
            <a:r>
              <a:rPr lang="es-VE" b="1" u="sng" dirty="0" smtClean="0"/>
              <a:t>dobles enlaces</a:t>
            </a:r>
            <a:endParaRPr lang="es-VE" b="1" u="sng" dirty="0"/>
          </a:p>
        </p:txBody>
      </p:sp>
      <p:sp>
        <p:nvSpPr>
          <p:cNvPr id="7" name="CuadroTexto 6"/>
          <p:cNvSpPr txBox="1"/>
          <p:nvPr/>
        </p:nvSpPr>
        <p:spPr>
          <a:xfrm>
            <a:off x="4017018" y="2068865"/>
            <a:ext cx="3357009" cy="215443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l"/>
            <a:r>
              <a:rPr lang="es-VE" sz="1600" b="1" dirty="0" smtClean="0"/>
              <a:t>SATURADOS</a:t>
            </a:r>
            <a:r>
              <a:rPr lang="es-VE" sz="1600" dirty="0" smtClean="0"/>
              <a:t> </a:t>
            </a:r>
          </a:p>
          <a:p>
            <a:pPr algn="l"/>
            <a:r>
              <a:rPr lang="es-VE" sz="1400" b="1" dirty="0" smtClean="0"/>
              <a:t>no hay </a:t>
            </a:r>
            <a:r>
              <a:rPr lang="es-VE" sz="1400" dirty="0" smtClean="0"/>
              <a:t>dobles enlaces entre carbonos</a:t>
            </a:r>
          </a:p>
          <a:p>
            <a:pPr algn="l"/>
            <a:endParaRPr lang="es-VE" sz="1400" dirty="0" smtClean="0"/>
          </a:p>
          <a:p>
            <a:pPr algn="l"/>
            <a:endParaRPr lang="es-VE" sz="800" dirty="0" smtClean="0"/>
          </a:p>
          <a:p>
            <a:pPr algn="l"/>
            <a:r>
              <a:rPr lang="es-VE" sz="1600" b="1" dirty="0" smtClean="0"/>
              <a:t>MONOINSATURADOS </a:t>
            </a:r>
          </a:p>
          <a:p>
            <a:pPr algn="l"/>
            <a:r>
              <a:rPr lang="es-VE" sz="1400" b="1" dirty="0" smtClean="0"/>
              <a:t>hay un </a:t>
            </a:r>
            <a:r>
              <a:rPr lang="es-VE" sz="1400" dirty="0" smtClean="0"/>
              <a:t>enlace doble</a:t>
            </a:r>
          </a:p>
          <a:p>
            <a:pPr algn="l"/>
            <a:endParaRPr lang="es-VE" sz="1400" dirty="0" smtClean="0"/>
          </a:p>
          <a:p>
            <a:pPr algn="l"/>
            <a:endParaRPr lang="es-VE" sz="800" dirty="0" smtClean="0"/>
          </a:p>
          <a:p>
            <a:pPr algn="l"/>
            <a:r>
              <a:rPr lang="es-VE" sz="1600" b="1" dirty="0" smtClean="0"/>
              <a:t>POLI INSATURADOS </a:t>
            </a:r>
          </a:p>
          <a:p>
            <a:pPr algn="l"/>
            <a:r>
              <a:rPr lang="es-VE" sz="1400" b="1" dirty="0" smtClean="0"/>
              <a:t>hay más </a:t>
            </a:r>
            <a:r>
              <a:rPr lang="es-VE" sz="1400" dirty="0" smtClean="0"/>
              <a:t>de un enlace doble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261"/>
          <a:stretch/>
        </p:blipFill>
        <p:spPr>
          <a:xfrm>
            <a:off x="2961121" y="4693099"/>
            <a:ext cx="5465827" cy="168822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 bwMode="auto">
          <a:xfrm>
            <a:off x="3161327" y="5229201"/>
            <a:ext cx="2522321" cy="3080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6401687" y="5805265"/>
            <a:ext cx="2014875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48679" y="4644426"/>
            <a:ext cx="2408032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VE" b="1" dirty="0"/>
              <a:t>Ácido </a:t>
            </a:r>
            <a:r>
              <a:rPr lang="es-VE" b="1" dirty="0" smtClean="0"/>
              <a:t>esteárico</a:t>
            </a:r>
          </a:p>
          <a:p>
            <a:pPr algn="l"/>
            <a:r>
              <a:rPr lang="es-VE" sz="1400" b="1" dirty="0" smtClean="0"/>
              <a:t>Coco, tocineta, chocolate</a:t>
            </a:r>
            <a:endParaRPr lang="es-VE" sz="1400" b="1" dirty="0"/>
          </a:p>
        </p:txBody>
      </p:sp>
      <p:sp>
        <p:nvSpPr>
          <p:cNvPr id="13" name="Rectángulo 12"/>
          <p:cNvSpPr/>
          <p:nvPr/>
        </p:nvSpPr>
        <p:spPr>
          <a:xfrm>
            <a:off x="1043608" y="5658979"/>
            <a:ext cx="1758815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VE" b="1" dirty="0"/>
              <a:t>Ácido </a:t>
            </a:r>
            <a:r>
              <a:rPr lang="es-VE" b="1" dirty="0" err="1" smtClean="0"/>
              <a:t>linoleico</a:t>
            </a:r>
            <a:endParaRPr lang="es-VE" b="1" dirty="0" smtClean="0"/>
          </a:p>
          <a:p>
            <a:pPr algn="l"/>
            <a:r>
              <a:rPr lang="es-VE" sz="1400" b="1" dirty="0" smtClean="0"/>
              <a:t>Nueces, linaza</a:t>
            </a:r>
            <a:endParaRPr lang="es-VE" sz="1400" b="1" dirty="0"/>
          </a:p>
        </p:txBody>
      </p:sp>
      <p:sp>
        <p:nvSpPr>
          <p:cNvPr id="14" name="Rectángulo 13"/>
          <p:cNvSpPr/>
          <p:nvPr/>
        </p:nvSpPr>
        <p:spPr>
          <a:xfrm>
            <a:off x="6558582" y="5694679"/>
            <a:ext cx="1941557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VE" b="1" dirty="0"/>
              <a:t>Ácido </a:t>
            </a:r>
            <a:r>
              <a:rPr lang="es-VE" b="1" dirty="0" smtClean="0"/>
              <a:t>oleico</a:t>
            </a:r>
          </a:p>
          <a:p>
            <a:pPr algn="l"/>
            <a:r>
              <a:rPr lang="es-VE" sz="1400" b="1" dirty="0" smtClean="0"/>
              <a:t>Aceitunas, aguacate</a:t>
            </a:r>
            <a:endParaRPr lang="es-VE" sz="1400" b="1" dirty="0"/>
          </a:p>
        </p:txBody>
      </p:sp>
      <p:cxnSp>
        <p:nvCxnSpPr>
          <p:cNvPr id="16" name="Conector recto de flecha 15"/>
          <p:cNvCxnSpPr/>
          <p:nvPr/>
        </p:nvCxnSpPr>
        <p:spPr bwMode="auto">
          <a:xfrm flipH="1" flipV="1">
            <a:off x="7092280" y="5062431"/>
            <a:ext cx="222278" cy="4276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de flecha 16"/>
          <p:cNvCxnSpPr/>
          <p:nvPr/>
        </p:nvCxnSpPr>
        <p:spPr bwMode="auto">
          <a:xfrm flipH="1" flipV="1">
            <a:off x="4347987" y="6014557"/>
            <a:ext cx="222278" cy="4276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ector recto de flecha 17"/>
          <p:cNvCxnSpPr/>
          <p:nvPr/>
        </p:nvCxnSpPr>
        <p:spPr bwMode="auto">
          <a:xfrm flipH="1" flipV="1">
            <a:off x="3935221" y="6197943"/>
            <a:ext cx="222278" cy="4276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32420" y="621500"/>
            <a:ext cx="1222375" cy="76993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427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70" name="Picture 6" descr="dig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7" t="4674" r="9529" b="4674"/>
          <a:stretch>
            <a:fillRect/>
          </a:stretch>
        </p:blipFill>
        <p:spPr bwMode="auto">
          <a:xfrm>
            <a:off x="755650" y="130175"/>
            <a:ext cx="4268788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5508625" y="1985963"/>
            <a:ext cx="2504212" cy="461665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/>
              <a:t>I. DIGESTIÓN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219700" y="2705100"/>
            <a:ext cx="3068638" cy="14001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0000"/>
              <a:buFontTx/>
              <a:buChar char="•"/>
            </a:pPr>
            <a:r>
              <a:rPr lang="es-ES" sz="2000" dirty="0"/>
              <a:t>Química de alimentos</a:t>
            </a:r>
          </a:p>
          <a:p>
            <a:pPr algn="l" eaLnBrk="1" hangingPunct="1">
              <a:buSzPct val="150000"/>
              <a:buFontTx/>
              <a:buChar char="•"/>
            </a:pPr>
            <a:endParaRPr lang="es-ES" sz="1200" dirty="0"/>
          </a:p>
          <a:p>
            <a:pPr algn="l" eaLnBrk="1" hangingPunct="1">
              <a:buSzPct val="150000"/>
              <a:buFontTx/>
              <a:buChar char="•"/>
            </a:pPr>
            <a:r>
              <a:rPr lang="es-ES" sz="2000" dirty="0"/>
              <a:t>Concepto digestión</a:t>
            </a:r>
          </a:p>
          <a:p>
            <a:pPr algn="l" eaLnBrk="1" hangingPunct="1">
              <a:buSzPct val="150000"/>
              <a:buFontTx/>
              <a:buChar char="•"/>
            </a:pPr>
            <a:endParaRPr lang="es-ES" sz="1200" dirty="0"/>
          </a:p>
          <a:p>
            <a:pPr algn="l" eaLnBrk="1" hangingPunct="1">
              <a:buSzPct val="150000"/>
              <a:buFontTx/>
              <a:buChar char="•"/>
            </a:pPr>
            <a:r>
              <a:rPr lang="es-ES" sz="2000" dirty="0" smtClean="0"/>
              <a:t>Enzimas digestivas</a:t>
            </a:r>
            <a:endParaRPr lang="es-ES" sz="2000" dirty="0"/>
          </a:p>
        </p:txBody>
      </p:sp>
      <p:sp>
        <p:nvSpPr>
          <p:cNvPr id="190473" name="Oval 9"/>
          <p:cNvSpPr>
            <a:spLocks noChangeArrowheads="1"/>
          </p:cNvSpPr>
          <p:nvPr/>
        </p:nvSpPr>
        <p:spPr bwMode="auto">
          <a:xfrm>
            <a:off x="1475656" y="549275"/>
            <a:ext cx="3888432" cy="19224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6" descr="saturated vs unsaturated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528763"/>
            <a:ext cx="806767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Rectangle 7"/>
          <p:cNvSpPr>
            <a:spLocks noChangeArrowheads="1"/>
          </p:cNvSpPr>
          <p:nvPr/>
        </p:nvSpPr>
        <p:spPr bwMode="auto">
          <a:xfrm>
            <a:off x="539750" y="5084763"/>
            <a:ext cx="741521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/>
          </a:p>
        </p:txBody>
      </p:sp>
      <p:sp>
        <p:nvSpPr>
          <p:cNvPr id="75780" name="Text Box 8"/>
          <p:cNvSpPr txBox="1">
            <a:spLocks noChangeArrowheads="1"/>
          </p:cNvSpPr>
          <p:nvPr/>
        </p:nvSpPr>
        <p:spPr bwMode="auto">
          <a:xfrm>
            <a:off x="893763" y="1089025"/>
            <a:ext cx="2957512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GRASAS SATURADAS</a:t>
            </a:r>
          </a:p>
        </p:txBody>
      </p:sp>
      <p:sp>
        <p:nvSpPr>
          <p:cNvPr id="75781" name="Text Box 9"/>
          <p:cNvSpPr txBox="1">
            <a:spLocks noChangeArrowheads="1"/>
          </p:cNvSpPr>
          <p:nvPr/>
        </p:nvSpPr>
        <p:spPr bwMode="auto">
          <a:xfrm>
            <a:off x="4941888" y="1089025"/>
            <a:ext cx="3302000" cy="400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GRASAS INSATURADAS</a:t>
            </a:r>
          </a:p>
        </p:txBody>
      </p:sp>
      <p:sp>
        <p:nvSpPr>
          <p:cNvPr id="75782" name="Text Box 11"/>
          <p:cNvSpPr txBox="1">
            <a:spLocks noChangeArrowheads="1"/>
          </p:cNvSpPr>
          <p:nvPr/>
        </p:nvSpPr>
        <p:spPr bwMode="auto">
          <a:xfrm>
            <a:off x="508000" y="5157788"/>
            <a:ext cx="3657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 dirty="0"/>
              <a:t>ÁCIDO ESTEÁRICO</a:t>
            </a:r>
          </a:p>
          <a:p>
            <a:pPr eaLnBrk="1" hangingPunct="1"/>
            <a:r>
              <a:rPr lang="es-MX" dirty="0"/>
              <a:t>(saturado)</a:t>
            </a:r>
          </a:p>
          <a:p>
            <a:pPr eaLnBrk="1" hangingPunct="1"/>
            <a:r>
              <a:rPr lang="es-MX" b="1" dirty="0"/>
              <a:t>Sólidos</a:t>
            </a:r>
            <a:r>
              <a:rPr lang="es-MX" dirty="0"/>
              <a:t> a temperatura ambiente </a:t>
            </a:r>
          </a:p>
          <a:p>
            <a:pPr eaLnBrk="1" hangingPunct="1"/>
            <a:r>
              <a:rPr lang="es-MX" dirty="0"/>
              <a:t>Ej.: </a:t>
            </a:r>
            <a:r>
              <a:rPr lang="es-MX" dirty="0" smtClean="0"/>
              <a:t>Manteca</a:t>
            </a:r>
            <a:endParaRPr lang="es-MX" dirty="0"/>
          </a:p>
        </p:txBody>
      </p:sp>
      <p:sp>
        <p:nvSpPr>
          <p:cNvPr id="75783" name="Text Box 12"/>
          <p:cNvSpPr txBox="1">
            <a:spLocks noChangeArrowheads="1"/>
          </p:cNvSpPr>
          <p:nvPr/>
        </p:nvSpPr>
        <p:spPr bwMode="auto">
          <a:xfrm>
            <a:off x="4587875" y="5084763"/>
            <a:ext cx="408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/>
              <a:t>ÁCIDO OLEICO</a:t>
            </a:r>
          </a:p>
          <a:p>
            <a:pPr eaLnBrk="1" hangingPunct="1"/>
            <a:r>
              <a:rPr lang="es-MX"/>
              <a:t>“torcidos”(insaturado) </a:t>
            </a:r>
            <a:r>
              <a:rPr lang="es-ES_tradnl"/>
              <a:t>(doble enlace)</a:t>
            </a:r>
            <a:endParaRPr lang="es-MX"/>
          </a:p>
        </p:txBody>
      </p:sp>
      <p:sp>
        <p:nvSpPr>
          <p:cNvPr id="75784" name="Rectangle 13"/>
          <p:cNvSpPr>
            <a:spLocks noChangeArrowheads="1"/>
          </p:cNvSpPr>
          <p:nvPr/>
        </p:nvSpPr>
        <p:spPr bwMode="auto">
          <a:xfrm>
            <a:off x="3563938" y="4005263"/>
            <a:ext cx="576262" cy="431800"/>
          </a:xfrm>
          <a:prstGeom prst="rect">
            <a:avLst/>
          </a:prstGeom>
          <a:solidFill>
            <a:srgbClr val="FFDB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5785" name="Rectangle 14"/>
          <p:cNvSpPr>
            <a:spLocks noChangeArrowheads="1"/>
          </p:cNvSpPr>
          <p:nvPr/>
        </p:nvSpPr>
        <p:spPr bwMode="auto">
          <a:xfrm>
            <a:off x="7812088" y="4005263"/>
            <a:ext cx="504825" cy="287337"/>
          </a:xfrm>
          <a:prstGeom prst="rect">
            <a:avLst/>
          </a:prstGeom>
          <a:solidFill>
            <a:srgbClr val="FFDB9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1265" name="Text Box 17"/>
          <p:cNvSpPr txBox="1">
            <a:spLocks noChangeArrowheads="1"/>
          </p:cNvSpPr>
          <p:nvPr/>
        </p:nvSpPr>
        <p:spPr bwMode="auto">
          <a:xfrm>
            <a:off x="6439911" y="426024"/>
            <a:ext cx="22373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Grasas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</a:t>
            </a:r>
          </a:p>
        </p:txBody>
      </p:sp>
      <p:sp>
        <p:nvSpPr>
          <p:cNvPr id="75787" name="Text Box 18"/>
          <p:cNvSpPr txBox="1">
            <a:spLocks noChangeArrowheads="1"/>
          </p:cNvSpPr>
          <p:nvPr/>
        </p:nvSpPr>
        <p:spPr bwMode="auto">
          <a:xfrm>
            <a:off x="5003800" y="5661025"/>
            <a:ext cx="35290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No forman grasas sólidas</a:t>
            </a:r>
          </a:p>
          <a:p>
            <a:pPr eaLnBrk="1" hangingPunct="1"/>
            <a:r>
              <a:rPr lang="es-ES_tradnl"/>
              <a:t>Ej.: Aceite oliva</a:t>
            </a:r>
          </a:p>
        </p:txBody>
      </p:sp>
      <p:pic>
        <p:nvPicPr>
          <p:cNvPr id="75788" name="Picture 20" descr="olive_o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1" t="12654" r="15128" b="5658"/>
          <a:stretch>
            <a:fillRect/>
          </a:stretch>
        </p:blipFill>
        <p:spPr bwMode="auto">
          <a:xfrm>
            <a:off x="5724525" y="1628775"/>
            <a:ext cx="17637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 animBg="1"/>
      <p:bldP spid="75781" grpId="0" animBg="1"/>
      <p:bldP spid="75782" grpId="0"/>
      <p:bldP spid="75783" grpId="0"/>
      <p:bldP spid="7578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5508625" y="476250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76803" name="Rectangle 5"/>
          <p:cNvSpPr>
            <a:spLocks noChangeArrowheads="1"/>
          </p:cNvSpPr>
          <p:nvPr/>
        </p:nvSpPr>
        <p:spPr bwMode="auto">
          <a:xfrm>
            <a:off x="2484438" y="0"/>
            <a:ext cx="20875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6804" name="Rectangle 6"/>
          <p:cNvSpPr>
            <a:spLocks noChangeArrowheads="1"/>
          </p:cNvSpPr>
          <p:nvPr/>
        </p:nvSpPr>
        <p:spPr bwMode="auto">
          <a:xfrm>
            <a:off x="1476375" y="1052513"/>
            <a:ext cx="28082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2586038" y="2636838"/>
            <a:ext cx="3971925" cy="2193925"/>
          </a:xfrm>
          <a:prstGeom prst="rect">
            <a:avLst/>
          </a:prstGeom>
          <a:solidFill>
            <a:srgbClr val="F7EDC7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endParaRPr lang="es-MX" sz="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MX" sz="2000"/>
              <a:t>Forma ingerida más abundante</a:t>
            </a:r>
          </a:p>
          <a:p>
            <a:pPr algn="l">
              <a:defRPr/>
            </a:pPr>
            <a:r>
              <a:rPr lang="es-MX" sz="2000"/>
              <a:t>y principal de almacenamiento</a:t>
            </a:r>
          </a:p>
          <a:p>
            <a:pPr algn="l">
              <a:defRPr/>
            </a:pPr>
            <a:endParaRPr lang="es-MX" sz="1000"/>
          </a:p>
          <a:p>
            <a:pPr algn="l">
              <a:defRPr/>
            </a:pPr>
            <a:r>
              <a:rPr lang="es-MX" sz="2000"/>
              <a:t>Pueden absorberse en </a:t>
            </a:r>
            <a:r>
              <a:rPr lang="es-MX" sz="2000" b="1"/>
              <a:t>40-50% </a:t>
            </a:r>
          </a:p>
          <a:p>
            <a:pPr algn="l">
              <a:defRPr/>
            </a:pPr>
            <a:r>
              <a:rPr lang="es-MX" sz="2000" b="1"/>
              <a:t>SIN digerirse</a:t>
            </a:r>
            <a:r>
              <a:rPr lang="es-MX" sz="2000"/>
              <a:t>!!</a:t>
            </a:r>
          </a:p>
          <a:p>
            <a:pPr algn="l">
              <a:defRPr/>
            </a:pPr>
            <a:endParaRPr lang="es-MX" sz="1000"/>
          </a:p>
          <a:p>
            <a:pPr algn="l">
              <a:defRPr/>
            </a:pPr>
            <a:r>
              <a:rPr lang="es-MX" sz="2000"/>
              <a:t>Pero es un proceso muy </a:t>
            </a:r>
            <a:r>
              <a:rPr lang="es-MX" sz="2000" b="1"/>
              <a:t>LENTO</a:t>
            </a:r>
          </a:p>
          <a:p>
            <a:pPr algn="l">
              <a:defRPr/>
            </a:pPr>
            <a:endParaRPr lang="es-MX" sz="800" b="1"/>
          </a:p>
        </p:txBody>
      </p:sp>
      <p:sp>
        <p:nvSpPr>
          <p:cNvPr id="169997" name="Rectangle 13"/>
          <p:cNvSpPr>
            <a:spLocks noChangeArrowheads="1"/>
          </p:cNvSpPr>
          <p:nvPr/>
        </p:nvSpPr>
        <p:spPr bwMode="auto">
          <a:xfrm>
            <a:off x="2491943" y="2000399"/>
            <a:ext cx="4160113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400" b="1"/>
              <a:t>TRIGLICÉRIDOS </a:t>
            </a:r>
            <a:r>
              <a:rPr lang="es-MX" b="1"/>
              <a:t>90% grasas</a:t>
            </a:r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971600" y="1916113"/>
            <a:ext cx="112707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6411864" y="938640"/>
            <a:ext cx="22373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Grasas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5" descr="COLESTEROL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/>
          <a:stretch>
            <a:fillRect/>
          </a:stretch>
        </p:blipFill>
        <p:spPr bwMode="auto">
          <a:xfrm>
            <a:off x="1258888" y="1341438"/>
            <a:ext cx="6808787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7"/>
          <p:cNvSpPr txBox="1">
            <a:spLocks noChangeArrowheads="1"/>
          </p:cNvSpPr>
          <p:nvPr/>
        </p:nvSpPr>
        <p:spPr bwMode="auto">
          <a:xfrm>
            <a:off x="1403350" y="908050"/>
            <a:ext cx="1655763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Colesterol</a:t>
            </a:r>
          </a:p>
        </p:txBody>
      </p:sp>
      <p:sp>
        <p:nvSpPr>
          <p:cNvPr id="77828" name="Rectangle 8"/>
          <p:cNvSpPr>
            <a:spLocks noChangeArrowheads="1"/>
          </p:cNvSpPr>
          <p:nvPr/>
        </p:nvSpPr>
        <p:spPr bwMode="auto">
          <a:xfrm>
            <a:off x="3708400" y="2373313"/>
            <a:ext cx="93503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29" name="Rectangle 9"/>
          <p:cNvSpPr>
            <a:spLocks noChangeArrowheads="1"/>
          </p:cNvSpPr>
          <p:nvPr/>
        </p:nvSpPr>
        <p:spPr bwMode="auto">
          <a:xfrm>
            <a:off x="1836738" y="4749800"/>
            <a:ext cx="1439862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0" name="Text Box 12"/>
          <p:cNvSpPr txBox="1">
            <a:spLocks noChangeArrowheads="1"/>
          </p:cNvSpPr>
          <p:nvPr/>
        </p:nvSpPr>
        <p:spPr bwMode="auto">
          <a:xfrm>
            <a:off x="1203325" y="3981450"/>
            <a:ext cx="14668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Hígado</a:t>
            </a:r>
          </a:p>
        </p:txBody>
      </p:sp>
      <p:sp>
        <p:nvSpPr>
          <p:cNvPr id="77831" name="Text Box 13"/>
          <p:cNvSpPr txBox="1">
            <a:spLocks noChangeArrowheads="1"/>
          </p:cNvSpPr>
          <p:nvPr/>
        </p:nvSpPr>
        <p:spPr bwMode="auto">
          <a:xfrm>
            <a:off x="6435725" y="4125913"/>
            <a:ext cx="15017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Dieta</a:t>
            </a:r>
          </a:p>
        </p:txBody>
      </p:sp>
      <p:sp>
        <p:nvSpPr>
          <p:cNvPr id="208911" name="Text Box 15"/>
          <p:cNvSpPr txBox="1">
            <a:spLocks noChangeArrowheads="1"/>
          </p:cNvSpPr>
          <p:nvPr/>
        </p:nvSpPr>
        <p:spPr bwMode="auto">
          <a:xfrm>
            <a:off x="6443663" y="479062"/>
            <a:ext cx="216023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b="1" dirty="0" smtClean="0"/>
              <a:t>1. Grasas </a:t>
            </a:r>
            <a:r>
              <a:rPr lang="es-ES" b="1" dirty="0"/>
              <a:t>DIETA</a:t>
            </a:r>
          </a:p>
        </p:txBody>
      </p:sp>
      <p:sp>
        <p:nvSpPr>
          <p:cNvPr id="77833" name="Text Box 16"/>
          <p:cNvSpPr txBox="1">
            <a:spLocks noChangeArrowheads="1"/>
          </p:cNvSpPr>
          <p:nvPr/>
        </p:nvSpPr>
        <p:spPr bwMode="auto">
          <a:xfrm>
            <a:off x="4128714" y="6092825"/>
            <a:ext cx="1029448" cy="400110"/>
          </a:xfrm>
          <a:prstGeom prst="rect">
            <a:avLst/>
          </a:prstGeom>
          <a:solidFill>
            <a:srgbClr val="75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Sangre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 animBg="1"/>
      <p:bldP spid="77831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1" name="Picture 5" descr="transf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" t="15540" r="4999"/>
          <a:stretch>
            <a:fillRect/>
          </a:stretch>
        </p:blipFill>
        <p:spPr bwMode="auto">
          <a:xfrm>
            <a:off x="323850" y="3246438"/>
            <a:ext cx="4103688" cy="25892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5729288" y="2085975"/>
            <a:ext cx="2397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3200"/>
              <a:t>"</a:t>
            </a:r>
            <a:r>
              <a:rPr lang="es-ES" sz="3200"/>
              <a:t>Trans-fat</a:t>
            </a:r>
            <a:r>
              <a:rPr lang="en-US" sz="3200"/>
              <a:t>"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5024438" y="1700213"/>
            <a:ext cx="386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La comida rápida de hoy… </a:t>
            </a:r>
          </a:p>
        </p:txBody>
      </p:sp>
      <p:pic>
        <p:nvPicPr>
          <p:cNvPr id="229386" name="Picture 10" descr="TRANS FATTY ACI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t="22429" r="4578" b="5646"/>
          <a:stretch>
            <a:fillRect/>
          </a:stretch>
        </p:blipFill>
        <p:spPr bwMode="auto">
          <a:xfrm>
            <a:off x="323850" y="188913"/>
            <a:ext cx="4608513" cy="29527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6" name="Rectangle 11"/>
          <p:cNvSpPr>
            <a:spLocks noChangeArrowheads="1"/>
          </p:cNvSpPr>
          <p:nvPr/>
        </p:nvSpPr>
        <p:spPr bwMode="auto">
          <a:xfrm>
            <a:off x="323850" y="188913"/>
            <a:ext cx="3095625" cy="404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9389" name="Text Box 13"/>
          <p:cNvSpPr txBox="1">
            <a:spLocks noChangeArrowheads="1"/>
          </p:cNvSpPr>
          <p:nvPr/>
        </p:nvSpPr>
        <p:spPr bwMode="auto">
          <a:xfrm>
            <a:off x="5741988" y="32861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6715125" y="835026"/>
            <a:ext cx="2178050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b="1" dirty="0" smtClean="0"/>
              <a:t>1. Grasas </a:t>
            </a:r>
            <a:r>
              <a:rPr lang="es-ES" b="1" dirty="0"/>
              <a:t>DIETA</a:t>
            </a:r>
          </a:p>
        </p:txBody>
      </p:sp>
      <p:sp>
        <p:nvSpPr>
          <p:cNvPr id="229392" name="Text Box 16"/>
          <p:cNvSpPr txBox="1">
            <a:spLocks noChangeArrowheads="1"/>
          </p:cNvSpPr>
          <p:nvPr/>
        </p:nvSpPr>
        <p:spPr bwMode="auto">
          <a:xfrm>
            <a:off x="5075002" y="797411"/>
            <a:ext cx="14974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9382" name="Picture 6" descr="french%20f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3" y="2641600"/>
            <a:ext cx="4246562" cy="31702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602898" y="66262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1952625" y="5738966"/>
            <a:ext cx="5387975" cy="762000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Grasas artificiales</a:t>
            </a:r>
            <a:r>
              <a:rPr lang="es-ES" sz="2400"/>
              <a:t> </a:t>
            </a:r>
          </a:p>
          <a:p>
            <a:pPr eaLnBrk="1" hangingPunct="1"/>
            <a:r>
              <a:rPr lang="es-ES" sz="2000"/>
              <a:t>Hidrogenación de Ac. grasos polinsaturados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29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2000"/>
                                        <p:tgtEl>
                                          <p:spTgt spid="22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3" grpId="0"/>
      <p:bldP spid="229384" grpId="0"/>
      <p:bldP spid="78856" grpId="0" animBg="1"/>
      <p:bldP spid="22938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5" name="Picture 9" descr="french%20fr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93" y="1072792"/>
            <a:ext cx="4243968" cy="31683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87" name="Text Box 11"/>
          <p:cNvSpPr txBox="1">
            <a:spLocks noChangeArrowheads="1"/>
          </p:cNvSpPr>
          <p:nvPr/>
        </p:nvSpPr>
        <p:spPr bwMode="auto">
          <a:xfrm>
            <a:off x="4581247" y="2181225"/>
            <a:ext cx="43556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3200" dirty="0"/>
              <a:t>"</a:t>
            </a:r>
            <a:r>
              <a:rPr lang="es-ES" sz="3200" dirty="0" err="1" smtClean="0"/>
              <a:t>Trans-fat</a:t>
            </a:r>
            <a:r>
              <a:rPr lang="es-ES" sz="3200" dirty="0" smtClean="0"/>
              <a:t> industrial</a:t>
            </a:r>
            <a:r>
              <a:rPr lang="en-US" sz="3200" dirty="0" smtClean="0"/>
              <a:t>"</a:t>
            </a:r>
            <a:endParaRPr lang="en-US" sz="3200" dirty="0"/>
          </a:p>
        </p:txBody>
      </p:sp>
      <p:sp>
        <p:nvSpPr>
          <p:cNvPr id="203788" name="Text Box 12"/>
          <p:cNvSpPr txBox="1">
            <a:spLocks noChangeArrowheads="1"/>
          </p:cNvSpPr>
          <p:nvPr/>
        </p:nvSpPr>
        <p:spPr bwMode="auto">
          <a:xfrm>
            <a:off x="4815973" y="1724025"/>
            <a:ext cx="3868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La comida rápida de hoy… </a:t>
            </a:r>
          </a:p>
        </p:txBody>
      </p:sp>
      <p:sp>
        <p:nvSpPr>
          <p:cNvPr id="79877" name="Rectangle 15"/>
          <p:cNvSpPr>
            <a:spLocks noChangeArrowheads="1"/>
          </p:cNvSpPr>
          <p:nvPr/>
        </p:nvSpPr>
        <p:spPr bwMode="auto">
          <a:xfrm>
            <a:off x="179388" y="188913"/>
            <a:ext cx="3095625" cy="404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3792" name="Text Box 16"/>
          <p:cNvSpPr txBox="1">
            <a:spLocks noChangeArrowheads="1"/>
          </p:cNvSpPr>
          <p:nvPr/>
        </p:nvSpPr>
        <p:spPr bwMode="auto">
          <a:xfrm>
            <a:off x="5733560" y="2760662"/>
            <a:ext cx="205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Margarinas….</a:t>
            </a:r>
          </a:p>
        </p:txBody>
      </p:sp>
      <p:sp>
        <p:nvSpPr>
          <p:cNvPr id="203793" name="Text Box 17"/>
          <p:cNvSpPr txBox="1">
            <a:spLocks noChangeArrowheads="1"/>
          </p:cNvSpPr>
          <p:nvPr/>
        </p:nvSpPr>
        <p:spPr bwMode="auto">
          <a:xfrm>
            <a:off x="1664025" y="4435469"/>
            <a:ext cx="61205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/>
              <a:t>Su ingesta se traduce en mayor riesgo para mortalidad </a:t>
            </a:r>
          </a:p>
          <a:p>
            <a:pPr eaLnBrk="1" hangingPunct="1"/>
            <a:r>
              <a:rPr lang="es-ES_tradnl" dirty="0" smtClean="0"/>
              <a:t>por todas las causas y para mortalidad cardiovascular</a:t>
            </a:r>
          </a:p>
          <a:p>
            <a:pPr eaLnBrk="1" hangingPunct="1"/>
            <a:r>
              <a:rPr lang="es-ES_tradnl" dirty="0" smtClean="0"/>
              <a:t>y no por ingesta de grasas saturadas</a:t>
            </a:r>
          </a:p>
          <a:p>
            <a:pPr eaLnBrk="1" hangingPunct="1"/>
            <a:r>
              <a:rPr lang="es-ES_tradnl" dirty="0" smtClean="0"/>
              <a:t>Esto acaba de confirmarse </a:t>
            </a:r>
            <a:r>
              <a:rPr lang="es-ES_tradnl" dirty="0"/>
              <a:t>por </a:t>
            </a:r>
            <a:r>
              <a:rPr lang="es-ES_tradnl" dirty="0" smtClean="0"/>
              <a:t>meta-análisis</a:t>
            </a:r>
          </a:p>
        </p:txBody>
      </p:sp>
      <p:sp>
        <p:nvSpPr>
          <p:cNvPr id="203796" name="Text Box 20"/>
          <p:cNvSpPr txBox="1">
            <a:spLocks noChangeArrowheads="1"/>
          </p:cNvSpPr>
          <p:nvPr/>
        </p:nvSpPr>
        <p:spPr bwMode="auto">
          <a:xfrm>
            <a:off x="6511949" y="938173"/>
            <a:ext cx="213985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b="1" dirty="0" smtClean="0"/>
              <a:t>1. Grasas </a:t>
            </a:r>
            <a:r>
              <a:rPr lang="es-ES" b="1" dirty="0"/>
              <a:t>DIETA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364088" y="476672"/>
            <a:ext cx="3287712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61451" y="5780717"/>
            <a:ext cx="7839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/>
              <a:t>De Souza RJ et al. </a:t>
            </a:r>
            <a:r>
              <a:rPr lang="en-US" sz="1100" b="1" i="1" dirty="0"/>
              <a:t>Intake of saturated and trans unsaturated fatty acids and risk of all cause mortality, cardiovascular disease, and type 2 diabetes: systematic review and meta-analysis of observational </a:t>
            </a:r>
            <a:r>
              <a:rPr lang="en-US" sz="1100" b="1" i="1" dirty="0" smtClean="0"/>
              <a:t>studies</a:t>
            </a:r>
            <a:r>
              <a:rPr lang="es-VE" sz="1100" dirty="0" smtClean="0"/>
              <a:t>.</a:t>
            </a:r>
          </a:p>
          <a:p>
            <a:r>
              <a:rPr lang="es-VE" sz="1100" dirty="0"/>
              <a:t>BMJ 2015;351:h3978 </a:t>
            </a:r>
            <a:r>
              <a:rPr lang="es-VE" sz="1100" dirty="0" smtClean="0"/>
              <a:t> publicado agosto 12, </a:t>
            </a:r>
            <a:r>
              <a:rPr lang="es-VE" sz="1100" b="1" dirty="0" smtClean="0"/>
              <a:t>2015.</a:t>
            </a:r>
            <a:endParaRPr lang="en-US" sz="11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26601" y="332656"/>
            <a:ext cx="3591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/>
              <a:t>¡A comer mejor!</a:t>
            </a:r>
            <a:endParaRPr lang="es-VE" sz="36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0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7" grpId="0"/>
      <p:bldP spid="203788" grpId="0"/>
      <p:bldP spid="203792" grpId="0"/>
      <p:bldP spid="203793" grpId="0"/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376770" y="1176391"/>
            <a:ext cx="6390458" cy="1752724"/>
          </a:xfrm>
          <a:prstGeom prst="rect">
            <a:avLst/>
          </a:prstGeom>
          <a:solidFill>
            <a:schemeClr val="bg1"/>
          </a:solidFill>
          <a:ln>
            <a:solidFill>
              <a:srgbClr val="FF5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FDA 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require </a:t>
            </a:r>
            <a:r>
              <a:rPr lang="en-US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todas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los </a:t>
            </a:r>
            <a:r>
              <a:rPr lang="en-US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productos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trans </a:t>
            </a:r>
            <a:r>
              <a:rPr lang="en-US" sz="32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fat 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eliminen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las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comidas</a:t>
            </a:r>
            <a:r>
              <a:rPr lang="en-US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para el 2018</a:t>
            </a:r>
            <a:r>
              <a:rPr lang="en-US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586714" y="4293096"/>
            <a:ext cx="5970571" cy="117621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 Fat Intake Is Associated with Excess Risks for All-Cause Death and Adverse CV </a:t>
            </a:r>
            <a:r>
              <a:rPr lang="en-US" b="1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Outcomes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VE" dirty="0"/>
              <a:t>BMJ </a:t>
            </a:r>
            <a:r>
              <a:rPr lang="es-VE" b="1" dirty="0"/>
              <a:t>2015</a:t>
            </a:r>
            <a:r>
              <a:rPr lang="es-VE" dirty="0"/>
              <a:t> </a:t>
            </a:r>
            <a:r>
              <a:rPr lang="es-VE" dirty="0" err="1"/>
              <a:t>Aug</a:t>
            </a:r>
            <a:r>
              <a:rPr lang="es-VE" dirty="0"/>
              <a:t> 12; 351:h3978. </a:t>
            </a:r>
            <a:endParaRPr lang="es-V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691677" y="3087885"/>
            <a:ext cx="5865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/>
              <a:t>http://www.jwatch.org/na38734/2015/08/27/trans-fat-intake-associated-with-excess-risks-all-cause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41558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115616" y="511150"/>
            <a:ext cx="14974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891828" y="5713049"/>
            <a:ext cx="1750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¿Y aquí?</a:t>
            </a:r>
            <a:endParaRPr lang="es-V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632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7" name="Picture 5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7488" y="1109663"/>
            <a:ext cx="6130925" cy="5272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0899" name="Text Box 7"/>
          <p:cNvSpPr txBox="1">
            <a:spLocks noChangeArrowheads="1"/>
          </p:cNvSpPr>
          <p:nvPr/>
        </p:nvSpPr>
        <p:spPr bwMode="auto">
          <a:xfrm>
            <a:off x="7312289" y="1344613"/>
            <a:ext cx="15938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/>
              <a:t>Síntesis TG</a:t>
            </a:r>
          </a:p>
        </p:txBody>
      </p:sp>
      <p:sp>
        <p:nvSpPr>
          <p:cNvPr id="79882" name="Oval 10"/>
          <p:cNvSpPr>
            <a:spLocks noChangeArrowheads="1"/>
          </p:cNvSpPr>
          <p:nvPr/>
        </p:nvSpPr>
        <p:spPr bwMode="auto">
          <a:xfrm rot="21337923">
            <a:off x="1902726" y="1264713"/>
            <a:ext cx="292571" cy="14398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3" name="Oval 11"/>
          <p:cNvSpPr>
            <a:spLocks noChangeArrowheads="1"/>
          </p:cNvSpPr>
          <p:nvPr/>
        </p:nvSpPr>
        <p:spPr bwMode="auto">
          <a:xfrm>
            <a:off x="2843139" y="1641475"/>
            <a:ext cx="484188" cy="4921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4" name="Oval 12"/>
          <p:cNvSpPr>
            <a:spLocks noChangeArrowheads="1"/>
          </p:cNvSpPr>
          <p:nvPr/>
        </p:nvSpPr>
        <p:spPr bwMode="auto">
          <a:xfrm>
            <a:off x="2555801" y="3429000"/>
            <a:ext cx="863600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03" name="Rectangle 13"/>
          <p:cNvSpPr>
            <a:spLocks noChangeArrowheads="1"/>
          </p:cNvSpPr>
          <p:nvPr/>
        </p:nvSpPr>
        <p:spPr bwMode="auto">
          <a:xfrm>
            <a:off x="2482776" y="5805488"/>
            <a:ext cx="25923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1762051" y="5853113"/>
            <a:ext cx="36290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1 molécula de Triglicérido TG</a:t>
            </a:r>
          </a:p>
        </p:txBody>
      </p:sp>
      <p:sp>
        <p:nvSpPr>
          <p:cNvPr id="80905" name="Rectangle 15"/>
          <p:cNvSpPr>
            <a:spLocks noChangeArrowheads="1"/>
          </p:cNvSpPr>
          <p:nvPr/>
        </p:nvSpPr>
        <p:spPr bwMode="auto">
          <a:xfrm>
            <a:off x="1403276" y="2708275"/>
            <a:ext cx="10795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06" name="Rectangle 16"/>
          <p:cNvSpPr>
            <a:spLocks noChangeArrowheads="1"/>
          </p:cNvSpPr>
          <p:nvPr/>
        </p:nvSpPr>
        <p:spPr bwMode="auto">
          <a:xfrm>
            <a:off x="3203501" y="2349500"/>
            <a:ext cx="1944687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1357238" y="2781300"/>
            <a:ext cx="10937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Glicerol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3327326" y="2671763"/>
            <a:ext cx="17684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Ac. Esteárico</a:t>
            </a:r>
          </a:p>
        </p:txBody>
      </p:sp>
      <p:sp>
        <p:nvSpPr>
          <p:cNvPr id="80909" name="Rectangle 19"/>
          <p:cNvSpPr>
            <a:spLocks noChangeArrowheads="1"/>
          </p:cNvSpPr>
          <p:nvPr/>
        </p:nvSpPr>
        <p:spPr bwMode="auto">
          <a:xfrm>
            <a:off x="755576" y="1628775"/>
            <a:ext cx="2873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10" name="Rectangle 20"/>
          <p:cNvSpPr>
            <a:spLocks noChangeArrowheads="1"/>
          </p:cNvSpPr>
          <p:nvPr/>
        </p:nvSpPr>
        <p:spPr bwMode="auto">
          <a:xfrm>
            <a:off x="2411338" y="1557338"/>
            <a:ext cx="3603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869876" y="2708275"/>
            <a:ext cx="344487" cy="519113"/>
          </a:xfrm>
          <a:prstGeom prst="rect">
            <a:avLst/>
          </a:prstGeom>
          <a:solidFill>
            <a:srgbClr val="CCE8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/>
              <a:t>1</a:t>
            </a: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2843138" y="2636838"/>
            <a:ext cx="401638" cy="519112"/>
          </a:xfrm>
          <a:prstGeom prst="rect">
            <a:avLst/>
          </a:prstGeom>
          <a:solidFill>
            <a:srgbClr val="CCE8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800"/>
              <a:t>3</a:t>
            </a:r>
          </a:p>
        </p:txBody>
      </p:sp>
      <p:sp>
        <p:nvSpPr>
          <p:cNvPr id="80913" name="1 Elipse"/>
          <p:cNvSpPr>
            <a:spLocks noChangeArrowheads="1"/>
          </p:cNvSpPr>
          <p:nvPr/>
        </p:nvSpPr>
        <p:spPr bwMode="auto">
          <a:xfrm>
            <a:off x="2195438" y="1773238"/>
            <a:ext cx="2159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339901" y="1641475"/>
            <a:ext cx="431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 sz="4000"/>
              <a:t>+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741988" y="32861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6721656" y="765189"/>
            <a:ext cx="2160935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Grasas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2" grpId="0" animBg="1"/>
      <p:bldP spid="79882" grpId="1" animBg="1"/>
      <p:bldP spid="79883" grpId="0" animBg="1"/>
      <p:bldP spid="79883" grpId="1" animBg="1"/>
      <p:bldP spid="79884" grpId="0" animBg="1"/>
      <p:bldP spid="79884" grpId="1" animBg="1"/>
      <p:bldP spid="79886" grpId="0" animBg="1"/>
      <p:bldP spid="79889" grpId="0" animBg="1"/>
      <p:bldP spid="79890" grpId="0" animBg="1"/>
      <p:bldP spid="79893" grpId="0" animBg="1"/>
      <p:bldP spid="79894" grpId="0" animBg="1"/>
      <p:bldP spid="3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5" descr="img2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5" b="9387"/>
          <a:stretch>
            <a:fillRect/>
          </a:stretch>
        </p:blipFill>
        <p:spPr>
          <a:xfrm>
            <a:off x="1454150" y="1054100"/>
            <a:ext cx="5565775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23" name="Text Box 7"/>
          <p:cNvSpPr txBox="1">
            <a:spLocks noChangeArrowheads="1"/>
          </p:cNvSpPr>
          <p:nvPr/>
        </p:nvSpPr>
        <p:spPr bwMode="auto">
          <a:xfrm>
            <a:off x="7005189" y="628650"/>
            <a:ext cx="159385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/>
              <a:t>Síntesis TG</a:t>
            </a: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1741488" y="3141663"/>
            <a:ext cx="3889375" cy="7207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4910138" y="1846263"/>
            <a:ext cx="1728787" cy="10080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6" name="Text Box 14"/>
          <p:cNvSpPr txBox="1">
            <a:spLocks noChangeArrowheads="1"/>
          </p:cNvSpPr>
          <p:nvPr/>
        </p:nvSpPr>
        <p:spPr bwMode="auto">
          <a:xfrm>
            <a:off x="1026431" y="5645187"/>
            <a:ext cx="3119765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Glicerol + 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Ac. grasos</a:t>
            </a:r>
          </a:p>
        </p:txBody>
      </p:sp>
      <p:sp>
        <p:nvSpPr>
          <p:cNvPr id="81927" name="Line 15"/>
          <p:cNvSpPr>
            <a:spLocks noChangeShapeType="1"/>
          </p:cNvSpPr>
          <p:nvPr/>
        </p:nvSpPr>
        <p:spPr bwMode="auto">
          <a:xfrm>
            <a:off x="4219575" y="5878513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1928" name="Text Box 16"/>
          <p:cNvSpPr txBox="1">
            <a:spLocks noChangeArrowheads="1"/>
          </p:cNvSpPr>
          <p:nvPr/>
        </p:nvSpPr>
        <p:spPr bwMode="auto">
          <a:xfrm>
            <a:off x="4726592" y="5662613"/>
            <a:ext cx="2140331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TG</a:t>
            </a:r>
            <a:r>
              <a:rPr lang="es-ES" dirty="0"/>
              <a:t>    </a:t>
            </a:r>
            <a:r>
              <a:rPr lang="es-ES" dirty="0" smtClean="0"/>
              <a:t>   +     </a:t>
            </a:r>
            <a:r>
              <a:rPr lang="es-ES" b="1" dirty="0"/>
              <a:t>3H</a:t>
            </a:r>
            <a:r>
              <a:rPr lang="es-ES" b="1" baseline="-25000" dirty="0"/>
              <a:t>2</a:t>
            </a:r>
            <a:r>
              <a:rPr lang="es-ES" b="1" dirty="0"/>
              <a:t>O</a:t>
            </a:r>
          </a:p>
        </p:txBody>
      </p:sp>
      <p:sp>
        <p:nvSpPr>
          <p:cNvPr id="80906" name="Oval 10"/>
          <p:cNvSpPr>
            <a:spLocks noChangeArrowheads="1"/>
          </p:cNvSpPr>
          <p:nvPr/>
        </p:nvSpPr>
        <p:spPr bwMode="auto">
          <a:xfrm>
            <a:off x="4726592" y="5589588"/>
            <a:ext cx="719138" cy="5762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DC005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30" name="Text Box 17"/>
          <p:cNvSpPr txBox="1">
            <a:spLocks noChangeArrowheads="1"/>
          </p:cNvSpPr>
          <p:nvPr/>
        </p:nvSpPr>
        <p:spPr bwMode="auto">
          <a:xfrm>
            <a:off x="1885950" y="620713"/>
            <a:ext cx="1585913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Unión ÉSTER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4" grpId="0" animBg="1"/>
      <p:bldP spid="80907" grpId="0" animBg="1"/>
      <p:bldP spid="80906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418763" y="4098608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hangingPunct="1"/>
            <a:r>
              <a:rPr lang="es-ES" dirty="0"/>
              <a:t>2</a:t>
            </a:r>
          </a:p>
        </p:txBody>
      </p:sp>
      <p:pic>
        <p:nvPicPr>
          <p:cNvPr id="82948" name="Picture 5" descr="img23"/>
          <p:cNvPicPr>
            <a:picLocks noGrp="1" noChangeAspect="1" noChangeArrowheads="1"/>
          </p:cNvPicPr>
          <p:nvPr>
            <p:ph/>
          </p:nvPr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8"/>
          <a:stretch>
            <a:fillRect/>
          </a:stretch>
        </p:blipFill>
        <p:spPr>
          <a:xfrm>
            <a:off x="1331913" y="908050"/>
            <a:ext cx="6337300" cy="5446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949" name="Rectangle 9"/>
          <p:cNvSpPr>
            <a:spLocks noChangeArrowheads="1"/>
          </p:cNvSpPr>
          <p:nvPr/>
        </p:nvSpPr>
        <p:spPr bwMode="auto">
          <a:xfrm>
            <a:off x="4284663" y="620713"/>
            <a:ext cx="20161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6975466" y="301566"/>
            <a:ext cx="177003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000" dirty="0" smtClean="0">
                <a:latin typeface="Comic Sans MS" pitchFamily="66" charset="0"/>
              </a:rPr>
              <a:t>Digestión TG</a:t>
            </a:r>
          </a:p>
        </p:txBody>
      </p:sp>
      <p:sp>
        <p:nvSpPr>
          <p:cNvPr id="82951" name="Text Box 10"/>
          <p:cNvSpPr txBox="1">
            <a:spLocks noChangeArrowheads="1"/>
          </p:cNvSpPr>
          <p:nvPr/>
        </p:nvSpPr>
        <p:spPr bwMode="auto">
          <a:xfrm>
            <a:off x="6724650" y="794454"/>
            <a:ext cx="202010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2. Acción </a:t>
            </a:r>
            <a:r>
              <a:rPr lang="es-ES" sz="2000" dirty="0"/>
              <a:t>lipasa</a:t>
            </a:r>
          </a:p>
        </p:txBody>
      </p:sp>
      <p:sp>
        <p:nvSpPr>
          <p:cNvPr id="82952" name="Line 14"/>
          <p:cNvSpPr>
            <a:spLocks noChangeShapeType="1"/>
          </p:cNvSpPr>
          <p:nvPr/>
        </p:nvSpPr>
        <p:spPr bwMode="auto">
          <a:xfrm>
            <a:off x="539553" y="3429000"/>
            <a:ext cx="8205949" cy="0"/>
          </a:xfrm>
          <a:prstGeom prst="line">
            <a:avLst/>
          </a:prstGeom>
          <a:noFill/>
          <a:ln w="38100">
            <a:solidFill>
              <a:srgbClr val="FF6699"/>
            </a:solidFill>
            <a:round/>
            <a:headEnd/>
            <a:tailEnd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539553" y="765175"/>
            <a:ext cx="83998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955" name="Rectangle 18"/>
          <p:cNvSpPr>
            <a:spLocks noChangeArrowheads="1"/>
          </p:cNvSpPr>
          <p:nvPr/>
        </p:nvSpPr>
        <p:spPr bwMode="auto">
          <a:xfrm>
            <a:off x="2411413" y="1052513"/>
            <a:ext cx="144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6" name="Rectangle 19"/>
          <p:cNvSpPr>
            <a:spLocks noChangeArrowheads="1"/>
          </p:cNvSpPr>
          <p:nvPr/>
        </p:nvSpPr>
        <p:spPr bwMode="auto">
          <a:xfrm>
            <a:off x="2555875" y="2205038"/>
            <a:ext cx="714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8860" name="Line 12"/>
          <p:cNvSpPr>
            <a:spLocks noChangeShapeType="1"/>
          </p:cNvSpPr>
          <p:nvPr/>
        </p:nvSpPr>
        <p:spPr bwMode="auto">
          <a:xfrm>
            <a:off x="2411413" y="908050"/>
            <a:ext cx="73025" cy="649288"/>
          </a:xfrm>
          <a:prstGeom prst="line">
            <a:avLst/>
          </a:prstGeom>
          <a:noFill/>
          <a:ln w="38100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8861" name="Line 13"/>
          <p:cNvSpPr>
            <a:spLocks noChangeShapeType="1"/>
          </p:cNvSpPr>
          <p:nvPr/>
        </p:nvSpPr>
        <p:spPr bwMode="auto">
          <a:xfrm>
            <a:off x="2555875" y="2205038"/>
            <a:ext cx="71438" cy="647700"/>
          </a:xfrm>
          <a:prstGeom prst="line">
            <a:avLst/>
          </a:prstGeom>
          <a:noFill/>
          <a:ln w="38100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59" name="Text Box 21"/>
          <p:cNvSpPr txBox="1">
            <a:spLocks noChangeArrowheads="1"/>
          </p:cNvSpPr>
          <p:nvPr/>
        </p:nvSpPr>
        <p:spPr bwMode="auto">
          <a:xfrm>
            <a:off x="2627313" y="2852738"/>
            <a:ext cx="604838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TG</a:t>
            </a:r>
          </a:p>
        </p:txBody>
      </p:sp>
      <p:sp>
        <p:nvSpPr>
          <p:cNvPr id="82960" name="Rectangle 23"/>
          <p:cNvSpPr>
            <a:spLocks noChangeArrowheads="1"/>
          </p:cNvSpPr>
          <p:nvPr/>
        </p:nvSpPr>
        <p:spPr bwMode="auto">
          <a:xfrm>
            <a:off x="5795963" y="1412875"/>
            <a:ext cx="1871662" cy="1655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61" name="Line 24"/>
          <p:cNvSpPr>
            <a:spLocks noChangeShapeType="1"/>
          </p:cNvSpPr>
          <p:nvPr/>
        </p:nvSpPr>
        <p:spPr bwMode="auto">
          <a:xfrm>
            <a:off x="5795963" y="1989138"/>
            <a:ext cx="20050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962" name="Text Box 11"/>
          <p:cNvSpPr txBox="1">
            <a:spLocks noChangeArrowheads="1"/>
          </p:cNvSpPr>
          <p:nvPr/>
        </p:nvSpPr>
        <p:spPr bwMode="auto">
          <a:xfrm>
            <a:off x="5705475" y="1460500"/>
            <a:ext cx="2038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Lipasa páncreas</a:t>
            </a:r>
          </a:p>
        </p:txBody>
      </p:sp>
      <p:sp>
        <p:nvSpPr>
          <p:cNvPr id="82963" name="Text Box 22"/>
          <p:cNvSpPr txBox="1">
            <a:spLocks noChangeArrowheads="1"/>
          </p:cNvSpPr>
          <p:nvPr/>
        </p:nvSpPr>
        <p:spPr bwMode="auto">
          <a:xfrm>
            <a:off x="5472190" y="2133600"/>
            <a:ext cx="224933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dirty="0" smtClean="0"/>
              <a:t>Hidrólisis </a:t>
            </a:r>
          </a:p>
          <a:p>
            <a:pPr eaLnBrk="1" hangingPunct="1">
              <a:defRPr/>
            </a:pPr>
            <a:r>
              <a:rPr lang="es-ES" dirty="0" smtClean="0"/>
              <a:t>enlaces éster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" dirty="0" smtClean="0"/>
              <a:t> y </a:t>
            </a: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82964" name="Rectangle 25"/>
          <p:cNvSpPr>
            <a:spLocks noChangeArrowheads="1"/>
          </p:cNvSpPr>
          <p:nvPr/>
        </p:nvSpPr>
        <p:spPr bwMode="auto">
          <a:xfrm>
            <a:off x="1331913" y="1268413"/>
            <a:ext cx="2159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65" name="Text Box 26"/>
          <p:cNvSpPr txBox="1">
            <a:spLocks noChangeArrowheads="1"/>
          </p:cNvSpPr>
          <p:nvPr/>
        </p:nvSpPr>
        <p:spPr bwMode="auto">
          <a:xfrm>
            <a:off x="1146598" y="1220788"/>
            <a:ext cx="3722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82966" name="Text Box 27"/>
          <p:cNvSpPr txBox="1">
            <a:spLocks noChangeArrowheads="1"/>
          </p:cNvSpPr>
          <p:nvPr/>
        </p:nvSpPr>
        <p:spPr bwMode="auto">
          <a:xfrm>
            <a:off x="1169988" y="169386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2</a:t>
            </a:r>
          </a:p>
        </p:txBody>
      </p:sp>
      <p:sp>
        <p:nvSpPr>
          <p:cNvPr id="82967" name="Text Box 28"/>
          <p:cNvSpPr txBox="1">
            <a:spLocks noChangeArrowheads="1"/>
          </p:cNvSpPr>
          <p:nvPr/>
        </p:nvSpPr>
        <p:spPr bwMode="auto">
          <a:xfrm>
            <a:off x="1145804" y="2205038"/>
            <a:ext cx="3722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82969" name="Rectangle 31"/>
          <p:cNvSpPr>
            <a:spLocks noChangeArrowheads="1"/>
          </p:cNvSpPr>
          <p:nvPr/>
        </p:nvSpPr>
        <p:spPr bwMode="auto">
          <a:xfrm>
            <a:off x="5686425" y="4868863"/>
            <a:ext cx="18716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70" name="Text Box 32"/>
          <p:cNvSpPr txBox="1">
            <a:spLocks noChangeArrowheads="1"/>
          </p:cNvSpPr>
          <p:nvPr/>
        </p:nvSpPr>
        <p:spPr bwMode="auto">
          <a:xfrm>
            <a:off x="5724525" y="4868863"/>
            <a:ext cx="2076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Ácidos esteáricos</a:t>
            </a:r>
          </a:p>
        </p:txBody>
      </p:sp>
      <p:sp>
        <p:nvSpPr>
          <p:cNvPr id="78881" name="Rectangle 33"/>
          <p:cNvSpPr>
            <a:spLocks noChangeArrowheads="1"/>
          </p:cNvSpPr>
          <p:nvPr/>
        </p:nvSpPr>
        <p:spPr bwMode="auto">
          <a:xfrm>
            <a:off x="5553064" y="4875212"/>
            <a:ext cx="223361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72" name="1 CuadroTexto"/>
          <p:cNvSpPr txBox="1">
            <a:spLocks noChangeArrowheads="1"/>
          </p:cNvSpPr>
          <p:nvPr/>
        </p:nvSpPr>
        <p:spPr bwMode="auto">
          <a:xfrm>
            <a:off x="4635500" y="1403350"/>
            <a:ext cx="944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VE"/>
              <a:t>Aporte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418763" y="4253923"/>
            <a:ext cx="32573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hangingPunct="1"/>
            <a:r>
              <a:rPr lang="es-ES" dirty="0"/>
              <a:t>2</a:t>
            </a:r>
          </a:p>
        </p:txBody>
      </p:sp>
      <p:sp>
        <p:nvSpPr>
          <p:cNvPr id="4" name="Rectángulo 3"/>
          <p:cNvSpPr/>
          <p:nvPr/>
        </p:nvSpPr>
        <p:spPr bwMode="auto">
          <a:xfrm>
            <a:off x="1418763" y="4250569"/>
            <a:ext cx="325730" cy="4738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395536" y="3500438"/>
            <a:ext cx="8501391" cy="30845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 animBg="1"/>
      <p:bldP spid="78861" grpId="0" animBg="1"/>
      <p:bldP spid="78881" grpId="0" animBg="1"/>
      <p:bldP spid="4" grpId="0" animBg="1"/>
      <p:bldP spid="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5" descr="DIGASTION 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862013"/>
            <a:ext cx="6848475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Rectangle 7"/>
          <p:cNvSpPr>
            <a:spLocks noChangeArrowheads="1"/>
          </p:cNvSpPr>
          <p:nvPr/>
        </p:nvSpPr>
        <p:spPr bwMode="auto">
          <a:xfrm>
            <a:off x="5292725" y="1341438"/>
            <a:ext cx="1943571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2" name="Text Box 8"/>
          <p:cNvSpPr txBox="1">
            <a:spLocks noChangeArrowheads="1"/>
          </p:cNvSpPr>
          <p:nvPr/>
        </p:nvSpPr>
        <p:spPr bwMode="auto">
          <a:xfrm>
            <a:off x="468313" y="1844675"/>
            <a:ext cx="6334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TG</a:t>
            </a:r>
          </a:p>
        </p:txBody>
      </p:sp>
      <p:sp>
        <p:nvSpPr>
          <p:cNvPr id="83973" name="Rectangle 9"/>
          <p:cNvSpPr>
            <a:spLocks noChangeArrowheads="1"/>
          </p:cNvSpPr>
          <p:nvPr/>
        </p:nvSpPr>
        <p:spPr bwMode="auto">
          <a:xfrm>
            <a:off x="4130675" y="364490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4" name="Text Box 10"/>
          <p:cNvSpPr txBox="1">
            <a:spLocks noChangeArrowheads="1"/>
          </p:cNvSpPr>
          <p:nvPr/>
        </p:nvSpPr>
        <p:spPr bwMode="auto">
          <a:xfrm>
            <a:off x="4562475" y="3621088"/>
            <a:ext cx="877888" cy="4064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6600FF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000" b="1">
                <a:solidFill>
                  <a:schemeClr val="accent2"/>
                </a:solidFill>
              </a:rPr>
              <a:t>lipasa</a:t>
            </a:r>
          </a:p>
        </p:txBody>
      </p:sp>
      <p:sp>
        <p:nvSpPr>
          <p:cNvPr id="83975" name="Rectangle 11"/>
          <p:cNvSpPr>
            <a:spLocks noChangeArrowheads="1"/>
          </p:cNvSpPr>
          <p:nvPr/>
        </p:nvSpPr>
        <p:spPr bwMode="auto">
          <a:xfrm>
            <a:off x="2043113" y="5516563"/>
            <a:ext cx="136683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6" name="Rectangle 12"/>
          <p:cNvSpPr>
            <a:spLocks noChangeArrowheads="1"/>
          </p:cNvSpPr>
          <p:nvPr/>
        </p:nvSpPr>
        <p:spPr bwMode="auto">
          <a:xfrm>
            <a:off x="5283200" y="5518150"/>
            <a:ext cx="20875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85" name="Text Box 13"/>
          <p:cNvSpPr txBox="1">
            <a:spLocks noChangeArrowheads="1"/>
          </p:cNvSpPr>
          <p:nvPr/>
        </p:nvSpPr>
        <p:spPr bwMode="auto">
          <a:xfrm>
            <a:off x="1731039" y="5638800"/>
            <a:ext cx="1883850" cy="707886"/>
          </a:xfrm>
          <a:prstGeom prst="rect">
            <a:avLst/>
          </a:prstGeom>
          <a:solidFill>
            <a:srgbClr val="F0DB9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 smtClean="0"/>
              <a:t>2 moléculas </a:t>
            </a:r>
            <a:endParaRPr lang="es-ES" sz="2000" b="1" dirty="0"/>
          </a:p>
          <a:p>
            <a:pPr eaLnBrk="1" hangingPunct="1"/>
            <a:r>
              <a:rPr lang="es-ES" sz="2000" b="1" dirty="0"/>
              <a:t>Ácidos grasos</a:t>
            </a:r>
          </a:p>
        </p:txBody>
      </p:sp>
      <p:sp>
        <p:nvSpPr>
          <p:cNvPr id="131086" name="Text Box 14"/>
          <p:cNvSpPr txBox="1">
            <a:spLocks noChangeArrowheads="1"/>
          </p:cNvSpPr>
          <p:nvPr/>
        </p:nvSpPr>
        <p:spPr bwMode="auto">
          <a:xfrm>
            <a:off x="4896633" y="5638800"/>
            <a:ext cx="3150222" cy="707886"/>
          </a:xfrm>
          <a:prstGeom prst="rect">
            <a:avLst/>
          </a:prstGeom>
          <a:solidFill>
            <a:srgbClr val="F0DB90"/>
          </a:solidFill>
          <a:ln w="38100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b="1" dirty="0" smtClean="0"/>
              <a:t>1</a:t>
            </a:r>
            <a:r>
              <a:rPr lang="es-ES" sz="2000" b="1" dirty="0"/>
              <a:t> </a:t>
            </a:r>
            <a:r>
              <a:rPr lang="es-ES" sz="2000" b="1" dirty="0" smtClean="0"/>
              <a:t>molécula </a:t>
            </a:r>
            <a:endParaRPr lang="es-ES" sz="2000" b="1" dirty="0"/>
          </a:p>
          <a:p>
            <a:pPr eaLnBrk="1" hangingPunct="1"/>
            <a:r>
              <a:rPr lang="es-ES" sz="2000" b="1" dirty="0"/>
              <a:t>2-monoglicérido (2-MG)</a:t>
            </a:r>
          </a:p>
        </p:txBody>
      </p:sp>
      <p:sp>
        <p:nvSpPr>
          <p:cNvPr id="83979" name="Text Box 15"/>
          <p:cNvSpPr txBox="1">
            <a:spLocks noChangeArrowheads="1"/>
          </p:cNvSpPr>
          <p:nvPr/>
        </p:nvSpPr>
        <p:spPr bwMode="auto">
          <a:xfrm>
            <a:off x="6061075" y="1844675"/>
            <a:ext cx="2619375" cy="103505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LIPASA pancreática</a:t>
            </a:r>
          </a:p>
          <a:p>
            <a:pPr eaLnBrk="1" hangingPunct="1"/>
            <a:r>
              <a:rPr lang="es-ES" sz="2000"/>
              <a:t>rompe</a:t>
            </a:r>
          </a:p>
          <a:p>
            <a:pPr eaLnBrk="1" hangingPunct="1"/>
            <a:r>
              <a:rPr lang="es-ES" sz="2000"/>
              <a:t>enlaces éster 1 y 3</a:t>
            </a:r>
          </a:p>
        </p:txBody>
      </p:sp>
      <p:sp>
        <p:nvSpPr>
          <p:cNvPr id="131088" name="Line 16"/>
          <p:cNvSpPr>
            <a:spLocks noChangeShapeType="1"/>
          </p:cNvSpPr>
          <p:nvPr/>
        </p:nvSpPr>
        <p:spPr bwMode="auto">
          <a:xfrm>
            <a:off x="3625850" y="765175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89" name="Line 17"/>
          <p:cNvSpPr>
            <a:spLocks noChangeShapeType="1"/>
          </p:cNvSpPr>
          <p:nvPr/>
        </p:nvSpPr>
        <p:spPr bwMode="auto">
          <a:xfrm>
            <a:off x="3625850" y="2565400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91" name="Text Box 19"/>
          <p:cNvSpPr txBox="1">
            <a:spLocks noChangeArrowheads="1"/>
          </p:cNvSpPr>
          <p:nvPr/>
        </p:nvSpPr>
        <p:spPr bwMode="auto">
          <a:xfrm>
            <a:off x="5122863" y="1341438"/>
            <a:ext cx="317500" cy="346075"/>
          </a:xfrm>
          <a:prstGeom prst="rect">
            <a:avLst/>
          </a:prstGeom>
          <a:solidFill>
            <a:srgbClr val="00B0F0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1</a:t>
            </a:r>
          </a:p>
        </p:txBody>
      </p:sp>
      <p:sp>
        <p:nvSpPr>
          <p:cNvPr id="131092" name="Text Box 20"/>
          <p:cNvSpPr txBox="1">
            <a:spLocks noChangeArrowheads="1"/>
          </p:cNvSpPr>
          <p:nvPr/>
        </p:nvSpPr>
        <p:spPr bwMode="auto">
          <a:xfrm>
            <a:off x="5106988" y="2924175"/>
            <a:ext cx="317500" cy="346075"/>
          </a:xfrm>
          <a:prstGeom prst="rect">
            <a:avLst/>
          </a:prstGeom>
          <a:solidFill>
            <a:srgbClr val="00B0F0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3</a:t>
            </a:r>
          </a:p>
        </p:txBody>
      </p:sp>
      <p:sp>
        <p:nvSpPr>
          <p:cNvPr id="83984" name="Text Box 23"/>
          <p:cNvSpPr txBox="1">
            <a:spLocks noChangeArrowheads="1"/>
          </p:cNvSpPr>
          <p:nvPr/>
        </p:nvSpPr>
        <p:spPr bwMode="auto">
          <a:xfrm>
            <a:off x="6596365" y="468110"/>
            <a:ext cx="209063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2. Acción </a:t>
            </a:r>
            <a:r>
              <a:rPr lang="es-ES" sz="2000" dirty="0"/>
              <a:t>Lipasa</a:t>
            </a:r>
          </a:p>
        </p:txBody>
      </p:sp>
      <p:sp>
        <p:nvSpPr>
          <p:cNvPr id="83985" name="Line 24"/>
          <p:cNvSpPr>
            <a:spLocks noChangeShapeType="1"/>
          </p:cNvSpPr>
          <p:nvPr/>
        </p:nvSpPr>
        <p:spPr bwMode="auto">
          <a:xfrm>
            <a:off x="1177925" y="862013"/>
            <a:ext cx="0" cy="25669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7" name="Line 24"/>
          <p:cNvSpPr>
            <a:spLocks noChangeShapeType="1"/>
          </p:cNvSpPr>
          <p:nvPr/>
        </p:nvSpPr>
        <p:spPr bwMode="auto">
          <a:xfrm>
            <a:off x="8139113" y="3362325"/>
            <a:ext cx="0" cy="2227263"/>
          </a:xfrm>
          <a:prstGeom prst="line">
            <a:avLst/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88" name="Text Box 8"/>
          <p:cNvSpPr txBox="1">
            <a:spLocks noChangeArrowheads="1"/>
          </p:cNvSpPr>
          <p:nvPr/>
        </p:nvSpPr>
        <p:spPr bwMode="auto">
          <a:xfrm>
            <a:off x="8264111" y="4352754"/>
            <a:ext cx="66717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/>
              <a:t>MG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7618413" y="4378325"/>
            <a:ext cx="309562" cy="338138"/>
          </a:xfrm>
          <a:prstGeom prst="rect">
            <a:avLst/>
          </a:prstGeom>
          <a:solidFill>
            <a:srgbClr val="00B050"/>
          </a:solidFill>
          <a:ln w="9525">
            <a:solidFill>
              <a:srgbClr val="6600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2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365026" y="380454"/>
            <a:ext cx="839986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431147" y="6577013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5" grpId="0" animBg="1"/>
      <p:bldP spid="131086" grpId="0" animBg="1"/>
      <p:bldP spid="131088" grpId="0" animBg="1"/>
      <p:bldP spid="131089" grpId="0" animBg="1"/>
      <p:bldP spid="131091" grpId="0" animBg="1"/>
      <p:bldP spid="131092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4830083" y="2646363"/>
            <a:ext cx="3390672" cy="3385542"/>
          </a:xfrm>
          <a:prstGeom prst="rect">
            <a:avLst/>
          </a:prstGeom>
          <a:solidFill>
            <a:srgbClr val="FFC3D7"/>
          </a:solidFill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MX" sz="1400" b="1" dirty="0" smtClean="0"/>
          </a:p>
          <a:p>
            <a:pPr eaLnBrk="1" hangingPunct="1"/>
            <a:r>
              <a:rPr lang="es-MX" sz="2000" b="1" dirty="0" smtClean="0"/>
              <a:t>DIETA </a:t>
            </a:r>
            <a:endParaRPr lang="es-MX" sz="2000" b="1" dirty="0"/>
          </a:p>
          <a:p>
            <a:pPr eaLnBrk="1" hangingPunct="1"/>
            <a:r>
              <a:rPr lang="es-MX" sz="2000" b="1" dirty="0"/>
              <a:t>Macromoléculas complejas</a:t>
            </a:r>
            <a:endParaRPr lang="es-MX" sz="2000" dirty="0"/>
          </a:p>
          <a:p>
            <a:pPr eaLnBrk="1" hangingPunct="1"/>
            <a:endParaRPr lang="es-MX" b="1" dirty="0"/>
          </a:p>
          <a:p>
            <a:pPr eaLnBrk="1" hangingPunct="1"/>
            <a:r>
              <a:rPr lang="es-MX" b="1" dirty="0"/>
              <a:t> </a:t>
            </a:r>
          </a:p>
          <a:p>
            <a:pPr eaLnBrk="1" hangingPunct="1"/>
            <a:r>
              <a:rPr lang="es-MX" sz="2000" b="1" dirty="0"/>
              <a:t>DESDOBLADAS</a:t>
            </a:r>
          </a:p>
          <a:p>
            <a:pPr eaLnBrk="1" hangingPunct="1"/>
            <a:r>
              <a:rPr lang="es-MX" sz="2000" b="1" dirty="0" err="1"/>
              <a:t>Micromoléculas</a:t>
            </a:r>
            <a:r>
              <a:rPr lang="es-MX" sz="2000" b="1" dirty="0"/>
              <a:t> simples</a:t>
            </a:r>
          </a:p>
          <a:p>
            <a:pPr eaLnBrk="1" hangingPunct="1"/>
            <a:r>
              <a:rPr lang="es-MX" dirty="0"/>
              <a:t> </a:t>
            </a:r>
          </a:p>
          <a:p>
            <a:pPr eaLnBrk="1" hangingPunct="1"/>
            <a:endParaRPr lang="es-MX" dirty="0"/>
          </a:p>
          <a:p>
            <a:pPr eaLnBrk="1" hangingPunct="1"/>
            <a:r>
              <a:rPr lang="es-MX" sz="2800" b="1" dirty="0" smtClean="0"/>
              <a:t>ABSORBIDAS</a:t>
            </a:r>
          </a:p>
          <a:p>
            <a:pPr eaLnBrk="1" hangingPunct="1"/>
            <a:endParaRPr lang="es-MX" sz="1400" b="1" dirty="0"/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1187450" y="2559050"/>
            <a:ext cx="35687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3600"/>
              <a:t>¿QUÉ </a:t>
            </a:r>
          </a:p>
          <a:p>
            <a:pPr eaLnBrk="1" hangingPunct="1"/>
            <a:r>
              <a:rPr lang="es-MX" sz="3600"/>
              <a:t>es lo que vamos </a:t>
            </a:r>
          </a:p>
          <a:p>
            <a:pPr eaLnBrk="1" hangingPunct="1"/>
            <a:r>
              <a:rPr lang="es-MX" sz="3600"/>
              <a:t>a DIGERIR?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6243553" y="684333"/>
            <a:ext cx="2113079" cy="400110"/>
          </a:xfrm>
          <a:prstGeom prst="rect">
            <a:avLst/>
          </a:prstGeom>
          <a:solidFill>
            <a:srgbClr val="45D3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000" b="1"/>
              <a:t>I. DIGESTIÓN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758454" y="1181137"/>
            <a:ext cx="261001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000" dirty="0" smtClean="0"/>
              <a:t>1. Química alimentos</a:t>
            </a:r>
            <a:endParaRPr lang="es-MX" sz="2000" dirty="0"/>
          </a:p>
        </p:txBody>
      </p:sp>
      <p:pic>
        <p:nvPicPr>
          <p:cNvPr id="154635" name="Picture 11" descr="bread_pic1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70038"/>
            <a:ext cx="2016125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6" name="Picture 12" descr="Stea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1" b="17874"/>
          <a:stretch>
            <a:fillRect/>
          </a:stretch>
        </p:blipFill>
        <p:spPr bwMode="auto">
          <a:xfrm>
            <a:off x="3132138" y="1268413"/>
            <a:ext cx="201612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7" name="Picture 13" descr="But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8" t="17728" r="14323"/>
          <a:stretch>
            <a:fillRect/>
          </a:stretch>
        </p:blipFill>
        <p:spPr bwMode="auto">
          <a:xfrm>
            <a:off x="1403350" y="188913"/>
            <a:ext cx="20875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8" name="Picture 14" descr="vegetab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365625"/>
            <a:ext cx="316865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33" name="Line 9"/>
          <p:cNvSpPr>
            <a:spLocks noChangeShapeType="1"/>
          </p:cNvSpPr>
          <p:nvPr/>
        </p:nvSpPr>
        <p:spPr bwMode="auto">
          <a:xfrm>
            <a:off x="6461125" y="3490292"/>
            <a:ext cx="0" cy="58678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634" name="Line 10"/>
          <p:cNvSpPr>
            <a:spLocks noChangeShapeType="1"/>
          </p:cNvSpPr>
          <p:nvPr/>
        </p:nvSpPr>
        <p:spPr bwMode="auto">
          <a:xfrm>
            <a:off x="6461125" y="4653136"/>
            <a:ext cx="0" cy="576064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54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4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 animBg="1"/>
      <p:bldP spid="154628" grpId="0"/>
      <p:bldP spid="154633" grpId="0" animBg="1"/>
      <p:bldP spid="154634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4" descr="accion lipasa"/>
          <p:cNvPicPr>
            <a:picLocks noChangeAspect="1" noChangeArrowheads="1"/>
          </p:cNvPicPr>
          <p:nvPr/>
        </p:nvPicPr>
        <p:blipFill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t="7658" r="4366" b="10875"/>
          <a:stretch>
            <a:fillRect/>
          </a:stretch>
        </p:blipFill>
        <p:spPr bwMode="auto">
          <a:xfrm>
            <a:off x="1042988" y="422275"/>
            <a:ext cx="6264275" cy="60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5"/>
          <p:cNvSpPr txBox="1">
            <a:spLocks noChangeArrowheads="1"/>
          </p:cNvSpPr>
          <p:nvPr/>
        </p:nvSpPr>
        <p:spPr bwMode="auto">
          <a:xfrm>
            <a:off x="6717701" y="912158"/>
            <a:ext cx="189667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 smtClean="0"/>
              <a:t>2. Acción </a:t>
            </a:r>
            <a:r>
              <a:rPr lang="es-ES" dirty="0"/>
              <a:t>Lipasa</a:t>
            </a: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5795963" y="1989138"/>
            <a:ext cx="2376487" cy="147732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 smtClean="0"/>
              <a:t>Ac</a:t>
            </a:r>
            <a:r>
              <a:rPr lang="es-ES" b="1" dirty="0"/>
              <a:t>. Biliares</a:t>
            </a:r>
            <a:r>
              <a:rPr lang="es-ES" dirty="0"/>
              <a:t> inhiben acción de </a:t>
            </a:r>
            <a:r>
              <a:rPr lang="es-ES" b="1" dirty="0" smtClean="0"/>
              <a:t>Lipasa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endParaRPr lang="es-ES" b="1" dirty="0"/>
          </a:p>
          <a:p>
            <a:pPr algn="l" eaLnBrk="1" hangingPunct="1"/>
            <a:r>
              <a:rPr lang="es-ES" b="1" dirty="0" err="1"/>
              <a:t>Colipasa</a:t>
            </a:r>
            <a:r>
              <a:rPr lang="es-ES" dirty="0"/>
              <a:t> estabiliza acción </a:t>
            </a:r>
            <a:r>
              <a:rPr lang="es-ES" b="1" dirty="0" smtClean="0"/>
              <a:t>Lipasa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997" name="Line 8"/>
          <p:cNvSpPr>
            <a:spLocks noChangeShapeType="1"/>
          </p:cNvSpPr>
          <p:nvPr/>
        </p:nvSpPr>
        <p:spPr bwMode="auto">
          <a:xfrm>
            <a:off x="3851275" y="422116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4998" name="Rectangle 9"/>
          <p:cNvSpPr>
            <a:spLocks noChangeArrowheads="1"/>
          </p:cNvSpPr>
          <p:nvPr/>
        </p:nvSpPr>
        <p:spPr bwMode="auto">
          <a:xfrm>
            <a:off x="1042988" y="908050"/>
            <a:ext cx="433387" cy="2736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999" name="Text Box 10"/>
          <p:cNvSpPr txBox="1">
            <a:spLocks noChangeArrowheads="1"/>
          </p:cNvSpPr>
          <p:nvPr/>
        </p:nvSpPr>
        <p:spPr bwMode="auto">
          <a:xfrm rot="-5400000">
            <a:off x="-126206" y="2077244"/>
            <a:ext cx="2705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/>
              <a:t>Ácidos grasos liberados</a:t>
            </a:r>
          </a:p>
        </p:txBody>
      </p:sp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684213" y="4724400"/>
            <a:ext cx="7056437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123609" y="512238"/>
            <a:ext cx="2488182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649825" y="3689310"/>
            <a:ext cx="2581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* </a:t>
            </a:r>
            <a:r>
              <a:rPr lang="es-VE" b="1" dirty="0" smtClean="0">
                <a:solidFill>
                  <a:srgbClr val="C00000"/>
                </a:solidFill>
              </a:rPr>
              <a:t>¿Dónde se produce </a:t>
            </a:r>
          </a:p>
          <a:p>
            <a:r>
              <a:rPr lang="es-VE" b="1" dirty="0" smtClean="0">
                <a:solidFill>
                  <a:srgbClr val="C00000"/>
                </a:solidFill>
              </a:rPr>
              <a:t>la </a:t>
            </a:r>
            <a:r>
              <a:rPr lang="es-VE" b="1" dirty="0" err="1" smtClean="0">
                <a:solidFill>
                  <a:srgbClr val="C00000"/>
                </a:solidFill>
              </a:rPr>
              <a:t>colipasa</a:t>
            </a:r>
            <a:r>
              <a:rPr lang="es-VE" b="1" dirty="0" smtClean="0">
                <a:solidFill>
                  <a:srgbClr val="C00000"/>
                </a:solidFill>
              </a:rPr>
              <a:t>?</a:t>
            </a:r>
            <a:endParaRPr lang="es-VE" b="1" dirty="0">
              <a:solidFill>
                <a:srgbClr val="C00000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06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60" grpId="0" animBg="1"/>
      <p:bldP spid="2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6"/>
          <p:cNvSpPr>
            <a:spLocks noChangeArrowheads="1"/>
          </p:cNvSpPr>
          <p:nvPr/>
        </p:nvSpPr>
        <p:spPr bwMode="auto">
          <a:xfrm>
            <a:off x="5821363" y="1844675"/>
            <a:ext cx="1800225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19" name="Text Box 17"/>
          <p:cNvSpPr txBox="1">
            <a:spLocks noChangeArrowheads="1"/>
          </p:cNvSpPr>
          <p:nvPr/>
        </p:nvSpPr>
        <p:spPr bwMode="auto">
          <a:xfrm>
            <a:off x="6258270" y="2373313"/>
            <a:ext cx="2029722" cy="400110"/>
          </a:xfrm>
          <a:prstGeom prst="rect">
            <a:avLst/>
          </a:prstGeom>
          <a:solidFill>
            <a:srgbClr val="FFC993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FOSFOLÍPIDO</a:t>
            </a:r>
          </a:p>
        </p:txBody>
      </p:sp>
      <p:sp>
        <p:nvSpPr>
          <p:cNvPr id="86020" name="Rectangle 18"/>
          <p:cNvSpPr>
            <a:spLocks noChangeArrowheads="1"/>
          </p:cNvSpPr>
          <p:nvPr/>
        </p:nvSpPr>
        <p:spPr bwMode="auto">
          <a:xfrm>
            <a:off x="636588" y="1989138"/>
            <a:ext cx="1223962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1" name="Text Box 19"/>
          <p:cNvSpPr txBox="1">
            <a:spLocks noChangeArrowheads="1"/>
          </p:cNvSpPr>
          <p:nvPr/>
        </p:nvSpPr>
        <p:spPr bwMode="auto">
          <a:xfrm>
            <a:off x="1050994" y="2341980"/>
            <a:ext cx="609462" cy="461665"/>
          </a:xfrm>
          <a:prstGeom prst="rect">
            <a:avLst/>
          </a:prstGeom>
          <a:solidFill>
            <a:srgbClr val="FF9933"/>
          </a:solidFill>
          <a:ln w="28575">
            <a:solidFill>
              <a:srgbClr val="EA8B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/>
              <a:t>TG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6282938" y="981244"/>
            <a:ext cx="229261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 smtClean="0"/>
              <a:t>2. Acción </a:t>
            </a:r>
            <a:r>
              <a:rPr lang="es-ES_tradnl" sz="1600" b="1" dirty="0" err="1"/>
              <a:t>Estearasas</a:t>
            </a:r>
            <a:endParaRPr lang="es-ES_tradnl" sz="1600" b="1" dirty="0"/>
          </a:p>
        </p:txBody>
      </p:sp>
      <p:sp>
        <p:nvSpPr>
          <p:cNvPr id="86023" name="Text Box 15"/>
          <p:cNvSpPr txBox="1">
            <a:spLocks noChangeArrowheads="1"/>
          </p:cNvSpPr>
          <p:nvPr/>
        </p:nvSpPr>
        <p:spPr bwMode="auto">
          <a:xfrm>
            <a:off x="2542341" y="2372758"/>
            <a:ext cx="3422732" cy="400110"/>
          </a:xfrm>
          <a:prstGeom prst="rect">
            <a:avLst/>
          </a:prstGeom>
          <a:solidFill>
            <a:srgbClr val="FFCC00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b="1"/>
              <a:t>ÉSTER DEL COLESTEROL</a:t>
            </a:r>
          </a:p>
        </p:txBody>
      </p:sp>
      <p:sp>
        <p:nvSpPr>
          <p:cNvPr id="194580" name="Text Box 20"/>
          <p:cNvSpPr txBox="1">
            <a:spLocks noChangeArrowheads="1"/>
          </p:cNvSpPr>
          <p:nvPr/>
        </p:nvSpPr>
        <p:spPr bwMode="auto">
          <a:xfrm>
            <a:off x="817662" y="4197350"/>
            <a:ext cx="931665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200"/>
              <a:t>MG  </a:t>
            </a:r>
            <a:r>
              <a:rPr lang="en-US" sz="2200"/>
              <a:t>+</a:t>
            </a:r>
          </a:p>
        </p:txBody>
      </p:sp>
      <p:sp>
        <p:nvSpPr>
          <p:cNvPr id="194581" name="Text Box 21"/>
          <p:cNvSpPr txBox="1">
            <a:spLocks noChangeArrowheads="1"/>
          </p:cNvSpPr>
          <p:nvPr/>
        </p:nvSpPr>
        <p:spPr bwMode="auto">
          <a:xfrm>
            <a:off x="819150" y="4710113"/>
            <a:ext cx="1312863" cy="730250"/>
          </a:xfrm>
          <a:prstGeom prst="rect">
            <a:avLst/>
          </a:prstGeom>
          <a:noFill/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 graso</a:t>
            </a:r>
          </a:p>
          <a:p>
            <a:pPr eaLnBrk="1" hangingPunct="1"/>
            <a:r>
              <a:rPr lang="es-ES" sz="2000"/>
              <a:t>Ac. graso</a:t>
            </a:r>
          </a:p>
        </p:txBody>
      </p:sp>
      <p:sp>
        <p:nvSpPr>
          <p:cNvPr id="194582" name="Text Box 22"/>
          <p:cNvSpPr txBox="1">
            <a:spLocks noChangeArrowheads="1"/>
          </p:cNvSpPr>
          <p:nvPr/>
        </p:nvSpPr>
        <p:spPr bwMode="auto">
          <a:xfrm>
            <a:off x="3460750" y="4707929"/>
            <a:ext cx="1312863" cy="425450"/>
          </a:xfrm>
          <a:prstGeom prst="rect">
            <a:avLst/>
          </a:prstGeom>
          <a:noFill/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/>
              <a:t>Ac. graso</a:t>
            </a:r>
          </a:p>
        </p:txBody>
      </p:sp>
      <p:sp>
        <p:nvSpPr>
          <p:cNvPr id="194583" name="Text Box 23"/>
          <p:cNvSpPr txBox="1">
            <a:spLocks noChangeArrowheads="1"/>
          </p:cNvSpPr>
          <p:nvPr/>
        </p:nvSpPr>
        <p:spPr bwMode="auto">
          <a:xfrm>
            <a:off x="6248657" y="4242792"/>
            <a:ext cx="1883849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200" dirty="0" err="1"/>
              <a:t>Lisolecitina</a:t>
            </a:r>
            <a:r>
              <a:rPr lang="es-ES" sz="2200" dirty="0"/>
              <a:t> </a:t>
            </a:r>
            <a:r>
              <a:rPr lang="en-US" sz="2200" dirty="0" smtClean="0"/>
              <a:t>+</a:t>
            </a:r>
            <a:endParaRPr lang="es-ES" sz="2200" dirty="0"/>
          </a:p>
        </p:txBody>
      </p:sp>
      <p:sp>
        <p:nvSpPr>
          <p:cNvPr id="194584" name="Rectangle 24"/>
          <p:cNvSpPr>
            <a:spLocks noChangeArrowheads="1"/>
          </p:cNvSpPr>
          <p:nvPr/>
        </p:nvSpPr>
        <p:spPr bwMode="auto">
          <a:xfrm>
            <a:off x="3382314" y="4222154"/>
            <a:ext cx="1742786" cy="430887"/>
          </a:xfrm>
          <a:prstGeom prst="rect">
            <a:avLst/>
          </a:prstGeom>
          <a:solidFill>
            <a:srgbClr val="FFFF00"/>
          </a:solidFill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200" dirty="0"/>
              <a:t>Colesterol </a:t>
            </a:r>
            <a:r>
              <a:rPr lang="en-US" sz="2200" dirty="0"/>
              <a:t>+</a:t>
            </a:r>
            <a:endParaRPr lang="es-ES" sz="2200" dirty="0"/>
          </a:p>
        </p:txBody>
      </p:sp>
      <p:sp>
        <p:nvSpPr>
          <p:cNvPr id="194585" name="Rectangle 25"/>
          <p:cNvSpPr>
            <a:spLocks noChangeArrowheads="1"/>
          </p:cNvSpPr>
          <p:nvPr/>
        </p:nvSpPr>
        <p:spPr bwMode="auto">
          <a:xfrm>
            <a:off x="6324600" y="4731742"/>
            <a:ext cx="1312863" cy="425450"/>
          </a:xfrm>
          <a:prstGeom prst="rect">
            <a:avLst/>
          </a:prstGeom>
          <a:noFill/>
          <a:ln w="28575">
            <a:solidFill>
              <a:srgbClr val="E2B7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Ac. graso</a:t>
            </a:r>
          </a:p>
        </p:txBody>
      </p:sp>
      <p:sp>
        <p:nvSpPr>
          <p:cNvPr id="194588" name="Text Box 28"/>
          <p:cNvSpPr txBox="1">
            <a:spLocks noChangeArrowheads="1"/>
          </p:cNvSpPr>
          <p:nvPr/>
        </p:nvSpPr>
        <p:spPr bwMode="auto">
          <a:xfrm>
            <a:off x="1387541" y="2946928"/>
            <a:ext cx="1758815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 dirty="0"/>
              <a:t>Lipasas lingual</a:t>
            </a:r>
          </a:p>
          <a:p>
            <a:pPr algn="l" eaLnBrk="1" hangingPunct="1"/>
            <a:r>
              <a:rPr lang="es-ES_tradnl" b="1" dirty="0"/>
              <a:t>gástrica, </a:t>
            </a:r>
          </a:p>
          <a:p>
            <a:pPr algn="l" eaLnBrk="1" hangingPunct="1"/>
            <a:r>
              <a:rPr lang="es-ES_tradnl" b="1" dirty="0"/>
              <a:t>pancreática</a:t>
            </a:r>
          </a:p>
        </p:txBody>
      </p:sp>
      <p:sp>
        <p:nvSpPr>
          <p:cNvPr id="194589" name="Text Box 29"/>
          <p:cNvSpPr txBox="1">
            <a:spLocks noChangeArrowheads="1"/>
          </p:cNvSpPr>
          <p:nvPr/>
        </p:nvSpPr>
        <p:spPr bwMode="auto">
          <a:xfrm>
            <a:off x="4377257" y="3167865"/>
            <a:ext cx="1226618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dirty="0"/>
              <a:t>Hidrolasa</a:t>
            </a:r>
          </a:p>
        </p:txBody>
      </p:sp>
      <p:sp>
        <p:nvSpPr>
          <p:cNvPr id="194590" name="Text Box 30"/>
          <p:cNvSpPr txBox="1">
            <a:spLocks noChangeArrowheads="1"/>
          </p:cNvSpPr>
          <p:nvPr/>
        </p:nvSpPr>
        <p:spPr bwMode="auto">
          <a:xfrm>
            <a:off x="7356404" y="3029366"/>
            <a:ext cx="1255472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b="1"/>
              <a:t>PLA2 </a:t>
            </a:r>
          </a:p>
          <a:p>
            <a:pPr algn="l" eaLnBrk="1" hangingPunct="1"/>
            <a:r>
              <a:rPr lang="es-ES_tradnl" b="1"/>
              <a:t>secretora</a:t>
            </a:r>
          </a:p>
        </p:txBody>
      </p:sp>
      <p:sp>
        <p:nvSpPr>
          <p:cNvPr id="194591" name="AutoShape 31"/>
          <p:cNvSpPr>
            <a:spLocks noChangeArrowheads="1"/>
          </p:cNvSpPr>
          <p:nvPr/>
        </p:nvSpPr>
        <p:spPr bwMode="auto">
          <a:xfrm>
            <a:off x="1139825" y="2852738"/>
            <a:ext cx="215900" cy="1225550"/>
          </a:xfrm>
          <a:prstGeom prst="down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594" name="AutoShape 34"/>
          <p:cNvSpPr>
            <a:spLocks noChangeArrowheads="1"/>
          </p:cNvSpPr>
          <p:nvPr/>
        </p:nvSpPr>
        <p:spPr bwMode="auto">
          <a:xfrm>
            <a:off x="4092575" y="2852738"/>
            <a:ext cx="215900" cy="1225550"/>
          </a:xfrm>
          <a:prstGeom prst="down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595" name="AutoShape 35"/>
          <p:cNvSpPr>
            <a:spLocks noChangeArrowheads="1"/>
          </p:cNvSpPr>
          <p:nvPr/>
        </p:nvSpPr>
        <p:spPr bwMode="auto">
          <a:xfrm>
            <a:off x="7116763" y="2852738"/>
            <a:ext cx="215900" cy="1225550"/>
          </a:xfrm>
          <a:prstGeom prst="down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597" name="Text Box 37"/>
          <p:cNvSpPr txBox="1">
            <a:spLocks noChangeArrowheads="1"/>
          </p:cNvSpPr>
          <p:nvPr/>
        </p:nvSpPr>
        <p:spPr bwMode="auto">
          <a:xfrm>
            <a:off x="503857" y="683984"/>
            <a:ext cx="127193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08364" y="549379"/>
            <a:ext cx="2816797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0" grpId="0" animBg="1"/>
      <p:bldP spid="194581" grpId="0" animBg="1"/>
      <p:bldP spid="194582" grpId="0" animBg="1"/>
      <p:bldP spid="194583" grpId="0" animBg="1"/>
      <p:bldP spid="194584" grpId="0" animBg="1"/>
      <p:bldP spid="194585" grpId="0" animBg="1"/>
      <p:bldP spid="194588" grpId="0" animBg="1"/>
      <p:bldP spid="194589" grpId="0" animBg="1"/>
      <p:bldP spid="194590" grpId="0" animBg="1"/>
      <p:bldP spid="194591" grpId="0" animBg="1"/>
      <p:bldP spid="194594" grpId="0" animBg="1"/>
      <p:bldP spid="194595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55" name="Text Box 15"/>
          <p:cNvSpPr txBox="1">
            <a:spLocks noChangeArrowheads="1"/>
          </p:cNvSpPr>
          <p:nvPr/>
        </p:nvSpPr>
        <p:spPr bwMode="auto">
          <a:xfrm>
            <a:off x="5132141" y="2056110"/>
            <a:ext cx="28135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b="1" dirty="0" smtClean="0"/>
              <a:t>¿Perder </a:t>
            </a:r>
            <a:r>
              <a:rPr lang="es-ES_tradnl" sz="2400" b="1" dirty="0"/>
              <a:t>peso… ??</a:t>
            </a:r>
          </a:p>
        </p:txBody>
      </p:sp>
      <p:pic>
        <p:nvPicPr>
          <p:cNvPr id="240661" name="Picture 21" descr="450px-Xenical"/>
          <p:cNvPicPr>
            <a:picLocks noChangeAspect="1" noChangeArrowheads="1"/>
          </p:cNvPicPr>
          <p:nvPr/>
        </p:nvPicPr>
        <p:blipFill>
          <a:blip r:embed="rId2">
            <a:lum bright="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5"/>
          <a:stretch>
            <a:fillRect/>
          </a:stretch>
        </p:blipFill>
        <p:spPr bwMode="auto">
          <a:xfrm>
            <a:off x="5003850" y="2565400"/>
            <a:ext cx="3070175" cy="234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0662" name="Text Box 22"/>
          <p:cNvSpPr txBox="1">
            <a:spLocks noChangeArrowheads="1"/>
          </p:cNvSpPr>
          <p:nvPr/>
        </p:nvSpPr>
        <p:spPr bwMode="auto">
          <a:xfrm>
            <a:off x="971600" y="2517775"/>
            <a:ext cx="3771900" cy="2355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i="1" dirty="0" err="1">
                <a:solidFill>
                  <a:schemeClr val="tx2"/>
                </a:solidFill>
              </a:rPr>
              <a:t>Orlistat</a:t>
            </a:r>
            <a:r>
              <a:rPr lang="es-MX" sz="2400" dirty="0">
                <a:solidFill>
                  <a:schemeClr val="tx2"/>
                </a:solidFill>
              </a:rPr>
              <a:t> </a:t>
            </a:r>
          </a:p>
          <a:p>
            <a:pPr algn="l" eaLnBrk="1" hangingPunct="1"/>
            <a:endParaRPr lang="es-MX" sz="2400" dirty="0">
              <a:solidFill>
                <a:schemeClr val="tx2"/>
              </a:solidFill>
            </a:endParaRP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Es inhibidor de la Lipasa </a:t>
            </a: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Pancreática</a:t>
            </a:r>
          </a:p>
          <a:p>
            <a:pPr algn="l" eaLnBrk="1" hangingPunct="1"/>
            <a:endParaRPr lang="es-MX" sz="1000" dirty="0">
              <a:solidFill>
                <a:schemeClr val="tx2"/>
              </a:solidFill>
            </a:endParaRP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Reduce digestión de grasas</a:t>
            </a:r>
          </a:p>
          <a:p>
            <a:pPr algn="l" eaLnBrk="1" hangingPunct="1"/>
            <a:endParaRPr lang="es-MX" sz="1000" dirty="0">
              <a:solidFill>
                <a:schemeClr val="tx2"/>
              </a:solidFill>
            </a:endParaRPr>
          </a:p>
          <a:p>
            <a:pPr algn="l" eaLnBrk="1" hangingPunct="1"/>
            <a:r>
              <a:rPr lang="es-MX" sz="2000" dirty="0">
                <a:solidFill>
                  <a:schemeClr val="tx2"/>
                </a:solidFill>
              </a:rPr>
              <a:t>Efecto colateral: esteatorrea </a:t>
            </a:r>
          </a:p>
        </p:txBody>
      </p:sp>
      <p:sp>
        <p:nvSpPr>
          <p:cNvPr id="240663" name="Text Box 23"/>
          <p:cNvSpPr txBox="1">
            <a:spLocks noChangeArrowheads="1"/>
          </p:cNvSpPr>
          <p:nvPr/>
        </p:nvSpPr>
        <p:spPr bwMode="auto">
          <a:xfrm>
            <a:off x="2452738" y="2587625"/>
            <a:ext cx="8826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Xenical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364088" y="596463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8" name="Text Box 37"/>
          <p:cNvSpPr txBox="1">
            <a:spLocks noChangeArrowheads="1"/>
          </p:cNvSpPr>
          <p:nvPr/>
        </p:nvSpPr>
        <p:spPr bwMode="auto">
          <a:xfrm>
            <a:off x="539552" y="1671389"/>
            <a:ext cx="127193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0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55" grpId="0"/>
      <p:bldP spid="240662" grpId="0" animBg="1"/>
      <p:bldP spid="240663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2" name="Picture 4" descr="orlistat inhibe lipasa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" t="18703" r="2725" b="6395"/>
          <a:stretch>
            <a:fillRect/>
          </a:stretch>
        </p:blipFill>
        <p:spPr bwMode="auto">
          <a:xfrm>
            <a:off x="900113" y="2276475"/>
            <a:ext cx="7345362" cy="39608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1404938" y="2419350"/>
            <a:ext cx="2303462" cy="360363"/>
          </a:xfrm>
          <a:prstGeom prst="rect">
            <a:avLst/>
          </a:prstGeom>
          <a:solidFill>
            <a:srgbClr val="0024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2387600" y="2468563"/>
            <a:ext cx="6873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b="1"/>
              <a:t>LUZ</a:t>
            </a:r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auto">
          <a:xfrm>
            <a:off x="5868988" y="2419350"/>
            <a:ext cx="1800225" cy="360363"/>
          </a:xfrm>
          <a:prstGeom prst="rect">
            <a:avLst/>
          </a:prstGeom>
          <a:solidFill>
            <a:srgbClr val="0024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6229350" y="2779713"/>
            <a:ext cx="132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Enterocito</a:t>
            </a:r>
          </a:p>
        </p:txBody>
      </p:sp>
      <p:sp>
        <p:nvSpPr>
          <p:cNvPr id="88071" name="Text Box 10"/>
          <p:cNvSpPr txBox="1">
            <a:spLocks noChangeArrowheads="1"/>
          </p:cNvSpPr>
          <p:nvPr/>
        </p:nvSpPr>
        <p:spPr bwMode="auto">
          <a:xfrm>
            <a:off x="915152" y="1454728"/>
            <a:ext cx="273843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 i="1">
                <a:solidFill>
                  <a:schemeClr val="tx2"/>
                </a:solidFill>
              </a:rPr>
              <a:t>Orlistat</a:t>
            </a:r>
            <a:r>
              <a:rPr lang="es-MX" sz="2000">
                <a:solidFill>
                  <a:schemeClr val="tx2"/>
                </a:solidFill>
              </a:rPr>
              <a:t> inhibidor de </a:t>
            </a:r>
          </a:p>
          <a:p>
            <a:pPr eaLnBrk="1" hangingPunct="1"/>
            <a:r>
              <a:rPr lang="es-MX" sz="2000">
                <a:solidFill>
                  <a:schemeClr val="tx2"/>
                </a:solidFill>
              </a:rPr>
              <a:t>lipasas en la luz</a:t>
            </a:r>
          </a:p>
        </p:txBody>
      </p:sp>
      <p:sp>
        <p:nvSpPr>
          <p:cNvPr id="217099" name="Rectangle 11"/>
          <p:cNvSpPr>
            <a:spLocks noChangeArrowheads="1"/>
          </p:cNvSpPr>
          <p:nvPr/>
        </p:nvSpPr>
        <p:spPr bwMode="auto">
          <a:xfrm>
            <a:off x="4500563" y="4219575"/>
            <a:ext cx="504825" cy="288925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>
              <a:solidFill>
                <a:schemeClr val="bg1"/>
              </a:solidFill>
            </a:endParaRPr>
          </a:p>
        </p:txBody>
      </p:sp>
      <p:sp>
        <p:nvSpPr>
          <p:cNvPr id="217100" name="Rectangle 12"/>
          <p:cNvSpPr>
            <a:spLocks noChangeArrowheads="1"/>
          </p:cNvSpPr>
          <p:nvPr/>
        </p:nvSpPr>
        <p:spPr bwMode="auto">
          <a:xfrm>
            <a:off x="2555875" y="5588000"/>
            <a:ext cx="1439863" cy="288925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1" name="Text Box 13"/>
          <p:cNvSpPr txBox="1">
            <a:spLocks noChangeArrowheads="1"/>
          </p:cNvSpPr>
          <p:nvPr/>
        </p:nvSpPr>
        <p:spPr bwMode="auto">
          <a:xfrm>
            <a:off x="4340034" y="4076700"/>
            <a:ext cx="827471" cy="369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 dirty="0" smtClean="0">
                <a:solidFill>
                  <a:schemeClr val="bg1"/>
                </a:solidFill>
              </a:rPr>
              <a:t>Ac. G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217102" name="Text Box 14"/>
          <p:cNvSpPr txBox="1">
            <a:spLocks noChangeArrowheads="1"/>
          </p:cNvSpPr>
          <p:nvPr/>
        </p:nvSpPr>
        <p:spPr bwMode="auto">
          <a:xfrm>
            <a:off x="3060700" y="5588000"/>
            <a:ext cx="487363" cy="36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bg1"/>
                </a:solidFill>
              </a:rPr>
              <a:t>SB</a:t>
            </a:r>
          </a:p>
        </p:txBody>
      </p:sp>
      <p:sp>
        <p:nvSpPr>
          <p:cNvPr id="217103" name="Rectangle 15"/>
          <p:cNvSpPr>
            <a:spLocks noChangeArrowheads="1"/>
          </p:cNvSpPr>
          <p:nvPr/>
        </p:nvSpPr>
        <p:spPr bwMode="auto">
          <a:xfrm>
            <a:off x="4140200" y="5876925"/>
            <a:ext cx="936625" cy="287338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4" name="Text Box 16"/>
          <p:cNvSpPr txBox="1">
            <a:spLocks noChangeArrowheads="1"/>
          </p:cNvSpPr>
          <p:nvPr/>
        </p:nvSpPr>
        <p:spPr bwMode="auto">
          <a:xfrm>
            <a:off x="3894138" y="5805488"/>
            <a:ext cx="893762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b="1">
                <a:solidFill>
                  <a:schemeClr val="tx2"/>
                </a:solidFill>
              </a:rPr>
              <a:t>Micela</a:t>
            </a:r>
          </a:p>
        </p:txBody>
      </p:sp>
      <p:sp>
        <p:nvSpPr>
          <p:cNvPr id="217105" name="Rectangle 17"/>
          <p:cNvSpPr>
            <a:spLocks noChangeArrowheads="1"/>
          </p:cNvSpPr>
          <p:nvPr/>
        </p:nvSpPr>
        <p:spPr bwMode="auto">
          <a:xfrm>
            <a:off x="1908175" y="3140075"/>
            <a:ext cx="720725" cy="215900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6" name="Rectangle 18"/>
          <p:cNvSpPr>
            <a:spLocks noChangeArrowheads="1"/>
          </p:cNvSpPr>
          <p:nvPr/>
        </p:nvSpPr>
        <p:spPr bwMode="auto">
          <a:xfrm rot="-759904">
            <a:off x="3851275" y="2779713"/>
            <a:ext cx="720725" cy="287337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7" name="Rectangle 19"/>
          <p:cNvSpPr>
            <a:spLocks noChangeArrowheads="1"/>
          </p:cNvSpPr>
          <p:nvPr/>
        </p:nvSpPr>
        <p:spPr bwMode="auto">
          <a:xfrm rot="-1720498">
            <a:off x="1979613" y="4868863"/>
            <a:ext cx="720725" cy="215900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08" name="Text Box 20"/>
          <p:cNvSpPr txBox="1">
            <a:spLocks noChangeArrowheads="1"/>
          </p:cNvSpPr>
          <p:nvPr/>
        </p:nvSpPr>
        <p:spPr bwMode="auto">
          <a:xfrm>
            <a:off x="1836738" y="3140075"/>
            <a:ext cx="858837" cy="30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>
                <a:solidFill>
                  <a:schemeClr val="bg1"/>
                </a:solidFill>
              </a:rPr>
              <a:t>LIPASA</a:t>
            </a:r>
          </a:p>
        </p:txBody>
      </p:sp>
      <p:sp>
        <p:nvSpPr>
          <p:cNvPr id="217109" name="Text Box 21"/>
          <p:cNvSpPr txBox="1">
            <a:spLocks noChangeArrowheads="1"/>
          </p:cNvSpPr>
          <p:nvPr/>
        </p:nvSpPr>
        <p:spPr bwMode="auto">
          <a:xfrm rot="-1174731">
            <a:off x="3779838" y="2779713"/>
            <a:ext cx="858837" cy="30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>
                <a:solidFill>
                  <a:schemeClr val="bg1"/>
                </a:solidFill>
              </a:rPr>
              <a:t>LIPASA</a:t>
            </a:r>
          </a:p>
        </p:txBody>
      </p:sp>
      <p:sp>
        <p:nvSpPr>
          <p:cNvPr id="217110" name="Text Box 22"/>
          <p:cNvSpPr txBox="1">
            <a:spLocks noChangeArrowheads="1"/>
          </p:cNvSpPr>
          <p:nvPr/>
        </p:nvSpPr>
        <p:spPr bwMode="auto">
          <a:xfrm rot="-1547659">
            <a:off x="1908175" y="4868863"/>
            <a:ext cx="858838" cy="30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1400" b="1">
                <a:solidFill>
                  <a:schemeClr val="bg1"/>
                </a:solidFill>
              </a:rPr>
              <a:t>LIPASA</a:t>
            </a:r>
          </a:p>
        </p:txBody>
      </p:sp>
      <p:sp>
        <p:nvSpPr>
          <p:cNvPr id="217111" name="Oval 23"/>
          <p:cNvSpPr>
            <a:spLocks noChangeArrowheads="1"/>
          </p:cNvSpPr>
          <p:nvPr/>
        </p:nvSpPr>
        <p:spPr bwMode="auto">
          <a:xfrm>
            <a:off x="1836738" y="4579938"/>
            <a:ext cx="1150937" cy="1152525"/>
          </a:xfrm>
          <a:prstGeom prst="ellipse">
            <a:avLst/>
          </a:prstGeom>
          <a:noFill/>
          <a:ln w="28575">
            <a:solidFill>
              <a:srgbClr val="63DFDC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ES_tradnl" sz="2000" b="1">
              <a:solidFill>
                <a:srgbClr val="FF9225"/>
              </a:solidFill>
            </a:endParaRPr>
          </a:p>
        </p:txBody>
      </p:sp>
      <p:sp>
        <p:nvSpPr>
          <p:cNvPr id="217113" name="Oval 25"/>
          <p:cNvSpPr>
            <a:spLocks noChangeArrowheads="1"/>
          </p:cNvSpPr>
          <p:nvPr/>
        </p:nvSpPr>
        <p:spPr bwMode="auto">
          <a:xfrm>
            <a:off x="2627313" y="2997200"/>
            <a:ext cx="1152525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7115" name="Line 27"/>
          <p:cNvSpPr>
            <a:spLocks noChangeShapeType="1"/>
          </p:cNvSpPr>
          <p:nvPr/>
        </p:nvSpPr>
        <p:spPr bwMode="auto">
          <a:xfrm>
            <a:off x="5148263" y="2276475"/>
            <a:ext cx="0" cy="3960813"/>
          </a:xfrm>
          <a:prstGeom prst="line">
            <a:avLst/>
          </a:prstGeom>
          <a:noFill/>
          <a:ln w="28575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724128" y="404664"/>
            <a:ext cx="2816797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264075" y="1508756"/>
            <a:ext cx="3669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/>
              <a:t>Pero </a:t>
            </a:r>
            <a:r>
              <a:rPr lang="es-VE" b="1" dirty="0" err="1" smtClean="0"/>
              <a:t>losTG</a:t>
            </a:r>
            <a:r>
              <a:rPr lang="es-VE" b="1" dirty="0" smtClean="0"/>
              <a:t> pueden absorberse </a:t>
            </a:r>
          </a:p>
          <a:p>
            <a:r>
              <a:rPr lang="es-VE" b="1" dirty="0" smtClean="0"/>
              <a:t>lentamente sin ser digeridos…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248977" y="658495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Forma libre 2"/>
          <p:cNvSpPr/>
          <p:nvPr/>
        </p:nvSpPr>
        <p:spPr bwMode="auto">
          <a:xfrm>
            <a:off x="1684421" y="2835331"/>
            <a:ext cx="2149675" cy="2939827"/>
          </a:xfrm>
          <a:custGeom>
            <a:avLst/>
            <a:gdLst>
              <a:gd name="connsiteX0" fmla="*/ 80211 w 2149675"/>
              <a:gd name="connsiteY0" fmla="*/ 36206 h 2939827"/>
              <a:gd name="connsiteX1" fmla="*/ 80211 w 2149675"/>
              <a:gd name="connsiteY1" fmla="*/ 36206 h 2939827"/>
              <a:gd name="connsiteX2" fmla="*/ 96253 w 2149675"/>
              <a:gd name="connsiteY2" fmla="*/ 341006 h 2939827"/>
              <a:gd name="connsiteX3" fmla="*/ 128337 w 2149675"/>
              <a:gd name="connsiteY3" fmla="*/ 469343 h 2939827"/>
              <a:gd name="connsiteX4" fmla="*/ 160421 w 2149675"/>
              <a:gd name="connsiteY4" fmla="*/ 597680 h 2939827"/>
              <a:gd name="connsiteX5" fmla="*/ 176463 w 2149675"/>
              <a:gd name="connsiteY5" fmla="*/ 677890 h 2939827"/>
              <a:gd name="connsiteX6" fmla="*/ 208547 w 2149675"/>
              <a:gd name="connsiteY6" fmla="*/ 982690 h 2939827"/>
              <a:gd name="connsiteX7" fmla="*/ 192505 w 2149675"/>
              <a:gd name="connsiteY7" fmla="*/ 2137722 h 2939827"/>
              <a:gd name="connsiteX8" fmla="*/ 176463 w 2149675"/>
              <a:gd name="connsiteY8" fmla="*/ 2185848 h 2939827"/>
              <a:gd name="connsiteX9" fmla="*/ 144379 w 2149675"/>
              <a:gd name="connsiteY9" fmla="*/ 2250016 h 2939827"/>
              <a:gd name="connsiteX10" fmla="*/ 160421 w 2149675"/>
              <a:gd name="connsiteY10" fmla="*/ 2699195 h 2939827"/>
              <a:gd name="connsiteX11" fmla="*/ 192505 w 2149675"/>
              <a:gd name="connsiteY11" fmla="*/ 2811490 h 2939827"/>
              <a:gd name="connsiteX12" fmla="*/ 208547 w 2149675"/>
              <a:gd name="connsiteY12" fmla="*/ 2875658 h 2939827"/>
              <a:gd name="connsiteX13" fmla="*/ 304800 w 2149675"/>
              <a:gd name="connsiteY13" fmla="*/ 2907743 h 2939827"/>
              <a:gd name="connsiteX14" fmla="*/ 465221 w 2149675"/>
              <a:gd name="connsiteY14" fmla="*/ 2939827 h 2939827"/>
              <a:gd name="connsiteX15" fmla="*/ 1203158 w 2149675"/>
              <a:gd name="connsiteY15" fmla="*/ 2923785 h 2939827"/>
              <a:gd name="connsiteX16" fmla="*/ 1235242 w 2149675"/>
              <a:gd name="connsiteY16" fmla="*/ 2875658 h 2939827"/>
              <a:gd name="connsiteX17" fmla="*/ 1267326 w 2149675"/>
              <a:gd name="connsiteY17" fmla="*/ 2763364 h 2939827"/>
              <a:gd name="connsiteX18" fmla="*/ 1283368 w 2149675"/>
              <a:gd name="connsiteY18" fmla="*/ 2715237 h 2939827"/>
              <a:gd name="connsiteX19" fmla="*/ 1315453 w 2149675"/>
              <a:gd name="connsiteY19" fmla="*/ 2554816 h 2939827"/>
              <a:gd name="connsiteX20" fmla="*/ 1379621 w 2149675"/>
              <a:gd name="connsiteY20" fmla="*/ 2378353 h 2939827"/>
              <a:gd name="connsiteX21" fmla="*/ 1363579 w 2149675"/>
              <a:gd name="connsiteY21" fmla="*/ 1961258 h 2939827"/>
              <a:gd name="connsiteX22" fmla="*/ 1347537 w 2149675"/>
              <a:gd name="connsiteY22" fmla="*/ 1881048 h 2939827"/>
              <a:gd name="connsiteX23" fmla="*/ 1219200 w 2149675"/>
              <a:gd name="connsiteY23" fmla="*/ 1768753 h 2939827"/>
              <a:gd name="connsiteX24" fmla="*/ 1203158 w 2149675"/>
              <a:gd name="connsiteY24" fmla="*/ 1720627 h 2939827"/>
              <a:gd name="connsiteX25" fmla="*/ 1235242 w 2149675"/>
              <a:gd name="connsiteY25" fmla="*/ 1383743 h 2939827"/>
              <a:gd name="connsiteX26" fmla="*/ 1283368 w 2149675"/>
              <a:gd name="connsiteY26" fmla="*/ 1335616 h 2939827"/>
              <a:gd name="connsiteX27" fmla="*/ 1299411 w 2149675"/>
              <a:gd name="connsiteY27" fmla="*/ 1287490 h 2939827"/>
              <a:gd name="connsiteX28" fmla="*/ 1347537 w 2149675"/>
              <a:gd name="connsiteY28" fmla="*/ 1255406 h 2939827"/>
              <a:gd name="connsiteX29" fmla="*/ 1524000 w 2149675"/>
              <a:gd name="connsiteY29" fmla="*/ 1207280 h 2939827"/>
              <a:gd name="connsiteX30" fmla="*/ 1572126 w 2149675"/>
              <a:gd name="connsiteY30" fmla="*/ 1191237 h 2939827"/>
              <a:gd name="connsiteX31" fmla="*/ 1684421 w 2149675"/>
              <a:gd name="connsiteY31" fmla="*/ 1111027 h 2939827"/>
              <a:gd name="connsiteX32" fmla="*/ 1748590 w 2149675"/>
              <a:gd name="connsiteY32" fmla="*/ 1062901 h 2939827"/>
              <a:gd name="connsiteX33" fmla="*/ 1909011 w 2149675"/>
              <a:gd name="connsiteY33" fmla="*/ 1014774 h 2939827"/>
              <a:gd name="connsiteX34" fmla="*/ 2037347 w 2149675"/>
              <a:gd name="connsiteY34" fmla="*/ 918522 h 2939827"/>
              <a:gd name="connsiteX35" fmla="*/ 2069432 w 2149675"/>
              <a:gd name="connsiteY35" fmla="*/ 886437 h 2939827"/>
              <a:gd name="connsiteX36" fmla="*/ 2117558 w 2149675"/>
              <a:gd name="connsiteY36" fmla="*/ 822269 h 2939827"/>
              <a:gd name="connsiteX37" fmla="*/ 2133600 w 2149675"/>
              <a:gd name="connsiteY37" fmla="*/ 742058 h 2939827"/>
              <a:gd name="connsiteX38" fmla="*/ 2149642 w 2149675"/>
              <a:gd name="connsiteY38" fmla="*/ 693932 h 2939827"/>
              <a:gd name="connsiteX39" fmla="*/ 2117558 w 2149675"/>
              <a:gd name="connsiteY39" fmla="*/ 389132 h 2939827"/>
              <a:gd name="connsiteX40" fmla="*/ 2069432 w 2149675"/>
              <a:gd name="connsiteY40" fmla="*/ 324964 h 2939827"/>
              <a:gd name="connsiteX41" fmla="*/ 2005263 w 2149675"/>
              <a:gd name="connsiteY41" fmla="*/ 228711 h 2939827"/>
              <a:gd name="connsiteX42" fmla="*/ 1828800 w 2149675"/>
              <a:gd name="connsiteY42" fmla="*/ 84332 h 2939827"/>
              <a:gd name="connsiteX43" fmla="*/ 1764632 w 2149675"/>
              <a:gd name="connsiteY43" fmla="*/ 68290 h 2939827"/>
              <a:gd name="connsiteX44" fmla="*/ 1187116 w 2149675"/>
              <a:gd name="connsiteY44" fmla="*/ 68290 h 2939827"/>
              <a:gd name="connsiteX45" fmla="*/ 930442 w 2149675"/>
              <a:gd name="connsiteY45" fmla="*/ 100374 h 2939827"/>
              <a:gd name="connsiteX46" fmla="*/ 786063 w 2149675"/>
              <a:gd name="connsiteY46" fmla="*/ 116416 h 2939827"/>
              <a:gd name="connsiteX47" fmla="*/ 705853 w 2149675"/>
              <a:gd name="connsiteY47" fmla="*/ 132458 h 2939827"/>
              <a:gd name="connsiteX48" fmla="*/ 240632 w 2149675"/>
              <a:gd name="connsiteY48" fmla="*/ 148501 h 2939827"/>
              <a:gd name="connsiteX49" fmla="*/ 128337 w 2149675"/>
              <a:gd name="connsiteY49" fmla="*/ 180585 h 2939827"/>
              <a:gd name="connsiteX50" fmla="*/ 0 w 2149675"/>
              <a:gd name="connsiteY50" fmla="*/ 196627 h 2939827"/>
              <a:gd name="connsiteX51" fmla="*/ 0 w 2149675"/>
              <a:gd name="connsiteY51" fmla="*/ 196627 h 2939827"/>
              <a:gd name="connsiteX52" fmla="*/ 0 w 2149675"/>
              <a:gd name="connsiteY52" fmla="*/ 196627 h 2939827"/>
              <a:gd name="connsiteX53" fmla="*/ 0 w 2149675"/>
              <a:gd name="connsiteY53" fmla="*/ 196627 h 293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149675" h="2939827">
                <a:moveTo>
                  <a:pt x="80211" y="36206"/>
                </a:moveTo>
                <a:lnTo>
                  <a:pt x="80211" y="36206"/>
                </a:lnTo>
                <a:cubicBezTo>
                  <a:pt x="85558" y="137806"/>
                  <a:pt x="85018" y="239888"/>
                  <a:pt x="96253" y="341006"/>
                </a:cubicBezTo>
                <a:cubicBezTo>
                  <a:pt x="101123" y="384832"/>
                  <a:pt x="117642" y="426564"/>
                  <a:pt x="128337" y="469343"/>
                </a:cubicBezTo>
                <a:cubicBezTo>
                  <a:pt x="128339" y="469350"/>
                  <a:pt x="160420" y="597673"/>
                  <a:pt x="160421" y="597680"/>
                </a:cubicBezTo>
                <a:cubicBezTo>
                  <a:pt x="165768" y="624417"/>
                  <a:pt x="172607" y="650898"/>
                  <a:pt x="176463" y="677890"/>
                </a:cubicBezTo>
                <a:cubicBezTo>
                  <a:pt x="183788" y="729168"/>
                  <a:pt x="203947" y="936689"/>
                  <a:pt x="208547" y="982690"/>
                </a:cubicBezTo>
                <a:cubicBezTo>
                  <a:pt x="203200" y="1367701"/>
                  <a:pt x="202769" y="1752811"/>
                  <a:pt x="192505" y="2137722"/>
                </a:cubicBezTo>
                <a:cubicBezTo>
                  <a:pt x="192054" y="2154626"/>
                  <a:pt x="183124" y="2170305"/>
                  <a:pt x="176463" y="2185848"/>
                </a:cubicBezTo>
                <a:cubicBezTo>
                  <a:pt x="167043" y="2207828"/>
                  <a:pt x="155074" y="2228627"/>
                  <a:pt x="144379" y="2250016"/>
                </a:cubicBezTo>
                <a:cubicBezTo>
                  <a:pt x="149726" y="2399742"/>
                  <a:pt x="151075" y="2549665"/>
                  <a:pt x="160421" y="2699195"/>
                </a:cubicBezTo>
                <a:cubicBezTo>
                  <a:pt x="162427" y="2731293"/>
                  <a:pt x="183401" y="2779626"/>
                  <a:pt x="192505" y="2811490"/>
                </a:cubicBezTo>
                <a:cubicBezTo>
                  <a:pt x="198562" y="2832689"/>
                  <a:pt x="191807" y="2861310"/>
                  <a:pt x="208547" y="2875658"/>
                </a:cubicBezTo>
                <a:cubicBezTo>
                  <a:pt x="234225" y="2897668"/>
                  <a:pt x="271637" y="2901110"/>
                  <a:pt x="304800" y="2907743"/>
                </a:cubicBezTo>
                <a:lnTo>
                  <a:pt x="465221" y="2939827"/>
                </a:lnTo>
                <a:cubicBezTo>
                  <a:pt x="711200" y="2934480"/>
                  <a:pt x="957971" y="2944217"/>
                  <a:pt x="1203158" y="2923785"/>
                </a:cubicBezTo>
                <a:cubicBezTo>
                  <a:pt x="1222372" y="2922184"/>
                  <a:pt x="1226620" y="2892903"/>
                  <a:pt x="1235242" y="2875658"/>
                </a:cubicBezTo>
                <a:cubicBezTo>
                  <a:pt x="1248063" y="2850015"/>
                  <a:pt x="1260473" y="2787351"/>
                  <a:pt x="1267326" y="2763364"/>
                </a:cubicBezTo>
                <a:cubicBezTo>
                  <a:pt x="1271972" y="2747105"/>
                  <a:pt x="1279566" y="2731714"/>
                  <a:pt x="1283368" y="2715237"/>
                </a:cubicBezTo>
                <a:cubicBezTo>
                  <a:pt x="1295630" y="2662101"/>
                  <a:pt x="1298208" y="2606550"/>
                  <a:pt x="1315453" y="2554816"/>
                </a:cubicBezTo>
                <a:cubicBezTo>
                  <a:pt x="1356643" y="2431245"/>
                  <a:pt x="1334977" y="2489965"/>
                  <a:pt x="1379621" y="2378353"/>
                </a:cubicBezTo>
                <a:cubicBezTo>
                  <a:pt x="1374274" y="2239321"/>
                  <a:pt x="1372537" y="2100104"/>
                  <a:pt x="1363579" y="1961258"/>
                </a:cubicBezTo>
                <a:cubicBezTo>
                  <a:pt x="1361824" y="1934048"/>
                  <a:pt x="1361565" y="1904429"/>
                  <a:pt x="1347537" y="1881048"/>
                </a:cubicBezTo>
                <a:cubicBezTo>
                  <a:pt x="1316255" y="1828912"/>
                  <a:pt x="1266887" y="1800544"/>
                  <a:pt x="1219200" y="1768753"/>
                </a:cubicBezTo>
                <a:cubicBezTo>
                  <a:pt x="1213853" y="1752711"/>
                  <a:pt x="1207803" y="1736886"/>
                  <a:pt x="1203158" y="1720627"/>
                </a:cubicBezTo>
                <a:cubicBezTo>
                  <a:pt x="1166153" y="1591110"/>
                  <a:pt x="1177317" y="1576829"/>
                  <a:pt x="1235242" y="1383743"/>
                </a:cubicBezTo>
                <a:cubicBezTo>
                  <a:pt x="1241761" y="1362013"/>
                  <a:pt x="1267326" y="1351658"/>
                  <a:pt x="1283368" y="1335616"/>
                </a:cubicBezTo>
                <a:cubicBezTo>
                  <a:pt x="1288716" y="1319574"/>
                  <a:pt x="1288847" y="1300694"/>
                  <a:pt x="1299411" y="1287490"/>
                </a:cubicBezTo>
                <a:cubicBezTo>
                  <a:pt x="1311455" y="1272435"/>
                  <a:pt x="1329919" y="1263236"/>
                  <a:pt x="1347537" y="1255406"/>
                </a:cubicBezTo>
                <a:cubicBezTo>
                  <a:pt x="1436038" y="1216073"/>
                  <a:pt x="1437731" y="1228848"/>
                  <a:pt x="1524000" y="1207280"/>
                </a:cubicBezTo>
                <a:cubicBezTo>
                  <a:pt x="1540405" y="1203179"/>
                  <a:pt x="1556084" y="1196585"/>
                  <a:pt x="1572126" y="1191237"/>
                </a:cubicBezTo>
                <a:cubicBezTo>
                  <a:pt x="1663872" y="1099493"/>
                  <a:pt x="1571808" y="1181410"/>
                  <a:pt x="1684421" y="1111027"/>
                </a:cubicBezTo>
                <a:cubicBezTo>
                  <a:pt x="1707094" y="1096857"/>
                  <a:pt x="1724676" y="1074858"/>
                  <a:pt x="1748590" y="1062901"/>
                </a:cubicBezTo>
                <a:cubicBezTo>
                  <a:pt x="1787652" y="1043370"/>
                  <a:pt x="1862952" y="1026289"/>
                  <a:pt x="1909011" y="1014774"/>
                </a:cubicBezTo>
                <a:cubicBezTo>
                  <a:pt x="1969533" y="974426"/>
                  <a:pt x="1970662" y="975681"/>
                  <a:pt x="2037347" y="918522"/>
                </a:cubicBezTo>
                <a:cubicBezTo>
                  <a:pt x="2048831" y="908679"/>
                  <a:pt x="2059749" y="898056"/>
                  <a:pt x="2069432" y="886437"/>
                </a:cubicBezTo>
                <a:cubicBezTo>
                  <a:pt x="2086548" y="865897"/>
                  <a:pt x="2101516" y="843658"/>
                  <a:pt x="2117558" y="822269"/>
                </a:cubicBezTo>
                <a:cubicBezTo>
                  <a:pt x="2122905" y="795532"/>
                  <a:pt x="2126987" y="768510"/>
                  <a:pt x="2133600" y="742058"/>
                </a:cubicBezTo>
                <a:cubicBezTo>
                  <a:pt x="2137701" y="725653"/>
                  <a:pt x="2150410" y="710824"/>
                  <a:pt x="2149642" y="693932"/>
                </a:cubicBezTo>
                <a:cubicBezTo>
                  <a:pt x="2145003" y="591876"/>
                  <a:pt x="2139260" y="488962"/>
                  <a:pt x="2117558" y="389132"/>
                </a:cubicBezTo>
                <a:cubicBezTo>
                  <a:pt x="2111878" y="363006"/>
                  <a:pt x="2084764" y="346868"/>
                  <a:pt x="2069432" y="324964"/>
                </a:cubicBezTo>
                <a:cubicBezTo>
                  <a:pt x="2047319" y="293374"/>
                  <a:pt x="2032529" y="255978"/>
                  <a:pt x="2005263" y="228711"/>
                </a:cubicBezTo>
                <a:cubicBezTo>
                  <a:pt x="1935497" y="158944"/>
                  <a:pt x="1914567" y="122451"/>
                  <a:pt x="1828800" y="84332"/>
                </a:cubicBezTo>
                <a:cubicBezTo>
                  <a:pt x="1808653" y="75378"/>
                  <a:pt x="1786021" y="73637"/>
                  <a:pt x="1764632" y="68290"/>
                </a:cubicBezTo>
                <a:cubicBezTo>
                  <a:pt x="1571090" y="-60735"/>
                  <a:pt x="1720334" y="24762"/>
                  <a:pt x="1187116" y="68290"/>
                </a:cubicBezTo>
                <a:cubicBezTo>
                  <a:pt x="1101178" y="75305"/>
                  <a:pt x="1016052" y="90101"/>
                  <a:pt x="930442" y="100374"/>
                </a:cubicBezTo>
                <a:cubicBezTo>
                  <a:pt x="882364" y="106143"/>
                  <a:pt x="833999" y="109568"/>
                  <a:pt x="786063" y="116416"/>
                </a:cubicBezTo>
                <a:cubicBezTo>
                  <a:pt x="759071" y="120272"/>
                  <a:pt x="733072" y="130857"/>
                  <a:pt x="705853" y="132458"/>
                </a:cubicBezTo>
                <a:cubicBezTo>
                  <a:pt x="550955" y="141570"/>
                  <a:pt x="395706" y="143153"/>
                  <a:pt x="240632" y="148501"/>
                </a:cubicBezTo>
                <a:cubicBezTo>
                  <a:pt x="203200" y="159196"/>
                  <a:pt x="166402" y="172428"/>
                  <a:pt x="128337" y="180585"/>
                </a:cubicBezTo>
                <a:cubicBezTo>
                  <a:pt x="49945" y="197383"/>
                  <a:pt x="48311" y="196627"/>
                  <a:pt x="0" y="196627"/>
                </a:cubicBezTo>
                <a:lnTo>
                  <a:pt x="0" y="196627"/>
                </a:lnTo>
                <a:lnTo>
                  <a:pt x="0" y="196627"/>
                </a:lnTo>
                <a:lnTo>
                  <a:pt x="0" y="196627"/>
                </a:lnTo>
              </a:path>
            </a:pathLst>
          </a:custGeom>
          <a:solidFill>
            <a:srgbClr val="0000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4" grpId="0" animBg="1"/>
      <p:bldP spid="217095" grpId="0" animBg="1"/>
      <p:bldP spid="217096" grpId="0" animBg="1"/>
      <p:bldP spid="217097" grpId="0"/>
      <p:bldP spid="217099" grpId="0" animBg="1"/>
      <p:bldP spid="217100" grpId="0" animBg="1"/>
      <p:bldP spid="217101" grpId="0"/>
      <p:bldP spid="217102" grpId="0"/>
      <p:bldP spid="217103" grpId="0" animBg="1"/>
      <p:bldP spid="217104" grpId="0" animBg="1"/>
      <p:bldP spid="217105" grpId="0" animBg="1"/>
      <p:bldP spid="217106" grpId="0" animBg="1"/>
      <p:bldP spid="217107" grpId="0" animBg="1"/>
      <p:bldP spid="217108" grpId="0"/>
      <p:bldP spid="217109" grpId="0"/>
      <p:bldP spid="217110" grpId="0"/>
      <p:bldP spid="217111" grpId="0" animBg="1"/>
      <p:bldP spid="217113" grpId="0" animBg="1"/>
      <p:bldP spid="217115" grpId="0" animBg="1"/>
      <p:bldP spid="3" grpId="0" animBg="1"/>
      <p:bldP spid="3" grpId="1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ChangeArrowheads="1"/>
          </p:cNvSpPr>
          <p:nvPr/>
        </p:nvSpPr>
        <p:spPr bwMode="auto">
          <a:xfrm>
            <a:off x="755650" y="238125"/>
            <a:ext cx="287338" cy="6381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1" name="Rectangle 5"/>
          <p:cNvSpPr>
            <a:spLocks noChangeArrowheads="1"/>
          </p:cNvSpPr>
          <p:nvPr/>
        </p:nvSpPr>
        <p:spPr bwMode="auto">
          <a:xfrm>
            <a:off x="1908175" y="0"/>
            <a:ext cx="3095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2" name="Rectangle 7"/>
          <p:cNvSpPr>
            <a:spLocks noChangeArrowheads="1"/>
          </p:cNvSpPr>
          <p:nvPr/>
        </p:nvSpPr>
        <p:spPr bwMode="auto">
          <a:xfrm>
            <a:off x="468313" y="0"/>
            <a:ext cx="142875" cy="6524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3" name="Text Box 11"/>
          <p:cNvSpPr txBox="1">
            <a:spLocks noChangeArrowheads="1"/>
          </p:cNvSpPr>
          <p:nvPr/>
        </p:nvSpPr>
        <p:spPr bwMode="auto">
          <a:xfrm>
            <a:off x="3018991" y="2082800"/>
            <a:ext cx="3106018" cy="2692400"/>
          </a:xfrm>
          <a:prstGeom prst="rect">
            <a:avLst/>
          </a:prstGeom>
          <a:solidFill>
            <a:srgbClr val="DDFFB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/>
              <a:t>Lipasa pancreática dependiente de SB</a:t>
            </a:r>
          </a:p>
          <a:p>
            <a:pPr algn="l" eaLnBrk="1" hangingPunct="1"/>
            <a:endParaRPr lang="es-ES" sz="1400"/>
          </a:p>
          <a:p>
            <a:pPr algn="l" eaLnBrk="1" hangingPunct="1"/>
            <a:r>
              <a:rPr lang="es-ES"/>
              <a:t>- Pequeño porcentaje</a:t>
            </a:r>
          </a:p>
          <a:p>
            <a:pPr algn="l" eaLnBrk="1" hangingPunct="1"/>
            <a:r>
              <a:rPr lang="es-ES"/>
              <a:t>- Menos activa</a:t>
            </a:r>
          </a:p>
          <a:p>
            <a:pPr algn="l" eaLnBrk="1" hangingPunct="1"/>
            <a:r>
              <a:rPr lang="es-ES"/>
              <a:t>- Cataliza hidrólisis de:</a:t>
            </a:r>
          </a:p>
          <a:p>
            <a:pPr algn="l" eaLnBrk="1" hangingPunct="1"/>
            <a:r>
              <a:rPr lang="es-ES"/>
              <a:t>    TG</a:t>
            </a:r>
          </a:p>
          <a:p>
            <a:pPr algn="l" eaLnBrk="1" hangingPunct="1"/>
            <a:r>
              <a:rPr lang="es-ES"/>
              <a:t>    Ésteres del colesterol</a:t>
            </a:r>
          </a:p>
          <a:p>
            <a:pPr algn="l" eaLnBrk="1" hangingPunct="1"/>
            <a:r>
              <a:rPr lang="es-ES"/>
              <a:t>    Fosfolípidos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364088" y="536059"/>
            <a:ext cx="3140603" cy="369332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/>
          <p:cNvSpPr txBox="1">
            <a:spLocks noChangeArrowheads="1"/>
          </p:cNvSpPr>
          <p:nvPr/>
        </p:nvSpPr>
        <p:spPr bwMode="auto">
          <a:xfrm>
            <a:off x="1475656" y="1268413"/>
            <a:ext cx="3240360" cy="3354765"/>
          </a:xfrm>
          <a:prstGeom prst="rect">
            <a:avLst/>
          </a:prstGeom>
          <a:solidFill>
            <a:srgbClr val="DCEF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400" u="sng"/>
              <a:t>Grasas </a:t>
            </a:r>
          </a:p>
          <a:p>
            <a:pPr algn="l" eaLnBrk="1" hangingPunct="1"/>
            <a:endParaRPr lang="es-MX" sz="1400"/>
          </a:p>
          <a:p>
            <a:pPr algn="l" eaLnBrk="1" hangingPunct="1">
              <a:buClr>
                <a:srgbClr val="990000"/>
              </a:buClr>
              <a:buFontTx/>
              <a:buChar char="•"/>
            </a:pPr>
            <a:r>
              <a:rPr lang="es-MX"/>
              <a:t> NO solubles en agua </a:t>
            </a:r>
          </a:p>
          <a:p>
            <a:pPr algn="l" eaLnBrk="1" hangingPunct="1">
              <a:buClr>
                <a:srgbClr val="990000"/>
              </a:buClr>
              <a:buFontTx/>
              <a:buChar char="•"/>
            </a:pPr>
            <a:r>
              <a:rPr lang="es-MX"/>
              <a:t> Su digestión y transporte </a:t>
            </a:r>
          </a:p>
          <a:p>
            <a:pPr algn="l" eaLnBrk="1" hangingPunct="1">
              <a:buClr>
                <a:srgbClr val="990000"/>
              </a:buClr>
            </a:pPr>
            <a:r>
              <a:rPr lang="es-MX"/>
              <a:t>  ocurren en medios acuosos:</a:t>
            </a:r>
          </a:p>
          <a:p>
            <a:pPr algn="l" eaLnBrk="1" hangingPunct="1">
              <a:buClr>
                <a:srgbClr val="990000"/>
              </a:buClr>
            </a:pPr>
            <a:endParaRPr lang="es-MX" sz="1200"/>
          </a:p>
          <a:p>
            <a:pPr algn="l" eaLnBrk="1" hangingPunct="1"/>
            <a:r>
              <a:rPr lang="es-MX"/>
              <a:t>        </a:t>
            </a:r>
            <a:r>
              <a:rPr lang="es-MX" b="1">
                <a:solidFill>
                  <a:schemeClr val="hlink"/>
                </a:solidFill>
              </a:rPr>
              <a:t>*</a:t>
            </a:r>
            <a:r>
              <a:rPr lang="es-MX"/>
              <a:t> Luz intestinal</a:t>
            </a:r>
          </a:p>
          <a:p>
            <a:pPr algn="l" eaLnBrk="1" hangingPunct="1"/>
            <a:r>
              <a:rPr lang="es-MX"/>
              <a:t>        </a:t>
            </a:r>
            <a:r>
              <a:rPr lang="es-MX" b="1">
                <a:solidFill>
                  <a:schemeClr val="hlink"/>
                </a:solidFill>
              </a:rPr>
              <a:t>*</a:t>
            </a:r>
            <a:r>
              <a:rPr lang="es-MX"/>
              <a:t> Espacio intersticial</a:t>
            </a:r>
          </a:p>
          <a:p>
            <a:pPr algn="l" eaLnBrk="1" hangingPunct="1"/>
            <a:r>
              <a:rPr lang="es-MX"/>
              <a:t>        </a:t>
            </a:r>
            <a:r>
              <a:rPr lang="es-MX" b="1">
                <a:solidFill>
                  <a:schemeClr val="hlink"/>
                </a:solidFill>
              </a:rPr>
              <a:t>*</a:t>
            </a:r>
            <a:r>
              <a:rPr lang="es-MX"/>
              <a:t> Medio intracelular</a:t>
            </a:r>
          </a:p>
          <a:p>
            <a:pPr algn="l" eaLnBrk="1" hangingPunct="1"/>
            <a:endParaRPr lang="es-MX"/>
          </a:p>
          <a:p>
            <a:pPr algn="l" eaLnBrk="1" hangingPunct="1">
              <a:buClr>
                <a:srgbClr val="990000"/>
              </a:buClr>
              <a:buFontTx/>
              <a:buChar char="•"/>
            </a:pPr>
            <a:r>
              <a:rPr lang="es-MX"/>
              <a:t> Las lipasas también son  </a:t>
            </a:r>
          </a:p>
          <a:p>
            <a:pPr algn="l" eaLnBrk="1" hangingPunct="1">
              <a:buClr>
                <a:srgbClr val="990000"/>
              </a:buClr>
            </a:pPr>
            <a:r>
              <a:rPr lang="es-MX"/>
              <a:t>   hidrosolubles</a:t>
            </a:r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987550" y="5084763"/>
            <a:ext cx="5167313" cy="10445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MX" sz="2000"/>
              <a:t>Por tanto,</a:t>
            </a:r>
          </a:p>
          <a:p>
            <a:pPr eaLnBrk="1" hangingPunct="1"/>
            <a:r>
              <a:rPr lang="es-MX" sz="2000"/>
              <a:t>Las GRASAS deben ser </a:t>
            </a:r>
            <a:r>
              <a:rPr lang="es-MX" sz="2000" b="1"/>
              <a:t>“tratadas”</a:t>
            </a:r>
          </a:p>
          <a:p>
            <a:pPr eaLnBrk="1" hangingPunct="1"/>
            <a:r>
              <a:rPr lang="es-MX" sz="2000"/>
              <a:t>previamente para digerirse y absorberse</a:t>
            </a:r>
          </a:p>
        </p:txBody>
      </p:sp>
      <p:pic>
        <p:nvPicPr>
          <p:cNvPr id="90116" name="Picture 5" descr="aceite y ag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2271713" cy="36734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323528" y="369387"/>
            <a:ext cx="1368152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456542" y="389407"/>
            <a:ext cx="2232819" cy="646331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b="1" dirty="0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6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 animBg="1"/>
      <p:bldP spid="168964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grasas 4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" b="6108"/>
          <a:stretch>
            <a:fillRect/>
          </a:stretch>
        </p:blipFill>
        <p:spPr bwMode="auto">
          <a:xfrm>
            <a:off x="1261046" y="598488"/>
            <a:ext cx="5249863" cy="585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Rectangle 6"/>
          <p:cNvSpPr>
            <a:spLocks noChangeArrowheads="1"/>
          </p:cNvSpPr>
          <p:nvPr/>
        </p:nvSpPr>
        <p:spPr bwMode="auto">
          <a:xfrm>
            <a:off x="1830959" y="1196975"/>
            <a:ext cx="1655762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768247" y="1049487"/>
            <a:ext cx="2456122" cy="584775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AutoNum type="arabicPeriod"/>
            </a:pPr>
            <a:r>
              <a:rPr lang="es-ES" sz="1600" b="1" dirty="0"/>
              <a:t>Fase </a:t>
            </a:r>
          </a:p>
          <a:p>
            <a:pPr algn="l" eaLnBrk="1" hangingPunct="1"/>
            <a:r>
              <a:rPr lang="es-ES" sz="1600" b="1" dirty="0"/>
              <a:t>    EMULSIFICACIÓN</a:t>
            </a:r>
          </a:p>
        </p:txBody>
      </p:sp>
      <p:sp>
        <p:nvSpPr>
          <p:cNvPr id="91143" name="Rectangle 9"/>
          <p:cNvSpPr>
            <a:spLocks noChangeArrowheads="1"/>
          </p:cNvSpPr>
          <p:nvPr/>
        </p:nvSpPr>
        <p:spPr bwMode="auto">
          <a:xfrm>
            <a:off x="1399159" y="5157788"/>
            <a:ext cx="8636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4" name="Rectangle 11"/>
          <p:cNvSpPr>
            <a:spLocks noChangeArrowheads="1"/>
          </p:cNvSpPr>
          <p:nvPr/>
        </p:nvSpPr>
        <p:spPr bwMode="auto">
          <a:xfrm>
            <a:off x="2262759" y="5372100"/>
            <a:ext cx="1008062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5" name="Rectangle 12"/>
          <p:cNvSpPr>
            <a:spLocks noChangeArrowheads="1"/>
          </p:cNvSpPr>
          <p:nvPr/>
        </p:nvSpPr>
        <p:spPr bwMode="auto">
          <a:xfrm>
            <a:off x="2262759" y="5230813"/>
            <a:ext cx="3603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539552" y="5191184"/>
            <a:ext cx="1789272" cy="830997"/>
          </a:xfrm>
          <a:prstGeom prst="rect">
            <a:avLst/>
          </a:prstGeom>
          <a:solidFill>
            <a:srgbClr val="FFA7C4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2. Fase</a:t>
            </a:r>
          </a:p>
          <a:p>
            <a:pPr algn="l" eaLnBrk="1" hangingPunct="1"/>
            <a:r>
              <a:rPr lang="es-ES" sz="1600" b="1" dirty="0"/>
              <a:t>   </a:t>
            </a:r>
            <a:r>
              <a:rPr lang="es-ES" sz="1600" b="1" dirty="0" smtClean="0"/>
              <a:t>HIDRÓLISIS</a:t>
            </a:r>
          </a:p>
          <a:p>
            <a:pPr algn="l" eaLnBrk="1" hangingPunct="1"/>
            <a:r>
              <a:rPr lang="es-ES" sz="1600" b="1" dirty="0" smtClean="0"/>
              <a:t>   digestión</a:t>
            </a:r>
            <a:endParaRPr lang="es-ES" sz="1600" b="1" dirty="0"/>
          </a:p>
        </p:txBody>
      </p:sp>
      <p:sp>
        <p:nvSpPr>
          <p:cNvPr id="91147" name="Rectangle 14"/>
          <p:cNvSpPr>
            <a:spLocks noChangeArrowheads="1"/>
          </p:cNvSpPr>
          <p:nvPr/>
        </p:nvSpPr>
        <p:spPr bwMode="auto">
          <a:xfrm>
            <a:off x="3054921" y="6022975"/>
            <a:ext cx="936625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48" name="Rectangle 17"/>
          <p:cNvSpPr>
            <a:spLocks noChangeArrowheads="1"/>
          </p:cNvSpPr>
          <p:nvPr/>
        </p:nvSpPr>
        <p:spPr bwMode="auto">
          <a:xfrm>
            <a:off x="3918521" y="6238875"/>
            <a:ext cx="9366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5969371" y="4184553"/>
            <a:ext cx="2388943" cy="830997"/>
          </a:xfrm>
          <a:prstGeom prst="rect">
            <a:avLst/>
          </a:prstGeom>
          <a:solidFill>
            <a:srgbClr val="00CC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3. </a:t>
            </a:r>
            <a:r>
              <a:rPr lang="es-ES" sz="1600" b="1" dirty="0" smtClean="0"/>
              <a:t>Fase   SOLUBILIZACIÓN</a:t>
            </a:r>
            <a:endParaRPr lang="es-ES" sz="1600" b="1" dirty="0"/>
          </a:p>
          <a:p>
            <a:pPr eaLnBrk="1" hangingPunct="1"/>
            <a:r>
              <a:rPr lang="es-ES" sz="1600" b="1" dirty="0" smtClean="0"/>
              <a:t>(</a:t>
            </a:r>
            <a:r>
              <a:rPr lang="es-ES" sz="1600" b="1" dirty="0"/>
              <a:t>micelas)</a:t>
            </a:r>
          </a:p>
        </p:txBody>
      </p:sp>
      <p:sp>
        <p:nvSpPr>
          <p:cNvPr id="144404" name="Oval 20"/>
          <p:cNvSpPr>
            <a:spLocks noChangeArrowheads="1"/>
          </p:cNvSpPr>
          <p:nvPr/>
        </p:nvSpPr>
        <p:spPr bwMode="auto">
          <a:xfrm>
            <a:off x="468885" y="694011"/>
            <a:ext cx="3054846" cy="1366837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412" name="Text Box 28"/>
          <p:cNvSpPr txBox="1">
            <a:spLocks noChangeArrowheads="1"/>
          </p:cNvSpPr>
          <p:nvPr/>
        </p:nvSpPr>
        <p:spPr bwMode="auto">
          <a:xfrm>
            <a:off x="7080821" y="1212056"/>
            <a:ext cx="1380305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1153" name="Rectangle 30"/>
          <p:cNvSpPr>
            <a:spLocks noChangeArrowheads="1"/>
          </p:cNvSpPr>
          <p:nvPr/>
        </p:nvSpPr>
        <p:spPr bwMode="auto">
          <a:xfrm>
            <a:off x="4494784" y="549275"/>
            <a:ext cx="12239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4" name="Text Box 32"/>
          <p:cNvSpPr txBox="1">
            <a:spLocks noChangeArrowheads="1"/>
          </p:cNvSpPr>
          <p:nvPr/>
        </p:nvSpPr>
        <p:spPr bwMode="auto">
          <a:xfrm>
            <a:off x="4411495" y="809960"/>
            <a:ext cx="1104790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Estómago</a:t>
            </a:r>
          </a:p>
        </p:txBody>
      </p:sp>
      <p:sp>
        <p:nvSpPr>
          <p:cNvPr id="91155" name="Rectangle 33"/>
          <p:cNvSpPr>
            <a:spLocks noChangeArrowheads="1"/>
          </p:cNvSpPr>
          <p:nvPr/>
        </p:nvSpPr>
        <p:spPr bwMode="auto">
          <a:xfrm>
            <a:off x="4278884" y="307022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6" name="Text Box 35"/>
          <p:cNvSpPr txBox="1">
            <a:spLocks noChangeArrowheads="1"/>
          </p:cNvSpPr>
          <p:nvPr/>
        </p:nvSpPr>
        <p:spPr bwMode="auto">
          <a:xfrm>
            <a:off x="4240146" y="3053934"/>
            <a:ext cx="1083950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Intestino</a:t>
            </a:r>
          </a:p>
        </p:txBody>
      </p:sp>
      <p:sp>
        <p:nvSpPr>
          <p:cNvPr id="91157" name="Text Box 37"/>
          <p:cNvSpPr txBox="1">
            <a:spLocks noChangeArrowheads="1"/>
          </p:cNvSpPr>
          <p:nvPr/>
        </p:nvSpPr>
        <p:spPr bwMode="auto">
          <a:xfrm>
            <a:off x="3918521" y="2044700"/>
            <a:ext cx="712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/>
              <a:t>Quimo</a:t>
            </a:r>
          </a:p>
        </p:txBody>
      </p:sp>
      <p:sp>
        <p:nvSpPr>
          <p:cNvPr id="91158" name="Oval 39"/>
          <p:cNvSpPr>
            <a:spLocks noChangeArrowheads="1"/>
          </p:cNvSpPr>
          <p:nvPr/>
        </p:nvSpPr>
        <p:spPr bwMode="auto">
          <a:xfrm rot="-1536131">
            <a:off x="4785296" y="5730875"/>
            <a:ext cx="1154113" cy="3127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59" name="Text Box 41"/>
          <p:cNvSpPr txBox="1">
            <a:spLocks noChangeArrowheads="1"/>
          </p:cNvSpPr>
          <p:nvPr/>
        </p:nvSpPr>
        <p:spPr bwMode="auto">
          <a:xfrm rot="-1905752">
            <a:off x="4720209" y="5691188"/>
            <a:ext cx="1195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Enterocito</a:t>
            </a:r>
          </a:p>
        </p:txBody>
      </p:sp>
      <p:sp>
        <p:nvSpPr>
          <p:cNvPr id="91160" name="Oval 42"/>
          <p:cNvSpPr>
            <a:spLocks noChangeArrowheads="1"/>
          </p:cNvSpPr>
          <p:nvPr/>
        </p:nvSpPr>
        <p:spPr bwMode="auto">
          <a:xfrm>
            <a:off x="4783709" y="4005263"/>
            <a:ext cx="935037" cy="433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1" name="Oval 43"/>
          <p:cNvSpPr>
            <a:spLocks noChangeArrowheads="1"/>
          </p:cNvSpPr>
          <p:nvPr/>
        </p:nvSpPr>
        <p:spPr bwMode="auto">
          <a:xfrm>
            <a:off x="5071046" y="4365625"/>
            <a:ext cx="7921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2" name="Oval 44"/>
          <p:cNvSpPr>
            <a:spLocks noChangeArrowheads="1"/>
          </p:cNvSpPr>
          <p:nvPr/>
        </p:nvSpPr>
        <p:spPr bwMode="auto">
          <a:xfrm>
            <a:off x="4783709" y="3933825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3" name="Rectangle 45"/>
          <p:cNvSpPr>
            <a:spLocks noChangeArrowheads="1"/>
          </p:cNvSpPr>
          <p:nvPr/>
        </p:nvSpPr>
        <p:spPr bwMode="auto">
          <a:xfrm>
            <a:off x="4572571" y="5229225"/>
            <a:ext cx="10080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4" name="Oval 46"/>
          <p:cNvSpPr>
            <a:spLocks noChangeArrowheads="1"/>
          </p:cNvSpPr>
          <p:nvPr/>
        </p:nvSpPr>
        <p:spPr bwMode="auto">
          <a:xfrm>
            <a:off x="4639246" y="5302250"/>
            <a:ext cx="142875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5" name="Rectangle 48"/>
          <p:cNvSpPr>
            <a:spLocks noChangeArrowheads="1"/>
          </p:cNvSpPr>
          <p:nvPr/>
        </p:nvSpPr>
        <p:spPr bwMode="auto">
          <a:xfrm>
            <a:off x="5144071" y="1196975"/>
            <a:ext cx="1295400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6" name="Text Box 49"/>
          <p:cNvSpPr txBox="1">
            <a:spLocks noChangeArrowheads="1"/>
          </p:cNvSpPr>
          <p:nvPr/>
        </p:nvSpPr>
        <p:spPr bwMode="auto">
          <a:xfrm>
            <a:off x="5019150" y="1270000"/>
            <a:ext cx="1316038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Lípidos </a:t>
            </a:r>
          </a:p>
          <a:p>
            <a:pPr algn="l" eaLnBrk="1" hangingPunct="1"/>
            <a:r>
              <a:rPr lang="es-ES_tradnl" sz="1400" b="1" dirty="0" err="1"/>
              <a:t>emulsificados</a:t>
            </a:r>
            <a:endParaRPr lang="es-ES_tradnl" sz="1400" b="1" dirty="0"/>
          </a:p>
        </p:txBody>
      </p:sp>
      <p:sp>
        <p:nvSpPr>
          <p:cNvPr id="91167" name="Oval 50"/>
          <p:cNvSpPr>
            <a:spLocks noChangeArrowheads="1"/>
          </p:cNvSpPr>
          <p:nvPr/>
        </p:nvSpPr>
        <p:spPr bwMode="auto">
          <a:xfrm>
            <a:off x="2191321" y="4870450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8" name="Text Box 51"/>
          <p:cNvSpPr txBox="1">
            <a:spLocks noChangeArrowheads="1"/>
          </p:cNvSpPr>
          <p:nvPr/>
        </p:nvSpPr>
        <p:spPr bwMode="auto">
          <a:xfrm>
            <a:off x="2448539" y="4416098"/>
            <a:ext cx="423513" cy="307777"/>
          </a:xfrm>
          <a:prstGeom prst="rect">
            <a:avLst/>
          </a:prstGeom>
          <a:solidFill>
            <a:srgbClr val="D0E6B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</a:t>
            </a:r>
          </a:p>
        </p:txBody>
      </p:sp>
      <p:sp>
        <p:nvSpPr>
          <p:cNvPr id="91169" name="Oval 52"/>
          <p:cNvSpPr>
            <a:spLocks noChangeArrowheads="1"/>
          </p:cNvSpPr>
          <p:nvPr/>
        </p:nvSpPr>
        <p:spPr bwMode="auto">
          <a:xfrm>
            <a:off x="3270821" y="3862388"/>
            <a:ext cx="2159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0" name="Oval 53"/>
          <p:cNvSpPr>
            <a:spLocks noChangeArrowheads="1"/>
          </p:cNvSpPr>
          <p:nvPr/>
        </p:nvSpPr>
        <p:spPr bwMode="auto">
          <a:xfrm>
            <a:off x="2910459" y="4078288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1" name="Oval 54"/>
          <p:cNvSpPr>
            <a:spLocks noChangeArrowheads="1"/>
          </p:cNvSpPr>
          <p:nvPr/>
        </p:nvSpPr>
        <p:spPr bwMode="auto">
          <a:xfrm>
            <a:off x="2983484" y="4222750"/>
            <a:ext cx="503237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2" name="Text Box 55"/>
          <p:cNvSpPr txBox="1">
            <a:spLocks noChangeArrowheads="1"/>
          </p:cNvSpPr>
          <p:nvPr/>
        </p:nvSpPr>
        <p:spPr bwMode="auto">
          <a:xfrm rot="-2188466">
            <a:off x="2819399" y="4063716"/>
            <a:ext cx="489236" cy="27699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ES" sz="12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</p:txBody>
      </p:sp>
      <p:sp>
        <p:nvSpPr>
          <p:cNvPr id="91173" name="Oval 56"/>
          <p:cNvSpPr>
            <a:spLocks noChangeArrowheads="1"/>
          </p:cNvSpPr>
          <p:nvPr/>
        </p:nvSpPr>
        <p:spPr bwMode="auto">
          <a:xfrm>
            <a:off x="3132709" y="5084763"/>
            <a:ext cx="3603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4" name="Oval 57"/>
          <p:cNvSpPr>
            <a:spLocks noChangeArrowheads="1"/>
          </p:cNvSpPr>
          <p:nvPr/>
        </p:nvSpPr>
        <p:spPr bwMode="auto">
          <a:xfrm>
            <a:off x="2191321" y="2565400"/>
            <a:ext cx="5032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5" name="Text Box 58"/>
          <p:cNvSpPr txBox="1">
            <a:spLocks noChangeArrowheads="1"/>
          </p:cNvSpPr>
          <p:nvPr/>
        </p:nvSpPr>
        <p:spPr bwMode="auto">
          <a:xfrm>
            <a:off x="1633169" y="2817152"/>
            <a:ext cx="466794" cy="338554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TG</a:t>
            </a:r>
          </a:p>
        </p:txBody>
      </p:sp>
      <p:sp>
        <p:nvSpPr>
          <p:cNvPr id="91176" name="Oval 59"/>
          <p:cNvSpPr>
            <a:spLocks noChangeArrowheads="1"/>
          </p:cNvSpPr>
          <p:nvPr/>
        </p:nvSpPr>
        <p:spPr bwMode="auto">
          <a:xfrm>
            <a:off x="2262759" y="2997200"/>
            <a:ext cx="5048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7" name="Text Box 60"/>
          <p:cNvSpPr txBox="1">
            <a:spLocks noChangeArrowheads="1"/>
          </p:cNvSpPr>
          <p:nvPr/>
        </p:nvSpPr>
        <p:spPr bwMode="auto">
          <a:xfrm>
            <a:off x="2235693" y="2971800"/>
            <a:ext cx="639919" cy="27699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Lipasa</a:t>
            </a:r>
          </a:p>
        </p:txBody>
      </p:sp>
      <p:sp>
        <p:nvSpPr>
          <p:cNvPr id="91178" name="Oval 61"/>
          <p:cNvSpPr>
            <a:spLocks noChangeArrowheads="1"/>
          </p:cNvSpPr>
          <p:nvPr/>
        </p:nvSpPr>
        <p:spPr bwMode="auto">
          <a:xfrm>
            <a:off x="1470596" y="4076700"/>
            <a:ext cx="3603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79" name="Oval 62"/>
          <p:cNvSpPr>
            <a:spLocks noChangeArrowheads="1"/>
          </p:cNvSpPr>
          <p:nvPr/>
        </p:nvSpPr>
        <p:spPr bwMode="auto">
          <a:xfrm>
            <a:off x="1686496" y="4292600"/>
            <a:ext cx="366713" cy="36195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1" name="Text Box 63"/>
          <p:cNvSpPr txBox="1">
            <a:spLocks noChangeArrowheads="1"/>
          </p:cNvSpPr>
          <p:nvPr/>
        </p:nvSpPr>
        <p:spPr bwMode="auto">
          <a:xfrm>
            <a:off x="1403921" y="3644900"/>
            <a:ext cx="604838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err="1" smtClean="0"/>
              <a:t>Ac.G</a:t>
            </a:r>
            <a:endParaRPr lang="es-ES" sz="1400" b="1" dirty="0" smtClean="0"/>
          </a:p>
        </p:txBody>
      </p:sp>
      <p:sp>
        <p:nvSpPr>
          <p:cNvPr id="91182" name="Text Box 64"/>
          <p:cNvSpPr txBox="1">
            <a:spLocks noChangeArrowheads="1"/>
          </p:cNvSpPr>
          <p:nvPr/>
        </p:nvSpPr>
        <p:spPr bwMode="auto">
          <a:xfrm>
            <a:off x="1476946" y="4149725"/>
            <a:ext cx="461963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" sz="1400" b="1" dirty="0" smtClean="0"/>
              <a:t>MG</a:t>
            </a:r>
          </a:p>
        </p:txBody>
      </p:sp>
      <p:sp>
        <p:nvSpPr>
          <p:cNvPr id="144405" name="Oval 21"/>
          <p:cNvSpPr>
            <a:spLocks noChangeArrowheads="1"/>
          </p:cNvSpPr>
          <p:nvPr/>
        </p:nvSpPr>
        <p:spPr bwMode="auto">
          <a:xfrm>
            <a:off x="323528" y="5013176"/>
            <a:ext cx="2232025" cy="1155700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406" name="Oval 22"/>
          <p:cNvSpPr>
            <a:spLocks noChangeArrowheads="1"/>
          </p:cNvSpPr>
          <p:nvPr/>
        </p:nvSpPr>
        <p:spPr bwMode="auto">
          <a:xfrm>
            <a:off x="5761853" y="3813939"/>
            <a:ext cx="2886199" cy="1512094"/>
          </a:xfrm>
          <a:prstGeom prst="ellipse">
            <a:avLst/>
          </a:prstGeom>
          <a:noFill/>
          <a:ln w="38100">
            <a:solidFill>
              <a:srgbClr val="CC0000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4" name="Oval 65"/>
          <p:cNvSpPr>
            <a:spLocks noChangeArrowheads="1"/>
          </p:cNvSpPr>
          <p:nvPr/>
        </p:nvSpPr>
        <p:spPr bwMode="auto">
          <a:xfrm>
            <a:off x="4932934" y="5013325"/>
            <a:ext cx="144462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5" name="Oval 66"/>
          <p:cNvSpPr>
            <a:spLocks noChangeArrowheads="1"/>
          </p:cNvSpPr>
          <p:nvPr/>
        </p:nvSpPr>
        <p:spPr bwMode="auto">
          <a:xfrm>
            <a:off x="4572571" y="5516563"/>
            <a:ext cx="2159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6" name="Oval 67"/>
          <p:cNvSpPr>
            <a:spLocks noChangeArrowheads="1"/>
          </p:cNvSpPr>
          <p:nvPr/>
        </p:nvSpPr>
        <p:spPr bwMode="auto">
          <a:xfrm>
            <a:off x="4356671" y="4292600"/>
            <a:ext cx="7207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7" name="Oval 68"/>
          <p:cNvSpPr>
            <a:spLocks noChangeArrowheads="1"/>
          </p:cNvSpPr>
          <p:nvPr/>
        </p:nvSpPr>
        <p:spPr bwMode="auto">
          <a:xfrm>
            <a:off x="4932934" y="4437063"/>
            <a:ext cx="144462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8" name="Oval 69"/>
          <p:cNvSpPr>
            <a:spLocks noChangeArrowheads="1"/>
          </p:cNvSpPr>
          <p:nvPr/>
        </p:nvSpPr>
        <p:spPr bwMode="auto">
          <a:xfrm>
            <a:off x="5004371" y="4292600"/>
            <a:ext cx="2159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89" name="Oval 70"/>
          <p:cNvSpPr>
            <a:spLocks noChangeArrowheads="1"/>
          </p:cNvSpPr>
          <p:nvPr/>
        </p:nvSpPr>
        <p:spPr bwMode="auto">
          <a:xfrm>
            <a:off x="5004371" y="5084763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0" name="Oval 72"/>
          <p:cNvSpPr>
            <a:spLocks noChangeArrowheads="1"/>
          </p:cNvSpPr>
          <p:nvPr/>
        </p:nvSpPr>
        <p:spPr bwMode="auto">
          <a:xfrm>
            <a:off x="3708971" y="1700213"/>
            <a:ext cx="3603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1" name="Rectangle 73"/>
          <p:cNvSpPr>
            <a:spLocks noChangeArrowheads="1"/>
          </p:cNvSpPr>
          <p:nvPr/>
        </p:nvSpPr>
        <p:spPr bwMode="auto">
          <a:xfrm>
            <a:off x="3924871" y="1557338"/>
            <a:ext cx="431800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2" name="Rectangle 74"/>
          <p:cNvSpPr>
            <a:spLocks noChangeArrowheads="1"/>
          </p:cNvSpPr>
          <p:nvPr/>
        </p:nvSpPr>
        <p:spPr bwMode="auto">
          <a:xfrm>
            <a:off x="3924871" y="1989138"/>
            <a:ext cx="215900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3" name="Oval 75"/>
          <p:cNvSpPr>
            <a:spLocks noChangeArrowheads="1"/>
          </p:cNvSpPr>
          <p:nvPr/>
        </p:nvSpPr>
        <p:spPr bwMode="auto">
          <a:xfrm>
            <a:off x="3924871" y="1557338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94" name="Oval 76"/>
          <p:cNvSpPr>
            <a:spLocks noChangeArrowheads="1"/>
          </p:cNvSpPr>
          <p:nvPr/>
        </p:nvSpPr>
        <p:spPr bwMode="auto">
          <a:xfrm>
            <a:off x="3924871" y="2349500"/>
            <a:ext cx="3603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Text Box 47"/>
          <p:cNvSpPr txBox="1">
            <a:spLocks noChangeArrowheads="1"/>
          </p:cNvSpPr>
          <p:nvPr/>
        </p:nvSpPr>
        <p:spPr bwMode="auto">
          <a:xfrm>
            <a:off x="4597972" y="4253099"/>
            <a:ext cx="906462" cy="336550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1600" b="1" dirty="0" smtClean="0"/>
              <a:t>Micelas</a:t>
            </a:r>
          </a:p>
        </p:txBody>
      </p:sp>
      <p:sp>
        <p:nvSpPr>
          <p:cNvPr id="91151" name="Text Box 26"/>
          <p:cNvSpPr txBox="1">
            <a:spLocks noChangeArrowheads="1"/>
          </p:cNvSpPr>
          <p:nvPr/>
        </p:nvSpPr>
        <p:spPr bwMode="auto">
          <a:xfrm>
            <a:off x="6424484" y="803420"/>
            <a:ext cx="232467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 smtClean="0"/>
              <a:t>3. Fases digestión</a:t>
            </a:r>
            <a:endParaRPr lang="es-ES" sz="2000" dirty="0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6209650" y="419993"/>
            <a:ext cx="2539509" cy="307777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400" b="1" dirty="0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8" dur="2000" fill="hold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1" grpId="0" animBg="1"/>
      <p:bldP spid="144392" grpId="0" animBg="1"/>
      <p:bldP spid="144402" grpId="0" animBg="1"/>
      <p:bldP spid="144404" grpId="0" animBg="1"/>
      <p:bldP spid="144404" grpId="1" animBg="1"/>
      <p:bldP spid="144405" grpId="0" animBg="1"/>
      <p:bldP spid="144405" grpId="1" animBg="1"/>
      <p:bldP spid="144406" grpId="0" animBg="1"/>
      <p:bldP spid="144406" grpId="1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7"/>
          <p:cNvSpPr>
            <a:spLocks noChangeArrowheads="1"/>
          </p:cNvSpPr>
          <p:nvPr/>
        </p:nvSpPr>
        <p:spPr bwMode="auto">
          <a:xfrm>
            <a:off x="1835150" y="404813"/>
            <a:ext cx="3313113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200350" y="350837"/>
            <a:ext cx="1377301" cy="769441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7829" name="Picture 5" descr="img22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6" r="19634" b="55418"/>
          <a:stretch/>
        </p:blipFill>
        <p:spPr>
          <a:xfrm>
            <a:off x="1691680" y="1180059"/>
            <a:ext cx="4248472" cy="1816893"/>
          </a:xfrm>
          <a:solidFill>
            <a:srgbClr val="FFC000"/>
          </a:solidFill>
          <a:ln>
            <a:solidFill>
              <a:srgbClr val="FFC000"/>
            </a:solidFill>
          </a:ln>
          <a:extLst/>
        </p:spPr>
      </p:pic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6152332" y="908720"/>
            <a:ext cx="2449513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MX" dirty="0"/>
              <a:t>“</a:t>
            </a:r>
            <a:r>
              <a:rPr lang="es-MX" dirty="0" err="1"/>
              <a:t>PreTratamiento</a:t>
            </a:r>
            <a:r>
              <a:rPr lang="es-MX" dirty="0"/>
              <a:t>”</a:t>
            </a:r>
          </a:p>
          <a:p>
            <a:pPr>
              <a:defRPr/>
            </a:pPr>
            <a:r>
              <a:rPr lang="es-MX" dirty="0"/>
              <a:t>digestión y </a:t>
            </a:r>
            <a:r>
              <a:rPr lang="es-MX" dirty="0" smtClean="0"/>
              <a:t>absorción</a:t>
            </a:r>
            <a:endParaRPr lang="es-ES" dirty="0"/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5785048" y="476672"/>
            <a:ext cx="2816797" cy="338554"/>
          </a:xfrm>
          <a:prstGeom prst="rect">
            <a:avLst/>
          </a:prstGeom>
          <a:solidFill>
            <a:srgbClr val="2FC7C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1600" b="1" smtClean="0">
                <a:latin typeface="Comic Sans MS" pitchFamily="66" charset="0"/>
              </a:rPr>
              <a:t>IV. DIGESTIÓN GRASAS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" name="Picture 5" descr="img22"/>
          <p:cNvPicPr>
            <a:picLocks noChangeAspect="1" noChangeArrowheads="1"/>
          </p:cNvPicPr>
          <p:nvPr/>
        </p:nvPicPr>
        <p:blipFill rotWithShape="1"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99" r="16915" b="33688"/>
          <a:stretch/>
        </p:blipFill>
        <p:spPr bwMode="auto">
          <a:xfrm>
            <a:off x="1691680" y="3072736"/>
            <a:ext cx="4392219" cy="1296144"/>
          </a:xfrm>
          <a:prstGeom prst="rect">
            <a:avLst/>
          </a:prstGeom>
          <a:solidFill>
            <a:srgbClr val="F88CCA"/>
          </a:solidFill>
          <a:ln>
            <a:solidFill>
              <a:srgbClr val="F88CCA"/>
            </a:solidFill>
          </a:ln>
          <a:effectLst/>
          <a:extLst/>
        </p:spPr>
      </p:pic>
      <p:pic>
        <p:nvPicPr>
          <p:cNvPr id="10" name="Picture 5" descr="img22"/>
          <p:cNvPicPr>
            <a:picLocks noChangeAspect="1" noChangeArrowheads="1"/>
          </p:cNvPicPr>
          <p:nvPr/>
        </p:nvPicPr>
        <p:blipFill rotWithShape="1"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30"/>
          <a:stretch/>
        </p:blipFill>
        <p:spPr bwMode="auto">
          <a:xfrm>
            <a:off x="1696862" y="4444664"/>
            <a:ext cx="5286375" cy="1900376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4" descr="dig abs grasa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t="2754" r="2756" b="15347"/>
          <a:stretch>
            <a:fillRect/>
          </a:stretch>
        </p:blipFill>
        <p:spPr bwMode="auto">
          <a:xfrm>
            <a:off x="752475" y="476250"/>
            <a:ext cx="74168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7" name="Rectangle 5"/>
          <p:cNvSpPr>
            <a:spLocks noChangeArrowheads="1"/>
          </p:cNvSpPr>
          <p:nvPr/>
        </p:nvSpPr>
        <p:spPr bwMode="auto">
          <a:xfrm>
            <a:off x="1903413" y="2708275"/>
            <a:ext cx="5689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0" name="Text Box 6"/>
          <p:cNvSpPr txBox="1">
            <a:spLocks noChangeArrowheads="1"/>
          </p:cNvSpPr>
          <p:nvPr/>
        </p:nvSpPr>
        <p:spPr bwMode="auto">
          <a:xfrm>
            <a:off x="2702628" y="2767013"/>
            <a:ext cx="1470274" cy="400110"/>
          </a:xfrm>
          <a:prstGeom prst="rect">
            <a:avLst/>
          </a:prstGeom>
          <a:solidFill>
            <a:srgbClr val="FFD757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1. Emulsión</a:t>
            </a:r>
            <a:endParaRPr lang="es-ES_tradnl" sz="2000" dirty="0"/>
          </a:p>
        </p:txBody>
      </p:sp>
      <p:sp>
        <p:nvSpPr>
          <p:cNvPr id="93189" name="Rectangle 10"/>
          <p:cNvSpPr>
            <a:spLocks noChangeArrowheads="1"/>
          </p:cNvSpPr>
          <p:nvPr/>
        </p:nvSpPr>
        <p:spPr bwMode="auto">
          <a:xfrm>
            <a:off x="684213" y="0"/>
            <a:ext cx="215900" cy="333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0" name="Rectangle 11"/>
          <p:cNvSpPr>
            <a:spLocks noChangeArrowheads="1"/>
          </p:cNvSpPr>
          <p:nvPr/>
        </p:nvSpPr>
        <p:spPr bwMode="auto">
          <a:xfrm>
            <a:off x="752475" y="3140075"/>
            <a:ext cx="2159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36" name="Text Box 12"/>
          <p:cNvSpPr txBox="1">
            <a:spLocks noChangeArrowheads="1"/>
          </p:cNvSpPr>
          <p:nvPr/>
        </p:nvSpPr>
        <p:spPr bwMode="auto">
          <a:xfrm>
            <a:off x="7593013" y="327933"/>
            <a:ext cx="116089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dirty="0" smtClean="0"/>
              <a:t>3. Fases</a:t>
            </a:r>
            <a:endParaRPr lang="es-ES" sz="2000" dirty="0"/>
          </a:p>
        </p:txBody>
      </p:sp>
      <p:sp>
        <p:nvSpPr>
          <p:cNvPr id="93192" name="Rectangle 13"/>
          <p:cNvSpPr>
            <a:spLocks noChangeArrowheads="1"/>
          </p:cNvSpPr>
          <p:nvPr/>
        </p:nvSpPr>
        <p:spPr bwMode="auto">
          <a:xfrm>
            <a:off x="7593013" y="6164263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5841" name="Text Box 17"/>
          <p:cNvSpPr txBox="1">
            <a:spLocks noChangeArrowheads="1"/>
          </p:cNvSpPr>
          <p:nvPr/>
        </p:nvSpPr>
        <p:spPr bwMode="auto">
          <a:xfrm>
            <a:off x="204788" y="284163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3194" name="Rectangle 24"/>
          <p:cNvSpPr>
            <a:spLocks noChangeArrowheads="1"/>
          </p:cNvSpPr>
          <p:nvPr/>
        </p:nvSpPr>
        <p:spPr bwMode="auto">
          <a:xfrm>
            <a:off x="3992563" y="1700213"/>
            <a:ext cx="9350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5" name="Text Box 23"/>
          <p:cNvSpPr txBox="1">
            <a:spLocks noChangeArrowheads="1"/>
          </p:cNvSpPr>
          <p:nvPr/>
        </p:nvSpPr>
        <p:spPr bwMode="auto">
          <a:xfrm>
            <a:off x="3890127" y="1755774"/>
            <a:ext cx="995362" cy="639763"/>
          </a:xfrm>
          <a:prstGeom prst="rect">
            <a:avLst/>
          </a:prstGeom>
          <a:solidFill>
            <a:srgbClr val="FFD9FF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 dirty="0"/>
              <a:t>Lipasas</a:t>
            </a:r>
          </a:p>
          <a:p>
            <a:pPr algn="l" eaLnBrk="1" hangingPunct="1"/>
            <a:r>
              <a:rPr lang="es-ES" sz="1200" b="1" dirty="0"/>
              <a:t>Fosfolipasa</a:t>
            </a:r>
          </a:p>
          <a:p>
            <a:pPr algn="l" eaLnBrk="1" hangingPunct="1"/>
            <a:r>
              <a:rPr lang="es-ES" sz="1200" b="1" dirty="0" err="1"/>
              <a:t>Colipasa</a:t>
            </a:r>
            <a:endParaRPr lang="es-ES" sz="1200" b="1" dirty="0"/>
          </a:p>
        </p:txBody>
      </p:sp>
      <p:sp>
        <p:nvSpPr>
          <p:cNvPr id="93196" name="Rectangle 25"/>
          <p:cNvSpPr>
            <a:spLocks noChangeArrowheads="1"/>
          </p:cNvSpPr>
          <p:nvPr/>
        </p:nvSpPr>
        <p:spPr bwMode="auto">
          <a:xfrm>
            <a:off x="2263775" y="2492375"/>
            <a:ext cx="215900" cy="144463"/>
          </a:xfrm>
          <a:prstGeom prst="rect">
            <a:avLst/>
          </a:prstGeom>
          <a:solidFill>
            <a:srgbClr val="796E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7" name="Text Box 26"/>
          <p:cNvSpPr txBox="1">
            <a:spLocks noChangeArrowheads="1"/>
          </p:cNvSpPr>
          <p:nvPr/>
        </p:nvSpPr>
        <p:spPr bwMode="auto">
          <a:xfrm>
            <a:off x="2165350" y="2492375"/>
            <a:ext cx="387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b="1"/>
              <a:t>SB</a:t>
            </a:r>
          </a:p>
        </p:txBody>
      </p:sp>
      <p:sp>
        <p:nvSpPr>
          <p:cNvPr id="93198" name="Rectangle 29"/>
          <p:cNvSpPr>
            <a:spLocks noChangeArrowheads="1"/>
          </p:cNvSpPr>
          <p:nvPr/>
        </p:nvSpPr>
        <p:spPr bwMode="auto">
          <a:xfrm>
            <a:off x="5503863" y="4724400"/>
            <a:ext cx="358775" cy="215900"/>
          </a:xfrm>
          <a:prstGeom prst="rect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9" name="Text Box 32"/>
          <p:cNvSpPr txBox="1">
            <a:spLocks noChangeArrowheads="1"/>
          </p:cNvSpPr>
          <p:nvPr/>
        </p:nvSpPr>
        <p:spPr bwMode="auto">
          <a:xfrm>
            <a:off x="5448300" y="4706938"/>
            <a:ext cx="428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TG</a:t>
            </a:r>
          </a:p>
        </p:txBody>
      </p:sp>
      <p:sp>
        <p:nvSpPr>
          <p:cNvPr id="93200" name="Oval 41"/>
          <p:cNvSpPr>
            <a:spLocks noChangeArrowheads="1"/>
          </p:cNvSpPr>
          <p:nvPr/>
        </p:nvSpPr>
        <p:spPr bwMode="auto">
          <a:xfrm>
            <a:off x="4568825" y="5732463"/>
            <a:ext cx="576263" cy="288925"/>
          </a:xfrm>
          <a:prstGeom prst="ellipse">
            <a:avLst/>
          </a:prstGeom>
          <a:solidFill>
            <a:srgbClr val="B2B2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1" name="Text Box 42"/>
          <p:cNvSpPr txBox="1">
            <a:spLocks noChangeArrowheads="1"/>
          </p:cNvSpPr>
          <p:nvPr/>
        </p:nvSpPr>
        <p:spPr bwMode="auto">
          <a:xfrm>
            <a:off x="4629150" y="5710238"/>
            <a:ext cx="615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/>
              <a:t>ApoB</a:t>
            </a:r>
          </a:p>
        </p:txBody>
      </p:sp>
      <p:sp>
        <p:nvSpPr>
          <p:cNvPr id="93202" name="Oval 43"/>
          <p:cNvSpPr>
            <a:spLocks noChangeArrowheads="1"/>
          </p:cNvSpPr>
          <p:nvPr/>
        </p:nvSpPr>
        <p:spPr bwMode="auto">
          <a:xfrm>
            <a:off x="5648325" y="5732463"/>
            <a:ext cx="504825" cy="431800"/>
          </a:xfrm>
          <a:prstGeom prst="ellipse">
            <a:avLst/>
          </a:prstGeom>
          <a:solidFill>
            <a:srgbClr val="FF964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3" name="Rectangle 46"/>
          <p:cNvSpPr>
            <a:spLocks noChangeArrowheads="1"/>
          </p:cNvSpPr>
          <p:nvPr/>
        </p:nvSpPr>
        <p:spPr bwMode="auto">
          <a:xfrm>
            <a:off x="2695575" y="3347244"/>
            <a:ext cx="5329238" cy="3024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b="1"/>
          </a:p>
          <a:p>
            <a:endParaRPr lang="es-ES"/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2870800" y="4859854"/>
            <a:ext cx="1710725" cy="830997"/>
          </a:xfrm>
          <a:prstGeom prst="rect">
            <a:avLst/>
          </a:prstGeom>
          <a:solidFill>
            <a:srgbClr val="99CCFF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/>
              <a:t>Absorción </a:t>
            </a:r>
          </a:p>
          <a:p>
            <a:pPr eaLnBrk="1" hangingPunct="1"/>
            <a:r>
              <a:rPr lang="es-ES_tradnl" sz="2400"/>
              <a:t>enterocito</a:t>
            </a:r>
          </a:p>
        </p:txBody>
      </p:sp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6227119" y="2779713"/>
            <a:ext cx="1906291" cy="707886"/>
          </a:xfrm>
          <a:prstGeom prst="rect">
            <a:avLst/>
          </a:prstGeom>
          <a:solidFill>
            <a:srgbClr val="D0E6B0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3. Transporte </a:t>
            </a:r>
            <a:endParaRPr lang="es-ES_tradnl" sz="2000" dirty="0"/>
          </a:p>
          <a:p>
            <a:pPr eaLnBrk="1" hangingPunct="1"/>
            <a:r>
              <a:rPr lang="es-ES_tradnl" sz="2000" dirty="0"/>
              <a:t>grasas</a:t>
            </a:r>
          </a:p>
        </p:txBody>
      </p:sp>
      <p:sp>
        <p:nvSpPr>
          <p:cNvPr id="93207" name="Oval 47"/>
          <p:cNvSpPr>
            <a:spLocks noChangeArrowheads="1"/>
          </p:cNvSpPr>
          <p:nvPr/>
        </p:nvSpPr>
        <p:spPr bwMode="auto">
          <a:xfrm>
            <a:off x="2047875" y="2492375"/>
            <a:ext cx="6477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SB</a:t>
            </a:r>
          </a:p>
        </p:txBody>
      </p:sp>
      <p:sp>
        <p:nvSpPr>
          <p:cNvPr id="93208" name="Oval 48"/>
          <p:cNvSpPr>
            <a:spLocks noChangeArrowheads="1"/>
          </p:cNvSpPr>
          <p:nvPr/>
        </p:nvSpPr>
        <p:spPr bwMode="auto">
          <a:xfrm>
            <a:off x="1976438" y="547688"/>
            <a:ext cx="792162" cy="2873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600" b="1"/>
              <a:t>colipasa</a:t>
            </a:r>
          </a:p>
        </p:txBody>
      </p:sp>
      <p:sp>
        <p:nvSpPr>
          <p:cNvPr id="93209" name="Oval 51"/>
          <p:cNvSpPr>
            <a:spLocks noChangeArrowheads="1"/>
          </p:cNvSpPr>
          <p:nvPr/>
        </p:nvSpPr>
        <p:spPr bwMode="auto">
          <a:xfrm>
            <a:off x="2119313" y="1555750"/>
            <a:ext cx="504825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0" name="Text Box 53"/>
          <p:cNvSpPr txBox="1">
            <a:spLocks noChangeArrowheads="1"/>
          </p:cNvSpPr>
          <p:nvPr/>
        </p:nvSpPr>
        <p:spPr bwMode="auto">
          <a:xfrm>
            <a:off x="2047875" y="1549400"/>
            <a:ext cx="631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/>
              <a:t>TG</a:t>
            </a:r>
          </a:p>
        </p:txBody>
      </p:sp>
      <p:sp>
        <p:nvSpPr>
          <p:cNvPr id="93211" name="Text Box 54"/>
          <p:cNvSpPr txBox="1">
            <a:spLocks noChangeArrowheads="1"/>
          </p:cNvSpPr>
          <p:nvPr/>
        </p:nvSpPr>
        <p:spPr bwMode="auto">
          <a:xfrm>
            <a:off x="242888" y="1844675"/>
            <a:ext cx="725487" cy="5810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Gota </a:t>
            </a:r>
          </a:p>
          <a:p>
            <a:pPr eaLnBrk="1" hangingPunct="1"/>
            <a:r>
              <a:rPr lang="es-ES" sz="1600" b="1" dirty="0"/>
              <a:t>grasa</a:t>
            </a:r>
          </a:p>
        </p:txBody>
      </p:sp>
      <p:sp>
        <p:nvSpPr>
          <p:cNvPr id="93212" name="Rectangle 55"/>
          <p:cNvSpPr>
            <a:spLocks noChangeArrowheads="1"/>
          </p:cNvSpPr>
          <p:nvPr/>
        </p:nvSpPr>
        <p:spPr bwMode="auto">
          <a:xfrm>
            <a:off x="8133410" y="1948656"/>
            <a:ext cx="939800" cy="641350"/>
          </a:xfrm>
          <a:prstGeom prst="rect">
            <a:avLst/>
          </a:prstGeom>
          <a:solidFill>
            <a:srgbClr val="D0E6B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Micela </a:t>
            </a:r>
          </a:p>
          <a:p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mixta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5034680" y="744846"/>
            <a:ext cx="520700" cy="318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Rectángulo 30"/>
          <p:cNvSpPr/>
          <p:nvPr/>
        </p:nvSpPr>
        <p:spPr bwMode="auto">
          <a:xfrm>
            <a:off x="5034680" y="1315378"/>
            <a:ext cx="520700" cy="318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Rectángulo 31"/>
          <p:cNvSpPr/>
          <p:nvPr/>
        </p:nvSpPr>
        <p:spPr bwMode="auto">
          <a:xfrm>
            <a:off x="5049712" y="1862515"/>
            <a:ext cx="520700" cy="318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942054" y="728043"/>
            <a:ext cx="934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/>
              <a:t>diglicérido</a:t>
            </a:r>
            <a:endParaRPr lang="es-VE" sz="1200" b="1" dirty="0"/>
          </a:p>
        </p:txBody>
      </p:sp>
      <p:sp>
        <p:nvSpPr>
          <p:cNvPr id="34" name="CuadroTexto 33"/>
          <p:cNvSpPr txBox="1"/>
          <p:nvPr/>
        </p:nvSpPr>
        <p:spPr>
          <a:xfrm>
            <a:off x="4883961" y="1250290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/>
              <a:t>ac</a:t>
            </a:r>
            <a:r>
              <a:rPr lang="es-VE" sz="1200" b="1" dirty="0" smtClean="0"/>
              <a:t>. graso</a:t>
            </a:r>
            <a:endParaRPr lang="es-VE" sz="1200" b="1" dirty="0"/>
          </a:p>
        </p:txBody>
      </p:sp>
      <p:sp>
        <p:nvSpPr>
          <p:cNvPr id="36" name="Rectángulo 35"/>
          <p:cNvSpPr/>
          <p:nvPr/>
        </p:nvSpPr>
        <p:spPr bwMode="auto">
          <a:xfrm>
            <a:off x="5049712" y="2528409"/>
            <a:ext cx="520700" cy="318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4302573" y="2767013"/>
            <a:ext cx="1680268" cy="707886"/>
          </a:xfrm>
          <a:prstGeom prst="rect">
            <a:avLst/>
          </a:prstGeom>
          <a:solidFill>
            <a:srgbClr val="FFD9FF"/>
          </a:solidFill>
          <a:ln w="28575">
            <a:solidFill>
              <a:srgbClr val="FF9D3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000" dirty="0" smtClean="0"/>
              <a:t>2. Digestión </a:t>
            </a:r>
            <a:endParaRPr lang="es-ES_tradnl" sz="2000" dirty="0"/>
          </a:p>
          <a:p>
            <a:pPr eaLnBrk="1" hangingPunct="1"/>
            <a:r>
              <a:rPr lang="es-ES_tradnl" sz="2000" dirty="0"/>
              <a:t>luz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4973329" y="2418577"/>
            <a:ext cx="1164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/>
              <a:t>monoglicérido</a:t>
            </a:r>
            <a:endParaRPr lang="es-VE" sz="1200" b="1" dirty="0"/>
          </a:p>
        </p:txBody>
      </p:sp>
      <p:sp>
        <p:nvSpPr>
          <p:cNvPr id="37" name="CuadroTexto 36"/>
          <p:cNvSpPr txBox="1"/>
          <p:nvPr/>
        </p:nvSpPr>
        <p:spPr>
          <a:xfrm>
            <a:off x="4945026" y="1724015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err="1" smtClean="0"/>
              <a:t>lisolecitina</a:t>
            </a:r>
            <a:endParaRPr lang="es-VE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0" grpId="0" animBg="1"/>
      <p:bldP spid="205833" grpId="0" animBg="1"/>
      <p:bldP spid="205832" grpId="0" animBg="1"/>
      <p:bldP spid="205831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4"/>
          <p:cNvSpPr>
            <a:spLocks noChangeArrowheads="1"/>
          </p:cNvSpPr>
          <p:nvPr/>
        </p:nvSpPr>
        <p:spPr bwMode="auto">
          <a:xfrm>
            <a:off x="4930775" y="1754249"/>
            <a:ext cx="3529013" cy="1949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endParaRPr lang="es-MX" sz="1000" dirty="0"/>
          </a:p>
          <a:p>
            <a:pPr algn="l"/>
            <a:r>
              <a:rPr lang="es-MX" sz="2000" dirty="0"/>
              <a:t>“CORTAR la grasa”  con  </a:t>
            </a:r>
          </a:p>
          <a:p>
            <a:pPr algn="l"/>
            <a:r>
              <a:rPr lang="es-MX" sz="2000" dirty="0"/>
              <a:t> detergente</a:t>
            </a:r>
          </a:p>
          <a:p>
            <a:pPr algn="l"/>
            <a:endParaRPr lang="es-MX" sz="2000" dirty="0"/>
          </a:p>
          <a:p>
            <a:pPr algn="l"/>
            <a:r>
              <a:rPr lang="es-MX" sz="2000" dirty="0"/>
              <a:t>“Vinagreta” con vinagre o    limón se </a:t>
            </a:r>
            <a:r>
              <a:rPr lang="es-MX" sz="2000" dirty="0" err="1"/>
              <a:t>emulsifica</a:t>
            </a:r>
            <a:r>
              <a:rPr lang="es-MX" sz="2000" dirty="0"/>
              <a:t> el aceite</a:t>
            </a:r>
          </a:p>
          <a:p>
            <a:pPr algn="l"/>
            <a:endParaRPr lang="es-MX" sz="1000" dirty="0"/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6234499" y="973722"/>
            <a:ext cx="2225289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dirty="0" err="1" smtClean="0"/>
              <a:t>Emulsificación</a:t>
            </a:r>
            <a:endParaRPr lang="es-ES" sz="2400" dirty="0"/>
          </a:p>
        </p:txBody>
      </p:sp>
      <p:pic>
        <p:nvPicPr>
          <p:cNvPr id="94212" name="Picture 8" descr="l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8112"/>
            <a:ext cx="3239839" cy="475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Text Box 12"/>
          <p:cNvSpPr txBox="1">
            <a:spLocks noChangeArrowheads="1"/>
          </p:cNvSpPr>
          <p:nvPr/>
        </p:nvSpPr>
        <p:spPr bwMode="auto">
          <a:xfrm>
            <a:off x="2547284" y="5387389"/>
            <a:ext cx="4370107" cy="10156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000" dirty="0"/>
              <a:t>Ejercicio: </a:t>
            </a:r>
            <a:endParaRPr lang="es-ES" sz="2000" dirty="0" smtClean="0"/>
          </a:p>
          <a:p>
            <a:pPr eaLnBrk="1" hangingPunct="1"/>
            <a:r>
              <a:rPr lang="es-ES" sz="2000" dirty="0" smtClean="0"/>
              <a:t>¿</a:t>
            </a:r>
            <a:r>
              <a:rPr lang="es-ES" sz="2000" dirty="0"/>
              <a:t>Qué tienen en común jabón, limón </a:t>
            </a:r>
            <a:endParaRPr lang="es-ES" sz="2000" dirty="0" smtClean="0"/>
          </a:p>
          <a:p>
            <a:pPr eaLnBrk="1" hangingPunct="1"/>
            <a:r>
              <a:rPr lang="es-ES" sz="2000" dirty="0" smtClean="0"/>
              <a:t>y </a:t>
            </a:r>
            <a:r>
              <a:rPr lang="es-ES" sz="2000" dirty="0"/>
              <a:t>sales biliares?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5888251" y="544219"/>
            <a:ext cx="2571537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/>
              <a:t>3. Fases </a:t>
            </a:r>
            <a:r>
              <a:rPr lang="es-ES" sz="1600" dirty="0"/>
              <a:t>digestión grasas</a:t>
            </a:r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1960384" y="5514220"/>
            <a:ext cx="479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2462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281166" y="4735770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Detergente </a:t>
            </a:r>
            <a:r>
              <a:rPr lang="es-VE" sz="1400" dirty="0" err="1" smtClean="0"/>
              <a:t>anfipático</a:t>
            </a:r>
            <a:r>
              <a:rPr lang="es-VE" sz="1400" dirty="0" smtClean="0"/>
              <a:t> </a:t>
            </a:r>
          </a:p>
          <a:p>
            <a:pPr algn="l"/>
            <a:r>
              <a:rPr lang="es-VE" sz="1400" dirty="0" smtClean="0"/>
              <a:t>(baja tensión superficial)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6664</TotalTime>
  <Words>5220</Words>
  <Application>Microsoft Office PowerPoint</Application>
  <PresentationFormat>Presentación en pantalla (4:3)</PresentationFormat>
  <Paragraphs>1910</Paragraphs>
  <Slides>121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121</vt:i4>
      </vt:variant>
    </vt:vector>
  </HeadingPairs>
  <TitlesOfParts>
    <vt:vector size="128" baseType="lpstr">
      <vt:lpstr>Arial</vt:lpstr>
      <vt:lpstr>Calibri</vt:lpstr>
      <vt:lpstr>Comic Sans MS</vt:lpstr>
      <vt:lpstr>Symbol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529</cp:revision>
  <dcterms:created xsi:type="dcterms:W3CDTF">2005-07-14T13:21:57Z</dcterms:created>
  <dcterms:modified xsi:type="dcterms:W3CDTF">2018-08-09T11:22:28Z</dcterms:modified>
</cp:coreProperties>
</file>