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427" r:id="rId3"/>
    <p:sldId id="505" r:id="rId4"/>
    <p:sldId id="428" r:id="rId5"/>
    <p:sldId id="506" r:id="rId6"/>
    <p:sldId id="429" r:id="rId7"/>
    <p:sldId id="290" r:id="rId8"/>
    <p:sldId id="387" r:id="rId9"/>
    <p:sldId id="356" r:id="rId10"/>
    <p:sldId id="324" r:id="rId11"/>
    <p:sldId id="366" r:id="rId12"/>
    <p:sldId id="380" r:id="rId13"/>
    <p:sldId id="263" r:id="rId14"/>
    <p:sldId id="384" r:id="rId15"/>
    <p:sldId id="266" r:id="rId16"/>
    <p:sldId id="358" r:id="rId17"/>
    <p:sldId id="267" r:id="rId18"/>
    <p:sldId id="259" r:id="rId19"/>
    <p:sldId id="368" r:id="rId20"/>
    <p:sldId id="377" r:id="rId21"/>
    <p:sldId id="393" r:id="rId22"/>
    <p:sldId id="258" r:id="rId23"/>
    <p:sldId id="323" r:id="rId24"/>
    <p:sldId id="301" r:id="rId25"/>
    <p:sldId id="268" r:id="rId26"/>
    <p:sldId id="302" r:id="rId27"/>
    <p:sldId id="424" r:id="rId28"/>
    <p:sldId id="398" r:id="rId29"/>
    <p:sldId id="338" r:id="rId30"/>
    <p:sldId id="362" r:id="rId31"/>
    <p:sldId id="421" r:id="rId32"/>
    <p:sldId id="405" r:id="rId33"/>
    <p:sldId id="304" r:id="rId34"/>
    <p:sldId id="369" r:id="rId35"/>
    <p:sldId id="370" r:id="rId36"/>
    <p:sldId id="381" r:id="rId37"/>
    <p:sldId id="382" r:id="rId38"/>
    <p:sldId id="270" r:id="rId39"/>
    <p:sldId id="383" r:id="rId40"/>
    <p:sldId id="269" r:id="rId41"/>
    <p:sldId id="271" r:id="rId42"/>
    <p:sldId id="422" r:id="rId43"/>
    <p:sldId id="425" r:id="rId44"/>
    <p:sldId id="397" r:id="rId45"/>
    <p:sldId id="399" r:id="rId46"/>
    <p:sldId id="404" r:id="rId47"/>
    <p:sldId id="406" r:id="rId48"/>
    <p:sldId id="415" r:id="rId49"/>
    <p:sldId id="432" r:id="rId50"/>
    <p:sldId id="431" r:id="rId51"/>
    <p:sldId id="420" r:id="rId52"/>
    <p:sldId id="334" r:id="rId53"/>
    <p:sldId id="403" r:id="rId54"/>
    <p:sldId id="300" r:id="rId55"/>
    <p:sldId id="417" r:id="rId56"/>
    <p:sldId id="409" r:id="rId57"/>
    <p:sldId id="401" r:id="rId58"/>
    <p:sldId id="416" r:id="rId59"/>
    <p:sldId id="360" r:id="rId60"/>
    <p:sldId id="371" r:id="rId61"/>
    <p:sldId id="317" r:id="rId62"/>
    <p:sldId id="359" r:id="rId63"/>
    <p:sldId id="508" r:id="rId64"/>
    <p:sldId id="351" r:id="rId65"/>
    <p:sldId id="390" r:id="rId66"/>
    <p:sldId id="423" r:id="rId67"/>
    <p:sldId id="279" r:id="rId68"/>
    <p:sldId id="414" r:id="rId69"/>
    <p:sldId id="509" r:id="rId70"/>
    <p:sldId id="318" r:id="rId71"/>
    <p:sldId id="510" r:id="rId72"/>
    <p:sldId id="361" r:id="rId73"/>
    <p:sldId id="507" r:id="rId74"/>
    <p:sldId id="503" r:id="rId75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81DEFF"/>
    <a:srgbClr val="FFB9B9"/>
    <a:srgbClr val="FFDD71"/>
    <a:srgbClr val="009999"/>
    <a:srgbClr val="FF9900"/>
    <a:srgbClr val="FF0000"/>
    <a:srgbClr val="99CC00"/>
    <a:srgbClr val="FFCC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091" autoAdjust="0"/>
    <p:restoredTop sz="94660"/>
  </p:normalViewPr>
  <p:slideViewPr>
    <p:cSldViewPr showGuides="1">
      <p:cViewPr varScale="1">
        <p:scale>
          <a:sx n="65" d="100"/>
          <a:sy n="65" d="100"/>
        </p:scale>
        <p:origin x="870" y="72"/>
      </p:cViewPr>
      <p:guideLst>
        <p:guide orient="horz" pos="2296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3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3E47D-624E-4EA9-8263-134BB199B32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13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C4CB9-5A0A-45A9-8AF1-861D4F25A8A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740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A1BAA-E7D4-45DE-B743-2AC936E41C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34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4DA971-CB20-4470-A713-11A1CFD819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18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47B3C-51DF-4B37-B9DE-2D6F195DF2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719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B274-4BEC-47CF-AD8C-1DC2B4111ED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964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60BAD-C6BF-4C9F-B6B2-1EBFDD2F76D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27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6E96E-5277-496F-9B73-16F457B8612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86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E6C2D-877D-4B4A-87BC-29A7423CC82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8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DB5BB-F3A9-446D-A27A-953D92E4C3A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72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9C4F3-B0A1-4297-A9EE-723F37FAAF8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50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47A34-0BA6-474C-AEAE-28358F9769A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9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fld id="{9E4ED3C2-3E81-489E-8504-AC4EB70DC02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72708" name="Picture 4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2" y="4005263"/>
            <a:ext cx="1633077" cy="23760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94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7" t="10620"/>
          <a:stretch>
            <a:fillRect/>
          </a:stretch>
        </p:blipFill>
        <p:spPr bwMode="auto">
          <a:xfrm>
            <a:off x="2411413" y="836613"/>
            <a:ext cx="6243637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3697" name="Rectangle 33"/>
          <p:cNvSpPr>
            <a:spLocks noChangeArrowheads="1"/>
          </p:cNvSpPr>
          <p:nvPr/>
        </p:nvSpPr>
        <p:spPr bwMode="auto">
          <a:xfrm>
            <a:off x="3779838" y="908050"/>
            <a:ext cx="1512887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98" name="Text Box 34"/>
          <p:cNvSpPr txBox="1">
            <a:spLocks noChangeArrowheads="1"/>
          </p:cNvSpPr>
          <p:nvPr/>
        </p:nvSpPr>
        <p:spPr bwMode="auto">
          <a:xfrm>
            <a:off x="3552825" y="908050"/>
            <a:ext cx="2008188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Criptas gástricas</a:t>
            </a:r>
          </a:p>
        </p:txBody>
      </p:sp>
      <p:sp>
        <p:nvSpPr>
          <p:cNvPr id="113699" name="Rectangle 35"/>
          <p:cNvSpPr>
            <a:spLocks noChangeArrowheads="1"/>
          </p:cNvSpPr>
          <p:nvPr/>
        </p:nvSpPr>
        <p:spPr bwMode="auto">
          <a:xfrm>
            <a:off x="539750" y="1700213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1" name="Rectangle 37"/>
          <p:cNvSpPr>
            <a:spLocks noChangeArrowheads="1"/>
          </p:cNvSpPr>
          <p:nvPr/>
        </p:nvSpPr>
        <p:spPr bwMode="auto">
          <a:xfrm>
            <a:off x="468313" y="3213100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2" name="Text Box 38"/>
          <p:cNvSpPr txBox="1">
            <a:spLocks noChangeArrowheads="1"/>
          </p:cNvSpPr>
          <p:nvPr/>
        </p:nvSpPr>
        <p:spPr bwMode="auto">
          <a:xfrm>
            <a:off x="758825" y="3044825"/>
            <a:ext cx="1628775" cy="66992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G</a:t>
            </a:r>
            <a:r>
              <a:rPr lang="es-ES" sz="1800" b="0" dirty="0" smtClean="0"/>
              <a:t>lándula </a:t>
            </a:r>
            <a:endParaRPr lang="es-ES" sz="1800" b="0" dirty="0"/>
          </a:p>
          <a:p>
            <a:r>
              <a:rPr lang="es-ES" sz="1800" b="0" dirty="0"/>
              <a:t>tubular recta</a:t>
            </a:r>
          </a:p>
        </p:txBody>
      </p:sp>
      <p:sp>
        <p:nvSpPr>
          <p:cNvPr id="113703" name="Rectangle 39"/>
          <p:cNvSpPr>
            <a:spLocks noChangeArrowheads="1"/>
          </p:cNvSpPr>
          <p:nvPr/>
        </p:nvSpPr>
        <p:spPr bwMode="auto">
          <a:xfrm>
            <a:off x="468313" y="3789363"/>
            <a:ext cx="19431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5" name="Rectangle 41"/>
          <p:cNvSpPr>
            <a:spLocks noChangeArrowheads="1"/>
          </p:cNvSpPr>
          <p:nvPr/>
        </p:nvSpPr>
        <p:spPr bwMode="auto">
          <a:xfrm>
            <a:off x="1908175" y="4724400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07" name="Rectangle 43"/>
          <p:cNvSpPr>
            <a:spLocks noChangeArrowheads="1"/>
          </p:cNvSpPr>
          <p:nvPr/>
        </p:nvSpPr>
        <p:spPr bwMode="auto">
          <a:xfrm>
            <a:off x="431800" y="6237288"/>
            <a:ext cx="8280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715" name="Text Box 51"/>
          <p:cNvSpPr txBox="1">
            <a:spLocks noChangeArrowheads="1"/>
          </p:cNvSpPr>
          <p:nvPr/>
        </p:nvSpPr>
        <p:spPr bwMode="auto">
          <a:xfrm>
            <a:off x="6842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3716" name="Rectangle 52"/>
          <p:cNvSpPr>
            <a:spLocks noChangeArrowheads="1"/>
          </p:cNvSpPr>
          <p:nvPr/>
        </p:nvSpPr>
        <p:spPr bwMode="auto">
          <a:xfrm>
            <a:off x="7449404" y="896535"/>
            <a:ext cx="130035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</a:t>
            </a:r>
            <a:r>
              <a:rPr lang="es-ES" sz="1800" b="0" dirty="0" smtClean="0"/>
              <a:t>. Mucosa </a:t>
            </a:r>
            <a:endParaRPr lang="es-ES" sz="1800" b="0" dirty="0"/>
          </a:p>
        </p:txBody>
      </p:sp>
      <p:sp>
        <p:nvSpPr>
          <p:cNvPr id="113717" name="Rectangle 53"/>
          <p:cNvSpPr>
            <a:spLocks noChangeArrowheads="1"/>
          </p:cNvSpPr>
          <p:nvPr/>
        </p:nvSpPr>
        <p:spPr bwMode="auto">
          <a:xfrm>
            <a:off x="982663" y="3813175"/>
            <a:ext cx="1522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Lámina propia</a:t>
            </a:r>
          </a:p>
        </p:txBody>
      </p:sp>
      <p:sp>
        <p:nvSpPr>
          <p:cNvPr id="113724" name="Oval 60"/>
          <p:cNvSpPr>
            <a:spLocks noChangeArrowheads="1"/>
          </p:cNvSpPr>
          <p:nvPr/>
        </p:nvSpPr>
        <p:spPr bwMode="auto">
          <a:xfrm>
            <a:off x="2339975" y="4221163"/>
            <a:ext cx="3603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77131" y="456487"/>
            <a:ext cx="187262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I. ESTÓMAGO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98" grpId="0" animBg="1"/>
      <p:bldP spid="11370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92" name="Picture 8" descr="c gastrica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8353" r="50974" b="21420"/>
          <a:stretch>
            <a:fillRect/>
          </a:stretch>
        </p:blipFill>
        <p:spPr bwMode="auto">
          <a:xfrm>
            <a:off x="3132138" y="1270000"/>
            <a:ext cx="3384550" cy="507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000" name="Picture 16" descr="gastric p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133600"/>
            <a:ext cx="2257425" cy="28860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1619250" y="1339850"/>
            <a:ext cx="719138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1230313" y="920750"/>
            <a:ext cx="7778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000" b="0" dirty="0">
                <a:effectLst/>
              </a:rPr>
              <a:t>Hoyo</a:t>
            </a:r>
          </a:p>
        </p:txBody>
      </p:sp>
      <p:sp>
        <p:nvSpPr>
          <p:cNvPr id="170008" name="Rectangle 24"/>
          <p:cNvSpPr>
            <a:spLocks noChangeArrowheads="1"/>
          </p:cNvSpPr>
          <p:nvPr/>
        </p:nvSpPr>
        <p:spPr bwMode="auto">
          <a:xfrm>
            <a:off x="5508625" y="2278063"/>
            <a:ext cx="1079500" cy="4535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9" name="Oval 25"/>
          <p:cNvSpPr>
            <a:spLocks noChangeArrowheads="1"/>
          </p:cNvSpPr>
          <p:nvPr/>
        </p:nvSpPr>
        <p:spPr bwMode="auto">
          <a:xfrm>
            <a:off x="4859338" y="6094413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0" name="Oval 26"/>
          <p:cNvSpPr>
            <a:spLocks noChangeArrowheads="1"/>
          </p:cNvSpPr>
          <p:nvPr/>
        </p:nvSpPr>
        <p:spPr bwMode="auto">
          <a:xfrm>
            <a:off x="5148263" y="2133600"/>
            <a:ext cx="503237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1" name="Oval 27"/>
          <p:cNvSpPr>
            <a:spLocks noChangeArrowheads="1"/>
          </p:cNvSpPr>
          <p:nvPr/>
        </p:nvSpPr>
        <p:spPr bwMode="auto">
          <a:xfrm>
            <a:off x="5364163" y="3141663"/>
            <a:ext cx="215900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13" name="Freeform 29"/>
          <p:cNvSpPr>
            <a:spLocks/>
          </p:cNvSpPr>
          <p:nvPr/>
        </p:nvSpPr>
        <p:spPr bwMode="auto">
          <a:xfrm>
            <a:off x="1979613" y="896938"/>
            <a:ext cx="3095625" cy="660400"/>
          </a:xfrm>
          <a:custGeom>
            <a:avLst/>
            <a:gdLst>
              <a:gd name="T0" fmla="*/ 0 w 2041"/>
              <a:gd name="T1" fmla="*/ 144 h 462"/>
              <a:gd name="T2" fmla="*/ 1724 w 2041"/>
              <a:gd name="T3" fmla="*/ 53 h 462"/>
              <a:gd name="T4" fmla="*/ 1905 w 2041"/>
              <a:gd name="T5" fmla="*/ 462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1" h="462">
                <a:moveTo>
                  <a:pt x="0" y="144"/>
                </a:moveTo>
                <a:cubicBezTo>
                  <a:pt x="703" y="72"/>
                  <a:pt x="1407" y="0"/>
                  <a:pt x="1724" y="53"/>
                </a:cubicBezTo>
                <a:cubicBezTo>
                  <a:pt x="2041" y="106"/>
                  <a:pt x="1875" y="394"/>
                  <a:pt x="1905" y="46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5584003" y="4100513"/>
            <a:ext cx="1614545" cy="92333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1800" b="0" dirty="0"/>
              <a:t>Glándula </a:t>
            </a:r>
          </a:p>
          <a:p>
            <a:r>
              <a:rPr lang="es-MX" sz="1800" b="0" dirty="0"/>
              <a:t>tubular </a:t>
            </a:r>
            <a:r>
              <a:rPr lang="es-MX" sz="1800" b="0" dirty="0" smtClean="0"/>
              <a:t>recta</a:t>
            </a:r>
          </a:p>
          <a:p>
            <a:r>
              <a:rPr lang="es-MX" sz="1800" b="0" dirty="0" smtClean="0"/>
              <a:t>u </a:t>
            </a:r>
            <a:r>
              <a:rPr lang="es-MX" sz="1800" b="0" dirty="0" err="1" smtClean="0"/>
              <a:t>oxíntica</a:t>
            </a:r>
            <a:endParaRPr lang="es-MX" sz="1800" b="0" dirty="0"/>
          </a:p>
        </p:txBody>
      </p:sp>
      <p:sp>
        <p:nvSpPr>
          <p:cNvPr id="170015" name="Text Box 31"/>
          <p:cNvSpPr txBox="1">
            <a:spLocks noChangeArrowheads="1"/>
          </p:cNvSpPr>
          <p:nvPr/>
        </p:nvSpPr>
        <p:spPr bwMode="auto">
          <a:xfrm>
            <a:off x="6347764" y="1892300"/>
            <a:ext cx="174278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Epitelio </a:t>
            </a:r>
          </a:p>
          <a:p>
            <a:r>
              <a:rPr lang="es-ES_tradnl" sz="1800" dirty="0">
                <a:effectLst/>
              </a:rPr>
              <a:t>barrera física</a:t>
            </a:r>
          </a:p>
        </p:txBody>
      </p:sp>
      <p:sp>
        <p:nvSpPr>
          <p:cNvPr id="20" name="Rectangle 52"/>
          <p:cNvSpPr>
            <a:spLocks noChangeArrowheads="1"/>
          </p:cNvSpPr>
          <p:nvPr/>
        </p:nvSpPr>
        <p:spPr bwMode="auto">
          <a:xfrm>
            <a:off x="7337194" y="896938"/>
            <a:ext cx="141256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2</a:t>
            </a:r>
            <a:r>
              <a:rPr lang="es-ES" sz="1800" dirty="0" smtClean="0">
                <a:effectLst/>
              </a:rPr>
              <a:t>. Mucosa </a:t>
            </a:r>
            <a:endParaRPr lang="es-ES" sz="1800" dirty="0">
              <a:effectLst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877131" y="456487"/>
            <a:ext cx="187262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I. ESTÓMAGO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3432175" y="2205038"/>
            <a:ext cx="3084513" cy="1035050"/>
          </a:xfrm>
          <a:prstGeom prst="rect">
            <a:avLst/>
          </a:prstGeom>
          <a:solidFill>
            <a:srgbClr val="FFE5E5"/>
          </a:solidFill>
          <a:ln w="28575">
            <a:solidFill>
              <a:srgbClr val="E68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endParaRPr lang="es-ES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1. 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Epitelio</a:t>
            </a:r>
          </a:p>
          <a:p>
            <a:pPr algn="l"/>
            <a:r>
              <a:rPr lang="es-ES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Uniones estrechas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3419475" y="3476625"/>
            <a:ext cx="3168650" cy="1644650"/>
          </a:xfrm>
          <a:prstGeom prst="rect">
            <a:avLst/>
          </a:prstGeom>
          <a:solidFill>
            <a:srgbClr val="DDDD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endParaRPr lang="es-ES" sz="1000" b="0">
              <a:effectLst/>
            </a:endParaRPr>
          </a:p>
          <a:p>
            <a:pPr algn="l"/>
            <a:r>
              <a:rPr lang="es-ES" sz="1800" b="0">
                <a:effectLst/>
              </a:rPr>
              <a:t> 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1.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Moco alcalino</a:t>
            </a:r>
          </a:p>
          <a:p>
            <a:pPr algn="l"/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2.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Hormonas y Citokinas</a:t>
            </a:r>
          </a:p>
          <a:p>
            <a:pPr algn="l"/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3.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1362075" y="3933825"/>
            <a:ext cx="1904689" cy="400110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EXTRÍNSECA</a:t>
            </a:r>
          </a:p>
        </p:txBody>
      </p:sp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1362075" y="2571750"/>
            <a:ext cx="1906292" cy="400110"/>
          </a:xfrm>
          <a:prstGeom prst="rect">
            <a:avLst/>
          </a:prstGeom>
          <a:solidFill>
            <a:srgbClr val="FFCCCC"/>
          </a:solidFill>
          <a:ln w="28575">
            <a:solidFill>
              <a:srgbClr val="FF7C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INTRÍNSECA</a:t>
            </a:r>
          </a:p>
        </p:txBody>
      </p:sp>
      <p:sp>
        <p:nvSpPr>
          <p:cNvPr id="185359" name="Oval 15"/>
          <p:cNvSpPr>
            <a:spLocks noChangeArrowheads="1"/>
          </p:cNvSpPr>
          <p:nvPr/>
        </p:nvSpPr>
        <p:spPr bwMode="auto">
          <a:xfrm>
            <a:off x="73025" y="3933825"/>
            <a:ext cx="395288" cy="15827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5361" name="Text Box 17"/>
          <p:cNvSpPr txBox="1">
            <a:spLocks noChangeArrowheads="1"/>
          </p:cNvSpPr>
          <p:nvPr/>
        </p:nvSpPr>
        <p:spPr bwMode="auto">
          <a:xfrm>
            <a:off x="8270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" name="Rectangle 52"/>
          <p:cNvSpPr>
            <a:spLocks noChangeArrowheads="1"/>
          </p:cNvSpPr>
          <p:nvPr/>
        </p:nvSpPr>
        <p:spPr bwMode="auto">
          <a:xfrm>
            <a:off x="7277882" y="908720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</a:t>
            </a:r>
            <a:r>
              <a:rPr lang="es-ES" sz="1800" b="0" dirty="0" smtClean="0"/>
              <a:t>. 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877131" y="456487"/>
            <a:ext cx="187262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I. ESTÓMAGO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  <p:bldP spid="185349" grpId="0" animBg="1"/>
      <p:bldP spid="185353" grpId="0" animBg="1"/>
      <p:bldP spid="1853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30046" r="20164" b="7367"/>
          <a:stretch>
            <a:fillRect/>
          </a:stretch>
        </p:blipFill>
        <p:spPr>
          <a:xfrm>
            <a:off x="755650" y="620713"/>
            <a:ext cx="4298950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175545" y="4946650"/>
            <a:ext cx="2386012" cy="730250"/>
          </a:xfrm>
          <a:prstGeom prst="rect">
            <a:avLst/>
          </a:prstGeom>
          <a:solidFill>
            <a:srgbClr val="FFE5E5"/>
          </a:solidFill>
          <a:ln w="28575">
            <a:solidFill>
              <a:srgbClr val="E68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/>
              <a:t>Epitelio </a:t>
            </a:r>
          </a:p>
          <a:p>
            <a:r>
              <a:rPr lang="es-ES" sz="2000" b="0"/>
              <a:t>Uniones estrechas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805421" y="1132681"/>
            <a:ext cx="1692275" cy="365125"/>
          </a:xfrm>
          <a:prstGeom prst="rect">
            <a:avLst/>
          </a:prstGeom>
          <a:solidFill>
            <a:srgbClr val="FFCCCC"/>
          </a:solidFill>
          <a:ln w="28575">
            <a:solidFill>
              <a:srgbClr val="FF7C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INTRÍNSECA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323850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ABB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5148262" y="1984375"/>
            <a:ext cx="3600202" cy="258532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2400" b="0" dirty="0"/>
              <a:t>Funciones:</a:t>
            </a:r>
          </a:p>
          <a:p>
            <a:pPr algn="l"/>
            <a:endParaRPr lang="es-MX" sz="1000" b="0" dirty="0"/>
          </a:p>
          <a:p>
            <a:pPr algn="l"/>
            <a:r>
              <a:rPr lang="es-MX" b="0" dirty="0">
                <a:solidFill>
                  <a:srgbClr val="CC0000"/>
                </a:solidFill>
              </a:rPr>
              <a:t>*</a:t>
            </a:r>
            <a:r>
              <a:rPr lang="es-MX" b="0" dirty="0"/>
              <a:t> Evita paso de moléculas  </a:t>
            </a:r>
          </a:p>
          <a:p>
            <a:pPr algn="l"/>
            <a:r>
              <a:rPr lang="es-MX" b="0" dirty="0"/>
              <a:t>   e iones entre células</a:t>
            </a:r>
          </a:p>
          <a:p>
            <a:pPr algn="l"/>
            <a:endParaRPr lang="es-MX" sz="1000" b="0" dirty="0"/>
          </a:p>
          <a:p>
            <a:pPr algn="l"/>
            <a:r>
              <a:rPr lang="es-MX" b="0" dirty="0">
                <a:solidFill>
                  <a:srgbClr val="CC0000"/>
                </a:solidFill>
              </a:rPr>
              <a:t>*</a:t>
            </a:r>
            <a:r>
              <a:rPr lang="es-MX" b="0" dirty="0"/>
              <a:t> Bloquea movimiento de  </a:t>
            </a:r>
          </a:p>
          <a:p>
            <a:pPr algn="l"/>
            <a:r>
              <a:rPr lang="es-MX" b="0" dirty="0"/>
              <a:t>  proteínas integrales</a:t>
            </a:r>
          </a:p>
          <a:p>
            <a:pPr algn="l"/>
            <a:endParaRPr lang="es-MX" sz="1000" b="0" dirty="0"/>
          </a:p>
          <a:p>
            <a:pPr algn="l"/>
            <a:r>
              <a:rPr lang="es-MX" b="0" dirty="0" smtClean="0">
                <a:solidFill>
                  <a:srgbClr val="CC0000"/>
                </a:solidFill>
              </a:rPr>
              <a:t>*</a:t>
            </a:r>
            <a:r>
              <a:rPr lang="es-MX" b="0" dirty="0" smtClean="0"/>
              <a:t> Mantenimiento</a:t>
            </a:r>
            <a:r>
              <a:rPr lang="es-MX" b="0" dirty="0" smtClean="0">
                <a:solidFill>
                  <a:srgbClr val="CC0000"/>
                </a:solidFill>
              </a:rPr>
              <a:t> </a:t>
            </a:r>
            <a:r>
              <a:rPr lang="es-MX" b="0" dirty="0" smtClean="0"/>
              <a:t>de</a:t>
            </a:r>
          </a:p>
          <a:p>
            <a:pPr algn="l"/>
            <a:r>
              <a:rPr lang="es-MX" sz="2800" b="0" dirty="0" smtClean="0">
                <a:solidFill>
                  <a:srgbClr val="CC0000"/>
                </a:solidFill>
              </a:rPr>
              <a:t>  </a:t>
            </a:r>
            <a:r>
              <a:rPr lang="es-MX" sz="2800" b="0" u="sng" dirty="0" smtClean="0">
                <a:solidFill>
                  <a:srgbClr val="CC0000"/>
                </a:solidFill>
              </a:rPr>
              <a:t>polaridad</a:t>
            </a:r>
            <a:r>
              <a:rPr lang="es-MX" sz="2800" b="0" dirty="0" smtClean="0">
                <a:solidFill>
                  <a:srgbClr val="CC0000"/>
                </a:solidFill>
              </a:rPr>
              <a:t> </a:t>
            </a:r>
            <a:r>
              <a:rPr lang="es-MX" sz="1800" b="0" dirty="0" smtClean="0"/>
              <a:t>Apical </a:t>
            </a:r>
            <a:r>
              <a:rPr lang="es-MX" sz="1800" b="0" dirty="0"/>
              <a:t>y Basal</a:t>
            </a:r>
          </a:p>
        </p:txBody>
      </p:sp>
      <p:pic>
        <p:nvPicPr>
          <p:cNvPr id="9240" name="Picture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7" t="21240" r="52376" b="47537"/>
          <a:stretch>
            <a:fillRect/>
          </a:stretch>
        </p:blipFill>
        <p:spPr bwMode="auto">
          <a:xfrm>
            <a:off x="4211638" y="4940300"/>
            <a:ext cx="18002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5219700" y="4941888"/>
            <a:ext cx="1444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2" name="Oval 26"/>
          <p:cNvSpPr>
            <a:spLocks noChangeArrowheads="1"/>
          </p:cNvSpPr>
          <p:nvPr/>
        </p:nvSpPr>
        <p:spPr bwMode="auto">
          <a:xfrm>
            <a:off x="4356100" y="4797425"/>
            <a:ext cx="503238" cy="5032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V="1">
            <a:off x="4716463" y="4005263"/>
            <a:ext cx="215900" cy="7921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2339975" y="4149725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1116013" y="4076700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1619250" y="443706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 flipH="1" flipV="1">
            <a:off x="1116013" y="3860800"/>
            <a:ext cx="3240087" cy="1152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3924300" y="549275"/>
            <a:ext cx="12239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3851275" y="692150"/>
            <a:ext cx="1169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Proteínas </a:t>
            </a:r>
          </a:p>
          <a:p>
            <a:pPr algn="l"/>
            <a:r>
              <a:rPr lang="es-ES_tradnl">
                <a:effectLst/>
              </a:rPr>
              <a:t>integrales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3132138" y="4076700"/>
            <a:ext cx="11699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Proteínas </a:t>
            </a:r>
          </a:p>
          <a:p>
            <a:pPr algn="l"/>
            <a:r>
              <a:rPr lang="es-ES_tradnl">
                <a:effectLst/>
              </a:rPr>
              <a:t>integrales</a:t>
            </a: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3132138" y="1773238"/>
            <a:ext cx="16557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3708400" y="155733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4067175" y="335756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132138" y="1628775"/>
            <a:ext cx="10398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Unión </a:t>
            </a:r>
          </a:p>
          <a:p>
            <a:pPr algn="l"/>
            <a:r>
              <a:rPr lang="es-ES_tradnl">
                <a:effectLst/>
              </a:rPr>
              <a:t>estrecha</a:t>
            </a:r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403350" y="1484313"/>
            <a:ext cx="7588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Borde </a:t>
            </a:r>
          </a:p>
          <a:p>
            <a:pPr algn="l"/>
            <a:r>
              <a:rPr lang="es-ES_tradnl" sz="1400">
                <a:effectLst/>
              </a:rPr>
              <a:t>Apical</a:t>
            </a:r>
          </a:p>
        </p:txBody>
      </p:sp>
      <p:sp>
        <p:nvSpPr>
          <p:cNvPr id="9257" name="Text Box 41"/>
          <p:cNvSpPr txBox="1">
            <a:spLocks noChangeArrowheads="1"/>
          </p:cNvSpPr>
          <p:nvPr/>
        </p:nvSpPr>
        <p:spPr bwMode="auto">
          <a:xfrm>
            <a:off x="3779838" y="3357563"/>
            <a:ext cx="11334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Borde </a:t>
            </a:r>
          </a:p>
          <a:p>
            <a:pPr algn="l"/>
            <a:r>
              <a:rPr lang="es-ES_tradnl" sz="1400">
                <a:effectLst/>
              </a:rPr>
              <a:t>laterobasal</a:t>
            </a:r>
          </a:p>
        </p:txBody>
      </p:sp>
      <p:sp>
        <p:nvSpPr>
          <p:cNvPr id="9259" name="Oval 43"/>
          <p:cNvSpPr>
            <a:spLocks noChangeArrowheads="1"/>
          </p:cNvSpPr>
          <p:nvPr/>
        </p:nvSpPr>
        <p:spPr bwMode="auto">
          <a:xfrm>
            <a:off x="1404144" y="2315687"/>
            <a:ext cx="575469" cy="1113313"/>
          </a:xfrm>
          <a:prstGeom prst="ellipse">
            <a:avLst/>
          </a:prstGeom>
          <a:solidFill>
            <a:srgbClr val="89C4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60" name="Oval 44"/>
          <p:cNvSpPr>
            <a:spLocks noChangeArrowheads="1"/>
          </p:cNvSpPr>
          <p:nvPr/>
        </p:nvSpPr>
        <p:spPr bwMode="auto">
          <a:xfrm rot="-553378">
            <a:off x="3485689" y="2274633"/>
            <a:ext cx="598912" cy="1138283"/>
          </a:xfrm>
          <a:prstGeom prst="ellipse">
            <a:avLst/>
          </a:prstGeom>
          <a:solidFill>
            <a:srgbClr val="89C4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61" name="Oval 45"/>
          <p:cNvSpPr>
            <a:spLocks noChangeArrowheads="1"/>
          </p:cNvSpPr>
          <p:nvPr/>
        </p:nvSpPr>
        <p:spPr bwMode="auto">
          <a:xfrm>
            <a:off x="5219700" y="48688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30" name="Rectangle 52"/>
          <p:cNvSpPr>
            <a:spLocks noChangeArrowheads="1"/>
          </p:cNvSpPr>
          <p:nvPr/>
        </p:nvSpPr>
        <p:spPr bwMode="auto">
          <a:xfrm>
            <a:off x="7025818" y="391733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</a:t>
            </a:r>
            <a:r>
              <a:rPr lang="es-ES" sz="1800" b="0" dirty="0" smtClean="0"/>
              <a:t>. 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8" grpId="0" animBg="1"/>
      <p:bldP spid="9242" grpId="0" animBg="1"/>
      <p:bldP spid="9244" grpId="0" animBg="1"/>
      <p:bldP spid="9245" grpId="0" animBg="1"/>
      <p:bldP spid="9246" grpId="0" animBg="1"/>
      <p:bldP spid="9247" grpId="0" animBg="1"/>
      <p:bldP spid="9243" grpId="0" animBg="1"/>
      <p:bldP spid="9249" grpId="0" animBg="1"/>
      <p:bldP spid="9250" grpId="0"/>
      <p:bldP spid="9251" grpId="0"/>
      <p:bldP spid="9252" grpId="0" animBg="1"/>
      <p:bldP spid="9253" grpId="0" animBg="1"/>
      <p:bldP spid="9254" grpId="0" animBg="1"/>
      <p:bldP spid="9255" grpId="0"/>
      <p:bldP spid="9256" grpId="0"/>
      <p:bldP spid="9257" grpId="0"/>
      <p:bldP spid="9259" grpId="0" animBg="1"/>
      <p:bldP spid="92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41" name="Text Box 29"/>
          <p:cNvSpPr txBox="1">
            <a:spLocks noChangeArrowheads="1"/>
          </p:cNvSpPr>
          <p:nvPr/>
        </p:nvSpPr>
        <p:spPr bwMode="auto">
          <a:xfrm>
            <a:off x="348866" y="1289281"/>
            <a:ext cx="4475162" cy="3001962"/>
          </a:xfrm>
          <a:prstGeom prst="rect">
            <a:avLst/>
          </a:prstGeom>
          <a:solidFill>
            <a:srgbClr val="E5E5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54075" algn="l">
              <a:defRPr>
                <a:solidFill>
                  <a:schemeClr val="tx1"/>
                </a:solidFill>
                <a:latin typeface="Arial" charset="0"/>
              </a:defRPr>
            </a:lvl2pPr>
            <a:lvl3pPr marL="968375"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1.</a:t>
            </a:r>
            <a:r>
              <a:rPr lang="es-MX" sz="14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MX" sz="1800" b="0" dirty="0">
                <a:latin typeface="Comic Sans MS" pitchFamily="66" charset="0"/>
              </a:rPr>
              <a:t>Moco alcalino</a:t>
            </a:r>
          </a:p>
          <a:p>
            <a:endParaRPr lang="es-MX" sz="1000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</a:t>
            </a:r>
            <a:r>
              <a:rPr lang="es-MX" sz="1800" b="0" dirty="0">
                <a:latin typeface="Comic Sans MS" pitchFamily="66" charset="0"/>
              </a:rPr>
              <a:t>Hormonas y </a:t>
            </a:r>
            <a:r>
              <a:rPr lang="es-MX" sz="1800" b="0" dirty="0" err="1">
                <a:latin typeface="Comic Sans MS" pitchFamily="66" charset="0"/>
              </a:rPr>
              <a:t>citokinas</a:t>
            </a:r>
            <a:endParaRPr lang="es-MX" sz="1800" b="0" dirty="0">
              <a:latin typeface="Comic Sans MS" pitchFamily="66" charset="0"/>
            </a:endParaRPr>
          </a:p>
          <a:p>
            <a:endParaRPr lang="es-MX" sz="1000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Prostaglandinas </a:t>
            </a:r>
            <a:r>
              <a:rPr lang="es-MX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PGs</a:t>
            </a:r>
            <a:endParaRPr lang="es-MX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Péptidos protectores</a:t>
            </a:r>
          </a:p>
          <a:p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Proteínas trébol c. mucosas superficiales</a:t>
            </a:r>
          </a:p>
          <a:p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endParaRPr lang="es-MX" sz="1000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</a:t>
            </a:r>
            <a:r>
              <a:rPr lang="es-MX" sz="1800" b="0" dirty="0">
                <a:latin typeface="Comic Sans MS" pitchFamily="66" charset="0"/>
              </a:rPr>
              <a:t>Péptidos antibióticos y anticuerpos</a:t>
            </a:r>
            <a:endParaRPr lang="es-MX" sz="1000" b="0" dirty="0">
              <a:latin typeface="Comic Sans MS" pitchFamily="66" charset="0"/>
            </a:endParaRPr>
          </a:p>
          <a:p>
            <a:endParaRPr lang="es-MX" sz="1000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MX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C. </a:t>
            </a:r>
            <a:r>
              <a:rPr lang="es-MX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Paneth</a:t>
            </a:r>
            <a:r>
              <a:rPr lang="es-MX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</a:t>
            </a:r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alfa </a:t>
            </a:r>
            <a:r>
              <a:rPr lang="es-MX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defensinas</a:t>
            </a:r>
            <a:r>
              <a:rPr lang="es-MX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o </a:t>
            </a:r>
            <a:r>
              <a:rPr lang="es-MX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criptidinas</a:t>
            </a:r>
            <a:endParaRPr lang="es-MX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MX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MX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Sist</a:t>
            </a:r>
            <a:r>
              <a:rPr lang="es-MX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Inmune </a:t>
            </a:r>
            <a:r>
              <a:rPr lang="es-MX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Mucosas: IgA</a:t>
            </a:r>
            <a:endParaRPr lang="es-MX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s-MX" sz="1000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2542" name="Text Box 30"/>
          <p:cNvSpPr txBox="1">
            <a:spLocks noChangeArrowheads="1"/>
          </p:cNvSpPr>
          <p:nvPr/>
        </p:nvSpPr>
        <p:spPr bwMode="auto">
          <a:xfrm>
            <a:off x="6912173" y="1268413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pic>
        <p:nvPicPr>
          <p:cNvPr id="192547" name="Picture 35" descr="PAS positve celulas mucosas cueelo pit grstr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187" y="3600278"/>
            <a:ext cx="3709972" cy="24751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2549" name="Line 37"/>
          <p:cNvSpPr>
            <a:spLocks noChangeShapeType="1"/>
          </p:cNvSpPr>
          <p:nvPr/>
        </p:nvSpPr>
        <p:spPr bwMode="auto">
          <a:xfrm flipV="1">
            <a:off x="4427537" y="4905375"/>
            <a:ext cx="2160588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Rectangle 52"/>
          <p:cNvSpPr>
            <a:spLocks noChangeArrowheads="1"/>
          </p:cNvSpPr>
          <p:nvPr/>
        </p:nvSpPr>
        <p:spPr bwMode="auto">
          <a:xfrm>
            <a:off x="7132570" y="550421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</a:t>
            </a:r>
            <a:r>
              <a:rPr lang="es-ES" sz="1800" b="0" dirty="0" smtClean="0"/>
              <a:t>. 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192548" name="Text Box 36"/>
          <p:cNvSpPr txBox="1">
            <a:spLocks noChangeArrowheads="1"/>
          </p:cNvSpPr>
          <p:nvPr/>
        </p:nvSpPr>
        <p:spPr bwMode="auto">
          <a:xfrm>
            <a:off x="2763838" y="5084763"/>
            <a:ext cx="1808162" cy="711200"/>
          </a:xfrm>
          <a:prstGeom prst="rect">
            <a:avLst/>
          </a:prstGeom>
          <a:solidFill>
            <a:srgbClr val="9DD7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>
                <a:effectLst/>
              </a:rPr>
              <a:t>C. </a:t>
            </a:r>
            <a:r>
              <a:rPr lang="es-ES" sz="2000" b="0">
                <a:effectLst/>
              </a:rPr>
              <a:t>MUCOSAS </a:t>
            </a:r>
          </a:p>
          <a:p>
            <a:r>
              <a:rPr lang="es-ES" b="0">
                <a:effectLst/>
              </a:rPr>
              <a:t>(</a:t>
            </a:r>
            <a:r>
              <a:rPr lang="es-ES" sz="2000" b="0">
                <a:effectLst/>
              </a:rPr>
              <a:t>moco</a:t>
            </a:r>
            <a:r>
              <a:rPr lang="es-ES" b="0">
                <a:effectLst/>
              </a:rPr>
              <a:t>)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49" grpId="0" animBg="1"/>
      <p:bldP spid="1925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1299" y="1316038"/>
            <a:ext cx="6265863" cy="4921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185412" y="1268413"/>
            <a:ext cx="3203575" cy="18002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001414" y="1547500"/>
            <a:ext cx="1656223" cy="369332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Moco alcalino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984181" y="1063308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82425" y="48387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12304" name="Picture 16" descr="goblet_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02" y="2276872"/>
            <a:ext cx="2448955" cy="30606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52"/>
          <p:cNvSpPr>
            <a:spLocks noChangeArrowheads="1"/>
          </p:cNvSpPr>
          <p:nvPr/>
        </p:nvSpPr>
        <p:spPr bwMode="auto">
          <a:xfrm>
            <a:off x="7181939" y="342926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</a:t>
            </a:r>
            <a:r>
              <a:rPr lang="es-ES" sz="1800" b="0" dirty="0" smtClean="0"/>
              <a:t>. 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4" t="1472" r="19429" b="1276"/>
          <a:stretch>
            <a:fillRect/>
          </a:stretch>
        </p:blipFill>
        <p:spPr bwMode="auto">
          <a:xfrm>
            <a:off x="2700338" y="284163"/>
            <a:ext cx="5265737" cy="628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5437188" y="1844675"/>
            <a:ext cx="1943100" cy="288925"/>
          </a:xfrm>
          <a:prstGeom prst="rect">
            <a:avLst/>
          </a:prstGeom>
          <a:solidFill>
            <a:srgbClr val="C0E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4885981" y="879116"/>
            <a:ext cx="1871663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pH 1-2 </a:t>
            </a:r>
          </a:p>
          <a:p>
            <a:r>
              <a:rPr lang="es-ES" sz="2000" dirty="0">
                <a:effectLst/>
              </a:rPr>
              <a:t>jugo gástrico</a:t>
            </a:r>
            <a:r>
              <a:rPr lang="es-ES" sz="1800" dirty="0">
                <a:effectLst/>
              </a:rPr>
              <a:t> </a:t>
            </a:r>
          </a:p>
        </p:txBody>
      </p:sp>
      <p:sp>
        <p:nvSpPr>
          <p:cNvPr id="157718" name="Rectangle 22"/>
          <p:cNvSpPr>
            <a:spLocks noChangeArrowheads="1"/>
          </p:cNvSpPr>
          <p:nvPr/>
        </p:nvSpPr>
        <p:spPr bwMode="auto">
          <a:xfrm>
            <a:off x="4860925" y="2492375"/>
            <a:ext cx="1439863" cy="360363"/>
          </a:xfrm>
          <a:prstGeom prst="rect">
            <a:avLst/>
          </a:prstGeom>
          <a:solidFill>
            <a:srgbClr val="E6D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4659313" y="2419350"/>
            <a:ext cx="1824037" cy="425450"/>
          </a:xfrm>
          <a:prstGeom prst="rect">
            <a:avLst/>
          </a:prstGeom>
          <a:solidFill>
            <a:srgbClr val="F2ECDE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Capa de Moco</a:t>
            </a:r>
          </a:p>
        </p:txBody>
      </p:sp>
      <p:sp>
        <p:nvSpPr>
          <p:cNvPr id="157720" name="Rectangle 24"/>
          <p:cNvSpPr>
            <a:spLocks noChangeArrowheads="1"/>
          </p:cNvSpPr>
          <p:nvPr/>
        </p:nvSpPr>
        <p:spPr bwMode="auto">
          <a:xfrm>
            <a:off x="4716463" y="3429000"/>
            <a:ext cx="1368425" cy="2159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4718050" y="3332163"/>
            <a:ext cx="1590675" cy="336550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gotas de moco</a:t>
            </a: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6732588" y="2852738"/>
            <a:ext cx="647700" cy="576262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6637338" y="2852738"/>
            <a:ext cx="869950" cy="581025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>
                <a:effectLst/>
              </a:rPr>
              <a:t>mucosa</a:t>
            </a:r>
          </a:p>
        </p:txBody>
      </p:sp>
      <p:sp>
        <p:nvSpPr>
          <p:cNvPr id="157724" name="Rectangle 28"/>
          <p:cNvSpPr>
            <a:spLocks noChangeArrowheads="1"/>
          </p:cNvSpPr>
          <p:nvPr/>
        </p:nvSpPr>
        <p:spPr bwMode="auto">
          <a:xfrm>
            <a:off x="3563938" y="2997200"/>
            <a:ext cx="1008062" cy="6477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3267075" y="2976563"/>
            <a:ext cx="1304925" cy="762000"/>
          </a:xfrm>
          <a:prstGeom prst="rect">
            <a:avLst/>
          </a:prstGeom>
          <a:solidFill>
            <a:srgbClr val="F2EC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pH 7</a:t>
            </a:r>
            <a:endParaRPr lang="es-ES" sz="1400">
              <a:effectLst/>
            </a:endParaRPr>
          </a:p>
          <a:p>
            <a:r>
              <a:rPr lang="es-ES" sz="1400">
                <a:effectLst/>
              </a:rPr>
              <a:t>superficie </a:t>
            </a:r>
          </a:p>
          <a:p>
            <a:r>
              <a:rPr lang="es-ES" sz="1400">
                <a:effectLst/>
              </a:rPr>
              <a:t>del epitelio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4932363" y="6092825"/>
            <a:ext cx="792162" cy="288925"/>
          </a:xfrm>
          <a:prstGeom prst="rect">
            <a:avLst/>
          </a:prstGeom>
          <a:solidFill>
            <a:srgbClr val="E8A2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7" name="Text Box 31"/>
          <p:cNvSpPr txBox="1">
            <a:spLocks noChangeArrowheads="1"/>
          </p:cNvSpPr>
          <p:nvPr/>
        </p:nvSpPr>
        <p:spPr bwMode="auto">
          <a:xfrm>
            <a:off x="4868863" y="6021388"/>
            <a:ext cx="1216025" cy="396875"/>
          </a:xfrm>
          <a:prstGeom prst="rect">
            <a:avLst/>
          </a:prstGeom>
          <a:solidFill>
            <a:srgbClr val="E8A2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capilar</a:t>
            </a:r>
          </a:p>
        </p:txBody>
      </p:sp>
      <p:sp>
        <p:nvSpPr>
          <p:cNvPr id="157734" name="Text Box 38"/>
          <p:cNvSpPr txBox="1">
            <a:spLocks noChangeArrowheads="1"/>
          </p:cNvSpPr>
          <p:nvPr/>
        </p:nvSpPr>
        <p:spPr bwMode="auto">
          <a:xfrm>
            <a:off x="310269" y="531116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35" name="Text Box 39"/>
          <p:cNvSpPr txBox="1">
            <a:spLocks noChangeArrowheads="1"/>
          </p:cNvSpPr>
          <p:nvPr/>
        </p:nvSpPr>
        <p:spPr bwMode="auto">
          <a:xfrm>
            <a:off x="468313" y="1628775"/>
            <a:ext cx="1944687" cy="12509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>
                <a:effectLst/>
              </a:rPr>
              <a:t>Secreción por exocitosis</a:t>
            </a:r>
          </a:p>
          <a:p>
            <a:pPr algn="l"/>
            <a:endParaRPr lang="es-MX" sz="1000">
              <a:effectLst/>
            </a:endParaRPr>
          </a:p>
          <a:p>
            <a:pPr algn="l"/>
            <a:r>
              <a:rPr lang="es-MX" b="0">
                <a:effectLst/>
              </a:rPr>
              <a:t>Regulada: alta</a:t>
            </a:r>
          </a:p>
          <a:p>
            <a:pPr algn="l"/>
            <a:r>
              <a:rPr lang="es-MX" b="0">
                <a:effectLst/>
              </a:rPr>
              <a:t>Constitutiva: baja</a:t>
            </a:r>
          </a:p>
        </p:txBody>
      </p:sp>
      <p:sp>
        <p:nvSpPr>
          <p:cNvPr id="157736" name="Text Box 40"/>
          <p:cNvSpPr txBox="1">
            <a:spLocks noChangeArrowheads="1"/>
          </p:cNvSpPr>
          <p:nvPr/>
        </p:nvSpPr>
        <p:spPr bwMode="auto">
          <a:xfrm>
            <a:off x="7164248" y="1086733"/>
            <a:ext cx="1656224" cy="369332"/>
          </a:xfrm>
          <a:prstGeom prst="rect">
            <a:avLst/>
          </a:prstGeom>
          <a:solidFill>
            <a:srgbClr val="C9C9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Moco alcalino</a:t>
            </a:r>
          </a:p>
        </p:txBody>
      </p:sp>
      <p:sp>
        <p:nvSpPr>
          <p:cNvPr id="157737" name="Text Box 41"/>
          <p:cNvSpPr txBox="1">
            <a:spLocks noChangeArrowheads="1"/>
          </p:cNvSpPr>
          <p:nvPr/>
        </p:nvSpPr>
        <p:spPr bwMode="auto">
          <a:xfrm>
            <a:off x="250825" y="2997200"/>
            <a:ext cx="23034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>
                <a:effectLst/>
              </a:rPr>
              <a:t>Estímulos:</a:t>
            </a:r>
          </a:p>
          <a:p>
            <a:pPr algn="l"/>
            <a:endParaRPr lang="es-ES" sz="1200" b="0" dirty="0">
              <a:effectLst/>
            </a:endParaRP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1800" b="0" dirty="0">
                <a:solidFill>
                  <a:srgbClr val="0000CC"/>
                </a:solidFill>
              </a:rPr>
              <a:t>ACh</a:t>
            </a: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 dirty="0">
                <a:effectLst/>
              </a:rPr>
              <a:t> Estímulo mecánico</a:t>
            </a:r>
          </a:p>
          <a:p>
            <a:pPr algn="l">
              <a:buClr>
                <a:srgbClr val="CC0099"/>
              </a:buClr>
              <a:buFontTx/>
              <a:buChar char="•"/>
            </a:pPr>
            <a:r>
              <a:rPr lang="es-ES" sz="1800" b="0" dirty="0">
                <a:effectLst/>
              </a:rPr>
              <a:t> Químicos: etanol</a:t>
            </a:r>
          </a:p>
        </p:txBody>
      </p:sp>
      <p:sp>
        <p:nvSpPr>
          <p:cNvPr id="157738" name="AutoShape 42"/>
          <p:cNvSpPr>
            <a:spLocks/>
          </p:cNvSpPr>
          <p:nvPr/>
        </p:nvSpPr>
        <p:spPr bwMode="auto">
          <a:xfrm>
            <a:off x="8037513" y="2205038"/>
            <a:ext cx="71437" cy="2087562"/>
          </a:xfrm>
          <a:prstGeom prst="rightBracket">
            <a:avLst>
              <a:gd name="adj" fmla="val 243520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40" name="Text Box 44"/>
          <p:cNvSpPr txBox="1">
            <a:spLocks noChangeArrowheads="1"/>
          </p:cNvSpPr>
          <p:nvPr/>
        </p:nvSpPr>
        <p:spPr bwMode="auto">
          <a:xfrm>
            <a:off x="7113909" y="654685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57741" name="Text Box 45"/>
          <p:cNvSpPr txBox="1">
            <a:spLocks noChangeArrowheads="1"/>
          </p:cNvSpPr>
          <p:nvPr/>
        </p:nvSpPr>
        <p:spPr bwMode="auto">
          <a:xfrm>
            <a:off x="7396603" y="218430"/>
            <a:ext cx="135325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Barrera</a:t>
            </a:r>
            <a:endParaRPr lang="es-ES" sz="1800" dirty="0">
              <a:effectLst/>
            </a:endParaRPr>
          </a:p>
        </p:txBody>
      </p:sp>
      <p:sp>
        <p:nvSpPr>
          <p:cNvPr id="157742" name="Rectangle 46"/>
          <p:cNvSpPr>
            <a:spLocks noChangeArrowheads="1"/>
          </p:cNvSpPr>
          <p:nvPr/>
        </p:nvSpPr>
        <p:spPr bwMode="auto">
          <a:xfrm>
            <a:off x="250825" y="4556125"/>
            <a:ext cx="20764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Si se rompe la </a:t>
            </a:r>
          </a:p>
          <a:p>
            <a:pPr algn="l"/>
            <a:r>
              <a:rPr lang="es-ES" sz="1800" b="0" dirty="0">
                <a:effectLst/>
              </a:rPr>
              <a:t>barrera por </a:t>
            </a:r>
          </a:p>
          <a:p>
            <a:pPr algn="l"/>
            <a:r>
              <a:rPr lang="es-ES" sz="1800" b="0" dirty="0">
                <a:effectLst/>
              </a:rPr>
              <a:t>hipersecreción </a:t>
            </a:r>
          </a:p>
          <a:p>
            <a:pPr algn="l"/>
            <a:r>
              <a:rPr lang="es-ES" sz="1800" b="0" dirty="0">
                <a:effectLst/>
              </a:rPr>
              <a:t>ácida se producen</a:t>
            </a:r>
          </a:p>
          <a:p>
            <a:pPr algn="l"/>
            <a:r>
              <a:rPr lang="es-ES" sz="1800" b="0" dirty="0">
                <a:effectLst/>
              </a:rPr>
              <a:t>úlceras</a:t>
            </a:r>
          </a:p>
        </p:txBody>
      </p:sp>
      <p:sp>
        <p:nvSpPr>
          <p:cNvPr id="157743" name="AutoShape 47"/>
          <p:cNvSpPr>
            <a:spLocks/>
          </p:cNvSpPr>
          <p:nvPr/>
        </p:nvSpPr>
        <p:spPr bwMode="auto">
          <a:xfrm flipH="1">
            <a:off x="2555875" y="2205038"/>
            <a:ext cx="152400" cy="2087562"/>
          </a:xfrm>
          <a:prstGeom prst="rightBracket">
            <a:avLst>
              <a:gd name="adj" fmla="val 114149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831792" y="6629400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8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6" grpId="0" animBg="1"/>
      <p:bldP spid="157717" grpId="0"/>
      <p:bldP spid="157718" grpId="0" animBg="1"/>
      <p:bldP spid="157719" grpId="0" animBg="1"/>
      <p:bldP spid="157720" grpId="0" animBg="1"/>
      <p:bldP spid="157721" grpId="0" animBg="1"/>
      <p:bldP spid="157722" grpId="0" animBg="1"/>
      <p:bldP spid="157723" grpId="0" animBg="1"/>
      <p:bldP spid="157724" grpId="0" animBg="1"/>
      <p:bldP spid="157725" grpId="0" animBg="1"/>
      <p:bldP spid="157726" grpId="0" animBg="1"/>
      <p:bldP spid="157727" grpId="0" animBg="1"/>
      <p:bldP spid="157735" grpId="0" animBg="1"/>
      <p:bldP spid="157737" grpId="0"/>
      <p:bldP spid="157738" grpId="0" animBg="1"/>
      <p:bldP spid="157742" grpId="0"/>
      <p:bldP spid="1577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39552" y="56095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912173" y="862578"/>
            <a:ext cx="1692275" cy="365125"/>
          </a:xfrm>
          <a:prstGeom prst="rect">
            <a:avLst/>
          </a:prstGeom>
          <a:solidFill>
            <a:srgbClr val="B3B3FF"/>
          </a:solidFill>
          <a:ln w="28575">
            <a:solidFill>
              <a:srgbClr val="6F6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>
                <a:effectLst/>
              </a:rPr>
              <a:t>EXTRÍNSECA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420020" y="1775689"/>
            <a:ext cx="2735759" cy="707886"/>
          </a:xfrm>
          <a:prstGeom prst="rect">
            <a:avLst/>
          </a:prstGeom>
          <a:solidFill>
            <a:srgbClr val="BAE4D4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 b="0" dirty="0" smtClean="0"/>
              <a:t>¡FACILITA </a:t>
            </a:r>
            <a:r>
              <a:rPr lang="es-ES" sz="2000" b="0" dirty="0" smtClean="0"/>
              <a:t>TODA </a:t>
            </a:r>
          </a:p>
          <a:p>
            <a:r>
              <a:rPr lang="es-ES" sz="2000" b="0" dirty="0" smtClean="0"/>
              <a:t>LA </a:t>
            </a:r>
            <a:r>
              <a:rPr lang="es-ES" sz="2000" b="0" dirty="0"/>
              <a:t>ACTIVIDAD GI!!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585369" y="1032991"/>
            <a:ext cx="2405062" cy="547688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>
                <a:effectLst/>
              </a:rPr>
              <a:t>Moco alcalino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761013" y="2924944"/>
            <a:ext cx="3484663" cy="2616101"/>
          </a:xfrm>
          <a:prstGeom prst="rect">
            <a:avLst/>
          </a:prstGeom>
          <a:solidFill>
            <a:srgbClr val="ABB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_tradnl" sz="2400" b="0" dirty="0">
                <a:effectLst/>
              </a:rPr>
              <a:t>Sin moco en TGI sería </a:t>
            </a:r>
          </a:p>
          <a:p>
            <a:pPr algn="l"/>
            <a:r>
              <a:rPr lang="es-ES_tradnl" sz="2400" b="0" dirty="0">
                <a:effectLst/>
              </a:rPr>
              <a:t>casi imposible</a:t>
            </a:r>
            <a:r>
              <a:rPr lang="es-ES_tradnl" sz="2000" b="0" dirty="0">
                <a:effectLst/>
              </a:rPr>
              <a:t>:</a:t>
            </a:r>
          </a:p>
          <a:p>
            <a:pPr algn="l"/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l">
              <a:buClr>
                <a:srgbClr val="CC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_tradnl" sz="2400" b="0" dirty="0" smtClean="0">
                <a:effectLst/>
              </a:rPr>
              <a:t>Desplazar </a:t>
            </a:r>
            <a:r>
              <a:rPr lang="es-ES_tradnl" sz="2400" b="0" dirty="0">
                <a:effectLst/>
              </a:rPr>
              <a:t>el bolo</a:t>
            </a:r>
          </a:p>
          <a:p>
            <a:pPr marL="342900" indent="-342900" algn="l">
              <a:buClr>
                <a:srgbClr val="CC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_tradnl" sz="2400" b="0" dirty="0" smtClean="0">
                <a:effectLst/>
              </a:rPr>
              <a:t>Expulsar </a:t>
            </a:r>
            <a:r>
              <a:rPr lang="es-ES_tradnl" sz="2400" b="0" dirty="0">
                <a:effectLst/>
              </a:rPr>
              <a:t>las heces</a:t>
            </a:r>
          </a:p>
          <a:p>
            <a:pPr marL="342900" indent="-342900" algn="l">
              <a:buClr>
                <a:srgbClr val="CC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_tradnl" sz="2400" b="0" dirty="0" smtClean="0">
                <a:effectLst/>
              </a:rPr>
              <a:t>Tener </a:t>
            </a:r>
            <a:r>
              <a:rPr lang="es-ES_tradnl" sz="2400" b="0" dirty="0">
                <a:effectLst/>
              </a:rPr>
              <a:t>mucosas indemnes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42415" y="2924944"/>
            <a:ext cx="3527425" cy="3108543"/>
          </a:xfrm>
          <a:prstGeom prst="rect">
            <a:avLst/>
          </a:prstGeom>
          <a:solidFill>
            <a:srgbClr val="CDD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</a:pPr>
            <a:r>
              <a:rPr lang="es-ES" sz="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" sz="8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Lubricante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Adherente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Denso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Resistente a enzimas </a:t>
            </a:r>
          </a:p>
          <a:p>
            <a:pPr algn="l">
              <a:buClr>
                <a:srgbClr val="CC0000"/>
              </a:buClr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digestivas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Proteínas del moco  </a:t>
            </a:r>
          </a:p>
          <a:p>
            <a:pPr algn="l">
              <a:buClr>
                <a:srgbClr val="CC0000"/>
              </a:buClr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amortiguan </a:t>
            </a:r>
            <a:r>
              <a:rPr lang="es-ES" sz="20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álcalis</a:t>
            </a:r>
          </a:p>
          <a:p>
            <a:pPr algn="l">
              <a:buClr>
                <a:srgbClr val="CC0000"/>
              </a:buClr>
            </a:pPr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7233329" y="395843"/>
            <a:ext cx="126348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3. </a:t>
            </a:r>
            <a:r>
              <a:rPr lang="es-ES" sz="1800" b="0" dirty="0" smtClean="0"/>
              <a:t>Barrera</a:t>
            </a:r>
            <a:endParaRPr lang="es-ES" sz="1800" b="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20225" y="652462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animBg="1"/>
      <p:bldP spid="13327" grpId="0" animBg="1"/>
      <p:bldP spid="133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003302" y="1916113"/>
            <a:ext cx="3137397" cy="461665"/>
          </a:xfrm>
          <a:prstGeom prst="rect">
            <a:avLst/>
          </a:prstGeom>
          <a:solidFill>
            <a:srgbClr val="FFC000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DA</a:t>
            </a:r>
            <a:r>
              <a:rPr lang="en-US" sz="2400" b="0">
                <a:effectLst/>
              </a:rPr>
              <a:t>ÑO DE BARRERA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3192463" y="4725988"/>
            <a:ext cx="2663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9600" y="2492896"/>
            <a:ext cx="2887663" cy="2844800"/>
          </a:xfrm>
          <a:prstGeom prst="rect">
            <a:avLst/>
          </a:prstGeom>
          <a:solidFill>
            <a:srgbClr val="FFCDCD"/>
          </a:solidFill>
          <a:ln w="9525">
            <a:solidFill>
              <a:srgbClr val="FF0F0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Drogas:</a:t>
            </a:r>
            <a:r>
              <a:rPr lang="es-ES" sz="1800" b="0" dirty="0">
                <a:effectLst/>
              </a:rPr>
              <a:t> ASA, AINES, </a:t>
            </a:r>
          </a:p>
          <a:p>
            <a:pPr algn="l">
              <a:buClr>
                <a:srgbClr val="CC0000"/>
              </a:buClr>
              <a:buSzPct val="140000"/>
            </a:pPr>
            <a:r>
              <a:rPr lang="es-ES" sz="1800" b="0" dirty="0">
                <a:effectLst/>
              </a:rPr>
              <a:t>   esteroides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Trauma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Infecciones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Estrés</a:t>
            </a: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endParaRPr lang="es-ES" sz="1000" b="0" dirty="0">
              <a:effectLst/>
            </a:endParaRPr>
          </a:p>
          <a:p>
            <a:pPr algn="l">
              <a:buClr>
                <a:srgbClr val="CC0000"/>
              </a:buClr>
              <a:buSzPct val="140000"/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Alcohol, vinagre </a:t>
            </a:r>
          </a:p>
          <a:p>
            <a:pPr algn="l">
              <a:buClr>
                <a:srgbClr val="CC0000"/>
              </a:buClr>
              <a:buSzPct val="140000"/>
            </a:pPr>
            <a:r>
              <a:rPr lang="es-ES" sz="2000" b="0" dirty="0">
                <a:effectLst/>
              </a:rPr>
              <a:t>   sales biliares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963613" y="1196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7233136" y="873809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3. </a:t>
            </a:r>
            <a:r>
              <a:rPr lang="es-ES" sz="1800" b="0" dirty="0" smtClean="0"/>
              <a:t>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813149" y="404664"/>
            <a:ext cx="187262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I. ESTÓMAGO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  <p:bldP spid="51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2606675" y="1585162"/>
            <a:ext cx="2835275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MX" sz="2400" b="0">
                <a:effectLst/>
              </a:rPr>
              <a:t>Ac. Araquidónico 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2624594" y="3424238"/>
            <a:ext cx="268214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800" b="0" dirty="0" smtClean="0"/>
              <a:t>    </a:t>
            </a:r>
          </a:p>
          <a:p>
            <a:r>
              <a:rPr lang="es-MX" sz="2400" b="0" dirty="0" smtClean="0"/>
              <a:t>   Prostaglandinas</a:t>
            </a:r>
          </a:p>
          <a:p>
            <a:endParaRPr lang="es-MX" sz="800" b="0" dirty="0"/>
          </a:p>
        </p:txBody>
      </p:sp>
      <p:sp>
        <p:nvSpPr>
          <p:cNvPr id="172040" name="Line 8"/>
          <p:cNvSpPr>
            <a:spLocks noChangeShapeType="1"/>
          </p:cNvSpPr>
          <p:nvPr/>
        </p:nvSpPr>
        <p:spPr bwMode="auto">
          <a:xfrm flipH="1">
            <a:off x="3933824" y="2046827"/>
            <a:ext cx="17463" cy="137741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3965667" y="2241440"/>
            <a:ext cx="19062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 err="1">
                <a:effectLst/>
              </a:rPr>
              <a:t>ciclooxigenasa</a:t>
            </a:r>
            <a:endParaRPr lang="es-MX" sz="2000" dirty="0">
              <a:effectLst/>
            </a:endParaRPr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1702256" y="2559819"/>
            <a:ext cx="1844675" cy="730250"/>
          </a:xfrm>
          <a:prstGeom prst="rect">
            <a:avLst/>
          </a:prstGeom>
          <a:solidFill>
            <a:srgbClr val="FFE18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ASA, AINES</a:t>
            </a:r>
          </a:p>
          <a:p>
            <a:r>
              <a:rPr lang="es-MX" sz="2000">
                <a:effectLst/>
              </a:rPr>
              <a:t>Esteroides</a:t>
            </a:r>
          </a:p>
        </p:txBody>
      </p:sp>
      <p:sp>
        <p:nvSpPr>
          <p:cNvPr id="172045" name="Line 13"/>
          <p:cNvSpPr>
            <a:spLocks noChangeShapeType="1"/>
          </p:cNvSpPr>
          <p:nvPr/>
        </p:nvSpPr>
        <p:spPr bwMode="auto">
          <a:xfrm flipH="1">
            <a:off x="2843808" y="3507582"/>
            <a:ext cx="0" cy="576262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5718741" y="4347568"/>
            <a:ext cx="3096964" cy="156966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b="0" dirty="0" err="1">
                <a:effectLst/>
              </a:rPr>
              <a:t>Antinflamatorios</a:t>
            </a:r>
            <a:r>
              <a:rPr lang="es-MX" b="0" dirty="0">
                <a:effectLst/>
              </a:rPr>
              <a:t> no bloquean </a:t>
            </a:r>
            <a:r>
              <a:rPr lang="es-MX" b="0" dirty="0" err="1">
                <a:effectLst/>
              </a:rPr>
              <a:t>ciclooxigenasa</a:t>
            </a:r>
            <a:r>
              <a:rPr lang="es-MX" b="0" dirty="0">
                <a:effectLst/>
              </a:rPr>
              <a:t> 1 (gástrica) pero tienen GRAVES efectos cardiovasculares!!!</a:t>
            </a:r>
          </a:p>
          <a:p>
            <a:r>
              <a:rPr lang="es-MX" b="0" dirty="0">
                <a:effectLst/>
              </a:rPr>
              <a:t>VIOXX, CELEBREX</a:t>
            </a:r>
          </a:p>
          <a:p>
            <a:r>
              <a:rPr lang="es-MX" b="0" dirty="0">
                <a:effectLst/>
              </a:rPr>
              <a:t>Prohibidos en 2005!!</a:t>
            </a:r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 flipH="1">
            <a:off x="3965666" y="4132124"/>
            <a:ext cx="0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2469591" y="4716899"/>
            <a:ext cx="3009157" cy="1200329"/>
          </a:xfrm>
          <a:prstGeom prst="rect">
            <a:avLst/>
          </a:prstGeom>
          <a:solidFill>
            <a:srgbClr val="FFE181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glow rad="101600">
              <a:srgbClr val="FF5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400" dirty="0">
                <a:effectLst/>
              </a:rPr>
              <a:t>Daño de barrera</a:t>
            </a:r>
          </a:p>
          <a:p>
            <a:endParaRPr lang="es-MX" sz="800" dirty="0">
              <a:effectLst/>
            </a:endParaRPr>
          </a:p>
          <a:p>
            <a:r>
              <a:rPr lang="es-MX" sz="2000" b="0" dirty="0">
                <a:effectLst/>
              </a:rPr>
              <a:t>Aumenta </a:t>
            </a:r>
            <a:r>
              <a:rPr lang="es-MX" sz="2000" b="0" dirty="0" err="1">
                <a:effectLst/>
              </a:rPr>
              <a:t>HCl</a:t>
            </a:r>
            <a:r>
              <a:rPr lang="es-MX" sz="2000" b="0" dirty="0">
                <a:effectLst/>
              </a:rPr>
              <a:t> </a:t>
            </a:r>
            <a:r>
              <a:rPr lang="es-MX" sz="800" b="0" dirty="0">
                <a:effectLst/>
              </a:rPr>
              <a:t> </a:t>
            </a:r>
          </a:p>
          <a:p>
            <a:r>
              <a:rPr lang="es-MX" sz="2000" b="0" dirty="0">
                <a:effectLst/>
              </a:rPr>
              <a:t>Disminuye moco alcalino</a:t>
            </a:r>
          </a:p>
        </p:txBody>
      </p:sp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7143790" y="1261996"/>
            <a:ext cx="1362874" cy="646331"/>
          </a:xfrm>
          <a:prstGeom prst="rect">
            <a:avLst/>
          </a:prstGeom>
          <a:solidFill>
            <a:srgbClr val="FFC000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VE" sz="1800" b="0" dirty="0" smtClean="0"/>
              <a:t>Daño de la </a:t>
            </a:r>
          </a:p>
          <a:p>
            <a:r>
              <a:rPr lang="es-VE" sz="1800" b="0" dirty="0" smtClean="0"/>
              <a:t>barrera</a:t>
            </a:r>
            <a:endParaRPr lang="en-US" sz="1800" b="0" dirty="0"/>
          </a:p>
        </p:txBody>
      </p:sp>
      <p:sp>
        <p:nvSpPr>
          <p:cNvPr id="172056" name="Line 24"/>
          <p:cNvSpPr>
            <a:spLocks noChangeShapeType="1"/>
          </p:cNvSpPr>
          <p:nvPr/>
        </p:nvSpPr>
        <p:spPr bwMode="auto">
          <a:xfrm flipH="1" flipV="1">
            <a:off x="3656013" y="2924944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 flipV="1">
            <a:off x="3656013" y="2996381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2" name="Line 30"/>
          <p:cNvSpPr>
            <a:spLocks noChangeShapeType="1"/>
          </p:cNvSpPr>
          <p:nvPr/>
        </p:nvSpPr>
        <p:spPr bwMode="auto">
          <a:xfrm flipH="1" flipV="1">
            <a:off x="3656013" y="3069406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63" name="Text Box 31"/>
          <p:cNvSpPr txBox="1">
            <a:spLocks noChangeArrowheads="1"/>
          </p:cNvSpPr>
          <p:nvPr/>
        </p:nvSpPr>
        <p:spPr bwMode="auto">
          <a:xfrm>
            <a:off x="467544" y="54868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>
            <a:off x="7151806" y="488658"/>
            <a:ext cx="13548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3. </a:t>
            </a:r>
            <a:r>
              <a:rPr lang="es-ES" sz="1800" b="0" dirty="0" smtClean="0"/>
              <a:t>Barrera </a:t>
            </a:r>
          </a:p>
          <a:p>
            <a:pPr algn="l"/>
            <a:r>
              <a:rPr lang="es-ES" sz="1800" b="0" dirty="0" smtClean="0"/>
              <a:t>protectora</a:t>
            </a:r>
            <a:endParaRPr lang="es-ES" sz="1800" b="0" dirty="0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animBg="1"/>
      <p:bldP spid="172039" grpId="0" animBg="1"/>
      <p:bldP spid="172040" grpId="0" animBg="1"/>
      <p:bldP spid="172041" grpId="0"/>
      <p:bldP spid="172044" grpId="0" animBg="1"/>
      <p:bldP spid="172045" grpId="0" animBg="1"/>
      <p:bldP spid="172046" grpId="0" animBg="1"/>
      <p:bldP spid="172047" grpId="0" animBg="1"/>
      <p:bldP spid="172048" grpId="0" animBg="1"/>
      <p:bldP spid="172056" grpId="0" animBg="1"/>
      <p:bldP spid="172061" grpId="0" animBg="1"/>
      <p:bldP spid="1720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1581150" y="2430463"/>
            <a:ext cx="5981700" cy="2408237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 sz="4000">
                <a:effectLst/>
              </a:rPr>
              <a:t>MUY IMPORTANTE</a:t>
            </a:r>
            <a:r>
              <a:rPr lang="es-ES_tradnl" sz="4000" b="0">
                <a:effectLst/>
              </a:rPr>
              <a:t>:</a:t>
            </a:r>
          </a:p>
          <a:p>
            <a:endParaRPr lang="es-ES_tradnl" b="0">
              <a:effectLst/>
            </a:endParaRPr>
          </a:p>
          <a:p>
            <a:r>
              <a:rPr lang="es-ES_tradnl" sz="3200" b="0">
                <a:effectLst/>
              </a:rPr>
              <a:t>Este material NO sustituye </a:t>
            </a:r>
          </a:p>
          <a:p>
            <a:r>
              <a:rPr lang="es-ES_tradnl" sz="3200" b="0">
                <a:effectLst/>
              </a:rPr>
              <a:t>el uso de los libros para el estudio de la fisiología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1187450" y="1123404"/>
            <a:ext cx="3600450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1253" name="Line 5"/>
          <p:cNvSpPr>
            <a:spLocks noChangeShapeType="1"/>
          </p:cNvSpPr>
          <p:nvPr/>
        </p:nvSpPr>
        <p:spPr bwMode="auto">
          <a:xfrm>
            <a:off x="2047875" y="2915692"/>
            <a:ext cx="1485900" cy="674687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54" name="Line 6"/>
          <p:cNvSpPr>
            <a:spLocks noChangeShapeType="1"/>
          </p:cNvSpPr>
          <p:nvPr/>
        </p:nvSpPr>
        <p:spPr bwMode="auto">
          <a:xfrm>
            <a:off x="1922463" y="2239417"/>
            <a:ext cx="125412" cy="676275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4913312" y="2668850"/>
            <a:ext cx="2932113" cy="238601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Almacenamiento</a:t>
            </a:r>
          </a:p>
          <a:p>
            <a:endParaRPr lang="es-ES" sz="1000">
              <a:effectLst/>
            </a:endParaRPr>
          </a:p>
          <a:p>
            <a:r>
              <a:rPr lang="es-ES" sz="2000">
                <a:effectLst/>
              </a:rPr>
              <a:t>Trituración</a:t>
            </a:r>
          </a:p>
          <a:p>
            <a:r>
              <a:rPr lang="es-ES" sz="1000">
                <a:effectLst/>
              </a:rPr>
              <a:t> </a:t>
            </a:r>
          </a:p>
          <a:p>
            <a:r>
              <a:rPr lang="es-ES" sz="2000">
                <a:effectLst/>
              </a:rPr>
              <a:t>Mezcla</a:t>
            </a:r>
          </a:p>
          <a:p>
            <a:r>
              <a:rPr lang="es-ES" sz="1000">
                <a:effectLst/>
              </a:rPr>
              <a:t> </a:t>
            </a:r>
          </a:p>
          <a:p>
            <a:r>
              <a:rPr lang="es-ES" sz="2000">
                <a:effectLst/>
              </a:rPr>
              <a:t>Digestión</a:t>
            </a:r>
          </a:p>
          <a:p>
            <a:endParaRPr lang="es-ES" sz="1000">
              <a:effectLst/>
            </a:endParaRPr>
          </a:p>
          <a:p>
            <a:r>
              <a:rPr lang="es-ES" sz="2000">
                <a:effectLst/>
              </a:rPr>
              <a:t>Vaciamiento</a:t>
            </a:r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6627625" y="476672"/>
            <a:ext cx="1976823" cy="40011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I. ESTÓMAGO</a:t>
            </a:r>
          </a:p>
        </p:txBody>
      </p:sp>
      <p:sp>
        <p:nvSpPr>
          <p:cNvPr id="181259" name="Line 11"/>
          <p:cNvSpPr>
            <a:spLocks noChangeShapeType="1"/>
          </p:cNvSpPr>
          <p:nvPr/>
        </p:nvSpPr>
        <p:spPr bwMode="auto">
          <a:xfrm>
            <a:off x="3492500" y="3644354"/>
            <a:ext cx="360363" cy="863600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60" name="Line 12"/>
          <p:cNvSpPr>
            <a:spLocks noChangeShapeType="1"/>
          </p:cNvSpPr>
          <p:nvPr/>
        </p:nvSpPr>
        <p:spPr bwMode="auto">
          <a:xfrm flipH="1">
            <a:off x="3419475" y="4507954"/>
            <a:ext cx="433388" cy="863600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6893723" y="936404"/>
            <a:ext cx="171072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4</a:t>
            </a:r>
            <a:r>
              <a:rPr lang="es-ES" sz="2000" dirty="0" smtClean="0">
                <a:effectLst/>
              </a:rPr>
              <a:t>. Funciones</a:t>
            </a:r>
            <a:endParaRPr lang="es-ES" sz="2000" dirty="0">
              <a:effectLst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6997116" y="1378643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2843807" y="5407804"/>
            <a:ext cx="520506" cy="109427"/>
          </a:xfrm>
          <a:prstGeom prst="line">
            <a:avLst/>
          </a:prstGeom>
          <a:noFill/>
          <a:ln w="57150">
            <a:solidFill>
              <a:srgbClr val="00FFF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3" grpId="0" animBg="1"/>
      <p:bldP spid="181254" grpId="0" animBg="1"/>
      <p:bldP spid="181255" grpId="0" animBg="1"/>
      <p:bldP spid="181259" grpId="0" animBg="1"/>
      <p:bldP spid="181260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2" name="Picture 4" descr="PARTES DEL ESTOM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9" t="4340" r="30359" b="32686"/>
          <a:stretch>
            <a:fillRect/>
          </a:stretch>
        </p:blipFill>
        <p:spPr bwMode="auto">
          <a:xfrm>
            <a:off x="2268538" y="342900"/>
            <a:ext cx="4392613" cy="503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6562802" y="3013075"/>
            <a:ext cx="1428596" cy="707886"/>
          </a:xfrm>
          <a:prstGeom prst="rect">
            <a:avLst/>
          </a:prstGeom>
          <a:solidFill>
            <a:srgbClr val="DCF0DE"/>
          </a:solidFill>
          <a:ln w="38100">
            <a:solidFill>
              <a:srgbClr val="759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FONDO </a:t>
            </a:r>
          </a:p>
          <a:p>
            <a:r>
              <a:rPr lang="es-ES_tradnl" sz="2000" b="0"/>
              <a:t>Y CUERPO</a:t>
            </a: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2371725" y="5373688"/>
            <a:ext cx="1454150" cy="944562"/>
          </a:xfrm>
          <a:prstGeom prst="rect">
            <a:avLst/>
          </a:prstGeom>
          <a:solidFill>
            <a:srgbClr val="F7D0C5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PÍLORO</a:t>
            </a:r>
          </a:p>
          <a:p>
            <a:r>
              <a:rPr lang="es-ES_tradnl" sz="1800" b="0">
                <a:effectLst/>
              </a:rPr>
              <a:t>Control</a:t>
            </a:r>
          </a:p>
          <a:p>
            <a:r>
              <a:rPr lang="es-ES_tradnl" sz="1800" b="0">
                <a:effectLst/>
              </a:rPr>
              <a:t>vaciamiento</a:t>
            </a:r>
          </a:p>
        </p:txBody>
      </p:sp>
      <p:sp>
        <p:nvSpPr>
          <p:cNvPr id="201739" name="Rectangle 11"/>
          <p:cNvSpPr>
            <a:spLocks noChangeArrowheads="1"/>
          </p:cNvSpPr>
          <p:nvPr/>
        </p:nvSpPr>
        <p:spPr bwMode="auto">
          <a:xfrm>
            <a:off x="2268538" y="981075"/>
            <a:ext cx="719137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0" name="Rectangle 12"/>
          <p:cNvSpPr>
            <a:spLocks noChangeArrowheads="1"/>
          </p:cNvSpPr>
          <p:nvPr/>
        </p:nvSpPr>
        <p:spPr bwMode="auto">
          <a:xfrm>
            <a:off x="2843213" y="2060575"/>
            <a:ext cx="2889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3" name="Text Box 15"/>
          <p:cNvSpPr txBox="1">
            <a:spLocks noChangeArrowheads="1"/>
          </p:cNvSpPr>
          <p:nvPr/>
        </p:nvSpPr>
        <p:spPr bwMode="auto">
          <a:xfrm>
            <a:off x="6990803" y="875343"/>
            <a:ext cx="154882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 dirty="0">
                <a:effectLst/>
              </a:rPr>
              <a:t>Regiones </a:t>
            </a:r>
            <a:endParaRPr lang="es-ES_tradnl" sz="2000" b="0" dirty="0" smtClean="0">
              <a:effectLst/>
            </a:endParaRPr>
          </a:p>
          <a:p>
            <a:r>
              <a:rPr lang="es-ES_tradnl" sz="2000" b="0" dirty="0" smtClean="0">
                <a:effectLst/>
              </a:rPr>
              <a:t>Funcionales</a:t>
            </a:r>
            <a:endParaRPr lang="es-ES_tradnl" sz="2000" b="0" dirty="0">
              <a:effectLst/>
            </a:endParaRPr>
          </a:p>
        </p:txBody>
      </p:sp>
      <p:sp>
        <p:nvSpPr>
          <p:cNvPr id="201745" name="Oval 17"/>
          <p:cNvSpPr>
            <a:spLocks noChangeArrowheads="1"/>
          </p:cNvSpPr>
          <p:nvPr/>
        </p:nvSpPr>
        <p:spPr bwMode="auto">
          <a:xfrm rot="1923008">
            <a:off x="2282825" y="4221163"/>
            <a:ext cx="647700" cy="431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46" name="Rectangle 18"/>
          <p:cNvSpPr>
            <a:spLocks noChangeArrowheads="1"/>
          </p:cNvSpPr>
          <p:nvPr/>
        </p:nvSpPr>
        <p:spPr bwMode="auto">
          <a:xfrm>
            <a:off x="4284663" y="5013325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0" name="Rectangle 22"/>
          <p:cNvSpPr>
            <a:spLocks noChangeArrowheads="1"/>
          </p:cNvSpPr>
          <p:nvPr/>
        </p:nvSpPr>
        <p:spPr bwMode="auto">
          <a:xfrm>
            <a:off x="3708400" y="404813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1751" name="Text Box 23"/>
          <p:cNvSpPr txBox="1">
            <a:spLocks noChangeArrowheads="1"/>
          </p:cNvSpPr>
          <p:nvPr/>
        </p:nvSpPr>
        <p:spPr bwMode="auto">
          <a:xfrm>
            <a:off x="3663950" y="692150"/>
            <a:ext cx="908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Cardias</a:t>
            </a:r>
          </a:p>
        </p:txBody>
      </p:sp>
      <p:sp>
        <p:nvSpPr>
          <p:cNvPr id="201752" name="Oval 24"/>
          <p:cNvSpPr>
            <a:spLocks noChangeArrowheads="1"/>
          </p:cNvSpPr>
          <p:nvPr/>
        </p:nvSpPr>
        <p:spPr bwMode="auto">
          <a:xfrm rot="-1493069">
            <a:off x="2843213" y="1557338"/>
            <a:ext cx="4318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53" name="Oval 25"/>
          <p:cNvSpPr>
            <a:spLocks noChangeArrowheads="1"/>
          </p:cNvSpPr>
          <p:nvPr/>
        </p:nvSpPr>
        <p:spPr bwMode="auto">
          <a:xfrm>
            <a:off x="3203575" y="17732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54" name="Rectangle 26"/>
          <p:cNvSpPr>
            <a:spLocks noChangeArrowheads="1"/>
          </p:cNvSpPr>
          <p:nvPr/>
        </p:nvSpPr>
        <p:spPr bwMode="auto">
          <a:xfrm>
            <a:off x="4067175" y="1844675"/>
            <a:ext cx="14414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36" name="Oval 8"/>
          <p:cNvSpPr>
            <a:spLocks noChangeArrowheads="1"/>
          </p:cNvSpPr>
          <p:nvPr/>
        </p:nvSpPr>
        <p:spPr bwMode="auto">
          <a:xfrm>
            <a:off x="3674805" y="1716196"/>
            <a:ext cx="1872853" cy="1152525"/>
          </a:xfrm>
          <a:prstGeom prst="ellipse">
            <a:avLst/>
          </a:prstGeom>
          <a:solidFill>
            <a:srgbClr val="92D050"/>
          </a:solidFill>
          <a:ln w="28575">
            <a:solidFill>
              <a:srgbClr val="759E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1756" name="Rectangle 28"/>
          <p:cNvSpPr>
            <a:spLocks noChangeArrowheads="1"/>
          </p:cNvSpPr>
          <p:nvPr/>
        </p:nvSpPr>
        <p:spPr bwMode="auto">
          <a:xfrm>
            <a:off x="3492500" y="3789363"/>
            <a:ext cx="12954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1757" name="Rectangle 29"/>
          <p:cNvSpPr>
            <a:spLocks noChangeArrowheads="1"/>
          </p:cNvSpPr>
          <p:nvPr/>
        </p:nvSpPr>
        <p:spPr bwMode="auto">
          <a:xfrm>
            <a:off x="3492500" y="36449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1737" name="Oval 9"/>
          <p:cNvSpPr>
            <a:spLocks noChangeArrowheads="1"/>
          </p:cNvSpPr>
          <p:nvPr/>
        </p:nvSpPr>
        <p:spPr bwMode="auto">
          <a:xfrm>
            <a:off x="3059832" y="3644900"/>
            <a:ext cx="1800225" cy="792163"/>
          </a:xfrm>
          <a:prstGeom prst="ellipse">
            <a:avLst/>
          </a:prstGeom>
          <a:solidFill>
            <a:srgbClr val="FFC000"/>
          </a:solidFill>
          <a:ln w="28575">
            <a:solidFill>
              <a:srgbClr val="C475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1741" name="Text Box 13"/>
          <p:cNvSpPr txBox="1">
            <a:spLocks noChangeArrowheads="1"/>
          </p:cNvSpPr>
          <p:nvPr/>
        </p:nvSpPr>
        <p:spPr bwMode="auto">
          <a:xfrm>
            <a:off x="1476375" y="1412875"/>
            <a:ext cx="1411288" cy="944563"/>
          </a:xfrm>
          <a:prstGeom prst="rect">
            <a:avLst/>
          </a:prstGeom>
          <a:solidFill>
            <a:srgbClr val="F7D0C5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EEI</a:t>
            </a:r>
          </a:p>
          <a:p>
            <a:r>
              <a:rPr lang="es-ES_tradnl" sz="1800" b="0">
                <a:effectLst/>
              </a:rPr>
              <a:t>Prevención </a:t>
            </a:r>
          </a:p>
          <a:p>
            <a:r>
              <a:rPr lang="es-ES_tradnl" sz="1800" b="0">
                <a:effectLst/>
              </a:rPr>
              <a:t>reflujo</a:t>
            </a:r>
          </a:p>
        </p:txBody>
      </p:sp>
      <p:sp>
        <p:nvSpPr>
          <p:cNvPr id="201755" name="Text Box 27"/>
          <p:cNvSpPr txBox="1">
            <a:spLocks noChangeArrowheads="1"/>
          </p:cNvSpPr>
          <p:nvPr/>
        </p:nvSpPr>
        <p:spPr bwMode="auto">
          <a:xfrm>
            <a:off x="3923928" y="1989138"/>
            <a:ext cx="15414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</p:txBody>
      </p:sp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3084866" y="3734540"/>
            <a:ext cx="17002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102627" y="639382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6562802" y="388392"/>
            <a:ext cx="1976823" cy="400110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I. ESTÓMAGO</a:t>
            </a:r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7136794" y="164015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Forma libre 2"/>
          <p:cNvSpPr/>
          <p:nvPr/>
        </p:nvSpPr>
        <p:spPr bwMode="auto">
          <a:xfrm>
            <a:off x="3038168" y="1519084"/>
            <a:ext cx="368709" cy="354080"/>
          </a:xfrm>
          <a:custGeom>
            <a:avLst/>
            <a:gdLst>
              <a:gd name="connsiteX0" fmla="*/ 0 w 368709"/>
              <a:gd name="connsiteY0" fmla="*/ 0 h 354080"/>
              <a:gd name="connsiteX1" fmla="*/ 191729 w 368709"/>
              <a:gd name="connsiteY1" fmla="*/ 324464 h 354080"/>
              <a:gd name="connsiteX2" fmla="*/ 368709 w 368709"/>
              <a:gd name="connsiteY2" fmla="*/ 339213 h 354080"/>
              <a:gd name="connsiteX3" fmla="*/ 368709 w 368709"/>
              <a:gd name="connsiteY3" fmla="*/ 339213 h 35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709" h="354080">
                <a:moveTo>
                  <a:pt x="0" y="0"/>
                </a:moveTo>
                <a:cubicBezTo>
                  <a:pt x="65139" y="133964"/>
                  <a:pt x="130278" y="267929"/>
                  <a:pt x="191729" y="324464"/>
                </a:cubicBezTo>
                <a:cubicBezTo>
                  <a:pt x="253180" y="380999"/>
                  <a:pt x="368709" y="339213"/>
                  <a:pt x="368709" y="339213"/>
                </a:cubicBezTo>
                <a:lnTo>
                  <a:pt x="368709" y="339213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1744" name="Oval 16"/>
          <p:cNvSpPr>
            <a:spLocks noChangeArrowheads="1"/>
          </p:cNvSpPr>
          <p:nvPr/>
        </p:nvSpPr>
        <p:spPr bwMode="auto">
          <a:xfrm rot="3281491">
            <a:off x="3024188" y="1376363"/>
            <a:ext cx="576262" cy="792162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" name="Rectángulo 3"/>
          <p:cNvSpPr/>
          <p:nvPr/>
        </p:nvSpPr>
        <p:spPr bwMode="auto">
          <a:xfrm>
            <a:off x="4205503" y="5013325"/>
            <a:ext cx="259341" cy="4888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3931390" y="5075509"/>
            <a:ext cx="1119217" cy="400110"/>
          </a:xfrm>
          <a:prstGeom prst="rect">
            <a:avLst/>
          </a:prstGeom>
          <a:solidFill>
            <a:srgbClr val="FFDEBD"/>
          </a:solidFill>
          <a:ln w="28575">
            <a:solidFill>
              <a:srgbClr val="C4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/>
              <a:t>ANTRO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 animBg="1"/>
      <p:bldP spid="201738" grpId="0" animBg="1"/>
      <p:bldP spid="201745" grpId="0" animBg="1"/>
      <p:bldP spid="201736" grpId="0" animBg="1"/>
      <p:bldP spid="201737" grpId="0" animBg="1"/>
      <p:bldP spid="201741" grpId="0" animBg="1"/>
      <p:bldP spid="201744" grpId="0" animBg="1"/>
      <p:bldP spid="2017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754707" y="2060575"/>
            <a:ext cx="422275" cy="366713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1.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54707" y="3059113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2.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54707" y="432593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3.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675832" y="4502150"/>
            <a:ext cx="422275" cy="366713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4.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705994" y="516413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5.</a:t>
            </a:r>
          </a:p>
        </p:txBody>
      </p:sp>
      <p:sp>
        <p:nvSpPr>
          <p:cNvPr id="4120" name="Oval 24"/>
          <p:cNvSpPr>
            <a:spLocks noChangeArrowheads="1"/>
          </p:cNvSpPr>
          <p:nvPr/>
        </p:nvSpPr>
        <p:spPr bwMode="auto">
          <a:xfrm>
            <a:off x="1216668" y="2349500"/>
            <a:ext cx="2376488" cy="360363"/>
          </a:xfrm>
          <a:prstGeom prst="ellipse">
            <a:avLst/>
          </a:prstGeom>
          <a:noFill/>
          <a:ln w="38100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5209232" y="5092700"/>
            <a:ext cx="3035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No absorción nutrientes</a:t>
            </a:r>
          </a:p>
          <a:p>
            <a:pPr algn="l"/>
            <a:r>
              <a:rPr lang="es-ES_tradnl" b="0">
                <a:effectLst/>
              </a:rPr>
              <a:t>Sí agua y alcohol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1305569" y="1990499"/>
            <a:ext cx="2287587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b="0" dirty="0"/>
              <a:t>Tritura, mezcla y </a:t>
            </a:r>
          </a:p>
          <a:p>
            <a:pPr algn="l"/>
            <a:r>
              <a:rPr lang="es-ES_tradnl" sz="2000" b="0" dirty="0"/>
              <a:t>almacena</a:t>
            </a:r>
            <a:r>
              <a:rPr lang="es-ES_tradnl" sz="1800" b="0" dirty="0"/>
              <a:t> </a:t>
            </a:r>
            <a:r>
              <a:rPr lang="es-ES_tradnl" sz="1800" dirty="0">
                <a:effectLst/>
              </a:rPr>
              <a:t>QUIMO</a:t>
            </a:r>
          </a:p>
          <a:p>
            <a:pPr algn="l"/>
            <a:r>
              <a:rPr lang="es-ES_tradnl" sz="1800" b="0" dirty="0" err="1">
                <a:effectLst/>
              </a:rPr>
              <a:t>emulsifica</a:t>
            </a:r>
            <a:r>
              <a:rPr lang="es-ES_tradnl" sz="1800" b="0" dirty="0">
                <a:effectLst/>
              </a:rPr>
              <a:t> grasas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259532" y="3063875"/>
            <a:ext cx="2817812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Digiere parcialmente</a:t>
            </a:r>
            <a:r>
              <a:rPr lang="es-ES_tradnl" sz="1800" b="0" dirty="0">
                <a:effectLst/>
              </a:rPr>
              <a:t>: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Hidratos de Carbono 35%</a:t>
            </a:r>
            <a:r>
              <a:rPr lang="es-ES_tradnl" sz="1800" b="0" dirty="0">
                <a:effectLst/>
              </a:rPr>
              <a:t> 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Lípidos 10-30%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Proteínas 15%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257944" y="4292600"/>
            <a:ext cx="306846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Aporta ácido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Activa </a:t>
            </a:r>
            <a:r>
              <a:rPr lang="es-ES_tradnl" b="0" dirty="0" err="1" smtClean="0">
                <a:effectLst/>
              </a:rPr>
              <a:t>pepsinógeno</a:t>
            </a:r>
            <a:r>
              <a:rPr lang="es-ES_tradnl" b="0" dirty="0" smtClean="0">
                <a:effectLst/>
              </a:rPr>
              <a:t> a pepsina</a:t>
            </a:r>
            <a:endParaRPr lang="es-ES_tradnl" b="0" dirty="0">
              <a:effectLst/>
            </a:endParaRP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Bactericida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Estímulo secreción biliar </a:t>
            </a:r>
          </a:p>
          <a:p>
            <a:pPr algn="l"/>
            <a:r>
              <a:rPr lang="es-ES_tradnl" b="0" dirty="0">
                <a:effectLst/>
              </a:rPr>
              <a:t>   y pancreática</a:t>
            </a:r>
          </a:p>
          <a:p>
            <a:pPr algn="l">
              <a:buFontTx/>
              <a:buChar char="•"/>
            </a:pPr>
            <a:r>
              <a:rPr lang="es-ES_tradnl" b="0" dirty="0">
                <a:effectLst/>
              </a:rPr>
              <a:t> Absorción calcio y hierro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5209232" y="4467225"/>
            <a:ext cx="2981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Moco alcalino protector</a:t>
            </a:r>
          </a:p>
        </p:txBody>
      </p:sp>
      <p:pic>
        <p:nvPicPr>
          <p:cNvPr id="4128" name="Picture 32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5106044" y="981075"/>
            <a:ext cx="2519363" cy="35274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528017" y="625701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6853119" y="412773"/>
            <a:ext cx="1797287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I. ESTÓMAGO</a:t>
            </a: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754707" y="1379686"/>
            <a:ext cx="1879041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/>
              <a:t>4. </a:t>
            </a:r>
            <a:r>
              <a:rPr lang="es-ES" sz="2400" b="0" dirty="0" smtClean="0"/>
              <a:t>Funciones</a:t>
            </a:r>
            <a:endParaRPr lang="es-ES" sz="2400" b="0" dirty="0"/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4715519" y="5805488"/>
            <a:ext cx="422275" cy="366712"/>
          </a:xfrm>
          <a:prstGeom prst="rect">
            <a:avLst/>
          </a:prstGeom>
          <a:solidFill>
            <a:srgbClr val="79DD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6.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240982" y="5757863"/>
            <a:ext cx="321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Producción factor interno</a:t>
            </a:r>
          </a:p>
        </p:txBody>
      </p:sp>
      <p:sp>
        <p:nvSpPr>
          <p:cNvPr id="4138" name="Oval 42"/>
          <p:cNvSpPr>
            <a:spLocks noChangeArrowheads="1"/>
          </p:cNvSpPr>
          <p:nvPr/>
        </p:nvSpPr>
        <p:spPr bwMode="auto">
          <a:xfrm>
            <a:off x="5147319" y="5661025"/>
            <a:ext cx="3313113" cy="647700"/>
          </a:xfrm>
          <a:prstGeom prst="ellipse">
            <a:avLst/>
          </a:prstGeom>
          <a:noFill/>
          <a:ln w="38100">
            <a:solidFill>
              <a:srgbClr val="CC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41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41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nimBg="1"/>
      <p:bldP spid="4115" grpId="0" animBg="1"/>
      <p:bldP spid="4116" grpId="0" animBg="1"/>
      <p:bldP spid="4117" grpId="0" animBg="1"/>
      <p:bldP spid="4118" grpId="0" animBg="1"/>
      <p:bldP spid="4120" grpId="0" animBg="1"/>
      <p:bldP spid="4122" grpId="0"/>
      <p:bldP spid="4124" grpId="0"/>
      <p:bldP spid="4125" grpId="0"/>
      <p:bldP spid="4126" grpId="0"/>
      <p:bldP spid="4127" grpId="0"/>
      <p:bldP spid="4135" grpId="0" animBg="1"/>
      <p:bldP spid="4136" grpId="0"/>
      <p:bldP spid="41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646127" y="2780928"/>
            <a:ext cx="4283545" cy="2123658"/>
          </a:xfrm>
          <a:prstGeom prst="rect">
            <a:avLst/>
          </a:prstGeom>
          <a:solidFill>
            <a:srgbClr val="CFE9E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>
                <a:effectLst/>
              </a:rPr>
              <a:t>1. Contenido</a:t>
            </a:r>
          </a:p>
          <a:p>
            <a:pPr algn="l"/>
            <a:endParaRPr lang="es-ES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2. Producción </a:t>
            </a:r>
            <a:r>
              <a:rPr lang="es-ES" sz="2000" b="0" dirty="0" err="1">
                <a:effectLst/>
              </a:rPr>
              <a:t>HCl</a:t>
            </a:r>
            <a:endParaRPr lang="es-ES" sz="2000" b="0" dirty="0">
              <a:effectLst/>
            </a:endParaRPr>
          </a:p>
          <a:p>
            <a:pPr algn="l"/>
            <a:endParaRPr lang="es-ES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3. Regulación de la secreción ácida</a:t>
            </a:r>
          </a:p>
          <a:p>
            <a:pPr algn="l"/>
            <a:endParaRPr lang="es-ES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4. Fases secreción gástrica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586015" y="2132856"/>
            <a:ext cx="4403770" cy="46166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II. SECRECIÓN GÁSTRICA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SECRECIONES GASTR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920749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971550" y="765175"/>
            <a:ext cx="6553200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6298804" y="414655"/>
            <a:ext cx="2160984" cy="400110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0">
                <a:effectLst/>
              </a:rPr>
              <a:t>II. SECRECIÓN</a:t>
            </a:r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755650" y="2708275"/>
            <a:ext cx="6624638" cy="295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591539" y="3429000"/>
            <a:ext cx="3836445" cy="1107996"/>
          </a:xfrm>
          <a:prstGeom prst="rect">
            <a:avLst/>
          </a:prstGeom>
          <a:solidFill>
            <a:srgbClr val="FFD9EC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marL="87313" indent="-87313" algn="l">
              <a:buFont typeface="Arial" pitchFamily="34" charset="0"/>
              <a:buChar char="•"/>
            </a:pPr>
            <a:r>
              <a:rPr lang="es-ES" b="0" dirty="0" smtClean="0">
                <a:effectLst/>
              </a:rPr>
              <a:t> </a:t>
            </a:r>
            <a:r>
              <a:rPr lang="es-ES" b="0" dirty="0">
                <a:effectLst/>
              </a:rPr>
              <a:t>Secreciones en digestión,  absorción  </a:t>
            </a:r>
          </a:p>
          <a:p>
            <a:pPr algn="l"/>
            <a:r>
              <a:rPr lang="es-ES" b="0" dirty="0">
                <a:effectLst/>
              </a:rPr>
              <a:t>    y </a:t>
            </a:r>
            <a:r>
              <a:rPr lang="es-ES" b="0" dirty="0" smtClean="0">
                <a:effectLst/>
              </a:rPr>
              <a:t>motilidad:</a:t>
            </a:r>
            <a:endParaRPr lang="es-ES" b="0" dirty="0">
              <a:effectLst/>
            </a:endParaRPr>
          </a:p>
          <a:p>
            <a:pPr algn="l"/>
            <a:r>
              <a:rPr lang="es-ES" sz="1800" b="0" dirty="0">
                <a:solidFill>
                  <a:srgbClr val="CC0000"/>
                </a:solidFill>
                <a:effectLst/>
              </a:rPr>
              <a:t>      </a:t>
            </a:r>
            <a:r>
              <a:rPr lang="es-ES" sz="1800" b="0" dirty="0" smtClean="0">
                <a:solidFill>
                  <a:srgbClr val="CC0000"/>
                </a:solidFill>
                <a:effectLst/>
              </a:rPr>
              <a:t> </a:t>
            </a:r>
            <a:r>
              <a:rPr lang="es-ES" dirty="0" smtClean="0">
                <a:solidFill>
                  <a:srgbClr val="CC0000"/>
                </a:solidFill>
                <a:effectLst/>
              </a:rPr>
              <a:t>ácido</a:t>
            </a:r>
            <a:r>
              <a:rPr lang="es-ES" dirty="0">
                <a:solidFill>
                  <a:srgbClr val="CC0000"/>
                </a:solidFill>
                <a:effectLst/>
              </a:rPr>
              <a:t>, </a:t>
            </a:r>
            <a:r>
              <a:rPr lang="es-ES" dirty="0" err="1" smtClean="0">
                <a:solidFill>
                  <a:srgbClr val="CC0000"/>
                </a:solidFill>
                <a:effectLst/>
              </a:rPr>
              <a:t>pepsinógeno</a:t>
            </a:r>
            <a:r>
              <a:rPr lang="es-ES" dirty="0" smtClean="0">
                <a:solidFill>
                  <a:srgbClr val="CC0000"/>
                </a:solidFill>
                <a:effectLst/>
              </a:rPr>
              <a:t>, factor     </a:t>
            </a:r>
            <a:endParaRPr lang="es-ES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ES" dirty="0">
                <a:solidFill>
                  <a:srgbClr val="CC0000"/>
                </a:solidFill>
                <a:effectLst/>
              </a:rPr>
              <a:t>     intrínseco, gastrina, histamina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612775" y="4672012"/>
            <a:ext cx="3671887" cy="584775"/>
          </a:xfrm>
          <a:prstGeom prst="rect">
            <a:avLst/>
          </a:prstGeom>
          <a:solidFill>
            <a:srgbClr val="FFD9EC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marL="87313" indent="-87313" algn="l">
              <a:buFont typeface="Arial" pitchFamily="34" charset="0"/>
              <a:buChar char="•"/>
            </a:pPr>
            <a:r>
              <a:rPr lang="es-ES" b="0" dirty="0" smtClean="0">
                <a:effectLst/>
              </a:rPr>
              <a:t> Secreciones </a:t>
            </a:r>
            <a:r>
              <a:rPr lang="es-ES" b="0" dirty="0">
                <a:effectLst/>
              </a:rPr>
              <a:t>que protegen </a:t>
            </a:r>
            <a:r>
              <a:rPr lang="es-ES" b="0" dirty="0" smtClean="0">
                <a:effectLst/>
              </a:rPr>
              <a:t>mucosa:</a:t>
            </a:r>
            <a:endParaRPr lang="es-ES" b="0" dirty="0">
              <a:effectLst/>
            </a:endParaRPr>
          </a:p>
          <a:p>
            <a:pPr algn="l"/>
            <a:r>
              <a:rPr lang="es-ES" dirty="0">
                <a:solidFill>
                  <a:srgbClr val="CC0000"/>
                </a:solidFill>
                <a:effectLst/>
              </a:rPr>
              <a:t>         moco y bicarbonato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63771" y="2037444"/>
            <a:ext cx="3764213" cy="10795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1833* </a:t>
            </a:r>
            <a:r>
              <a:rPr lang="es-ES" b="0">
                <a:effectLst/>
              </a:rPr>
              <a:t>publicó experimentos en su paciente con fístula traumática </a:t>
            </a:r>
            <a:r>
              <a:rPr lang="es-ES" sz="1400" b="0">
                <a:effectLst/>
              </a:rPr>
              <a:t>(1822-1832) </a:t>
            </a:r>
            <a:r>
              <a:rPr lang="es-ES" b="0">
                <a:effectLst/>
              </a:rPr>
              <a:t>acerca del contenido y acciones del jugo gástrico, moco y motilidad</a:t>
            </a:r>
          </a:p>
        </p:txBody>
      </p:sp>
      <p:sp>
        <p:nvSpPr>
          <p:cNvPr id="85004" name="Rectangle 12"/>
          <p:cNvSpPr>
            <a:spLocks noChangeArrowheads="1"/>
          </p:cNvSpPr>
          <p:nvPr/>
        </p:nvSpPr>
        <p:spPr bwMode="auto">
          <a:xfrm>
            <a:off x="973138" y="981075"/>
            <a:ext cx="3132137" cy="790575"/>
          </a:xfrm>
          <a:prstGeom prst="rect">
            <a:avLst/>
          </a:prstGeom>
          <a:solidFill>
            <a:srgbClr val="BAE4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William Beaumont</a:t>
            </a:r>
          </a:p>
          <a:p>
            <a:r>
              <a:rPr lang="es-ES" sz="2000" b="0">
                <a:effectLst/>
              </a:rPr>
              <a:t>Padre Fisiología Gástrica</a:t>
            </a:r>
          </a:p>
        </p:txBody>
      </p:sp>
      <p:pic>
        <p:nvPicPr>
          <p:cNvPr id="85007" name="Picture 15" descr="fistula beaumont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644900"/>
            <a:ext cx="30956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008" name="Picture 16" descr="scimed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0" r="9486" b="43060"/>
          <a:stretch>
            <a:fillRect/>
          </a:stretch>
        </p:blipFill>
        <p:spPr bwMode="auto">
          <a:xfrm>
            <a:off x="5219700" y="1049338"/>
            <a:ext cx="3287713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5803900" y="3197225"/>
            <a:ext cx="20208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Alexis St. Martin </a:t>
            </a:r>
          </a:p>
          <a:p>
            <a:r>
              <a:rPr lang="es-ES">
                <a:effectLst/>
              </a:rPr>
              <a:t>herido de bala</a:t>
            </a: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7740650" y="1989138"/>
            <a:ext cx="104933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Fístula </a:t>
            </a:r>
          </a:p>
          <a:p>
            <a:pPr algn="l"/>
            <a:r>
              <a:rPr lang="es-ES" sz="1800" b="0"/>
              <a:t>gástrica</a:t>
            </a:r>
          </a:p>
        </p:txBody>
      </p:sp>
      <p:sp>
        <p:nvSpPr>
          <p:cNvPr id="85012" name="Text Box 20"/>
          <p:cNvSpPr txBox="1">
            <a:spLocks noChangeArrowheads="1"/>
          </p:cNvSpPr>
          <p:nvPr/>
        </p:nvSpPr>
        <p:spPr bwMode="auto">
          <a:xfrm>
            <a:off x="519113" y="5949950"/>
            <a:ext cx="4046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 smtClean="0">
                <a:effectLst/>
              </a:rPr>
              <a:t>*</a:t>
            </a:r>
            <a:r>
              <a:rPr lang="en-US" sz="1200" b="0" i="1" dirty="0" smtClean="0">
                <a:effectLst/>
              </a:rPr>
              <a:t>Experiments </a:t>
            </a:r>
            <a:r>
              <a:rPr lang="en-US" sz="1200" b="0" i="1" dirty="0">
                <a:effectLst/>
              </a:rPr>
              <a:t>and Observations on the Gastric Juice </a:t>
            </a:r>
          </a:p>
          <a:p>
            <a:pPr algn="l"/>
            <a:r>
              <a:rPr lang="en-US" sz="1200" b="0" i="1" dirty="0">
                <a:effectLst/>
              </a:rPr>
              <a:t>  and the Physiology of Digestion.</a:t>
            </a:r>
            <a:endParaRPr lang="es-ES_tradnl" sz="1200" b="0" i="1" dirty="0">
              <a:effectLst/>
            </a:endParaRPr>
          </a:p>
        </p:txBody>
      </p:sp>
      <p:sp>
        <p:nvSpPr>
          <p:cNvPr id="85013" name="Line 21"/>
          <p:cNvSpPr>
            <a:spLocks noChangeShapeType="1"/>
          </p:cNvSpPr>
          <p:nvPr/>
        </p:nvSpPr>
        <p:spPr bwMode="auto">
          <a:xfrm flipH="1">
            <a:off x="6732588" y="2276475"/>
            <a:ext cx="1008062" cy="1444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5774427" y="6108746"/>
            <a:ext cx="1966223" cy="19118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6911975" y="5949950"/>
            <a:ext cx="912813" cy="27781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5364163" y="4365104"/>
            <a:ext cx="792013" cy="306908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6228184" y="4941168"/>
            <a:ext cx="432048" cy="21820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8041686" y="5694147"/>
            <a:ext cx="552451" cy="2333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19304" y="4333636"/>
            <a:ext cx="107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0" dirty="0" smtClean="0">
                <a:effectLst/>
              </a:rPr>
              <a:t>esfínteres</a:t>
            </a:r>
            <a:endParaRPr lang="es-VE" sz="1200" b="0" dirty="0">
              <a:effectLst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067108" y="4884856"/>
            <a:ext cx="707789" cy="274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0" dirty="0" smtClean="0">
                <a:effectLst/>
              </a:rPr>
              <a:t>comida</a:t>
            </a:r>
            <a:endParaRPr lang="es-VE" sz="1200" b="0" dirty="0">
              <a:effectLst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000761" y="6044371"/>
            <a:ext cx="683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0" dirty="0" smtClean="0">
                <a:effectLst/>
              </a:rPr>
              <a:t>ácido</a:t>
            </a:r>
            <a:endParaRPr lang="es-VE" sz="1200" b="0" dirty="0">
              <a:effectLst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757538" y="5890849"/>
            <a:ext cx="107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0" dirty="0" smtClean="0">
                <a:effectLst/>
              </a:rPr>
              <a:t>estómago</a:t>
            </a:r>
            <a:endParaRPr lang="es-VE" sz="1200" b="0" dirty="0">
              <a:effectLst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905554" y="5650463"/>
            <a:ext cx="699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0" dirty="0" smtClean="0">
                <a:effectLst/>
              </a:rPr>
              <a:t>cuerda</a:t>
            </a:r>
            <a:endParaRPr lang="es-VE" sz="12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0" grpId="0" animBg="1"/>
      <p:bldP spid="84999" grpId="0" animBg="1"/>
      <p:bldP spid="84997" grpId="0" animBg="1"/>
      <p:bldP spid="85004" grpId="0" animBg="1"/>
      <p:bldP spid="85009" grpId="0" animBg="1"/>
      <p:bldP spid="85010" grpId="0" animBg="1"/>
      <p:bldP spid="85013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23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672454" y="1412776"/>
            <a:ext cx="1800225" cy="121761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Volumen: </a:t>
            </a:r>
          </a:p>
          <a:p>
            <a:pPr algn="l"/>
            <a:r>
              <a:rPr lang="es-ES" sz="2000" b="0">
                <a:effectLst/>
              </a:rPr>
              <a:t>1.5- 2.5 L/día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000" b="0">
                <a:effectLst/>
              </a:rPr>
              <a:t>pH: 1-2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625741" y="1887215"/>
            <a:ext cx="1904689" cy="46166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0" dirty="0" smtClean="0"/>
              <a:t>1. Contenido</a:t>
            </a:r>
            <a:endParaRPr lang="es-ES" sz="2400" b="0" dirty="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743123" y="548680"/>
            <a:ext cx="1729556" cy="73025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0" dirty="0" smtClean="0"/>
              <a:t>SECRECIÓN   </a:t>
            </a:r>
            <a:endParaRPr lang="es-ES" sz="2000" b="0" dirty="0"/>
          </a:p>
          <a:p>
            <a:pPr algn="l"/>
            <a:r>
              <a:rPr lang="es-ES" sz="2000" b="0" dirty="0" smtClean="0"/>
              <a:t>GASTRICA</a:t>
            </a:r>
            <a:endParaRPr lang="es-ES" sz="2000" b="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625741" y="2492896"/>
            <a:ext cx="3087705" cy="2800767"/>
          </a:xfrm>
          <a:prstGeom prst="rect">
            <a:avLst/>
          </a:prstGeom>
          <a:solidFill>
            <a:srgbClr val="FFE5FF"/>
          </a:solidFill>
          <a:ln w="9525">
            <a:solidFill>
              <a:srgbClr val="D6009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dirty="0">
                <a:effectLst/>
                <a:latin typeface="Comic Sans MS" pitchFamily="66" charset="0"/>
              </a:rPr>
              <a:t>Moco</a:t>
            </a:r>
            <a:endParaRPr lang="es-ES" sz="1000" dirty="0">
              <a:effectLst/>
              <a:latin typeface="Comic Sans MS" pitchFamily="66" charset="0"/>
            </a:endParaRPr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1200" b="0" dirty="0">
              <a:effectLst/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2400" b="0" dirty="0">
                <a:latin typeface="Comic Sans MS" pitchFamily="66" charset="0"/>
              </a:rPr>
              <a:t>Enzimas</a:t>
            </a: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2400" b="0" dirty="0">
                <a:latin typeface="Comic Sans MS" pitchFamily="66" charset="0"/>
              </a:rPr>
              <a:t>Factor </a:t>
            </a:r>
            <a:r>
              <a:rPr lang="es-ES" sz="2400" b="0" dirty="0" smtClean="0">
                <a:latin typeface="Comic Sans MS" pitchFamily="66" charset="0"/>
              </a:rPr>
              <a:t>Intrínseco</a:t>
            </a:r>
            <a:endParaRPr lang="es-ES" sz="2400" b="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2400" b="0" dirty="0">
                <a:latin typeface="Comic Sans MS" pitchFamily="66" charset="0"/>
              </a:rPr>
              <a:t>Ácido </a:t>
            </a:r>
            <a:r>
              <a:rPr lang="es-ES" sz="2400" b="0" dirty="0" smtClean="0">
                <a:latin typeface="Comic Sans MS" pitchFamily="66" charset="0"/>
              </a:rPr>
              <a:t>Clorhídrico</a:t>
            </a:r>
            <a:endParaRPr lang="es-ES" sz="2400" b="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ES" sz="2400" b="0" dirty="0">
                <a:latin typeface="Comic Sans MS" pitchFamily="66" charset="0"/>
              </a:rPr>
              <a:t>Agua, electrolitos</a:t>
            </a:r>
          </a:p>
          <a:p>
            <a:pPr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082865" y="49532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67544" y="528996"/>
            <a:ext cx="2016224" cy="379723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/>
              <a:t>II. SECRECIÓN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5056188" y="2132013"/>
            <a:ext cx="2663825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7454854" y="1287799"/>
            <a:ext cx="1175323" cy="461665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b="0" dirty="0" smtClean="0">
                <a:effectLst/>
                <a:latin typeface="Comic Sans MS" pitchFamily="66" charset="0"/>
              </a:rPr>
              <a:t>Células</a:t>
            </a:r>
            <a:endParaRPr lang="es-ES" sz="2400" b="0" dirty="0">
              <a:effectLst/>
              <a:latin typeface="Comic Sans MS" pitchFamily="66" charset="0"/>
            </a:endParaRP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6842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86036" name="Picture 20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7" t="26848" r="14055" b="10184"/>
          <a:stretch>
            <a:fillRect/>
          </a:stretch>
        </p:blipFill>
        <p:spPr bwMode="auto">
          <a:xfrm>
            <a:off x="2771775" y="2420938"/>
            <a:ext cx="2478088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9890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2293842" y="1574203"/>
            <a:ext cx="343395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EPITELIO GÁSTRICO</a:t>
            </a:r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981111" y="2424490"/>
            <a:ext cx="1604927" cy="861774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CARDIAS: </a:t>
            </a:r>
          </a:p>
          <a:p>
            <a:pPr algn="l"/>
            <a:endParaRPr lang="es-ES_tradnl" sz="1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Mucosas </a:t>
            </a: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5424488" y="2440489"/>
            <a:ext cx="3140603" cy="2769989"/>
          </a:xfrm>
          <a:prstGeom prst="rect">
            <a:avLst/>
          </a:prstGeom>
          <a:solidFill>
            <a:srgbClr val="FF99C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FONDO-CUERPO:</a:t>
            </a:r>
          </a:p>
          <a:p>
            <a:pPr algn="l"/>
            <a:endParaRPr lang="es-ES_tradnl" sz="900" b="0" dirty="0" smtClean="0">
              <a:effectLst/>
            </a:endParaRPr>
          </a:p>
          <a:p>
            <a:pPr algn="l"/>
            <a:endParaRPr lang="es-ES_tradnl" sz="9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Mucosas: </a:t>
            </a:r>
            <a:r>
              <a:rPr lang="es-ES_tradnl" dirty="0">
                <a:effectLst/>
              </a:rPr>
              <a:t>moco</a:t>
            </a:r>
          </a:p>
          <a:p>
            <a:pPr algn="l"/>
            <a:r>
              <a:rPr lang="es-ES_tradnl" sz="2000" b="0" dirty="0">
                <a:effectLst/>
              </a:rPr>
              <a:t>C. Madre</a:t>
            </a:r>
          </a:p>
          <a:p>
            <a:pPr algn="l"/>
            <a:r>
              <a:rPr lang="es-ES_tradnl" sz="2000" b="0" dirty="0">
                <a:effectLst/>
              </a:rPr>
              <a:t>C. Parietales: </a:t>
            </a:r>
            <a:r>
              <a:rPr lang="es-ES" dirty="0" smtClean="0">
                <a:effectLst/>
              </a:rPr>
              <a:t>Ácido, FI</a:t>
            </a:r>
            <a:endParaRPr lang="es-ES_tradnl" sz="2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</a:t>
            </a:r>
            <a:r>
              <a:rPr lang="es-ES_tradnl" sz="2000" b="0" dirty="0" smtClean="0">
                <a:effectLst/>
              </a:rPr>
              <a:t>Principales: </a:t>
            </a:r>
            <a:r>
              <a:rPr lang="es-ES" dirty="0" smtClean="0">
                <a:effectLst/>
              </a:rPr>
              <a:t>Pepsinógeno,</a:t>
            </a:r>
            <a:endParaRPr lang="es-ES" b="0" dirty="0">
              <a:effectLst/>
            </a:endParaRPr>
          </a:p>
          <a:p>
            <a:pPr algn="l"/>
            <a:r>
              <a:rPr lang="es-ES" dirty="0">
                <a:effectLst/>
              </a:rPr>
              <a:t>    </a:t>
            </a:r>
            <a:r>
              <a:rPr lang="es-ES" dirty="0" smtClean="0">
                <a:effectLst/>
              </a:rPr>
              <a:t>               Lipasa</a:t>
            </a:r>
            <a:endParaRPr lang="es-ES_tradnl" sz="2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</a:t>
            </a:r>
            <a:r>
              <a:rPr lang="es-ES_tradnl" sz="2000" b="0" dirty="0" smtClean="0">
                <a:effectLst/>
              </a:rPr>
              <a:t>ECL: </a:t>
            </a:r>
            <a:r>
              <a:rPr lang="es-ES_tradnl" dirty="0">
                <a:effectLst/>
              </a:rPr>
              <a:t>Histamina</a:t>
            </a:r>
          </a:p>
          <a:p>
            <a:pPr algn="l"/>
            <a:r>
              <a:rPr lang="es-ES_tradnl" sz="2000" b="0" dirty="0">
                <a:effectLst/>
              </a:rPr>
              <a:t>C. “D”: </a:t>
            </a:r>
            <a:r>
              <a:rPr lang="es-ES_tradnl" dirty="0" smtClean="0">
                <a:effectLst/>
              </a:rPr>
              <a:t>SIH</a:t>
            </a:r>
            <a:endParaRPr lang="es-ES_tradnl" dirty="0">
              <a:effectLst/>
            </a:endParaRP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468313" y="3716338"/>
            <a:ext cx="2128837" cy="1492250"/>
          </a:xfrm>
          <a:prstGeom prst="rect">
            <a:avLst/>
          </a:prstGeom>
          <a:solidFill>
            <a:srgbClr val="FFA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ANTRO:</a:t>
            </a:r>
          </a:p>
          <a:p>
            <a:pPr algn="l"/>
            <a:endParaRPr lang="es-ES_tradnl" sz="1000" b="0" dirty="0">
              <a:effectLst/>
            </a:endParaRPr>
          </a:p>
          <a:p>
            <a:pPr algn="l"/>
            <a:r>
              <a:rPr lang="es-ES_tradnl" sz="2000" b="0" dirty="0">
                <a:effectLst/>
              </a:rPr>
              <a:t>C. Mucosas: </a:t>
            </a:r>
            <a:r>
              <a:rPr lang="es-ES_tradnl" dirty="0">
                <a:effectLst/>
              </a:rPr>
              <a:t>moco</a:t>
            </a:r>
          </a:p>
          <a:p>
            <a:pPr algn="l"/>
            <a:r>
              <a:rPr lang="es-ES_tradnl" sz="2000" b="0" dirty="0">
                <a:effectLst/>
              </a:rPr>
              <a:t>C. “G”: </a:t>
            </a:r>
            <a:r>
              <a:rPr lang="es-ES_tradnl" dirty="0">
                <a:effectLst/>
              </a:rPr>
              <a:t>gastrina</a:t>
            </a:r>
          </a:p>
          <a:p>
            <a:pPr algn="l"/>
            <a:r>
              <a:rPr lang="es-ES_tradnl" sz="2000" b="0" dirty="0">
                <a:effectLst/>
              </a:rPr>
              <a:t>C. “D”: </a:t>
            </a:r>
            <a:r>
              <a:rPr lang="es-ES_tradnl" dirty="0">
                <a:effectLst/>
              </a:rPr>
              <a:t>SIH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709553" y="515858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034368" y="871273"/>
            <a:ext cx="1574470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</a:t>
            </a:r>
            <a:r>
              <a:rPr lang="es-ES" sz="1800" dirty="0" smtClean="0">
                <a:effectLst/>
              </a:rPr>
              <a:t>. Contenido</a:t>
            </a:r>
            <a:endParaRPr lang="es-ES" sz="1800" dirty="0">
              <a:effectLst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1" grpId="0" animBg="1"/>
      <p:bldP spid="86042" grpId="0" animBg="1"/>
      <p:bldP spid="860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64" name="Picture 20" descr="glandula oxintica 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41325"/>
            <a:ext cx="5554662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65" name="Rectangle 21"/>
          <p:cNvSpPr>
            <a:spLocks noChangeArrowheads="1"/>
          </p:cNvSpPr>
          <p:nvPr/>
        </p:nvSpPr>
        <p:spPr bwMode="auto">
          <a:xfrm>
            <a:off x="1547813" y="6021388"/>
            <a:ext cx="2519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6955358" y="2107506"/>
            <a:ext cx="12890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Glándula </a:t>
            </a:r>
          </a:p>
          <a:p>
            <a:r>
              <a:rPr lang="es-ES_tradnl" sz="2000" b="0">
                <a:effectLst/>
              </a:rPr>
              <a:t>Gástrica </a:t>
            </a:r>
          </a:p>
          <a:p>
            <a:r>
              <a:rPr lang="es-ES_tradnl" sz="2000" b="0">
                <a:effectLst/>
              </a:rPr>
              <a:t>Oxíntica</a:t>
            </a:r>
          </a:p>
        </p:txBody>
      </p:sp>
      <p:sp>
        <p:nvSpPr>
          <p:cNvPr id="236567" name="Oval 23"/>
          <p:cNvSpPr>
            <a:spLocks noChangeArrowheads="1"/>
          </p:cNvSpPr>
          <p:nvPr/>
        </p:nvSpPr>
        <p:spPr bwMode="auto">
          <a:xfrm>
            <a:off x="4787900" y="1052513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36568" name="Picture 24" descr="gpit"/>
          <p:cNvPicPr>
            <a:picLocks noChangeAspect="1" noChangeArrowheads="1"/>
          </p:cNvPicPr>
          <p:nvPr/>
        </p:nvPicPr>
        <p:blipFill rotWithShape="1">
          <a:blip r:embed="rId3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" t="2284" r="6601" b="1266"/>
          <a:stretch/>
        </p:blipFill>
        <p:spPr bwMode="auto">
          <a:xfrm>
            <a:off x="6516688" y="3221038"/>
            <a:ext cx="2016125" cy="33512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69" name="Rectangle 25"/>
          <p:cNvSpPr>
            <a:spLocks noChangeArrowheads="1"/>
          </p:cNvSpPr>
          <p:nvPr/>
        </p:nvSpPr>
        <p:spPr bwMode="auto">
          <a:xfrm>
            <a:off x="7657926" y="3225800"/>
            <a:ext cx="874887" cy="144463"/>
          </a:xfrm>
          <a:prstGeom prst="rect">
            <a:avLst/>
          </a:prstGeom>
          <a:solidFill>
            <a:srgbClr val="CFE9EB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es-VE"/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7320483" y="3140968"/>
            <a:ext cx="923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apertura</a:t>
            </a:r>
          </a:p>
        </p:txBody>
      </p:sp>
      <p:sp>
        <p:nvSpPr>
          <p:cNvPr id="236572" name="Rectangle 28"/>
          <p:cNvSpPr>
            <a:spLocks noChangeArrowheads="1"/>
          </p:cNvSpPr>
          <p:nvPr/>
        </p:nvSpPr>
        <p:spPr bwMode="auto">
          <a:xfrm>
            <a:off x="1404938" y="376872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36573" name="Picture 29" descr="PITS GASTRI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1673225" cy="12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74" name="Text Box 30"/>
          <p:cNvSpPr txBox="1">
            <a:spLocks noChangeArrowheads="1"/>
          </p:cNvSpPr>
          <p:nvPr/>
        </p:nvSpPr>
        <p:spPr bwMode="auto">
          <a:xfrm>
            <a:off x="468313" y="5373688"/>
            <a:ext cx="219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“PITS” GÁSTRICOS</a:t>
            </a:r>
          </a:p>
        </p:txBody>
      </p:sp>
      <p:sp>
        <p:nvSpPr>
          <p:cNvPr id="236575" name="Oval 31"/>
          <p:cNvSpPr>
            <a:spLocks noChangeArrowheads="1"/>
          </p:cNvSpPr>
          <p:nvPr/>
        </p:nvSpPr>
        <p:spPr bwMode="auto">
          <a:xfrm>
            <a:off x="1187450" y="4292600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7" name="Rectangle 33"/>
          <p:cNvSpPr>
            <a:spLocks noChangeArrowheads="1"/>
          </p:cNvSpPr>
          <p:nvPr/>
        </p:nvSpPr>
        <p:spPr bwMode="auto">
          <a:xfrm>
            <a:off x="2339975" y="476250"/>
            <a:ext cx="2879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36578" name="Rectangle 34"/>
          <p:cNvSpPr>
            <a:spLocks noChangeArrowheads="1"/>
          </p:cNvSpPr>
          <p:nvPr/>
        </p:nvSpPr>
        <p:spPr bwMode="auto">
          <a:xfrm>
            <a:off x="3059113" y="98107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79" name="Rectangle 35"/>
          <p:cNvSpPr>
            <a:spLocks noChangeArrowheads="1"/>
          </p:cNvSpPr>
          <p:nvPr/>
        </p:nvSpPr>
        <p:spPr bwMode="auto">
          <a:xfrm>
            <a:off x="3203575" y="1484313"/>
            <a:ext cx="730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76" name="Freeform 32"/>
          <p:cNvSpPr>
            <a:spLocks/>
          </p:cNvSpPr>
          <p:nvPr/>
        </p:nvSpPr>
        <p:spPr bwMode="auto">
          <a:xfrm>
            <a:off x="684213" y="765175"/>
            <a:ext cx="2519362" cy="3598863"/>
          </a:xfrm>
          <a:custGeom>
            <a:avLst/>
            <a:gdLst>
              <a:gd name="T0" fmla="*/ 703 w 2745"/>
              <a:gd name="T1" fmla="*/ 2042 h 2042"/>
              <a:gd name="T2" fmla="*/ 250 w 2745"/>
              <a:gd name="T3" fmla="*/ 363 h 2042"/>
              <a:gd name="T4" fmla="*/ 2200 w 2745"/>
              <a:gd name="T5" fmla="*/ 0 h 2042"/>
              <a:gd name="T6" fmla="*/ 2745 w 2745"/>
              <a:gd name="T7" fmla="*/ 363 h 2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5" h="2042">
                <a:moveTo>
                  <a:pt x="703" y="2042"/>
                </a:moveTo>
                <a:cubicBezTo>
                  <a:pt x="351" y="1372"/>
                  <a:pt x="0" y="703"/>
                  <a:pt x="250" y="363"/>
                </a:cubicBezTo>
                <a:cubicBezTo>
                  <a:pt x="500" y="23"/>
                  <a:pt x="1784" y="0"/>
                  <a:pt x="2200" y="0"/>
                </a:cubicBezTo>
                <a:cubicBezTo>
                  <a:pt x="2616" y="0"/>
                  <a:pt x="2654" y="303"/>
                  <a:pt x="2745" y="363"/>
                </a:cubicBezTo>
              </a:path>
            </a:pathLst>
          </a:custGeom>
          <a:noFill/>
          <a:ln w="38100" cmpd="sng">
            <a:solidFill>
              <a:srgbClr val="00767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6580" name="Rectangle 36"/>
          <p:cNvSpPr>
            <a:spLocks noChangeArrowheads="1"/>
          </p:cNvSpPr>
          <p:nvPr/>
        </p:nvSpPr>
        <p:spPr bwMode="auto">
          <a:xfrm>
            <a:off x="3492500" y="98107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6581" name="Text Box 37"/>
          <p:cNvSpPr txBox="1">
            <a:spLocks noChangeArrowheads="1"/>
          </p:cNvSpPr>
          <p:nvPr/>
        </p:nvSpPr>
        <p:spPr bwMode="auto">
          <a:xfrm>
            <a:off x="3443288" y="860425"/>
            <a:ext cx="687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953527" y="6167438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6667191" y="404664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6992006" y="821700"/>
            <a:ext cx="1574470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</a:t>
            </a:r>
            <a:r>
              <a:rPr lang="es-ES" sz="1800" dirty="0" smtClean="0">
                <a:effectLst/>
              </a:rPr>
              <a:t>. Contenido</a:t>
            </a:r>
            <a:endParaRPr lang="es-ES" sz="1800" dirty="0">
              <a:effectLst/>
            </a:endParaRP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357619" y="30743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4450" y="65976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" name="Rectángulo 2"/>
          <p:cNvSpPr/>
          <p:nvPr/>
        </p:nvSpPr>
        <p:spPr bwMode="auto">
          <a:xfrm>
            <a:off x="4787900" y="476250"/>
            <a:ext cx="4318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4322733" y="4302074"/>
            <a:ext cx="46516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276837" y="4509120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ECL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6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74" grpId="0"/>
      <p:bldP spid="236575" grpId="0" animBg="1"/>
      <p:bldP spid="23657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 descr="gladula oxintica fund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2" r="13937"/>
          <a:stretch>
            <a:fillRect/>
          </a:stretch>
        </p:blipFill>
        <p:spPr bwMode="auto">
          <a:xfrm>
            <a:off x="1784205" y="692150"/>
            <a:ext cx="560705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6599093" y="3357563"/>
            <a:ext cx="936625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494879" y="886003"/>
            <a:ext cx="12890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Glándula </a:t>
            </a:r>
          </a:p>
          <a:p>
            <a:r>
              <a:rPr lang="es-ES_tradnl" sz="2000" b="0">
                <a:effectLst/>
              </a:rPr>
              <a:t>Gástrica </a:t>
            </a:r>
          </a:p>
          <a:p>
            <a:r>
              <a:rPr lang="es-ES_tradnl" sz="2000" b="0">
                <a:effectLst/>
              </a:rPr>
              <a:t>Fúndica</a:t>
            </a:r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 flipH="1" flipV="1">
            <a:off x="3647930" y="2060575"/>
            <a:ext cx="144463" cy="38163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06869" name="Picture 21" descr="c parietal y principal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55" y="3357563"/>
            <a:ext cx="1992313" cy="29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70" name="Line 22"/>
          <p:cNvSpPr>
            <a:spLocks noChangeShapeType="1"/>
          </p:cNvSpPr>
          <p:nvPr/>
        </p:nvSpPr>
        <p:spPr bwMode="auto">
          <a:xfrm>
            <a:off x="6240318" y="3933825"/>
            <a:ext cx="1655762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1" name="Line 23"/>
          <p:cNvSpPr>
            <a:spLocks noChangeShapeType="1"/>
          </p:cNvSpPr>
          <p:nvPr/>
        </p:nvSpPr>
        <p:spPr bwMode="auto">
          <a:xfrm>
            <a:off x="6240318" y="3933825"/>
            <a:ext cx="719137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3" name="Line 25"/>
          <p:cNvSpPr>
            <a:spLocks noChangeShapeType="1"/>
          </p:cNvSpPr>
          <p:nvPr/>
        </p:nvSpPr>
        <p:spPr bwMode="auto">
          <a:xfrm flipV="1">
            <a:off x="6311755" y="5661025"/>
            <a:ext cx="16557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76" name="Oval 28"/>
          <p:cNvSpPr>
            <a:spLocks noChangeArrowheads="1"/>
          </p:cNvSpPr>
          <p:nvPr/>
        </p:nvSpPr>
        <p:spPr bwMode="auto">
          <a:xfrm>
            <a:off x="7392843" y="3787775"/>
            <a:ext cx="863600" cy="936625"/>
          </a:xfrm>
          <a:prstGeom prst="ellips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7" name="Oval 29"/>
          <p:cNvSpPr>
            <a:spLocks noChangeArrowheads="1"/>
          </p:cNvSpPr>
          <p:nvPr/>
        </p:nvSpPr>
        <p:spPr bwMode="auto">
          <a:xfrm>
            <a:off x="7680180" y="5300663"/>
            <a:ext cx="647700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8" name="Rectangle 30"/>
          <p:cNvSpPr>
            <a:spLocks noChangeArrowheads="1"/>
          </p:cNvSpPr>
          <p:nvPr/>
        </p:nvSpPr>
        <p:spPr bwMode="auto">
          <a:xfrm>
            <a:off x="3359005" y="692150"/>
            <a:ext cx="288925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9" name="Line 31"/>
          <p:cNvSpPr>
            <a:spLocks noChangeShapeType="1"/>
          </p:cNvSpPr>
          <p:nvPr/>
        </p:nvSpPr>
        <p:spPr bwMode="auto">
          <a:xfrm flipH="1" flipV="1">
            <a:off x="3432030" y="981075"/>
            <a:ext cx="142875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2496993" y="236538"/>
            <a:ext cx="1601787" cy="7016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HCl</a:t>
            </a:r>
            <a:r>
              <a:rPr lang="es-ES_tradnl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FI</a:t>
            </a:r>
          </a:p>
          <a:p>
            <a:r>
              <a:rPr lang="es-ES_tradnl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Pepsinógeno</a:t>
            </a:r>
            <a:endParaRPr lang="es-ES_tradnl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880" name="Oval 32"/>
          <p:cNvSpPr>
            <a:spLocks noChangeArrowheads="1"/>
          </p:cNvSpPr>
          <p:nvPr/>
        </p:nvSpPr>
        <p:spPr bwMode="auto">
          <a:xfrm rot="1588138">
            <a:off x="6600680" y="4652963"/>
            <a:ext cx="935038" cy="647700"/>
          </a:xfrm>
          <a:prstGeom prst="ellips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82" name="Text Box 34"/>
          <p:cNvSpPr txBox="1">
            <a:spLocks noChangeArrowheads="1"/>
          </p:cNvSpPr>
          <p:nvPr/>
        </p:nvSpPr>
        <p:spPr bwMode="auto">
          <a:xfrm>
            <a:off x="7505087" y="891963"/>
            <a:ext cx="1081088" cy="395288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/>
                <a:latin typeface="Comic Sans MS" pitchFamily="66" charset="0"/>
              </a:rPr>
              <a:t>Células</a:t>
            </a:r>
          </a:p>
        </p:txBody>
      </p:sp>
      <p:sp>
        <p:nvSpPr>
          <p:cNvPr id="206884" name="Text Box 36"/>
          <p:cNvSpPr txBox="1">
            <a:spLocks noChangeArrowheads="1"/>
          </p:cNvSpPr>
          <p:nvPr/>
        </p:nvSpPr>
        <p:spPr bwMode="auto">
          <a:xfrm>
            <a:off x="4079730" y="404813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pic>
        <p:nvPicPr>
          <p:cNvPr id="2050" name="Picture 2" descr="C:\Users\ximena\Desktop\Mucus_cel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619" y="1609271"/>
            <a:ext cx="1056821" cy="105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 de flecha"/>
          <p:cNvCxnSpPr/>
          <p:nvPr/>
        </p:nvCxnSpPr>
        <p:spPr bwMode="auto">
          <a:xfrm>
            <a:off x="7316520" y="1844675"/>
            <a:ext cx="611187" cy="85725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443663" y="6656784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7013431" y="453055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560242" y="192105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4835380" y="817109"/>
            <a:ext cx="1367631" cy="315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700836" y="729219"/>
            <a:ext cx="1239442" cy="338554"/>
          </a:xfrm>
          <a:prstGeom prst="rect">
            <a:avLst/>
          </a:prstGeom>
          <a:noFill/>
          <a:ln w="38100">
            <a:solidFill>
              <a:srgbClr val="0099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Capa moco</a:t>
            </a:r>
            <a:endParaRPr lang="es-VE" dirty="0"/>
          </a:p>
        </p:txBody>
      </p:sp>
      <p:sp>
        <p:nvSpPr>
          <p:cNvPr id="5" name="Rectángulo 4"/>
          <p:cNvSpPr/>
          <p:nvPr/>
        </p:nvSpPr>
        <p:spPr bwMode="auto">
          <a:xfrm>
            <a:off x="5051078" y="1608212"/>
            <a:ext cx="2280186" cy="9585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4584475" y="2674839"/>
            <a:ext cx="1798120" cy="5558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1887369" y="2666092"/>
            <a:ext cx="953149" cy="7427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1928712" y="2831385"/>
            <a:ext cx="1083951" cy="523220"/>
          </a:xfrm>
          <a:prstGeom prst="rect">
            <a:avLst/>
          </a:prstGeom>
          <a:noFill/>
          <a:ln w="3810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Migración </a:t>
            </a:r>
          </a:p>
          <a:p>
            <a:pPr algn="l"/>
            <a:r>
              <a:rPr lang="es-VE" sz="1400" dirty="0" smtClean="0"/>
              <a:t>celular</a:t>
            </a:r>
            <a:endParaRPr lang="es-VE" sz="1400" baseline="30000" dirty="0" smtClean="0"/>
          </a:p>
        </p:txBody>
      </p:sp>
      <p:sp>
        <p:nvSpPr>
          <p:cNvPr id="8" name="Rectángulo 7"/>
          <p:cNvSpPr/>
          <p:nvPr/>
        </p:nvSpPr>
        <p:spPr bwMode="auto">
          <a:xfrm>
            <a:off x="4673423" y="3439716"/>
            <a:ext cx="1482753" cy="8163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4735030" y="4724400"/>
            <a:ext cx="1409951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4685909" y="4651159"/>
            <a:ext cx="1027845" cy="523220"/>
          </a:xfrm>
          <a:prstGeom prst="rect">
            <a:avLst/>
          </a:prstGeom>
          <a:noFill/>
          <a:ln w="38100">
            <a:solidFill>
              <a:srgbClr val="99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C. ECL</a:t>
            </a:r>
          </a:p>
          <a:p>
            <a:pPr algn="l"/>
            <a:r>
              <a:rPr lang="es-VE" sz="1400" dirty="0" smtClean="0"/>
              <a:t>Histamina</a:t>
            </a:r>
            <a:endParaRPr lang="es-VE" sz="1400" baseline="30000" dirty="0" smtClean="0"/>
          </a:p>
        </p:txBody>
      </p:sp>
      <p:sp>
        <p:nvSpPr>
          <p:cNvPr id="10" name="Rectángulo 9"/>
          <p:cNvSpPr/>
          <p:nvPr/>
        </p:nvSpPr>
        <p:spPr bwMode="auto">
          <a:xfrm>
            <a:off x="4685905" y="5661025"/>
            <a:ext cx="1649663" cy="763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4423424" y="2566760"/>
            <a:ext cx="249999" cy="151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4355976" y="2420888"/>
            <a:ext cx="304712" cy="1728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4588706" y="2598345"/>
            <a:ext cx="1938351" cy="523220"/>
          </a:xfrm>
          <a:prstGeom prst="rect">
            <a:avLst/>
          </a:prstGeom>
          <a:noFill/>
          <a:ln w="3810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C. MUCOSAS cuello</a:t>
            </a:r>
          </a:p>
          <a:p>
            <a:pPr algn="l"/>
            <a:r>
              <a:rPr lang="es-VE" sz="1400" dirty="0" smtClean="0"/>
              <a:t>C. madre</a:t>
            </a:r>
            <a:endParaRPr lang="es-VE" sz="1400" baseline="30000" dirty="0" smtClean="0"/>
          </a:p>
        </p:txBody>
      </p:sp>
      <p:sp>
        <p:nvSpPr>
          <p:cNvPr id="13" name="Abrir llave 12"/>
          <p:cNvSpPr/>
          <p:nvPr/>
        </p:nvSpPr>
        <p:spPr bwMode="auto">
          <a:xfrm>
            <a:off x="4407314" y="2566760"/>
            <a:ext cx="146738" cy="55480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4633914" y="3292652"/>
            <a:ext cx="1598515" cy="73866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C. PARIETALES</a:t>
            </a:r>
          </a:p>
          <a:p>
            <a:pPr algn="l"/>
            <a:r>
              <a:rPr lang="es-VE" sz="1400" dirty="0" err="1" smtClean="0"/>
              <a:t>HCl</a:t>
            </a:r>
            <a:endParaRPr lang="es-VE" sz="1400" dirty="0" smtClean="0"/>
          </a:p>
          <a:p>
            <a:pPr algn="l"/>
            <a:r>
              <a:rPr lang="es-VE" sz="1400" dirty="0" smtClean="0"/>
              <a:t>FI</a:t>
            </a:r>
          </a:p>
        </p:txBody>
      </p:sp>
      <p:sp>
        <p:nvSpPr>
          <p:cNvPr id="47" name="Abrir llave 46"/>
          <p:cNvSpPr/>
          <p:nvPr/>
        </p:nvSpPr>
        <p:spPr bwMode="auto">
          <a:xfrm>
            <a:off x="4427984" y="3378251"/>
            <a:ext cx="146738" cy="55480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5066404" y="1302101"/>
            <a:ext cx="2307042" cy="954107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C. MUCOSAS superficie</a:t>
            </a:r>
          </a:p>
          <a:p>
            <a:pPr algn="l"/>
            <a:r>
              <a:rPr lang="es-VE" sz="1400" dirty="0" smtClean="0"/>
              <a:t>Moco</a:t>
            </a:r>
          </a:p>
          <a:p>
            <a:pPr algn="l"/>
            <a:r>
              <a:rPr lang="es-VE" sz="1400" dirty="0" smtClean="0"/>
              <a:t>Péptidos trébol</a:t>
            </a:r>
          </a:p>
          <a:p>
            <a:pPr algn="l"/>
            <a:r>
              <a:rPr lang="es-VE" sz="1400" dirty="0" smtClean="0"/>
              <a:t>HCO</a:t>
            </a:r>
            <a:r>
              <a:rPr lang="es-VE" sz="1400" baseline="-25000" dirty="0" smtClean="0"/>
              <a:t>3</a:t>
            </a:r>
            <a:r>
              <a:rPr lang="es-VE" sz="1400" baseline="30000" dirty="0" smtClean="0"/>
              <a:t>-</a:t>
            </a:r>
          </a:p>
        </p:txBody>
      </p:sp>
      <p:sp>
        <p:nvSpPr>
          <p:cNvPr id="14" name="Rectángulo 13"/>
          <p:cNvSpPr/>
          <p:nvPr/>
        </p:nvSpPr>
        <p:spPr bwMode="auto">
          <a:xfrm>
            <a:off x="4499992" y="5695949"/>
            <a:ext cx="193588" cy="5778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9" name="Abrir llave 48"/>
          <p:cNvSpPr/>
          <p:nvPr/>
        </p:nvSpPr>
        <p:spPr bwMode="auto">
          <a:xfrm>
            <a:off x="4446528" y="5661025"/>
            <a:ext cx="146738" cy="55480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4628265" y="5692610"/>
            <a:ext cx="1680268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C. PRINCIPALES</a:t>
            </a:r>
          </a:p>
          <a:p>
            <a:pPr algn="l"/>
            <a:r>
              <a:rPr lang="es-VE" sz="1400" dirty="0" smtClean="0"/>
              <a:t>Pepsinógeno</a:t>
            </a:r>
            <a:endParaRPr lang="es-VE" sz="14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2068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2068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4" grpId="0" animBg="1"/>
      <p:bldP spid="206870" grpId="0" animBg="1"/>
      <p:bldP spid="206871" grpId="0" animBg="1"/>
      <p:bldP spid="206873" grpId="0" animBg="1"/>
      <p:bldP spid="206876" grpId="0" animBg="1"/>
      <p:bldP spid="206877" grpId="0" animBg="1"/>
      <p:bldP spid="206879" grpId="0" animBg="1"/>
      <p:bldP spid="206862" grpId="0"/>
      <p:bldP spid="206880" grpId="0" animBg="1"/>
      <p:bldP spid="2" grpId="0" animBg="1"/>
      <p:bldP spid="40" grpId="0" animBg="1"/>
      <p:bldP spid="35" grpId="0" animBg="1"/>
      <p:bldP spid="33" grpId="0" animBg="1"/>
      <p:bldP spid="13" grpId="0" animBg="1"/>
      <p:bldP spid="34" grpId="0" animBg="1"/>
      <p:bldP spid="47" grpId="0" animBg="1"/>
      <p:bldP spid="32" grpId="0" animBg="1"/>
      <p:bldP spid="49" grpId="0" animBg="1"/>
      <p:bldP spid="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mucosa antral cels G marron oscuro, cels D somatostatina marron mas cl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0838"/>
            <a:ext cx="2573337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611188" y="3357563"/>
            <a:ext cx="159226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rgbClr val="7900F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“G”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marron oscuro,</a:t>
            </a:r>
          </a:p>
          <a:p>
            <a:pPr algn="l"/>
            <a:r>
              <a:rPr lang="es-ES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“D”</a:t>
            </a:r>
            <a:r>
              <a:rPr lang="es-ES" b="0">
                <a:solidFill>
                  <a:srgbClr val="C285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marron claro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644949" y="1130234"/>
            <a:ext cx="2505814" cy="400110"/>
          </a:xfrm>
          <a:prstGeom prst="rect">
            <a:avLst/>
          </a:prstGeom>
          <a:solidFill>
            <a:srgbClr val="D5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/>
              </a:rPr>
              <a:t>MUCOSA ANTRAL</a:t>
            </a:r>
          </a:p>
        </p:txBody>
      </p:sp>
      <p:pic>
        <p:nvPicPr>
          <p:cNvPr id="129031" name="Picture 7" descr="cels G oscuras cerca nervios GRP mucosa ant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2519363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3276600" y="3357563"/>
            <a:ext cx="18605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rgbClr val="7900F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“G”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marrón oscuro</a:t>
            </a:r>
          </a:p>
          <a:p>
            <a:pPr algn="l"/>
            <a:r>
              <a:rPr lang="es-ES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NERVIOS “GRP”</a:t>
            </a: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alrededor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1551981" y="4608527"/>
            <a:ext cx="2654894" cy="107721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>
                <a:solidFill>
                  <a:srgbClr val="7900F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 = gastrina</a:t>
            </a:r>
          </a:p>
          <a:p>
            <a:pPr algn="l"/>
            <a:r>
              <a:rPr lang="es-ES" dirty="0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 = </a:t>
            </a:r>
            <a:r>
              <a:rPr lang="es-ES" dirty="0" err="1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somatostatina</a:t>
            </a:r>
            <a:endParaRPr lang="es-ES" dirty="0">
              <a:solidFill>
                <a:srgbClr val="33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GRP = péptido </a:t>
            </a:r>
            <a:r>
              <a:rPr lang="es-E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liberador </a:t>
            </a:r>
          </a:p>
          <a:p>
            <a:pPr algn="l"/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de </a:t>
            </a:r>
            <a:r>
              <a:rPr lang="es-ES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</p:txBody>
      </p:sp>
      <p:sp>
        <p:nvSpPr>
          <p:cNvPr id="129040" name="Oval 16"/>
          <p:cNvSpPr>
            <a:spLocks noChangeArrowheads="1"/>
          </p:cNvSpPr>
          <p:nvPr/>
        </p:nvSpPr>
        <p:spPr bwMode="auto">
          <a:xfrm>
            <a:off x="611188" y="2709861"/>
            <a:ext cx="1008484" cy="647701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7665938" y="1419750"/>
            <a:ext cx="926856" cy="369332"/>
          </a:xfrm>
          <a:prstGeom prst="rect">
            <a:avLst/>
          </a:prstGeom>
          <a:solidFill>
            <a:srgbClr val="CBE7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Células</a:t>
            </a:r>
          </a:p>
        </p:txBody>
      </p:sp>
      <p:sp>
        <p:nvSpPr>
          <p:cNvPr id="129044" name="Oval 20"/>
          <p:cNvSpPr>
            <a:spLocks noChangeArrowheads="1"/>
          </p:cNvSpPr>
          <p:nvPr/>
        </p:nvSpPr>
        <p:spPr bwMode="auto">
          <a:xfrm>
            <a:off x="3348038" y="2349500"/>
            <a:ext cx="576262" cy="720725"/>
          </a:xfrm>
          <a:prstGeom prst="ellipse">
            <a:avLst/>
          </a:prstGeom>
          <a:noFill/>
          <a:ln w="9525" algn="ctr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29045" name="Oval 21"/>
          <p:cNvSpPr>
            <a:spLocks noChangeArrowheads="1"/>
          </p:cNvSpPr>
          <p:nvPr/>
        </p:nvSpPr>
        <p:spPr bwMode="auto">
          <a:xfrm rot="1696686">
            <a:off x="4557713" y="1624013"/>
            <a:ext cx="355600" cy="1223962"/>
          </a:xfrm>
          <a:prstGeom prst="ellipse">
            <a:avLst/>
          </a:prstGeom>
          <a:noFill/>
          <a:ln w="9525" algn="ctr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pic>
        <p:nvPicPr>
          <p:cNvPr id="129047" name="Picture 23" descr="cels argirofilas histamina en glándulas gastricas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149725"/>
            <a:ext cx="2484438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6227763" y="5734050"/>
            <a:ext cx="2079625" cy="336550"/>
          </a:xfrm>
          <a:prstGeom prst="rect">
            <a:avLst/>
          </a:prstGeom>
          <a:solidFill>
            <a:srgbClr val="E7B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C. </a:t>
            </a:r>
            <a:r>
              <a:rPr lang="es-ES" dirty="0" smtClean="0">
                <a:effectLst/>
              </a:rPr>
              <a:t>ECL= </a:t>
            </a:r>
            <a:r>
              <a:rPr lang="es-ES" dirty="0">
                <a:effectLst/>
              </a:rPr>
              <a:t>histamina </a:t>
            </a:r>
          </a:p>
        </p:txBody>
      </p:sp>
      <p:sp>
        <p:nvSpPr>
          <p:cNvPr id="129051" name="Oval 27"/>
          <p:cNvSpPr>
            <a:spLocks noChangeArrowheads="1"/>
          </p:cNvSpPr>
          <p:nvPr/>
        </p:nvSpPr>
        <p:spPr bwMode="auto">
          <a:xfrm>
            <a:off x="6696075" y="4500563"/>
            <a:ext cx="788988" cy="6318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52" name="Text Box 28"/>
          <p:cNvSpPr txBox="1">
            <a:spLocks noChangeArrowheads="1"/>
          </p:cNvSpPr>
          <p:nvPr/>
        </p:nvSpPr>
        <p:spPr bwMode="auto">
          <a:xfrm>
            <a:off x="6007516" y="3604954"/>
            <a:ext cx="2452916" cy="400110"/>
          </a:xfrm>
          <a:prstGeom prst="rect">
            <a:avLst/>
          </a:prstGeom>
          <a:solidFill>
            <a:srgbClr val="D5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MUCOSA CUERPO</a:t>
            </a: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6667191" y="577959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036419" y="1001206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/>
      <p:bldP spid="129030" grpId="0" animBg="1"/>
      <p:bldP spid="129032" grpId="0"/>
      <p:bldP spid="129035" grpId="0" animBg="1"/>
      <p:bldP spid="129040" grpId="0" animBg="1"/>
      <p:bldP spid="129044" grpId="0" animBg="1"/>
      <p:bldP spid="129045" grpId="0" animBg="1"/>
      <p:bldP spid="129048" grpId="0" animBg="1"/>
      <p:bldP spid="129051" grpId="0" animBg="1"/>
      <p:bldP spid="1290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92420" y="1834525"/>
            <a:ext cx="535915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va primero </a:t>
            </a:r>
          </a:p>
          <a:p>
            <a:pPr algn="ctr"/>
            <a:r>
              <a:rPr lang="es-VE" sz="4400" b="0" dirty="0" smtClean="0"/>
              <a:t>a</a:t>
            </a:r>
            <a:r>
              <a:rPr lang="es-VE" sz="4400" b="0" dirty="0"/>
              <a:t>ú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4053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106" name="Group 3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925610"/>
              </p:ext>
            </p:extLst>
          </p:nvPr>
        </p:nvGraphicFramePr>
        <p:xfrm>
          <a:off x="1336675" y="206375"/>
          <a:ext cx="7051675" cy="6642735"/>
        </p:xfrm>
        <a:graphic>
          <a:graphicData uri="http://schemas.openxmlformats.org/drawingml/2006/table">
            <a:tbl>
              <a:tblPr/>
              <a:tblGrid>
                <a:gridCol w="2298700"/>
                <a:gridCol w="1873250"/>
                <a:gridCol w="1327150"/>
                <a:gridCol w="1552575"/>
              </a:tblGrid>
              <a:tr h="3222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SECRECIONES GÁSTRICAS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D6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CÉLULAS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ESTÍMULO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FUNCIÓN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BED"/>
                    </a:solidFill>
                  </a:tcPr>
                </a:tc>
              </a:tr>
              <a:tr h="163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MUCOSAS  DEL CUELLO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MOCO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BICARBONATO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Secreción tónica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Aumenta con irritación mucosa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Secretado con moco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Barrera física entre luz y epitelio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Neutraliza ácido gástrico para evitar daño epitelial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BDC"/>
                    </a:solidFill>
                  </a:tcPr>
                </a:tc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PARIETALES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7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ÁCIDO CLORHÍDRICO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FACTOR INTRÍNSECO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gastrina, histamina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 </a:t>
                      </a:r>
                      <a:r>
                        <a:rPr kumimoji="0" lang="es-E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pepsinógeno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pepsina,  mata bacterias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 complejo con </a:t>
                      </a:r>
                      <a:r>
                        <a:rPr kumimoji="0" lang="es-E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Vit</a:t>
                      </a: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B12 para su absorción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DE6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ENTEROCROMAFINES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5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HISTAMINA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gastrina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Estimula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DFD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PRINCIPALES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PEPSINÓGENO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LIPASA GÁSTRICA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ácido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Secretina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Digiere proteínas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Digiere grasas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ED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“D”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F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SOMATOSTATINA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Ácido en estómago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Inhibe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“G”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GASTRINA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ACh, péptidos, y aminoácidos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Estimula secreción gástrica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FF"/>
                    </a:solidFill>
                  </a:tcPr>
                </a:tc>
              </a:tr>
            </a:tbl>
          </a:graphicData>
        </a:graphic>
      </p:graphicFrame>
      <p:sp>
        <p:nvSpPr>
          <p:cNvPr id="162014" name="Line 222"/>
          <p:cNvSpPr>
            <a:spLocks noChangeShapeType="1"/>
          </p:cNvSpPr>
          <p:nvPr/>
        </p:nvSpPr>
        <p:spPr bwMode="auto">
          <a:xfrm>
            <a:off x="3635375" y="1844675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034" name="Line 242"/>
          <p:cNvSpPr>
            <a:spLocks noChangeShapeType="1"/>
          </p:cNvSpPr>
          <p:nvPr/>
        </p:nvSpPr>
        <p:spPr bwMode="auto">
          <a:xfrm>
            <a:off x="3635375" y="5300663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101" name="Line 309"/>
          <p:cNvSpPr>
            <a:spLocks noChangeShapeType="1"/>
          </p:cNvSpPr>
          <p:nvPr/>
        </p:nvSpPr>
        <p:spPr bwMode="auto">
          <a:xfrm>
            <a:off x="3635375" y="3573463"/>
            <a:ext cx="4681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2102" name="Text Box 310"/>
          <p:cNvSpPr txBox="1">
            <a:spLocks noChangeArrowheads="1"/>
          </p:cNvSpPr>
          <p:nvPr/>
        </p:nvSpPr>
        <p:spPr bwMode="auto">
          <a:xfrm>
            <a:off x="-208581" y="228413"/>
            <a:ext cx="181195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-16903" y="6488668"/>
            <a:ext cx="14285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</a:t>
            </a:r>
            <a:endParaRPr lang="es-ES" sz="900" dirty="0" smtClean="0">
              <a:solidFill>
                <a:schemeClr val="bg2"/>
              </a:solidFill>
              <a:effectLst/>
              <a:latin typeface="Arial" charset="0"/>
            </a:endParaRPr>
          </a:p>
          <a:p>
            <a:pPr algn="l"/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DIGESTIVA 2018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4211638" y="4022725"/>
            <a:ext cx="3748087" cy="2071688"/>
          </a:xfrm>
          <a:prstGeom prst="rect">
            <a:avLst/>
          </a:prstGeom>
          <a:solidFill>
            <a:srgbClr val="FDE3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2400">
                <a:effectLst/>
              </a:rPr>
              <a:t>ENZIMAS </a:t>
            </a:r>
          </a:p>
          <a:p>
            <a:pPr algn="l"/>
            <a:endParaRPr lang="es-MX" sz="1000">
              <a:effectLst/>
            </a:endParaRPr>
          </a:p>
          <a:p>
            <a:pPr algn="l"/>
            <a:r>
              <a:rPr lang="es-MX" sz="1800">
                <a:effectLst/>
              </a:rPr>
              <a:t>  </a:t>
            </a:r>
            <a:r>
              <a:rPr lang="es-MX" sz="2000">
                <a:effectLst/>
              </a:rPr>
              <a:t>PEPSINA</a:t>
            </a:r>
          </a:p>
          <a:p>
            <a:pPr algn="l"/>
            <a:r>
              <a:rPr lang="es-MX" sz="1400" b="0">
                <a:effectLst/>
              </a:rPr>
              <a:t>    </a:t>
            </a:r>
            <a:r>
              <a:rPr lang="es-MX" sz="1800" b="0">
                <a:effectLst/>
              </a:rPr>
              <a:t>Inicia digestión proteínas 15 %</a:t>
            </a:r>
          </a:p>
          <a:p>
            <a:pPr algn="l"/>
            <a:endParaRPr lang="es-MX" sz="1800">
              <a:effectLst/>
            </a:endParaRPr>
          </a:p>
          <a:p>
            <a:pPr algn="l"/>
            <a:r>
              <a:rPr lang="es-MX" sz="1400">
                <a:effectLst/>
              </a:rPr>
              <a:t>   </a:t>
            </a:r>
            <a:r>
              <a:rPr lang="es-MX" sz="2000">
                <a:effectLst/>
              </a:rPr>
              <a:t>LIPASA</a:t>
            </a:r>
            <a:r>
              <a:rPr lang="es-MX">
                <a:effectLst/>
              </a:rPr>
              <a:t> gástrica </a:t>
            </a:r>
          </a:p>
          <a:p>
            <a:pPr algn="l"/>
            <a:r>
              <a:rPr lang="es-MX" sz="1800">
                <a:effectLst/>
              </a:rPr>
              <a:t>  </a:t>
            </a:r>
            <a:r>
              <a:rPr lang="es-MX" sz="1800" b="0">
                <a:effectLst/>
              </a:rPr>
              <a:t>Inicia digestión grasas 10-30 %</a:t>
            </a:r>
          </a:p>
        </p:txBody>
      </p:sp>
      <p:pic>
        <p:nvPicPr>
          <p:cNvPr id="233479" name="Picture 7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884238"/>
            <a:ext cx="4356100" cy="28987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5824538" y="2492375"/>
            <a:ext cx="2049462" cy="641350"/>
          </a:xfrm>
          <a:prstGeom prst="rect">
            <a:avLst/>
          </a:prstGeom>
          <a:solidFill>
            <a:srgbClr val="FBB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C. </a:t>
            </a:r>
            <a:r>
              <a:rPr lang="es-ES" sz="1800" dirty="0">
                <a:effectLst/>
              </a:rPr>
              <a:t>PRINCIPALES</a:t>
            </a:r>
          </a:p>
          <a:p>
            <a:r>
              <a:rPr lang="es-ES" sz="1800" dirty="0">
                <a:effectLst/>
              </a:rPr>
              <a:t>Enzimas</a:t>
            </a:r>
            <a:endParaRPr lang="es-ES" sz="1400" dirty="0">
              <a:effectLst/>
            </a:endParaRPr>
          </a:p>
        </p:txBody>
      </p:sp>
      <p:sp>
        <p:nvSpPr>
          <p:cNvPr id="233484" name="Line 12"/>
          <p:cNvSpPr>
            <a:spLocks noChangeShapeType="1"/>
          </p:cNvSpPr>
          <p:nvPr/>
        </p:nvSpPr>
        <p:spPr bwMode="auto">
          <a:xfrm flipH="1" flipV="1">
            <a:off x="5013325" y="2630488"/>
            <a:ext cx="71913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3485" name="Line 13"/>
          <p:cNvSpPr>
            <a:spLocks noChangeShapeType="1"/>
          </p:cNvSpPr>
          <p:nvPr/>
        </p:nvSpPr>
        <p:spPr bwMode="auto">
          <a:xfrm flipH="1">
            <a:off x="5086350" y="2846388"/>
            <a:ext cx="719138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3487" name="Oval 15"/>
          <p:cNvSpPr>
            <a:spLocks noChangeArrowheads="1"/>
          </p:cNvSpPr>
          <p:nvPr/>
        </p:nvSpPr>
        <p:spPr bwMode="auto">
          <a:xfrm>
            <a:off x="3860800" y="1911350"/>
            <a:ext cx="1512888" cy="15113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3492" name="Text Box 20"/>
          <p:cNvSpPr txBox="1">
            <a:spLocks noChangeArrowheads="1"/>
          </p:cNvSpPr>
          <p:nvPr/>
        </p:nvSpPr>
        <p:spPr bwMode="auto">
          <a:xfrm>
            <a:off x="3203575" y="41497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849179" y="404664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202260" y="818386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7524328" y="1274780"/>
            <a:ext cx="1224136" cy="400110"/>
          </a:xfrm>
          <a:prstGeom prst="rect">
            <a:avLst/>
          </a:prstGeom>
          <a:solidFill>
            <a:srgbClr val="FFE5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dirty="0" smtClean="0">
                <a:effectLst/>
              </a:rPr>
              <a:t>Enzimas</a:t>
            </a:r>
            <a:endParaRPr lang="es-ES" sz="2000" dirty="0">
              <a:effectLst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 animBg="1"/>
      <p:bldP spid="233481" grpId="0" animBg="1"/>
      <p:bldP spid="23348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8" name="Picture 28" descr="sec pewpsinogeno"/>
          <p:cNvPicPr>
            <a:picLocks noChangeAspect="1" noChangeArrowheads="1"/>
          </p:cNvPicPr>
          <p:nvPr/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537" r="12244" b="1537"/>
          <a:stretch>
            <a:fillRect/>
          </a:stretch>
        </p:blipFill>
        <p:spPr bwMode="auto">
          <a:xfrm>
            <a:off x="2391364" y="1628775"/>
            <a:ext cx="5040313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3987525" y="5621338"/>
            <a:ext cx="1636713" cy="36512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C. PRINCIPAL</a:t>
            </a: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1429339" y="4613275"/>
            <a:ext cx="10080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1454739" y="3933825"/>
            <a:ext cx="1128713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Secretina</a:t>
            </a:r>
          </a:p>
          <a:p>
            <a:r>
              <a:rPr lang="es-MX" dirty="0">
                <a:effectLst/>
              </a:rPr>
              <a:t> </a:t>
            </a:r>
            <a:r>
              <a:rPr lang="es-MX" sz="1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763172" y="2908300"/>
            <a:ext cx="661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1742077" y="2781300"/>
            <a:ext cx="792162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400" dirty="0" err="1">
                <a:solidFill>
                  <a:srgbClr val="0000CC"/>
                </a:solidFill>
                <a:effectLst/>
              </a:rPr>
              <a:t>ACh</a:t>
            </a:r>
            <a:endParaRPr lang="es-ES" sz="2400" dirty="0">
              <a:solidFill>
                <a:srgbClr val="0000CC"/>
              </a:solidFill>
              <a:effectLst/>
            </a:endParaRP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1959564" y="2276475"/>
            <a:ext cx="431800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>
                <a:solidFill>
                  <a:srgbClr val="CC0000"/>
                </a:solidFill>
                <a:effectLst/>
              </a:rPr>
              <a:t>G</a:t>
            </a:r>
          </a:p>
        </p:txBody>
      </p:sp>
      <p:sp>
        <p:nvSpPr>
          <p:cNvPr id="215057" name="Text Box 17"/>
          <p:cNvSpPr txBox="1">
            <a:spLocks noChangeArrowheads="1"/>
          </p:cNvSpPr>
          <p:nvPr/>
        </p:nvSpPr>
        <p:spPr bwMode="auto">
          <a:xfrm>
            <a:off x="4694827" y="2709863"/>
            <a:ext cx="7937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Ca++</a:t>
            </a:r>
          </a:p>
        </p:txBody>
      </p:sp>
      <p:sp>
        <p:nvSpPr>
          <p:cNvPr id="215058" name="Rectangle 18"/>
          <p:cNvSpPr>
            <a:spLocks noChangeArrowheads="1"/>
          </p:cNvSpPr>
          <p:nvPr/>
        </p:nvSpPr>
        <p:spPr bwMode="auto">
          <a:xfrm>
            <a:off x="3615327" y="5084763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9" name="Text Box 19"/>
          <p:cNvSpPr txBox="1">
            <a:spLocks noChangeArrowheads="1"/>
          </p:cNvSpPr>
          <p:nvPr/>
        </p:nvSpPr>
        <p:spPr bwMode="auto">
          <a:xfrm>
            <a:off x="3686764" y="4276725"/>
            <a:ext cx="719138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400">
                <a:effectLst/>
              </a:rPr>
              <a:t>AMPc</a:t>
            </a:r>
          </a:p>
        </p:txBody>
      </p:sp>
      <p:sp>
        <p:nvSpPr>
          <p:cNvPr id="215060" name="Text Box 20"/>
          <p:cNvSpPr txBox="1">
            <a:spLocks noChangeArrowheads="1"/>
          </p:cNvSpPr>
          <p:nvPr/>
        </p:nvSpPr>
        <p:spPr bwMode="auto">
          <a:xfrm>
            <a:off x="420052" y="382280"/>
            <a:ext cx="1893467" cy="830997"/>
          </a:xfrm>
          <a:prstGeom prst="rect">
            <a:avLst/>
          </a:prstGeom>
          <a:solidFill>
            <a:srgbClr val="FFCDF2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 dirty="0" smtClean="0"/>
              <a:t>Secreción </a:t>
            </a:r>
          </a:p>
          <a:p>
            <a:r>
              <a:rPr lang="es-ES" sz="2400" b="0" dirty="0" smtClean="0"/>
              <a:t>Pepsinógeno</a:t>
            </a:r>
            <a:endParaRPr lang="es-ES" sz="2400" b="0" dirty="0"/>
          </a:p>
        </p:txBody>
      </p:sp>
      <p:sp>
        <p:nvSpPr>
          <p:cNvPr id="215063" name="Text Box 23"/>
          <p:cNvSpPr txBox="1">
            <a:spLocks noChangeArrowheads="1"/>
          </p:cNvSpPr>
          <p:nvPr/>
        </p:nvSpPr>
        <p:spPr bwMode="auto">
          <a:xfrm>
            <a:off x="7040499" y="4389437"/>
            <a:ext cx="1624013" cy="669925"/>
          </a:xfrm>
          <a:prstGeom prst="rect">
            <a:avLst/>
          </a:prstGeom>
          <a:solidFill>
            <a:srgbClr val="FFA7E2"/>
          </a:solidFill>
          <a:ln w="19050">
            <a:noFill/>
            <a:miter lim="800000"/>
            <a:headEnd/>
            <a:tailEnd/>
          </a:ln>
          <a:effectLst>
            <a:glow rad="101600">
              <a:srgbClr val="FF3399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Exocitosis</a:t>
            </a:r>
          </a:p>
          <a:p>
            <a:r>
              <a:rPr lang="es-ES_tradnl" sz="2000" b="0">
                <a:effectLst/>
              </a:rPr>
              <a:t>Pepsinógeno</a:t>
            </a:r>
          </a:p>
        </p:txBody>
      </p:sp>
      <p:sp>
        <p:nvSpPr>
          <p:cNvPr id="215067" name="Text Box 27"/>
          <p:cNvSpPr txBox="1">
            <a:spLocks noChangeArrowheads="1"/>
          </p:cNvSpPr>
          <p:nvPr/>
        </p:nvSpPr>
        <p:spPr bwMode="auto">
          <a:xfrm>
            <a:off x="499715" y="2348880"/>
            <a:ext cx="1309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primarios</a:t>
            </a:r>
          </a:p>
        </p:txBody>
      </p:sp>
      <p:sp>
        <p:nvSpPr>
          <p:cNvPr id="215070" name="Line 30"/>
          <p:cNvSpPr>
            <a:spLocks noChangeShapeType="1"/>
          </p:cNvSpPr>
          <p:nvPr/>
        </p:nvSpPr>
        <p:spPr bwMode="auto">
          <a:xfrm>
            <a:off x="1742077" y="2276475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071" name="Oval 31"/>
          <p:cNvSpPr>
            <a:spLocks noChangeArrowheads="1"/>
          </p:cNvSpPr>
          <p:nvPr/>
        </p:nvSpPr>
        <p:spPr bwMode="auto">
          <a:xfrm>
            <a:off x="4478927" y="3141663"/>
            <a:ext cx="1223962" cy="140335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72" name="Oval 32"/>
          <p:cNvSpPr>
            <a:spLocks noChangeArrowheads="1"/>
          </p:cNvSpPr>
          <p:nvPr/>
        </p:nvSpPr>
        <p:spPr bwMode="auto">
          <a:xfrm>
            <a:off x="3686764" y="4149725"/>
            <a:ext cx="720725" cy="574675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73" name="Rectangle 33"/>
          <p:cNvSpPr>
            <a:spLocks noChangeArrowheads="1"/>
          </p:cNvSpPr>
          <p:nvPr/>
        </p:nvSpPr>
        <p:spPr bwMode="auto">
          <a:xfrm>
            <a:off x="2246902" y="4941888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1815102" y="5302250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1840502" y="4910138"/>
            <a:ext cx="68103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SIH </a:t>
            </a:r>
          </a:p>
          <a:p>
            <a:r>
              <a:rPr lang="es-MX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15076" name="Text Box 36"/>
          <p:cNvSpPr txBox="1">
            <a:spLocks noChangeArrowheads="1"/>
          </p:cNvSpPr>
          <p:nvPr/>
        </p:nvSpPr>
        <p:spPr bwMode="auto">
          <a:xfrm>
            <a:off x="730547" y="123694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81" name="Text Box 41"/>
          <p:cNvSpPr txBox="1">
            <a:spLocks noChangeArrowheads="1"/>
          </p:cNvSpPr>
          <p:nvPr/>
        </p:nvSpPr>
        <p:spPr bwMode="auto">
          <a:xfrm>
            <a:off x="7055715" y="2238078"/>
            <a:ext cx="894797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effectLst/>
              </a:rPr>
              <a:t>LUZ</a:t>
            </a:r>
          </a:p>
        </p:txBody>
      </p:sp>
      <p:sp>
        <p:nvSpPr>
          <p:cNvPr id="215082" name="Text Box 42"/>
          <p:cNvSpPr txBox="1">
            <a:spLocks noChangeArrowheads="1"/>
          </p:cNvSpPr>
          <p:nvPr/>
        </p:nvSpPr>
        <p:spPr bwMode="auto">
          <a:xfrm>
            <a:off x="315136" y="4505057"/>
            <a:ext cx="14874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/>
              </a:rPr>
              <a:t>Intersticio</a:t>
            </a:r>
          </a:p>
        </p:txBody>
      </p:sp>
      <p:sp>
        <p:nvSpPr>
          <p:cNvPr id="215083" name="Oval 43"/>
          <p:cNvSpPr>
            <a:spLocks noChangeArrowheads="1"/>
          </p:cNvSpPr>
          <p:nvPr/>
        </p:nvSpPr>
        <p:spPr bwMode="auto">
          <a:xfrm>
            <a:off x="4694827" y="2565400"/>
            <a:ext cx="720725" cy="574675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6741905" y="404664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109278" y="805939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7431676" y="1268760"/>
            <a:ext cx="1209513" cy="400110"/>
          </a:xfrm>
          <a:prstGeom prst="rect">
            <a:avLst/>
          </a:prstGeom>
          <a:solidFill>
            <a:srgbClr val="FFE5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dirty="0" smtClean="0">
                <a:effectLst/>
              </a:rPr>
              <a:t>Enzimas</a:t>
            </a:r>
            <a:endParaRPr lang="es-ES" sz="2000" dirty="0">
              <a:effectLst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0" grpId="0"/>
      <p:bldP spid="215052" grpId="0"/>
      <p:bldP spid="215054" grpId="0"/>
      <p:bldP spid="215055" grpId="0"/>
      <p:bldP spid="215063" grpId="0" animBg="1"/>
      <p:bldP spid="215067" grpId="0"/>
      <p:bldP spid="215070" grpId="0" animBg="1"/>
      <p:bldP spid="215071" grpId="0" animBg="1"/>
      <p:bldP spid="215072" grpId="0" animBg="1"/>
      <p:bldP spid="215051" grpId="0" animBg="1"/>
      <p:bldP spid="21508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795689" y="3557587"/>
            <a:ext cx="2736155" cy="830997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 dirty="0">
                <a:effectLst/>
              </a:rPr>
              <a:t>Estímulo: </a:t>
            </a:r>
            <a:r>
              <a:rPr lang="es-ES" sz="1800" b="0" dirty="0" smtClean="0">
                <a:effectLst/>
              </a:rPr>
              <a:t>ACh, Gastrina</a:t>
            </a:r>
            <a:endParaRPr lang="es-ES" sz="1800" b="0" dirty="0">
              <a:effectLst/>
            </a:endParaRP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1800" b="0" dirty="0" smtClean="0">
                <a:effectLst/>
              </a:rPr>
              <a:t>Se activa </a:t>
            </a:r>
            <a:r>
              <a:rPr lang="es-ES" sz="1800" b="0" dirty="0">
                <a:effectLst/>
              </a:rPr>
              <a:t>a pH &lt;3.5</a:t>
            </a:r>
          </a:p>
        </p:txBody>
      </p:sp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1258888" y="3282950"/>
            <a:ext cx="4392612" cy="1441450"/>
          </a:xfrm>
          <a:prstGeom prst="rect">
            <a:avLst/>
          </a:prstGeom>
          <a:solidFill>
            <a:srgbClr val="FF9F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1263732" y="2203450"/>
            <a:ext cx="2084224" cy="400110"/>
          </a:xfrm>
          <a:prstGeom prst="rect">
            <a:avLst/>
          </a:prstGeom>
          <a:solidFill>
            <a:srgbClr val="FFCD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PEPSINÓGENO</a:t>
            </a:r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9001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8080" name="Rectangle 16"/>
          <p:cNvSpPr>
            <a:spLocks noChangeArrowheads="1"/>
          </p:cNvSpPr>
          <p:nvPr/>
        </p:nvSpPr>
        <p:spPr bwMode="auto">
          <a:xfrm>
            <a:off x="7274943" y="1444595"/>
            <a:ext cx="1258172" cy="400110"/>
          </a:xfrm>
          <a:prstGeom prst="rect">
            <a:avLst/>
          </a:prstGeom>
          <a:solidFill>
            <a:srgbClr val="FFE5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/>
              <a:t>Enzimas</a:t>
            </a:r>
            <a:endParaRPr lang="es-ES" sz="2000" b="0" dirty="0"/>
          </a:p>
        </p:txBody>
      </p:sp>
      <p:sp>
        <p:nvSpPr>
          <p:cNvPr id="88084" name="Rectangle 20"/>
          <p:cNvSpPr>
            <a:spLocks noChangeArrowheads="1"/>
          </p:cNvSpPr>
          <p:nvPr/>
        </p:nvSpPr>
        <p:spPr bwMode="auto">
          <a:xfrm>
            <a:off x="3448654" y="2134597"/>
            <a:ext cx="22028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Precursor inactivo </a:t>
            </a:r>
            <a:endParaRPr lang="es-ES" sz="1800" b="0" dirty="0" smtClean="0"/>
          </a:p>
          <a:p>
            <a:r>
              <a:rPr lang="es-ES" sz="1800" b="0" dirty="0" smtClean="0"/>
              <a:t>de </a:t>
            </a:r>
            <a:r>
              <a:rPr lang="es-ES" sz="1800" b="0" dirty="0"/>
              <a:t>pepsina </a:t>
            </a:r>
          </a:p>
        </p:txBody>
      </p:sp>
      <p:sp>
        <p:nvSpPr>
          <p:cNvPr id="88081" name="Rectangle 17"/>
          <p:cNvSpPr>
            <a:spLocks noChangeArrowheads="1"/>
          </p:cNvSpPr>
          <p:nvPr/>
        </p:nvSpPr>
        <p:spPr bwMode="auto">
          <a:xfrm>
            <a:off x="1331913" y="3330575"/>
            <a:ext cx="1595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err="1">
                <a:effectLst/>
              </a:rPr>
              <a:t>Pepsinógeno</a:t>
            </a:r>
            <a:endParaRPr lang="es-ES_tradnl" sz="2000" b="0" dirty="0">
              <a:effectLst/>
            </a:endParaRPr>
          </a:p>
        </p:txBody>
      </p:sp>
      <p:sp>
        <p:nvSpPr>
          <p:cNvPr id="88071" name="AutoShape 7"/>
          <p:cNvSpPr>
            <a:spLocks noChangeArrowheads="1"/>
          </p:cNvSpPr>
          <p:nvPr/>
        </p:nvSpPr>
        <p:spPr bwMode="auto">
          <a:xfrm>
            <a:off x="2987675" y="3449638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 sz="1800" b="0">
              <a:solidFill>
                <a:srgbClr val="FF0066"/>
              </a:solidFill>
              <a:effectLst/>
            </a:endParaRPr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 flipV="1">
            <a:off x="3435350" y="3738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2914650" y="4224338"/>
            <a:ext cx="1050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FF0000"/>
                </a:solidFill>
              </a:rPr>
              <a:t>ÁCIDO</a:t>
            </a: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3851275" y="3328988"/>
            <a:ext cx="18716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6667191" y="578386"/>
            <a:ext cx="1899285" cy="338554"/>
          </a:xfrm>
          <a:prstGeom prst="rect">
            <a:avLst/>
          </a:prstGeom>
          <a:solidFill>
            <a:srgbClr val="9F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6985269" y="983198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animBg="1"/>
      <p:bldP spid="88076" grpId="0" animBg="1"/>
      <p:bldP spid="88081" grpId="0"/>
      <p:bldP spid="88071" grpId="0" animBg="1"/>
      <p:bldP spid="88072" grpId="0" animBg="1"/>
      <p:bldP spid="88073" grpId="0"/>
      <p:bldP spid="8807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4787900" y="4005263"/>
            <a:ext cx="3440113" cy="1951037"/>
          </a:xfrm>
          <a:prstGeom prst="rect">
            <a:avLst/>
          </a:prstGeom>
          <a:solidFill>
            <a:srgbClr val="FFE4C9"/>
          </a:solidFill>
          <a:ln w="28575">
            <a:solidFill>
              <a:srgbClr val="C475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>
                <a:effectLst/>
              </a:rPr>
              <a:t>FACTOR INTRINSECO</a:t>
            </a:r>
            <a:r>
              <a:rPr lang="es-MX" sz="1800" b="0">
                <a:effectLst/>
              </a:rPr>
              <a:t> </a:t>
            </a:r>
          </a:p>
          <a:p>
            <a:pPr algn="l"/>
            <a:r>
              <a:rPr lang="es-MX" sz="1800" b="0">
                <a:effectLst/>
              </a:rPr>
              <a:t>Glicoproteína necesaria</a:t>
            </a:r>
          </a:p>
          <a:p>
            <a:pPr algn="l"/>
            <a:r>
              <a:rPr lang="es-MX" sz="1800" b="0">
                <a:effectLst/>
              </a:rPr>
              <a:t>para  absorción de Vit B12</a:t>
            </a:r>
          </a:p>
          <a:p>
            <a:pPr algn="l"/>
            <a:r>
              <a:rPr lang="es-MX" sz="1800" b="0">
                <a:effectLst/>
              </a:rPr>
              <a:t>en </a:t>
            </a:r>
            <a:r>
              <a:rPr lang="es-MX" sz="1800" b="0" u="sng">
                <a:effectLst/>
              </a:rPr>
              <a:t>íleon distal</a:t>
            </a:r>
          </a:p>
          <a:p>
            <a:pPr algn="l"/>
            <a:endParaRPr lang="es-MX" sz="1000" b="0">
              <a:effectLst/>
            </a:endParaRPr>
          </a:p>
          <a:p>
            <a:pPr algn="l"/>
            <a:r>
              <a:rPr lang="es-MX" sz="1800" b="0">
                <a:effectLst/>
              </a:rPr>
              <a:t>Déficit: Anemia megalobástica</a:t>
            </a:r>
          </a:p>
          <a:p>
            <a:pPr algn="l"/>
            <a:r>
              <a:rPr lang="es-MX" sz="1800" b="0">
                <a:effectLst/>
              </a:rPr>
              <a:t>             Anemia Perniciosa</a:t>
            </a:r>
          </a:p>
        </p:txBody>
      </p:sp>
      <p:pic>
        <p:nvPicPr>
          <p:cNvPr id="173067" name="Picture 11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728663"/>
            <a:ext cx="4356100" cy="28987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1733550" y="3736975"/>
            <a:ext cx="1943100" cy="793750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  <a:r>
              <a:rPr lang="es-ES" sz="1800">
                <a:effectLst/>
              </a:rPr>
              <a:t>PARIETALES</a:t>
            </a:r>
          </a:p>
          <a:p>
            <a:endParaRPr lang="es-ES" sz="800" b="0">
              <a:effectLst/>
            </a:endParaRPr>
          </a:p>
          <a:p>
            <a:r>
              <a:rPr lang="es-ES" sz="2000" b="0">
                <a:effectLst/>
              </a:rPr>
              <a:t>FI, HCl</a:t>
            </a:r>
            <a:r>
              <a:rPr lang="es-ES" sz="2000">
                <a:effectLst/>
              </a:rPr>
              <a:t> </a:t>
            </a:r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 flipV="1">
            <a:off x="2663825" y="3122613"/>
            <a:ext cx="3603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 flipV="1">
            <a:off x="2590800" y="2474913"/>
            <a:ext cx="21590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4" name="Oval 18"/>
          <p:cNvSpPr>
            <a:spLocks noChangeArrowheads="1"/>
          </p:cNvSpPr>
          <p:nvPr/>
        </p:nvSpPr>
        <p:spPr bwMode="auto">
          <a:xfrm>
            <a:off x="2447925" y="2025650"/>
            <a:ext cx="863600" cy="1512888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7243803" y="1487306"/>
            <a:ext cx="1317990" cy="923330"/>
          </a:xfrm>
          <a:prstGeom prst="rect">
            <a:avLst/>
          </a:prstGeom>
          <a:solidFill>
            <a:srgbClr val="FFE5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 dirty="0" smtClean="0">
                <a:latin typeface="Comic Sans MS" pitchFamily="66" charset="0"/>
              </a:rPr>
              <a:t>Factor </a:t>
            </a:r>
          </a:p>
          <a:p>
            <a:pPr algn="ctr"/>
            <a:r>
              <a:rPr lang="es-ES" sz="1800" b="0" dirty="0" smtClean="0">
                <a:latin typeface="Comic Sans MS" pitchFamily="66" charset="0"/>
              </a:rPr>
              <a:t>Intrínseco</a:t>
            </a:r>
          </a:p>
          <a:p>
            <a:pPr algn="ctr"/>
            <a:r>
              <a:rPr lang="es-ES" sz="1800" b="0" dirty="0" smtClean="0">
                <a:latin typeface="Comic Sans MS" pitchFamily="66" charset="0"/>
              </a:rPr>
              <a:t> </a:t>
            </a:r>
            <a:r>
              <a:rPr lang="es-ES" b="0" dirty="0" smtClean="0">
                <a:latin typeface="Comic Sans MS" pitchFamily="66" charset="0"/>
              </a:rPr>
              <a:t>(FI)</a:t>
            </a:r>
            <a:endParaRPr lang="es-ES" b="0" dirty="0">
              <a:latin typeface="Comic Sans MS" pitchFamily="66" charset="0"/>
            </a:endParaRPr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5358730" y="104016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6777025" y="587627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021395" y="1043444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 animBg="1"/>
      <p:bldP spid="173068" grpId="0" animBg="1"/>
      <p:bldP spid="173070" grpId="0" animBg="1"/>
      <p:bldP spid="173071" grpId="0" animBg="1"/>
      <p:bldP spid="17307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5651500" y="1892300"/>
            <a:ext cx="2363788" cy="915988"/>
          </a:xfrm>
          <a:prstGeom prst="rect">
            <a:avLst/>
          </a:prstGeom>
          <a:solidFill>
            <a:srgbClr val="FFE5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800" b="0" dirty="0">
                <a:effectLst/>
                <a:latin typeface="Comic Sans MS" pitchFamily="66" charset="0"/>
              </a:rPr>
              <a:t>Moco </a:t>
            </a:r>
          </a:p>
          <a:p>
            <a:pPr>
              <a:buFontTx/>
              <a:buAutoNum type="arabicPeriod"/>
            </a:pPr>
            <a:r>
              <a:rPr lang="es-ES" sz="1800" b="0" dirty="0">
                <a:effectLst/>
                <a:latin typeface="Comic Sans MS" pitchFamily="66" charset="0"/>
              </a:rPr>
              <a:t>Enzimas</a:t>
            </a:r>
          </a:p>
          <a:p>
            <a:pPr>
              <a:buFontTx/>
              <a:buAutoNum type="arabicPeriod"/>
            </a:pPr>
            <a:r>
              <a:rPr lang="es-ES" sz="1800" b="0" dirty="0">
                <a:effectLst/>
                <a:latin typeface="Comic Sans MS" pitchFamily="66" charset="0"/>
              </a:rPr>
              <a:t>Factor intrínseco</a:t>
            </a:r>
            <a:endParaRPr lang="es-ES" sz="2400" b="0" dirty="0">
              <a:solidFill>
                <a:srgbClr val="FF0F0F"/>
              </a:solidFill>
              <a:effectLst/>
              <a:latin typeface="Comic Sans MS" pitchFamily="66" charset="0"/>
            </a:endParaRPr>
          </a:p>
        </p:txBody>
      </p:sp>
      <p:sp>
        <p:nvSpPr>
          <p:cNvPr id="174091" name="Rectangle 11"/>
          <p:cNvSpPr>
            <a:spLocks noChangeArrowheads="1"/>
          </p:cNvSpPr>
          <p:nvPr/>
        </p:nvSpPr>
        <p:spPr bwMode="auto">
          <a:xfrm>
            <a:off x="1488492" y="3552151"/>
            <a:ext cx="6229590" cy="2092881"/>
          </a:xfrm>
          <a:prstGeom prst="rect">
            <a:avLst/>
          </a:prstGeom>
          <a:solidFill>
            <a:srgbClr val="FFD5FF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dirty="0" err="1" smtClean="0">
                <a:effectLst/>
              </a:rPr>
              <a:t>HCl</a:t>
            </a:r>
            <a:r>
              <a:rPr lang="es-ES" sz="2800" dirty="0" smtClean="0">
                <a:effectLst/>
              </a:rPr>
              <a:t> </a:t>
            </a:r>
            <a:r>
              <a:rPr lang="es-ES" sz="2800" dirty="0">
                <a:effectLst/>
              </a:rPr>
              <a:t>sol. 0.15 M</a:t>
            </a:r>
          </a:p>
          <a:p>
            <a:pPr algn="l"/>
            <a:endParaRPr lang="es-ES" sz="140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Concentración de H</a:t>
            </a:r>
            <a:r>
              <a:rPr lang="es-ES" sz="2000" b="0" baseline="30000" dirty="0">
                <a:effectLst/>
              </a:rPr>
              <a:t>+</a:t>
            </a:r>
            <a:r>
              <a:rPr lang="es-ES" sz="2000" b="0" dirty="0">
                <a:effectLst/>
              </a:rPr>
              <a:t> en la luz </a:t>
            </a:r>
            <a:r>
              <a:rPr lang="es-ES" sz="2000" b="0" dirty="0" smtClean="0">
                <a:effectLst/>
              </a:rPr>
              <a:t>y </a:t>
            </a:r>
            <a:r>
              <a:rPr lang="es-ES" sz="2000" b="0" dirty="0">
                <a:effectLst/>
              </a:rPr>
              <a:t>pH de la solución</a:t>
            </a:r>
          </a:p>
          <a:p>
            <a:pPr algn="l">
              <a:buClr>
                <a:srgbClr val="CC0099"/>
              </a:buClr>
              <a:buSzPct val="200000"/>
            </a:pPr>
            <a:endParaRPr lang="es-ES" sz="1400" b="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Gradiente de H</a:t>
            </a:r>
            <a:r>
              <a:rPr lang="es-ES" sz="2000" b="0" baseline="30000" dirty="0">
                <a:effectLst/>
              </a:rPr>
              <a:t>+</a:t>
            </a:r>
            <a:r>
              <a:rPr lang="es-ES" sz="2000" b="0" dirty="0">
                <a:effectLst/>
              </a:rPr>
              <a:t> entre c. parietal y luz</a:t>
            </a:r>
          </a:p>
          <a:p>
            <a:pPr algn="l">
              <a:buClr>
                <a:srgbClr val="CC0099"/>
              </a:buClr>
              <a:buSzPct val="200000"/>
            </a:pPr>
            <a:endParaRPr lang="es-ES" sz="1400" dirty="0">
              <a:effectLst/>
            </a:endParaRPr>
          </a:p>
          <a:p>
            <a:pPr algn="l">
              <a:buClr>
                <a:srgbClr val="CC0099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Transporte activo del interior celular a la luz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2605088" y="196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74097" name="Picture 17" descr="celulas parietales  nucelo central citopalsma eosinofilico c"/>
          <p:cNvPicPr>
            <a:picLocks noChangeAspect="1" noChangeArrowheads="1"/>
          </p:cNvPicPr>
          <p:nvPr/>
        </p:nvPicPr>
        <p:blipFill>
          <a:blip r:embed="rId2">
            <a:lum bright="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7" t="24863" r="36371"/>
          <a:stretch>
            <a:fillRect/>
          </a:stretch>
        </p:blipFill>
        <p:spPr bwMode="auto">
          <a:xfrm>
            <a:off x="1692275" y="963613"/>
            <a:ext cx="2087563" cy="2178050"/>
          </a:xfrm>
          <a:prstGeom prst="rect">
            <a:avLst/>
          </a:prstGeom>
          <a:noFill/>
          <a:ln w="28575">
            <a:solidFill>
              <a:srgbClr val="C000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98" name="Line 18"/>
          <p:cNvSpPr>
            <a:spLocks noChangeShapeType="1"/>
          </p:cNvSpPr>
          <p:nvPr/>
        </p:nvSpPr>
        <p:spPr bwMode="auto">
          <a:xfrm flipH="1">
            <a:off x="3060700" y="1539875"/>
            <a:ext cx="935038" cy="881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099" name="Text Box 19"/>
          <p:cNvSpPr txBox="1">
            <a:spLocks noChangeArrowheads="1"/>
          </p:cNvSpPr>
          <p:nvPr/>
        </p:nvSpPr>
        <p:spPr bwMode="auto">
          <a:xfrm>
            <a:off x="3948113" y="1300163"/>
            <a:ext cx="1631950" cy="396875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c. Parietales</a:t>
            </a:r>
          </a:p>
        </p:txBody>
      </p:sp>
      <p:sp>
        <p:nvSpPr>
          <p:cNvPr id="174103" name="Rectangle 23"/>
          <p:cNvSpPr>
            <a:spLocks noChangeArrowheads="1"/>
          </p:cNvSpPr>
          <p:nvPr/>
        </p:nvSpPr>
        <p:spPr bwMode="auto">
          <a:xfrm>
            <a:off x="5651500" y="2755900"/>
            <a:ext cx="1233488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4. HCl</a:t>
            </a:r>
            <a:endParaRPr lang="es-ES" sz="2000">
              <a:effectLst/>
            </a:endParaRPr>
          </a:p>
        </p:txBody>
      </p:sp>
      <p:sp>
        <p:nvSpPr>
          <p:cNvPr id="174104" name="Oval 24"/>
          <p:cNvSpPr>
            <a:spLocks noChangeArrowheads="1"/>
          </p:cNvSpPr>
          <p:nvPr/>
        </p:nvSpPr>
        <p:spPr bwMode="auto">
          <a:xfrm>
            <a:off x="2411413" y="1700213"/>
            <a:ext cx="1008062" cy="1296987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976610" y="1040036"/>
            <a:ext cx="155523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 </a:t>
            </a:r>
            <a:r>
              <a:rPr lang="es-ES" sz="1800" dirty="0" smtClean="0">
                <a:effectLst/>
              </a:rPr>
              <a:t>Contenido</a:t>
            </a:r>
            <a:endParaRPr lang="es-ES" sz="1800" dirty="0">
              <a:effectLst/>
            </a:endParaRP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17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1" grpId="0" animBg="1"/>
      <p:bldP spid="174093" grpId="0"/>
      <p:bldP spid="174098" grpId="0" animBg="1"/>
      <p:bldP spid="174099" grpId="0" animBg="1"/>
      <p:bldP spid="174103" grpId="0" animBg="1"/>
      <p:bldP spid="1741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7939176" y="1265600"/>
            <a:ext cx="729432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400" dirty="0" err="1" smtClean="0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1835150" y="1628775"/>
            <a:ext cx="3683000" cy="976313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</a:t>
            </a:r>
            <a:r>
              <a:rPr lang="es-ES" sz="24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Concentración H</a:t>
            </a:r>
            <a:r>
              <a:rPr lang="es-ES" sz="2400" u="sng" baseline="30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l"/>
            <a:endParaRPr lang="es-ES" sz="2400" u="sng" baseline="30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1800" b="0">
                <a:effectLst/>
              </a:rPr>
              <a:t>      0.15 M  aprox. 0.1 M =  10</a:t>
            </a:r>
            <a:r>
              <a:rPr lang="es-ES" sz="1800" b="0" baseline="30000">
                <a:effectLst/>
              </a:rPr>
              <a:t>-1 </a:t>
            </a:r>
            <a:r>
              <a:rPr lang="es-ES" sz="1800" b="0">
                <a:effectLst/>
              </a:rPr>
              <a:t>M</a:t>
            </a:r>
          </a:p>
        </p:txBody>
      </p:sp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1982788" y="3852863"/>
            <a:ext cx="3452812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0" dirty="0">
                <a:effectLst/>
              </a:rPr>
              <a:t>pH = - log 10</a:t>
            </a:r>
            <a:r>
              <a:rPr lang="es-ES" sz="2000" b="0" baseline="30000" dirty="0">
                <a:effectLst/>
              </a:rPr>
              <a:t>-1</a:t>
            </a: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pH = - (-1)</a:t>
            </a:r>
            <a:r>
              <a:rPr lang="es-ES" sz="1800" b="0" dirty="0">
                <a:effectLst/>
              </a:rPr>
              <a:t>      </a:t>
            </a:r>
            <a:r>
              <a:rPr lang="es-ES" sz="3200" dirty="0">
                <a:effectLst/>
              </a:rPr>
              <a:t>pH = 1!!</a:t>
            </a:r>
            <a:r>
              <a:rPr lang="es-ES" sz="2000" dirty="0">
                <a:effectLst/>
              </a:rPr>
              <a:t>   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1547813" y="2997200"/>
            <a:ext cx="4524375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99"/>
                </a:solidFill>
                <a:effectLst/>
              </a:rPr>
              <a:t>¿QUÉ tan ácido es esto?</a:t>
            </a:r>
          </a:p>
        </p:txBody>
      </p:sp>
      <p:sp>
        <p:nvSpPr>
          <p:cNvPr id="186383" name="Rectangle 15"/>
          <p:cNvSpPr>
            <a:spLocks noChangeArrowheads="1"/>
          </p:cNvSpPr>
          <p:nvPr/>
        </p:nvSpPr>
        <p:spPr bwMode="auto">
          <a:xfrm>
            <a:off x="5508625" y="4221163"/>
            <a:ext cx="3316934" cy="707886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000" dirty="0">
                <a:effectLst/>
              </a:rPr>
              <a:t>MUY ÁCIDO</a:t>
            </a:r>
          </a:p>
        </p:txBody>
      </p:sp>
      <p:sp>
        <p:nvSpPr>
          <p:cNvPr id="186384" name="Rectangle 16"/>
          <p:cNvSpPr>
            <a:spLocks noChangeArrowheads="1"/>
          </p:cNvSpPr>
          <p:nvPr/>
        </p:nvSpPr>
        <p:spPr bwMode="auto">
          <a:xfrm>
            <a:off x="1908175" y="5300663"/>
            <a:ext cx="38623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Ejercicio:</a:t>
            </a:r>
            <a:r>
              <a:rPr lang="es-ES" sz="1800" b="0">
                <a:effectLst/>
              </a:rPr>
              <a:t> Comparar con agua pH 7</a:t>
            </a:r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903645" y="814677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198044" y="3164905"/>
            <a:ext cx="1675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pH = -log (H</a:t>
            </a:r>
            <a:r>
              <a:rPr lang="es-VE" baseline="30000" dirty="0" smtClean="0"/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177494" y="814677"/>
            <a:ext cx="149111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1.Contenido</a:t>
            </a:r>
            <a:endParaRPr lang="es-ES" sz="1800" dirty="0">
              <a:effectLst/>
            </a:endParaRPr>
          </a:p>
        </p:txBody>
      </p:sp>
      <p:sp>
        <p:nvSpPr>
          <p:cNvPr id="14" name="Text Box 39"/>
          <p:cNvSpPr txBox="1">
            <a:spLocks noChangeArrowheads="1"/>
          </p:cNvSpPr>
          <p:nvPr/>
        </p:nvSpPr>
        <p:spPr bwMode="auto">
          <a:xfrm>
            <a:off x="6842220" y="404664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9" grpId="0"/>
      <p:bldP spid="186382" grpId="0"/>
      <p:bldP spid="186383" grpId="0" animBg="1"/>
      <p:bldP spid="186384" grpId="0" animBg="1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1898294" y="1357721"/>
            <a:ext cx="4472699" cy="2739211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Gradiente H</a:t>
            </a:r>
            <a:r>
              <a:rPr lang="es-ES" sz="2400" u="sng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l"/>
            <a:endParaRPr lang="es-ES" sz="2400" baseline="300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e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0.15 M = 150 </a:t>
            </a:r>
            <a:r>
              <a:rPr lang="es-ES" sz="1800" b="0" dirty="0" err="1">
                <a:effectLst/>
              </a:rPr>
              <a:t>mM</a:t>
            </a:r>
            <a:r>
              <a:rPr lang="es-ES" sz="1800" b="0" dirty="0">
                <a:effectLst/>
              </a:rPr>
              <a:t> = 150 x 10</a:t>
            </a:r>
            <a:r>
              <a:rPr lang="es-ES" sz="1800" b="0" baseline="30000" dirty="0">
                <a:effectLst/>
              </a:rPr>
              <a:t>6</a:t>
            </a:r>
            <a:r>
              <a:rPr lang="es-ES" sz="1800" b="0" dirty="0">
                <a:effectLst/>
              </a:rPr>
              <a:t>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i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40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e</a:t>
            </a:r>
            <a:r>
              <a:rPr lang="es-ES" sz="1800" dirty="0">
                <a:effectLst/>
              </a:rPr>
              <a:t>]/[</a:t>
            </a:r>
            <a:r>
              <a:rPr lang="es-ES" sz="1800" dirty="0" err="1">
                <a:effectLst/>
              </a:rPr>
              <a:t>H</a:t>
            </a:r>
            <a:r>
              <a:rPr lang="es-ES" sz="1800" baseline="30000" dirty="0" err="1">
                <a:effectLst/>
              </a:rPr>
              <a:t>+</a:t>
            </a:r>
            <a:r>
              <a:rPr lang="es-ES" sz="1800" dirty="0" err="1">
                <a:effectLst/>
              </a:rPr>
              <a:t>i</a:t>
            </a:r>
            <a:r>
              <a:rPr lang="es-ES" sz="1800" dirty="0">
                <a:effectLst/>
              </a:rPr>
              <a:t>]</a:t>
            </a:r>
            <a:r>
              <a:rPr lang="es-ES" sz="1800" b="0" dirty="0">
                <a:effectLst/>
              </a:rPr>
              <a:t> = 150 x 10</a:t>
            </a:r>
            <a:r>
              <a:rPr lang="es-ES" sz="1800" b="0" baseline="30000" dirty="0">
                <a:effectLst/>
              </a:rPr>
              <a:t>6</a:t>
            </a:r>
            <a:r>
              <a:rPr lang="es-ES" sz="1800" b="0" dirty="0">
                <a:effectLst/>
              </a:rPr>
              <a:t> </a:t>
            </a:r>
            <a:r>
              <a:rPr lang="es-ES" sz="1800" b="0" dirty="0" err="1">
                <a:effectLst/>
              </a:rPr>
              <a:t>nM</a:t>
            </a:r>
            <a:r>
              <a:rPr lang="es-ES" sz="1800" b="0" dirty="0">
                <a:effectLst/>
              </a:rPr>
              <a:t>/ 40 </a:t>
            </a:r>
            <a:r>
              <a:rPr lang="es-ES" sz="1800" b="0" dirty="0" err="1">
                <a:effectLst/>
              </a:rPr>
              <a:t>nM</a:t>
            </a:r>
            <a:endParaRPr lang="es-ES" sz="18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 	     </a:t>
            </a:r>
          </a:p>
          <a:p>
            <a:pPr algn="l"/>
            <a:r>
              <a:rPr lang="es-ES" sz="1800" b="0" dirty="0">
                <a:effectLst/>
              </a:rPr>
              <a:t>                   = </a:t>
            </a:r>
            <a:r>
              <a:rPr lang="es-ES" sz="2400" b="0" dirty="0"/>
              <a:t>3.75 x 10</a:t>
            </a:r>
            <a:r>
              <a:rPr lang="es-ES" sz="2400" b="0" baseline="30000" dirty="0"/>
              <a:t>6</a:t>
            </a:r>
            <a:endParaRPr lang="es-ES" sz="2400" b="0" dirty="0"/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1023937" y="5814891"/>
            <a:ext cx="6221412" cy="434975"/>
          </a:xfrm>
          <a:prstGeom prst="rect">
            <a:avLst/>
          </a:prstGeom>
          <a:noFill/>
          <a:ln w="38100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3-4 millones iones H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afuera por cada H</a:t>
            </a:r>
            <a:r>
              <a:rPr lang="es-E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adentro!!!!</a:t>
            </a: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1116013" y="4221163"/>
            <a:ext cx="6037262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C0099"/>
                </a:solidFill>
                <a:effectLst/>
              </a:rPr>
              <a:t>¿Qué tan grande es el gradiente?</a:t>
            </a:r>
          </a:p>
        </p:txBody>
      </p:sp>
      <p:sp>
        <p:nvSpPr>
          <p:cNvPr id="187404" name="Text Box 12"/>
          <p:cNvSpPr txBox="1">
            <a:spLocks noChangeArrowheads="1"/>
          </p:cNvSpPr>
          <p:nvPr/>
        </p:nvSpPr>
        <p:spPr bwMode="auto">
          <a:xfrm>
            <a:off x="2271793" y="4864506"/>
            <a:ext cx="3725700" cy="707886"/>
          </a:xfrm>
          <a:prstGeom prst="rect">
            <a:avLst/>
          </a:prstGeom>
          <a:solidFill>
            <a:srgbClr val="E8A0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000" dirty="0">
                <a:effectLst/>
              </a:rPr>
              <a:t>MUY GRANDE</a:t>
            </a:r>
          </a:p>
        </p:txBody>
      </p:sp>
      <p:sp>
        <p:nvSpPr>
          <p:cNvPr id="187407" name="Text Box 15"/>
          <p:cNvSpPr txBox="1">
            <a:spLocks noChangeArrowheads="1"/>
          </p:cNvSpPr>
          <p:nvPr/>
        </p:nvSpPr>
        <p:spPr bwMode="auto">
          <a:xfrm>
            <a:off x="718432" y="70522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7410" name="Rectangle 18"/>
          <p:cNvSpPr>
            <a:spLocks noChangeArrowheads="1"/>
          </p:cNvSpPr>
          <p:nvPr/>
        </p:nvSpPr>
        <p:spPr bwMode="auto">
          <a:xfrm>
            <a:off x="7761880" y="1509713"/>
            <a:ext cx="792112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400" dirty="0" err="1" smtClean="0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062878" y="1034019"/>
            <a:ext cx="149111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1.Contenido</a:t>
            </a:r>
            <a:endParaRPr lang="es-ES" sz="1800" dirty="0">
              <a:effectLst/>
            </a:endParaRP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 animBg="1"/>
      <p:bldP spid="187400" grpId="0"/>
      <p:bldP spid="18740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r="84628" b="63351"/>
          <a:stretch>
            <a:fillRect/>
          </a:stretch>
        </p:blipFill>
        <p:spPr>
          <a:xfrm>
            <a:off x="2674938" y="2494211"/>
            <a:ext cx="889000" cy="1366837"/>
          </a:xfrm>
          <a:solidFill>
            <a:srgbClr val="EFBFC4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971550" y="3860800"/>
            <a:ext cx="720725" cy="1944688"/>
          </a:xfrm>
          <a:prstGeom prst="curvedRightArrow">
            <a:avLst>
              <a:gd name="adj1" fmla="val 53965"/>
              <a:gd name="adj2" fmla="val 10793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558677" y="1034256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1645926" y="4748213"/>
            <a:ext cx="5941050" cy="1200329"/>
          </a:xfrm>
          <a:prstGeom prst="rect">
            <a:avLst/>
          </a:prstGeom>
          <a:solidFill>
            <a:srgbClr val="E8A0E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Sacar H</a:t>
            </a:r>
            <a:r>
              <a:rPr lang="es-ES_tradnl" sz="1800" baseline="30000" dirty="0">
                <a:effectLst/>
              </a:rPr>
              <a:t>+</a:t>
            </a:r>
            <a:r>
              <a:rPr lang="es-ES_tradnl" sz="1800" dirty="0">
                <a:effectLst/>
              </a:rPr>
              <a:t> es</a:t>
            </a:r>
          </a:p>
          <a:p>
            <a:r>
              <a:rPr lang="es-ES_tradnl" sz="3600" dirty="0">
                <a:effectLst/>
              </a:rPr>
              <a:t>TRABAJO MUY GRANDE</a:t>
            </a:r>
            <a:r>
              <a:rPr lang="es-ES_tradnl" sz="2000" dirty="0">
                <a:effectLst/>
              </a:rPr>
              <a:t> </a:t>
            </a:r>
          </a:p>
          <a:p>
            <a:r>
              <a:rPr lang="es-ES_tradnl" sz="1800" dirty="0" smtClean="0">
                <a:effectLst/>
              </a:rPr>
              <a:t>Gasto de </a:t>
            </a:r>
            <a:r>
              <a:rPr lang="es-ES_tradnl" sz="1800" dirty="0">
                <a:effectLst/>
              </a:rPr>
              <a:t>m</a:t>
            </a:r>
            <a:r>
              <a:rPr lang="es-ES_tradnl" sz="1800" dirty="0" smtClean="0">
                <a:effectLst/>
              </a:rPr>
              <a:t>uchos </a:t>
            </a:r>
            <a:r>
              <a:rPr lang="es-ES_tradnl" sz="1800" dirty="0" err="1">
                <a:effectLst/>
              </a:rPr>
              <a:t>ATPs</a:t>
            </a:r>
            <a:endParaRPr lang="es-ES_tradnl" sz="1800" dirty="0">
              <a:effectLst/>
            </a:endParaRP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8106395" y="1340546"/>
            <a:ext cx="720675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400" dirty="0" err="1" smtClean="0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1666475" y="3717032"/>
            <a:ext cx="5694363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C0099"/>
                </a:solidFill>
                <a:effectLst/>
              </a:rPr>
              <a:t>¿Qué tan grande es el trabajo?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956795" y="1830688"/>
            <a:ext cx="5404043" cy="707886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endParaRPr lang="es-ES" sz="800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Trabajo </a:t>
            </a:r>
            <a:r>
              <a:rPr lang="es-ES" sz="2400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activo sacar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s-ES" sz="2400" u="sng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400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luz</a:t>
            </a:r>
          </a:p>
          <a:p>
            <a:endParaRPr lang="es-ES" sz="800" u="sng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3563938" y="2710111"/>
            <a:ext cx="1531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= 40 nM</a:t>
            </a:r>
            <a:endParaRPr lang="es-ES" sz="2000" b="0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3578225" y="3213348"/>
            <a:ext cx="236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= 150 x </a:t>
            </a:r>
            <a:r>
              <a:rPr lang="es-ES" sz="2000" b="0">
                <a:effectLst/>
              </a:rPr>
              <a:t>10</a:t>
            </a:r>
            <a:r>
              <a:rPr lang="es-ES" sz="2000" b="0" baseline="30000">
                <a:effectLst/>
              </a:rPr>
              <a:t>6</a:t>
            </a:r>
            <a:r>
              <a:rPr lang="es-ES" sz="2000" b="0">
                <a:effectLst/>
              </a:rPr>
              <a:t> nM</a:t>
            </a:r>
            <a:endParaRPr lang="es-ES" sz="2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360838" y="887829"/>
            <a:ext cx="149111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1.Contenido</a:t>
            </a:r>
            <a:endParaRPr lang="es-ES" sz="1800" dirty="0">
              <a:effectLst/>
            </a:endParaRP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7002432" y="456085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1" grpId="0" animBg="1"/>
      <p:bldP spid="16408" grpId="0" animBg="1"/>
      <p:bldP spid="16415" grpId="0"/>
      <p:bldP spid="16402" grpId="0" animBg="1"/>
      <p:bldP spid="16417" grpId="0"/>
      <p:bldP spid="164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1116013" y="260350"/>
            <a:ext cx="3816350" cy="177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953555" y="3315133"/>
            <a:ext cx="5678487" cy="1562100"/>
          </a:xfrm>
          <a:prstGeom prst="rect">
            <a:avLst/>
          </a:prstGeom>
          <a:noFill/>
          <a:ln w="9525">
            <a:solidFill>
              <a:srgbClr val="FC00F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0">
                <a:effectLst/>
              </a:rPr>
              <a:t>* Gran trabajo activo contra gradiente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400" b="0">
                <a:effectLst/>
              </a:rPr>
              <a:t>* Gran gasto de energía</a:t>
            </a:r>
          </a:p>
          <a:p>
            <a:pPr algn="l"/>
            <a:endParaRPr lang="es-ES" sz="1200" b="0">
              <a:effectLst/>
            </a:endParaRPr>
          </a:p>
          <a:p>
            <a:pPr algn="l"/>
            <a:r>
              <a:rPr lang="es-ES" sz="2400" b="0">
                <a:effectLst/>
              </a:rPr>
              <a:t>* Bombas H</a:t>
            </a:r>
            <a:r>
              <a:rPr lang="es-ES" sz="2400" b="0" baseline="30000">
                <a:effectLst/>
              </a:rPr>
              <a:t>+</a:t>
            </a:r>
            <a:r>
              <a:rPr lang="es-ES" sz="2400" b="0">
                <a:effectLst/>
              </a:rPr>
              <a:t>-K</a:t>
            </a:r>
            <a:r>
              <a:rPr lang="es-ES" sz="2400" b="0" baseline="30000">
                <a:effectLst/>
              </a:rPr>
              <a:t>+</a:t>
            </a:r>
            <a:r>
              <a:rPr lang="es-ES" sz="2400" b="0">
                <a:effectLst/>
              </a:rPr>
              <a:t> ATPasa</a:t>
            </a:r>
          </a:p>
        </p:txBody>
      </p:sp>
      <p:sp>
        <p:nvSpPr>
          <p:cNvPr id="188430" name="Rectangle 14"/>
          <p:cNvSpPr>
            <a:spLocks noChangeArrowheads="1"/>
          </p:cNvSpPr>
          <p:nvPr/>
        </p:nvSpPr>
        <p:spPr bwMode="auto">
          <a:xfrm>
            <a:off x="2320718" y="2117379"/>
            <a:ext cx="4934363" cy="800219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endParaRPr lang="es-ES" sz="800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2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activo H</a:t>
            </a:r>
            <a:r>
              <a:rPr lang="es-ES" sz="2400" u="sng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400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es-ES" sz="2400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luz</a:t>
            </a:r>
          </a:p>
          <a:p>
            <a:endParaRPr lang="es-ES" sz="1400" u="sng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432" name="Text Box 16"/>
          <p:cNvSpPr txBox="1">
            <a:spLocks noChangeArrowheads="1"/>
          </p:cNvSpPr>
          <p:nvPr/>
        </p:nvSpPr>
        <p:spPr bwMode="auto">
          <a:xfrm>
            <a:off x="899592" y="1459717"/>
            <a:ext cx="1444320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086314" y="1003073"/>
            <a:ext cx="149111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1.Contenido</a:t>
            </a:r>
            <a:endParaRPr lang="es-ES" sz="1800" dirty="0">
              <a:effectLst/>
            </a:endParaRPr>
          </a:p>
        </p:txBody>
      </p:sp>
      <p:sp>
        <p:nvSpPr>
          <p:cNvPr id="14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7857213" y="1459717"/>
            <a:ext cx="720675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400" dirty="0" err="1" smtClean="0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855663" y="373718"/>
            <a:ext cx="7431087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</a:t>
            </a:r>
            <a:r>
              <a:rPr lang="en-GB" sz="1400" b="0" baseline="30000" dirty="0" smtClean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 smtClean="0">
                <a:effectLst/>
                <a:cs typeface="Times New Roman" pitchFamily="18" charset="0"/>
              </a:rPr>
              <a:t>2012</a:t>
            </a:r>
            <a:r>
              <a:rPr lang="en-GB" sz="1400" b="0" dirty="0" smtClean="0">
                <a:effectLst/>
                <a:cs typeface="Times New Roman" pitchFamily="18" charset="0"/>
              </a:rPr>
              <a:t>.</a:t>
            </a:r>
            <a:endParaRPr lang="en-GB" sz="14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Lange Physiology Series. McGraw-Hill</a:t>
            </a:r>
            <a:r>
              <a:rPr lang="en-US" sz="1200" b="0">
                <a:effectLst/>
                <a:cs typeface="Times New Roman" pitchFamily="18" charset="0"/>
              </a:rPr>
              <a:t>, </a:t>
            </a:r>
            <a:r>
              <a:rPr lang="en-US" sz="1200" smtClean="0">
                <a:effectLst/>
                <a:cs typeface="Times New Roman" pitchFamily="18" charset="0"/>
              </a:rPr>
              <a:t>2014</a:t>
            </a:r>
            <a:r>
              <a:rPr lang="en-US" sz="1200" b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http://www.sciencemag.org/cgi/content/summary/sci;307/5717/1895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1200" b="0" dirty="0">
              <a:effectLst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7" t="10570"/>
          <a:stretch>
            <a:fillRect/>
          </a:stretch>
        </p:blipFill>
        <p:spPr>
          <a:xfrm>
            <a:off x="1260475" y="1700213"/>
            <a:ext cx="4375150" cy="48625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95288" y="1557338"/>
            <a:ext cx="8651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3563938" y="1484313"/>
            <a:ext cx="20161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116013" y="3357563"/>
            <a:ext cx="288925" cy="280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708400" y="4292600"/>
            <a:ext cx="19446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003800" y="2336800"/>
            <a:ext cx="2952750" cy="1766888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dirty="0">
                <a:effectLst/>
              </a:rPr>
              <a:t>La secreción es </a:t>
            </a:r>
            <a:r>
              <a:rPr lang="es-ES" sz="1800" dirty="0">
                <a:effectLst/>
              </a:rPr>
              <a:t>contra gran gradiente</a:t>
            </a:r>
            <a:r>
              <a:rPr lang="es-ES" sz="1800" b="0" dirty="0">
                <a:effectLst/>
              </a:rPr>
              <a:t>:</a:t>
            </a:r>
          </a:p>
          <a:p>
            <a:pPr algn="l"/>
            <a:endParaRPr lang="es-ES" sz="9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[H+ ] adentro = 4 x 10</a:t>
            </a:r>
            <a:r>
              <a:rPr lang="es-ES" sz="1800" b="0" baseline="30000" dirty="0">
                <a:effectLst/>
              </a:rPr>
              <a:t>-8</a:t>
            </a:r>
            <a:r>
              <a:rPr lang="es-ES" sz="1800" b="0" dirty="0">
                <a:effectLst/>
              </a:rPr>
              <a:t>M</a:t>
            </a:r>
          </a:p>
          <a:p>
            <a:pPr algn="l"/>
            <a:r>
              <a:rPr lang="es-ES" sz="1800" b="0" dirty="0">
                <a:effectLst/>
              </a:rPr>
              <a:t>[H+ ] afuera = 0.15 M</a:t>
            </a:r>
          </a:p>
          <a:p>
            <a:pPr algn="l"/>
            <a:endParaRPr lang="es-ES" sz="9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Se necesita </a:t>
            </a:r>
            <a:r>
              <a:rPr lang="es-ES" sz="1800" dirty="0">
                <a:effectLst/>
              </a:rPr>
              <a:t>ENERGÍA</a:t>
            </a: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7705694" y="1448770"/>
            <a:ext cx="790576" cy="457200"/>
          </a:xfrm>
          <a:prstGeom prst="rect">
            <a:avLst/>
          </a:prstGeom>
          <a:solidFill>
            <a:srgbClr val="FFB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400" dirty="0" err="1" smtClean="0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438906" y="813302"/>
            <a:ext cx="2736850" cy="701675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activo</a:t>
            </a:r>
          </a:p>
          <a:p>
            <a:pPr algn="l"/>
            <a:r>
              <a:rPr lang="es-ES" sz="2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s-ES" sz="2000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LUZ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284663" y="4724400"/>
            <a:ext cx="3811587" cy="85090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MX" sz="2400" b="0">
                <a:effectLst/>
              </a:rPr>
              <a:t>Se necesita BOMBAS </a:t>
            </a:r>
          </a:p>
          <a:p>
            <a:r>
              <a:rPr lang="es-MX" sz="2400" b="0">
                <a:effectLst/>
              </a:rPr>
              <a:t>para vencer el gradiente!!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3419474" y="3357563"/>
            <a:ext cx="1512565" cy="64750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3779964" y="3357563"/>
            <a:ext cx="1152076" cy="74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Elipse"/>
          <p:cNvSpPr/>
          <p:nvPr/>
        </p:nvSpPr>
        <p:spPr bwMode="auto">
          <a:xfrm>
            <a:off x="3419474" y="3357563"/>
            <a:ext cx="504454" cy="43147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Elipse"/>
          <p:cNvSpPr/>
          <p:nvPr/>
        </p:nvSpPr>
        <p:spPr bwMode="auto">
          <a:xfrm>
            <a:off x="3779964" y="4005064"/>
            <a:ext cx="576038" cy="50343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52768" y="3590466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HCl</a:t>
            </a:r>
            <a:endParaRPr lang="es-VE" sz="2400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7064831" y="999094"/>
            <a:ext cx="1491114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1.Contenido</a:t>
            </a:r>
            <a:endParaRPr lang="es-ES" sz="1800" dirty="0">
              <a:effectLst/>
            </a:endParaRPr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6732240" y="600240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nimBg="1"/>
      <p:bldP spid="1536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220696" y="4762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3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02" b="15546"/>
          <a:stretch>
            <a:fillRect/>
          </a:stretch>
        </p:blipFill>
        <p:spPr>
          <a:xfrm>
            <a:off x="1189286" y="1223963"/>
            <a:ext cx="2806700" cy="4941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1763961" y="5589588"/>
            <a:ext cx="14414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441823" y="5734050"/>
            <a:ext cx="1422400" cy="457200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1116261" y="3429000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4429373" y="1844675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1332161" y="184467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1211511" y="20605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canalículo</a:t>
            </a:r>
          </a:p>
        </p:txBody>
      </p:sp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827336" y="2779713"/>
            <a:ext cx="12239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468561" y="2513013"/>
            <a:ext cx="1508125" cy="9159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estructuras </a:t>
            </a:r>
          </a:p>
          <a:p>
            <a:r>
              <a:rPr lang="es-ES" sz="1800" b="0"/>
              <a:t>túbulo-</a:t>
            </a:r>
          </a:p>
          <a:p>
            <a:r>
              <a:rPr lang="es-ES" sz="1800" b="0"/>
              <a:t>vesiculares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1979861" y="27082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4283323" y="1341438"/>
            <a:ext cx="9366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 rot="-980445">
            <a:off x="3348286" y="1268413"/>
            <a:ext cx="1079500" cy="345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395536" y="4918075"/>
            <a:ext cx="1547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>
                <a:effectLst/>
              </a:rPr>
              <a:t>mitocondrias</a:t>
            </a:r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1476623" y="4508500"/>
            <a:ext cx="6477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49" name="Oval 41"/>
          <p:cNvSpPr>
            <a:spLocks noChangeArrowheads="1"/>
          </p:cNvSpPr>
          <p:nvPr/>
        </p:nvSpPr>
        <p:spPr bwMode="auto">
          <a:xfrm rot="-1105310">
            <a:off x="3924548" y="4724400"/>
            <a:ext cx="504825" cy="1123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1202447" y="730048"/>
            <a:ext cx="188545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Célula Parietal</a:t>
            </a:r>
          </a:p>
        </p:txBody>
      </p:sp>
      <p:pic>
        <p:nvPicPr>
          <p:cNvPr id="1027" name="Picture 3" descr="C:\Users\ximena\Desktop\EM parietal ce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37" y="1399854"/>
            <a:ext cx="4012908" cy="414352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128905" y="5545077"/>
            <a:ext cx="3922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b="0" dirty="0">
                <a:effectLst/>
              </a:rPr>
              <a:t>http://www.columbia.edu/itc/hs/medical/sbpm_histology_old/lab/micro_popup53.html</a:t>
            </a: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2242397" y="1734230"/>
            <a:ext cx="6415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LUZ</a:t>
            </a:r>
            <a:endParaRPr lang="es-ES" sz="1800" dirty="0">
              <a:effectLst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952707" y="2097087"/>
            <a:ext cx="5549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C00000"/>
                </a:solidFill>
              </a:rPr>
              <a:t>Luz</a:t>
            </a:r>
            <a:endParaRPr lang="es-VE" sz="1800" dirty="0">
              <a:solidFill>
                <a:srgbClr val="C00000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4105737" y="2384009"/>
            <a:ext cx="14382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</a:rPr>
              <a:t>Mitocondrias</a:t>
            </a:r>
            <a:endParaRPr lang="es-VE" dirty="0">
              <a:solidFill>
                <a:srgbClr val="C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19948" y="5949135"/>
            <a:ext cx="1651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C. Parietal ME</a:t>
            </a:r>
            <a:endParaRPr lang="es-VE" dirty="0">
              <a:effectLst/>
            </a:endParaRPr>
          </a:p>
        </p:txBody>
      </p:sp>
      <p:cxnSp>
        <p:nvCxnSpPr>
          <p:cNvPr id="10" name="9 Conector recto"/>
          <p:cNvCxnSpPr/>
          <p:nvPr/>
        </p:nvCxnSpPr>
        <p:spPr bwMode="auto">
          <a:xfrm>
            <a:off x="4594029" y="2722563"/>
            <a:ext cx="230815" cy="106680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"/>
          <p:cNvCxnSpPr/>
          <p:nvPr/>
        </p:nvCxnSpPr>
        <p:spPr bwMode="auto">
          <a:xfrm>
            <a:off x="4594029" y="2708275"/>
            <a:ext cx="590994" cy="576709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6623911" y="704222"/>
            <a:ext cx="2127505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Producción </a:t>
            </a:r>
            <a:r>
              <a:rPr lang="es-ES" sz="1800" dirty="0" err="1" smtClean="0">
                <a:effectLst/>
              </a:rPr>
              <a:t>HCl</a:t>
            </a:r>
            <a:endParaRPr lang="es-ES" sz="1800" dirty="0">
              <a:effectLst/>
            </a:endParaRPr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6951812" y="283269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" grpId="0" animBg="1"/>
      <p:bldP spid="17431" grpId="0" animBg="1"/>
      <p:bldP spid="17441" grpId="0" animBg="1"/>
      <p:bldP spid="4" grpId="0" animBg="1"/>
      <p:bldP spid="31" grpId="0" animBg="1"/>
      <p:bldP spid="31" grpId="1" animBg="1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757595" y="163809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4502" name="Picture 6" descr="img16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7" r="19295" b="15546"/>
          <a:stretch>
            <a:fillRect/>
          </a:stretch>
        </p:blipFill>
        <p:spPr>
          <a:xfrm>
            <a:off x="2052638" y="2060575"/>
            <a:ext cx="4030662" cy="410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2771775" y="5589588"/>
            <a:ext cx="12969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4" name="Rectangle 8"/>
          <p:cNvSpPr>
            <a:spLocks noChangeArrowheads="1"/>
          </p:cNvSpPr>
          <p:nvPr/>
        </p:nvSpPr>
        <p:spPr bwMode="auto">
          <a:xfrm>
            <a:off x="5053806" y="5630068"/>
            <a:ext cx="13684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3459163" y="5734050"/>
            <a:ext cx="1112837" cy="366713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5076825" y="5613400"/>
            <a:ext cx="2324100" cy="528638"/>
          </a:xfrm>
          <a:prstGeom prst="rect">
            <a:avLst/>
          </a:prstGeom>
          <a:solidFill>
            <a:srgbClr val="F3D1D4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glow rad="101600">
              <a:srgbClr val="FFD1E8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ACTIVIDAD</a:t>
            </a:r>
          </a:p>
        </p:txBody>
      </p:sp>
      <p:sp>
        <p:nvSpPr>
          <p:cNvPr id="234507" name="Rectangle 11"/>
          <p:cNvSpPr>
            <a:spLocks noChangeArrowheads="1"/>
          </p:cNvSpPr>
          <p:nvPr/>
        </p:nvSpPr>
        <p:spPr bwMode="auto">
          <a:xfrm>
            <a:off x="1979613" y="3429000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8" name="Rectangle 12"/>
          <p:cNvSpPr>
            <a:spLocks noChangeArrowheads="1"/>
          </p:cNvSpPr>
          <p:nvPr/>
        </p:nvSpPr>
        <p:spPr bwMode="auto">
          <a:xfrm>
            <a:off x="5292725" y="1844675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9" name="Rectangle 13"/>
          <p:cNvSpPr>
            <a:spLocks noChangeArrowheads="1"/>
          </p:cNvSpPr>
          <p:nvPr/>
        </p:nvSpPr>
        <p:spPr bwMode="auto">
          <a:xfrm>
            <a:off x="2195513" y="184467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2074863" y="20605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canalículo</a:t>
            </a:r>
          </a:p>
        </p:txBody>
      </p:sp>
      <p:sp>
        <p:nvSpPr>
          <p:cNvPr id="234511" name="Rectangle 15"/>
          <p:cNvSpPr>
            <a:spLocks noChangeArrowheads="1"/>
          </p:cNvSpPr>
          <p:nvPr/>
        </p:nvSpPr>
        <p:spPr bwMode="auto">
          <a:xfrm>
            <a:off x="1690688" y="2779713"/>
            <a:ext cx="12239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2" name="Text Box 16"/>
          <p:cNvSpPr txBox="1">
            <a:spLocks noChangeArrowheads="1"/>
          </p:cNvSpPr>
          <p:nvPr/>
        </p:nvSpPr>
        <p:spPr bwMode="auto">
          <a:xfrm>
            <a:off x="1603375" y="2684463"/>
            <a:ext cx="1508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estructuras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túbulo-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vesiculares</a:t>
            </a:r>
          </a:p>
        </p:txBody>
      </p:sp>
      <p:sp>
        <p:nvSpPr>
          <p:cNvPr id="234513" name="Rectangle 17"/>
          <p:cNvSpPr>
            <a:spLocks noChangeArrowheads="1"/>
          </p:cNvSpPr>
          <p:nvPr/>
        </p:nvSpPr>
        <p:spPr bwMode="auto">
          <a:xfrm>
            <a:off x="2843213" y="27082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4" name="Rectangle 18"/>
          <p:cNvSpPr>
            <a:spLocks noChangeArrowheads="1"/>
          </p:cNvSpPr>
          <p:nvPr/>
        </p:nvSpPr>
        <p:spPr bwMode="auto">
          <a:xfrm>
            <a:off x="5146675" y="1341438"/>
            <a:ext cx="9366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5" name="Text Box 19"/>
          <p:cNvSpPr txBox="1">
            <a:spLocks noChangeArrowheads="1"/>
          </p:cNvSpPr>
          <p:nvPr/>
        </p:nvSpPr>
        <p:spPr bwMode="auto">
          <a:xfrm>
            <a:off x="5076825" y="2276475"/>
            <a:ext cx="12001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canalículo</a:t>
            </a:r>
          </a:p>
        </p:txBody>
      </p:sp>
      <p:sp>
        <p:nvSpPr>
          <p:cNvPr id="234516" name="Text Box 20"/>
          <p:cNvSpPr txBox="1">
            <a:spLocks noChangeArrowheads="1"/>
          </p:cNvSpPr>
          <p:nvPr/>
        </p:nvSpPr>
        <p:spPr bwMode="auto">
          <a:xfrm>
            <a:off x="4498975" y="1676400"/>
            <a:ext cx="22621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microvellosidades</a:t>
            </a:r>
          </a:p>
        </p:txBody>
      </p:sp>
      <p:sp>
        <p:nvSpPr>
          <p:cNvPr id="234517" name="Text Box 21"/>
          <p:cNvSpPr txBox="1">
            <a:spLocks noChangeArrowheads="1"/>
          </p:cNvSpPr>
          <p:nvPr/>
        </p:nvSpPr>
        <p:spPr bwMode="auto">
          <a:xfrm>
            <a:off x="782345" y="895906"/>
            <a:ext cx="110799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 dirty="0">
                <a:effectLst/>
              </a:rPr>
              <a:t>Célula </a:t>
            </a:r>
            <a:endParaRPr lang="es-ES_tradnl" sz="2000" b="0" dirty="0" smtClean="0">
              <a:effectLst/>
            </a:endParaRPr>
          </a:p>
          <a:p>
            <a:r>
              <a:rPr lang="es-ES_tradnl" sz="2000" b="0" dirty="0" smtClean="0">
                <a:effectLst/>
              </a:rPr>
              <a:t>Parietal</a:t>
            </a:r>
            <a:endParaRPr lang="es-ES_tradnl" sz="2000" b="0" dirty="0">
              <a:effectLst/>
            </a:endParaRP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1042988" y="4797425"/>
            <a:ext cx="1547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mitocondrias</a:t>
            </a:r>
          </a:p>
        </p:txBody>
      </p:sp>
      <p:sp>
        <p:nvSpPr>
          <p:cNvPr id="234519" name="Line 23"/>
          <p:cNvSpPr>
            <a:spLocks noChangeShapeType="1"/>
          </p:cNvSpPr>
          <p:nvPr/>
        </p:nvSpPr>
        <p:spPr bwMode="auto">
          <a:xfrm flipV="1">
            <a:off x="2339975" y="4508500"/>
            <a:ext cx="6477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1" name="Line 25"/>
          <p:cNvSpPr>
            <a:spLocks noChangeShapeType="1"/>
          </p:cNvSpPr>
          <p:nvPr/>
        </p:nvSpPr>
        <p:spPr bwMode="auto">
          <a:xfrm flipH="1" flipV="1">
            <a:off x="5795963" y="3933825"/>
            <a:ext cx="144145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2" name="Line 26"/>
          <p:cNvSpPr>
            <a:spLocks noChangeShapeType="1"/>
          </p:cNvSpPr>
          <p:nvPr/>
        </p:nvSpPr>
        <p:spPr bwMode="auto">
          <a:xfrm flipH="1">
            <a:off x="5651500" y="4365625"/>
            <a:ext cx="1585913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24" name="Rectangle 28"/>
          <p:cNvSpPr>
            <a:spLocks noChangeArrowheads="1"/>
          </p:cNvSpPr>
          <p:nvPr/>
        </p:nvSpPr>
        <p:spPr bwMode="auto">
          <a:xfrm>
            <a:off x="3851275" y="1341438"/>
            <a:ext cx="5762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25" name="Rectangle 29"/>
          <p:cNvSpPr>
            <a:spLocks noChangeArrowheads="1"/>
          </p:cNvSpPr>
          <p:nvPr/>
        </p:nvSpPr>
        <p:spPr bwMode="auto">
          <a:xfrm>
            <a:off x="3995738" y="17732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3629025" y="836613"/>
            <a:ext cx="942975" cy="641350"/>
          </a:xfrm>
          <a:prstGeom prst="rect">
            <a:avLst/>
          </a:prstGeom>
          <a:solidFill>
            <a:srgbClr val="F3D1D4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3600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HCl</a:t>
            </a:r>
            <a:endParaRPr lang="es-ES_tradnl" sz="3600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4527" name="Line 31"/>
          <p:cNvSpPr>
            <a:spLocks noChangeShapeType="1"/>
          </p:cNvSpPr>
          <p:nvPr/>
        </p:nvSpPr>
        <p:spPr bwMode="auto">
          <a:xfrm flipH="1" flipV="1">
            <a:off x="3995738" y="1557338"/>
            <a:ext cx="14446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6644657" y="711240"/>
            <a:ext cx="2127505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Producción </a:t>
            </a:r>
            <a:r>
              <a:rPr lang="es-ES" sz="1800" dirty="0" err="1" smtClean="0">
                <a:effectLst/>
              </a:rPr>
              <a:t>HCl</a:t>
            </a:r>
            <a:endParaRPr lang="es-ES" sz="1800" dirty="0">
              <a:effectLst/>
            </a:endParaRPr>
          </a:p>
        </p:txBody>
      </p:sp>
      <p:sp>
        <p:nvSpPr>
          <p:cNvPr id="33" name="Text Box 39"/>
          <p:cNvSpPr txBox="1">
            <a:spLocks noChangeArrowheads="1"/>
          </p:cNvSpPr>
          <p:nvPr/>
        </p:nvSpPr>
        <p:spPr bwMode="auto">
          <a:xfrm>
            <a:off x="6951812" y="283269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6947601" y="4044950"/>
            <a:ext cx="1713932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Muchas</a:t>
            </a:r>
          </a:p>
          <a:p>
            <a:r>
              <a:rPr lang="es-ES_tradnl" sz="2000" b="0">
                <a:effectLst/>
              </a:rPr>
              <a:t>mitocondrias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6" grpId="0" animBg="1"/>
      <p:bldP spid="234516" grpId="0" animBg="1"/>
      <p:bldP spid="234521" grpId="0" animBg="1"/>
      <p:bldP spid="234522" grpId="0" animBg="1"/>
      <p:bldP spid="234526" grpId="0" animBg="1"/>
      <p:bldP spid="234527" grpId="0" animBg="1"/>
      <p:bldP spid="2345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515389" y="109412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7596" name="Picture 28" descr="cel parietal  reposo H"/>
          <p:cNvPicPr>
            <a:picLocks noChangeAspect="1" noChangeArrowheads="1"/>
          </p:cNvPicPr>
          <p:nvPr/>
        </p:nvPicPr>
        <p:blipFill>
          <a:blip r:embed="rId2">
            <a:lum bright="-3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2" b="1740"/>
          <a:stretch>
            <a:fillRect/>
          </a:stretch>
        </p:blipFill>
        <p:spPr bwMode="auto">
          <a:xfrm>
            <a:off x="931863" y="1889580"/>
            <a:ext cx="3606800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7597" name="Picture 29" descr="cel parietal activa H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" t="5742" r="7980" b="15106"/>
          <a:stretch>
            <a:fillRect/>
          </a:stretch>
        </p:blipFill>
        <p:spPr bwMode="auto">
          <a:xfrm>
            <a:off x="4500563" y="1268413"/>
            <a:ext cx="3024187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7599" name="Text Box 31"/>
          <p:cNvSpPr txBox="1">
            <a:spLocks noChangeArrowheads="1"/>
          </p:cNvSpPr>
          <p:nvPr/>
        </p:nvSpPr>
        <p:spPr bwMode="auto">
          <a:xfrm>
            <a:off x="1619250" y="1492705"/>
            <a:ext cx="1438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canalículos</a:t>
            </a:r>
          </a:p>
        </p:txBody>
      </p:sp>
      <p:sp>
        <p:nvSpPr>
          <p:cNvPr id="237600" name="Rectangle 32"/>
          <p:cNvSpPr>
            <a:spLocks noChangeArrowheads="1"/>
          </p:cNvSpPr>
          <p:nvPr/>
        </p:nvSpPr>
        <p:spPr bwMode="auto">
          <a:xfrm>
            <a:off x="3276600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601" name="Text Box 33"/>
          <p:cNvSpPr txBox="1">
            <a:spLocks noChangeArrowheads="1"/>
          </p:cNvSpPr>
          <p:nvPr/>
        </p:nvSpPr>
        <p:spPr bwMode="auto">
          <a:xfrm>
            <a:off x="3057525" y="1256784"/>
            <a:ext cx="1236236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 dirty="0" smtClean="0">
                <a:effectLst/>
              </a:rPr>
              <a:t>Bombas </a:t>
            </a:r>
          </a:p>
          <a:p>
            <a:r>
              <a:rPr lang="es-ES_tradnl" sz="2000" b="0" dirty="0" smtClean="0">
                <a:effectLst/>
              </a:rPr>
              <a:t>protones</a:t>
            </a:r>
            <a:endParaRPr lang="es-ES_tradnl" sz="2000" b="0" dirty="0">
              <a:effectLst/>
            </a:endParaRPr>
          </a:p>
        </p:txBody>
      </p:sp>
      <p:sp>
        <p:nvSpPr>
          <p:cNvPr id="237602" name="Text Box 34"/>
          <p:cNvSpPr txBox="1">
            <a:spLocks noChangeArrowheads="1"/>
          </p:cNvSpPr>
          <p:nvPr/>
        </p:nvSpPr>
        <p:spPr bwMode="auto">
          <a:xfrm>
            <a:off x="1754162" y="5798591"/>
            <a:ext cx="1112838" cy="366713"/>
          </a:xfrm>
          <a:prstGeom prst="rect">
            <a:avLst/>
          </a:prstGeom>
          <a:solidFill>
            <a:srgbClr val="6262D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REPOSO</a:t>
            </a:r>
          </a:p>
        </p:txBody>
      </p:sp>
      <p:sp>
        <p:nvSpPr>
          <p:cNvPr id="237604" name="Text Box 36"/>
          <p:cNvSpPr txBox="1">
            <a:spLocks noChangeArrowheads="1"/>
          </p:cNvSpPr>
          <p:nvPr/>
        </p:nvSpPr>
        <p:spPr bwMode="auto">
          <a:xfrm>
            <a:off x="4787900" y="5805488"/>
            <a:ext cx="2324100" cy="528637"/>
          </a:xfrm>
          <a:prstGeom prst="rect">
            <a:avLst/>
          </a:prstGeom>
          <a:solidFill>
            <a:srgbClr val="EAACB2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ACTIVIDAD</a:t>
            </a:r>
          </a:p>
        </p:txBody>
      </p:sp>
      <p:sp>
        <p:nvSpPr>
          <p:cNvPr id="237606" name="Text Box 38"/>
          <p:cNvSpPr txBox="1">
            <a:spLocks noChangeArrowheads="1"/>
          </p:cNvSpPr>
          <p:nvPr/>
        </p:nvSpPr>
        <p:spPr bwMode="auto">
          <a:xfrm>
            <a:off x="4512632" y="5081995"/>
            <a:ext cx="673582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 err="1">
                <a:solidFill>
                  <a:srgbClr val="0000CC"/>
                </a:solidFill>
              </a:rPr>
              <a:t>ACh</a:t>
            </a:r>
            <a:endParaRPr lang="es-ES_tradnl" sz="2000" b="0" dirty="0">
              <a:solidFill>
                <a:srgbClr val="0000CC"/>
              </a:solidFill>
            </a:endParaRPr>
          </a:p>
        </p:txBody>
      </p:sp>
      <p:sp>
        <p:nvSpPr>
          <p:cNvPr id="237607" name="Text Box 39"/>
          <p:cNvSpPr txBox="1">
            <a:spLocks noChangeArrowheads="1"/>
          </p:cNvSpPr>
          <p:nvPr/>
        </p:nvSpPr>
        <p:spPr bwMode="auto">
          <a:xfrm>
            <a:off x="5152308" y="5199015"/>
            <a:ext cx="13676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Histamina</a:t>
            </a:r>
          </a:p>
        </p:txBody>
      </p:sp>
      <p:sp>
        <p:nvSpPr>
          <p:cNvPr id="237608" name="Text Box 40"/>
          <p:cNvSpPr txBox="1">
            <a:spLocks noChangeArrowheads="1"/>
          </p:cNvSpPr>
          <p:nvPr/>
        </p:nvSpPr>
        <p:spPr bwMode="auto">
          <a:xfrm>
            <a:off x="6421390" y="5110062"/>
            <a:ext cx="11977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237610" name="AutoShape 42"/>
          <p:cNvSpPr>
            <a:spLocks noChangeArrowheads="1"/>
          </p:cNvSpPr>
          <p:nvPr/>
        </p:nvSpPr>
        <p:spPr bwMode="auto">
          <a:xfrm>
            <a:off x="3995738" y="33575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7611" name="Text Box 43"/>
          <p:cNvSpPr txBox="1">
            <a:spLocks noChangeArrowheads="1"/>
          </p:cNvSpPr>
          <p:nvPr/>
        </p:nvSpPr>
        <p:spPr bwMode="auto">
          <a:xfrm>
            <a:off x="424563" y="642668"/>
            <a:ext cx="14192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C. Parietal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80427" y="639382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2 Elipse"/>
          <p:cNvSpPr/>
          <p:nvPr/>
        </p:nvSpPr>
        <p:spPr bwMode="auto">
          <a:xfrm>
            <a:off x="1187624" y="4869160"/>
            <a:ext cx="431626" cy="4569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1916439" y="5179177"/>
            <a:ext cx="431626" cy="4569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2894806" y="5294830"/>
            <a:ext cx="597074" cy="54082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6660232" y="4869160"/>
            <a:ext cx="720080" cy="31001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5436096" y="4869160"/>
            <a:ext cx="288032" cy="4256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572000" y="4581128"/>
            <a:ext cx="288032" cy="4256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66800" y="4840623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M3</a:t>
            </a:r>
            <a:endParaRPr lang="es-VE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843788" y="5097611"/>
            <a:ext cx="466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H2</a:t>
            </a:r>
            <a:endParaRPr lang="es-VE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885430" y="5229793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CCKB</a:t>
            </a:r>
            <a:endParaRPr lang="es-VE" dirty="0"/>
          </a:p>
        </p:txBody>
      </p:sp>
      <p:sp>
        <p:nvSpPr>
          <p:cNvPr id="2" name="1 CuadroTexto"/>
          <p:cNvSpPr txBox="1"/>
          <p:nvPr/>
        </p:nvSpPr>
        <p:spPr>
          <a:xfrm>
            <a:off x="1655805" y="5366846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Receptores</a:t>
            </a:r>
            <a:endParaRPr lang="es-VE" dirty="0"/>
          </a:p>
        </p:txBody>
      </p:sp>
      <p:cxnSp>
        <p:nvCxnSpPr>
          <p:cNvPr id="8" name="7 Conector recto"/>
          <p:cNvCxnSpPr/>
          <p:nvPr/>
        </p:nvCxnSpPr>
        <p:spPr bwMode="auto">
          <a:xfrm>
            <a:off x="3995738" y="1965313"/>
            <a:ext cx="1203342" cy="830162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"/>
          <p:cNvCxnSpPr/>
          <p:nvPr/>
        </p:nvCxnSpPr>
        <p:spPr bwMode="auto">
          <a:xfrm flipH="1">
            <a:off x="3154225" y="1965313"/>
            <a:ext cx="122376" cy="31155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6662383" y="708581"/>
            <a:ext cx="1992853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400" b="0" dirty="0" smtClean="0"/>
              <a:t>2. </a:t>
            </a:r>
            <a:r>
              <a:rPr lang="es-ES" sz="1800" b="0" dirty="0" smtClean="0"/>
              <a:t>Producción </a:t>
            </a:r>
            <a:r>
              <a:rPr lang="es-ES" sz="1800" b="0" dirty="0" err="1" smtClean="0"/>
              <a:t>HCl</a:t>
            </a:r>
            <a:endParaRPr lang="es-ES" sz="1800" b="0" dirty="0"/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6951812" y="283269"/>
            <a:ext cx="1799604" cy="338554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>
                <a:effectLst/>
              </a:rPr>
              <a:t>II. SECRECIÓN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604" grpId="0" animBg="1"/>
      <p:bldP spid="237604" grpId="1" animBg="1"/>
      <p:bldP spid="237606" grpId="0" animBg="1"/>
      <p:bldP spid="237607" grpId="0"/>
      <p:bldP spid="237608" grpId="0"/>
      <p:bldP spid="2376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8" name="Picture 4" descr="transportadores c parietal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1" r="13275" b="25085"/>
          <a:stretch>
            <a:fillRect/>
          </a:stretch>
        </p:blipFill>
        <p:spPr bwMode="auto">
          <a:xfrm>
            <a:off x="2418135" y="692150"/>
            <a:ext cx="4248150" cy="489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6645688" y="805283"/>
            <a:ext cx="207327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Transportadores </a:t>
            </a:r>
          </a:p>
          <a:p>
            <a:r>
              <a:rPr lang="es-ES_tradnl" sz="1800" b="0"/>
              <a:t>de iones 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656917" y="2049877"/>
            <a:ext cx="150073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Borde apical</a:t>
            </a:r>
            <a:endParaRPr lang="es-ES" sz="1800" b="0" dirty="0">
              <a:effectLst/>
            </a:endParaRPr>
          </a:p>
        </p:txBody>
      </p:sp>
      <p:sp>
        <p:nvSpPr>
          <p:cNvPr id="205836" name="Text Box 12"/>
          <p:cNvSpPr txBox="1">
            <a:spLocks noChangeArrowheads="1"/>
          </p:cNvSpPr>
          <p:nvPr/>
        </p:nvSpPr>
        <p:spPr bwMode="auto">
          <a:xfrm>
            <a:off x="2632408" y="5672138"/>
            <a:ext cx="1452642" cy="707886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Cl</a:t>
            </a:r>
            <a:r>
              <a:rPr lang="es-ES_tradnl" sz="1800" baseline="30000" dirty="0">
                <a:effectLst/>
              </a:rPr>
              <a:t>-</a:t>
            </a:r>
            <a:r>
              <a:rPr lang="es-ES_tradnl" sz="1800" dirty="0">
                <a:effectLst/>
              </a:rPr>
              <a:t>-HCO</a:t>
            </a:r>
            <a:r>
              <a:rPr lang="es-ES_tradnl" sz="1800" baseline="-25000" dirty="0">
                <a:effectLst/>
              </a:rPr>
              <a:t>3</a:t>
            </a:r>
            <a:r>
              <a:rPr lang="es-ES_tradnl" sz="1800" baseline="30000" dirty="0">
                <a:effectLst/>
              </a:rPr>
              <a:t>-</a:t>
            </a:r>
            <a:r>
              <a:rPr lang="es-ES_tradnl" sz="2400" dirty="0">
                <a:effectLst/>
              </a:rPr>
              <a:t> </a:t>
            </a:r>
          </a:p>
          <a:p>
            <a:r>
              <a:rPr lang="es-ES_tradnl" dirty="0" err="1">
                <a:effectLst/>
              </a:rPr>
              <a:t>intercamb</a:t>
            </a:r>
            <a:endParaRPr lang="es-ES_tradnl" baseline="30000" dirty="0">
              <a:effectLst/>
            </a:endParaRPr>
          </a:p>
        </p:txBody>
      </p:sp>
      <p:sp>
        <p:nvSpPr>
          <p:cNvPr id="205837" name="Text Box 13"/>
          <p:cNvSpPr txBox="1">
            <a:spLocks noChangeArrowheads="1"/>
          </p:cNvSpPr>
          <p:nvPr/>
        </p:nvSpPr>
        <p:spPr bwMode="auto">
          <a:xfrm>
            <a:off x="4146923" y="5661025"/>
            <a:ext cx="1139825" cy="946150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err="1">
                <a:effectLst/>
              </a:rPr>
              <a:t>Na</a:t>
            </a:r>
            <a:r>
              <a:rPr lang="es-ES_tradnl" sz="1800" b="0" baseline="30000" dirty="0">
                <a:effectLst/>
              </a:rPr>
              <a:t>+</a:t>
            </a:r>
            <a:r>
              <a:rPr lang="es-ES_tradnl" sz="1800" b="0" dirty="0">
                <a:effectLst/>
              </a:rPr>
              <a:t>-H</a:t>
            </a:r>
            <a:r>
              <a:rPr lang="es-ES_tradnl" sz="1800" b="0" baseline="30000" dirty="0">
                <a:effectLst/>
              </a:rPr>
              <a:t>+</a:t>
            </a:r>
            <a:r>
              <a:rPr lang="es-ES_tradnl" sz="2400" b="0" dirty="0">
                <a:effectLst/>
              </a:rPr>
              <a:t> </a:t>
            </a:r>
          </a:p>
          <a:p>
            <a:pPr algn="l"/>
            <a:r>
              <a:rPr lang="es-ES_tradnl" b="0" dirty="0">
                <a:effectLst/>
              </a:rPr>
              <a:t> </a:t>
            </a:r>
            <a:r>
              <a:rPr lang="es-ES_tradnl" sz="1400" b="0" dirty="0">
                <a:effectLst/>
              </a:rPr>
              <a:t>NHE-1 </a:t>
            </a:r>
          </a:p>
          <a:p>
            <a:pPr algn="l"/>
            <a:r>
              <a:rPr lang="es-ES_tradnl" b="0" dirty="0" err="1">
                <a:effectLst/>
              </a:rPr>
              <a:t>intercamb</a:t>
            </a:r>
            <a:endParaRPr lang="es-ES_tradnl" b="0" dirty="0">
              <a:effectLst/>
            </a:endParaRPr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5412399" y="5661025"/>
            <a:ext cx="971741" cy="615553"/>
          </a:xfrm>
          <a:prstGeom prst="rect">
            <a:avLst/>
          </a:prstGeom>
          <a:solidFill>
            <a:srgbClr val="FF99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/>
              </a:rPr>
              <a:t>Na</a:t>
            </a:r>
            <a:r>
              <a:rPr lang="es-ES_tradnl" sz="1800" baseline="30000" dirty="0">
                <a:effectLst/>
              </a:rPr>
              <a:t>+</a:t>
            </a:r>
            <a:r>
              <a:rPr lang="es-ES_tradnl" sz="1800" dirty="0">
                <a:effectLst/>
              </a:rPr>
              <a:t>-K</a:t>
            </a:r>
            <a:r>
              <a:rPr lang="es-ES_tradnl" sz="1800" baseline="30000" dirty="0" smtClean="0">
                <a:effectLst/>
              </a:rPr>
              <a:t>+</a:t>
            </a:r>
          </a:p>
          <a:p>
            <a:r>
              <a:rPr lang="es-ES_tradnl" dirty="0" smtClean="0">
                <a:effectLst/>
              </a:rPr>
              <a:t>ATPasa</a:t>
            </a:r>
            <a:endParaRPr lang="es-ES_tradnl" dirty="0">
              <a:effectLst/>
            </a:endParaRPr>
          </a:p>
        </p:txBody>
      </p:sp>
      <p:sp>
        <p:nvSpPr>
          <p:cNvPr id="205842" name="Text Box 18"/>
          <p:cNvSpPr txBox="1">
            <a:spLocks noChangeArrowheads="1"/>
          </p:cNvSpPr>
          <p:nvPr/>
        </p:nvSpPr>
        <p:spPr bwMode="auto">
          <a:xfrm>
            <a:off x="371118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5843" name="Text Box 19"/>
          <p:cNvSpPr txBox="1">
            <a:spLocks noChangeArrowheads="1"/>
          </p:cNvSpPr>
          <p:nvPr/>
        </p:nvSpPr>
        <p:spPr bwMode="auto">
          <a:xfrm>
            <a:off x="5599078" y="2909242"/>
            <a:ext cx="1645002" cy="46166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C. Parietal</a:t>
            </a:r>
          </a:p>
        </p:txBody>
      </p:sp>
      <p:sp>
        <p:nvSpPr>
          <p:cNvPr id="205844" name="Oval 20"/>
          <p:cNvSpPr>
            <a:spLocks noChangeArrowheads="1"/>
          </p:cNvSpPr>
          <p:nvPr/>
        </p:nvSpPr>
        <p:spPr bwMode="auto">
          <a:xfrm>
            <a:off x="2272085" y="14843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1432058" y="1484313"/>
            <a:ext cx="1165705" cy="369332"/>
          </a:xfrm>
          <a:prstGeom prst="rect">
            <a:avLst/>
          </a:prstGeom>
          <a:solidFill>
            <a:srgbClr val="C5FF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Canal Cl</a:t>
            </a:r>
            <a:r>
              <a:rPr lang="es-ES_tradnl" sz="1800" baseline="30000" dirty="0">
                <a:effectLst/>
              </a:rPr>
              <a:t>-</a:t>
            </a: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5223248" y="141287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5177056" y="1412875"/>
            <a:ext cx="1148071" cy="369332"/>
          </a:xfrm>
          <a:prstGeom prst="rect">
            <a:avLst/>
          </a:prstGeom>
          <a:solidFill>
            <a:srgbClr val="FFB5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Canal K+</a:t>
            </a:r>
            <a:endParaRPr lang="es-ES_tradnl" sz="1800" baseline="30000" dirty="0">
              <a:effectLst/>
            </a:endParaRPr>
          </a:p>
        </p:txBody>
      </p:sp>
      <p:sp>
        <p:nvSpPr>
          <p:cNvPr id="205846" name="Rectangle 22"/>
          <p:cNvSpPr>
            <a:spLocks noChangeArrowheads="1"/>
          </p:cNvSpPr>
          <p:nvPr/>
        </p:nvSpPr>
        <p:spPr bwMode="auto">
          <a:xfrm>
            <a:off x="3423023" y="908050"/>
            <a:ext cx="10810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48" name="Text Box 24"/>
          <p:cNvSpPr txBox="1">
            <a:spLocks noChangeArrowheads="1"/>
          </p:cNvSpPr>
          <p:nvPr/>
        </p:nvSpPr>
        <p:spPr bwMode="auto">
          <a:xfrm>
            <a:off x="695205" y="4777022"/>
            <a:ext cx="1382110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Borde </a:t>
            </a:r>
          </a:p>
          <a:p>
            <a:r>
              <a:rPr lang="es-ES" sz="1800" b="0" dirty="0" err="1" smtClean="0">
                <a:effectLst/>
              </a:rPr>
              <a:t>laterobasal</a:t>
            </a:r>
            <a:endParaRPr lang="es-ES" sz="1800" b="0" dirty="0">
              <a:effectLst/>
            </a:endParaRPr>
          </a:p>
        </p:txBody>
      </p:sp>
      <p:sp>
        <p:nvSpPr>
          <p:cNvPr id="205849" name="Oval 25"/>
          <p:cNvSpPr>
            <a:spLocks noChangeArrowheads="1"/>
          </p:cNvSpPr>
          <p:nvPr/>
        </p:nvSpPr>
        <p:spPr bwMode="auto">
          <a:xfrm>
            <a:off x="5728073" y="4221163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0" name="Text Box 26"/>
          <p:cNvSpPr txBox="1">
            <a:spLocks noChangeArrowheads="1"/>
          </p:cNvSpPr>
          <p:nvPr/>
        </p:nvSpPr>
        <p:spPr bwMode="auto">
          <a:xfrm>
            <a:off x="5583610" y="4244975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C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2K+</a:t>
            </a:r>
          </a:p>
        </p:txBody>
      </p:sp>
      <p:sp>
        <p:nvSpPr>
          <p:cNvPr id="205851" name="Oval 27"/>
          <p:cNvSpPr>
            <a:spLocks noChangeArrowheads="1"/>
          </p:cNvSpPr>
          <p:nvPr/>
        </p:nvSpPr>
        <p:spPr bwMode="auto">
          <a:xfrm>
            <a:off x="4359648" y="42211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2" name="Text Box 28"/>
          <p:cNvSpPr txBox="1">
            <a:spLocks noChangeArrowheads="1"/>
          </p:cNvSpPr>
          <p:nvPr/>
        </p:nvSpPr>
        <p:spPr bwMode="auto">
          <a:xfrm>
            <a:off x="4365998" y="4341813"/>
            <a:ext cx="390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30000">
                <a:effectLst/>
              </a:rPr>
              <a:t>+</a:t>
            </a:r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3423023" y="3357563"/>
            <a:ext cx="10810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3496048" y="3357563"/>
            <a:ext cx="14590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H</a:t>
            </a:r>
            <a:r>
              <a:rPr lang="es-ES_tradnl" sz="1800" baseline="30000" dirty="0">
                <a:effectLst/>
              </a:rPr>
              <a:t>+ </a:t>
            </a:r>
            <a:r>
              <a:rPr lang="es-ES_tradnl" sz="1800" dirty="0">
                <a:effectLst/>
              </a:rPr>
              <a:t>+ HCO</a:t>
            </a:r>
            <a:r>
              <a:rPr lang="es-ES_tradnl" sz="1800" baseline="-25000" dirty="0">
                <a:effectLst/>
              </a:rPr>
              <a:t>3</a:t>
            </a:r>
            <a:r>
              <a:rPr lang="es-ES_tradnl" sz="1800" baseline="30000" dirty="0">
                <a:effectLst/>
              </a:rPr>
              <a:t>-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3496048" y="105251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55" name="Line 31"/>
          <p:cNvSpPr>
            <a:spLocks noChangeShapeType="1"/>
          </p:cNvSpPr>
          <p:nvPr/>
        </p:nvSpPr>
        <p:spPr bwMode="auto">
          <a:xfrm flipH="1">
            <a:off x="4065640" y="1052513"/>
            <a:ext cx="294005" cy="798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3057290" y="427790"/>
            <a:ext cx="2082800" cy="609600"/>
          </a:xfrm>
          <a:prstGeom prst="rect">
            <a:avLst/>
          </a:prstGeom>
          <a:solidFill>
            <a:srgbClr val="CACAF2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Bomba de protones</a:t>
            </a:r>
          </a:p>
          <a:p>
            <a:r>
              <a:rPr lang="es-ES_tradnl" dirty="0">
                <a:effectLst/>
              </a:rPr>
              <a:t>H</a:t>
            </a:r>
            <a:r>
              <a:rPr lang="es-ES_tradnl" baseline="30000" dirty="0">
                <a:effectLst/>
              </a:rPr>
              <a:t>+</a:t>
            </a:r>
            <a:r>
              <a:rPr lang="es-ES_tradnl" dirty="0">
                <a:effectLst/>
              </a:rPr>
              <a:t>-</a:t>
            </a:r>
            <a:r>
              <a:rPr lang="es-ES_tradnl" dirty="0" err="1">
                <a:effectLst/>
              </a:rPr>
              <a:t>K</a:t>
            </a:r>
            <a:r>
              <a:rPr lang="es-ES_tradnl" baseline="30000" dirty="0" err="1">
                <a:effectLst/>
              </a:rPr>
              <a:t>+</a:t>
            </a:r>
            <a:r>
              <a:rPr lang="es-ES_tradnl" dirty="0" err="1">
                <a:effectLst/>
              </a:rPr>
              <a:t>ATPasa</a:t>
            </a:r>
            <a:endParaRPr lang="es-ES_tradnl" baseline="30000" dirty="0">
              <a:effectLst/>
            </a:endParaRPr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3616229" y="1253480"/>
            <a:ext cx="5453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ACB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/>
              </a:rPr>
              <a:t>H</a:t>
            </a:r>
            <a:r>
              <a:rPr lang="es-ES_tradnl" sz="2400" baseline="30000" dirty="0">
                <a:effectLst/>
              </a:rPr>
              <a:t>+</a:t>
            </a:r>
          </a:p>
        </p:txBody>
      </p:sp>
      <p:sp>
        <p:nvSpPr>
          <p:cNvPr id="205858" name="Text Box 34"/>
          <p:cNvSpPr txBox="1">
            <a:spLocks noChangeArrowheads="1"/>
          </p:cNvSpPr>
          <p:nvPr/>
        </p:nvSpPr>
        <p:spPr bwMode="auto">
          <a:xfrm>
            <a:off x="4069506" y="2397124"/>
            <a:ext cx="420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C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K</a:t>
            </a:r>
            <a:r>
              <a:rPr lang="es-ES_tradnl" sz="1800" baseline="30000" dirty="0">
                <a:effectLst/>
              </a:rPr>
              <a:t>+</a:t>
            </a:r>
          </a:p>
        </p:txBody>
      </p:sp>
      <p:sp>
        <p:nvSpPr>
          <p:cNvPr id="205859" name="Rectangle 35"/>
          <p:cNvSpPr>
            <a:spLocks noChangeArrowheads="1"/>
          </p:cNvSpPr>
          <p:nvPr/>
        </p:nvSpPr>
        <p:spPr bwMode="auto">
          <a:xfrm>
            <a:off x="2559423" y="981075"/>
            <a:ext cx="2889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0" name="Text Box 36"/>
          <p:cNvSpPr txBox="1">
            <a:spLocks noChangeArrowheads="1"/>
          </p:cNvSpPr>
          <p:nvPr/>
        </p:nvSpPr>
        <p:spPr bwMode="auto">
          <a:xfrm>
            <a:off x="2471873" y="981373"/>
            <a:ext cx="5854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/>
              </a:rPr>
              <a:t>Cl</a:t>
            </a:r>
            <a:r>
              <a:rPr lang="es-ES_tradnl" sz="2400" baseline="30000" dirty="0">
                <a:effectLst/>
              </a:rPr>
              <a:t>-</a:t>
            </a:r>
          </a:p>
        </p:txBody>
      </p:sp>
      <p:sp>
        <p:nvSpPr>
          <p:cNvPr id="205861" name="Rectangle 37"/>
          <p:cNvSpPr>
            <a:spLocks noChangeArrowheads="1"/>
          </p:cNvSpPr>
          <p:nvPr/>
        </p:nvSpPr>
        <p:spPr bwMode="auto">
          <a:xfrm>
            <a:off x="2848348" y="4149725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2775323" y="40528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Cl</a:t>
            </a:r>
            <a:r>
              <a:rPr lang="es-ES_tradnl" sz="1800" b="0" baseline="30000">
                <a:effectLst/>
              </a:rPr>
              <a:t>-</a:t>
            </a:r>
          </a:p>
        </p:txBody>
      </p:sp>
      <p:sp>
        <p:nvSpPr>
          <p:cNvPr id="205865" name="Rectangle 41"/>
          <p:cNvSpPr>
            <a:spLocks noChangeArrowheads="1"/>
          </p:cNvSpPr>
          <p:nvPr/>
        </p:nvSpPr>
        <p:spPr bwMode="auto">
          <a:xfrm>
            <a:off x="3135685" y="5300663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4" name="Text Box 40"/>
          <p:cNvSpPr txBox="1">
            <a:spLocks noChangeArrowheads="1"/>
          </p:cNvSpPr>
          <p:nvPr/>
        </p:nvSpPr>
        <p:spPr bwMode="auto">
          <a:xfrm>
            <a:off x="2991223" y="5203825"/>
            <a:ext cx="798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05866" name="Rectangle 42"/>
          <p:cNvSpPr>
            <a:spLocks noChangeArrowheads="1"/>
          </p:cNvSpPr>
          <p:nvPr/>
        </p:nvSpPr>
        <p:spPr bwMode="auto">
          <a:xfrm>
            <a:off x="3711948" y="5229225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67" name="Text Box 43"/>
          <p:cNvSpPr txBox="1">
            <a:spLocks noChangeArrowheads="1"/>
          </p:cNvSpPr>
          <p:nvPr/>
        </p:nvSpPr>
        <p:spPr bwMode="auto">
          <a:xfrm>
            <a:off x="3711948" y="5203825"/>
            <a:ext cx="798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cxnSp>
        <p:nvCxnSpPr>
          <p:cNvPr id="3" name="2 Conector recto de flecha"/>
          <p:cNvCxnSpPr>
            <a:stCxn id="205831" idx="3"/>
          </p:cNvCxnSpPr>
          <p:nvPr/>
        </p:nvCxnSpPr>
        <p:spPr bwMode="auto">
          <a:xfrm flipV="1">
            <a:off x="2157649" y="2049877"/>
            <a:ext cx="330336" cy="18466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38 Conector recto de flecha"/>
          <p:cNvCxnSpPr/>
          <p:nvPr/>
        </p:nvCxnSpPr>
        <p:spPr bwMode="auto">
          <a:xfrm flipV="1">
            <a:off x="2077315" y="4581525"/>
            <a:ext cx="497543" cy="591689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recto de flecha"/>
          <p:cNvCxnSpPr/>
          <p:nvPr/>
        </p:nvCxnSpPr>
        <p:spPr bwMode="auto">
          <a:xfrm flipV="1">
            <a:off x="2068538" y="4880659"/>
            <a:ext cx="779810" cy="306197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9 CuadroTexto"/>
          <p:cNvSpPr txBox="1"/>
          <p:nvPr/>
        </p:nvSpPr>
        <p:spPr>
          <a:xfrm>
            <a:off x="1971976" y="354161"/>
            <a:ext cx="793807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/>
              <a:t>LUZ</a:t>
            </a:r>
            <a:endParaRPr lang="es-VE" sz="24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6405132" y="4915521"/>
            <a:ext cx="185179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INTERSTICIO</a:t>
            </a:r>
            <a:endParaRPr lang="es-VE" sz="1800" dirty="0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283975" y="6581951"/>
            <a:ext cx="55194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err="1" smtClean="0">
                <a:latin typeface="Times New Roman" pitchFamily="18" charset="0"/>
                <a:cs typeface="Times New Roman" pitchFamily="18" charset="0"/>
              </a:rPr>
              <a:t>Adaptado</a:t>
            </a: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3423816" y="1124745"/>
            <a:ext cx="1293019" cy="163909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4225575" y="2962276"/>
            <a:ext cx="284885" cy="3952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65081" y="3005139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A.C</a:t>
            </a:r>
            <a:endParaRPr lang="es-VE" dirty="0"/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6666285" y="378380"/>
            <a:ext cx="2023311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2. </a:t>
            </a:r>
            <a:r>
              <a:rPr lang="es-ES" sz="1800" b="0" dirty="0" smtClean="0"/>
              <a:t>Producción </a:t>
            </a:r>
            <a:r>
              <a:rPr lang="es-ES" sz="1800" b="0" dirty="0" err="1" smtClean="0"/>
              <a:t>HCl</a:t>
            </a:r>
            <a:endParaRPr lang="es-ES" sz="1800" b="0" dirty="0"/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6" grpId="0" animBg="1"/>
      <p:bldP spid="205837" grpId="0" animBg="1"/>
      <p:bldP spid="205839" grpId="0" animBg="1"/>
      <p:bldP spid="205832" grpId="0" animBg="1"/>
      <p:bldP spid="205835" grpId="0" animBg="1"/>
      <p:bldP spid="205855" grpId="0" animBg="1"/>
      <p:bldP spid="205833" grpId="0" animBg="1"/>
      <p:bldP spid="10" grpId="0" animBg="1"/>
      <p:bldP spid="48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6" name="Picture 4" descr="mec sec HCL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6250"/>
            <a:ext cx="6729413" cy="60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2636838" y="4173538"/>
            <a:ext cx="1052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Canal Cl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2033588" y="1712913"/>
            <a:ext cx="1714500" cy="457200"/>
          </a:xfrm>
          <a:prstGeom prst="rect">
            <a:avLst/>
          </a:prstGeom>
          <a:solidFill>
            <a:srgbClr val="CACA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H</a:t>
            </a:r>
            <a:r>
              <a:rPr lang="es-ES_tradnl" sz="2400" b="0" baseline="30000"/>
              <a:t>+</a:t>
            </a:r>
            <a:r>
              <a:rPr lang="es-ES_tradnl" sz="2400" b="0"/>
              <a:t>-K</a:t>
            </a:r>
            <a:r>
              <a:rPr lang="es-ES_tradnl" sz="2400" b="0" baseline="30000"/>
              <a:t>+</a:t>
            </a:r>
            <a:r>
              <a:rPr lang="es-ES_tradnl" sz="1800" b="0"/>
              <a:t>ATPasa</a:t>
            </a:r>
            <a:endParaRPr lang="es-ES_tradnl" sz="1800" b="0" baseline="30000"/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5921375" y="1281113"/>
            <a:ext cx="1652588" cy="36671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Na</a:t>
            </a:r>
            <a:r>
              <a:rPr lang="es-ES_tradnl" sz="1800" b="0" baseline="30000"/>
              <a:t>+</a:t>
            </a:r>
            <a:r>
              <a:rPr lang="es-ES_tradnl" sz="1800" b="0"/>
              <a:t>-K</a:t>
            </a:r>
            <a:r>
              <a:rPr lang="es-ES_tradnl" sz="1800" b="0" baseline="30000"/>
              <a:t>+</a:t>
            </a:r>
            <a:r>
              <a:rPr lang="es-ES_tradnl" sz="1800" b="0"/>
              <a:t>ATPasa</a:t>
            </a:r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6875463" y="3933825"/>
            <a:ext cx="12779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Cl</a:t>
            </a:r>
            <a:r>
              <a:rPr lang="es-ES_tradnl" baseline="30000">
                <a:effectLst/>
              </a:rPr>
              <a:t>-</a:t>
            </a:r>
            <a:r>
              <a:rPr lang="es-ES_tradnl">
                <a:effectLst/>
              </a:rPr>
              <a:t>-HCO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  <a:r>
              <a:rPr lang="es-ES_tradnl">
                <a:effectLst/>
              </a:rPr>
              <a:t> </a:t>
            </a:r>
          </a:p>
          <a:p>
            <a:r>
              <a:rPr lang="es-ES_tradnl" b="0">
                <a:effectLst/>
              </a:rPr>
              <a:t>intercamb</a:t>
            </a:r>
            <a:endParaRPr lang="es-ES_tradnl" b="0" baseline="30000">
              <a:effectLst/>
            </a:endParaRPr>
          </a:p>
        </p:txBody>
      </p:sp>
      <p:sp>
        <p:nvSpPr>
          <p:cNvPr id="207884" name="Text Box 12"/>
          <p:cNvSpPr txBox="1">
            <a:spLocks noChangeArrowheads="1"/>
          </p:cNvSpPr>
          <p:nvPr/>
        </p:nvSpPr>
        <p:spPr bwMode="auto">
          <a:xfrm>
            <a:off x="539750" y="4724400"/>
            <a:ext cx="2628900" cy="128111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ENZIMAS</a:t>
            </a:r>
          </a:p>
          <a:p>
            <a:endParaRPr lang="es-MX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Anhidrasa carbónica </a:t>
            </a:r>
          </a:p>
          <a:p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Bomba de protones</a:t>
            </a:r>
          </a:p>
          <a:p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Bomba sodio-potasio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1547813" y="1773238"/>
            <a:ext cx="409575" cy="395287"/>
          </a:xfrm>
          <a:prstGeom prst="rect">
            <a:avLst/>
          </a:prstGeom>
          <a:solidFill>
            <a:srgbClr val="9999FF"/>
          </a:solidFill>
          <a:ln w="28575">
            <a:solidFill>
              <a:srgbClr val="99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2.</a:t>
            </a:r>
          </a:p>
        </p:txBody>
      </p:sp>
      <p:sp>
        <p:nvSpPr>
          <p:cNvPr id="207890" name="Text Box 18"/>
          <p:cNvSpPr txBox="1">
            <a:spLocks noChangeArrowheads="1"/>
          </p:cNvSpPr>
          <p:nvPr/>
        </p:nvSpPr>
        <p:spPr bwMode="auto">
          <a:xfrm>
            <a:off x="5364163" y="1268413"/>
            <a:ext cx="503237" cy="395287"/>
          </a:xfrm>
          <a:prstGeom prst="rect">
            <a:avLst/>
          </a:prstGeom>
          <a:solidFill>
            <a:srgbClr val="FF99CC"/>
          </a:solidFill>
          <a:ln w="28575">
            <a:solidFill>
              <a:srgbClr val="CC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/>
              </a:rPr>
              <a:t>3.</a:t>
            </a: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611187" y="620713"/>
            <a:ext cx="108108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92" name="Rectangle 20"/>
          <p:cNvSpPr>
            <a:spLocks noChangeArrowheads="1"/>
          </p:cNvSpPr>
          <p:nvPr/>
        </p:nvSpPr>
        <p:spPr bwMode="auto">
          <a:xfrm>
            <a:off x="3490913" y="620713"/>
            <a:ext cx="22336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3" name="Rectangle 21"/>
          <p:cNvSpPr>
            <a:spLocks noChangeArrowheads="1"/>
          </p:cNvSpPr>
          <p:nvPr/>
        </p:nvSpPr>
        <p:spPr bwMode="auto">
          <a:xfrm>
            <a:off x="6659563" y="83661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4" name="Rectangle 22"/>
          <p:cNvSpPr>
            <a:spLocks noChangeArrowheads="1"/>
          </p:cNvSpPr>
          <p:nvPr/>
        </p:nvSpPr>
        <p:spPr bwMode="auto">
          <a:xfrm>
            <a:off x="5075238" y="4652963"/>
            <a:ext cx="10810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95" name="Text Box 23"/>
          <p:cNvSpPr txBox="1">
            <a:spLocks noChangeArrowheads="1"/>
          </p:cNvSpPr>
          <p:nvPr/>
        </p:nvSpPr>
        <p:spPr bwMode="auto">
          <a:xfrm>
            <a:off x="5049838" y="4605338"/>
            <a:ext cx="1670050" cy="611187"/>
          </a:xfrm>
          <a:prstGeom prst="rect">
            <a:avLst/>
          </a:prstGeom>
          <a:solidFill>
            <a:srgbClr val="FAB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Anhidrasa </a:t>
            </a:r>
          </a:p>
          <a:p>
            <a:r>
              <a:rPr lang="es-ES_tradnl"/>
              <a:t>Carbónica</a:t>
            </a:r>
            <a:r>
              <a:rPr lang="es-ES_tradnl" sz="1800" b="0"/>
              <a:t> (AC)</a:t>
            </a:r>
          </a:p>
        </p:txBody>
      </p:sp>
      <p:sp>
        <p:nvSpPr>
          <p:cNvPr id="207896" name="Text Box 24"/>
          <p:cNvSpPr txBox="1">
            <a:spLocks noChangeArrowheads="1"/>
          </p:cNvSpPr>
          <p:nvPr/>
        </p:nvSpPr>
        <p:spPr bwMode="auto">
          <a:xfrm>
            <a:off x="5732436" y="5600998"/>
            <a:ext cx="1676772" cy="46166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_tradnl" sz="2400" b="0"/>
              <a:t>C. Parietal</a:t>
            </a:r>
          </a:p>
        </p:txBody>
      </p:sp>
      <p:sp>
        <p:nvSpPr>
          <p:cNvPr id="207899" name="Rectangle 27"/>
          <p:cNvSpPr>
            <a:spLocks noChangeArrowheads="1"/>
          </p:cNvSpPr>
          <p:nvPr/>
        </p:nvSpPr>
        <p:spPr bwMode="auto">
          <a:xfrm>
            <a:off x="1908175" y="908050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755650" y="2749550"/>
            <a:ext cx="998991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 b="0" dirty="0" smtClean="0">
                <a:effectLst/>
              </a:rPr>
              <a:t>LUZ</a:t>
            </a:r>
            <a:endParaRPr lang="es-ES" sz="3200" b="0" dirty="0">
              <a:effectLst/>
            </a:endParaRP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4227513" y="4724400"/>
            <a:ext cx="382587" cy="404813"/>
          </a:xfrm>
          <a:prstGeom prst="rect">
            <a:avLst/>
          </a:prstGeom>
          <a:solidFill>
            <a:srgbClr val="F7986D"/>
          </a:solidFill>
          <a:ln w="38100">
            <a:solidFill>
              <a:srgbClr val="A73A0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1.</a:t>
            </a:r>
          </a:p>
        </p:txBody>
      </p:sp>
      <p:sp>
        <p:nvSpPr>
          <p:cNvPr id="207901" name="Text Box 29"/>
          <p:cNvSpPr txBox="1">
            <a:spLocks noChangeArrowheads="1"/>
          </p:cNvSpPr>
          <p:nvPr/>
        </p:nvSpPr>
        <p:spPr bwMode="auto">
          <a:xfrm>
            <a:off x="7380288" y="2708275"/>
            <a:ext cx="14859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Intersticio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6579012" y="344433"/>
            <a:ext cx="2127505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Producción </a:t>
            </a:r>
            <a:r>
              <a:rPr lang="es-ES" sz="1800" dirty="0" err="1" smtClean="0">
                <a:effectLst/>
              </a:rPr>
              <a:t>HCl</a:t>
            </a:r>
            <a:endParaRPr lang="es-ES" sz="1800" dirty="0">
              <a:effectLst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8" grpId="0" animBg="1"/>
      <p:bldP spid="207879" grpId="0" animBg="1"/>
      <p:bldP spid="207884" grpId="0" animBg="1"/>
      <p:bldP spid="207888" grpId="0" animBg="1"/>
      <p:bldP spid="207890" grpId="0" animBg="1"/>
      <p:bldP spid="207895" grpId="0" animBg="1"/>
      <p:bldP spid="20788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20" name="Picture 4" descr="produccion hc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01"/>
          <a:stretch>
            <a:fillRect/>
          </a:stretch>
        </p:blipFill>
        <p:spPr bwMode="auto">
          <a:xfrm>
            <a:off x="1447800" y="0"/>
            <a:ext cx="6183313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5470525" y="3860800"/>
            <a:ext cx="830263" cy="274638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Canal Cl</a:t>
            </a:r>
            <a:r>
              <a:rPr lang="es-ES_tradnl" sz="1200" baseline="30000">
                <a:effectLst/>
              </a:rPr>
              <a:t>-</a:t>
            </a: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5335588" y="1844675"/>
            <a:ext cx="820737" cy="274638"/>
          </a:xfrm>
          <a:prstGeom prst="rect">
            <a:avLst/>
          </a:prstGeom>
          <a:solidFill>
            <a:srgbClr val="FFE2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Canal K+</a:t>
            </a:r>
            <a:endParaRPr lang="es-ES_tradnl" sz="1200" baseline="30000">
              <a:effectLst/>
            </a:endParaRPr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1814513" y="1989138"/>
            <a:ext cx="1244600" cy="274637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Na</a:t>
            </a:r>
            <a:r>
              <a:rPr lang="es-ES_tradnl" sz="1200" baseline="30000">
                <a:effectLst/>
              </a:rPr>
              <a:t>+</a:t>
            </a:r>
            <a:r>
              <a:rPr lang="es-ES_tradnl" sz="1200">
                <a:effectLst/>
              </a:rPr>
              <a:t>-K</a:t>
            </a:r>
            <a:r>
              <a:rPr lang="es-ES_tradnl" sz="1200" baseline="30000">
                <a:effectLst/>
              </a:rPr>
              <a:t>+</a:t>
            </a:r>
            <a:r>
              <a:rPr lang="es-ES_tradnl" sz="1200">
                <a:effectLst/>
              </a:rPr>
              <a:t>ATPasa</a:t>
            </a:r>
          </a:p>
        </p:txBody>
      </p:sp>
      <p:sp>
        <p:nvSpPr>
          <p:cNvPr id="214032" name="Oval 16"/>
          <p:cNvSpPr>
            <a:spLocks noChangeArrowheads="1"/>
          </p:cNvSpPr>
          <p:nvPr/>
        </p:nvSpPr>
        <p:spPr bwMode="auto">
          <a:xfrm>
            <a:off x="2987675" y="2997200"/>
            <a:ext cx="288925" cy="288925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5</a:t>
            </a:r>
          </a:p>
        </p:txBody>
      </p:sp>
      <p:sp>
        <p:nvSpPr>
          <p:cNvPr id="214033" name="Oval 17"/>
          <p:cNvSpPr>
            <a:spLocks noChangeArrowheads="1"/>
          </p:cNvSpPr>
          <p:nvPr/>
        </p:nvSpPr>
        <p:spPr bwMode="auto">
          <a:xfrm>
            <a:off x="3059113" y="4365625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6</a:t>
            </a:r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945006" y="426989"/>
            <a:ext cx="137342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4042" name="Rectangle 26"/>
          <p:cNvSpPr>
            <a:spLocks noChangeArrowheads="1"/>
          </p:cNvSpPr>
          <p:nvPr/>
        </p:nvSpPr>
        <p:spPr bwMode="auto">
          <a:xfrm>
            <a:off x="1692275" y="3644900"/>
            <a:ext cx="5032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3" name="Rectangle 27"/>
          <p:cNvSpPr>
            <a:spLocks noChangeArrowheads="1"/>
          </p:cNvSpPr>
          <p:nvPr/>
        </p:nvSpPr>
        <p:spPr bwMode="auto">
          <a:xfrm>
            <a:off x="7205764" y="4989179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6" name="Rectangle 30"/>
          <p:cNvSpPr>
            <a:spLocks noChangeArrowheads="1"/>
          </p:cNvSpPr>
          <p:nvPr/>
        </p:nvSpPr>
        <p:spPr bwMode="auto">
          <a:xfrm>
            <a:off x="1547813" y="836613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7" name="Rectangle 31"/>
          <p:cNvSpPr>
            <a:spLocks noChangeArrowheads="1"/>
          </p:cNvSpPr>
          <p:nvPr/>
        </p:nvSpPr>
        <p:spPr bwMode="auto">
          <a:xfrm>
            <a:off x="3132138" y="476250"/>
            <a:ext cx="20161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49" name="Rectangle 33"/>
          <p:cNvSpPr>
            <a:spLocks noChangeArrowheads="1"/>
          </p:cNvSpPr>
          <p:nvPr/>
        </p:nvSpPr>
        <p:spPr bwMode="auto">
          <a:xfrm>
            <a:off x="5867400" y="981075"/>
            <a:ext cx="86518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5" name="Text Box 19"/>
          <p:cNvSpPr txBox="1">
            <a:spLocks noChangeArrowheads="1"/>
          </p:cNvSpPr>
          <p:nvPr/>
        </p:nvSpPr>
        <p:spPr bwMode="auto">
          <a:xfrm>
            <a:off x="7596188" y="3168650"/>
            <a:ext cx="894797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dirty="0" smtClean="0">
                <a:effectLst/>
              </a:rPr>
              <a:t>LUZ</a:t>
            </a:r>
            <a:endParaRPr lang="es-ES" sz="2800" dirty="0">
              <a:effectLst/>
            </a:endParaRPr>
          </a:p>
        </p:txBody>
      </p:sp>
      <p:sp>
        <p:nvSpPr>
          <p:cNvPr id="214050" name="Text Box 34"/>
          <p:cNvSpPr txBox="1">
            <a:spLocks noChangeArrowheads="1"/>
          </p:cNvSpPr>
          <p:nvPr/>
        </p:nvSpPr>
        <p:spPr bwMode="auto">
          <a:xfrm>
            <a:off x="3635375" y="765175"/>
            <a:ext cx="1284326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0" dirty="0"/>
              <a:t>C. </a:t>
            </a:r>
            <a:r>
              <a:rPr lang="es-ES_tradnl" sz="1800" b="0" dirty="0" smtClean="0"/>
              <a:t>Parietal</a:t>
            </a:r>
            <a:endParaRPr lang="es-ES_tradnl" sz="1800" b="0" dirty="0"/>
          </a:p>
        </p:txBody>
      </p:sp>
      <p:sp>
        <p:nvSpPr>
          <p:cNvPr id="214051" name="Rectangle 35"/>
          <p:cNvSpPr>
            <a:spLocks noChangeArrowheads="1"/>
          </p:cNvSpPr>
          <p:nvPr/>
        </p:nvSpPr>
        <p:spPr bwMode="auto">
          <a:xfrm>
            <a:off x="1476375" y="4581525"/>
            <a:ext cx="1079500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2" name="Oval 36"/>
          <p:cNvSpPr>
            <a:spLocks noChangeArrowheads="1"/>
          </p:cNvSpPr>
          <p:nvPr/>
        </p:nvSpPr>
        <p:spPr bwMode="auto">
          <a:xfrm>
            <a:off x="6588125" y="2708275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6" name="Oval 10"/>
          <p:cNvSpPr>
            <a:spLocks noChangeArrowheads="1"/>
          </p:cNvSpPr>
          <p:nvPr/>
        </p:nvSpPr>
        <p:spPr bwMode="auto">
          <a:xfrm>
            <a:off x="5580063" y="2565400"/>
            <a:ext cx="288925" cy="287338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1</a:t>
            </a:r>
          </a:p>
        </p:txBody>
      </p:sp>
      <p:sp>
        <p:nvSpPr>
          <p:cNvPr id="214053" name="Oval 37"/>
          <p:cNvSpPr>
            <a:spLocks noChangeArrowheads="1"/>
          </p:cNvSpPr>
          <p:nvPr/>
        </p:nvSpPr>
        <p:spPr bwMode="auto">
          <a:xfrm>
            <a:off x="6732588" y="4508500"/>
            <a:ext cx="360362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9" name="Oval 13"/>
          <p:cNvSpPr>
            <a:spLocks noChangeArrowheads="1"/>
          </p:cNvSpPr>
          <p:nvPr/>
        </p:nvSpPr>
        <p:spPr bwMode="auto">
          <a:xfrm>
            <a:off x="5651500" y="3573463"/>
            <a:ext cx="288925" cy="2873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2</a:t>
            </a:r>
          </a:p>
        </p:txBody>
      </p:sp>
      <p:sp>
        <p:nvSpPr>
          <p:cNvPr id="214054" name="Oval 38"/>
          <p:cNvSpPr>
            <a:spLocks noChangeArrowheads="1"/>
          </p:cNvSpPr>
          <p:nvPr/>
        </p:nvSpPr>
        <p:spPr bwMode="auto">
          <a:xfrm>
            <a:off x="6659563" y="1916113"/>
            <a:ext cx="433387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5" name="Oval 39"/>
          <p:cNvSpPr>
            <a:spLocks noChangeArrowheads="1"/>
          </p:cNvSpPr>
          <p:nvPr/>
        </p:nvSpPr>
        <p:spPr bwMode="auto">
          <a:xfrm>
            <a:off x="6516688" y="4076700"/>
            <a:ext cx="503237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7" name="Rectangle 41"/>
          <p:cNvSpPr>
            <a:spLocks noChangeArrowheads="1"/>
          </p:cNvSpPr>
          <p:nvPr/>
        </p:nvSpPr>
        <p:spPr bwMode="auto">
          <a:xfrm>
            <a:off x="6156325" y="2565400"/>
            <a:ext cx="5762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8" name="Text Box 42"/>
          <p:cNvSpPr txBox="1">
            <a:spLocks noChangeArrowheads="1"/>
          </p:cNvSpPr>
          <p:nvPr/>
        </p:nvSpPr>
        <p:spPr bwMode="auto">
          <a:xfrm>
            <a:off x="6084888" y="2549525"/>
            <a:ext cx="6048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59" name="Rectangle 43"/>
          <p:cNvSpPr>
            <a:spLocks noChangeArrowheads="1"/>
          </p:cNvSpPr>
          <p:nvPr/>
        </p:nvSpPr>
        <p:spPr bwMode="auto">
          <a:xfrm>
            <a:off x="6443663" y="1989138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1" name="Text Box 45"/>
          <p:cNvSpPr txBox="1">
            <a:spLocks noChangeArrowheads="1"/>
          </p:cNvSpPr>
          <p:nvPr/>
        </p:nvSpPr>
        <p:spPr bwMode="auto">
          <a:xfrm>
            <a:off x="6372225" y="2084388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62" name="Rectangle 46"/>
          <p:cNvSpPr>
            <a:spLocks noChangeArrowheads="1"/>
          </p:cNvSpPr>
          <p:nvPr/>
        </p:nvSpPr>
        <p:spPr bwMode="auto">
          <a:xfrm>
            <a:off x="6300788" y="4652963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3" name="Rectangle 47"/>
          <p:cNvSpPr>
            <a:spLocks noChangeArrowheads="1"/>
          </p:cNvSpPr>
          <p:nvPr/>
        </p:nvSpPr>
        <p:spPr bwMode="auto">
          <a:xfrm>
            <a:off x="2555875" y="450850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4" name="Text Box 48"/>
          <p:cNvSpPr txBox="1">
            <a:spLocks noChangeArrowheads="1"/>
          </p:cNvSpPr>
          <p:nvPr/>
        </p:nvSpPr>
        <p:spPr bwMode="auto">
          <a:xfrm>
            <a:off x="2484438" y="4581525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</a:t>
            </a:r>
            <a:r>
              <a:rPr lang="es-ES_tradnl" baseline="-25000">
                <a:effectLst/>
              </a:rPr>
              <a:t>2</a:t>
            </a:r>
            <a:r>
              <a:rPr lang="es-ES_tradnl">
                <a:effectLst/>
              </a:rPr>
              <a:t>O</a:t>
            </a:r>
          </a:p>
        </p:txBody>
      </p:sp>
      <p:sp>
        <p:nvSpPr>
          <p:cNvPr id="214065" name="Text Box 49"/>
          <p:cNvSpPr txBox="1">
            <a:spLocks noChangeArrowheads="1"/>
          </p:cNvSpPr>
          <p:nvPr/>
        </p:nvSpPr>
        <p:spPr bwMode="auto">
          <a:xfrm>
            <a:off x="6289675" y="4605338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H</a:t>
            </a:r>
            <a:r>
              <a:rPr lang="es-ES_tradnl" sz="2000" baseline="-25000">
                <a:effectLst/>
              </a:rPr>
              <a:t>2</a:t>
            </a:r>
            <a:r>
              <a:rPr lang="es-ES_tradnl" sz="2000">
                <a:effectLst/>
              </a:rPr>
              <a:t>O</a:t>
            </a:r>
          </a:p>
        </p:txBody>
      </p:sp>
      <p:sp>
        <p:nvSpPr>
          <p:cNvPr id="214066" name="Rectangle 50"/>
          <p:cNvSpPr>
            <a:spLocks noChangeArrowheads="1"/>
          </p:cNvSpPr>
          <p:nvPr/>
        </p:nvSpPr>
        <p:spPr bwMode="auto">
          <a:xfrm>
            <a:off x="1979613" y="3141663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7" name="Text Box 51"/>
          <p:cNvSpPr txBox="1">
            <a:spLocks noChangeArrowheads="1"/>
          </p:cNvSpPr>
          <p:nvPr/>
        </p:nvSpPr>
        <p:spPr bwMode="auto">
          <a:xfrm>
            <a:off x="1835150" y="2997200"/>
            <a:ext cx="8787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HCO</a:t>
            </a:r>
            <a:r>
              <a:rPr lang="es-ES_tradnl" sz="1800" baseline="-25000" dirty="0">
                <a:effectLst/>
              </a:rPr>
              <a:t>3</a:t>
            </a:r>
            <a:r>
              <a:rPr lang="es-ES_tradnl" sz="1800" baseline="30000" dirty="0">
                <a:effectLst/>
              </a:rPr>
              <a:t>-</a:t>
            </a:r>
          </a:p>
        </p:txBody>
      </p:sp>
      <p:sp>
        <p:nvSpPr>
          <p:cNvPr id="214044" name="AutoShape 28"/>
          <p:cNvSpPr>
            <a:spLocks noChangeArrowheads="1"/>
          </p:cNvSpPr>
          <p:nvPr/>
        </p:nvSpPr>
        <p:spPr bwMode="auto">
          <a:xfrm flipV="1">
            <a:off x="755576" y="4670648"/>
            <a:ext cx="253207" cy="988286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9CC2EC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6" name="Text Box 20"/>
          <p:cNvSpPr txBox="1">
            <a:spLocks noChangeArrowheads="1"/>
          </p:cNvSpPr>
          <p:nvPr/>
        </p:nvSpPr>
        <p:spPr bwMode="auto">
          <a:xfrm>
            <a:off x="1103239" y="5175473"/>
            <a:ext cx="1223962" cy="485775"/>
          </a:xfrm>
          <a:prstGeom prst="rect">
            <a:avLst/>
          </a:prstGeom>
          <a:solidFill>
            <a:srgbClr val="BDDE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400">
                <a:effectLst/>
              </a:rPr>
              <a:t>HCO</a:t>
            </a:r>
            <a:r>
              <a:rPr lang="es-ES_tradnl" sz="2400" baseline="-25000">
                <a:effectLst/>
              </a:rPr>
              <a:t>3</a:t>
            </a:r>
            <a:r>
              <a:rPr lang="es-ES_tradnl" sz="2400" baseline="30000">
                <a:effectLst/>
              </a:rPr>
              <a:t>-</a:t>
            </a:r>
          </a:p>
        </p:txBody>
      </p:sp>
      <p:sp>
        <p:nvSpPr>
          <p:cNvPr id="214068" name="Rectangle 52"/>
          <p:cNvSpPr>
            <a:spLocks noChangeArrowheads="1"/>
          </p:cNvSpPr>
          <p:nvPr/>
        </p:nvSpPr>
        <p:spPr bwMode="auto">
          <a:xfrm>
            <a:off x="1835150" y="1628775"/>
            <a:ext cx="6492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69" name="Text Box 53"/>
          <p:cNvSpPr txBox="1">
            <a:spLocks noChangeArrowheads="1"/>
          </p:cNvSpPr>
          <p:nvPr/>
        </p:nvSpPr>
        <p:spPr bwMode="auto">
          <a:xfrm>
            <a:off x="1908175" y="1700213"/>
            <a:ext cx="696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3Na</a:t>
            </a:r>
            <a:r>
              <a:rPr lang="es-ES_tradnl" sz="1800" b="0" baseline="30000">
                <a:effectLst/>
              </a:rPr>
              <a:t>+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2370138" y="3441700"/>
            <a:ext cx="977900" cy="274638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Cl</a:t>
            </a:r>
            <a:r>
              <a:rPr lang="es-ES_tradnl" sz="1200" baseline="30000">
                <a:effectLst/>
              </a:rPr>
              <a:t>-</a:t>
            </a:r>
            <a:r>
              <a:rPr lang="es-ES_tradnl" sz="1200">
                <a:effectLst/>
              </a:rPr>
              <a:t>-HCO</a:t>
            </a:r>
            <a:r>
              <a:rPr lang="es-ES_tradnl" sz="1200" baseline="-25000">
                <a:effectLst/>
              </a:rPr>
              <a:t>3</a:t>
            </a:r>
            <a:r>
              <a:rPr lang="es-ES_tradnl" sz="1200" baseline="30000">
                <a:effectLst/>
              </a:rPr>
              <a:t>-</a:t>
            </a:r>
            <a:r>
              <a:rPr lang="es-ES_tradnl" sz="1200" b="0">
                <a:effectLst/>
              </a:rPr>
              <a:t> </a:t>
            </a:r>
            <a:endParaRPr lang="es-ES_tradnl" sz="1200" b="0" baseline="30000">
              <a:effectLst/>
            </a:endParaRPr>
          </a:p>
        </p:txBody>
      </p:sp>
      <p:sp>
        <p:nvSpPr>
          <p:cNvPr id="214071" name="Rectangle 55"/>
          <p:cNvSpPr>
            <a:spLocks noChangeArrowheads="1"/>
          </p:cNvSpPr>
          <p:nvPr/>
        </p:nvSpPr>
        <p:spPr bwMode="auto">
          <a:xfrm>
            <a:off x="3419475" y="213360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0" name="Text Box 54"/>
          <p:cNvSpPr txBox="1">
            <a:spLocks noChangeArrowheads="1"/>
          </p:cNvSpPr>
          <p:nvPr/>
        </p:nvSpPr>
        <p:spPr bwMode="auto">
          <a:xfrm>
            <a:off x="3348038" y="2205038"/>
            <a:ext cx="517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2K</a:t>
            </a:r>
            <a:r>
              <a:rPr lang="es-ES_tradnl" baseline="30000">
                <a:effectLst/>
              </a:rPr>
              <a:t>+</a:t>
            </a:r>
          </a:p>
        </p:txBody>
      </p:sp>
      <p:sp>
        <p:nvSpPr>
          <p:cNvPr id="214072" name="Rectangle 56"/>
          <p:cNvSpPr>
            <a:spLocks noChangeArrowheads="1"/>
          </p:cNvSpPr>
          <p:nvPr/>
        </p:nvSpPr>
        <p:spPr bwMode="auto">
          <a:xfrm>
            <a:off x="3635375" y="3860800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3" name="Text Box 57"/>
          <p:cNvSpPr txBox="1">
            <a:spLocks noChangeArrowheads="1"/>
          </p:cNvSpPr>
          <p:nvPr/>
        </p:nvSpPr>
        <p:spPr bwMode="auto">
          <a:xfrm>
            <a:off x="3708400" y="3644900"/>
            <a:ext cx="450850" cy="336550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Cl</a:t>
            </a:r>
            <a:r>
              <a:rPr lang="es-ES_tradnl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14074" name="Rectangle 58"/>
          <p:cNvSpPr>
            <a:spLocks noChangeArrowheads="1"/>
          </p:cNvSpPr>
          <p:nvPr/>
        </p:nvSpPr>
        <p:spPr bwMode="auto">
          <a:xfrm>
            <a:off x="4932363" y="3213100"/>
            <a:ext cx="2873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5" name="Text Box 59"/>
          <p:cNvSpPr txBox="1">
            <a:spLocks noChangeArrowheads="1"/>
          </p:cNvSpPr>
          <p:nvPr/>
        </p:nvSpPr>
        <p:spPr bwMode="auto">
          <a:xfrm>
            <a:off x="5003800" y="3189288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4076" name="Rectangle 60"/>
          <p:cNvSpPr>
            <a:spLocks noChangeArrowheads="1"/>
          </p:cNvSpPr>
          <p:nvPr/>
        </p:nvSpPr>
        <p:spPr bwMode="auto">
          <a:xfrm>
            <a:off x="3924300" y="2276475"/>
            <a:ext cx="6477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77" name="Text Box 61"/>
          <p:cNvSpPr txBox="1">
            <a:spLocks noChangeArrowheads="1"/>
          </p:cNvSpPr>
          <p:nvPr/>
        </p:nvSpPr>
        <p:spPr bwMode="auto">
          <a:xfrm>
            <a:off x="3941763" y="23495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CO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 + H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O</a:t>
            </a:r>
          </a:p>
        </p:txBody>
      </p:sp>
      <p:sp>
        <p:nvSpPr>
          <p:cNvPr id="214078" name="Text Box 62"/>
          <p:cNvSpPr txBox="1">
            <a:spLocks noChangeArrowheads="1"/>
          </p:cNvSpPr>
          <p:nvPr/>
        </p:nvSpPr>
        <p:spPr bwMode="auto">
          <a:xfrm>
            <a:off x="4427538" y="2565400"/>
            <a:ext cx="423862" cy="304800"/>
          </a:xfrm>
          <a:prstGeom prst="rect">
            <a:avLst/>
          </a:prstGeom>
          <a:solidFill>
            <a:srgbClr val="FCD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AC</a:t>
            </a:r>
          </a:p>
        </p:txBody>
      </p:sp>
      <p:sp>
        <p:nvSpPr>
          <p:cNvPr id="214079" name="Line 63"/>
          <p:cNvSpPr>
            <a:spLocks noChangeShapeType="1"/>
          </p:cNvSpPr>
          <p:nvPr/>
        </p:nvSpPr>
        <p:spPr bwMode="auto">
          <a:xfrm>
            <a:off x="4356100" y="26368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1" name="Oval 15"/>
          <p:cNvSpPr>
            <a:spLocks noChangeArrowheads="1"/>
          </p:cNvSpPr>
          <p:nvPr/>
        </p:nvSpPr>
        <p:spPr bwMode="auto">
          <a:xfrm>
            <a:off x="4283075" y="2060575"/>
            <a:ext cx="288925" cy="287338"/>
          </a:xfrm>
          <a:prstGeom prst="ellipse">
            <a:avLst/>
          </a:prstGeom>
          <a:solidFill>
            <a:srgbClr val="FFAFA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4</a:t>
            </a:r>
          </a:p>
        </p:txBody>
      </p:sp>
      <p:sp>
        <p:nvSpPr>
          <p:cNvPr id="214080" name="Rectangle 64"/>
          <p:cNvSpPr>
            <a:spLocks noChangeArrowheads="1"/>
          </p:cNvSpPr>
          <p:nvPr/>
        </p:nvSpPr>
        <p:spPr bwMode="auto">
          <a:xfrm>
            <a:off x="3276600" y="2781300"/>
            <a:ext cx="1008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1" name="Rectangle 65"/>
          <p:cNvSpPr>
            <a:spLocks noChangeArrowheads="1"/>
          </p:cNvSpPr>
          <p:nvPr/>
        </p:nvSpPr>
        <p:spPr bwMode="auto">
          <a:xfrm>
            <a:off x="4140200" y="31416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2" name="Oval 66"/>
          <p:cNvSpPr>
            <a:spLocks noChangeArrowheads="1"/>
          </p:cNvSpPr>
          <p:nvPr/>
        </p:nvSpPr>
        <p:spPr bwMode="auto">
          <a:xfrm>
            <a:off x="3419475" y="3357563"/>
            <a:ext cx="144463" cy="714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83" name="Text Box 67"/>
          <p:cNvSpPr txBox="1">
            <a:spLocks noChangeArrowheads="1"/>
          </p:cNvSpPr>
          <p:nvPr/>
        </p:nvSpPr>
        <p:spPr bwMode="auto">
          <a:xfrm>
            <a:off x="3995738" y="2852738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-25000">
                <a:effectLst/>
              </a:rPr>
              <a:t>2</a:t>
            </a:r>
            <a:r>
              <a:rPr lang="es-ES_tradnl" sz="1400">
                <a:effectLst/>
              </a:rPr>
              <a:t>CO</a:t>
            </a:r>
            <a:r>
              <a:rPr lang="es-ES_tradnl" sz="1400" baseline="-25000">
                <a:effectLst/>
              </a:rPr>
              <a:t>3</a:t>
            </a:r>
          </a:p>
        </p:txBody>
      </p:sp>
      <p:sp>
        <p:nvSpPr>
          <p:cNvPr id="214086" name="Line 70"/>
          <p:cNvSpPr>
            <a:spLocks noChangeShapeType="1"/>
          </p:cNvSpPr>
          <p:nvPr/>
        </p:nvSpPr>
        <p:spPr bwMode="auto">
          <a:xfrm flipH="1">
            <a:off x="3924300" y="3141663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88" name="Line 72"/>
          <p:cNvSpPr>
            <a:spLocks noChangeShapeType="1"/>
          </p:cNvSpPr>
          <p:nvPr/>
        </p:nvSpPr>
        <p:spPr bwMode="auto">
          <a:xfrm>
            <a:off x="4498975" y="31416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89" name="Rectangle 73"/>
          <p:cNvSpPr>
            <a:spLocks noChangeArrowheads="1"/>
          </p:cNvSpPr>
          <p:nvPr/>
        </p:nvSpPr>
        <p:spPr bwMode="auto">
          <a:xfrm>
            <a:off x="2987675" y="14128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4" name="Oval 18"/>
          <p:cNvSpPr>
            <a:spLocks noChangeArrowheads="1"/>
          </p:cNvSpPr>
          <p:nvPr/>
        </p:nvSpPr>
        <p:spPr bwMode="auto">
          <a:xfrm>
            <a:off x="2771775" y="1484313"/>
            <a:ext cx="360363" cy="3619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7</a:t>
            </a:r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5909468" y="3011487"/>
            <a:ext cx="1319213" cy="314325"/>
          </a:xfrm>
          <a:prstGeom prst="rect">
            <a:avLst/>
          </a:prstGeom>
          <a:solidFill>
            <a:srgbClr val="CACAF2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H</a:t>
            </a:r>
            <a:r>
              <a:rPr lang="es-ES_tradnl" sz="1400" baseline="30000">
                <a:effectLst/>
              </a:rPr>
              <a:t>+</a:t>
            </a:r>
            <a:r>
              <a:rPr lang="es-ES_tradnl" sz="1400">
                <a:effectLst/>
              </a:rPr>
              <a:t>-K</a:t>
            </a:r>
            <a:r>
              <a:rPr lang="es-ES_tradnl" sz="1400" baseline="30000">
                <a:effectLst/>
              </a:rPr>
              <a:t>+</a:t>
            </a:r>
            <a:r>
              <a:rPr lang="es-ES_tradnl" sz="1400">
                <a:effectLst/>
              </a:rPr>
              <a:t>ATPasa</a:t>
            </a:r>
            <a:endParaRPr lang="es-ES_tradnl" sz="1400" baseline="30000">
              <a:effectLst/>
            </a:endParaRPr>
          </a:p>
        </p:txBody>
      </p:sp>
      <p:sp>
        <p:nvSpPr>
          <p:cNvPr id="214030" name="Oval 14"/>
          <p:cNvSpPr>
            <a:spLocks noChangeArrowheads="1"/>
          </p:cNvSpPr>
          <p:nvPr/>
        </p:nvSpPr>
        <p:spPr bwMode="auto">
          <a:xfrm>
            <a:off x="5580063" y="1557338"/>
            <a:ext cx="288925" cy="2873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effectLst/>
              </a:rPr>
              <a:t>3</a:t>
            </a:r>
          </a:p>
        </p:txBody>
      </p:sp>
      <p:sp>
        <p:nvSpPr>
          <p:cNvPr id="214090" name="Oval 74"/>
          <p:cNvSpPr>
            <a:spLocks noChangeArrowheads="1"/>
          </p:cNvSpPr>
          <p:nvPr/>
        </p:nvSpPr>
        <p:spPr bwMode="auto">
          <a:xfrm>
            <a:off x="7019925" y="19891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1" name="Oval 75"/>
          <p:cNvSpPr>
            <a:spLocks noChangeArrowheads="1"/>
          </p:cNvSpPr>
          <p:nvPr/>
        </p:nvSpPr>
        <p:spPr bwMode="auto">
          <a:xfrm>
            <a:off x="6948488" y="4149725"/>
            <a:ext cx="3603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2" name="Oval 76"/>
          <p:cNvSpPr>
            <a:spLocks noChangeArrowheads="1"/>
          </p:cNvSpPr>
          <p:nvPr/>
        </p:nvSpPr>
        <p:spPr bwMode="auto">
          <a:xfrm>
            <a:off x="4932363" y="6921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93" name="Oval 77"/>
          <p:cNvSpPr>
            <a:spLocks noChangeArrowheads="1"/>
          </p:cNvSpPr>
          <p:nvPr/>
        </p:nvSpPr>
        <p:spPr bwMode="auto">
          <a:xfrm>
            <a:off x="3419475" y="486886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56" name="Text Box 40"/>
          <p:cNvSpPr txBox="1">
            <a:spLocks noChangeArrowheads="1"/>
          </p:cNvSpPr>
          <p:nvPr/>
        </p:nvSpPr>
        <p:spPr bwMode="auto">
          <a:xfrm>
            <a:off x="6516688" y="4076700"/>
            <a:ext cx="649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4048" name="Text Box 32"/>
          <p:cNvSpPr txBox="1">
            <a:spLocks noChangeArrowheads="1"/>
          </p:cNvSpPr>
          <p:nvPr/>
        </p:nvSpPr>
        <p:spPr bwMode="auto">
          <a:xfrm>
            <a:off x="539750" y="3200400"/>
            <a:ext cx="1213794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chemeClr val="tx2"/>
                </a:solidFill>
                <a:effectLst/>
              </a:rPr>
              <a:t>Sangre</a:t>
            </a:r>
          </a:p>
        </p:txBody>
      </p:sp>
      <p:sp>
        <p:nvSpPr>
          <p:cNvPr id="214098" name="Freeform 82"/>
          <p:cNvSpPr>
            <a:spLocks/>
          </p:cNvSpPr>
          <p:nvPr/>
        </p:nvSpPr>
        <p:spPr bwMode="auto">
          <a:xfrm>
            <a:off x="3924300" y="3933825"/>
            <a:ext cx="360363" cy="215900"/>
          </a:xfrm>
          <a:custGeom>
            <a:avLst/>
            <a:gdLst>
              <a:gd name="T0" fmla="*/ 0 w 227"/>
              <a:gd name="T1" fmla="*/ 0 h 97"/>
              <a:gd name="T2" fmla="*/ 45 w 227"/>
              <a:gd name="T3" fmla="*/ 90 h 97"/>
              <a:gd name="T4" fmla="*/ 227 w 227"/>
              <a:gd name="T5" fmla="*/ 4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" h="97">
                <a:moveTo>
                  <a:pt x="0" y="0"/>
                </a:moveTo>
                <a:cubicBezTo>
                  <a:pt x="3" y="41"/>
                  <a:pt x="7" y="83"/>
                  <a:pt x="45" y="90"/>
                </a:cubicBezTo>
                <a:cubicBezTo>
                  <a:pt x="83" y="97"/>
                  <a:pt x="197" y="52"/>
                  <a:pt x="227" y="4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14045" name="AutoShape 29"/>
          <p:cNvSpPr>
            <a:spLocks noChangeArrowheads="1"/>
          </p:cNvSpPr>
          <p:nvPr/>
        </p:nvSpPr>
        <p:spPr bwMode="auto">
          <a:xfrm flipV="1">
            <a:off x="8339415" y="4921595"/>
            <a:ext cx="303139" cy="1000782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CC0099"/>
          </a:solidFill>
          <a:ln w="9525">
            <a:solidFill>
              <a:srgbClr val="CACAF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76" name="Rectangle 8"/>
          <p:cNvSpPr>
            <a:spLocks noChangeArrowheads="1"/>
          </p:cNvSpPr>
          <p:nvPr/>
        </p:nvSpPr>
        <p:spPr bwMode="auto">
          <a:xfrm>
            <a:off x="6479454" y="461056"/>
            <a:ext cx="2023311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smtClean="0"/>
              <a:t>2. </a:t>
            </a:r>
            <a:r>
              <a:rPr lang="es-ES" sz="1800" b="0" dirty="0" smtClean="0"/>
              <a:t>Producción </a:t>
            </a:r>
            <a:r>
              <a:rPr lang="es-ES" sz="1800" b="0" dirty="0" err="1" smtClean="0"/>
              <a:t>HCl</a:t>
            </a:r>
            <a:endParaRPr lang="es-ES" sz="1800" b="0" dirty="0"/>
          </a:p>
          <a:p>
            <a:r>
              <a:rPr lang="es-ES" sz="1800" b="0" dirty="0" smtClean="0"/>
              <a:t>Secuencia</a:t>
            </a:r>
            <a:endParaRPr lang="es-ES" sz="1800" b="0" dirty="0"/>
          </a:p>
        </p:txBody>
      </p:sp>
      <p:sp>
        <p:nvSpPr>
          <p:cNvPr id="214084" name="Text Box 68"/>
          <p:cNvSpPr txBox="1">
            <a:spLocks noChangeArrowheads="1"/>
          </p:cNvSpPr>
          <p:nvPr/>
        </p:nvSpPr>
        <p:spPr bwMode="auto">
          <a:xfrm>
            <a:off x="4427984" y="3284984"/>
            <a:ext cx="390525" cy="304800"/>
          </a:xfrm>
          <a:prstGeom prst="rect">
            <a:avLst/>
          </a:prstGeom>
          <a:solidFill>
            <a:srgbClr val="BC7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/>
              </a:rPr>
              <a:t>H</a:t>
            </a:r>
            <a:r>
              <a:rPr lang="es-ES_tradnl" sz="1400" baseline="30000" dirty="0">
                <a:effectLst/>
              </a:rPr>
              <a:t>+</a:t>
            </a:r>
          </a:p>
        </p:txBody>
      </p:sp>
      <p:sp>
        <p:nvSpPr>
          <p:cNvPr id="214085" name="Text Box 69"/>
          <p:cNvSpPr txBox="1">
            <a:spLocks noChangeArrowheads="1"/>
          </p:cNvSpPr>
          <p:nvPr/>
        </p:nvSpPr>
        <p:spPr bwMode="auto">
          <a:xfrm>
            <a:off x="3500760" y="3268216"/>
            <a:ext cx="711200" cy="30480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/>
              </a:rPr>
              <a:t>HCO</a:t>
            </a:r>
            <a:r>
              <a:rPr lang="es-ES_tradnl" sz="1400" baseline="-25000" dirty="0">
                <a:effectLst/>
              </a:rPr>
              <a:t>3</a:t>
            </a:r>
            <a:r>
              <a:rPr lang="es-ES_tradnl" sz="1400" baseline="30000" dirty="0">
                <a:effectLst/>
              </a:rPr>
              <a:t>-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6732587" y="5084763"/>
            <a:ext cx="360363" cy="631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4037" name="Text Box 21"/>
          <p:cNvSpPr txBox="1">
            <a:spLocks noChangeArrowheads="1"/>
          </p:cNvSpPr>
          <p:nvPr/>
        </p:nvSpPr>
        <p:spPr bwMode="auto">
          <a:xfrm>
            <a:off x="6814273" y="5100052"/>
            <a:ext cx="1385888" cy="822325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/>
              </a:rPr>
              <a:t>HCl</a:t>
            </a:r>
            <a:r>
              <a:rPr lang="es-ES_tradnl" sz="2800" b="0">
                <a:effectLst/>
              </a:rPr>
              <a:t> </a:t>
            </a:r>
          </a:p>
          <a:p>
            <a:r>
              <a:rPr lang="es-ES_tradnl" sz="1800" b="0">
                <a:effectLst/>
              </a:rPr>
              <a:t>(150mM/L)</a:t>
            </a: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2" grpId="0" animBg="1"/>
      <p:bldP spid="214033" grpId="0" animBg="1"/>
      <p:bldP spid="214026" grpId="0" animBg="1"/>
      <p:bldP spid="214029" grpId="0" animBg="1"/>
      <p:bldP spid="214044" grpId="0" animBg="1"/>
      <p:bldP spid="214036" grpId="0" animBg="1"/>
      <p:bldP spid="214031" grpId="0" animBg="1"/>
      <p:bldP spid="214034" grpId="0" animBg="1"/>
      <p:bldP spid="214030" grpId="0" animBg="1"/>
      <p:bldP spid="214045" grpId="0" animBg="1"/>
      <p:bldP spid="21403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4" name="Text Box 10"/>
          <p:cNvSpPr txBox="1">
            <a:spLocks noChangeArrowheads="1"/>
          </p:cNvSpPr>
          <p:nvPr/>
        </p:nvSpPr>
        <p:spPr bwMode="auto">
          <a:xfrm>
            <a:off x="684213" y="3963035"/>
            <a:ext cx="803275" cy="547688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glow rad="101600">
              <a:srgbClr val="FF3399">
                <a:alpha val="40000"/>
              </a:srgb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HCl</a:t>
            </a:r>
          </a:p>
        </p:txBody>
      </p:sp>
      <p:sp>
        <p:nvSpPr>
          <p:cNvPr id="216076" name="Text Box 12"/>
          <p:cNvSpPr txBox="1">
            <a:spLocks noChangeArrowheads="1"/>
          </p:cNvSpPr>
          <p:nvPr/>
        </p:nvSpPr>
        <p:spPr bwMode="auto">
          <a:xfrm>
            <a:off x="7597775" y="3657610"/>
            <a:ext cx="1125538" cy="485775"/>
          </a:xfrm>
          <a:prstGeom prst="rect">
            <a:avLst/>
          </a:prstGeom>
          <a:solidFill>
            <a:srgbClr val="99CCFF"/>
          </a:solidFill>
          <a:ln w="28575">
            <a:solidFill>
              <a:srgbClr val="AFCAFF"/>
            </a:solidFill>
            <a:miter lim="800000"/>
            <a:headEnd/>
            <a:tailEnd/>
          </a:ln>
          <a:effectLst>
            <a:glow rad="101600">
              <a:srgbClr val="0000CC">
                <a:alpha val="60000"/>
              </a:srgb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HCO</a:t>
            </a:r>
            <a:r>
              <a:rPr lang="es-ES" sz="2400" baseline="-25000">
                <a:effectLst/>
              </a:rPr>
              <a:t>3</a:t>
            </a:r>
            <a:r>
              <a:rPr lang="es-ES" sz="2400" baseline="30000">
                <a:effectLst/>
              </a:rPr>
              <a:t>-</a:t>
            </a:r>
          </a:p>
        </p:txBody>
      </p:sp>
      <p:pic>
        <p:nvPicPr>
          <p:cNvPr id="216082" name="Picture 18" descr="sec hcl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" t="5476" r="6245" b="6102"/>
          <a:stretch>
            <a:fillRect/>
          </a:stretch>
        </p:blipFill>
        <p:spPr bwMode="auto">
          <a:xfrm>
            <a:off x="1763713" y="763588"/>
            <a:ext cx="525462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086" name="Text Box 22"/>
          <p:cNvSpPr txBox="1">
            <a:spLocks noChangeArrowheads="1"/>
          </p:cNvSpPr>
          <p:nvPr/>
        </p:nvSpPr>
        <p:spPr bwMode="auto">
          <a:xfrm>
            <a:off x="3152775" y="692150"/>
            <a:ext cx="1402948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/>
              <a:t>C. Parietal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550069" y="596971"/>
            <a:ext cx="16637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81" name="Text Box 17"/>
          <p:cNvSpPr txBox="1">
            <a:spLocks noChangeArrowheads="1"/>
          </p:cNvSpPr>
          <p:nvPr/>
        </p:nvSpPr>
        <p:spPr bwMode="auto">
          <a:xfrm>
            <a:off x="6193296" y="5172082"/>
            <a:ext cx="266290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“Marea Alcalina </a:t>
            </a:r>
          </a:p>
          <a:p>
            <a:r>
              <a:rPr lang="es-ES" sz="24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Posprandial</a:t>
            </a:r>
            <a:r>
              <a:rPr lang="es-E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</p:txBody>
      </p:sp>
      <p:grpSp>
        <p:nvGrpSpPr>
          <p:cNvPr id="216089" name="Group 25"/>
          <p:cNvGrpSpPr>
            <a:grpSpLocks/>
          </p:cNvGrpSpPr>
          <p:nvPr/>
        </p:nvGrpSpPr>
        <p:grpSpPr bwMode="auto">
          <a:xfrm>
            <a:off x="7489273" y="2463593"/>
            <a:ext cx="1296988" cy="1079500"/>
            <a:chOff x="4694" y="981"/>
            <a:chExt cx="817" cy="680"/>
          </a:xfrm>
        </p:grpSpPr>
        <p:sp>
          <p:nvSpPr>
            <p:cNvPr id="216080" name="Oval 16"/>
            <p:cNvSpPr>
              <a:spLocks noChangeArrowheads="1"/>
            </p:cNvSpPr>
            <p:nvPr/>
          </p:nvSpPr>
          <p:spPr bwMode="auto">
            <a:xfrm>
              <a:off x="4694" y="981"/>
              <a:ext cx="817" cy="680"/>
            </a:xfrm>
            <a:prstGeom prst="ellipse">
              <a:avLst/>
            </a:prstGeom>
            <a:solidFill>
              <a:srgbClr val="B3D9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16073" name="Text Box 9"/>
            <p:cNvSpPr txBox="1">
              <a:spLocks noChangeArrowheads="1"/>
            </p:cNvSpPr>
            <p:nvPr/>
          </p:nvSpPr>
          <p:spPr bwMode="auto">
            <a:xfrm>
              <a:off x="4694" y="1117"/>
              <a:ext cx="78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>
                  <a:effectLst/>
                </a:rPr>
                <a:t>SANGRE</a:t>
              </a:r>
            </a:p>
            <a:p>
              <a:r>
                <a:rPr lang="es-ES" sz="2000">
                  <a:effectLst/>
                </a:rPr>
                <a:t>alcalina</a:t>
              </a:r>
            </a:p>
          </p:txBody>
        </p:sp>
      </p:grpSp>
      <p:grpSp>
        <p:nvGrpSpPr>
          <p:cNvPr id="216091" name="Group 27"/>
          <p:cNvGrpSpPr>
            <a:grpSpLocks/>
          </p:cNvGrpSpPr>
          <p:nvPr/>
        </p:nvGrpSpPr>
        <p:grpSpPr bwMode="auto">
          <a:xfrm>
            <a:off x="539750" y="2673350"/>
            <a:ext cx="1081088" cy="1079500"/>
            <a:chOff x="295" y="1435"/>
            <a:chExt cx="681" cy="680"/>
          </a:xfrm>
        </p:grpSpPr>
        <p:sp>
          <p:nvSpPr>
            <p:cNvPr id="216079" name="Oval 15"/>
            <p:cNvSpPr>
              <a:spLocks noChangeArrowheads="1"/>
            </p:cNvSpPr>
            <p:nvPr/>
          </p:nvSpPr>
          <p:spPr bwMode="auto">
            <a:xfrm>
              <a:off x="295" y="1435"/>
              <a:ext cx="681" cy="680"/>
            </a:xfrm>
            <a:prstGeom prst="ellipse">
              <a:avLst/>
            </a:prstGeom>
            <a:solidFill>
              <a:srgbClr val="FCD7C6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16077" name="Rectangle 13"/>
            <p:cNvSpPr>
              <a:spLocks noChangeArrowheads="1"/>
            </p:cNvSpPr>
            <p:nvPr/>
          </p:nvSpPr>
          <p:spPr bwMode="auto">
            <a:xfrm>
              <a:off x="385" y="1525"/>
              <a:ext cx="51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>
                  <a:effectLst/>
                </a:rPr>
                <a:t>LUZ</a:t>
              </a:r>
            </a:p>
            <a:p>
              <a:r>
                <a:rPr lang="es-ES" sz="2000">
                  <a:effectLst/>
                </a:rPr>
                <a:t>ácida</a:t>
              </a:r>
            </a:p>
          </p:txBody>
        </p:sp>
      </p:grpSp>
      <p:sp>
        <p:nvSpPr>
          <p:cNvPr id="216092" name="Rectangle 28"/>
          <p:cNvSpPr>
            <a:spLocks noChangeArrowheads="1"/>
          </p:cNvSpPr>
          <p:nvPr/>
        </p:nvSpPr>
        <p:spPr bwMode="auto">
          <a:xfrm>
            <a:off x="1835150" y="2924175"/>
            <a:ext cx="504825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3" name="Text Box 29"/>
          <p:cNvSpPr txBox="1">
            <a:spLocks noChangeArrowheads="1"/>
          </p:cNvSpPr>
          <p:nvPr/>
        </p:nvSpPr>
        <p:spPr bwMode="auto">
          <a:xfrm>
            <a:off x="1911350" y="2935288"/>
            <a:ext cx="604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6094" name="Text Box 30"/>
          <p:cNvSpPr txBox="1">
            <a:spLocks noChangeArrowheads="1"/>
          </p:cNvSpPr>
          <p:nvPr/>
        </p:nvSpPr>
        <p:spPr bwMode="auto">
          <a:xfrm>
            <a:off x="1870075" y="3740150"/>
            <a:ext cx="649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95" name="Rectangle 31"/>
          <p:cNvSpPr>
            <a:spLocks noChangeArrowheads="1"/>
          </p:cNvSpPr>
          <p:nvPr/>
        </p:nvSpPr>
        <p:spPr bwMode="auto">
          <a:xfrm>
            <a:off x="6300788" y="3213100"/>
            <a:ext cx="57626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6" name="Rectangle 32"/>
          <p:cNvSpPr>
            <a:spLocks noChangeArrowheads="1"/>
          </p:cNvSpPr>
          <p:nvPr/>
        </p:nvSpPr>
        <p:spPr bwMode="auto">
          <a:xfrm>
            <a:off x="6516688" y="4005263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7" name="Rectangle 33"/>
          <p:cNvSpPr>
            <a:spLocks noChangeArrowheads="1"/>
          </p:cNvSpPr>
          <p:nvPr/>
        </p:nvSpPr>
        <p:spPr bwMode="auto">
          <a:xfrm>
            <a:off x="6372225" y="3284538"/>
            <a:ext cx="5762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098" name="Text Box 34"/>
          <p:cNvSpPr txBox="1">
            <a:spLocks noChangeArrowheads="1"/>
          </p:cNvSpPr>
          <p:nvPr/>
        </p:nvSpPr>
        <p:spPr bwMode="auto">
          <a:xfrm>
            <a:off x="6346825" y="3262313"/>
            <a:ext cx="1096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2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99" name="Text Box 35"/>
          <p:cNvSpPr txBox="1">
            <a:spLocks noChangeArrowheads="1"/>
          </p:cNvSpPr>
          <p:nvPr/>
        </p:nvSpPr>
        <p:spPr bwMode="auto">
          <a:xfrm>
            <a:off x="6427788" y="4005263"/>
            <a:ext cx="1096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2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100" name="Oval 36"/>
          <p:cNvSpPr>
            <a:spLocks noChangeArrowheads="1"/>
          </p:cNvSpPr>
          <p:nvPr/>
        </p:nvSpPr>
        <p:spPr bwMode="auto">
          <a:xfrm>
            <a:off x="3779838" y="2563813"/>
            <a:ext cx="1008062" cy="12969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16101" name="Rectangle 37"/>
          <p:cNvSpPr>
            <a:spLocks noChangeArrowheads="1"/>
          </p:cNvSpPr>
          <p:nvPr/>
        </p:nvSpPr>
        <p:spPr bwMode="auto">
          <a:xfrm>
            <a:off x="3635375" y="3716338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3" name="Rectangle 39"/>
          <p:cNvSpPr>
            <a:spLocks noChangeArrowheads="1"/>
          </p:cNvSpPr>
          <p:nvPr/>
        </p:nvSpPr>
        <p:spPr bwMode="auto">
          <a:xfrm>
            <a:off x="4932363" y="3068638"/>
            <a:ext cx="2873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4" name="Text Box 40"/>
          <p:cNvSpPr txBox="1">
            <a:spLocks noChangeArrowheads="1"/>
          </p:cNvSpPr>
          <p:nvPr/>
        </p:nvSpPr>
        <p:spPr bwMode="auto">
          <a:xfrm>
            <a:off x="4427538" y="2420938"/>
            <a:ext cx="423862" cy="304800"/>
          </a:xfrm>
          <a:prstGeom prst="rect">
            <a:avLst/>
          </a:prstGeom>
          <a:solidFill>
            <a:srgbClr val="FCD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AC</a:t>
            </a:r>
          </a:p>
        </p:txBody>
      </p:sp>
      <p:sp>
        <p:nvSpPr>
          <p:cNvPr id="216105" name="Line 41"/>
          <p:cNvSpPr>
            <a:spLocks noChangeShapeType="1"/>
          </p:cNvSpPr>
          <p:nvPr/>
        </p:nvSpPr>
        <p:spPr bwMode="auto">
          <a:xfrm>
            <a:off x="4356100" y="24923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06" name="Rectangle 42"/>
          <p:cNvSpPr>
            <a:spLocks noChangeArrowheads="1"/>
          </p:cNvSpPr>
          <p:nvPr/>
        </p:nvSpPr>
        <p:spPr bwMode="auto">
          <a:xfrm>
            <a:off x="4140200" y="2997200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107" name="Text Box 43"/>
          <p:cNvSpPr txBox="1">
            <a:spLocks noChangeArrowheads="1"/>
          </p:cNvSpPr>
          <p:nvPr/>
        </p:nvSpPr>
        <p:spPr bwMode="auto">
          <a:xfrm>
            <a:off x="3995738" y="2708275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/>
              </a:rPr>
              <a:t>H</a:t>
            </a:r>
            <a:r>
              <a:rPr lang="es-ES_tradnl" sz="1400" baseline="-25000">
                <a:effectLst/>
              </a:rPr>
              <a:t>2</a:t>
            </a:r>
            <a:r>
              <a:rPr lang="es-ES_tradnl" sz="1400">
                <a:effectLst/>
              </a:rPr>
              <a:t>CO</a:t>
            </a:r>
            <a:r>
              <a:rPr lang="es-ES_tradnl" sz="1400" baseline="-25000">
                <a:effectLst/>
              </a:rPr>
              <a:t>3</a:t>
            </a:r>
          </a:p>
        </p:txBody>
      </p:sp>
      <p:sp>
        <p:nvSpPr>
          <p:cNvPr id="216109" name="Line 45"/>
          <p:cNvSpPr>
            <a:spLocks noChangeShapeType="1"/>
          </p:cNvSpPr>
          <p:nvPr/>
        </p:nvSpPr>
        <p:spPr bwMode="auto">
          <a:xfrm flipH="1">
            <a:off x="3924300" y="2997200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10" name="Line 46"/>
          <p:cNvSpPr>
            <a:spLocks noChangeShapeType="1"/>
          </p:cNvSpPr>
          <p:nvPr/>
        </p:nvSpPr>
        <p:spPr bwMode="auto">
          <a:xfrm>
            <a:off x="4498975" y="2997200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112" name="Oval 48"/>
          <p:cNvSpPr>
            <a:spLocks noChangeArrowheads="1"/>
          </p:cNvSpPr>
          <p:nvPr/>
        </p:nvSpPr>
        <p:spPr bwMode="auto">
          <a:xfrm>
            <a:off x="3348038" y="3213100"/>
            <a:ext cx="5762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108" name="Text Box 44"/>
          <p:cNvSpPr txBox="1">
            <a:spLocks noChangeArrowheads="1"/>
          </p:cNvSpPr>
          <p:nvPr/>
        </p:nvSpPr>
        <p:spPr bwMode="auto">
          <a:xfrm>
            <a:off x="3727785" y="3146147"/>
            <a:ext cx="457176" cy="369332"/>
          </a:xfrm>
          <a:prstGeom prst="rect">
            <a:avLst/>
          </a:prstGeom>
          <a:solidFill>
            <a:srgbClr val="BC7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H</a:t>
            </a:r>
            <a:r>
              <a:rPr lang="es-ES_tradnl" sz="1800" baseline="30000" dirty="0">
                <a:effectLst/>
              </a:rPr>
              <a:t>+</a:t>
            </a:r>
          </a:p>
        </p:txBody>
      </p:sp>
      <p:sp>
        <p:nvSpPr>
          <p:cNvPr id="216113" name="Text Box 49"/>
          <p:cNvSpPr txBox="1">
            <a:spLocks noChangeArrowheads="1"/>
          </p:cNvSpPr>
          <p:nvPr/>
        </p:nvSpPr>
        <p:spPr bwMode="auto">
          <a:xfrm>
            <a:off x="4572000" y="3187700"/>
            <a:ext cx="798513" cy="33655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HCO</a:t>
            </a:r>
            <a:r>
              <a:rPr lang="es-ES_tradnl" baseline="-25000">
                <a:effectLst/>
              </a:rPr>
              <a:t>3</a:t>
            </a:r>
            <a:r>
              <a:rPr lang="es-ES_tradnl" baseline="30000">
                <a:effectLst/>
              </a:rPr>
              <a:t>-</a:t>
            </a:r>
          </a:p>
        </p:txBody>
      </p:sp>
      <p:sp>
        <p:nvSpPr>
          <p:cNvPr id="216114" name="Text Box 50"/>
          <p:cNvSpPr txBox="1">
            <a:spLocks noChangeArrowheads="1"/>
          </p:cNvSpPr>
          <p:nvPr/>
        </p:nvSpPr>
        <p:spPr bwMode="auto">
          <a:xfrm>
            <a:off x="3941763" y="2205038"/>
            <a:ext cx="990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CO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 + H</a:t>
            </a:r>
            <a:r>
              <a:rPr lang="es-ES_tradnl" sz="1200" baseline="-25000">
                <a:effectLst/>
              </a:rPr>
              <a:t>2</a:t>
            </a:r>
            <a:r>
              <a:rPr lang="es-ES_tradnl" sz="1200">
                <a:effectLst/>
              </a:rPr>
              <a:t>O</a:t>
            </a:r>
          </a:p>
        </p:txBody>
      </p:sp>
      <p:sp>
        <p:nvSpPr>
          <p:cNvPr id="216116" name="Oval 52"/>
          <p:cNvSpPr>
            <a:spLocks noChangeArrowheads="1"/>
          </p:cNvSpPr>
          <p:nvPr/>
        </p:nvSpPr>
        <p:spPr bwMode="auto">
          <a:xfrm>
            <a:off x="5148263" y="4437063"/>
            <a:ext cx="503237" cy="7191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6115" name="Text Box 51"/>
          <p:cNvSpPr txBox="1">
            <a:spLocks noChangeArrowheads="1"/>
          </p:cNvSpPr>
          <p:nvPr/>
        </p:nvSpPr>
        <p:spPr bwMode="auto">
          <a:xfrm>
            <a:off x="5200650" y="4508500"/>
            <a:ext cx="595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0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117" name="Oval 53"/>
          <p:cNvSpPr>
            <a:spLocks noChangeArrowheads="1"/>
          </p:cNvSpPr>
          <p:nvPr/>
        </p:nvSpPr>
        <p:spPr bwMode="auto">
          <a:xfrm>
            <a:off x="3419475" y="2997200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16120" name="Freeform 56"/>
          <p:cNvSpPr>
            <a:spLocks/>
          </p:cNvSpPr>
          <p:nvPr/>
        </p:nvSpPr>
        <p:spPr bwMode="auto">
          <a:xfrm>
            <a:off x="3276600" y="3213100"/>
            <a:ext cx="503238" cy="142875"/>
          </a:xfrm>
          <a:custGeom>
            <a:avLst/>
            <a:gdLst>
              <a:gd name="T0" fmla="*/ 363 w 363"/>
              <a:gd name="T1" fmla="*/ 90 h 90"/>
              <a:gd name="T2" fmla="*/ 91 w 363"/>
              <a:gd name="T3" fmla="*/ 45 h 90"/>
              <a:gd name="T4" fmla="*/ 0 w 363"/>
              <a:gd name="T5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90">
                <a:moveTo>
                  <a:pt x="363" y="90"/>
                </a:moveTo>
                <a:cubicBezTo>
                  <a:pt x="257" y="75"/>
                  <a:pt x="151" y="60"/>
                  <a:pt x="91" y="45"/>
                </a:cubicBezTo>
                <a:cubicBezTo>
                  <a:pt x="31" y="30"/>
                  <a:pt x="15" y="7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16121" name="Text Box 57"/>
          <p:cNvSpPr txBox="1">
            <a:spLocks noChangeArrowheads="1"/>
          </p:cNvSpPr>
          <p:nvPr/>
        </p:nvSpPr>
        <p:spPr bwMode="auto">
          <a:xfrm>
            <a:off x="6443663" y="4579938"/>
            <a:ext cx="45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FF6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16085" name="Rectangle 21"/>
          <p:cNvSpPr>
            <a:spLocks noChangeArrowheads="1"/>
          </p:cNvSpPr>
          <p:nvPr/>
        </p:nvSpPr>
        <p:spPr bwMode="auto">
          <a:xfrm>
            <a:off x="415926" y="5685383"/>
            <a:ext cx="45164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glow rad="101600">
              <a:schemeClr val="accent5">
                <a:lumMod val="75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>
                <a:effectLst/>
              </a:rPr>
              <a:t>La c. parietal secreta HCl a la luz </a:t>
            </a:r>
          </a:p>
          <a:p>
            <a:r>
              <a:rPr lang="es-ES" sz="2000">
                <a:effectLst/>
              </a:rPr>
              <a:t>y aporta álcali a la sangre </a:t>
            </a: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6460997" y="468013"/>
            <a:ext cx="2023311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0" dirty="0" smtClean="0"/>
              <a:t>2. </a:t>
            </a:r>
            <a:r>
              <a:rPr lang="es-ES" sz="1800" b="0" dirty="0" smtClean="0"/>
              <a:t>Producción </a:t>
            </a:r>
            <a:r>
              <a:rPr lang="es-ES" sz="1800" b="0" dirty="0" err="1" smtClean="0"/>
              <a:t>HCl</a:t>
            </a:r>
            <a:endParaRPr lang="es-ES" sz="1800" b="0" dirty="0" smtClean="0"/>
          </a:p>
          <a:p>
            <a:pPr algn="l"/>
            <a:r>
              <a:rPr lang="es-ES" sz="1800" b="0" dirty="0"/>
              <a:t> </a:t>
            </a:r>
            <a:r>
              <a:rPr lang="es-ES" sz="1800" b="0" dirty="0" smtClean="0"/>
              <a:t>    Secuencia</a:t>
            </a:r>
            <a:endParaRPr lang="es-ES" sz="1800" b="0" dirty="0"/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160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4" grpId="0" animBg="1"/>
      <p:bldP spid="216076" grpId="0" animBg="1"/>
      <p:bldP spid="216081" grpId="0" animBg="1"/>
      <p:bldP spid="216081" grpId="1" animBg="1"/>
      <p:bldP spid="21608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2317750" y="2746375"/>
            <a:ext cx="4508500" cy="1797050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/>
              </a:rPr>
              <a:t>1. Contenido</a:t>
            </a:r>
          </a:p>
          <a:p>
            <a:pPr algn="l"/>
            <a:endParaRPr lang="es-ES" sz="1000" dirty="0">
              <a:effectLst/>
            </a:endParaRPr>
          </a:p>
          <a:p>
            <a:pPr algn="l"/>
            <a:r>
              <a:rPr lang="es-ES" sz="1400" dirty="0">
                <a:effectLst/>
              </a:rPr>
              <a:t>2. Producción </a:t>
            </a:r>
            <a:r>
              <a:rPr lang="es-ES" sz="1400" dirty="0" err="1">
                <a:effectLst/>
              </a:rPr>
              <a:t>HCl</a:t>
            </a:r>
            <a:endParaRPr lang="es-ES" sz="1400" dirty="0">
              <a:effectLst/>
            </a:endParaRP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2000" dirty="0">
                <a:effectLst/>
              </a:rPr>
              <a:t>3. Regulación de la secreción ácida</a:t>
            </a:r>
          </a:p>
          <a:p>
            <a:pPr algn="l"/>
            <a:endParaRPr lang="es-ES" sz="2000" dirty="0">
              <a:effectLst/>
            </a:endParaRPr>
          </a:p>
          <a:p>
            <a:pPr algn="l"/>
            <a:r>
              <a:rPr lang="es-ES" sz="2000" dirty="0">
                <a:effectLst/>
              </a:rPr>
              <a:t>4. Fases secreción gástrica</a:t>
            </a:r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2724379" y="2133600"/>
            <a:ext cx="3695242" cy="400110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II. SECRECIÓN GÁSTRICA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70" name="Picture 34" descr="regulacion secrecion gastrica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" t="2925" r="4765"/>
          <a:stretch>
            <a:fillRect/>
          </a:stretch>
        </p:blipFill>
        <p:spPr bwMode="auto">
          <a:xfrm>
            <a:off x="827088" y="90488"/>
            <a:ext cx="6192837" cy="653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4745" name="Rectangle 9"/>
          <p:cNvSpPr>
            <a:spLocks noChangeArrowheads="1"/>
          </p:cNvSpPr>
          <p:nvPr/>
        </p:nvSpPr>
        <p:spPr bwMode="auto">
          <a:xfrm>
            <a:off x="7019051" y="188640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244746" name="Rectangle 10"/>
          <p:cNvSpPr>
            <a:spLocks noChangeArrowheads="1"/>
          </p:cNvSpPr>
          <p:nvPr/>
        </p:nvSpPr>
        <p:spPr bwMode="auto">
          <a:xfrm>
            <a:off x="7218251" y="567843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244771" name="Rectangle 35"/>
          <p:cNvSpPr>
            <a:spLocks noChangeArrowheads="1"/>
          </p:cNvSpPr>
          <p:nvPr/>
        </p:nvSpPr>
        <p:spPr bwMode="auto">
          <a:xfrm>
            <a:off x="1619250" y="333375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3" name="Oval 37"/>
          <p:cNvSpPr>
            <a:spLocks noChangeArrowheads="1"/>
          </p:cNvSpPr>
          <p:nvPr/>
        </p:nvSpPr>
        <p:spPr bwMode="auto">
          <a:xfrm>
            <a:off x="4356100" y="22764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6" name="Oval 40"/>
          <p:cNvSpPr>
            <a:spLocks noChangeArrowheads="1"/>
          </p:cNvSpPr>
          <p:nvPr/>
        </p:nvSpPr>
        <p:spPr bwMode="auto">
          <a:xfrm>
            <a:off x="3708400" y="3141663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77" name="Text Box 41"/>
          <p:cNvSpPr txBox="1">
            <a:spLocks noChangeArrowheads="1"/>
          </p:cNvSpPr>
          <p:nvPr/>
        </p:nvSpPr>
        <p:spPr bwMode="auto">
          <a:xfrm>
            <a:off x="3635375" y="3141663"/>
            <a:ext cx="411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44778" name="Text Box 42"/>
          <p:cNvSpPr txBox="1">
            <a:spLocks noChangeArrowheads="1"/>
          </p:cNvSpPr>
          <p:nvPr/>
        </p:nvSpPr>
        <p:spPr bwMode="auto">
          <a:xfrm>
            <a:off x="4284663" y="2205038"/>
            <a:ext cx="411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4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44779" name="Oval 43"/>
          <p:cNvSpPr>
            <a:spLocks noChangeArrowheads="1"/>
          </p:cNvSpPr>
          <p:nvPr/>
        </p:nvSpPr>
        <p:spPr bwMode="auto">
          <a:xfrm>
            <a:off x="2195513" y="3502025"/>
            <a:ext cx="360362" cy="21431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0" name="Text Box 44"/>
          <p:cNvSpPr txBox="1">
            <a:spLocks noChangeArrowheads="1"/>
          </p:cNvSpPr>
          <p:nvPr/>
        </p:nvSpPr>
        <p:spPr bwMode="auto">
          <a:xfrm>
            <a:off x="1998663" y="3573463"/>
            <a:ext cx="628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R.GRP</a:t>
            </a:r>
            <a:endParaRPr lang="es-ES" sz="1200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4781" name="Oval 45"/>
          <p:cNvSpPr>
            <a:spLocks noChangeArrowheads="1"/>
          </p:cNvSpPr>
          <p:nvPr/>
        </p:nvSpPr>
        <p:spPr bwMode="auto">
          <a:xfrm>
            <a:off x="1042988" y="4365625"/>
            <a:ext cx="7921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4" name="Oval 48"/>
          <p:cNvSpPr>
            <a:spLocks noChangeArrowheads="1"/>
          </p:cNvSpPr>
          <p:nvPr/>
        </p:nvSpPr>
        <p:spPr bwMode="auto">
          <a:xfrm>
            <a:off x="5651500" y="4508500"/>
            <a:ext cx="144145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5" name="Oval 49"/>
          <p:cNvSpPr>
            <a:spLocks noChangeArrowheads="1"/>
          </p:cNvSpPr>
          <p:nvPr/>
        </p:nvSpPr>
        <p:spPr bwMode="auto">
          <a:xfrm>
            <a:off x="6659563" y="4724400"/>
            <a:ext cx="433387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86" name="Oval 50"/>
          <p:cNvSpPr>
            <a:spLocks noChangeArrowheads="1"/>
          </p:cNvSpPr>
          <p:nvPr/>
        </p:nvSpPr>
        <p:spPr bwMode="auto">
          <a:xfrm>
            <a:off x="5651500" y="4581525"/>
            <a:ext cx="3603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83" name="Text Box 47"/>
          <p:cNvSpPr txBox="1">
            <a:spLocks noChangeArrowheads="1"/>
          </p:cNvSpPr>
          <p:nvPr/>
        </p:nvSpPr>
        <p:spPr bwMode="auto">
          <a:xfrm>
            <a:off x="5580063" y="4581525"/>
            <a:ext cx="14255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Mecanorreceptor</a:t>
            </a:r>
          </a:p>
        </p:txBody>
      </p:sp>
      <p:sp>
        <p:nvSpPr>
          <p:cNvPr id="244787" name="Rectangle 51"/>
          <p:cNvSpPr>
            <a:spLocks noChangeArrowheads="1"/>
          </p:cNvSpPr>
          <p:nvPr/>
        </p:nvSpPr>
        <p:spPr bwMode="auto">
          <a:xfrm>
            <a:off x="1476375" y="5805488"/>
            <a:ext cx="17272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8" name="Rectangle 52"/>
          <p:cNvSpPr>
            <a:spLocks noChangeArrowheads="1"/>
          </p:cNvSpPr>
          <p:nvPr/>
        </p:nvSpPr>
        <p:spPr bwMode="auto">
          <a:xfrm>
            <a:off x="5076825" y="5445125"/>
            <a:ext cx="14398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89" name="Text Box 53"/>
          <p:cNvSpPr txBox="1">
            <a:spLocks noChangeArrowheads="1"/>
          </p:cNvSpPr>
          <p:nvPr/>
        </p:nvSpPr>
        <p:spPr bwMode="auto">
          <a:xfrm>
            <a:off x="1619250" y="5772150"/>
            <a:ext cx="1203325" cy="6096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Químicos</a:t>
            </a:r>
          </a:p>
        </p:txBody>
      </p:sp>
      <p:sp>
        <p:nvSpPr>
          <p:cNvPr id="244790" name="Text Box 54"/>
          <p:cNvSpPr txBox="1">
            <a:spLocks noChangeArrowheads="1"/>
          </p:cNvSpPr>
          <p:nvPr/>
        </p:nvSpPr>
        <p:spPr bwMode="auto">
          <a:xfrm>
            <a:off x="5024438" y="5445125"/>
            <a:ext cx="1203325" cy="6096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Mecánicos</a:t>
            </a:r>
          </a:p>
        </p:txBody>
      </p:sp>
      <p:sp>
        <p:nvSpPr>
          <p:cNvPr id="244791" name="Oval 55"/>
          <p:cNvSpPr>
            <a:spLocks noChangeArrowheads="1"/>
          </p:cNvSpPr>
          <p:nvPr/>
        </p:nvSpPr>
        <p:spPr bwMode="auto">
          <a:xfrm>
            <a:off x="2195513" y="37893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2" name="Oval 56"/>
          <p:cNvSpPr>
            <a:spLocks noChangeArrowheads="1"/>
          </p:cNvSpPr>
          <p:nvPr/>
        </p:nvSpPr>
        <p:spPr bwMode="auto">
          <a:xfrm>
            <a:off x="3779838" y="3500438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3" name="Oval 57"/>
          <p:cNvSpPr>
            <a:spLocks noChangeArrowheads="1"/>
          </p:cNvSpPr>
          <p:nvPr/>
        </p:nvSpPr>
        <p:spPr bwMode="auto">
          <a:xfrm>
            <a:off x="4572000" y="2349500"/>
            <a:ext cx="6477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4" name="Text Box 58"/>
          <p:cNvSpPr txBox="1">
            <a:spLocks noChangeArrowheads="1"/>
          </p:cNvSpPr>
          <p:nvPr/>
        </p:nvSpPr>
        <p:spPr bwMode="auto">
          <a:xfrm>
            <a:off x="2051050" y="3860800"/>
            <a:ext cx="693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c.“G”</a:t>
            </a:r>
          </a:p>
        </p:txBody>
      </p:sp>
      <p:sp>
        <p:nvSpPr>
          <p:cNvPr id="244795" name="Text Box 59"/>
          <p:cNvSpPr txBox="1">
            <a:spLocks noChangeArrowheads="1"/>
          </p:cNvSpPr>
          <p:nvPr/>
        </p:nvSpPr>
        <p:spPr bwMode="auto">
          <a:xfrm>
            <a:off x="3440113" y="3573463"/>
            <a:ext cx="1131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c.parietal</a:t>
            </a:r>
          </a:p>
        </p:txBody>
      </p:sp>
      <p:sp>
        <p:nvSpPr>
          <p:cNvPr id="244796" name="Text Box 60"/>
          <p:cNvSpPr txBox="1">
            <a:spLocks noChangeArrowheads="1"/>
          </p:cNvSpPr>
          <p:nvPr/>
        </p:nvSpPr>
        <p:spPr bwMode="auto">
          <a:xfrm>
            <a:off x="4572000" y="2420938"/>
            <a:ext cx="74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c.ECL</a:t>
            </a:r>
          </a:p>
        </p:txBody>
      </p:sp>
      <p:sp>
        <p:nvSpPr>
          <p:cNvPr id="244797" name="Rectangle 61"/>
          <p:cNvSpPr>
            <a:spLocks noChangeArrowheads="1"/>
          </p:cNvSpPr>
          <p:nvPr/>
        </p:nvSpPr>
        <p:spPr bwMode="auto">
          <a:xfrm>
            <a:off x="3492500" y="0"/>
            <a:ext cx="792163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798" name="Text Box 62"/>
          <p:cNvSpPr txBox="1">
            <a:spLocks noChangeArrowheads="1"/>
          </p:cNvSpPr>
          <p:nvPr/>
        </p:nvSpPr>
        <p:spPr bwMode="auto">
          <a:xfrm>
            <a:off x="2051050" y="115888"/>
            <a:ext cx="7239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</a:p>
        </p:txBody>
      </p:sp>
      <p:sp>
        <p:nvSpPr>
          <p:cNvPr id="244799" name="Line 63"/>
          <p:cNvSpPr>
            <a:spLocks noChangeShapeType="1"/>
          </p:cNvSpPr>
          <p:nvPr/>
        </p:nvSpPr>
        <p:spPr bwMode="auto">
          <a:xfrm>
            <a:off x="7092950" y="1628775"/>
            <a:ext cx="0" cy="3313113"/>
          </a:xfrm>
          <a:prstGeom prst="line">
            <a:avLst/>
          </a:prstGeom>
          <a:noFill/>
          <a:ln w="57150">
            <a:solidFill>
              <a:srgbClr val="FF822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00" name="Text Box 64"/>
          <p:cNvSpPr txBox="1">
            <a:spLocks noChangeArrowheads="1"/>
          </p:cNvSpPr>
          <p:nvPr/>
        </p:nvSpPr>
        <p:spPr bwMode="auto">
          <a:xfrm>
            <a:off x="3781702" y="6067425"/>
            <a:ext cx="894797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44801" name="Rectangle 65"/>
          <p:cNvSpPr>
            <a:spLocks noChangeArrowheads="1"/>
          </p:cNvSpPr>
          <p:nvPr/>
        </p:nvSpPr>
        <p:spPr bwMode="auto">
          <a:xfrm>
            <a:off x="900113" y="2133600"/>
            <a:ext cx="503237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802" name="Text Box 66"/>
          <p:cNvSpPr txBox="1">
            <a:spLocks noChangeArrowheads="1"/>
          </p:cNvSpPr>
          <p:nvPr/>
        </p:nvSpPr>
        <p:spPr bwMode="auto">
          <a:xfrm rot="5400000">
            <a:off x="6207125" y="3009900"/>
            <a:ext cx="210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 GÁSTRICA </a:t>
            </a:r>
          </a:p>
        </p:txBody>
      </p:sp>
      <p:sp>
        <p:nvSpPr>
          <p:cNvPr id="244804" name="Line 68"/>
          <p:cNvSpPr>
            <a:spLocks noChangeShapeType="1"/>
          </p:cNvSpPr>
          <p:nvPr/>
        </p:nvSpPr>
        <p:spPr bwMode="auto">
          <a:xfrm>
            <a:off x="1042988" y="836613"/>
            <a:ext cx="0" cy="3887787"/>
          </a:xfrm>
          <a:prstGeom prst="line">
            <a:avLst/>
          </a:prstGeom>
          <a:noFill/>
          <a:ln w="57150">
            <a:solidFill>
              <a:srgbClr val="FF822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15113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44805" name="Line 69"/>
          <p:cNvSpPr>
            <a:spLocks noChangeShapeType="1"/>
          </p:cNvSpPr>
          <p:nvPr/>
        </p:nvSpPr>
        <p:spPr bwMode="auto">
          <a:xfrm flipV="1">
            <a:off x="1476375" y="2636838"/>
            <a:ext cx="142875" cy="14398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6" name="Line 70"/>
          <p:cNvSpPr>
            <a:spLocks noChangeShapeType="1"/>
          </p:cNvSpPr>
          <p:nvPr/>
        </p:nvSpPr>
        <p:spPr bwMode="auto">
          <a:xfrm flipV="1">
            <a:off x="2195513" y="1773238"/>
            <a:ext cx="360362" cy="3603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07" name="Line 71"/>
          <p:cNvSpPr>
            <a:spLocks noChangeShapeType="1"/>
          </p:cNvSpPr>
          <p:nvPr/>
        </p:nvSpPr>
        <p:spPr bwMode="auto">
          <a:xfrm flipV="1">
            <a:off x="1835150" y="836613"/>
            <a:ext cx="504825" cy="129698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8" name="Line 72"/>
          <p:cNvSpPr>
            <a:spLocks noChangeShapeType="1"/>
          </p:cNvSpPr>
          <p:nvPr/>
        </p:nvSpPr>
        <p:spPr bwMode="auto">
          <a:xfrm flipH="1" flipV="1">
            <a:off x="5940425" y="2781300"/>
            <a:ext cx="0" cy="15113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09" name="Line 73"/>
          <p:cNvSpPr>
            <a:spLocks noChangeShapeType="1"/>
          </p:cNvSpPr>
          <p:nvPr/>
        </p:nvSpPr>
        <p:spPr bwMode="auto">
          <a:xfrm flipH="1" flipV="1">
            <a:off x="4427538" y="981075"/>
            <a:ext cx="1152525" cy="10795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68392" dir="4091915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0" name="Line 74"/>
          <p:cNvSpPr>
            <a:spLocks noChangeShapeType="1"/>
          </p:cNvSpPr>
          <p:nvPr/>
        </p:nvSpPr>
        <p:spPr bwMode="auto">
          <a:xfrm flipH="1">
            <a:off x="3924300" y="1412875"/>
            <a:ext cx="647700" cy="144463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11" name="Line 75"/>
          <p:cNvSpPr>
            <a:spLocks noChangeShapeType="1"/>
          </p:cNvSpPr>
          <p:nvPr/>
        </p:nvSpPr>
        <p:spPr bwMode="auto">
          <a:xfrm flipH="1">
            <a:off x="2700338" y="2133600"/>
            <a:ext cx="358775" cy="10080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2" name="Line 76"/>
          <p:cNvSpPr>
            <a:spLocks noChangeShapeType="1"/>
          </p:cNvSpPr>
          <p:nvPr/>
        </p:nvSpPr>
        <p:spPr bwMode="auto">
          <a:xfrm>
            <a:off x="3348038" y="2133600"/>
            <a:ext cx="215900" cy="9350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3" name="Line 77"/>
          <p:cNvSpPr>
            <a:spLocks noChangeShapeType="1"/>
          </p:cNvSpPr>
          <p:nvPr/>
        </p:nvSpPr>
        <p:spPr bwMode="auto">
          <a:xfrm>
            <a:off x="3563938" y="2205038"/>
            <a:ext cx="431800" cy="215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4814" name="Line 78"/>
          <p:cNvSpPr>
            <a:spLocks noChangeShapeType="1"/>
          </p:cNvSpPr>
          <p:nvPr/>
        </p:nvSpPr>
        <p:spPr bwMode="auto">
          <a:xfrm>
            <a:off x="2771775" y="765175"/>
            <a:ext cx="0" cy="8636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5" name="Line 79"/>
          <p:cNvSpPr>
            <a:spLocks noChangeShapeType="1"/>
          </p:cNvSpPr>
          <p:nvPr/>
        </p:nvSpPr>
        <p:spPr bwMode="auto">
          <a:xfrm>
            <a:off x="3492500" y="836613"/>
            <a:ext cx="71438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4817" name="Oval 81"/>
          <p:cNvSpPr>
            <a:spLocks noChangeArrowheads="1"/>
          </p:cNvSpPr>
          <p:nvPr/>
        </p:nvSpPr>
        <p:spPr bwMode="auto">
          <a:xfrm>
            <a:off x="1187450" y="40052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818" name="Oval 82"/>
          <p:cNvSpPr>
            <a:spLocks noChangeArrowheads="1"/>
          </p:cNvSpPr>
          <p:nvPr/>
        </p:nvSpPr>
        <p:spPr bwMode="auto">
          <a:xfrm>
            <a:off x="2411413" y="4724400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819" name="Text Box 83"/>
          <p:cNvSpPr txBox="1">
            <a:spLocks noChangeArrowheads="1"/>
          </p:cNvSpPr>
          <p:nvPr/>
        </p:nvSpPr>
        <p:spPr bwMode="auto">
          <a:xfrm>
            <a:off x="1116013" y="4149725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44820" name="Text Box 84"/>
          <p:cNvSpPr txBox="1">
            <a:spLocks noChangeArrowheads="1"/>
          </p:cNvSpPr>
          <p:nvPr/>
        </p:nvSpPr>
        <p:spPr bwMode="auto">
          <a:xfrm>
            <a:off x="2411413" y="4724400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44821" name="Oval 85"/>
          <p:cNvSpPr>
            <a:spLocks noChangeArrowheads="1"/>
          </p:cNvSpPr>
          <p:nvPr/>
        </p:nvSpPr>
        <p:spPr bwMode="auto">
          <a:xfrm>
            <a:off x="5795963" y="4149725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4822" name="Text Box 86"/>
          <p:cNvSpPr txBox="1">
            <a:spLocks noChangeArrowheads="1"/>
          </p:cNvSpPr>
          <p:nvPr/>
        </p:nvSpPr>
        <p:spPr bwMode="auto">
          <a:xfrm>
            <a:off x="5651500" y="4292600"/>
            <a:ext cx="3968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44823" name="Text Box 87"/>
          <p:cNvSpPr txBox="1">
            <a:spLocks noChangeArrowheads="1"/>
          </p:cNvSpPr>
          <p:nvPr/>
        </p:nvSpPr>
        <p:spPr bwMode="auto">
          <a:xfrm>
            <a:off x="5792534" y="1556792"/>
            <a:ext cx="84029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244824" name="Text Box 88"/>
          <p:cNvSpPr txBox="1">
            <a:spLocks noChangeArrowheads="1"/>
          </p:cNvSpPr>
          <p:nvPr/>
        </p:nvSpPr>
        <p:spPr bwMode="auto">
          <a:xfrm rot="16200000">
            <a:off x="-180975" y="2574925"/>
            <a:ext cx="210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 GÁSTRICA </a:t>
            </a:r>
          </a:p>
        </p:txBody>
      </p:sp>
      <p:sp>
        <p:nvSpPr>
          <p:cNvPr id="244825" name="Text Box 89"/>
          <p:cNvSpPr txBox="1">
            <a:spLocks noChangeArrowheads="1"/>
          </p:cNvSpPr>
          <p:nvPr/>
        </p:nvSpPr>
        <p:spPr bwMode="auto">
          <a:xfrm>
            <a:off x="1139417" y="1268760"/>
            <a:ext cx="84029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3348038" y="92959"/>
            <a:ext cx="105509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/>
              </a:rPr>
              <a:t>N. vago</a:t>
            </a: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44782" name="Text Box 46"/>
          <p:cNvSpPr txBox="1">
            <a:spLocks noChangeArrowheads="1"/>
          </p:cNvSpPr>
          <p:nvPr/>
        </p:nvSpPr>
        <p:spPr bwMode="auto">
          <a:xfrm>
            <a:off x="468313" y="4437063"/>
            <a:ext cx="1381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Quimiorreceptor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83" grpId="0"/>
      <p:bldP spid="244789" grpId="0" animBg="1"/>
      <p:bldP spid="244790" grpId="0" animBg="1"/>
      <p:bldP spid="244805" grpId="0" animBg="1"/>
      <p:bldP spid="244806" grpId="0" animBg="1"/>
      <p:bldP spid="244807" grpId="0" animBg="1"/>
      <p:bldP spid="244808" grpId="0" animBg="1"/>
      <p:bldP spid="244809" grpId="0" animBg="1"/>
      <p:bldP spid="244810" grpId="0" animBg="1"/>
      <p:bldP spid="244811" grpId="0" animBg="1"/>
      <p:bldP spid="244812" grpId="0" animBg="1"/>
      <p:bldP spid="244813" grpId="0" animBg="1"/>
      <p:bldP spid="244814" grpId="0" animBg="1"/>
      <p:bldP spid="244815" grpId="0" animBg="1"/>
      <p:bldP spid="244823" grpId="0" animBg="1"/>
      <p:bldP spid="244825" grpId="0" animBg="1"/>
      <p:bldP spid="2447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18920" y="1268760"/>
            <a:ext cx="6106159" cy="3924151"/>
          </a:xfrm>
          <a:prstGeom prst="rect">
            <a:avLst/>
          </a:prstGeom>
          <a:solidFill>
            <a:srgbClr val="D3ECED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b="0" dirty="0" smtClean="0"/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b="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</a:t>
            </a:r>
            <a:r>
              <a:rPr lang="es-VE" sz="3000" dirty="0" smtClean="0"/>
              <a:t>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</a:t>
            </a:r>
            <a:r>
              <a:rPr lang="es-VE" sz="3000" b="0" dirty="0" smtClean="0"/>
              <a:t>e</a:t>
            </a:r>
            <a:r>
              <a:rPr lang="es-VE" sz="3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</a:t>
            </a:r>
            <a:r>
              <a:rPr lang="es-VE" sz="3000" b="0" dirty="0" smtClean="0"/>
              <a:t>de su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246961" y="5422181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b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b="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-3515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9924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395288" y="549275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6269330" y="447735"/>
            <a:ext cx="2151551" cy="830997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3. </a:t>
            </a:r>
            <a:r>
              <a:rPr lang="es-ES" dirty="0" smtClean="0">
                <a:effectLst/>
              </a:rPr>
              <a:t>Regulación neural</a:t>
            </a:r>
          </a:p>
          <a:p>
            <a:r>
              <a:rPr lang="es-ES" dirty="0" smtClean="0">
                <a:effectLst/>
              </a:rPr>
              <a:t>en respuesta a la </a:t>
            </a:r>
          </a:p>
          <a:p>
            <a:r>
              <a:rPr lang="es-ES" dirty="0" smtClean="0">
                <a:effectLst/>
              </a:rPr>
              <a:t>distensión gástrica</a:t>
            </a:r>
            <a:endParaRPr lang="es-ES" dirty="0">
              <a:effectLst/>
            </a:endParaRPr>
          </a:p>
        </p:txBody>
      </p:sp>
      <p:pic>
        <p:nvPicPr>
          <p:cNvPr id="243746" name="Picture 34" descr="regulacion secrecion gastrica barrett"/>
          <p:cNvPicPr>
            <a:picLocks noChangeAspect="1" noChangeArrowheads="1"/>
          </p:cNvPicPr>
          <p:nvPr/>
        </p:nvPicPr>
        <p:blipFill>
          <a:blip r:embed="rId2">
            <a:lum bright="-9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3" b="16014"/>
          <a:stretch>
            <a:fillRect/>
          </a:stretch>
        </p:blipFill>
        <p:spPr bwMode="auto">
          <a:xfrm>
            <a:off x="1476375" y="620713"/>
            <a:ext cx="44640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2149109" y="5427663"/>
            <a:ext cx="1003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</a:p>
        </p:txBody>
      </p:sp>
      <p:sp>
        <p:nvSpPr>
          <p:cNvPr id="243750" name="Rectangle 38"/>
          <p:cNvSpPr>
            <a:spLocks noChangeArrowheads="1"/>
          </p:cNvSpPr>
          <p:nvPr/>
        </p:nvSpPr>
        <p:spPr bwMode="auto">
          <a:xfrm>
            <a:off x="5076825" y="15573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1" name="Text Box 39"/>
          <p:cNvSpPr txBox="1">
            <a:spLocks noChangeArrowheads="1"/>
          </p:cNvSpPr>
          <p:nvPr/>
        </p:nvSpPr>
        <p:spPr bwMode="auto">
          <a:xfrm>
            <a:off x="5244892" y="1749625"/>
            <a:ext cx="1356462" cy="338554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R. Vagovagal</a:t>
            </a:r>
          </a:p>
        </p:txBody>
      </p:sp>
      <p:sp>
        <p:nvSpPr>
          <p:cNvPr id="243752" name="Oval 40"/>
          <p:cNvSpPr>
            <a:spLocks noChangeArrowheads="1"/>
          </p:cNvSpPr>
          <p:nvPr/>
        </p:nvSpPr>
        <p:spPr bwMode="auto">
          <a:xfrm>
            <a:off x="3203575" y="4508500"/>
            <a:ext cx="792163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53" name="Oval 41"/>
          <p:cNvSpPr>
            <a:spLocks noChangeArrowheads="1"/>
          </p:cNvSpPr>
          <p:nvPr/>
        </p:nvSpPr>
        <p:spPr bwMode="auto">
          <a:xfrm>
            <a:off x="3708400" y="4724400"/>
            <a:ext cx="28733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5" name="Oval 43"/>
          <p:cNvSpPr>
            <a:spLocks noChangeArrowheads="1"/>
          </p:cNvSpPr>
          <p:nvPr/>
        </p:nvSpPr>
        <p:spPr bwMode="auto">
          <a:xfrm>
            <a:off x="4645025" y="41497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56" name="Oval 44"/>
          <p:cNvSpPr>
            <a:spLocks noChangeArrowheads="1"/>
          </p:cNvSpPr>
          <p:nvPr/>
        </p:nvSpPr>
        <p:spPr bwMode="auto">
          <a:xfrm>
            <a:off x="4572000" y="4508500"/>
            <a:ext cx="4318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57" name="Line 45"/>
          <p:cNvSpPr>
            <a:spLocks noChangeShapeType="1"/>
          </p:cNvSpPr>
          <p:nvPr/>
        </p:nvSpPr>
        <p:spPr bwMode="auto">
          <a:xfrm>
            <a:off x="4694603" y="4675187"/>
            <a:ext cx="598121" cy="625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43758" name="Text Box 46"/>
          <p:cNvSpPr txBox="1">
            <a:spLocks noChangeArrowheads="1"/>
          </p:cNvSpPr>
          <p:nvPr/>
        </p:nvSpPr>
        <p:spPr bwMode="auto">
          <a:xfrm>
            <a:off x="4948555" y="5285506"/>
            <a:ext cx="900113" cy="59055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/>
              <a:t>Reflejo</a:t>
            </a:r>
          </a:p>
          <a:p>
            <a:r>
              <a:rPr lang="es-ES"/>
              <a:t>Local</a:t>
            </a:r>
          </a:p>
        </p:txBody>
      </p:sp>
      <p:sp>
        <p:nvSpPr>
          <p:cNvPr id="243759" name="Oval 47"/>
          <p:cNvSpPr>
            <a:spLocks noChangeArrowheads="1"/>
          </p:cNvSpPr>
          <p:nvPr/>
        </p:nvSpPr>
        <p:spPr bwMode="auto">
          <a:xfrm>
            <a:off x="3492500" y="3357563"/>
            <a:ext cx="647700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62" name="Rectangle 50"/>
          <p:cNvSpPr>
            <a:spLocks noChangeArrowheads="1"/>
          </p:cNvSpPr>
          <p:nvPr/>
        </p:nvSpPr>
        <p:spPr bwMode="auto">
          <a:xfrm>
            <a:off x="4356100" y="3357563"/>
            <a:ext cx="792163" cy="4318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  <a:extLst/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63" name="Text Box 51"/>
          <p:cNvSpPr txBox="1">
            <a:spLocks noChangeArrowheads="1"/>
          </p:cNvSpPr>
          <p:nvPr/>
        </p:nvSpPr>
        <p:spPr bwMode="auto">
          <a:xfrm>
            <a:off x="4334090" y="3310355"/>
            <a:ext cx="9398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Pariet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Princip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43765" name="Text Box 53"/>
          <p:cNvSpPr txBox="1">
            <a:spLocks noChangeArrowheads="1"/>
          </p:cNvSpPr>
          <p:nvPr/>
        </p:nvSpPr>
        <p:spPr bwMode="auto">
          <a:xfrm>
            <a:off x="5716343" y="2654300"/>
            <a:ext cx="2592387" cy="19812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dirty="0">
                <a:effectLst/>
              </a:rPr>
              <a:t>La distensión aumenta </a:t>
            </a:r>
          </a:p>
          <a:p>
            <a:pPr algn="l"/>
            <a:r>
              <a:rPr lang="es-ES" sz="1800" b="0" dirty="0">
                <a:effectLst/>
              </a:rPr>
              <a:t>la secreción ácida vía </a:t>
            </a:r>
          </a:p>
          <a:p>
            <a:pPr algn="l"/>
            <a:r>
              <a:rPr lang="es-ES" sz="1800" dirty="0">
                <a:effectLst/>
              </a:rPr>
              <a:t>reflejos locales </a:t>
            </a:r>
            <a:r>
              <a:rPr lang="es-ES" sz="1800" b="0" dirty="0">
                <a:effectLst/>
              </a:rPr>
              <a:t>y </a:t>
            </a:r>
          </a:p>
          <a:p>
            <a:pPr algn="l"/>
            <a:r>
              <a:rPr lang="es-ES" sz="1800" dirty="0" err="1">
                <a:effectLst/>
              </a:rPr>
              <a:t>vagovagales</a:t>
            </a:r>
            <a:r>
              <a:rPr lang="es-ES" sz="1800" b="0" dirty="0">
                <a:effectLst/>
              </a:rPr>
              <a:t> </a:t>
            </a:r>
          </a:p>
          <a:p>
            <a:pPr algn="l"/>
            <a:endParaRPr lang="es-ES" sz="1400" b="0" dirty="0">
              <a:effectLst/>
            </a:endParaRPr>
          </a:p>
          <a:p>
            <a:pPr algn="l"/>
            <a:r>
              <a:rPr lang="es-ES" sz="1800" dirty="0" err="1">
                <a:solidFill>
                  <a:srgbClr val="0000CC"/>
                </a:solidFill>
                <a:effectLst/>
              </a:rPr>
              <a:t>ACh</a:t>
            </a:r>
            <a:r>
              <a:rPr lang="es-ES" sz="1800" b="0" dirty="0">
                <a:effectLst/>
              </a:rPr>
              <a:t> y </a:t>
            </a:r>
            <a:r>
              <a:rPr lang="es-ES" sz="1800" dirty="0">
                <a:effectLst/>
              </a:rPr>
              <a:t>GRP</a:t>
            </a:r>
            <a:r>
              <a:rPr lang="es-ES" sz="1800" b="0" dirty="0">
                <a:effectLst/>
              </a:rPr>
              <a:t> actúan </a:t>
            </a:r>
          </a:p>
          <a:p>
            <a:pPr algn="l"/>
            <a:r>
              <a:rPr lang="es-ES" sz="1800" b="0" dirty="0">
                <a:effectLst/>
              </a:rPr>
              <a:t>como NT en estas vías</a:t>
            </a:r>
          </a:p>
        </p:txBody>
      </p:sp>
      <p:sp>
        <p:nvSpPr>
          <p:cNvPr id="243767" name="Freeform 55"/>
          <p:cNvSpPr>
            <a:spLocks/>
          </p:cNvSpPr>
          <p:nvPr/>
        </p:nvSpPr>
        <p:spPr bwMode="auto">
          <a:xfrm>
            <a:off x="3995738" y="1303338"/>
            <a:ext cx="1450975" cy="4249737"/>
          </a:xfrm>
          <a:custGeom>
            <a:avLst/>
            <a:gdLst>
              <a:gd name="T0" fmla="*/ 0 w 914"/>
              <a:gd name="T1" fmla="*/ 2677 h 2677"/>
              <a:gd name="T2" fmla="*/ 318 w 914"/>
              <a:gd name="T3" fmla="*/ 2586 h 2677"/>
              <a:gd name="T4" fmla="*/ 635 w 914"/>
              <a:gd name="T5" fmla="*/ 2314 h 2677"/>
              <a:gd name="T6" fmla="*/ 817 w 914"/>
              <a:gd name="T7" fmla="*/ 1906 h 2677"/>
              <a:gd name="T8" fmla="*/ 907 w 914"/>
              <a:gd name="T9" fmla="*/ 1316 h 2677"/>
              <a:gd name="T10" fmla="*/ 862 w 914"/>
              <a:gd name="T11" fmla="*/ 862 h 2677"/>
              <a:gd name="T12" fmla="*/ 771 w 914"/>
              <a:gd name="T13" fmla="*/ 545 h 2677"/>
              <a:gd name="T14" fmla="*/ 635 w 914"/>
              <a:gd name="T15" fmla="*/ 91 h 2677"/>
              <a:gd name="T16" fmla="*/ 590 w 914"/>
              <a:gd name="T17" fmla="*/ 1 h 2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4" h="2677">
                <a:moveTo>
                  <a:pt x="0" y="2677"/>
                </a:moveTo>
                <a:cubicBezTo>
                  <a:pt x="106" y="2661"/>
                  <a:pt x="212" y="2646"/>
                  <a:pt x="318" y="2586"/>
                </a:cubicBezTo>
                <a:cubicBezTo>
                  <a:pt x="424" y="2526"/>
                  <a:pt x="552" y="2427"/>
                  <a:pt x="635" y="2314"/>
                </a:cubicBezTo>
                <a:cubicBezTo>
                  <a:pt x="718" y="2201"/>
                  <a:pt x="772" y="2072"/>
                  <a:pt x="817" y="1906"/>
                </a:cubicBezTo>
                <a:cubicBezTo>
                  <a:pt x="862" y="1740"/>
                  <a:pt x="900" y="1490"/>
                  <a:pt x="907" y="1316"/>
                </a:cubicBezTo>
                <a:cubicBezTo>
                  <a:pt x="914" y="1142"/>
                  <a:pt x="885" y="990"/>
                  <a:pt x="862" y="862"/>
                </a:cubicBezTo>
                <a:cubicBezTo>
                  <a:pt x="839" y="734"/>
                  <a:pt x="809" y="673"/>
                  <a:pt x="771" y="545"/>
                </a:cubicBezTo>
                <a:cubicBezTo>
                  <a:pt x="733" y="417"/>
                  <a:pt x="665" y="182"/>
                  <a:pt x="635" y="91"/>
                </a:cubicBezTo>
                <a:cubicBezTo>
                  <a:pt x="605" y="0"/>
                  <a:pt x="597" y="0"/>
                  <a:pt x="590" y="1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69" name="Freeform 57"/>
          <p:cNvSpPr>
            <a:spLocks/>
          </p:cNvSpPr>
          <p:nvPr/>
        </p:nvSpPr>
        <p:spPr bwMode="auto">
          <a:xfrm>
            <a:off x="4500563" y="4076700"/>
            <a:ext cx="358775" cy="936625"/>
          </a:xfrm>
          <a:custGeom>
            <a:avLst/>
            <a:gdLst>
              <a:gd name="T0" fmla="*/ 0 w 272"/>
              <a:gd name="T1" fmla="*/ 726 h 726"/>
              <a:gd name="T2" fmla="*/ 90 w 272"/>
              <a:gd name="T3" fmla="*/ 544 h 726"/>
              <a:gd name="T4" fmla="*/ 181 w 272"/>
              <a:gd name="T5" fmla="*/ 318 h 726"/>
              <a:gd name="T6" fmla="*/ 272 w 272"/>
              <a:gd name="T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2" h="726">
                <a:moveTo>
                  <a:pt x="0" y="726"/>
                </a:moveTo>
                <a:cubicBezTo>
                  <a:pt x="30" y="669"/>
                  <a:pt x="60" y="612"/>
                  <a:pt x="90" y="544"/>
                </a:cubicBezTo>
                <a:cubicBezTo>
                  <a:pt x="120" y="476"/>
                  <a:pt x="151" y="409"/>
                  <a:pt x="181" y="318"/>
                </a:cubicBezTo>
                <a:cubicBezTo>
                  <a:pt x="211" y="227"/>
                  <a:pt x="241" y="113"/>
                  <a:pt x="272" y="0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3770" name="Freeform 58"/>
          <p:cNvSpPr>
            <a:spLocks/>
          </p:cNvSpPr>
          <p:nvPr/>
        </p:nvSpPr>
        <p:spPr bwMode="auto">
          <a:xfrm>
            <a:off x="1116013" y="1052513"/>
            <a:ext cx="2447925" cy="4405312"/>
          </a:xfrm>
          <a:custGeom>
            <a:avLst/>
            <a:gdLst>
              <a:gd name="T0" fmla="*/ 1542 w 1542"/>
              <a:gd name="T1" fmla="*/ 0 h 2775"/>
              <a:gd name="T2" fmla="*/ 1043 w 1542"/>
              <a:gd name="T3" fmla="*/ 272 h 2775"/>
              <a:gd name="T4" fmla="*/ 408 w 1542"/>
              <a:gd name="T5" fmla="*/ 907 h 2775"/>
              <a:gd name="T6" fmla="*/ 45 w 1542"/>
              <a:gd name="T7" fmla="*/ 1905 h 2775"/>
              <a:gd name="T8" fmla="*/ 136 w 1542"/>
              <a:gd name="T9" fmla="*/ 2631 h 2775"/>
              <a:gd name="T10" fmla="*/ 680 w 1542"/>
              <a:gd name="T11" fmla="*/ 2767 h 2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2" h="2775">
                <a:moveTo>
                  <a:pt x="1542" y="0"/>
                </a:moveTo>
                <a:cubicBezTo>
                  <a:pt x="1387" y="60"/>
                  <a:pt x="1232" y="121"/>
                  <a:pt x="1043" y="272"/>
                </a:cubicBezTo>
                <a:cubicBezTo>
                  <a:pt x="854" y="423"/>
                  <a:pt x="574" y="635"/>
                  <a:pt x="408" y="907"/>
                </a:cubicBezTo>
                <a:cubicBezTo>
                  <a:pt x="242" y="1179"/>
                  <a:pt x="90" y="1618"/>
                  <a:pt x="45" y="1905"/>
                </a:cubicBezTo>
                <a:cubicBezTo>
                  <a:pt x="0" y="2192"/>
                  <a:pt x="30" y="2487"/>
                  <a:pt x="136" y="2631"/>
                </a:cubicBezTo>
                <a:cubicBezTo>
                  <a:pt x="242" y="2775"/>
                  <a:pt x="461" y="2771"/>
                  <a:pt x="680" y="2767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74" name="Rectangle 62"/>
          <p:cNvSpPr>
            <a:spLocks noChangeArrowheads="1"/>
          </p:cNvSpPr>
          <p:nvPr/>
        </p:nvSpPr>
        <p:spPr bwMode="auto">
          <a:xfrm>
            <a:off x="3635375" y="549275"/>
            <a:ext cx="12969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49" name="Text Box 37"/>
          <p:cNvSpPr txBox="1">
            <a:spLocks noChangeArrowheads="1"/>
          </p:cNvSpPr>
          <p:nvPr/>
        </p:nvSpPr>
        <p:spPr bwMode="auto">
          <a:xfrm>
            <a:off x="3554413" y="549275"/>
            <a:ext cx="1427162" cy="660400"/>
          </a:xfrm>
          <a:prstGeom prst="rect">
            <a:avLst/>
          </a:prstGeom>
          <a:solidFill>
            <a:srgbClr val="ABBFFF"/>
          </a:solidFill>
          <a:ln w="19050" algn="ctr">
            <a:solidFill>
              <a:srgbClr val="154D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Complejo</a:t>
            </a:r>
          </a:p>
          <a:p>
            <a:r>
              <a:rPr lang="es-ES" sz="1800" b="0"/>
              <a:t>Dorsal vago</a:t>
            </a:r>
          </a:p>
        </p:txBody>
      </p:sp>
      <p:sp>
        <p:nvSpPr>
          <p:cNvPr id="243775" name="Oval 63"/>
          <p:cNvSpPr>
            <a:spLocks noChangeArrowheads="1"/>
          </p:cNvSpPr>
          <p:nvPr/>
        </p:nvSpPr>
        <p:spPr bwMode="auto">
          <a:xfrm>
            <a:off x="2411413" y="4797425"/>
            <a:ext cx="504825" cy="431800"/>
          </a:xfrm>
          <a:prstGeom prst="ellipse">
            <a:avLst/>
          </a:prstGeom>
          <a:solidFill>
            <a:srgbClr val="FF7C8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3776" name="Text Box 64"/>
          <p:cNvSpPr txBox="1">
            <a:spLocks noChangeArrowheads="1"/>
          </p:cNvSpPr>
          <p:nvPr/>
        </p:nvSpPr>
        <p:spPr bwMode="auto">
          <a:xfrm>
            <a:off x="2411413" y="4868863"/>
            <a:ext cx="500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“G”</a:t>
            </a:r>
          </a:p>
        </p:txBody>
      </p:sp>
      <p:sp>
        <p:nvSpPr>
          <p:cNvPr id="243778" name="Rectangle 66"/>
          <p:cNvSpPr>
            <a:spLocks noChangeArrowheads="1"/>
          </p:cNvSpPr>
          <p:nvPr/>
        </p:nvSpPr>
        <p:spPr bwMode="auto">
          <a:xfrm>
            <a:off x="3276600" y="4868863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77" name="Freeform 65"/>
          <p:cNvSpPr>
            <a:spLocks/>
          </p:cNvSpPr>
          <p:nvPr/>
        </p:nvSpPr>
        <p:spPr bwMode="auto">
          <a:xfrm rot="-756901">
            <a:off x="3348038" y="4941888"/>
            <a:ext cx="649287" cy="158750"/>
          </a:xfrm>
          <a:custGeom>
            <a:avLst/>
            <a:gdLst>
              <a:gd name="T0" fmla="*/ 0 w 409"/>
              <a:gd name="T1" fmla="*/ 45 h 100"/>
              <a:gd name="T2" fmla="*/ 46 w 409"/>
              <a:gd name="T3" fmla="*/ 82 h 100"/>
              <a:gd name="T4" fmla="*/ 100 w 409"/>
              <a:gd name="T5" fmla="*/ 100 h 100"/>
              <a:gd name="T6" fmla="*/ 128 w 409"/>
              <a:gd name="T7" fmla="*/ 91 h 100"/>
              <a:gd name="T8" fmla="*/ 164 w 409"/>
              <a:gd name="T9" fmla="*/ 45 h 100"/>
              <a:gd name="T10" fmla="*/ 210 w 409"/>
              <a:gd name="T11" fmla="*/ 82 h 100"/>
              <a:gd name="T12" fmla="*/ 219 w 409"/>
              <a:gd name="T13" fmla="*/ 55 h 100"/>
              <a:gd name="T14" fmla="*/ 238 w 409"/>
              <a:gd name="T15" fmla="*/ 36 h 100"/>
              <a:gd name="T16" fmla="*/ 283 w 409"/>
              <a:gd name="T17" fmla="*/ 64 h 100"/>
              <a:gd name="T18" fmla="*/ 292 w 409"/>
              <a:gd name="T19" fmla="*/ 36 h 100"/>
              <a:gd name="T20" fmla="*/ 311 w 409"/>
              <a:gd name="T21" fmla="*/ 18 h 100"/>
              <a:gd name="T22" fmla="*/ 402 w 409"/>
              <a:gd name="T23" fmla="*/ 36 h 100"/>
              <a:gd name="T24" fmla="*/ 402 w 409"/>
              <a:gd name="T2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9" h="100">
                <a:moveTo>
                  <a:pt x="0" y="45"/>
                </a:moveTo>
                <a:cubicBezTo>
                  <a:pt x="16" y="62"/>
                  <a:pt x="22" y="72"/>
                  <a:pt x="46" y="82"/>
                </a:cubicBezTo>
                <a:cubicBezTo>
                  <a:pt x="63" y="90"/>
                  <a:pt x="100" y="100"/>
                  <a:pt x="100" y="100"/>
                </a:cubicBezTo>
                <a:cubicBezTo>
                  <a:pt x="109" y="97"/>
                  <a:pt x="122" y="99"/>
                  <a:pt x="128" y="91"/>
                </a:cubicBezTo>
                <a:cubicBezTo>
                  <a:pt x="177" y="32"/>
                  <a:pt x="96" y="70"/>
                  <a:pt x="164" y="45"/>
                </a:cubicBezTo>
                <a:cubicBezTo>
                  <a:pt x="170" y="51"/>
                  <a:pt x="201" y="84"/>
                  <a:pt x="210" y="82"/>
                </a:cubicBezTo>
                <a:cubicBezTo>
                  <a:pt x="219" y="80"/>
                  <a:pt x="214" y="63"/>
                  <a:pt x="219" y="55"/>
                </a:cubicBezTo>
                <a:cubicBezTo>
                  <a:pt x="224" y="47"/>
                  <a:pt x="232" y="42"/>
                  <a:pt x="238" y="36"/>
                </a:cubicBezTo>
                <a:cubicBezTo>
                  <a:pt x="245" y="43"/>
                  <a:pt x="267" y="72"/>
                  <a:pt x="283" y="64"/>
                </a:cubicBezTo>
                <a:cubicBezTo>
                  <a:pt x="292" y="59"/>
                  <a:pt x="287" y="44"/>
                  <a:pt x="292" y="36"/>
                </a:cubicBezTo>
                <a:cubicBezTo>
                  <a:pt x="297" y="29"/>
                  <a:pt x="305" y="24"/>
                  <a:pt x="311" y="18"/>
                </a:cubicBezTo>
                <a:cubicBezTo>
                  <a:pt x="334" y="26"/>
                  <a:pt x="379" y="65"/>
                  <a:pt x="402" y="36"/>
                </a:cubicBezTo>
                <a:cubicBezTo>
                  <a:pt x="409" y="27"/>
                  <a:pt x="402" y="12"/>
                  <a:pt x="40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72" name="Line 60"/>
          <p:cNvSpPr>
            <a:spLocks noChangeShapeType="1"/>
          </p:cNvSpPr>
          <p:nvPr/>
        </p:nvSpPr>
        <p:spPr bwMode="auto">
          <a:xfrm>
            <a:off x="3419475" y="4652963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3780" name="Rectangle 68"/>
          <p:cNvSpPr>
            <a:spLocks noChangeArrowheads="1"/>
          </p:cNvSpPr>
          <p:nvPr/>
        </p:nvSpPr>
        <p:spPr bwMode="auto">
          <a:xfrm>
            <a:off x="3995738" y="350043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3781" name="Line 69"/>
          <p:cNvSpPr>
            <a:spLocks noChangeShapeType="1"/>
          </p:cNvSpPr>
          <p:nvPr/>
        </p:nvSpPr>
        <p:spPr bwMode="auto">
          <a:xfrm flipH="1">
            <a:off x="4140200" y="3573463"/>
            <a:ext cx="2159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43782" name="Text Box 70"/>
          <p:cNvSpPr txBox="1">
            <a:spLocks noChangeArrowheads="1"/>
          </p:cNvSpPr>
          <p:nvPr/>
        </p:nvSpPr>
        <p:spPr bwMode="auto">
          <a:xfrm>
            <a:off x="4664284" y="3789363"/>
            <a:ext cx="5806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496327" y="6165304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43760" name="Text Box 48"/>
          <p:cNvSpPr txBox="1">
            <a:spLocks noChangeArrowheads="1"/>
          </p:cNvSpPr>
          <p:nvPr/>
        </p:nvSpPr>
        <p:spPr bwMode="auto">
          <a:xfrm>
            <a:off x="3398622" y="3295650"/>
            <a:ext cx="88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</a:p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</p:txBody>
      </p:sp>
      <p:sp>
        <p:nvSpPr>
          <p:cNvPr id="243764" name="Text Box 52"/>
          <p:cNvSpPr txBox="1">
            <a:spLocks noChangeArrowheads="1"/>
          </p:cNvSpPr>
          <p:nvPr/>
        </p:nvSpPr>
        <p:spPr bwMode="auto">
          <a:xfrm>
            <a:off x="2916238" y="4149725"/>
            <a:ext cx="116998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Distensión</a:t>
            </a:r>
          </a:p>
          <a:p>
            <a:r>
              <a:rPr lang="es-ES" b="0">
                <a:effectLst/>
              </a:rPr>
              <a:t>receptor</a:t>
            </a:r>
            <a:endParaRPr lang="es-ES">
              <a:effectLst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3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3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2437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47" grpId="0"/>
      <p:bldP spid="243751" grpId="0" animBg="1"/>
      <p:bldP spid="243757" grpId="0" animBg="1"/>
      <p:bldP spid="243758" grpId="0" animBg="1"/>
      <p:bldP spid="243763" grpId="0" animBg="1"/>
      <p:bldP spid="243765" grpId="0" animBg="1"/>
      <p:bldP spid="243767" grpId="0" animBg="1"/>
      <p:bldP spid="243769" grpId="0" animBg="1"/>
      <p:bldP spid="243770" grpId="0" animBg="1"/>
      <p:bldP spid="243749" grpId="0" animBg="1"/>
      <p:bldP spid="243776" grpId="0"/>
      <p:bldP spid="243772" grpId="0" animBg="1"/>
      <p:bldP spid="243781" grpId="0" animBg="1"/>
      <p:bldP spid="243782" grpId="0"/>
      <p:bldP spid="243760" grpId="0"/>
      <p:bldP spid="24376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1333500" y="2320925"/>
            <a:ext cx="2578100" cy="1830388"/>
          </a:xfrm>
          <a:prstGeom prst="rect">
            <a:avLst/>
          </a:prstGeom>
          <a:solidFill>
            <a:srgbClr val="FFC9C9"/>
          </a:solidFill>
          <a:ln w="38100">
            <a:solidFill>
              <a:srgbClr val="9900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800">
                <a:effectLst/>
              </a:rPr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>
                <a:solidFill>
                  <a:srgbClr val="CC0000"/>
                </a:solidFill>
                <a:effectLst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/>
              </a:rPr>
              <a:t> * </a:t>
            </a:r>
            <a:r>
              <a:rPr lang="es-ES" sz="2400">
                <a:solidFill>
                  <a:srgbClr val="CC0000"/>
                </a:solidFill>
                <a:effectLst/>
              </a:rPr>
              <a:t>Gastrina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/>
              </a:rPr>
              <a:t> * Histamina</a:t>
            </a:r>
          </a:p>
          <a:p>
            <a:pPr algn="l">
              <a:lnSpc>
                <a:spcPct val="110000"/>
              </a:lnSpc>
            </a:pPr>
            <a:r>
              <a:rPr lang="es-ES" sz="2000">
                <a:effectLst/>
              </a:rPr>
              <a:t> * ACh 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4500563" y="2320925"/>
            <a:ext cx="3384550" cy="1866900"/>
          </a:xfrm>
          <a:prstGeom prst="rect">
            <a:avLst/>
          </a:prstGeom>
          <a:solidFill>
            <a:srgbClr val="C3E1FF"/>
          </a:solidFill>
          <a:ln w="38100">
            <a:solidFill>
              <a:srgbClr val="33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800" dirty="0">
                <a:effectLst/>
              </a:rPr>
              <a:t>Inhibidores:</a:t>
            </a:r>
          </a:p>
          <a:p>
            <a:pPr algn="l"/>
            <a:endParaRPr lang="es-ES" sz="1000" dirty="0">
              <a:effectLst/>
            </a:endParaRPr>
          </a:p>
          <a:p>
            <a:pPr algn="l"/>
            <a:r>
              <a:rPr lang="es-ES" sz="2400" dirty="0">
                <a:effectLst/>
              </a:rPr>
              <a:t>*</a:t>
            </a:r>
            <a:r>
              <a:rPr lang="es-ES" sz="2400" dirty="0">
                <a:solidFill>
                  <a:srgbClr val="0000FF"/>
                </a:solidFill>
                <a:effectLst/>
              </a:rPr>
              <a:t> Somatostatina </a:t>
            </a:r>
            <a:r>
              <a:rPr lang="es-ES" dirty="0">
                <a:solidFill>
                  <a:srgbClr val="0000FF"/>
                </a:solidFill>
                <a:effectLst/>
              </a:rPr>
              <a:t>(SIH)</a:t>
            </a:r>
            <a:endParaRPr lang="es-ES" sz="2400" dirty="0">
              <a:solidFill>
                <a:srgbClr val="0000FF"/>
              </a:solidFill>
              <a:effectLst/>
            </a:endParaRPr>
          </a:p>
          <a:p>
            <a:pPr algn="l"/>
            <a:r>
              <a:rPr lang="es-ES" sz="1200" dirty="0">
                <a:solidFill>
                  <a:srgbClr val="0000FF"/>
                </a:solidFill>
                <a:effectLst/>
              </a:rPr>
              <a:t>        </a:t>
            </a:r>
          </a:p>
          <a:p>
            <a:pPr algn="l"/>
            <a:r>
              <a:rPr lang="es-ES" sz="2000" dirty="0">
                <a:effectLst/>
              </a:rPr>
              <a:t>*</a:t>
            </a:r>
            <a:r>
              <a:rPr lang="es-ES" sz="2000" dirty="0">
                <a:solidFill>
                  <a:srgbClr val="0000FF"/>
                </a:solidFill>
                <a:effectLst/>
              </a:rPr>
              <a:t>  </a:t>
            </a:r>
            <a:r>
              <a:rPr lang="es-ES" sz="2000" dirty="0">
                <a:effectLst/>
              </a:rPr>
              <a:t>Prostaglandinas</a:t>
            </a:r>
          </a:p>
          <a:p>
            <a:pPr algn="l"/>
            <a:endParaRPr lang="es-ES" sz="1200" dirty="0">
              <a:solidFill>
                <a:srgbClr val="0000FF"/>
              </a:solidFill>
              <a:effectLst/>
            </a:endParaRPr>
          </a:p>
          <a:p>
            <a:pPr algn="l"/>
            <a:endParaRPr lang="es-ES" sz="800" dirty="0">
              <a:solidFill>
                <a:srgbClr val="0000FF"/>
              </a:solidFill>
              <a:effectLst/>
            </a:endParaRPr>
          </a:p>
        </p:txBody>
      </p: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5608341" y="4392789"/>
            <a:ext cx="966931" cy="892552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31750"/>
          </a:effectLst>
          <a:extLst/>
        </p:spPr>
        <p:txBody>
          <a:bodyPr wrap="none">
            <a:spAutoFit/>
          </a:bodyPr>
          <a:lstStyle/>
          <a:p>
            <a:pPr algn="l"/>
            <a:endParaRPr lang="es-ES_tradnl" sz="1200" dirty="0" smtClean="0"/>
          </a:p>
          <a:p>
            <a:pPr algn="l"/>
            <a:r>
              <a:rPr lang="es-ES_tradnl" sz="2000" dirty="0" err="1" smtClean="0"/>
              <a:t>HCl</a:t>
            </a:r>
            <a:r>
              <a:rPr lang="es-ES_tradnl" sz="2400" dirty="0" smtClean="0"/>
              <a:t>  </a:t>
            </a:r>
            <a:r>
              <a:rPr lang="es-ES_tradnl" dirty="0" smtClean="0"/>
              <a:t> </a:t>
            </a:r>
          </a:p>
          <a:p>
            <a:pPr algn="l"/>
            <a:r>
              <a:rPr lang="es-ES_tradnl" dirty="0" smtClean="0"/>
              <a:t>  </a:t>
            </a:r>
            <a:endParaRPr lang="es-ES_tradnl" dirty="0"/>
          </a:p>
        </p:txBody>
      </p:sp>
      <p:sp>
        <p:nvSpPr>
          <p:cNvPr id="232459" name="Line 11"/>
          <p:cNvSpPr>
            <a:spLocks noChangeShapeType="1"/>
          </p:cNvSpPr>
          <p:nvPr/>
        </p:nvSpPr>
        <p:spPr bwMode="auto">
          <a:xfrm>
            <a:off x="6300192" y="4581128"/>
            <a:ext cx="0" cy="40406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2461" name="Text Box 13"/>
          <p:cNvSpPr txBox="1">
            <a:spLocks noChangeArrowheads="1"/>
          </p:cNvSpPr>
          <p:nvPr/>
        </p:nvSpPr>
        <p:spPr bwMode="auto">
          <a:xfrm>
            <a:off x="2013770" y="4390569"/>
            <a:ext cx="1371004" cy="954107"/>
          </a:xfrm>
          <a:prstGeom prst="rect">
            <a:avLst/>
          </a:prstGeom>
          <a:solidFill>
            <a:srgbClr val="FCD7C6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31750"/>
          </a:effectLst>
          <a:extLst/>
        </p:spPr>
        <p:txBody>
          <a:bodyPr wrap="square">
            <a:spAutoFit/>
          </a:bodyPr>
          <a:lstStyle/>
          <a:p>
            <a:pPr algn="l"/>
            <a:endParaRPr lang="es-ES_tradnl" sz="1200" dirty="0" smtClean="0"/>
          </a:p>
          <a:p>
            <a:pPr algn="l"/>
            <a:r>
              <a:rPr lang="es-ES_tradnl" sz="3200" dirty="0" err="1" smtClean="0"/>
              <a:t>HCl</a:t>
            </a:r>
            <a:endParaRPr lang="es-ES_tradnl" sz="3200" dirty="0" smtClean="0"/>
          </a:p>
          <a:p>
            <a:pPr algn="l"/>
            <a:endParaRPr lang="es-ES_tradnl" sz="1200" dirty="0"/>
          </a:p>
        </p:txBody>
      </p:sp>
      <p:sp>
        <p:nvSpPr>
          <p:cNvPr id="232462" name="Line 14"/>
          <p:cNvSpPr>
            <a:spLocks noChangeShapeType="1"/>
          </p:cNvSpPr>
          <p:nvPr/>
        </p:nvSpPr>
        <p:spPr bwMode="auto">
          <a:xfrm flipV="1">
            <a:off x="3096741" y="4481512"/>
            <a:ext cx="0" cy="6477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2463" name="Text Box 15"/>
          <p:cNvSpPr txBox="1">
            <a:spLocks noChangeArrowheads="1"/>
          </p:cNvSpPr>
          <p:nvPr/>
        </p:nvSpPr>
        <p:spPr bwMode="auto">
          <a:xfrm>
            <a:off x="467544" y="520700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59521" y="453333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063414" y="901700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4" grpId="0" animBg="1"/>
      <p:bldP spid="232455" grpId="0" animBg="1"/>
      <p:bldP spid="232458" grpId="0" animBg="1"/>
      <p:bldP spid="232459" grpId="0" animBg="1"/>
      <p:bldP spid="232461" grpId="0" animBg="1"/>
      <p:bldP spid="23246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regulacion secrecion ac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2" t="5365" r="16260" b="6908"/>
          <a:stretch>
            <a:fillRect/>
          </a:stretch>
        </p:blipFill>
        <p:spPr bwMode="auto">
          <a:xfrm>
            <a:off x="1403350" y="333375"/>
            <a:ext cx="6408738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4716463" y="58769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6011863" y="436562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2411413" y="278130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3" name="Rectangle 35"/>
          <p:cNvSpPr>
            <a:spLocks noChangeArrowheads="1"/>
          </p:cNvSpPr>
          <p:nvPr/>
        </p:nvSpPr>
        <p:spPr bwMode="auto">
          <a:xfrm>
            <a:off x="1908175" y="4149725"/>
            <a:ext cx="431800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1738872" y="4238787"/>
            <a:ext cx="752475" cy="36671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c.“G</a:t>
            </a:r>
            <a:r>
              <a:rPr lang="es-ES" sz="18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</a:p>
        </p:txBody>
      </p:sp>
      <p:sp>
        <p:nvSpPr>
          <p:cNvPr id="124965" name="Rectangle 37"/>
          <p:cNvSpPr>
            <a:spLocks noChangeArrowheads="1"/>
          </p:cNvSpPr>
          <p:nvPr/>
        </p:nvSpPr>
        <p:spPr bwMode="auto">
          <a:xfrm>
            <a:off x="3348038" y="4221163"/>
            <a:ext cx="431800" cy="1444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6" name="Text Box 38"/>
          <p:cNvSpPr txBox="1">
            <a:spLocks noChangeArrowheads="1"/>
          </p:cNvSpPr>
          <p:nvPr/>
        </p:nvSpPr>
        <p:spPr bwMode="auto">
          <a:xfrm>
            <a:off x="3368622" y="3997325"/>
            <a:ext cx="468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“D”</a:t>
            </a:r>
          </a:p>
        </p:txBody>
      </p:sp>
      <p:sp>
        <p:nvSpPr>
          <p:cNvPr id="124968" name="Rectangle 40"/>
          <p:cNvSpPr>
            <a:spLocks noChangeArrowheads="1"/>
          </p:cNvSpPr>
          <p:nvPr/>
        </p:nvSpPr>
        <p:spPr bwMode="auto">
          <a:xfrm>
            <a:off x="1835150" y="4652963"/>
            <a:ext cx="504825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1247426" y="5624513"/>
            <a:ext cx="1152525" cy="395287"/>
          </a:xfrm>
          <a:prstGeom prst="rect">
            <a:avLst/>
          </a:prstGeom>
          <a:solidFill>
            <a:srgbClr val="FFBDBD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</p:txBody>
      </p:sp>
      <p:sp>
        <p:nvSpPr>
          <p:cNvPr id="124969" name="Rectangle 41"/>
          <p:cNvSpPr>
            <a:spLocks noChangeArrowheads="1"/>
          </p:cNvSpPr>
          <p:nvPr/>
        </p:nvSpPr>
        <p:spPr bwMode="auto">
          <a:xfrm>
            <a:off x="1476375" y="3213100"/>
            <a:ext cx="719138" cy="360363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200">
                <a:effectLst/>
              </a:rPr>
              <a:t>,</a:t>
            </a:r>
          </a:p>
          <a:p>
            <a:endParaRPr lang="es-ES" sz="1200">
              <a:effectLst/>
            </a:endParaRPr>
          </a:p>
        </p:txBody>
      </p:sp>
      <p:sp>
        <p:nvSpPr>
          <p:cNvPr id="124971" name="Text Box 43"/>
          <p:cNvSpPr txBox="1">
            <a:spLocks noChangeArrowheads="1"/>
          </p:cNvSpPr>
          <p:nvPr/>
        </p:nvSpPr>
        <p:spPr bwMode="auto">
          <a:xfrm>
            <a:off x="3276600" y="2979738"/>
            <a:ext cx="53816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LUZ</a:t>
            </a:r>
          </a:p>
        </p:txBody>
      </p:sp>
      <p:sp>
        <p:nvSpPr>
          <p:cNvPr id="124972" name="Rectangle 44"/>
          <p:cNvSpPr>
            <a:spLocks noChangeArrowheads="1"/>
          </p:cNvSpPr>
          <p:nvPr/>
        </p:nvSpPr>
        <p:spPr bwMode="auto">
          <a:xfrm>
            <a:off x="2555875" y="4149725"/>
            <a:ext cx="792163" cy="215900"/>
          </a:xfrm>
          <a:prstGeom prst="rect">
            <a:avLst/>
          </a:prstGeom>
          <a:solidFill>
            <a:srgbClr val="FFE5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3" name="Text Box 45"/>
          <p:cNvSpPr txBox="1">
            <a:spLocks noChangeArrowheads="1"/>
          </p:cNvSpPr>
          <p:nvPr/>
        </p:nvSpPr>
        <p:spPr bwMode="auto">
          <a:xfrm>
            <a:off x="2791998" y="4125913"/>
            <a:ext cx="5453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SIH</a:t>
            </a:r>
          </a:p>
        </p:txBody>
      </p:sp>
      <p:sp>
        <p:nvSpPr>
          <p:cNvPr id="124974" name="Rectangle 46"/>
          <p:cNvSpPr>
            <a:spLocks noChangeArrowheads="1"/>
          </p:cNvSpPr>
          <p:nvPr/>
        </p:nvSpPr>
        <p:spPr bwMode="auto">
          <a:xfrm>
            <a:off x="2700338" y="5229225"/>
            <a:ext cx="576262" cy="504825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5" name="Text Box 47"/>
          <p:cNvSpPr txBox="1">
            <a:spLocks noChangeArrowheads="1"/>
          </p:cNvSpPr>
          <p:nvPr/>
        </p:nvSpPr>
        <p:spPr bwMode="auto">
          <a:xfrm>
            <a:off x="2613025" y="5229225"/>
            <a:ext cx="493713" cy="303213"/>
          </a:xfrm>
          <a:prstGeom prst="rect">
            <a:avLst/>
          </a:prstGeom>
          <a:solidFill>
            <a:srgbClr val="FFBDBD"/>
          </a:solidFill>
          <a:ln w="28575">
            <a:solidFill>
              <a:srgbClr val="E68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GRP</a:t>
            </a:r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3348038" y="4652963"/>
            <a:ext cx="504825" cy="3603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7" name="Text Box 49"/>
          <p:cNvSpPr txBox="1">
            <a:spLocks noChangeArrowheads="1"/>
          </p:cNvSpPr>
          <p:nvPr/>
        </p:nvSpPr>
        <p:spPr bwMode="auto">
          <a:xfrm>
            <a:off x="3311525" y="5254625"/>
            <a:ext cx="5095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SNE</a:t>
            </a:r>
          </a:p>
        </p:txBody>
      </p:sp>
      <p:sp>
        <p:nvSpPr>
          <p:cNvPr id="124978" name="Oval 50"/>
          <p:cNvSpPr>
            <a:spLocks noChangeArrowheads="1"/>
          </p:cNvSpPr>
          <p:nvPr/>
        </p:nvSpPr>
        <p:spPr bwMode="auto">
          <a:xfrm>
            <a:off x="2195513" y="4724400"/>
            <a:ext cx="503237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79" name="Line 51"/>
          <p:cNvSpPr>
            <a:spLocks noChangeShapeType="1"/>
          </p:cNvSpPr>
          <p:nvPr/>
        </p:nvSpPr>
        <p:spPr bwMode="auto">
          <a:xfrm>
            <a:off x="2124075" y="4940300"/>
            <a:ext cx="215900" cy="5762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6" name="Line 58"/>
          <p:cNvSpPr>
            <a:spLocks noChangeShapeType="1"/>
          </p:cNvSpPr>
          <p:nvPr/>
        </p:nvSpPr>
        <p:spPr bwMode="auto">
          <a:xfrm flipH="1">
            <a:off x="2916238" y="4508500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98" name="Oval 70"/>
          <p:cNvSpPr>
            <a:spLocks noChangeArrowheads="1"/>
          </p:cNvSpPr>
          <p:nvPr/>
        </p:nvSpPr>
        <p:spPr bwMode="auto">
          <a:xfrm>
            <a:off x="2555875" y="4364038"/>
            <a:ext cx="863600" cy="360362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01" name="Rectangle 73"/>
          <p:cNvSpPr>
            <a:spLocks noChangeArrowheads="1"/>
          </p:cNvSpPr>
          <p:nvPr/>
        </p:nvSpPr>
        <p:spPr bwMode="auto">
          <a:xfrm>
            <a:off x="4356100" y="6237288"/>
            <a:ext cx="1320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circulación</a:t>
            </a:r>
          </a:p>
        </p:txBody>
      </p:sp>
      <p:sp>
        <p:nvSpPr>
          <p:cNvPr id="125002" name="Text Box 74"/>
          <p:cNvSpPr txBox="1">
            <a:spLocks noChangeArrowheads="1"/>
          </p:cNvSpPr>
          <p:nvPr/>
        </p:nvSpPr>
        <p:spPr bwMode="auto">
          <a:xfrm>
            <a:off x="611188" y="549275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5003" name="Rectangle 75"/>
          <p:cNvSpPr>
            <a:spLocks noChangeArrowheads="1"/>
          </p:cNvSpPr>
          <p:nvPr/>
        </p:nvSpPr>
        <p:spPr bwMode="auto">
          <a:xfrm>
            <a:off x="4067175" y="0"/>
            <a:ext cx="3960813" cy="4508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7029336" y="4437063"/>
            <a:ext cx="1632178" cy="523220"/>
          </a:xfrm>
          <a:prstGeom prst="rect">
            <a:avLst/>
          </a:prstGeom>
          <a:solidFill>
            <a:srgbClr val="FFBDBD"/>
          </a:solidFill>
          <a:ln w="9525">
            <a:solidFill>
              <a:srgbClr val="FF252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  <a:endParaRPr lang="es-E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5005" name="Text Box 77"/>
          <p:cNvSpPr txBox="1">
            <a:spLocks noChangeArrowheads="1"/>
          </p:cNvSpPr>
          <p:nvPr/>
        </p:nvSpPr>
        <p:spPr bwMode="auto">
          <a:xfrm>
            <a:off x="6613362" y="1677988"/>
            <a:ext cx="2087562" cy="1695450"/>
          </a:xfrm>
          <a:prstGeom prst="rect">
            <a:avLst/>
          </a:prstGeom>
          <a:solidFill>
            <a:srgbClr val="FFD1E8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 dirty="0"/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 dirty="0"/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 dirty="0"/>
              <a:t> * </a:t>
            </a:r>
            <a:r>
              <a:rPr lang="es-ES" sz="2400" dirty="0">
                <a:solidFill>
                  <a:srgbClr val="CC0000"/>
                </a:solidFill>
              </a:rPr>
              <a:t>Gastrina </a:t>
            </a:r>
          </a:p>
          <a:p>
            <a:pPr algn="l">
              <a:lnSpc>
                <a:spcPct val="110000"/>
              </a:lnSpc>
            </a:pPr>
            <a:r>
              <a:rPr lang="es-ES" sz="2000" dirty="0"/>
              <a:t> * Histamina</a:t>
            </a:r>
          </a:p>
          <a:p>
            <a:pPr algn="l">
              <a:lnSpc>
                <a:spcPct val="110000"/>
              </a:lnSpc>
            </a:pPr>
            <a:r>
              <a:rPr lang="es-ES" sz="2000" dirty="0"/>
              <a:t> * </a:t>
            </a:r>
            <a:r>
              <a:rPr lang="es-ES" sz="2000" dirty="0">
                <a:solidFill>
                  <a:srgbClr val="0000CC"/>
                </a:solidFill>
              </a:rPr>
              <a:t>ACh</a:t>
            </a:r>
            <a:r>
              <a:rPr lang="es-ES" sz="2000" dirty="0"/>
              <a:t> </a:t>
            </a:r>
          </a:p>
        </p:txBody>
      </p:sp>
      <p:sp>
        <p:nvSpPr>
          <p:cNvPr id="125006" name="Line 78"/>
          <p:cNvSpPr>
            <a:spLocks noChangeShapeType="1"/>
          </p:cNvSpPr>
          <p:nvPr/>
        </p:nvSpPr>
        <p:spPr bwMode="auto">
          <a:xfrm flipV="1">
            <a:off x="7847806" y="4977933"/>
            <a:ext cx="288925" cy="3127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007" name="Line 79"/>
          <p:cNvSpPr>
            <a:spLocks noChangeShapeType="1"/>
          </p:cNvSpPr>
          <p:nvPr/>
        </p:nvSpPr>
        <p:spPr bwMode="auto">
          <a:xfrm flipH="1" flipV="1">
            <a:off x="3995738" y="1412875"/>
            <a:ext cx="3672606" cy="3024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009" name="Rectangle 81"/>
          <p:cNvSpPr>
            <a:spLocks noChangeArrowheads="1"/>
          </p:cNvSpPr>
          <p:nvPr/>
        </p:nvSpPr>
        <p:spPr bwMode="auto">
          <a:xfrm>
            <a:off x="3132138" y="836613"/>
            <a:ext cx="50323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0" name="Rectangle 82"/>
          <p:cNvSpPr>
            <a:spLocks noChangeArrowheads="1"/>
          </p:cNvSpPr>
          <p:nvPr/>
        </p:nvSpPr>
        <p:spPr bwMode="auto">
          <a:xfrm>
            <a:off x="3276600" y="404813"/>
            <a:ext cx="10080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1" name="Rectangle 83"/>
          <p:cNvSpPr>
            <a:spLocks noChangeArrowheads="1"/>
          </p:cNvSpPr>
          <p:nvPr/>
        </p:nvSpPr>
        <p:spPr bwMode="auto">
          <a:xfrm>
            <a:off x="3492500" y="1916113"/>
            <a:ext cx="50323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2" name="Rectangle 84"/>
          <p:cNvSpPr>
            <a:spLocks noChangeArrowheads="1"/>
          </p:cNvSpPr>
          <p:nvPr/>
        </p:nvSpPr>
        <p:spPr bwMode="auto">
          <a:xfrm>
            <a:off x="3922713" y="2492375"/>
            <a:ext cx="2889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3059832" y="1004888"/>
            <a:ext cx="795337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/>
              </a:rPr>
              <a:t>CUERPO</a:t>
            </a:r>
          </a:p>
        </p:txBody>
      </p:sp>
      <p:sp>
        <p:nvSpPr>
          <p:cNvPr id="125013" name="Oval 85"/>
          <p:cNvSpPr>
            <a:spLocks noChangeArrowheads="1"/>
          </p:cNvSpPr>
          <p:nvPr/>
        </p:nvSpPr>
        <p:spPr bwMode="auto">
          <a:xfrm>
            <a:off x="2268538" y="3141663"/>
            <a:ext cx="503237" cy="431800"/>
          </a:xfrm>
          <a:prstGeom prst="ellipse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014" name="Text Box 86"/>
          <p:cNvSpPr txBox="1">
            <a:spLocks noChangeArrowheads="1"/>
          </p:cNvSpPr>
          <p:nvPr/>
        </p:nvSpPr>
        <p:spPr bwMode="auto">
          <a:xfrm>
            <a:off x="2268538" y="3170238"/>
            <a:ext cx="444500" cy="355600"/>
          </a:xfrm>
          <a:prstGeom prst="rect">
            <a:avLst/>
          </a:prstGeom>
          <a:solidFill>
            <a:srgbClr val="CACAF2"/>
          </a:solidFill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H</a:t>
            </a:r>
            <a:r>
              <a:rPr lang="es-ES_tradnl" baseline="30000">
                <a:effectLst/>
              </a:rPr>
              <a:t>+</a:t>
            </a:r>
          </a:p>
        </p:txBody>
      </p:sp>
      <p:sp>
        <p:nvSpPr>
          <p:cNvPr id="125015" name="Rectangle 87"/>
          <p:cNvSpPr>
            <a:spLocks noChangeArrowheads="1"/>
          </p:cNvSpPr>
          <p:nvPr/>
        </p:nvSpPr>
        <p:spPr bwMode="auto">
          <a:xfrm>
            <a:off x="1331913" y="3214688"/>
            <a:ext cx="893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/>
              </a:rPr>
              <a:t>péptidos</a:t>
            </a:r>
            <a:endParaRPr lang="es-ES_tradnl" sz="1400">
              <a:effectLst/>
            </a:endParaRPr>
          </a:p>
        </p:txBody>
      </p:sp>
      <p:sp>
        <p:nvSpPr>
          <p:cNvPr id="125016" name="Oval 88"/>
          <p:cNvSpPr>
            <a:spLocks noChangeArrowheads="1"/>
          </p:cNvSpPr>
          <p:nvPr/>
        </p:nvSpPr>
        <p:spPr bwMode="auto">
          <a:xfrm>
            <a:off x="1692275" y="3644900"/>
            <a:ext cx="358775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auto">
          <a:xfrm>
            <a:off x="6859521" y="453333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44" name="Rectangle 10"/>
          <p:cNvSpPr>
            <a:spLocks noChangeArrowheads="1"/>
          </p:cNvSpPr>
          <p:nvPr/>
        </p:nvSpPr>
        <p:spPr bwMode="auto">
          <a:xfrm>
            <a:off x="7063414" y="901700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3978276" y="3763962"/>
            <a:ext cx="131445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ANTRO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250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49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67" grpId="0" animBg="1"/>
      <p:bldP spid="124973" grpId="0"/>
      <p:bldP spid="124975" grpId="0" animBg="1"/>
      <p:bldP spid="124977" grpId="0"/>
      <p:bldP spid="124978" grpId="0" animBg="1"/>
      <p:bldP spid="124978" grpId="1" animBg="1"/>
      <p:bldP spid="124979" grpId="0" animBg="1"/>
      <p:bldP spid="124998" grpId="0" animBg="1"/>
      <p:bldP spid="125001" grpId="0"/>
      <p:bldP spid="124942" grpId="0" animBg="1"/>
      <p:bldP spid="125005" grpId="0" animBg="1"/>
      <p:bldP spid="125006" grpId="0" animBg="1"/>
      <p:bldP spid="125007" grpId="0" animBg="1"/>
      <p:bldP spid="125014" grpId="0" animBg="1"/>
      <p:bldP spid="125015" grpId="0"/>
      <p:bldP spid="125016" grpId="0" animBg="1"/>
      <p:bldP spid="125016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 descr="regulacion secrecion ac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2" t="5365" r="4593" b="35114"/>
          <a:stretch>
            <a:fillRect/>
          </a:stretch>
        </p:blipFill>
        <p:spPr bwMode="auto">
          <a:xfrm>
            <a:off x="827088" y="1558925"/>
            <a:ext cx="7416800" cy="4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5435600" y="559117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4" name="Text Box 6"/>
          <p:cNvSpPr txBox="1">
            <a:spLocks noChangeArrowheads="1"/>
          </p:cNvSpPr>
          <p:nvPr/>
        </p:nvSpPr>
        <p:spPr bwMode="auto">
          <a:xfrm>
            <a:off x="4572000" y="981075"/>
            <a:ext cx="1617663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CUERPO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7235825" y="5589588"/>
            <a:ext cx="1219200" cy="406400"/>
          </a:xfrm>
          <a:prstGeom prst="rect">
            <a:avLst/>
          </a:prstGeom>
          <a:solidFill>
            <a:srgbClr val="FFBDBD"/>
          </a:solidFill>
          <a:ln w="9525">
            <a:solidFill>
              <a:srgbClr val="FF252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  <a:endParaRPr lang="es-ES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1981" name="Rectangle 13"/>
          <p:cNvSpPr>
            <a:spLocks noChangeArrowheads="1"/>
          </p:cNvSpPr>
          <p:nvPr/>
        </p:nvSpPr>
        <p:spPr bwMode="auto">
          <a:xfrm>
            <a:off x="3779838" y="5086350"/>
            <a:ext cx="792162" cy="36036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2" name="Text Box 14"/>
          <p:cNvSpPr txBox="1">
            <a:spLocks noChangeArrowheads="1"/>
          </p:cNvSpPr>
          <p:nvPr/>
        </p:nvSpPr>
        <p:spPr bwMode="auto">
          <a:xfrm>
            <a:off x="3708400" y="5013325"/>
            <a:ext cx="863600" cy="304800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ES_tradnl" sz="1400">
              <a:effectLst/>
            </a:endParaRPr>
          </a:p>
        </p:txBody>
      </p:sp>
      <p:sp>
        <p:nvSpPr>
          <p:cNvPr id="211983" name="Rectangle 15"/>
          <p:cNvSpPr>
            <a:spLocks noChangeArrowheads="1"/>
          </p:cNvSpPr>
          <p:nvPr/>
        </p:nvSpPr>
        <p:spPr bwMode="auto">
          <a:xfrm>
            <a:off x="5867400" y="5302250"/>
            <a:ext cx="865188" cy="21431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5786438" y="5589588"/>
            <a:ext cx="1047750" cy="333375"/>
          </a:xfrm>
          <a:prstGeom prst="rect">
            <a:avLst/>
          </a:prstGeom>
          <a:solidFill>
            <a:srgbClr val="FFC000"/>
          </a:solidFill>
          <a:ln w="19050">
            <a:solidFill>
              <a:srgbClr val="D3490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>
                <a:solidFill>
                  <a:schemeClr val="tx2"/>
                </a:solidFill>
                <a:effectLst/>
              </a:rPr>
              <a:t>Histamina</a:t>
            </a:r>
          </a:p>
        </p:txBody>
      </p:sp>
      <p:sp>
        <p:nvSpPr>
          <p:cNvPr id="211985" name="Rectangle 17"/>
          <p:cNvSpPr>
            <a:spLocks noChangeArrowheads="1"/>
          </p:cNvSpPr>
          <p:nvPr/>
        </p:nvSpPr>
        <p:spPr bwMode="auto">
          <a:xfrm>
            <a:off x="6156325" y="1917700"/>
            <a:ext cx="647700" cy="576263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5933619" y="1767533"/>
            <a:ext cx="13906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1400" dirty="0" smtClean="0">
                <a:solidFill>
                  <a:srgbClr val="0000CC"/>
                </a:solidFill>
                <a:effectLst/>
              </a:rPr>
              <a:t>F. </a:t>
            </a:r>
            <a:r>
              <a:rPr lang="es-ES" sz="1400" dirty="0" err="1" smtClean="0">
                <a:solidFill>
                  <a:srgbClr val="0000CC"/>
                </a:solidFill>
                <a:effectLst/>
              </a:rPr>
              <a:t>Posgangl</a:t>
            </a:r>
            <a:r>
              <a:rPr lang="es-ES" sz="1400" dirty="0" smtClean="0">
                <a:solidFill>
                  <a:srgbClr val="0000CC"/>
                </a:solidFill>
                <a:effectLst/>
              </a:rPr>
              <a:t> </a:t>
            </a:r>
            <a:r>
              <a:rPr lang="es-ES" sz="1400" dirty="0" err="1" smtClean="0">
                <a:solidFill>
                  <a:srgbClr val="0000CC"/>
                </a:solidFill>
                <a:effectLst/>
              </a:rPr>
              <a:t>Parasimp</a:t>
            </a:r>
            <a:r>
              <a:rPr lang="es-ES" sz="1400" dirty="0" smtClean="0">
                <a:solidFill>
                  <a:srgbClr val="0000CC"/>
                </a:solidFill>
                <a:effectLst/>
              </a:rPr>
              <a:t>.</a:t>
            </a:r>
            <a:endParaRPr lang="es-ES" sz="1400" dirty="0">
              <a:solidFill>
                <a:srgbClr val="0000CC"/>
              </a:solidFill>
              <a:effectLst/>
            </a:endParaRPr>
          </a:p>
        </p:txBody>
      </p:sp>
      <p:sp>
        <p:nvSpPr>
          <p:cNvPr id="211987" name="Rectangle 19"/>
          <p:cNvSpPr>
            <a:spLocks noChangeArrowheads="1"/>
          </p:cNvSpPr>
          <p:nvPr/>
        </p:nvSpPr>
        <p:spPr bwMode="auto">
          <a:xfrm>
            <a:off x="6443663" y="3573463"/>
            <a:ext cx="936625" cy="360362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8" name="Rectangle 20"/>
          <p:cNvSpPr>
            <a:spLocks noChangeArrowheads="1"/>
          </p:cNvSpPr>
          <p:nvPr/>
        </p:nvSpPr>
        <p:spPr bwMode="auto">
          <a:xfrm>
            <a:off x="6732588" y="4367213"/>
            <a:ext cx="647700" cy="287337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0" name="Text Box 22"/>
          <p:cNvSpPr txBox="1">
            <a:spLocks noChangeArrowheads="1"/>
          </p:cNvSpPr>
          <p:nvPr/>
        </p:nvSpPr>
        <p:spPr bwMode="auto">
          <a:xfrm>
            <a:off x="6588125" y="3168650"/>
            <a:ext cx="647700" cy="338554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dirty="0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211993" name="Rectangle 25"/>
          <p:cNvSpPr>
            <a:spLocks noChangeArrowheads="1"/>
          </p:cNvSpPr>
          <p:nvPr/>
        </p:nvSpPr>
        <p:spPr bwMode="auto">
          <a:xfrm>
            <a:off x="5435600" y="4078288"/>
            <a:ext cx="576263" cy="360362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4" name="Text Box 26"/>
          <p:cNvSpPr txBox="1">
            <a:spLocks noChangeArrowheads="1"/>
          </p:cNvSpPr>
          <p:nvPr/>
        </p:nvSpPr>
        <p:spPr bwMode="auto">
          <a:xfrm>
            <a:off x="5262563" y="3836988"/>
            <a:ext cx="103187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 sz="1800">
                <a:effectLst/>
              </a:rPr>
              <a:t>Parietal</a:t>
            </a:r>
          </a:p>
        </p:txBody>
      </p:sp>
      <p:sp>
        <p:nvSpPr>
          <p:cNvPr id="211995" name="Rectangle 27"/>
          <p:cNvSpPr>
            <a:spLocks noChangeArrowheads="1"/>
          </p:cNvSpPr>
          <p:nvPr/>
        </p:nvSpPr>
        <p:spPr bwMode="auto">
          <a:xfrm>
            <a:off x="4356100" y="2998788"/>
            <a:ext cx="503238" cy="215900"/>
          </a:xfrm>
          <a:prstGeom prst="rect">
            <a:avLst/>
          </a:prstGeom>
          <a:solidFill>
            <a:srgbClr val="FF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6" name="Text Box 28"/>
          <p:cNvSpPr txBox="1">
            <a:spLocks noChangeArrowheads="1"/>
          </p:cNvSpPr>
          <p:nvPr/>
        </p:nvSpPr>
        <p:spPr bwMode="auto">
          <a:xfrm>
            <a:off x="4243388" y="2998788"/>
            <a:ext cx="657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“D”</a:t>
            </a:r>
          </a:p>
        </p:txBody>
      </p:sp>
      <p:sp>
        <p:nvSpPr>
          <p:cNvPr id="212013" name="Line 45"/>
          <p:cNvSpPr>
            <a:spLocks noChangeShapeType="1"/>
          </p:cNvSpPr>
          <p:nvPr/>
        </p:nvSpPr>
        <p:spPr bwMode="auto">
          <a:xfrm flipH="1" flipV="1">
            <a:off x="6516688" y="4005263"/>
            <a:ext cx="719137" cy="714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4" name="Line 46"/>
          <p:cNvSpPr>
            <a:spLocks noChangeShapeType="1"/>
          </p:cNvSpPr>
          <p:nvPr/>
        </p:nvSpPr>
        <p:spPr bwMode="auto">
          <a:xfrm flipH="1">
            <a:off x="6227763" y="3502025"/>
            <a:ext cx="73025" cy="21590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5" name="Line 47"/>
          <p:cNvSpPr>
            <a:spLocks noChangeShapeType="1"/>
          </p:cNvSpPr>
          <p:nvPr/>
        </p:nvSpPr>
        <p:spPr bwMode="auto">
          <a:xfrm flipH="1">
            <a:off x="5076825" y="2782888"/>
            <a:ext cx="287338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6" name="Line 48"/>
          <p:cNvSpPr>
            <a:spLocks noChangeShapeType="1"/>
          </p:cNvSpPr>
          <p:nvPr/>
        </p:nvSpPr>
        <p:spPr bwMode="auto">
          <a:xfrm>
            <a:off x="4932363" y="3141663"/>
            <a:ext cx="2873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17" name="Line 49"/>
          <p:cNvSpPr>
            <a:spLocks noChangeShapeType="1"/>
          </p:cNvSpPr>
          <p:nvPr/>
        </p:nvSpPr>
        <p:spPr bwMode="auto">
          <a:xfrm flipH="1" flipV="1">
            <a:off x="6227763" y="4797425"/>
            <a:ext cx="2159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2024" name="Oval 56"/>
          <p:cNvSpPr>
            <a:spLocks noChangeArrowheads="1"/>
          </p:cNvSpPr>
          <p:nvPr/>
        </p:nvSpPr>
        <p:spPr bwMode="auto">
          <a:xfrm>
            <a:off x="6011863" y="3573463"/>
            <a:ext cx="360362" cy="36036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25" name="Oval 57"/>
          <p:cNvSpPr>
            <a:spLocks noChangeArrowheads="1"/>
          </p:cNvSpPr>
          <p:nvPr/>
        </p:nvSpPr>
        <p:spPr bwMode="auto">
          <a:xfrm>
            <a:off x="6227763" y="3933825"/>
            <a:ext cx="360362" cy="3603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26" name="Oval 58"/>
          <p:cNvSpPr>
            <a:spLocks noChangeArrowheads="1"/>
          </p:cNvSpPr>
          <p:nvPr/>
        </p:nvSpPr>
        <p:spPr bwMode="auto">
          <a:xfrm>
            <a:off x="5795963" y="4583113"/>
            <a:ext cx="504825" cy="28733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2" name="Rectangle 64"/>
          <p:cNvSpPr>
            <a:spLocks noChangeArrowheads="1"/>
          </p:cNvSpPr>
          <p:nvPr/>
        </p:nvSpPr>
        <p:spPr bwMode="auto">
          <a:xfrm>
            <a:off x="682625" y="3070225"/>
            <a:ext cx="237648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212033" name="Rectangle 65"/>
          <p:cNvSpPr>
            <a:spLocks noChangeArrowheads="1"/>
          </p:cNvSpPr>
          <p:nvPr/>
        </p:nvSpPr>
        <p:spPr bwMode="auto">
          <a:xfrm>
            <a:off x="2987675" y="3933825"/>
            <a:ext cx="358775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4" name="Rectangle 66"/>
          <p:cNvSpPr>
            <a:spLocks noChangeArrowheads="1"/>
          </p:cNvSpPr>
          <p:nvPr/>
        </p:nvSpPr>
        <p:spPr bwMode="auto">
          <a:xfrm>
            <a:off x="3275013" y="4078288"/>
            <a:ext cx="144462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7" name="Text Box 69"/>
          <p:cNvSpPr txBox="1">
            <a:spLocks noChangeArrowheads="1"/>
          </p:cNvSpPr>
          <p:nvPr/>
        </p:nvSpPr>
        <p:spPr bwMode="auto">
          <a:xfrm>
            <a:off x="755650" y="3573463"/>
            <a:ext cx="2087563" cy="1695450"/>
          </a:xfrm>
          <a:prstGeom prst="rect">
            <a:avLst/>
          </a:prstGeom>
          <a:solidFill>
            <a:srgbClr val="FFD1E8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 dirty="0">
                <a:effectLst/>
              </a:rPr>
              <a:t>Estimulantes:</a:t>
            </a:r>
          </a:p>
          <a:p>
            <a:pPr algn="l">
              <a:lnSpc>
                <a:spcPct val="110000"/>
              </a:lnSpc>
            </a:pPr>
            <a:r>
              <a:rPr lang="es-ES" sz="1000" dirty="0">
                <a:solidFill>
                  <a:srgbClr val="CC0000"/>
                </a:solidFill>
                <a:effectLst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Gastrina</a:t>
            </a:r>
          </a:p>
          <a:p>
            <a:pPr algn="l">
              <a:lnSpc>
                <a:spcPct val="110000"/>
              </a:lnSpc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Histamina</a:t>
            </a:r>
          </a:p>
          <a:p>
            <a:pPr algn="l">
              <a:lnSpc>
                <a:spcPct val="110000"/>
              </a:lnSpc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* </a:t>
            </a:r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12039" name="Text Box 71"/>
          <p:cNvSpPr txBox="1">
            <a:spLocks noChangeArrowheads="1"/>
          </p:cNvSpPr>
          <p:nvPr/>
        </p:nvSpPr>
        <p:spPr bwMode="auto">
          <a:xfrm>
            <a:off x="8532813" y="5589588"/>
            <a:ext cx="341760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C00000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1</a:t>
            </a:r>
          </a:p>
        </p:txBody>
      </p:sp>
      <p:sp>
        <p:nvSpPr>
          <p:cNvPr id="212040" name="Text Box 72"/>
          <p:cNvSpPr txBox="1">
            <a:spLocks noChangeArrowheads="1"/>
          </p:cNvSpPr>
          <p:nvPr/>
        </p:nvSpPr>
        <p:spPr bwMode="auto">
          <a:xfrm>
            <a:off x="5357812" y="5590510"/>
            <a:ext cx="333375" cy="3762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E271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2</a:t>
            </a:r>
          </a:p>
        </p:txBody>
      </p:sp>
      <p:sp>
        <p:nvSpPr>
          <p:cNvPr id="212041" name="Text Box 73"/>
          <p:cNvSpPr txBox="1">
            <a:spLocks noChangeArrowheads="1"/>
          </p:cNvSpPr>
          <p:nvPr/>
        </p:nvSpPr>
        <p:spPr bwMode="auto">
          <a:xfrm>
            <a:off x="7308850" y="3168650"/>
            <a:ext cx="333375" cy="376238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3</a:t>
            </a:r>
          </a:p>
        </p:txBody>
      </p:sp>
      <p:sp>
        <p:nvSpPr>
          <p:cNvPr id="212042" name="Rectangle 74"/>
          <p:cNvSpPr>
            <a:spLocks noChangeArrowheads="1"/>
          </p:cNvSpPr>
          <p:nvPr/>
        </p:nvSpPr>
        <p:spPr bwMode="auto">
          <a:xfrm>
            <a:off x="1331913" y="2781300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36" name="Text Box 68"/>
          <p:cNvSpPr txBox="1">
            <a:spLocks noChangeArrowheads="1"/>
          </p:cNvSpPr>
          <p:nvPr/>
        </p:nvSpPr>
        <p:spPr bwMode="auto">
          <a:xfrm>
            <a:off x="1304925" y="2805113"/>
            <a:ext cx="754063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ANTRO</a:t>
            </a:r>
          </a:p>
        </p:txBody>
      </p:sp>
      <p:sp>
        <p:nvSpPr>
          <p:cNvPr id="212043" name="Rectangle 75"/>
          <p:cNvSpPr>
            <a:spLocks noChangeArrowheads="1"/>
          </p:cNvSpPr>
          <p:nvPr/>
        </p:nvSpPr>
        <p:spPr bwMode="auto">
          <a:xfrm>
            <a:off x="6064250" y="5180013"/>
            <a:ext cx="760413" cy="336550"/>
          </a:xfrm>
          <a:prstGeom prst="rect">
            <a:avLst/>
          </a:prstGeom>
          <a:solidFill>
            <a:srgbClr val="FABC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solidFill>
                  <a:schemeClr val="tx2"/>
                </a:solidFill>
                <a:effectLst/>
              </a:rPr>
              <a:t>c. </a:t>
            </a:r>
            <a:r>
              <a:rPr lang="es-ES">
                <a:solidFill>
                  <a:schemeClr val="tx2"/>
                </a:solidFill>
                <a:effectLst/>
              </a:rPr>
              <a:t>ECL</a:t>
            </a:r>
          </a:p>
        </p:txBody>
      </p:sp>
      <p:sp>
        <p:nvSpPr>
          <p:cNvPr id="212044" name="Rectangle 76"/>
          <p:cNvSpPr>
            <a:spLocks noChangeArrowheads="1"/>
          </p:cNvSpPr>
          <p:nvPr/>
        </p:nvSpPr>
        <p:spPr bwMode="auto">
          <a:xfrm>
            <a:off x="4067175" y="1989138"/>
            <a:ext cx="865188" cy="215900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2" name="Text Box 24"/>
          <p:cNvSpPr txBox="1">
            <a:spLocks noChangeArrowheads="1"/>
          </p:cNvSpPr>
          <p:nvPr/>
        </p:nvSpPr>
        <p:spPr bwMode="auto">
          <a:xfrm>
            <a:off x="4243388" y="1916113"/>
            <a:ext cx="600075" cy="307777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0000CC"/>
                </a:solidFill>
                <a:effectLst/>
              </a:rPr>
              <a:t>ACh </a:t>
            </a:r>
            <a:r>
              <a:rPr lang="es-ES" sz="1400" dirty="0">
                <a:solidFill>
                  <a:srgbClr val="990033"/>
                </a:solidFill>
                <a:effectLst/>
              </a:rPr>
              <a:t>      </a:t>
            </a:r>
          </a:p>
        </p:txBody>
      </p:sp>
      <p:sp>
        <p:nvSpPr>
          <p:cNvPr id="212045" name="Rectangle 77"/>
          <p:cNvSpPr>
            <a:spLocks noChangeArrowheads="1"/>
          </p:cNvSpPr>
          <p:nvPr/>
        </p:nvSpPr>
        <p:spPr bwMode="auto">
          <a:xfrm>
            <a:off x="5435600" y="3068638"/>
            <a:ext cx="576263" cy="288925"/>
          </a:xfrm>
          <a:prstGeom prst="rect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91" name="Text Box 23"/>
          <p:cNvSpPr txBox="1">
            <a:spLocks noChangeArrowheads="1"/>
          </p:cNvSpPr>
          <p:nvPr/>
        </p:nvSpPr>
        <p:spPr bwMode="auto">
          <a:xfrm>
            <a:off x="5161170" y="2899669"/>
            <a:ext cx="909223" cy="307777"/>
          </a:xfrm>
          <a:prstGeom prst="rect">
            <a:avLst/>
          </a:prstGeom>
          <a:solidFill>
            <a:srgbClr val="FFBDB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>
                <a:solidFill>
                  <a:srgbClr val="990033"/>
                </a:solidFill>
                <a:effectLst/>
              </a:rPr>
              <a:t>Gastrina</a:t>
            </a:r>
          </a:p>
        </p:txBody>
      </p:sp>
      <p:sp>
        <p:nvSpPr>
          <p:cNvPr id="212046" name="Rectangle 78"/>
          <p:cNvSpPr>
            <a:spLocks noChangeArrowheads="1"/>
          </p:cNvSpPr>
          <p:nvPr/>
        </p:nvSpPr>
        <p:spPr bwMode="auto">
          <a:xfrm>
            <a:off x="3949700" y="4142581"/>
            <a:ext cx="64152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LUZ</a:t>
            </a:r>
          </a:p>
        </p:txBody>
      </p:sp>
      <p:sp>
        <p:nvSpPr>
          <p:cNvPr id="212047" name="Oval 79"/>
          <p:cNvSpPr>
            <a:spLocks noChangeArrowheads="1"/>
          </p:cNvSpPr>
          <p:nvPr/>
        </p:nvSpPr>
        <p:spPr bwMode="auto">
          <a:xfrm>
            <a:off x="4427538" y="4581525"/>
            <a:ext cx="431800" cy="431800"/>
          </a:xfrm>
          <a:prstGeom prst="ellipse">
            <a:avLst/>
          </a:prstGeom>
          <a:solidFill>
            <a:srgbClr val="FFAF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048" name="Text Box 80"/>
          <p:cNvSpPr txBox="1">
            <a:spLocks noChangeArrowheads="1"/>
          </p:cNvSpPr>
          <p:nvPr/>
        </p:nvSpPr>
        <p:spPr bwMode="auto">
          <a:xfrm>
            <a:off x="4302050" y="4726781"/>
            <a:ext cx="545342" cy="461665"/>
          </a:xfrm>
          <a:prstGeom prst="rect">
            <a:avLst/>
          </a:prstGeom>
          <a:solidFill>
            <a:srgbClr val="CACAF2"/>
          </a:solidFill>
          <a:ln w="38100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/>
              <a:t>H</a:t>
            </a:r>
            <a:r>
              <a:rPr lang="es-ES_tradnl" sz="2400" baseline="30000"/>
              <a:t>+</a:t>
            </a:r>
          </a:p>
        </p:txBody>
      </p:sp>
      <p:sp>
        <p:nvSpPr>
          <p:cNvPr id="212049" name="Text Box 81"/>
          <p:cNvSpPr txBox="1">
            <a:spLocks noChangeArrowheads="1"/>
          </p:cNvSpPr>
          <p:nvPr/>
        </p:nvSpPr>
        <p:spPr bwMode="auto">
          <a:xfrm>
            <a:off x="1258888" y="3092450"/>
            <a:ext cx="782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12050" name="Text Box 82"/>
          <p:cNvSpPr txBox="1">
            <a:spLocks noChangeArrowheads="1"/>
          </p:cNvSpPr>
          <p:nvPr/>
        </p:nvSpPr>
        <p:spPr bwMode="auto">
          <a:xfrm>
            <a:off x="971550" y="69215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 </a:t>
            </a:r>
          </a:p>
        </p:txBody>
      </p:sp>
      <p:sp>
        <p:nvSpPr>
          <p:cNvPr id="212052" name="Text Box 84"/>
          <p:cNvSpPr txBox="1">
            <a:spLocks noChangeArrowheads="1"/>
          </p:cNvSpPr>
          <p:nvPr/>
        </p:nvSpPr>
        <p:spPr bwMode="auto">
          <a:xfrm>
            <a:off x="4579400" y="3402414"/>
            <a:ext cx="5966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/>
              </a:rPr>
              <a:t>SIH</a:t>
            </a:r>
          </a:p>
        </p:txBody>
      </p:sp>
      <p:sp>
        <p:nvSpPr>
          <p:cNvPr id="212055" name="Line 87"/>
          <p:cNvSpPr>
            <a:spLocks noChangeShapeType="1"/>
          </p:cNvSpPr>
          <p:nvPr/>
        </p:nvSpPr>
        <p:spPr bwMode="auto">
          <a:xfrm flipH="1">
            <a:off x="6588125" y="4149725"/>
            <a:ext cx="792163" cy="10080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51" name="Rectangle 9"/>
          <p:cNvSpPr>
            <a:spLocks noChangeArrowheads="1"/>
          </p:cNvSpPr>
          <p:nvPr/>
        </p:nvSpPr>
        <p:spPr bwMode="auto">
          <a:xfrm>
            <a:off x="6758531" y="260648"/>
            <a:ext cx="2016899" cy="369332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II. SECRECIÓN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116001" y="738614"/>
            <a:ext cx="165942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/>
              </a:rPr>
              <a:t>3. 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4" grpId="0" animBg="1"/>
      <p:bldP spid="211980" grpId="0" animBg="1"/>
      <p:bldP spid="211984" grpId="0" animBg="1"/>
      <p:bldP spid="211990" grpId="0" animBg="1"/>
      <p:bldP spid="212016" grpId="0" animBg="1"/>
      <p:bldP spid="212024" grpId="0" animBg="1"/>
      <p:bldP spid="212024" grpId="1" animBg="1"/>
      <p:bldP spid="212025" grpId="0" animBg="1"/>
      <p:bldP spid="212025" grpId="1" animBg="1"/>
      <p:bldP spid="212025" grpId="2" animBg="1"/>
      <p:bldP spid="212026" grpId="0" animBg="1"/>
      <p:bldP spid="212026" grpId="1" animBg="1"/>
      <p:bldP spid="212037" grpId="0" animBg="1"/>
      <p:bldP spid="212039" grpId="0" animBg="1"/>
      <p:bldP spid="212040" grpId="0" animBg="1"/>
      <p:bldP spid="212041" grpId="0" animBg="1"/>
      <p:bldP spid="211992" grpId="0" animBg="1"/>
      <p:bldP spid="211991" grpId="0" animBg="1"/>
      <p:bldP spid="212048" grpId="0" animBg="1"/>
      <p:bldP spid="21205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figure274_5 regulacion hcl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62025"/>
            <a:ext cx="571500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7015753" y="3432016"/>
            <a:ext cx="1875835" cy="2092881"/>
          </a:xfrm>
          <a:prstGeom prst="rect">
            <a:avLst/>
          </a:prstGeom>
          <a:solidFill>
            <a:srgbClr val="C3E1FF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Somatostatina </a:t>
            </a:r>
          </a:p>
          <a:p>
            <a:pPr algn="l"/>
            <a:r>
              <a:rPr lang="es-ES" b="0"/>
              <a:t>SIH (c. “D”)</a:t>
            </a:r>
          </a:p>
          <a:p>
            <a:pPr algn="l"/>
            <a:endParaRPr lang="es-ES" b="0"/>
          </a:p>
          <a:p>
            <a:pPr algn="l"/>
            <a:r>
              <a:rPr lang="es-ES" b="0"/>
              <a:t>Inhibe:</a:t>
            </a:r>
          </a:p>
          <a:p>
            <a:pPr algn="l"/>
            <a:r>
              <a:rPr lang="es-ES" b="0"/>
              <a:t>C. Parietal</a:t>
            </a:r>
          </a:p>
          <a:p>
            <a:pPr algn="l"/>
            <a:r>
              <a:rPr lang="es-ES" b="0"/>
              <a:t>C. ECL</a:t>
            </a:r>
          </a:p>
          <a:p>
            <a:pPr algn="l"/>
            <a:r>
              <a:rPr lang="es-ES" b="0"/>
              <a:t>C. “G”</a:t>
            </a:r>
          </a:p>
          <a:p>
            <a:pPr algn="l"/>
            <a:r>
              <a:rPr lang="es-ES" b="0"/>
              <a:t>C. Principal</a:t>
            </a: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5286889" y="5697537"/>
            <a:ext cx="9064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Antro</a:t>
            </a:r>
          </a:p>
        </p:txBody>
      </p:sp>
      <p:sp>
        <p:nvSpPr>
          <p:cNvPr id="83984" name="Rectangle 16"/>
          <p:cNvSpPr>
            <a:spLocks noChangeArrowheads="1"/>
          </p:cNvSpPr>
          <p:nvPr/>
        </p:nvSpPr>
        <p:spPr bwMode="auto">
          <a:xfrm>
            <a:off x="1331913" y="1987550"/>
            <a:ext cx="10795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3995738" y="1555750"/>
            <a:ext cx="936625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1565275" y="1866900"/>
            <a:ext cx="633413" cy="376238"/>
          </a:xfrm>
          <a:prstGeom prst="rect">
            <a:avLst/>
          </a:prstGeom>
          <a:solidFill>
            <a:srgbClr val="AFC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83987" name="Rectangle 19"/>
          <p:cNvSpPr>
            <a:spLocks noChangeArrowheads="1"/>
          </p:cNvSpPr>
          <p:nvPr/>
        </p:nvSpPr>
        <p:spPr bwMode="auto">
          <a:xfrm>
            <a:off x="2987675" y="979488"/>
            <a:ext cx="10080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9" name="Rectangle 21"/>
          <p:cNvSpPr>
            <a:spLocks noChangeArrowheads="1"/>
          </p:cNvSpPr>
          <p:nvPr/>
        </p:nvSpPr>
        <p:spPr bwMode="auto">
          <a:xfrm>
            <a:off x="1619250" y="3427413"/>
            <a:ext cx="7921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1116013" y="3163888"/>
            <a:ext cx="1098550" cy="336550"/>
          </a:xfrm>
          <a:prstGeom prst="rect">
            <a:avLst/>
          </a:prstGeom>
          <a:solidFill>
            <a:srgbClr val="FFCD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histamina</a:t>
            </a:r>
          </a:p>
        </p:txBody>
      </p:sp>
      <p:sp>
        <p:nvSpPr>
          <p:cNvPr id="83992" name="Rectangle 24"/>
          <p:cNvSpPr>
            <a:spLocks noChangeArrowheads="1"/>
          </p:cNvSpPr>
          <p:nvPr/>
        </p:nvSpPr>
        <p:spPr bwMode="auto">
          <a:xfrm>
            <a:off x="4536375" y="2435549"/>
            <a:ext cx="863600" cy="144463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3" name="Rectangle 25"/>
          <p:cNvSpPr>
            <a:spLocks noChangeArrowheads="1"/>
          </p:cNvSpPr>
          <p:nvPr/>
        </p:nvSpPr>
        <p:spPr bwMode="auto">
          <a:xfrm>
            <a:off x="2411413" y="4435475"/>
            <a:ext cx="6477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2339975" y="4387850"/>
            <a:ext cx="1003300" cy="336550"/>
          </a:xfrm>
          <a:prstGeom prst="rect">
            <a:avLst/>
          </a:prstGeom>
          <a:solidFill>
            <a:srgbClr val="FF8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Gastrina</a:t>
            </a:r>
          </a:p>
        </p:txBody>
      </p:sp>
      <p:sp>
        <p:nvSpPr>
          <p:cNvPr id="83995" name="Rectangle 27"/>
          <p:cNvSpPr>
            <a:spLocks noChangeArrowheads="1"/>
          </p:cNvSpPr>
          <p:nvPr/>
        </p:nvSpPr>
        <p:spPr bwMode="auto">
          <a:xfrm>
            <a:off x="900113" y="3859213"/>
            <a:ext cx="647700" cy="217487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6" name="Rectangle 28"/>
          <p:cNvSpPr>
            <a:spLocks noChangeArrowheads="1"/>
          </p:cNvSpPr>
          <p:nvPr/>
        </p:nvSpPr>
        <p:spPr bwMode="auto">
          <a:xfrm>
            <a:off x="5219700" y="2924175"/>
            <a:ext cx="720725" cy="215900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7" name="Rectangle 29"/>
          <p:cNvSpPr>
            <a:spLocks noChangeArrowheads="1"/>
          </p:cNvSpPr>
          <p:nvPr/>
        </p:nvSpPr>
        <p:spPr bwMode="auto">
          <a:xfrm>
            <a:off x="4067175" y="4003675"/>
            <a:ext cx="1008063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8" name="Rectangle 30"/>
          <p:cNvSpPr>
            <a:spLocks noChangeArrowheads="1"/>
          </p:cNvSpPr>
          <p:nvPr/>
        </p:nvSpPr>
        <p:spPr bwMode="auto">
          <a:xfrm>
            <a:off x="5292725" y="3859213"/>
            <a:ext cx="1008063" cy="217487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4930879" y="3700463"/>
            <a:ext cx="679450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0" name="Text Box 32"/>
          <p:cNvSpPr txBox="1">
            <a:spLocks noChangeArrowheads="1"/>
          </p:cNvSpPr>
          <p:nvPr/>
        </p:nvSpPr>
        <p:spPr bwMode="auto">
          <a:xfrm>
            <a:off x="4186238" y="4076700"/>
            <a:ext cx="601662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2843213" y="5948363"/>
            <a:ext cx="1081087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1" name="Text Box 33"/>
          <p:cNvSpPr txBox="1">
            <a:spLocks noChangeArrowheads="1"/>
          </p:cNvSpPr>
          <p:nvPr/>
        </p:nvSpPr>
        <p:spPr bwMode="auto">
          <a:xfrm>
            <a:off x="2700338" y="5876925"/>
            <a:ext cx="601662" cy="346075"/>
          </a:xfrm>
          <a:prstGeom prst="rect">
            <a:avLst/>
          </a:prstGeom>
          <a:solidFill>
            <a:srgbClr val="9393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1474788" y="4938713"/>
            <a:ext cx="1009650" cy="288925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4" name="Text Box 36"/>
          <p:cNvSpPr txBox="1">
            <a:spLocks noChangeArrowheads="1"/>
          </p:cNvSpPr>
          <p:nvPr/>
        </p:nvSpPr>
        <p:spPr bwMode="auto">
          <a:xfrm>
            <a:off x="1403350" y="4868863"/>
            <a:ext cx="1384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0">
                <a:effectLst/>
              </a:rPr>
              <a:t>vaso sanguíneo</a:t>
            </a:r>
          </a:p>
        </p:txBody>
      </p:sp>
      <p:sp>
        <p:nvSpPr>
          <p:cNvPr id="84005" name="Rectangle 37"/>
          <p:cNvSpPr>
            <a:spLocks noChangeArrowheads="1"/>
          </p:cNvSpPr>
          <p:nvPr/>
        </p:nvSpPr>
        <p:spPr bwMode="auto">
          <a:xfrm>
            <a:off x="3995738" y="5443538"/>
            <a:ext cx="576262" cy="144462"/>
          </a:xfrm>
          <a:prstGeom prst="rect">
            <a:avLst/>
          </a:prstGeom>
          <a:solidFill>
            <a:srgbClr val="AEC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7" name="Rectangle 39"/>
          <p:cNvSpPr>
            <a:spLocks noChangeArrowheads="1"/>
          </p:cNvSpPr>
          <p:nvPr/>
        </p:nvSpPr>
        <p:spPr bwMode="auto">
          <a:xfrm>
            <a:off x="2987675" y="5157788"/>
            <a:ext cx="647700" cy="21431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8" name="Text Box 40"/>
          <p:cNvSpPr txBox="1">
            <a:spLocks noChangeArrowheads="1"/>
          </p:cNvSpPr>
          <p:nvPr/>
        </p:nvSpPr>
        <p:spPr bwMode="auto">
          <a:xfrm>
            <a:off x="869950" y="3843338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2F8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c. </a:t>
            </a:r>
            <a:r>
              <a:rPr lang="es-ES" sz="1400" dirty="0" smtClean="0">
                <a:effectLst/>
              </a:rPr>
              <a:t>ECL</a:t>
            </a:r>
            <a:endParaRPr lang="es-ES" sz="1400" dirty="0">
              <a:effectLst/>
            </a:endParaRPr>
          </a:p>
        </p:txBody>
      </p:sp>
      <p:sp>
        <p:nvSpPr>
          <p:cNvPr id="84009" name="Text Box 41"/>
          <p:cNvSpPr txBox="1">
            <a:spLocks noChangeArrowheads="1"/>
          </p:cNvSpPr>
          <p:nvPr/>
        </p:nvSpPr>
        <p:spPr bwMode="auto">
          <a:xfrm>
            <a:off x="5118100" y="2906713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2F8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c. </a:t>
            </a:r>
            <a:r>
              <a:rPr lang="es-ES" sz="1400" dirty="0" smtClean="0">
                <a:effectLst/>
              </a:rPr>
              <a:t>ECL</a:t>
            </a:r>
            <a:endParaRPr lang="es-ES" sz="1400" dirty="0">
              <a:effectLst/>
            </a:endParaRPr>
          </a:p>
        </p:txBody>
      </p:sp>
      <p:sp>
        <p:nvSpPr>
          <p:cNvPr id="84010" name="Text Box 42"/>
          <p:cNvSpPr txBox="1">
            <a:spLocks noChangeArrowheads="1"/>
          </p:cNvSpPr>
          <p:nvPr/>
        </p:nvSpPr>
        <p:spPr bwMode="auto">
          <a:xfrm>
            <a:off x="3847301" y="5372100"/>
            <a:ext cx="788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57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c. “G”</a:t>
            </a:r>
          </a:p>
        </p:txBody>
      </p:sp>
      <p:sp>
        <p:nvSpPr>
          <p:cNvPr id="84012" name="Rectangle 44"/>
          <p:cNvSpPr>
            <a:spLocks noChangeArrowheads="1"/>
          </p:cNvSpPr>
          <p:nvPr/>
        </p:nvSpPr>
        <p:spPr bwMode="auto">
          <a:xfrm>
            <a:off x="2051050" y="5659438"/>
            <a:ext cx="504825" cy="144462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13" name="Rectangle 45"/>
          <p:cNvSpPr>
            <a:spLocks noChangeArrowheads="1"/>
          </p:cNvSpPr>
          <p:nvPr/>
        </p:nvSpPr>
        <p:spPr bwMode="auto">
          <a:xfrm>
            <a:off x="5435600" y="4292600"/>
            <a:ext cx="504825" cy="142875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11" name="Text Box 43"/>
          <p:cNvSpPr txBox="1">
            <a:spLocks noChangeArrowheads="1"/>
          </p:cNvSpPr>
          <p:nvPr/>
        </p:nvSpPr>
        <p:spPr bwMode="auto">
          <a:xfrm>
            <a:off x="6117932" y="3878414"/>
            <a:ext cx="762000" cy="366712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err="1">
                <a:effectLst/>
              </a:rPr>
              <a:t>c.“D</a:t>
            </a:r>
            <a:r>
              <a:rPr lang="es-ES" sz="1800" dirty="0">
                <a:effectLst/>
              </a:rPr>
              <a:t>”</a:t>
            </a:r>
          </a:p>
        </p:txBody>
      </p:sp>
      <p:sp>
        <p:nvSpPr>
          <p:cNvPr id="84014" name="Text Box 46"/>
          <p:cNvSpPr txBox="1">
            <a:spLocks noChangeArrowheads="1"/>
          </p:cNvSpPr>
          <p:nvPr/>
        </p:nvSpPr>
        <p:spPr bwMode="auto">
          <a:xfrm>
            <a:off x="1093788" y="5448223"/>
            <a:ext cx="762000" cy="366712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err="1">
                <a:effectLst/>
              </a:rPr>
              <a:t>c.“D</a:t>
            </a:r>
            <a:r>
              <a:rPr lang="es-ES" sz="1800" dirty="0">
                <a:effectLst/>
              </a:rPr>
              <a:t>”</a:t>
            </a:r>
          </a:p>
        </p:txBody>
      </p:sp>
      <p:sp>
        <p:nvSpPr>
          <p:cNvPr id="84023" name="Oval 55"/>
          <p:cNvSpPr>
            <a:spLocks noChangeArrowheads="1"/>
          </p:cNvSpPr>
          <p:nvPr/>
        </p:nvSpPr>
        <p:spPr bwMode="auto">
          <a:xfrm>
            <a:off x="3492500" y="3500438"/>
            <a:ext cx="935038" cy="433387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26" name="Line 58"/>
          <p:cNvSpPr>
            <a:spLocks noChangeShapeType="1"/>
          </p:cNvSpPr>
          <p:nvPr/>
        </p:nvSpPr>
        <p:spPr bwMode="auto">
          <a:xfrm>
            <a:off x="539750" y="4724400"/>
            <a:ext cx="5688013" cy="0"/>
          </a:xfrm>
          <a:prstGeom prst="line">
            <a:avLst/>
          </a:prstGeom>
          <a:noFill/>
          <a:ln w="28575">
            <a:solidFill>
              <a:srgbClr val="FF979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027" name="Text Box 59"/>
          <p:cNvSpPr txBox="1">
            <a:spLocks noChangeArrowheads="1"/>
          </p:cNvSpPr>
          <p:nvPr/>
        </p:nvSpPr>
        <p:spPr bwMode="auto">
          <a:xfrm>
            <a:off x="7046913" y="1196975"/>
            <a:ext cx="1800225" cy="790575"/>
          </a:xfrm>
          <a:prstGeom prst="rect">
            <a:avLst/>
          </a:prstGeom>
          <a:solidFill>
            <a:srgbClr val="AFD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s-ES" sz="2000" b="0">
                <a:effectLst/>
              </a:rPr>
              <a:t>Inhibidores:SIH, PGs</a:t>
            </a:r>
          </a:p>
        </p:txBody>
      </p:sp>
      <p:sp>
        <p:nvSpPr>
          <p:cNvPr id="84028" name="Line 60"/>
          <p:cNvSpPr>
            <a:spLocks noChangeShapeType="1"/>
          </p:cNvSpPr>
          <p:nvPr/>
        </p:nvSpPr>
        <p:spPr bwMode="auto">
          <a:xfrm>
            <a:off x="179511" y="4724399"/>
            <a:ext cx="6624513" cy="1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030" name="Oval 62"/>
          <p:cNvSpPr>
            <a:spLocks noChangeArrowheads="1"/>
          </p:cNvSpPr>
          <p:nvPr/>
        </p:nvSpPr>
        <p:spPr bwMode="auto">
          <a:xfrm>
            <a:off x="2700338" y="2492375"/>
            <a:ext cx="1584325" cy="865188"/>
          </a:xfrm>
          <a:prstGeom prst="ellipse">
            <a:avLst/>
          </a:prstGeom>
          <a:solidFill>
            <a:srgbClr val="FFF2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2771775" y="2565400"/>
            <a:ext cx="1476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c. parietal</a:t>
            </a:r>
          </a:p>
        </p:txBody>
      </p:sp>
      <p:sp>
        <p:nvSpPr>
          <p:cNvPr id="84031" name="Text Box 63"/>
          <p:cNvSpPr txBox="1">
            <a:spLocks noChangeArrowheads="1"/>
          </p:cNvSpPr>
          <p:nvPr/>
        </p:nvSpPr>
        <p:spPr bwMode="auto">
          <a:xfrm>
            <a:off x="355601" y="417651"/>
            <a:ext cx="119221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4033" name="Rectangle 65"/>
          <p:cNvSpPr>
            <a:spLocks noChangeArrowheads="1"/>
          </p:cNvSpPr>
          <p:nvPr/>
        </p:nvSpPr>
        <p:spPr bwMode="auto">
          <a:xfrm>
            <a:off x="5364163" y="4797425"/>
            <a:ext cx="792162" cy="287338"/>
          </a:xfrm>
          <a:prstGeom prst="rect">
            <a:avLst/>
          </a:prstGeom>
          <a:solidFill>
            <a:srgbClr val="FFD9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34" name="Rectangle 66"/>
          <p:cNvSpPr>
            <a:spLocks noChangeArrowheads="1"/>
          </p:cNvSpPr>
          <p:nvPr/>
        </p:nvSpPr>
        <p:spPr bwMode="auto">
          <a:xfrm>
            <a:off x="5219700" y="83661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35" name="Rectangle 67"/>
          <p:cNvSpPr>
            <a:spLocks noChangeArrowheads="1"/>
          </p:cNvSpPr>
          <p:nvPr/>
        </p:nvSpPr>
        <p:spPr bwMode="auto">
          <a:xfrm>
            <a:off x="5131286" y="962024"/>
            <a:ext cx="10287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Cuerpo</a:t>
            </a:r>
          </a:p>
        </p:txBody>
      </p:sp>
      <p:sp>
        <p:nvSpPr>
          <p:cNvPr id="84036" name="Line 68"/>
          <p:cNvSpPr>
            <a:spLocks noChangeShapeType="1"/>
          </p:cNvSpPr>
          <p:nvPr/>
        </p:nvSpPr>
        <p:spPr bwMode="auto">
          <a:xfrm flipH="1" flipV="1">
            <a:off x="3276600" y="5084763"/>
            <a:ext cx="14287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7200761" y="479205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2" name="Elipse 1"/>
          <p:cNvSpPr/>
          <p:nvPr/>
        </p:nvSpPr>
        <p:spPr bwMode="auto">
          <a:xfrm>
            <a:off x="1978422" y="2447904"/>
            <a:ext cx="504825" cy="671513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3" name="Elipse 52"/>
          <p:cNvSpPr/>
          <p:nvPr/>
        </p:nvSpPr>
        <p:spPr bwMode="auto">
          <a:xfrm>
            <a:off x="2678971" y="3387362"/>
            <a:ext cx="504825" cy="671513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4" name="Elipse 53"/>
          <p:cNvSpPr/>
          <p:nvPr/>
        </p:nvSpPr>
        <p:spPr bwMode="auto">
          <a:xfrm>
            <a:off x="2281634" y="3001169"/>
            <a:ext cx="504825" cy="671513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3978" name="Oval 10"/>
          <p:cNvSpPr>
            <a:spLocks noChangeArrowheads="1"/>
          </p:cNvSpPr>
          <p:nvPr/>
        </p:nvSpPr>
        <p:spPr bwMode="auto">
          <a:xfrm>
            <a:off x="5436096" y="3355975"/>
            <a:ext cx="792163" cy="5048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7" name="Oval 9"/>
          <p:cNvSpPr>
            <a:spLocks noChangeArrowheads="1"/>
          </p:cNvSpPr>
          <p:nvPr/>
        </p:nvSpPr>
        <p:spPr bwMode="auto">
          <a:xfrm>
            <a:off x="3203575" y="5445125"/>
            <a:ext cx="863600" cy="5048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840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3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99" grpId="0" animBg="1"/>
      <p:bldP spid="84000" grpId="0" animBg="1"/>
      <p:bldP spid="84001" grpId="0" animBg="1"/>
      <p:bldP spid="84023" grpId="0" animBg="1"/>
      <p:bldP spid="84023" grpId="1" animBg="1"/>
      <p:bldP spid="84027" grpId="0" animBg="1"/>
      <p:bldP spid="2" grpId="0" animBg="1"/>
      <p:bldP spid="53" grpId="0" animBg="1"/>
      <p:bldP spid="54" grpId="0" animBg="1"/>
      <p:bldP spid="83978" grpId="0" animBg="1"/>
      <p:bldP spid="83978" grpId="1" animBg="1"/>
      <p:bldP spid="83977" grpId="0" animBg="1"/>
      <p:bldP spid="83977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60" name="Picture 8" descr="acción SI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84313"/>
            <a:ext cx="5006975" cy="440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61" name="Line 9"/>
          <p:cNvSpPr>
            <a:spLocks noChangeShapeType="1"/>
          </p:cNvSpPr>
          <p:nvPr/>
        </p:nvSpPr>
        <p:spPr bwMode="auto">
          <a:xfrm>
            <a:off x="900114" y="4292600"/>
            <a:ext cx="68389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3419475" y="1700213"/>
            <a:ext cx="1295400" cy="4001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dirty="0">
                <a:effectLst/>
              </a:rPr>
              <a:t>Directa</a:t>
            </a:r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1042988" y="4941888"/>
            <a:ext cx="1214437" cy="376237"/>
          </a:xfrm>
          <a:prstGeom prst="rect">
            <a:avLst/>
          </a:prstGeom>
          <a:solidFill>
            <a:srgbClr val="81DEF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Indirecta</a:t>
            </a:r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877050" y="2133600"/>
            <a:ext cx="1214438" cy="376238"/>
          </a:xfrm>
          <a:prstGeom prst="rect">
            <a:avLst/>
          </a:prstGeom>
          <a:solidFill>
            <a:srgbClr val="81DEF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Indirecta</a:t>
            </a:r>
          </a:p>
        </p:txBody>
      </p:sp>
      <p:sp>
        <p:nvSpPr>
          <p:cNvPr id="228367" name="Rectangle 15"/>
          <p:cNvSpPr>
            <a:spLocks noChangeArrowheads="1"/>
          </p:cNvSpPr>
          <p:nvPr/>
        </p:nvSpPr>
        <p:spPr bwMode="auto">
          <a:xfrm>
            <a:off x="1908175" y="2420938"/>
            <a:ext cx="136842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971550" y="1412875"/>
            <a:ext cx="1709738" cy="1338263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Acción </a:t>
            </a:r>
          </a:p>
          <a:p>
            <a:r>
              <a:rPr lang="es-ES_tradnl" sz="24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Inhibidora</a:t>
            </a:r>
          </a:p>
          <a:p>
            <a:r>
              <a:rPr lang="es-ES_tradnl" sz="32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8369" name="Rectangle 17"/>
          <p:cNvSpPr>
            <a:spLocks noChangeArrowheads="1"/>
          </p:cNvSpPr>
          <p:nvPr/>
        </p:nvSpPr>
        <p:spPr bwMode="auto">
          <a:xfrm>
            <a:off x="3492500" y="486886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0" name="Rectangle 18"/>
          <p:cNvSpPr>
            <a:spLocks noChangeArrowheads="1"/>
          </p:cNvSpPr>
          <p:nvPr/>
        </p:nvSpPr>
        <p:spPr bwMode="auto">
          <a:xfrm>
            <a:off x="5219700" y="3644900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5890956" y="4772025"/>
            <a:ext cx="10160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 dirty="0"/>
              <a:t>Antro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5867400" y="3573463"/>
            <a:ext cx="103028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 dirty="0"/>
              <a:t>Fondo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900112" y="765175"/>
            <a:ext cx="12017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8374" name="Text Box 22"/>
          <p:cNvSpPr txBox="1">
            <a:spLocks noChangeArrowheads="1"/>
          </p:cNvSpPr>
          <p:nvPr/>
        </p:nvSpPr>
        <p:spPr bwMode="auto">
          <a:xfrm>
            <a:off x="3779838" y="2133600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5" name="Text Box 23"/>
          <p:cNvSpPr txBox="1">
            <a:spLocks noChangeArrowheads="1"/>
          </p:cNvSpPr>
          <p:nvPr/>
        </p:nvSpPr>
        <p:spPr bwMode="auto">
          <a:xfrm>
            <a:off x="5076825" y="1700213"/>
            <a:ext cx="592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6" name="Text Box 24"/>
          <p:cNvSpPr txBox="1">
            <a:spLocks noChangeArrowheads="1"/>
          </p:cNvSpPr>
          <p:nvPr/>
        </p:nvSpPr>
        <p:spPr bwMode="auto">
          <a:xfrm>
            <a:off x="1763713" y="4437063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28378" name="Rectangle 26"/>
          <p:cNvSpPr>
            <a:spLocks noChangeArrowheads="1"/>
          </p:cNvSpPr>
          <p:nvPr/>
        </p:nvSpPr>
        <p:spPr bwMode="auto">
          <a:xfrm>
            <a:off x="3779838" y="2708275"/>
            <a:ext cx="10795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79" name="Rectangle 27"/>
          <p:cNvSpPr>
            <a:spLocks noChangeArrowheads="1"/>
          </p:cNvSpPr>
          <p:nvPr/>
        </p:nvSpPr>
        <p:spPr bwMode="auto">
          <a:xfrm>
            <a:off x="5795963" y="2276475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0" name="Rectangle 28"/>
          <p:cNvSpPr>
            <a:spLocks noChangeArrowheads="1"/>
          </p:cNvSpPr>
          <p:nvPr/>
        </p:nvSpPr>
        <p:spPr bwMode="auto">
          <a:xfrm>
            <a:off x="2555875" y="4868863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1" name="Oval 29"/>
          <p:cNvSpPr>
            <a:spLocks noChangeArrowheads="1"/>
          </p:cNvSpPr>
          <p:nvPr/>
        </p:nvSpPr>
        <p:spPr bwMode="auto">
          <a:xfrm>
            <a:off x="2987675" y="494188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2" name="Text Box 30"/>
          <p:cNvSpPr txBox="1">
            <a:spLocks noChangeArrowheads="1"/>
          </p:cNvSpPr>
          <p:nvPr/>
        </p:nvSpPr>
        <p:spPr bwMode="auto">
          <a:xfrm>
            <a:off x="3569054" y="2681873"/>
            <a:ext cx="1358065" cy="369332"/>
          </a:xfrm>
          <a:prstGeom prst="rect">
            <a:avLst/>
          </a:prstGeom>
          <a:solidFill>
            <a:srgbClr val="FFDD7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Parietal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8383" name="Text Box 31"/>
          <p:cNvSpPr txBox="1">
            <a:spLocks noChangeArrowheads="1"/>
          </p:cNvSpPr>
          <p:nvPr/>
        </p:nvSpPr>
        <p:spPr bwMode="auto">
          <a:xfrm rot="4519971">
            <a:off x="5638501" y="2361215"/>
            <a:ext cx="8499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ECF</a:t>
            </a:r>
          </a:p>
        </p:txBody>
      </p:sp>
      <p:sp>
        <p:nvSpPr>
          <p:cNvPr id="228384" name="Text Box 32"/>
          <p:cNvSpPr txBox="1">
            <a:spLocks noChangeArrowheads="1"/>
          </p:cNvSpPr>
          <p:nvPr/>
        </p:nvSpPr>
        <p:spPr bwMode="auto">
          <a:xfrm>
            <a:off x="2484438" y="4941888"/>
            <a:ext cx="782637" cy="336550"/>
          </a:xfrm>
          <a:prstGeom prst="rect">
            <a:avLst/>
          </a:prstGeom>
          <a:solidFill>
            <a:srgbClr val="FFB9B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28385" name="Oval 33"/>
          <p:cNvSpPr>
            <a:spLocks noChangeArrowheads="1"/>
          </p:cNvSpPr>
          <p:nvPr/>
        </p:nvSpPr>
        <p:spPr bwMode="auto">
          <a:xfrm>
            <a:off x="4787900" y="33575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28386" name="Oval 34"/>
          <p:cNvSpPr>
            <a:spLocks noChangeArrowheads="1"/>
          </p:cNvSpPr>
          <p:nvPr/>
        </p:nvSpPr>
        <p:spPr bwMode="auto">
          <a:xfrm>
            <a:off x="6443663" y="20605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87" name="Oval 35"/>
          <p:cNvSpPr>
            <a:spLocks noChangeArrowheads="1"/>
          </p:cNvSpPr>
          <p:nvPr/>
        </p:nvSpPr>
        <p:spPr bwMode="auto">
          <a:xfrm>
            <a:off x="2987675" y="436562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28388" name="Text Box 36"/>
          <p:cNvSpPr txBox="1">
            <a:spLocks noChangeArrowheads="1"/>
          </p:cNvSpPr>
          <p:nvPr/>
        </p:nvSpPr>
        <p:spPr bwMode="auto">
          <a:xfrm>
            <a:off x="2843213" y="4365625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  <p:sp>
        <p:nvSpPr>
          <p:cNvPr id="228389" name="Text Box 37"/>
          <p:cNvSpPr txBox="1">
            <a:spLocks noChangeArrowheads="1"/>
          </p:cNvSpPr>
          <p:nvPr/>
        </p:nvSpPr>
        <p:spPr bwMode="auto">
          <a:xfrm>
            <a:off x="6296464" y="2060848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4711700" y="3297238"/>
            <a:ext cx="50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“D”</a:t>
            </a:r>
          </a:p>
        </p:txBody>
      </p: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7026546" y="464883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172951" y="903513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2" name="Rectángulo 1"/>
          <p:cNvSpPr/>
          <p:nvPr/>
        </p:nvSpPr>
        <p:spPr bwMode="auto">
          <a:xfrm rot="20931227">
            <a:off x="5804426" y="2133600"/>
            <a:ext cx="428625" cy="8725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6" name="Text Box 30"/>
          <p:cNvSpPr txBox="1">
            <a:spLocks noChangeArrowheads="1"/>
          </p:cNvSpPr>
          <p:nvPr/>
        </p:nvSpPr>
        <p:spPr bwMode="auto">
          <a:xfrm rot="4489963">
            <a:off x="5567092" y="2394107"/>
            <a:ext cx="91563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ECL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2" grpId="0" animBg="1"/>
      <p:bldP spid="228364" grpId="0" animBg="1"/>
      <p:bldP spid="22836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7885113" y="162877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19152" name="Picture 16" descr="regualacion sec cel parietal"/>
          <p:cNvPicPr>
            <a:picLocks noChangeAspect="1" noChangeArrowheads="1"/>
          </p:cNvPicPr>
          <p:nvPr/>
        </p:nvPicPr>
        <p:blipFill>
          <a:blip r:embed="rId2">
            <a:lum bright="-54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"/>
          <a:stretch>
            <a:fillRect/>
          </a:stretch>
        </p:blipFill>
        <p:spPr bwMode="auto">
          <a:xfrm>
            <a:off x="1096963" y="1190625"/>
            <a:ext cx="6950075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475275" y="486072"/>
            <a:ext cx="110825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61" name="Text Box 25"/>
          <p:cNvSpPr txBox="1">
            <a:spLocks noChangeArrowheads="1"/>
          </p:cNvSpPr>
          <p:nvPr/>
        </p:nvSpPr>
        <p:spPr bwMode="auto">
          <a:xfrm>
            <a:off x="4785474" y="5282920"/>
            <a:ext cx="1380506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c. </a:t>
            </a:r>
            <a:r>
              <a:rPr lang="es-ES_tradnl" sz="2000" b="0" dirty="0" smtClean="0">
                <a:effectLst/>
              </a:rPr>
              <a:t>Parietal</a:t>
            </a:r>
            <a:endParaRPr lang="es-ES_tradnl" sz="2000" b="0" dirty="0">
              <a:effectLst/>
            </a:endParaRPr>
          </a:p>
        </p:txBody>
      </p:sp>
      <p:sp>
        <p:nvSpPr>
          <p:cNvPr id="219173" name="Rectangle 37"/>
          <p:cNvSpPr>
            <a:spLocks noChangeArrowheads="1"/>
          </p:cNvSpPr>
          <p:nvPr/>
        </p:nvSpPr>
        <p:spPr bwMode="auto">
          <a:xfrm>
            <a:off x="5292725" y="3357563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5380046" y="3123659"/>
            <a:ext cx="1279517" cy="523220"/>
          </a:xfrm>
          <a:prstGeom prst="rect">
            <a:avLst/>
          </a:prstGeom>
          <a:solidFill>
            <a:srgbClr val="E7B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 smtClean="0">
                <a:effectLst/>
              </a:rPr>
              <a:t>Fosforilación</a:t>
            </a:r>
          </a:p>
          <a:p>
            <a:r>
              <a:rPr lang="es-ES_tradnl" sz="1400" dirty="0" smtClean="0">
                <a:effectLst/>
              </a:rPr>
              <a:t>Bomba H</a:t>
            </a:r>
            <a:r>
              <a:rPr lang="es-ES_tradnl" sz="1400" baseline="30000" dirty="0" smtClean="0">
                <a:effectLst/>
              </a:rPr>
              <a:t>+</a:t>
            </a:r>
            <a:endParaRPr lang="es-ES_tradnl" sz="1400" baseline="30000" dirty="0">
              <a:effectLst/>
            </a:endParaRPr>
          </a:p>
        </p:txBody>
      </p:sp>
      <p:sp>
        <p:nvSpPr>
          <p:cNvPr id="219175" name="Rectangle 39"/>
          <p:cNvSpPr>
            <a:spLocks noChangeArrowheads="1"/>
          </p:cNvSpPr>
          <p:nvPr/>
        </p:nvSpPr>
        <p:spPr bwMode="auto">
          <a:xfrm>
            <a:off x="6372225" y="393382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6" name="Text Box 40"/>
          <p:cNvSpPr txBox="1">
            <a:spLocks noChangeArrowheads="1"/>
          </p:cNvSpPr>
          <p:nvPr/>
        </p:nvSpPr>
        <p:spPr bwMode="auto">
          <a:xfrm>
            <a:off x="6659563" y="4076700"/>
            <a:ext cx="774700" cy="519113"/>
          </a:xfrm>
          <a:prstGeom prst="rect">
            <a:avLst/>
          </a:prstGeom>
          <a:solidFill>
            <a:srgbClr val="CACAF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CC009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HCl</a:t>
            </a:r>
          </a:p>
        </p:txBody>
      </p:sp>
      <p:sp>
        <p:nvSpPr>
          <p:cNvPr id="219181" name="Oval 45"/>
          <p:cNvSpPr>
            <a:spLocks noChangeArrowheads="1"/>
          </p:cNvSpPr>
          <p:nvPr/>
        </p:nvSpPr>
        <p:spPr bwMode="auto">
          <a:xfrm>
            <a:off x="1258888" y="1628775"/>
            <a:ext cx="6492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6" name="Oval 20"/>
          <p:cNvSpPr>
            <a:spLocks noChangeArrowheads="1"/>
          </p:cNvSpPr>
          <p:nvPr/>
        </p:nvSpPr>
        <p:spPr bwMode="auto">
          <a:xfrm>
            <a:off x="1258888" y="1557338"/>
            <a:ext cx="574675" cy="431800"/>
          </a:xfrm>
          <a:prstGeom prst="ellipse">
            <a:avLst/>
          </a:prstGeom>
          <a:solidFill>
            <a:srgbClr val="89B9FF"/>
          </a:solidFill>
          <a:ln w="28575">
            <a:solidFill>
              <a:srgbClr val="154D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2" name="Oval 46"/>
          <p:cNvSpPr>
            <a:spLocks noChangeArrowheads="1"/>
          </p:cNvSpPr>
          <p:nvPr/>
        </p:nvSpPr>
        <p:spPr bwMode="auto">
          <a:xfrm>
            <a:off x="1979613" y="2276475"/>
            <a:ext cx="8636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5" name="Oval 19"/>
          <p:cNvSpPr>
            <a:spLocks noChangeArrowheads="1"/>
          </p:cNvSpPr>
          <p:nvPr/>
        </p:nvSpPr>
        <p:spPr bwMode="auto">
          <a:xfrm>
            <a:off x="1655763" y="2205038"/>
            <a:ext cx="1403350" cy="360362"/>
          </a:xfrm>
          <a:prstGeom prst="ellipse">
            <a:avLst/>
          </a:prstGeom>
          <a:solidFill>
            <a:srgbClr val="F59577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4" name="Oval 48"/>
          <p:cNvSpPr>
            <a:spLocks noChangeArrowheads="1"/>
          </p:cNvSpPr>
          <p:nvPr/>
        </p:nvSpPr>
        <p:spPr bwMode="auto">
          <a:xfrm>
            <a:off x="1547813" y="5013325"/>
            <a:ext cx="4318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53" name="Oval 17"/>
          <p:cNvSpPr>
            <a:spLocks noChangeArrowheads="1"/>
          </p:cNvSpPr>
          <p:nvPr/>
        </p:nvSpPr>
        <p:spPr bwMode="auto">
          <a:xfrm>
            <a:off x="1547813" y="4868863"/>
            <a:ext cx="431800" cy="360362"/>
          </a:xfrm>
          <a:prstGeom prst="ellipse">
            <a:avLst/>
          </a:prstGeom>
          <a:solidFill>
            <a:srgbClr val="FBC1C9"/>
          </a:solid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5" name="Oval 49"/>
          <p:cNvSpPr>
            <a:spLocks noChangeArrowheads="1"/>
          </p:cNvSpPr>
          <p:nvPr/>
        </p:nvSpPr>
        <p:spPr bwMode="auto">
          <a:xfrm>
            <a:off x="1908175" y="3357563"/>
            <a:ext cx="6477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72" name="Text Box 36"/>
          <p:cNvSpPr txBox="1">
            <a:spLocks noChangeArrowheads="1"/>
          </p:cNvSpPr>
          <p:nvPr/>
        </p:nvSpPr>
        <p:spPr bwMode="auto">
          <a:xfrm>
            <a:off x="1812925" y="3573463"/>
            <a:ext cx="74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c.ECL</a:t>
            </a:r>
          </a:p>
        </p:txBody>
      </p:sp>
      <p:sp>
        <p:nvSpPr>
          <p:cNvPr id="219186" name="Oval 50"/>
          <p:cNvSpPr>
            <a:spLocks noChangeArrowheads="1"/>
          </p:cNvSpPr>
          <p:nvPr/>
        </p:nvSpPr>
        <p:spPr bwMode="auto">
          <a:xfrm>
            <a:off x="3779838" y="2276475"/>
            <a:ext cx="576262" cy="5048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87" name="Text Box 51"/>
          <p:cNvSpPr txBox="1">
            <a:spLocks noChangeArrowheads="1"/>
          </p:cNvSpPr>
          <p:nvPr/>
        </p:nvSpPr>
        <p:spPr bwMode="auto">
          <a:xfrm>
            <a:off x="3708400" y="2349500"/>
            <a:ext cx="725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19157" name="Oval 21"/>
          <p:cNvSpPr>
            <a:spLocks noChangeArrowheads="1"/>
          </p:cNvSpPr>
          <p:nvPr/>
        </p:nvSpPr>
        <p:spPr bwMode="auto">
          <a:xfrm>
            <a:off x="3747294" y="2287289"/>
            <a:ext cx="647700" cy="504825"/>
          </a:xfrm>
          <a:prstGeom prst="ellipse">
            <a:avLst/>
          </a:prstGeom>
          <a:noFill/>
          <a:ln w="38100">
            <a:solidFill>
              <a:srgbClr val="660066"/>
            </a:solidFill>
            <a:prstDash val="sysDot"/>
            <a:round/>
            <a:headEnd/>
            <a:tailEnd/>
          </a:ln>
          <a:effectLst>
            <a:outerShdw dist="25400" dir="1404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9" name="Oval 53"/>
          <p:cNvSpPr>
            <a:spLocks noChangeArrowheads="1"/>
          </p:cNvSpPr>
          <p:nvPr/>
        </p:nvSpPr>
        <p:spPr bwMode="auto">
          <a:xfrm>
            <a:off x="5005388" y="4508500"/>
            <a:ext cx="503237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90" name="Text Box 54"/>
          <p:cNvSpPr txBox="1">
            <a:spLocks noChangeArrowheads="1"/>
          </p:cNvSpPr>
          <p:nvPr/>
        </p:nvSpPr>
        <p:spPr bwMode="auto">
          <a:xfrm>
            <a:off x="5008563" y="4484688"/>
            <a:ext cx="585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19158" name="Oval 22"/>
          <p:cNvSpPr>
            <a:spLocks noChangeArrowheads="1"/>
          </p:cNvSpPr>
          <p:nvPr/>
        </p:nvSpPr>
        <p:spPr bwMode="auto">
          <a:xfrm>
            <a:off x="5003800" y="4437063"/>
            <a:ext cx="576263" cy="431800"/>
          </a:xfrm>
          <a:prstGeom prst="ellipse">
            <a:avLst/>
          </a:prstGeom>
          <a:noFill/>
          <a:ln w="38100">
            <a:solidFill>
              <a:srgbClr val="660066"/>
            </a:solidFill>
            <a:prstDash val="sysDot"/>
            <a:round/>
            <a:headEnd/>
            <a:tailEnd/>
          </a:ln>
          <a:effectLst>
            <a:outerShdw dist="25400" dir="1404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1547813" y="4868863"/>
            <a:ext cx="33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219192" name="Oval 56"/>
          <p:cNvSpPr>
            <a:spLocks noChangeArrowheads="1"/>
          </p:cNvSpPr>
          <p:nvPr/>
        </p:nvSpPr>
        <p:spPr bwMode="auto">
          <a:xfrm>
            <a:off x="1908175" y="4365625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9177" name="Text Box 41"/>
          <p:cNvSpPr txBox="1">
            <a:spLocks noChangeArrowheads="1"/>
          </p:cNvSpPr>
          <p:nvPr/>
        </p:nvSpPr>
        <p:spPr bwMode="auto">
          <a:xfrm>
            <a:off x="1258888" y="1630363"/>
            <a:ext cx="592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19178" name="Text Box 42"/>
          <p:cNvSpPr txBox="1">
            <a:spLocks noChangeArrowheads="1"/>
          </p:cNvSpPr>
          <p:nvPr/>
        </p:nvSpPr>
        <p:spPr bwMode="auto">
          <a:xfrm>
            <a:off x="1735138" y="2260600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219193" name="Text Box 57"/>
          <p:cNvSpPr txBox="1">
            <a:spLocks noChangeArrowheads="1"/>
          </p:cNvSpPr>
          <p:nvPr/>
        </p:nvSpPr>
        <p:spPr bwMode="auto">
          <a:xfrm>
            <a:off x="7856031" y="4085032"/>
            <a:ext cx="69281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LUZ</a:t>
            </a:r>
          </a:p>
        </p:txBody>
      </p:sp>
      <p:sp>
        <p:nvSpPr>
          <p:cNvPr id="219194" name="Text Box 58"/>
          <p:cNvSpPr txBox="1">
            <a:spLocks noChangeArrowheads="1"/>
          </p:cNvSpPr>
          <p:nvPr/>
        </p:nvSpPr>
        <p:spPr bwMode="auto">
          <a:xfrm>
            <a:off x="510794" y="5661025"/>
            <a:ext cx="185178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INTERSTICIO</a:t>
            </a:r>
          </a:p>
        </p:txBody>
      </p:sp>
      <p:sp>
        <p:nvSpPr>
          <p:cNvPr id="219195" name="Line 59"/>
          <p:cNvSpPr>
            <a:spLocks noChangeShapeType="1"/>
          </p:cNvSpPr>
          <p:nvPr/>
        </p:nvSpPr>
        <p:spPr bwMode="auto">
          <a:xfrm>
            <a:off x="5432312" y="3804684"/>
            <a:ext cx="935038" cy="431800"/>
          </a:xfrm>
          <a:prstGeom prst="line">
            <a:avLst/>
          </a:prstGeom>
          <a:noFill/>
          <a:ln w="57150">
            <a:solidFill>
              <a:srgbClr val="66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" name="2 Elipse"/>
          <p:cNvSpPr/>
          <p:nvPr/>
        </p:nvSpPr>
        <p:spPr bwMode="auto">
          <a:xfrm>
            <a:off x="1979613" y="5013176"/>
            <a:ext cx="288925" cy="53702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51378" y="5013176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4" name="3 Elipse"/>
          <p:cNvSpPr/>
          <p:nvPr/>
        </p:nvSpPr>
        <p:spPr bwMode="auto">
          <a:xfrm>
            <a:off x="1474788" y="4020584"/>
            <a:ext cx="338137" cy="31567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390643" y="3897930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5" name="4 Elipse"/>
          <p:cNvSpPr/>
          <p:nvPr/>
        </p:nvSpPr>
        <p:spPr bwMode="auto">
          <a:xfrm>
            <a:off x="2123727" y="4365104"/>
            <a:ext cx="432147" cy="48629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123728" y="4293096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219154" name="Oval 18"/>
          <p:cNvSpPr>
            <a:spLocks noChangeArrowheads="1"/>
          </p:cNvSpPr>
          <p:nvPr/>
        </p:nvSpPr>
        <p:spPr bwMode="auto">
          <a:xfrm>
            <a:off x="1763936" y="4365625"/>
            <a:ext cx="431800" cy="431800"/>
          </a:xfrm>
          <a:prstGeom prst="ellipse">
            <a:avLst/>
          </a:prstGeom>
          <a:solidFill>
            <a:srgbClr val="F4E9AA"/>
          </a:solidFill>
          <a:ln w="28575">
            <a:solidFill>
              <a:srgbClr val="FACA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9179" name="Text Box 43"/>
          <p:cNvSpPr txBox="1">
            <a:spLocks noChangeArrowheads="1"/>
          </p:cNvSpPr>
          <p:nvPr/>
        </p:nvSpPr>
        <p:spPr bwMode="auto">
          <a:xfrm>
            <a:off x="1691482" y="4398169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6" name="5 Elipse"/>
          <p:cNvSpPr/>
          <p:nvPr/>
        </p:nvSpPr>
        <p:spPr bwMode="auto">
          <a:xfrm>
            <a:off x="1258888" y="3357563"/>
            <a:ext cx="458787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1324765" y="3367673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7" name="6 Elipse"/>
          <p:cNvSpPr/>
          <p:nvPr/>
        </p:nvSpPr>
        <p:spPr bwMode="auto">
          <a:xfrm>
            <a:off x="2584110" y="2565400"/>
            <a:ext cx="475003" cy="31036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2527442" y="2564904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FF0000"/>
                </a:solidFill>
              </a:rPr>
              <a:t>+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8" name="7 Elipse"/>
          <p:cNvSpPr/>
          <p:nvPr/>
        </p:nvSpPr>
        <p:spPr bwMode="auto">
          <a:xfrm>
            <a:off x="1820519" y="1454150"/>
            <a:ext cx="303209" cy="3905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1156346" y="2686050"/>
            <a:ext cx="391318" cy="21740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1763688" y="1484784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0000CC"/>
                </a:solidFill>
              </a:rPr>
              <a:t>-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49" name="48 CuadroTexto"/>
          <p:cNvSpPr txBox="1"/>
          <p:nvPr/>
        </p:nvSpPr>
        <p:spPr>
          <a:xfrm>
            <a:off x="1187624" y="2658398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</a:t>
            </a:r>
            <a:r>
              <a:rPr lang="es-VE" dirty="0" smtClean="0">
                <a:solidFill>
                  <a:srgbClr val="0000CC"/>
                </a:solidFill>
              </a:rPr>
              <a:t>-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7026546" y="468672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7198066" y="886844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74" grpId="0" animBg="1"/>
      <p:bldP spid="219176" grpId="0" animBg="1"/>
      <p:bldP spid="219156" grpId="0" animBg="1"/>
      <p:bldP spid="219155" grpId="0" animBg="1"/>
      <p:bldP spid="219153" grpId="0" animBg="1"/>
      <p:bldP spid="219157" grpId="0" animBg="1"/>
      <p:bldP spid="219157" grpId="1" animBg="1"/>
      <p:bldP spid="219158" grpId="0" animBg="1"/>
      <p:bldP spid="219158" grpId="1" animBg="1"/>
      <p:bldP spid="219195" grpId="0" animBg="1"/>
      <p:bldP spid="21915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31" name="Picture 11" descr="regulacionsec hcl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r="7629" b="13918"/>
          <a:stretch>
            <a:fillRect/>
          </a:stretch>
        </p:blipFill>
        <p:spPr bwMode="auto">
          <a:xfrm>
            <a:off x="1331913" y="333375"/>
            <a:ext cx="6192837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1692275" y="1016000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2987675" y="944563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5" name="Text Box 15"/>
          <p:cNvSpPr txBox="1">
            <a:spLocks noChangeArrowheads="1"/>
          </p:cNvSpPr>
          <p:nvPr/>
        </p:nvSpPr>
        <p:spPr bwMode="auto">
          <a:xfrm>
            <a:off x="4044950" y="908050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5773142" y="1628775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6372225" y="1700213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38" name="Oval 18"/>
          <p:cNvSpPr>
            <a:spLocks noChangeArrowheads="1"/>
          </p:cNvSpPr>
          <p:nvPr/>
        </p:nvSpPr>
        <p:spPr bwMode="auto">
          <a:xfrm>
            <a:off x="2987675" y="4149725"/>
            <a:ext cx="863600" cy="574675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3203575" y="4724400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5867400" y="3357563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09941" name="Oval 21"/>
          <p:cNvSpPr>
            <a:spLocks noChangeArrowheads="1"/>
          </p:cNvSpPr>
          <p:nvPr/>
        </p:nvSpPr>
        <p:spPr bwMode="auto">
          <a:xfrm>
            <a:off x="4932363" y="3933825"/>
            <a:ext cx="863600" cy="57467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2" name="Text Box 22"/>
          <p:cNvSpPr txBox="1">
            <a:spLocks noChangeArrowheads="1"/>
          </p:cNvSpPr>
          <p:nvPr/>
        </p:nvSpPr>
        <p:spPr bwMode="auto">
          <a:xfrm>
            <a:off x="5124450" y="4471988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209943" name="Text Box 23"/>
          <p:cNvSpPr txBox="1">
            <a:spLocks noChangeArrowheads="1"/>
          </p:cNvSpPr>
          <p:nvPr/>
        </p:nvSpPr>
        <p:spPr bwMode="auto">
          <a:xfrm>
            <a:off x="581026" y="1869613"/>
            <a:ext cx="995362" cy="609600"/>
          </a:xfrm>
          <a:prstGeom prst="rect">
            <a:avLst/>
          </a:prstGeom>
          <a:solidFill>
            <a:srgbClr val="D5EBED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BORDE </a:t>
            </a:r>
          </a:p>
          <a:p>
            <a:r>
              <a:rPr lang="es-ES">
                <a:effectLst/>
              </a:rPr>
              <a:t>BASAL</a:t>
            </a:r>
          </a:p>
        </p:txBody>
      </p:sp>
      <p:sp>
        <p:nvSpPr>
          <p:cNvPr id="209946" name="Text Box 26"/>
          <p:cNvSpPr txBox="1">
            <a:spLocks noChangeArrowheads="1"/>
          </p:cNvSpPr>
          <p:nvPr/>
        </p:nvSpPr>
        <p:spPr bwMode="auto">
          <a:xfrm>
            <a:off x="6999288" y="995536"/>
            <a:ext cx="163195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47" name="Text Box 27"/>
          <p:cNvSpPr txBox="1">
            <a:spLocks noChangeArrowheads="1"/>
          </p:cNvSpPr>
          <p:nvPr/>
        </p:nvSpPr>
        <p:spPr bwMode="auto">
          <a:xfrm>
            <a:off x="1619250" y="333375"/>
            <a:ext cx="900113" cy="3667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Neural</a:t>
            </a:r>
          </a:p>
        </p:txBody>
      </p:sp>
      <p:sp>
        <p:nvSpPr>
          <p:cNvPr id="209948" name="Text Box 28"/>
          <p:cNvSpPr txBox="1">
            <a:spLocks noChangeArrowheads="1"/>
          </p:cNvSpPr>
          <p:nvPr/>
        </p:nvSpPr>
        <p:spPr bwMode="auto">
          <a:xfrm>
            <a:off x="2700338" y="333375"/>
            <a:ext cx="1187450" cy="366713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Hormonal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3984625" y="333375"/>
            <a:ext cx="1174750" cy="366713"/>
          </a:xfrm>
          <a:prstGeom prst="rect">
            <a:avLst/>
          </a:prstGeom>
          <a:solidFill>
            <a:srgbClr val="FFA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Paracrina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5508625" y="1052513"/>
            <a:ext cx="1174750" cy="366712"/>
          </a:xfrm>
          <a:prstGeom prst="rect">
            <a:avLst/>
          </a:prstGeom>
          <a:solidFill>
            <a:srgbClr val="FFA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Paracrina</a:t>
            </a:r>
          </a:p>
        </p:txBody>
      </p:sp>
      <p:sp>
        <p:nvSpPr>
          <p:cNvPr id="209951" name="Rectangle 31"/>
          <p:cNvSpPr>
            <a:spLocks noChangeArrowheads="1"/>
          </p:cNvSpPr>
          <p:nvPr/>
        </p:nvSpPr>
        <p:spPr bwMode="auto">
          <a:xfrm>
            <a:off x="6300788" y="5734050"/>
            <a:ext cx="7191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2" name="Line 32"/>
          <p:cNvSpPr>
            <a:spLocks noChangeShapeType="1"/>
          </p:cNvSpPr>
          <p:nvPr/>
        </p:nvSpPr>
        <p:spPr bwMode="auto">
          <a:xfrm>
            <a:off x="7451725" y="2708275"/>
            <a:ext cx="215900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53" name="Rectangle 33"/>
          <p:cNvSpPr>
            <a:spLocks noChangeArrowheads="1"/>
          </p:cNvSpPr>
          <p:nvPr/>
        </p:nvSpPr>
        <p:spPr bwMode="auto">
          <a:xfrm>
            <a:off x="7092950" y="5445125"/>
            <a:ext cx="5032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4" name="Oval 34"/>
          <p:cNvSpPr>
            <a:spLocks noChangeArrowheads="1"/>
          </p:cNvSpPr>
          <p:nvPr/>
        </p:nvSpPr>
        <p:spPr bwMode="auto">
          <a:xfrm>
            <a:off x="7019925" y="5157788"/>
            <a:ext cx="6477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5" name="Rectangle 35"/>
          <p:cNvSpPr>
            <a:spLocks noChangeArrowheads="1"/>
          </p:cNvSpPr>
          <p:nvPr/>
        </p:nvSpPr>
        <p:spPr bwMode="auto">
          <a:xfrm>
            <a:off x="7019925" y="501332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6" name="Rectangle 36"/>
          <p:cNvSpPr>
            <a:spLocks noChangeArrowheads="1"/>
          </p:cNvSpPr>
          <p:nvPr/>
        </p:nvSpPr>
        <p:spPr bwMode="auto">
          <a:xfrm>
            <a:off x="7523163" y="2636838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4" name="Text Box 24"/>
          <p:cNvSpPr txBox="1">
            <a:spLocks noChangeArrowheads="1"/>
          </p:cNvSpPr>
          <p:nvPr/>
        </p:nvSpPr>
        <p:spPr bwMode="auto">
          <a:xfrm>
            <a:off x="6887216" y="5409591"/>
            <a:ext cx="968375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BORDE</a:t>
            </a:r>
          </a:p>
          <a:p>
            <a:r>
              <a:rPr lang="es-ES" dirty="0">
                <a:effectLst/>
              </a:rPr>
              <a:t>APICAL</a:t>
            </a:r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4560889" y="6105013"/>
            <a:ext cx="563562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66CC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H</a:t>
            </a:r>
            <a:r>
              <a:rPr lang="en-US" sz="2400" b="0" baseline="30000" dirty="0">
                <a:effectLst/>
              </a:rPr>
              <a:t>+</a:t>
            </a:r>
          </a:p>
        </p:txBody>
      </p:sp>
      <p:sp>
        <p:nvSpPr>
          <p:cNvPr id="209965" name="Rectangle 45"/>
          <p:cNvSpPr>
            <a:spLocks noChangeArrowheads="1"/>
          </p:cNvSpPr>
          <p:nvPr/>
        </p:nvSpPr>
        <p:spPr bwMode="auto">
          <a:xfrm>
            <a:off x="6227763" y="2205038"/>
            <a:ext cx="5762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73" name="Text Box 53"/>
          <p:cNvSpPr txBox="1">
            <a:spLocks noChangeArrowheads="1"/>
          </p:cNvSpPr>
          <p:nvPr/>
        </p:nvSpPr>
        <p:spPr bwMode="auto">
          <a:xfrm>
            <a:off x="2916238" y="3062288"/>
            <a:ext cx="458787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Gq</a:t>
            </a:r>
          </a:p>
        </p:txBody>
      </p:sp>
      <p:sp>
        <p:nvSpPr>
          <p:cNvPr id="209974" name="Text Box 54"/>
          <p:cNvSpPr txBox="1">
            <a:spLocks noChangeArrowheads="1"/>
          </p:cNvSpPr>
          <p:nvPr/>
        </p:nvSpPr>
        <p:spPr bwMode="auto">
          <a:xfrm>
            <a:off x="4121150" y="2990850"/>
            <a:ext cx="4508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Gs</a:t>
            </a:r>
          </a:p>
        </p:txBody>
      </p:sp>
      <p:sp>
        <p:nvSpPr>
          <p:cNvPr id="209975" name="Text Box 55"/>
          <p:cNvSpPr txBox="1">
            <a:spLocks noChangeArrowheads="1"/>
          </p:cNvSpPr>
          <p:nvPr/>
        </p:nvSpPr>
        <p:spPr bwMode="auto">
          <a:xfrm>
            <a:off x="5795963" y="2990850"/>
            <a:ext cx="4032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Gi</a:t>
            </a:r>
          </a:p>
        </p:txBody>
      </p:sp>
      <p:sp>
        <p:nvSpPr>
          <p:cNvPr id="209979" name="Oval 59"/>
          <p:cNvSpPr>
            <a:spLocks noChangeArrowheads="1"/>
          </p:cNvSpPr>
          <p:nvPr/>
        </p:nvSpPr>
        <p:spPr bwMode="auto">
          <a:xfrm>
            <a:off x="6300788" y="4005263"/>
            <a:ext cx="1223962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81" name="Rectangle 61"/>
          <p:cNvSpPr>
            <a:spLocks noChangeArrowheads="1"/>
          </p:cNvSpPr>
          <p:nvPr/>
        </p:nvSpPr>
        <p:spPr bwMode="auto">
          <a:xfrm>
            <a:off x="3779838" y="4868863"/>
            <a:ext cx="14398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59" name="Text Box 39"/>
          <p:cNvSpPr txBox="1">
            <a:spLocks noChangeArrowheads="1"/>
          </p:cNvSpPr>
          <p:nvPr/>
        </p:nvSpPr>
        <p:spPr bwMode="auto">
          <a:xfrm>
            <a:off x="3748088" y="4948238"/>
            <a:ext cx="1931987" cy="669925"/>
          </a:xfrm>
          <a:prstGeom prst="rect">
            <a:avLst/>
          </a:prstGeom>
          <a:solidFill>
            <a:srgbClr val="CACAF2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endParaRPr lang="es-ES" sz="800">
              <a:effectLst/>
            </a:endParaRPr>
          </a:p>
          <a:p>
            <a:pPr algn="l"/>
            <a:r>
              <a:rPr lang="es-ES" sz="2000">
                <a:effectLst/>
              </a:rPr>
              <a:t>H</a:t>
            </a:r>
            <a:r>
              <a:rPr lang="en-US" sz="2000" baseline="30000">
                <a:effectLst/>
              </a:rPr>
              <a:t>+</a:t>
            </a:r>
            <a:r>
              <a:rPr lang="es-ES" sz="2000">
                <a:effectLst/>
              </a:rPr>
              <a:t>-K</a:t>
            </a:r>
            <a:r>
              <a:rPr lang="en-US" sz="2000" baseline="30000">
                <a:effectLst/>
              </a:rPr>
              <a:t>+</a:t>
            </a:r>
            <a:r>
              <a:rPr lang="es-ES" sz="2000">
                <a:effectLst/>
              </a:rPr>
              <a:t> ATPasa</a:t>
            </a:r>
          </a:p>
          <a:p>
            <a:pPr algn="l"/>
            <a:endParaRPr lang="es-ES" sz="800">
              <a:effectLst/>
            </a:endParaRPr>
          </a:p>
        </p:txBody>
      </p:sp>
      <p:sp>
        <p:nvSpPr>
          <p:cNvPr id="209957" name="Line 37"/>
          <p:cNvSpPr>
            <a:spLocks noChangeShapeType="1"/>
          </p:cNvSpPr>
          <p:nvPr/>
        </p:nvSpPr>
        <p:spPr bwMode="auto">
          <a:xfrm>
            <a:off x="4427539" y="5589588"/>
            <a:ext cx="0" cy="7207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82" name="Rectangle 62"/>
          <p:cNvSpPr>
            <a:spLocks noChangeArrowheads="1"/>
          </p:cNvSpPr>
          <p:nvPr/>
        </p:nvSpPr>
        <p:spPr bwMode="auto">
          <a:xfrm>
            <a:off x="2051050" y="2133600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3" name="Group 63"/>
          <p:cNvGrpSpPr>
            <a:grpSpLocks/>
          </p:cNvGrpSpPr>
          <p:nvPr/>
        </p:nvGrpSpPr>
        <p:grpSpPr bwMode="auto">
          <a:xfrm>
            <a:off x="1979615" y="2132856"/>
            <a:ext cx="936626" cy="576263"/>
            <a:chOff x="1202" y="1797"/>
            <a:chExt cx="590" cy="363"/>
          </a:xfrm>
        </p:grpSpPr>
        <p:sp>
          <p:nvSpPr>
            <p:cNvPr id="209961" name="Rectangle 41"/>
            <p:cNvSpPr>
              <a:spLocks noChangeArrowheads="1"/>
            </p:cNvSpPr>
            <p:nvPr/>
          </p:nvSpPr>
          <p:spPr bwMode="auto">
            <a:xfrm>
              <a:off x="1202" y="1797"/>
              <a:ext cx="590" cy="363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6" name="Text Box 46"/>
            <p:cNvSpPr txBox="1">
              <a:spLocks noChangeArrowheads="1"/>
            </p:cNvSpPr>
            <p:nvPr/>
          </p:nvSpPr>
          <p:spPr bwMode="auto">
            <a:xfrm>
              <a:off x="1292" y="1884"/>
              <a:ext cx="3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M3</a:t>
              </a:r>
            </a:p>
          </p:txBody>
        </p:sp>
      </p:grpSp>
      <p:sp>
        <p:nvSpPr>
          <p:cNvPr id="209985" name="Rectangle 65"/>
          <p:cNvSpPr>
            <a:spLocks noChangeArrowheads="1"/>
          </p:cNvSpPr>
          <p:nvPr/>
        </p:nvSpPr>
        <p:spPr bwMode="auto">
          <a:xfrm>
            <a:off x="3276600" y="2060575"/>
            <a:ext cx="7191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4" name="Group 64"/>
          <p:cNvGrpSpPr>
            <a:grpSpLocks/>
          </p:cNvGrpSpPr>
          <p:nvPr/>
        </p:nvGrpSpPr>
        <p:grpSpPr bwMode="auto">
          <a:xfrm>
            <a:off x="3276600" y="2133600"/>
            <a:ext cx="719138" cy="576263"/>
            <a:chOff x="2018" y="1752"/>
            <a:chExt cx="453" cy="363"/>
          </a:xfrm>
        </p:grpSpPr>
        <p:sp>
          <p:nvSpPr>
            <p:cNvPr id="209962" name="Rectangle 42"/>
            <p:cNvSpPr>
              <a:spLocks noChangeArrowheads="1"/>
            </p:cNvSpPr>
            <p:nvPr/>
          </p:nvSpPr>
          <p:spPr bwMode="auto">
            <a:xfrm>
              <a:off x="2018" y="1752"/>
              <a:ext cx="453" cy="363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7" name="Text Box 47"/>
            <p:cNvSpPr txBox="1">
              <a:spLocks noChangeArrowheads="1"/>
            </p:cNvSpPr>
            <p:nvPr/>
          </p:nvSpPr>
          <p:spPr bwMode="auto">
            <a:xfrm>
              <a:off x="2018" y="1797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CCK</a:t>
              </a:r>
              <a:r>
                <a:rPr lang="es-ES_tradnl" sz="1800" b="0" baseline="-25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</a:p>
          </p:txBody>
        </p:sp>
      </p:grpSp>
      <p:sp>
        <p:nvSpPr>
          <p:cNvPr id="209987" name="Rectangle 67"/>
          <p:cNvSpPr>
            <a:spLocks noChangeArrowheads="1"/>
          </p:cNvSpPr>
          <p:nvPr/>
        </p:nvSpPr>
        <p:spPr bwMode="auto">
          <a:xfrm>
            <a:off x="4284663" y="2060575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09986" name="Group 66"/>
          <p:cNvGrpSpPr>
            <a:grpSpLocks/>
          </p:cNvGrpSpPr>
          <p:nvPr/>
        </p:nvGrpSpPr>
        <p:grpSpPr bwMode="auto">
          <a:xfrm>
            <a:off x="4356100" y="2133600"/>
            <a:ext cx="863600" cy="576263"/>
            <a:chOff x="2744" y="1752"/>
            <a:chExt cx="544" cy="363"/>
          </a:xfrm>
        </p:grpSpPr>
        <p:sp>
          <p:nvSpPr>
            <p:cNvPr id="209963" name="Rectangle 43"/>
            <p:cNvSpPr>
              <a:spLocks noChangeArrowheads="1"/>
            </p:cNvSpPr>
            <p:nvPr/>
          </p:nvSpPr>
          <p:spPr bwMode="auto">
            <a:xfrm>
              <a:off x="2744" y="1752"/>
              <a:ext cx="544" cy="363"/>
            </a:xfrm>
            <a:prstGeom prst="rect">
              <a:avLst/>
            </a:prstGeom>
            <a:solidFill>
              <a:srgbClr val="FFA7A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09968" name="Text Box 48"/>
            <p:cNvSpPr txBox="1">
              <a:spLocks noChangeArrowheads="1"/>
            </p:cNvSpPr>
            <p:nvPr/>
          </p:nvSpPr>
          <p:spPr bwMode="auto">
            <a:xfrm>
              <a:off x="2873" y="1797"/>
              <a:ext cx="2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800" b="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s-ES_tradnl" sz="1800" b="0" baseline="-25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</p:grpSp>
      <p:sp>
        <p:nvSpPr>
          <p:cNvPr id="209988" name="Rectangle 68"/>
          <p:cNvSpPr>
            <a:spLocks noChangeArrowheads="1"/>
          </p:cNvSpPr>
          <p:nvPr/>
        </p:nvSpPr>
        <p:spPr bwMode="auto">
          <a:xfrm>
            <a:off x="5580063" y="2205038"/>
            <a:ext cx="5048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69" name="Text Box 49"/>
          <p:cNvSpPr txBox="1">
            <a:spLocks noChangeArrowheads="1"/>
          </p:cNvSpPr>
          <p:nvPr/>
        </p:nvSpPr>
        <p:spPr bwMode="auto">
          <a:xfrm>
            <a:off x="5508625" y="2205038"/>
            <a:ext cx="660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SS2R</a:t>
            </a:r>
          </a:p>
        </p:txBody>
      </p:sp>
      <p:sp>
        <p:nvSpPr>
          <p:cNvPr id="209989" name="Rectangle 69"/>
          <p:cNvSpPr>
            <a:spLocks noChangeArrowheads="1"/>
          </p:cNvSpPr>
          <p:nvPr/>
        </p:nvSpPr>
        <p:spPr bwMode="auto">
          <a:xfrm>
            <a:off x="2484438" y="1773238"/>
            <a:ext cx="5746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0" name="Rectangle 70"/>
          <p:cNvSpPr>
            <a:spLocks noChangeArrowheads="1"/>
          </p:cNvSpPr>
          <p:nvPr/>
        </p:nvSpPr>
        <p:spPr bwMode="auto">
          <a:xfrm>
            <a:off x="4859338" y="1700213"/>
            <a:ext cx="792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1" name="Rectangle 71"/>
          <p:cNvSpPr>
            <a:spLocks noChangeArrowheads="1"/>
          </p:cNvSpPr>
          <p:nvPr/>
        </p:nvSpPr>
        <p:spPr bwMode="auto">
          <a:xfrm>
            <a:off x="4643438" y="566102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92" name="Text Box 72"/>
          <p:cNvSpPr txBox="1">
            <a:spLocks noChangeArrowheads="1"/>
          </p:cNvSpPr>
          <p:nvPr/>
        </p:nvSpPr>
        <p:spPr bwMode="auto">
          <a:xfrm>
            <a:off x="2505075" y="1748245"/>
            <a:ext cx="914400" cy="30480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/>
              </a:rPr>
              <a:t>Atropina</a:t>
            </a:r>
          </a:p>
        </p:txBody>
      </p:sp>
      <p:sp>
        <p:nvSpPr>
          <p:cNvPr id="209993" name="Text Box 73"/>
          <p:cNvSpPr txBox="1">
            <a:spLocks noChangeArrowheads="1"/>
          </p:cNvSpPr>
          <p:nvPr/>
        </p:nvSpPr>
        <p:spPr bwMode="auto">
          <a:xfrm>
            <a:off x="4826692" y="1686719"/>
            <a:ext cx="942887" cy="276999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Cimetidina</a:t>
            </a:r>
          </a:p>
        </p:txBody>
      </p:sp>
      <p:sp>
        <p:nvSpPr>
          <p:cNvPr id="209994" name="Text Box 74"/>
          <p:cNvSpPr txBox="1">
            <a:spLocks noChangeArrowheads="1"/>
          </p:cNvSpPr>
          <p:nvPr/>
        </p:nvSpPr>
        <p:spPr bwMode="auto">
          <a:xfrm>
            <a:off x="4630406" y="5703094"/>
            <a:ext cx="1208087" cy="33655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Omeprazol</a:t>
            </a:r>
          </a:p>
        </p:txBody>
      </p:sp>
      <p:sp>
        <p:nvSpPr>
          <p:cNvPr id="209996" name="Text Box 76"/>
          <p:cNvSpPr txBox="1">
            <a:spLocks noChangeArrowheads="1"/>
          </p:cNvSpPr>
          <p:nvPr/>
        </p:nvSpPr>
        <p:spPr bwMode="auto">
          <a:xfrm>
            <a:off x="741984" y="3829431"/>
            <a:ext cx="1380506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c. </a:t>
            </a:r>
            <a:r>
              <a:rPr lang="es-ES_tradnl" sz="2000" b="0" dirty="0" smtClean="0">
                <a:effectLst/>
              </a:rPr>
              <a:t>Parietal</a:t>
            </a:r>
            <a:endParaRPr lang="es-ES_tradnl" sz="2000" b="0" dirty="0">
              <a:effectLst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-61323" y="6611498"/>
            <a:ext cx="552332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900" dirty="0" err="1">
                <a:effectLst/>
              </a:rPr>
              <a:t>Ganong’s</a:t>
            </a:r>
            <a:r>
              <a:rPr lang="en-US" sz="900" dirty="0">
                <a:effectLst/>
              </a:rPr>
              <a:t> </a:t>
            </a:r>
            <a:r>
              <a:rPr lang="en-US" sz="900" i="1" dirty="0">
                <a:effectLst/>
              </a:rPr>
              <a:t>Review of Medical Physiology</a:t>
            </a:r>
            <a:r>
              <a:rPr lang="en-US" sz="900" dirty="0">
                <a:effectLst/>
              </a:rPr>
              <a:t>. 23</a:t>
            </a:r>
            <a:r>
              <a:rPr lang="en-US" sz="900" baseline="30000" dirty="0">
                <a:effectLst/>
              </a:rPr>
              <a:t>er</a:t>
            </a:r>
            <a:r>
              <a:rPr lang="en-US" sz="900" dirty="0">
                <a:effectLst/>
              </a:rPr>
              <a:t> Edition. Lange Medical </a:t>
            </a:r>
            <a:r>
              <a:rPr lang="en-US" sz="900" dirty="0" smtClean="0">
                <a:effectLst/>
              </a:rPr>
              <a:t>Books/McGraw-Hill, 2010</a:t>
            </a:r>
            <a:r>
              <a:rPr lang="en-US" sz="900" dirty="0">
                <a:effectLst/>
              </a:rPr>
              <a:t>. </a:t>
            </a:r>
            <a:endParaRPr lang="es-VE" sz="900" dirty="0">
              <a:effectLst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1955800" y="730481"/>
            <a:ext cx="549275" cy="32316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69703" y="755233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/>
              </a:rPr>
              <a:t>N. Entérica</a:t>
            </a:r>
            <a:endParaRPr lang="es-VE" b="0" dirty="0">
              <a:effectLst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6921845" y="341416"/>
            <a:ext cx="1786836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3. </a:t>
            </a:r>
            <a:r>
              <a:rPr lang="es-ES" sz="1800" dirty="0" smtClean="0">
                <a:effectLst/>
              </a:rPr>
              <a:t>Regulación</a:t>
            </a:r>
            <a:endParaRPr lang="es-ES" sz="1800" dirty="0">
              <a:effectLst/>
            </a:endParaRPr>
          </a:p>
          <a:p>
            <a:r>
              <a:rPr lang="es-ES" sz="1800" dirty="0" err="1" smtClean="0">
                <a:effectLst/>
              </a:rPr>
              <a:t>neurohumoral</a:t>
            </a:r>
            <a:endParaRPr lang="es-ES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3" grpId="0"/>
      <p:bldP spid="209934" grpId="0"/>
      <p:bldP spid="209935" grpId="0"/>
      <p:bldP spid="209936" grpId="0"/>
      <p:bldP spid="209937" grpId="0"/>
      <p:bldP spid="209938" grpId="0" animBg="1"/>
      <p:bldP spid="209939" grpId="0" animBg="1"/>
      <p:bldP spid="209940" grpId="0" animBg="1"/>
      <p:bldP spid="209941" grpId="0" animBg="1"/>
      <p:bldP spid="209941" grpId="1" animBg="1"/>
      <p:bldP spid="209942" grpId="0" animBg="1"/>
      <p:bldP spid="209942" grpId="1" animBg="1"/>
      <p:bldP spid="209947" grpId="0" animBg="1"/>
      <p:bldP spid="209948" grpId="0" animBg="1"/>
      <p:bldP spid="209949" grpId="0" animBg="1"/>
      <p:bldP spid="209950" grpId="0" animBg="1"/>
      <p:bldP spid="209958" grpId="0" animBg="1"/>
      <p:bldP spid="209957" grpId="0" animBg="1"/>
      <p:bldP spid="209992" grpId="0" animBg="1"/>
      <p:bldP spid="209993" grpId="0" animBg="1"/>
      <p:bldP spid="20999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83568" y="2308840"/>
            <a:ext cx="3456384" cy="3385542"/>
          </a:xfrm>
          <a:prstGeom prst="rect">
            <a:avLst/>
          </a:prstGeom>
          <a:solidFill>
            <a:srgbClr val="FFE5E5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/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estimuladora</a:t>
            </a:r>
            <a:r>
              <a:rPr lang="es-ES_tradnl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endParaRPr lang="es-ES_tradnl" sz="1200" b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Gastrina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(c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“G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”)</a:t>
            </a:r>
          </a:p>
          <a:p>
            <a:pPr marL="0" indent="0"/>
            <a:r>
              <a:rPr lang="es-ES_tradnl" sz="1800" b="0" dirty="0" smtClean="0">
                <a:effectLst/>
                <a:latin typeface="Comic Sans MS" pitchFamily="66" charset="0"/>
              </a:rPr>
              <a:t>     </a:t>
            </a:r>
            <a:r>
              <a:rPr lang="es-ES_tradnl" sz="1800" b="0" dirty="0" smtClean="0">
                <a:latin typeface="Comic Sans MS" pitchFamily="66" charset="0"/>
              </a:rPr>
              <a:t>Hormona</a:t>
            </a:r>
          </a:p>
          <a:p>
            <a:pPr marL="0" indent="0"/>
            <a:endParaRPr lang="es-ES_tradnl" sz="1400" b="0" dirty="0">
              <a:effectLst/>
              <a:latin typeface="Comic Sans MS" pitchFamily="66" charset="0"/>
            </a:endParaRP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pPr>
              <a:buAutoNum type="arabicPeriod" startAt="2"/>
            </a:pPr>
            <a:r>
              <a:rPr lang="es-ES_tradnl" sz="2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ACh</a:t>
            </a:r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(n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entérica)</a:t>
            </a:r>
          </a:p>
          <a:p>
            <a:pPr marL="0" indent="0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800" b="0" dirty="0" smtClean="0">
                <a:latin typeface="Comic Sans MS" pitchFamily="66" charset="0"/>
              </a:rPr>
              <a:t>NT</a:t>
            </a:r>
            <a:endParaRPr lang="es-ES_tradnl" sz="1800" b="0" dirty="0">
              <a:latin typeface="Comic Sans MS" pitchFamily="66" charset="0"/>
            </a:endParaRPr>
          </a:p>
          <a:p>
            <a:endParaRPr lang="es-ES_tradnl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AutoNum type="arabicPeriod" startAt="3"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Histamina</a:t>
            </a:r>
            <a:r>
              <a:rPr lang="es-ES_tradnl" sz="2000" b="0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(c. ECF)</a:t>
            </a:r>
          </a:p>
          <a:p>
            <a:pPr marL="0" indent="0"/>
            <a:r>
              <a:rPr lang="es-ES_tradnl" sz="1800" b="0" dirty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800" b="0" dirty="0" smtClean="0">
                <a:latin typeface="Comic Sans MS" pitchFamily="66" charset="0"/>
              </a:rPr>
              <a:t>S</a:t>
            </a:r>
            <a:r>
              <a:rPr lang="es-ES_tradnl" sz="1800" b="0" dirty="0">
                <a:latin typeface="Comic Sans MS" pitchFamily="66" charset="0"/>
              </a:rPr>
              <a:t>. </a:t>
            </a:r>
            <a:r>
              <a:rPr lang="es-ES_tradnl" sz="1800" b="0" dirty="0" err="1">
                <a:latin typeface="Comic Sans MS" pitchFamily="66" charset="0"/>
              </a:rPr>
              <a:t>Paracrina</a:t>
            </a:r>
            <a:r>
              <a:rPr lang="es-ES_tradnl" sz="1800" b="0" dirty="0">
                <a:latin typeface="Comic Sans MS" pitchFamily="66" charset="0"/>
              </a:rPr>
              <a:t> </a:t>
            </a:r>
            <a:endParaRPr lang="es-ES_tradnl" sz="1800" b="0" dirty="0" smtClean="0">
              <a:latin typeface="Comic Sans MS" pitchFamily="66" charset="0"/>
            </a:endParaRPr>
          </a:p>
          <a:p>
            <a:pPr marL="0" indent="0"/>
            <a:endParaRPr lang="es-ES_tradnl" sz="1000" b="0" dirty="0">
              <a:latin typeface="Comic Sans MS" pitchFamily="66" charset="0"/>
            </a:endParaRP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4301764" y="2308840"/>
            <a:ext cx="4176464" cy="2369880"/>
          </a:xfrm>
          <a:prstGeom prst="rect">
            <a:avLst/>
          </a:prstGeom>
          <a:solidFill>
            <a:srgbClr val="AFCA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/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inhibidora</a:t>
            </a:r>
            <a:r>
              <a:rPr lang="es-ES_tradnl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_tradnl" sz="12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es-ES_tradnl" sz="12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Somatostatina</a:t>
            </a:r>
            <a:r>
              <a:rPr lang="es-ES_tradnl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SIH </a:t>
            </a:r>
            <a:r>
              <a:rPr lang="es-ES_tradnl" sz="1800" b="0" dirty="0" smtClean="0">
                <a:effectLst/>
                <a:latin typeface="Comic Sans MS" pitchFamily="66" charset="0"/>
              </a:rPr>
              <a:t>(c. </a:t>
            </a:r>
            <a:r>
              <a:rPr lang="es-ES_tradnl" sz="1800" b="0" dirty="0">
                <a:effectLst/>
                <a:latin typeface="Comic Sans MS" pitchFamily="66" charset="0"/>
              </a:rPr>
              <a:t>“ </a:t>
            </a:r>
            <a:r>
              <a:rPr lang="es-ES_tradnl" sz="1800" b="0" dirty="0" smtClean="0">
                <a:effectLst/>
                <a:latin typeface="Comic Sans MS" pitchFamily="66" charset="0"/>
              </a:rPr>
              <a:t>D”)</a:t>
            </a:r>
            <a:endParaRPr lang="es-ES_tradnl" sz="18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S.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Paracrina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_tradnl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 </a:t>
            </a:r>
            <a:r>
              <a:rPr lang="es-ES_tradnl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Prostaglandinas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S.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Paracrina</a:t>
            </a:r>
            <a:endParaRPr lang="es-ES_tradnl" sz="18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608077" y="1016000"/>
            <a:ext cx="14436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662999" y="390172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834519" y="800723"/>
            <a:ext cx="1643399" cy="646331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smtClean="0"/>
              <a:t>3. </a:t>
            </a:r>
            <a:r>
              <a:rPr lang="es-ES" sz="1800" b="0" dirty="0" smtClean="0"/>
              <a:t>Regulación</a:t>
            </a:r>
            <a:endParaRPr lang="es-ES" sz="1800" b="0" dirty="0"/>
          </a:p>
          <a:p>
            <a:r>
              <a:rPr lang="es-ES" sz="1800" b="0" dirty="0" err="1"/>
              <a:t>neurohumoral</a:t>
            </a:r>
            <a:endParaRPr lang="es-ES" sz="1800" b="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4" grpId="0" animBg="1"/>
      <p:bldP spid="22733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585788" y="868363"/>
            <a:ext cx="7848600" cy="1079500"/>
          </a:xfrm>
          <a:prstGeom prst="rect">
            <a:avLst/>
          </a:prstGeom>
          <a:solidFill>
            <a:srgbClr val="C7D8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effectLst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585788" y="1947863"/>
            <a:ext cx="7848600" cy="3529012"/>
          </a:xfrm>
          <a:prstGeom prst="rect">
            <a:avLst/>
          </a:prstGeom>
          <a:solidFill>
            <a:srgbClr val="ECFA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1162050" y="5619750"/>
            <a:ext cx="6516688" cy="576263"/>
          </a:xfrm>
          <a:prstGeom prst="rect">
            <a:avLst/>
          </a:prstGeom>
          <a:solidFill>
            <a:srgbClr val="ADDB7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31825" y="1181100"/>
            <a:ext cx="1417638" cy="527050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Comida</a:t>
            </a:r>
          </a:p>
          <a:p>
            <a:r>
              <a:rPr lang="es-MX" sz="1400">
                <a:effectLst/>
              </a:rPr>
              <a:t>Péptidos y AA</a:t>
            </a:r>
          </a:p>
        </p:txBody>
      </p:sp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1162050" y="1946275"/>
            <a:ext cx="360363" cy="2159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2170113" y="1947863"/>
            <a:ext cx="1008062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C. “G”</a:t>
            </a:r>
          </a:p>
        </p:txBody>
      </p:sp>
      <p:sp>
        <p:nvSpPr>
          <p:cNvPr id="159756" name="Rectangle 12"/>
          <p:cNvSpPr>
            <a:spLocks noChangeArrowheads="1"/>
          </p:cNvSpPr>
          <p:nvPr/>
        </p:nvSpPr>
        <p:spPr bwMode="auto">
          <a:xfrm>
            <a:off x="4833938" y="1947863"/>
            <a:ext cx="936625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Parietal</a:t>
            </a:r>
          </a:p>
        </p:txBody>
      </p:sp>
      <p:sp>
        <p:nvSpPr>
          <p:cNvPr id="159757" name="Rectangle 13"/>
          <p:cNvSpPr>
            <a:spLocks noChangeArrowheads="1"/>
          </p:cNvSpPr>
          <p:nvPr/>
        </p:nvSpPr>
        <p:spPr bwMode="auto">
          <a:xfrm>
            <a:off x="6202363" y="1947863"/>
            <a:ext cx="360362" cy="2159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58" name="Rectangle 14"/>
          <p:cNvSpPr>
            <a:spLocks noChangeArrowheads="1"/>
          </p:cNvSpPr>
          <p:nvPr/>
        </p:nvSpPr>
        <p:spPr bwMode="auto">
          <a:xfrm>
            <a:off x="6851650" y="1947863"/>
            <a:ext cx="1150938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Principal</a:t>
            </a:r>
          </a:p>
        </p:txBody>
      </p:sp>
      <p:sp>
        <p:nvSpPr>
          <p:cNvPr id="159759" name="Line 15"/>
          <p:cNvSpPr>
            <a:spLocks noChangeShapeType="1"/>
          </p:cNvSpPr>
          <p:nvPr/>
        </p:nvSpPr>
        <p:spPr bwMode="auto">
          <a:xfrm>
            <a:off x="1306513" y="16605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60" name="Text Box 16"/>
          <p:cNvSpPr txBox="1">
            <a:spLocks noChangeArrowheads="1"/>
          </p:cNvSpPr>
          <p:nvPr/>
        </p:nvSpPr>
        <p:spPr bwMode="auto">
          <a:xfrm>
            <a:off x="757238" y="3155950"/>
            <a:ext cx="1238250" cy="3143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N. sensorial</a:t>
            </a:r>
          </a:p>
        </p:txBody>
      </p:sp>
      <p:sp>
        <p:nvSpPr>
          <p:cNvPr id="159761" name="Text Box 17"/>
          <p:cNvSpPr txBox="1">
            <a:spLocks noChangeArrowheads="1"/>
          </p:cNvSpPr>
          <p:nvPr/>
        </p:nvSpPr>
        <p:spPr bwMode="auto">
          <a:xfrm>
            <a:off x="5729288" y="3171825"/>
            <a:ext cx="1238250" cy="3143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N. sensorial</a:t>
            </a:r>
          </a:p>
        </p:txBody>
      </p:sp>
      <p:sp>
        <p:nvSpPr>
          <p:cNvPr id="159762" name="Rectangle 18"/>
          <p:cNvSpPr>
            <a:spLocks noChangeArrowheads="1"/>
          </p:cNvSpPr>
          <p:nvPr/>
        </p:nvSpPr>
        <p:spPr bwMode="auto">
          <a:xfrm>
            <a:off x="3683000" y="2524125"/>
            <a:ext cx="5048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SIH</a:t>
            </a:r>
          </a:p>
        </p:txBody>
      </p:sp>
      <p:sp>
        <p:nvSpPr>
          <p:cNvPr id="159763" name="Rectangle 19"/>
          <p:cNvSpPr>
            <a:spLocks noChangeArrowheads="1"/>
          </p:cNvSpPr>
          <p:nvPr/>
        </p:nvSpPr>
        <p:spPr bwMode="auto">
          <a:xfrm>
            <a:off x="2530475" y="4756150"/>
            <a:ext cx="9350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sz="1200">
                <a:effectLst/>
              </a:rPr>
              <a:t>GASTRINA</a:t>
            </a:r>
          </a:p>
        </p:txBody>
      </p:sp>
      <p:sp>
        <p:nvSpPr>
          <p:cNvPr id="159764" name="Rectangle 20"/>
          <p:cNvSpPr>
            <a:spLocks noChangeArrowheads="1"/>
          </p:cNvSpPr>
          <p:nvPr/>
        </p:nvSpPr>
        <p:spPr bwMode="auto">
          <a:xfrm>
            <a:off x="4402138" y="4540250"/>
            <a:ext cx="86360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4330700" y="3963988"/>
            <a:ext cx="10810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sz="1200">
                <a:effectLst/>
              </a:rPr>
              <a:t>HISTAMINA</a:t>
            </a:r>
          </a:p>
        </p:txBody>
      </p:sp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4330700" y="1155700"/>
            <a:ext cx="792163" cy="376238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>
                <a:effectLst/>
              </a:rPr>
              <a:t>H</a:t>
            </a:r>
            <a:r>
              <a:rPr lang="es-MX" sz="1800" baseline="30000">
                <a:effectLst/>
              </a:rPr>
              <a:t>+</a:t>
            </a:r>
          </a:p>
        </p:txBody>
      </p:sp>
      <p:sp>
        <p:nvSpPr>
          <p:cNvPr id="159767" name="Text Box 23"/>
          <p:cNvSpPr txBox="1">
            <a:spLocks noChangeArrowheads="1"/>
          </p:cNvSpPr>
          <p:nvPr/>
        </p:nvSpPr>
        <p:spPr bwMode="auto">
          <a:xfrm>
            <a:off x="6900863" y="1011238"/>
            <a:ext cx="874712" cy="284162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200">
                <a:effectLst/>
              </a:rPr>
              <a:t>PEPSINA</a:t>
            </a:r>
          </a:p>
        </p:txBody>
      </p:sp>
      <p:sp>
        <p:nvSpPr>
          <p:cNvPr id="159768" name="Text Box 24"/>
          <p:cNvSpPr txBox="1">
            <a:spLocks noChangeArrowheads="1"/>
          </p:cNvSpPr>
          <p:nvPr/>
        </p:nvSpPr>
        <p:spPr bwMode="auto">
          <a:xfrm>
            <a:off x="6896100" y="1519238"/>
            <a:ext cx="1042988" cy="284162"/>
          </a:xfrm>
          <a:prstGeom prst="rect">
            <a:avLst/>
          </a:prstGeom>
          <a:solidFill>
            <a:srgbClr val="D0EA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200">
                <a:effectLst/>
              </a:rPr>
              <a:t>Pepsinógeno</a:t>
            </a:r>
          </a:p>
        </p:txBody>
      </p:sp>
      <p:sp>
        <p:nvSpPr>
          <p:cNvPr id="159769" name="Text Box 25"/>
          <p:cNvSpPr txBox="1">
            <a:spLocks noChangeArrowheads="1"/>
          </p:cNvSpPr>
          <p:nvPr/>
        </p:nvSpPr>
        <p:spPr bwMode="auto">
          <a:xfrm>
            <a:off x="133350" y="5619750"/>
            <a:ext cx="938213" cy="517525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Entrada </a:t>
            </a:r>
          </a:p>
          <a:p>
            <a:r>
              <a:rPr lang="es-MX" sz="1400">
                <a:effectLst/>
              </a:rPr>
              <a:t>vía vago</a:t>
            </a:r>
          </a:p>
        </p:txBody>
      </p:sp>
      <p:sp>
        <p:nvSpPr>
          <p:cNvPr id="159770" name="Text Box 26"/>
          <p:cNvSpPr txBox="1">
            <a:spLocks noChangeArrowheads="1"/>
          </p:cNvSpPr>
          <p:nvPr/>
        </p:nvSpPr>
        <p:spPr bwMode="auto">
          <a:xfrm>
            <a:off x="5881688" y="5864225"/>
            <a:ext cx="15748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Plexo entérico</a:t>
            </a:r>
          </a:p>
        </p:txBody>
      </p:sp>
      <p:sp>
        <p:nvSpPr>
          <p:cNvPr id="159773" name="Rectangle 29"/>
          <p:cNvSpPr>
            <a:spLocks noChangeArrowheads="1"/>
          </p:cNvSpPr>
          <p:nvPr/>
        </p:nvSpPr>
        <p:spPr bwMode="auto">
          <a:xfrm>
            <a:off x="3538538" y="1947863"/>
            <a:ext cx="1008062" cy="2873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>
                <a:effectLst/>
              </a:rPr>
              <a:t>C. “D”</a:t>
            </a:r>
          </a:p>
        </p:txBody>
      </p:sp>
      <p:sp>
        <p:nvSpPr>
          <p:cNvPr id="159778" name="Text Box 34"/>
          <p:cNvSpPr txBox="1">
            <a:spLocks noChangeArrowheads="1"/>
          </p:cNvSpPr>
          <p:nvPr/>
        </p:nvSpPr>
        <p:spPr bwMode="auto">
          <a:xfrm>
            <a:off x="4402138" y="4540250"/>
            <a:ext cx="792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dirty="0">
                <a:effectLst/>
              </a:rPr>
              <a:t>C. </a:t>
            </a:r>
            <a:r>
              <a:rPr lang="es-MX" sz="1400" dirty="0" smtClean="0">
                <a:effectLst/>
              </a:rPr>
              <a:t>ECL</a:t>
            </a:r>
            <a:endParaRPr lang="es-MX" sz="1400" dirty="0">
              <a:effectLst/>
            </a:endParaRPr>
          </a:p>
        </p:txBody>
      </p:sp>
      <p:sp>
        <p:nvSpPr>
          <p:cNvPr id="159781" name="Line 37"/>
          <p:cNvSpPr>
            <a:spLocks noChangeShapeType="1"/>
          </p:cNvSpPr>
          <p:nvPr/>
        </p:nvSpPr>
        <p:spPr bwMode="auto">
          <a:xfrm>
            <a:off x="1306513" y="2163763"/>
            <a:ext cx="0" cy="10080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2" name="Line 38"/>
          <p:cNvSpPr>
            <a:spLocks noChangeShapeType="1"/>
          </p:cNvSpPr>
          <p:nvPr/>
        </p:nvSpPr>
        <p:spPr bwMode="auto">
          <a:xfrm>
            <a:off x="1306513" y="3460750"/>
            <a:ext cx="0" cy="22320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3" name="Line 39"/>
          <p:cNvSpPr>
            <a:spLocks noChangeShapeType="1"/>
          </p:cNvSpPr>
          <p:nvPr/>
        </p:nvSpPr>
        <p:spPr bwMode="auto">
          <a:xfrm>
            <a:off x="1306513" y="5692775"/>
            <a:ext cx="576262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4" name="Line 40"/>
          <p:cNvSpPr>
            <a:spLocks noChangeShapeType="1"/>
          </p:cNvSpPr>
          <p:nvPr/>
        </p:nvSpPr>
        <p:spPr bwMode="auto">
          <a:xfrm flipV="1">
            <a:off x="1882775" y="2235200"/>
            <a:ext cx="360363" cy="34575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5" name="Line 41"/>
          <p:cNvSpPr>
            <a:spLocks noChangeShapeType="1"/>
          </p:cNvSpPr>
          <p:nvPr/>
        </p:nvSpPr>
        <p:spPr bwMode="auto">
          <a:xfrm>
            <a:off x="1090613" y="5908675"/>
            <a:ext cx="10795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6" name="Line 42"/>
          <p:cNvSpPr>
            <a:spLocks noChangeShapeType="1"/>
          </p:cNvSpPr>
          <p:nvPr/>
        </p:nvSpPr>
        <p:spPr bwMode="auto">
          <a:xfrm flipV="1">
            <a:off x="2170113" y="2308225"/>
            <a:ext cx="360362" cy="36004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7" name="Line 43"/>
          <p:cNvSpPr>
            <a:spLocks noChangeShapeType="1"/>
          </p:cNvSpPr>
          <p:nvPr/>
        </p:nvSpPr>
        <p:spPr bwMode="auto">
          <a:xfrm>
            <a:off x="2890838" y="2235200"/>
            <a:ext cx="0" cy="244951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8" name="Line 44"/>
          <p:cNvSpPr>
            <a:spLocks noChangeShapeType="1"/>
          </p:cNvSpPr>
          <p:nvPr/>
        </p:nvSpPr>
        <p:spPr bwMode="auto">
          <a:xfrm flipV="1">
            <a:off x="3467100" y="4684713"/>
            <a:ext cx="863600" cy="215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9" name="Line 45"/>
          <p:cNvSpPr>
            <a:spLocks noChangeShapeType="1"/>
          </p:cNvSpPr>
          <p:nvPr/>
        </p:nvSpPr>
        <p:spPr bwMode="auto">
          <a:xfrm flipV="1">
            <a:off x="2170113" y="5907088"/>
            <a:ext cx="5184775" cy="15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0" name="Line 46"/>
          <p:cNvSpPr>
            <a:spLocks noChangeShapeType="1"/>
          </p:cNvSpPr>
          <p:nvPr/>
        </p:nvSpPr>
        <p:spPr bwMode="auto">
          <a:xfrm flipV="1">
            <a:off x="4762500" y="4827588"/>
            <a:ext cx="0" cy="10810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1" name="Line 47"/>
          <p:cNvSpPr>
            <a:spLocks noChangeShapeType="1"/>
          </p:cNvSpPr>
          <p:nvPr/>
        </p:nvSpPr>
        <p:spPr bwMode="auto">
          <a:xfrm flipV="1">
            <a:off x="4762500" y="4251325"/>
            <a:ext cx="0" cy="2889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2" name="Line 48"/>
          <p:cNvSpPr>
            <a:spLocks noChangeShapeType="1"/>
          </p:cNvSpPr>
          <p:nvPr/>
        </p:nvSpPr>
        <p:spPr bwMode="auto">
          <a:xfrm flipV="1">
            <a:off x="5122863" y="2235200"/>
            <a:ext cx="0" cy="17287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3" name="Line 49"/>
          <p:cNvSpPr>
            <a:spLocks noChangeShapeType="1"/>
          </p:cNvSpPr>
          <p:nvPr/>
        </p:nvSpPr>
        <p:spPr bwMode="auto">
          <a:xfrm flipV="1">
            <a:off x="5483225" y="2235200"/>
            <a:ext cx="0" cy="36734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4" name="Line 50"/>
          <p:cNvSpPr>
            <a:spLocks noChangeShapeType="1"/>
          </p:cNvSpPr>
          <p:nvPr/>
        </p:nvSpPr>
        <p:spPr bwMode="auto">
          <a:xfrm>
            <a:off x="4978400" y="1371600"/>
            <a:ext cx="13684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5" name="Line 51"/>
          <p:cNvSpPr>
            <a:spLocks noChangeShapeType="1"/>
          </p:cNvSpPr>
          <p:nvPr/>
        </p:nvSpPr>
        <p:spPr bwMode="auto">
          <a:xfrm>
            <a:off x="4978400" y="1371600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6" name="Line 52"/>
          <p:cNvSpPr>
            <a:spLocks noChangeShapeType="1"/>
          </p:cNvSpPr>
          <p:nvPr/>
        </p:nvSpPr>
        <p:spPr bwMode="auto">
          <a:xfrm>
            <a:off x="7426325" y="1300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7" name="Line 53"/>
          <p:cNvSpPr>
            <a:spLocks noChangeShapeType="1"/>
          </p:cNvSpPr>
          <p:nvPr/>
        </p:nvSpPr>
        <p:spPr bwMode="auto">
          <a:xfrm flipV="1">
            <a:off x="7426325" y="18034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8" name="Line 54"/>
          <p:cNvSpPr>
            <a:spLocks noChangeShapeType="1"/>
          </p:cNvSpPr>
          <p:nvPr/>
        </p:nvSpPr>
        <p:spPr bwMode="auto">
          <a:xfrm>
            <a:off x="6418263" y="21637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9" name="Line 55"/>
          <p:cNvSpPr>
            <a:spLocks noChangeShapeType="1"/>
          </p:cNvSpPr>
          <p:nvPr/>
        </p:nvSpPr>
        <p:spPr bwMode="auto">
          <a:xfrm>
            <a:off x="6418263" y="346075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0" name="Line 56"/>
          <p:cNvSpPr>
            <a:spLocks noChangeShapeType="1"/>
          </p:cNvSpPr>
          <p:nvPr/>
        </p:nvSpPr>
        <p:spPr bwMode="auto">
          <a:xfrm>
            <a:off x="6418263" y="56911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1" name="Line 57"/>
          <p:cNvSpPr>
            <a:spLocks noChangeShapeType="1"/>
          </p:cNvSpPr>
          <p:nvPr/>
        </p:nvSpPr>
        <p:spPr bwMode="auto">
          <a:xfrm flipV="1">
            <a:off x="7138988" y="2235200"/>
            <a:ext cx="0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2" name="Line 58"/>
          <p:cNvSpPr>
            <a:spLocks noChangeShapeType="1"/>
          </p:cNvSpPr>
          <p:nvPr/>
        </p:nvSpPr>
        <p:spPr bwMode="auto">
          <a:xfrm>
            <a:off x="3970338" y="22352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3" name="Line 59"/>
          <p:cNvSpPr>
            <a:spLocks noChangeShapeType="1"/>
          </p:cNvSpPr>
          <p:nvPr/>
        </p:nvSpPr>
        <p:spPr bwMode="auto">
          <a:xfrm flipH="1">
            <a:off x="3970338" y="1371600"/>
            <a:ext cx="0" cy="576263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4" name="Line 60"/>
          <p:cNvSpPr>
            <a:spLocks noChangeShapeType="1"/>
          </p:cNvSpPr>
          <p:nvPr/>
        </p:nvSpPr>
        <p:spPr bwMode="auto">
          <a:xfrm>
            <a:off x="3898900" y="2955925"/>
            <a:ext cx="0" cy="22320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5" name="Line 61"/>
          <p:cNvSpPr>
            <a:spLocks noChangeShapeType="1"/>
          </p:cNvSpPr>
          <p:nvPr/>
        </p:nvSpPr>
        <p:spPr bwMode="auto">
          <a:xfrm>
            <a:off x="3898900" y="5187950"/>
            <a:ext cx="3671888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6" name="Line 62"/>
          <p:cNvSpPr>
            <a:spLocks noChangeShapeType="1"/>
          </p:cNvSpPr>
          <p:nvPr/>
        </p:nvSpPr>
        <p:spPr bwMode="auto">
          <a:xfrm flipV="1">
            <a:off x="7570788" y="2308225"/>
            <a:ext cx="0" cy="28797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7" name="Rectangle 63"/>
          <p:cNvSpPr>
            <a:spLocks noChangeArrowheads="1"/>
          </p:cNvSpPr>
          <p:nvPr/>
        </p:nvSpPr>
        <p:spPr bwMode="auto">
          <a:xfrm>
            <a:off x="7499350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08" name="Line 64"/>
          <p:cNvSpPr>
            <a:spLocks noChangeShapeType="1"/>
          </p:cNvSpPr>
          <p:nvPr/>
        </p:nvSpPr>
        <p:spPr bwMode="auto">
          <a:xfrm flipH="1" flipV="1">
            <a:off x="3178175" y="2235200"/>
            <a:ext cx="504825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9" name="Line 65"/>
          <p:cNvSpPr>
            <a:spLocks noChangeShapeType="1"/>
          </p:cNvSpPr>
          <p:nvPr/>
        </p:nvSpPr>
        <p:spPr bwMode="auto">
          <a:xfrm flipV="1">
            <a:off x="4186238" y="2235200"/>
            <a:ext cx="647700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10" name="Rectangle 66"/>
          <p:cNvSpPr>
            <a:spLocks noChangeArrowheads="1"/>
          </p:cNvSpPr>
          <p:nvPr/>
        </p:nvSpPr>
        <p:spPr bwMode="auto">
          <a:xfrm>
            <a:off x="4691063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11" name="Rectangle 67"/>
          <p:cNvSpPr>
            <a:spLocks noChangeArrowheads="1"/>
          </p:cNvSpPr>
          <p:nvPr/>
        </p:nvSpPr>
        <p:spPr bwMode="auto">
          <a:xfrm>
            <a:off x="3106738" y="2235200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812" name="Line 68"/>
          <p:cNvSpPr>
            <a:spLocks noChangeShapeType="1"/>
          </p:cNvSpPr>
          <p:nvPr/>
        </p:nvSpPr>
        <p:spPr bwMode="auto">
          <a:xfrm flipH="1">
            <a:off x="3970338" y="1371600"/>
            <a:ext cx="360362" cy="0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13" name="Text Box 69"/>
          <p:cNvSpPr txBox="1">
            <a:spLocks noChangeArrowheads="1"/>
          </p:cNvSpPr>
          <p:nvPr/>
        </p:nvSpPr>
        <p:spPr bwMode="auto">
          <a:xfrm>
            <a:off x="2032107" y="314325"/>
            <a:ext cx="5033750" cy="40011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5">
                <a:lumMod val="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REGULACIÓN SECRECIÓN GÁSTRICA</a:t>
            </a:r>
          </a:p>
        </p:txBody>
      </p:sp>
      <p:sp>
        <p:nvSpPr>
          <p:cNvPr id="159816" name="Text Box 72"/>
          <p:cNvSpPr txBox="1">
            <a:spLocks noChangeArrowheads="1"/>
          </p:cNvSpPr>
          <p:nvPr/>
        </p:nvSpPr>
        <p:spPr bwMode="auto">
          <a:xfrm>
            <a:off x="7777163" y="4197350"/>
            <a:ext cx="10906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MUCOSA</a:t>
            </a:r>
          </a:p>
        </p:txBody>
      </p:sp>
      <p:sp>
        <p:nvSpPr>
          <p:cNvPr id="159817" name="Text Box 73"/>
          <p:cNvSpPr txBox="1">
            <a:spLocks noChangeArrowheads="1"/>
          </p:cNvSpPr>
          <p:nvPr/>
        </p:nvSpPr>
        <p:spPr bwMode="auto">
          <a:xfrm>
            <a:off x="7777163" y="963613"/>
            <a:ext cx="636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LUZ</a:t>
            </a:r>
          </a:p>
        </p:txBody>
      </p:sp>
      <p:sp>
        <p:nvSpPr>
          <p:cNvPr id="159818" name="Line 74"/>
          <p:cNvSpPr>
            <a:spLocks noChangeShapeType="1"/>
          </p:cNvSpPr>
          <p:nvPr/>
        </p:nvSpPr>
        <p:spPr bwMode="auto">
          <a:xfrm flipV="1">
            <a:off x="5051425" y="1514475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0" name="Text Box 76"/>
          <p:cNvSpPr txBox="1">
            <a:spLocks noChangeArrowheads="1"/>
          </p:cNvSpPr>
          <p:nvPr/>
        </p:nvSpPr>
        <p:spPr bwMode="auto">
          <a:xfrm>
            <a:off x="7338219" y="19417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822" name="Line 78"/>
          <p:cNvSpPr>
            <a:spLocks noChangeShapeType="1"/>
          </p:cNvSpPr>
          <p:nvPr/>
        </p:nvSpPr>
        <p:spPr bwMode="auto">
          <a:xfrm flipV="1">
            <a:off x="7354888" y="2235200"/>
            <a:ext cx="0" cy="36718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7" name="Line 83"/>
          <p:cNvSpPr>
            <a:spLocks noChangeShapeType="1"/>
          </p:cNvSpPr>
          <p:nvPr/>
        </p:nvSpPr>
        <p:spPr bwMode="auto">
          <a:xfrm flipV="1">
            <a:off x="3419475" y="4365625"/>
            <a:ext cx="720725" cy="3603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8" name="Line 84"/>
          <p:cNvSpPr>
            <a:spLocks noChangeShapeType="1"/>
          </p:cNvSpPr>
          <p:nvPr/>
        </p:nvSpPr>
        <p:spPr bwMode="auto">
          <a:xfrm flipV="1">
            <a:off x="4140200" y="2276475"/>
            <a:ext cx="863600" cy="20891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29" name="Line 85"/>
          <p:cNvSpPr>
            <a:spLocks noChangeShapeType="1"/>
          </p:cNvSpPr>
          <p:nvPr/>
        </p:nvSpPr>
        <p:spPr bwMode="auto">
          <a:xfrm>
            <a:off x="3492500" y="5013325"/>
            <a:ext cx="381635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32" name="Line 88"/>
          <p:cNvSpPr>
            <a:spLocks noChangeShapeType="1"/>
          </p:cNvSpPr>
          <p:nvPr/>
        </p:nvSpPr>
        <p:spPr bwMode="auto">
          <a:xfrm flipV="1">
            <a:off x="3924300" y="4797425"/>
            <a:ext cx="431800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9833" name="Rectangle 89"/>
          <p:cNvSpPr>
            <a:spLocks noChangeArrowheads="1"/>
          </p:cNvSpPr>
          <p:nvPr/>
        </p:nvSpPr>
        <p:spPr bwMode="auto">
          <a:xfrm>
            <a:off x="4284663" y="4797425"/>
            <a:ext cx="215900" cy="73025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6443663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124075" y="78263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2547466" y="1412776"/>
            <a:ext cx="4018905" cy="473975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9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1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FontTx/>
              <a:buChar char="•"/>
            </a:pP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Estómago</a:t>
            </a:r>
          </a:p>
          <a:p>
            <a:pPr marL="0" indent="0">
              <a:buClr>
                <a:srgbClr val="006666"/>
              </a:buClr>
            </a:pPr>
            <a:endParaRPr lang="es-ES_tradnl" sz="14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effectLst/>
                <a:latin typeface="Comic Sans MS" pitchFamily="66" charset="0"/>
              </a:rPr>
              <a:t>Páncreas, 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800" b="0" dirty="0" smtClean="0">
                <a:effectLst/>
                <a:latin typeface="Comic Sans MS" pitchFamily="66" charset="0"/>
              </a:rPr>
              <a:t> </a:t>
            </a: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1695450" y="2854325"/>
            <a:ext cx="3455988" cy="2662267"/>
          </a:xfrm>
          <a:prstGeom prst="rect">
            <a:avLst/>
          </a:prstGeom>
          <a:solidFill>
            <a:srgbClr val="FFCB97"/>
          </a:solidFill>
          <a:ln w="9525">
            <a:solidFill>
              <a:srgbClr val="E271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ES" sz="1200" dirty="0">
              <a:effectLst/>
            </a:endParaRPr>
          </a:p>
          <a:p>
            <a:pPr algn="l"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 smtClean="0">
                <a:effectLst/>
              </a:rPr>
              <a:t>Baja, </a:t>
            </a:r>
            <a:r>
              <a:rPr lang="es-ES" sz="2000" b="0" dirty="0" err="1">
                <a:effectLst/>
              </a:rPr>
              <a:t>contínua</a:t>
            </a:r>
            <a:endParaRPr lang="es-ES" sz="2000" b="0" dirty="0">
              <a:effectLst/>
            </a:endParaRPr>
          </a:p>
          <a:p>
            <a:pPr algn="l">
              <a:buFontTx/>
              <a:buChar char="•"/>
            </a:pP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</a:t>
            </a:r>
            <a:r>
              <a:rPr lang="es-ES" sz="2000" dirty="0"/>
              <a:t>Depende del SNE</a:t>
            </a:r>
          </a:p>
          <a:p>
            <a:pPr algn="l"/>
            <a:r>
              <a:rPr lang="es-ES" sz="2000" b="0" dirty="0">
                <a:effectLst/>
              </a:rPr>
              <a:t>   </a:t>
            </a:r>
            <a:r>
              <a:rPr lang="es-ES" sz="2000" dirty="0" err="1">
                <a:effectLst/>
              </a:rPr>
              <a:t>ACh</a:t>
            </a:r>
            <a:r>
              <a:rPr lang="es-ES" sz="2000" dirty="0">
                <a:effectLst/>
              </a:rPr>
              <a:t> e Histamina</a:t>
            </a:r>
          </a:p>
          <a:p>
            <a:pPr algn="l"/>
            <a:r>
              <a:rPr lang="es-ES" b="0" dirty="0">
                <a:effectLst/>
              </a:rPr>
              <a:t>    </a:t>
            </a:r>
            <a:r>
              <a:rPr lang="es-ES" sz="1800" b="0" dirty="0">
                <a:effectLst/>
              </a:rPr>
              <a:t>Gastrina está inhibida por </a:t>
            </a:r>
            <a:r>
              <a:rPr lang="es-ES" sz="1800" b="0" dirty="0" smtClean="0">
                <a:effectLst/>
              </a:rPr>
              <a:t>  </a:t>
            </a:r>
          </a:p>
          <a:p>
            <a:pPr algn="l"/>
            <a:r>
              <a:rPr lang="es-ES" sz="1800" b="0" dirty="0">
                <a:effectLst/>
              </a:rPr>
              <a:t> </a:t>
            </a:r>
            <a:r>
              <a:rPr lang="es-ES" sz="1800" b="0" dirty="0" smtClean="0">
                <a:effectLst/>
              </a:rPr>
              <a:t>  SIH </a:t>
            </a:r>
            <a:r>
              <a:rPr lang="es-ES_tradnl" sz="1800" b="0" dirty="0" smtClean="0">
                <a:effectLst/>
              </a:rPr>
              <a:t>(</a:t>
            </a:r>
            <a:r>
              <a:rPr lang="es-ES" sz="1800" b="0" dirty="0">
                <a:effectLst/>
              </a:rPr>
              <a:t>pH bajo)</a:t>
            </a:r>
          </a:p>
          <a:p>
            <a:pPr algn="l">
              <a:buFontTx/>
              <a:buChar char="•"/>
            </a:pPr>
            <a:endParaRPr lang="es-ES" sz="900" b="0" dirty="0">
              <a:effectLst/>
            </a:endParaRPr>
          </a:p>
          <a:p>
            <a:pPr algn="l">
              <a:buFontTx/>
              <a:buChar char="•"/>
            </a:pPr>
            <a:r>
              <a:rPr lang="es-ES" sz="1800" b="0" dirty="0">
                <a:effectLst/>
              </a:rPr>
              <a:t> </a:t>
            </a:r>
            <a:r>
              <a:rPr lang="es-ES" sz="2000" b="0" dirty="0">
                <a:effectLst/>
              </a:rPr>
              <a:t>No desaparece al cortar  </a:t>
            </a:r>
          </a:p>
          <a:p>
            <a:pPr algn="l"/>
            <a:r>
              <a:rPr lang="es-ES" sz="2000" b="0" dirty="0">
                <a:effectLst/>
              </a:rPr>
              <a:t>  el n. vago</a:t>
            </a: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5508625" y="2852936"/>
            <a:ext cx="2087563" cy="1938992"/>
          </a:xfrm>
          <a:prstGeom prst="rect">
            <a:avLst/>
          </a:prstGeom>
          <a:solidFill>
            <a:srgbClr val="FFCDFF"/>
          </a:solidFill>
          <a:ln w="9525">
            <a:solidFill>
              <a:srgbClr val="CC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400" b="0" dirty="0">
                <a:effectLst/>
                <a:latin typeface="Comic Sans MS" pitchFamily="66" charset="0"/>
              </a:rPr>
              <a:t>Cefálica</a:t>
            </a:r>
          </a:p>
          <a:p>
            <a:pPr>
              <a:buFontTx/>
              <a:buAutoNum type="arabicPeriod"/>
            </a:pPr>
            <a:endParaRPr lang="es-ES" sz="1400" b="0" dirty="0">
              <a:effectLst/>
              <a:latin typeface="Comic Sans MS" pitchFamily="66" charset="0"/>
            </a:endParaRPr>
          </a:p>
          <a:p>
            <a:r>
              <a:rPr lang="es-ES" sz="2400" b="0" dirty="0">
                <a:effectLst/>
                <a:latin typeface="Comic Sans MS" pitchFamily="66" charset="0"/>
              </a:rPr>
              <a:t>2.  Gástrica</a:t>
            </a:r>
          </a:p>
          <a:p>
            <a:endParaRPr lang="es-ES" sz="1400" b="0" dirty="0">
              <a:effectLst/>
              <a:latin typeface="Comic Sans MS" pitchFamily="66" charset="0"/>
            </a:endParaRPr>
          </a:p>
          <a:p>
            <a:r>
              <a:rPr lang="es-ES" sz="2400" b="0" dirty="0">
                <a:effectLst/>
                <a:latin typeface="Comic Sans MS" pitchFamily="66" charset="0"/>
              </a:rPr>
              <a:t>3. Intestinal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</p:txBody>
      </p:sp>
      <p:sp>
        <p:nvSpPr>
          <p:cNvPr id="175113" name="Rectangle 9"/>
          <p:cNvSpPr>
            <a:spLocks noChangeArrowheads="1"/>
          </p:cNvSpPr>
          <p:nvPr/>
        </p:nvSpPr>
        <p:spPr bwMode="auto">
          <a:xfrm>
            <a:off x="1730375" y="2276872"/>
            <a:ext cx="2554288" cy="425450"/>
          </a:xfrm>
          <a:prstGeom prst="rect">
            <a:avLst/>
          </a:prstGeom>
          <a:solidFill>
            <a:srgbClr val="FFBC79"/>
          </a:solidFill>
          <a:ln w="38100">
            <a:solidFill>
              <a:srgbClr val="F67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INTERDIGESTIVA</a:t>
            </a: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5522913" y="2276872"/>
            <a:ext cx="1712912" cy="425450"/>
          </a:xfrm>
          <a:prstGeom prst="rect">
            <a:avLst/>
          </a:prstGeom>
          <a:solidFill>
            <a:srgbClr val="FFABFF"/>
          </a:solidFill>
          <a:ln w="38100">
            <a:solidFill>
              <a:srgbClr val="EE00E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DIGESTIVA</a:t>
            </a:r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755576" y="86305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760547" y="453333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464264" y="878443"/>
            <a:ext cx="111120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4. </a:t>
            </a:r>
            <a:r>
              <a:rPr lang="es-ES" sz="1800" dirty="0" smtClean="0">
                <a:effectLst/>
              </a:rPr>
              <a:t>Fases</a:t>
            </a:r>
            <a:endParaRPr lang="es-ES" sz="1800" dirty="0">
              <a:effectLst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 animBg="1"/>
      <p:bldP spid="175111" grpId="0" animBg="1"/>
      <p:bldP spid="175113" grpId="0" animBg="1"/>
      <p:bldP spid="17511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3510011" y="1047138"/>
            <a:ext cx="2231977" cy="447788"/>
          </a:xfrm>
          <a:prstGeom prst="rect">
            <a:avLst/>
          </a:prstGeom>
          <a:solidFill>
            <a:srgbClr val="AFC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" sz="2400" b="0"/>
              <a:t>1. CEFÁLICA</a:t>
            </a:r>
          </a:p>
        </p:txBody>
      </p:sp>
      <p:sp>
        <p:nvSpPr>
          <p:cNvPr id="106522" name="Rectangle 26"/>
          <p:cNvSpPr>
            <a:spLocks noChangeArrowheads="1"/>
          </p:cNvSpPr>
          <p:nvPr/>
        </p:nvSpPr>
        <p:spPr bwMode="auto">
          <a:xfrm>
            <a:off x="7068344" y="1386957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DIGESTIVA</a:t>
            </a:r>
            <a:endParaRPr lang="es-ES" dirty="0">
              <a:effectLst/>
            </a:endParaRPr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3406775" y="2713273"/>
            <a:ext cx="2335213" cy="850900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“ALERTA”</a:t>
            </a:r>
          </a:p>
          <a:p>
            <a:r>
              <a:rPr lang="es-ES" sz="2400" b="0"/>
              <a:t>viene la comida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3406775" y="1712077"/>
            <a:ext cx="2345514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comida </a:t>
            </a:r>
            <a:endParaRPr lang="es-ES_tradnl" sz="24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106518" name="Rectangle 22"/>
          <p:cNvSpPr>
            <a:spLocks noChangeArrowheads="1"/>
          </p:cNvSpPr>
          <p:nvPr/>
        </p:nvSpPr>
        <p:spPr bwMode="auto">
          <a:xfrm>
            <a:off x="2218531" y="3991520"/>
            <a:ext cx="4849813" cy="1446550"/>
          </a:xfrm>
          <a:prstGeom prst="rect">
            <a:avLst/>
          </a:prstGeom>
          <a:noFill/>
          <a:ln w="28575">
            <a:solidFill>
              <a:srgbClr val="61B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DD7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endParaRPr lang="es-ES" sz="800" b="0" dirty="0" smtClean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1800" b="0" dirty="0" smtClean="0">
                <a:effectLst/>
              </a:rPr>
              <a:t>Dependiente </a:t>
            </a:r>
            <a:r>
              <a:rPr lang="es-ES" sz="1800" b="0" dirty="0">
                <a:effectLst/>
              </a:rPr>
              <a:t>del </a:t>
            </a:r>
            <a:r>
              <a:rPr lang="es-ES" sz="1800" dirty="0">
                <a:effectLst/>
              </a:rPr>
              <a:t>vago,</a:t>
            </a:r>
            <a:r>
              <a:rPr lang="es-ES" sz="1800" b="0" dirty="0">
                <a:effectLst/>
              </a:rPr>
              <a:t>  20-30% del total</a:t>
            </a: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endParaRPr lang="es-ES" sz="1800" b="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1800" b="0" dirty="0" smtClean="0">
                <a:effectLst/>
              </a:rPr>
              <a:t>Estimulada </a:t>
            </a:r>
            <a:r>
              <a:rPr lang="es-ES" sz="1800" b="0" dirty="0">
                <a:effectLst/>
              </a:rPr>
              <a:t>por vista, olfato, masticación 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y deglución</a:t>
            </a:r>
          </a:p>
          <a:p>
            <a:pPr algn="l"/>
            <a:endParaRPr lang="es-ES" sz="800" dirty="0"/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683568" y="50159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539" name="Text Box 43"/>
          <p:cNvSpPr txBox="1">
            <a:spLocks noChangeArrowheads="1"/>
          </p:cNvSpPr>
          <p:nvPr/>
        </p:nvSpPr>
        <p:spPr bwMode="auto">
          <a:xfrm>
            <a:off x="1319282" y="2767330"/>
            <a:ext cx="1845377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/>
              </a:rPr>
              <a:t>Reflejos</a:t>
            </a:r>
          </a:p>
          <a:p>
            <a:pPr algn="l"/>
            <a:r>
              <a:rPr lang="es-ES_tradnl" sz="2000" b="0" dirty="0">
                <a:effectLst/>
              </a:rPr>
              <a:t>Condicionados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956135" y="470554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664228" y="901700"/>
            <a:ext cx="111120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4. </a:t>
            </a:r>
            <a:r>
              <a:rPr lang="es-ES" sz="1800" dirty="0" smtClean="0">
                <a:effectLst/>
              </a:rPr>
              <a:t>Fases</a:t>
            </a:r>
            <a:endParaRPr lang="es-ES" sz="1800" dirty="0">
              <a:effectLst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31" grpId="0" animBg="1"/>
      <p:bldP spid="106532" grpId="0" animBg="1"/>
      <p:bldP spid="106518" grpId="0" animBg="1"/>
      <p:bldP spid="106539" grpId="0" animBg="1"/>
      <p:bldP spid="106539" grpI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57" name="Group 37"/>
          <p:cNvGrpSpPr>
            <a:grpSpLocks noChangeAspect="1"/>
          </p:cNvGrpSpPr>
          <p:nvPr/>
        </p:nvGrpSpPr>
        <p:grpSpPr bwMode="auto">
          <a:xfrm>
            <a:off x="3544888" y="2576513"/>
            <a:ext cx="3548062" cy="3883025"/>
            <a:chOff x="1060" y="421"/>
            <a:chExt cx="3434" cy="3759"/>
          </a:xfrm>
        </p:grpSpPr>
        <p:sp>
          <p:nvSpPr>
            <p:cNvPr id="158758" name="Freeform 38"/>
            <p:cNvSpPr>
              <a:spLocks noChangeAspect="1"/>
            </p:cNvSpPr>
            <p:nvPr/>
          </p:nvSpPr>
          <p:spPr bwMode="auto">
            <a:xfrm>
              <a:off x="2425" y="421"/>
              <a:ext cx="1874" cy="716"/>
            </a:xfrm>
            <a:custGeom>
              <a:avLst/>
              <a:gdLst>
                <a:gd name="T0" fmla="*/ 39 w 1874"/>
                <a:gd name="T1" fmla="*/ 26 h 716"/>
                <a:gd name="T2" fmla="*/ 65 w 1874"/>
                <a:gd name="T3" fmla="*/ 117 h 716"/>
                <a:gd name="T4" fmla="*/ 91 w 1874"/>
                <a:gd name="T5" fmla="*/ 221 h 716"/>
                <a:gd name="T6" fmla="*/ 104 w 1874"/>
                <a:gd name="T7" fmla="*/ 299 h 716"/>
                <a:gd name="T8" fmla="*/ 143 w 1874"/>
                <a:gd name="T9" fmla="*/ 351 h 716"/>
                <a:gd name="T10" fmla="*/ 182 w 1874"/>
                <a:gd name="T11" fmla="*/ 377 h 716"/>
                <a:gd name="T12" fmla="*/ 221 w 1874"/>
                <a:gd name="T13" fmla="*/ 364 h 716"/>
                <a:gd name="T14" fmla="*/ 273 w 1874"/>
                <a:gd name="T15" fmla="*/ 351 h 716"/>
                <a:gd name="T16" fmla="*/ 338 w 1874"/>
                <a:gd name="T17" fmla="*/ 325 h 716"/>
                <a:gd name="T18" fmla="*/ 403 w 1874"/>
                <a:gd name="T19" fmla="*/ 286 h 716"/>
                <a:gd name="T20" fmla="*/ 481 w 1874"/>
                <a:gd name="T21" fmla="*/ 260 h 716"/>
                <a:gd name="T22" fmla="*/ 546 w 1874"/>
                <a:gd name="T23" fmla="*/ 234 h 716"/>
                <a:gd name="T24" fmla="*/ 611 w 1874"/>
                <a:gd name="T25" fmla="*/ 208 h 716"/>
                <a:gd name="T26" fmla="*/ 689 w 1874"/>
                <a:gd name="T27" fmla="*/ 195 h 716"/>
                <a:gd name="T28" fmla="*/ 754 w 1874"/>
                <a:gd name="T29" fmla="*/ 182 h 716"/>
                <a:gd name="T30" fmla="*/ 832 w 1874"/>
                <a:gd name="T31" fmla="*/ 169 h 716"/>
                <a:gd name="T32" fmla="*/ 897 w 1874"/>
                <a:gd name="T33" fmla="*/ 182 h 716"/>
                <a:gd name="T34" fmla="*/ 976 w 1874"/>
                <a:gd name="T35" fmla="*/ 182 h 716"/>
                <a:gd name="T36" fmla="*/ 1054 w 1874"/>
                <a:gd name="T37" fmla="*/ 208 h 716"/>
                <a:gd name="T38" fmla="*/ 1132 w 1874"/>
                <a:gd name="T39" fmla="*/ 234 h 716"/>
                <a:gd name="T40" fmla="*/ 1210 w 1874"/>
                <a:gd name="T41" fmla="*/ 247 h 716"/>
                <a:gd name="T42" fmla="*/ 1288 w 1874"/>
                <a:gd name="T43" fmla="*/ 273 h 716"/>
                <a:gd name="T44" fmla="*/ 1353 w 1874"/>
                <a:gd name="T45" fmla="*/ 299 h 716"/>
                <a:gd name="T46" fmla="*/ 1431 w 1874"/>
                <a:gd name="T47" fmla="*/ 325 h 716"/>
                <a:gd name="T48" fmla="*/ 1496 w 1874"/>
                <a:gd name="T49" fmla="*/ 351 h 716"/>
                <a:gd name="T50" fmla="*/ 1548 w 1874"/>
                <a:gd name="T51" fmla="*/ 390 h 716"/>
                <a:gd name="T52" fmla="*/ 1613 w 1874"/>
                <a:gd name="T53" fmla="*/ 429 h 716"/>
                <a:gd name="T54" fmla="*/ 1665 w 1874"/>
                <a:gd name="T55" fmla="*/ 481 h 716"/>
                <a:gd name="T56" fmla="*/ 1717 w 1874"/>
                <a:gd name="T57" fmla="*/ 533 h 716"/>
                <a:gd name="T58" fmla="*/ 1769 w 1874"/>
                <a:gd name="T59" fmla="*/ 585 h 716"/>
                <a:gd name="T60" fmla="*/ 1821 w 1874"/>
                <a:gd name="T61" fmla="*/ 650 h 716"/>
                <a:gd name="T62" fmla="*/ 1873 w 1874"/>
                <a:gd name="T63" fmla="*/ 715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74" h="716">
                  <a:moveTo>
                    <a:pt x="0" y="0"/>
                  </a:moveTo>
                  <a:lnTo>
                    <a:pt x="39" y="26"/>
                  </a:lnTo>
                  <a:lnTo>
                    <a:pt x="52" y="78"/>
                  </a:lnTo>
                  <a:lnTo>
                    <a:pt x="65" y="117"/>
                  </a:lnTo>
                  <a:lnTo>
                    <a:pt x="78" y="169"/>
                  </a:lnTo>
                  <a:lnTo>
                    <a:pt x="91" y="221"/>
                  </a:lnTo>
                  <a:lnTo>
                    <a:pt x="104" y="260"/>
                  </a:lnTo>
                  <a:lnTo>
                    <a:pt x="104" y="299"/>
                  </a:lnTo>
                  <a:lnTo>
                    <a:pt x="117" y="338"/>
                  </a:lnTo>
                  <a:lnTo>
                    <a:pt x="143" y="351"/>
                  </a:lnTo>
                  <a:lnTo>
                    <a:pt x="156" y="364"/>
                  </a:lnTo>
                  <a:lnTo>
                    <a:pt x="182" y="377"/>
                  </a:lnTo>
                  <a:lnTo>
                    <a:pt x="195" y="377"/>
                  </a:lnTo>
                  <a:lnTo>
                    <a:pt x="221" y="364"/>
                  </a:lnTo>
                  <a:lnTo>
                    <a:pt x="247" y="364"/>
                  </a:lnTo>
                  <a:lnTo>
                    <a:pt x="273" y="351"/>
                  </a:lnTo>
                  <a:lnTo>
                    <a:pt x="312" y="338"/>
                  </a:lnTo>
                  <a:lnTo>
                    <a:pt x="338" y="325"/>
                  </a:lnTo>
                  <a:lnTo>
                    <a:pt x="377" y="312"/>
                  </a:lnTo>
                  <a:lnTo>
                    <a:pt x="403" y="286"/>
                  </a:lnTo>
                  <a:lnTo>
                    <a:pt x="442" y="273"/>
                  </a:lnTo>
                  <a:lnTo>
                    <a:pt x="481" y="260"/>
                  </a:lnTo>
                  <a:lnTo>
                    <a:pt x="507" y="247"/>
                  </a:lnTo>
                  <a:lnTo>
                    <a:pt x="546" y="234"/>
                  </a:lnTo>
                  <a:lnTo>
                    <a:pt x="585" y="221"/>
                  </a:lnTo>
                  <a:lnTo>
                    <a:pt x="611" y="208"/>
                  </a:lnTo>
                  <a:lnTo>
                    <a:pt x="650" y="208"/>
                  </a:lnTo>
                  <a:lnTo>
                    <a:pt x="689" y="195"/>
                  </a:lnTo>
                  <a:lnTo>
                    <a:pt x="715" y="182"/>
                  </a:lnTo>
                  <a:lnTo>
                    <a:pt x="754" y="182"/>
                  </a:lnTo>
                  <a:lnTo>
                    <a:pt x="793" y="182"/>
                  </a:lnTo>
                  <a:lnTo>
                    <a:pt x="832" y="169"/>
                  </a:lnTo>
                  <a:lnTo>
                    <a:pt x="871" y="169"/>
                  </a:lnTo>
                  <a:lnTo>
                    <a:pt x="897" y="182"/>
                  </a:lnTo>
                  <a:lnTo>
                    <a:pt x="937" y="182"/>
                  </a:lnTo>
                  <a:lnTo>
                    <a:pt x="976" y="182"/>
                  </a:lnTo>
                  <a:lnTo>
                    <a:pt x="1015" y="195"/>
                  </a:lnTo>
                  <a:lnTo>
                    <a:pt x="1054" y="208"/>
                  </a:lnTo>
                  <a:lnTo>
                    <a:pt x="1093" y="221"/>
                  </a:lnTo>
                  <a:lnTo>
                    <a:pt x="1132" y="234"/>
                  </a:lnTo>
                  <a:lnTo>
                    <a:pt x="1171" y="247"/>
                  </a:lnTo>
                  <a:lnTo>
                    <a:pt x="1210" y="247"/>
                  </a:lnTo>
                  <a:lnTo>
                    <a:pt x="1249" y="260"/>
                  </a:lnTo>
                  <a:lnTo>
                    <a:pt x="1288" y="273"/>
                  </a:lnTo>
                  <a:lnTo>
                    <a:pt x="1327" y="286"/>
                  </a:lnTo>
                  <a:lnTo>
                    <a:pt x="1353" y="299"/>
                  </a:lnTo>
                  <a:lnTo>
                    <a:pt x="1392" y="312"/>
                  </a:lnTo>
                  <a:lnTo>
                    <a:pt x="1431" y="325"/>
                  </a:lnTo>
                  <a:lnTo>
                    <a:pt x="1457" y="338"/>
                  </a:lnTo>
                  <a:lnTo>
                    <a:pt x="1496" y="351"/>
                  </a:lnTo>
                  <a:lnTo>
                    <a:pt x="1522" y="377"/>
                  </a:lnTo>
                  <a:lnTo>
                    <a:pt x="1548" y="390"/>
                  </a:lnTo>
                  <a:lnTo>
                    <a:pt x="1587" y="416"/>
                  </a:lnTo>
                  <a:lnTo>
                    <a:pt x="1613" y="429"/>
                  </a:lnTo>
                  <a:lnTo>
                    <a:pt x="1639" y="455"/>
                  </a:lnTo>
                  <a:lnTo>
                    <a:pt x="1665" y="481"/>
                  </a:lnTo>
                  <a:lnTo>
                    <a:pt x="1691" y="507"/>
                  </a:lnTo>
                  <a:lnTo>
                    <a:pt x="1717" y="533"/>
                  </a:lnTo>
                  <a:lnTo>
                    <a:pt x="1743" y="559"/>
                  </a:lnTo>
                  <a:lnTo>
                    <a:pt x="1769" y="585"/>
                  </a:lnTo>
                  <a:lnTo>
                    <a:pt x="1795" y="624"/>
                  </a:lnTo>
                  <a:lnTo>
                    <a:pt x="1821" y="650"/>
                  </a:lnTo>
                  <a:lnTo>
                    <a:pt x="1847" y="676"/>
                  </a:lnTo>
                  <a:lnTo>
                    <a:pt x="1873" y="715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59" name="Freeform 39"/>
            <p:cNvSpPr>
              <a:spLocks noChangeAspect="1"/>
            </p:cNvSpPr>
            <p:nvPr/>
          </p:nvSpPr>
          <p:spPr bwMode="auto">
            <a:xfrm>
              <a:off x="2035" y="1124"/>
              <a:ext cx="2459" cy="3056"/>
            </a:xfrm>
            <a:custGeom>
              <a:avLst/>
              <a:gdLst>
                <a:gd name="T0" fmla="*/ 2302 w 2459"/>
                <a:gd name="T1" fmla="*/ 52 h 3056"/>
                <a:gd name="T2" fmla="*/ 2354 w 2459"/>
                <a:gd name="T3" fmla="*/ 143 h 3056"/>
                <a:gd name="T4" fmla="*/ 2380 w 2459"/>
                <a:gd name="T5" fmla="*/ 195 h 3056"/>
                <a:gd name="T6" fmla="*/ 2393 w 2459"/>
                <a:gd name="T7" fmla="*/ 247 h 3056"/>
                <a:gd name="T8" fmla="*/ 2419 w 2459"/>
                <a:gd name="T9" fmla="*/ 299 h 3056"/>
                <a:gd name="T10" fmla="*/ 2432 w 2459"/>
                <a:gd name="T11" fmla="*/ 351 h 3056"/>
                <a:gd name="T12" fmla="*/ 2432 w 2459"/>
                <a:gd name="T13" fmla="*/ 403 h 3056"/>
                <a:gd name="T14" fmla="*/ 2445 w 2459"/>
                <a:gd name="T15" fmla="*/ 468 h 3056"/>
                <a:gd name="T16" fmla="*/ 2458 w 2459"/>
                <a:gd name="T17" fmla="*/ 520 h 3056"/>
                <a:gd name="T18" fmla="*/ 2458 w 2459"/>
                <a:gd name="T19" fmla="*/ 572 h 3056"/>
                <a:gd name="T20" fmla="*/ 2458 w 2459"/>
                <a:gd name="T21" fmla="*/ 637 h 3056"/>
                <a:gd name="T22" fmla="*/ 2458 w 2459"/>
                <a:gd name="T23" fmla="*/ 689 h 3056"/>
                <a:gd name="T24" fmla="*/ 2458 w 2459"/>
                <a:gd name="T25" fmla="*/ 754 h 3056"/>
                <a:gd name="T26" fmla="*/ 2458 w 2459"/>
                <a:gd name="T27" fmla="*/ 806 h 3056"/>
                <a:gd name="T28" fmla="*/ 2458 w 2459"/>
                <a:gd name="T29" fmla="*/ 871 h 3056"/>
                <a:gd name="T30" fmla="*/ 2458 w 2459"/>
                <a:gd name="T31" fmla="*/ 923 h 3056"/>
                <a:gd name="T32" fmla="*/ 2458 w 2459"/>
                <a:gd name="T33" fmla="*/ 988 h 3056"/>
                <a:gd name="T34" fmla="*/ 2458 w 2459"/>
                <a:gd name="T35" fmla="*/ 1040 h 3056"/>
                <a:gd name="T36" fmla="*/ 2445 w 2459"/>
                <a:gd name="T37" fmla="*/ 1105 h 3056"/>
                <a:gd name="T38" fmla="*/ 2445 w 2459"/>
                <a:gd name="T39" fmla="*/ 1157 h 3056"/>
                <a:gd name="T40" fmla="*/ 2458 w 2459"/>
                <a:gd name="T41" fmla="*/ 1209 h 3056"/>
                <a:gd name="T42" fmla="*/ 2458 w 2459"/>
                <a:gd name="T43" fmla="*/ 1274 h 3056"/>
                <a:gd name="T44" fmla="*/ 2458 w 2459"/>
                <a:gd name="T45" fmla="*/ 1326 h 3056"/>
                <a:gd name="T46" fmla="*/ 2445 w 2459"/>
                <a:gd name="T47" fmla="*/ 1391 h 3056"/>
                <a:gd name="T48" fmla="*/ 2432 w 2459"/>
                <a:gd name="T49" fmla="*/ 1443 h 3056"/>
                <a:gd name="T50" fmla="*/ 2419 w 2459"/>
                <a:gd name="T51" fmla="*/ 1495 h 3056"/>
                <a:gd name="T52" fmla="*/ 2419 w 2459"/>
                <a:gd name="T53" fmla="*/ 1547 h 3056"/>
                <a:gd name="T54" fmla="*/ 2406 w 2459"/>
                <a:gd name="T55" fmla="*/ 1599 h 3056"/>
                <a:gd name="T56" fmla="*/ 2406 w 2459"/>
                <a:gd name="T57" fmla="*/ 1638 h 3056"/>
                <a:gd name="T58" fmla="*/ 2393 w 2459"/>
                <a:gd name="T59" fmla="*/ 1729 h 3056"/>
                <a:gd name="T60" fmla="*/ 2380 w 2459"/>
                <a:gd name="T61" fmla="*/ 1807 h 3056"/>
                <a:gd name="T62" fmla="*/ 2354 w 2459"/>
                <a:gd name="T63" fmla="*/ 1885 h 3056"/>
                <a:gd name="T64" fmla="*/ 2328 w 2459"/>
                <a:gd name="T65" fmla="*/ 1963 h 3056"/>
                <a:gd name="T66" fmla="*/ 2289 w 2459"/>
                <a:gd name="T67" fmla="*/ 2041 h 3056"/>
                <a:gd name="T68" fmla="*/ 2237 w 2459"/>
                <a:gd name="T69" fmla="*/ 2132 h 3056"/>
                <a:gd name="T70" fmla="*/ 2172 w 2459"/>
                <a:gd name="T71" fmla="*/ 2210 h 3056"/>
                <a:gd name="T72" fmla="*/ 2107 w 2459"/>
                <a:gd name="T73" fmla="*/ 2288 h 3056"/>
                <a:gd name="T74" fmla="*/ 2055 w 2459"/>
                <a:gd name="T75" fmla="*/ 2340 h 3056"/>
                <a:gd name="T76" fmla="*/ 1990 w 2459"/>
                <a:gd name="T77" fmla="*/ 2392 h 3056"/>
                <a:gd name="T78" fmla="*/ 1938 w 2459"/>
                <a:gd name="T79" fmla="*/ 2444 h 3056"/>
                <a:gd name="T80" fmla="*/ 1886 w 2459"/>
                <a:gd name="T81" fmla="*/ 2483 h 3056"/>
                <a:gd name="T82" fmla="*/ 1821 w 2459"/>
                <a:gd name="T83" fmla="*/ 2535 h 3056"/>
                <a:gd name="T84" fmla="*/ 1769 w 2459"/>
                <a:gd name="T85" fmla="*/ 2574 h 3056"/>
                <a:gd name="T86" fmla="*/ 1704 w 2459"/>
                <a:gd name="T87" fmla="*/ 2613 h 3056"/>
                <a:gd name="T88" fmla="*/ 1639 w 2459"/>
                <a:gd name="T89" fmla="*/ 2652 h 3056"/>
                <a:gd name="T90" fmla="*/ 1561 w 2459"/>
                <a:gd name="T91" fmla="*/ 2691 h 3056"/>
                <a:gd name="T92" fmla="*/ 1496 w 2459"/>
                <a:gd name="T93" fmla="*/ 2717 h 3056"/>
                <a:gd name="T94" fmla="*/ 1431 w 2459"/>
                <a:gd name="T95" fmla="*/ 2756 h 3056"/>
                <a:gd name="T96" fmla="*/ 1353 w 2459"/>
                <a:gd name="T97" fmla="*/ 2782 h 3056"/>
                <a:gd name="T98" fmla="*/ 1288 w 2459"/>
                <a:gd name="T99" fmla="*/ 2808 h 3056"/>
                <a:gd name="T100" fmla="*/ 1222 w 2459"/>
                <a:gd name="T101" fmla="*/ 2834 h 3056"/>
                <a:gd name="T102" fmla="*/ 1144 w 2459"/>
                <a:gd name="T103" fmla="*/ 2860 h 3056"/>
                <a:gd name="T104" fmla="*/ 1053 w 2459"/>
                <a:gd name="T105" fmla="*/ 2886 h 3056"/>
                <a:gd name="T106" fmla="*/ 949 w 2459"/>
                <a:gd name="T107" fmla="*/ 2925 h 3056"/>
                <a:gd name="T108" fmla="*/ 858 w 2459"/>
                <a:gd name="T109" fmla="*/ 2951 h 3056"/>
                <a:gd name="T110" fmla="*/ 754 w 2459"/>
                <a:gd name="T111" fmla="*/ 2990 h 3056"/>
                <a:gd name="T112" fmla="*/ 650 w 2459"/>
                <a:gd name="T113" fmla="*/ 3016 h 3056"/>
                <a:gd name="T114" fmla="*/ 546 w 2459"/>
                <a:gd name="T115" fmla="*/ 3029 h 3056"/>
                <a:gd name="T116" fmla="*/ 442 w 2459"/>
                <a:gd name="T117" fmla="*/ 3055 h 3056"/>
                <a:gd name="T118" fmla="*/ 338 w 2459"/>
                <a:gd name="T119" fmla="*/ 3055 h 3056"/>
                <a:gd name="T120" fmla="*/ 234 w 2459"/>
                <a:gd name="T121" fmla="*/ 3055 h 3056"/>
                <a:gd name="T122" fmla="*/ 143 w 2459"/>
                <a:gd name="T123" fmla="*/ 3055 h 3056"/>
                <a:gd name="T124" fmla="*/ 52 w 2459"/>
                <a:gd name="T125" fmla="*/ 3029 h 3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59" h="3056">
                  <a:moveTo>
                    <a:pt x="2263" y="0"/>
                  </a:moveTo>
                  <a:lnTo>
                    <a:pt x="2302" y="52"/>
                  </a:lnTo>
                  <a:lnTo>
                    <a:pt x="2328" y="91"/>
                  </a:lnTo>
                  <a:lnTo>
                    <a:pt x="2354" y="143"/>
                  </a:lnTo>
                  <a:lnTo>
                    <a:pt x="2367" y="169"/>
                  </a:lnTo>
                  <a:lnTo>
                    <a:pt x="2380" y="195"/>
                  </a:lnTo>
                  <a:lnTo>
                    <a:pt x="2393" y="221"/>
                  </a:lnTo>
                  <a:lnTo>
                    <a:pt x="2393" y="247"/>
                  </a:lnTo>
                  <a:lnTo>
                    <a:pt x="2406" y="273"/>
                  </a:lnTo>
                  <a:lnTo>
                    <a:pt x="2419" y="299"/>
                  </a:lnTo>
                  <a:lnTo>
                    <a:pt x="2419" y="325"/>
                  </a:lnTo>
                  <a:lnTo>
                    <a:pt x="2432" y="351"/>
                  </a:lnTo>
                  <a:lnTo>
                    <a:pt x="2432" y="377"/>
                  </a:lnTo>
                  <a:lnTo>
                    <a:pt x="2432" y="403"/>
                  </a:lnTo>
                  <a:lnTo>
                    <a:pt x="2445" y="429"/>
                  </a:lnTo>
                  <a:lnTo>
                    <a:pt x="2445" y="468"/>
                  </a:lnTo>
                  <a:lnTo>
                    <a:pt x="2445" y="494"/>
                  </a:lnTo>
                  <a:lnTo>
                    <a:pt x="2458" y="520"/>
                  </a:lnTo>
                  <a:lnTo>
                    <a:pt x="2458" y="546"/>
                  </a:lnTo>
                  <a:lnTo>
                    <a:pt x="2458" y="572"/>
                  </a:lnTo>
                  <a:lnTo>
                    <a:pt x="2458" y="611"/>
                  </a:lnTo>
                  <a:lnTo>
                    <a:pt x="2458" y="637"/>
                  </a:lnTo>
                  <a:lnTo>
                    <a:pt x="2458" y="663"/>
                  </a:lnTo>
                  <a:lnTo>
                    <a:pt x="2458" y="689"/>
                  </a:lnTo>
                  <a:lnTo>
                    <a:pt x="2458" y="715"/>
                  </a:lnTo>
                  <a:lnTo>
                    <a:pt x="2458" y="754"/>
                  </a:lnTo>
                  <a:lnTo>
                    <a:pt x="2458" y="780"/>
                  </a:lnTo>
                  <a:lnTo>
                    <a:pt x="2458" y="806"/>
                  </a:lnTo>
                  <a:lnTo>
                    <a:pt x="2458" y="832"/>
                  </a:lnTo>
                  <a:lnTo>
                    <a:pt x="2458" y="871"/>
                  </a:lnTo>
                  <a:lnTo>
                    <a:pt x="2458" y="897"/>
                  </a:lnTo>
                  <a:lnTo>
                    <a:pt x="2458" y="923"/>
                  </a:lnTo>
                  <a:lnTo>
                    <a:pt x="2458" y="949"/>
                  </a:lnTo>
                  <a:lnTo>
                    <a:pt x="2458" y="988"/>
                  </a:lnTo>
                  <a:lnTo>
                    <a:pt x="2458" y="1014"/>
                  </a:lnTo>
                  <a:lnTo>
                    <a:pt x="2458" y="1040"/>
                  </a:lnTo>
                  <a:lnTo>
                    <a:pt x="2445" y="1066"/>
                  </a:lnTo>
                  <a:lnTo>
                    <a:pt x="2445" y="1105"/>
                  </a:lnTo>
                  <a:lnTo>
                    <a:pt x="2445" y="1131"/>
                  </a:lnTo>
                  <a:lnTo>
                    <a:pt x="2445" y="1157"/>
                  </a:lnTo>
                  <a:lnTo>
                    <a:pt x="2445" y="1183"/>
                  </a:lnTo>
                  <a:lnTo>
                    <a:pt x="2458" y="1209"/>
                  </a:lnTo>
                  <a:lnTo>
                    <a:pt x="2458" y="1248"/>
                  </a:lnTo>
                  <a:lnTo>
                    <a:pt x="2458" y="1274"/>
                  </a:lnTo>
                  <a:lnTo>
                    <a:pt x="2458" y="1300"/>
                  </a:lnTo>
                  <a:lnTo>
                    <a:pt x="2458" y="1326"/>
                  </a:lnTo>
                  <a:lnTo>
                    <a:pt x="2445" y="1352"/>
                  </a:lnTo>
                  <a:lnTo>
                    <a:pt x="2445" y="1391"/>
                  </a:lnTo>
                  <a:lnTo>
                    <a:pt x="2445" y="1417"/>
                  </a:lnTo>
                  <a:lnTo>
                    <a:pt x="2432" y="1443"/>
                  </a:lnTo>
                  <a:lnTo>
                    <a:pt x="2432" y="1469"/>
                  </a:lnTo>
                  <a:lnTo>
                    <a:pt x="2419" y="1495"/>
                  </a:lnTo>
                  <a:lnTo>
                    <a:pt x="2419" y="1521"/>
                  </a:lnTo>
                  <a:lnTo>
                    <a:pt x="2419" y="1547"/>
                  </a:lnTo>
                  <a:lnTo>
                    <a:pt x="2406" y="1573"/>
                  </a:lnTo>
                  <a:lnTo>
                    <a:pt x="2406" y="1599"/>
                  </a:lnTo>
                  <a:lnTo>
                    <a:pt x="2406" y="1625"/>
                  </a:lnTo>
                  <a:lnTo>
                    <a:pt x="2406" y="1638"/>
                  </a:lnTo>
                  <a:lnTo>
                    <a:pt x="2393" y="1690"/>
                  </a:lnTo>
                  <a:lnTo>
                    <a:pt x="2393" y="1729"/>
                  </a:lnTo>
                  <a:lnTo>
                    <a:pt x="2380" y="1768"/>
                  </a:lnTo>
                  <a:lnTo>
                    <a:pt x="2380" y="1807"/>
                  </a:lnTo>
                  <a:lnTo>
                    <a:pt x="2367" y="1846"/>
                  </a:lnTo>
                  <a:lnTo>
                    <a:pt x="2354" y="1885"/>
                  </a:lnTo>
                  <a:lnTo>
                    <a:pt x="2341" y="1924"/>
                  </a:lnTo>
                  <a:lnTo>
                    <a:pt x="2328" y="1963"/>
                  </a:lnTo>
                  <a:lnTo>
                    <a:pt x="2315" y="2002"/>
                  </a:lnTo>
                  <a:lnTo>
                    <a:pt x="2289" y="2041"/>
                  </a:lnTo>
                  <a:lnTo>
                    <a:pt x="2263" y="2080"/>
                  </a:lnTo>
                  <a:lnTo>
                    <a:pt x="2237" y="2132"/>
                  </a:lnTo>
                  <a:lnTo>
                    <a:pt x="2211" y="2171"/>
                  </a:lnTo>
                  <a:lnTo>
                    <a:pt x="2172" y="2210"/>
                  </a:lnTo>
                  <a:lnTo>
                    <a:pt x="2120" y="2262"/>
                  </a:lnTo>
                  <a:lnTo>
                    <a:pt x="2107" y="2288"/>
                  </a:lnTo>
                  <a:lnTo>
                    <a:pt x="2081" y="2314"/>
                  </a:lnTo>
                  <a:lnTo>
                    <a:pt x="2055" y="2340"/>
                  </a:lnTo>
                  <a:lnTo>
                    <a:pt x="2029" y="2366"/>
                  </a:lnTo>
                  <a:lnTo>
                    <a:pt x="1990" y="2392"/>
                  </a:lnTo>
                  <a:lnTo>
                    <a:pt x="1964" y="2418"/>
                  </a:lnTo>
                  <a:lnTo>
                    <a:pt x="1938" y="2444"/>
                  </a:lnTo>
                  <a:lnTo>
                    <a:pt x="1912" y="2470"/>
                  </a:lnTo>
                  <a:lnTo>
                    <a:pt x="1886" y="2483"/>
                  </a:lnTo>
                  <a:lnTo>
                    <a:pt x="1860" y="2509"/>
                  </a:lnTo>
                  <a:lnTo>
                    <a:pt x="1821" y="2535"/>
                  </a:lnTo>
                  <a:lnTo>
                    <a:pt x="1795" y="2548"/>
                  </a:lnTo>
                  <a:lnTo>
                    <a:pt x="1769" y="2574"/>
                  </a:lnTo>
                  <a:lnTo>
                    <a:pt x="1730" y="2587"/>
                  </a:lnTo>
                  <a:lnTo>
                    <a:pt x="1704" y="2613"/>
                  </a:lnTo>
                  <a:lnTo>
                    <a:pt x="1665" y="2626"/>
                  </a:lnTo>
                  <a:lnTo>
                    <a:pt x="1639" y="2652"/>
                  </a:lnTo>
                  <a:lnTo>
                    <a:pt x="1600" y="2665"/>
                  </a:lnTo>
                  <a:lnTo>
                    <a:pt x="1561" y="2691"/>
                  </a:lnTo>
                  <a:lnTo>
                    <a:pt x="1535" y="2704"/>
                  </a:lnTo>
                  <a:lnTo>
                    <a:pt x="1496" y="2717"/>
                  </a:lnTo>
                  <a:lnTo>
                    <a:pt x="1457" y="2743"/>
                  </a:lnTo>
                  <a:lnTo>
                    <a:pt x="1431" y="2756"/>
                  </a:lnTo>
                  <a:lnTo>
                    <a:pt x="1392" y="2769"/>
                  </a:lnTo>
                  <a:lnTo>
                    <a:pt x="1353" y="2782"/>
                  </a:lnTo>
                  <a:lnTo>
                    <a:pt x="1327" y="2795"/>
                  </a:lnTo>
                  <a:lnTo>
                    <a:pt x="1288" y="2808"/>
                  </a:lnTo>
                  <a:lnTo>
                    <a:pt x="1249" y="2821"/>
                  </a:lnTo>
                  <a:lnTo>
                    <a:pt x="1222" y="2834"/>
                  </a:lnTo>
                  <a:lnTo>
                    <a:pt x="1183" y="2847"/>
                  </a:lnTo>
                  <a:lnTo>
                    <a:pt x="1144" y="2860"/>
                  </a:lnTo>
                  <a:lnTo>
                    <a:pt x="1092" y="2873"/>
                  </a:lnTo>
                  <a:lnTo>
                    <a:pt x="1053" y="2886"/>
                  </a:lnTo>
                  <a:lnTo>
                    <a:pt x="1001" y="2912"/>
                  </a:lnTo>
                  <a:lnTo>
                    <a:pt x="949" y="2925"/>
                  </a:lnTo>
                  <a:lnTo>
                    <a:pt x="897" y="2938"/>
                  </a:lnTo>
                  <a:lnTo>
                    <a:pt x="858" y="2951"/>
                  </a:lnTo>
                  <a:lnTo>
                    <a:pt x="806" y="2977"/>
                  </a:lnTo>
                  <a:lnTo>
                    <a:pt x="754" y="2990"/>
                  </a:lnTo>
                  <a:lnTo>
                    <a:pt x="702" y="3003"/>
                  </a:lnTo>
                  <a:lnTo>
                    <a:pt x="650" y="3016"/>
                  </a:lnTo>
                  <a:lnTo>
                    <a:pt x="598" y="3029"/>
                  </a:lnTo>
                  <a:lnTo>
                    <a:pt x="546" y="3029"/>
                  </a:lnTo>
                  <a:lnTo>
                    <a:pt x="494" y="3042"/>
                  </a:lnTo>
                  <a:lnTo>
                    <a:pt x="442" y="3055"/>
                  </a:lnTo>
                  <a:lnTo>
                    <a:pt x="390" y="3055"/>
                  </a:lnTo>
                  <a:lnTo>
                    <a:pt x="338" y="3055"/>
                  </a:lnTo>
                  <a:lnTo>
                    <a:pt x="286" y="3055"/>
                  </a:lnTo>
                  <a:lnTo>
                    <a:pt x="234" y="3055"/>
                  </a:lnTo>
                  <a:lnTo>
                    <a:pt x="195" y="3055"/>
                  </a:lnTo>
                  <a:lnTo>
                    <a:pt x="143" y="3055"/>
                  </a:lnTo>
                  <a:lnTo>
                    <a:pt x="91" y="3042"/>
                  </a:lnTo>
                  <a:lnTo>
                    <a:pt x="52" y="3029"/>
                  </a:lnTo>
                  <a:lnTo>
                    <a:pt x="0" y="3016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60" name="Freeform 40"/>
            <p:cNvSpPr>
              <a:spLocks noChangeAspect="1"/>
            </p:cNvSpPr>
            <p:nvPr/>
          </p:nvSpPr>
          <p:spPr bwMode="auto">
            <a:xfrm>
              <a:off x="1060" y="3984"/>
              <a:ext cx="1002" cy="157"/>
            </a:xfrm>
            <a:custGeom>
              <a:avLst/>
              <a:gdLst>
                <a:gd name="T0" fmla="*/ 1001 w 1002"/>
                <a:gd name="T1" fmla="*/ 156 h 157"/>
                <a:gd name="T2" fmla="*/ 962 w 1002"/>
                <a:gd name="T3" fmla="*/ 117 h 157"/>
                <a:gd name="T4" fmla="*/ 923 w 1002"/>
                <a:gd name="T5" fmla="*/ 91 h 157"/>
                <a:gd name="T6" fmla="*/ 884 w 1002"/>
                <a:gd name="T7" fmla="*/ 78 h 157"/>
                <a:gd name="T8" fmla="*/ 845 w 1002"/>
                <a:gd name="T9" fmla="*/ 52 h 157"/>
                <a:gd name="T10" fmla="*/ 806 w 1002"/>
                <a:gd name="T11" fmla="*/ 52 h 157"/>
                <a:gd name="T12" fmla="*/ 767 w 1002"/>
                <a:gd name="T13" fmla="*/ 52 h 157"/>
                <a:gd name="T14" fmla="*/ 728 w 1002"/>
                <a:gd name="T15" fmla="*/ 52 h 157"/>
                <a:gd name="T16" fmla="*/ 689 w 1002"/>
                <a:gd name="T17" fmla="*/ 52 h 157"/>
                <a:gd name="T18" fmla="*/ 637 w 1002"/>
                <a:gd name="T19" fmla="*/ 65 h 157"/>
                <a:gd name="T20" fmla="*/ 598 w 1002"/>
                <a:gd name="T21" fmla="*/ 65 h 157"/>
                <a:gd name="T22" fmla="*/ 559 w 1002"/>
                <a:gd name="T23" fmla="*/ 78 h 157"/>
                <a:gd name="T24" fmla="*/ 520 w 1002"/>
                <a:gd name="T25" fmla="*/ 91 h 157"/>
                <a:gd name="T26" fmla="*/ 468 w 1002"/>
                <a:gd name="T27" fmla="*/ 104 h 157"/>
                <a:gd name="T28" fmla="*/ 429 w 1002"/>
                <a:gd name="T29" fmla="*/ 104 h 157"/>
                <a:gd name="T30" fmla="*/ 390 w 1002"/>
                <a:gd name="T31" fmla="*/ 117 h 157"/>
                <a:gd name="T32" fmla="*/ 338 w 1002"/>
                <a:gd name="T33" fmla="*/ 117 h 157"/>
                <a:gd name="T34" fmla="*/ 299 w 1002"/>
                <a:gd name="T35" fmla="*/ 130 h 157"/>
                <a:gd name="T36" fmla="*/ 260 w 1002"/>
                <a:gd name="T37" fmla="*/ 117 h 157"/>
                <a:gd name="T38" fmla="*/ 208 w 1002"/>
                <a:gd name="T39" fmla="*/ 117 h 157"/>
                <a:gd name="T40" fmla="*/ 169 w 1002"/>
                <a:gd name="T41" fmla="*/ 104 h 157"/>
                <a:gd name="T42" fmla="*/ 130 w 1002"/>
                <a:gd name="T43" fmla="*/ 91 h 157"/>
                <a:gd name="T44" fmla="*/ 91 w 1002"/>
                <a:gd name="T45" fmla="*/ 78 h 157"/>
                <a:gd name="T46" fmla="*/ 39 w 1002"/>
                <a:gd name="T47" fmla="*/ 39 h 157"/>
                <a:gd name="T48" fmla="*/ 0 w 1002"/>
                <a:gd name="T4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2" h="157">
                  <a:moveTo>
                    <a:pt x="1001" y="156"/>
                  </a:moveTo>
                  <a:lnTo>
                    <a:pt x="962" y="117"/>
                  </a:lnTo>
                  <a:lnTo>
                    <a:pt x="923" y="91"/>
                  </a:lnTo>
                  <a:lnTo>
                    <a:pt x="884" y="78"/>
                  </a:lnTo>
                  <a:lnTo>
                    <a:pt x="845" y="52"/>
                  </a:lnTo>
                  <a:lnTo>
                    <a:pt x="806" y="52"/>
                  </a:lnTo>
                  <a:lnTo>
                    <a:pt x="767" y="52"/>
                  </a:lnTo>
                  <a:lnTo>
                    <a:pt x="728" y="52"/>
                  </a:lnTo>
                  <a:lnTo>
                    <a:pt x="689" y="52"/>
                  </a:lnTo>
                  <a:lnTo>
                    <a:pt x="637" y="65"/>
                  </a:lnTo>
                  <a:lnTo>
                    <a:pt x="598" y="65"/>
                  </a:lnTo>
                  <a:lnTo>
                    <a:pt x="559" y="78"/>
                  </a:lnTo>
                  <a:lnTo>
                    <a:pt x="520" y="91"/>
                  </a:lnTo>
                  <a:lnTo>
                    <a:pt x="468" y="104"/>
                  </a:lnTo>
                  <a:lnTo>
                    <a:pt x="429" y="104"/>
                  </a:lnTo>
                  <a:lnTo>
                    <a:pt x="390" y="117"/>
                  </a:lnTo>
                  <a:lnTo>
                    <a:pt x="338" y="117"/>
                  </a:lnTo>
                  <a:lnTo>
                    <a:pt x="299" y="130"/>
                  </a:lnTo>
                  <a:lnTo>
                    <a:pt x="260" y="117"/>
                  </a:lnTo>
                  <a:lnTo>
                    <a:pt x="208" y="117"/>
                  </a:lnTo>
                  <a:lnTo>
                    <a:pt x="169" y="104"/>
                  </a:lnTo>
                  <a:lnTo>
                    <a:pt x="130" y="91"/>
                  </a:lnTo>
                  <a:lnTo>
                    <a:pt x="91" y="78"/>
                  </a:lnTo>
                  <a:lnTo>
                    <a:pt x="39" y="39"/>
                  </a:lnTo>
                  <a:lnTo>
                    <a:pt x="0" y="0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58761" name="Freeform 41"/>
            <p:cNvSpPr>
              <a:spLocks noChangeAspect="1"/>
            </p:cNvSpPr>
            <p:nvPr/>
          </p:nvSpPr>
          <p:spPr bwMode="auto">
            <a:xfrm>
              <a:off x="1113" y="512"/>
              <a:ext cx="1301" cy="3265"/>
            </a:xfrm>
            <a:custGeom>
              <a:avLst/>
              <a:gdLst>
                <a:gd name="T0" fmla="*/ 26 w 1301"/>
                <a:gd name="T1" fmla="*/ 3251 h 3265"/>
                <a:gd name="T2" fmla="*/ 78 w 1301"/>
                <a:gd name="T3" fmla="*/ 3212 h 3265"/>
                <a:gd name="T4" fmla="*/ 143 w 1301"/>
                <a:gd name="T5" fmla="*/ 3186 h 3265"/>
                <a:gd name="T6" fmla="*/ 195 w 1301"/>
                <a:gd name="T7" fmla="*/ 3160 h 3265"/>
                <a:gd name="T8" fmla="*/ 260 w 1301"/>
                <a:gd name="T9" fmla="*/ 3147 h 3265"/>
                <a:gd name="T10" fmla="*/ 325 w 1301"/>
                <a:gd name="T11" fmla="*/ 3134 h 3265"/>
                <a:gd name="T12" fmla="*/ 390 w 1301"/>
                <a:gd name="T13" fmla="*/ 3121 h 3265"/>
                <a:gd name="T14" fmla="*/ 442 w 1301"/>
                <a:gd name="T15" fmla="*/ 3121 h 3265"/>
                <a:gd name="T16" fmla="*/ 507 w 1301"/>
                <a:gd name="T17" fmla="*/ 3121 h 3265"/>
                <a:gd name="T18" fmla="*/ 572 w 1301"/>
                <a:gd name="T19" fmla="*/ 3147 h 3265"/>
                <a:gd name="T20" fmla="*/ 624 w 1301"/>
                <a:gd name="T21" fmla="*/ 3160 h 3265"/>
                <a:gd name="T22" fmla="*/ 689 w 1301"/>
                <a:gd name="T23" fmla="*/ 3199 h 3265"/>
                <a:gd name="T24" fmla="*/ 741 w 1301"/>
                <a:gd name="T25" fmla="*/ 3225 h 3265"/>
                <a:gd name="T26" fmla="*/ 793 w 1301"/>
                <a:gd name="T27" fmla="*/ 3225 h 3265"/>
                <a:gd name="T28" fmla="*/ 845 w 1301"/>
                <a:gd name="T29" fmla="*/ 3212 h 3265"/>
                <a:gd name="T30" fmla="*/ 884 w 1301"/>
                <a:gd name="T31" fmla="*/ 3173 h 3265"/>
                <a:gd name="T32" fmla="*/ 910 w 1301"/>
                <a:gd name="T33" fmla="*/ 3134 h 3265"/>
                <a:gd name="T34" fmla="*/ 936 w 1301"/>
                <a:gd name="T35" fmla="*/ 3082 h 3265"/>
                <a:gd name="T36" fmla="*/ 949 w 1301"/>
                <a:gd name="T37" fmla="*/ 3030 h 3265"/>
                <a:gd name="T38" fmla="*/ 962 w 1301"/>
                <a:gd name="T39" fmla="*/ 2978 h 3265"/>
                <a:gd name="T40" fmla="*/ 988 w 1301"/>
                <a:gd name="T41" fmla="*/ 2913 h 3265"/>
                <a:gd name="T42" fmla="*/ 988 w 1301"/>
                <a:gd name="T43" fmla="*/ 2861 h 3265"/>
                <a:gd name="T44" fmla="*/ 1001 w 1301"/>
                <a:gd name="T45" fmla="*/ 2796 h 3265"/>
                <a:gd name="T46" fmla="*/ 1014 w 1301"/>
                <a:gd name="T47" fmla="*/ 2757 h 3265"/>
                <a:gd name="T48" fmla="*/ 1040 w 1301"/>
                <a:gd name="T49" fmla="*/ 2705 h 3265"/>
                <a:gd name="T50" fmla="*/ 1066 w 1301"/>
                <a:gd name="T51" fmla="*/ 2640 h 3265"/>
                <a:gd name="T52" fmla="*/ 1105 w 1301"/>
                <a:gd name="T53" fmla="*/ 2575 h 3265"/>
                <a:gd name="T54" fmla="*/ 1144 w 1301"/>
                <a:gd name="T55" fmla="*/ 2510 h 3265"/>
                <a:gd name="T56" fmla="*/ 1183 w 1301"/>
                <a:gd name="T57" fmla="*/ 2445 h 3265"/>
                <a:gd name="T58" fmla="*/ 1222 w 1301"/>
                <a:gd name="T59" fmla="*/ 2380 h 3265"/>
                <a:gd name="T60" fmla="*/ 1261 w 1301"/>
                <a:gd name="T61" fmla="*/ 2315 h 3265"/>
                <a:gd name="T62" fmla="*/ 1274 w 1301"/>
                <a:gd name="T63" fmla="*/ 2250 h 3265"/>
                <a:gd name="T64" fmla="*/ 1300 w 1301"/>
                <a:gd name="T65" fmla="*/ 2185 h 3265"/>
                <a:gd name="T66" fmla="*/ 1300 w 1301"/>
                <a:gd name="T67" fmla="*/ 2120 h 3265"/>
                <a:gd name="T68" fmla="*/ 1287 w 1301"/>
                <a:gd name="T69" fmla="*/ 2055 h 3265"/>
                <a:gd name="T70" fmla="*/ 1261 w 1301"/>
                <a:gd name="T71" fmla="*/ 1977 h 3265"/>
                <a:gd name="T72" fmla="*/ 1209 w 1301"/>
                <a:gd name="T73" fmla="*/ 1899 h 3265"/>
                <a:gd name="T74" fmla="*/ 1157 w 1301"/>
                <a:gd name="T75" fmla="*/ 1808 h 3265"/>
                <a:gd name="T76" fmla="*/ 1118 w 1301"/>
                <a:gd name="T77" fmla="*/ 1704 h 3265"/>
                <a:gd name="T78" fmla="*/ 1079 w 1301"/>
                <a:gd name="T79" fmla="*/ 1612 h 3265"/>
                <a:gd name="T80" fmla="*/ 1053 w 1301"/>
                <a:gd name="T81" fmla="*/ 1521 h 3265"/>
                <a:gd name="T82" fmla="*/ 1027 w 1301"/>
                <a:gd name="T83" fmla="*/ 1417 h 3265"/>
                <a:gd name="T84" fmla="*/ 1014 w 1301"/>
                <a:gd name="T85" fmla="*/ 1326 h 3265"/>
                <a:gd name="T86" fmla="*/ 1001 w 1301"/>
                <a:gd name="T87" fmla="*/ 1222 h 3265"/>
                <a:gd name="T88" fmla="*/ 988 w 1301"/>
                <a:gd name="T89" fmla="*/ 1118 h 3265"/>
                <a:gd name="T90" fmla="*/ 1001 w 1301"/>
                <a:gd name="T91" fmla="*/ 1014 h 3265"/>
                <a:gd name="T92" fmla="*/ 1001 w 1301"/>
                <a:gd name="T93" fmla="*/ 923 h 3265"/>
                <a:gd name="T94" fmla="*/ 1014 w 1301"/>
                <a:gd name="T95" fmla="*/ 819 h 3265"/>
                <a:gd name="T96" fmla="*/ 1053 w 1301"/>
                <a:gd name="T97" fmla="*/ 728 h 3265"/>
                <a:gd name="T98" fmla="*/ 1092 w 1301"/>
                <a:gd name="T99" fmla="*/ 637 h 3265"/>
                <a:gd name="T100" fmla="*/ 1105 w 1301"/>
                <a:gd name="T101" fmla="*/ 572 h 3265"/>
                <a:gd name="T102" fmla="*/ 1105 w 1301"/>
                <a:gd name="T103" fmla="*/ 507 h 3265"/>
                <a:gd name="T104" fmla="*/ 1079 w 1301"/>
                <a:gd name="T105" fmla="*/ 455 h 3265"/>
                <a:gd name="T106" fmla="*/ 1066 w 1301"/>
                <a:gd name="T107" fmla="*/ 403 h 3265"/>
                <a:gd name="T108" fmla="*/ 1027 w 1301"/>
                <a:gd name="T109" fmla="*/ 351 h 3265"/>
                <a:gd name="T110" fmla="*/ 1001 w 1301"/>
                <a:gd name="T111" fmla="*/ 299 h 3265"/>
                <a:gd name="T112" fmla="*/ 975 w 1301"/>
                <a:gd name="T113" fmla="*/ 247 h 3265"/>
                <a:gd name="T114" fmla="*/ 949 w 1301"/>
                <a:gd name="T115" fmla="*/ 182 h 3265"/>
                <a:gd name="T116" fmla="*/ 936 w 1301"/>
                <a:gd name="T117" fmla="*/ 117 h 3265"/>
                <a:gd name="T118" fmla="*/ 936 w 1301"/>
                <a:gd name="T119" fmla="*/ 39 h 3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1" h="3265">
                  <a:moveTo>
                    <a:pt x="0" y="3264"/>
                  </a:moveTo>
                  <a:lnTo>
                    <a:pt x="26" y="3251"/>
                  </a:lnTo>
                  <a:lnTo>
                    <a:pt x="52" y="3225"/>
                  </a:lnTo>
                  <a:lnTo>
                    <a:pt x="78" y="3212"/>
                  </a:lnTo>
                  <a:lnTo>
                    <a:pt x="104" y="3199"/>
                  </a:lnTo>
                  <a:lnTo>
                    <a:pt x="143" y="3186"/>
                  </a:lnTo>
                  <a:lnTo>
                    <a:pt x="169" y="3173"/>
                  </a:lnTo>
                  <a:lnTo>
                    <a:pt x="195" y="3160"/>
                  </a:lnTo>
                  <a:lnTo>
                    <a:pt x="234" y="3147"/>
                  </a:lnTo>
                  <a:lnTo>
                    <a:pt x="260" y="3147"/>
                  </a:lnTo>
                  <a:lnTo>
                    <a:pt x="286" y="3134"/>
                  </a:lnTo>
                  <a:lnTo>
                    <a:pt x="325" y="3134"/>
                  </a:lnTo>
                  <a:lnTo>
                    <a:pt x="351" y="3121"/>
                  </a:lnTo>
                  <a:lnTo>
                    <a:pt x="390" y="3121"/>
                  </a:lnTo>
                  <a:lnTo>
                    <a:pt x="416" y="3121"/>
                  </a:lnTo>
                  <a:lnTo>
                    <a:pt x="442" y="3121"/>
                  </a:lnTo>
                  <a:lnTo>
                    <a:pt x="481" y="3121"/>
                  </a:lnTo>
                  <a:lnTo>
                    <a:pt x="507" y="3121"/>
                  </a:lnTo>
                  <a:lnTo>
                    <a:pt x="533" y="3134"/>
                  </a:lnTo>
                  <a:lnTo>
                    <a:pt x="572" y="3147"/>
                  </a:lnTo>
                  <a:lnTo>
                    <a:pt x="598" y="3147"/>
                  </a:lnTo>
                  <a:lnTo>
                    <a:pt x="624" y="3160"/>
                  </a:lnTo>
                  <a:lnTo>
                    <a:pt x="663" y="3173"/>
                  </a:lnTo>
                  <a:lnTo>
                    <a:pt x="689" y="3199"/>
                  </a:lnTo>
                  <a:lnTo>
                    <a:pt x="715" y="3212"/>
                  </a:lnTo>
                  <a:lnTo>
                    <a:pt x="741" y="3225"/>
                  </a:lnTo>
                  <a:lnTo>
                    <a:pt x="767" y="3225"/>
                  </a:lnTo>
                  <a:lnTo>
                    <a:pt x="793" y="3225"/>
                  </a:lnTo>
                  <a:lnTo>
                    <a:pt x="819" y="3212"/>
                  </a:lnTo>
                  <a:lnTo>
                    <a:pt x="845" y="3212"/>
                  </a:lnTo>
                  <a:lnTo>
                    <a:pt x="858" y="3186"/>
                  </a:lnTo>
                  <a:lnTo>
                    <a:pt x="884" y="3173"/>
                  </a:lnTo>
                  <a:lnTo>
                    <a:pt x="897" y="3160"/>
                  </a:lnTo>
                  <a:lnTo>
                    <a:pt x="910" y="3134"/>
                  </a:lnTo>
                  <a:lnTo>
                    <a:pt x="923" y="3108"/>
                  </a:lnTo>
                  <a:lnTo>
                    <a:pt x="936" y="3082"/>
                  </a:lnTo>
                  <a:lnTo>
                    <a:pt x="936" y="3056"/>
                  </a:lnTo>
                  <a:lnTo>
                    <a:pt x="949" y="3030"/>
                  </a:lnTo>
                  <a:lnTo>
                    <a:pt x="962" y="3004"/>
                  </a:lnTo>
                  <a:lnTo>
                    <a:pt x="962" y="2978"/>
                  </a:lnTo>
                  <a:lnTo>
                    <a:pt x="975" y="2939"/>
                  </a:lnTo>
                  <a:lnTo>
                    <a:pt x="988" y="2913"/>
                  </a:lnTo>
                  <a:lnTo>
                    <a:pt x="988" y="2887"/>
                  </a:lnTo>
                  <a:lnTo>
                    <a:pt x="988" y="2861"/>
                  </a:lnTo>
                  <a:lnTo>
                    <a:pt x="1001" y="2822"/>
                  </a:lnTo>
                  <a:lnTo>
                    <a:pt x="1001" y="2796"/>
                  </a:lnTo>
                  <a:lnTo>
                    <a:pt x="1014" y="2770"/>
                  </a:lnTo>
                  <a:lnTo>
                    <a:pt x="1014" y="2757"/>
                  </a:lnTo>
                  <a:lnTo>
                    <a:pt x="1027" y="2731"/>
                  </a:lnTo>
                  <a:lnTo>
                    <a:pt x="1040" y="2705"/>
                  </a:lnTo>
                  <a:lnTo>
                    <a:pt x="1053" y="2666"/>
                  </a:lnTo>
                  <a:lnTo>
                    <a:pt x="1066" y="2640"/>
                  </a:lnTo>
                  <a:lnTo>
                    <a:pt x="1092" y="2601"/>
                  </a:lnTo>
                  <a:lnTo>
                    <a:pt x="1105" y="2575"/>
                  </a:lnTo>
                  <a:lnTo>
                    <a:pt x="1131" y="2536"/>
                  </a:lnTo>
                  <a:lnTo>
                    <a:pt x="1144" y="2510"/>
                  </a:lnTo>
                  <a:lnTo>
                    <a:pt x="1170" y="2484"/>
                  </a:lnTo>
                  <a:lnTo>
                    <a:pt x="1183" y="2445"/>
                  </a:lnTo>
                  <a:lnTo>
                    <a:pt x="1209" y="2419"/>
                  </a:lnTo>
                  <a:lnTo>
                    <a:pt x="1222" y="2380"/>
                  </a:lnTo>
                  <a:lnTo>
                    <a:pt x="1235" y="2354"/>
                  </a:lnTo>
                  <a:lnTo>
                    <a:pt x="1261" y="2315"/>
                  </a:lnTo>
                  <a:lnTo>
                    <a:pt x="1274" y="2289"/>
                  </a:lnTo>
                  <a:lnTo>
                    <a:pt x="1274" y="2250"/>
                  </a:lnTo>
                  <a:lnTo>
                    <a:pt x="1287" y="2224"/>
                  </a:lnTo>
                  <a:lnTo>
                    <a:pt x="1300" y="2185"/>
                  </a:lnTo>
                  <a:lnTo>
                    <a:pt x="1300" y="2159"/>
                  </a:lnTo>
                  <a:lnTo>
                    <a:pt x="1300" y="2120"/>
                  </a:lnTo>
                  <a:lnTo>
                    <a:pt x="1300" y="2081"/>
                  </a:lnTo>
                  <a:lnTo>
                    <a:pt x="1287" y="2055"/>
                  </a:lnTo>
                  <a:lnTo>
                    <a:pt x="1274" y="2016"/>
                  </a:lnTo>
                  <a:lnTo>
                    <a:pt x="1261" y="1977"/>
                  </a:lnTo>
                  <a:lnTo>
                    <a:pt x="1235" y="1938"/>
                  </a:lnTo>
                  <a:lnTo>
                    <a:pt x="1209" y="1899"/>
                  </a:lnTo>
                  <a:lnTo>
                    <a:pt x="1183" y="1847"/>
                  </a:lnTo>
                  <a:lnTo>
                    <a:pt x="1157" y="1808"/>
                  </a:lnTo>
                  <a:lnTo>
                    <a:pt x="1131" y="1756"/>
                  </a:lnTo>
                  <a:lnTo>
                    <a:pt x="1118" y="1704"/>
                  </a:lnTo>
                  <a:lnTo>
                    <a:pt x="1092" y="1665"/>
                  </a:lnTo>
                  <a:lnTo>
                    <a:pt x="1079" y="1612"/>
                  </a:lnTo>
                  <a:lnTo>
                    <a:pt x="1066" y="1560"/>
                  </a:lnTo>
                  <a:lnTo>
                    <a:pt x="1053" y="1521"/>
                  </a:lnTo>
                  <a:lnTo>
                    <a:pt x="1040" y="1469"/>
                  </a:lnTo>
                  <a:lnTo>
                    <a:pt x="1027" y="1417"/>
                  </a:lnTo>
                  <a:lnTo>
                    <a:pt x="1014" y="1365"/>
                  </a:lnTo>
                  <a:lnTo>
                    <a:pt x="1014" y="1326"/>
                  </a:lnTo>
                  <a:lnTo>
                    <a:pt x="1001" y="1274"/>
                  </a:lnTo>
                  <a:lnTo>
                    <a:pt x="1001" y="1222"/>
                  </a:lnTo>
                  <a:lnTo>
                    <a:pt x="1001" y="1170"/>
                  </a:lnTo>
                  <a:lnTo>
                    <a:pt x="988" y="1118"/>
                  </a:lnTo>
                  <a:lnTo>
                    <a:pt x="1001" y="1066"/>
                  </a:lnTo>
                  <a:lnTo>
                    <a:pt x="1001" y="1014"/>
                  </a:lnTo>
                  <a:lnTo>
                    <a:pt x="1001" y="975"/>
                  </a:lnTo>
                  <a:lnTo>
                    <a:pt x="1001" y="923"/>
                  </a:lnTo>
                  <a:lnTo>
                    <a:pt x="1014" y="871"/>
                  </a:lnTo>
                  <a:lnTo>
                    <a:pt x="1014" y="819"/>
                  </a:lnTo>
                  <a:lnTo>
                    <a:pt x="1027" y="767"/>
                  </a:lnTo>
                  <a:lnTo>
                    <a:pt x="1053" y="728"/>
                  </a:lnTo>
                  <a:lnTo>
                    <a:pt x="1079" y="676"/>
                  </a:lnTo>
                  <a:lnTo>
                    <a:pt x="1092" y="637"/>
                  </a:lnTo>
                  <a:lnTo>
                    <a:pt x="1105" y="611"/>
                  </a:lnTo>
                  <a:lnTo>
                    <a:pt x="1105" y="572"/>
                  </a:lnTo>
                  <a:lnTo>
                    <a:pt x="1105" y="546"/>
                  </a:lnTo>
                  <a:lnTo>
                    <a:pt x="1105" y="507"/>
                  </a:lnTo>
                  <a:lnTo>
                    <a:pt x="1092" y="481"/>
                  </a:lnTo>
                  <a:lnTo>
                    <a:pt x="1079" y="455"/>
                  </a:lnTo>
                  <a:lnTo>
                    <a:pt x="1079" y="429"/>
                  </a:lnTo>
                  <a:lnTo>
                    <a:pt x="1066" y="403"/>
                  </a:lnTo>
                  <a:lnTo>
                    <a:pt x="1053" y="377"/>
                  </a:lnTo>
                  <a:lnTo>
                    <a:pt x="1027" y="351"/>
                  </a:lnTo>
                  <a:lnTo>
                    <a:pt x="1014" y="325"/>
                  </a:lnTo>
                  <a:lnTo>
                    <a:pt x="1001" y="299"/>
                  </a:lnTo>
                  <a:lnTo>
                    <a:pt x="988" y="273"/>
                  </a:lnTo>
                  <a:lnTo>
                    <a:pt x="975" y="247"/>
                  </a:lnTo>
                  <a:lnTo>
                    <a:pt x="962" y="208"/>
                  </a:lnTo>
                  <a:lnTo>
                    <a:pt x="949" y="182"/>
                  </a:lnTo>
                  <a:lnTo>
                    <a:pt x="936" y="156"/>
                  </a:lnTo>
                  <a:lnTo>
                    <a:pt x="936" y="117"/>
                  </a:lnTo>
                  <a:lnTo>
                    <a:pt x="936" y="78"/>
                  </a:lnTo>
                  <a:lnTo>
                    <a:pt x="936" y="39"/>
                  </a:lnTo>
                  <a:lnTo>
                    <a:pt x="949" y="0"/>
                  </a:lnTo>
                </a:path>
              </a:pathLst>
            </a:custGeom>
            <a:noFill/>
            <a:ln w="508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58762" name="Line 42"/>
          <p:cNvSpPr>
            <a:spLocks noChangeAspect="1" noChangeShapeType="1"/>
          </p:cNvSpPr>
          <p:nvPr/>
        </p:nvSpPr>
        <p:spPr bwMode="auto">
          <a:xfrm flipH="1">
            <a:off x="4748213" y="5427663"/>
            <a:ext cx="74612" cy="2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3" name="Line 43"/>
          <p:cNvSpPr>
            <a:spLocks noChangeAspect="1" noChangeShapeType="1"/>
          </p:cNvSpPr>
          <p:nvPr/>
        </p:nvSpPr>
        <p:spPr bwMode="auto">
          <a:xfrm>
            <a:off x="4833938" y="5427663"/>
            <a:ext cx="25400" cy="7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4" name="Oval 44"/>
          <p:cNvSpPr>
            <a:spLocks noChangeAspect="1" noChangeArrowheads="1"/>
          </p:cNvSpPr>
          <p:nvPr/>
        </p:nvSpPr>
        <p:spPr bwMode="auto">
          <a:xfrm>
            <a:off x="4859338" y="3832225"/>
            <a:ext cx="66675" cy="666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5" name="Oval 45"/>
          <p:cNvSpPr>
            <a:spLocks noChangeAspect="1" noChangeArrowheads="1"/>
          </p:cNvSpPr>
          <p:nvPr/>
        </p:nvSpPr>
        <p:spPr bwMode="auto">
          <a:xfrm>
            <a:off x="4760913" y="5476875"/>
            <a:ext cx="65087" cy="666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6" name="Line 46"/>
          <p:cNvSpPr>
            <a:spLocks noChangeAspect="1" noChangeShapeType="1"/>
          </p:cNvSpPr>
          <p:nvPr/>
        </p:nvSpPr>
        <p:spPr bwMode="auto">
          <a:xfrm flipH="1">
            <a:off x="4784725" y="5543550"/>
            <a:ext cx="4763" cy="65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7" name="Line 47"/>
          <p:cNvSpPr>
            <a:spLocks noChangeAspect="1" noChangeShapeType="1"/>
          </p:cNvSpPr>
          <p:nvPr/>
        </p:nvSpPr>
        <p:spPr bwMode="auto">
          <a:xfrm flipH="1">
            <a:off x="4727575" y="5621338"/>
            <a:ext cx="49213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8" name="Line 48"/>
          <p:cNvSpPr>
            <a:spLocks noChangeAspect="1" noChangeShapeType="1"/>
          </p:cNvSpPr>
          <p:nvPr/>
        </p:nvSpPr>
        <p:spPr bwMode="auto">
          <a:xfrm>
            <a:off x="4784725" y="5613400"/>
            <a:ext cx="25400" cy="33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69" name="Line 49"/>
          <p:cNvSpPr>
            <a:spLocks noChangeAspect="1" noChangeShapeType="1"/>
          </p:cNvSpPr>
          <p:nvPr/>
        </p:nvSpPr>
        <p:spPr bwMode="auto">
          <a:xfrm>
            <a:off x="4933950" y="3865563"/>
            <a:ext cx="65088" cy="15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0" name="Line 50"/>
          <p:cNvSpPr>
            <a:spLocks noChangeAspect="1" noChangeShapeType="1"/>
          </p:cNvSpPr>
          <p:nvPr/>
        </p:nvSpPr>
        <p:spPr bwMode="auto">
          <a:xfrm flipV="1">
            <a:off x="4999038" y="3836988"/>
            <a:ext cx="41275" cy="31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1" name="Line 51"/>
          <p:cNvSpPr>
            <a:spLocks noChangeAspect="1" noChangeShapeType="1"/>
          </p:cNvSpPr>
          <p:nvPr/>
        </p:nvSpPr>
        <p:spPr bwMode="auto">
          <a:xfrm>
            <a:off x="4991100" y="3881438"/>
            <a:ext cx="33338" cy="49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8772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802063"/>
            <a:ext cx="2714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773" name="Arc 53"/>
          <p:cNvSpPr>
            <a:spLocks noChangeAspect="1"/>
          </p:cNvSpPr>
          <p:nvPr/>
        </p:nvSpPr>
        <p:spPr bwMode="auto">
          <a:xfrm>
            <a:off x="5243513" y="3957638"/>
            <a:ext cx="268287" cy="2016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4" name="AutoShape 54"/>
          <p:cNvSpPr>
            <a:spLocks noChangeAspect="1" noChangeArrowheads="1"/>
          </p:cNvSpPr>
          <p:nvPr/>
        </p:nvSpPr>
        <p:spPr bwMode="auto">
          <a:xfrm>
            <a:off x="4533900" y="5654675"/>
            <a:ext cx="481013" cy="225425"/>
          </a:xfrm>
          <a:prstGeom prst="star16">
            <a:avLst>
              <a:gd name="adj" fmla="val 37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 anchor="ctr"/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effectLst/>
                <a:latin typeface="Arial" charset="0"/>
              </a:rPr>
              <a:t>G</a:t>
            </a:r>
          </a:p>
        </p:txBody>
      </p:sp>
      <p:sp>
        <p:nvSpPr>
          <p:cNvPr id="158777" name="Rectangle 57"/>
          <p:cNvSpPr>
            <a:spLocks noChangeAspect="1" noChangeArrowheads="1"/>
          </p:cNvSpPr>
          <p:nvPr/>
        </p:nvSpPr>
        <p:spPr bwMode="auto">
          <a:xfrm>
            <a:off x="5219700" y="4163840"/>
            <a:ext cx="949325" cy="532966"/>
          </a:xfrm>
          <a:prstGeom prst="rect">
            <a:avLst/>
          </a:prstGeom>
          <a:solidFill>
            <a:srgbClr val="AFCAFF"/>
          </a:solidFill>
          <a:ln>
            <a:noFill/>
          </a:ln>
          <a:effectLst/>
          <a:extLst/>
        </p:spPr>
        <p:txBody>
          <a:bodyPr wrap="square"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effectLst/>
              </a:rPr>
              <a:t>HCl</a:t>
            </a:r>
          </a:p>
        </p:txBody>
      </p:sp>
      <p:sp>
        <p:nvSpPr>
          <p:cNvPr id="158778" name="Oval 58"/>
          <p:cNvSpPr>
            <a:spLocks noChangeAspect="1" noChangeArrowheads="1"/>
          </p:cNvSpPr>
          <p:nvPr/>
        </p:nvSpPr>
        <p:spPr bwMode="auto">
          <a:xfrm>
            <a:off x="4164013" y="2505075"/>
            <a:ext cx="228600" cy="539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79" name="Rectangle 59"/>
          <p:cNvSpPr>
            <a:spLocks noChangeAspect="1" noChangeArrowheads="1"/>
          </p:cNvSpPr>
          <p:nvPr/>
        </p:nvSpPr>
        <p:spPr bwMode="auto">
          <a:xfrm>
            <a:off x="4427538" y="2276475"/>
            <a:ext cx="1000125" cy="338138"/>
          </a:xfrm>
          <a:prstGeom prst="rect">
            <a:avLst/>
          </a:prstGeom>
          <a:solidFill>
            <a:srgbClr val="A7DB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>
                <a:effectLst/>
              </a:rPr>
              <a:t>N. vago</a:t>
            </a:r>
          </a:p>
        </p:txBody>
      </p:sp>
      <p:sp>
        <p:nvSpPr>
          <p:cNvPr id="158781" name="Freeform 61"/>
          <p:cNvSpPr>
            <a:spLocks/>
          </p:cNvSpPr>
          <p:nvPr/>
        </p:nvSpPr>
        <p:spPr bwMode="auto">
          <a:xfrm>
            <a:off x="4789488" y="5830888"/>
            <a:ext cx="1487487" cy="493712"/>
          </a:xfrm>
          <a:custGeom>
            <a:avLst/>
            <a:gdLst>
              <a:gd name="T0" fmla="*/ 0 w 937"/>
              <a:gd name="T1" fmla="*/ 0 h 311"/>
              <a:gd name="T2" fmla="*/ 26 w 937"/>
              <a:gd name="T3" fmla="*/ 78 h 311"/>
              <a:gd name="T4" fmla="*/ 69 w 937"/>
              <a:gd name="T5" fmla="*/ 121 h 311"/>
              <a:gd name="T6" fmla="*/ 137 w 937"/>
              <a:gd name="T7" fmla="*/ 172 h 311"/>
              <a:gd name="T8" fmla="*/ 309 w 937"/>
              <a:gd name="T9" fmla="*/ 232 h 311"/>
              <a:gd name="T10" fmla="*/ 482 w 937"/>
              <a:gd name="T11" fmla="*/ 284 h 311"/>
              <a:gd name="T12" fmla="*/ 645 w 937"/>
              <a:gd name="T13" fmla="*/ 301 h 311"/>
              <a:gd name="T14" fmla="*/ 808 w 937"/>
              <a:gd name="T15" fmla="*/ 310 h 311"/>
              <a:gd name="T16" fmla="*/ 937 w 937"/>
              <a:gd name="T17" fmla="*/ 31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7" h="311">
                <a:moveTo>
                  <a:pt x="0" y="0"/>
                </a:moveTo>
                <a:cubicBezTo>
                  <a:pt x="7" y="28"/>
                  <a:pt x="14" y="57"/>
                  <a:pt x="26" y="78"/>
                </a:cubicBezTo>
                <a:cubicBezTo>
                  <a:pt x="37" y="98"/>
                  <a:pt x="50" y="105"/>
                  <a:pt x="69" y="121"/>
                </a:cubicBezTo>
                <a:cubicBezTo>
                  <a:pt x="87" y="136"/>
                  <a:pt x="97" y="153"/>
                  <a:pt x="137" y="172"/>
                </a:cubicBezTo>
                <a:cubicBezTo>
                  <a:pt x="176" y="190"/>
                  <a:pt x="251" y="213"/>
                  <a:pt x="309" y="232"/>
                </a:cubicBezTo>
                <a:cubicBezTo>
                  <a:pt x="366" y="250"/>
                  <a:pt x="426" y="272"/>
                  <a:pt x="482" y="284"/>
                </a:cubicBezTo>
                <a:cubicBezTo>
                  <a:pt x="537" y="295"/>
                  <a:pt x="590" y="296"/>
                  <a:pt x="645" y="301"/>
                </a:cubicBezTo>
                <a:cubicBezTo>
                  <a:pt x="699" y="305"/>
                  <a:pt x="759" y="308"/>
                  <a:pt x="808" y="310"/>
                </a:cubicBezTo>
                <a:cubicBezTo>
                  <a:pt x="856" y="311"/>
                  <a:pt x="896" y="310"/>
                  <a:pt x="937" y="31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8786" name="Picture 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31333"/>
            <a:ext cx="19558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787" name="Rectangle 67"/>
          <p:cNvSpPr>
            <a:spLocks noChangeArrowheads="1"/>
          </p:cNvSpPr>
          <p:nvPr/>
        </p:nvSpPr>
        <p:spPr bwMode="auto">
          <a:xfrm>
            <a:off x="4576763" y="1892300"/>
            <a:ext cx="1016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88" name="Freeform 68"/>
          <p:cNvSpPr>
            <a:spLocks/>
          </p:cNvSpPr>
          <p:nvPr/>
        </p:nvSpPr>
        <p:spPr bwMode="auto">
          <a:xfrm>
            <a:off x="4318000" y="1866900"/>
            <a:ext cx="487363" cy="1968500"/>
          </a:xfrm>
          <a:custGeom>
            <a:avLst/>
            <a:gdLst>
              <a:gd name="T0" fmla="*/ 83 w 307"/>
              <a:gd name="T1" fmla="*/ 0 h 1240"/>
              <a:gd name="T2" fmla="*/ 59 w 307"/>
              <a:gd name="T3" fmla="*/ 72 h 1240"/>
              <a:gd name="T4" fmla="*/ 35 w 307"/>
              <a:gd name="T5" fmla="*/ 224 h 1240"/>
              <a:gd name="T6" fmla="*/ 19 w 307"/>
              <a:gd name="T7" fmla="*/ 384 h 1240"/>
              <a:gd name="T8" fmla="*/ 3 w 307"/>
              <a:gd name="T9" fmla="*/ 664 h 1240"/>
              <a:gd name="T10" fmla="*/ 35 w 307"/>
              <a:gd name="T11" fmla="*/ 872 h 1240"/>
              <a:gd name="T12" fmla="*/ 99 w 307"/>
              <a:gd name="T13" fmla="*/ 1024 h 1240"/>
              <a:gd name="T14" fmla="*/ 147 w 307"/>
              <a:gd name="T15" fmla="*/ 1112 h 1240"/>
              <a:gd name="T16" fmla="*/ 235 w 307"/>
              <a:gd name="T17" fmla="*/ 1184 h 1240"/>
              <a:gd name="T18" fmla="*/ 307 w 307"/>
              <a:gd name="T19" fmla="*/ 124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7" h="1240">
                <a:moveTo>
                  <a:pt x="83" y="0"/>
                </a:moveTo>
                <a:cubicBezTo>
                  <a:pt x="74" y="17"/>
                  <a:pt x="66" y="34"/>
                  <a:pt x="59" y="72"/>
                </a:cubicBezTo>
                <a:cubicBezTo>
                  <a:pt x="51" y="109"/>
                  <a:pt x="41" y="172"/>
                  <a:pt x="35" y="224"/>
                </a:cubicBezTo>
                <a:cubicBezTo>
                  <a:pt x="28" y="276"/>
                  <a:pt x="24" y="310"/>
                  <a:pt x="19" y="384"/>
                </a:cubicBezTo>
                <a:cubicBezTo>
                  <a:pt x="13" y="457"/>
                  <a:pt x="0" y="582"/>
                  <a:pt x="3" y="664"/>
                </a:cubicBezTo>
                <a:cubicBezTo>
                  <a:pt x="5" y="745"/>
                  <a:pt x="19" y="812"/>
                  <a:pt x="35" y="872"/>
                </a:cubicBezTo>
                <a:cubicBezTo>
                  <a:pt x="50" y="931"/>
                  <a:pt x="80" y="984"/>
                  <a:pt x="99" y="1024"/>
                </a:cubicBezTo>
                <a:cubicBezTo>
                  <a:pt x="117" y="1063"/>
                  <a:pt x="124" y="1085"/>
                  <a:pt x="147" y="1112"/>
                </a:cubicBezTo>
                <a:cubicBezTo>
                  <a:pt x="169" y="1138"/>
                  <a:pt x="208" y="1162"/>
                  <a:pt x="235" y="1184"/>
                </a:cubicBezTo>
                <a:cubicBezTo>
                  <a:pt x="261" y="1205"/>
                  <a:pt x="284" y="1222"/>
                  <a:pt x="307" y="124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89" name="Freeform 69"/>
          <p:cNvSpPr>
            <a:spLocks/>
          </p:cNvSpPr>
          <p:nvPr/>
        </p:nvSpPr>
        <p:spPr bwMode="auto">
          <a:xfrm>
            <a:off x="4198938" y="1879600"/>
            <a:ext cx="817562" cy="3556000"/>
          </a:xfrm>
          <a:custGeom>
            <a:avLst/>
            <a:gdLst>
              <a:gd name="T0" fmla="*/ 86 w 515"/>
              <a:gd name="T1" fmla="*/ 0 h 2240"/>
              <a:gd name="T2" fmla="*/ 54 w 515"/>
              <a:gd name="T3" fmla="*/ 96 h 2240"/>
              <a:gd name="T4" fmla="*/ 38 w 515"/>
              <a:gd name="T5" fmla="*/ 208 h 2240"/>
              <a:gd name="T6" fmla="*/ 22 w 515"/>
              <a:gd name="T7" fmla="*/ 328 h 2240"/>
              <a:gd name="T8" fmla="*/ 6 w 515"/>
              <a:gd name="T9" fmla="*/ 480 h 2240"/>
              <a:gd name="T10" fmla="*/ 6 w 515"/>
              <a:gd name="T11" fmla="*/ 608 h 2240"/>
              <a:gd name="T12" fmla="*/ 6 w 515"/>
              <a:gd name="T13" fmla="*/ 744 h 2240"/>
              <a:gd name="T14" fmla="*/ 38 w 515"/>
              <a:gd name="T15" fmla="*/ 888 h 2240"/>
              <a:gd name="T16" fmla="*/ 118 w 515"/>
              <a:gd name="T17" fmla="*/ 1080 h 2240"/>
              <a:gd name="T18" fmla="*/ 190 w 515"/>
              <a:gd name="T19" fmla="*/ 1184 h 2240"/>
              <a:gd name="T20" fmla="*/ 302 w 515"/>
              <a:gd name="T21" fmla="*/ 1288 h 2240"/>
              <a:gd name="T22" fmla="*/ 366 w 515"/>
              <a:gd name="T23" fmla="*/ 1360 h 2240"/>
              <a:gd name="T24" fmla="*/ 406 w 515"/>
              <a:gd name="T25" fmla="*/ 1528 h 2240"/>
              <a:gd name="T26" fmla="*/ 446 w 515"/>
              <a:gd name="T27" fmla="*/ 1672 h 2240"/>
              <a:gd name="T28" fmla="*/ 502 w 515"/>
              <a:gd name="T29" fmla="*/ 1792 h 2240"/>
              <a:gd name="T30" fmla="*/ 510 w 515"/>
              <a:gd name="T31" fmla="*/ 1968 h 2240"/>
              <a:gd name="T32" fmla="*/ 470 w 515"/>
              <a:gd name="T33" fmla="*/ 2072 h 2240"/>
              <a:gd name="T34" fmla="*/ 438 w 515"/>
              <a:gd name="T35" fmla="*/ 2160 h 2240"/>
              <a:gd name="T36" fmla="*/ 398 w 515"/>
              <a:gd name="T37" fmla="*/ 2240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5" h="2240">
                <a:moveTo>
                  <a:pt x="86" y="0"/>
                </a:moveTo>
                <a:cubicBezTo>
                  <a:pt x="73" y="30"/>
                  <a:pt x="61" y="61"/>
                  <a:pt x="54" y="96"/>
                </a:cubicBezTo>
                <a:cubicBezTo>
                  <a:pt x="46" y="130"/>
                  <a:pt x="43" y="169"/>
                  <a:pt x="38" y="208"/>
                </a:cubicBezTo>
                <a:cubicBezTo>
                  <a:pt x="32" y="246"/>
                  <a:pt x="27" y="282"/>
                  <a:pt x="22" y="328"/>
                </a:cubicBezTo>
                <a:cubicBezTo>
                  <a:pt x="16" y="373"/>
                  <a:pt x="8" y="433"/>
                  <a:pt x="6" y="480"/>
                </a:cubicBezTo>
                <a:cubicBezTo>
                  <a:pt x="3" y="526"/>
                  <a:pt x="6" y="564"/>
                  <a:pt x="6" y="608"/>
                </a:cubicBezTo>
                <a:cubicBezTo>
                  <a:pt x="6" y="652"/>
                  <a:pt x="0" y="697"/>
                  <a:pt x="6" y="744"/>
                </a:cubicBezTo>
                <a:cubicBezTo>
                  <a:pt x="11" y="790"/>
                  <a:pt x="19" y="832"/>
                  <a:pt x="38" y="888"/>
                </a:cubicBezTo>
                <a:cubicBezTo>
                  <a:pt x="56" y="943"/>
                  <a:pt x="92" y="1030"/>
                  <a:pt x="118" y="1080"/>
                </a:cubicBezTo>
                <a:cubicBezTo>
                  <a:pt x="143" y="1129"/>
                  <a:pt x="159" y="1149"/>
                  <a:pt x="190" y="1184"/>
                </a:cubicBezTo>
                <a:cubicBezTo>
                  <a:pt x="220" y="1218"/>
                  <a:pt x="272" y="1258"/>
                  <a:pt x="302" y="1288"/>
                </a:cubicBezTo>
                <a:cubicBezTo>
                  <a:pt x="331" y="1317"/>
                  <a:pt x="348" y="1320"/>
                  <a:pt x="366" y="1360"/>
                </a:cubicBezTo>
                <a:cubicBezTo>
                  <a:pt x="383" y="1400"/>
                  <a:pt x="392" y="1476"/>
                  <a:pt x="406" y="1528"/>
                </a:cubicBezTo>
                <a:cubicBezTo>
                  <a:pt x="419" y="1580"/>
                  <a:pt x="430" y="1628"/>
                  <a:pt x="446" y="1672"/>
                </a:cubicBezTo>
                <a:cubicBezTo>
                  <a:pt x="462" y="1716"/>
                  <a:pt x="491" y="1742"/>
                  <a:pt x="502" y="1792"/>
                </a:cubicBezTo>
                <a:cubicBezTo>
                  <a:pt x="512" y="1841"/>
                  <a:pt x="515" y="1921"/>
                  <a:pt x="510" y="1968"/>
                </a:cubicBezTo>
                <a:cubicBezTo>
                  <a:pt x="504" y="2014"/>
                  <a:pt x="481" y="2040"/>
                  <a:pt x="470" y="2072"/>
                </a:cubicBezTo>
                <a:cubicBezTo>
                  <a:pt x="458" y="2103"/>
                  <a:pt x="449" y="2132"/>
                  <a:pt x="438" y="2160"/>
                </a:cubicBezTo>
                <a:cubicBezTo>
                  <a:pt x="426" y="2187"/>
                  <a:pt x="404" y="2228"/>
                  <a:pt x="398" y="224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90" name="Line 70"/>
          <p:cNvSpPr>
            <a:spLocks noChangeShapeType="1"/>
          </p:cNvSpPr>
          <p:nvPr/>
        </p:nvSpPr>
        <p:spPr bwMode="auto">
          <a:xfrm flipV="1">
            <a:off x="4797425" y="3802063"/>
            <a:ext cx="66675" cy="33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91" name="Line 71"/>
          <p:cNvSpPr>
            <a:spLocks noChangeShapeType="1"/>
          </p:cNvSpPr>
          <p:nvPr/>
        </p:nvSpPr>
        <p:spPr bwMode="auto">
          <a:xfrm>
            <a:off x="4797425" y="3835400"/>
            <a:ext cx="33338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58792" name="Group 72"/>
          <p:cNvGrpSpPr>
            <a:grpSpLocks/>
          </p:cNvGrpSpPr>
          <p:nvPr/>
        </p:nvGrpSpPr>
        <p:grpSpPr bwMode="auto">
          <a:xfrm>
            <a:off x="4187825" y="2235200"/>
            <a:ext cx="101600" cy="101600"/>
            <a:chOff x="619" y="1408"/>
            <a:chExt cx="64" cy="64"/>
          </a:xfrm>
        </p:grpSpPr>
        <p:sp>
          <p:nvSpPr>
            <p:cNvPr id="158793" name="Line 73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794" name="Line 74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795" name="Group 75"/>
          <p:cNvGrpSpPr>
            <a:grpSpLocks/>
          </p:cNvGrpSpPr>
          <p:nvPr/>
        </p:nvGrpSpPr>
        <p:grpSpPr bwMode="auto">
          <a:xfrm>
            <a:off x="4314825" y="2303463"/>
            <a:ext cx="101600" cy="101600"/>
            <a:chOff x="619" y="1408"/>
            <a:chExt cx="64" cy="64"/>
          </a:xfrm>
        </p:grpSpPr>
        <p:sp>
          <p:nvSpPr>
            <p:cNvPr id="158796" name="Line 76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797" name="Line 77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798" name="Group 78"/>
          <p:cNvGrpSpPr>
            <a:grpSpLocks/>
          </p:cNvGrpSpPr>
          <p:nvPr/>
        </p:nvGrpSpPr>
        <p:grpSpPr bwMode="auto">
          <a:xfrm rot="-1712399">
            <a:off x="4314825" y="3489325"/>
            <a:ext cx="101600" cy="101600"/>
            <a:chOff x="619" y="1408"/>
            <a:chExt cx="64" cy="64"/>
          </a:xfrm>
        </p:grpSpPr>
        <p:sp>
          <p:nvSpPr>
            <p:cNvPr id="158799" name="Line 79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0" name="Line 80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801" name="Group 81"/>
          <p:cNvGrpSpPr>
            <a:grpSpLocks/>
          </p:cNvGrpSpPr>
          <p:nvPr/>
        </p:nvGrpSpPr>
        <p:grpSpPr bwMode="auto">
          <a:xfrm rot="-1712399">
            <a:off x="4441825" y="3454400"/>
            <a:ext cx="101600" cy="101600"/>
            <a:chOff x="619" y="1408"/>
            <a:chExt cx="64" cy="64"/>
          </a:xfrm>
        </p:grpSpPr>
        <p:sp>
          <p:nvSpPr>
            <p:cNvPr id="158802" name="Line 82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3" name="Line 83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58804" name="Group 84"/>
          <p:cNvGrpSpPr>
            <a:grpSpLocks/>
          </p:cNvGrpSpPr>
          <p:nvPr/>
        </p:nvGrpSpPr>
        <p:grpSpPr bwMode="auto">
          <a:xfrm rot="-1712399">
            <a:off x="4846638" y="4419600"/>
            <a:ext cx="101600" cy="101600"/>
            <a:chOff x="619" y="1408"/>
            <a:chExt cx="64" cy="64"/>
          </a:xfrm>
        </p:grpSpPr>
        <p:sp>
          <p:nvSpPr>
            <p:cNvPr id="158805" name="Line 85"/>
            <p:cNvSpPr>
              <a:spLocks noChangeShapeType="1"/>
            </p:cNvSpPr>
            <p:nvPr/>
          </p:nvSpPr>
          <p:spPr bwMode="auto">
            <a:xfrm flipH="1" flipV="1">
              <a:off x="619" y="1408"/>
              <a:ext cx="26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58806" name="Line 86"/>
            <p:cNvSpPr>
              <a:spLocks noChangeShapeType="1"/>
            </p:cNvSpPr>
            <p:nvPr/>
          </p:nvSpPr>
          <p:spPr bwMode="auto">
            <a:xfrm flipV="1">
              <a:off x="651" y="1419"/>
              <a:ext cx="32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58841" name="Text Box 121"/>
          <p:cNvSpPr txBox="1">
            <a:spLocks noChangeArrowheads="1"/>
          </p:cNvSpPr>
          <p:nvPr/>
        </p:nvSpPr>
        <p:spPr bwMode="auto">
          <a:xfrm>
            <a:off x="6943074" y="1836526"/>
            <a:ext cx="1439818" cy="738664"/>
          </a:xfrm>
          <a:prstGeom prst="rect">
            <a:avLst/>
          </a:prstGeom>
          <a:noFill/>
          <a:ln w="28575">
            <a:solidFill>
              <a:srgbClr val="007F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DESAPARECE </a:t>
            </a:r>
          </a:p>
          <a:p>
            <a:r>
              <a:rPr lang="es-ES" sz="1400" dirty="0">
                <a:effectLst/>
              </a:rPr>
              <a:t>AL CORTAR </a:t>
            </a:r>
            <a:endParaRPr lang="es-ES" sz="1400" dirty="0" smtClean="0">
              <a:effectLst/>
            </a:endParaRPr>
          </a:p>
          <a:p>
            <a:r>
              <a:rPr lang="es-ES" sz="1400" dirty="0" smtClean="0">
                <a:effectLst/>
              </a:rPr>
              <a:t>EL N. VAGO</a:t>
            </a:r>
            <a:endParaRPr lang="es-ES" sz="1400" dirty="0">
              <a:effectLst/>
            </a:endParaRPr>
          </a:p>
        </p:txBody>
      </p:sp>
      <p:sp>
        <p:nvSpPr>
          <p:cNvPr id="158844" name="Rectangle 124"/>
          <p:cNvSpPr>
            <a:spLocks noChangeArrowheads="1"/>
          </p:cNvSpPr>
          <p:nvPr/>
        </p:nvSpPr>
        <p:spPr bwMode="auto">
          <a:xfrm>
            <a:off x="4140200" y="1341438"/>
            <a:ext cx="936625" cy="431800"/>
          </a:xfrm>
          <a:prstGeom prst="rect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845" name="Text Box 125"/>
          <p:cNvSpPr txBox="1">
            <a:spLocks noChangeArrowheads="1"/>
          </p:cNvSpPr>
          <p:nvPr/>
        </p:nvSpPr>
        <p:spPr bwMode="auto">
          <a:xfrm>
            <a:off x="4078353" y="1314957"/>
            <a:ext cx="1055687" cy="523220"/>
          </a:xfrm>
          <a:prstGeom prst="rect">
            <a:avLst/>
          </a:prstGeom>
          <a:solidFill>
            <a:srgbClr val="0000CC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effectLst/>
              </a:rPr>
              <a:t>Bulbo</a:t>
            </a:r>
          </a:p>
          <a:p>
            <a:endParaRPr lang="es-ES" sz="800" dirty="0">
              <a:solidFill>
                <a:schemeClr val="bg1"/>
              </a:solidFill>
              <a:effectLst/>
            </a:endParaRPr>
          </a:p>
        </p:txBody>
      </p:sp>
      <p:sp>
        <p:nvSpPr>
          <p:cNvPr id="158847" name="Rectangle 127"/>
          <p:cNvSpPr>
            <a:spLocks noChangeArrowheads="1"/>
          </p:cNvSpPr>
          <p:nvPr/>
        </p:nvSpPr>
        <p:spPr bwMode="auto">
          <a:xfrm>
            <a:off x="6860981" y="390525"/>
            <a:ext cx="1702709" cy="338554"/>
          </a:xfrm>
          <a:prstGeom prst="rect">
            <a:avLst/>
          </a:prstGeom>
          <a:solidFill>
            <a:srgbClr val="FFABFF"/>
          </a:solidFill>
          <a:ln w="952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158848" name="Text Box 128"/>
          <p:cNvSpPr txBox="1">
            <a:spLocks noChangeArrowheads="1"/>
          </p:cNvSpPr>
          <p:nvPr/>
        </p:nvSpPr>
        <p:spPr bwMode="auto">
          <a:xfrm>
            <a:off x="652462" y="731881"/>
            <a:ext cx="10699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849" name="Rectangle 129"/>
          <p:cNvSpPr>
            <a:spLocks noChangeArrowheads="1"/>
          </p:cNvSpPr>
          <p:nvPr/>
        </p:nvSpPr>
        <p:spPr bwMode="auto">
          <a:xfrm>
            <a:off x="6870599" y="821054"/>
            <a:ext cx="1683474" cy="341632"/>
          </a:xfrm>
          <a:prstGeom prst="rect">
            <a:avLst/>
          </a:prstGeom>
          <a:solidFill>
            <a:srgbClr val="AFC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effectLst/>
              </a:rPr>
              <a:t>1. CEFÁLICA</a:t>
            </a:r>
          </a:p>
        </p:txBody>
      </p:sp>
      <p:sp>
        <p:nvSpPr>
          <p:cNvPr id="158851" name="Line 131"/>
          <p:cNvSpPr>
            <a:spLocks noChangeShapeType="1"/>
          </p:cNvSpPr>
          <p:nvPr/>
        </p:nvSpPr>
        <p:spPr bwMode="auto">
          <a:xfrm>
            <a:off x="2101850" y="23479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853" name="Line 133"/>
          <p:cNvSpPr>
            <a:spLocks noChangeShapeType="1"/>
          </p:cNvSpPr>
          <p:nvPr/>
        </p:nvSpPr>
        <p:spPr bwMode="auto">
          <a:xfrm>
            <a:off x="2087562" y="4120820"/>
            <a:ext cx="0" cy="7645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855" name="Text Box 135"/>
          <p:cNvSpPr txBox="1">
            <a:spLocks noChangeArrowheads="1"/>
          </p:cNvSpPr>
          <p:nvPr/>
        </p:nvSpPr>
        <p:spPr bwMode="auto">
          <a:xfrm>
            <a:off x="2286000" y="2997200"/>
            <a:ext cx="615950" cy="336550"/>
          </a:xfrm>
          <a:prstGeom prst="rect">
            <a:avLst/>
          </a:prstGeom>
          <a:solidFill>
            <a:srgbClr val="9CC2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n. X</a:t>
            </a:r>
          </a:p>
        </p:txBody>
      </p:sp>
      <p:sp>
        <p:nvSpPr>
          <p:cNvPr id="158860" name="Rectangle 140"/>
          <p:cNvSpPr>
            <a:spLocks noChangeArrowheads="1"/>
          </p:cNvSpPr>
          <p:nvPr/>
        </p:nvSpPr>
        <p:spPr bwMode="auto">
          <a:xfrm>
            <a:off x="1187450" y="2565400"/>
            <a:ext cx="1781175" cy="36512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Núcleo dorsal X</a:t>
            </a:r>
            <a:endParaRPr lang="es-ES_tradnl">
              <a:effectLst/>
            </a:endParaRPr>
          </a:p>
        </p:txBody>
      </p:sp>
      <p:sp>
        <p:nvSpPr>
          <p:cNvPr id="158861" name="Rectangle 141"/>
          <p:cNvSpPr>
            <a:spLocks noChangeArrowheads="1"/>
          </p:cNvSpPr>
          <p:nvPr/>
        </p:nvSpPr>
        <p:spPr bwMode="auto">
          <a:xfrm>
            <a:off x="827794" y="3486567"/>
            <a:ext cx="2611612" cy="584775"/>
          </a:xfrm>
          <a:prstGeom prst="rect">
            <a:avLst/>
          </a:prstGeom>
          <a:noFill/>
          <a:ln w="28575">
            <a:solidFill>
              <a:srgbClr val="FF65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N. Entéricas</a:t>
            </a:r>
            <a:endParaRPr lang="es-ES" dirty="0" smtClean="0">
              <a:solidFill>
                <a:srgbClr val="0000CC"/>
              </a:solidFill>
              <a:effectLst/>
            </a:endParaRPr>
          </a:p>
          <a:p>
            <a:r>
              <a:rPr lang="es-ES" dirty="0" smtClean="0">
                <a:effectLst/>
              </a:rPr>
              <a:t>liberación </a:t>
            </a:r>
            <a:r>
              <a:rPr lang="es-ES" dirty="0">
                <a:effectLst/>
              </a:rPr>
              <a:t>de </a:t>
            </a:r>
            <a:r>
              <a:rPr lang="es-ES" dirty="0" err="1">
                <a:solidFill>
                  <a:srgbClr val="0000CC"/>
                </a:solidFill>
                <a:effectLst/>
              </a:rPr>
              <a:t>ACh</a:t>
            </a:r>
            <a:r>
              <a:rPr lang="es-ES" dirty="0">
                <a:solidFill>
                  <a:srgbClr val="0000CC"/>
                </a:solidFill>
                <a:effectLst/>
              </a:rPr>
              <a:t> </a:t>
            </a:r>
            <a:r>
              <a:rPr lang="es-ES" dirty="0">
                <a:effectLst/>
              </a:rPr>
              <a:t>y</a:t>
            </a:r>
            <a:r>
              <a:rPr lang="es-ES" dirty="0">
                <a:solidFill>
                  <a:srgbClr val="0000CC"/>
                </a:solidFill>
                <a:effectLst/>
              </a:rPr>
              <a:t> GRP</a:t>
            </a:r>
            <a:endParaRPr lang="es-ES_tradnl" dirty="0">
              <a:solidFill>
                <a:srgbClr val="0000CC"/>
              </a:solidFill>
              <a:effectLst/>
            </a:endParaRPr>
          </a:p>
        </p:txBody>
      </p:sp>
      <p:sp>
        <p:nvSpPr>
          <p:cNvPr id="158862" name="Rectangle 142"/>
          <p:cNvSpPr>
            <a:spLocks noChangeArrowheads="1"/>
          </p:cNvSpPr>
          <p:nvPr/>
        </p:nvSpPr>
        <p:spPr bwMode="auto">
          <a:xfrm>
            <a:off x="491965" y="4908096"/>
            <a:ext cx="3283270" cy="58477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>
                <a:solidFill>
                  <a:srgbClr val="0000CC"/>
                </a:solidFill>
                <a:effectLst/>
              </a:rPr>
              <a:t>ACh</a:t>
            </a:r>
            <a:r>
              <a:rPr lang="es-ES" dirty="0">
                <a:effectLst/>
              </a:rPr>
              <a:t> + </a:t>
            </a:r>
            <a:r>
              <a:rPr lang="es-ES" dirty="0">
                <a:solidFill>
                  <a:srgbClr val="FF0000"/>
                </a:solidFill>
                <a:effectLst/>
              </a:rPr>
              <a:t>Gastrina</a:t>
            </a:r>
            <a:r>
              <a:rPr lang="es-ES" dirty="0">
                <a:effectLst/>
              </a:rPr>
              <a:t> + </a:t>
            </a:r>
            <a:r>
              <a:rPr lang="es-ES" dirty="0">
                <a:solidFill>
                  <a:srgbClr val="D26310"/>
                </a:solidFill>
                <a:effectLst/>
              </a:rPr>
              <a:t>Histamina</a:t>
            </a:r>
            <a:r>
              <a:rPr lang="es-ES" dirty="0">
                <a:effectLst/>
              </a:rPr>
              <a:t> = </a:t>
            </a:r>
          </a:p>
          <a:p>
            <a:r>
              <a:rPr lang="es-ES" dirty="0">
                <a:effectLst/>
              </a:rPr>
              <a:t>secreción de </a:t>
            </a:r>
            <a:r>
              <a:rPr lang="es-ES" dirty="0" err="1">
                <a:effectLst/>
              </a:rPr>
              <a:t>HCl</a:t>
            </a:r>
            <a:endParaRPr lang="es-ES_tradnl" dirty="0">
              <a:effectLst/>
            </a:endParaRPr>
          </a:p>
        </p:txBody>
      </p:sp>
      <p:sp>
        <p:nvSpPr>
          <p:cNvPr id="158863" name="Text Box 143"/>
          <p:cNvSpPr txBox="1">
            <a:spLocks noChangeArrowheads="1"/>
          </p:cNvSpPr>
          <p:nvPr/>
        </p:nvSpPr>
        <p:spPr bwMode="auto">
          <a:xfrm>
            <a:off x="4595813" y="3422650"/>
            <a:ext cx="623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</a:rPr>
              <a:t>ACh</a:t>
            </a:r>
          </a:p>
        </p:txBody>
      </p:sp>
      <p:sp>
        <p:nvSpPr>
          <p:cNvPr id="158864" name="Text Box 144"/>
          <p:cNvSpPr txBox="1">
            <a:spLocks noChangeArrowheads="1"/>
          </p:cNvSpPr>
          <p:nvPr/>
        </p:nvSpPr>
        <p:spPr bwMode="auto">
          <a:xfrm>
            <a:off x="4859338" y="5421313"/>
            <a:ext cx="608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</a:rPr>
              <a:t>GRP</a:t>
            </a:r>
          </a:p>
        </p:txBody>
      </p:sp>
      <p:sp>
        <p:nvSpPr>
          <p:cNvPr id="158865" name="Rectangle 145"/>
          <p:cNvSpPr>
            <a:spLocks noChangeArrowheads="1"/>
          </p:cNvSpPr>
          <p:nvPr/>
        </p:nvSpPr>
        <p:spPr bwMode="auto">
          <a:xfrm>
            <a:off x="1120775" y="1700213"/>
            <a:ext cx="2025650" cy="609600"/>
          </a:xfrm>
          <a:prstGeom prst="rect">
            <a:avLst/>
          </a:prstGeom>
          <a:noFill/>
          <a:ln w="28575">
            <a:solidFill>
              <a:srgbClr val="FFA7A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Quimiorreceptores</a:t>
            </a:r>
          </a:p>
          <a:p>
            <a:r>
              <a:rPr lang="es-ES">
                <a:effectLst/>
              </a:rPr>
              <a:t>Sentidos</a:t>
            </a:r>
          </a:p>
        </p:txBody>
      </p:sp>
      <p:sp>
        <p:nvSpPr>
          <p:cNvPr id="158866" name="Line 146"/>
          <p:cNvSpPr>
            <a:spLocks noChangeShapeType="1"/>
          </p:cNvSpPr>
          <p:nvPr/>
        </p:nvSpPr>
        <p:spPr bwMode="auto">
          <a:xfrm>
            <a:off x="2124075" y="2995613"/>
            <a:ext cx="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782" name="Freeform 62"/>
          <p:cNvSpPr>
            <a:spLocks/>
          </p:cNvSpPr>
          <p:nvPr/>
        </p:nvSpPr>
        <p:spPr bwMode="auto">
          <a:xfrm>
            <a:off x="5148263" y="2852738"/>
            <a:ext cx="2303462" cy="3400425"/>
          </a:xfrm>
          <a:custGeom>
            <a:avLst/>
            <a:gdLst>
              <a:gd name="T0" fmla="*/ 1291 w 1840"/>
              <a:gd name="T1" fmla="*/ 2142 h 2142"/>
              <a:gd name="T2" fmla="*/ 1359 w 1840"/>
              <a:gd name="T3" fmla="*/ 2108 h 2142"/>
              <a:gd name="T4" fmla="*/ 1488 w 1840"/>
              <a:gd name="T5" fmla="*/ 2030 h 2142"/>
              <a:gd name="T6" fmla="*/ 1609 w 1840"/>
              <a:gd name="T7" fmla="*/ 1927 h 2142"/>
              <a:gd name="T8" fmla="*/ 1686 w 1840"/>
              <a:gd name="T9" fmla="*/ 1755 h 2142"/>
              <a:gd name="T10" fmla="*/ 1755 w 1840"/>
              <a:gd name="T11" fmla="*/ 1523 h 2142"/>
              <a:gd name="T12" fmla="*/ 1798 w 1840"/>
              <a:gd name="T13" fmla="*/ 1265 h 2142"/>
              <a:gd name="T14" fmla="*/ 1824 w 1840"/>
              <a:gd name="T15" fmla="*/ 998 h 2142"/>
              <a:gd name="T16" fmla="*/ 1832 w 1840"/>
              <a:gd name="T17" fmla="*/ 723 h 2142"/>
              <a:gd name="T18" fmla="*/ 1772 w 1840"/>
              <a:gd name="T19" fmla="*/ 431 h 2142"/>
              <a:gd name="T20" fmla="*/ 1686 w 1840"/>
              <a:gd name="T21" fmla="*/ 250 h 2142"/>
              <a:gd name="T22" fmla="*/ 1497 w 1840"/>
              <a:gd name="T23" fmla="*/ 112 h 2142"/>
              <a:gd name="T24" fmla="*/ 1385 w 1840"/>
              <a:gd name="T25" fmla="*/ 61 h 2142"/>
              <a:gd name="T26" fmla="*/ 1196 w 1840"/>
              <a:gd name="T27" fmla="*/ 18 h 2142"/>
              <a:gd name="T28" fmla="*/ 938 w 1840"/>
              <a:gd name="T29" fmla="*/ 0 h 2142"/>
              <a:gd name="T30" fmla="*/ 757 w 1840"/>
              <a:gd name="T31" fmla="*/ 18 h 2142"/>
              <a:gd name="T32" fmla="*/ 577 w 1840"/>
              <a:gd name="T33" fmla="*/ 86 h 2142"/>
              <a:gd name="T34" fmla="*/ 379 w 1840"/>
              <a:gd name="T35" fmla="*/ 190 h 2142"/>
              <a:gd name="T36" fmla="*/ 164 w 1840"/>
              <a:gd name="T37" fmla="*/ 370 h 2142"/>
              <a:gd name="T38" fmla="*/ 86 w 1840"/>
              <a:gd name="T39" fmla="*/ 465 h 2142"/>
              <a:gd name="T40" fmla="*/ 43 w 1840"/>
              <a:gd name="T41" fmla="*/ 560 h 2142"/>
              <a:gd name="T42" fmla="*/ 0 w 1840"/>
              <a:gd name="T43" fmla="*/ 654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40" h="2142">
                <a:moveTo>
                  <a:pt x="1291" y="2142"/>
                </a:moveTo>
                <a:cubicBezTo>
                  <a:pt x="1308" y="2134"/>
                  <a:pt x="1326" y="2126"/>
                  <a:pt x="1359" y="2108"/>
                </a:cubicBezTo>
                <a:cubicBezTo>
                  <a:pt x="1391" y="2089"/>
                  <a:pt x="1446" y="2060"/>
                  <a:pt x="1488" y="2030"/>
                </a:cubicBezTo>
                <a:cubicBezTo>
                  <a:pt x="1529" y="1999"/>
                  <a:pt x="1576" y="1972"/>
                  <a:pt x="1609" y="1927"/>
                </a:cubicBezTo>
                <a:cubicBezTo>
                  <a:pt x="1641" y="1881"/>
                  <a:pt x="1661" y="1822"/>
                  <a:pt x="1686" y="1755"/>
                </a:cubicBezTo>
                <a:cubicBezTo>
                  <a:pt x="1710" y="1687"/>
                  <a:pt x="1736" y="1604"/>
                  <a:pt x="1755" y="1523"/>
                </a:cubicBezTo>
                <a:cubicBezTo>
                  <a:pt x="1773" y="1441"/>
                  <a:pt x="1786" y="1352"/>
                  <a:pt x="1798" y="1265"/>
                </a:cubicBezTo>
                <a:cubicBezTo>
                  <a:pt x="1809" y="1177"/>
                  <a:pt x="1818" y="1088"/>
                  <a:pt x="1824" y="998"/>
                </a:cubicBezTo>
                <a:cubicBezTo>
                  <a:pt x="1829" y="907"/>
                  <a:pt x="1840" y="817"/>
                  <a:pt x="1832" y="723"/>
                </a:cubicBezTo>
                <a:cubicBezTo>
                  <a:pt x="1823" y="628"/>
                  <a:pt x="1796" y="509"/>
                  <a:pt x="1772" y="431"/>
                </a:cubicBezTo>
                <a:cubicBezTo>
                  <a:pt x="1747" y="352"/>
                  <a:pt x="1731" y="303"/>
                  <a:pt x="1686" y="250"/>
                </a:cubicBezTo>
                <a:cubicBezTo>
                  <a:pt x="1640" y="196"/>
                  <a:pt x="1547" y="143"/>
                  <a:pt x="1497" y="112"/>
                </a:cubicBezTo>
                <a:cubicBezTo>
                  <a:pt x="1446" y="80"/>
                  <a:pt x="1435" y="76"/>
                  <a:pt x="1385" y="61"/>
                </a:cubicBezTo>
                <a:cubicBezTo>
                  <a:pt x="1334" y="45"/>
                  <a:pt x="1270" y="28"/>
                  <a:pt x="1196" y="18"/>
                </a:cubicBezTo>
                <a:cubicBezTo>
                  <a:pt x="1121" y="7"/>
                  <a:pt x="1011" y="0"/>
                  <a:pt x="938" y="0"/>
                </a:cubicBezTo>
                <a:cubicBezTo>
                  <a:pt x="865" y="0"/>
                  <a:pt x="817" y="3"/>
                  <a:pt x="757" y="18"/>
                </a:cubicBezTo>
                <a:cubicBezTo>
                  <a:pt x="696" y="32"/>
                  <a:pt x="639" y="57"/>
                  <a:pt x="577" y="86"/>
                </a:cubicBezTo>
                <a:cubicBezTo>
                  <a:pt x="514" y="114"/>
                  <a:pt x="447" y="142"/>
                  <a:pt x="379" y="190"/>
                </a:cubicBezTo>
                <a:cubicBezTo>
                  <a:pt x="310" y="237"/>
                  <a:pt x="212" y="324"/>
                  <a:pt x="164" y="370"/>
                </a:cubicBezTo>
                <a:cubicBezTo>
                  <a:pt x="115" y="415"/>
                  <a:pt x="106" y="433"/>
                  <a:pt x="86" y="465"/>
                </a:cubicBezTo>
                <a:cubicBezTo>
                  <a:pt x="65" y="496"/>
                  <a:pt x="57" y="528"/>
                  <a:pt x="43" y="560"/>
                </a:cubicBezTo>
                <a:cubicBezTo>
                  <a:pt x="28" y="591"/>
                  <a:pt x="12" y="621"/>
                  <a:pt x="0" y="65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869" name="Text Box 149"/>
          <p:cNvSpPr txBox="1">
            <a:spLocks noChangeArrowheads="1"/>
          </p:cNvSpPr>
          <p:nvPr/>
        </p:nvSpPr>
        <p:spPr bwMode="auto">
          <a:xfrm>
            <a:off x="6654193" y="1283381"/>
            <a:ext cx="190949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/>
              </a:rPr>
              <a:t>No hay comida</a:t>
            </a:r>
          </a:p>
        </p:txBody>
      </p:sp>
      <p:sp>
        <p:nvSpPr>
          <p:cNvPr id="158838" name="Text Box 118"/>
          <p:cNvSpPr txBox="1">
            <a:spLocks noChangeArrowheads="1"/>
          </p:cNvSpPr>
          <p:nvPr/>
        </p:nvSpPr>
        <p:spPr bwMode="auto">
          <a:xfrm>
            <a:off x="6300788" y="6092825"/>
            <a:ext cx="1319212" cy="346075"/>
          </a:xfrm>
          <a:prstGeom prst="rect">
            <a:avLst/>
          </a:prstGeom>
          <a:solidFill>
            <a:srgbClr val="FFBDBD"/>
          </a:solidFill>
          <a:ln w="9525">
            <a:solidFill>
              <a:srgbClr val="FF656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158776" name="Rectangle 56"/>
          <p:cNvSpPr>
            <a:spLocks noChangeAspect="1" noChangeArrowheads="1"/>
          </p:cNvSpPr>
          <p:nvPr/>
        </p:nvSpPr>
        <p:spPr bwMode="auto">
          <a:xfrm rot="10800000" flipV="1">
            <a:off x="7164388" y="4508500"/>
            <a:ext cx="1330325" cy="309563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/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effectLst/>
                <a:latin typeface="Arial" charset="0"/>
              </a:rPr>
              <a:t>circulación</a:t>
            </a:r>
          </a:p>
        </p:txBody>
      </p:sp>
      <p:sp>
        <p:nvSpPr>
          <p:cNvPr id="158870" name="Line 150"/>
          <p:cNvSpPr>
            <a:spLocks noChangeShapeType="1"/>
          </p:cNvSpPr>
          <p:nvPr/>
        </p:nvSpPr>
        <p:spPr bwMode="auto">
          <a:xfrm>
            <a:off x="1835150" y="3213100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9" name="Line 150"/>
          <p:cNvSpPr>
            <a:spLocks noChangeShapeType="1"/>
          </p:cNvSpPr>
          <p:nvPr/>
        </p:nvSpPr>
        <p:spPr bwMode="auto">
          <a:xfrm>
            <a:off x="1835696" y="3140968"/>
            <a:ext cx="5048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" name="Llamada ovalada 2"/>
          <p:cNvSpPr/>
          <p:nvPr/>
        </p:nvSpPr>
        <p:spPr bwMode="auto">
          <a:xfrm>
            <a:off x="3995936" y="399633"/>
            <a:ext cx="914400" cy="612648"/>
          </a:xfrm>
          <a:prstGeom prst="wedgeEllipseCallou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Llamada ovalada 3"/>
          <p:cNvSpPr/>
          <p:nvPr/>
        </p:nvSpPr>
        <p:spPr bwMode="auto">
          <a:xfrm>
            <a:off x="4140200" y="0"/>
            <a:ext cx="368329" cy="729079"/>
          </a:xfrm>
          <a:prstGeom prst="wedgeEllipseCallou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Llamada ovalada 4"/>
          <p:cNvSpPr/>
          <p:nvPr/>
        </p:nvSpPr>
        <p:spPr bwMode="auto">
          <a:xfrm>
            <a:off x="3970436" y="-27384"/>
            <a:ext cx="888902" cy="724069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8836" name="Text Box 116"/>
          <p:cNvSpPr txBox="1">
            <a:spLocks noChangeArrowheads="1"/>
          </p:cNvSpPr>
          <p:nvPr/>
        </p:nvSpPr>
        <p:spPr bwMode="auto">
          <a:xfrm>
            <a:off x="3923928" y="116632"/>
            <a:ext cx="9573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Comida</a:t>
            </a:r>
          </a:p>
        </p:txBody>
      </p:sp>
      <p:sp>
        <p:nvSpPr>
          <p:cNvPr id="7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5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5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5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5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5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5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8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2000"/>
                                        <p:tgtEl>
                                          <p:spTgt spid="15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77" grpId="0" animBg="1"/>
      <p:bldP spid="158841" grpId="0" animBg="1"/>
      <p:bldP spid="158851" grpId="0" animBg="1"/>
      <p:bldP spid="158853" grpId="0" animBg="1"/>
      <p:bldP spid="158855" grpId="0" animBg="1"/>
      <p:bldP spid="158860" grpId="0" animBg="1"/>
      <p:bldP spid="158861" grpId="0" animBg="1"/>
      <p:bldP spid="158862" grpId="0" animBg="1"/>
      <p:bldP spid="158863" grpId="0"/>
      <p:bldP spid="158864" grpId="0"/>
      <p:bldP spid="158865" grpId="0" animBg="1"/>
      <p:bldP spid="158866" grpId="0" animBg="1"/>
      <p:bldP spid="158838" grpId="0" animBg="1"/>
      <p:bldP spid="158870" grpId="0" animBg="1"/>
      <p:bldP spid="69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6876256" y="476672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DIGESTIVA</a:t>
            </a:r>
            <a:endParaRPr lang="es-ES" dirty="0">
              <a:effectLst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04" t="3996" r="9804" b="5531"/>
          <a:stretch/>
        </p:blipFill>
        <p:spPr>
          <a:xfrm>
            <a:off x="1403648" y="615753"/>
            <a:ext cx="5472608" cy="5881881"/>
          </a:xfrm>
          <a:prstGeom prst="rect">
            <a:avLst/>
          </a:prstGeom>
        </p:spPr>
      </p:pic>
      <p:sp>
        <p:nvSpPr>
          <p:cNvPr id="7" name="Rectangle 129"/>
          <p:cNvSpPr>
            <a:spLocks noChangeArrowheads="1"/>
          </p:cNvSpPr>
          <p:nvPr/>
        </p:nvSpPr>
        <p:spPr bwMode="auto">
          <a:xfrm>
            <a:off x="6876256" y="893512"/>
            <a:ext cx="1683474" cy="341632"/>
          </a:xfrm>
          <a:prstGeom prst="rect">
            <a:avLst/>
          </a:prstGeom>
          <a:solidFill>
            <a:srgbClr val="AFC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effectLst/>
              </a:rPr>
              <a:t>1. CEFÁLICA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2137968" y="758040"/>
            <a:ext cx="1713952" cy="1962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727696" y="573374"/>
            <a:ext cx="2651688" cy="36933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0" dirty="0" smtClean="0"/>
              <a:t>Estímulo fase cefálica</a:t>
            </a:r>
            <a:endParaRPr lang="es-VE" sz="1800" b="0" dirty="0"/>
          </a:p>
        </p:txBody>
      </p:sp>
      <p:sp>
        <p:nvSpPr>
          <p:cNvPr id="17" name="Rectángulo 16"/>
          <p:cNvSpPr/>
          <p:nvPr/>
        </p:nvSpPr>
        <p:spPr bwMode="auto">
          <a:xfrm>
            <a:off x="1403648" y="1196752"/>
            <a:ext cx="3091830" cy="1948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835696" y="1124744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00CC"/>
                </a:solidFill>
              </a:rPr>
              <a:t>N. </a:t>
            </a:r>
            <a:r>
              <a:rPr lang="es-VE" dirty="0" err="1" smtClean="0">
                <a:solidFill>
                  <a:srgbClr val="0000CC"/>
                </a:solidFill>
              </a:rPr>
              <a:t>Parasimp</a:t>
            </a:r>
            <a:r>
              <a:rPr lang="es-VE" dirty="0" smtClean="0">
                <a:solidFill>
                  <a:srgbClr val="0000CC"/>
                </a:solidFill>
              </a:rPr>
              <a:t>. </a:t>
            </a:r>
            <a:r>
              <a:rPr lang="es-VE" dirty="0" err="1" smtClean="0">
                <a:solidFill>
                  <a:srgbClr val="0000CC"/>
                </a:solidFill>
              </a:rPr>
              <a:t>PREgl</a:t>
            </a:r>
            <a:r>
              <a:rPr lang="es-VE" dirty="0" smtClean="0">
                <a:solidFill>
                  <a:srgbClr val="0000CC"/>
                </a:solidFill>
              </a:rPr>
              <a:t>.</a:t>
            </a:r>
            <a:endParaRPr lang="es-VE" dirty="0">
              <a:solidFill>
                <a:srgbClr val="0000CC"/>
              </a:solidFill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2630056" y="1730115"/>
            <a:ext cx="681942" cy="4181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483768" y="1628800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N. </a:t>
            </a:r>
          </a:p>
          <a:p>
            <a:r>
              <a:rPr lang="es-VE" sz="1400" dirty="0" smtClean="0"/>
              <a:t>entéricas</a:t>
            </a:r>
            <a:endParaRPr lang="es-VE" sz="1400" dirty="0"/>
          </a:p>
        </p:txBody>
      </p:sp>
      <p:sp>
        <p:nvSpPr>
          <p:cNvPr id="19" name="Rectángulo 18"/>
          <p:cNvSpPr/>
          <p:nvPr/>
        </p:nvSpPr>
        <p:spPr bwMode="auto">
          <a:xfrm>
            <a:off x="2339753" y="2428563"/>
            <a:ext cx="1146672" cy="2083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55776" y="2348880"/>
            <a:ext cx="678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00CC"/>
                </a:solidFill>
              </a:rPr>
              <a:t>ACh</a:t>
            </a:r>
            <a:endParaRPr lang="es-VE" sz="2000" dirty="0">
              <a:solidFill>
                <a:srgbClr val="0000CC"/>
              </a:solidFill>
            </a:endParaRPr>
          </a:p>
        </p:txBody>
      </p:sp>
      <p:sp>
        <p:nvSpPr>
          <p:cNvPr id="20" name="Rectángulo 19"/>
          <p:cNvSpPr/>
          <p:nvPr/>
        </p:nvSpPr>
        <p:spPr bwMode="auto">
          <a:xfrm>
            <a:off x="3149784" y="3814177"/>
            <a:ext cx="970861" cy="3349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053540" y="3772363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00B050"/>
                </a:solidFill>
                <a:effectLst/>
              </a:rPr>
              <a:t>Histamina</a:t>
            </a:r>
            <a:endParaRPr lang="es-VE" sz="1800" dirty="0">
              <a:solidFill>
                <a:srgbClr val="00B050"/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 bwMode="auto">
          <a:xfrm>
            <a:off x="3311998" y="4364338"/>
            <a:ext cx="539922" cy="5425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149784" y="4461911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B050"/>
                </a:solidFill>
              </a:rPr>
              <a:t>C. ECL</a:t>
            </a:r>
            <a:endParaRPr lang="es-VE" dirty="0">
              <a:solidFill>
                <a:srgbClr val="00B050"/>
              </a:solidFill>
            </a:endParaRPr>
          </a:p>
        </p:txBody>
      </p:sp>
      <p:sp>
        <p:nvSpPr>
          <p:cNvPr id="22" name="Rectángulo 21"/>
          <p:cNvSpPr/>
          <p:nvPr/>
        </p:nvSpPr>
        <p:spPr bwMode="auto">
          <a:xfrm>
            <a:off x="3261331" y="5254461"/>
            <a:ext cx="590589" cy="1692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966336" y="5157192"/>
            <a:ext cx="122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accent6">
                    <a:lumMod val="75000"/>
                  </a:schemeClr>
                </a:solidFill>
              </a:rPr>
              <a:t>Gastrina</a:t>
            </a:r>
            <a:endParaRPr lang="es-VE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Elipse 22"/>
          <p:cNvSpPr/>
          <p:nvPr/>
        </p:nvSpPr>
        <p:spPr bwMode="auto">
          <a:xfrm>
            <a:off x="3311998" y="5834022"/>
            <a:ext cx="539922" cy="33855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135452" y="583402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chemeClr val="accent6">
                    <a:lumMod val="75000"/>
                  </a:schemeClr>
                </a:solidFill>
              </a:rPr>
              <a:t>C. “G”</a:t>
            </a:r>
            <a:endParaRPr lang="es-VE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Elipse 23"/>
          <p:cNvSpPr/>
          <p:nvPr/>
        </p:nvSpPr>
        <p:spPr bwMode="auto">
          <a:xfrm>
            <a:off x="5004049" y="5000406"/>
            <a:ext cx="1152128" cy="51682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122683" y="5106670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C. “D”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25" name="Rectángulo 24"/>
          <p:cNvSpPr/>
          <p:nvPr/>
        </p:nvSpPr>
        <p:spPr bwMode="auto">
          <a:xfrm>
            <a:off x="5056130" y="4421139"/>
            <a:ext cx="1103241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240922" y="436510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SIH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26" name="Text Box 128"/>
          <p:cNvSpPr txBox="1">
            <a:spLocks noChangeArrowheads="1"/>
          </p:cNvSpPr>
          <p:nvPr/>
        </p:nvSpPr>
        <p:spPr bwMode="auto">
          <a:xfrm>
            <a:off x="652462" y="731881"/>
            <a:ext cx="10699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14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8" name="Rectangle 16"/>
          <p:cNvSpPr>
            <a:spLocks noChangeArrowheads="1"/>
          </p:cNvSpPr>
          <p:nvPr/>
        </p:nvSpPr>
        <p:spPr bwMode="auto">
          <a:xfrm>
            <a:off x="1860251" y="3644900"/>
            <a:ext cx="5571133" cy="12926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Aprox</a:t>
            </a:r>
            <a:r>
              <a:rPr lang="es-ES" sz="2000" b="0" dirty="0">
                <a:effectLst/>
              </a:rPr>
              <a:t>. el 60% del </a:t>
            </a:r>
            <a:r>
              <a:rPr lang="es-ES" sz="2000" b="0" dirty="0" smtClean="0">
                <a:effectLst/>
              </a:rPr>
              <a:t>total de la secreción</a:t>
            </a:r>
            <a:endParaRPr lang="es-ES" sz="2000" b="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endParaRPr lang="es-ES" sz="1000" b="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Controlada </a:t>
            </a:r>
            <a:r>
              <a:rPr lang="es-ES" sz="2000" b="0" dirty="0">
                <a:effectLst/>
              </a:rPr>
              <a:t>por reflejos </a:t>
            </a:r>
            <a:r>
              <a:rPr lang="es-ES" sz="2000" b="0" dirty="0" smtClean="0">
                <a:effectLst/>
              </a:rPr>
              <a:t>locales, </a:t>
            </a:r>
            <a:r>
              <a:rPr lang="es-ES" sz="2000" b="0" dirty="0" err="1" smtClean="0">
                <a:effectLst/>
              </a:rPr>
              <a:t>vagovagales</a:t>
            </a:r>
            <a:r>
              <a:rPr lang="es-ES" sz="2000" b="0" dirty="0" smtClean="0">
                <a:effectLst/>
              </a:rPr>
              <a:t> </a:t>
            </a:r>
          </a:p>
          <a:p>
            <a:pPr algn="l">
              <a:buSzPct val="150000"/>
            </a:pPr>
            <a:r>
              <a:rPr lang="es-ES" sz="2000" b="0" dirty="0">
                <a:effectLst/>
              </a:rPr>
              <a:t> </a:t>
            </a:r>
            <a:r>
              <a:rPr lang="es-ES" sz="2000" b="0" dirty="0" smtClean="0">
                <a:effectLst/>
              </a:rPr>
              <a:t>  y por hormonas</a:t>
            </a:r>
            <a:endParaRPr lang="es-ES" sz="2000" b="0" dirty="0">
              <a:effectLst/>
            </a:endParaRPr>
          </a:p>
          <a:p>
            <a:pPr algn="l"/>
            <a:endParaRPr lang="es-ES" sz="800" b="0" dirty="0">
              <a:effectLst/>
            </a:endParaRPr>
          </a:p>
        </p:txBody>
      </p:sp>
      <p:sp>
        <p:nvSpPr>
          <p:cNvPr id="146449" name="Rectangle 17"/>
          <p:cNvSpPr>
            <a:spLocks noChangeArrowheads="1"/>
          </p:cNvSpPr>
          <p:nvPr/>
        </p:nvSpPr>
        <p:spPr bwMode="auto">
          <a:xfrm>
            <a:off x="3461588" y="1047219"/>
            <a:ext cx="228139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2. GÁSTRICA</a:t>
            </a:r>
          </a:p>
        </p:txBody>
      </p:sp>
      <p:sp>
        <p:nvSpPr>
          <p:cNvPr id="146458" name="Rectangle 26"/>
          <p:cNvSpPr>
            <a:spLocks noChangeArrowheads="1"/>
          </p:cNvSpPr>
          <p:nvPr/>
        </p:nvSpPr>
        <p:spPr bwMode="auto">
          <a:xfrm>
            <a:off x="7064296" y="1380845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DIGESTIVA</a:t>
            </a:r>
            <a:endParaRPr lang="es-ES" dirty="0">
              <a:effectLst/>
            </a:endParaRPr>
          </a:p>
        </p:txBody>
      </p:sp>
      <p:sp>
        <p:nvSpPr>
          <p:cNvPr id="146460" name="Text Box 28"/>
          <p:cNvSpPr txBox="1">
            <a:spLocks noChangeArrowheads="1"/>
          </p:cNvSpPr>
          <p:nvPr/>
        </p:nvSpPr>
        <p:spPr bwMode="auto">
          <a:xfrm>
            <a:off x="3167184" y="2411835"/>
            <a:ext cx="2870200" cy="850900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/>
              <a:t>“A TRABAJAR”</a:t>
            </a:r>
          </a:p>
          <a:p>
            <a:r>
              <a:rPr lang="es-ES" sz="2400" b="0" dirty="0"/>
              <a:t>la comida está aquí</a:t>
            </a:r>
          </a:p>
        </p:txBody>
      </p:sp>
      <p:sp>
        <p:nvSpPr>
          <p:cNvPr id="146463" name="Text Box 31"/>
          <p:cNvSpPr txBox="1">
            <a:spLocks noChangeArrowheads="1"/>
          </p:cNvSpPr>
          <p:nvPr/>
        </p:nvSpPr>
        <p:spPr bwMode="auto">
          <a:xfrm>
            <a:off x="3013548" y="1686225"/>
            <a:ext cx="3177473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Comida en estómago</a:t>
            </a: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2097211" y="99683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6952087" y="503572"/>
            <a:ext cx="1814919" cy="338554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II. SECRECIÓN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655804" y="908719"/>
            <a:ext cx="111120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4. </a:t>
            </a:r>
            <a:r>
              <a:rPr lang="es-ES" sz="1800" dirty="0" smtClean="0">
                <a:effectLst/>
              </a:rPr>
              <a:t>Fases</a:t>
            </a:r>
            <a:endParaRPr lang="es-ES" sz="1800" dirty="0">
              <a:effectLst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8" grpId="0" animBg="1"/>
      <p:bldP spid="14646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768" name="Text Box 112"/>
          <p:cNvSpPr txBox="1">
            <a:spLocks noChangeArrowheads="1"/>
          </p:cNvSpPr>
          <p:nvPr/>
        </p:nvSpPr>
        <p:spPr bwMode="auto">
          <a:xfrm>
            <a:off x="3147950" y="1077119"/>
            <a:ext cx="2816797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Reflejos </a:t>
            </a:r>
            <a:r>
              <a:rPr lang="es-ES" sz="2000" b="0" dirty="0" smtClean="0"/>
              <a:t>LOCALES </a:t>
            </a:r>
          </a:p>
          <a:p>
            <a:r>
              <a:rPr lang="es-ES" sz="2000" b="0" dirty="0" smtClean="0"/>
              <a:t>(</a:t>
            </a:r>
            <a:r>
              <a:rPr lang="es-ES" sz="2000" b="0" dirty="0"/>
              <a:t>SNE)</a:t>
            </a:r>
          </a:p>
        </p:txBody>
      </p:sp>
      <p:sp>
        <p:nvSpPr>
          <p:cNvPr id="198773" name="Text Box 117"/>
          <p:cNvSpPr txBox="1">
            <a:spLocks noChangeArrowheads="1"/>
          </p:cNvSpPr>
          <p:nvPr/>
        </p:nvSpPr>
        <p:spPr bwMode="auto">
          <a:xfrm>
            <a:off x="1575897" y="1071563"/>
            <a:ext cx="123967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777" name="Line 121"/>
          <p:cNvSpPr>
            <a:spLocks noChangeShapeType="1"/>
          </p:cNvSpPr>
          <p:nvPr/>
        </p:nvSpPr>
        <p:spPr bwMode="auto">
          <a:xfrm>
            <a:off x="3308573" y="32797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0" name="Line 124"/>
          <p:cNvSpPr>
            <a:spLocks noChangeShapeType="1"/>
          </p:cNvSpPr>
          <p:nvPr/>
        </p:nvSpPr>
        <p:spPr bwMode="auto">
          <a:xfrm>
            <a:off x="5564411" y="32797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1" name="Line 125"/>
          <p:cNvSpPr>
            <a:spLocks noChangeShapeType="1"/>
          </p:cNvSpPr>
          <p:nvPr/>
        </p:nvSpPr>
        <p:spPr bwMode="auto">
          <a:xfrm>
            <a:off x="3453036" y="4214813"/>
            <a:ext cx="382587" cy="654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2" name="Line 126"/>
          <p:cNvSpPr>
            <a:spLocks noChangeShapeType="1"/>
          </p:cNvSpPr>
          <p:nvPr/>
        </p:nvSpPr>
        <p:spPr bwMode="auto">
          <a:xfrm flipH="1">
            <a:off x="5268911" y="4234826"/>
            <a:ext cx="295499" cy="60738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786" name="Rectangle 130"/>
          <p:cNvSpPr>
            <a:spLocks noChangeArrowheads="1"/>
          </p:cNvSpPr>
          <p:nvPr/>
        </p:nvSpPr>
        <p:spPr bwMode="auto">
          <a:xfrm>
            <a:off x="2324323" y="2133600"/>
            <a:ext cx="1792288" cy="395288"/>
          </a:xfrm>
          <a:prstGeom prst="rect">
            <a:avLst/>
          </a:prstGeom>
          <a:solidFill>
            <a:srgbClr val="E8A0E5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DISTENSIÓN</a:t>
            </a:r>
            <a:endParaRPr lang="es-ES_tradnl" sz="1800" b="0">
              <a:effectLst/>
            </a:endParaRPr>
          </a:p>
        </p:txBody>
      </p:sp>
      <p:sp>
        <p:nvSpPr>
          <p:cNvPr id="198787" name="Rectangle 131"/>
          <p:cNvSpPr>
            <a:spLocks noChangeArrowheads="1"/>
          </p:cNvSpPr>
          <p:nvPr/>
        </p:nvSpPr>
        <p:spPr bwMode="auto">
          <a:xfrm>
            <a:off x="4340448" y="2133600"/>
            <a:ext cx="2725738" cy="395288"/>
          </a:xfrm>
          <a:prstGeom prst="rect">
            <a:avLst/>
          </a:prstGeom>
          <a:solidFill>
            <a:srgbClr val="D7AFFF"/>
          </a:solidFill>
          <a:ln w="28575">
            <a:solidFill>
              <a:srgbClr val="9933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PEPTONAS/PÉPTIDOS</a:t>
            </a:r>
          </a:p>
        </p:txBody>
      </p:sp>
      <p:sp>
        <p:nvSpPr>
          <p:cNvPr id="198788" name="Rectangle 132"/>
          <p:cNvSpPr>
            <a:spLocks noChangeArrowheads="1"/>
          </p:cNvSpPr>
          <p:nvPr/>
        </p:nvSpPr>
        <p:spPr bwMode="auto">
          <a:xfrm>
            <a:off x="2195736" y="2641600"/>
            <a:ext cx="2270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Mecanorreceptores</a:t>
            </a:r>
          </a:p>
          <a:p>
            <a:r>
              <a:rPr lang="es-ES" sz="1800" b="0">
                <a:effectLst/>
              </a:rPr>
              <a:t>locales</a:t>
            </a:r>
            <a:endParaRPr lang="es-ES_tradnl" sz="1800" b="0">
              <a:effectLst/>
            </a:endParaRPr>
          </a:p>
        </p:txBody>
      </p:sp>
      <p:sp>
        <p:nvSpPr>
          <p:cNvPr id="198789" name="Rectangle 133"/>
          <p:cNvSpPr>
            <a:spLocks noChangeArrowheads="1"/>
          </p:cNvSpPr>
          <p:nvPr/>
        </p:nvSpPr>
        <p:spPr bwMode="auto">
          <a:xfrm>
            <a:off x="4556348" y="2643188"/>
            <a:ext cx="2212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Quimiorreceptores</a:t>
            </a:r>
          </a:p>
          <a:p>
            <a:r>
              <a:rPr lang="es-ES" sz="1800" b="0" dirty="0">
                <a:effectLst/>
              </a:rPr>
              <a:t>locales</a:t>
            </a:r>
          </a:p>
        </p:txBody>
      </p:sp>
      <p:sp>
        <p:nvSpPr>
          <p:cNvPr id="198790" name="Rectangle 134"/>
          <p:cNvSpPr>
            <a:spLocks noChangeArrowheads="1"/>
          </p:cNvSpPr>
          <p:nvPr/>
        </p:nvSpPr>
        <p:spPr bwMode="auto">
          <a:xfrm>
            <a:off x="2355103" y="3517900"/>
            <a:ext cx="1973617" cy="707886"/>
          </a:xfrm>
          <a:prstGeom prst="rect">
            <a:avLst/>
          </a:prstGeom>
          <a:noFill/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Liberación </a:t>
            </a:r>
          </a:p>
          <a:p>
            <a:r>
              <a:rPr lang="es-ES" sz="2000" b="0" dirty="0" err="1"/>
              <a:t>ACh</a:t>
            </a:r>
            <a:r>
              <a:rPr lang="es-ES" sz="2000" b="0" dirty="0"/>
              <a:t> y Gastrina</a:t>
            </a:r>
            <a:endParaRPr lang="es-ES_tradnl" sz="2000" b="0" dirty="0"/>
          </a:p>
        </p:txBody>
      </p:sp>
      <p:sp>
        <p:nvSpPr>
          <p:cNvPr id="198791" name="Rectangle 135"/>
          <p:cNvSpPr>
            <a:spLocks noChangeArrowheads="1"/>
          </p:cNvSpPr>
          <p:nvPr/>
        </p:nvSpPr>
        <p:spPr bwMode="auto">
          <a:xfrm>
            <a:off x="4914874" y="3526941"/>
            <a:ext cx="1495922" cy="707886"/>
          </a:xfrm>
          <a:prstGeom prst="rect">
            <a:avLst/>
          </a:prstGeom>
          <a:noFill/>
          <a:ln w="28575">
            <a:solidFill>
              <a:srgbClr val="9933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Liberación </a:t>
            </a:r>
            <a:endParaRPr lang="es-ES" sz="2000" b="0" dirty="0" smtClean="0"/>
          </a:p>
          <a:p>
            <a:r>
              <a:rPr lang="es-ES" sz="2000" b="0" dirty="0" smtClean="0"/>
              <a:t>Gastrina</a:t>
            </a:r>
            <a:endParaRPr lang="es-ES_tradnl" sz="2000" b="0" dirty="0"/>
          </a:p>
        </p:txBody>
      </p:sp>
      <p:sp>
        <p:nvSpPr>
          <p:cNvPr id="198792" name="Rectangle 136"/>
          <p:cNvSpPr>
            <a:spLocks noChangeArrowheads="1"/>
          </p:cNvSpPr>
          <p:nvPr/>
        </p:nvSpPr>
        <p:spPr bwMode="auto">
          <a:xfrm>
            <a:off x="2083555" y="4868863"/>
            <a:ext cx="4945585" cy="523220"/>
          </a:xfrm>
          <a:prstGeom prst="rect">
            <a:avLst/>
          </a:prstGeom>
          <a:solidFill>
            <a:srgbClr val="FFCCB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800" b="0" dirty="0"/>
              <a:t>Secreción </a:t>
            </a:r>
            <a:r>
              <a:rPr lang="es-ES" sz="2800" b="0" dirty="0" err="1"/>
              <a:t>HCl</a:t>
            </a:r>
            <a:r>
              <a:rPr lang="es-ES" sz="2800" b="0" dirty="0"/>
              <a:t> y </a:t>
            </a:r>
            <a:r>
              <a:rPr lang="es-ES" sz="2800" b="0" dirty="0" err="1"/>
              <a:t>pepsinógeno</a:t>
            </a:r>
            <a:endParaRPr lang="es-ES_tradnl" sz="2800" b="0" dirty="0"/>
          </a:p>
        </p:txBody>
      </p:sp>
      <p:sp>
        <p:nvSpPr>
          <p:cNvPr id="198887" name="Rectangle 231"/>
          <p:cNvSpPr>
            <a:spLocks noChangeArrowheads="1"/>
          </p:cNvSpPr>
          <p:nvPr/>
        </p:nvSpPr>
        <p:spPr bwMode="auto">
          <a:xfrm>
            <a:off x="6882276" y="671139"/>
            <a:ext cx="1702709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807240" y="1071563"/>
            <a:ext cx="175560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/>
              </a:rPr>
              <a:t>2. GÁSTRICA</a:t>
            </a:r>
            <a:endParaRPr lang="es-ES" sz="1800" dirty="0">
              <a:effectLst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7311880" y="188640"/>
            <a:ext cx="1146468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/>
              </a:rPr>
              <a:t>4. Fases</a:t>
            </a:r>
            <a:endParaRPr lang="es-ES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77" grpId="0" animBg="1"/>
      <p:bldP spid="198780" grpId="0" animBg="1"/>
      <p:bldP spid="198781" grpId="0" animBg="1"/>
      <p:bldP spid="198782" grpId="0" animBg="1"/>
      <p:bldP spid="198786" grpId="0" animBg="1"/>
      <p:bldP spid="198787" grpId="0" animBg="1"/>
      <p:bldP spid="198788" grpId="0"/>
      <p:bldP spid="198789" grpId="0"/>
      <p:bldP spid="198790" grpId="0" animBg="1"/>
      <p:bldP spid="198791" grpId="0" animBg="1"/>
      <p:bldP spid="19879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6" b="31552"/>
          <a:stretch>
            <a:fillRect/>
          </a:stretch>
        </p:blipFill>
        <p:spPr>
          <a:xfrm>
            <a:off x="1547813" y="1844675"/>
            <a:ext cx="7056437" cy="4244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6848641" y="1056710"/>
            <a:ext cx="175560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2. GÁSTRICA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1403350" y="3933825"/>
            <a:ext cx="1584325" cy="6477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1587008" y="1050101"/>
            <a:ext cx="248016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Reflejos </a:t>
            </a:r>
            <a:r>
              <a:rPr lang="es-ES" sz="2000" dirty="0" smtClean="0">
                <a:effectLst/>
              </a:rPr>
              <a:t>LOCALES</a:t>
            </a:r>
            <a:endParaRPr lang="es-ES" sz="2000" dirty="0">
              <a:effectLst/>
            </a:endParaRPr>
          </a:p>
        </p:txBody>
      </p:sp>
      <p:sp>
        <p:nvSpPr>
          <p:cNvPr id="235530" name="Rectangle 10"/>
          <p:cNvSpPr>
            <a:spLocks noChangeArrowheads="1"/>
          </p:cNvSpPr>
          <p:nvPr/>
        </p:nvSpPr>
        <p:spPr bwMode="auto">
          <a:xfrm>
            <a:off x="6916828" y="662122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676309" y="9080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2" name="Rectangle 12"/>
          <p:cNvSpPr>
            <a:spLocks noChangeArrowheads="1"/>
          </p:cNvSpPr>
          <p:nvPr/>
        </p:nvSpPr>
        <p:spPr bwMode="auto">
          <a:xfrm>
            <a:off x="6732588" y="3213101"/>
            <a:ext cx="10795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4" name="Rectangle 14"/>
          <p:cNvSpPr>
            <a:spLocks noChangeAspect="1" noChangeArrowheads="1"/>
          </p:cNvSpPr>
          <p:nvPr/>
        </p:nvSpPr>
        <p:spPr bwMode="auto">
          <a:xfrm>
            <a:off x="7019925" y="3357563"/>
            <a:ext cx="936625" cy="532966"/>
          </a:xfrm>
          <a:prstGeom prst="rect">
            <a:avLst/>
          </a:prstGeom>
          <a:solidFill>
            <a:srgbClr val="FFCCB3"/>
          </a:solidFill>
          <a:ln w="28575">
            <a:solidFill>
              <a:srgbClr val="FF191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 dirty="0" err="1">
                <a:effectLst/>
              </a:rPr>
              <a:t>HCl</a:t>
            </a:r>
            <a:endParaRPr lang="en-US" sz="3200" dirty="0">
              <a:effectLst/>
            </a:endParaRPr>
          </a:p>
        </p:txBody>
      </p:sp>
      <p:sp>
        <p:nvSpPr>
          <p:cNvPr id="235535" name="Rectangle 15"/>
          <p:cNvSpPr>
            <a:spLocks noChangeArrowheads="1"/>
          </p:cNvSpPr>
          <p:nvPr/>
        </p:nvSpPr>
        <p:spPr bwMode="auto">
          <a:xfrm>
            <a:off x="7092950" y="5300663"/>
            <a:ext cx="7921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7092950" y="5373688"/>
            <a:ext cx="1327150" cy="346075"/>
          </a:xfrm>
          <a:prstGeom prst="rect">
            <a:avLst/>
          </a:prstGeom>
          <a:solidFill>
            <a:srgbClr val="FFCCB3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Pepsinógeno</a:t>
            </a:r>
          </a:p>
        </p:txBody>
      </p:sp>
      <p:sp>
        <p:nvSpPr>
          <p:cNvPr id="235538" name="Text Box 18"/>
          <p:cNvSpPr txBox="1">
            <a:spLocks noChangeArrowheads="1"/>
          </p:cNvSpPr>
          <p:nvPr/>
        </p:nvSpPr>
        <p:spPr bwMode="auto">
          <a:xfrm>
            <a:off x="1424812" y="4784725"/>
            <a:ext cx="1417638" cy="396875"/>
          </a:xfrm>
          <a:prstGeom prst="rect">
            <a:avLst/>
          </a:prstGeom>
          <a:solidFill>
            <a:srgbClr val="E8A0E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/>
              </a:rPr>
              <a:t>Distensión</a:t>
            </a:r>
          </a:p>
        </p:txBody>
      </p:sp>
      <p:sp>
        <p:nvSpPr>
          <p:cNvPr id="235540" name="Text Box 20"/>
          <p:cNvSpPr txBox="1">
            <a:spLocks noChangeArrowheads="1"/>
          </p:cNvSpPr>
          <p:nvPr/>
        </p:nvSpPr>
        <p:spPr bwMode="auto">
          <a:xfrm>
            <a:off x="5513785" y="3213100"/>
            <a:ext cx="56457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GRP</a:t>
            </a:r>
          </a:p>
        </p:txBody>
      </p:sp>
      <p:sp>
        <p:nvSpPr>
          <p:cNvPr id="235541" name="Rectangle 21"/>
          <p:cNvSpPr>
            <a:spLocks noChangeArrowheads="1"/>
          </p:cNvSpPr>
          <p:nvPr/>
        </p:nvSpPr>
        <p:spPr bwMode="auto">
          <a:xfrm>
            <a:off x="4067175" y="2565400"/>
            <a:ext cx="1009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5542" name="Rectangle 22"/>
          <p:cNvSpPr>
            <a:spLocks noChangeArrowheads="1"/>
          </p:cNvSpPr>
          <p:nvPr/>
        </p:nvSpPr>
        <p:spPr bwMode="auto">
          <a:xfrm>
            <a:off x="5003800" y="2781300"/>
            <a:ext cx="1444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4026017" y="2590800"/>
            <a:ext cx="10919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Secreto-</a:t>
            </a:r>
          </a:p>
          <a:p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motora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2133631" y="2555459"/>
            <a:ext cx="13869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sensorial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652120" y="4561383"/>
            <a:ext cx="5309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4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5796136" y="5392836"/>
            <a:ext cx="5309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4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5428359" y="2420889"/>
            <a:ext cx="367715" cy="29708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5215466" y="2095674"/>
            <a:ext cx="5806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7329513" y="188640"/>
            <a:ext cx="111120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4. </a:t>
            </a:r>
            <a:r>
              <a:rPr lang="es-ES" sz="1800" dirty="0" smtClean="0">
                <a:effectLst/>
              </a:rPr>
              <a:t>Fases</a:t>
            </a:r>
            <a:endParaRPr lang="es-ES" sz="1800" dirty="0">
              <a:effectLst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3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5" grpId="0" animBg="1"/>
      <p:bldP spid="235534" grpId="0" animBg="1"/>
      <p:bldP spid="235536" grpId="0" animBg="1"/>
      <p:bldP spid="235538" grpId="0" animBg="1"/>
      <p:bldP spid="235540" grpId="0"/>
      <p:bldP spid="235543" grpId="0"/>
      <p:bldP spid="235544" grpId="0"/>
      <p:bldP spid="19" grpId="0"/>
      <p:bldP spid="20" grpId="0"/>
      <p:bldP spid="2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27"/>
          <a:stretch>
            <a:fillRect/>
          </a:stretch>
        </p:blipFill>
        <p:spPr>
          <a:xfrm>
            <a:off x="2668588" y="2590800"/>
            <a:ext cx="5503862" cy="1917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2900363" y="620713"/>
            <a:ext cx="16573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6594953" y="981075"/>
            <a:ext cx="167385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2. GÁSTRICA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827088" y="2849730"/>
            <a:ext cx="176522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ALCOHOL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CAFÉ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6606976" y="560765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7308850" y="3789363"/>
            <a:ext cx="9350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3" name="Rectangle 21"/>
          <p:cNvSpPr>
            <a:spLocks noChangeAspect="1" noChangeArrowheads="1"/>
          </p:cNvSpPr>
          <p:nvPr/>
        </p:nvSpPr>
        <p:spPr bwMode="auto">
          <a:xfrm>
            <a:off x="7235825" y="3952875"/>
            <a:ext cx="936625" cy="532966"/>
          </a:xfrm>
          <a:prstGeom prst="rect">
            <a:avLst/>
          </a:prstGeom>
          <a:solidFill>
            <a:srgbClr val="FFCCB3"/>
          </a:solidFill>
          <a:ln w="28575">
            <a:solidFill>
              <a:srgbClr val="FF191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effectLst/>
              </a:rPr>
              <a:t>HCl</a:t>
            </a: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2771775" y="2924175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2637650" y="3028984"/>
            <a:ext cx="1276311" cy="70788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 </a:t>
            </a:r>
          </a:p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químico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3" grpId="0" animBg="1"/>
      <p:bldP spid="4917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regs sec ga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17111" b="12886"/>
          <a:stretch>
            <a:fillRect/>
          </a:stretch>
        </p:blipFill>
        <p:spPr bwMode="auto">
          <a:xfrm>
            <a:off x="2239664" y="765175"/>
            <a:ext cx="4537075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6559252" y="29257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6487814" y="2925763"/>
            <a:ext cx="1252538" cy="366712"/>
          </a:xfrm>
          <a:prstGeom prst="rect">
            <a:avLst/>
          </a:prstGeom>
          <a:solidFill>
            <a:srgbClr val="FFCCB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c. parietal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4471689" y="5518150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4530698" y="5417265"/>
            <a:ext cx="763587" cy="366712"/>
          </a:xfrm>
          <a:prstGeom prst="rect">
            <a:avLst/>
          </a:prstGeom>
          <a:solidFill>
            <a:srgbClr val="FF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c. “G”</a:t>
            </a:r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5408314" y="5805488"/>
            <a:ext cx="15113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5551189" y="5805488"/>
            <a:ext cx="1439863" cy="431800"/>
          </a:xfrm>
          <a:prstGeom prst="rect">
            <a:avLst/>
          </a:prstGeom>
          <a:solidFill>
            <a:srgbClr val="FFB9B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r>
              <a:rPr lang="es-ES_tradnl" sz="1800" b="0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224267" name="Oval 11"/>
          <p:cNvSpPr>
            <a:spLocks noChangeArrowheads="1"/>
          </p:cNvSpPr>
          <p:nvPr/>
        </p:nvSpPr>
        <p:spPr bwMode="auto">
          <a:xfrm>
            <a:off x="3635077" y="4365625"/>
            <a:ext cx="836612" cy="503238"/>
          </a:xfrm>
          <a:prstGeom prst="ellipse">
            <a:avLst/>
          </a:prstGeom>
          <a:noFill/>
          <a:ln w="28575">
            <a:solidFill>
              <a:srgbClr val="00767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8" name="Oval 12"/>
          <p:cNvSpPr>
            <a:spLocks noChangeArrowheads="1"/>
          </p:cNvSpPr>
          <p:nvPr/>
        </p:nvSpPr>
        <p:spPr bwMode="auto">
          <a:xfrm>
            <a:off x="5047952" y="4581525"/>
            <a:ext cx="576262" cy="431800"/>
          </a:xfrm>
          <a:prstGeom prst="ellipse">
            <a:avLst/>
          </a:prstGeom>
          <a:noFill/>
          <a:ln w="28575">
            <a:solidFill>
              <a:srgbClr val="00767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7318657" y="1283701"/>
            <a:ext cx="133722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</a:pPr>
            <a:r>
              <a:rPr lang="es-ES_tradnl" sz="1800" dirty="0" smtClean="0">
                <a:effectLst/>
              </a:rPr>
              <a:t>Reflejos </a:t>
            </a:r>
          </a:p>
          <a:p>
            <a:pPr>
              <a:buClr>
                <a:srgbClr val="CC0000"/>
              </a:buClr>
            </a:pPr>
            <a:r>
              <a:rPr lang="es-ES_tradnl" sz="1800" dirty="0" smtClean="0">
                <a:effectLst/>
              </a:rPr>
              <a:t>LOCALES </a:t>
            </a:r>
            <a:endParaRPr lang="es-ES_tradnl" sz="1800" dirty="0">
              <a:effectLst/>
            </a:endParaRPr>
          </a:p>
        </p:txBody>
      </p:sp>
      <p:sp>
        <p:nvSpPr>
          <p:cNvPr id="224271" name="Rectangle 15"/>
          <p:cNvSpPr>
            <a:spLocks noChangeArrowheads="1"/>
          </p:cNvSpPr>
          <p:nvPr/>
        </p:nvSpPr>
        <p:spPr bwMode="auto">
          <a:xfrm>
            <a:off x="6935508" y="406548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224272" name="Rectangle 16"/>
          <p:cNvSpPr>
            <a:spLocks noChangeAspect="1" noChangeArrowheads="1"/>
          </p:cNvSpPr>
          <p:nvPr/>
        </p:nvSpPr>
        <p:spPr bwMode="auto">
          <a:xfrm>
            <a:off x="7038877" y="858718"/>
            <a:ext cx="1601909" cy="31136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effectLst/>
              </a:rPr>
              <a:t>2. GÁSTRICA  </a:t>
            </a:r>
          </a:p>
        </p:txBody>
      </p:sp>
      <p:sp>
        <p:nvSpPr>
          <p:cNvPr id="224273" name="Oval 17"/>
          <p:cNvSpPr>
            <a:spLocks noChangeArrowheads="1"/>
          </p:cNvSpPr>
          <p:nvPr/>
        </p:nvSpPr>
        <p:spPr bwMode="auto">
          <a:xfrm>
            <a:off x="5263852" y="3502025"/>
            <a:ext cx="863600" cy="792163"/>
          </a:xfrm>
          <a:prstGeom prst="ellipse">
            <a:avLst/>
          </a:prstGeom>
          <a:noFill/>
          <a:ln w="28575">
            <a:solidFill>
              <a:srgbClr val="008D8A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852564" y="620713"/>
            <a:ext cx="11509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6" name="Rectangle 20"/>
          <p:cNvSpPr>
            <a:spLocks noChangeAspect="1" noChangeArrowheads="1"/>
          </p:cNvSpPr>
          <p:nvPr/>
        </p:nvSpPr>
        <p:spPr bwMode="auto">
          <a:xfrm>
            <a:off x="4003377" y="692150"/>
            <a:ext cx="1000125" cy="336550"/>
          </a:xfrm>
          <a:prstGeom prst="rect">
            <a:avLst/>
          </a:prstGeom>
          <a:solidFill>
            <a:srgbClr val="A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 dirty="0">
                <a:solidFill>
                  <a:srgbClr val="0000CC"/>
                </a:solidFill>
              </a:rPr>
              <a:t>N. </a:t>
            </a:r>
            <a:r>
              <a:rPr lang="en-US" sz="1800" b="0" dirty="0" err="1">
                <a:solidFill>
                  <a:srgbClr val="0000CC"/>
                </a:solidFill>
              </a:rPr>
              <a:t>vago</a:t>
            </a:r>
            <a:endParaRPr lang="en-US" sz="1800" b="0" dirty="0">
              <a:solidFill>
                <a:srgbClr val="0000CC"/>
              </a:solidFill>
            </a:endParaRPr>
          </a:p>
        </p:txBody>
      </p:sp>
      <p:sp>
        <p:nvSpPr>
          <p:cNvPr id="224278" name="Text Box 22"/>
          <p:cNvSpPr txBox="1">
            <a:spLocks noChangeArrowheads="1"/>
          </p:cNvSpPr>
          <p:nvPr/>
        </p:nvSpPr>
        <p:spPr bwMode="auto">
          <a:xfrm>
            <a:off x="971252" y="2205038"/>
            <a:ext cx="25346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mecánicos </a:t>
            </a:r>
          </a:p>
          <a:p>
            <a:pPr algn="l"/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(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distensión)</a:t>
            </a:r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971252" y="2789813"/>
            <a:ext cx="26212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químicos </a:t>
            </a:r>
          </a:p>
          <a:p>
            <a:pPr algn="l"/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(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productos digestión </a:t>
            </a:r>
          </a:p>
          <a:p>
            <a:pPr algn="l"/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proteica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24280" name="Text Box 24"/>
          <p:cNvSpPr txBox="1">
            <a:spLocks noChangeArrowheads="1"/>
          </p:cNvSpPr>
          <p:nvPr/>
        </p:nvSpPr>
        <p:spPr bwMode="auto">
          <a:xfrm>
            <a:off x="1077641" y="4294188"/>
            <a:ext cx="1454245" cy="646331"/>
          </a:xfrm>
          <a:prstGeom prst="rect">
            <a:avLst/>
          </a:prstGeom>
          <a:solidFill>
            <a:srgbClr val="B5DE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/>
              <a:t>N. Entéricas</a:t>
            </a:r>
          </a:p>
          <a:p>
            <a:r>
              <a:rPr lang="es-ES" sz="2000" b="0" dirty="0" smtClean="0"/>
              <a:t>SNE</a:t>
            </a:r>
            <a:endParaRPr lang="es-ES" sz="2000" b="0" dirty="0"/>
          </a:p>
        </p:txBody>
      </p:sp>
      <p:sp>
        <p:nvSpPr>
          <p:cNvPr id="224281" name="Line 25"/>
          <p:cNvSpPr>
            <a:spLocks noChangeShapeType="1"/>
          </p:cNvSpPr>
          <p:nvPr/>
        </p:nvSpPr>
        <p:spPr bwMode="auto">
          <a:xfrm flipH="1">
            <a:off x="1822945" y="3789363"/>
            <a:ext cx="11907" cy="473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24282" name="Line 26"/>
          <p:cNvSpPr>
            <a:spLocks noChangeShapeType="1"/>
          </p:cNvSpPr>
          <p:nvPr/>
        </p:nvSpPr>
        <p:spPr bwMode="auto">
          <a:xfrm>
            <a:off x="1822945" y="5013176"/>
            <a:ext cx="11907" cy="4025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1194235" y="5440363"/>
            <a:ext cx="1231426" cy="584775"/>
          </a:xfrm>
          <a:prstGeom prst="rect">
            <a:avLst/>
          </a:prstGeom>
          <a:solidFill>
            <a:srgbClr val="FFCCB3"/>
          </a:solidFill>
          <a:ln w="28575" algn="ctr">
            <a:solidFill>
              <a:srgbClr val="FF5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Secreción </a:t>
            </a:r>
            <a:endParaRPr lang="es-ES" dirty="0" smtClean="0">
              <a:effectLst/>
            </a:endParaRPr>
          </a:p>
          <a:p>
            <a:r>
              <a:rPr lang="es-ES" dirty="0" err="1" smtClean="0">
                <a:effectLst/>
              </a:rPr>
              <a:t>HCl</a:t>
            </a:r>
            <a:endParaRPr lang="es-ES" dirty="0">
              <a:effectLst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45543" y="46067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1" grpId="0" animBg="1"/>
      <p:bldP spid="224263" grpId="0" animBg="1"/>
      <p:bldP spid="224266" grpId="0" animBg="1"/>
      <p:bldP spid="224267" grpId="0" animBg="1"/>
      <p:bldP spid="224267" grpId="1" animBg="1"/>
      <p:bldP spid="224268" grpId="0" animBg="1"/>
      <p:bldP spid="224268" grpId="1" animBg="1"/>
      <p:bldP spid="22427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28" t="4395" r="8447" b="7903"/>
          <a:stretch/>
        </p:blipFill>
        <p:spPr>
          <a:xfrm>
            <a:off x="963961" y="854590"/>
            <a:ext cx="6696744" cy="5580620"/>
          </a:xfrm>
          <a:prstGeom prst="rect">
            <a:avLst/>
          </a:prstGeom>
        </p:spPr>
      </p:pic>
      <p:sp>
        <p:nvSpPr>
          <p:cNvPr id="3" name="Rectangle 16"/>
          <p:cNvSpPr>
            <a:spLocks noChangeAspect="1" noChangeArrowheads="1"/>
          </p:cNvSpPr>
          <p:nvPr/>
        </p:nvSpPr>
        <p:spPr bwMode="auto">
          <a:xfrm>
            <a:off x="7036309" y="836712"/>
            <a:ext cx="1601909" cy="31136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effectLst/>
              </a:rPr>
              <a:t>2. GÁSTRICA  </a:t>
            </a: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6935508" y="406548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9" name="Rectángulo 8"/>
          <p:cNvSpPr/>
          <p:nvPr/>
        </p:nvSpPr>
        <p:spPr bwMode="auto">
          <a:xfrm>
            <a:off x="1331640" y="1148079"/>
            <a:ext cx="744150" cy="4807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230434" y="1072678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N. </a:t>
            </a:r>
          </a:p>
          <a:p>
            <a:r>
              <a:rPr lang="es-VE" sz="1400" dirty="0" smtClean="0">
                <a:effectLst/>
              </a:rPr>
              <a:t>entéricas</a:t>
            </a:r>
            <a:endParaRPr lang="es-VE" sz="1400" dirty="0">
              <a:effectLst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3261330" y="1148079"/>
            <a:ext cx="2894846" cy="240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35884" y="1005383"/>
            <a:ext cx="405431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>
                <a:effectLst/>
              </a:rPr>
              <a:t>Distensión</a:t>
            </a:r>
            <a:r>
              <a:rPr lang="es-VE" sz="1800" dirty="0" smtClean="0">
                <a:effectLst/>
              </a:rPr>
              <a:t> activa reflejos neurales</a:t>
            </a:r>
            <a:endParaRPr lang="es-VE" sz="1800" dirty="0">
              <a:effectLst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1212775" y="1916832"/>
            <a:ext cx="1102366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24763" y="1804754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00CC"/>
                </a:solidFill>
              </a:rPr>
              <a:t>ACh</a:t>
            </a:r>
            <a:endParaRPr lang="es-VE" sz="2000" dirty="0">
              <a:solidFill>
                <a:srgbClr val="0000CC"/>
              </a:solidFill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6568214" y="2292674"/>
            <a:ext cx="834685" cy="1090863"/>
          </a:xfrm>
          <a:prstGeom prst="rect">
            <a:avLst/>
          </a:prstGeom>
          <a:solidFill>
            <a:srgbClr val="C491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372200" y="2204864"/>
            <a:ext cx="1208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/>
              </a:rPr>
              <a:t>Comida </a:t>
            </a:r>
          </a:p>
          <a:p>
            <a:r>
              <a:rPr lang="es-VE" sz="1800" dirty="0" smtClean="0">
                <a:effectLst/>
              </a:rPr>
              <a:t>en </a:t>
            </a:r>
          </a:p>
          <a:p>
            <a:r>
              <a:rPr lang="es-VE" sz="1800" dirty="0" smtClean="0">
                <a:effectLst/>
              </a:rPr>
              <a:t>estómago</a:t>
            </a:r>
            <a:endParaRPr lang="es-VE" sz="1800" dirty="0">
              <a:effectLst/>
            </a:endParaRPr>
          </a:p>
        </p:txBody>
      </p:sp>
      <p:sp>
        <p:nvSpPr>
          <p:cNvPr id="16" name="Rectángulo 15"/>
          <p:cNvSpPr/>
          <p:nvPr/>
        </p:nvSpPr>
        <p:spPr bwMode="auto">
          <a:xfrm>
            <a:off x="6093489" y="3373254"/>
            <a:ext cx="842019" cy="1639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5777469" y="3344682"/>
            <a:ext cx="790745" cy="19511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 bwMode="auto">
          <a:xfrm>
            <a:off x="6558609" y="3943254"/>
            <a:ext cx="306282" cy="10692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Elipse 19"/>
          <p:cNvSpPr/>
          <p:nvPr/>
        </p:nvSpPr>
        <p:spPr bwMode="auto">
          <a:xfrm>
            <a:off x="3758881" y="4870775"/>
            <a:ext cx="1528592" cy="43043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 bwMode="auto">
          <a:xfrm>
            <a:off x="4067944" y="4149080"/>
            <a:ext cx="1056427" cy="375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 bwMode="auto">
          <a:xfrm>
            <a:off x="5916999" y="3284984"/>
            <a:ext cx="551687" cy="51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066533" y="4906449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C. “D”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213427" y="4109010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SIH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30" name="Rectángulo 29"/>
          <p:cNvSpPr/>
          <p:nvPr/>
        </p:nvSpPr>
        <p:spPr bwMode="auto">
          <a:xfrm>
            <a:off x="1835696" y="3573016"/>
            <a:ext cx="1146853" cy="1993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814252" y="3557010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00B050"/>
                </a:solidFill>
                <a:effectLst/>
              </a:rPr>
              <a:t>Histamina</a:t>
            </a:r>
            <a:endParaRPr lang="es-VE" sz="1800" dirty="0">
              <a:solidFill>
                <a:srgbClr val="00B050"/>
              </a:solidFill>
              <a:effectLst/>
            </a:endParaRPr>
          </a:p>
        </p:txBody>
      </p:sp>
      <p:sp>
        <p:nvSpPr>
          <p:cNvPr id="31" name="Rectángulo 30"/>
          <p:cNvSpPr/>
          <p:nvPr/>
        </p:nvSpPr>
        <p:spPr bwMode="auto">
          <a:xfrm>
            <a:off x="2126828" y="4114756"/>
            <a:ext cx="556309" cy="489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984277" y="4165424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B050"/>
                </a:solidFill>
              </a:rPr>
              <a:t>C. ECL</a:t>
            </a:r>
            <a:endParaRPr lang="es-VE" dirty="0">
              <a:solidFill>
                <a:srgbClr val="00B050"/>
              </a:solidFill>
            </a:endParaRPr>
          </a:p>
        </p:txBody>
      </p:sp>
      <p:sp>
        <p:nvSpPr>
          <p:cNvPr id="32" name="Rectángulo 31"/>
          <p:cNvSpPr/>
          <p:nvPr/>
        </p:nvSpPr>
        <p:spPr bwMode="auto">
          <a:xfrm>
            <a:off x="1984277" y="5085991"/>
            <a:ext cx="698860" cy="2098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794879" y="5021625"/>
            <a:ext cx="122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accent6">
                    <a:lumMod val="75000"/>
                  </a:schemeClr>
                </a:solidFill>
              </a:rPr>
              <a:t>Gastrina</a:t>
            </a:r>
            <a:endParaRPr lang="es-VE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Elipse 32"/>
          <p:cNvSpPr/>
          <p:nvPr/>
        </p:nvSpPr>
        <p:spPr bwMode="auto">
          <a:xfrm>
            <a:off x="2126828" y="5733256"/>
            <a:ext cx="488585" cy="45281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930133" y="580281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chemeClr val="accent6">
                    <a:lumMod val="75000"/>
                  </a:schemeClr>
                </a:solidFill>
              </a:rPr>
              <a:t>C. “G”</a:t>
            </a:r>
            <a:endParaRPr lang="es-VE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 bwMode="auto">
          <a:xfrm>
            <a:off x="5103316" y="5733256"/>
            <a:ext cx="945026" cy="1941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4624875" y="5744908"/>
            <a:ext cx="998991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Péptidos</a:t>
            </a:r>
            <a:endParaRPr lang="es-VE" dirty="0">
              <a:effectLst/>
            </a:endParaRPr>
          </a:p>
        </p:txBody>
      </p:sp>
      <p:sp>
        <p:nvSpPr>
          <p:cNvPr id="43" name="Rectángulo 42"/>
          <p:cNvSpPr/>
          <p:nvPr/>
        </p:nvSpPr>
        <p:spPr bwMode="auto">
          <a:xfrm>
            <a:off x="5706852" y="3772363"/>
            <a:ext cx="170617" cy="11340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99566" y="3854693"/>
            <a:ext cx="14648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effectLst/>
              </a:rPr>
              <a:t>Aumenta pH</a:t>
            </a:r>
          </a:p>
          <a:p>
            <a:r>
              <a:rPr lang="es-VE" dirty="0" smtClean="0">
                <a:effectLst/>
              </a:rPr>
              <a:t>Para evitar</a:t>
            </a:r>
          </a:p>
          <a:p>
            <a:r>
              <a:rPr lang="es-VE" dirty="0">
                <a:effectLst/>
              </a:rPr>
              <a:t>e</a:t>
            </a:r>
            <a:r>
              <a:rPr lang="es-VE" dirty="0" smtClean="0">
                <a:effectLst/>
              </a:rPr>
              <a:t>stimulación de secreción </a:t>
            </a:r>
          </a:p>
          <a:p>
            <a:r>
              <a:rPr lang="es-VE" dirty="0" smtClean="0">
                <a:effectLst/>
              </a:rPr>
              <a:t>de SIH</a:t>
            </a:r>
            <a:endParaRPr lang="es-VE" dirty="0">
              <a:effectLst/>
            </a:endParaRPr>
          </a:p>
        </p:txBody>
      </p:sp>
      <p:sp>
        <p:nvSpPr>
          <p:cNvPr id="44" name="Rectángulo 43"/>
          <p:cNvSpPr/>
          <p:nvPr/>
        </p:nvSpPr>
        <p:spPr bwMode="auto">
          <a:xfrm>
            <a:off x="5962811" y="3269743"/>
            <a:ext cx="551687" cy="2720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652120" y="3293145"/>
            <a:ext cx="1127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Tampona </a:t>
            </a:r>
          </a:p>
          <a:p>
            <a:r>
              <a:rPr lang="es-VE" dirty="0" smtClean="0">
                <a:effectLst/>
              </a:rPr>
              <a:t>ácido</a:t>
            </a:r>
            <a:endParaRPr lang="es-VE" dirty="0">
              <a:effectLst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0440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gutthumb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78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97852" y="2564904"/>
            <a:ext cx="3672408" cy="249299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I.   </a:t>
            </a:r>
            <a:r>
              <a:rPr lang="es-ES" sz="1800" dirty="0" smtClean="0">
                <a:effectLst/>
                <a:latin typeface="Comic Sans MS" pitchFamily="66" charset="0"/>
              </a:rPr>
              <a:t>  GENERALIDADES</a:t>
            </a:r>
            <a:endParaRPr lang="es-ES" sz="1800" dirty="0">
              <a:effectLst/>
              <a:latin typeface="Comic Sans MS" pitchFamily="66" charset="0"/>
            </a:endParaRPr>
          </a:p>
          <a:p>
            <a:endParaRPr lang="es-ES" sz="180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II.  </a:t>
            </a:r>
            <a:r>
              <a:rPr lang="es-ES" sz="1800" dirty="0" smtClean="0">
                <a:effectLst/>
                <a:latin typeface="Comic Sans MS" pitchFamily="66" charset="0"/>
              </a:rPr>
              <a:t> SECRECIÓN </a:t>
            </a:r>
            <a:r>
              <a:rPr lang="es-ES" sz="1800" dirty="0">
                <a:effectLst/>
                <a:latin typeface="Comic Sans MS" pitchFamily="66" charset="0"/>
              </a:rPr>
              <a:t>GÁSTRICA</a:t>
            </a:r>
          </a:p>
          <a:p>
            <a:endParaRPr lang="es-ES" sz="180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III. </a:t>
            </a:r>
            <a:r>
              <a:rPr lang="es-ES" sz="1800" dirty="0" smtClean="0">
                <a:effectLst/>
                <a:latin typeface="Comic Sans MS" pitchFamily="66" charset="0"/>
              </a:rPr>
              <a:t> MOTILIDAD GÁSTRICA</a:t>
            </a:r>
          </a:p>
          <a:p>
            <a:endParaRPr lang="es-ES" sz="1800" dirty="0">
              <a:effectLst/>
              <a:latin typeface="Comic Sans MS" pitchFamily="66" charset="0"/>
            </a:endParaRPr>
          </a:p>
          <a:p>
            <a:r>
              <a:rPr lang="es-ES" sz="1800" dirty="0" smtClean="0">
                <a:effectLst/>
                <a:latin typeface="Comic Sans MS" pitchFamily="66" charset="0"/>
              </a:rPr>
              <a:t>IV.   ALTERACIONES</a:t>
            </a:r>
            <a:endParaRPr lang="es-ES" sz="1800" dirty="0">
              <a:effectLst/>
              <a:latin typeface="Comic Sans MS" pitchFamily="66" charset="0"/>
            </a:endParaRPr>
          </a:p>
          <a:p>
            <a:r>
              <a:rPr lang="es-ES" dirty="0">
                <a:effectLst/>
                <a:latin typeface="Comic Sans MS" pitchFamily="66" charset="0"/>
              </a:rPr>
              <a:t>	</a:t>
            </a:r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4572000" y="476250"/>
            <a:ext cx="3024188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697852" y="1592262"/>
            <a:ext cx="1561648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0" dirty="0" smtClean="0">
                <a:solidFill>
                  <a:srgbClr val="000000"/>
                </a:solidFill>
                <a:effectLst/>
              </a:rPr>
              <a:t>TEMA 4 </a:t>
            </a:r>
            <a:endParaRPr lang="es-ES" sz="2000" b="0" dirty="0">
              <a:solidFill>
                <a:srgbClr val="000000"/>
              </a:solidFill>
              <a:effectLst/>
            </a:endParaRPr>
          </a:p>
          <a:p>
            <a:pPr lvl="0" algn="l"/>
            <a:r>
              <a:rPr lang="es-ES" sz="2000" b="0" dirty="0" smtClean="0">
                <a:solidFill>
                  <a:srgbClr val="000000"/>
                </a:solidFill>
                <a:effectLst/>
              </a:rPr>
              <a:t>Estómago</a:t>
            </a:r>
            <a:endParaRPr lang="es-ES" sz="20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830576" y="4866349"/>
            <a:ext cx="4113145" cy="1462087"/>
          </a:xfrm>
          <a:prstGeom prst="rect">
            <a:avLst/>
          </a:prstGeom>
          <a:solidFill>
            <a:srgbClr val="B5DEE1"/>
          </a:solidFill>
          <a:ln w="28575">
            <a:solidFill>
              <a:srgbClr val="99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es-ES" sz="2400" b="0" dirty="0" smtClean="0"/>
              <a:t>Reflejos </a:t>
            </a:r>
            <a:r>
              <a:rPr lang="es-ES" sz="2400" b="0" dirty="0" err="1"/>
              <a:t>Enterogástricos</a:t>
            </a:r>
            <a:r>
              <a:rPr lang="es-ES" sz="2000" b="0" dirty="0"/>
              <a:t> 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b="0" dirty="0" smtClean="0"/>
              <a:t>      locales </a:t>
            </a:r>
            <a:r>
              <a:rPr lang="es-ES" b="0" dirty="0"/>
              <a:t>y paravertebrales</a:t>
            </a:r>
          </a:p>
          <a:p>
            <a:pPr marL="171450" indent="-17145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endParaRPr lang="es-ES" sz="800" dirty="0">
              <a:effectLst/>
            </a:endParaRPr>
          </a:p>
          <a:p>
            <a:pPr marL="342900" indent="-342900" algn="l"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es-ES" sz="2000" b="0" dirty="0" smtClean="0">
                <a:effectLst/>
              </a:rPr>
              <a:t>Hormonas</a:t>
            </a:r>
            <a:endParaRPr lang="es-ES" sz="2000" b="0" dirty="0">
              <a:effectLst/>
            </a:endParaRPr>
          </a:p>
          <a:p>
            <a:pPr algn="l">
              <a:buClr>
                <a:srgbClr val="C00000"/>
              </a:buClr>
              <a:buSzPct val="150000"/>
            </a:pPr>
            <a:r>
              <a:rPr lang="es-ES" sz="2000" b="0" dirty="0">
                <a:effectLst/>
              </a:rPr>
              <a:t> </a:t>
            </a:r>
            <a:r>
              <a:rPr lang="es-ES" sz="2000" b="0" dirty="0" smtClean="0">
                <a:effectLst/>
              </a:rPr>
              <a:t>    </a:t>
            </a:r>
            <a:r>
              <a:rPr lang="es-ES" sz="1800" b="0" dirty="0" smtClean="0">
                <a:effectLst/>
              </a:rPr>
              <a:t>CCK</a:t>
            </a:r>
            <a:r>
              <a:rPr lang="es-ES" sz="1800" b="0" dirty="0">
                <a:effectLst/>
              </a:rPr>
              <a:t>, secretina, SIH, GIP</a:t>
            </a: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3494116" y="538103"/>
            <a:ext cx="2587568" cy="461665"/>
          </a:xfrm>
          <a:prstGeom prst="rect">
            <a:avLst/>
          </a:prstGeom>
          <a:solidFill>
            <a:srgbClr val="FFC3E1"/>
          </a:solidFill>
          <a:ln w="28575">
            <a:solidFill>
              <a:srgbClr val="FF6DB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3. INTESTINAL</a:t>
            </a:r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1908173" y="2694447"/>
            <a:ext cx="5770344" cy="1938992"/>
          </a:xfrm>
          <a:prstGeom prst="rect">
            <a:avLst/>
          </a:prstGeom>
          <a:noFill/>
          <a:ln w="28575">
            <a:solidFill>
              <a:srgbClr val="9999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endParaRPr lang="es-ES" sz="800" b="0" dirty="0" smtClean="0">
              <a:effectLst/>
            </a:endParaRP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Fundamentalmente </a:t>
            </a:r>
            <a:r>
              <a:rPr lang="es-ES" sz="2000" dirty="0">
                <a:effectLst/>
              </a:rPr>
              <a:t>inhibidora</a:t>
            </a:r>
          </a:p>
          <a:p>
            <a:pPr marL="171450" indent="-171450" algn="l">
              <a:buSzPct val="150000"/>
              <a:buFont typeface="Arial" panose="020B0604020202020204" pitchFamily="34" charset="0"/>
              <a:buChar char="•"/>
            </a:pPr>
            <a:endParaRPr lang="es-ES" sz="1200" b="0" dirty="0">
              <a:effectLst/>
            </a:endParaRP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Explica </a:t>
            </a:r>
            <a:r>
              <a:rPr lang="es-ES" sz="2000" b="0" dirty="0">
                <a:effectLst/>
              </a:rPr>
              <a:t>cerca del 5% del </a:t>
            </a:r>
            <a:r>
              <a:rPr lang="es-ES" sz="2000" b="0" dirty="0" smtClean="0">
                <a:effectLst/>
              </a:rPr>
              <a:t>volumen total de  secreción</a:t>
            </a:r>
            <a:endParaRPr lang="es-ES" sz="2000" b="0" dirty="0">
              <a:effectLst/>
            </a:endParaRPr>
          </a:p>
          <a:p>
            <a:pPr marL="171450" indent="-171450" algn="l">
              <a:buSzPct val="150000"/>
              <a:buFont typeface="Arial" panose="020B0604020202020204" pitchFamily="34" charset="0"/>
              <a:buChar char="•"/>
            </a:pPr>
            <a:endParaRPr lang="es-ES" sz="1200" b="0" dirty="0">
              <a:effectLst/>
            </a:endParaRP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err="1" smtClean="0">
                <a:effectLst/>
              </a:rPr>
              <a:t>Est</a:t>
            </a:r>
            <a:r>
              <a:rPr lang="es-ES_tradnl" sz="2000" b="0" dirty="0">
                <a:effectLst/>
              </a:rPr>
              <a:t>í</a:t>
            </a:r>
            <a:r>
              <a:rPr lang="es-ES" sz="2000" b="0" dirty="0">
                <a:effectLst/>
              </a:rPr>
              <a:t>mulos químicos y mecánicos </a:t>
            </a:r>
            <a:r>
              <a:rPr lang="es-ES" sz="2000" b="0" dirty="0" smtClean="0">
                <a:effectLst/>
              </a:rPr>
              <a:t> en intestino</a:t>
            </a:r>
          </a:p>
          <a:p>
            <a:pPr algn="l">
              <a:buSzPct val="150000"/>
            </a:pPr>
            <a:endParaRPr lang="es-ES" sz="800" b="0" dirty="0">
              <a:effectLst/>
            </a:endParaRPr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6853703" y="768936"/>
            <a:ext cx="1702710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2904485" y="1764973"/>
            <a:ext cx="3809055" cy="707886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“A DISMINUIR </a:t>
            </a:r>
            <a:r>
              <a:rPr lang="es-ES" sz="2000" b="0" dirty="0" smtClean="0"/>
              <a:t>ACTIVIDAD”</a:t>
            </a:r>
          </a:p>
          <a:p>
            <a:r>
              <a:rPr lang="es-ES" sz="2000" b="0" dirty="0"/>
              <a:t>y</a:t>
            </a:r>
            <a:r>
              <a:rPr lang="es-ES" sz="2000" b="0" dirty="0" smtClean="0"/>
              <a:t>a la comida pasó</a:t>
            </a:r>
            <a:endParaRPr lang="es-ES" sz="2000" b="0" dirty="0"/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3476757" y="1184866"/>
            <a:ext cx="2664512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/>
              </a:rPr>
              <a:t>Comida en </a:t>
            </a:r>
            <a:r>
              <a:rPr lang="es-ES_tradnl" sz="2000" dirty="0" smtClean="0">
                <a:effectLst/>
              </a:rPr>
              <a:t>Intestino</a:t>
            </a:r>
            <a:endParaRPr lang="es-ES_tradnl" sz="2000" dirty="0">
              <a:effectLst/>
            </a:endParaRPr>
          </a:p>
        </p:txBody>
      </p:sp>
      <p:sp>
        <p:nvSpPr>
          <p:cNvPr id="107540" name="Text Box 20"/>
          <p:cNvSpPr txBox="1">
            <a:spLocks noChangeArrowheads="1"/>
          </p:cNvSpPr>
          <p:nvPr/>
        </p:nvSpPr>
        <p:spPr bwMode="auto">
          <a:xfrm>
            <a:off x="6976275" y="4890847"/>
            <a:ext cx="4000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1368602" y="110749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1099299" y="5239452"/>
            <a:ext cx="1617751" cy="461665"/>
          </a:xfrm>
          <a:prstGeom prst="rect">
            <a:avLst/>
          </a:prstGeom>
          <a:solidFill>
            <a:srgbClr val="ABBF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solidFill>
                  <a:srgbClr val="0000CC"/>
                </a:solidFill>
              </a:rPr>
              <a:t>Inhibición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445211" y="301093"/>
            <a:ext cx="1111202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4. </a:t>
            </a:r>
            <a:r>
              <a:rPr lang="es-ES" sz="1800" dirty="0" smtClean="0">
                <a:effectLst/>
              </a:rPr>
              <a:t>Fases</a:t>
            </a:r>
            <a:endParaRPr lang="es-ES" sz="1800" dirty="0">
              <a:effectLst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8" grpId="0" animBg="1"/>
      <p:bldP spid="107532" grpId="0" animBg="1"/>
      <p:bldP spid="107537" grpId="0" animBg="1"/>
      <p:bldP spid="10754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3"/>
          <p:cNvSpPr>
            <a:spLocks noChangeArrowheads="1"/>
          </p:cNvSpPr>
          <p:nvPr/>
        </p:nvSpPr>
        <p:spPr bwMode="auto">
          <a:xfrm>
            <a:off x="7053012" y="402448"/>
            <a:ext cx="1702709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6" t="6150" r="9788" b="7903"/>
          <a:stretch/>
        </p:blipFill>
        <p:spPr>
          <a:xfrm>
            <a:off x="827584" y="947140"/>
            <a:ext cx="6755169" cy="5092358"/>
          </a:xfrm>
          <a:prstGeom prst="rect">
            <a:avLst/>
          </a:prstGeom>
        </p:spPr>
      </p:pic>
      <p:sp>
        <p:nvSpPr>
          <p:cNvPr id="2" name="Rectangle 70"/>
          <p:cNvSpPr>
            <a:spLocks noChangeArrowheads="1"/>
          </p:cNvSpPr>
          <p:nvPr/>
        </p:nvSpPr>
        <p:spPr bwMode="auto">
          <a:xfrm>
            <a:off x="6682717" y="856797"/>
            <a:ext cx="2073004" cy="369332"/>
          </a:xfrm>
          <a:prstGeom prst="rect">
            <a:avLst/>
          </a:prstGeom>
          <a:solidFill>
            <a:srgbClr val="FFD1E8"/>
          </a:solidFill>
          <a:ln w="28575">
            <a:solidFill>
              <a:srgbClr val="FF6DB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3. INTESTINAL</a:t>
            </a:r>
          </a:p>
        </p:txBody>
      </p:sp>
      <p:sp>
        <p:nvSpPr>
          <p:cNvPr id="17" name="Rectángulo 16"/>
          <p:cNvSpPr/>
          <p:nvPr/>
        </p:nvSpPr>
        <p:spPr bwMode="auto">
          <a:xfrm>
            <a:off x="3203848" y="1196752"/>
            <a:ext cx="720080" cy="4026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84983" y="1076203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N. </a:t>
            </a:r>
          </a:p>
          <a:p>
            <a:r>
              <a:rPr lang="es-VE" sz="1400" dirty="0" smtClean="0">
                <a:effectLst/>
              </a:rPr>
              <a:t>entéricas</a:t>
            </a:r>
            <a:endParaRPr lang="es-VE" sz="1400" dirty="0">
              <a:effectLst/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2207880" y="1599423"/>
            <a:ext cx="563920" cy="5577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123728" y="1633943"/>
            <a:ext cx="88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Reflejo </a:t>
            </a:r>
          </a:p>
          <a:p>
            <a:r>
              <a:rPr lang="es-VE" sz="1400" dirty="0" smtClean="0">
                <a:effectLst/>
              </a:rPr>
              <a:t>neural</a:t>
            </a:r>
            <a:endParaRPr lang="es-VE" sz="1400" dirty="0">
              <a:effectLst/>
            </a:endParaRPr>
          </a:p>
        </p:txBody>
      </p:sp>
      <p:sp>
        <p:nvSpPr>
          <p:cNvPr id="19" name="Rectángulo 18"/>
          <p:cNvSpPr/>
          <p:nvPr/>
        </p:nvSpPr>
        <p:spPr bwMode="auto">
          <a:xfrm>
            <a:off x="3084983" y="1895553"/>
            <a:ext cx="982961" cy="228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99828" y="1825312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00CC"/>
                </a:solidFill>
              </a:rPr>
              <a:t>ACh</a:t>
            </a:r>
            <a:endParaRPr lang="es-VE" sz="2000" dirty="0">
              <a:solidFill>
                <a:srgbClr val="0000CC"/>
              </a:solidFill>
            </a:endParaRPr>
          </a:p>
        </p:txBody>
      </p:sp>
      <p:sp>
        <p:nvSpPr>
          <p:cNvPr id="20" name="Rectángulo 19"/>
          <p:cNvSpPr/>
          <p:nvPr/>
        </p:nvSpPr>
        <p:spPr bwMode="auto">
          <a:xfrm>
            <a:off x="827584" y="2420888"/>
            <a:ext cx="2376264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91284" y="2427285"/>
            <a:ext cx="2864887" cy="769441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u="sng" dirty="0" smtClean="0">
                <a:effectLst/>
              </a:rPr>
              <a:t>Estímulo fase intestinal</a:t>
            </a:r>
            <a:r>
              <a:rPr lang="es-VE" dirty="0" smtClean="0">
                <a:effectLst/>
              </a:rPr>
              <a:t>:</a:t>
            </a:r>
          </a:p>
          <a:p>
            <a:pPr algn="l"/>
            <a:r>
              <a:rPr lang="es-VE" sz="1400" dirty="0" smtClean="0">
                <a:effectLst/>
              </a:rPr>
              <a:t>Aumento pH, distensión, </a:t>
            </a:r>
          </a:p>
          <a:p>
            <a:pPr algn="l"/>
            <a:r>
              <a:rPr lang="es-VE" sz="1400" dirty="0" smtClean="0">
                <a:effectLst/>
              </a:rPr>
              <a:t>osmolaridad, grasa en duodeno</a:t>
            </a:r>
            <a:endParaRPr lang="es-VE" sz="1400" dirty="0">
              <a:effectLst/>
            </a:endParaRPr>
          </a:p>
        </p:txBody>
      </p:sp>
      <p:sp>
        <p:nvSpPr>
          <p:cNvPr id="21" name="Rectángulo 20"/>
          <p:cNvSpPr/>
          <p:nvPr/>
        </p:nvSpPr>
        <p:spPr bwMode="auto">
          <a:xfrm>
            <a:off x="1547664" y="3995772"/>
            <a:ext cx="1991359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458703" y="3982033"/>
            <a:ext cx="1667444" cy="738664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400" dirty="0" err="1" smtClean="0">
                <a:effectLst/>
              </a:rPr>
              <a:t>Enterogastronas</a:t>
            </a:r>
            <a:r>
              <a:rPr lang="es-VE" sz="1400" dirty="0" smtClean="0">
                <a:effectLst/>
              </a:rPr>
              <a:t>:</a:t>
            </a:r>
          </a:p>
          <a:p>
            <a:pPr algn="l"/>
            <a:r>
              <a:rPr lang="es-VE" sz="1400" dirty="0" err="1" smtClean="0">
                <a:effectLst/>
              </a:rPr>
              <a:t>CCK,secretina</a:t>
            </a:r>
            <a:r>
              <a:rPr lang="es-VE" sz="1400" dirty="0" smtClean="0">
                <a:effectLst/>
              </a:rPr>
              <a:t>,</a:t>
            </a:r>
          </a:p>
          <a:p>
            <a:pPr algn="l"/>
            <a:r>
              <a:rPr lang="es-VE" sz="1400" dirty="0" smtClean="0">
                <a:effectLst/>
              </a:rPr>
              <a:t>GLP-1, GIP</a:t>
            </a:r>
            <a:endParaRPr lang="es-VE" sz="1400" dirty="0">
              <a:effectLst/>
            </a:endParaRPr>
          </a:p>
        </p:txBody>
      </p:sp>
      <p:sp>
        <p:nvSpPr>
          <p:cNvPr id="22" name="Rectángulo 21"/>
          <p:cNvSpPr/>
          <p:nvPr/>
        </p:nvSpPr>
        <p:spPr bwMode="auto">
          <a:xfrm>
            <a:off x="3707905" y="3429000"/>
            <a:ext cx="935534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 bwMode="auto">
          <a:xfrm>
            <a:off x="3923928" y="3995772"/>
            <a:ext cx="50405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580642" y="3356992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00B050"/>
                </a:solidFill>
                <a:effectLst/>
              </a:rPr>
              <a:t>Histamina</a:t>
            </a:r>
            <a:endParaRPr lang="es-VE" sz="1800" dirty="0">
              <a:solidFill>
                <a:srgbClr val="00B050"/>
              </a:solidFill>
              <a:effectLst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754441" y="4046398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B050"/>
                </a:solidFill>
              </a:rPr>
              <a:t>C. ECL</a:t>
            </a:r>
            <a:endParaRPr lang="es-VE" dirty="0">
              <a:solidFill>
                <a:srgbClr val="00B050"/>
              </a:solidFill>
            </a:endParaRPr>
          </a:p>
        </p:txBody>
      </p:sp>
      <p:sp>
        <p:nvSpPr>
          <p:cNvPr id="24" name="Rectángulo 23"/>
          <p:cNvSpPr/>
          <p:nvPr/>
        </p:nvSpPr>
        <p:spPr bwMode="auto">
          <a:xfrm>
            <a:off x="3853372" y="4816696"/>
            <a:ext cx="574612" cy="284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Rectángulo 24"/>
          <p:cNvSpPr/>
          <p:nvPr/>
        </p:nvSpPr>
        <p:spPr bwMode="auto">
          <a:xfrm>
            <a:off x="3923928" y="5496087"/>
            <a:ext cx="504056" cy="2169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590260" y="4731589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chemeClr val="accent6">
                    <a:lumMod val="75000"/>
                  </a:schemeClr>
                </a:solidFill>
              </a:rPr>
              <a:t>Gastrina</a:t>
            </a:r>
            <a:endParaRPr lang="es-VE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707904" y="5442936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chemeClr val="accent6">
                    <a:lumMod val="75000"/>
                  </a:schemeClr>
                </a:solidFill>
              </a:rPr>
              <a:t>C. “G”</a:t>
            </a:r>
            <a:endParaRPr lang="es-VE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Rectángulo 25"/>
          <p:cNvSpPr/>
          <p:nvPr/>
        </p:nvSpPr>
        <p:spPr bwMode="auto">
          <a:xfrm>
            <a:off x="5724128" y="3995772"/>
            <a:ext cx="1152128" cy="284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62827" y="3933056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SIH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27" name="Rectángulo 26"/>
          <p:cNvSpPr/>
          <p:nvPr/>
        </p:nvSpPr>
        <p:spPr bwMode="auto">
          <a:xfrm>
            <a:off x="5626300" y="4608331"/>
            <a:ext cx="1056417" cy="4768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724128" y="4581128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C00000"/>
                </a:solidFill>
              </a:rPr>
              <a:t>C. “D”</a:t>
            </a:r>
            <a:endParaRPr lang="es-VE" sz="2000" dirty="0">
              <a:solidFill>
                <a:srgbClr val="C00000"/>
              </a:solidFill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1524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3512741" y="579378"/>
            <a:ext cx="2675732" cy="400110"/>
          </a:xfrm>
          <a:prstGeom prst="rect">
            <a:avLst/>
          </a:prstGeom>
          <a:solidFill>
            <a:srgbClr val="FFCC66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 b="0"/>
              <a:t>Comida en estómago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4054475" y="1277938"/>
            <a:ext cx="1563688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ácida</a:t>
            </a: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3624263" y="1663700"/>
            <a:ext cx="2471737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pepsina y lipasa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3975100" y="2095500"/>
            <a:ext cx="1770063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Motilidad gástrica</a:t>
            </a: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3670489" y="2814638"/>
            <a:ext cx="2390398" cy="400110"/>
          </a:xfrm>
          <a:prstGeom prst="rect">
            <a:avLst/>
          </a:prstGeom>
          <a:solidFill>
            <a:srgbClr val="FFABFF"/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/>
              <a:t>Quimo en Duodeno</a:t>
            </a:r>
          </a:p>
        </p:txBody>
      </p:sp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6721475" y="2887663"/>
            <a:ext cx="588963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SNE</a:t>
            </a:r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465263" y="3725863"/>
            <a:ext cx="1924050" cy="365125"/>
          </a:xfrm>
          <a:prstGeom prst="rect">
            <a:avLst/>
          </a:prstGeom>
          <a:solidFill>
            <a:srgbClr val="ECFAA4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Sol. hiperosmolar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3746500" y="3725863"/>
            <a:ext cx="493713" cy="365125"/>
          </a:xfrm>
          <a:prstGeom prst="rect">
            <a:avLst/>
          </a:prstGeom>
          <a:solidFill>
            <a:srgbClr val="F6D6F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CH</a:t>
            </a:r>
          </a:p>
        </p:txBody>
      </p:sp>
      <p:sp>
        <p:nvSpPr>
          <p:cNvPr id="160781" name="Text Box 13"/>
          <p:cNvSpPr txBox="1">
            <a:spLocks noChangeArrowheads="1"/>
          </p:cNvSpPr>
          <p:nvPr/>
        </p:nvSpPr>
        <p:spPr bwMode="auto">
          <a:xfrm>
            <a:off x="5532438" y="3725863"/>
            <a:ext cx="749300" cy="36512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Ácido</a:t>
            </a:r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1620838" y="4527550"/>
            <a:ext cx="1477962" cy="333375"/>
          </a:xfrm>
          <a:prstGeom prst="rect">
            <a:avLst/>
          </a:prstGeom>
          <a:solidFill>
            <a:srgbClr val="ECFAA4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C. Endocrina ?</a:t>
            </a: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3692525" y="4527550"/>
            <a:ext cx="522288" cy="333375"/>
          </a:xfrm>
          <a:prstGeom prst="rect">
            <a:avLst/>
          </a:prstGeom>
          <a:solidFill>
            <a:srgbClr val="F6D6F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GIP</a:t>
            </a:r>
          </a:p>
        </p:txBody>
      </p:sp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4427538" y="3743325"/>
            <a:ext cx="792162" cy="365125"/>
          </a:xfrm>
          <a:prstGeom prst="rect">
            <a:avLst/>
          </a:prstGeom>
          <a:solidFill>
            <a:srgbClr val="99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>
                <a:effectLst/>
              </a:rPr>
              <a:t>Grasa</a:t>
            </a:r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5637213" y="4543425"/>
            <a:ext cx="1039812" cy="33337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Secretina</a:t>
            </a:r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5553075" y="5264150"/>
            <a:ext cx="1200150" cy="758825"/>
          </a:xfrm>
          <a:prstGeom prst="rect">
            <a:avLst/>
          </a:prstGeom>
          <a:solidFill>
            <a:srgbClr val="C7D8E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>
                <a:effectLst/>
              </a:rPr>
              <a:t>Secreción </a:t>
            </a:r>
          </a:p>
          <a:p>
            <a:r>
              <a:rPr lang="es-MX" sz="1400">
                <a:effectLst/>
              </a:rPr>
              <a:t>pancreática</a:t>
            </a:r>
          </a:p>
          <a:p>
            <a:r>
              <a:rPr lang="es-MX" sz="1400">
                <a:effectLst/>
              </a:rPr>
              <a:t> alcalina</a:t>
            </a:r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>
            <a:off x="4859338" y="979488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88" name="Line 20"/>
          <p:cNvSpPr>
            <a:spLocks noChangeShapeType="1"/>
          </p:cNvSpPr>
          <p:nvPr/>
        </p:nvSpPr>
        <p:spPr bwMode="auto">
          <a:xfrm>
            <a:off x="4859338" y="2420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89" name="Line 21"/>
          <p:cNvSpPr>
            <a:spLocks noChangeShapeType="1"/>
          </p:cNvSpPr>
          <p:nvPr/>
        </p:nvSpPr>
        <p:spPr bwMode="auto">
          <a:xfrm flipH="1">
            <a:off x="4859337" y="3249613"/>
            <a:ext cx="793" cy="179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>
            <a:off x="2627313" y="3463925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1" name="Line 23"/>
          <p:cNvSpPr>
            <a:spLocks noChangeShapeType="1"/>
          </p:cNvSpPr>
          <p:nvPr/>
        </p:nvSpPr>
        <p:spPr bwMode="auto">
          <a:xfrm>
            <a:off x="6011863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2" name="Line 24"/>
          <p:cNvSpPr>
            <a:spLocks noChangeShapeType="1"/>
          </p:cNvSpPr>
          <p:nvPr/>
        </p:nvSpPr>
        <p:spPr bwMode="auto">
          <a:xfrm>
            <a:off x="4859338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3" name="Line 25"/>
          <p:cNvSpPr>
            <a:spLocks noChangeShapeType="1"/>
          </p:cNvSpPr>
          <p:nvPr/>
        </p:nvSpPr>
        <p:spPr bwMode="auto">
          <a:xfrm>
            <a:off x="3995738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4" name="Line 26"/>
          <p:cNvSpPr>
            <a:spLocks noChangeShapeType="1"/>
          </p:cNvSpPr>
          <p:nvPr/>
        </p:nvSpPr>
        <p:spPr bwMode="auto">
          <a:xfrm>
            <a:off x="2627313" y="3463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4516438" y="4543425"/>
            <a:ext cx="684212" cy="333375"/>
          </a:xfrm>
          <a:prstGeom prst="rect">
            <a:avLst/>
          </a:prstGeom>
          <a:solidFill>
            <a:srgbClr val="99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400">
                <a:effectLst/>
              </a:rPr>
              <a:t>CCK</a:t>
            </a:r>
          </a:p>
        </p:txBody>
      </p:sp>
      <p:sp>
        <p:nvSpPr>
          <p:cNvPr id="160796" name="Line 28"/>
          <p:cNvSpPr>
            <a:spLocks noChangeShapeType="1"/>
          </p:cNvSpPr>
          <p:nvPr/>
        </p:nvSpPr>
        <p:spPr bwMode="auto">
          <a:xfrm>
            <a:off x="2627313" y="404018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7" name="Line 29"/>
          <p:cNvSpPr>
            <a:spLocks noChangeShapeType="1"/>
          </p:cNvSpPr>
          <p:nvPr/>
        </p:nvSpPr>
        <p:spPr bwMode="auto">
          <a:xfrm>
            <a:off x="39957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48593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799" name="Line 31"/>
          <p:cNvSpPr>
            <a:spLocks noChangeShapeType="1"/>
          </p:cNvSpPr>
          <p:nvPr/>
        </p:nvSpPr>
        <p:spPr bwMode="auto">
          <a:xfrm>
            <a:off x="5938838" y="41116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6011863" y="49037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>
            <a:off x="1979613" y="48323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 flipH="1">
            <a:off x="1258888" y="5335588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4" name="Line 36"/>
          <p:cNvSpPr>
            <a:spLocks noChangeShapeType="1"/>
          </p:cNvSpPr>
          <p:nvPr/>
        </p:nvSpPr>
        <p:spPr bwMode="auto">
          <a:xfrm flipV="1">
            <a:off x="1258888" y="2311400"/>
            <a:ext cx="0" cy="302418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8" name="Line 40"/>
          <p:cNvSpPr>
            <a:spLocks noChangeShapeType="1"/>
          </p:cNvSpPr>
          <p:nvPr/>
        </p:nvSpPr>
        <p:spPr bwMode="auto">
          <a:xfrm>
            <a:off x="1258888" y="2311400"/>
            <a:ext cx="27368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9" name="Line 41"/>
          <p:cNvSpPr>
            <a:spLocks noChangeShapeType="1"/>
          </p:cNvSpPr>
          <p:nvPr/>
        </p:nvSpPr>
        <p:spPr bwMode="auto">
          <a:xfrm>
            <a:off x="3922713" y="4832350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0" name="Line 42"/>
          <p:cNvSpPr>
            <a:spLocks noChangeShapeType="1"/>
          </p:cNvSpPr>
          <p:nvPr/>
        </p:nvSpPr>
        <p:spPr bwMode="auto">
          <a:xfrm flipH="1">
            <a:off x="971550" y="5768975"/>
            <a:ext cx="29511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1" name="Line 43"/>
          <p:cNvSpPr>
            <a:spLocks noChangeShapeType="1"/>
          </p:cNvSpPr>
          <p:nvPr/>
        </p:nvSpPr>
        <p:spPr bwMode="auto">
          <a:xfrm flipV="1">
            <a:off x="971550" y="1519238"/>
            <a:ext cx="0" cy="424973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2" name="Line 44"/>
          <p:cNvSpPr>
            <a:spLocks noChangeShapeType="1"/>
          </p:cNvSpPr>
          <p:nvPr/>
        </p:nvSpPr>
        <p:spPr bwMode="auto">
          <a:xfrm>
            <a:off x="971550" y="1519238"/>
            <a:ext cx="30956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13" name="Text Box 45"/>
          <p:cNvSpPr txBox="1">
            <a:spLocks noChangeArrowheads="1"/>
          </p:cNvSpPr>
          <p:nvPr/>
        </p:nvSpPr>
        <p:spPr bwMode="auto">
          <a:xfrm>
            <a:off x="3914775" y="5049838"/>
            <a:ext cx="306388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>
                <a:effectLst/>
              </a:rPr>
              <a:t>?</a:t>
            </a:r>
          </a:p>
        </p:txBody>
      </p:sp>
      <p:sp>
        <p:nvSpPr>
          <p:cNvPr id="160815" name="Rectangle 47"/>
          <p:cNvSpPr>
            <a:spLocks noChangeArrowheads="1"/>
          </p:cNvSpPr>
          <p:nvPr/>
        </p:nvSpPr>
        <p:spPr bwMode="auto">
          <a:xfrm>
            <a:off x="3922713" y="2166938"/>
            <a:ext cx="71437" cy="217487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3995738" y="1376363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9" name="Line 51"/>
          <p:cNvSpPr>
            <a:spLocks noChangeShapeType="1"/>
          </p:cNvSpPr>
          <p:nvPr/>
        </p:nvSpPr>
        <p:spPr bwMode="auto">
          <a:xfrm flipH="1">
            <a:off x="5435600" y="5624513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0" name="Line 52"/>
          <p:cNvSpPr>
            <a:spLocks noChangeShapeType="1"/>
          </p:cNvSpPr>
          <p:nvPr/>
        </p:nvSpPr>
        <p:spPr bwMode="auto">
          <a:xfrm flipV="1">
            <a:off x="5435600" y="3895725"/>
            <a:ext cx="0" cy="172878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1" name="Line 53"/>
          <p:cNvSpPr>
            <a:spLocks noChangeShapeType="1"/>
          </p:cNvSpPr>
          <p:nvPr/>
        </p:nvSpPr>
        <p:spPr bwMode="auto">
          <a:xfrm>
            <a:off x="5435600" y="3895725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2" name="Rectangle 54"/>
          <p:cNvSpPr>
            <a:spLocks noChangeArrowheads="1"/>
          </p:cNvSpPr>
          <p:nvPr/>
        </p:nvSpPr>
        <p:spPr bwMode="auto">
          <a:xfrm flipH="1">
            <a:off x="5507038" y="3824288"/>
            <a:ext cx="73025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3" name="Line 55"/>
          <p:cNvSpPr>
            <a:spLocks noChangeShapeType="1"/>
          </p:cNvSpPr>
          <p:nvPr/>
        </p:nvSpPr>
        <p:spPr bwMode="auto">
          <a:xfrm>
            <a:off x="4859338" y="4832350"/>
            <a:ext cx="0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4" name="Line 56"/>
          <p:cNvSpPr>
            <a:spLocks noChangeShapeType="1"/>
          </p:cNvSpPr>
          <p:nvPr/>
        </p:nvSpPr>
        <p:spPr bwMode="auto">
          <a:xfrm>
            <a:off x="4859338" y="6200775"/>
            <a:ext cx="280828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5" name="Line 57"/>
          <p:cNvSpPr>
            <a:spLocks noChangeShapeType="1"/>
          </p:cNvSpPr>
          <p:nvPr/>
        </p:nvSpPr>
        <p:spPr bwMode="auto">
          <a:xfrm flipV="1">
            <a:off x="7667625" y="1447800"/>
            <a:ext cx="0" cy="475297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6" name="Line 58"/>
          <p:cNvSpPr>
            <a:spLocks noChangeShapeType="1"/>
          </p:cNvSpPr>
          <p:nvPr/>
        </p:nvSpPr>
        <p:spPr bwMode="auto">
          <a:xfrm flipH="1">
            <a:off x="5580063" y="1447800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7" name="Line 59"/>
          <p:cNvSpPr>
            <a:spLocks noChangeShapeType="1"/>
          </p:cNvSpPr>
          <p:nvPr/>
        </p:nvSpPr>
        <p:spPr bwMode="auto">
          <a:xfrm flipH="1">
            <a:off x="7307263" y="30321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28" name="Line 60"/>
          <p:cNvSpPr>
            <a:spLocks noChangeShapeType="1"/>
          </p:cNvSpPr>
          <p:nvPr/>
        </p:nvSpPr>
        <p:spPr bwMode="auto">
          <a:xfrm flipH="1">
            <a:off x="6659563" y="4687888"/>
            <a:ext cx="10080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0" name="Line 62"/>
          <p:cNvSpPr>
            <a:spLocks noChangeShapeType="1"/>
          </p:cNvSpPr>
          <p:nvPr/>
        </p:nvSpPr>
        <p:spPr bwMode="auto">
          <a:xfrm flipH="1">
            <a:off x="5722938" y="2311400"/>
            <a:ext cx="194468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1" name="Rectangle 63"/>
          <p:cNvSpPr>
            <a:spLocks noChangeArrowheads="1"/>
          </p:cNvSpPr>
          <p:nvPr/>
        </p:nvSpPr>
        <p:spPr bwMode="auto">
          <a:xfrm>
            <a:off x="5580063" y="1376363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32" name="Rectangle 64"/>
          <p:cNvSpPr>
            <a:spLocks noChangeArrowheads="1"/>
          </p:cNvSpPr>
          <p:nvPr/>
        </p:nvSpPr>
        <p:spPr bwMode="auto">
          <a:xfrm>
            <a:off x="5722938" y="2168525"/>
            <a:ext cx="71437" cy="215900"/>
          </a:xfrm>
          <a:prstGeom prst="rect">
            <a:avLst/>
          </a:prstGeom>
          <a:solidFill>
            <a:srgbClr val="990033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37" name="Line 69"/>
          <p:cNvSpPr>
            <a:spLocks noChangeShapeType="1"/>
          </p:cNvSpPr>
          <p:nvPr/>
        </p:nvSpPr>
        <p:spPr bwMode="auto">
          <a:xfrm>
            <a:off x="6096000" y="3068638"/>
            <a:ext cx="563563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38" name="Rectangle 70"/>
          <p:cNvSpPr>
            <a:spLocks noChangeArrowheads="1"/>
          </p:cNvSpPr>
          <p:nvPr/>
        </p:nvSpPr>
        <p:spPr bwMode="auto">
          <a:xfrm>
            <a:off x="6682717" y="856797"/>
            <a:ext cx="2073004" cy="369332"/>
          </a:xfrm>
          <a:prstGeom prst="rect">
            <a:avLst/>
          </a:prstGeom>
          <a:solidFill>
            <a:srgbClr val="FFD1E8"/>
          </a:solidFill>
          <a:ln w="28575">
            <a:solidFill>
              <a:srgbClr val="FF6DB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3. INTESTINAL</a:t>
            </a:r>
          </a:p>
        </p:txBody>
      </p:sp>
      <p:sp>
        <p:nvSpPr>
          <p:cNvPr id="160841" name="Rectangle 73"/>
          <p:cNvSpPr>
            <a:spLocks noChangeArrowheads="1"/>
          </p:cNvSpPr>
          <p:nvPr/>
        </p:nvSpPr>
        <p:spPr bwMode="auto">
          <a:xfrm>
            <a:off x="7053012" y="402448"/>
            <a:ext cx="1702709" cy="338554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DIGESTIVA</a:t>
            </a:r>
          </a:p>
        </p:txBody>
      </p:sp>
      <p:sp>
        <p:nvSpPr>
          <p:cNvPr id="160842" name="Text Box 74"/>
          <p:cNvSpPr txBox="1">
            <a:spLocks noChangeArrowheads="1"/>
          </p:cNvSpPr>
          <p:nvPr/>
        </p:nvSpPr>
        <p:spPr bwMode="auto">
          <a:xfrm>
            <a:off x="324207" y="405855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843" name="Line 75"/>
          <p:cNvSpPr>
            <a:spLocks noChangeShapeType="1"/>
          </p:cNvSpPr>
          <p:nvPr/>
        </p:nvSpPr>
        <p:spPr bwMode="auto">
          <a:xfrm>
            <a:off x="5003800" y="5157788"/>
            <a:ext cx="0" cy="43180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4" name="Line 76"/>
          <p:cNvSpPr>
            <a:spLocks noChangeShapeType="1"/>
          </p:cNvSpPr>
          <p:nvPr/>
        </p:nvSpPr>
        <p:spPr bwMode="auto">
          <a:xfrm flipV="1">
            <a:off x="7524750" y="5589588"/>
            <a:ext cx="0" cy="504825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5" name="Line 77"/>
          <p:cNvSpPr>
            <a:spLocks noChangeShapeType="1"/>
          </p:cNvSpPr>
          <p:nvPr/>
        </p:nvSpPr>
        <p:spPr bwMode="auto">
          <a:xfrm flipV="1">
            <a:off x="7524750" y="386238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6" name="Line 78"/>
          <p:cNvSpPr>
            <a:spLocks noChangeShapeType="1"/>
          </p:cNvSpPr>
          <p:nvPr/>
        </p:nvSpPr>
        <p:spPr bwMode="auto">
          <a:xfrm flipV="1">
            <a:off x="7524750" y="2349500"/>
            <a:ext cx="0" cy="503238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7" name="Line 79"/>
          <p:cNvSpPr>
            <a:spLocks noChangeShapeType="1"/>
          </p:cNvSpPr>
          <p:nvPr/>
        </p:nvSpPr>
        <p:spPr bwMode="auto">
          <a:xfrm flipV="1">
            <a:off x="7524750" y="1557338"/>
            <a:ext cx="0" cy="5032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8" name="Line 80"/>
          <p:cNvSpPr>
            <a:spLocks noChangeShapeType="1"/>
          </p:cNvSpPr>
          <p:nvPr/>
        </p:nvSpPr>
        <p:spPr bwMode="auto">
          <a:xfrm>
            <a:off x="5003800" y="6092825"/>
            <a:ext cx="790575" cy="1588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49" name="Line 81"/>
          <p:cNvSpPr>
            <a:spLocks noChangeShapeType="1"/>
          </p:cNvSpPr>
          <p:nvPr/>
        </p:nvSpPr>
        <p:spPr bwMode="auto">
          <a:xfrm>
            <a:off x="6877050" y="4581525"/>
            <a:ext cx="288925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0" name="Line 82"/>
          <p:cNvSpPr>
            <a:spLocks noChangeShapeType="1"/>
          </p:cNvSpPr>
          <p:nvPr/>
        </p:nvSpPr>
        <p:spPr bwMode="auto">
          <a:xfrm>
            <a:off x="7380288" y="3141663"/>
            <a:ext cx="288925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1" name="Line 83"/>
          <p:cNvSpPr>
            <a:spLocks noChangeShapeType="1"/>
          </p:cNvSpPr>
          <p:nvPr/>
        </p:nvSpPr>
        <p:spPr bwMode="auto">
          <a:xfrm flipH="1">
            <a:off x="5955615" y="2223222"/>
            <a:ext cx="865187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2" name="Line 84"/>
          <p:cNvSpPr>
            <a:spLocks noChangeShapeType="1"/>
          </p:cNvSpPr>
          <p:nvPr/>
        </p:nvSpPr>
        <p:spPr bwMode="auto">
          <a:xfrm flipH="1">
            <a:off x="5811152" y="1556792"/>
            <a:ext cx="1009649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3" name="Line 85"/>
          <p:cNvSpPr>
            <a:spLocks noChangeShapeType="1"/>
          </p:cNvSpPr>
          <p:nvPr/>
        </p:nvSpPr>
        <p:spPr bwMode="auto">
          <a:xfrm flipV="1">
            <a:off x="1116013" y="3573463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4" name="Line 86"/>
          <p:cNvSpPr>
            <a:spLocks noChangeShapeType="1"/>
          </p:cNvSpPr>
          <p:nvPr/>
        </p:nvSpPr>
        <p:spPr bwMode="auto">
          <a:xfrm flipV="1">
            <a:off x="1403350" y="242093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5" name="Line 87"/>
          <p:cNvSpPr>
            <a:spLocks noChangeShapeType="1"/>
          </p:cNvSpPr>
          <p:nvPr/>
        </p:nvSpPr>
        <p:spPr bwMode="auto">
          <a:xfrm>
            <a:off x="2268539" y="2176462"/>
            <a:ext cx="130299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6" name="Line 88"/>
          <p:cNvSpPr>
            <a:spLocks noChangeShapeType="1"/>
          </p:cNvSpPr>
          <p:nvPr/>
        </p:nvSpPr>
        <p:spPr bwMode="auto">
          <a:xfrm flipV="1">
            <a:off x="1116013" y="1773238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7" name="Line 89"/>
          <p:cNvSpPr>
            <a:spLocks noChangeShapeType="1"/>
          </p:cNvSpPr>
          <p:nvPr/>
        </p:nvSpPr>
        <p:spPr bwMode="auto">
          <a:xfrm flipH="1">
            <a:off x="1835696" y="5661025"/>
            <a:ext cx="1225004" cy="0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58" name="Line 90"/>
          <p:cNvSpPr>
            <a:spLocks noChangeShapeType="1"/>
          </p:cNvSpPr>
          <p:nvPr/>
        </p:nvSpPr>
        <p:spPr bwMode="auto">
          <a:xfrm>
            <a:off x="2268538" y="1628800"/>
            <a:ext cx="1355725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" name="Line 77"/>
          <p:cNvSpPr>
            <a:spLocks noChangeShapeType="1"/>
          </p:cNvSpPr>
          <p:nvPr/>
        </p:nvSpPr>
        <p:spPr bwMode="auto">
          <a:xfrm flipV="1">
            <a:off x="5503228" y="4221956"/>
            <a:ext cx="0" cy="719137"/>
          </a:xfrm>
          <a:prstGeom prst="line">
            <a:avLst/>
          </a:prstGeom>
          <a:noFill/>
          <a:ln w="38100">
            <a:solidFill>
              <a:srgbClr val="D200D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250860" y="1708527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Inhibición</a:t>
            </a:r>
            <a:endParaRPr lang="es-VE" dirty="0"/>
          </a:p>
        </p:txBody>
      </p:sp>
      <p:sp>
        <p:nvSpPr>
          <p:cNvPr id="77" name="76 CuadroTexto"/>
          <p:cNvSpPr txBox="1"/>
          <p:nvPr/>
        </p:nvSpPr>
        <p:spPr>
          <a:xfrm>
            <a:off x="6078895" y="1663700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Inhibición</a:t>
            </a:r>
            <a:endParaRPr lang="es-VE" dirty="0"/>
          </a:p>
        </p:txBody>
      </p:sp>
      <p:sp>
        <p:nvSpPr>
          <p:cNvPr id="7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0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0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0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0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0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0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43" grpId="0" animBg="1"/>
      <p:bldP spid="160844" grpId="0" animBg="1"/>
      <p:bldP spid="160845" grpId="0" animBg="1"/>
      <p:bldP spid="160846" grpId="0" animBg="1"/>
      <p:bldP spid="160847" grpId="0" animBg="1"/>
      <p:bldP spid="160848" grpId="0" animBg="1"/>
      <p:bldP spid="160849" grpId="0" animBg="1"/>
      <p:bldP spid="160850" grpId="0" animBg="1"/>
      <p:bldP spid="160851" grpId="0" animBg="1"/>
      <p:bldP spid="160852" grpId="0" animBg="1"/>
      <p:bldP spid="160853" grpId="0" animBg="1"/>
      <p:bldP spid="160854" grpId="0" animBg="1"/>
      <p:bldP spid="160855" grpId="0" animBg="1"/>
      <p:bldP spid="160856" grpId="0" animBg="1"/>
      <p:bldP spid="160857" grpId="0" animBg="1"/>
      <p:bldP spid="160858" grpId="0" animBg="1"/>
      <p:bldP spid="76" grpId="0" animBg="1"/>
      <p:bldP spid="2" grpId="0"/>
      <p:bldP spid="7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gutthumb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78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83568" y="2429182"/>
            <a:ext cx="36384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400" dirty="0">
                <a:solidFill>
                  <a:srgbClr val="000000"/>
                </a:solidFill>
                <a:effectLst/>
                <a:latin typeface="Comic Sans MS" pitchFamily="66" charset="0"/>
              </a:rPr>
              <a:t>I.   </a:t>
            </a:r>
            <a:r>
              <a:rPr lang="es-ES" sz="14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GENERALIDADES</a:t>
            </a:r>
            <a:endParaRPr lang="es-ES" sz="1400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endParaRPr lang="es-ES" sz="1400" dirty="0">
              <a:solidFill>
                <a:srgbClr val="000000"/>
              </a:solidFill>
              <a:effectLst/>
              <a:latin typeface="Comic Sans MS" pitchFamily="66" charset="0"/>
            </a:endParaRPr>
          </a:p>
          <a:p>
            <a:r>
              <a:rPr lang="es-ES" sz="1400" dirty="0">
                <a:solidFill>
                  <a:srgbClr val="000000"/>
                </a:solidFill>
                <a:effectLst/>
                <a:latin typeface="Comic Sans MS" pitchFamily="66" charset="0"/>
              </a:rPr>
              <a:t>II.  SECRECIÓN GÁSTRICA</a:t>
            </a:r>
          </a:p>
          <a:p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 </a:t>
            </a:r>
            <a:r>
              <a:rPr lang="es-E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GÁSTRICA</a:t>
            </a:r>
          </a:p>
          <a:p>
            <a:endParaRPr lang="es-ES" sz="1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ALTERACIONES </a:t>
            </a:r>
            <a:endParaRPr lang="es-ES" sz="1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4572000" y="476250"/>
            <a:ext cx="3024188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68" y="1659741"/>
            <a:ext cx="1594048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400" dirty="0" smtClean="0">
                <a:solidFill>
                  <a:srgbClr val="000000"/>
                </a:solidFill>
                <a:effectLst/>
              </a:rPr>
              <a:t>TEMA 4 </a:t>
            </a:r>
            <a:endParaRPr lang="es-ES" sz="2000" dirty="0">
              <a:solidFill>
                <a:srgbClr val="000000"/>
              </a:solidFill>
              <a:effectLst/>
            </a:endParaRPr>
          </a:p>
          <a:p>
            <a:pPr algn="l"/>
            <a:r>
              <a:rPr lang="es-ES" sz="2000" dirty="0" smtClean="0">
                <a:solidFill>
                  <a:srgbClr val="000000"/>
                </a:solidFill>
                <a:effectLst/>
              </a:rPr>
              <a:t>Estómago</a:t>
            </a:r>
            <a:endParaRPr lang="es-E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8455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 Box 2"/>
          <p:cNvSpPr txBox="1">
            <a:spLocks noChangeArrowheads="1"/>
          </p:cNvSpPr>
          <p:nvPr/>
        </p:nvSpPr>
        <p:spPr bwMode="auto">
          <a:xfrm>
            <a:off x="2383801" y="826012"/>
            <a:ext cx="4865688" cy="485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2598427" y="1475075"/>
            <a:ext cx="4378945" cy="43396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800" dirty="0" smtClean="0">
                <a:effectLst/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Estómago B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2000" b="0" dirty="0" smtClean="0">
                <a:effectLst/>
                <a:latin typeface="Comic Sans MS" pitchFamily="66" charset="0"/>
              </a:rPr>
              <a:t>Páncreas,</a:t>
            </a: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b="0" dirty="0" smtClean="0">
                <a:effectLst/>
                <a:latin typeface="Comic Sans MS" pitchFamily="66" charset="0"/>
              </a:rPr>
              <a:t>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1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3043383" y="2420888"/>
            <a:ext cx="3055645" cy="2262158"/>
          </a:xfrm>
          <a:prstGeom prst="rect">
            <a:avLst/>
          </a:prstGeom>
          <a:solidFill>
            <a:srgbClr val="CFE9EB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</a:pPr>
            <a:endParaRPr lang="es-ES" sz="900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r>
              <a:rPr lang="es-ES" sz="2000" dirty="0" smtClean="0">
                <a:effectLst/>
              </a:rPr>
              <a:t> 1. Estructura</a:t>
            </a: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endParaRPr lang="es-ES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r>
              <a:rPr lang="es-ES" sz="2000" dirty="0" smtClean="0">
                <a:effectLst/>
              </a:rPr>
              <a:t> 2. Mucosa </a:t>
            </a:r>
            <a:endParaRPr lang="es-ES" sz="2000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endParaRPr lang="es-ES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r>
              <a:rPr lang="es-ES" sz="2000" dirty="0" smtClean="0">
                <a:effectLst/>
              </a:rPr>
              <a:t> 3. Barrera </a:t>
            </a:r>
            <a:r>
              <a:rPr lang="es-ES" sz="2000" dirty="0">
                <a:effectLst/>
              </a:rPr>
              <a:t>protectora</a:t>
            </a:r>
          </a:p>
          <a:p>
            <a:pPr algn="l">
              <a:buClr>
                <a:schemeClr val="hlink"/>
              </a:buClr>
              <a:buSzPct val="200000"/>
            </a:pPr>
            <a:endParaRPr lang="es-ES" dirty="0">
              <a:effectLst/>
            </a:endParaRPr>
          </a:p>
          <a:p>
            <a:pPr algn="l">
              <a:buClr>
                <a:schemeClr val="hlink"/>
              </a:buClr>
              <a:buSzPct val="200000"/>
            </a:pPr>
            <a:r>
              <a:rPr lang="es-ES" sz="2000" dirty="0" smtClean="0">
                <a:effectLst/>
              </a:rPr>
              <a:t> 4. Funciones</a:t>
            </a:r>
            <a:endParaRPr lang="es-ES" sz="2000" dirty="0">
              <a:effectLst/>
            </a:endParaRP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3404060" y="1773238"/>
            <a:ext cx="2334292" cy="46166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I. ESTÓMAGO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7634" r="18764"/>
          <a:stretch>
            <a:fillRect/>
          </a:stretch>
        </p:blipFill>
        <p:spPr bwMode="auto">
          <a:xfrm>
            <a:off x="2336800" y="1341438"/>
            <a:ext cx="5184775" cy="528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7067889" y="904875"/>
            <a:ext cx="168187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1.</a:t>
            </a:r>
            <a:r>
              <a:rPr lang="es-ES" sz="1800" dirty="0" smtClean="0">
                <a:effectLst/>
              </a:rPr>
              <a:t> Estructura</a:t>
            </a:r>
            <a:endParaRPr lang="es-ES" sz="1800" dirty="0">
              <a:effectLst/>
            </a:endParaRPr>
          </a:p>
        </p:txBody>
      </p:sp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6877131" y="456487"/>
            <a:ext cx="1872629" cy="369332"/>
          </a:xfrm>
          <a:prstGeom prst="rect">
            <a:avLst/>
          </a:prstGeom>
          <a:solidFill>
            <a:srgbClr val="81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I. ESTÓMAGO</a:t>
            </a:r>
          </a:p>
        </p:txBody>
      </p:sp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1400175" y="904875"/>
            <a:ext cx="345598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7088981" y="2344738"/>
            <a:ext cx="1731962" cy="1069975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Superficie </a:t>
            </a:r>
          </a:p>
          <a:p>
            <a:pPr algn="l"/>
            <a:r>
              <a:rPr lang="es-ES">
                <a:effectLst/>
              </a:rPr>
              <a:t>aumentada por</a:t>
            </a:r>
          </a:p>
          <a:p>
            <a:pPr algn="l"/>
            <a:r>
              <a:rPr lang="es-ES">
                <a:effectLst/>
              </a:rPr>
              <a:t>invaginaciones </a:t>
            </a:r>
          </a:p>
          <a:p>
            <a:pPr algn="l"/>
            <a:r>
              <a:rPr lang="es-ES">
                <a:effectLst/>
              </a:rPr>
              <a:t>de mucosa</a:t>
            </a:r>
          </a:p>
        </p:txBody>
      </p:sp>
      <p:sp>
        <p:nvSpPr>
          <p:cNvPr id="154632" name="Rectangle 8"/>
          <p:cNvSpPr>
            <a:spLocks noChangeArrowheads="1"/>
          </p:cNvSpPr>
          <p:nvPr/>
        </p:nvSpPr>
        <p:spPr bwMode="auto">
          <a:xfrm>
            <a:off x="2547938" y="14811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2243138" y="1316038"/>
            <a:ext cx="13890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Apertura de</a:t>
            </a:r>
          </a:p>
          <a:p>
            <a:r>
              <a:rPr lang="es-ES">
                <a:effectLst/>
              </a:rPr>
              <a:t>gl. gástrica</a:t>
            </a:r>
          </a:p>
        </p:txBody>
      </p:sp>
      <p:sp>
        <p:nvSpPr>
          <p:cNvPr id="154634" name="Rectangle 10"/>
          <p:cNvSpPr>
            <a:spLocks noChangeArrowheads="1"/>
          </p:cNvSpPr>
          <p:nvPr/>
        </p:nvSpPr>
        <p:spPr bwMode="auto">
          <a:xfrm>
            <a:off x="2044700" y="2201863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5" name="Text Box 11"/>
          <p:cNvSpPr txBox="1">
            <a:spLocks noChangeArrowheads="1"/>
          </p:cNvSpPr>
          <p:nvPr/>
        </p:nvSpPr>
        <p:spPr bwMode="auto">
          <a:xfrm>
            <a:off x="1997075" y="2176463"/>
            <a:ext cx="892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epitelio</a:t>
            </a:r>
          </a:p>
        </p:txBody>
      </p: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1971675" y="3209925"/>
            <a:ext cx="936625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6" name="Text Box 12"/>
          <p:cNvSpPr txBox="1">
            <a:spLocks noChangeArrowheads="1"/>
          </p:cNvSpPr>
          <p:nvPr/>
        </p:nvSpPr>
        <p:spPr bwMode="auto">
          <a:xfrm>
            <a:off x="2187575" y="3143634"/>
            <a:ext cx="78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>
                <a:effectLst/>
              </a:rPr>
              <a:t>vaso </a:t>
            </a:r>
          </a:p>
          <a:p>
            <a:r>
              <a:rPr lang="es-ES" sz="1200" dirty="0">
                <a:effectLst/>
              </a:rPr>
              <a:t>linfático</a:t>
            </a:r>
          </a:p>
        </p:txBody>
      </p: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2110580" y="3594511"/>
            <a:ext cx="8747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lámina </a:t>
            </a:r>
          </a:p>
          <a:p>
            <a:r>
              <a:rPr lang="es-ES" dirty="0">
                <a:effectLst/>
              </a:rPr>
              <a:t>propia</a:t>
            </a:r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1934715" y="4155559"/>
            <a:ext cx="1055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i="1" dirty="0" err="1">
                <a:effectLst/>
              </a:rPr>
              <a:t>muscularis</a:t>
            </a:r>
            <a:endParaRPr lang="es-ES" sz="1400" i="1" dirty="0">
              <a:effectLst/>
            </a:endParaRP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1646044" y="4602614"/>
            <a:ext cx="1197764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submucosa</a:t>
            </a:r>
          </a:p>
        </p:txBody>
      </p:sp>
      <p:sp>
        <p:nvSpPr>
          <p:cNvPr id="154644" name="Rectangle 20"/>
          <p:cNvSpPr>
            <a:spLocks noChangeArrowheads="1"/>
          </p:cNvSpPr>
          <p:nvPr/>
        </p:nvSpPr>
        <p:spPr bwMode="auto">
          <a:xfrm>
            <a:off x="2187575" y="52974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5" name="Rectangle 21"/>
          <p:cNvSpPr>
            <a:spLocks noChangeArrowheads="1"/>
          </p:cNvSpPr>
          <p:nvPr/>
        </p:nvSpPr>
        <p:spPr bwMode="auto">
          <a:xfrm>
            <a:off x="1971675" y="5873750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2019996" y="6149107"/>
            <a:ext cx="808234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serosa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1435100" y="58737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c. </a:t>
            </a:r>
            <a:r>
              <a:rPr lang="es-ES" sz="1400" dirty="0">
                <a:effectLst/>
              </a:rPr>
              <a:t>longitudinal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1793875" y="5370513"/>
            <a:ext cx="1122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c. </a:t>
            </a:r>
            <a:r>
              <a:rPr lang="es-ES" sz="1400" dirty="0">
                <a:effectLst/>
              </a:rPr>
              <a:t>circular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7300913" y="4289425"/>
            <a:ext cx="7921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7227888" y="54419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9" name="Rectangle 25"/>
          <p:cNvSpPr>
            <a:spLocks noChangeArrowheads="1"/>
          </p:cNvSpPr>
          <p:nvPr/>
        </p:nvSpPr>
        <p:spPr bwMode="auto">
          <a:xfrm>
            <a:off x="6724650" y="60182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50" name="Text Box 26"/>
          <p:cNvSpPr txBox="1">
            <a:spLocks noChangeArrowheads="1"/>
          </p:cNvSpPr>
          <p:nvPr/>
        </p:nvSpPr>
        <p:spPr bwMode="auto">
          <a:xfrm>
            <a:off x="7299325" y="4217988"/>
            <a:ext cx="863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arteria </a:t>
            </a:r>
          </a:p>
          <a:p>
            <a:r>
              <a:rPr lang="es-ES" sz="1400">
                <a:effectLst/>
              </a:rPr>
              <a:t>y vena</a:t>
            </a: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7156450" y="5297488"/>
            <a:ext cx="1065213" cy="517525"/>
          </a:xfrm>
          <a:prstGeom prst="rect">
            <a:avLst/>
          </a:prstGeom>
          <a:solidFill>
            <a:srgbClr val="FFCB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plexo </a:t>
            </a:r>
          </a:p>
          <a:p>
            <a:r>
              <a:rPr lang="es-ES" sz="1400">
                <a:effectLst/>
              </a:rPr>
              <a:t>submucoso</a:t>
            </a:r>
          </a:p>
        </p:txBody>
      </p:sp>
      <p:sp>
        <p:nvSpPr>
          <p:cNvPr id="154652" name="Text Box 28"/>
          <p:cNvSpPr txBox="1">
            <a:spLocks noChangeArrowheads="1"/>
          </p:cNvSpPr>
          <p:nvPr/>
        </p:nvSpPr>
        <p:spPr bwMode="auto">
          <a:xfrm>
            <a:off x="6651625" y="5873750"/>
            <a:ext cx="1069975" cy="517525"/>
          </a:xfrm>
          <a:prstGeom prst="rect">
            <a:avLst/>
          </a:prstGeom>
          <a:solidFill>
            <a:srgbClr val="FFCB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plexo </a:t>
            </a:r>
          </a:p>
          <a:p>
            <a:r>
              <a:rPr lang="es-ES" sz="1400">
                <a:effectLst/>
              </a:rPr>
              <a:t>mientérico</a:t>
            </a:r>
          </a:p>
        </p:txBody>
      </p:sp>
      <p:sp>
        <p:nvSpPr>
          <p:cNvPr id="154654" name="Text Box 30"/>
          <p:cNvSpPr txBox="1">
            <a:spLocks noChangeArrowheads="1"/>
          </p:cNvSpPr>
          <p:nvPr/>
        </p:nvSpPr>
        <p:spPr bwMode="auto">
          <a:xfrm>
            <a:off x="438183" y="2993231"/>
            <a:ext cx="12319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MUCOSA</a:t>
            </a:r>
          </a:p>
        </p:txBody>
      </p:sp>
      <p:sp>
        <p:nvSpPr>
          <p:cNvPr id="154657" name="Text Box 33"/>
          <p:cNvSpPr txBox="1">
            <a:spLocks noChangeArrowheads="1"/>
          </p:cNvSpPr>
          <p:nvPr/>
        </p:nvSpPr>
        <p:spPr bwMode="auto">
          <a:xfrm>
            <a:off x="644947" y="3397250"/>
            <a:ext cx="863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dirty="0">
                <a:effectLst/>
              </a:rPr>
              <a:t>Cuerpo</a:t>
            </a:r>
          </a:p>
          <a:p>
            <a:pPr algn="l"/>
            <a:r>
              <a:rPr lang="es-MX" dirty="0" err="1">
                <a:effectLst/>
              </a:rPr>
              <a:t>fundus</a:t>
            </a:r>
            <a:endParaRPr lang="es-MX" dirty="0">
              <a:effectLst/>
            </a:endParaRPr>
          </a:p>
        </p:txBody>
      </p:sp>
      <p:sp>
        <p:nvSpPr>
          <p:cNvPr id="154662" name="Text Box 38"/>
          <p:cNvSpPr txBox="1">
            <a:spLocks noChangeArrowheads="1"/>
          </p:cNvSpPr>
          <p:nvPr/>
        </p:nvSpPr>
        <p:spPr bwMode="auto">
          <a:xfrm>
            <a:off x="536203" y="466914"/>
            <a:ext cx="108108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4666" name="Text Box 42"/>
          <p:cNvSpPr txBox="1">
            <a:spLocks noChangeArrowheads="1"/>
          </p:cNvSpPr>
          <p:nvPr/>
        </p:nvSpPr>
        <p:spPr bwMode="auto">
          <a:xfrm>
            <a:off x="192453" y="5589240"/>
            <a:ext cx="1242648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c. muscular</a:t>
            </a:r>
            <a:endParaRPr lang="es-ES" b="0" dirty="0"/>
          </a:p>
        </p:txBody>
      </p:sp>
      <p:sp>
        <p:nvSpPr>
          <p:cNvPr id="2" name="1 Abrir llave"/>
          <p:cNvSpPr/>
          <p:nvPr/>
        </p:nvSpPr>
        <p:spPr bwMode="auto">
          <a:xfrm>
            <a:off x="1435522" y="5229200"/>
            <a:ext cx="184150" cy="1020896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AutoShape 47"/>
          <p:cNvSpPr>
            <a:spLocks/>
          </p:cNvSpPr>
          <p:nvPr/>
        </p:nvSpPr>
        <p:spPr bwMode="auto">
          <a:xfrm flipH="1">
            <a:off x="1819274" y="2246994"/>
            <a:ext cx="100360" cy="2132012"/>
          </a:xfrm>
          <a:prstGeom prst="rightBracket">
            <a:avLst>
              <a:gd name="adj" fmla="val 114149"/>
            </a:avLst>
          </a:prstGeom>
          <a:noFill/>
          <a:ln w="57150">
            <a:solidFill>
              <a:srgbClr val="00999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 animBg="1"/>
      <p:bldP spid="154633" grpId="0"/>
      <p:bldP spid="154635" grpId="0"/>
      <p:bldP spid="154636" grpId="0"/>
      <p:bldP spid="154638" grpId="0"/>
      <p:bldP spid="154639" grpId="0"/>
      <p:bldP spid="154640" grpId="0" animBg="1"/>
      <p:bldP spid="154643" grpId="0" animBg="1"/>
      <p:bldP spid="154650" grpId="0"/>
      <p:bldP spid="154654" grpId="0" animBg="1"/>
      <p:bldP spid="154657" grpId="0"/>
      <p:bldP spid="154666" grpId="0" animBg="1"/>
      <p:bldP spid="37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8997</TotalTime>
  <Words>3795</Words>
  <Application>Microsoft Office PowerPoint</Application>
  <PresentationFormat>Presentación en pantalla (4:3)</PresentationFormat>
  <Paragraphs>1471</Paragraphs>
  <Slides>74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74</vt:i4>
      </vt:variant>
    </vt:vector>
  </HeadingPairs>
  <TitlesOfParts>
    <vt:vector size="78" baseType="lpstr">
      <vt:lpstr>Arial</vt:lpstr>
      <vt:lpstr>Comic Sans MS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569</cp:revision>
  <dcterms:created xsi:type="dcterms:W3CDTF">2002-09-08T04:35:45Z</dcterms:created>
  <dcterms:modified xsi:type="dcterms:W3CDTF">2018-08-03T23:05:15Z</dcterms:modified>
</cp:coreProperties>
</file>