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9" r:id="rId2"/>
    <p:sldId id="427" r:id="rId3"/>
    <p:sldId id="505" r:id="rId4"/>
    <p:sldId id="428" r:id="rId5"/>
    <p:sldId id="506" r:id="rId6"/>
    <p:sldId id="429" r:id="rId7"/>
    <p:sldId id="290" r:id="rId8"/>
    <p:sldId id="388" r:id="rId9"/>
    <p:sldId id="347" r:id="rId10"/>
    <p:sldId id="392" r:id="rId11"/>
    <p:sldId id="354" r:id="rId12"/>
    <p:sldId id="372" r:id="rId13"/>
    <p:sldId id="394" r:id="rId14"/>
    <p:sldId id="411" r:id="rId15"/>
    <p:sldId id="395" r:id="rId16"/>
    <p:sldId id="307" r:id="rId17"/>
    <p:sldId id="281" r:id="rId18"/>
    <p:sldId id="373" r:id="rId19"/>
    <p:sldId id="396" r:id="rId20"/>
    <p:sldId id="374" r:id="rId21"/>
    <p:sldId id="282" r:id="rId22"/>
    <p:sldId id="389" r:id="rId23"/>
    <p:sldId id="283" r:id="rId24"/>
    <p:sldId id="419" r:id="rId25"/>
    <p:sldId id="385" r:id="rId26"/>
    <p:sldId id="320" r:id="rId27"/>
    <p:sldId id="329" r:id="rId28"/>
    <p:sldId id="376" r:id="rId29"/>
    <p:sldId id="328" r:id="rId30"/>
    <p:sldId id="308" r:id="rId31"/>
    <p:sldId id="286" r:id="rId32"/>
    <p:sldId id="287" r:id="rId33"/>
    <p:sldId id="386" r:id="rId34"/>
    <p:sldId id="437" r:id="rId35"/>
    <p:sldId id="438" r:id="rId36"/>
    <p:sldId id="483" r:id="rId37"/>
    <p:sldId id="507" r:id="rId38"/>
    <p:sldId id="484" r:id="rId39"/>
    <p:sldId id="485" r:id="rId40"/>
    <p:sldId id="487" r:id="rId41"/>
    <p:sldId id="486" r:id="rId42"/>
    <p:sldId id="488" r:id="rId43"/>
    <p:sldId id="489" r:id="rId44"/>
    <p:sldId id="490" r:id="rId45"/>
    <p:sldId id="491" r:id="rId46"/>
    <p:sldId id="492" r:id="rId47"/>
    <p:sldId id="493" r:id="rId48"/>
    <p:sldId id="494" r:id="rId49"/>
    <p:sldId id="495" r:id="rId50"/>
    <p:sldId id="518" r:id="rId51"/>
    <p:sldId id="439" r:id="rId52"/>
    <p:sldId id="440" r:id="rId53"/>
    <p:sldId id="441" r:id="rId54"/>
    <p:sldId id="542" r:id="rId55"/>
    <p:sldId id="442" r:id="rId56"/>
    <p:sldId id="519" r:id="rId57"/>
    <p:sldId id="520" r:id="rId58"/>
    <p:sldId id="521" r:id="rId59"/>
    <p:sldId id="446" r:id="rId60"/>
    <p:sldId id="510" r:id="rId61"/>
    <p:sldId id="450" r:id="rId62"/>
    <p:sldId id="451" r:id="rId63"/>
    <p:sldId id="508" r:id="rId64"/>
    <p:sldId id="522" r:id="rId65"/>
    <p:sldId id="453" r:id="rId66"/>
    <p:sldId id="454" r:id="rId67"/>
    <p:sldId id="455" r:id="rId68"/>
    <p:sldId id="524" r:id="rId69"/>
    <p:sldId id="525" r:id="rId70"/>
    <p:sldId id="461" r:id="rId71"/>
    <p:sldId id="458" r:id="rId72"/>
    <p:sldId id="447" r:id="rId73"/>
    <p:sldId id="448" r:id="rId74"/>
    <p:sldId id="526" r:id="rId75"/>
    <p:sldId id="527" r:id="rId76"/>
    <p:sldId id="528" r:id="rId77"/>
    <p:sldId id="529" r:id="rId78"/>
    <p:sldId id="530" r:id="rId79"/>
    <p:sldId id="509" r:id="rId80"/>
    <p:sldId id="467" r:id="rId81"/>
    <p:sldId id="466" r:id="rId82"/>
    <p:sldId id="468" r:id="rId83"/>
    <p:sldId id="531" r:id="rId84"/>
    <p:sldId id="532" r:id="rId85"/>
    <p:sldId id="533" r:id="rId86"/>
    <p:sldId id="472" r:id="rId87"/>
    <p:sldId id="473" r:id="rId88"/>
    <p:sldId id="474" r:id="rId89"/>
    <p:sldId id="511" r:id="rId90"/>
    <p:sldId id="541" r:id="rId91"/>
    <p:sldId id="475" r:id="rId92"/>
    <p:sldId id="534" r:id="rId93"/>
    <p:sldId id="477" r:id="rId94"/>
    <p:sldId id="504" r:id="rId95"/>
    <p:sldId id="480" r:id="rId96"/>
    <p:sldId id="481" r:id="rId97"/>
    <p:sldId id="514" r:id="rId98"/>
    <p:sldId id="513" r:id="rId99"/>
    <p:sldId id="535" r:id="rId100"/>
    <p:sldId id="536" r:id="rId101"/>
    <p:sldId id="537" r:id="rId102"/>
    <p:sldId id="538" r:id="rId103"/>
    <p:sldId id="539" r:id="rId104"/>
    <p:sldId id="540" r:id="rId105"/>
    <p:sldId id="515" r:id="rId106"/>
    <p:sldId id="516" r:id="rId107"/>
    <p:sldId id="517" r:id="rId108"/>
    <p:sldId id="503" r:id="rId109"/>
  </p:sldIdLst>
  <p:sldSz cx="9144000" cy="6858000" type="screen4x3"/>
  <p:notesSz cx="6858000" cy="9144000"/>
  <p:defaultTextStyle>
    <a:defPPr>
      <a:defRPr lang="es-ES"/>
    </a:defPPr>
    <a:lvl1pPr algn="ctr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181"/>
    <a:srgbClr val="3333CC"/>
    <a:srgbClr val="0000FF"/>
    <a:srgbClr val="FF0066"/>
    <a:srgbClr val="FFEFEF"/>
    <a:srgbClr val="FFD9D9"/>
    <a:srgbClr val="FFC1C1"/>
    <a:srgbClr val="FF8C19"/>
    <a:srgbClr val="E8FFB9"/>
    <a:srgbClr val="FFA9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117" autoAdjust="0"/>
    <p:restoredTop sz="94660"/>
  </p:normalViewPr>
  <p:slideViewPr>
    <p:cSldViewPr showGuides="1">
      <p:cViewPr varScale="1">
        <p:scale>
          <a:sx n="65" d="100"/>
          <a:sy n="65" d="100"/>
        </p:scale>
        <p:origin x="8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3604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theme" Target="theme/theme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tableStyles" Target="tableStyles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presProps" Target="presProp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72110D-DE49-425F-B5B6-7ECF429925AC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C1A7132B-FDBF-4FFF-BB11-E47C06207548}">
      <dgm:prSet custT="1"/>
      <dgm:spPr>
        <a:xfrm>
          <a:off x="1754956" y="1104"/>
          <a:ext cx="1569758" cy="784879"/>
        </a:xfrm>
        <a:prstGeom prst="rect">
          <a:avLst/>
        </a:prstGeom>
        <a:solidFill>
          <a:srgbClr val="BBE0E3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sz="1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ea typeface="+mn-ea"/>
              <a:cs typeface="+mn-cs"/>
            </a:rPr>
            <a:t>Tránsito Rápido</a:t>
          </a:r>
        </a:p>
      </dgm:t>
    </dgm:pt>
    <dgm:pt modelId="{5B87C2DE-CF26-4290-9B90-C56197BD090B}" type="parTrans" cxnId="{5557D64F-CEDF-4679-B085-053FAC14B1FF}">
      <dgm:prSet/>
      <dgm:spPr/>
      <dgm:t>
        <a:bodyPr/>
        <a:lstStyle/>
        <a:p>
          <a:endParaRPr lang="es-VE"/>
        </a:p>
      </dgm:t>
    </dgm:pt>
    <dgm:pt modelId="{6E7D96C7-3AAE-438E-9ED0-159469B2A124}" type="sibTrans" cxnId="{5557D64F-CEDF-4679-B085-053FAC14B1FF}">
      <dgm:prSet/>
      <dgm:spPr/>
      <dgm:t>
        <a:bodyPr/>
        <a:lstStyle/>
        <a:p>
          <a:endParaRPr lang="es-VE"/>
        </a:p>
      </dgm:t>
    </dgm:pt>
    <dgm:pt modelId="{26023880-2069-4EE3-A0E0-05DE5DC78A6E}">
      <dgm:prSet/>
      <dgm:spPr>
        <a:xfrm>
          <a:off x="805252" y="1115633"/>
          <a:ext cx="1569758" cy="784879"/>
        </a:xfrm>
        <a:prstGeom prst="rect">
          <a:avLst/>
        </a:prstGeom>
        <a:solidFill>
          <a:srgbClr val="BBE0E3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ea typeface="+mn-ea"/>
              <a:cs typeface="+mn-cs"/>
            </a:rPr>
            <a:t>Absorción rápida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ea typeface="+mn-ea"/>
              <a:cs typeface="+mn-cs"/>
            </a:rPr>
            <a:t>Glucosa</a:t>
          </a:r>
        </a:p>
      </dgm:t>
    </dgm:pt>
    <dgm:pt modelId="{1054DFAD-89F0-44FD-851F-76F23CDFE55B}" type="parTrans" cxnId="{16587D06-8E0C-419F-858A-3FA59A3071DB}">
      <dgm:prSet/>
      <dgm:spPr>
        <a:xfrm>
          <a:off x="1590132" y="785984"/>
          <a:ext cx="949704" cy="329649"/>
        </a:xfrm>
        <a:custGeom>
          <a:avLst/>
          <a:gdLst/>
          <a:ahLst/>
          <a:cxnLst/>
          <a:rect l="0" t="0" r="0" b="0"/>
          <a:pathLst>
            <a:path>
              <a:moveTo>
                <a:pt x="949704" y="0"/>
              </a:moveTo>
              <a:lnTo>
                <a:pt x="949704" y="164824"/>
              </a:lnTo>
              <a:lnTo>
                <a:pt x="0" y="164824"/>
              </a:lnTo>
              <a:lnTo>
                <a:pt x="0" y="329649"/>
              </a:lnTo>
            </a:path>
          </a:pathLst>
        </a:custGeom>
        <a:solidFill>
          <a:schemeClr val="tx1"/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gm:spPr>
      <dgm:t>
        <a:bodyPr/>
        <a:lstStyle/>
        <a:p>
          <a:endParaRPr lang="es-VE"/>
        </a:p>
      </dgm:t>
    </dgm:pt>
    <dgm:pt modelId="{702CA903-BFFC-45FA-9621-51A804F879AD}" type="sibTrans" cxnId="{16587D06-8E0C-419F-858A-3FA59A3071DB}">
      <dgm:prSet/>
      <dgm:spPr/>
      <dgm:t>
        <a:bodyPr/>
        <a:lstStyle/>
        <a:p>
          <a:endParaRPr lang="es-VE"/>
        </a:p>
      </dgm:t>
    </dgm:pt>
    <dgm:pt modelId="{1B3A86A1-C227-46FF-934C-58A5C4452DD5}">
      <dgm:prSet/>
      <dgm:spPr>
        <a:xfrm>
          <a:off x="805252" y="2230162"/>
          <a:ext cx="1569758" cy="784879"/>
        </a:xfrm>
        <a:prstGeom prst="rect">
          <a:avLst/>
        </a:prstGeom>
        <a:solidFill>
          <a:srgbClr val="BBE0E3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ea typeface="+mn-ea"/>
              <a:cs typeface="+mn-cs"/>
            </a:rPr>
            <a:t>Aumento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ea typeface="+mn-ea"/>
              <a:cs typeface="+mn-cs"/>
            </a:rPr>
            <a:t>insulina</a:t>
          </a:r>
        </a:p>
      </dgm:t>
    </dgm:pt>
    <dgm:pt modelId="{34D881A3-F904-42AA-BDA7-52DE56F49118}" type="parTrans" cxnId="{5CE26471-0E11-497C-BBDD-E9A559B53A80}">
      <dgm:prSet/>
      <dgm:spPr>
        <a:xfrm>
          <a:off x="1544412" y="1900512"/>
          <a:ext cx="91440" cy="32964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29649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gm:spPr>
      <dgm:t>
        <a:bodyPr/>
        <a:lstStyle/>
        <a:p>
          <a:endParaRPr lang="es-VE"/>
        </a:p>
      </dgm:t>
    </dgm:pt>
    <dgm:pt modelId="{28D72830-BA5D-47FA-B737-EF2C444273EB}" type="sibTrans" cxnId="{5CE26471-0E11-497C-BBDD-E9A559B53A80}">
      <dgm:prSet/>
      <dgm:spPr/>
      <dgm:t>
        <a:bodyPr/>
        <a:lstStyle/>
        <a:p>
          <a:endParaRPr lang="es-VE"/>
        </a:p>
      </dgm:t>
    </dgm:pt>
    <dgm:pt modelId="{BDAAFC7E-DF6F-4202-A913-9BB9E119A0B7}">
      <dgm:prSet custT="1"/>
      <dgm:spPr>
        <a:xfrm>
          <a:off x="1197692" y="3344690"/>
          <a:ext cx="1569758" cy="784879"/>
        </a:xfrm>
        <a:prstGeom prst="rect">
          <a:avLst/>
        </a:prstGeom>
        <a:solidFill>
          <a:srgbClr val="BBE0E3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>
          <a:glow rad="101600">
            <a:schemeClr val="accent2">
              <a:satMod val="175000"/>
              <a:alpha val="40000"/>
            </a:schemeClr>
          </a:glow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sz="1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omic Sans MS" panose="030F0702030302020204" pitchFamily="66" charset="0"/>
              <a:ea typeface="+mn-ea"/>
              <a:cs typeface="+mn-cs"/>
            </a:rPr>
            <a:t>Hipoglicemia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sz="1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omic Sans MS" panose="030F0702030302020204" pitchFamily="66" charset="0"/>
              <a:ea typeface="+mn-ea"/>
              <a:cs typeface="+mn-cs"/>
            </a:rPr>
            <a:t>postprandial</a:t>
          </a:r>
        </a:p>
      </dgm:t>
    </dgm:pt>
    <dgm:pt modelId="{17D8B1EA-B8EC-4A5D-B055-72517701643A}" type="parTrans" cxnId="{A26B9C99-6C4E-482C-AAC1-F3061DE13C53}">
      <dgm:prSet/>
      <dgm:spPr>
        <a:xfrm>
          <a:off x="962228" y="3015041"/>
          <a:ext cx="235463" cy="7220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22088"/>
              </a:lnTo>
              <a:lnTo>
                <a:pt x="235463" y="722088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gm:spPr>
      <dgm:t>
        <a:bodyPr/>
        <a:lstStyle/>
        <a:p>
          <a:endParaRPr lang="es-VE"/>
        </a:p>
      </dgm:t>
    </dgm:pt>
    <dgm:pt modelId="{5ABC1618-8270-496D-8A95-B929633EC490}" type="sibTrans" cxnId="{A26B9C99-6C4E-482C-AAC1-F3061DE13C53}">
      <dgm:prSet/>
      <dgm:spPr/>
      <dgm:t>
        <a:bodyPr/>
        <a:lstStyle/>
        <a:p>
          <a:endParaRPr lang="es-VE"/>
        </a:p>
      </dgm:t>
    </dgm:pt>
    <dgm:pt modelId="{4A6F282D-B906-4850-B599-62D0FB3D1296}">
      <dgm:prSet/>
      <dgm:spPr>
        <a:xfrm>
          <a:off x="2704660" y="1115633"/>
          <a:ext cx="1569758" cy="784879"/>
        </a:xfrm>
        <a:prstGeom prst="rect">
          <a:avLst/>
        </a:prstGeom>
        <a:solidFill>
          <a:srgbClr val="BBE0E3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ea typeface="+mn-ea"/>
              <a:cs typeface="+mn-cs"/>
            </a:rPr>
            <a:t>Quimo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ea typeface="+mn-ea"/>
              <a:cs typeface="+mn-cs"/>
            </a:rPr>
            <a:t>hipertónico</a:t>
          </a:r>
        </a:p>
      </dgm:t>
    </dgm:pt>
    <dgm:pt modelId="{8989CAA8-B800-4ED9-ABD5-4A783BA2B1A4}" type="parTrans" cxnId="{46409436-D327-4DAC-A8E4-13B7ACE9A8B8}">
      <dgm:prSet/>
      <dgm:spPr>
        <a:xfrm>
          <a:off x="2539836" y="785984"/>
          <a:ext cx="949704" cy="3296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824"/>
              </a:lnTo>
              <a:lnTo>
                <a:pt x="949704" y="164824"/>
              </a:lnTo>
              <a:lnTo>
                <a:pt x="949704" y="329649"/>
              </a:lnTo>
            </a:path>
          </a:pathLst>
        </a:custGeom>
        <a:solidFill>
          <a:schemeClr val="tx1"/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gm:spPr>
      <dgm:t>
        <a:bodyPr/>
        <a:lstStyle/>
        <a:p>
          <a:endParaRPr lang="es-VE"/>
        </a:p>
      </dgm:t>
    </dgm:pt>
    <dgm:pt modelId="{617C0B78-817B-41C9-99B1-32DEA034F165}" type="sibTrans" cxnId="{46409436-D327-4DAC-A8E4-13B7ACE9A8B8}">
      <dgm:prSet/>
      <dgm:spPr/>
      <dgm:t>
        <a:bodyPr/>
        <a:lstStyle/>
        <a:p>
          <a:endParaRPr lang="es-VE"/>
        </a:p>
      </dgm:t>
    </dgm:pt>
    <dgm:pt modelId="{8DBFEB86-F86C-46B2-9BC2-7806CCDFBE95}">
      <dgm:prSet/>
      <dgm:spPr>
        <a:xfrm>
          <a:off x="2704660" y="2230162"/>
          <a:ext cx="1569758" cy="784879"/>
        </a:xfrm>
        <a:prstGeom prst="rect">
          <a:avLst/>
        </a:prstGeom>
        <a:solidFill>
          <a:srgbClr val="BBE0E3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ea typeface="+mn-ea"/>
              <a:cs typeface="+mn-cs"/>
            </a:rPr>
            <a:t>Mueve agua 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ea typeface="+mn-ea"/>
              <a:cs typeface="+mn-cs"/>
            </a:rPr>
            <a:t>a la luz</a:t>
          </a:r>
        </a:p>
      </dgm:t>
    </dgm:pt>
    <dgm:pt modelId="{8425D334-4830-4B08-B5A0-CA4092BAFABF}" type="parTrans" cxnId="{01511C16-8E76-4AB6-809F-E374B714D3B0}">
      <dgm:prSet/>
      <dgm:spPr>
        <a:xfrm>
          <a:off x="3443820" y="1900512"/>
          <a:ext cx="91440" cy="32964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29649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gm:spPr>
      <dgm:t>
        <a:bodyPr/>
        <a:lstStyle/>
        <a:p>
          <a:endParaRPr lang="es-VE"/>
        </a:p>
      </dgm:t>
    </dgm:pt>
    <dgm:pt modelId="{C6C53DFA-DEEA-4DFB-89D8-1EF9A526DBD3}" type="sibTrans" cxnId="{01511C16-8E76-4AB6-809F-E374B714D3B0}">
      <dgm:prSet/>
      <dgm:spPr/>
      <dgm:t>
        <a:bodyPr/>
        <a:lstStyle/>
        <a:p>
          <a:endParaRPr lang="es-VE"/>
        </a:p>
      </dgm:t>
    </dgm:pt>
    <dgm:pt modelId="{91D35380-8835-4619-885F-9C23D2E7AD22}">
      <dgm:prSet custT="1"/>
      <dgm:spPr>
        <a:xfrm>
          <a:off x="3097100" y="3344690"/>
          <a:ext cx="1569758" cy="784879"/>
        </a:xfrm>
        <a:prstGeom prst="rect">
          <a:avLst/>
        </a:prstGeom>
        <a:solidFill>
          <a:srgbClr val="BBE0E3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>
          <a:glow rad="101600">
            <a:schemeClr val="accent2">
              <a:satMod val="175000"/>
              <a:alpha val="40000"/>
            </a:schemeClr>
          </a:glow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sz="1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omic Sans MS" panose="030F0702030302020204" pitchFamily="66" charset="0"/>
              <a:ea typeface="+mn-ea"/>
              <a:cs typeface="+mn-cs"/>
            </a:rPr>
            <a:t>Hipovolemia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sz="1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omic Sans MS" panose="030F0702030302020204" pitchFamily="66" charset="0"/>
              <a:ea typeface="+mn-ea"/>
              <a:cs typeface="+mn-cs"/>
            </a:rPr>
            <a:t>Hipotensió</a:t>
          </a:r>
          <a:r>
            <a:rPr kumimoji="0" lang="es-ES_tradnl" sz="15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omic Sans MS" panose="030F0702030302020204" pitchFamily="66" charset="0"/>
              <a:ea typeface="+mn-ea"/>
              <a:cs typeface="+mn-cs"/>
            </a:rPr>
            <a:t>n</a:t>
          </a:r>
        </a:p>
      </dgm:t>
    </dgm:pt>
    <dgm:pt modelId="{C9F2FC44-7FDA-48E7-8C71-F1016D6CE199}" type="parTrans" cxnId="{38FB3F53-29CD-44DE-B5D8-FD581355DFE2}">
      <dgm:prSet/>
      <dgm:spPr>
        <a:xfrm>
          <a:off x="2861636" y="3015041"/>
          <a:ext cx="235463" cy="7220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22088"/>
              </a:lnTo>
              <a:lnTo>
                <a:pt x="235463" y="722088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gm:spPr>
      <dgm:t>
        <a:bodyPr/>
        <a:lstStyle/>
        <a:p>
          <a:endParaRPr lang="es-VE"/>
        </a:p>
      </dgm:t>
    </dgm:pt>
    <dgm:pt modelId="{5F1491F9-4D54-49DA-ADF2-F526D9A9D7F8}" type="sibTrans" cxnId="{38FB3F53-29CD-44DE-B5D8-FD581355DFE2}">
      <dgm:prSet/>
      <dgm:spPr/>
      <dgm:t>
        <a:bodyPr/>
        <a:lstStyle/>
        <a:p>
          <a:endParaRPr lang="es-VE"/>
        </a:p>
      </dgm:t>
    </dgm:pt>
    <dgm:pt modelId="{088579C2-47B1-4753-84AA-609E7A7D9FFD}" type="pres">
      <dgm:prSet presAssocID="{7B72110D-DE49-425F-B5B6-7ECF429925A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963ECB08-78ED-4A5B-8F15-CBFBA4565500}" type="pres">
      <dgm:prSet presAssocID="{C1A7132B-FDBF-4FFF-BB11-E47C06207548}" presName="hierRoot1" presStyleCnt="0">
        <dgm:presLayoutVars>
          <dgm:hierBranch/>
        </dgm:presLayoutVars>
      </dgm:prSet>
      <dgm:spPr/>
    </dgm:pt>
    <dgm:pt modelId="{7210FD0C-0E9B-4FDD-A54B-90A99C1A7010}" type="pres">
      <dgm:prSet presAssocID="{C1A7132B-FDBF-4FFF-BB11-E47C06207548}" presName="rootComposite1" presStyleCnt="0"/>
      <dgm:spPr/>
    </dgm:pt>
    <dgm:pt modelId="{71FAAE0C-7593-48AE-BFCC-3BA6C038F0F0}" type="pres">
      <dgm:prSet presAssocID="{C1A7132B-FDBF-4FFF-BB11-E47C06207548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02B32AD4-AD11-48ED-9D37-6857819A2510}" type="pres">
      <dgm:prSet presAssocID="{C1A7132B-FDBF-4FFF-BB11-E47C06207548}" presName="rootConnector1" presStyleLbl="node1" presStyleIdx="0" presStyleCnt="0"/>
      <dgm:spPr/>
      <dgm:t>
        <a:bodyPr/>
        <a:lstStyle/>
        <a:p>
          <a:endParaRPr lang="es-VE"/>
        </a:p>
      </dgm:t>
    </dgm:pt>
    <dgm:pt modelId="{C13E7BC6-A7D1-4867-A402-E3DBBD6F360E}" type="pres">
      <dgm:prSet presAssocID="{C1A7132B-FDBF-4FFF-BB11-E47C06207548}" presName="hierChild2" presStyleCnt="0"/>
      <dgm:spPr/>
    </dgm:pt>
    <dgm:pt modelId="{497AD24F-9022-41B2-89AA-F83F0ADAFFC9}" type="pres">
      <dgm:prSet presAssocID="{1054DFAD-89F0-44FD-851F-76F23CDFE55B}" presName="Name35" presStyleLbl="parChTrans1D2" presStyleIdx="0" presStyleCnt="2"/>
      <dgm:spPr/>
      <dgm:t>
        <a:bodyPr/>
        <a:lstStyle/>
        <a:p>
          <a:endParaRPr lang="es-VE"/>
        </a:p>
      </dgm:t>
    </dgm:pt>
    <dgm:pt modelId="{9952004F-DDFC-4909-B2E6-86A3F742E841}" type="pres">
      <dgm:prSet presAssocID="{26023880-2069-4EE3-A0E0-05DE5DC78A6E}" presName="hierRoot2" presStyleCnt="0">
        <dgm:presLayoutVars>
          <dgm:hierBranch/>
        </dgm:presLayoutVars>
      </dgm:prSet>
      <dgm:spPr/>
    </dgm:pt>
    <dgm:pt modelId="{3CC5F39F-5D92-4732-8E01-9487D1F4EB0E}" type="pres">
      <dgm:prSet presAssocID="{26023880-2069-4EE3-A0E0-05DE5DC78A6E}" presName="rootComposite" presStyleCnt="0"/>
      <dgm:spPr/>
    </dgm:pt>
    <dgm:pt modelId="{1FD3DBB2-0DB3-4171-8263-9A5445D99B0E}" type="pres">
      <dgm:prSet presAssocID="{26023880-2069-4EE3-A0E0-05DE5DC78A6E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E011E535-904B-48F4-898A-567241067775}" type="pres">
      <dgm:prSet presAssocID="{26023880-2069-4EE3-A0E0-05DE5DC78A6E}" presName="rootConnector" presStyleLbl="node2" presStyleIdx="0" presStyleCnt="2"/>
      <dgm:spPr/>
      <dgm:t>
        <a:bodyPr/>
        <a:lstStyle/>
        <a:p>
          <a:endParaRPr lang="es-VE"/>
        </a:p>
      </dgm:t>
    </dgm:pt>
    <dgm:pt modelId="{96B756A3-DBBB-4717-96FC-1EBD430BF477}" type="pres">
      <dgm:prSet presAssocID="{26023880-2069-4EE3-A0E0-05DE5DC78A6E}" presName="hierChild4" presStyleCnt="0"/>
      <dgm:spPr/>
    </dgm:pt>
    <dgm:pt modelId="{326F3990-10D3-49F3-8F0F-C1DECB658824}" type="pres">
      <dgm:prSet presAssocID="{34D881A3-F904-42AA-BDA7-52DE56F49118}" presName="Name35" presStyleLbl="parChTrans1D3" presStyleIdx="0" presStyleCnt="2"/>
      <dgm:spPr/>
      <dgm:t>
        <a:bodyPr/>
        <a:lstStyle/>
        <a:p>
          <a:endParaRPr lang="es-VE"/>
        </a:p>
      </dgm:t>
    </dgm:pt>
    <dgm:pt modelId="{514BB020-045E-4146-82E7-B7A0165705C9}" type="pres">
      <dgm:prSet presAssocID="{1B3A86A1-C227-46FF-934C-58A5C4452DD5}" presName="hierRoot2" presStyleCnt="0">
        <dgm:presLayoutVars>
          <dgm:hierBranch val="r"/>
        </dgm:presLayoutVars>
      </dgm:prSet>
      <dgm:spPr/>
    </dgm:pt>
    <dgm:pt modelId="{3535AE66-3259-41D0-92DA-1BE382317097}" type="pres">
      <dgm:prSet presAssocID="{1B3A86A1-C227-46FF-934C-58A5C4452DD5}" presName="rootComposite" presStyleCnt="0"/>
      <dgm:spPr/>
    </dgm:pt>
    <dgm:pt modelId="{009D4F58-6782-49C9-B18F-F84781612BC0}" type="pres">
      <dgm:prSet presAssocID="{1B3A86A1-C227-46FF-934C-58A5C4452DD5}" presName="rootText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EEC0C746-D47F-40B8-BBB1-A3B212A48182}" type="pres">
      <dgm:prSet presAssocID="{1B3A86A1-C227-46FF-934C-58A5C4452DD5}" presName="rootConnector" presStyleLbl="node3" presStyleIdx="0" presStyleCnt="2"/>
      <dgm:spPr/>
      <dgm:t>
        <a:bodyPr/>
        <a:lstStyle/>
        <a:p>
          <a:endParaRPr lang="es-VE"/>
        </a:p>
      </dgm:t>
    </dgm:pt>
    <dgm:pt modelId="{484D70E6-3F72-42BB-A7CD-2B85C78F63B8}" type="pres">
      <dgm:prSet presAssocID="{1B3A86A1-C227-46FF-934C-58A5C4452DD5}" presName="hierChild4" presStyleCnt="0"/>
      <dgm:spPr/>
    </dgm:pt>
    <dgm:pt modelId="{7E7610EB-A592-4E4B-8C62-B6C985710D16}" type="pres">
      <dgm:prSet presAssocID="{17D8B1EA-B8EC-4A5D-B055-72517701643A}" presName="Name50" presStyleLbl="parChTrans1D4" presStyleIdx="0" presStyleCnt="2"/>
      <dgm:spPr/>
      <dgm:t>
        <a:bodyPr/>
        <a:lstStyle/>
        <a:p>
          <a:endParaRPr lang="es-VE"/>
        </a:p>
      </dgm:t>
    </dgm:pt>
    <dgm:pt modelId="{5E9193B4-9F72-41F4-8336-49650F943842}" type="pres">
      <dgm:prSet presAssocID="{BDAAFC7E-DF6F-4202-A913-9BB9E119A0B7}" presName="hierRoot2" presStyleCnt="0">
        <dgm:presLayoutVars>
          <dgm:hierBranch val="r"/>
        </dgm:presLayoutVars>
      </dgm:prSet>
      <dgm:spPr/>
    </dgm:pt>
    <dgm:pt modelId="{77538F26-7202-4AC7-9BD4-1EFCDBDEB746}" type="pres">
      <dgm:prSet presAssocID="{BDAAFC7E-DF6F-4202-A913-9BB9E119A0B7}" presName="rootComposite" presStyleCnt="0"/>
      <dgm:spPr/>
    </dgm:pt>
    <dgm:pt modelId="{5BEDE6B7-9A43-4E5B-AC21-E28A7B9259B2}" type="pres">
      <dgm:prSet presAssocID="{BDAAFC7E-DF6F-4202-A913-9BB9E119A0B7}" presName="rootText" presStyleLbl="node4" presStyleIdx="0" presStyleCnt="2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B0046B1B-C95A-4A31-8D8C-1C95140D68F4}" type="pres">
      <dgm:prSet presAssocID="{BDAAFC7E-DF6F-4202-A913-9BB9E119A0B7}" presName="rootConnector" presStyleLbl="node4" presStyleIdx="0" presStyleCnt="2"/>
      <dgm:spPr/>
      <dgm:t>
        <a:bodyPr/>
        <a:lstStyle/>
        <a:p>
          <a:endParaRPr lang="es-VE"/>
        </a:p>
      </dgm:t>
    </dgm:pt>
    <dgm:pt modelId="{9FD23A3E-769E-4007-B98F-818BF83F47D2}" type="pres">
      <dgm:prSet presAssocID="{BDAAFC7E-DF6F-4202-A913-9BB9E119A0B7}" presName="hierChild4" presStyleCnt="0"/>
      <dgm:spPr/>
    </dgm:pt>
    <dgm:pt modelId="{0EA7BA23-ACCC-43CB-B4A2-477DCC1A2573}" type="pres">
      <dgm:prSet presAssocID="{BDAAFC7E-DF6F-4202-A913-9BB9E119A0B7}" presName="hierChild5" presStyleCnt="0"/>
      <dgm:spPr/>
    </dgm:pt>
    <dgm:pt modelId="{4ABE990C-C5AE-4391-BD04-6605AB741CE2}" type="pres">
      <dgm:prSet presAssocID="{1B3A86A1-C227-46FF-934C-58A5C4452DD5}" presName="hierChild5" presStyleCnt="0"/>
      <dgm:spPr/>
    </dgm:pt>
    <dgm:pt modelId="{351AA135-52B5-42EC-9CAD-FD73A3CF8055}" type="pres">
      <dgm:prSet presAssocID="{26023880-2069-4EE3-A0E0-05DE5DC78A6E}" presName="hierChild5" presStyleCnt="0"/>
      <dgm:spPr/>
    </dgm:pt>
    <dgm:pt modelId="{C89A1221-BFB1-44A7-BF8A-7B759E3C05E4}" type="pres">
      <dgm:prSet presAssocID="{8989CAA8-B800-4ED9-ABD5-4A783BA2B1A4}" presName="Name35" presStyleLbl="parChTrans1D2" presStyleIdx="1" presStyleCnt="2"/>
      <dgm:spPr/>
      <dgm:t>
        <a:bodyPr/>
        <a:lstStyle/>
        <a:p>
          <a:endParaRPr lang="es-VE"/>
        </a:p>
      </dgm:t>
    </dgm:pt>
    <dgm:pt modelId="{0E0C56B7-78B7-45D3-9B25-2CBBCDB98DF0}" type="pres">
      <dgm:prSet presAssocID="{4A6F282D-B906-4850-B599-62D0FB3D1296}" presName="hierRoot2" presStyleCnt="0">
        <dgm:presLayoutVars>
          <dgm:hierBranch/>
        </dgm:presLayoutVars>
      </dgm:prSet>
      <dgm:spPr/>
    </dgm:pt>
    <dgm:pt modelId="{7A74D5F2-66EF-48F5-96CA-BD72581C249A}" type="pres">
      <dgm:prSet presAssocID="{4A6F282D-B906-4850-B599-62D0FB3D1296}" presName="rootComposite" presStyleCnt="0"/>
      <dgm:spPr/>
    </dgm:pt>
    <dgm:pt modelId="{A4D5DD27-5BB3-4B64-8CA8-3FEE9885A3EC}" type="pres">
      <dgm:prSet presAssocID="{4A6F282D-B906-4850-B599-62D0FB3D1296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26F1BA27-726B-41BF-ADA1-18FFBF65F961}" type="pres">
      <dgm:prSet presAssocID="{4A6F282D-B906-4850-B599-62D0FB3D1296}" presName="rootConnector" presStyleLbl="node2" presStyleIdx="1" presStyleCnt="2"/>
      <dgm:spPr/>
      <dgm:t>
        <a:bodyPr/>
        <a:lstStyle/>
        <a:p>
          <a:endParaRPr lang="es-VE"/>
        </a:p>
      </dgm:t>
    </dgm:pt>
    <dgm:pt modelId="{570EA582-E1C6-41BE-8775-E7AFF210A8CF}" type="pres">
      <dgm:prSet presAssocID="{4A6F282D-B906-4850-B599-62D0FB3D1296}" presName="hierChild4" presStyleCnt="0"/>
      <dgm:spPr/>
    </dgm:pt>
    <dgm:pt modelId="{5E548098-F3F4-42FE-97D6-B70D504ABD2C}" type="pres">
      <dgm:prSet presAssocID="{8425D334-4830-4B08-B5A0-CA4092BAFABF}" presName="Name35" presStyleLbl="parChTrans1D3" presStyleIdx="1" presStyleCnt="2"/>
      <dgm:spPr/>
      <dgm:t>
        <a:bodyPr/>
        <a:lstStyle/>
        <a:p>
          <a:endParaRPr lang="es-VE"/>
        </a:p>
      </dgm:t>
    </dgm:pt>
    <dgm:pt modelId="{094AA4ED-FE19-41AC-B952-4F3A74EBEA5B}" type="pres">
      <dgm:prSet presAssocID="{8DBFEB86-F86C-46B2-9BC2-7806CCDFBE95}" presName="hierRoot2" presStyleCnt="0">
        <dgm:presLayoutVars>
          <dgm:hierBranch val="r"/>
        </dgm:presLayoutVars>
      </dgm:prSet>
      <dgm:spPr/>
    </dgm:pt>
    <dgm:pt modelId="{1A780AFF-7FAE-4189-AAFF-12AE19B4589E}" type="pres">
      <dgm:prSet presAssocID="{8DBFEB86-F86C-46B2-9BC2-7806CCDFBE95}" presName="rootComposite" presStyleCnt="0"/>
      <dgm:spPr/>
    </dgm:pt>
    <dgm:pt modelId="{4F74D0F1-D46E-4842-9187-C07F2D519DB1}" type="pres">
      <dgm:prSet presAssocID="{8DBFEB86-F86C-46B2-9BC2-7806CCDFBE95}" presName="rootText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7130280E-7952-4C16-9053-6378BE0C4AC0}" type="pres">
      <dgm:prSet presAssocID="{8DBFEB86-F86C-46B2-9BC2-7806CCDFBE95}" presName="rootConnector" presStyleLbl="node3" presStyleIdx="1" presStyleCnt="2"/>
      <dgm:spPr/>
      <dgm:t>
        <a:bodyPr/>
        <a:lstStyle/>
        <a:p>
          <a:endParaRPr lang="es-VE"/>
        </a:p>
      </dgm:t>
    </dgm:pt>
    <dgm:pt modelId="{BB118AF1-7779-4DD2-9F0D-AEB23F477462}" type="pres">
      <dgm:prSet presAssocID="{8DBFEB86-F86C-46B2-9BC2-7806CCDFBE95}" presName="hierChild4" presStyleCnt="0"/>
      <dgm:spPr/>
    </dgm:pt>
    <dgm:pt modelId="{07B30685-9B10-4308-9F47-C7A215DBD97A}" type="pres">
      <dgm:prSet presAssocID="{C9F2FC44-7FDA-48E7-8C71-F1016D6CE199}" presName="Name50" presStyleLbl="parChTrans1D4" presStyleIdx="1" presStyleCnt="2"/>
      <dgm:spPr/>
      <dgm:t>
        <a:bodyPr/>
        <a:lstStyle/>
        <a:p>
          <a:endParaRPr lang="es-VE"/>
        </a:p>
      </dgm:t>
    </dgm:pt>
    <dgm:pt modelId="{CD454412-6C00-469E-947C-564A0F61F548}" type="pres">
      <dgm:prSet presAssocID="{91D35380-8835-4619-885F-9C23D2E7AD22}" presName="hierRoot2" presStyleCnt="0">
        <dgm:presLayoutVars>
          <dgm:hierBranch val="r"/>
        </dgm:presLayoutVars>
      </dgm:prSet>
      <dgm:spPr/>
    </dgm:pt>
    <dgm:pt modelId="{4DD38E9A-E0B7-4D04-AEAC-13B89E931460}" type="pres">
      <dgm:prSet presAssocID="{91D35380-8835-4619-885F-9C23D2E7AD22}" presName="rootComposite" presStyleCnt="0"/>
      <dgm:spPr/>
    </dgm:pt>
    <dgm:pt modelId="{F4ACCF01-A993-47B6-83B8-16FB5CE979A2}" type="pres">
      <dgm:prSet presAssocID="{91D35380-8835-4619-885F-9C23D2E7AD22}" presName="rootText" presStyleLbl="node4" presStyleIdx="1" presStyleCnt="2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E18E3EC1-9595-4B4A-BD1C-B95EC466EA0E}" type="pres">
      <dgm:prSet presAssocID="{91D35380-8835-4619-885F-9C23D2E7AD22}" presName="rootConnector" presStyleLbl="node4" presStyleIdx="1" presStyleCnt="2"/>
      <dgm:spPr/>
      <dgm:t>
        <a:bodyPr/>
        <a:lstStyle/>
        <a:p>
          <a:endParaRPr lang="es-VE"/>
        </a:p>
      </dgm:t>
    </dgm:pt>
    <dgm:pt modelId="{A8889216-E427-4FC3-9AE0-1D75C730113E}" type="pres">
      <dgm:prSet presAssocID="{91D35380-8835-4619-885F-9C23D2E7AD22}" presName="hierChild4" presStyleCnt="0"/>
      <dgm:spPr/>
    </dgm:pt>
    <dgm:pt modelId="{BF3328AC-A609-463F-B3BD-1B0D35316291}" type="pres">
      <dgm:prSet presAssocID="{91D35380-8835-4619-885F-9C23D2E7AD22}" presName="hierChild5" presStyleCnt="0"/>
      <dgm:spPr/>
    </dgm:pt>
    <dgm:pt modelId="{16CADC21-866D-4CBB-90E6-5E2BCAD9981D}" type="pres">
      <dgm:prSet presAssocID="{8DBFEB86-F86C-46B2-9BC2-7806CCDFBE95}" presName="hierChild5" presStyleCnt="0"/>
      <dgm:spPr/>
    </dgm:pt>
    <dgm:pt modelId="{B01D26C3-1B80-47F9-8D71-416E01910408}" type="pres">
      <dgm:prSet presAssocID="{4A6F282D-B906-4850-B599-62D0FB3D1296}" presName="hierChild5" presStyleCnt="0"/>
      <dgm:spPr/>
    </dgm:pt>
    <dgm:pt modelId="{959586D4-D035-4E27-91C8-8025BC69831C}" type="pres">
      <dgm:prSet presAssocID="{C1A7132B-FDBF-4FFF-BB11-E47C06207548}" presName="hierChild3" presStyleCnt="0"/>
      <dgm:spPr/>
    </dgm:pt>
  </dgm:ptLst>
  <dgm:cxnLst>
    <dgm:cxn modelId="{459AD734-21DE-45CF-A905-570B7320AEBE}" type="presOf" srcId="{C1A7132B-FDBF-4FFF-BB11-E47C06207548}" destId="{71FAAE0C-7593-48AE-BFCC-3BA6C038F0F0}" srcOrd="0" destOrd="0" presId="urn:microsoft.com/office/officeart/2005/8/layout/orgChart1"/>
    <dgm:cxn modelId="{0E9F6533-2548-447B-900F-EC65AA31C3CD}" type="presOf" srcId="{4A6F282D-B906-4850-B599-62D0FB3D1296}" destId="{A4D5DD27-5BB3-4B64-8CA8-3FEE9885A3EC}" srcOrd="0" destOrd="0" presId="urn:microsoft.com/office/officeart/2005/8/layout/orgChart1"/>
    <dgm:cxn modelId="{57252205-5CCA-4887-BE64-786EC25F99E4}" type="presOf" srcId="{1B3A86A1-C227-46FF-934C-58A5C4452DD5}" destId="{009D4F58-6782-49C9-B18F-F84781612BC0}" srcOrd="0" destOrd="0" presId="urn:microsoft.com/office/officeart/2005/8/layout/orgChart1"/>
    <dgm:cxn modelId="{CDA78537-2C58-4307-896F-D951897A6650}" type="presOf" srcId="{BDAAFC7E-DF6F-4202-A913-9BB9E119A0B7}" destId="{B0046B1B-C95A-4A31-8D8C-1C95140D68F4}" srcOrd="1" destOrd="0" presId="urn:microsoft.com/office/officeart/2005/8/layout/orgChart1"/>
    <dgm:cxn modelId="{3BA2AA3B-BDE8-48AB-A24E-E137EB60B08D}" type="presOf" srcId="{26023880-2069-4EE3-A0E0-05DE5DC78A6E}" destId="{1FD3DBB2-0DB3-4171-8263-9A5445D99B0E}" srcOrd="0" destOrd="0" presId="urn:microsoft.com/office/officeart/2005/8/layout/orgChart1"/>
    <dgm:cxn modelId="{A26B9C99-6C4E-482C-AAC1-F3061DE13C53}" srcId="{1B3A86A1-C227-46FF-934C-58A5C4452DD5}" destId="{BDAAFC7E-DF6F-4202-A913-9BB9E119A0B7}" srcOrd="0" destOrd="0" parTransId="{17D8B1EA-B8EC-4A5D-B055-72517701643A}" sibTransId="{5ABC1618-8270-496D-8A95-B929633EC490}"/>
    <dgm:cxn modelId="{AA5872CA-D56E-4E3A-989D-87B04E2D5DE4}" type="presOf" srcId="{4A6F282D-B906-4850-B599-62D0FB3D1296}" destId="{26F1BA27-726B-41BF-ADA1-18FFBF65F961}" srcOrd="1" destOrd="0" presId="urn:microsoft.com/office/officeart/2005/8/layout/orgChart1"/>
    <dgm:cxn modelId="{D4D559BD-117A-4F2B-A5D4-A93356D76C36}" type="presOf" srcId="{8989CAA8-B800-4ED9-ABD5-4A783BA2B1A4}" destId="{C89A1221-BFB1-44A7-BF8A-7B759E3C05E4}" srcOrd="0" destOrd="0" presId="urn:microsoft.com/office/officeart/2005/8/layout/orgChart1"/>
    <dgm:cxn modelId="{EB5AF773-2F1E-49DF-94ED-569E1FBB4839}" type="presOf" srcId="{BDAAFC7E-DF6F-4202-A913-9BB9E119A0B7}" destId="{5BEDE6B7-9A43-4E5B-AC21-E28A7B9259B2}" srcOrd="0" destOrd="0" presId="urn:microsoft.com/office/officeart/2005/8/layout/orgChart1"/>
    <dgm:cxn modelId="{E3EED8AE-F8AB-45B0-AE70-BF2F2D471F30}" type="presOf" srcId="{8DBFEB86-F86C-46B2-9BC2-7806CCDFBE95}" destId="{4F74D0F1-D46E-4842-9187-C07F2D519DB1}" srcOrd="0" destOrd="0" presId="urn:microsoft.com/office/officeart/2005/8/layout/orgChart1"/>
    <dgm:cxn modelId="{0CDDD09E-E8DE-4872-9AFF-86E530C361F8}" type="presOf" srcId="{7B72110D-DE49-425F-B5B6-7ECF429925AC}" destId="{088579C2-47B1-4753-84AA-609E7A7D9FFD}" srcOrd="0" destOrd="0" presId="urn:microsoft.com/office/officeart/2005/8/layout/orgChart1"/>
    <dgm:cxn modelId="{46409436-D327-4DAC-A8E4-13B7ACE9A8B8}" srcId="{C1A7132B-FDBF-4FFF-BB11-E47C06207548}" destId="{4A6F282D-B906-4850-B599-62D0FB3D1296}" srcOrd="1" destOrd="0" parTransId="{8989CAA8-B800-4ED9-ABD5-4A783BA2B1A4}" sibTransId="{617C0B78-817B-41C9-99B1-32DEA034F165}"/>
    <dgm:cxn modelId="{38FB3F53-29CD-44DE-B5D8-FD581355DFE2}" srcId="{8DBFEB86-F86C-46B2-9BC2-7806CCDFBE95}" destId="{91D35380-8835-4619-885F-9C23D2E7AD22}" srcOrd="0" destOrd="0" parTransId="{C9F2FC44-7FDA-48E7-8C71-F1016D6CE199}" sibTransId="{5F1491F9-4D54-49DA-ADF2-F526D9A9D7F8}"/>
    <dgm:cxn modelId="{572ACFE1-91F0-4EC4-9F13-BD208EAE46FF}" type="presOf" srcId="{8DBFEB86-F86C-46B2-9BC2-7806CCDFBE95}" destId="{7130280E-7952-4C16-9053-6378BE0C4AC0}" srcOrd="1" destOrd="0" presId="urn:microsoft.com/office/officeart/2005/8/layout/orgChart1"/>
    <dgm:cxn modelId="{03A0C0EF-9947-460A-99EB-769A3619A491}" type="presOf" srcId="{C1A7132B-FDBF-4FFF-BB11-E47C06207548}" destId="{02B32AD4-AD11-48ED-9D37-6857819A2510}" srcOrd="1" destOrd="0" presId="urn:microsoft.com/office/officeart/2005/8/layout/orgChart1"/>
    <dgm:cxn modelId="{2AA7FA7F-2390-4638-A1CC-9078BFE42C57}" type="presOf" srcId="{91D35380-8835-4619-885F-9C23D2E7AD22}" destId="{E18E3EC1-9595-4B4A-BD1C-B95EC466EA0E}" srcOrd="1" destOrd="0" presId="urn:microsoft.com/office/officeart/2005/8/layout/orgChart1"/>
    <dgm:cxn modelId="{653D5944-9962-46DB-8A6C-0BD5E1F42791}" type="presOf" srcId="{34D881A3-F904-42AA-BDA7-52DE56F49118}" destId="{326F3990-10D3-49F3-8F0F-C1DECB658824}" srcOrd="0" destOrd="0" presId="urn:microsoft.com/office/officeart/2005/8/layout/orgChart1"/>
    <dgm:cxn modelId="{50500786-2A78-45D7-8B42-0DFFA7F2796C}" type="presOf" srcId="{1054DFAD-89F0-44FD-851F-76F23CDFE55B}" destId="{497AD24F-9022-41B2-89AA-F83F0ADAFFC9}" srcOrd="0" destOrd="0" presId="urn:microsoft.com/office/officeart/2005/8/layout/orgChart1"/>
    <dgm:cxn modelId="{20ACF4F3-A46F-44B4-A005-6BC7592D2AA5}" type="presOf" srcId="{91D35380-8835-4619-885F-9C23D2E7AD22}" destId="{F4ACCF01-A993-47B6-83B8-16FB5CE979A2}" srcOrd="0" destOrd="0" presId="urn:microsoft.com/office/officeart/2005/8/layout/orgChart1"/>
    <dgm:cxn modelId="{1564CC36-ECBA-4629-8CC3-B741B29E26E8}" type="presOf" srcId="{8425D334-4830-4B08-B5A0-CA4092BAFABF}" destId="{5E548098-F3F4-42FE-97D6-B70D504ABD2C}" srcOrd="0" destOrd="0" presId="urn:microsoft.com/office/officeart/2005/8/layout/orgChart1"/>
    <dgm:cxn modelId="{ADC04D14-B47F-441E-8510-07AEFA844D5B}" type="presOf" srcId="{17D8B1EA-B8EC-4A5D-B055-72517701643A}" destId="{7E7610EB-A592-4E4B-8C62-B6C985710D16}" srcOrd="0" destOrd="0" presId="urn:microsoft.com/office/officeart/2005/8/layout/orgChart1"/>
    <dgm:cxn modelId="{4E674C60-762C-4562-8FB5-B87061DCC141}" type="presOf" srcId="{26023880-2069-4EE3-A0E0-05DE5DC78A6E}" destId="{E011E535-904B-48F4-898A-567241067775}" srcOrd="1" destOrd="0" presId="urn:microsoft.com/office/officeart/2005/8/layout/orgChart1"/>
    <dgm:cxn modelId="{16587D06-8E0C-419F-858A-3FA59A3071DB}" srcId="{C1A7132B-FDBF-4FFF-BB11-E47C06207548}" destId="{26023880-2069-4EE3-A0E0-05DE5DC78A6E}" srcOrd="0" destOrd="0" parTransId="{1054DFAD-89F0-44FD-851F-76F23CDFE55B}" sibTransId="{702CA903-BFFC-45FA-9621-51A804F879AD}"/>
    <dgm:cxn modelId="{B5EC875A-C7C1-402D-911D-7CC39B7F1462}" type="presOf" srcId="{1B3A86A1-C227-46FF-934C-58A5C4452DD5}" destId="{EEC0C746-D47F-40B8-BBB1-A3B212A48182}" srcOrd="1" destOrd="0" presId="urn:microsoft.com/office/officeart/2005/8/layout/orgChart1"/>
    <dgm:cxn modelId="{01511C16-8E76-4AB6-809F-E374B714D3B0}" srcId="{4A6F282D-B906-4850-B599-62D0FB3D1296}" destId="{8DBFEB86-F86C-46B2-9BC2-7806CCDFBE95}" srcOrd="0" destOrd="0" parTransId="{8425D334-4830-4B08-B5A0-CA4092BAFABF}" sibTransId="{C6C53DFA-DEEA-4DFB-89D8-1EF9A526DBD3}"/>
    <dgm:cxn modelId="{5CE26471-0E11-497C-BBDD-E9A559B53A80}" srcId="{26023880-2069-4EE3-A0E0-05DE5DC78A6E}" destId="{1B3A86A1-C227-46FF-934C-58A5C4452DD5}" srcOrd="0" destOrd="0" parTransId="{34D881A3-F904-42AA-BDA7-52DE56F49118}" sibTransId="{28D72830-BA5D-47FA-B737-EF2C444273EB}"/>
    <dgm:cxn modelId="{5557D64F-CEDF-4679-B085-053FAC14B1FF}" srcId="{7B72110D-DE49-425F-B5B6-7ECF429925AC}" destId="{C1A7132B-FDBF-4FFF-BB11-E47C06207548}" srcOrd="0" destOrd="0" parTransId="{5B87C2DE-CF26-4290-9B90-C56197BD090B}" sibTransId="{6E7D96C7-3AAE-438E-9ED0-159469B2A124}"/>
    <dgm:cxn modelId="{F5F840A9-CB3F-40E2-8D65-F162A05D3A0B}" type="presOf" srcId="{C9F2FC44-7FDA-48E7-8C71-F1016D6CE199}" destId="{07B30685-9B10-4308-9F47-C7A215DBD97A}" srcOrd="0" destOrd="0" presId="urn:microsoft.com/office/officeart/2005/8/layout/orgChart1"/>
    <dgm:cxn modelId="{ED48E0C2-B64C-4D8E-AAF6-DA1348F9DAA3}" type="presParOf" srcId="{088579C2-47B1-4753-84AA-609E7A7D9FFD}" destId="{963ECB08-78ED-4A5B-8F15-CBFBA4565500}" srcOrd="0" destOrd="0" presId="urn:microsoft.com/office/officeart/2005/8/layout/orgChart1"/>
    <dgm:cxn modelId="{7E725BBB-1568-499F-8D54-3986FE81A225}" type="presParOf" srcId="{963ECB08-78ED-4A5B-8F15-CBFBA4565500}" destId="{7210FD0C-0E9B-4FDD-A54B-90A99C1A7010}" srcOrd="0" destOrd="0" presId="urn:microsoft.com/office/officeart/2005/8/layout/orgChart1"/>
    <dgm:cxn modelId="{220A969B-E1C5-42F0-8AC2-82E80A579213}" type="presParOf" srcId="{7210FD0C-0E9B-4FDD-A54B-90A99C1A7010}" destId="{71FAAE0C-7593-48AE-BFCC-3BA6C038F0F0}" srcOrd="0" destOrd="0" presId="urn:microsoft.com/office/officeart/2005/8/layout/orgChart1"/>
    <dgm:cxn modelId="{5F94DE67-8280-4FCB-B6AE-B78CABBB69F5}" type="presParOf" srcId="{7210FD0C-0E9B-4FDD-A54B-90A99C1A7010}" destId="{02B32AD4-AD11-48ED-9D37-6857819A2510}" srcOrd="1" destOrd="0" presId="urn:microsoft.com/office/officeart/2005/8/layout/orgChart1"/>
    <dgm:cxn modelId="{2C64414A-E42D-4275-A579-107765D84C6E}" type="presParOf" srcId="{963ECB08-78ED-4A5B-8F15-CBFBA4565500}" destId="{C13E7BC6-A7D1-4867-A402-E3DBBD6F360E}" srcOrd="1" destOrd="0" presId="urn:microsoft.com/office/officeart/2005/8/layout/orgChart1"/>
    <dgm:cxn modelId="{649F1A3D-691E-455A-A1D7-872EC4A951DD}" type="presParOf" srcId="{C13E7BC6-A7D1-4867-A402-E3DBBD6F360E}" destId="{497AD24F-9022-41B2-89AA-F83F0ADAFFC9}" srcOrd="0" destOrd="0" presId="urn:microsoft.com/office/officeart/2005/8/layout/orgChart1"/>
    <dgm:cxn modelId="{1098CA5D-5D2B-42B7-9DCC-AC22D785C6AE}" type="presParOf" srcId="{C13E7BC6-A7D1-4867-A402-E3DBBD6F360E}" destId="{9952004F-DDFC-4909-B2E6-86A3F742E841}" srcOrd="1" destOrd="0" presId="urn:microsoft.com/office/officeart/2005/8/layout/orgChart1"/>
    <dgm:cxn modelId="{ED7951FB-094C-4DF5-A7FA-B06804C82E3C}" type="presParOf" srcId="{9952004F-DDFC-4909-B2E6-86A3F742E841}" destId="{3CC5F39F-5D92-4732-8E01-9487D1F4EB0E}" srcOrd="0" destOrd="0" presId="urn:microsoft.com/office/officeart/2005/8/layout/orgChart1"/>
    <dgm:cxn modelId="{2886BD5F-8766-4683-9C91-A910A5F4F19B}" type="presParOf" srcId="{3CC5F39F-5D92-4732-8E01-9487D1F4EB0E}" destId="{1FD3DBB2-0DB3-4171-8263-9A5445D99B0E}" srcOrd="0" destOrd="0" presId="urn:microsoft.com/office/officeart/2005/8/layout/orgChart1"/>
    <dgm:cxn modelId="{BAF4F5E3-D19A-48C4-9A49-269238591C03}" type="presParOf" srcId="{3CC5F39F-5D92-4732-8E01-9487D1F4EB0E}" destId="{E011E535-904B-48F4-898A-567241067775}" srcOrd="1" destOrd="0" presId="urn:microsoft.com/office/officeart/2005/8/layout/orgChart1"/>
    <dgm:cxn modelId="{99A3F952-1249-46E8-A1B5-2DC97DA01A42}" type="presParOf" srcId="{9952004F-DDFC-4909-B2E6-86A3F742E841}" destId="{96B756A3-DBBB-4717-96FC-1EBD430BF477}" srcOrd="1" destOrd="0" presId="urn:microsoft.com/office/officeart/2005/8/layout/orgChart1"/>
    <dgm:cxn modelId="{76CAFF14-31E1-434C-A4A5-EBFEC4280B66}" type="presParOf" srcId="{96B756A3-DBBB-4717-96FC-1EBD430BF477}" destId="{326F3990-10D3-49F3-8F0F-C1DECB658824}" srcOrd="0" destOrd="0" presId="urn:microsoft.com/office/officeart/2005/8/layout/orgChart1"/>
    <dgm:cxn modelId="{0DFB891F-55A8-4F8B-B9BF-452A4A0297E9}" type="presParOf" srcId="{96B756A3-DBBB-4717-96FC-1EBD430BF477}" destId="{514BB020-045E-4146-82E7-B7A0165705C9}" srcOrd="1" destOrd="0" presId="urn:microsoft.com/office/officeart/2005/8/layout/orgChart1"/>
    <dgm:cxn modelId="{10FF9241-B45A-4698-A21E-24807D02894D}" type="presParOf" srcId="{514BB020-045E-4146-82E7-B7A0165705C9}" destId="{3535AE66-3259-41D0-92DA-1BE382317097}" srcOrd="0" destOrd="0" presId="urn:microsoft.com/office/officeart/2005/8/layout/orgChart1"/>
    <dgm:cxn modelId="{31BB6318-DAE6-4090-A5F5-F36C3BD66908}" type="presParOf" srcId="{3535AE66-3259-41D0-92DA-1BE382317097}" destId="{009D4F58-6782-49C9-B18F-F84781612BC0}" srcOrd="0" destOrd="0" presId="urn:microsoft.com/office/officeart/2005/8/layout/orgChart1"/>
    <dgm:cxn modelId="{773DD7E6-8F44-477D-98C5-35EBAE257D16}" type="presParOf" srcId="{3535AE66-3259-41D0-92DA-1BE382317097}" destId="{EEC0C746-D47F-40B8-BBB1-A3B212A48182}" srcOrd="1" destOrd="0" presId="urn:microsoft.com/office/officeart/2005/8/layout/orgChart1"/>
    <dgm:cxn modelId="{E1366FA6-5786-45AE-BD19-D3A8AC1524B1}" type="presParOf" srcId="{514BB020-045E-4146-82E7-B7A0165705C9}" destId="{484D70E6-3F72-42BB-A7CD-2B85C78F63B8}" srcOrd="1" destOrd="0" presId="urn:microsoft.com/office/officeart/2005/8/layout/orgChart1"/>
    <dgm:cxn modelId="{881695BD-9B0C-4D66-8EC2-66C118F582FC}" type="presParOf" srcId="{484D70E6-3F72-42BB-A7CD-2B85C78F63B8}" destId="{7E7610EB-A592-4E4B-8C62-B6C985710D16}" srcOrd="0" destOrd="0" presId="urn:microsoft.com/office/officeart/2005/8/layout/orgChart1"/>
    <dgm:cxn modelId="{09C91F3C-C20D-48E2-895B-72B1A4B3D632}" type="presParOf" srcId="{484D70E6-3F72-42BB-A7CD-2B85C78F63B8}" destId="{5E9193B4-9F72-41F4-8336-49650F943842}" srcOrd="1" destOrd="0" presId="urn:microsoft.com/office/officeart/2005/8/layout/orgChart1"/>
    <dgm:cxn modelId="{91FD0BA3-7B8C-48B9-8B63-34B3B45CFAD3}" type="presParOf" srcId="{5E9193B4-9F72-41F4-8336-49650F943842}" destId="{77538F26-7202-4AC7-9BD4-1EFCDBDEB746}" srcOrd="0" destOrd="0" presId="urn:microsoft.com/office/officeart/2005/8/layout/orgChart1"/>
    <dgm:cxn modelId="{EA1B98B1-84EF-4BE3-8278-B3F06F0D7581}" type="presParOf" srcId="{77538F26-7202-4AC7-9BD4-1EFCDBDEB746}" destId="{5BEDE6B7-9A43-4E5B-AC21-E28A7B9259B2}" srcOrd="0" destOrd="0" presId="urn:microsoft.com/office/officeart/2005/8/layout/orgChart1"/>
    <dgm:cxn modelId="{7F09BEAC-231A-472A-95B9-5D9755BF7C75}" type="presParOf" srcId="{77538F26-7202-4AC7-9BD4-1EFCDBDEB746}" destId="{B0046B1B-C95A-4A31-8D8C-1C95140D68F4}" srcOrd="1" destOrd="0" presId="urn:microsoft.com/office/officeart/2005/8/layout/orgChart1"/>
    <dgm:cxn modelId="{773F1619-787A-4B6F-B97A-E6D115294234}" type="presParOf" srcId="{5E9193B4-9F72-41F4-8336-49650F943842}" destId="{9FD23A3E-769E-4007-B98F-818BF83F47D2}" srcOrd="1" destOrd="0" presId="urn:microsoft.com/office/officeart/2005/8/layout/orgChart1"/>
    <dgm:cxn modelId="{D3C90E08-E395-49D2-9832-D03465E92817}" type="presParOf" srcId="{5E9193B4-9F72-41F4-8336-49650F943842}" destId="{0EA7BA23-ACCC-43CB-B4A2-477DCC1A2573}" srcOrd="2" destOrd="0" presId="urn:microsoft.com/office/officeart/2005/8/layout/orgChart1"/>
    <dgm:cxn modelId="{2D43CF48-9E83-4C94-8F96-058DC2721440}" type="presParOf" srcId="{514BB020-045E-4146-82E7-B7A0165705C9}" destId="{4ABE990C-C5AE-4391-BD04-6605AB741CE2}" srcOrd="2" destOrd="0" presId="urn:microsoft.com/office/officeart/2005/8/layout/orgChart1"/>
    <dgm:cxn modelId="{F208975A-154F-4CF1-9920-65D08D49A329}" type="presParOf" srcId="{9952004F-DDFC-4909-B2E6-86A3F742E841}" destId="{351AA135-52B5-42EC-9CAD-FD73A3CF8055}" srcOrd="2" destOrd="0" presId="urn:microsoft.com/office/officeart/2005/8/layout/orgChart1"/>
    <dgm:cxn modelId="{A5932B3E-A69E-4BB5-B3E8-5B80C80156CE}" type="presParOf" srcId="{C13E7BC6-A7D1-4867-A402-E3DBBD6F360E}" destId="{C89A1221-BFB1-44A7-BF8A-7B759E3C05E4}" srcOrd="2" destOrd="0" presId="urn:microsoft.com/office/officeart/2005/8/layout/orgChart1"/>
    <dgm:cxn modelId="{79CEB51F-636A-42DA-B4EF-0E7B767D15C8}" type="presParOf" srcId="{C13E7BC6-A7D1-4867-A402-E3DBBD6F360E}" destId="{0E0C56B7-78B7-45D3-9B25-2CBBCDB98DF0}" srcOrd="3" destOrd="0" presId="urn:microsoft.com/office/officeart/2005/8/layout/orgChart1"/>
    <dgm:cxn modelId="{F2E967BA-9449-4B65-B138-215D78E7270D}" type="presParOf" srcId="{0E0C56B7-78B7-45D3-9B25-2CBBCDB98DF0}" destId="{7A74D5F2-66EF-48F5-96CA-BD72581C249A}" srcOrd="0" destOrd="0" presId="urn:microsoft.com/office/officeart/2005/8/layout/orgChart1"/>
    <dgm:cxn modelId="{1A361DC8-9C9E-46A3-B381-BB1F058D1513}" type="presParOf" srcId="{7A74D5F2-66EF-48F5-96CA-BD72581C249A}" destId="{A4D5DD27-5BB3-4B64-8CA8-3FEE9885A3EC}" srcOrd="0" destOrd="0" presId="urn:microsoft.com/office/officeart/2005/8/layout/orgChart1"/>
    <dgm:cxn modelId="{413FDE42-BD02-40B1-85CD-852CA7D87058}" type="presParOf" srcId="{7A74D5F2-66EF-48F5-96CA-BD72581C249A}" destId="{26F1BA27-726B-41BF-ADA1-18FFBF65F961}" srcOrd="1" destOrd="0" presId="urn:microsoft.com/office/officeart/2005/8/layout/orgChart1"/>
    <dgm:cxn modelId="{57C77778-3237-4E97-A9C2-F141D32B10F4}" type="presParOf" srcId="{0E0C56B7-78B7-45D3-9B25-2CBBCDB98DF0}" destId="{570EA582-E1C6-41BE-8775-E7AFF210A8CF}" srcOrd="1" destOrd="0" presId="urn:microsoft.com/office/officeart/2005/8/layout/orgChart1"/>
    <dgm:cxn modelId="{BF2EC8CF-2FC1-4F96-81BA-B635FBBC7883}" type="presParOf" srcId="{570EA582-E1C6-41BE-8775-E7AFF210A8CF}" destId="{5E548098-F3F4-42FE-97D6-B70D504ABD2C}" srcOrd="0" destOrd="0" presId="urn:microsoft.com/office/officeart/2005/8/layout/orgChart1"/>
    <dgm:cxn modelId="{36439C8F-0C53-4E52-AAD6-F9F9AD1E55DE}" type="presParOf" srcId="{570EA582-E1C6-41BE-8775-E7AFF210A8CF}" destId="{094AA4ED-FE19-41AC-B952-4F3A74EBEA5B}" srcOrd="1" destOrd="0" presId="urn:microsoft.com/office/officeart/2005/8/layout/orgChart1"/>
    <dgm:cxn modelId="{F0A654B2-C5F5-49BF-988C-78774CE53217}" type="presParOf" srcId="{094AA4ED-FE19-41AC-B952-4F3A74EBEA5B}" destId="{1A780AFF-7FAE-4189-AAFF-12AE19B4589E}" srcOrd="0" destOrd="0" presId="urn:microsoft.com/office/officeart/2005/8/layout/orgChart1"/>
    <dgm:cxn modelId="{FCAE9667-7808-4523-A4FA-22EF591AD9A1}" type="presParOf" srcId="{1A780AFF-7FAE-4189-AAFF-12AE19B4589E}" destId="{4F74D0F1-D46E-4842-9187-C07F2D519DB1}" srcOrd="0" destOrd="0" presId="urn:microsoft.com/office/officeart/2005/8/layout/orgChart1"/>
    <dgm:cxn modelId="{35B6CF92-A111-4407-89E8-3E5184EC3FF0}" type="presParOf" srcId="{1A780AFF-7FAE-4189-AAFF-12AE19B4589E}" destId="{7130280E-7952-4C16-9053-6378BE0C4AC0}" srcOrd="1" destOrd="0" presId="urn:microsoft.com/office/officeart/2005/8/layout/orgChart1"/>
    <dgm:cxn modelId="{7054C575-EA97-4317-A2DB-B949C2F28446}" type="presParOf" srcId="{094AA4ED-FE19-41AC-B952-4F3A74EBEA5B}" destId="{BB118AF1-7779-4DD2-9F0D-AEB23F477462}" srcOrd="1" destOrd="0" presId="urn:microsoft.com/office/officeart/2005/8/layout/orgChart1"/>
    <dgm:cxn modelId="{C74B8A8F-799E-4A08-999F-2DE6D71B6A3A}" type="presParOf" srcId="{BB118AF1-7779-4DD2-9F0D-AEB23F477462}" destId="{07B30685-9B10-4308-9F47-C7A215DBD97A}" srcOrd="0" destOrd="0" presId="urn:microsoft.com/office/officeart/2005/8/layout/orgChart1"/>
    <dgm:cxn modelId="{7971BF21-0A5B-4A14-A7D0-7CAD7F9D22A4}" type="presParOf" srcId="{BB118AF1-7779-4DD2-9F0D-AEB23F477462}" destId="{CD454412-6C00-469E-947C-564A0F61F548}" srcOrd="1" destOrd="0" presId="urn:microsoft.com/office/officeart/2005/8/layout/orgChart1"/>
    <dgm:cxn modelId="{4B958E96-BA1B-4589-9E27-D8FD0B841D46}" type="presParOf" srcId="{CD454412-6C00-469E-947C-564A0F61F548}" destId="{4DD38E9A-E0B7-4D04-AEAC-13B89E931460}" srcOrd="0" destOrd="0" presId="urn:microsoft.com/office/officeart/2005/8/layout/orgChart1"/>
    <dgm:cxn modelId="{FEE064CA-F0C0-4EB2-8207-9BE7C1E2370C}" type="presParOf" srcId="{4DD38E9A-E0B7-4D04-AEAC-13B89E931460}" destId="{F4ACCF01-A993-47B6-83B8-16FB5CE979A2}" srcOrd="0" destOrd="0" presId="urn:microsoft.com/office/officeart/2005/8/layout/orgChart1"/>
    <dgm:cxn modelId="{31DC835B-01AA-4BBA-9D1E-0B73D4350F6D}" type="presParOf" srcId="{4DD38E9A-E0B7-4D04-AEAC-13B89E931460}" destId="{E18E3EC1-9595-4B4A-BD1C-B95EC466EA0E}" srcOrd="1" destOrd="0" presId="urn:microsoft.com/office/officeart/2005/8/layout/orgChart1"/>
    <dgm:cxn modelId="{56EC58B7-65B9-4DCA-947B-276E75930C0A}" type="presParOf" srcId="{CD454412-6C00-469E-947C-564A0F61F548}" destId="{A8889216-E427-4FC3-9AE0-1D75C730113E}" srcOrd="1" destOrd="0" presId="urn:microsoft.com/office/officeart/2005/8/layout/orgChart1"/>
    <dgm:cxn modelId="{A211BC27-8C19-4B3F-BD52-7AD6D3E43385}" type="presParOf" srcId="{CD454412-6C00-469E-947C-564A0F61F548}" destId="{BF3328AC-A609-463F-B3BD-1B0D35316291}" srcOrd="2" destOrd="0" presId="urn:microsoft.com/office/officeart/2005/8/layout/orgChart1"/>
    <dgm:cxn modelId="{2C7CA8CF-855D-4B1D-B423-2A0632D07772}" type="presParOf" srcId="{094AA4ED-FE19-41AC-B952-4F3A74EBEA5B}" destId="{16CADC21-866D-4CBB-90E6-5E2BCAD9981D}" srcOrd="2" destOrd="0" presId="urn:microsoft.com/office/officeart/2005/8/layout/orgChart1"/>
    <dgm:cxn modelId="{A1C7B41E-5810-45C5-99BB-6B35EA1C85D9}" type="presParOf" srcId="{0E0C56B7-78B7-45D3-9B25-2CBBCDB98DF0}" destId="{B01D26C3-1B80-47F9-8D71-416E01910408}" srcOrd="2" destOrd="0" presId="urn:microsoft.com/office/officeart/2005/8/layout/orgChart1"/>
    <dgm:cxn modelId="{EE5BF155-3DFC-4BDF-929C-BC1A40DA6793}" type="presParOf" srcId="{963ECB08-78ED-4A5B-8F15-CBFBA4565500}" destId="{959586D4-D035-4E27-91C8-8025BC69831C}" srcOrd="2" destOrd="0" presId="urn:microsoft.com/office/officeart/2005/8/layout/orgChart1"/>
  </dgm:cxnLst>
  <dgm:bg>
    <a:effectLst>
      <a:outerShdw blurRad="50800" dist="38100" dir="2700000" algn="tl" rotWithShape="0">
        <a:prstClr val="black">
          <a:alpha val="40000"/>
        </a:prstClr>
      </a:outerShdw>
    </a:effectLst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B30685-9B10-4308-9F47-C7A215DBD97A}">
      <dsp:nvSpPr>
        <dsp:cNvPr id="0" name=""/>
        <dsp:cNvSpPr/>
      </dsp:nvSpPr>
      <dsp:spPr>
        <a:xfrm>
          <a:off x="2861636" y="3015041"/>
          <a:ext cx="235463" cy="7220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22088"/>
              </a:lnTo>
              <a:lnTo>
                <a:pt x="235463" y="722088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548098-F3F4-42FE-97D6-B70D504ABD2C}">
      <dsp:nvSpPr>
        <dsp:cNvPr id="0" name=""/>
        <dsp:cNvSpPr/>
      </dsp:nvSpPr>
      <dsp:spPr>
        <a:xfrm>
          <a:off x="3443820" y="1900512"/>
          <a:ext cx="91440" cy="32964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29649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9A1221-BFB1-44A7-BF8A-7B759E3C05E4}">
      <dsp:nvSpPr>
        <dsp:cNvPr id="0" name=""/>
        <dsp:cNvSpPr/>
      </dsp:nvSpPr>
      <dsp:spPr>
        <a:xfrm>
          <a:off x="2539836" y="785984"/>
          <a:ext cx="949704" cy="3296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824"/>
              </a:lnTo>
              <a:lnTo>
                <a:pt x="949704" y="164824"/>
              </a:lnTo>
              <a:lnTo>
                <a:pt x="949704" y="329649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7610EB-A592-4E4B-8C62-B6C985710D16}">
      <dsp:nvSpPr>
        <dsp:cNvPr id="0" name=""/>
        <dsp:cNvSpPr/>
      </dsp:nvSpPr>
      <dsp:spPr>
        <a:xfrm>
          <a:off x="962228" y="3015041"/>
          <a:ext cx="235463" cy="7220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22088"/>
              </a:lnTo>
              <a:lnTo>
                <a:pt x="235463" y="722088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6F3990-10D3-49F3-8F0F-C1DECB658824}">
      <dsp:nvSpPr>
        <dsp:cNvPr id="0" name=""/>
        <dsp:cNvSpPr/>
      </dsp:nvSpPr>
      <dsp:spPr>
        <a:xfrm>
          <a:off x="1544412" y="1900512"/>
          <a:ext cx="91440" cy="32964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29649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7AD24F-9022-41B2-89AA-F83F0ADAFFC9}">
      <dsp:nvSpPr>
        <dsp:cNvPr id="0" name=""/>
        <dsp:cNvSpPr/>
      </dsp:nvSpPr>
      <dsp:spPr>
        <a:xfrm>
          <a:off x="1590132" y="785984"/>
          <a:ext cx="949704" cy="329649"/>
        </a:xfrm>
        <a:custGeom>
          <a:avLst/>
          <a:gdLst/>
          <a:ahLst/>
          <a:cxnLst/>
          <a:rect l="0" t="0" r="0" b="0"/>
          <a:pathLst>
            <a:path>
              <a:moveTo>
                <a:pt x="949704" y="0"/>
              </a:moveTo>
              <a:lnTo>
                <a:pt x="949704" y="164824"/>
              </a:lnTo>
              <a:lnTo>
                <a:pt x="0" y="164824"/>
              </a:lnTo>
              <a:lnTo>
                <a:pt x="0" y="329649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FAAE0C-7593-48AE-BFCC-3BA6C038F0F0}">
      <dsp:nvSpPr>
        <dsp:cNvPr id="0" name=""/>
        <dsp:cNvSpPr/>
      </dsp:nvSpPr>
      <dsp:spPr>
        <a:xfrm>
          <a:off x="1754956" y="1104"/>
          <a:ext cx="1569758" cy="784879"/>
        </a:xfrm>
        <a:prstGeom prst="rect">
          <a:avLst/>
        </a:prstGeom>
        <a:solidFill>
          <a:srgbClr val="BBE0E3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sz="1800" b="0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ea typeface="+mn-ea"/>
              <a:cs typeface="+mn-cs"/>
            </a:rPr>
            <a:t>Tránsito Rápido</a:t>
          </a:r>
        </a:p>
      </dsp:txBody>
      <dsp:txXfrm>
        <a:off x="1754956" y="1104"/>
        <a:ext cx="1569758" cy="784879"/>
      </dsp:txXfrm>
    </dsp:sp>
    <dsp:sp modelId="{1FD3DBB2-0DB3-4171-8263-9A5445D99B0E}">
      <dsp:nvSpPr>
        <dsp:cNvPr id="0" name=""/>
        <dsp:cNvSpPr/>
      </dsp:nvSpPr>
      <dsp:spPr>
        <a:xfrm>
          <a:off x="805252" y="1115633"/>
          <a:ext cx="1569758" cy="784879"/>
        </a:xfrm>
        <a:prstGeom prst="rect">
          <a:avLst/>
        </a:prstGeom>
        <a:solidFill>
          <a:srgbClr val="BBE0E3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sz="1500" b="0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ea typeface="+mn-ea"/>
              <a:cs typeface="+mn-cs"/>
            </a:rPr>
            <a:t>Absorción rápida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sz="1500" b="0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ea typeface="+mn-ea"/>
              <a:cs typeface="+mn-cs"/>
            </a:rPr>
            <a:t>Glucosa</a:t>
          </a:r>
        </a:p>
      </dsp:txBody>
      <dsp:txXfrm>
        <a:off x="805252" y="1115633"/>
        <a:ext cx="1569758" cy="784879"/>
      </dsp:txXfrm>
    </dsp:sp>
    <dsp:sp modelId="{009D4F58-6782-49C9-B18F-F84781612BC0}">
      <dsp:nvSpPr>
        <dsp:cNvPr id="0" name=""/>
        <dsp:cNvSpPr/>
      </dsp:nvSpPr>
      <dsp:spPr>
        <a:xfrm>
          <a:off x="805252" y="2230162"/>
          <a:ext cx="1569758" cy="784879"/>
        </a:xfrm>
        <a:prstGeom prst="rect">
          <a:avLst/>
        </a:prstGeom>
        <a:solidFill>
          <a:srgbClr val="BBE0E3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sz="1500" b="1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ea typeface="+mn-ea"/>
              <a:cs typeface="+mn-cs"/>
            </a:rPr>
            <a:t>Aumento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sz="1500" b="1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ea typeface="+mn-ea"/>
              <a:cs typeface="+mn-cs"/>
            </a:rPr>
            <a:t>insulina</a:t>
          </a:r>
        </a:p>
      </dsp:txBody>
      <dsp:txXfrm>
        <a:off x="805252" y="2230162"/>
        <a:ext cx="1569758" cy="784879"/>
      </dsp:txXfrm>
    </dsp:sp>
    <dsp:sp modelId="{5BEDE6B7-9A43-4E5B-AC21-E28A7B9259B2}">
      <dsp:nvSpPr>
        <dsp:cNvPr id="0" name=""/>
        <dsp:cNvSpPr/>
      </dsp:nvSpPr>
      <dsp:spPr>
        <a:xfrm>
          <a:off x="1197692" y="3344690"/>
          <a:ext cx="1569758" cy="784879"/>
        </a:xfrm>
        <a:prstGeom prst="rect">
          <a:avLst/>
        </a:prstGeom>
        <a:solidFill>
          <a:srgbClr val="BBE0E3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>
          <a:glow rad="101600">
            <a:schemeClr val="accent2">
              <a:satMod val="175000"/>
              <a:alpha val="40000"/>
            </a:schemeClr>
          </a:glow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sz="1800" b="1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omic Sans MS" panose="030F0702030302020204" pitchFamily="66" charset="0"/>
              <a:ea typeface="+mn-ea"/>
              <a:cs typeface="+mn-cs"/>
            </a:rPr>
            <a:t>Hipoglicemia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sz="1800" b="1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omic Sans MS" panose="030F0702030302020204" pitchFamily="66" charset="0"/>
              <a:ea typeface="+mn-ea"/>
              <a:cs typeface="+mn-cs"/>
            </a:rPr>
            <a:t>postprandial</a:t>
          </a:r>
        </a:p>
      </dsp:txBody>
      <dsp:txXfrm>
        <a:off x="1197692" y="3344690"/>
        <a:ext cx="1569758" cy="784879"/>
      </dsp:txXfrm>
    </dsp:sp>
    <dsp:sp modelId="{A4D5DD27-5BB3-4B64-8CA8-3FEE9885A3EC}">
      <dsp:nvSpPr>
        <dsp:cNvPr id="0" name=""/>
        <dsp:cNvSpPr/>
      </dsp:nvSpPr>
      <dsp:spPr>
        <a:xfrm>
          <a:off x="2704660" y="1115633"/>
          <a:ext cx="1569758" cy="784879"/>
        </a:xfrm>
        <a:prstGeom prst="rect">
          <a:avLst/>
        </a:prstGeom>
        <a:solidFill>
          <a:srgbClr val="BBE0E3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sz="1500" b="0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ea typeface="+mn-ea"/>
              <a:cs typeface="+mn-cs"/>
            </a:rPr>
            <a:t>Quimo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sz="1500" b="0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ea typeface="+mn-ea"/>
              <a:cs typeface="+mn-cs"/>
            </a:rPr>
            <a:t>hipertónico</a:t>
          </a:r>
        </a:p>
      </dsp:txBody>
      <dsp:txXfrm>
        <a:off x="2704660" y="1115633"/>
        <a:ext cx="1569758" cy="784879"/>
      </dsp:txXfrm>
    </dsp:sp>
    <dsp:sp modelId="{4F74D0F1-D46E-4842-9187-C07F2D519DB1}">
      <dsp:nvSpPr>
        <dsp:cNvPr id="0" name=""/>
        <dsp:cNvSpPr/>
      </dsp:nvSpPr>
      <dsp:spPr>
        <a:xfrm>
          <a:off x="2704660" y="2230162"/>
          <a:ext cx="1569758" cy="784879"/>
        </a:xfrm>
        <a:prstGeom prst="rect">
          <a:avLst/>
        </a:prstGeom>
        <a:solidFill>
          <a:srgbClr val="BBE0E3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sz="1500" b="1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ea typeface="+mn-ea"/>
              <a:cs typeface="+mn-cs"/>
            </a:rPr>
            <a:t>Mueve agua 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sz="1500" b="1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ea typeface="+mn-ea"/>
              <a:cs typeface="+mn-cs"/>
            </a:rPr>
            <a:t>a la luz</a:t>
          </a:r>
        </a:p>
      </dsp:txBody>
      <dsp:txXfrm>
        <a:off x="2704660" y="2230162"/>
        <a:ext cx="1569758" cy="784879"/>
      </dsp:txXfrm>
    </dsp:sp>
    <dsp:sp modelId="{F4ACCF01-A993-47B6-83B8-16FB5CE979A2}">
      <dsp:nvSpPr>
        <dsp:cNvPr id="0" name=""/>
        <dsp:cNvSpPr/>
      </dsp:nvSpPr>
      <dsp:spPr>
        <a:xfrm>
          <a:off x="3097100" y="3344690"/>
          <a:ext cx="1569758" cy="784879"/>
        </a:xfrm>
        <a:prstGeom prst="rect">
          <a:avLst/>
        </a:prstGeom>
        <a:solidFill>
          <a:srgbClr val="BBE0E3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>
          <a:glow rad="101600">
            <a:schemeClr val="accent2">
              <a:satMod val="175000"/>
              <a:alpha val="40000"/>
            </a:schemeClr>
          </a:glow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sz="1800" b="1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omic Sans MS" panose="030F0702030302020204" pitchFamily="66" charset="0"/>
              <a:ea typeface="+mn-ea"/>
              <a:cs typeface="+mn-cs"/>
            </a:rPr>
            <a:t>Hipovolemia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sz="1800" b="1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omic Sans MS" panose="030F0702030302020204" pitchFamily="66" charset="0"/>
              <a:ea typeface="+mn-ea"/>
              <a:cs typeface="+mn-cs"/>
            </a:rPr>
            <a:t>Hipotensió</a:t>
          </a:r>
          <a:r>
            <a:rPr kumimoji="0" lang="es-ES_tradnl" sz="1500" b="1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omic Sans MS" panose="030F0702030302020204" pitchFamily="66" charset="0"/>
              <a:ea typeface="+mn-ea"/>
              <a:cs typeface="+mn-cs"/>
            </a:rPr>
            <a:t>n</a:t>
          </a:r>
        </a:p>
      </dsp:txBody>
      <dsp:txXfrm>
        <a:off x="3097100" y="3344690"/>
        <a:ext cx="1569758" cy="7848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03E47D-624E-4EA9-8263-134BB199B322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59138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6C4CB9-5A0A-45A9-8AF1-861D4F25A8A5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7409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7A1BAA-E7D4-45DE-B743-2AC936E41C36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41341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54DA971-CB20-4470-A713-11A1CFD8199A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5183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C47B3C-51DF-4B37-B9DE-2D6F195DF2D8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37193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63B274-4BEC-47CF-AD8C-1DC2B4111EDB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79648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D60BAD-C6BF-4C9F-B6B2-1EBFDD2F76DE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94278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16E96E-5277-496F-9B73-16F457B8612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50860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1E6C2D-877D-4B4A-87BC-29A7423CC82A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831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4DB5BB-F3A9-446D-A27A-953D92E4C3A0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1728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99C4F3-B0A1-4297-A9EE-723F37FAAF85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60508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C47A34-0BA6-474C-AEAE-28358F9769AB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23903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effectLst/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effectLst/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effectLst/>
                <a:latin typeface="+mn-lt"/>
              </a:defRPr>
            </a:lvl1pPr>
          </a:lstStyle>
          <a:p>
            <a:fld id="{9E4ED3C2-3E81-489E-8504-AC4EB70DC028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7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7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emf"/><Relationship Id="rId2" Type="http://schemas.openxmlformats.org/officeDocument/2006/relationships/image" Target="../media/image96.emf"/><Relationship Id="rId1" Type="http://schemas.openxmlformats.org/officeDocument/2006/relationships/slideLayout" Target="../slideLayouts/slideLayout1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emf"/><Relationship Id="rId1" Type="http://schemas.openxmlformats.org/officeDocument/2006/relationships/slideLayout" Target="../slideLayouts/slideLayout12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emf"/><Relationship Id="rId2" Type="http://schemas.openxmlformats.org/officeDocument/2006/relationships/image" Target="../media/image99.e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2.emf"/><Relationship Id="rId4" Type="http://schemas.openxmlformats.org/officeDocument/2006/relationships/image" Target="../media/image101.emf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mag.org/cgi/content/summary/sci;307/5717/1895" TargetMode="External"/><Relationship Id="rId2" Type="http://schemas.openxmlformats.org/officeDocument/2006/relationships/hyperlink" Target="http://arbl.cvmbs.colostate.edu/hbooks/pathphys/digestion/index.html" TargetMode="Externa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jpe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pn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jpeg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jpeg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1.png"/><Relationship Id="rId4" Type="http://schemas.openxmlformats.org/officeDocument/2006/relationships/image" Target="../media/image60.jpe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5.png"/><Relationship Id="rId5" Type="http://schemas.microsoft.com/office/2007/relationships/hdphoto" Target="../media/hdphoto3.wdp"/><Relationship Id="rId4" Type="http://schemas.openxmlformats.org/officeDocument/2006/relationships/image" Target="../media/image64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emf"/><Relationship Id="rId2" Type="http://schemas.openxmlformats.org/officeDocument/2006/relationships/image" Target="../media/image70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iencemag.org/cgi/content/summary/sci;307/5717/1895" TargetMode="External"/><Relationship Id="rId1" Type="http://schemas.openxmlformats.org/officeDocument/2006/relationships/slideLayout" Target="../slideLayouts/slideLayout1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1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1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5.jpeg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1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emf"/><Relationship Id="rId2" Type="http://schemas.openxmlformats.org/officeDocument/2006/relationships/image" Target="../media/image8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4.emf"/><Relationship Id="rId5" Type="http://schemas.openxmlformats.org/officeDocument/2006/relationships/image" Target="../media/image83.emf"/><Relationship Id="rId4" Type="http://schemas.openxmlformats.org/officeDocument/2006/relationships/image" Target="../media/image82.emf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emf"/><Relationship Id="rId2" Type="http://schemas.openxmlformats.org/officeDocument/2006/relationships/image" Target="../media/image85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8.emf"/><Relationship Id="rId4" Type="http://schemas.openxmlformats.org/officeDocument/2006/relationships/image" Target="../media/image87.emf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7" name="Text Box 3"/>
          <p:cNvSpPr txBox="1">
            <a:spLocks noChangeArrowheads="1"/>
          </p:cNvSpPr>
          <p:nvPr/>
        </p:nvSpPr>
        <p:spPr bwMode="auto">
          <a:xfrm>
            <a:off x="1390650" y="1022350"/>
            <a:ext cx="6364288" cy="4613275"/>
          </a:xfrm>
          <a:prstGeom prst="rect">
            <a:avLst/>
          </a:prstGeom>
          <a:solidFill>
            <a:srgbClr val="FBD5E8"/>
          </a:solidFill>
          <a:ln w="9525">
            <a:solidFill>
              <a:srgbClr val="D60057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Universidad de los Andes</a:t>
            </a:r>
          </a:p>
          <a:p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FISIOLOGIA para MEDICINA</a:t>
            </a:r>
          </a:p>
          <a:p>
            <a:endParaRPr lang="es-ES" sz="24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r>
              <a:rPr lang="es-ES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FISIOLOGÍA </a:t>
            </a:r>
          </a:p>
          <a:p>
            <a:r>
              <a:rPr lang="es-ES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DEL </a:t>
            </a:r>
          </a:p>
          <a:p>
            <a:r>
              <a:rPr lang="es-ES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APARATO DIGESTIVO </a:t>
            </a:r>
            <a:endParaRPr lang="es-ES" sz="40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endParaRPr lang="es-ES" sz="32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r>
              <a:rPr lang="es-ES" sz="3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2018</a:t>
            </a:r>
            <a:endParaRPr lang="es-ES" sz="36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endParaRPr lang="es-ES" sz="28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Ximena Páez</a:t>
            </a:r>
          </a:p>
        </p:txBody>
      </p:sp>
      <p:pic>
        <p:nvPicPr>
          <p:cNvPr id="72708" name="Picture 4" descr="human-digestive-syste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2" y="4005263"/>
            <a:ext cx="1633077" cy="23760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708" name="Picture 4" descr="REGIONES GASTRICAS"/>
          <p:cNvPicPr>
            <a:picLocks noChangeAspect="1" noChangeArrowheads="1"/>
          </p:cNvPicPr>
          <p:nvPr/>
        </p:nvPicPr>
        <p:blipFill>
          <a:blip r:embed="rId2">
            <a:lum bright="-48000" contrast="6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00" b="16727"/>
          <a:stretch>
            <a:fillRect/>
          </a:stretch>
        </p:blipFill>
        <p:spPr bwMode="auto">
          <a:xfrm>
            <a:off x="2339975" y="576263"/>
            <a:ext cx="4968875" cy="544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0716" name="Rectangle 12"/>
          <p:cNvSpPr>
            <a:spLocks noChangeArrowheads="1"/>
          </p:cNvSpPr>
          <p:nvPr/>
        </p:nvSpPr>
        <p:spPr bwMode="auto">
          <a:xfrm>
            <a:off x="5724525" y="2060575"/>
            <a:ext cx="1512888" cy="1152525"/>
          </a:xfrm>
          <a:prstGeom prst="rect">
            <a:avLst/>
          </a:prstGeom>
          <a:noFill/>
          <a:ln w="28575">
            <a:solidFill>
              <a:srgbClr val="FF71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0717" name="Rectangle 13"/>
          <p:cNvSpPr>
            <a:spLocks noChangeArrowheads="1"/>
          </p:cNvSpPr>
          <p:nvPr/>
        </p:nvSpPr>
        <p:spPr bwMode="auto">
          <a:xfrm>
            <a:off x="4500563" y="4581525"/>
            <a:ext cx="1800225" cy="1008063"/>
          </a:xfrm>
          <a:prstGeom prst="rect">
            <a:avLst/>
          </a:prstGeom>
          <a:noFill/>
          <a:ln w="28575">
            <a:solidFill>
              <a:srgbClr val="B80088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0719" name="Rectangle 15"/>
          <p:cNvSpPr>
            <a:spLocks noChangeArrowheads="1"/>
          </p:cNvSpPr>
          <p:nvPr/>
        </p:nvSpPr>
        <p:spPr bwMode="auto">
          <a:xfrm>
            <a:off x="6410674" y="521155"/>
            <a:ext cx="2193229" cy="369332"/>
          </a:xfrm>
          <a:prstGeom prst="rect">
            <a:avLst/>
          </a:prstGeom>
          <a:solidFill>
            <a:srgbClr val="96D0D4"/>
          </a:solidFill>
          <a:ln w="28575">
            <a:solidFill>
              <a:srgbClr val="007673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>
                <a:effectLst/>
              </a:rPr>
              <a:t>III. MOTILIDAD</a:t>
            </a:r>
          </a:p>
        </p:txBody>
      </p:sp>
      <p:sp>
        <p:nvSpPr>
          <p:cNvPr id="200722" name="Oval 18"/>
          <p:cNvSpPr>
            <a:spLocks noChangeArrowheads="1"/>
          </p:cNvSpPr>
          <p:nvPr/>
        </p:nvSpPr>
        <p:spPr bwMode="auto">
          <a:xfrm>
            <a:off x="3708400" y="1196975"/>
            <a:ext cx="647700" cy="215900"/>
          </a:xfrm>
          <a:prstGeom prst="ellipse">
            <a:avLst/>
          </a:prstGeom>
          <a:noFill/>
          <a:ln w="28575" algn="ctr">
            <a:solidFill>
              <a:srgbClr val="CC000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00723" name="Oval 19"/>
          <p:cNvSpPr>
            <a:spLocks noChangeArrowheads="1"/>
          </p:cNvSpPr>
          <p:nvPr/>
        </p:nvSpPr>
        <p:spPr bwMode="auto">
          <a:xfrm rot="-2326943">
            <a:off x="2773363" y="4581525"/>
            <a:ext cx="277812" cy="527050"/>
          </a:xfrm>
          <a:prstGeom prst="ellipse">
            <a:avLst/>
          </a:prstGeom>
          <a:noFill/>
          <a:ln w="28575" algn="ctr">
            <a:solidFill>
              <a:srgbClr val="CC000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00724" name="Rectangle 20"/>
          <p:cNvSpPr>
            <a:spLocks noChangeArrowheads="1"/>
          </p:cNvSpPr>
          <p:nvPr/>
        </p:nvSpPr>
        <p:spPr bwMode="auto">
          <a:xfrm>
            <a:off x="2087828" y="1771642"/>
            <a:ext cx="1300162" cy="669925"/>
          </a:xfrm>
          <a:prstGeom prst="rect">
            <a:avLst/>
          </a:prstGeom>
          <a:solidFill>
            <a:srgbClr val="FFD9EC"/>
          </a:solidFill>
          <a:ln w="28575">
            <a:solidFill>
              <a:srgbClr val="EE00EE"/>
            </a:solidFill>
            <a:miter lim="800000"/>
            <a:headEnd/>
            <a:tailEnd/>
          </a:ln>
          <a:effectLst>
            <a:outerShdw dist="28398" dir="3806097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/>
              </a:rPr>
              <a:t>Estómago </a:t>
            </a:r>
          </a:p>
          <a:p>
            <a:r>
              <a:rPr lang="es-ES" sz="1800" b="0">
                <a:effectLst/>
              </a:rPr>
              <a:t>proximal</a:t>
            </a:r>
          </a:p>
        </p:txBody>
      </p:sp>
      <p:sp>
        <p:nvSpPr>
          <p:cNvPr id="200725" name="Rectangle 21"/>
          <p:cNvSpPr>
            <a:spLocks noChangeArrowheads="1"/>
          </p:cNvSpPr>
          <p:nvPr/>
        </p:nvSpPr>
        <p:spPr bwMode="auto">
          <a:xfrm>
            <a:off x="1462088" y="3381375"/>
            <a:ext cx="1300162" cy="669925"/>
          </a:xfrm>
          <a:prstGeom prst="rect">
            <a:avLst/>
          </a:prstGeom>
          <a:solidFill>
            <a:srgbClr val="FF9DCE"/>
          </a:solidFill>
          <a:ln w="28575">
            <a:solidFill>
              <a:srgbClr val="CC0099"/>
            </a:solidFill>
            <a:miter lim="800000"/>
            <a:headEnd/>
            <a:tailEnd/>
          </a:ln>
          <a:effectLst>
            <a:outerShdw dist="28398" dir="1593903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/>
              </a:rPr>
              <a:t>Estómago </a:t>
            </a:r>
          </a:p>
          <a:p>
            <a:r>
              <a:rPr lang="es-ES" sz="1800" b="0">
                <a:effectLst/>
              </a:rPr>
              <a:t>distal</a:t>
            </a:r>
          </a:p>
        </p:txBody>
      </p:sp>
      <p:sp>
        <p:nvSpPr>
          <p:cNvPr id="200726" name="Text Box 22"/>
          <p:cNvSpPr txBox="1">
            <a:spLocks noChangeArrowheads="1"/>
          </p:cNvSpPr>
          <p:nvPr/>
        </p:nvSpPr>
        <p:spPr bwMode="auto">
          <a:xfrm>
            <a:off x="3962400" y="1971675"/>
            <a:ext cx="1471878" cy="707886"/>
          </a:xfrm>
          <a:prstGeom prst="rect">
            <a:avLst/>
          </a:prstGeom>
          <a:solidFill>
            <a:srgbClr val="FFD9EC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Reservorio</a:t>
            </a:r>
          </a:p>
          <a:p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Secreción</a:t>
            </a:r>
          </a:p>
        </p:txBody>
      </p:sp>
      <p:sp>
        <p:nvSpPr>
          <p:cNvPr id="200727" name="Text Box 23"/>
          <p:cNvSpPr txBox="1">
            <a:spLocks noChangeArrowheads="1"/>
          </p:cNvSpPr>
          <p:nvPr/>
        </p:nvSpPr>
        <p:spPr bwMode="auto">
          <a:xfrm>
            <a:off x="3087996" y="3661569"/>
            <a:ext cx="1412567" cy="646331"/>
          </a:xfrm>
          <a:prstGeom prst="rect">
            <a:avLst/>
          </a:prstGeom>
          <a:solidFill>
            <a:srgbClr val="FF9DCE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Mezcla</a:t>
            </a:r>
          </a:p>
          <a:p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Trituración</a:t>
            </a:r>
          </a:p>
        </p:txBody>
      </p:sp>
      <p:sp>
        <p:nvSpPr>
          <p:cNvPr id="200728" name="Text Box 24"/>
          <p:cNvSpPr txBox="1">
            <a:spLocks noChangeArrowheads="1"/>
          </p:cNvSpPr>
          <p:nvPr/>
        </p:nvSpPr>
        <p:spPr bwMode="auto">
          <a:xfrm>
            <a:off x="2186555" y="654050"/>
            <a:ext cx="1401763" cy="75882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>
                <a:effectLst/>
              </a:rPr>
              <a:t>EEI</a:t>
            </a:r>
          </a:p>
          <a:p>
            <a:r>
              <a:rPr lang="es-ES_tradnl" sz="1400">
                <a:effectLst/>
              </a:rPr>
              <a:t>PREVENCIÓN</a:t>
            </a:r>
          </a:p>
          <a:p>
            <a:r>
              <a:rPr lang="es-ES_tradnl" sz="1400">
                <a:effectLst/>
              </a:rPr>
              <a:t> REFLUJO</a:t>
            </a:r>
          </a:p>
        </p:txBody>
      </p:sp>
      <p:sp>
        <p:nvSpPr>
          <p:cNvPr id="200729" name="Text Box 25"/>
          <p:cNvSpPr txBox="1">
            <a:spLocks noChangeArrowheads="1"/>
          </p:cNvSpPr>
          <p:nvPr/>
        </p:nvSpPr>
        <p:spPr bwMode="auto">
          <a:xfrm>
            <a:off x="899592" y="4326731"/>
            <a:ext cx="1574800" cy="75882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>
                <a:effectLst/>
              </a:rPr>
              <a:t>PÍLORO</a:t>
            </a:r>
          </a:p>
          <a:p>
            <a:r>
              <a:rPr lang="es-ES_tradnl" sz="1400">
                <a:effectLst/>
              </a:rPr>
              <a:t>CONTROL </a:t>
            </a:r>
          </a:p>
          <a:p>
            <a:r>
              <a:rPr lang="es-ES_tradnl" sz="1400">
                <a:effectLst/>
              </a:rPr>
              <a:t>VACIAMIENTO</a:t>
            </a:r>
          </a:p>
        </p:txBody>
      </p:sp>
      <p:sp>
        <p:nvSpPr>
          <p:cNvPr id="200730" name="Text Box 26"/>
          <p:cNvSpPr txBox="1">
            <a:spLocks noChangeArrowheads="1"/>
          </p:cNvSpPr>
          <p:nvPr/>
        </p:nvSpPr>
        <p:spPr bwMode="auto">
          <a:xfrm>
            <a:off x="438187" y="484642"/>
            <a:ext cx="780984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271962" y="6403429"/>
            <a:ext cx="528061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eaLnBrk="0" hangingPunct="0">
              <a:buClr>
                <a:schemeClr val="tx1"/>
              </a:buClr>
            </a:pPr>
            <a:r>
              <a:rPr lang="en-US" sz="1100" b="0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M. Barrett. </a:t>
            </a:r>
            <a:r>
              <a:rPr lang="en-US" sz="1100" b="0" i="1" dirty="0">
                <a:latin typeface="Times New Roman" pitchFamily="18" charset="0"/>
                <a:cs typeface="Times New Roman" pitchFamily="18" charset="0"/>
              </a:rPr>
              <a:t>Gastrointestinal Physiology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Lange Physiology Series. McGraw-Hill,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2006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0716" grpId="0" animBg="1"/>
      <p:bldP spid="200717" grpId="0" animBg="1"/>
      <p:bldP spid="200722" grpId="0" animBg="1"/>
      <p:bldP spid="200723" grpId="0" animBg="1"/>
      <p:bldP spid="200724" grpId="0" animBg="1"/>
      <p:bldP spid="200725" grpId="0" animBg="1"/>
      <p:bldP spid="200728" grpId="0" animBg="1"/>
      <p:bldP spid="200729" grpId="0" animBg="1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6485069" y="650656"/>
            <a:ext cx="2087431" cy="400110"/>
          </a:xfrm>
          <a:prstGeom prst="rect">
            <a:avLst/>
          </a:prstGeom>
          <a:solidFill>
            <a:srgbClr val="BBE0E3"/>
          </a:solidFill>
          <a:ln w="9525">
            <a:solidFill>
              <a:srgbClr val="4AABB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0" i="0" u="non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uLnTx/>
                <a:uFillTx/>
              </a:rPr>
              <a:t>6. Gastrectomía</a:t>
            </a: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6437937" y="1944607"/>
            <a:ext cx="2132012" cy="944563"/>
          </a:xfrm>
          <a:prstGeom prst="rect">
            <a:avLst/>
          </a:prstGeom>
          <a:noFill/>
          <a:ln w="28575">
            <a:solidFill>
              <a:srgbClr val="0099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Tránsito rápido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de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Quimo inadecuado</a:t>
            </a: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6291262" y="1184115"/>
            <a:ext cx="2281238" cy="669925"/>
          </a:xfrm>
          <a:prstGeom prst="rect">
            <a:avLst/>
          </a:prstGeom>
          <a:solidFill>
            <a:srgbClr val="FFCCCC"/>
          </a:solidFill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uLnTx/>
                <a:uFillTx/>
              </a:rPr>
              <a:t>“Síndrome de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uLnTx/>
                <a:uFillTx/>
              </a:rPr>
              <a:t>vaciamiento rápido”</a:t>
            </a:r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5793412" y="4686221"/>
            <a:ext cx="2776537" cy="1187450"/>
          </a:xfrm>
          <a:prstGeom prst="rect">
            <a:avLst/>
          </a:prstGeom>
          <a:solidFill>
            <a:srgbClr val="FFEFE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¡</a:t>
            </a:r>
            <a:r>
              <a:rPr kumimoji="0" lang="es-E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Sin embargo,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se puede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vivir sin estómago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!</a:t>
            </a:r>
          </a:p>
        </p:txBody>
      </p:sp>
      <p:graphicFrame>
        <p:nvGraphicFramePr>
          <p:cNvPr id="18" name="Diagrama 17"/>
          <p:cNvGraphicFramePr/>
          <p:nvPr>
            <p:extLst>
              <p:ext uri="{D42A27DB-BD31-4B8C-83A1-F6EECF244321}">
                <p14:modId xmlns:p14="http://schemas.microsoft.com/office/powerpoint/2010/main" val="810436277"/>
              </p:ext>
            </p:extLst>
          </p:nvPr>
        </p:nvGraphicFramePr>
        <p:xfrm>
          <a:off x="611188" y="611188"/>
          <a:ext cx="5472112" cy="4130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9" name="Text Box 30"/>
          <p:cNvSpPr txBox="1">
            <a:spLocks noChangeArrowheads="1"/>
          </p:cNvSpPr>
          <p:nvPr/>
        </p:nvSpPr>
        <p:spPr bwMode="auto">
          <a:xfrm>
            <a:off x="2915816" y="5075238"/>
            <a:ext cx="1306513" cy="139700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SÍNTOMAS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ES_tradnl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Hipotensión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ES_tradnl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Mareos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ES_tradnl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Sudoración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ES_tradnl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Taquicardia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ES_tradnl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Temblor</a:t>
            </a:r>
          </a:p>
        </p:txBody>
      </p:sp>
      <p:sp>
        <p:nvSpPr>
          <p:cNvPr id="20" name="Line 32"/>
          <p:cNvSpPr>
            <a:spLocks noChangeShapeType="1"/>
          </p:cNvSpPr>
          <p:nvPr/>
        </p:nvSpPr>
        <p:spPr bwMode="auto">
          <a:xfrm>
            <a:off x="2267744" y="4786313"/>
            <a:ext cx="0" cy="576262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VE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1" name="Line 33"/>
          <p:cNvSpPr>
            <a:spLocks noChangeShapeType="1"/>
          </p:cNvSpPr>
          <p:nvPr/>
        </p:nvSpPr>
        <p:spPr bwMode="auto">
          <a:xfrm>
            <a:off x="2267744" y="5362575"/>
            <a:ext cx="6477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VE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2" name="Line 35"/>
          <p:cNvSpPr>
            <a:spLocks noChangeShapeType="1"/>
          </p:cNvSpPr>
          <p:nvPr/>
        </p:nvSpPr>
        <p:spPr bwMode="auto">
          <a:xfrm>
            <a:off x="5004594" y="4786313"/>
            <a:ext cx="0" cy="576262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VE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3" name="Line 37"/>
          <p:cNvSpPr>
            <a:spLocks noChangeShapeType="1"/>
          </p:cNvSpPr>
          <p:nvPr/>
        </p:nvSpPr>
        <p:spPr bwMode="auto">
          <a:xfrm flipH="1">
            <a:off x="4212432" y="5362575"/>
            <a:ext cx="792162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VE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630119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7" grpId="0" animBg="1"/>
      <p:bldGraphic spid="18" grpId="0">
        <p:bldAsOne/>
      </p:bldGraphic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5" descr="patologia estomago 7"/>
          <p:cNvPicPr>
            <a:picLocks noChangeAspect="1" noChangeArrowheads="1"/>
          </p:cNvPicPr>
          <p:nvPr/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05"/>
          <a:stretch>
            <a:fillRect/>
          </a:stretch>
        </p:blipFill>
        <p:spPr bwMode="auto">
          <a:xfrm>
            <a:off x="2411413" y="0"/>
            <a:ext cx="3908425" cy="6453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460375" y="418196"/>
            <a:ext cx="1837362" cy="646331"/>
          </a:xfrm>
          <a:prstGeom prst="rect">
            <a:avLst/>
          </a:prstGeom>
          <a:solidFill>
            <a:srgbClr val="BBE0E3"/>
          </a:solidFill>
          <a:ln w="28575">
            <a:solidFill>
              <a:srgbClr val="4AABB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uLnTx/>
                <a:uFillTx/>
              </a:rPr>
              <a:t>7. Obstrucción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uLnTx/>
                <a:uFillTx/>
              </a:rPr>
              <a:t>pilórica</a:t>
            </a:r>
          </a:p>
        </p:txBody>
      </p:sp>
      <p:sp>
        <p:nvSpPr>
          <p:cNvPr id="22" name="Text Box 8"/>
          <p:cNvSpPr txBox="1">
            <a:spLocks noChangeArrowheads="1"/>
          </p:cNvSpPr>
          <p:nvPr/>
        </p:nvSpPr>
        <p:spPr bwMode="auto">
          <a:xfrm>
            <a:off x="5867400" y="2565400"/>
            <a:ext cx="2719014" cy="2508379"/>
          </a:xfrm>
          <a:prstGeom prst="rect">
            <a:avLst/>
          </a:prstGeom>
          <a:noFill/>
          <a:ln w="28575">
            <a:solidFill>
              <a:srgbClr val="0099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1. </a:t>
            </a:r>
            <a:r>
              <a:rPr kumimoji="0" lang="es-MX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Hiperperistalsis</a:t>
            </a:r>
            <a:endParaRPr kumimoji="0" lang="es-MX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2. </a:t>
            </a:r>
            <a:r>
              <a:rPr kumimoji="0" lang="es-MX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Atonia</a:t>
            </a:r>
            <a:endParaRPr kumimoji="0" lang="es-MX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3. </a:t>
            </a:r>
            <a:r>
              <a:rPr kumimoji="0" lang="es-MX" sz="18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Llenura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000" b="0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4. Vómito de comida no 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  digerida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5. Pérdidas por vómito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3" name="Rectangle 10"/>
          <p:cNvSpPr>
            <a:spLocks noChangeArrowheads="1"/>
          </p:cNvSpPr>
          <p:nvPr/>
        </p:nvSpPr>
        <p:spPr bwMode="auto">
          <a:xfrm>
            <a:off x="3311525" y="5661025"/>
            <a:ext cx="2520950" cy="79216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VE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4" name="Text Box 11"/>
          <p:cNvSpPr txBox="1">
            <a:spLocks noChangeArrowheads="1"/>
          </p:cNvSpPr>
          <p:nvPr/>
        </p:nvSpPr>
        <p:spPr bwMode="auto">
          <a:xfrm>
            <a:off x="2938462" y="5529729"/>
            <a:ext cx="3381376" cy="646331"/>
          </a:xfrm>
          <a:prstGeom prst="rect">
            <a:avLst/>
          </a:prstGeom>
          <a:solidFill>
            <a:srgbClr val="FFD9D9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Cáncer gástrico (adulto)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Hipertrofia pilórica (lactante)</a:t>
            </a:r>
          </a:p>
        </p:txBody>
      </p:sp>
      <p:grpSp>
        <p:nvGrpSpPr>
          <p:cNvPr id="25" name="Group 18"/>
          <p:cNvGrpSpPr>
            <a:grpSpLocks/>
          </p:cNvGrpSpPr>
          <p:nvPr/>
        </p:nvGrpSpPr>
        <p:grpSpPr bwMode="auto">
          <a:xfrm>
            <a:off x="6443663" y="476250"/>
            <a:ext cx="1309687" cy="1697038"/>
            <a:chOff x="113" y="0"/>
            <a:chExt cx="1143" cy="1279"/>
          </a:xfrm>
        </p:grpSpPr>
        <p:pic>
          <p:nvPicPr>
            <p:cNvPr id="26" name="Picture 14" descr="Feeling bloated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381"/>
            <a:stretch>
              <a:fillRect/>
            </a:stretch>
          </p:blipFill>
          <p:spPr bwMode="auto">
            <a:xfrm>
              <a:off x="340" y="0"/>
              <a:ext cx="916" cy="12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Line 15"/>
            <p:cNvSpPr>
              <a:spLocks noChangeShapeType="1"/>
            </p:cNvSpPr>
            <p:nvPr/>
          </p:nvSpPr>
          <p:spPr bwMode="auto">
            <a:xfrm flipH="1" flipV="1">
              <a:off x="158" y="482"/>
              <a:ext cx="137" cy="9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V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Line 16"/>
            <p:cNvSpPr>
              <a:spLocks noChangeShapeType="1"/>
            </p:cNvSpPr>
            <p:nvPr/>
          </p:nvSpPr>
          <p:spPr bwMode="auto">
            <a:xfrm flipH="1">
              <a:off x="158" y="845"/>
              <a:ext cx="137" cy="4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V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Line 17"/>
            <p:cNvSpPr>
              <a:spLocks noChangeShapeType="1"/>
            </p:cNvSpPr>
            <p:nvPr/>
          </p:nvSpPr>
          <p:spPr bwMode="auto">
            <a:xfrm flipH="1">
              <a:off x="113" y="709"/>
              <a:ext cx="182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V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0" name="Rectangle 19"/>
          <p:cNvSpPr>
            <a:spLocks noChangeArrowheads="1"/>
          </p:cNvSpPr>
          <p:nvPr/>
        </p:nvSpPr>
        <p:spPr bwMode="auto">
          <a:xfrm>
            <a:off x="2411413" y="1557338"/>
            <a:ext cx="719137" cy="115093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VE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1" name="Rectangle 20"/>
          <p:cNvSpPr>
            <a:spLocks noChangeArrowheads="1"/>
          </p:cNvSpPr>
          <p:nvPr/>
        </p:nvSpPr>
        <p:spPr bwMode="auto">
          <a:xfrm>
            <a:off x="2339975" y="2708275"/>
            <a:ext cx="431800" cy="129698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VE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2" name="Rectangle 21"/>
          <p:cNvSpPr>
            <a:spLocks noChangeArrowheads="1"/>
          </p:cNvSpPr>
          <p:nvPr/>
        </p:nvSpPr>
        <p:spPr bwMode="auto">
          <a:xfrm>
            <a:off x="2339975" y="4868863"/>
            <a:ext cx="287338" cy="36036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VE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3" name="Oval 22"/>
          <p:cNvSpPr>
            <a:spLocks noChangeArrowheads="1"/>
          </p:cNvSpPr>
          <p:nvPr/>
        </p:nvSpPr>
        <p:spPr bwMode="auto">
          <a:xfrm>
            <a:off x="2268538" y="1412875"/>
            <a:ext cx="431800" cy="215900"/>
          </a:xfrm>
          <a:prstGeom prst="ellipse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VE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4" name="Text Box 23"/>
          <p:cNvSpPr txBox="1">
            <a:spLocks noChangeArrowheads="1"/>
          </p:cNvSpPr>
          <p:nvPr/>
        </p:nvSpPr>
        <p:spPr bwMode="auto">
          <a:xfrm>
            <a:off x="606425" y="2997200"/>
            <a:ext cx="1857375" cy="1200150"/>
          </a:xfrm>
          <a:prstGeom prst="rect">
            <a:avLst/>
          </a:prstGeom>
          <a:noFill/>
          <a:ln w="9525">
            <a:solidFill>
              <a:srgbClr val="0099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Alcalosis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Hipoclorémica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Hipopotasémica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Deshidratación</a:t>
            </a:r>
          </a:p>
        </p:txBody>
      </p:sp>
      <p:sp>
        <p:nvSpPr>
          <p:cNvPr id="35" name="Text Box 24"/>
          <p:cNvSpPr txBox="1">
            <a:spLocks noChangeArrowheads="1"/>
          </p:cNvSpPr>
          <p:nvPr/>
        </p:nvSpPr>
        <p:spPr bwMode="auto">
          <a:xfrm>
            <a:off x="2339975" y="1628775"/>
            <a:ext cx="708025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HCl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K</a:t>
            </a:r>
            <a:r>
              <a:rPr kumimoji="0" lang="es-ES_tradnl" sz="1800" b="0" i="0" u="none" strike="noStrike" kern="0" cap="none" spc="0" normalizeH="0" baseline="3000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+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Agua</a:t>
            </a:r>
          </a:p>
        </p:txBody>
      </p:sp>
      <p:sp>
        <p:nvSpPr>
          <p:cNvPr id="36" name="Oval 25"/>
          <p:cNvSpPr>
            <a:spLocks noChangeArrowheads="1"/>
          </p:cNvSpPr>
          <p:nvPr/>
        </p:nvSpPr>
        <p:spPr bwMode="auto">
          <a:xfrm>
            <a:off x="2268538" y="1555750"/>
            <a:ext cx="863600" cy="1081088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VE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7" name="Text Box 26"/>
          <p:cNvSpPr txBox="1">
            <a:spLocks noChangeArrowheads="1"/>
          </p:cNvSpPr>
          <p:nvPr/>
        </p:nvSpPr>
        <p:spPr bwMode="auto">
          <a:xfrm>
            <a:off x="460375" y="5084763"/>
            <a:ext cx="1919288" cy="366712"/>
          </a:xfrm>
          <a:prstGeom prst="rect">
            <a:avLst/>
          </a:prstGeom>
          <a:solidFill>
            <a:srgbClr val="BBE0E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uLnTx/>
                <a:uFillTx/>
              </a:rPr>
              <a:t>OBSTRUCCIÓN</a:t>
            </a:r>
          </a:p>
        </p:txBody>
      </p:sp>
      <p:sp>
        <p:nvSpPr>
          <p:cNvPr id="38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2295014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5" descr="patologia estomago 8"/>
          <p:cNvPicPr>
            <a:picLocks noChangeAspect="1" noChangeArrowheads="1"/>
          </p:cNvPicPr>
          <p:nvPr/>
        </p:nvPicPr>
        <p:blipFill>
          <a:blip r:embed="rId2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38" b="2928"/>
          <a:stretch>
            <a:fillRect/>
          </a:stretch>
        </p:blipFill>
        <p:spPr bwMode="auto">
          <a:xfrm>
            <a:off x="1244600" y="404813"/>
            <a:ext cx="6064250" cy="6264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 Box 8"/>
          <p:cNvSpPr txBox="1">
            <a:spLocks noChangeArrowheads="1"/>
          </p:cNvSpPr>
          <p:nvPr/>
        </p:nvSpPr>
        <p:spPr bwMode="auto">
          <a:xfrm>
            <a:off x="6797003" y="476250"/>
            <a:ext cx="1747594" cy="707886"/>
          </a:xfrm>
          <a:prstGeom prst="rect">
            <a:avLst/>
          </a:prstGeom>
          <a:solidFill>
            <a:srgbClr val="DEF1F2"/>
          </a:solidFill>
          <a:ln w="28575">
            <a:solidFill>
              <a:srgbClr val="00999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uLnTx/>
                <a:uFillTx/>
              </a:rPr>
              <a:t>8. Aerofagia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uLnTx/>
                <a:uFillTx/>
              </a:rPr>
              <a:t>Eructación</a:t>
            </a:r>
          </a:p>
        </p:txBody>
      </p:sp>
      <p:sp>
        <p:nvSpPr>
          <p:cNvPr id="28" name="Rectangle 9"/>
          <p:cNvSpPr>
            <a:spLocks noChangeArrowheads="1"/>
          </p:cNvSpPr>
          <p:nvPr/>
        </p:nvSpPr>
        <p:spPr bwMode="auto">
          <a:xfrm>
            <a:off x="1500188" y="5776913"/>
            <a:ext cx="1366837" cy="72072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VE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9" name="Text Box 10"/>
          <p:cNvSpPr txBox="1">
            <a:spLocks noChangeArrowheads="1"/>
          </p:cNvSpPr>
          <p:nvPr/>
        </p:nvSpPr>
        <p:spPr bwMode="auto">
          <a:xfrm>
            <a:off x="2627313" y="620713"/>
            <a:ext cx="1158875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Percibido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como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“llenura”</a:t>
            </a:r>
          </a:p>
        </p:txBody>
      </p:sp>
      <p:sp>
        <p:nvSpPr>
          <p:cNvPr id="30" name="Oval 11"/>
          <p:cNvSpPr>
            <a:spLocks noChangeArrowheads="1"/>
          </p:cNvSpPr>
          <p:nvPr/>
        </p:nvSpPr>
        <p:spPr bwMode="auto">
          <a:xfrm>
            <a:off x="1547813" y="2960688"/>
            <a:ext cx="936625" cy="936625"/>
          </a:xfrm>
          <a:prstGeom prst="ellipse">
            <a:avLst/>
          </a:prstGeom>
          <a:noFill/>
          <a:ln w="28575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VE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1" name="Rectangle 12"/>
          <p:cNvSpPr>
            <a:spLocks noChangeArrowheads="1"/>
          </p:cNvSpPr>
          <p:nvPr/>
        </p:nvSpPr>
        <p:spPr bwMode="auto">
          <a:xfrm>
            <a:off x="3371850" y="1530350"/>
            <a:ext cx="576263" cy="28733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VE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2" name="Rectangle 13"/>
          <p:cNvSpPr>
            <a:spLocks noChangeArrowheads="1"/>
          </p:cNvSpPr>
          <p:nvPr/>
        </p:nvSpPr>
        <p:spPr bwMode="auto">
          <a:xfrm>
            <a:off x="3443288" y="1817688"/>
            <a:ext cx="504825" cy="4318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VE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3" name="Line 14"/>
          <p:cNvSpPr>
            <a:spLocks noChangeShapeType="1"/>
          </p:cNvSpPr>
          <p:nvPr/>
        </p:nvSpPr>
        <p:spPr bwMode="auto">
          <a:xfrm flipV="1">
            <a:off x="3875088" y="1889125"/>
            <a:ext cx="73025" cy="360363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VE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4" name="Text Box 15"/>
          <p:cNvSpPr txBox="1">
            <a:spLocks noChangeArrowheads="1"/>
          </p:cNvSpPr>
          <p:nvPr/>
        </p:nvSpPr>
        <p:spPr bwMode="auto">
          <a:xfrm>
            <a:off x="3530600" y="1533525"/>
            <a:ext cx="10858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eructos</a:t>
            </a:r>
          </a:p>
        </p:txBody>
      </p:sp>
      <p:sp>
        <p:nvSpPr>
          <p:cNvPr id="35" name="Rectangle 16"/>
          <p:cNvSpPr>
            <a:spLocks noChangeArrowheads="1"/>
          </p:cNvSpPr>
          <p:nvPr/>
        </p:nvSpPr>
        <p:spPr bwMode="auto">
          <a:xfrm>
            <a:off x="2506663" y="3500438"/>
            <a:ext cx="936625" cy="6477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VE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pic>
        <p:nvPicPr>
          <p:cNvPr id="36" name="Picture 22" descr="iStockBloate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404813"/>
            <a:ext cx="1087438" cy="1671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Line 23"/>
          <p:cNvSpPr>
            <a:spLocks noChangeShapeType="1"/>
          </p:cNvSpPr>
          <p:nvPr/>
        </p:nvSpPr>
        <p:spPr bwMode="auto">
          <a:xfrm flipV="1">
            <a:off x="5651500" y="1052513"/>
            <a:ext cx="73025" cy="2159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VE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8" name="Line 24"/>
          <p:cNvSpPr>
            <a:spLocks noChangeShapeType="1"/>
          </p:cNvSpPr>
          <p:nvPr/>
        </p:nvSpPr>
        <p:spPr bwMode="auto">
          <a:xfrm flipV="1">
            <a:off x="5724525" y="1268413"/>
            <a:ext cx="142875" cy="7302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VE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9" name="Line 25"/>
          <p:cNvSpPr>
            <a:spLocks noChangeShapeType="1"/>
          </p:cNvSpPr>
          <p:nvPr/>
        </p:nvSpPr>
        <p:spPr bwMode="auto">
          <a:xfrm>
            <a:off x="5795963" y="1484313"/>
            <a:ext cx="144462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VE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0" name="Line 26"/>
          <p:cNvSpPr>
            <a:spLocks noChangeShapeType="1"/>
          </p:cNvSpPr>
          <p:nvPr/>
        </p:nvSpPr>
        <p:spPr bwMode="auto">
          <a:xfrm>
            <a:off x="5795963" y="1700213"/>
            <a:ext cx="144462" cy="7302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VE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1" name="Rectangle 27"/>
          <p:cNvSpPr>
            <a:spLocks noChangeArrowheads="1"/>
          </p:cNvSpPr>
          <p:nvPr/>
        </p:nvSpPr>
        <p:spPr bwMode="auto">
          <a:xfrm>
            <a:off x="1763713" y="2205038"/>
            <a:ext cx="431800" cy="28733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VE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2" name="Text Box 28"/>
          <p:cNvSpPr txBox="1">
            <a:spLocks noChangeArrowheads="1"/>
          </p:cNvSpPr>
          <p:nvPr/>
        </p:nvSpPr>
        <p:spPr bwMode="auto">
          <a:xfrm>
            <a:off x="1760015" y="2205038"/>
            <a:ext cx="56778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80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uLnTx/>
                <a:uFillTx/>
              </a:rPr>
              <a:t>HCl</a:t>
            </a:r>
            <a:endParaRPr kumimoji="0" lang="es-ES_tradnl" sz="180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uLnTx/>
              <a:uFillTx/>
            </a:endParaRPr>
          </a:p>
        </p:txBody>
      </p:sp>
      <p:sp>
        <p:nvSpPr>
          <p:cNvPr id="43" name="Rectangle 29"/>
          <p:cNvSpPr>
            <a:spLocks noChangeArrowheads="1"/>
          </p:cNvSpPr>
          <p:nvPr/>
        </p:nvSpPr>
        <p:spPr bwMode="auto">
          <a:xfrm>
            <a:off x="2484438" y="2565400"/>
            <a:ext cx="863600" cy="8636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VE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4" name="Rectangle 30"/>
          <p:cNvSpPr>
            <a:spLocks noChangeArrowheads="1"/>
          </p:cNvSpPr>
          <p:nvPr/>
        </p:nvSpPr>
        <p:spPr bwMode="auto">
          <a:xfrm>
            <a:off x="3563938" y="2205038"/>
            <a:ext cx="431800" cy="36036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VE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5" name="Text Box 31"/>
          <p:cNvSpPr txBox="1">
            <a:spLocks noChangeArrowheads="1"/>
          </p:cNvSpPr>
          <p:nvPr/>
        </p:nvSpPr>
        <p:spPr bwMode="auto">
          <a:xfrm>
            <a:off x="3492500" y="2205038"/>
            <a:ext cx="5984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CO</a:t>
            </a:r>
            <a:r>
              <a:rPr kumimoji="0" lang="es-ES_tradnl" sz="1800" b="0" i="0" u="none" strike="noStrike" kern="0" cap="none" spc="0" normalizeH="0" baseline="-2500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2</a:t>
            </a:r>
          </a:p>
        </p:txBody>
      </p:sp>
      <p:sp>
        <p:nvSpPr>
          <p:cNvPr id="46" name="Oval 32"/>
          <p:cNvSpPr>
            <a:spLocks noChangeArrowheads="1"/>
          </p:cNvSpPr>
          <p:nvPr/>
        </p:nvSpPr>
        <p:spPr bwMode="auto">
          <a:xfrm>
            <a:off x="3276600" y="3068638"/>
            <a:ext cx="142875" cy="360362"/>
          </a:xfrm>
          <a:prstGeom prst="ellipse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VE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7" name="Text Box 17"/>
          <p:cNvSpPr txBox="1">
            <a:spLocks noChangeArrowheads="1"/>
          </p:cNvSpPr>
          <p:nvPr/>
        </p:nvSpPr>
        <p:spPr bwMode="auto">
          <a:xfrm>
            <a:off x="2521715" y="2682875"/>
            <a:ext cx="793807" cy="523220"/>
          </a:xfrm>
          <a:prstGeom prst="rect">
            <a:avLst/>
          </a:prstGeom>
          <a:solidFill>
            <a:srgbClr val="FFC3E1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“</a:t>
            </a:r>
            <a:r>
              <a:rPr kumimoji="0" lang="es-MX" sz="1400" b="0" i="1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sal de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400" b="0" i="1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frutas</a:t>
            </a:r>
            <a:r>
              <a:rPr kumimoji="0" lang="es-MX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”</a:t>
            </a:r>
          </a:p>
        </p:txBody>
      </p:sp>
      <p:sp>
        <p:nvSpPr>
          <p:cNvPr id="48" name="Text Box 34"/>
          <p:cNvSpPr txBox="1">
            <a:spLocks noChangeArrowheads="1"/>
          </p:cNvSpPr>
          <p:nvPr/>
        </p:nvSpPr>
        <p:spPr bwMode="auto">
          <a:xfrm>
            <a:off x="4849813" y="3135313"/>
            <a:ext cx="434975" cy="27463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HCl</a:t>
            </a:r>
            <a:endParaRPr kumimoji="0" lang="es-ES_tradnl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9" name="Text Box 35"/>
          <p:cNvSpPr txBox="1">
            <a:spLocks noChangeArrowheads="1"/>
          </p:cNvSpPr>
          <p:nvPr/>
        </p:nvSpPr>
        <p:spPr bwMode="auto">
          <a:xfrm>
            <a:off x="2468563" y="2276475"/>
            <a:ext cx="9525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+ HCO</a:t>
            </a:r>
            <a:r>
              <a:rPr kumimoji="0" lang="es-ES_tradnl" sz="1800" b="0" i="0" u="none" strike="noStrike" kern="0" cap="none" spc="0" normalizeH="0" baseline="-2500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3</a:t>
            </a:r>
          </a:p>
        </p:txBody>
      </p:sp>
      <p:sp>
        <p:nvSpPr>
          <p:cNvPr id="50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4" name="Rectángulo 3"/>
          <p:cNvSpPr/>
          <p:nvPr/>
        </p:nvSpPr>
        <p:spPr bwMode="auto">
          <a:xfrm>
            <a:off x="3371850" y="5667102"/>
            <a:ext cx="3175943" cy="6722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Rectángulo 4"/>
          <p:cNvSpPr/>
          <p:nvPr/>
        </p:nvSpPr>
        <p:spPr bwMode="auto">
          <a:xfrm>
            <a:off x="827584" y="4521397"/>
            <a:ext cx="6730709" cy="142788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104850" y="4535929"/>
            <a:ext cx="1715533" cy="830997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s-VE" b="0" dirty="0" smtClean="0"/>
              <a:t>Espasmo por </a:t>
            </a:r>
          </a:p>
          <a:p>
            <a:r>
              <a:rPr lang="es-VE" b="0" dirty="0" smtClean="0"/>
              <a:t>irritación</a:t>
            </a:r>
          </a:p>
          <a:p>
            <a:r>
              <a:rPr lang="es-VE" b="0" dirty="0" smtClean="0"/>
              <a:t>Aumento de </a:t>
            </a:r>
            <a:r>
              <a:rPr lang="es-VE" b="0" dirty="0" err="1" smtClean="0"/>
              <a:t>HCl</a:t>
            </a:r>
            <a:endParaRPr lang="es-VE" b="0" dirty="0"/>
          </a:p>
        </p:txBody>
      </p:sp>
      <p:sp>
        <p:nvSpPr>
          <p:cNvPr id="51" name="CuadroTexto 50"/>
          <p:cNvSpPr txBox="1"/>
          <p:nvPr/>
        </p:nvSpPr>
        <p:spPr>
          <a:xfrm>
            <a:off x="3101730" y="4526875"/>
            <a:ext cx="1220206" cy="1077218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s-VE" b="0" dirty="0" smtClean="0"/>
              <a:t>Formación </a:t>
            </a:r>
          </a:p>
          <a:p>
            <a:r>
              <a:rPr lang="es-VE" b="0" dirty="0" smtClean="0"/>
              <a:t>de gas</a:t>
            </a:r>
          </a:p>
          <a:p>
            <a:r>
              <a:rPr lang="es-VE" b="0" dirty="0" smtClean="0"/>
              <a:t>+</a:t>
            </a:r>
          </a:p>
          <a:p>
            <a:r>
              <a:rPr lang="es-VE" b="0" dirty="0" smtClean="0"/>
              <a:t>Eructos</a:t>
            </a:r>
          </a:p>
        </p:txBody>
      </p:sp>
      <p:sp>
        <p:nvSpPr>
          <p:cNvPr id="53" name="CuadroTexto 52"/>
          <p:cNvSpPr txBox="1"/>
          <p:nvPr/>
        </p:nvSpPr>
        <p:spPr>
          <a:xfrm>
            <a:off x="4720044" y="4552141"/>
            <a:ext cx="713657" cy="338554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s-VE" b="0" dirty="0" smtClean="0"/>
              <a:t>Alivio</a:t>
            </a:r>
            <a:endParaRPr lang="es-VE" b="0" dirty="0"/>
          </a:p>
        </p:txBody>
      </p:sp>
      <p:sp>
        <p:nvSpPr>
          <p:cNvPr id="52" name="CuadroTexto 51"/>
          <p:cNvSpPr txBox="1"/>
          <p:nvPr/>
        </p:nvSpPr>
        <p:spPr>
          <a:xfrm>
            <a:off x="4433761" y="4998190"/>
            <a:ext cx="1342034" cy="584775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s-VE" b="0" dirty="0" smtClean="0"/>
              <a:t>Mejoría del </a:t>
            </a:r>
          </a:p>
          <a:p>
            <a:r>
              <a:rPr lang="es-VE" b="0" dirty="0" smtClean="0"/>
              <a:t>espasmo</a:t>
            </a:r>
            <a:endParaRPr lang="es-VE" b="0" dirty="0"/>
          </a:p>
        </p:txBody>
      </p:sp>
      <p:sp>
        <p:nvSpPr>
          <p:cNvPr id="54" name="CuadroTexto 53"/>
          <p:cNvSpPr txBox="1"/>
          <p:nvPr/>
        </p:nvSpPr>
        <p:spPr>
          <a:xfrm>
            <a:off x="5921931" y="4612873"/>
            <a:ext cx="1386919" cy="338554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s-VE" b="0" dirty="0" smtClean="0"/>
              <a:t>Tránsito OK</a:t>
            </a:r>
            <a:endParaRPr lang="es-VE" b="0" dirty="0"/>
          </a:p>
        </p:txBody>
      </p:sp>
      <p:cxnSp>
        <p:nvCxnSpPr>
          <p:cNvPr id="9" name="Conector recto de flecha 8"/>
          <p:cNvCxnSpPr/>
          <p:nvPr/>
        </p:nvCxnSpPr>
        <p:spPr bwMode="auto">
          <a:xfrm>
            <a:off x="1407991" y="5899859"/>
            <a:ext cx="1076447" cy="0"/>
          </a:xfrm>
          <a:prstGeom prst="straightConnector1">
            <a:avLst/>
          </a:prstGeom>
          <a:noFill/>
          <a:ln w="28575" cap="flat" cmpd="sng" algn="ctr">
            <a:solidFill>
              <a:srgbClr val="FF0066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5" name="Conector recto de flecha 54"/>
          <p:cNvCxnSpPr/>
          <p:nvPr/>
        </p:nvCxnSpPr>
        <p:spPr bwMode="auto">
          <a:xfrm>
            <a:off x="4572000" y="5906981"/>
            <a:ext cx="1076447" cy="0"/>
          </a:xfrm>
          <a:prstGeom prst="straightConnector1">
            <a:avLst/>
          </a:prstGeom>
          <a:noFill/>
          <a:ln w="28575" cap="flat" cmpd="sng" algn="ctr">
            <a:solidFill>
              <a:srgbClr val="FF0066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6" name="Conector recto de flecha 55"/>
          <p:cNvCxnSpPr/>
          <p:nvPr/>
        </p:nvCxnSpPr>
        <p:spPr bwMode="auto">
          <a:xfrm>
            <a:off x="5941256" y="5906981"/>
            <a:ext cx="1076447" cy="0"/>
          </a:xfrm>
          <a:prstGeom prst="straightConnector1">
            <a:avLst/>
          </a:prstGeom>
          <a:noFill/>
          <a:ln w="28575" cap="flat" cmpd="sng" algn="ctr">
            <a:solidFill>
              <a:srgbClr val="FF0066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CuadroTexto 2"/>
          <p:cNvSpPr txBox="1"/>
          <p:nvPr/>
        </p:nvSpPr>
        <p:spPr>
          <a:xfrm>
            <a:off x="2682045" y="5706201"/>
            <a:ext cx="15408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Reacción de </a:t>
            </a:r>
          </a:p>
          <a:p>
            <a:r>
              <a:rPr lang="es-VE" dirty="0" smtClean="0"/>
              <a:t>neutralización</a:t>
            </a:r>
            <a:endParaRPr lang="es-VE" dirty="0"/>
          </a:p>
        </p:txBody>
      </p:sp>
    </p:spTree>
    <p:extLst>
      <p:ext uri="{BB962C8B-B14F-4D97-AF65-F5344CB8AC3E}">
        <p14:creationId xmlns:p14="http://schemas.microsoft.com/office/powerpoint/2010/main" val="115263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1" grpId="0" animBg="1"/>
      <p:bldP spid="53" grpId="0" animBg="1"/>
      <p:bldP spid="52" grpId="0" animBg="1"/>
      <p:bldP spid="54" grpId="0" animBg="1"/>
      <p:bldP spid="3" grpId="0"/>
    </p:bld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6797797" y="476250"/>
            <a:ext cx="1747594" cy="707886"/>
          </a:xfrm>
          <a:prstGeom prst="rect">
            <a:avLst/>
          </a:prstGeom>
          <a:solidFill>
            <a:srgbClr val="DEF1F2"/>
          </a:solidFill>
          <a:ln w="28575">
            <a:solidFill>
              <a:srgbClr val="00999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8. Aerofagia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 Eructación</a:t>
            </a: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1042988" y="2638425"/>
            <a:ext cx="1697037" cy="366713"/>
          </a:xfrm>
          <a:prstGeom prst="rect">
            <a:avLst/>
          </a:prstGeom>
          <a:solidFill>
            <a:srgbClr val="BBE0E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NaHCO</a:t>
            </a:r>
            <a:r>
              <a:rPr kumimoji="0" lang="es-ES_tradnl" sz="1800" b="0" i="0" u="none" strike="noStrike" kern="0" cap="none" spc="0" normalizeH="0" baseline="-2500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3</a:t>
            </a:r>
            <a:r>
              <a:rPr kumimoji="0" lang="es-ES_tradnl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+ HCl</a:t>
            </a:r>
          </a:p>
        </p:txBody>
      </p:sp>
      <p:sp>
        <p:nvSpPr>
          <p:cNvPr id="15" name="Line 7"/>
          <p:cNvSpPr>
            <a:spLocks noChangeShapeType="1"/>
          </p:cNvSpPr>
          <p:nvPr/>
        </p:nvSpPr>
        <p:spPr bwMode="auto">
          <a:xfrm>
            <a:off x="2916238" y="2854325"/>
            <a:ext cx="8636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VE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3821113" y="2638425"/>
            <a:ext cx="1614487" cy="366713"/>
          </a:xfrm>
          <a:prstGeom prst="rect">
            <a:avLst/>
          </a:prstGeom>
          <a:solidFill>
            <a:srgbClr val="BBE0E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NaCl + H</a:t>
            </a:r>
            <a:r>
              <a:rPr kumimoji="0" lang="es-ES_tradnl" sz="1800" b="0" i="0" u="none" strike="noStrike" kern="0" cap="none" spc="0" normalizeH="0" baseline="-2500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2</a:t>
            </a:r>
            <a:r>
              <a:rPr kumimoji="0" lang="es-ES_tradnl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CO</a:t>
            </a:r>
            <a:r>
              <a:rPr kumimoji="0" lang="es-ES_tradnl" sz="1800" b="0" i="0" u="none" strike="noStrike" kern="0" cap="none" spc="0" normalizeH="0" baseline="-2500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3</a:t>
            </a:r>
          </a:p>
        </p:txBody>
      </p:sp>
      <p:sp>
        <p:nvSpPr>
          <p:cNvPr id="17" name="Line 9"/>
          <p:cNvSpPr>
            <a:spLocks noChangeShapeType="1"/>
          </p:cNvSpPr>
          <p:nvPr/>
        </p:nvSpPr>
        <p:spPr bwMode="auto">
          <a:xfrm>
            <a:off x="5580063" y="2854325"/>
            <a:ext cx="503237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VE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6156325" y="2638425"/>
            <a:ext cx="1296988" cy="366713"/>
          </a:xfrm>
          <a:prstGeom prst="rect">
            <a:avLst/>
          </a:prstGeom>
          <a:solidFill>
            <a:srgbClr val="BBE0E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CO</a:t>
            </a:r>
            <a:r>
              <a:rPr kumimoji="0" lang="es-ES_tradnl" sz="1800" b="0" i="0" u="none" strike="noStrike" kern="0" cap="none" spc="0" normalizeH="0" baseline="-2500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2</a:t>
            </a:r>
            <a:r>
              <a:rPr kumimoji="0" lang="es-ES_tradnl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+ H</a:t>
            </a:r>
            <a:r>
              <a:rPr kumimoji="0" lang="es-ES_tradnl" sz="1800" b="0" i="0" u="none" strike="noStrike" kern="0" cap="none" spc="0" normalizeH="0" baseline="-2500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2</a:t>
            </a:r>
            <a:r>
              <a:rPr kumimoji="0" lang="es-ES_tradnl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O</a:t>
            </a:r>
          </a:p>
        </p:txBody>
      </p:sp>
      <p:sp>
        <p:nvSpPr>
          <p:cNvPr id="19" name="Freeform 13"/>
          <p:cNvSpPr>
            <a:spLocks/>
          </p:cNvSpPr>
          <p:nvPr/>
        </p:nvSpPr>
        <p:spPr bwMode="auto">
          <a:xfrm>
            <a:off x="6588125" y="2349500"/>
            <a:ext cx="180975" cy="360363"/>
          </a:xfrm>
          <a:custGeom>
            <a:avLst/>
            <a:gdLst>
              <a:gd name="T0" fmla="*/ 0 w 295"/>
              <a:gd name="T1" fmla="*/ 454 h 454"/>
              <a:gd name="T2" fmla="*/ 272 w 295"/>
              <a:gd name="T3" fmla="*/ 181 h 454"/>
              <a:gd name="T4" fmla="*/ 136 w 295"/>
              <a:gd name="T5" fmla="*/ 0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95" h="454">
                <a:moveTo>
                  <a:pt x="0" y="454"/>
                </a:moveTo>
                <a:cubicBezTo>
                  <a:pt x="124" y="355"/>
                  <a:pt x="249" y="257"/>
                  <a:pt x="272" y="181"/>
                </a:cubicBezTo>
                <a:cubicBezTo>
                  <a:pt x="295" y="105"/>
                  <a:pt x="215" y="52"/>
                  <a:pt x="136" y="0"/>
                </a:cubicBezTo>
              </a:path>
            </a:pathLst>
          </a:custGeom>
          <a:noFill/>
          <a:ln w="28575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VE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0" name="Text Box 14"/>
          <p:cNvSpPr txBox="1">
            <a:spLocks noChangeArrowheads="1"/>
          </p:cNvSpPr>
          <p:nvPr/>
        </p:nvSpPr>
        <p:spPr bwMode="auto">
          <a:xfrm>
            <a:off x="2549525" y="4365625"/>
            <a:ext cx="40449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Alivia el espasmo porque se neutraliza el ácido</a:t>
            </a:r>
          </a:p>
        </p:txBody>
      </p:sp>
      <p:sp>
        <p:nvSpPr>
          <p:cNvPr id="21" name="Text Box 15"/>
          <p:cNvSpPr txBox="1">
            <a:spLocks noChangeArrowheads="1"/>
          </p:cNvSpPr>
          <p:nvPr/>
        </p:nvSpPr>
        <p:spPr bwMode="auto">
          <a:xfrm>
            <a:off x="2487613" y="3429000"/>
            <a:ext cx="412432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El alivio no es por eructar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sino por neutralizar el ácido</a:t>
            </a:r>
          </a:p>
        </p:txBody>
      </p:sp>
      <p:sp>
        <p:nvSpPr>
          <p:cNvPr id="22" name="Text Box 16"/>
          <p:cNvSpPr txBox="1">
            <a:spLocks noChangeArrowheads="1"/>
          </p:cNvSpPr>
          <p:nvPr/>
        </p:nvSpPr>
        <p:spPr bwMode="auto">
          <a:xfrm>
            <a:off x="950913" y="1939925"/>
            <a:ext cx="1052512" cy="650875"/>
          </a:xfrm>
          <a:prstGeom prst="rect">
            <a:avLst/>
          </a:prstGeom>
          <a:solidFill>
            <a:srgbClr val="FFC3E1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“</a:t>
            </a:r>
            <a:r>
              <a:rPr kumimoji="0" lang="es-MX" sz="1800" b="0" i="1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sal de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i="1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frutas</a:t>
            </a:r>
            <a:r>
              <a:rPr kumimoji="0" lang="es-MX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”</a:t>
            </a:r>
          </a:p>
        </p:txBody>
      </p:sp>
      <p:sp>
        <p:nvSpPr>
          <p:cNvPr id="23" name="Text Box 17"/>
          <p:cNvSpPr txBox="1">
            <a:spLocks noChangeArrowheads="1"/>
          </p:cNvSpPr>
          <p:nvPr/>
        </p:nvSpPr>
        <p:spPr bwMode="auto">
          <a:xfrm>
            <a:off x="503416" y="489277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***</a:t>
            </a:r>
          </a:p>
        </p:txBody>
      </p:sp>
      <p:sp>
        <p:nvSpPr>
          <p:cNvPr id="25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3961243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/>
      <p:bldP spid="21" grpId="0"/>
    </p:bld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6488459" y="476672"/>
            <a:ext cx="2148345" cy="400110"/>
          </a:xfrm>
          <a:prstGeom prst="rect">
            <a:avLst/>
          </a:prstGeom>
          <a:solidFill>
            <a:srgbClr val="BBE0E3"/>
          </a:solidFill>
          <a:ln w="9525">
            <a:solidFill>
              <a:srgbClr val="00999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9. </a:t>
            </a:r>
            <a:r>
              <a:rPr kumimoji="0" lang="es-E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Gastroparesis</a:t>
            </a:r>
            <a:endParaRPr kumimoji="0" lang="es-ES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6" name="Text Box 28"/>
          <p:cNvSpPr txBox="1">
            <a:spLocks noChangeArrowheads="1"/>
          </p:cNvSpPr>
          <p:nvPr/>
        </p:nvSpPr>
        <p:spPr bwMode="auto">
          <a:xfrm>
            <a:off x="2680550" y="2676525"/>
            <a:ext cx="3839513" cy="1831271"/>
          </a:xfrm>
          <a:prstGeom prst="rect">
            <a:avLst/>
          </a:prstGeom>
          <a:solidFill>
            <a:srgbClr val="E4F3F4"/>
          </a:solidFill>
          <a:ln w="9525">
            <a:solidFill>
              <a:srgbClr val="00999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Enf</a:t>
            </a: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. Sistémicas: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Diabetes, </a:t>
            </a:r>
            <a:r>
              <a:rPr kumimoji="0" lang="es-ES" sz="1800" b="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Esclerodermia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000" b="0" i="0" u="sng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Daño trauma quirúrgico, nervio X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Drogas: Anticolinérgicos, opiáceos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7" name="Rectangle 29"/>
          <p:cNvSpPr>
            <a:spLocks noChangeArrowheads="1"/>
          </p:cNvSpPr>
          <p:nvPr/>
        </p:nvSpPr>
        <p:spPr bwMode="auto">
          <a:xfrm>
            <a:off x="3034505" y="2060848"/>
            <a:ext cx="3074988" cy="466725"/>
          </a:xfrm>
          <a:prstGeom prst="rect">
            <a:avLst/>
          </a:prstGeom>
          <a:solidFill>
            <a:srgbClr val="7AC2C8"/>
          </a:solidFill>
          <a:ln w="9525">
            <a:solidFill>
              <a:srgbClr val="00999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Alteración motilidad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4093642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270" y="1718175"/>
            <a:ext cx="4072730" cy="363709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6056" y="1697209"/>
            <a:ext cx="3312368" cy="364069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535308" y="822399"/>
            <a:ext cx="1180131" cy="338554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dirty="0" smtClean="0">
                <a:effectLst/>
              </a:rPr>
              <a:t>10. Otros</a:t>
            </a:r>
            <a:endParaRPr lang="es-ES" dirty="0">
              <a:effectLst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443663" y="398314"/>
            <a:ext cx="2271776" cy="338554"/>
          </a:xfrm>
          <a:prstGeom prst="rect">
            <a:avLst/>
          </a:prstGeom>
          <a:solidFill>
            <a:srgbClr val="7BC3C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dirty="0">
                <a:effectLst/>
              </a:rPr>
              <a:t>IV. </a:t>
            </a:r>
            <a:r>
              <a:rPr lang="es-ES" dirty="0" smtClean="0">
                <a:effectLst/>
              </a:rPr>
              <a:t>ALTERACIONES</a:t>
            </a:r>
            <a:endParaRPr lang="es-ES" dirty="0">
              <a:effectLst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2578664" y="1160953"/>
            <a:ext cx="3966150" cy="400110"/>
          </a:xfrm>
          <a:prstGeom prst="rect">
            <a:avLst/>
          </a:prstGeom>
          <a:solidFill>
            <a:schemeClr val="accent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b="0" dirty="0" smtClean="0"/>
              <a:t>Vómitos por gran Hernia </a:t>
            </a:r>
            <a:r>
              <a:rPr lang="es-VE" sz="2000" b="0" dirty="0" err="1" smtClean="0"/>
              <a:t>Hiatal</a:t>
            </a:r>
            <a:r>
              <a:rPr lang="es-VE" sz="2000" b="0" dirty="0" smtClean="0"/>
              <a:t> </a:t>
            </a:r>
            <a:endParaRPr lang="es-VE" sz="2000" b="0" dirty="0"/>
          </a:p>
        </p:txBody>
      </p:sp>
      <p:sp>
        <p:nvSpPr>
          <p:cNvPr id="9" name="CuadroTexto 8"/>
          <p:cNvSpPr txBox="1"/>
          <p:nvPr/>
        </p:nvSpPr>
        <p:spPr>
          <a:xfrm>
            <a:off x="1136119" y="5409297"/>
            <a:ext cx="72523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0" dirty="0" smtClean="0">
                <a:effectLst/>
              </a:rPr>
              <a:t>Hernia </a:t>
            </a:r>
            <a:r>
              <a:rPr lang="es-VE" b="0" dirty="0" err="1" smtClean="0">
                <a:effectLst/>
              </a:rPr>
              <a:t>Hiatal</a:t>
            </a:r>
            <a:r>
              <a:rPr lang="es-VE" b="0" dirty="0" smtClean="0">
                <a:effectLst/>
              </a:rPr>
              <a:t>: protrusión del estómago a través del diafragma en el tórax.</a:t>
            </a:r>
          </a:p>
          <a:p>
            <a:r>
              <a:rPr lang="es-VE" b="0" dirty="0" smtClean="0">
                <a:effectLst/>
              </a:rPr>
              <a:t> TAC: Gran nivel aire líquido </a:t>
            </a:r>
            <a:r>
              <a:rPr lang="es-VE" b="0" dirty="0" err="1" smtClean="0">
                <a:effectLst/>
              </a:rPr>
              <a:t>retrocardiaco</a:t>
            </a:r>
            <a:r>
              <a:rPr lang="es-VE" b="0" dirty="0" smtClean="0">
                <a:effectLst/>
              </a:rPr>
              <a:t> inferior que sugiere gran </a:t>
            </a:r>
          </a:p>
          <a:p>
            <a:r>
              <a:rPr lang="es-VE" b="0" dirty="0" smtClean="0">
                <a:effectLst/>
              </a:rPr>
              <a:t>herniación del estómago en el tórax.</a:t>
            </a:r>
            <a:endParaRPr lang="es-VE" b="0" dirty="0">
              <a:effectLst/>
            </a:endParaRPr>
          </a:p>
        </p:txBody>
      </p:sp>
      <p:sp>
        <p:nvSpPr>
          <p:cNvPr id="10" name="Flecha izquierda 9"/>
          <p:cNvSpPr/>
          <p:nvPr/>
        </p:nvSpPr>
        <p:spPr bwMode="auto">
          <a:xfrm>
            <a:off x="3923928" y="4293096"/>
            <a:ext cx="432048" cy="144016"/>
          </a:xfrm>
          <a:prstGeom prst="leftArrow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" name="Flecha izquierda 10"/>
          <p:cNvSpPr/>
          <p:nvPr/>
        </p:nvSpPr>
        <p:spPr bwMode="auto">
          <a:xfrm>
            <a:off x="7380312" y="3573016"/>
            <a:ext cx="432048" cy="144016"/>
          </a:xfrm>
          <a:prstGeom prst="leftArrow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2791014" y="6240294"/>
            <a:ext cx="394370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sz="1200" b="0" i="1" dirty="0" smtClean="0">
                <a:effectLst/>
                <a:latin typeface="OTNEJMScalaSansLFCap"/>
              </a:rPr>
              <a:t>Large Hiatal Hernia. </a:t>
            </a:r>
            <a:r>
              <a:rPr lang="da-DK" sz="1200" b="0" dirty="0" smtClean="0">
                <a:effectLst/>
                <a:latin typeface="OTNEJMScalaSansLFCap"/>
              </a:rPr>
              <a:t>New Engl J Med. 2016; </a:t>
            </a:r>
            <a:r>
              <a:rPr lang="da-DK" sz="1200" b="0" dirty="0" smtClean="0">
                <a:effectLst/>
                <a:latin typeface="OTNEJMScalaSansOSF"/>
              </a:rPr>
              <a:t>375: 2081</a:t>
            </a:r>
            <a:endParaRPr lang="es-VE" sz="1200" dirty="0">
              <a:effectLst/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150857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7535308" y="822399"/>
            <a:ext cx="1180131" cy="338554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dirty="0" smtClean="0">
                <a:effectLst/>
              </a:rPr>
              <a:t>IV. Otros</a:t>
            </a:r>
            <a:endParaRPr lang="es-ES" dirty="0">
              <a:effectLst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6443663" y="398314"/>
            <a:ext cx="2271776" cy="338554"/>
          </a:xfrm>
          <a:prstGeom prst="rect">
            <a:avLst/>
          </a:prstGeom>
          <a:solidFill>
            <a:srgbClr val="7BC3C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dirty="0">
                <a:effectLst/>
              </a:rPr>
              <a:t>IV. </a:t>
            </a:r>
            <a:r>
              <a:rPr lang="es-ES" dirty="0" smtClean="0">
                <a:effectLst/>
              </a:rPr>
              <a:t>ALTERACIONES</a:t>
            </a:r>
            <a:endParaRPr lang="es-ES" dirty="0">
              <a:effectLst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225045" y="6161341"/>
            <a:ext cx="469391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1200" b="0" i="1" dirty="0" smtClean="0">
                <a:latin typeface="OTNEJMScalaSansLFCap"/>
              </a:rPr>
              <a:t>Gastric ascaris infection. </a:t>
            </a:r>
            <a:r>
              <a:rPr lang="sv-SE" sz="1200" b="0" dirty="0" smtClean="0">
                <a:latin typeface="OTNEJMScalaSansLFCap"/>
              </a:rPr>
              <a:t>N Engl J Med </a:t>
            </a:r>
            <a:r>
              <a:rPr lang="sv-SE" sz="1200" b="0" dirty="0" smtClean="0">
                <a:latin typeface="OTNEJMScalaSansOSF"/>
              </a:rPr>
              <a:t>373: e18, </a:t>
            </a:r>
            <a:r>
              <a:rPr lang="sv-SE" sz="1200" b="0" dirty="0" smtClean="0">
                <a:latin typeface="OTNEJMScalaSansLFCap"/>
              </a:rPr>
              <a:t> </a:t>
            </a:r>
            <a:r>
              <a:rPr lang="sv-SE" sz="1200" b="0" dirty="0" smtClean="0">
                <a:latin typeface="OTNEJMScalaSansLFSmallCap"/>
              </a:rPr>
              <a:t>October </a:t>
            </a:r>
            <a:r>
              <a:rPr lang="sv-SE" sz="1200" b="0" dirty="0">
                <a:latin typeface="OTNEJMScalaSansLFSmallCap"/>
              </a:rPr>
              <a:t>8, 2015</a:t>
            </a:r>
            <a:endParaRPr lang="es-VE" sz="1200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1487901"/>
            <a:ext cx="6196675" cy="4285690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2267744" y="1035951"/>
            <a:ext cx="4899098" cy="400110"/>
          </a:xfrm>
          <a:prstGeom prst="rect">
            <a:avLst/>
          </a:prstGeom>
          <a:solidFill>
            <a:schemeClr val="accent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b="0" dirty="0" smtClean="0"/>
              <a:t>Dolor abdominal y tos  por Ascaridiasis</a:t>
            </a:r>
            <a:endParaRPr lang="es-VE" sz="2000" b="0" dirty="0"/>
          </a:p>
        </p:txBody>
      </p:sp>
      <p:sp>
        <p:nvSpPr>
          <p:cNvPr id="9" name="Elipse 8"/>
          <p:cNvSpPr/>
          <p:nvPr/>
        </p:nvSpPr>
        <p:spPr bwMode="auto">
          <a:xfrm>
            <a:off x="4211960" y="1916832"/>
            <a:ext cx="1512168" cy="1728068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2070352" y="5810554"/>
            <a:ext cx="50032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0" dirty="0" smtClean="0"/>
              <a:t>TAC: estómago distendido con </a:t>
            </a:r>
            <a:r>
              <a:rPr lang="es-VE" b="0" dirty="0" err="1" smtClean="0"/>
              <a:t>nemátodos</a:t>
            </a:r>
            <a:r>
              <a:rPr lang="es-VE" b="0" dirty="0" smtClean="0"/>
              <a:t> adentro </a:t>
            </a:r>
            <a:endParaRPr lang="es-VE" b="0" dirty="0"/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3129459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7746366" y="184539"/>
            <a:ext cx="1180131" cy="338554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dirty="0" smtClean="0">
                <a:effectLst/>
              </a:rPr>
              <a:t>IV. Otros</a:t>
            </a:r>
            <a:endParaRPr lang="es-ES" dirty="0">
              <a:effectLst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131" y="353816"/>
            <a:ext cx="3641221" cy="3024212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131" y="3448743"/>
            <a:ext cx="3103301" cy="3172238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8467" y="3448743"/>
            <a:ext cx="3639245" cy="3029766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11519" y="1816247"/>
            <a:ext cx="1684252" cy="4662262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4555077" y="335123"/>
            <a:ext cx="2547492" cy="1323439"/>
          </a:xfrm>
          <a:prstGeom prst="rect">
            <a:avLst/>
          </a:prstGeom>
          <a:solidFill>
            <a:schemeClr val="accent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b="0" dirty="0" smtClean="0"/>
              <a:t>Dolor abdominal y </a:t>
            </a:r>
          </a:p>
          <a:p>
            <a:r>
              <a:rPr lang="es-VE" sz="2000" b="0" dirty="0" smtClean="0"/>
              <a:t>vómitos por </a:t>
            </a:r>
          </a:p>
          <a:p>
            <a:r>
              <a:rPr lang="es-VE" sz="2000" b="0" dirty="0" err="1" smtClean="0"/>
              <a:t>Tricobezoar</a:t>
            </a:r>
            <a:r>
              <a:rPr lang="es-VE" sz="2000" b="0" dirty="0" smtClean="0"/>
              <a:t> en una </a:t>
            </a:r>
          </a:p>
          <a:p>
            <a:r>
              <a:rPr lang="es-VE" sz="2000" b="0" dirty="0" smtClean="0"/>
              <a:t>joven autista</a:t>
            </a:r>
            <a:endParaRPr lang="es-VE" sz="2000" b="0" dirty="0"/>
          </a:p>
        </p:txBody>
      </p:sp>
      <p:sp>
        <p:nvSpPr>
          <p:cNvPr id="11" name="Rectángulo 10"/>
          <p:cNvSpPr/>
          <p:nvPr/>
        </p:nvSpPr>
        <p:spPr>
          <a:xfrm>
            <a:off x="3261598" y="6482481"/>
            <a:ext cx="414132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200" b="0" i="1" dirty="0" err="1" smtClean="0">
                <a:effectLst/>
                <a:latin typeface="OTNEJMScalaSansLFCap"/>
              </a:rPr>
              <a:t>Thricobezoar</a:t>
            </a:r>
            <a:r>
              <a:rPr lang="es-VE" sz="1200" b="0" i="1" dirty="0" smtClean="0">
                <a:effectLst/>
                <a:latin typeface="OTNEJMScalaSansLFCap"/>
              </a:rPr>
              <a:t>-.</a:t>
            </a:r>
            <a:r>
              <a:rPr lang="es-VE" sz="1200" b="0" dirty="0" smtClean="0">
                <a:effectLst/>
                <a:latin typeface="OTNEJMScalaSansLFCap"/>
              </a:rPr>
              <a:t>New </a:t>
            </a:r>
            <a:r>
              <a:rPr lang="es-VE" sz="1200" b="0" dirty="0" err="1" smtClean="0">
                <a:effectLst/>
                <a:latin typeface="OTNEJMScalaSansLFCap"/>
              </a:rPr>
              <a:t>Engl</a:t>
            </a:r>
            <a:r>
              <a:rPr lang="es-VE" sz="1200" b="0" dirty="0" smtClean="0">
                <a:effectLst/>
                <a:latin typeface="OTNEJMScalaSansLFCap"/>
              </a:rPr>
              <a:t> J </a:t>
            </a:r>
            <a:r>
              <a:rPr lang="es-VE" sz="1200" b="0" dirty="0" err="1" smtClean="0">
                <a:effectLst/>
                <a:latin typeface="OTNEJMScalaSansLFCap"/>
              </a:rPr>
              <a:t>Med</a:t>
            </a:r>
            <a:r>
              <a:rPr lang="es-VE" sz="1200" b="0" dirty="0" smtClean="0">
                <a:effectLst/>
                <a:latin typeface="OTNEJMScalaSansLFCap"/>
              </a:rPr>
              <a:t>. </a:t>
            </a:r>
            <a:r>
              <a:rPr lang="es-VE" sz="1200" b="0" dirty="0" smtClean="0">
                <a:effectLst/>
                <a:latin typeface="OTNEJMScalaSansOSF"/>
              </a:rPr>
              <a:t>372: e8. </a:t>
            </a:r>
            <a:r>
              <a:rPr lang="es-VE" sz="1200" b="0" dirty="0" err="1">
                <a:effectLst/>
                <a:latin typeface="OTNEJMScalaSansLFCap"/>
              </a:rPr>
              <a:t>F</a:t>
            </a:r>
            <a:r>
              <a:rPr lang="es-VE" sz="1200" b="0" dirty="0" err="1" smtClean="0">
                <a:effectLst/>
                <a:latin typeface="OTNEJMScalaSansLFCap"/>
              </a:rPr>
              <a:t>ebruary</a:t>
            </a:r>
            <a:r>
              <a:rPr lang="es-VE" sz="1200" b="0" dirty="0" smtClean="0">
                <a:effectLst/>
                <a:latin typeface="OTNEJMScalaSansLFCap"/>
              </a:rPr>
              <a:t> </a:t>
            </a:r>
            <a:r>
              <a:rPr lang="es-VE" sz="1200" b="0" dirty="0">
                <a:effectLst/>
                <a:latin typeface="OTNEJMScalaSansOSF"/>
              </a:rPr>
              <a:t>5</a:t>
            </a:r>
            <a:r>
              <a:rPr lang="es-VE" sz="1200" b="0" dirty="0">
                <a:effectLst/>
                <a:latin typeface="OTNEJMScalaSansLFCap"/>
              </a:rPr>
              <a:t>, </a:t>
            </a:r>
            <a:r>
              <a:rPr lang="es-VE" sz="1200" b="0" dirty="0">
                <a:effectLst/>
                <a:latin typeface="OTNEJMScalaSansOSF"/>
              </a:rPr>
              <a:t>2015</a:t>
            </a:r>
            <a:endParaRPr lang="es-VE" sz="1200" dirty="0">
              <a:effectLst/>
            </a:endParaRPr>
          </a:p>
        </p:txBody>
      </p:sp>
      <p:sp>
        <p:nvSpPr>
          <p:cNvPr id="12" name="Flecha abajo 11"/>
          <p:cNvSpPr/>
          <p:nvPr/>
        </p:nvSpPr>
        <p:spPr bwMode="auto">
          <a:xfrm>
            <a:off x="2120268" y="497832"/>
            <a:ext cx="291492" cy="266872"/>
          </a:xfrm>
          <a:prstGeom prst="downArrow">
            <a:avLst/>
          </a:prstGeom>
          <a:solidFill>
            <a:srgbClr val="C000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3" name="Flecha abajo 12"/>
          <p:cNvSpPr/>
          <p:nvPr/>
        </p:nvSpPr>
        <p:spPr bwMode="auto">
          <a:xfrm flipV="1">
            <a:off x="1187624" y="5301208"/>
            <a:ext cx="297117" cy="237184"/>
          </a:xfrm>
          <a:prstGeom prst="downArrow">
            <a:avLst/>
          </a:prstGeom>
          <a:solidFill>
            <a:srgbClr val="C000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4305681" y="1871642"/>
            <a:ext cx="2823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VE" sz="1800" b="0" dirty="0" err="1" smtClean="0">
                <a:effectLst/>
              </a:rPr>
              <a:t>Tricobezoar</a:t>
            </a:r>
            <a:r>
              <a:rPr lang="es-VE" sz="1800" b="0" dirty="0" smtClean="0">
                <a:effectLst/>
              </a:rPr>
              <a:t>: por comer pelo, se acumula en el estómago y no se puede eliminar </a:t>
            </a:r>
            <a:endParaRPr lang="es-VE" sz="1800" b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31763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Text Box 2"/>
          <p:cNvSpPr txBox="1">
            <a:spLocks noChangeArrowheads="1"/>
          </p:cNvSpPr>
          <p:nvPr/>
        </p:nvSpPr>
        <p:spPr bwMode="auto">
          <a:xfrm>
            <a:off x="2147416" y="917575"/>
            <a:ext cx="4865688" cy="485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2400">
                <a:solidFill>
                  <a:srgbClr val="006666"/>
                </a:solidFill>
                <a:effectLst/>
              </a:rPr>
              <a:t>Fisiología del Aparato Digestivo</a:t>
            </a:r>
          </a:p>
        </p:txBody>
      </p:sp>
      <p:sp>
        <p:nvSpPr>
          <p:cNvPr id="317443" name="Text Box 3"/>
          <p:cNvSpPr txBox="1">
            <a:spLocks noChangeArrowheads="1"/>
          </p:cNvSpPr>
          <p:nvPr/>
        </p:nvSpPr>
        <p:spPr bwMode="auto">
          <a:xfrm>
            <a:off x="2353295" y="1602850"/>
            <a:ext cx="4378945" cy="433965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28575">
                <a:solidFill>
                  <a:srgbClr val="006666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chemeClr val="tx1"/>
              </a:buClr>
              <a:buFontTx/>
              <a:buChar char="•"/>
            </a:pPr>
            <a:endParaRPr lang="es-ES_tradnl" sz="800" dirty="0">
              <a:effectLst/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dirty="0" smtClean="0">
                <a:effectLst/>
                <a:latin typeface="Comic Sans MS" pitchFamily="66" charset="0"/>
              </a:rPr>
              <a:t>Introducción</a:t>
            </a:r>
            <a:endParaRPr lang="es-ES_tradnl" sz="1400" dirty="0">
              <a:effectLst/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dirty="0">
              <a:effectLst/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smtClean="0">
                <a:effectLst/>
                <a:latin typeface="Comic Sans MS" pitchFamily="66" charset="0"/>
              </a:rPr>
              <a:t>Regulación </a:t>
            </a:r>
            <a:r>
              <a:rPr lang="es-ES_tradnl" sz="1400" dirty="0" err="1" smtClean="0">
                <a:effectLst/>
                <a:latin typeface="Comic Sans MS" pitchFamily="66" charset="0"/>
              </a:rPr>
              <a:t>neurohumoral</a:t>
            </a:r>
            <a:endParaRPr lang="es-ES_tradnl" sz="1400" dirty="0" smtClean="0">
              <a:effectLst/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dirty="0">
              <a:effectLst/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dirty="0" smtClean="0">
                <a:effectLst/>
                <a:latin typeface="Comic Sans MS" pitchFamily="66" charset="0"/>
              </a:rPr>
              <a:t>Boca-esófago</a:t>
            </a:r>
          </a:p>
          <a:p>
            <a:pPr marL="0" indent="0">
              <a:buClr>
                <a:schemeClr val="tx1"/>
              </a:buClr>
            </a:pPr>
            <a:r>
              <a:rPr lang="es-ES_tradnl" sz="800" dirty="0" smtClean="0">
                <a:effectLst/>
                <a:latin typeface="Comic Sans MS" pitchFamily="66" charset="0"/>
              </a:rPr>
              <a:t> </a:t>
            </a: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dirty="0">
                <a:effectLst/>
                <a:latin typeface="Comic Sans MS" pitchFamily="66" charset="0"/>
              </a:rPr>
              <a:t>E</a:t>
            </a:r>
            <a:r>
              <a:rPr lang="es-ES_tradnl" sz="1400" dirty="0" smtClean="0">
                <a:effectLst/>
                <a:latin typeface="Comic Sans MS" pitchFamily="66" charset="0"/>
              </a:rPr>
              <a:t>stómago</a:t>
            </a:r>
            <a:endParaRPr lang="es-ES_tradnl" sz="1400" dirty="0">
              <a:effectLst/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1400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800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Páncreas, </a:t>
            </a:r>
            <a:r>
              <a:rPr lang="es-ES_tradnl" sz="2000" b="0" dirty="0" smtClean="0">
                <a:effectLst/>
                <a:latin typeface="Comic Sans MS" pitchFamily="66" charset="0"/>
              </a:rPr>
              <a:t>hígado</a:t>
            </a:r>
            <a:endParaRPr lang="es-ES_tradnl" sz="2000" b="0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</a:pPr>
            <a:endParaRPr lang="es-ES_tradnl" sz="1400" dirty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>
                <a:effectLst/>
                <a:latin typeface="Comic Sans MS" pitchFamily="66" charset="0"/>
              </a:rPr>
              <a:t>Intestino delgado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0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>
                <a:effectLst/>
                <a:latin typeface="Comic Sans MS" pitchFamily="66" charset="0"/>
              </a:rPr>
              <a:t>Digestión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0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>
                <a:effectLst/>
                <a:latin typeface="Comic Sans MS" pitchFamily="66" charset="0"/>
              </a:rPr>
              <a:t>Absorción nutrientes, agua, electrolitos y vitaminas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0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>
                <a:effectLst/>
                <a:latin typeface="Comic Sans MS" pitchFamily="66" charset="0"/>
              </a:rPr>
              <a:t>Colon</a:t>
            </a:r>
          </a:p>
          <a:p>
            <a:pPr>
              <a:buClr>
                <a:srgbClr val="006666"/>
              </a:buClr>
              <a:buSzPct val="150000"/>
            </a:pPr>
            <a:endParaRPr lang="es-ES_tradnl" sz="800" b="0" dirty="0">
              <a:effectLst/>
              <a:latin typeface="Comic Sans MS" pitchFamily="66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83" name="Text Box 7"/>
          <p:cNvSpPr txBox="1">
            <a:spLocks noChangeArrowheads="1"/>
          </p:cNvSpPr>
          <p:nvPr/>
        </p:nvSpPr>
        <p:spPr bwMode="auto">
          <a:xfrm>
            <a:off x="4822180" y="4649024"/>
            <a:ext cx="3532188" cy="1525587"/>
          </a:xfrm>
          <a:prstGeom prst="rect">
            <a:avLst/>
          </a:prstGeom>
          <a:noFill/>
          <a:ln w="28575">
            <a:solidFill>
              <a:srgbClr val="B800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b="0" dirty="0">
                <a:effectLst/>
              </a:rPr>
              <a:t>Actividad eléctrica de base</a:t>
            </a:r>
          </a:p>
          <a:p>
            <a:pPr algn="l"/>
            <a:r>
              <a:rPr lang="es-ES" b="0" dirty="0">
                <a:effectLst/>
              </a:rPr>
              <a:t>Contracciones peristálticas </a:t>
            </a:r>
            <a:r>
              <a:rPr lang="es-ES" u="sng" dirty="0" err="1">
                <a:effectLst/>
              </a:rPr>
              <a:t>fásicas</a:t>
            </a:r>
            <a:endParaRPr lang="es-ES" u="sng" dirty="0">
              <a:effectLst/>
            </a:endParaRPr>
          </a:p>
          <a:p>
            <a:pPr algn="l"/>
            <a:r>
              <a:rPr lang="es-ES" dirty="0">
                <a:effectLst/>
              </a:rPr>
              <a:t>Baja </a:t>
            </a:r>
            <a:r>
              <a:rPr lang="es-ES" dirty="0" err="1">
                <a:effectLst/>
              </a:rPr>
              <a:t>distensibilidad</a:t>
            </a:r>
            <a:endParaRPr lang="es-ES" dirty="0">
              <a:effectLst/>
            </a:endParaRPr>
          </a:p>
          <a:p>
            <a:pPr algn="l"/>
            <a:endParaRPr lang="es-ES" sz="1000" b="0" dirty="0">
              <a:effectLst/>
            </a:endParaRPr>
          </a:p>
          <a:p>
            <a:pPr algn="l"/>
            <a:r>
              <a:rPr lang="es-E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Trituración de sólidos</a:t>
            </a:r>
          </a:p>
          <a:p>
            <a:pPr algn="l"/>
            <a:r>
              <a:rPr lang="es-ES" b="0" dirty="0">
                <a:effectLst/>
              </a:rPr>
              <a:t> </a:t>
            </a:r>
            <a:r>
              <a:rPr lang="es-ES" sz="1800" dirty="0"/>
              <a:t>MEZCLA</a:t>
            </a:r>
          </a:p>
        </p:txBody>
      </p:sp>
      <p:sp>
        <p:nvSpPr>
          <p:cNvPr id="152582" name="Text Box 6"/>
          <p:cNvSpPr txBox="1">
            <a:spLocks noChangeArrowheads="1"/>
          </p:cNvSpPr>
          <p:nvPr/>
        </p:nvSpPr>
        <p:spPr bwMode="auto">
          <a:xfrm>
            <a:off x="4769604" y="1909266"/>
            <a:ext cx="2886075" cy="1525587"/>
          </a:xfrm>
          <a:prstGeom prst="rect">
            <a:avLst/>
          </a:prstGeom>
          <a:noFill/>
          <a:ln w="28575">
            <a:solidFill>
              <a:srgbClr val="FF71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b="0" dirty="0">
                <a:effectLst/>
              </a:rPr>
              <a:t>No tiene </a:t>
            </a:r>
            <a:r>
              <a:rPr lang="es-ES" b="0" dirty="0" err="1">
                <a:effectLst/>
              </a:rPr>
              <a:t>act</a:t>
            </a:r>
            <a:r>
              <a:rPr lang="es-ES" b="0" dirty="0">
                <a:effectLst/>
              </a:rPr>
              <a:t>. eléctrica basal</a:t>
            </a:r>
          </a:p>
          <a:p>
            <a:pPr algn="l"/>
            <a:r>
              <a:rPr lang="es-ES" b="0" dirty="0">
                <a:effectLst/>
              </a:rPr>
              <a:t>Contracción </a:t>
            </a:r>
            <a:r>
              <a:rPr lang="es-ES" u="sng" dirty="0">
                <a:effectLst/>
              </a:rPr>
              <a:t>tónica</a:t>
            </a:r>
            <a:r>
              <a:rPr lang="es-ES" b="0" u="sng" dirty="0">
                <a:effectLst/>
              </a:rPr>
              <a:t> </a:t>
            </a:r>
            <a:r>
              <a:rPr lang="es-ES" b="0" dirty="0">
                <a:effectLst/>
              </a:rPr>
              <a:t>lenta</a:t>
            </a:r>
          </a:p>
          <a:p>
            <a:pPr algn="l"/>
            <a:r>
              <a:rPr lang="es-ES" dirty="0">
                <a:effectLst/>
              </a:rPr>
              <a:t>Alta </a:t>
            </a:r>
            <a:r>
              <a:rPr lang="es-ES" dirty="0" err="1">
                <a:effectLst/>
              </a:rPr>
              <a:t>distensibilidad</a:t>
            </a:r>
            <a:endParaRPr lang="es-ES" dirty="0">
              <a:effectLst/>
            </a:endParaRPr>
          </a:p>
          <a:p>
            <a:pPr algn="l"/>
            <a:endParaRPr lang="es-ES" sz="1000" b="0" dirty="0">
              <a:effectLst/>
            </a:endParaRPr>
          </a:p>
          <a:p>
            <a:pPr algn="l"/>
            <a:r>
              <a:rPr lang="es-E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Reservorio gástrico</a:t>
            </a:r>
            <a:r>
              <a:rPr lang="es-ES" sz="1400" b="0" dirty="0">
                <a:effectLst/>
              </a:rPr>
              <a:t> </a:t>
            </a:r>
          </a:p>
          <a:p>
            <a:pPr algn="l"/>
            <a:r>
              <a:rPr lang="es-ES" sz="1800" dirty="0"/>
              <a:t>ALMACENAMIENTO</a:t>
            </a:r>
          </a:p>
        </p:txBody>
      </p:sp>
      <p:sp>
        <p:nvSpPr>
          <p:cNvPr id="152593" name="Rectangle 17"/>
          <p:cNvSpPr>
            <a:spLocks noChangeArrowheads="1"/>
          </p:cNvSpPr>
          <p:nvPr/>
        </p:nvSpPr>
        <p:spPr bwMode="auto">
          <a:xfrm>
            <a:off x="4769604" y="1390348"/>
            <a:ext cx="2428875" cy="425450"/>
          </a:xfrm>
          <a:prstGeom prst="rect">
            <a:avLst/>
          </a:prstGeom>
          <a:solidFill>
            <a:srgbClr val="FFD9EC"/>
          </a:solidFill>
          <a:ln w="28575">
            <a:solidFill>
              <a:srgbClr val="EE00EE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Estómago proximal</a:t>
            </a:r>
          </a:p>
        </p:txBody>
      </p:sp>
      <p:sp>
        <p:nvSpPr>
          <p:cNvPr id="152594" name="Rectangle 18"/>
          <p:cNvSpPr>
            <a:spLocks noChangeArrowheads="1"/>
          </p:cNvSpPr>
          <p:nvPr/>
        </p:nvSpPr>
        <p:spPr bwMode="auto">
          <a:xfrm>
            <a:off x="4822180" y="4147439"/>
            <a:ext cx="2073003" cy="400110"/>
          </a:xfrm>
          <a:prstGeom prst="rect">
            <a:avLst/>
          </a:prstGeom>
          <a:solidFill>
            <a:srgbClr val="FF9DCE"/>
          </a:solidFill>
          <a:ln w="28575">
            <a:solidFill>
              <a:srgbClr val="CC0099"/>
            </a:solidFill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>
                <a:effectLst/>
              </a:rPr>
              <a:t>Estómago distal</a:t>
            </a:r>
          </a:p>
        </p:txBody>
      </p:sp>
      <p:sp>
        <p:nvSpPr>
          <p:cNvPr id="152597" name="Text Box 21"/>
          <p:cNvSpPr txBox="1">
            <a:spLocks noChangeArrowheads="1"/>
          </p:cNvSpPr>
          <p:nvPr/>
        </p:nvSpPr>
        <p:spPr bwMode="auto">
          <a:xfrm>
            <a:off x="611188" y="723384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2" name="1 Grupo"/>
          <p:cNvGrpSpPr/>
          <p:nvPr/>
        </p:nvGrpSpPr>
        <p:grpSpPr>
          <a:xfrm>
            <a:off x="611188" y="1308160"/>
            <a:ext cx="4105275" cy="4654490"/>
            <a:chOff x="1116013" y="1989138"/>
            <a:chExt cx="3600450" cy="3600450"/>
          </a:xfrm>
        </p:grpSpPr>
        <p:pic>
          <p:nvPicPr>
            <p:cNvPr id="152586" name="Picture 10" descr="regions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6013" y="1989138"/>
              <a:ext cx="3600450" cy="36004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2601" name="Rectangle 25"/>
            <p:cNvSpPr>
              <a:spLocks noChangeArrowheads="1"/>
            </p:cNvSpPr>
            <p:nvPr/>
          </p:nvSpPr>
          <p:spPr bwMode="auto">
            <a:xfrm>
              <a:off x="2843213" y="3141663"/>
              <a:ext cx="1008062" cy="215900"/>
            </a:xfrm>
            <a:prstGeom prst="rect">
              <a:avLst/>
            </a:prstGeom>
            <a:solidFill>
              <a:srgbClr val="B0A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s-VE"/>
            </a:p>
          </p:txBody>
        </p:sp>
        <p:sp>
          <p:nvSpPr>
            <p:cNvPr id="152602" name="Rectangle 26"/>
            <p:cNvSpPr>
              <a:spLocks noChangeArrowheads="1"/>
            </p:cNvSpPr>
            <p:nvPr/>
          </p:nvSpPr>
          <p:spPr bwMode="auto">
            <a:xfrm>
              <a:off x="2771775" y="4005263"/>
              <a:ext cx="1008063" cy="360362"/>
            </a:xfrm>
            <a:prstGeom prst="rect">
              <a:avLst/>
            </a:prstGeom>
            <a:solidFill>
              <a:srgbClr val="B0A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s-VE"/>
            </a:p>
          </p:txBody>
        </p:sp>
      </p:grp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6410674" y="521155"/>
            <a:ext cx="2193229" cy="369332"/>
          </a:xfrm>
          <a:prstGeom prst="rect">
            <a:avLst/>
          </a:prstGeom>
          <a:solidFill>
            <a:srgbClr val="96D0D4"/>
          </a:solidFill>
          <a:ln w="28575">
            <a:solidFill>
              <a:srgbClr val="007673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>
                <a:effectLst/>
              </a:rPr>
              <a:t>III. MOTILIDAD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cxnSp>
        <p:nvCxnSpPr>
          <p:cNvPr id="4" name="Conector recto 3"/>
          <p:cNvCxnSpPr/>
          <p:nvPr/>
        </p:nvCxnSpPr>
        <p:spPr bwMode="auto">
          <a:xfrm>
            <a:off x="1547664" y="3387897"/>
            <a:ext cx="2664296" cy="144016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583" grpId="1" animBg="1"/>
      <p:bldP spid="152582" grpId="0" animBg="1"/>
      <p:bldP spid="152593" grpId="0" animBg="1"/>
      <p:bldP spid="152594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3" name="Text Box 5"/>
          <p:cNvSpPr txBox="1">
            <a:spLocks noChangeArrowheads="1"/>
          </p:cNvSpPr>
          <p:nvPr/>
        </p:nvSpPr>
        <p:spPr bwMode="auto">
          <a:xfrm>
            <a:off x="2132012" y="2426050"/>
            <a:ext cx="4879975" cy="2523768"/>
          </a:xfrm>
          <a:prstGeom prst="rect">
            <a:avLst/>
          </a:prstGeom>
          <a:solidFill>
            <a:srgbClr val="E4F2F4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endParaRPr lang="es-ES" sz="1000" b="0" dirty="0">
              <a:effectLst/>
            </a:endParaRPr>
          </a:p>
          <a:p>
            <a:pPr marL="185738" indent="-185738" algn="l">
              <a:buSzPct val="150000"/>
              <a:buFont typeface="Arial" panose="020B0604020202020204" pitchFamily="34" charset="0"/>
              <a:buChar char="•"/>
            </a:pPr>
            <a:r>
              <a:rPr lang="es-ES" sz="2000" b="0" dirty="0" smtClean="0">
                <a:effectLst/>
              </a:rPr>
              <a:t>Disminuye </a:t>
            </a:r>
            <a:r>
              <a:rPr lang="es-ES" sz="2000" b="0" dirty="0">
                <a:effectLst/>
              </a:rPr>
              <a:t>el tono hasta el límite de 1.5 </a:t>
            </a:r>
            <a:r>
              <a:rPr lang="es-ES" sz="2000" b="0" dirty="0" err="1">
                <a:effectLst/>
              </a:rPr>
              <a:t>lts</a:t>
            </a:r>
            <a:r>
              <a:rPr lang="es-ES" sz="2000" b="0" dirty="0">
                <a:effectLst/>
              </a:rPr>
              <a:t>  </a:t>
            </a:r>
            <a:r>
              <a:rPr lang="es-ES" sz="2000" b="0" dirty="0" smtClean="0">
                <a:effectLst/>
              </a:rPr>
              <a:t>a </a:t>
            </a:r>
            <a:r>
              <a:rPr lang="es-ES" sz="2000" b="0" dirty="0">
                <a:effectLst/>
              </a:rPr>
              <a:t>partir de allí aumenta la presión</a:t>
            </a:r>
          </a:p>
          <a:p>
            <a:pPr marL="185738" indent="-185738" algn="l">
              <a:buSzPct val="150000"/>
              <a:buFont typeface="Arial" panose="020B0604020202020204" pitchFamily="34" charset="0"/>
              <a:buChar char="•"/>
            </a:pPr>
            <a:endParaRPr lang="es-ES" sz="1400" b="0" dirty="0">
              <a:effectLst/>
            </a:endParaRPr>
          </a:p>
          <a:p>
            <a:pPr marL="185738" indent="-185738" algn="l">
              <a:buSzPct val="150000"/>
              <a:buFont typeface="Arial" panose="020B0604020202020204" pitchFamily="34" charset="0"/>
              <a:buChar char="•"/>
            </a:pPr>
            <a:r>
              <a:rPr lang="es-ES" sz="2000" b="0" dirty="0" smtClean="0">
                <a:effectLst/>
              </a:rPr>
              <a:t>Mediado </a:t>
            </a:r>
            <a:r>
              <a:rPr lang="es-ES" sz="2000" b="0" dirty="0">
                <a:effectLst/>
              </a:rPr>
              <a:t>por </a:t>
            </a:r>
            <a:r>
              <a:rPr lang="es-ES" sz="2000" b="0" dirty="0"/>
              <a:t>Reflejos Vago-vagales</a:t>
            </a:r>
            <a:endParaRPr lang="es-ES" sz="2000" dirty="0"/>
          </a:p>
          <a:p>
            <a:pPr marL="185738" indent="-185738" algn="l">
              <a:buSzPct val="150000"/>
              <a:buFont typeface="Arial" panose="020B0604020202020204" pitchFamily="34" charset="0"/>
              <a:buChar char="•"/>
            </a:pPr>
            <a:endParaRPr lang="es-ES" sz="1400" dirty="0">
              <a:effectLst/>
            </a:endParaRPr>
          </a:p>
          <a:p>
            <a:pPr marL="185738" indent="-185738" algn="l">
              <a:buSzPct val="150000"/>
              <a:buFont typeface="Arial" panose="020B0604020202020204" pitchFamily="34" charset="0"/>
              <a:buChar char="•"/>
            </a:pPr>
            <a:r>
              <a:rPr lang="es-ES" sz="2000" b="0" dirty="0" smtClean="0">
                <a:effectLst/>
              </a:rPr>
              <a:t>Disparado </a:t>
            </a:r>
            <a:r>
              <a:rPr lang="es-ES" sz="2000" b="0" dirty="0">
                <a:effectLst/>
              </a:rPr>
              <a:t>por </a:t>
            </a:r>
            <a:r>
              <a:rPr lang="es-ES" sz="2000" b="0" dirty="0" err="1">
                <a:effectLst/>
              </a:rPr>
              <a:t>mov</a:t>
            </a:r>
            <a:r>
              <a:rPr lang="es-ES" sz="2000" b="0" dirty="0">
                <a:effectLst/>
              </a:rPr>
              <a:t>. </a:t>
            </a:r>
            <a:r>
              <a:rPr lang="es-ES" sz="2000" b="0" dirty="0" err="1">
                <a:effectLst/>
              </a:rPr>
              <a:t>farínge</a:t>
            </a:r>
            <a:r>
              <a:rPr lang="es-ES" sz="2000" b="0" dirty="0">
                <a:effectLst/>
              </a:rPr>
              <a:t> y esófago   </a:t>
            </a:r>
          </a:p>
          <a:p>
            <a:pPr marL="185738" indent="-185738" algn="l">
              <a:buSzPct val="150000"/>
            </a:pPr>
            <a:r>
              <a:rPr lang="es-ES" sz="2000" b="0" dirty="0" smtClean="0">
                <a:effectLst/>
              </a:rPr>
              <a:t>   (</a:t>
            </a:r>
            <a:r>
              <a:rPr lang="es-ES" sz="2000" b="0" dirty="0"/>
              <a:t>deglución</a:t>
            </a:r>
            <a:r>
              <a:rPr lang="es-ES" sz="2000" b="0" dirty="0">
                <a:effectLst/>
              </a:rPr>
              <a:t>), apertura de EEI</a:t>
            </a:r>
          </a:p>
        </p:txBody>
      </p:sp>
      <p:sp>
        <p:nvSpPr>
          <p:cNvPr id="176137" name="Text Box 9"/>
          <p:cNvSpPr txBox="1">
            <a:spLocks noChangeArrowheads="1"/>
          </p:cNvSpPr>
          <p:nvPr/>
        </p:nvSpPr>
        <p:spPr bwMode="auto">
          <a:xfrm>
            <a:off x="1823045" y="5149248"/>
            <a:ext cx="5436104" cy="954107"/>
          </a:xfrm>
          <a:prstGeom prst="rect">
            <a:avLst/>
          </a:prstGeom>
          <a:solidFill>
            <a:srgbClr val="FBD5C9"/>
          </a:solidFill>
          <a:ln w="38100">
            <a:solidFill>
              <a:srgbClr val="CC3300"/>
            </a:solidFill>
            <a:miter lim="800000"/>
            <a:headEnd/>
            <a:tailEnd/>
          </a:ln>
          <a:effectLst>
            <a:glow rad="101600">
              <a:srgbClr val="FF5050">
                <a:alpha val="6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800" b="0" dirty="0"/>
              <a:t>Es la función motora </a:t>
            </a:r>
          </a:p>
          <a:p>
            <a:r>
              <a:rPr lang="es-ES" sz="2800" b="0" dirty="0"/>
              <a:t>más importante del estómago!!</a:t>
            </a:r>
          </a:p>
        </p:txBody>
      </p:sp>
      <p:sp>
        <p:nvSpPr>
          <p:cNvPr id="176140" name="Rectangle 12"/>
          <p:cNvSpPr>
            <a:spLocks noChangeArrowheads="1"/>
          </p:cNvSpPr>
          <p:nvPr/>
        </p:nvSpPr>
        <p:spPr bwMode="auto">
          <a:xfrm>
            <a:off x="6161457" y="841362"/>
            <a:ext cx="2513829" cy="338554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400" dirty="0" smtClean="0">
                <a:effectLst/>
              </a:rPr>
              <a:t>1. </a:t>
            </a:r>
            <a:r>
              <a:rPr lang="es-ES" dirty="0" smtClean="0">
                <a:effectLst/>
              </a:rPr>
              <a:t>ALMACENAMIENTO</a:t>
            </a:r>
            <a:endParaRPr lang="es-ES" dirty="0">
              <a:effectLst/>
            </a:endParaRPr>
          </a:p>
        </p:txBody>
      </p:sp>
      <p:sp>
        <p:nvSpPr>
          <p:cNvPr id="176141" name="Text Box 13"/>
          <p:cNvSpPr txBox="1">
            <a:spLocks noChangeArrowheads="1"/>
          </p:cNvSpPr>
          <p:nvPr/>
        </p:nvSpPr>
        <p:spPr bwMode="auto">
          <a:xfrm>
            <a:off x="2974447" y="1764955"/>
            <a:ext cx="3195105" cy="46166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2400" b="0" dirty="0"/>
              <a:t>Relajación Receptora</a:t>
            </a:r>
          </a:p>
        </p:txBody>
      </p:sp>
      <p:sp>
        <p:nvSpPr>
          <p:cNvPr id="176146" name="Text Box 18"/>
          <p:cNvSpPr txBox="1">
            <a:spLocks noChangeArrowheads="1"/>
          </p:cNvSpPr>
          <p:nvPr/>
        </p:nvSpPr>
        <p:spPr bwMode="auto">
          <a:xfrm>
            <a:off x="1115616" y="1050883"/>
            <a:ext cx="1414859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" name="Rectangle 15"/>
          <p:cNvSpPr>
            <a:spLocks noChangeArrowheads="1"/>
          </p:cNvSpPr>
          <p:nvPr/>
        </p:nvSpPr>
        <p:spPr bwMode="auto">
          <a:xfrm>
            <a:off x="6703272" y="404664"/>
            <a:ext cx="1972014" cy="338554"/>
          </a:xfrm>
          <a:prstGeom prst="rect">
            <a:avLst/>
          </a:prstGeom>
          <a:solidFill>
            <a:srgbClr val="96D0D4"/>
          </a:solidFill>
          <a:ln w="28575">
            <a:solidFill>
              <a:srgbClr val="007673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III. MOTILIDAD</a:t>
            </a: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76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13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756" name="Picture 4" descr="refl vagovagales estomago 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7" t="5028" r="23224" b="21263"/>
          <a:stretch>
            <a:fillRect/>
          </a:stretch>
        </p:blipFill>
        <p:spPr bwMode="auto">
          <a:xfrm>
            <a:off x="1908175" y="346075"/>
            <a:ext cx="4968875" cy="6021388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202758" name="Text Box 6"/>
          <p:cNvSpPr txBox="1">
            <a:spLocks noChangeArrowheads="1"/>
          </p:cNvSpPr>
          <p:nvPr/>
        </p:nvSpPr>
        <p:spPr bwMode="auto">
          <a:xfrm>
            <a:off x="353100" y="848799"/>
            <a:ext cx="1358900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0"/>
              <a:t>Relajación </a:t>
            </a:r>
          </a:p>
          <a:p>
            <a:pPr algn="l"/>
            <a:r>
              <a:rPr lang="es-ES_tradnl" sz="1800" b="0"/>
              <a:t>receptora</a:t>
            </a:r>
          </a:p>
        </p:txBody>
      </p:sp>
      <p:sp>
        <p:nvSpPr>
          <p:cNvPr id="202759" name="Text Box 7"/>
          <p:cNvSpPr txBox="1">
            <a:spLocks noChangeArrowheads="1"/>
          </p:cNvSpPr>
          <p:nvPr/>
        </p:nvSpPr>
        <p:spPr bwMode="auto">
          <a:xfrm>
            <a:off x="353100" y="444263"/>
            <a:ext cx="2513830" cy="338554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1400" dirty="0" smtClean="0">
                <a:effectLst/>
              </a:rPr>
              <a:t>1. </a:t>
            </a:r>
            <a:r>
              <a:rPr lang="es-ES_tradnl" dirty="0" smtClean="0">
                <a:effectLst/>
              </a:rPr>
              <a:t>ALMACENAMIENTO</a:t>
            </a:r>
            <a:endParaRPr lang="es-ES_tradnl" dirty="0">
              <a:effectLst/>
            </a:endParaRPr>
          </a:p>
        </p:txBody>
      </p:sp>
      <p:sp>
        <p:nvSpPr>
          <p:cNvPr id="202761" name="Oval 9"/>
          <p:cNvSpPr>
            <a:spLocks noChangeArrowheads="1"/>
          </p:cNvSpPr>
          <p:nvPr/>
        </p:nvSpPr>
        <p:spPr bwMode="auto">
          <a:xfrm>
            <a:off x="2771775" y="1628775"/>
            <a:ext cx="504825" cy="720725"/>
          </a:xfrm>
          <a:prstGeom prst="ellips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2762" name="Oval 10"/>
          <p:cNvSpPr>
            <a:spLocks noChangeArrowheads="1"/>
          </p:cNvSpPr>
          <p:nvPr/>
        </p:nvSpPr>
        <p:spPr bwMode="auto">
          <a:xfrm>
            <a:off x="4932363" y="1412875"/>
            <a:ext cx="576262" cy="863600"/>
          </a:xfrm>
          <a:prstGeom prst="ellips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2763" name="Text Box 11"/>
          <p:cNvSpPr txBox="1">
            <a:spLocks noChangeArrowheads="1"/>
          </p:cNvSpPr>
          <p:nvPr/>
        </p:nvSpPr>
        <p:spPr bwMode="auto">
          <a:xfrm>
            <a:off x="3286864" y="3644900"/>
            <a:ext cx="277640" cy="338554"/>
          </a:xfrm>
          <a:prstGeom prst="rect">
            <a:avLst/>
          </a:prstGeom>
          <a:solidFill>
            <a:srgbClr val="7CC4CA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b="0" dirty="0"/>
              <a:t>1</a:t>
            </a:r>
          </a:p>
        </p:txBody>
      </p:sp>
      <p:sp>
        <p:nvSpPr>
          <p:cNvPr id="202764" name="Text Box 12"/>
          <p:cNvSpPr txBox="1">
            <a:spLocks noChangeArrowheads="1"/>
          </p:cNvSpPr>
          <p:nvPr/>
        </p:nvSpPr>
        <p:spPr bwMode="auto">
          <a:xfrm>
            <a:off x="795925" y="5517570"/>
            <a:ext cx="309700" cy="338554"/>
          </a:xfrm>
          <a:prstGeom prst="rect">
            <a:avLst/>
          </a:prstGeom>
          <a:solidFill>
            <a:srgbClr val="7CC4CA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b="0" dirty="0"/>
              <a:t>2</a:t>
            </a:r>
          </a:p>
        </p:txBody>
      </p:sp>
      <p:sp>
        <p:nvSpPr>
          <p:cNvPr id="202765" name="Text Box 13"/>
          <p:cNvSpPr txBox="1">
            <a:spLocks noChangeArrowheads="1"/>
          </p:cNvSpPr>
          <p:nvPr/>
        </p:nvSpPr>
        <p:spPr bwMode="auto">
          <a:xfrm>
            <a:off x="3203575" y="5445125"/>
            <a:ext cx="415925" cy="338554"/>
          </a:xfrm>
          <a:prstGeom prst="rect">
            <a:avLst/>
          </a:prstGeom>
          <a:solidFill>
            <a:srgbClr val="7CC4CA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b="0"/>
              <a:t>3</a:t>
            </a:r>
          </a:p>
        </p:txBody>
      </p:sp>
      <p:sp>
        <p:nvSpPr>
          <p:cNvPr id="202770" name="Rectangle 18"/>
          <p:cNvSpPr>
            <a:spLocks noChangeArrowheads="1"/>
          </p:cNvSpPr>
          <p:nvPr/>
        </p:nvSpPr>
        <p:spPr bwMode="auto">
          <a:xfrm>
            <a:off x="6804025" y="1844675"/>
            <a:ext cx="1439863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2772" name="Rectangle 20"/>
          <p:cNvSpPr>
            <a:spLocks noChangeArrowheads="1"/>
          </p:cNvSpPr>
          <p:nvPr/>
        </p:nvSpPr>
        <p:spPr bwMode="auto">
          <a:xfrm>
            <a:off x="3492500" y="2060575"/>
            <a:ext cx="10795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2773" name="Text Box 21"/>
          <p:cNvSpPr txBox="1">
            <a:spLocks noChangeArrowheads="1"/>
          </p:cNvSpPr>
          <p:nvPr/>
        </p:nvSpPr>
        <p:spPr bwMode="auto">
          <a:xfrm>
            <a:off x="3543300" y="2205038"/>
            <a:ext cx="1316038" cy="395287"/>
          </a:xfrm>
          <a:prstGeom prst="rect">
            <a:avLst/>
          </a:prstGeom>
          <a:solidFill>
            <a:srgbClr val="89C4FF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/>
              </a:rPr>
              <a:t>Relajación</a:t>
            </a:r>
          </a:p>
        </p:txBody>
      </p:sp>
      <p:sp>
        <p:nvSpPr>
          <p:cNvPr id="202774" name="Text Box 22"/>
          <p:cNvSpPr txBox="1">
            <a:spLocks noChangeArrowheads="1"/>
          </p:cNvSpPr>
          <p:nvPr/>
        </p:nvSpPr>
        <p:spPr bwMode="auto">
          <a:xfrm>
            <a:off x="425411" y="1443115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2776" name="Text Box 24"/>
          <p:cNvSpPr txBox="1">
            <a:spLocks noChangeArrowheads="1"/>
          </p:cNvSpPr>
          <p:nvPr/>
        </p:nvSpPr>
        <p:spPr bwMode="auto">
          <a:xfrm>
            <a:off x="5861050" y="1484313"/>
            <a:ext cx="79851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 sz="18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N. </a:t>
            </a:r>
          </a:p>
          <a:p>
            <a:pPr algn="l"/>
            <a:r>
              <a:rPr lang="es-ES_tradnl" sz="18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vago</a:t>
            </a:r>
          </a:p>
        </p:txBody>
      </p:sp>
      <p:sp>
        <p:nvSpPr>
          <p:cNvPr id="202777" name="Text Box 25"/>
          <p:cNvSpPr txBox="1">
            <a:spLocks noChangeArrowheads="1"/>
          </p:cNvSpPr>
          <p:nvPr/>
        </p:nvSpPr>
        <p:spPr bwMode="auto">
          <a:xfrm>
            <a:off x="6685417" y="2409372"/>
            <a:ext cx="6635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N. </a:t>
            </a:r>
          </a:p>
          <a:p>
            <a:pPr algn="l"/>
            <a:r>
              <a:rPr lang="es-ES_tradnl" sz="18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vago</a:t>
            </a:r>
          </a:p>
        </p:txBody>
      </p:sp>
      <p:sp>
        <p:nvSpPr>
          <p:cNvPr id="202778" name="Text Box 26"/>
          <p:cNvSpPr txBox="1">
            <a:spLocks noChangeArrowheads="1"/>
          </p:cNvSpPr>
          <p:nvPr/>
        </p:nvSpPr>
        <p:spPr bwMode="auto">
          <a:xfrm>
            <a:off x="5580063" y="3668713"/>
            <a:ext cx="784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200">
                <a:effectLst/>
              </a:rPr>
              <a:t>N. </a:t>
            </a:r>
          </a:p>
          <a:p>
            <a:pPr algn="l"/>
            <a:r>
              <a:rPr lang="es-ES_tradnl" sz="1200">
                <a:effectLst/>
              </a:rPr>
              <a:t>entérica</a:t>
            </a:r>
          </a:p>
        </p:txBody>
      </p:sp>
      <p:sp>
        <p:nvSpPr>
          <p:cNvPr id="202779" name="Text Box 27"/>
          <p:cNvSpPr txBox="1">
            <a:spLocks noChangeArrowheads="1"/>
          </p:cNvSpPr>
          <p:nvPr/>
        </p:nvSpPr>
        <p:spPr bwMode="auto">
          <a:xfrm>
            <a:off x="4724400" y="2565400"/>
            <a:ext cx="784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200">
                <a:effectLst/>
              </a:rPr>
              <a:t>N. </a:t>
            </a:r>
          </a:p>
          <a:p>
            <a:pPr algn="l"/>
            <a:r>
              <a:rPr lang="es-ES_tradnl" sz="1200">
                <a:effectLst/>
              </a:rPr>
              <a:t>entérica</a:t>
            </a:r>
          </a:p>
        </p:txBody>
      </p:sp>
      <p:sp>
        <p:nvSpPr>
          <p:cNvPr id="202780" name="Text Box 28"/>
          <p:cNvSpPr txBox="1">
            <a:spLocks noChangeArrowheads="1"/>
          </p:cNvSpPr>
          <p:nvPr/>
        </p:nvSpPr>
        <p:spPr bwMode="auto">
          <a:xfrm>
            <a:off x="1331913" y="3644900"/>
            <a:ext cx="784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200">
                <a:effectLst/>
              </a:rPr>
              <a:t>N. </a:t>
            </a:r>
          </a:p>
          <a:p>
            <a:pPr algn="l"/>
            <a:r>
              <a:rPr lang="es-ES_tradnl" sz="1200">
                <a:effectLst/>
              </a:rPr>
              <a:t>entérica</a:t>
            </a:r>
          </a:p>
        </p:txBody>
      </p:sp>
      <p:sp>
        <p:nvSpPr>
          <p:cNvPr id="202781" name="Text Box 29"/>
          <p:cNvSpPr txBox="1">
            <a:spLocks noChangeArrowheads="1"/>
          </p:cNvSpPr>
          <p:nvPr/>
        </p:nvSpPr>
        <p:spPr bwMode="auto">
          <a:xfrm>
            <a:off x="1908175" y="2349500"/>
            <a:ext cx="784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200">
                <a:effectLst/>
              </a:rPr>
              <a:t>N. </a:t>
            </a:r>
          </a:p>
          <a:p>
            <a:pPr algn="l"/>
            <a:r>
              <a:rPr lang="es-ES_tradnl" sz="1200">
                <a:effectLst/>
              </a:rPr>
              <a:t>entérica</a:t>
            </a:r>
          </a:p>
        </p:txBody>
      </p:sp>
      <p:sp>
        <p:nvSpPr>
          <p:cNvPr id="202783" name="Oval 31"/>
          <p:cNvSpPr>
            <a:spLocks noChangeArrowheads="1"/>
          </p:cNvSpPr>
          <p:nvPr/>
        </p:nvSpPr>
        <p:spPr bwMode="auto">
          <a:xfrm>
            <a:off x="5867400" y="3068638"/>
            <a:ext cx="360363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02784" name="Text Box 32"/>
          <p:cNvSpPr txBox="1">
            <a:spLocks noChangeArrowheads="1"/>
          </p:cNvSpPr>
          <p:nvPr/>
        </p:nvSpPr>
        <p:spPr bwMode="auto">
          <a:xfrm>
            <a:off x="5748338" y="3062288"/>
            <a:ext cx="6238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</a:p>
        </p:txBody>
      </p:sp>
      <p:sp>
        <p:nvSpPr>
          <p:cNvPr id="202785" name="Freeform 33"/>
          <p:cNvSpPr>
            <a:spLocks/>
          </p:cNvSpPr>
          <p:nvPr/>
        </p:nvSpPr>
        <p:spPr bwMode="auto">
          <a:xfrm>
            <a:off x="4749800" y="1280298"/>
            <a:ext cx="3133725" cy="4765808"/>
          </a:xfrm>
          <a:custGeom>
            <a:avLst/>
            <a:gdLst>
              <a:gd name="T0" fmla="*/ 0 w 680"/>
              <a:gd name="T1" fmla="*/ 1724 h 1724"/>
              <a:gd name="T2" fmla="*/ 273 w 680"/>
              <a:gd name="T3" fmla="*/ 1542 h 1724"/>
              <a:gd name="T4" fmla="*/ 635 w 680"/>
              <a:gd name="T5" fmla="*/ 1089 h 1724"/>
              <a:gd name="T6" fmla="*/ 545 w 680"/>
              <a:gd name="T7" fmla="*/ 227 h 1724"/>
              <a:gd name="T8" fmla="*/ 499 w 680"/>
              <a:gd name="T9" fmla="*/ 0 h 1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0" h="1724">
                <a:moveTo>
                  <a:pt x="0" y="1724"/>
                </a:moveTo>
                <a:cubicBezTo>
                  <a:pt x="83" y="1686"/>
                  <a:pt x="167" y="1648"/>
                  <a:pt x="273" y="1542"/>
                </a:cubicBezTo>
                <a:cubicBezTo>
                  <a:pt x="379" y="1436"/>
                  <a:pt x="590" y="1308"/>
                  <a:pt x="635" y="1089"/>
                </a:cubicBezTo>
                <a:cubicBezTo>
                  <a:pt x="680" y="870"/>
                  <a:pt x="568" y="408"/>
                  <a:pt x="545" y="227"/>
                </a:cubicBezTo>
                <a:cubicBezTo>
                  <a:pt x="522" y="46"/>
                  <a:pt x="510" y="23"/>
                  <a:pt x="499" y="0"/>
                </a:cubicBezTo>
              </a:path>
            </a:pathLst>
          </a:custGeom>
          <a:noFill/>
          <a:ln w="38100" cap="flat" cmpd="sng">
            <a:solidFill>
              <a:srgbClr val="339933"/>
            </a:solidFill>
            <a:prstDash val="solid"/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endParaRPr lang="es-VE"/>
          </a:p>
        </p:txBody>
      </p:sp>
      <p:sp>
        <p:nvSpPr>
          <p:cNvPr id="202786" name="Freeform 34"/>
          <p:cNvSpPr>
            <a:spLocks/>
          </p:cNvSpPr>
          <p:nvPr/>
        </p:nvSpPr>
        <p:spPr bwMode="auto">
          <a:xfrm>
            <a:off x="5436096" y="404812"/>
            <a:ext cx="1440954" cy="2520131"/>
          </a:xfrm>
          <a:custGeom>
            <a:avLst/>
            <a:gdLst>
              <a:gd name="T0" fmla="*/ 786 w 786"/>
              <a:gd name="T1" fmla="*/ 61 h 1467"/>
              <a:gd name="T2" fmla="*/ 514 w 786"/>
              <a:gd name="T3" fmla="*/ 15 h 1467"/>
              <a:gd name="T4" fmla="*/ 106 w 786"/>
              <a:gd name="T5" fmla="*/ 106 h 1467"/>
              <a:gd name="T6" fmla="*/ 15 w 786"/>
              <a:gd name="T7" fmla="*/ 650 h 1467"/>
              <a:gd name="T8" fmla="*/ 196 w 786"/>
              <a:gd name="T9" fmla="*/ 1467 h 1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6" h="1467">
                <a:moveTo>
                  <a:pt x="786" y="61"/>
                </a:moveTo>
                <a:cubicBezTo>
                  <a:pt x="706" y="34"/>
                  <a:pt x="627" y="8"/>
                  <a:pt x="514" y="15"/>
                </a:cubicBezTo>
                <a:cubicBezTo>
                  <a:pt x="401" y="22"/>
                  <a:pt x="189" y="0"/>
                  <a:pt x="106" y="106"/>
                </a:cubicBezTo>
                <a:cubicBezTo>
                  <a:pt x="23" y="212"/>
                  <a:pt x="0" y="423"/>
                  <a:pt x="15" y="650"/>
                </a:cubicBezTo>
                <a:cubicBezTo>
                  <a:pt x="30" y="877"/>
                  <a:pt x="113" y="1172"/>
                  <a:pt x="196" y="1467"/>
                </a:cubicBezTo>
              </a:path>
            </a:pathLst>
          </a:custGeom>
          <a:noFill/>
          <a:ln w="28575" cap="flat" cmpd="sng">
            <a:solidFill>
              <a:srgbClr val="0000CC"/>
            </a:solidFill>
            <a:prstDash val="solid"/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endParaRPr lang="es-VE"/>
          </a:p>
        </p:txBody>
      </p:sp>
      <p:sp>
        <p:nvSpPr>
          <p:cNvPr id="202787" name="Line 35"/>
          <p:cNvSpPr>
            <a:spLocks noChangeShapeType="1"/>
          </p:cNvSpPr>
          <p:nvPr/>
        </p:nvSpPr>
        <p:spPr bwMode="auto">
          <a:xfrm flipV="1">
            <a:off x="5148263" y="2420938"/>
            <a:ext cx="360362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02760" name="Text Box 8"/>
          <p:cNvSpPr txBox="1">
            <a:spLocks noChangeArrowheads="1"/>
          </p:cNvSpPr>
          <p:nvPr/>
        </p:nvSpPr>
        <p:spPr bwMode="auto">
          <a:xfrm>
            <a:off x="3642206" y="3080552"/>
            <a:ext cx="1031081" cy="52322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_tradnl" sz="1400" dirty="0">
                <a:effectLst/>
              </a:rPr>
              <a:t>Reflejos </a:t>
            </a:r>
            <a:endParaRPr lang="es-ES_tradnl" sz="1400" dirty="0" smtClean="0">
              <a:effectLst/>
            </a:endParaRPr>
          </a:p>
          <a:p>
            <a:r>
              <a:rPr lang="es-ES_tradnl" sz="1400" dirty="0" smtClean="0">
                <a:effectLst/>
              </a:rPr>
              <a:t>locales</a:t>
            </a:r>
            <a:endParaRPr lang="es-ES_tradnl" sz="1400" dirty="0">
              <a:effectLst/>
            </a:endParaRPr>
          </a:p>
        </p:txBody>
      </p:sp>
      <p:sp>
        <p:nvSpPr>
          <p:cNvPr id="31" name="30 CuadroTexto"/>
          <p:cNvSpPr txBox="1"/>
          <p:nvPr/>
        </p:nvSpPr>
        <p:spPr>
          <a:xfrm>
            <a:off x="1166656" y="5553664"/>
            <a:ext cx="1120820" cy="307777"/>
          </a:xfrm>
          <a:prstGeom prst="rect">
            <a:avLst/>
          </a:prstGeom>
          <a:solidFill>
            <a:schemeClr val="accent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/>
              </a:rPr>
              <a:t>DUODENO</a:t>
            </a:r>
            <a:endParaRPr lang="es-VE" sz="1400" dirty="0">
              <a:effectLst/>
            </a:endParaRPr>
          </a:p>
        </p:txBody>
      </p:sp>
      <p:sp>
        <p:nvSpPr>
          <p:cNvPr id="32" name="Text Box 8"/>
          <p:cNvSpPr txBox="1">
            <a:spLocks noChangeArrowheads="1"/>
          </p:cNvSpPr>
          <p:nvPr/>
        </p:nvSpPr>
        <p:spPr bwMode="auto">
          <a:xfrm>
            <a:off x="47831" y="6486969"/>
            <a:ext cx="483337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eaLnBrk="0" hangingPunct="0">
              <a:buClr>
                <a:schemeClr val="tx1"/>
              </a:buClr>
            </a:pPr>
            <a:r>
              <a:rPr lang="en-US" sz="1000" b="0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1000" b="0" dirty="0">
                <a:latin typeface="Times New Roman" pitchFamily="18" charset="0"/>
                <a:cs typeface="Times New Roman" pitchFamily="18" charset="0"/>
              </a:rPr>
              <a:t>. M. Barrett. </a:t>
            </a:r>
            <a:r>
              <a:rPr lang="en-US" sz="1000" b="0" i="1" dirty="0">
                <a:latin typeface="Times New Roman" pitchFamily="18" charset="0"/>
                <a:cs typeface="Times New Roman" pitchFamily="18" charset="0"/>
              </a:rPr>
              <a:t>Gastrointestinal Physiology</a:t>
            </a:r>
            <a:r>
              <a:rPr lang="en-US" sz="1000" b="0" dirty="0">
                <a:latin typeface="Times New Roman" pitchFamily="18" charset="0"/>
                <a:cs typeface="Times New Roman" pitchFamily="18" charset="0"/>
              </a:rPr>
              <a:t>. Lange Physiology Series. McGraw-Hill, </a:t>
            </a: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2006</a:t>
            </a:r>
            <a:r>
              <a:rPr lang="en-US" sz="1000" b="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02767" name="Rectangle 15"/>
          <p:cNvSpPr>
            <a:spLocks noChangeArrowheads="1"/>
          </p:cNvSpPr>
          <p:nvPr/>
        </p:nvSpPr>
        <p:spPr bwMode="auto">
          <a:xfrm>
            <a:off x="6863757" y="369979"/>
            <a:ext cx="1295400" cy="8636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r>
              <a:rPr lang="es-ES_tradnl">
                <a:effectLst/>
              </a:rPr>
              <a:t>Complejo </a:t>
            </a:r>
          </a:p>
          <a:p>
            <a:r>
              <a:rPr lang="es-ES_tradnl">
                <a:effectLst/>
              </a:rPr>
              <a:t>Dorsal del </a:t>
            </a:r>
          </a:p>
          <a:p>
            <a:r>
              <a:rPr lang="es-ES_tradnl">
                <a:effectLst/>
              </a:rPr>
              <a:t>Vago</a:t>
            </a:r>
          </a:p>
        </p:txBody>
      </p:sp>
      <p:sp>
        <p:nvSpPr>
          <p:cNvPr id="202782" name="Text Box 30"/>
          <p:cNvSpPr txBox="1">
            <a:spLocks noChangeArrowheads="1"/>
          </p:cNvSpPr>
          <p:nvPr/>
        </p:nvSpPr>
        <p:spPr bwMode="auto">
          <a:xfrm>
            <a:off x="6322427" y="3380746"/>
            <a:ext cx="1281872" cy="523220"/>
          </a:xfrm>
          <a:prstGeom prst="rect">
            <a:avLst/>
          </a:prstGeom>
          <a:solidFill>
            <a:srgbClr val="77ABE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_tradnl" sz="1400" dirty="0">
                <a:effectLst/>
              </a:rPr>
              <a:t>Reflejos </a:t>
            </a:r>
            <a:endParaRPr lang="es-ES_tradnl" sz="1400" dirty="0" smtClean="0">
              <a:effectLst/>
            </a:endParaRPr>
          </a:p>
          <a:p>
            <a:r>
              <a:rPr lang="es-ES_tradnl" sz="1400" dirty="0" err="1" smtClean="0">
                <a:effectLst/>
              </a:rPr>
              <a:t>vagovagales</a:t>
            </a:r>
            <a:r>
              <a:rPr lang="es-ES_tradnl" sz="1400" dirty="0" smtClean="0">
                <a:effectLst/>
              </a:rPr>
              <a:t> </a:t>
            </a:r>
            <a:endParaRPr lang="es-ES_tradnl" sz="1400" dirty="0">
              <a:effectLst/>
            </a:endParaRPr>
          </a:p>
        </p:txBody>
      </p:sp>
      <p:sp>
        <p:nvSpPr>
          <p:cNvPr id="33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34" name="30 CuadroTexto"/>
          <p:cNvSpPr txBox="1"/>
          <p:nvPr/>
        </p:nvSpPr>
        <p:spPr>
          <a:xfrm>
            <a:off x="3627494" y="3674393"/>
            <a:ext cx="1244250" cy="307777"/>
          </a:xfrm>
          <a:prstGeom prst="rect">
            <a:avLst/>
          </a:prstGeom>
          <a:solidFill>
            <a:schemeClr val="accent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/>
              </a:rPr>
              <a:t>ESTÓMAGO</a:t>
            </a:r>
            <a:endParaRPr lang="es-VE" sz="1400" dirty="0">
              <a:effectLst/>
            </a:endParaRPr>
          </a:p>
        </p:txBody>
      </p:sp>
      <p:sp>
        <p:nvSpPr>
          <p:cNvPr id="202766" name="Text Box 14"/>
          <p:cNvSpPr txBox="1">
            <a:spLocks noChangeArrowheads="1"/>
          </p:cNvSpPr>
          <p:nvPr/>
        </p:nvSpPr>
        <p:spPr bwMode="auto">
          <a:xfrm>
            <a:off x="6863757" y="1532295"/>
            <a:ext cx="323850" cy="307777"/>
          </a:xfrm>
          <a:prstGeom prst="rect">
            <a:avLst/>
          </a:prstGeom>
          <a:solidFill>
            <a:srgbClr val="77ABE5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 sz="1400" b="0"/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02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02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27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27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27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02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2" dur="2000" fill="hold"/>
                                        <p:tgtEl>
                                          <p:spTgt spid="2027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4" dur="2000" fill="hold"/>
                                        <p:tgtEl>
                                          <p:spTgt spid="2027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761" grpId="0" animBg="1"/>
      <p:bldP spid="202761" grpId="1" animBg="1"/>
      <p:bldP spid="202762" grpId="0" animBg="1"/>
      <p:bldP spid="202762" grpId="1" animBg="1"/>
      <p:bldP spid="202763" grpId="0" animBg="1"/>
      <p:bldP spid="202764" grpId="0" animBg="1"/>
      <p:bldP spid="202765" grpId="0" animBg="1"/>
      <p:bldP spid="202773" grpId="0" animBg="1"/>
      <p:bldP spid="202784" grpId="0"/>
      <p:bldP spid="202785" grpId="0" animBg="1"/>
      <p:bldP spid="202786" grpId="0" animBg="1"/>
      <p:bldP spid="202760" grpId="0" animBg="1"/>
      <p:bldP spid="31" grpId="0" animBg="1"/>
      <p:bldP spid="202782" grpId="0" animBg="1"/>
      <p:bldP spid="34" grpId="0" animBg="1"/>
      <p:bldP spid="20276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90" name="Text Box 6"/>
          <p:cNvSpPr txBox="1">
            <a:spLocks noChangeArrowheads="1"/>
          </p:cNvSpPr>
          <p:nvPr/>
        </p:nvSpPr>
        <p:spPr bwMode="auto">
          <a:xfrm>
            <a:off x="4397942" y="2996625"/>
            <a:ext cx="4122563" cy="2831544"/>
          </a:xfrm>
          <a:prstGeom prst="rect">
            <a:avLst/>
          </a:prstGeom>
          <a:solidFill>
            <a:srgbClr val="FFC9E4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 algn="l">
              <a:buFontTx/>
              <a:buChar char="•"/>
            </a:pPr>
            <a:r>
              <a:rPr lang="es-ES_tradnl" b="0" dirty="0"/>
              <a:t>  </a:t>
            </a:r>
            <a:r>
              <a:rPr lang="es-ES_tradnl" sz="2000" dirty="0">
                <a:solidFill>
                  <a:srgbClr val="0000CC"/>
                </a:solidFill>
                <a:effectLst/>
              </a:rPr>
              <a:t>F. Parasimpáticas </a:t>
            </a:r>
            <a:r>
              <a:rPr lang="es-ES_tradnl" sz="2000" dirty="0" err="1" smtClean="0">
                <a:solidFill>
                  <a:srgbClr val="0000CC"/>
                </a:solidFill>
                <a:effectLst/>
              </a:rPr>
              <a:t>PREgl</a:t>
            </a:r>
            <a:r>
              <a:rPr lang="es-ES_tradnl" sz="2000" dirty="0" smtClean="0">
                <a:solidFill>
                  <a:srgbClr val="0000CC"/>
                </a:solidFill>
                <a:effectLst/>
              </a:rPr>
              <a:t>.</a:t>
            </a:r>
            <a:endParaRPr lang="es-ES_tradnl" sz="2000" dirty="0">
              <a:solidFill>
                <a:srgbClr val="0000CC"/>
              </a:solidFill>
              <a:effectLst/>
            </a:endParaRPr>
          </a:p>
          <a:p>
            <a:pPr algn="l"/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N. dorsal vago (mayoría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es-ES_tradnl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Colinérgicas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s-ES_tradnl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Estimuladoras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  <a:r>
              <a:rPr lang="es-ES_tradnl" dirty="0" err="1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endParaRPr lang="es-ES_tradnl" sz="800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_tradnl" b="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es-ES_tradnl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No colinérgicas </a:t>
            </a:r>
            <a:endParaRPr lang="es-ES_tradnl" dirty="0" smtClean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Inhibidoras: VIP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NO (pocas)</a:t>
            </a:r>
            <a:endParaRPr lang="es-ES_tradnl" sz="1800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endParaRPr lang="es-ES_tradnl" sz="1400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FontTx/>
              <a:buChar char="•"/>
            </a:pPr>
            <a:r>
              <a:rPr lang="es-ES_tradnl" sz="1800" b="0" dirty="0">
                <a:solidFill>
                  <a:srgbClr val="C00000"/>
                </a:solidFill>
                <a:effectLst/>
              </a:rPr>
              <a:t>  </a:t>
            </a:r>
            <a:r>
              <a:rPr lang="es-ES_tradnl" sz="2000" dirty="0">
                <a:solidFill>
                  <a:srgbClr val="C00000"/>
                </a:solidFill>
                <a:effectLst/>
              </a:rPr>
              <a:t>F. Simpáticas </a:t>
            </a:r>
            <a:r>
              <a:rPr lang="es-ES_tradnl" sz="2000" dirty="0" err="1" smtClean="0">
                <a:solidFill>
                  <a:srgbClr val="C00000"/>
                </a:solidFill>
                <a:effectLst/>
              </a:rPr>
              <a:t>PREgl</a:t>
            </a:r>
            <a:r>
              <a:rPr lang="es-ES_tradnl" sz="2000" dirty="0" smtClean="0">
                <a:solidFill>
                  <a:srgbClr val="C00000"/>
                </a:solidFill>
                <a:effectLst/>
              </a:rPr>
              <a:t>.</a:t>
            </a:r>
            <a:endParaRPr lang="es-ES_tradnl" sz="2000" dirty="0">
              <a:solidFill>
                <a:srgbClr val="C00000"/>
              </a:solidFill>
              <a:effectLst/>
            </a:endParaRPr>
          </a:p>
          <a:p>
            <a:pPr algn="l"/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T5-T9 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 g. celíaco </a:t>
            </a:r>
          </a:p>
          <a:p>
            <a:pPr algn="l"/>
            <a:r>
              <a:rPr lang="es-ES_tradnl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F. Adrenérgicas </a:t>
            </a:r>
            <a:r>
              <a:rPr lang="es-ES_tradnl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POSgl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 Inhibidoras</a:t>
            </a: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1191" name="Rectangle 7"/>
          <p:cNvSpPr>
            <a:spLocks noChangeArrowheads="1"/>
          </p:cNvSpPr>
          <p:nvPr/>
        </p:nvSpPr>
        <p:spPr bwMode="auto">
          <a:xfrm>
            <a:off x="5208889" y="2184623"/>
            <a:ext cx="2531463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0" dirty="0">
                <a:effectLst/>
              </a:rPr>
              <a:t>Eferentes </a:t>
            </a:r>
            <a:r>
              <a:rPr lang="es-ES_tradnl" sz="2000" b="0" dirty="0" smtClean="0">
                <a:effectLst/>
              </a:rPr>
              <a:t>del SNC </a:t>
            </a:r>
            <a:endParaRPr lang="es-ES_tradnl" sz="2000" b="0" dirty="0">
              <a:effectLst/>
            </a:endParaRPr>
          </a:p>
          <a:p>
            <a:r>
              <a:rPr lang="es-ES_tradnl" sz="2000" b="0" dirty="0">
                <a:effectLst/>
              </a:rPr>
              <a:t>al estómago</a:t>
            </a:r>
          </a:p>
        </p:txBody>
      </p:sp>
      <p:sp>
        <p:nvSpPr>
          <p:cNvPr id="221192" name="Text Box 8"/>
          <p:cNvSpPr txBox="1">
            <a:spLocks noChangeArrowheads="1"/>
          </p:cNvSpPr>
          <p:nvPr/>
        </p:nvSpPr>
        <p:spPr bwMode="auto">
          <a:xfrm>
            <a:off x="1235484" y="2195736"/>
            <a:ext cx="2233240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sz="2000" b="0" dirty="0" smtClean="0">
                <a:effectLst/>
              </a:rPr>
              <a:t>Aferentes del estómago al SNC</a:t>
            </a:r>
            <a:endParaRPr lang="es-ES_tradnl" sz="2000" b="0" dirty="0">
              <a:effectLst/>
            </a:endParaRPr>
          </a:p>
        </p:txBody>
      </p:sp>
      <p:sp>
        <p:nvSpPr>
          <p:cNvPr id="221194" name="Text Box 10"/>
          <p:cNvSpPr txBox="1">
            <a:spLocks noChangeArrowheads="1"/>
          </p:cNvSpPr>
          <p:nvPr/>
        </p:nvSpPr>
        <p:spPr bwMode="auto">
          <a:xfrm>
            <a:off x="611560" y="2996625"/>
            <a:ext cx="3452940" cy="1369606"/>
          </a:xfrm>
          <a:prstGeom prst="rect">
            <a:avLst/>
          </a:prstGeom>
          <a:solidFill>
            <a:srgbClr val="ABE9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 algn="l">
              <a:buFontTx/>
              <a:buChar char="•"/>
            </a:pPr>
            <a:r>
              <a:rPr lang="es-ES_tradnl" sz="1800" b="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_tradnl" sz="2000" b="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F. </a:t>
            </a:r>
            <a:r>
              <a:rPr lang="es-ES_tradnl" sz="2000" b="0" dirty="0" err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vagales</a:t>
            </a:r>
            <a:r>
              <a:rPr lang="es-ES_tradnl" sz="2000" b="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sensoriales</a:t>
            </a:r>
          </a:p>
          <a:p>
            <a:pPr algn="l">
              <a:buFontTx/>
              <a:buChar char="•"/>
            </a:pPr>
            <a:endParaRPr lang="es-ES_tradnl" sz="800" b="0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mecano y quimiorreceptores</a:t>
            </a:r>
          </a:p>
          <a:p>
            <a:pPr algn="l"/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s-ES_tradnl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entran ganglio </a:t>
            </a: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inferior </a:t>
            </a:r>
            <a:r>
              <a:rPr lang="es-ES_tradnl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del X   </a:t>
            </a:r>
          </a:p>
          <a:p>
            <a:pPr algn="l"/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al N</a:t>
            </a: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Haz Solitario</a:t>
            </a:r>
          </a:p>
        </p:txBody>
      </p:sp>
      <p:cxnSp>
        <p:nvCxnSpPr>
          <p:cNvPr id="4" name="3 Conector recto de flecha"/>
          <p:cNvCxnSpPr>
            <a:stCxn id="221192" idx="0"/>
          </p:cNvCxnSpPr>
          <p:nvPr/>
        </p:nvCxnSpPr>
        <p:spPr bwMode="auto">
          <a:xfrm flipH="1" flipV="1">
            <a:off x="2338030" y="1394847"/>
            <a:ext cx="14074" cy="800889"/>
          </a:xfrm>
          <a:prstGeom prst="straightConnector1">
            <a:avLst/>
          </a:pr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" name="5 Conector recto de flecha"/>
          <p:cNvCxnSpPr>
            <a:endCxn id="221191" idx="0"/>
          </p:cNvCxnSpPr>
          <p:nvPr/>
        </p:nvCxnSpPr>
        <p:spPr bwMode="auto">
          <a:xfrm>
            <a:off x="6474620" y="1619374"/>
            <a:ext cx="1" cy="565249"/>
          </a:xfrm>
          <a:prstGeom prst="straightConnector1">
            <a:avLst/>
          </a:prstGeom>
          <a:noFill/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5979466" y="893754"/>
            <a:ext cx="2513829" cy="338554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400" dirty="0" smtClean="0">
                <a:effectLst/>
              </a:rPr>
              <a:t>1. </a:t>
            </a:r>
            <a:r>
              <a:rPr lang="es-ES" dirty="0" smtClean="0">
                <a:effectLst/>
              </a:rPr>
              <a:t>ALMACENAMIENTO</a:t>
            </a:r>
            <a:endParaRPr lang="es-ES" dirty="0">
              <a:effectLst/>
            </a:endParaRPr>
          </a:p>
        </p:txBody>
      </p: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6521281" y="476672"/>
            <a:ext cx="1972014" cy="338554"/>
          </a:xfrm>
          <a:prstGeom prst="rect">
            <a:avLst/>
          </a:prstGeom>
          <a:solidFill>
            <a:srgbClr val="96D0D4"/>
          </a:solidFill>
          <a:ln w="28575">
            <a:solidFill>
              <a:srgbClr val="007673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III. MOTILIDAD</a:t>
            </a: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1190" grpId="0" animBg="1"/>
      <p:bldP spid="221191" grpId="0" animBg="1"/>
      <p:bldP spid="221192" grpId="0" animBg="1"/>
      <p:bldP spid="22119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780" name="Picture 4" descr="marcapaso estoma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6034" y="836613"/>
            <a:ext cx="5084763" cy="5627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3783" name="Text Box 7"/>
          <p:cNvSpPr txBox="1">
            <a:spLocks noChangeArrowheads="1"/>
          </p:cNvSpPr>
          <p:nvPr/>
        </p:nvSpPr>
        <p:spPr bwMode="auto">
          <a:xfrm>
            <a:off x="652300" y="2708692"/>
            <a:ext cx="2695575" cy="944563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buClr>
                <a:srgbClr val="CC0000"/>
              </a:buClr>
              <a:buFontTx/>
              <a:buChar char="•"/>
            </a:pPr>
            <a:r>
              <a:rPr lang="es-ES_tradnl" sz="1800" b="0"/>
              <a:t> Marcapasos</a:t>
            </a:r>
          </a:p>
          <a:p>
            <a:pPr algn="l">
              <a:buClr>
                <a:srgbClr val="CC0000"/>
              </a:buClr>
              <a:buFontTx/>
              <a:buChar char="•"/>
            </a:pPr>
            <a:r>
              <a:rPr lang="es-ES_tradnl" sz="1800" b="0"/>
              <a:t> C. Intersticiales Cajal</a:t>
            </a:r>
          </a:p>
          <a:p>
            <a:pPr algn="l">
              <a:buClr>
                <a:srgbClr val="CC0000"/>
              </a:buClr>
              <a:buFontTx/>
              <a:buChar char="•"/>
            </a:pPr>
            <a:r>
              <a:rPr lang="es-ES_tradnl" sz="1800" b="0"/>
              <a:t> REB</a:t>
            </a:r>
          </a:p>
        </p:txBody>
      </p:sp>
      <p:sp>
        <p:nvSpPr>
          <p:cNvPr id="203785" name="Rectangle 9"/>
          <p:cNvSpPr>
            <a:spLocks noChangeArrowheads="1"/>
          </p:cNvSpPr>
          <p:nvPr/>
        </p:nvSpPr>
        <p:spPr bwMode="auto">
          <a:xfrm>
            <a:off x="7168895" y="971436"/>
            <a:ext cx="1435008" cy="369332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dirty="0" smtClean="0">
                <a:effectLst/>
              </a:rPr>
              <a:t>2. </a:t>
            </a:r>
            <a:r>
              <a:rPr lang="es-ES" sz="1800" dirty="0" smtClean="0">
                <a:effectLst/>
              </a:rPr>
              <a:t>MEZCLA</a:t>
            </a:r>
            <a:endParaRPr lang="es-ES" sz="1800" dirty="0">
              <a:effectLst/>
            </a:endParaRPr>
          </a:p>
        </p:txBody>
      </p:sp>
      <p:sp>
        <p:nvSpPr>
          <p:cNvPr id="203786" name="Text Box 10"/>
          <p:cNvSpPr txBox="1">
            <a:spLocks noChangeArrowheads="1"/>
          </p:cNvSpPr>
          <p:nvPr/>
        </p:nvSpPr>
        <p:spPr bwMode="auto">
          <a:xfrm>
            <a:off x="749334" y="836613"/>
            <a:ext cx="780984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3789" name="Text Box 13"/>
          <p:cNvSpPr txBox="1">
            <a:spLocks noChangeArrowheads="1"/>
          </p:cNvSpPr>
          <p:nvPr/>
        </p:nvSpPr>
        <p:spPr bwMode="auto">
          <a:xfrm>
            <a:off x="5897696" y="3619054"/>
            <a:ext cx="2501006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REB alcanza umbral</a:t>
            </a:r>
          </a:p>
          <a:p>
            <a:pPr algn="l"/>
            <a:r>
              <a:rPr lang="es-ES_tradnl" sz="20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y descarga  PA</a:t>
            </a:r>
            <a:endParaRPr lang="es-ES_tradnl" sz="20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_tradnl" sz="20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Hay contracción</a:t>
            </a:r>
            <a:endParaRPr lang="es-ES_tradnl" sz="20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2017 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451317" y="6202691"/>
            <a:ext cx="528061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eaLnBrk="0" hangingPunct="0">
              <a:buClr>
                <a:schemeClr val="tx1"/>
              </a:buClr>
            </a:pPr>
            <a:r>
              <a:rPr lang="en-US" sz="1100" b="0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M. Barrett. </a:t>
            </a:r>
            <a:r>
              <a:rPr lang="en-US" sz="1100" b="0" i="1" dirty="0">
                <a:latin typeface="Times New Roman" pitchFamily="18" charset="0"/>
                <a:cs typeface="Times New Roman" pitchFamily="18" charset="0"/>
              </a:rPr>
              <a:t>Gastrointestinal Physiology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Lange Physiology Series. McGraw-Hill,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2006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0" name="Rectangle 15"/>
          <p:cNvSpPr>
            <a:spLocks noChangeArrowheads="1"/>
          </p:cNvSpPr>
          <p:nvPr/>
        </p:nvSpPr>
        <p:spPr bwMode="auto">
          <a:xfrm>
            <a:off x="6410674" y="521155"/>
            <a:ext cx="2193229" cy="369332"/>
          </a:xfrm>
          <a:prstGeom prst="rect">
            <a:avLst/>
          </a:prstGeom>
          <a:solidFill>
            <a:srgbClr val="96D0D4"/>
          </a:solidFill>
          <a:ln w="28575">
            <a:solidFill>
              <a:srgbClr val="007673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>
                <a:effectLst/>
              </a:rPr>
              <a:t>III. MOTILIDAD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40" name="Picture 4" descr="MOTILIDAD SIN P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1835150"/>
            <a:ext cx="6283325" cy="418623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1143" name="Rectangle 7"/>
          <p:cNvSpPr>
            <a:spLocks noChangeArrowheads="1"/>
          </p:cNvSpPr>
          <p:nvPr/>
        </p:nvSpPr>
        <p:spPr bwMode="auto">
          <a:xfrm>
            <a:off x="1943100" y="1989138"/>
            <a:ext cx="5256213" cy="792162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44" name="Text Box 8"/>
          <p:cNvSpPr txBox="1">
            <a:spLocks noChangeArrowheads="1"/>
          </p:cNvSpPr>
          <p:nvPr/>
        </p:nvSpPr>
        <p:spPr bwMode="auto">
          <a:xfrm>
            <a:off x="2078038" y="1989138"/>
            <a:ext cx="49879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2000" b="0" dirty="0">
                <a:solidFill>
                  <a:schemeClr val="bg1"/>
                </a:solidFill>
              </a:rPr>
              <a:t>Ondas lentas en el estómago causan contracciones</a:t>
            </a:r>
          </a:p>
        </p:txBody>
      </p:sp>
      <p:sp>
        <p:nvSpPr>
          <p:cNvPr id="91145" name="Text Box 9"/>
          <p:cNvSpPr txBox="1">
            <a:spLocks noChangeArrowheads="1"/>
          </p:cNvSpPr>
          <p:nvPr/>
        </p:nvSpPr>
        <p:spPr bwMode="auto">
          <a:xfrm>
            <a:off x="3090928" y="1262993"/>
            <a:ext cx="2908168" cy="461665"/>
          </a:xfrm>
          <a:prstGeom prst="rect">
            <a:avLst/>
          </a:prstGeom>
          <a:solidFill>
            <a:srgbClr val="AFEFC4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2400" b="0" dirty="0"/>
              <a:t>Células marcapasos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5578555" y="3155426"/>
            <a:ext cx="6383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smtClean="0">
                <a:solidFill>
                  <a:schemeClr val="bg1"/>
                </a:solidFill>
              </a:rPr>
              <a:t>PA</a:t>
            </a:r>
            <a:endParaRPr lang="es-VE" sz="2800" dirty="0">
              <a:solidFill>
                <a:schemeClr val="bg1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5895614" y="4725144"/>
            <a:ext cx="18902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schemeClr val="bg1"/>
                </a:solidFill>
              </a:rPr>
              <a:t>Contracción</a:t>
            </a:r>
            <a:endParaRPr lang="es-VE" sz="2400" dirty="0">
              <a:solidFill>
                <a:schemeClr val="bg1"/>
              </a:solidFill>
            </a:endParaRP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7186804" y="969893"/>
            <a:ext cx="1435008" cy="369332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dirty="0" smtClean="0">
                <a:effectLst/>
              </a:rPr>
              <a:t>2. </a:t>
            </a:r>
            <a:r>
              <a:rPr lang="es-ES" sz="1800" dirty="0" smtClean="0">
                <a:effectLst/>
              </a:rPr>
              <a:t>MEZCLA</a:t>
            </a:r>
            <a:endParaRPr lang="es-ES" sz="1800" dirty="0">
              <a:effectLst/>
            </a:endParaRPr>
          </a:p>
        </p:txBody>
      </p: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6410674" y="521155"/>
            <a:ext cx="2193229" cy="369332"/>
          </a:xfrm>
          <a:prstGeom prst="rect">
            <a:avLst/>
          </a:prstGeom>
          <a:solidFill>
            <a:srgbClr val="96D0D4"/>
          </a:solidFill>
          <a:ln w="28575">
            <a:solidFill>
              <a:srgbClr val="007673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>
                <a:effectLst/>
              </a:rPr>
              <a:t>III. MOTILIDAD</a:t>
            </a: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11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11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11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4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5" name="Picture 5" descr="img26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3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460" b="25774"/>
          <a:stretch>
            <a:fillRect/>
          </a:stretch>
        </p:blipFill>
        <p:spPr>
          <a:xfrm>
            <a:off x="684213" y="911770"/>
            <a:ext cx="4248150" cy="43434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08" name="Text Box 8"/>
          <p:cNvSpPr txBox="1">
            <a:spLocks noChangeArrowheads="1"/>
          </p:cNvSpPr>
          <p:nvPr/>
        </p:nvSpPr>
        <p:spPr bwMode="auto">
          <a:xfrm>
            <a:off x="6878810" y="1044873"/>
            <a:ext cx="1720343" cy="923330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dirty="0" smtClean="0">
                <a:effectLst/>
              </a:rPr>
              <a:t>2. </a:t>
            </a:r>
            <a:r>
              <a:rPr lang="es-ES" sz="1800" dirty="0" smtClean="0">
                <a:effectLst/>
              </a:rPr>
              <a:t>MEZCLA </a:t>
            </a:r>
            <a:endParaRPr lang="es-ES" sz="1800" dirty="0">
              <a:effectLst/>
            </a:endParaRPr>
          </a:p>
          <a:p>
            <a:r>
              <a:rPr lang="es-ES" sz="1800" dirty="0" smtClean="0">
                <a:effectLst/>
              </a:rPr>
              <a:t>Trituración</a:t>
            </a:r>
            <a:endParaRPr lang="es-ES" sz="1800" dirty="0">
              <a:effectLst/>
            </a:endParaRPr>
          </a:p>
          <a:p>
            <a:r>
              <a:rPr lang="es-ES" sz="1800" dirty="0" err="1" smtClean="0">
                <a:effectLst/>
              </a:rPr>
              <a:t>Emulsificación</a:t>
            </a:r>
            <a:endParaRPr lang="es-ES" sz="1800" dirty="0">
              <a:effectLst/>
            </a:endParaRPr>
          </a:p>
        </p:txBody>
      </p:sp>
      <p:sp>
        <p:nvSpPr>
          <p:cNvPr id="51210" name="Rectangle 10"/>
          <p:cNvSpPr>
            <a:spLocks noChangeArrowheads="1"/>
          </p:cNvSpPr>
          <p:nvPr/>
        </p:nvSpPr>
        <p:spPr bwMode="auto">
          <a:xfrm>
            <a:off x="611188" y="4005263"/>
            <a:ext cx="1079500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1211" name="Text Box 11"/>
          <p:cNvSpPr txBox="1">
            <a:spLocks noChangeArrowheads="1"/>
          </p:cNvSpPr>
          <p:nvPr/>
        </p:nvSpPr>
        <p:spPr bwMode="auto">
          <a:xfrm>
            <a:off x="452393" y="4256881"/>
            <a:ext cx="1181317" cy="64633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_tradnl" sz="1800" dirty="0">
                <a:effectLst/>
              </a:rPr>
              <a:t>Píloro</a:t>
            </a:r>
          </a:p>
          <a:p>
            <a:r>
              <a:rPr lang="es-ES_tradnl" sz="1800" dirty="0">
                <a:effectLst/>
              </a:rPr>
              <a:t>cerrado</a:t>
            </a:r>
          </a:p>
        </p:txBody>
      </p:sp>
      <p:sp>
        <p:nvSpPr>
          <p:cNvPr id="51212" name="Text Box 12"/>
          <p:cNvSpPr txBox="1">
            <a:spLocks noChangeArrowheads="1"/>
          </p:cNvSpPr>
          <p:nvPr/>
        </p:nvSpPr>
        <p:spPr bwMode="auto">
          <a:xfrm>
            <a:off x="5065631" y="4580046"/>
            <a:ext cx="2673350" cy="1219200"/>
          </a:xfrm>
          <a:prstGeom prst="rect">
            <a:avLst/>
          </a:prstGeom>
          <a:solidFill>
            <a:srgbClr val="FFE18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_tradnl" sz="1800" dirty="0">
                <a:effectLst/>
              </a:rPr>
              <a:t>QUIMO</a:t>
            </a:r>
            <a:r>
              <a:rPr lang="es-ES_tradnl" sz="1800" b="0" dirty="0">
                <a:effectLst/>
              </a:rPr>
              <a:t> </a:t>
            </a:r>
          </a:p>
          <a:p>
            <a:pPr algn="l">
              <a:buClr>
                <a:srgbClr val="CC0000"/>
              </a:buClr>
              <a:buFontTx/>
              <a:buChar char="•"/>
            </a:pPr>
            <a:r>
              <a:rPr lang="es-ES_tradnl" sz="1800" b="0" dirty="0">
                <a:effectLst/>
              </a:rPr>
              <a:t> Líquido</a:t>
            </a:r>
          </a:p>
          <a:p>
            <a:pPr algn="l">
              <a:buClr>
                <a:srgbClr val="CC0000"/>
              </a:buClr>
              <a:buFontTx/>
              <a:buChar char="•"/>
            </a:pPr>
            <a:r>
              <a:rPr lang="es-ES_tradnl" sz="1800" b="0" dirty="0">
                <a:effectLst/>
              </a:rPr>
              <a:t> Parcialmente digerido</a:t>
            </a:r>
          </a:p>
          <a:p>
            <a:pPr algn="l">
              <a:buClr>
                <a:srgbClr val="CC0000"/>
              </a:buClr>
              <a:buFontTx/>
              <a:buChar char="•"/>
            </a:pPr>
            <a:r>
              <a:rPr lang="es-ES_tradnl" sz="1800" b="0" dirty="0">
                <a:effectLst/>
              </a:rPr>
              <a:t> </a:t>
            </a:r>
            <a:r>
              <a:rPr lang="es-ES_tradnl" sz="1800" b="0" dirty="0" err="1">
                <a:effectLst/>
              </a:rPr>
              <a:t>Emulsificado</a:t>
            </a:r>
            <a:endParaRPr lang="es-ES_tradnl" sz="1800" b="0" dirty="0">
              <a:effectLst/>
            </a:endParaRPr>
          </a:p>
        </p:txBody>
      </p:sp>
      <p:sp>
        <p:nvSpPr>
          <p:cNvPr id="51213" name="Text Box 13"/>
          <p:cNvSpPr txBox="1">
            <a:spLocks noChangeArrowheads="1"/>
          </p:cNvSpPr>
          <p:nvPr/>
        </p:nvSpPr>
        <p:spPr bwMode="auto">
          <a:xfrm>
            <a:off x="5094507" y="3130201"/>
            <a:ext cx="2517036" cy="1200329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Ondas marcapaso</a:t>
            </a:r>
          </a:p>
          <a:p>
            <a:pPr algn="l"/>
            <a:endParaRPr lang="es-ES_tradnl" sz="9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Potenciales de acción</a:t>
            </a:r>
          </a:p>
          <a:p>
            <a:pPr algn="l"/>
            <a:endParaRPr lang="es-ES_tradnl" sz="9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_tradnl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Contracciones </a:t>
            </a:r>
            <a:r>
              <a:rPr lang="es-ES_tradnl" sz="1800" b="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fásicas</a:t>
            </a:r>
            <a:endParaRPr lang="es-ES_tradnl" sz="18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1214" name="Text Box 14"/>
          <p:cNvSpPr txBox="1">
            <a:spLocks noChangeArrowheads="1"/>
          </p:cNvSpPr>
          <p:nvPr/>
        </p:nvSpPr>
        <p:spPr bwMode="auto">
          <a:xfrm>
            <a:off x="760446" y="705821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6445999" y="566775"/>
            <a:ext cx="2193229" cy="369332"/>
          </a:xfrm>
          <a:prstGeom prst="rect">
            <a:avLst/>
          </a:prstGeom>
          <a:solidFill>
            <a:srgbClr val="96D0D4"/>
          </a:solidFill>
          <a:ln w="28575">
            <a:solidFill>
              <a:srgbClr val="007673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>
                <a:effectLst/>
              </a:rPr>
              <a:t>III. MOTILIDAD</a:t>
            </a:r>
          </a:p>
        </p:txBody>
      </p:sp>
      <p:sp>
        <p:nvSpPr>
          <p:cNvPr id="2" name="Forma libre 1"/>
          <p:cNvSpPr/>
          <p:nvPr/>
        </p:nvSpPr>
        <p:spPr bwMode="auto">
          <a:xfrm>
            <a:off x="2483767" y="3152477"/>
            <a:ext cx="2413005" cy="2004716"/>
          </a:xfrm>
          <a:custGeom>
            <a:avLst/>
            <a:gdLst>
              <a:gd name="connsiteX0" fmla="*/ 2410691 w 2410691"/>
              <a:gd name="connsiteY0" fmla="*/ 0 h 2012575"/>
              <a:gd name="connsiteX1" fmla="*/ 2394066 w 2410691"/>
              <a:gd name="connsiteY1" fmla="*/ 831272 h 2012575"/>
              <a:gd name="connsiteX2" fmla="*/ 2394066 w 2410691"/>
              <a:gd name="connsiteY2" fmla="*/ 831272 h 2012575"/>
              <a:gd name="connsiteX3" fmla="*/ 1895302 w 2410691"/>
              <a:gd name="connsiteY3" fmla="*/ 1612669 h 2012575"/>
              <a:gd name="connsiteX4" fmla="*/ 698269 w 2410691"/>
              <a:gd name="connsiteY4" fmla="*/ 2011680 h 2012575"/>
              <a:gd name="connsiteX5" fmla="*/ 0 w 2410691"/>
              <a:gd name="connsiteY5" fmla="*/ 1729047 h 2012575"/>
              <a:gd name="connsiteX6" fmla="*/ 0 w 2410691"/>
              <a:gd name="connsiteY6" fmla="*/ 1729047 h 2012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10691" h="2012575">
                <a:moveTo>
                  <a:pt x="2410691" y="0"/>
                </a:moveTo>
                <a:lnTo>
                  <a:pt x="2394066" y="831272"/>
                </a:lnTo>
                <a:lnTo>
                  <a:pt x="2394066" y="831272"/>
                </a:lnTo>
                <a:cubicBezTo>
                  <a:pt x="2310939" y="961505"/>
                  <a:pt x="2177935" y="1415934"/>
                  <a:pt x="1895302" y="1612669"/>
                </a:cubicBezTo>
                <a:cubicBezTo>
                  <a:pt x="1612669" y="1809404"/>
                  <a:pt x="1014153" y="1992284"/>
                  <a:pt x="698269" y="2011680"/>
                </a:cubicBezTo>
                <a:cubicBezTo>
                  <a:pt x="382385" y="2031076"/>
                  <a:pt x="0" y="1729047"/>
                  <a:pt x="0" y="1729047"/>
                </a:cubicBezTo>
                <a:lnTo>
                  <a:pt x="0" y="1729047"/>
                </a:lnTo>
              </a:path>
            </a:pathLst>
          </a:custGeom>
          <a:noFill/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51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1" dur="2000"/>
                                        <p:tgtEl>
                                          <p:spTgt spid="51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1" grpId="0" animBg="1"/>
      <p:bldP spid="51212" grpId="0" animBg="1"/>
      <p:bldP spid="51213" grpId="0" animBg="1"/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6" name="Text Box 4"/>
          <p:cNvSpPr txBox="1">
            <a:spLocks noChangeArrowheads="1"/>
          </p:cNvSpPr>
          <p:nvPr/>
        </p:nvSpPr>
        <p:spPr bwMode="auto">
          <a:xfrm>
            <a:off x="971550" y="1598613"/>
            <a:ext cx="3096394" cy="4031873"/>
          </a:xfrm>
          <a:prstGeom prst="rect">
            <a:avLst/>
          </a:prstGeom>
          <a:solidFill>
            <a:srgbClr val="E4F2F4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" sz="1000" dirty="0">
                <a:effectLst/>
              </a:rPr>
              <a:t> </a:t>
            </a:r>
          </a:p>
          <a:p>
            <a:pPr algn="l"/>
            <a:r>
              <a:rPr lang="es-ES" sz="1800" dirty="0">
                <a:effectLst/>
              </a:rPr>
              <a:t>* </a:t>
            </a:r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Ondas marcapasos</a:t>
            </a:r>
            <a:r>
              <a:rPr lang="es-ES" sz="18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:</a:t>
            </a:r>
            <a:r>
              <a:rPr lang="es-ES" sz="1800" b="0" dirty="0">
                <a:effectLst/>
              </a:rPr>
              <a:t>   </a:t>
            </a:r>
          </a:p>
          <a:p>
            <a:pPr algn="l"/>
            <a:r>
              <a:rPr lang="es-ES" sz="1800" b="0" dirty="0">
                <a:effectLst/>
              </a:rPr>
              <a:t>   </a:t>
            </a:r>
            <a:r>
              <a:rPr lang="es-ES" dirty="0">
                <a:effectLst/>
              </a:rPr>
              <a:t>contracciones</a:t>
            </a:r>
          </a:p>
          <a:p>
            <a:pPr algn="l"/>
            <a:endParaRPr lang="es-ES" dirty="0">
              <a:effectLst/>
            </a:endParaRPr>
          </a:p>
          <a:p>
            <a:pPr algn="l"/>
            <a:r>
              <a:rPr lang="es-ES" sz="1800" dirty="0">
                <a:effectLst/>
              </a:rPr>
              <a:t>*</a:t>
            </a:r>
            <a:r>
              <a:rPr lang="es-ES" sz="1800" b="0" dirty="0">
                <a:effectLst/>
              </a:rPr>
              <a:t> </a:t>
            </a:r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Anillos de contracción</a:t>
            </a:r>
            <a:r>
              <a:rPr lang="es-ES" sz="2000" b="0" dirty="0">
                <a:effectLst/>
              </a:rPr>
              <a:t>  </a:t>
            </a:r>
          </a:p>
          <a:p>
            <a:pPr algn="l"/>
            <a:r>
              <a:rPr lang="es-ES" sz="1800" b="0" dirty="0">
                <a:effectLst/>
              </a:rPr>
              <a:t>   </a:t>
            </a:r>
            <a:r>
              <a:rPr lang="es-ES" dirty="0">
                <a:effectLst/>
              </a:rPr>
              <a:t>cuerpo-antro contra el    </a:t>
            </a:r>
          </a:p>
          <a:p>
            <a:pPr algn="l"/>
            <a:r>
              <a:rPr lang="es-ES" dirty="0">
                <a:effectLst/>
              </a:rPr>
              <a:t>  </a:t>
            </a:r>
            <a:r>
              <a:rPr lang="es-ES" dirty="0" smtClean="0">
                <a:effectLst/>
              </a:rPr>
              <a:t>píloro </a:t>
            </a:r>
            <a:r>
              <a:rPr lang="es-ES" dirty="0">
                <a:effectLst/>
              </a:rPr>
              <a:t>cerrado</a:t>
            </a:r>
          </a:p>
          <a:p>
            <a:pPr algn="l"/>
            <a:endParaRPr lang="es-ES" dirty="0">
              <a:effectLst/>
            </a:endParaRPr>
          </a:p>
          <a:p>
            <a:pPr algn="l"/>
            <a:r>
              <a:rPr lang="es-ES" dirty="0">
                <a:effectLst/>
              </a:rPr>
              <a:t>* </a:t>
            </a:r>
            <a:r>
              <a:rPr lang="es-ES" sz="1800" dirty="0">
                <a:effectLst/>
              </a:rPr>
              <a:t>Fuerza aumenta de </a:t>
            </a:r>
          </a:p>
          <a:p>
            <a:pPr algn="l"/>
            <a:r>
              <a:rPr lang="es-ES" sz="1800" dirty="0">
                <a:effectLst/>
              </a:rPr>
              <a:t>  cuerpo a antro</a:t>
            </a:r>
          </a:p>
          <a:p>
            <a:pPr algn="l"/>
            <a:endParaRPr lang="es-ES" dirty="0">
              <a:effectLst/>
            </a:endParaRPr>
          </a:p>
          <a:p>
            <a:pPr algn="l"/>
            <a:r>
              <a:rPr lang="es-ES" dirty="0">
                <a:effectLst/>
              </a:rPr>
              <a:t>* </a:t>
            </a:r>
            <a:r>
              <a:rPr lang="es-ES" sz="1800" dirty="0">
                <a:effectLst/>
              </a:rPr>
              <a:t>Retropropulsió</a:t>
            </a:r>
            <a:r>
              <a:rPr lang="es-ES" dirty="0">
                <a:effectLst/>
              </a:rPr>
              <a:t>n</a:t>
            </a:r>
          </a:p>
          <a:p>
            <a:pPr algn="l"/>
            <a:endParaRPr lang="es-ES" sz="800" dirty="0">
              <a:effectLst/>
            </a:endParaRPr>
          </a:p>
          <a:p>
            <a:pPr algn="l"/>
            <a:r>
              <a:rPr lang="es-ES" dirty="0" smtClean="0">
                <a:effectLst/>
              </a:rPr>
              <a:t>* </a:t>
            </a:r>
            <a:r>
              <a:rPr lang="es-ES" sz="1800" dirty="0" smtClean="0">
                <a:effectLst/>
              </a:rPr>
              <a:t>Pasan </a:t>
            </a:r>
            <a:r>
              <a:rPr lang="es-ES" sz="1800" dirty="0">
                <a:effectLst/>
              </a:rPr>
              <a:t>pocos </a:t>
            </a:r>
            <a:r>
              <a:rPr lang="es-ES" sz="1800" dirty="0" smtClean="0">
                <a:effectLst/>
              </a:rPr>
              <a:t>mililitros a   </a:t>
            </a:r>
          </a:p>
          <a:p>
            <a:pPr algn="l"/>
            <a:r>
              <a:rPr lang="es-ES" sz="1800" dirty="0" smtClean="0">
                <a:effectLst/>
              </a:rPr>
              <a:t>  píloro</a:t>
            </a:r>
            <a:endParaRPr lang="es-ES" sz="1800" dirty="0">
              <a:effectLst/>
            </a:endParaRPr>
          </a:p>
          <a:p>
            <a:pPr algn="l"/>
            <a:endParaRPr lang="es-ES" sz="800" dirty="0">
              <a:effectLst/>
            </a:endParaRPr>
          </a:p>
        </p:txBody>
      </p:sp>
      <p:sp>
        <p:nvSpPr>
          <p:cNvPr id="177157" name="Rectangle 5"/>
          <p:cNvSpPr>
            <a:spLocks noChangeArrowheads="1"/>
          </p:cNvSpPr>
          <p:nvPr/>
        </p:nvSpPr>
        <p:spPr bwMode="auto">
          <a:xfrm>
            <a:off x="5003800" y="2708275"/>
            <a:ext cx="3168650" cy="2154436"/>
          </a:xfrm>
          <a:prstGeom prst="rect">
            <a:avLst/>
          </a:prstGeom>
          <a:solidFill>
            <a:srgbClr val="FFE6C1"/>
          </a:solidFill>
          <a:ln w="28575">
            <a:solidFill>
              <a:srgbClr val="00B05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es-ES" sz="2400" b="0" dirty="0"/>
              <a:t>COMIDA</a:t>
            </a:r>
          </a:p>
          <a:p>
            <a:r>
              <a:rPr lang="es-ES" sz="1000" b="0" dirty="0"/>
              <a:t> </a:t>
            </a:r>
          </a:p>
          <a:p>
            <a:r>
              <a:rPr lang="es-ES" sz="2000" b="0" dirty="0"/>
              <a:t>Licuada</a:t>
            </a:r>
          </a:p>
          <a:p>
            <a:r>
              <a:rPr lang="es-ES" sz="2000" b="0" dirty="0"/>
              <a:t> Mezclada con secreciones</a:t>
            </a:r>
          </a:p>
          <a:p>
            <a:r>
              <a:rPr lang="es-ES" sz="2000" b="0" dirty="0"/>
              <a:t>Parcialmente digerida</a:t>
            </a:r>
          </a:p>
          <a:p>
            <a:r>
              <a:rPr lang="es-ES" sz="2000" b="0" dirty="0"/>
              <a:t>Emulsionada</a:t>
            </a:r>
          </a:p>
        </p:txBody>
      </p:sp>
      <p:sp>
        <p:nvSpPr>
          <p:cNvPr id="177162" name="Text Box 10"/>
          <p:cNvSpPr txBox="1">
            <a:spLocks noChangeArrowheads="1"/>
          </p:cNvSpPr>
          <p:nvPr/>
        </p:nvSpPr>
        <p:spPr bwMode="auto">
          <a:xfrm>
            <a:off x="603429" y="836613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7163" name="Line 11"/>
          <p:cNvSpPr>
            <a:spLocks noChangeShapeType="1"/>
          </p:cNvSpPr>
          <p:nvPr/>
        </p:nvSpPr>
        <p:spPr bwMode="auto">
          <a:xfrm>
            <a:off x="3924300" y="3662363"/>
            <a:ext cx="1008063" cy="0"/>
          </a:xfrm>
          <a:prstGeom prst="line">
            <a:avLst/>
          </a:prstGeom>
          <a:noFill/>
          <a:ln w="57150">
            <a:solidFill>
              <a:srgbClr val="CC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7166" name="Text Box 14"/>
          <p:cNvSpPr txBox="1">
            <a:spLocks noChangeArrowheads="1"/>
          </p:cNvSpPr>
          <p:nvPr/>
        </p:nvSpPr>
        <p:spPr bwMode="auto">
          <a:xfrm>
            <a:off x="5651500" y="5445125"/>
            <a:ext cx="1938338" cy="641350"/>
          </a:xfrm>
          <a:prstGeom prst="rect">
            <a:avLst/>
          </a:prstGeom>
          <a:solidFill>
            <a:srgbClr val="FFE181"/>
          </a:solidFill>
          <a:ln w="28575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_tradnl" sz="3600" dirty="0">
                <a:solidFill>
                  <a:srgbClr val="FF8C19"/>
                </a:solidFill>
              </a:rPr>
              <a:t>QUIMO</a:t>
            </a:r>
          </a:p>
        </p:txBody>
      </p:sp>
      <p:sp>
        <p:nvSpPr>
          <p:cNvPr id="177167" name="Line 15"/>
          <p:cNvSpPr>
            <a:spLocks noChangeShapeType="1"/>
          </p:cNvSpPr>
          <p:nvPr/>
        </p:nvSpPr>
        <p:spPr bwMode="auto">
          <a:xfrm>
            <a:off x="6588125" y="4868863"/>
            <a:ext cx="0" cy="576262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7239427" y="980728"/>
            <a:ext cx="1364476" cy="369332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b="0" dirty="0" smtClean="0"/>
              <a:t>2. </a:t>
            </a:r>
            <a:r>
              <a:rPr lang="es-ES" sz="1800" b="0" dirty="0" smtClean="0"/>
              <a:t>MEZCLA</a:t>
            </a:r>
            <a:endParaRPr lang="es-ES" sz="1800" b="0" dirty="0"/>
          </a:p>
        </p:txBody>
      </p: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6410674" y="521155"/>
            <a:ext cx="2193229" cy="369332"/>
          </a:xfrm>
          <a:prstGeom prst="rect">
            <a:avLst/>
          </a:prstGeom>
          <a:solidFill>
            <a:srgbClr val="96D0D4"/>
          </a:solidFill>
          <a:ln w="28575">
            <a:solidFill>
              <a:srgbClr val="007673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>
                <a:effectLst/>
              </a:rPr>
              <a:t>III. MOTILIDAD</a:t>
            </a: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77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77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156" grpId="0" animBg="1"/>
      <p:bldP spid="177157" grpId="0" animBg="1"/>
      <p:bldP spid="177163" grpId="0" animBg="1"/>
      <p:bldP spid="177166" grpId="0" animBg="1"/>
      <p:bldP spid="17716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04" name="Picture 4" descr="MOTILIDAD GASTRICA"/>
          <p:cNvPicPr>
            <a:picLocks noChangeAspect="1" noChangeArrowheads="1"/>
          </p:cNvPicPr>
          <p:nvPr/>
        </p:nvPicPr>
        <p:blipFill>
          <a:blip r:embed="rId2" cstate="print">
            <a:lum bright="-3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46"/>
          <a:stretch>
            <a:fillRect/>
          </a:stretch>
        </p:blipFill>
        <p:spPr bwMode="auto">
          <a:xfrm>
            <a:off x="1668463" y="404813"/>
            <a:ext cx="5805487" cy="5673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06" name="Text Box 6"/>
          <p:cNvSpPr txBox="1">
            <a:spLocks noChangeArrowheads="1"/>
          </p:cNvSpPr>
          <p:nvPr/>
        </p:nvSpPr>
        <p:spPr bwMode="auto">
          <a:xfrm>
            <a:off x="2195513" y="1341438"/>
            <a:ext cx="576262" cy="457200"/>
          </a:xfrm>
          <a:prstGeom prst="rect">
            <a:avLst/>
          </a:prstGeom>
          <a:solidFill>
            <a:srgbClr val="FFE181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l"/>
            <a:r>
              <a:rPr lang="es-ES_tradnl" sz="1800" b="0" dirty="0">
                <a:effectLst/>
              </a:rPr>
              <a:t> </a:t>
            </a:r>
            <a:r>
              <a:rPr lang="es-ES_tradnl" sz="2400" b="0" dirty="0">
                <a:effectLst/>
              </a:rPr>
              <a:t>1.</a:t>
            </a:r>
          </a:p>
        </p:txBody>
      </p:sp>
      <p:sp>
        <p:nvSpPr>
          <p:cNvPr id="204810" name="Text Box 10"/>
          <p:cNvSpPr txBox="1">
            <a:spLocks noChangeArrowheads="1"/>
          </p:cNvSpPr>
          <p:nvPr/>
        </p:nvSpPr>
        <p:spPr bwMode="auto">
          <a:xfrm>
            <a:off x="4499992" y="1340768"/>
            <a:ext cx="536575" cy="457200"/>
          </a:xfrm>
          <a:prstGeom prst="rect">
            <a:avLst/>
          </a:prstGeom>
          <a:solidFill>
            <a:srgbClr val="FFE18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_tradnl" sz="2400" b="0">
                <a:effectLst/>
              </a:rPr>
              <a:t> 2.</a:t>
            </a:r>
          </a:p>
        </p:txBody>
      </p:sp>
      <p:sp>
        <p:nvSpPr>
          <p:cNvPr id="204811" name="Text Box 11"/>
          <p:cNvSpPr txBox="1">
            <a:spLocks noChangeArrowheads="1"/>
          </p:cNvSpPr>
          <p:nvPr/>
        </p:nvSpPr>
        <p:spPr bwMode="auto">
          <a:xfrm>
            <a:off x="1908175" y="4076700"/>
            <a:ext cx="649288" cy="457200"/>
          </a:xfrm>
          <a:prstGeom prst="rect">
            <a:avLst/>
          </a:prstGeom>
          <a:solidFill>
            <a:srgbClr val="FFE181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l"/>
            <a:r>
              <a:rPr lang="es-ES_tradnl" sz="2400" b="0">
                <a:effectLst/>
              </a:rPr>
              <a:t>3.</a:t>
            </a:r>
          </a:p>
        </p:txBody>
      </p:sp>
      <p:sp>
        <p:nvSpPr>
          <p:cNvPr id="204812" name="Text Box 12"/>
          <p:cNvSpPr txBox="1">
            <a:spLocks noChangeArrowheads="1"/>
          </p:cNvSpPr>
          <p:nvPr/>
        </p:nvSpPr>
        <p:spPr bwMode="auto">
          <a:xfrm>
            <a:off x="4683125" y="4195763"/>
            <a:ext cx="536575" cy="457200"/>
          </a:xfrm>
          <a:prstGeom prst="rect">
            <a:avLst/>
          </a:prstGeom>
          <a:solidFill>
            <a:srgbClr val="FFE18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_tradnl" sz="2400" b="0">
                <a:effectLst/>
              </a:rPr>
              <a:t> 4.</a:t>
            </a:r>
          </a:p>
        </p:txBody>
      </p:sp>
      <p:sp>
        <p:nvSpPr>
          <p:cNvPr id="204814" name="Rectangle 14"/>
          <p:cNvSpPr>
            <a:spLocks noChangeArrowheads="1"/>
          </p:cNvSpPr>
          <p:nvPr/>
        </p:nvSpPr>
        <p:spPr bwMode="auto">
          <a:xfrm>
            <a:off x="1668463" y="260350"/>
            <a:ext cx="2952750" cy="3097213"/>
          </a:xfrm>
          <a:prstGeom prst="rect">
            <a:avLst/>
          </a:prstGeom>
          <a:noFill/>
          <a:ln w="28575">
            <a:solidFill>
              <a:srgbClr val="E6A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4815" name="Rectangle 15"/>
          <p:cNvSpPr>
            <a:spLocks noChangeArrowheads="1"/>
          </p:cNvSpPr>
          <p:nvPr/>
        </p:nvSpPr>
        <p:spPr bwMode="auto">
          <a:xfrm>
            <a:off x="4572000" y="260350"/>
            <a:ext cx="2952750" cy="3097213"/>
          </a:xfrm>
          <a:prstGeom prst="rect">
            <a:avLst/>
          </a:prstGeom>
          <a:noFill/>
          <a:ln w="28575">
            <a:solidFill>
              <a:srgbClr val="E6A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4816" name="Rectangle 16"/>
          <p:cNvSpPr>
            <a:spLocks noChangeArrowheads="1"/>
          </p:cNvSpPr>
          <p:nvPr/>
        </p:nvSpPr>
        <p:spPr bwMode="auto">
          <a:xfrm>
            <a:off x="1619250" y="3500438"/>
            <a:ext cx="2952750" cy="2808287"/>
          </a:xfrm>
          <a:prstGeom prst="rect">
            <a:avLst/>
          </a:prstGeom>
          <a:noFill/>
          <a:ln w="28575">
            <a:solidFill>
              <a:srgbClr val="E6A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4817" name="Rectangle 17"/>
          <p:cNvSpPr>
            <a:spLocks noChangeArrowheads="1"/>
          </p:cNvSpPr>
          <p:nvPr/>
        </p:nvSpPr>
        <p:spPr bwMode="auto">
          <a:xfrm>
            <a:off x="4572000" y="3500438"/>
            <a:ext cx="2952750" cy="2808287"/>
          </a:xfrm>
          <a:prstGeom prst="rect">
            <a:avLst/>
          </a:prstGeom>
          <a:noFill/>
          <a:ln w="28575">
            <a:solidFill>
              <a:srgbClr val="E6A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4820" name="Rectangle 20"/>
          <p:cNvSpPr>
            <a:spLocks noChangeArrowheads="1"/>
          </p:cNvSpPr>
          <p:nvPr/>
        </p:nvSpPr>
        <p:spPr bwMode="auto">
          <a:xfrm>
            <a:off x="7220404" y="877161"/>
            <a:ext cx="1435008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dirty="0" smtClean="0">
                <a:effectLst/>
              </a:rPr>
              <a:t>2. </a:t>
            </a:r>
            <a:r>
              <a:rPr lang="es-ES" sz="1800" dirty="0" smtClean="0">
                <a:effectLst/>
              </a:rPr>
              <a:t>MEZCLA</a:t>
            </a:r>
            <a:endParaRPr lang="es-ES" sz="1800" dirty="0">
              <a:effectLst/>
            </a:endParaRPr>
          </a:p>
          <a:p>
            <a:r>
              <a:rPr lang="es-ES" sz="1800" b="0" dirty="0" smtClean="0">
                <a:effectLst/>
              </a:rPr>
              <a:t>Trituración</a:t>
            </a:r>
            <a:endParaRPr lang="es-ES" sz="1800" b="0" dirty="0">
              <a:effectLst/>
            </a:endParaRPr>
          </a:p>
        </p:txBody>
      </p:sp>
      <p:sp>
        <p:nvSpPr>
          <p:cNvPr id="204823" name="Rectangle 23"/>
          <p:cNvSpPr>
            <a:spLocks noChangeArrowheads="1"/>
          </p:cNvSpPr>
          <p:nvPr/>
        </p:nvSpPr>
        <p:spPr bwMode="auto">
          <a:xfrm>
            <a:off x="1763713" y="5013325"/>
            <a:ext cx="504825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04824" name="Rectangle 24"/>
          <p:cNvSpPr>
            <a:spLocks noChangeArrowheads="1"/>
          </p:cNvSpPr>
          <p:nvPr/>
        </p:nvSpPr>
        <p:spPr bwMode="auto">
          <a:xfrm>
            <a:off x="1979613" y="2349500"/>
            <a:ext cx="504825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04825" name="Rectangle 25"/>
          <p:cNvSpPr>
            <a:spLocks noChangeArrowheads="1"/>
          </p:cNvSpPr>
          <p:nvPr/>
        </p:nvSpPr>
        <p:spPr bwMode="auto">
          <a:xfrm>
            <a:off x="4572000" y="2205038"/>
            <a:ext cx="36036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04826" name="Rectangle 26"/>
          <p:cNvSpPr>
            <a:spLocks noChangeArrowheads="1"/>
          </p:cNvSpPr>
          <p:nvPr/>
        </p:nvSpPr>
        <p:spPr bwMode="auto">
          <a:xfrm>
            <a:off x="4572000" y="5300663"/>
            <a:ext cx="287338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04827" name="Text Box 27"/>
          <p:cNvSpPr txBox="1">
            <a:spLocks noChangeArrowheads="1"/>
          </p:cNvSpPr>
          <p:nvPr/>
        </p:nvSpPr>
        <p:spPr bwMode="auto">
          <a:xfrm>
            <a:off x="1627489" y="2375228"/>
            <a:ext cx="752129" cy="461665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Píloro</a:t>
            </a:r>
          </a:p>
          <a:p>
            <a:r>
              <a:rPr lang="es-ES" sz="1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cerrado</a:t>
            </a:r>
            <a:endParaRPr lang="es-ES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4828" name="Text Box 28"/>
          <p:cNvSpPr txBox="1">
            <a:spLocks noChangeArrowheads="1"/>
          </p:cNvSpPr>
          <p:nvPr/>
        </p:nvSpPr>
        <p:spPr bwMode="auto">
          <a:xfrm>
            <a:off x="4336287" y="1982456"/>
            <a:ext cx="752129" cy="461665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Píloro</a:t>
            </a:r>
          </a:p>
          <a:p>
            <a:r>
              <a:rPr lang="es-ES" sz="1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cerrado</a:t>
            </a:r>
            <a:endParaRPr lang="es-ES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4829" name="Text Box 29"/>
          <p:cNvSpPr txBox="1">
            <a:spLocks noChangeArrowheads="1"/>
          </p:cNvSpPr>
          <p:nvPr/>
        </p:nvSpPr>
        <p:spPr bwMode="auto">
          <a:xfrm>
            <a:off x="1204388" y="4926231"/>
            <a:ext cx="896399" cy="58477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dirty="0"/>
              <a:t>Píloro</a:t>
            </a:r>
          </a:p>
          <a:p>
            <a:r>
              <a:rPr lang="es-ES" dirty="0"/>
              <a:t>abierto</a:t>
            </a:r>
          </a:p>
        </p:txBody>
      </p:sp>
      <p:sp>
        <p:nvSpPr>
          <p:cNvPr id="204830" name="Text Box 30"/>
          <p:cNvSpPr txBox="1">
            <a:spLocks noChangeArrowheads="1"/>
          </p:cNvSpPr>
          <p:nvPr/>
        </p:nvSpPr>
        <p:spPr bwMode="auto">
          <a:xfrm>
            <a:off x="5187329" y="5511006"/>
            <a:ext cx="752130" cy="461665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Píloro</a:t>
            </a:r>
          </a:p>
          <a:p>
            <a:r>
              <a:rPr lang="es-ES" sz="1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cerrado</a:t>
            </a:r>
            <a:endParaRPr lang="es-ES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4831" name="Rectangle 31"/>
          <p:cNvSpPr>
            <a:spLocks noChangeArrowheads="1"/>
          </p:cNvSpPr>
          <p:nvPr/>
        </p:nvSpPr>
        <p:spPr bwMode="auto">
          <a:xfrm>
            <a:off x="2916238" y="3068638"/>
            <a:ext cx="10795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04832" name="Text Box 32"/>
          <p:cNvSpPr txBox="1">
            <a:spLocks noChangeArrowheads="1"/>
          </p:cNvSpPr>
          <p:nvPr/>
        </p:nvSpPr>
        <p:spPr bwMode="auto">
          <a:xfrm>
            <a:off x="2964126" y="2997200"/>
            <a:ext cx="1390124" cy="30777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Contracción A</a:t>
            </a:r>
          </a:p>
        </p:txBody>
      </p:sp>
      <p:sp>
        <p:nvSpPr>
          <p:cNvPr id="204833" name="Rectangle 33"/>
          <p:cNvSpPr>
            <a:spLocks noChangeArrowheads="1"/>
          </p:cNvSpPr>
          <p:nvPr/>
        </p:nvSpPr>
        <p:spPr bwMode="auto">
          <a:xfrm>
            <a:off x="5580063" y="2636838"/>
            <a:ext cx="10795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04834" name="Text Box 34"/>
          <p:cNvSpPr txBox="1">
            <a:spLocks noChangeArrowheads="1"/>
          </p:cNvSpPr>
          <p:nvPr/>
        </p:nvSpPr>
        <p:spPr bwMode="auto">
          <a:xfrm>
            <a:off x="5435600" y="2708275"/>
            <a:ext cx="12001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Contracción A</a:t>
            </a:r>
          </a:p>
        </p:txBody>
      </p:sp>
      <p:sp>
        <p:nvSpPr>
          <p:cNvPr id="204835" name="Rectangle 35"/>
          <p:cNvSpPr>
            <a:spLocks noChangeArrowheads="1"/>
          </p:cNvSpPr>
          <p:nvPr/>
        </p:nvSpPr>
        <p:spPr bwMode="auto">
          <a:xfrm>
            <a:off x="6156325" y="2060575"/>
            <a:ext cx="100806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04836" name="Text Box 36"/>
          <p:cNvSpPr txBox="1">
            <a:spLocks noChangeArrowheads="1"/>
          </p:cNvSpPr>
          <p:nvPr/>
        </p:nvSpPr>
        <p:spPr bwMode="auto">
          <a:xfrm>
            <a:off x="5997923" y="2133600"/>
            <a:ext cx="1372492" cy="30777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Contracción B</a:t>
            </a:r>
          </a:p>
        </p:txBody>
      </p:sp>
      <p:sp>
        <p:nvSpPr>
          <p:cNvPr id="204837" name="Rectangle 37"/>
          <p:cNvSpPr>
            <a:spLocks noChangeArrowheads="1"/>
          </p:cNvSpPr>
          <p:nvPr/>
        </p:nvSpPr>
        <p:spPr bwMode="auto">
          <a:xfrm>
            <a:off x="2987675" y="5445125"/>
            <a:ext cx="1152525" cy="2174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04838" name="Text Box 38"/>
          <p:cNvSpPr txBox="1">
            <a:spLocks noChangeArrowheads="1"/>
          </p:cNvSpPr>
          <p:nvPr/>
        </p:nvSpPr>
        <p:spPr bwMode="auto">
          <a:xfrm>
            <a:off x="2995613" y="5516563"/>
            <a:ext cx="118586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Contracción B</a:t>
            </a:r>
          </a:p>
        </p:txBody>
      </p:sp>
      <p:sp>
        <p:nvSpPr>
          <p:cNvPr id="204839" name="Rectangle 39"/>
          <p:cNvSpPr>
            <a:spLocks noChangeArrowheads="1"/>
          </p:cNvSpPr>
          <p:nvPr/>
        </p:nvSpPr>
        <p:spPr bwMode="auto">
          <a:xfrm>
            <a:off x="3492500" y="5013325"/>
            <a:ext cx="10795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04840" name="Text Box 40"/>
          <p:cNvSpPr txBox="1">
            <a:spLocks noChangeArrowheads="1"/>
          </p:cNvSpPr>
          <p:nvPr/>
        </p:nvSpPr>
        <p:spPr bwMode="auto">
          <a:xfrm>
            <a:off x="3286489" y="5013325"/>
            <a:ext cx="1369286" cy="30777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Contracción C</a:t>
            </a:r>
          </a:p>
        </p:txBody>
      </p:sp>
      <p:sp>
        <p:nvSpPr>
          <p:cNvPr id="204841" name="Rectangle 41"/>
          <p:cNvSpPr>
            <a:spLocks noChangeArrowheads="1"/>
          </p:cNvSpPr>
          <p:nvPr/>
        </p:nvSpPr>
        <p:spPr bwMode="auto">
          <a:xfrm>
            <a:off x="5724525" y="5300663"/>
            <a:ext cx="1223963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04842" name="Text Box 42"/>
          <p:cNvSpPr txBox="1">
            <a:spLocks noChangeArrowheads="1"/>
          </p:cNvSpPr>
          <p:nvPr/>
        </p:nvSpPr>
        <p:spPr bwMode="auto">
          <a:xfrm>
            <a:off x="5588000" y="5373688"/>
            <a:ext cx="118268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Contracción C</a:t>
            </a:r>
          </a:p>
        </p:txBody>
      </p:sp>
      <p:sp>
        <p:nvSpPr>
          <p:cNvPr id="204843" name="Rectangle 43"/>
          <p:cNvSpPr>
            <a:spLocks noChangeArrowheads="1"/>
          </p:cNvSpPr>
          <p:nvPr/>
        </p:nvSpPr>
        <p:spPr bwMode="auto">
          <a:xfrm>
            <a:off x="6156325" y="4724400"/>
            <a:ext cx="10795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04844" name="Text Box 44"/>
          <p:cNvSpPr txBox="1">
            <a:spLocks noChangeArrowheads="1"/>
          </p:cNvSpPr>
          <p:nvPr/>
        </p:nvSpPr>
        <p:spPr bwMode="auto">
          <a:xfrm>
            <a:off x="5990702" y="4797425"/>
            <a:ext cx="1388522" cy="30777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Contracción D</a:t>
            </a:r>
          </a:p>
        </p:txBody>
      </p:sp>
      <p:sp>
        <p:nvSpPr>
          <p:cNvPr id="36" name="Text Box 4"/>
          <p:cNvSpPr txBox="1">
            <a:spLocks noChangeArrowheads="1"/>
          </p:cNvSpPr>
          <p:nvPr/>
        </p:nvSpPr>
        <p:spPr bwMode="auto">
          <a:xfrm>
            <a:off x="6444208" y="6584776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ULA</a:t>
            </a:r>
            <a:endParaRPr lang="es-ES" sz="900" dirty="0"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37" name="Text Box 8"/>
          <p:cNvSpPr txBox="1">
            <a:spLocks noChangeArrowheads="1"/>
          </p:cNvSpPr>
          <p:nvPr/>
        </p:nvSpPr>
        <p:spPr bwMode="auto">
          <a:xfrm>
            <a:off x="344160" y="6437466"/>
            <a:ext cx="528061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eaLnBrk="0" hangingPunct="0">
              <a:buClr>
                <a:schemeClr val="tx1"/>
              </a:buClr>
            </a:pPr>
            <a:r>
              <a:rPr lang="en-US" sz="1100" b="0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M. Barrett. </a:t>
            </a:r>
            <a:r>
              <a:rPr lang="en-US" sz="1100" b="0" i="1" dirty="0">
                <a:latin typeface="Times New Roman" pitchFamily="18" charset="0"/>
                <a:cs typeface="Times New Roman" pitchFamily="18" charset="0"/>
              </a:rPr>
              <a:t>Gastrointestinal Physiology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Lange Physiology Series. McGraw-Hill,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2006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8" name="Rectangle 4"/>
          <p:cNvSpPr>
            <a:spLocks noChangeArrowheads="1"/>
          </p:cNvSpPr>
          <p:nvPr/>
        </p:nvSpPr>
        <p:spPr bwMode="auto">
          <a:xfrm>
            <a:off x="6659563" y="436732"/>
            <a:ext cx="1995849" cy="338554"/>
          </a:xfrm>
          <a:prstGeom prst="rect">
            <a:avLst/>
          </a:prstGeom>
          <a:solidFill>
            <a:srgbClr val="8FCCD1"/>
          </a:solidFill>
          <a:ln w="28575">
            <a:solidFill>
              <a:srgbClr val="007673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457200" indent="-457200" algn="l"/>
            <a:r>
              <a:rPr lang="es-ES">
                <a:effectLst/>
              </a:rPr>
              <a:t>III. MOTILIDAD</a:t>
            </a:r>
          </a:p>
        </p:txBody>
      </p:sp>
      <p:cxnSp>
        <p:nvCxnSpPr>
          <p:cNvPr id="4" name="Conector recto de flecha 3"/>
          <p:cNvCxnSpPr/>
          <p:nvPr/>
        </p:nvCxnSpPr>
        <p:spPr bwMode="auto">
          <a:xfrm flipH="1">
            <a:off x="2266951" y="5354509"/>
            <a:ext cx="288925" cy="288925"/>
          </a:xfrm>
          <a:prstGeom prst="straightConnector1">
            <a:avLst/>
          </a:prstGeom>
          <a:noFill/>
          <a:ln w="38100" cap="flat" cmpd="sng" algn="ctr">
            <a:solidFill>
              <a:srgbClr val="FF0066"/>
            </a:solidFill>
            <a:prstDash val="solid"/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4" grpId="0" animBg="1"/>
      <p:bldP spid="204815" grpId="0" animBg="1"/>
      <p:bldP spid="204816" grpId="0" animBg="1"/>
      <p:bldP spid="204817" grpId="0" animBg="1"/>
      <p:bldP spid="204829" grpId="0" animBg="1"/>
      <p:bldP spid="204832" grpId="0" animBg="1"/>
      <p:bldP spid="204836" grpId="0" animBg="1"/>
      <p:bldP spid="204840" grpId="0" animBg="1"/>
      <p:bldP spid="20484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21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239622" name="Text Box 6"/>
          <p:cNvSpPr txBox="1">
            <a:spLocks noChangeArrowheads="1"/>
          </p:cNvSpPr>
          <p:nvPr/>
        </p:nvSpPr>
        <p:spPr bwMode="auto">
          <a:xfrm>
            <a:off x="1581150" y="2430463"/>
            <a:ext cx="5981700" cy="2408237"/>
          </a:xfrm>
          <a:prstGeom prst="rect">
            <a:avLst/>
          </a:prstGeom>
          <a:solidFill>
            <a:srgbClr val="FCEF92"/>
          </a:solidFill>
          <a:ln w="9525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/>
          <a:p>
            <a:r>
              <a:rPr lang="es-ES_tradnl" sz="4000">
                <a:effectLst/>
              </a:rPr>
              <a:t>MUY IMPORTANTE</a:t>
            </a:r>
            <a:r>
              <a:rPr lang="es-ES_tradnl" sz="4000" b="0">
                <a:effectLst/>
              </a:rPr>
              <a:t>:</a:t>
            </a:r>
          </a:p>
          <a:p>
            <a:endParaRPr lang="es-ES_tradnl" b="0">
              <a:effectLst/>
            </a:endParaRPr>
          </a:p>
          <a:p>
            <a:r>
              <a:rPr lang="es-ES_tradnl" sz="3200" b="0">
                <a:effectLst/>
              </a:rPr>
              <a:t>Este material NO sustituye </a:t>
            </a:r>
          </a:p>
          <a:p>
            <a:r>
              <a:rPr lang="es-ES_tradnl" sz="3200" b="0">
                <a:effectLst/>
              </a:rPr>
              <a:t>el uso de los libros para el estudio de la fisiología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80" name="Rectangle 4"/>
          <p:cNvSpPr>
            <a:spLocks noChangeArrowheads="1"/>
          </p:cNvSpPr>
          <p:nvPr/>
        </p:nvSpPr>
        <p:spPr bwMode="auto">
          <a:xfrm>
            <a:off x="6658198" y="426150"/>
            <a:ext cx="1995849" cy="338554"/>
          </a:xfrm>
          <a:prstGeom prst="rect">
            <a:avLst/>
          </a:prstGeom>
          <a:solidFill>
            <a:srgbClr val="8FCCD1"/>
          </a:solidFill>
          <a:ln w="28575">
            <a:solidFill>
              <a:srgbClr val="007673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457200" indent="-457200" algn="l"/>
            <a:r>
              <a:rPr lang="es-ES">
                <a:effectLst/>
              </a:rPr>
              <a:t>III. MOTILIDAD</a:t>
            </a:r>
          </a:p>
        </p:txBody>
      </p:sp>
      <p:sp>
        <p:nvSpPr>
          <p:cNvPr id="178181" name="Text Box 5"/>
          <p:cNvSpPr txBox="1">
            <a:spLocks noChangeArrowheads="1"/>
          </p:cNvSpPr>
          <p:nvPr/>
        </p:nvSpPr>
        <p:spPr bwMode="auto">
          <a:xfrm>
            <a:off x="6676526" y="800204"/>
            <a:ext cx="1989647" cy="400110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dirty="0" smtClean="0">
                <a:effectLst/>
              </a:rPr>
              <a:t>3. </a:t>
            </a:r>
            <a:r>
              <a:rPr lang="es-ES" sz="2000" dirty="0" smtClean="0">
                <a:effectLst/>
              </a:rPr>
              <a:t>Vaciamiento</a:t>
            </a:r>
            <a:endParaRPr lang="es-ES" sz="2000" dirty="0">
              <a:effectLst/>
            </a:endParaRPr>
          </a:p>
        </p:txBody>
      </p:sp>
      <p:sp>
        <p:nvSpPr>
          <p:cNvPr id="178187" name="Text Box 11"/>
          <p:cNvSpPr txBox="1">
            <a:spLocks noChangeArrowheads="1"/>
          </p:cNvSpPr>
          <p:nvPr/>
        </p:nvSpPr>
        <p:spPr bwMode="auto">
          <a:xfrm>
            <a:off x="3808748" y="2541895"/>
            <a:ext cx="4552029" cy="2677656"/>
          </a:xfrm>
          <a:prstGeom prst="rect">
            <a:avLst/>
          </a:prstGeom>
          <a:solidFill>
            <a:srgbClr val="FFF3F3"/>
          </a:solidFill>
          <a:ln w="9525">
            <a:solidFill>
              <a:srgbClr val="CC33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342900" indent="-342900" algn="l">
              <a:buClr>
                <a:srgbClr val="C00000"/>
              </a:buClr>
              <a:buSzPct val="150000"/>
              <a:buFont typeface="Arial" panose="020B0604020202020204" pitchFamily="34" charset="0"/>
              <a:buChar char="•"/>
            </a:pPr>
            <a:r>
              <a:rPr lang="es-ES" sz="2000" b="0" dirty="0" smtClean="0">
                <a:effectLst/>
              </a:rPr>
              <a:t>Ligeramente</a:t>
            </a:r>
            <a:r>
              <a:rPr lang="es-ES" sz="2000" dirty="0" smtClean="0">
                <a:effectLst/>
              </a:rPr>
              <a:t> </a:t>
            </a:r>
            <a:r>
              <a:rPr lang="es-ES" sz="2000" b="0" dirty="0">
                <a:effectLst/>
              </a:rPr>
              <a:t>abierto </a:t>
            </a:r>
          </a:p>
          <a:p>
            <a:pPr algn="l">
              <a:buClr>
                <a:srgbClr val="C00000"/>
              </a:buClr>
              <a:buSzPct val="150000"/>
            </a:pPr>
            <a:r>
              <a:rPr lang="es-ES" sz="2000" b="0" dirty="0" smtClean="0">
                <a:effectLst/>
              </a:rPr>
              <a:t>     para </a:t>
            </a:r>
            <a:r>
              <a:rPr lang="es-ES" sz="2000" b="0" dirty="0">
                <a:effectLst/>
              </a:rPr>
              <a:t>paso agua y otros líquidos </a:t>
            </a:r>
          </a:p>
          <a:p>
            <a:pPr marL="171450" indent="-171450" algn="l">
              <a:buClr>
                <a:srgbClr val="C00000"/>
              </a:buClr>
              <a:buSzPct val="150000"/>
              <a:buFont typeface="Arial" panose="020B0604020202020204" pitchFamily="34" charset="0"/>
              <a:buChar char="•"/>
            </a:pPr>
            <a:endParaRPr lang="es-ES" sz="1200" b="0" dirty="0">
              <a:effectLst/>
            </a:endParaRPr>
          </a:p>
          <a:p>
            <a:pPr marL="342900" indent="-342900" algn="l">
              <a:buClr>
                <a:srgbClr val="C00000"/>
              </a:buClr>
              <a:buSzPct val="150000"/>
              <a:buFont typeface="Arial" panose="020B0604020202020204" pitchFamily="34" charset="0"/>
              <a:buChar char="•"/>
            </a:pPr>
            <a:r>
              <a:rPr lang="es-ES" sz="2000" b="0" dirty="0" smtClean="0">
                <a:effectLst/>
              </a:rPr>
              <a:t>Contracción</a:t>
            </a:r>
            <a:r>
              <a:rPr lang="es-ES" sz="2000" dirty="0" smtClean="0">
                <a:effectLst/>
              </a:rPr>
              <a:t> </a:t>
            </a:r>
            <a:r>
              <a:rPr lang="es-ES" sz="2000" b="0" dirty="0">
                <a:effectLst/>
              </a:rPr>
              <a:t>para:</a:t>
            </a:r>
          </a:p>
          <a:p>
            <a:pPr algn="l">
              <a:buClr>
                <a:srgbClr val="C00000"/>
              </a:buClr>
              <a:buSzPct val="150000"/>
            </a:pPr>
            <a:r>
              <a:rPr lang="es-ES" sz="2000" b="0" dirty="0">
                <a:effectLst/>
              </a:rPr>
              <a:t> </a:t>
            </a:r>
            <a:r>
              <a:rPr lang="es-ES" sz="2000" b="0" dirty="0" smtClean="0">
                <a:effectLst/>
              </a:rPr>
              <a:t>   - </a:t>
            </a:r>
            <a:r>
              <a:rPr lang="es-ES" sz="2000" dirty="0"/>
              <a:t>retener sólidos</a:t>
            </a:r>
            <a:r>
              <a:rPr lang="es-ES" sz="2000" b="0" dirty="0"/>
              <a:t> </a:t>
            </a:r>
            <a:r>
              <a:rPr lang="es-ES" sz="2000" b="0" dirty="0">
                <a:effectLst/>
              </a:rPr>
              <a:t>en sístole </a:t>
            </a:r>
            <a:r>
              <a:rPr lang="es-ES" sz="2000" b="0" dirty="0" err="1">
                <a:effectLst/>
              </a:rPr>
              <a:t>antral</a:t>
            </a:r>
            <a:endParaRPr lang="es-ES" sz="2000" b="0" dirty="0">
              <a:effectLst/>
            </a:endParaRPr>
          </a:p>
          <a:p>
            <a:pPr algn="l">
              <a:buClr>
                <a:srgbClr val="C00000"/>
              </a:buClr>
              <a:buSzPct val="150000"/>
            </a:pPr>
            <a:r>
              <a:rPr lang="es-ES" sz="2000" b="0" dirty="0" smtClean="0">
                <a:effectLst/>
              </a:rPr>
              <a:t>    - </a:t>
            </a:r>
            <a:r>
              <a:rPr lang="es-ES" sz="2000" dirty="0"/>
              <a:t>evitar reflujo</a:t>
            </a:r>
            <a:r>
              <a:rPr lang="es-ES" sz="2000" b="0" dirty="0"/>
              <a:t> </a:t>
            </a:r>
            <a:r>
              <a:rPr lang="es-ES" sz="2000" b="0" dirty="0">
                <a:effectLst/>
              </a:rPr>
              <a:t>duodenal</a:t>
            </a:r>
          </a:p>
          <a:p>
            <a:pPr marL="285750" indent="-285750" algn="l">
              <a:buClr>
                <a:srgbClr val="C00000"/>
              </a:buClr>
              <a:buSzPct val="150000"/>
              <a:buFont typeface="Arial" panose="020B0604020202020204" pitchFamily="34" charset="0"/>
              <a:buChar char="•"/>
            </a:pPr>
            <a:endParaRPr lang="es-ES" sz="1200" b="0" dirty="0">
              <a:effectLst/>
            </a:endParaRPr>
          </a:p>
          <a:p>
            <a:pPr marL="342900" indent="-342900" algn="l">
              <a:buClr>
                <a:srgbClr val="C00000"/>
              </a:buClr>
              <a:buSzPct val="150000"/>
              <a:buFont typeface="Arial" panose="020B0604020202020204" pitchFamily="34" charset="0"/>
              <a:buChar char="•"/>
            </a:pPr>
            <a:r>
              <a:rPr lang="es-ES" sz="2000" b="0" dirty="0" smtClean="0">
                <a:effectLst/>
              </a:rPr>
              <a:t>Se </a:t>
            </a:r>
            <a:r>
              <a:rPr lang="es-ES" sz="2000" b="0" dirty="0">
                <a:effectLst/>
              </a:rPr>
              <a:t>controla por </a:t>
            </a:r>
            <a:r>
              <a:rPr lang="es-ES" sz="2000" dirty="0"/>
              <a:t>Reflejos </a:t>
            </a:r>
          </a:p>
          <a:p>
            <a:pPr algn="l"/>
            <a:r>
              <a:rPr lang="es-ES" sz="2000" dirty="0"/>
              <a:t>  </a:t>
            </a:r>
            <a:r>
              <a:rPr lang="es-ES" sz="2000" dirty="0" smtClean="0"/>
              <a:t>  </a:t>
            </a:r>
            <a:r>
              <a:rPr lang="es-ES" sz="2000" dirty="0" err="1" smtClean="0"/>
              <a:t>Enterogástricos</a:t>
            </a:r>
            <a:endParaRPr lang="es-ES" sz="2000" dirty="0"/>
          </a:p>
        </p:txBody>
      </p:sp>
      <p:sp>
        <p:nvSpPr>
          <p:cNvPr id="178189" name="Text Box 13"/>
          <p:cNvSpPr txBox="1">
            <a:spLocks noChangeArrowheads="1"/>
          </p:cNvSpPr>
          <p:nvPr/>
        </p:nvSpPr>
        <p:spPr bwMode="auto">
          <a:xfrm>
            <a:off x="3830452" y="1844675"/>
            <a:ext cx="1869423" cy="461665"/>
          </a:xfrm>
          <a:prstGeom prst="rect">
            <a:avLst/>
          </a:prstGeom>
          <a:solidFill>
            <a:srgbClr val="FFCCC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400" dirty="0">
                <a:effectLst/>
              </a:rPr>
              <a:t>EL PÍLORO</a:t>
            </a:r>
          </a:p>
        </p:txBody>
      </p:sp>
      <p:sp>
        <p:nvSpPr>
          <p:cNvPr id="178190" name="Text Box 14"/>
          <p:cNvSpPr txBox="1">
            <a:spLocks noChangeArrowheads="1"/>
          </p:cNvSpPr>
          <p:nvPr/>
        </p:nvSpPr>
        <p:spPr bwMode="auto">
          <a:xfrm>
            <a:off x="262011" y="500173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78191" name="Picture 15" descr="stomach-2ligh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93" r="14055" b="10184"/>
          <a:stretch>
            <a:fillRect/>
          </a:stretch>
        </p:blipFill>
        <p:spPr bwMode="auto">
          <a:xfrm>
            <a:off x="1187450" y="1844675"/>
            <a:ext cx="2571750" cy="360045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8192" name="Oval 16"/>
          <p:cNvSpPr>
            <a:spLocks noChangeArrowheads="1"/>
          </p:cNvSpPr>
          <p:nvPr/>
        </p:nvSpPr>
        <p:spPr bwMode="auto">
          <a:xfrm>
            <a:off x="1476375" y="4221163"/>
            <a:ext cx="863600" cy="720725"/>
          </a:xfrm>
          <a:prstGeom prst="ellips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781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192" grpId="0" animBg="1"/>
      <p:bldP spid="178192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9" name="Picture 5" descr="img27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770"/>
          <a:stretch>
            <a:fillRect/>
          </a:stretch>
        </p:blipFill>
        <p:spPr>
          <a:xfrm>
            <a:off x="1258888" y="466725"/>
            <a:ext cx="4821237" cy="44021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2231" name="Rectangle 7"/>
          <p:cNvSpPr>
            <a:spLocks noChangeArrowheads="1"/>
          </p:cNvSpPr>
          <p:nvPr/>
        </p:nvSpPr>
        <p:spPr bwMode="auto">
          <a:xfrm>
            <a:off x="2987675" y="512763"/>
            <a:ext cx="3024188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2234" name="Text Box 10"/>
          <p:cNvSpPr txBox="1">
            <a:spLocks noChangeArrowheads="1"/>
          </p:cNvSpPr>
          <p:nvPr/>
        </p:nvSpPr>
        <p:spPr bwMode="auto">
          <a:xfrm>
            <a:off x="5148263" y="3716338"/>
            <a:ext cx="2778325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 dirty="0">
                <a:solidFill>
                  <a:srgbClr val="CC0066"/>
                </a:solidFill>
                <a:effectLst/>
              </a:rPr>
              <a:t>*</a:t>
            </a:r>
            <a:r>
              <a:rPr lang="es-ES" sz="2000" b="0" dirty="0">
                <a:effectLst/>
              </a:rPr>
              <a:t> El píloro controla </a:t>
            </a:r>
          </a:p>
          <a:p>
            <a:pPr algn="l"/>
            <a:r>
              <a:rPr lang="es-ES" sz="2000" b="0" dirty="0">
                <a:effectLst/>
              </a:rPr>
              <a:t>  </a:t>
            </a:r>
            <a:r>
              <a:rPr lang="es-ES" sz="2000" b="0" dirty="0" smtClean="0">
                <a:effectLst/>
              </a:rPr>
              <a:t> vaciamiento </a:t>
            </a:r>
            <a:r>
              <a:rPr lang="es-ES" sz="2000" dirty="0">
                <a:effectLst/>
              </a:rPr>
              <a:t>LENTO</a:t>
            </a:r>
          </a:p>
        </p:txBody>
      </p:sp>
      <p:sp>
        <p:nvSpPr>
          <p:cNvPr id="52235" name="Text Box 11"/>
          <p:cNvSpPr txBox="1">
            <a:spLocks noChangeArrowheads="1"/>
          </p:cNvSpPr>
          <p:nvPr/>
        </p:nvSpPr>
        <p:spPr bwMode="auto">
          <a:xfrm>
            <a:off x="5172449" y="1861968"/>
            <a:ext cx="3143967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" sz="2000" dirty="0" smtClean="0">
                <a:solidFill>
                  <a:srgbClr val="CC0066"/>
                </a:solidFill>
                <a:effectLst/>
              </a:rPr>
              <a:t>*</a:t>
            </a:r>
            <a:r>
              <a:rPr lang="es-ES" sz="2000" b="0" dirty="0" smtClean="0">
                <a:effectLst/>
              </a:rPr>
              <a:t> Las </a:t>
            </a:r>
            <a:r>
              <a:rPr lang="es-ES" sz="2000" b="0" dirty="0">
                <a:effectLst/>
              </a:rPr>
              <a:t>contracciones más </a:t>
            </a:r>
            <a:r>
              <a:rPr lang="es-ES" sz="2000" b="0" dirty="0" smtClean="0">
                <a:effectLst/>
              </a:rPr>
              <a:t> </a:t>
            </a:r>
          </a:p>
          <a:p>
            <a:pPr algn="l"/>
            <a:r>
              <a:rPr lang="es-ES" sz="2000" b="0" dirty="0" smtClean="0">
                <a:effectLst/>
              </a:rPr>
              <a:t>   altas </a:t>
            </a:r>
            <a:r>
              <a:rPr lang="es-ES" sz="2000" b="0" dirty="0">
                <a:effectLst/>
              </a:rPr>
              <a:t>y más intensas</a:t>
            </a:r>
          </a:p>
        </p:txBody>
      </p:sp>
      <p:sp>
        <p:nvSpPr>
          <p:cNvPr id="52236" name="Text Box 12"/>
          <p:cNvSpPr txBox="1">
            <a:spLocks noChangeArrowheads="1"/>
          </p:cNvSpPr>
          <p:nvPr/>
        </p:nvSpPr>
        <p:spPr bwMode="auto">
          <a:xfrm>
            <a:off x="5148263" y="2768122"/>
            <a:ext cx="350578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" sz="2000" dirty="0">
                <a:solidFill>
                  <a:srgbClr val="CC0066"/>
                </a:solidFill>
                <a:effectLst/>
              </a:rPr>
              <a:t>*</a:t>
            </a:r>
            <a:r>
              <a:rPr lang="es-ES" sz="2000" b="0" dirty="0">
                <a:effectLst/>
              </a:rPr>
              <a:t> Cada onda de vaciamiento  </a:t>
            </a:r>
          </a:p>
          <a:p>
            <a:pPr algn="l"/>
            <a:r>
              <a:rPr lang="es-ES" sz="2000" b="0" dirty="0">
                <a:effectLst/>
              </a:rPr>
              <a:t>   bombea </a:t>
            </a:r>
            <a:r>
              <a:rPr lang="es-ES" sz="2000" b="0" u="sng" dirty="0"/>
              <a:t>pocos ml </a:t>
            </a:r>
            <a:r>
              <a:rPr lang="es-ES" sz="2000" b="0" dirty="0">
                <a:effectLst/>
              </a:rPr>
              <a:t>de quimo</a:t>
            </a:r>
          </a:p>
        </p:txBody>
      </p:sp>
      <p:sp>
        <p:nvSpPr>
          <p:cNvPr id="52238" name="Rectangle 14"/>
          <p:cNvSpPr>
            <a:spLocks noChangeArrowheads="1"/>
          </p:cNvSpPr>
          <p:nvPr/>
        </p:nvSpPr>
        <p:spPr bwMode="auto">
          <a:xfrm>
            <a:off x="4932363" y="1089025"/>
            <a:ext cx="1223962" cy="574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2240" name="Rectangle 16"/>
          <p:cNvSpPr>
            <a:spLocks noChangeArrowheads="1"/>
          </p:cNvSpPr>
          <p:nvPr/>
        </p:nvSpPr>
        <p:spPr bwMode="auto">
          <a:xfrm>
            <a:off x="2700338" y="4471988"/>
            <a:ext cx="3024187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2243" name="Text Box 19"/>
          <p:cNvSpPr txBox="1">
            <a:spLocks noChangeArrowheads="1"/>
          </p:cNvSpPr>
          <p:nvPr/>
        </p:nvSpPr>
        <p:spPr bwMode="auto">
          <a:xfrm>
            <a:off x="3203848" y="5048250"/>
            <a:ext cx="1494320" cy="707886"/>
          </a:xfrm>
          <a:prstGeom prst="rect">
            <a:avLst/>
          </a:prstGeom>
          <a:solidFill>
            <a:srgbClr val="FFE18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000" b="0" dirty="0"/>
              <a:t>¡</a:t>
            </a:r>
            <a:r>
              <a:rPr lang="es-ES" sz="2000" b="0" dirty="0" smtClean="0"/>
              <a:t>Partículas </a:t>
            </a:r>
            <a:endParaRPr lang="es-ES" sz="2000" b="0" dirty="0"/>
          </a:p>
          <a:p>
            <a:r>
              <a:rPr lang="es-ES" sz="2000" b="0" dirty="0"/>
              <a:t>&lt;0.3 mm!!!</a:t>
            </a:r>
          </a:p>
        </p:txBody>
      </p:sp>
      <p:sp>
        <p:nvSpPr>
          <p:cNvPr id="52246" name="AutoShape 22"/>
          <p:cNvSpPr>
            <a:spLocks noChangeArrowheads="1"/>
          </p:cNvSpPr>
          <p:nvPr/>
        </p:nvSpPr>
        <p:spPr bwMode="auto">
          <a:xfrm>
            <a:off x="1979712" y="4356388"/>
            <a:ext cx="215800" cy="691861"/>
          </a:xfrm>
          <a:prstGeom prst="downArrow">
            <a:avLst>
              <a:gd name="adj1" fmla="val 39222"/>
              <a:gd name="adj2" fmla="val 117648"/>
            </a:avLst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52248" name="Text Box 24"/>
          <p:cNvSpPr txBox="1">
            <a:spLocks noChangeArrowheads="1"/>
          </p:cNvSpPr>
          <p:nvPr/>
        </p:nvSpPr>
        <p:spPr bwMode="auto">
          <a:xfrm>
            <a:off x="1336143" y="5076171"/>
            <a:ext cx="1718739" cy="707886"/>
          </a:xfrm>
          <a:prstGeom prst="rect">
            <a:avLst/>
          </a:prstGeom>
          <a:solidFill>
            <a:srgbClr val="FFE181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000" dirty="0">
                <a:solidFill>
                  <a:srgbClr val="FF8C19"/>
                </a:solidFill>
              </a:rPr>
              <a:t>QUIMO AL </a:t>
            </a:r>
            <a:endParaRPr lang="es-ES" sz="2000" dirty="0" smtClean="0">
              <a:solidFill>
                <a:srgbClr val="FF8C19"/>
              </a:solidFill>
            </a:endParaRPr>
          </a:p>
          <a:p>
            <a:r>
              <a:rPr lang="es-ES" sz="2000" dirty="0" smtClean="0">
                <a:solidFill>
                  <a:srgbClr val="FF8C19"/>
                </a:solidFill>
              </a:rPr>
              <a:t>DUODENO</a:t>
            </a:r>
            <a:endParaRPr lang="es-ES" sz="2000" dirty="0">
              <a:solidFill>
                <a:srgbClr val="FF8C19"/>
              </a:solidFill>
            </a:endParaRPr>
          </a:p>
        </p:txBody>
      </p:sp>
      <p:sp>
        <p:nvSpPr>
          <p:cNvPr id="52252" name="Text Box 28"/>
          <p:cNvSpPr txBox="1">
            <a:spLocks noChangeArrowheads="1"/>
          </p:cNvSpPr>
          <p:nvPr/>
        </p:nvSpPr>
        <p:spPr bwMode="auto">
          <a:xfrm>
            <a:off x="900113" y="7651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52254" name="Rectangle 30"/>
          <p:cNvSpPr>
            <a:spLocks noChangeArrowheads="1"/>
          </p:cNvSpPr>
          <p:nvPr/>
        </p:nvSpPr>
        <p:spPr bwMode="auto">
          <a:xfrm>
            <a:off x="1116013" y="3357563"/>
            <a:ext cx="719137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2255" name="Text Box 31"/>
          <p:cNvSpPr txBox="1">
            <a:spLocks noChangeArrowheads="1"/>
          </p:cNvSpPr>
          <p:nvPr/>
        </p:nvSpPr>
        <p:spPr bwMode="auto">
          <a:xfrm>
            <a:off x="674613" y="3594346"/>
            <a:ext cx="1072730" cy="70788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2000" dirty="0">
                <a:effectLst/>
              </a:rPr>
              <a:t>Píloro </a:t>
            </a:r>
          </a:p>
          <a:p>
            <a:r>
              <a:rPr lang="es-ES_tradnl" sz="2000" dirty="0">
                <a:effectLst/>
              </a:rPr>
              <a:t>abierto</a:t>
            </a:r>
          </a:p>
        </p:txBody>
      </p:sp>
      <p:sp>
        <p:nvSpPr>
          <p:cNvPr id="52257" name="Line 33"/>
          <p:cNvSpPr>
            <a:spLocks noChangeShapeType="1"/>
          </p:cNvSpPr>
          <p:nvPr/>
        </p:nvSpPr>
        <p:spPr bwMode="auto">
          <a:xfrm flipH="1">
            <a:off x="2106117" y="3573462"/>
            <a:ext cx="521195" cy="575618"/>
          </a:xfrm>
          <a:prstGeom prst="line">
            <a:avLst/>
          </a:prstGeom>
          <a:noFill/>
          <a:ln w="57150">
            <a:solidFill>
              <a:srgbClr val="FFC000"/>
            </a:solidFill>
            <a:round/>
            <a:headEnd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s-VE"/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6658198" y="426150"/>
            <a:ext cx="1995849" cy="338554"/>
          </a:xfrm>
          <a:prstGeom prst="rect">
            <a:avLst/>
          </a:prstGeom>
          <a:solidFill>
            <a:srgbClr val="8FCCD1"/>
          </a:solidFill>
          <a:ln w="28575">
            <a:solidFill>
              <a:srgbClr val="007673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457200" indent="-457200" algn="l"/>
            <a:r>
              <a:rPr lang="es-ES">
                <a:effectLst/>
              </a:rPr>
              <a:t>III. MOTILIDAD</a:t>
            </a: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6664400" y="836613"/>
            <a:ext cx="1989647" cy="400110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dirty="0" smtClean="0">
                <a:effectLst/>
              </a:rPr>
              <a:t>3. </a:t>
            </a:r>
            <a:r>
              <a:rPr lang="es-ES" sz="2000" dirty="0" smtClean="0">
                <a:effectLst/>
              </a:rPr>
              <a:t>Vaciamiento</a:t>
            </a:r>
            <a:endParaRPr lang="es-ES" sz="2000" dirty="0">
              <a:effectLst/>
            </a:endParaRP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2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34" grpId="0"/>
      <p:bldP spid="52235" grpId="0"/>
      <p:bldP spid="52236" grpId="0"/>
      <p:bldP spid="52243" grpId="0" animBg="1"/>
      <p:bldP spid="52246" grpId="0" animBg="1"/>
      <p:bldP spid="52248" grpId="0" animBg="1"/>
      <p:bldP spid="5225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635" name="Picture 3" descr="VACIAMIENTO GASTRICO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332"/>
          <a:stretch>
            <a:fillRect/>
          </a:stretch>
        </p:blipFill>
        <p:spPr>
          <a:xfrm>
            <a:off x="1042988" y="2271713"/>
            <a:ext cx="3529012" cy="2879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97636" name="Text Box 4"/>
          <p:cNvSpPr txBox="1">
            <a:spLocks noChangeArrowheads="1"/>
          </p:cNvSpPr>
          <p:nvPr/>
        </p:nvSpPr>
        <p:spPr bwMode="auto">
          <a:xfrm>
            <a:off x="6567488" y="1073151"/>
            <a:ext cx="2006600" cy="730250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0">
                <a:effectLst/>
              </a:rPr>
              <a:t>Velocidad: </a:t>
            </a:r>
          </a:p>
          <a:p>
            <a:pPr algn="l"/>
            <a:r>
              <a:rPr lang="es-ES" sz="2000" b="0">
                <a:effectLst/>
              </a:rPr>
              <a:t>20 min a 1-4 hs</a:t>
            </a:r>
          </a:p>
        </p:txBody>
      </p:sp>
      <p:sp>
        <p:nvSpPr>
          <p:cNvPr id="197638" name="Text Box 6"/>
          <p:cNvSpPr txBox="1">
            <a:spLocks noChangeArrowheads="1"/>
          </p:cNvSpPr>
          <p:nvPr/>
        </p:nvSpPr>
        <p:spPr bwMode="auto">
          <a:xfrm>
            <a:off x="1043608" y="1772816"/>
            <a:ext cx="3475840" cy="400110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chemeClr val="accent1">
                <a:lumMod val="50000"/>
              </a:schemeClr>
            </a:solidFill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square">
            <a:spAutoFit/>
          </a:bodyPr>
          <a:lstStyle/>
          <a:p>
            <a:r>
              <a:rPr lang="es-ES" sz="2000" b="0" dirty="0"/>
              <a:t>Estado del CONTENIDO </a:t>
            </a:r>
          </a:p>
        </p:txBody>
      </p:sp>
      <p:sp>
        <p:nvSpPr>
          <p:cNvPr id="197639" name="Text Box 7"/>
          <p:cNvSpPr txBox="1">
            <a:spLocks noChangeArrowheads="1"/>
          </p:cNvSpPr>
          <p:nvPr/>
        </p:nvSpPr>
        <p:spPr bwMode="auto">
          <a:xfrm>
            <a:off x="1231446" y="5205413"/>
            <a:ext cx="3043237" cy="609600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A mayor VOLUMEN líquidos </a:t>
            </a:r>
          </a:p>
          <a:p>
            <a:r>
              <a:rPr lang="es-ES">
                <a:effectLst/>
              </a:rPr>
              <a:t>mayor VACIAMIENTO</a:t>
            </a:r>
          </a:p>
        </p:txBody>
      </p:sp>
      <p:sp>
        <p:nvSpPr>
          <p:cNvPr id="197640" name="Rectangle 8"/>
          <p:cNvSpPr>
            <a:spLocks noChangeArrowheads="1"/>
          </p:cNvSpPr>
          <p:nvPr/>
        </p:nvSpPr>
        <p:spPr bwMode="auto">
          <a:xfrm>
            <a:off x="1258888" y="2811463"/>
            <a:ext cx="360362" cy="1800225"/>
          </a:xfrm>
          <a:prstGeom prst="rect">
            <a:avLst/>
          </a:prstGeom>
          <a:solidFill>
            <a:srgbClr val="00005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7641" name="Text Box 9"/>
          <p:cNvSpPr txBox="1">
            <a:spLocks noChangeArrowheads="1"/>
          </p:cNvSpPr>
          <p:nvPr/>
        </p:nvSpPr>
        <p:spPr bwMode="auto">
          <a:xfrm rot="16200000">
            <a:off x="516948" y="3556894"/>
            <a:ext cx="222048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effectLst/>
              </a:rPr>
              <a:t>Proporción en estómago</a:t>
            </a:r>
          </a:p>
        </p:txBody>
      </p:sp>
      <p:sp>
        <p:nvSpPr>
          <p:cNvPr id="197642" name="Rectangle 10"/>
          <p:cNvSpPr>
            <a:spLocks noChangeArrowheads="1"/>
          </p:cNvSpPr>
          <p:nvPr/>
        </p:nvSpPr>
        <p:spPr bwMode="auto">
          <a:xfrm>
            <a:off x="2951163" y="4862513"/>
            <a:ext cx="504825" cy="215900"/>
          </a:xfrm>
          <a:prstGeom prst="rect">
            <a:avLst/>
          </a:prstGeom>
          <a:solidFill>
            <a:srgbClr val="00005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7643" name="Text Box 11"/>
          <p:cNvSpPr txBox="1">
            <a:spLocks noChangeArrowheads="1"/>
          </p:cNvSpPr>
          <p:nvPr/>
        </p:nvSpPr>
        <p:spPr bwMode="auto">
          <a:xfrm>
            <a:off x="2808275" y="4791075"/>
            <a:ext cx="79060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effectLst/>
              </a:rPr>
              <a:t>Tiempo</a:t>
            </a:r>
          </a:p>
        </p:txBody>
      </p:sp>
      <p:sp>
        <p:nvSpPr>
          <p:cNvPr id="197644" name="Rectangle 12"/>
          <p:cNvSpPr>
            <a:spLocks noChangeArrowheads="1"/>
          </p:cNvSpPr>
          <p:nvPr/>
        </p:nvSpPr>
        <p:spPr bwMode="auto">
          <a:xfrm>
            <a:off x="2124075" y="4143375"/>
            <a:ext cx="647700" cy="287338"/>
          </a:xfrm>
          <a:prstGeom prst="rect">
            <a:avLst/>
          </a:prstGeom>
          <a:solidFill>
            <a:srgbClr val="00005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7645" name="Rectangle 13"/>
          <p:cNvSpPr>
            <a:spLocks noChangeArrowheads="1"/>
          </p:cNvSpPr>
          <p:nvPr/>
        </p:nvSpPr>
        <p:spPr bwMode="auto">
          <a:xfrm>
            <a:off x="3203575" y="3135313"/>
            <a:ext cx="504825" cy="215900"/>
          </a:xfrm>
          <a:prstGeom prst="rect">
            <a:avLst/>
          </a:prstGeom>
          <a:solidFill>
            <a:srgbClr val="0000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7646" name="Text Box 14"/>
          <p:cNvSpPr txBox="1">
            <a:spLocks noChangeArrowheads="1"/>
          </p:cNvSpPr>
          <p:nvPr/>
        </p:nvSpPr>
        <p:spPr bwMode="auto">
          <a:xfrm>
            <a:off x="1888998" y="4151313"/>
            <a:ext cx="1306768" cy="33855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dirty="0">
                <a:solidFill>
                  <a:srgbClr val="00CC00"/>
                </a:solidFill>
              </a:rPr>
              <a:t>LÍQUIDOS</a:t>
            </a:r>
          </a:p>
        </p:txBody>
      </p:sp>
      <p:sp>
        <p:nvSpPr>
          <p:cNvPr id="197647" name="Text Box 15"/>
          <p:cNvSpPr txBox="1">
            <a:spLocks noChangeArrowheads="1"/>
          </p:cNvSpPr>
          <p:nvPr/>
        </p:nvSpPr>
        <p:spPr bwMode="auto">
          <a:xfrm>
            <a:off x="2984435" y="3092450"/>
            <a:ext cx="1293944" cy="36933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1800" b="0" dirty="0">
                <a:solidFill>
                  <a:schemeClr val="accent1"/>
                </a:solidFill>
              </a:rPr>
              <a:t>SÓLIDOS</a:t>
            </a:r>
          </a:p>
        </p:txBody>
      </p:sp>
      <p:pic>
        <p:nvPicPr>
          <p:cNvPr id="197656" name="Picture 24" descr="vaciamiento gástrico"/>
          <p:cNvPicPr>
            <a:picLocks noChangeAspect="1" noChangeArrowheads="1"/>
          </p:cNvPicPr>
          <p:nvPr/>
        </p:nvPicPr>
        <p:blipFill>
          <a:blip r:embed="rId3">
            <a:lum bright="-60000" contrast="7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81" t="9918" r="7335" b="16251"/>
          <a:stretch>
            <a:fillRect/>
          </a:stretch>
        </p:blipFill>
        <p:spPr bwMode="auto">
          <a:xfrm>
            <a:off x="5292725" y="2763838"/>
            <a:ext cx="3457575" cy="2178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7657" name="Line 25"/>
          <p:cNvSpPr>
            <a:spLocks noChangeShapeType="1"/>
          </p:cNvSpPr>
          <p:nvPr/>
        </p:nvSpPr>
        <p:spPr bwMode="auto">
          <a:xfrm>
            <a:off x="5292725" y="2708920"/>
            <a:ext cx="431800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97658" name="Text Box 26"/>
          <p:cNvSpPr txBox="1">
            <a:spLocks noChangeArrowheads="1"/>
          </p:cNvSpPr>
          <p:nvPr/>
        </p:nvSpPr>
        <p:spPr bwMode="auto">
          <a:xfrm>
            <a:off x="5219700" y="2348880"/>
            <a:ext cx="514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 h</a:t>
            </a:r>
          </a:p>
        </p:txBody>
      </p:sp>
      <p:sp>
        <p:nvSpPr>
          <p:cNvPr id="197661" name="Text Box 29"/>
          <p:cNvSpPr txBox="1">
            <a:spLocks noChangeArrowheads="1"/>
          </p:cNvSpPr>
          <p:nvPr/>
        </p:nvSpPr>
        <p:spPr bwMode="auto">
          <a:xfrm>
            <a:off x="691874" y="678858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7662" name="Text Box 30"/>
          <p:cNvSpPr txBox="1">
            <a:spLocks noChangeArrowheads="1"/>
          </p:cNvSpPr>
          <p:nvPr/>
        </p:nvSpPr>
        <p:spPr bwMode="auto">
          <a:xfrm>
            <a:off x="2124075" y="2349500"/>
            <a:ext cx="4540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b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 h</a:t>
            </a:r>
          </a:p>
        </p:txBody>
      </p:sp>
      <p:sp>
        <p:nvSpPr>
          <p:cNvPr id="197663" name="Text Box 31"/>
          <p:cNvSpPr txBox="1">
            <a:spLocks noChangeArrowheads="1"/>
          </p:cNvSpPr>
          <p:nvPr/>
        </p:nvSpPr>
        <p:spPr bwMode="auto">
          <a:xfrm>
            <a:off x="5795963" y="2420938"/>
            <a:ext cx="10001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dirty="0">
                <a:effectLst/>
              </a:rPr>
              <a:t>Latencia</a:t>
            </a:r>
          </a:p>
        </p:txBody>
      </p:sp>
      <p:sp>
        <p:nvSpPr>
          <p:cNvPr id="197665" name="Text Box 33"/>
          <p:cNvSpPr txBox="1">
            <a:spLocks noChangeArrowheads="1"/>
          </p:cNvSpPr>
          <p:nvPr/>
        </p:nvSpPr>
        <p:spPr bwMode="auto">
          <a:xfrm rot="16200000">
            <a:off x="4023519" y="3545682"/>
            <a:ext cx="21224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400" dirty="0">
                <a:effectLst/>
              </a:rPr>
              <a:t>% comida en estómago</a:t>
            </a:r>
          </a:p>
        </p:txBody>
      </p:sp>
      <p:sp>
        <p:nvSpPr>
          <p:cNvPr id="197667" name="Oval 35"/>
          <p:cNvSpPr>
            <a:spLocks noChangeArrowheads="1"/>
          </p:cNvSpPr>
          <p:nvPr/>
        </p:nvSpPr>
        <p:spPr bwMode="auto">
          <a:xfrm>
            <a:off x="6659563" y="3068638"/>
            <a:ext cx="1873250" cy="7921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197668" name="Oval 36"/>
          <p:cNvSpPr>
            <a:spLocks noChangeArrowheads="1"/>
          </p:cNvSpPr>
          <p:nvPr/>
        </p:nvSpPr>
        <p:spPr bwMode="auto">
          <a:xfrm>
            <a:off x="6732588" y="3141663"/>
            <a:ext cx="144462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197671" name="Oval 39"/>
          <p:cNvSpPr>
            <a:spLocks noChangeArrowheads="1"/>
          </p:cNvSpPr>
          <p:nvPr/>
        </p:nvSpPr>
        <p:spPr bwMode="auto">
          <a:xfrm>
            <a:off x="7451725" y="3933825"/>
            <a:ext cx="1368425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197673" name="Text Box 41"/>
          <p:cNvSpPr txBox="1">
            <a:spLocks noChangeArrowheads="1"/>
          </p:cNvSpPr>
          <p:nvPr/>
        </p:nvSpPr>
        <p:spPr bwMode="auto">
          <a:xfrm>
            <a:off x="6227763" y="4868863"/>
            <a:ext cx="9223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HORAS</a:t>
            </a:r>
          </a:p>
        </p:txBody>
      </p:sp>
      <p:sp>
        <p:nvSpPr>
          <p:cNvPr id="30" name="Text Box 8"/>
          <p:cNvSpPr txBox="1">
            <a:spLocks noChangeArrowheads="1"/>
          </p:cNvSpPr>
          <p:nvPr/>
        </p:nvSpPr>
        <p:spPr bwMode="auto">
          <a:xfrm>
            <a:off x="4880860" y="5078413"/>
            <a:ext cx="355740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eaLnBrk="0" hangingPunct="0">
              <a:buClr>
                <a:schemeClr val="tx1"/>
              </a:buClr>
            </a:pPr>
            <a:r>
              <a:rPr lang="en-US" sz="900" b="0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900" b="0" dirty="0">
                <a:latin typeface="Times New Roman" pitchFamily="18" charset="0"/>
                <a:cs typeface="Times New Roman" pitchFamily="18" charset="0"/>
              </a:rPr>
              <a:t>. M. Barrett. </a:t>
            </a:r>
            <a:r>
              <a:rPr lang="en-US" sz="900" b="0" i="1" dirty="0">
                <a:latin typeface="Times New Roman" pitchFamily="18" charset="0"/>
                <a:cs typeface="Times New Roman" pitchFamily="18" charset="0"/>
              </a:rPr>
              <a:t>Gastrointestinal Physiology</a:t>
            </a:r>
            <a:r>
              <a:rPr lang="en-US" sz="900" b="0" dirty="0">
                <a:latin typeface="Times New Roman" pitchFamily="18" charset="0"/>
                <a:cs typeface="Times New Roman" pitchFamily="18" charset="0"/>
              </a:rPr>
              <a:t>. Lange Physiology Series. McGraw-Hill, </a:t>
            </a:r>
            <a:r>
              <a:rPr lang="en-US" sz="900" dirty="0">
                <a:latin typeface="Times New Roman" pitchFamily="18" charset="0"/>
                <a:cs typeface="Times New Roman" pitchFamily="18" charset="0"/>
              </a:rPr>
              <a:t>2006</a:t>
            </a:r>
            <a:r>
              <a:rPr lang="en-US" sz="900" b="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3" name="Text Box 5"/>
          <p:cNvSpPr txBox="1">
            <a:spLocks noChangeArrowheads="1"/>
          </p:cNvSpPr>
          <p:nvPr/>
        </p:nvSpPr>
        <p:spPr bwMode="auto">
          <a:xfrm>
            <a:off x="6594916" y="568326"/>
            <a:ext cx="1989647" cy="400110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dirty="0" smtClean="0">
                <a:effectLst/>
              </a:rPr>
              <a:t>3. </a:t>
            </a:r>
            <a:r>
              <a:rPr lang="es-ES" sz="2000" dirty="0" smtClean="0">
                <a:effectLst/>
              </a:rPr>
              <a:t>Vaciamiento</a:t>
            </a:r>
            <a:endParaRPr lang="es-ES" sz="2000" dirty="0">
              <a:effectLst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6727969" y="5468700"/>
            <a:ext cx="1871025" cy="584775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b="0" dirty="0" smtClean="0"/>
              <a:t>Para sólidos hay </a:t>
            </a:r>
          </a:p>
          <a:p>
            <a:r>
              <a:rPr lang="es-VE" b="0" dirty="0" smtClean="0"/>
              <a:t>latencia de 1 hora</a:t>
            </a:r>
            <a:endParaRPr lang="es-VE" b="0" dirty="0"/>
          </a:p>
        </p:txBody>
      </p:sp>
      <p:sp>
        <p:nvSpPr>
          <p:cNvPr id="197669" name="Text Box 37"/>
          <p:cNvSpPr txBox="1">
            <a:spLocks noChangeArrowheads="1"/>
          </p:cNvSpPr>
          <p:nvPr/>
        </p:nvSpPr>
        <p:spPr bwMode="auto">
          <a:xfrm>
            <a:off x="6502747" y="3068638"/>
            <a:ext cx="1701107" cy="400110"/>
          </a:xfrm>
          <a:prstGeom prst="rect">
            <a:avLst/>
          </a:prstGeom>
          <a:solidFill>
            <a:srgbClr val="F9A5C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dirty="0">
                <a:effectLst/>
              </a:rPr>
              <a:t>Sol. Glucosa</a:t>
            </a:r>
          </a:p>
        </p:txBody>
      </p:sp>
      <p:sp>
        <p:nvSpPr>
          <p:cNvPr id="197670" name="Text Box 38"/>
          <p:cNvSpPr txBox="1">
            <a:spLocks noChangeArrowheads="1"/>
          </p:cNvSpPr>
          <p:nvPr/>
        </p:nvSpPr>
        <p:spPr bwMode="auto">
          <a:xfrm>
            <a:off x="6745971" y="3573463"/>
            <a:ext cx="1795683" cy="400110"/>
          </a:xfrm>
          <a:prstGeom prst="rect">
            <a:avLst/>
          </a:prstGeom>
          <a:solidFill>
            <a:srgbClr val="ABB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dirty="0">
                <a:effectLst/>
              </a:rPr>
              <a:t>Sol. Proteína</a:t>
            </a:r>
          </a:p>
        </p:txBody>
      </p:sp>
      <p:sp>
        <p:nvSpPr>
          <p:cNvPr id="197672" name="Text Box 40"/>
          <p:cNvSpPr txBox="1">
            <a:spLocks noChangeArrowheads="1"/>
          </p:cNvSpPr>
          <p:nvPr/>
        </p:nvSpPr>
        <p:spPr bwMode="auto">
          <a:xfrm>
            <a:off x="7277528" y="4005263"/>
            <a:ext cx="1848583" cy="400110"/>
          </a:xfrm>
          <a:prstGeom prst="rect">
            <a:avLst/>
          </a:prstGeom>
          <a:solidFill>
            <a:srgbClr val="FFBA9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dirty="0">
                <a:effectLst/>
              </a:rPr>
              <a:t>Comida sólida</a:t>
            </a:r>
          </a:p>
        </p:txBody>
      </p:sp>
      <p:sp>
        <p:nvSpPr>
          <p:cNvPr id="34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638" grpId="0" animBg="1"/>
      <p:bldP spid="197639" grpId="0" animBg="1"/>
      <p:bldP spid="197640" grpId="0" animBg="1"/>
      <p:bldP spid="197641" grpId="0"/>
      <p:bldP spid="197642" grpId="0" animBg="1"/>
      <p:bldP spid="197643" grpId="0"/>
      <p:bldP spid="197644" grpId="0" animBg="1"/>
      <p:bldP spid="197645" grpId="0" animBg="1"/>
      <p:bldP spid="197646" grpId="0"/>
      <p:bldP spid="197647" grpId="0"/>
      <p:bldP spid="197657" grpId="0" animBg="1"/>
      <p:bldP spid="197658" grpId="0"/>
      <p:bldP spid="197662" grpId="0"/>
      <p:bldP spid="197663" grpId="0"/>
      <p:bldP spid="197665" grpId="0"/>
      <p:bldP spid="197673" grpId="0"/>
      <p:bldP spid="197669" grpId="0" animBg="1"/>
      <p:bldP spid="197670" grpId="0" animBg="1"/>
      <p:bldP spid="19767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3" name="Picture 5" descr="img28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lum bright="-3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208"/>
          <a:stretch>
            <a:fillRect/>
          </a:stretch>
        </p:blipFill>
        <p:spPr>
          <a:xfrm>
            <a:off x="898525" y="2152650"/>
            <a:ext cx="4897438" cy="4013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3258" name="Text Box 10"/>
          <p:cNvSpPr txBox="1">
            <a:spLocks noChangeArrowheads="1"/>
          </p:cNvSpPr>
          <p:nvPr/>
        </p:nvSpPr>
        <p:spPr bwMode="auto">
          <a:xfrm>
            <a:off x="6695702" y="970675"/>
            <a:ext cx="1836738" cy="609600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>
                <a:effectLst/>
              </a:rPr>
              <a:t>Velocidad: </a:t>
            </a:r>
          </a:p>
          <a:p>
            <a:pPr algn="l"/>
            <a:r>
              <a:rPr lang="es-ES">
                <a:effectLst/>
              </a:rPr>
              <a:t>20 min a 1-4 hs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/>
        </p:nvSpPr>
        <p:spPr bwMode="auto">
          <a:xfrm>
            <a:off x="1558319" y="1627414"/>
            <a:ext cx="3868368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 dirty="0" smtClean="0"/>
              <a:t>Velocidad según CONTENIDO </a:t>
            </a:r>
            <a:endParaRPr lang="es-ES" sz="2000" b="0" dirty="0"/>
          </a:p>
        </p:txBody>
      </p:sp>
      <p:sp>
        <p:nvSpPr>
          <p:cNvPr id="53281" name="Text Box 33"/>
          <p:cNvSpPr txBox="1">
            <a:spLocks noChangeArrowheads="1"/>
          </p:cNvSpPr>
          <p:nvPr/>
        </p:nvSpPr>
        <p:spPr bwMode="auto">
          <a:xfrm>
            <a:off x="5651500" y="4078288"/>
            <a:ext cx="2592388" cy="1290637"/>
          </a:xfrm>
          <a:prstGeom prst="rect">
            <a:avLst/>
          </a:prstGeom>
          <a:solidFill>
            <a:srgbClr val="FFCCCC"/>
          </a:solidFill>
          <a:ln w="9525">
            <a:solidFill>
              <a:srgbClr val="E271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sz="2400" dirty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*</a:t>
            </a:r>
            <a:r>
              <a:rPr lang="es-ES" sz="2400" b="0" dirty="0">
                <a:effectLst/>
              </a:rPr>
              <a:t> </a:t>
            </a:r>
            <a:r>
              <a:rPr lang="es-ES" sz="1800" b="0" dirty="0">
                <a:effectLst/>
              </a:rPr>
              <a:t>¿Por qué la gente  </a:t>
            </a:r>
          </a:p>
          <a:p>
            <a:pPr algn="l"/>
            <a:r>
              <a:rPr lang="es-ES" sz="1800" b="0" dirty="0">
                <a:effectLst/>
              </a:rPr>
              <a:t>  toma crema o grasa  </a:t>
            </a:r>
          </a:p>
          <a:p>
            <a:pPr algn="l"/>
            <a:r>
              <a:rPr lang="es-ES" sz="1800" b="0" dirty="0">
                <a:effectLst/>
              </a:rPr>
              <a:t>  antes de </a:t>
            </a:r>
            <a:r>
              <a:rPr lang="es-ES" sz="1800" b="0" dirty="0" smtClean="0">
                <a:effectLst/>
              </a:rPr>
              <a:t>consumir  </a:t>
            </a:r>
            <a:endParaRPr lang="es-ES" sz="1800" b="0" dirty="0">
              <a:effectLst/>
            </a:endParaRPr>
          </a:p>
          <a:p>
            <a:pPr algn="l"/>
            <a:r>
              <a:rPr lang="es-ES" sz="1800" b="0" dirty="0">
                <a:effectLst/>
              </a:rPr>
              <a:t>  alcohol?</a:t>
            </a:r>
          </a:p>
        </p:txBody>
      </p:sp>
      <p:sp>
        <p:nvSpPr>
          <p:cNvPr id="53285" name="Text Box 37"/>
          <p:cNvSpPr txBox="1">
            <a:spLocks noChangeArrowheads="1"/>
          </p:cNvSpPr>
          <p:nvPr/>
        </p:nvSpPr>
        <p:spPr bwMode="auto">
          <a:xfrm>
            <a:off x="641879" y="843459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3287" name="Rectangle 39"/>
          <p:cNvSpPr>
            <a:spLocks noChangeArrowheads="1"/>
          </p:cNvSpPr>
          <p:nvPr/>
        </p:nvSpPr>
        <p:spPr bwMode="auto">
          <a:xfrm>
            <a:off x="2411413" y="2420938"/>
            <a:ext cx="792162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3289" name="Rectangle 41"/>
          <p:cNvSpPr>
            <a:spLocks noChangeArrowheads="1"/>
          </p:cNvSpPr>
          <p:nvPr/>
        </p:nvSpPr>
        <p:spPr bwMode="auto">
          <a:xfrm>
            <a:off x="2484438" y="3141663"/>
            <a:ext cx="863600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3290" name="Text Box 42"/>
          <p:cNvSpPr txBox="1">
            <a:spLocks noChangeArrowheads="1"/>
          </p:cNvSpPr>
          <p:nvPr/>
        </p:nvSpPr>
        <p:spPr bwMode="auto">
          <a:xfrm>
            <a:off x="2555875" y="3324225"/>
            <a:ext cx="990977" cy="338554"/>
          </a:xfrm>
          <a:prstGeom prst="rect">
            <a:avLst/>
          </a:prstGeom>
          <a:solidFill>
            <a:srgbClr val="B3D9FF"/>
          </a:solidFill>
          <a:ln w="1905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/>
              <a:t>Proteína</a:t>
            </a:r>
          </a:p>
        </p:txBody>
      </p:sp>
      <p:sp>
        <p:nvSpPr>
          <p:cNvPr id="53291" name="Rectangle 43"/>
          <p:cNvSpPr>
            <a:spLocks noChangeArrowheads="1"/>
          </p:cNvSpPr>
          <p:nvPr/>
        </p:nvSpPr>
        <p:spPr bwMode="auto">
          <a:xfrm>
            <a:off x="5003800" y="2997200"/>
            <a:ext cx="792163" cy="10080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3293" name="Rectangle 45"/>
          <p:cNvSpPr>
            <a:spLocks noChangeArrowheads="1"/>
          </p:cNvSpPr>
          <p:nvPr/>
        </p:nvSpPr>
        <p:spPr bwMode="auto">
          <a:xfrm>
            <a:off x="4860925" y="2997200"/>
            <a:ext cx="358775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3294" name="Rectangle 46"/>
          <p:cNvSpPr>
            <a:spLocks noChangeArrowheads="1"/>
          </p:cNvSpPr>
          <p:nvPr/>
        </p:nvSpPr>
        <p:spPr bwMode="auto">
          <a:xfrm>
            <a:off x="4932363" y="3644900"/>
            <a:ext cx="71437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3292" name="Text Box 44"/>
          <p:cNvSpPr txBox="1">
            <a:spLocks noChangeArrowheads="1"/>
          </p:cNvSpPr>
          <p:nvPr/>
        </p:nvSpPr>
        <p:spPr bwMode="auto">
          <a:xfrm>
            <a:off x="5076825" y="3201988"/>
            <a:ext cx="1008063" cy="600075"/>
          </a:xfrm>
          <a:prstGeom prst="rect">
            <a:avLst/>
          </a:prstGeom>
          <a:solidFill>
            <a:srgbClr val="B6E8BC"/>
          </a:solidFill>
          <a:ln w="19050">
            <a:solidFill>
              <a:srgbClr val="00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/>
              <a:t>Proteína y grasa</a:t>
            </a:r>
          </a:p>
        </p:txBody>
      </p:sp>
      <p:sp>
        <p:nvSpPr>
          <p:cNvPr id="53295" name="Rectangle 47"/>
          <p:cNvSpPr>
            <a:spLocks noChangeArrowheads="1"/>
          </p:cNvSpPr>
          <p:nvPr/>
        </p:nvSpPr>
        <p:spPr bwMode="auto">
          <a:xfrm>
            <a:off x="3203575" y="2133600"/>
            <a:ext cx="180022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3288" name="Text Box 40"/>
          <p:cNvSpPr txBox="1">
            <a:spLocks noChangeArrowheads="1"/>
          </p:cNvSpPr>
          <p:nvPr/>
        </p:nvSpPr>
        <p:spPr bwMode="auto">
          <a:xfrm>
            <a:off x="2484438" y="2493963"/>
            <a:ext cx="1566454" cy="338554"/>
          </a:xfrm>
          <a:prstGeom prst="rect">
            <a:avLst/>
          </a:prstGeom>
          <a:solidFill>
            <a:srgbClr val="FFA7A7"/>
          </a:solidFill>
          <a:ln w="19050">
            <a:solidFill>
              <a:srgbClr val="FF0F0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/>
              <a:t>Carbohidratos</a:t>
            </a:r>
          </a:p>
        </p:txBody>
      </p:sp>
      <p:sp>
        <p:nvSpPr>
          <p:cNvPr id="53296" name="Text Box 48"/>
          <p:cNvSpPr txBox="1">
            <a:spLocks noChangeArrowheads="1"/>
          </p:cNvSpPr>
          <p:nvPr/>
        </p:nvSpPr>
        <p:spPr bwMode="auto">
          <a:xfrm>
            <a:off x="3492500" y="4508500"/>
            <a:ext cx="1762125" cy="581025"/>
          </a:xfrm>
          <a:prstGeom prst="rect">
            <a:avLst/>
          </a:prstGeom>
          <a:solidFill>
            <a:srgbClr val="CFE9EB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_tradnl" dirty="0">
                <a:effectLst/>
              </a:rPr>
              <a:t>Comidas líquidas</a:t>
            </a:r>
          </a:p>
          <a:p>
            <a:r>
              <a:rPr lang="es-ES_tradnl" dirty="0">
                <a:effectLst/>
              </a:rPr>
              <a:t>300 ml</a:t>
            </a:r>
          </a:p>
        </p:txBody>
      </p:sp>
      <p:sp>
        <p:nvSpPr>
          <p:cNvPr id="53273" name="Oval 25"/>
          <p:cNvSpPr>
            <a:spLocks noChangeArrowheads="1"/>
          </p:cNvSpPr>
          <p:nvPr/>
        </p:nvSpPr>
        <p:spPr bwMode="auto">
          <a:xfrm>
            <a:off x="2268537" y="2278063"/>
            <a:ext cx="2014537" cy="719137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3297" name="Text Box 49"/>
          <p:cNvSpPr txBox="1">
            <a:spLocks noChangeArrowheads="1"/>
          </p:cNvSpPr>
          <p:nvPr/>
        </p:nvSpPr>
        <p:spPr bwMode="auto">
          <a:xfrm>
            <a:off x="6516688" y="2060575"/>
            <a:ext cx="15128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LENTO!</a:t>
            </a: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6372200" y="6582544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6542793" y="476672"/>
            <a:ext cx="1989647" cy="400110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dirty="0" smtClean="0">
                <a:effectLst/>
              </a:rPr>
              <a:t>3. </a:t>
            </a:r>
            <a:r>
              <a:rPr lang="es-ES" sz="2000" dirty="0" smtClean="0">
                <a:effectLst/>
              </a:rPr>
              <a:t>Vaciamiento</a:t>
            </a:r>
            <a:endParaRPr lang="es-ES" sz="2000" dirty="0">
              <a:effectLst/>
            </a:endParaRPr>
          </a:p>
        </p:txBody>
      </p:sp>
      <p:cxnSp>
        <p:nvCxnSpPr>
          <p:cNvPr id="3" name="Conector recto 2"/>
          <p:cNvCxnSpPr/>
          <p:nvPr/>
        </p:nvCxnSpPr>
        <p:spPr bwMode="auto">
          <a:xfrm flipV="1">
            <a:off x="2195736" y="2278063"/>
            <a:ext cx="0" cy="309086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9" grpId="0" animBg="1"/>
      <p:bldP spid="53281" grpId="0" animBg="1"/>
      <p:bldP spid="53290" grpId="0" animBg="1"/>
      <p:bldP spid="53292" grpId="0" animBg="1"/>
      <p:bldP spid="53288" grpId="0" animBg="1"/>
      <p:bldP spid="53296" grpId="0" animBg="1"/>
      <p:bldP spid="5327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8" name="Text Box 4"/>
          <p:cNvSpPr txBox="1">
            <a:spLocks noChangeArrowheads="1"/>
          </p:cNvSpPr>
          <p:nvPr/>
        </p:nvSpPr>
        <p:spPr bwMode="auto">
          <a:xfrm>
            <a:off x="950913" y="63976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es-MX" sz="1800" b="0">
              <a:effectLst/>
              <a:latin typeface="Arial" charset="0"/>
            </a:endParaRPr>
          </a:p>
        </p:txBody>
      </p:sp>
      <p:sp>
        <p:nvSpPr>
          <p:cNvPr id="231429" name="Text Box 5"/>
          <p:cNvSpPr txBox="1">
            <a:spLocks noChangeArrowheads="1"/>
          </p:cNvSpPr>
          <p:nvPr/>
        </p:nvSpPr>
        <p:spPr bwMode="auto">
          <a:xfrm>
            <a:off x="2073560" y="1797050"/>
            <a:ext cx="4996881" cy="461665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400" b="0"/>
              <a:t>Factores que afectan vaciamiento</a:t>
            </a:r>
          </a:p>
        </p:txBody>
      </p:sp>
      <p:sp>
        <p:nvSpPr>
          <p:cNvPr id="231433" name="Text Box 9"/>
          <p:cNvSpPr txBox="1">
            <a:spLocks noChangeArrowheads="1"/>
          </p:cNvSpPr>
          <p:nvPr/>
        </p:nvSpPr>
        <p:spPr bwMode="auto">
          <a:xfrm>
            <a:off x="971550" y="9810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31435" name="Text Box 11"/>
          <p:cNvSpPr txBox="1">
            <a:spLocks noChangeArrowheads="1"/>
          </p:cNvSpPr>
          <p:nvPr/>
        </p:nvSpPr>
        <p:spPr bwMode="auto">
          <a:xfrm>
            <a:off x="1476375" y="2565400"/>
            <a:ext cx="2430474" cy="2800767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CONSISTENCIA</a:t>
            </a:r>
          </a:p>
          <a:p>
            <a:pPr algn="l"/>
            <a:r>
              <a:rPr lang="es-ES_tradnl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Líquido</a:t>
            </a:r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vacía rápido</a:t>
            </a:r>
          </a:p>
          <a:p>
            <a:pPr algn="l"/>
            <a:r>
              <a:rPr lang="es-ES_tradnl" b="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Sólido</a:t>
            </a:r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vacía lento</a:t>
            </a:r>
          </a:p>
          <a:p>
            <a:pPr algn="l"/>
            <a:endParaRPr lang="es-ES_tradnl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NUTRIENTES</a:t>
            </a:r>
          </a:p>
          <a:p>
            <a:pPr algn="l"/>
            <a:r>
              <a:rPr lang="es-ES_tradnl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</a:t>
            </a:r>
            <a:r>
              <a:rPr lang="es-ES_tradnl" b="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vacía rápido</a:t>
            </a:r>
          </a:p>
          <a:p>
            <a:pPr algn="l"/>
            <a:r>
              <a:rPr lang="es-ES_tradnl" b="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Grasa</a:t>
            </a:r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vacía lento</a:t>
            </a:r>
          </a:p>
          <a:p>
            <a:pPr algn="l"/>
            <a:endParaRPr lang="es-ES_tradnl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TONO 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gástrico</a:t>
            </a:r>
          </a:p>
          <a:p>
            <a:pPr algn="l"/>
            <a:r>
              <a:rPr lang="es-ES_tradnl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Hipertonía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vacía rápido</a:t>
            </a:r>
          </a:p>
          <a:p>
            <a:pPr algn="l"/>
            <a:r>
              <a:rPr lang="es-ES_tradnl" b="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Hipotonía</a:t>
            </a:r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vacía </a:t>
            </a:r>
            <a:r>
              <a:rPr lang="es-ES_tradnl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lento</a:t>
            </a:r>
            <a:endParaRPr lang="es-ES_tradnl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31436" name="Text Box 12"/>
          <p:cNvSpPr txBox="1">
            <a:spLocks noChangeArrowheads="1"/>
          </p:cNvSpPr>
          <p:nvPr/>
        </p:nvSpPr>
        <p:spPr bwMode="auto">
          <a:xfrm>
            <a:off x="4284663" y="3357563"/>
            <a:ext cx="1674812" cy="1558925"/>
          </a:xfrm>
          <a:prstGeom prst="rect">
            <a:avLst/>
          </a:prstGeom>
          <a:solidFill>
            <a:srgbClr val="F4DFA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>
                <a:effectLst/>
              </a:rPr>
              <a:t>OTROS</a:t>
            </a:r>
          </a:p>
          <a:p>
            <a:pPr algn="l"/>
            <a:endParaRPr lang="es-ES_tradnl" b="0">
              <a:effectLst/>
            </a:endParaRPr>
          </a:p>
          <a:p>
            <a:pPr algn="l"/>
            <a:r>
              <a:rPr lang="es-ES_tradnl" b="0">
                <a:effectLst/>
              </a:rPr>
              <a:t>Hambre, ira</a:t>
            </a:r>
          </a:p>
          <a:p>
            <a:pPr algn="l"/>
            <a:r>
              <a:rPr lang="es-ES_tradnl" b="0">
                <a:effectLst/>
              </a:rPr>
              <a:t>Ejercicio leve</a:t>
            </a:r>
          </a:p>
          <a:p>
            <a:pPr algn="l"/>
            <a:r>
              <a:rPr lang="es-ES_tradnl" b="0">
                <a:effectLst/>
              </a:rPr>
              <a:t>Decúbito dorsal</a:t>
            </a:r>
          </a:p>
          <a:p>
            <a:pPr algn="l"/>
            <a:r>
              <a:rPr lang="es-ES_tradnl" b="0">
                <a:effectLst/>
              </a:rPr>
              <a:t>derecho</a:t>
            </a:r>
          </a:p>
        </p:txBody>
      </p:sp>
      <p:sp>
        <p:nvSpPr>
          <p:cNvPr id="231437" name="Text Box 13"/>
          <p:cNvSpPr txBox="1">
            <a:spLocks noChangeArrowheads="1"/>
          </p:cNvSpPr>
          <p:nvPr/>
        </p:nvSpPr>
        <p:spPr bwMode="auto">
          <a:xfrm>
            <a:off x="6372225" y="3357563"/>
            <a:ext cx="1811338" cy="1558925"/>
          </a:xfrm>
          <a:prstGeom prst="rect">
            <a:avLst/>
          </a:prstGeom>
          <a:solidFill>
            <a:srgbClr val="BAE4D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>
                <a:effectLst/>
              </a:rPr>
              <a:t>OTROS</a:t>
            </a:r>
          </a:p>
          <a:p>
            <a:pPr algn="l"/>
            <a:endParaRPr lang="es-ES_tradnl">
              <a:effectLst/>
            </a:endParaRPr>
          </a:p>
          <a:p>
            <a:pPr algn="l"/>
            <a:r>
              <a:rPr lang="es-ES_tradnl" b="0">
                <a:effectLst/>
              </a:rPr>
              <a:t>Depresión, temor</a:t>
            </a:r>
          </a:p>
          <a:p>
            <a:pPr algn="l"/>
            <a:r>
              <a:rPr lang="es-ES_tradnl" b="0">
                <a:effectLst/>
              </a:rPr>
              <a:t>Ejercicio fuerte</a:t>
            </a:r>
          </a:p>
          <a:p>
            <a:pPr algn="l"/>
            <a:r>
              <a:rPr lang="es-ES_tradnl" b="0">
                <a:effectLst/>
              </a:rPr>
              <a:t>Decúbito supino</a:t>
            </a:r>
          </a:p>
          <a:p>
            <a:pPr algn="l"/>
            <a:r>
              <a:rPr lang="es-ES_tradnl">
                <a:effectLst/>
              </a:rPr>
              <a:t>Dolor</a:t>
            </a:r>
          </a:p>
        </p:txBody>
      </p:sp>
      <p:sp>
        <p:nvSpPr>
          <p:cNvPr id="231440" name="Text Box 16"/>
          <p:cNvSpPr txBox="1">
            <a:spLocks noChangeArrowheads="1"/>
          </p:cNvSpPr>
          <p:nvPr/>
        </p:nvSpPr>
        <p:spPr bwMode="auto">
          <a:xfrm>
            <a:off x="1258888" y="9810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31430" name="Text Box 6"/>
          <p:cNvSpPr txBox="1">
            <a:spLocks noChangeArrowheads="1"/>
          </p:cNvSpPr>
          <p:nvPr/>
        </p:nvSpPr>
        <p:spPr bwMode="auto">
          <a:xfrm>
            <a:off x="5219700" y="3284538"/>
            <a:ext cx="661988" cy="5191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800">
                <a:solidFill>
                  <a:srgbClr val="CC0000"/>
                </a:solidFill>
                <a:effectLst/>
              </a:rPr>
              <a:t>(+)</a:t>
            </a:r>
          </a:p>
        </p:txBody>
      </p:sp>
      <p:sp>
        <p:nvSpPr>
          <p:cNvPr id="231431" name="Text Box 7"/>
          <p:cNvSpPr txBox="1">
            <a:spLocks noChangeArrowheads="1"/>
          </p:cNvSpPr>
          <p:nvPr/>
        </p:nvSpPr>
        <p:spPr bwMode="auto">
          <a:xfrm>
            <a:off x="7235825" y="3284538"/>
            <a:ext cx="661988" cy="5191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8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(-)</a:t>
            </a:r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6658198" y="426150"/>
            <a:ext cx="1995849" cy="338554"/>
          </a:xfrm>
          <a:prstGeom prst="rect">
            <a:avLst/>
          </a:prstGeom>
          <a:solidFill>
            <a:srgbClr val="8FCCD1"/>
          </a:solidFill>
          <a:ln w="28575">
            <a:solidFill>
              <a:srgbClr val="007673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457200" indent="-457200" algn="l"/>
            <a:r>
              <a:rPr lang="es-ES">
                <a:effectLst/>
              </a:rPr>
              <a:t>III. MOTILIDAD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6658198" y="842954"/>
            <a:ext cx="1989647" cy="400110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dirty="0" smtClean="0">
                <a:effectLst/>
              </a:rPr>
              <a:t>3. </a:t>
            </a:r>
            <a:r>
              <a:rPr lang="es-ES" sz="2000" dirty="0" smtClean="0">
                <a:effectLst/>
              </a:rPr>
              <a:t>Vaciamiento</a:t>
            </a:r>
            <a:endParaRPr lang="es-ES" sz="2000" dirty="0">
              <a:effectLst/>
            </a:endParaRPr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31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1435" grpId="0" animBg="1"/>
      <p:bldP spid="231436" grpId="0" animBg="1"/>
      <p:bldP spid="231437" grpId="0" animBg="1"/>
      <p:bldP spid="231430" grpId="0"/>
      <p:bldP spid="23143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43" name="Text Box 7"/>
          <p:cNvSpPr txBox="1">
            <a:spLocks noChangeArrowheads="1"/>
          </p:cNvSpPr>
          <p:nvPr/>
        </p:nvSpPr>
        <p:spPr bwMode="auto">
          <a:xfrm>
            <a:off x="2592926" y="1916113"/>
            <a:ext cx="3959737" cy="3508653"/>
          </a:xfrm>
          <a:prstGeom prst="rect">
            <a:avLst/>
          </a:prstGeom>
          <a:solidFill>
            <a:srgbClr val="FFE181"/>
          </a:solidFill>
          <a:ln w="28575">
            <a:solidFill>
              <a:srgbClr val="CC3300"/>
            </a:solidFill>
            <a:miter lim="800000"/>
            <a:headEnd/>
            <a:tailEnd/>
          </a:ln>
          <a:effectLst>
            <a:glow rad="139700">
              <a:srgbClr val="FFC1C1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endParaRPr lang="es-ES" sz="10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r>
              <a:rPr lang="es-ES" sz="2800" dirty="0"/>
              <a:t>El VACIAMIENTO</a:t>
            </a:r>
          </a:p>
          <a:p>
            <a:endParaRPr lang="es-ES" sz="12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r>
              <a:rPr lang="es-ES" sz="18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sz="2000" b="0" dirty="0"/>
              <a:t>depende de</a:t>
            </a:r>
          </a:p>
          <a:p>
            <a:endParaRPr lang="es-ES" sz="18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r>
              <a:rPr lang="es-ES" sz="24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sz="2400" b="0" dirty="0"/>
              <a:t>CANTIDAD Y CALIDAD  </a:t>
            </a:r>
          </a:p>
          <a:p>
            <a:r>
              <a:rPr lang="es-ES" sz="2400" b="0" dirty="0"/>
              <a:t>DEL QUIMO</a:t>
            </a:r>
          </a:p>
          <a:p>
            <a:endParaRPr lang="es-ES" sz="18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r>
              <a:rPr lang="es-ES" sz="1800" b="0" dirty="0"/>
              <a:t>que</a:t>
            </a:r>
          </a:p>
          <a:p>
            <a:r>
              <a:rPr lang="es-ES" sz="1800" b="0" dirty="0"/>
              <a:t> </a:t>
            </a:r>
            <a:r>
              <a:rPr lang="es-ES" sz="2400" b="0" dirty="0"/>
              <a:t>EL DUODENO</a:t>
            </a:r>
            <a:r>
              <a:rPr lang="es-ES" sz="1800" b="0" dirty="0"/>
              <a:t> </a:t>
            </a:r>
          </a:p>
          <a:p>
            <a:r>
              <a:rPr lang="es-ES" sz="1800" b="0" dirty="0"/>
              <a:t>PUEDA  PROCESAR!!</a:t>
            </a:r>
          </a:p>
          <a:p>
            <a:endParaRPr lang="es-ES" sz="10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93546" name="Rectangle 10"/>
          <p:cNvSpPr>
            <a:spLocks noChangeArrowheads="1"/>
          </p:cNvSpPr>
          <p:nvPr/>
        </p:nvSpPr>
        <p:spPr bwMode="auto">
          <a:xfrm>
            <a:off x="6961049" y="954067"/>
            <a:ext cx="1643399" cy="646331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 dirty="0" smtClean="0"/>
              <a:t>Regulación </a:t>
            </a:r>
          </a:p>
          <a:p>
            <a:r>
              <a:rPr lang="es-ES" sz="1800" b="0" dirty="0" err="1" smtClean="0"/>
              <a:t>neurohumoral</a:t>
            </a:r>
            <a:endParaRPr lang="es-ES" sz="1800" b="0" dirty="0"/>
          </a:p>
        </p:txBody>
      </p:sp>
      <p:sp>
        <p:nvSpPr>
          <p:cNvPr id="193548" name="Text Box 12"/>
          <p:cNvSpPr txBox="1">
            <a:spLocks noChangeArrowheads="1"/>
          </p:cNvSpPr>
          <p:nvPr/>
        </p:nvSpPr>
        <p:spPr bwMode="auto">
          <a:xfrm>
            <a:off x="822522" y="876782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403917" y="6584776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 ULA</a:t>
            </a:r>
            <a:endParaRPr lang="es-ES" sz="900" dirty="0"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6614801" y="476672"/>
            <a:ext cx="1989647" cy="400110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dirty="0" smtClean="0">
                <a:effectLst/>
              </a:rPr>
              <a:t>3. </a:t>
            </a:r>
            <a:r>
              <a:rPr lang="es-ES" sz="2000" dirty="0" smtClean="0">
                <a:effectLst/>
              </a:rPr>
              <a:t>Vaciamiento</a:t>
            </a:r>
            <a:endParaRPr lang="es-ES" sz="2000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5" name="Text Box 7"/>
          <p:cNvSpPr txBox="1">
            <a:spLocks noChangeArrowheads="1"/>
          </p:cNvSpPr>
          <p:nvPr/>
        </p:nvSpPr>
        <p:spPr bwMode="auto">
          <a:xfrm>
            <a:off x="6959798" y="1012621"/>
            <a:ext cx="1644650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/>
              <a:t>Regulación </a:t>
            </a:r>
          </a:p>
          <a:p>
            <a:r>
              <a:rPr lang="es-ES" sz="1800" b="0"/>
              <a:t>neurohumoral</a:t>
            </a:r>
          </a:p>
        </p:txBody>
      </p:sp>
      <p:sp>
        <p:nvSpPr>
          <p:cNvPr id="109576" name="Text Box 8"/>
          <p:cNvSpPr txBox="1">
            <a:spLocks noChangeArrowheads="1"/>
          </p:cNvSpPr>
          <p:nvPr/>
        </p:nvSpPr>
        <p:spPr bwMode="auto">
          <a:xfrm>
            <a:off x="504205" y="578143"/>
            <a:ext cx="1223615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9577" name="Text Box 9"/>
          <p:cNvSpPr txBox="1">
            <a:spLocks noChangeArrowheads="1"/>
          </p:cNvSpPr>
          <p:nvPr/>
        </p:nvSpPr>
        <p:spPr bwMode="auto">
          <a:xfrm>
            <a:off x="4625280" y="3226373"/>
            <a:ext cx="2663825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0070C0"/>
            </a:solidFill>
            <a:miter lim="800000"/>
            <a:headEnd/>
            <a:tailEnd/>
          </a:ln>
          <a:effectLst>
            <a:glow rad="101600">
              <a:srgbClr val="C1D0FF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rgbClr val="CC0000"/>
              </a:buClr>
            </a:pPr>
            <a:r>
              <a:rPr lang="es-ES" sz="1800" b="0" dirty="0" smtClean="0">
                <a:effectLst/>
                <a:latin typeface="Comic Sans MS" pitchFamily="66" charset="0"/>
              </a:rPr>
              <a:t>* </a:t>
            </a:r>
            <a:r>
              <a:rPr lang="es-ES" sz="1800" b="0" dirty="0" smtClean="0">
                <a:latin typeface="Comic Sans MS" pitchFamily="66" charset="0"/>
              </a:rPr>
              <a:t>Inhiben contracción</a:t>
            </a:r>
          </a:p>
          <a:p>
            <a:pPr>
              <a:buClr>
                <a:srgbClr val="CC0000"/>
              </a:buClr>
            </a:pPr>
            <a:r>
              <a:rPr lang="es-ES" sz="1800" b="0" dirty="0" smtClean="0">
                <a:latin typeface="Comic Sans MS" pitchFamily="66" charset="0"/>
              </a:rPr>
              <a:t>   del </a:t>
            </a:r>
            <a:r>
              <a:rPr lang="es-ES" sz="1800" b="0" dirty="0">
                <a:latin typeface="Comic Sans MS" pitchFamily="66" charset="0"/>
              </a:rPr>
              <a:t>antro</a:t>
            </a:r>
            <a:endParaRPr lang="es-ES" sz="1800" b="0" dirty="0">
              <a:effectLst/>
              <a:latin typeface="Comic Sans MS" pitchFamily="66" charset="0"/>
            </a:endParaRPr>
          </a:p>
          <a:p>
            <a:pPr>
              <a:buClr>
                <a:srgbClr val="CC0000"/>
              </a:buClr>
            </a:pPr>
            <a:r>
              <a:rPr lang="es-ES" sz="1800" b="0" dirty="0">
                <a:effectLst/>
                <a:latin typeface="Comic Sans MS" pitchFamily="66" charset="0"/>
              </a:rPr>
              <a:t>* </a:t>
            </a:r>
            <a:r>
              <a:rPr lang="es-ES" sz="1800" b="0" dirty="0">
                <a:latin typeface="Comic Sans MS" pitchFamily="66" charset="0"/>
              </a:rPr>
              <a:t>Contraen el píloro</a:t>
            </a:r>
          </a:p>
        </p:txBody>
      </p:sp>
      <p:sp>
        <p:nvSpPr>
          <p:cNvPr id="109580" name="Rectangle 12"/>
          <p:cNvSpPr>
            <a:spLocks noChangeArrowheads="1"/>
          </p:cNvSpPr>
          <p:nvPr/>
        </p:nvSpPr>
        <p:spPr bwMode="auto">
          <a:xfrm>
            <a:off x="4660998" y="2351239"/>
            <a:ext cx="2592387" cy="70008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0070C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/>
          <a:p>
            <a:r>
              <a:rPr lang="es-ES" sz="2000" b="0" dirty="0"/>
              <a:t>Reflejos    </a:t>
            </a:r>
          </a:p>
          <a:p>
            <a:r>
              <a:rPr lang="es-ES" sz="1800" b="0" dirty="0"/>
              <a:t>ENTEROGÁSTRICOS</a:t>
            </a:r>
          </a:p>
        </p:txBody>
      </p:sp>
      <p:sp>
        <p:nvSpPr>
          <p:cNvPr id="109582" name="Rectangle 14"/>
          <p:cNvSpPr>
            <a:spLocks noChangeArrowheads="1"/>
          </p:cNvSpPr>
          <p:nvPr/>
        </p:nvSpPr>
        <p:spPr bwMode="auto">
          <a:xfrm>
            <a:off x="1116013" y="2342778"/>
            <a:ext cx="2807915" cy="2166937"/>
          </a:xfrm>
          <a:prstGeom prst="rect">
            <a:avLst/>
          </a:prstGeom>
          <a:solidFill>
            <a:srgbClr val="FFE181"/>
          </a:solidFill>
          <a:ln w="28575">
            <a:solidFill>
              <a:srgbClr val="0072E4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r>
              <a:rPr lang="es-ES" sz="2000">
                <a:effectLst/>
              </a:rPr>
              <a:t>QUIMO en duodeno</a:t>
            </a:r>
          </a:p>
          <a:p>
            <a:endParaRPr lang="es-ES" sz="1000">
              <a:effectLst/>
            </a:endParaRPr>
          </a:p>
          <a:p>
            <a:pPr algn="l"/>
            <a:r>
              <a:rPr lang="es-ES" b="0">
                <a:effectLst/>
              </a:rPr>
              <a:t>Distiende pared </a:t>
            </a:r>
          </a:p>
          <a:p>
            <a:pPr algn="l"/>
            <a:endParaRPr lang="es-ES" sz="800" b="0">
              <a:effectLst/>
            </a:endParaRPr>
          </a:p>
          <a:p>
            <a:pPr algn="l"/>
            <a:r>
              <a:rPr lang="es-ES" b="0">
                <a:effectLst/>
              </a:rPr>
              <a:t>Irrita mucosa </a:t>
            </a:r>
          </a:p>
          <a:p>
            <a:pPr algn="l"/>
            <a:endParaRPr lang="es-ES" sz="800" b="0">
              <a:effectLst/>
            </a:endParaRPr>
          </a:p>
          <a:p>
            <a:pPr algn="l"/>
            <a:r>
              <a:rPr lang="es-ES" b="0">
                <a:effectLst/>
              </a:rPr>
              <a:t>Ácido, hiperosmolar</a:t>
            </a:r>
          </a:p>
          <a:p>
            <a:pPr algn="l"/>
            <a:endParaRPr lang="es-ES" sz="800" b="0">
              <a:effectLst/>
            </a:endParaRPr>
          </a:p>
          <a:p>
            <a:pPr algn="l"/>
            <a:r>
              <a:rPr lang="es-ES" b="0">
                <a:effectLst/>
              </a:rPr>
              <a:t>Productos de degradación de grasas y proteínas</a:t>
            </a:r>
          </a:p>
        </p:txBody>
      </p:sp>
      <p:sp>
        <p:nvSpPr>
          <p:cNvPr id="109587" name="Text Box 19"/>
          <p:cNvSpPr txBox="1">
            <a:spLocks noChangeArrowheads="1"/>
          </p:cNvSpPr>
          <p:nvPr/>
        </p:nvSpPr>
        <p:spPr bwMode="auto">
          <a:xfrm>
            <a:off x="4589560" y="5603639"/>
            <a:ext cx="2663825" cy="590550"/>
          </a:xfrm>
          <a:prstGeom prst="rect">
            <a:avLst/>
          </a:prstGeom>
          <a:solidFill>
            <a:srgbClr val="C3E1FF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dirty="0">
                <a:effectLst/>
              </a:rPr>
              <a:t>Secreción hormonas GI</a:t>
            </a:r>
          </a:p>
          <a:p>
            <a:r>
              <a:rPr lang="es-ES" b="0" dirty="0">
                <a:effectLst/>
              </a:rPr>
              <a:t>CCK, Secretina, </a:t>
            </a:r>
            <a:r>
              <a:rPr lang="es-ES" b="0" dirty="0" smtClean="0">
                <a:effectLst/>
              </a:rPr>
              <a:t>GIP, </a:t>
            </a:r>
            <a:r>
              <a:rPr lang="es-ES" b="0" dirty="0">
                <a:effectLst/>
              </a:rPr>
              <a:t>SIH</a:t>
            </a:r>
          </a:p>
        </p:txBody>
      </p:sp>
      <p:sp>
        <p:nvSpPr>
          <p:cNvPr id="109589" name="Rectangle 21"/>
          <p:cNvSpPr>
            <a:spLocks noChangeArrowheads="1"/>
          </p:cNvSpPr>
          <p:nvPr/>
        </p:nvSpPr>
        <p:spPr bwMode="auto">
          <a:xfrm>
            <a:off x="2820559" y="1654671"/>
            <a:ext cx="3502882" cy="461665"/>
          </a:xfrm>
          <a:prstGeom prst="rect">
            <a:avLst/>
          </a:prstGeom>
          <a:solidFill>
            <a:srgbClr val="B8B8EE"/>
          </a:solidFill>
          <a:ln w="28575">
            <a:solidFill>
              <a:srgbClr val="0072E4"/>
            </a:solidFill>
            <a:miter lim="800000"/>
            <a:headEnd/>
            <a:tailEnd/>
          </a:ln>
          <a:effectLst>
            <a:glow rad="635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400" b="0"/>
              <a:t>INHIBICIÓN FUERTE</a:t>
            </a:r>
          </a:p>
        </p:txBody>
      </p:sp>
      <p:sp>
        <p:nvSpPr>
          <p:cNvPr id="109592" name="Line 24"/>
          <p:cNvSpPr>
            <a:spLocks noChangeShapeType="1"/>
          </p:cNvSpPr>
          <p:nvPr/>
        </p:nvSpPr>
        <p:spPr bwMode="auto">
          <a:xfrm flipV="1">
            <a:off x="3923928" y="2781201"/>
            <a:ext cx="648072" cy="0"/>
          </a:xfrm>
          <a:prstGeom prst="line">
            <a:avLst/>
          </a:prstGeom>
          <a:noFill/>
          <a:ln w="76200">
            <a:solidFill>
              <a:srgbClr val="C2006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9594" name="Text Box 26"/>
          <p:cNvSpPr txBox="1">
            <a:spLocks noChangeArrowheads="1"/>
          </p:cNvSpPr>
          <p:nvPr/>
        </p:nvSpPr>
        <p:spPr bwMode="auto">
          <a:xfrm>
            <a:off x="7343179" y="2348880"/>
            <a:ext cx="8778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Locales</a:t>
            </a:r>
          </a:p>
        </p:txBody>
      </p:sp>
      <p:sp>
        <p:nvSpPr>
          <p:cNvPr id="109595" name="Text Box 27"/>
          <p:cNvSpPr txBox="1">
            <a:spLocks noChangeArrowheads="1"/>
          </p:cNvSpPr>
          <p:nvPr/>
        </p:nvSpPr>
        <p:spPr bwMode="auto">
          <a:xfrm>
            <a:off x="7337549" y="2709316"/>
            <a:ext cx="16033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Prevertebrales</a:t>
            </a:r>
            <a:endParaRPr lang="es-ES_tradnl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9597" name="Text Box 29"/>
          <p:cNvSpPr txBox="1">
            <a:spLocks noChangeArrowheads="1"/>
          </p:cNvSpPr>
          <p:nvPr/>
        </p:nvSpPr>
        <p:spPr bwMode="auto">
          <a:xfrm>
            <a:off x="5125072" y="4384816"/>
            <a:ext cx="1664238" cy="461665"/>
          </a:xfrm>
          <a:prstGeom prst="rect">
            <a:avLst/>
          </a:prstGeom>
          <a:solidFill>
            <a:srgbClr val="CACAF2"/>
          </a:solidFill>
          <a:ln w="28575">
            <a:solidFill>
              <a:srgbClr val="0070C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_tradnl" sz="2400" dirty="0">
                <a:effectLst/>
              </a:rPr>
              <a:t>Respuesta</a:t>
            </a:r>
          </a:p>
        </p:txBody>
      </p: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6614801" y="506963"/>
            <a:ext cx="1989647" cy="400110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dirty="0" smtClean="0">
                <a:effectLst/>
              </a:rPr>
              <a:t>3. </a:t>
            </a:r>
            <a:r>
              <a:rPr lang="es-ES" sz="2000" dirty="0" smtClean="0">
                <a:effectLst/>
              </a:rPr>
              <a:t>Vaciamiento</a:t>
            </a:r>
            <a:endParaRPr lang="es-ES" sz="2000" dirty="0">
              <a:effectLst/>
            </a:endParaRPr>
          </a:p>
        </p:txBody>
      </p:sp>
      <p:sp>
        <p:nvSpPr>
          <p:cNvPr id="109596" name="Text Box 28"/>
          <p:cNvSpPr txBox="1">
            <a:spLocks noChangeArrowheads="1"/>
          </p:cNvSpPr>
          <p:nvPr/>
        </p:nvSpPr>
        <p:spPr bwMode="auto">
          <a:xfrm>
            <a:off x="1727820" y="4624708"/>
            <a:ext cx="1552028" cy="461665"/>
          </a:xfrm>
          <a:prstGeom prst="rect">
            <a:avLst/>
          </a:prstGeom>
          <a:solidFill>
            <a:srgbClr val="FFCCFF"/>
          </a:solidFill>
          <a:ln w="28575">
            <a:solidFill>
              <a:srgbClr val="FF00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_tradnl" sz="2400">
                <a:effectLst/>
              </a:rPr>
              <a:t>Estímulos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7289105" y="5609414"/>
            <a:ext cx="14109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0" dirty="0" smtClean="0">
                <a:effectLst/>
              </a:rPr>
              <a:t>Menos importante</a:t>
            </a:r>
            <a:endParaRPr lang="es-VE" b="0" dirty="0">
              <a:effectLst/>
            </a:endParaRPr>
          </a:p>
        </p:txBody>
      </p:sp>
      <p:sp>
        <p:nvSpPr>
          <p:cNvPr id="9" name="Forma libre 8"/>
          <p:cNvSpPr/>
          <p:nvPr/>
        </p:nvSpPr>
        <p:spPr bwMode="auto">
          <a:xfrm>
            <a:off x="2377044" y="4887884"/>
            <a:ext cx="3225734" cy="619075"/>
          </a:xfrm>
          <a:custGeom>
            <a:avLst/>
            <a:gdLst>
              <a:gd name="connsiteX0" fmla="*/ 396 w 3225734"/>
              <a:gd name="connsiteY0" fmla="*/ 216131 h 619075"/>
              <a:gd name="connsiteX1" fmla="*/ 532411 w 3225734"/>
              <a:gd name="connsiteY1" fmla="*/ 615141 h 619075"/>
              <a:gd name="connsiteX2" fmla="*/ 3225734 w 3225734"/>
              <a:gd name="connsiteY2" fmla="*/ 0 h 619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25734" h="619075">
                <a:moveTo>
                  <a:pt x="396" y="216131"/>
                </a:moveTo>
                <a:cubicBezTo>
                  <a:pt x="-2375" y="433647"/>
                  <a:pt x="-5145" y="651163"/>
                  <a:pt x="532411" y="615141"/>
                </a:cubicBezTo>
                <a:cubicBezTo>
                  <a:pt x="1069967" y="579119"/>
                  <a:pt x="2147850" y="289559"/>
                  <a:pt x="3225734" y="0"/>
                </a:cubicBezTo>
              </a:path>
            </a:pathLst>
          </a:cu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7" grpId="0" animBg="1"/>
      <p:bldP spid="109580" grpId="0" animBg="1"/>
      <p:bldP spid="109582" grpId="0" animBg="1"/>
      <p:bldP spid="109587" grpId="0" animBg="1"/>
      <p:bldP spid="109589" grpId="0" animBg="1"/>
      <p:bldP spid="109592" grpId="0" animBg="1"/>
      <p:bldP spid="109594" grpId="0"/>
      <p:bldP spid="109595" grpId="0"/>
      <p:bldP spid="109597" grpId="0" animBg="1"/>
      <p:bldP spid="109596" grpId="0" animBg="1"/>
      <p:bldP spid="6" grpId="0"/>
      <p:bldP spid="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38" name="Picture 30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97" r="4063"/>
          <a:stretch>
            <a:fillRect/>
          </a:stretch>
        </p:blipFill>
        <p:spPr bwMode="auto">
          <a:xfrm>
            <a:off x="323850" y="1196975"/>
            <a:ext cx="7272338" cy="4808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CE157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44"/>
                  </a:outerShdw>
                </a:effectLst>
              </a14:hiddenEffects>
            </a:ext>
          </a:extLst>
        </p:spPr>
      </p:pic>
      <p:sp>
        <p:nvSpPr>
          <p:cNvPr id="119839" name="Rectangle 31"/>
          <p:cNvSpPr>
            <a:spLocks noChangeArrowheads="1"/>
          </p:cNvSpPr>
          <p:nvPr/>
        </p:nvSpPr>
        <p:spPr bwMode="auto">
          <a:xfrm>
            <a:off x="827088" y="981075"/>
            <a:ext cx="4608512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9842" name="Rectangle 34"/>
          <p:cNvSpPr>
            <a:spLocks noChangeArrowheads="1"/>
          </p:cNvSpPr>
          <p:nvPr/>
        </p:nvSpPr>
        <p:spPr bwMode="auto">
          <a:xfrm>
            <a:off x="755650" y="1628775"/>
            <a:ext cx="2376488" cy="8763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b="0">
              <a:effectLst/>
            </a:endParaRPr>
          </a:p>
        </p:txBody>
      </p:sp>
      <p:sp>
        <p:nvSpPr>
          <p:cNvPr id="119843" name="Text Box 35"/>
          <p:cNvSpPr txBox="1">
            <a:spLocks noChangeArrowheads="1"/>
          </p:cNvSpPr>
          <p:nvPr/>
        </p:nvSpPr>
        <p:spPr bwMode="auto">
          <a:xfrm>
            <a:off x="755650" y="1701800"/>
            <a:ext cx="3031599" cy="923330"/>
          </a:xfrm>
          <a:prstGeom prst="rect">
            <a:avLst/>
          </a:prstGeom>
          <a:solidFill>
            <a:srgbClr val="C9C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0" dirty="0">
                <a:effectLst/>
              </a:rPr>
              <a:t>Impulsos nerviosos </a:t>
            </a:r>
            <a:endParaRPr lang="es-ES" sz="1800" b="0" dirty="0" smtClean="0">
              <a:effectLst/>
            </a:endParaRPr>
          </a:p>
          <a:p>
            <a:pPr algn="l"/>
            <a:r>
              <a:rPr lang="es-ES" sz="1800" b="0" dirty="0" smtClean="0">
                <a:effectLst/>
              </a:rPr>
              <a:t>Inhiben</a:t>
            </a:r>
            <a:r>
              <a:rPr lang="es-ES" sz="1800" b="0" dirty="0" smtClean="0">
                <a:effectLst/>
              </a:rPr>
              <a:t> </a:t>
            </a:r>
            <a:r>
              <a:rPr lang="es-ES" sz="1800" b="0" dirty="0" smtClean="0">
                <a:effectLst/>
              </a:rPr>
              <a:t>contracción </a:t>
            </a:r>
            <a:r>
              <a:rPr lang="es-ES" sz="1800" b="0" dirty="0" err="1" smtClean="0">
                <a:effectLst/>
              </a:rPr>
              <a:t>antral</a:t>
            </a:r>
            <a:endParaRPr lang="es-ES" sz="1800" b="0" dirty="0" smtClean="0">
              <a:effectLst/>
            </a:endParaRPr>
          </a:p>
          <a:p>
            <a:pPr algn="l"/>
            <a:r>
              <a:rPr lang="es-ES" sz="1800" b="0" dirty="0" smtClean="0">
                <a:effectLst/>
              </a:rPr>
              <a:t>Contraen el píloro</a:t>
            </a:r>
            <a:endParaRPr lang="es-ES" sz="1800" b="0" dirty="0">
              <a:effectLst/>
            </a:endParaRPr>
          </a:p>
        </p:txBody>
      </p:sp>
      <p:sp>
        <p:nvSpPr>
          <p:cNvPr id="119844" name="Rectangle 36"/>
          <p:cNvSpPr>
            <a:spLocks noChangeArrowheads="1"/>
          </p:cNvSpPr>
          <p:nvPr/>
        </p:nvSpPr>
        <p:spPr bwMode="auto">
          <a:xfrm>
            <a:off x="755650" y="3413125"/>
            <a:ext cx="2232025" cy="7508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9845" name="Text Box 37"/>
          <p:cNvSpPr txBox="1">
            <a:spLocks noChangeArrowheads="1"/>
          </p:cNvSpPr>
          <p:nvPr/>
        </p:nvSpPr>
        <p:spPr bwMode="auto">
          <a:xfrm>
            <a:off x="684213" y="3357563"/>
            <a:ext cx="2505075" cy="641350"/>
          </a:xfrm>
          <a:prstGeom prst="rect">
            <a:avLst/>
          </a:prstGeom>
          <a:solidFill>
            <a:srgbClr val="FFE18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" sz="1800" b="0" dirty="0">
                <a:effectLst/>
              </a:rPr>
              <a:t>El DUODENO se llena</a:t>
            </a:r>
          </a:p>
          <a:p>
            <a:pPr algn="l"/>
            <a:r>
              <a:rPr lang="es-ES" sz="1800" b="0" dirty="0">
                <a:effectLst/>
              </a:rPr>
              <a:t>con el quimo</a:t>
            </a:r>
          </a:p>
        </p:txBody>
      </p:sp>
      <p:sp>
        <p:nvSpPr>
          <p:cNvPr id="119846" name="Rectangle 38"/>
          <p:cNvSpPr>
            <a:spLocks noChangeArrowheads="1"/>
          </p:cNvSpPr>
          <p:nvPr/>
        </p:nvSpPr>
        <p:spPr bwMode="auto">
          <a:xfrm>
            <a:off x="755650" y="5229225"/>
            <a:ext cx="2232025" cy="865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9847" name="Text Box 39"/>
          <p:cNvSpPr txBox="1">
            <a:spLocks noChangeArrowheads="1"/>
          </p:cNvSpPr>
          <p:nvPr/>
        </p:nvSpPr>
        <p:spPr bwMode="auto">
          <a:xfrm>
            <a:off x="1042988" y="5233988"/>
            <a:ext cx="2181225" cy="915987"/>
          </a:xfrm>
          <a:prstGeom prst="rect">
            <a:avLst/>
          </a:prstGeom>
          <a:solidFill>
            <a:srgbClr val="C9C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0">
                <a:effectLst/>
              </a:rPr>
              <a:t>Los receptores de </a:t>
            </a:r>
          </a:p>
          <a:p>
            <a:pPr algn="l"/>
            <a:r>
              <a:rPr lang="es-ES" sz="1800" b="0">
                <a:effectLst/>
              </a:rPr>
              <a:t>ESTIRAMIENTO</a:t>
            </a:r>
          </a:p>
          <a:p>
            <a:pPr algn="l"/>
            <a:r>
              <a:rPr lang="es-ES" sz="1800" b="0">
                <a:effectLst/>
              </a:rPr>
              <a:t>son estimulados</a:t>
            </a:r>
          </a:p>
        </p:txBody>
      </p:sp>
      <p:sp>
        <p:nvSpPr>
          <p:cNvPr id="119848" name="Rectangle 40"/>
          <p:cNvSpPr>
            <a:spLocks noChangeArrowheads="1"/>
          </p:cNvSpPr>
          <p:nvPr/>
        </p:nvSpPr>
        <p:spPr bwMode="auto">
          <a:xfrm>
            <a:off x="5580063" y="5013325"/>
            <a:ext cx="2305050" cy="1152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9851" name="Rectangle 43"/>
          <p:cNvSpPr>
            <a:spLocks noChangeArrowheads="1"/>
          </p:cNvSpPr>
          <p:nvPr/>
        </p:nvSpPr>
        <p:spPr bwMode="auto">
          <a:xfrm>
            <a:off x="6575425" y="3289300"/>
            <a:ext cx="1077913" cy="5000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 sz="1800">
                <a:effectLst/>
                <a:latin typeface="Arial" charset="0"/>
              </a:rPr>
              <a:t>Al SNC</a:t>
            </a:r>
          </a:p>
        </p:txBody>
      </p:sp>
      <p:sp>
        <p:nvSpPr>
          <p:cNvPr id="119853" name="Rectangle 45"/>
          <p:cNvSpPr>
            <a:spLocks noChangeArrowheads="1"/>
          </p:cNvSpPr>
          <p:nvPr/>
        </p:nvSpPr>
        <p:spPr bwMode="auto">
          <a:xfrm rot="12278010">
            <a:off x="4932363" y="2060575"/>
            <a:ext cx="1331912" cy="254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9854" name="Text Box 46"/>
          <p:cNvSpPr txBox="1">
            <a:spLocks noChangeArrowheads="1"/>
          </p:cNvSpPr>
          <p:nvPr/>
        </p:nvSpPr>
        <p:spPr bwMode="auto">
          <a:xfrm rot="2241816">
            <a:off x="5076825" y="1989138"/>
            <a:ext cx="1073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0">
                <a:effectLst/>
                <a:latin typeface="Arial" charset="0"/>
              </a:rPr>
              <a:t>Del SNC</a:t>
            </a:r>
          </a:p>
        </p:txBody>
      </p:sp>
      <p:sp>
        <p:nvSpPr>
          <p:cNvPr id="119859" name="Line 51"/>
          <p:cNvSpPr>
            <a:spLocks noChangeShapeType="1"/>
          </p:cNvSpPr>
          <p:nvPr/>
        </p:nvSpPr>
        <p:spPr bwMode="auto">
          <a:xfrm flipH="1">
            <a:off x="2051050" y="4020365"/>
            <a:ext cx="670" cy="921524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9841" name="Text Box 33"/>
          <p:cNvSpPr txBox="1">
            <a:spLocks noChangeArrowheads="1"/>
          </p:cNvSpPr>
          <p:nvPr/>
        </p:nvSpPr>
        <p:spPr bwMode="auto">
          <a:xfrm>
            <a:off x="1475805" y="765175"/>
            <a:ext cx="2304107" cy="646331"/>
          </a:xfrm>
          <a:prstGeom prst="rect">
            <a:avLst/>
          </a:prstGeom>
          <a:solidFill>
            <a:srgbClr val="D0D0F4"/>
          </a:solidFill>
          <a:ln w="28575">
            <a:solidFill>
              <a:srgbClr val="4343D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800" b="0" dirty="0"/>
              <a:t>R</a:t>
            </a:r>
            <a:r>
              <a:rPr lang="es-ES" sz="1800" b="0" dirty="0" smtClean="0"/>
              <a:t>. </a:t>
            </a:r>
            <a:r>
              <a:rPr lang="es-ES" sz="1800" b="0" dirty="0" err="1" smtClean="0"/>
              <a:t>Enterogástricos</a:t>
            </a:r>
            <a:r>
              <a:rPr lang="es-ES" sz="1800" b="0" dirty="0" smtClean="0"/>
              <a:t> </a:t>
            </a:r>
            <a:r>
              <a:rPr lang="es-ES" sz="1800" b="0" dirty="0"/>
              <a:t>INHIBIDORES</a:t>
            </a:r>
          </a:p>
        </p:txBody>
      </p:sp>
      <p:sp>
        <p:nvSpPr>
          <p:cNvPr id="119865" name="Rectangle 57"/>
          <p:cNvSpPr>
            <a:spLocks noChangeArrowheads="1"/>
          </p:cNvSpPr>
          <p:nvPr/>
        </p:nvSpPr>
        <p:spPr bwMode="auto">
          <a:xfrm>
            <a:off x="179388" y="1412875"/>
            <a:ext cx="504825" cy="4248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9866" name="Oval 58"/>
          <p:cNvSpPr>
            <a:spLocks noChangeArrowheads="1"/>
          </p:cNvSpPr>
          <p:nvPr/>
        </p:nvSpPr>
        <p:spPr bwMode="auto">
          <a:xfrm>
            <a:off x="5076825" y="5013325"/>
            <a:ext cx="503238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9849" name="Text Box 41"/>
          <p:cNvSpPr txBox="1">
            <a:spLocks noChangeArrowheads="1"/>
          </p:cNvSpPr>
          <p:nvPr/>
        </p:nvSpPr>
        <p:spPr bwMode="auto">
          <a:xfrm>
            <a:off x="5292725" y="5084763"/>
            <a:ext cx="2844800" cy="641350"/>
          </a:xfrm>
          <a:prstGeom prst="rect">
            <a:avLst/>
          </a:prstGeom>
          <a:solidFill>
            <a:srgbClr val="C9C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0">
                <a:effectLst/>
              </a:rPr>
              <a:t>Los impulsos nerviosos</a:t>
            </a:r>
          </a:p>
          <a:p>
            <a:pPr algn="l"/>
            <a:r>
              <a:rPr lang="es-ES" sz="1800" b="0">
                <a:effectLst/>
              </a:rPr>
              <a:t>sensoriales viajan al SNC</a:t>
            </a:r>
          </a:p>
        </p:txBody>
      </p:sp>
      <p:sp>
        <p:nvSpPr>
          <p:cNvPr id="119867" name="Rectangle 59"/>
          <p:cNvSpPr>
            <a:spLocks noChangeArrowheads="1"/>
          </p:cNvSpPr>
          <p:nvPr/>
        </p:nvSpPr>
        <p:spPr bwMode="auto">
          <a:xfrm>
            <a:off x="6156325" y="2636838"/>
            <a:ext cx="1584325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9852" name="Rectangle 44"/>
          <p:cNvSpPr>
            <a:spLocks noChangeArrowheads="1"/>
          </p:cNvSpPr>
          <p:nvPr/>
        </p:nvSpPr>
        <p:spPr bwMode="auto">
          <a:xfrm>
            <a:off x="6227763" y="2636838"/>
            <a:ext cx="949325" cy="360362"/>
          </a:xfrm>
          <a:prstGeom prst="rect">
            <a:avLst/>
          </a:prstGeom>
          <a:solidFill>
            <a:srgbClr val="B3D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/>
            <a:r>
              <a:rPr lang="es-ES" sz="1800" b="0" dirty="0">
                <a:solidFill>
                  <a:srgbClr val="3333CC"/>
                </a:solidFill>
              </a:rPr>
              <a:t>N. vago</a:t>
            </a:r>
          </a:p>
        </p:txBody>
      </p:sp>
      <p:sp>
        <p:nvSpPr>
          <p:cNvPr id="119868" name="Text Box 60"/>
          <p:cNvSpPr txBox="1">
            <a:spLocks noChangeArrowheads="1"/>
          </p:cNvSpPr>
          <p:nvPr/>
        </p:nvSpPr>
        <p:spPr bwMode="auto">
          <a:xfrm>
            <a:off x="611188" y="795338"/>
            <a:ext cx="5048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19869" name="Text Box 61"/>
          <p:cNvSpPr txBox="1">
            <a:spLocks noChangeArrowheads="1"/>
          </p:cNvSpPr>
          <p:nvPr/>
        </p:nvSpPr>
        <p:spPr bwMode="auto">
          <a:xfrm>
            <a:off x="900113" y="795338"/>
            <a:ext cx="5048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19870" name="Text Box 62"/>
          <p:cNvSpPr txBox="1">
            <a:spLocks noChangeArrowheads="1"/>
          </p:cNvSpPr>
          <p:nvPr/>
        </p:nvSpPr>
        <p:spPr bwMode="auto">
          <a:xfrm>
            <a:off x="7253187" y="912019"/>
            <a:ext cx="1389062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/>
              <a:t>Regulación </a:t>
            </a:r>
          </a:p>
          <a:p>
            <a:r>
              <a:rPr lang="es-ES" sz="1800" b="0"/>
              <a:t>Neural</a:t>
            </a: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6629107" y="405041"/>
            <a:ext cx="1989647" cy="400110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dirty="0" smtClean="0">
                <a:effectLst/>
              </a:rPr>
              <a:t>3. </a:t>
            </a:r>
            <a:r>
              <a:rPr lang="es-ES" sz="2000" dirty="0" smtClean="0">
                <a:effectLst/>
              </a:rPr>
              <a:t>Vaciamiento</a:t>
            </a:r>
            <a:endParaRPr lang="es-ES" sz="2000" dirty="0">
              <a:effectLst/>
            </a:endParaRPr>
          </a:p>
        </p:txBody>
      </p:sp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43" grpId="0" animBg="1"/>
      <p:bldP spid="119845" grpId="0" animBg="1"/>
      <p:bldP spid="119847" grpId="0" animBg="1"/>
      <p:bldP spid="119854" grpId="0"/>
      <p:bldP spid="119859" grpId="0" animBg="1"/>
      <p:bldP spid="11984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Text Box 2"/>
          <p:cNvSpPr txBox="1">
            <a:spLocks noChangeArrowheads="1"/>
          </p:cNvSpPr>
          <p:nvPr/>
        </p:nvSpPr>
        <p:spPr bwMode="auto">
          <a:xfrm>
            <a:off x="5076825" y="2924175"/>
            <a:ext cx="2693988" cy="1992313"/>
          </a:xfrm>
          <a:prstGeom prst="rect">
            <a:avLst/>
          </a:prstGeom>
          <a:solidFill>
            <a:srgbClr val="FFE5F2"/>
          </a:solidFill>
          <a:ln w="9525">
            <a:solidFill>
              <a:srgbClr val="FF0F0F"/>
            </a:solidFill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endParaRPr lang="es-ES" sz="1000" b="0" dirty="0">
              <a:effectLst/>
            </a:endParaRPr>
          </a:p>
          <a:p>
            <a:pPr algn="l"/>
            <a:r>
              <a:rPr lang="es-ES" sz="1800" b="0" dirty="0">
                <a:effectLst/>
              </a:rPr>
              <a:t>1.  </a:t>
            </a:r>
            <a:r>
              <a:rPr lang="es-ES" sz="1800" dirty="0">
                <a:effectLst/>
              </a:rPr>
              <a:t>Distensión</a:t>
            </a:r>
            <a:r>
              <a:rPr lang="es-ES" sz="1800" b="0" dirty="0">
                <a:effectLst/>
              </a:rPr>
              <a:t> gástrica </a:t>
            </a:r>
          </a:p>
          <a:p>
            <a:pPr algn="l"/>
            <a:r>
              <a:rPr lang="es-ES" sz="1800" b="0" dirty="0">
                <a:effectLst/>
              </a:rPr>
              <a:t>     gran volumen quimo</a:t>
            </a:r>
          </a:p>
          <a:p>
            <a:pPr algn="l"/>
            <a:endParaRPr lang="es-ES" sz="1200" b="0" dirty="0">
              <a:effectLst/>
            </a:endParaRPr>
          </a:p>
          <a:p>
            <a:pPr algn="l"/>
            <a:r>
              <a:rPr lang="es-ES" sz="1800" b="0" dirty="0">
                <a:effectLst/>
              </a:rPr>
              <a:t>2.  </a:t>
            </a:r>
            <a:r>
              <a:rPr lang="es-ES" sz="1800" dirty="0">
                <a:effectLst/>
              </a:rPr>
              <a:t>Gastrina</a:t>
            </a:r>
          </a:p>
          <a:p>
            <a:pPr algn="l"/>
            <a:endParaRPr lang="es-ES" sz="1200" dirty="0">
              <a:effectLst/>
            </a:endParaRPr>
          </a:p>
          <a:p>
            <a:pPr algn="l"/>
            <a:r>
              <a:rPr lang="es-ES" sz="1800" b="0" dirty="0">
                <a:effectLst/>
              </a:rPr>
              <a:t>3</a:t>
            </a:r>
            <a:r>
              <a:rPr lang="es-ES" sz="1800" dirty="0">
                <a:effectLst/>
              </a:rPr>
              <a:t>. GH </a:t>
            </a:r>
            <a:r>
              <a:rPr lang="es-ES" sz="1800" dirty="0" err="1">
                <a:effectLst/>
              </a:rPr>
              <a:t>relina</a:t>
            </a:r>
            <a:r>
              <a:rPr lang="es-ES" sz="1800" b="0" dirty="0">
                <a:effectLst/>
              </a:rPr>
              <a:t> </a:t>
            </a:r>
          </a:p>
          <a:p>
            <a:pPr algn="l"/>
            <a:r>
              <a:rPr lang="es-ES" sz="1800" b="0" dirty="0">
                <a:effectLst/>
              </a:rPr>
              <a:t>     </a:t>
            </a:r>
            <a:r>
              <a:rPr lang="es-ES" dirty="0">
                <a:effectLst/>
              </a:rPr>
              <a:t>(H. liberadora GH)</a:t>
            </a:r>
          </a:p>
        </p:txBody>
      </p:sp>
      <p:sp>
        <p:nvSpPr>
          <p:cNvPr id="180233" name="Rectangle 9"/>
          <p:cNvSpPr>
            <a:spLocks noChangeArrowheads="1"/>
          </p:cNvSpPr>
          <p:nvPr/>
        </p:nvSpPr>
        <p:spPr bwMode="auto">
          <a:xfrm>
            <a:off x="5076825" y="2312987"/>
            <a:ext cx="2797175" cy="395288"/>
          </a:xfrm>
          <a:prstGeom prst="rect">
            <a:avLst/>
          </a:prstGeom>
          <a:solidFill>
            <a:srgbClr val="FFC1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>
                <a:effectLst/>
              </a:rPr>
              <a:t>FACILITACIÓN DÉBIL</a:t>
            </a:r>
          </a:p>
        </p:txBody>
      </p:sp>
      <p:sp>
        <p:nvSpPr>
          <p:cNvPr id="180237" name="Rectangle 13"/>
          <p:cNvSpPr>
            <a:spLocks noChangeArrowheads="1"/>
          </p:cNvSpPr>
          <p:nvPr/>
        </p:nvSpPr>
        <p:spPr bwMode="auto">
          <a:xfrm>
            <a:off x="696174" y="2205038"/>
            <a:ext cx="3567002" cy="461665"/>
          </a:xfrm>
          <a:prstGeom prst="rect">
            <a:avLst/>
          </a:prstGeom>
          <a:solidFill>
            <a:srgbClr val="B8B8EE"/>
          </a:solidFill>
          <a:ln w="28575">
            <a:solidFill>
              <a:srgbClr val="0072E4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400"/>
              <a:t>INHIBICIÓN FUERTE</a:t>
            </a:r>
          </a:p>
        </p:txBody>
      </p:sp>
      <p:sp>
        <p:nvSpPr>
          <p:cNvPr id="180238" name="Text Box 14"/>
          <p:cNvSpPr txBox="1">
            <a:spLocks noChangeArrowheads="1"/>
          </p:cNvSpPr>
          <p:nvPr/>
        </p:nvSpPr>
        <p:spPr bwMode="auto">
          <a:xfrm>
            <a:off x="1321799" y="2791485"/>
            <a:ext cx="2335212" cy="396875"/>
          </a:xfrm>
          <a:prstGeom prst="rect">
            <a:avLst/>
          </a:prstGeom>
          <a:solidFill>
            <a:srgbClr val="FFE18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Quimo en duodeno</a:t>
            </a:r>
          </a:p>
        </p:txBody>
      </p:sp>
      <p:sp>
        <p:nvSpPr>
          <p:cNvPr id="180239" name="Line 15"/>
          <p:cNvSpPr>
            <a:spLocks noChangeShapeType="1"/>
          </p:cNvSpPr>
          <p:nvPr/>
        </p:nvSpPr>
        <p:spPr bwMode="auto">
          <a:xfrm>
            <a:off x="2489405" y="3120082"/>
            <a:ext cx="0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180240" name="Text Box 16"/>
          <p:cNvSpPr txBox="1">
            <a:spLocks noChangeArrowheads="1"/>
          </p:cNvSpPr>
          <p:nvPr/>
        </p:nvSpPr>
        <p:spPr bwMode="auto">
          <a:xfrm>
            <a:off x="1007595" y="3635128"/>
            <a:ext cx="2816797" cy="461665"/>
          </a:xfrm>
          <a:prstGeom prst="rect">
            <a:avLst/>
          </a:prstGeom>
          <a:solidFill>
            <a:srgbClr val="ABBFFF"/>
          </a:solidFill>
          <a:ln w="28575" algn="ctr">
            <a:solidFill>
              <a:srgbClr val="0070C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400" b="0" dirty="0">
                <a:solidFill>
                  <a:srgbClr val="3333CC"/>
                </a:solidFill>
              </a:rPr>
              <a:t>R. </a:t>
            </a:r>
            <a:r>
              <a:rPr lang="es-ES" sz="2400" b="0" dirty="0" err="1">
                <a:solidFill>
                  <a:srgbClr val="3333CC"/>
                </a:solidFill>
              </a:rPr>
              <a:t>enterogástricos</a:t>
            </a:r>
            <a:endParaRPr lang="es-ES" sz="2400" b="0" dirty="0">
              <a:solidFill>
                <a:srgbClr val="3333CC"/>
              </a:solidFill>
            </a:endParaRPr>
          </a:p>
        </p:txBody>
      </p:sp>
      <p:sp>
        <p:nvSpPr>
          <p:cNvPr id="180241" name="Text Box 17"/>
          <p:cNvSpPr txBox="1">
            <a:spLocks noChangeArrowheads="1"/>
          </p:cNvSpPr>
          <p:nvPr/>
        </p:nvSpPr>
        <p:spPr bwMode="auto">
          <a:xfrm>
            <a:off x="1039655" y="4357113"/>
            <a:ext cx="2784737" cy="584775"/>
          </a:xfrm>
          <a:prstGeom prst="rect">
            <a:avLst/>
          </a:prstGeom>
          <a:noFill/>
          <a:ln w="952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Hormonas</a:t>
            </a:r>
          </a:p>
          <a:p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CCK, </a:t>
            </a: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secretina, GIP, 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SIH</a:t>
            </a:r>
          </a:p>
        </p:txBody>
      </p:sp>
      <p:sp>
        <p:nvSpPr>
          <p:cNvPr id="180243" name="Text Box 19"/>
          <p:cNvSpPr txBox="1">
            <a:spLocks noChangeArrowheads="1"/>
          </p:cNvSpPr>
          <p:nvPr/>
        </p:nvSpPr>
        <p:spPr bwMode="auto">
          <a:xfrm>
            <a:off x="298450" y="1457961"/>
            <a:ext cx="817563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6821715" y="1053098"/>
            <a:ext cx="1710725" cy="646331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 dirty="0" smtClean="0"/>
              <a:t>Regulación</a:t>
            </a:r>
          </a:p>
          <a:p>
            <a:r>
              <a:rPr lang="es-ES" sz="1800" b="0" dirty="0" err="1" smtClean="0"/>
              <a:t>Neurohumoral</a:t>
            </a:r>
            <a:endParaRPr lang="es-ES" sz="1800" b="0" dirty="0"/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6542793" y="546264"/>
            <a:ext cx="1989647" cy="400110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dirty="0" smtClean="0">
                <a:effectLst/>
              </a:rPr>
              <a:t>3. </a:t>
            </a:r>
            <a:r>
              <a:rPr lang="es-ES" sz="2000" dirty="0" smtClean="0">
                <a:effectLst/>
              </a:rPr>
              <a:t>Vaciamiento</a:t>
            </a:r>
            <a:endParaRPr lang="es-ES" sz="2000" dirty="0">
              <a:effectLst/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226" grpId="0" animBg="1"/>
      <p:bldP spid="18023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814" name="Picture 30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71" b="7098"/>
          <a:stretch>
            <a:fillRect/>
          </a:stretch>
        </p:blipFill>
        <p:spPr bwMode="auto">
          <a:xfrm>
            <a:off x="514350" y="1379116"/>
            <a:ext cx="8115300" cy="467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CE157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44"/>
                  </a:outerShdw>
                </a:effectLst>
              </a14:hiddenEffects>
            </a:ext>
          </a:extLst>
        </p:spPr>
      </p:pic>
      <p:sp>
        <p:nvSpPr>
          <p:cNvPr id="118816" name="Rectangle 32"/>
          <p:cNvSpPr>
            <a:spLocks noChangeArrowheads="1"/>
          </p:cNvSpPr>
          <p:nvPr/>
        </p:nvSpPr>
        <p:spPr bwMode="auto">
          <a:xfrm>
            <a:off x="2163763" y="439738"/>
            <a:ext cx="4752975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8819" name="Rectangle 35"/>
          <p:cNvSpPr>
            <a:spLocks noChangeArrowheads="1"/>
          </p:cNvSpPr>
          <p:nvPr/>
        </p:nvSpPr>
        <p:spPr bwMode="auto">
          <a:xfrm>
            <a:off x="1803400" y="1485478"/>
            <a:ext cx="1223963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8820" name="Rectangle 36"/>
          <p:cNvSpPr>
            <a:spLocks noChangeArrowheads="1"/>
          </p:cNvSpPr>
          <p:nvPr/>
        </p:nvSpPr>
        <p:spPr bwMode="auto">
          <a:xfrm>
            <a:off x="652463" y="1988716"/>
            <a:ext cx="1079500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8821" name="Rectangle 37"/>
          <p:cNvSpPr>
            <a:spLocks noChangeArrowheads="1"/>
          </p:cNvSpPr>
          <p:nvPr/>
        </p:nvSpPr>
        <p:spPr bwMode="auto">
          <a:xfrm>
            <a:off x="652463" y="3573041"/>
            <a:ext cx="2303462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8822" name="Text Box 38"/>
          <p:cNvSpPr txBox="1">
            <a:spLocks noChangeArrowheads="1"/>
          </p:cNvSpPr>
          <p:nvPr/>
        </p:nvSpPr>
        <p:spPr bwMode="auto">
          <a:xfrm>
            <a:off x="1731963" y="1490241"/>
            <a:ext cx="11985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>
                <a:effectLst/>
              </a:rPr>
              <a:t>estómago</a:t>
            </a:r>
          </a:p>
        </p:txBody>
      </p:sp>
      <p:sp>
        <p:nvSpPr>
          <p:cNvPr id="118823" name="Text Box 39"/>
          <p:cNvSpPr txBox="1">
            <a:spLocks noChangeArrowheads="1"/>
          </p:cNvSpPr>
          <p:nvPr/>
        </p:nvSpPr>
        <p:spPr bwMode="auto">
          <a:xfrm>
            <a:off x="939800" y="1845841"/>
            <a:ext cx="865188" cy="825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>
                <a:effectLst/>
              </a:rPr>
              <a:t>comida que</a:t>
            </a:r>
          </a:p>
          <a:p>
            <a:pPr algn="l"/>
            <a:r>
              <a:rPr lang="es-ES">
                <a:effectLst/>
              </a:rPr>
              <a:t>entra</a:t>
            </a:r>
          </a:p>
        </p:txBody>
      </p:sp>
      <p:sp>
        <p:nvSpPr>
          <p:cNvPr id="118824" name="Text Box 40"/>
          <p:cNvSpPr txBox="1">
            <a:spLocks noChangeArrowheads="1"/>
          </p:cNvSpPr>
          <p:nvPr/>
        </p:nvSpPr>
        <p:spPr bwMode="auto">
          <a:xfrm>
            <a:off x="652463" y="3627016"/>
            <a:ext cx="86201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>
                <a:effectLst/>
              </a:rPr>
              <a:t>Píloro </a:t>
            </a:r>
          </a:p>
          <a:p>
            <a:pPr algn="l"/>
            <a:r>
              <a:rPr lang="es-ES" sz="1400">
                <a:effectLst/>
              </a:rPr>
              <a:t>Cerrado</a:t>
            </a:r>
          </a:p>
        </p:txBody>
      </p:sp>
      <p:sp>
        <p:nvSpPr>
          <p:cNvPr id="118825" name="Rectangle 41"/>
          <p:cNvSpPr>
            <a:spLocks noChangeArrowheads="1"/>
          </p:cNvSpPr>
          <p:nvPr/>
        </p:nvSpPr>
        <p:spPr bwMode="auto">
          <a:xfrm>
            <a:off x="5980113" y="3717503"/>
            <a:ext cx="1439862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8826" name="Text Box 42"/>
          <p:cNvSpPr txBox="1">
            <a:spLocks noChangeArrowheads="1"/>
          </p:cNvSpPr>
          <p:nvPr/>
        </p:nvSpPr>
        <p:spPr bwMode="auto">
          <a:xfrm>
            <a:off x="5980113" y="3722266"/>
            <a:ext cx="10620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>
                <a:effectLst/>
              </a:rPr>
              <a:t>duodeno</a:t>
            </a:r>
          </a:p>
        </p:txBody>
      </p:sp>
      <p:sp>
        <p:nvSpPr>
          <p:cNvPr id="118827" name="Rectangle 43"/>
          <p:cNvSpPr>
            <a:spLocks noChangeArrowheads="1"/>
          </p:cNvSpPr>
          <p:nvPr/>
        </p:nvSpPr>
        <p:spPr bwMode="auto">
          <a:xfrm>
            <a:off x="6053138" y="4941466"/>
            <a:ext cx="2374900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8828" name="Text Box 44"/>
          <p:cNvSpPr txBox="1">
            <a:spLocks noChangeArrowheads="1"/>
          </p:cNvSpPr>
          <p:nvPr/>
        </p:nvSpPr>
        <p:spPr bwMode="auto">
          <a:xfrm>
            <a:off x="6156325" y="4906541"/>
            <a:ext cx="1584325" cy="5492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>
                <a:effectLst/>
              </a:rPr>
              <a:t>Píloro </a:t>
            </a:r>
            <a:r>
              <a:rPr lang="es-ES" sz="1400">
                <a:effectLst/>
              </a:rPr>
              <a:t>Relajado  </a:t>
            </a:r>
          </a:p>
          <a:p>
            <a:pPr algn="l"/>
            <a:r>
              <a:rPr lang="es-ES" sz="1400">
                <a:effectLst/>
              </a:rPr>
              <a:t>Mediador: NO</a:t>
            </a:r>
          </a:p>
        </p:txBody>
      </p:sp>
      <p:sp>
        <p:nvSpPr>
          <p:cNvPr id="118829" name="Rectangle 45"/>
          <p:cNvSpPr>
            <a:spLocks noChangeArrowheads="1"/>
          </p:cNvSpPr>
          <p:nvPr/>
        </p:nvSpPr>
        <p:spPr bwMode="auto">
          <a:xfrm>
            <a:off x="5003800" y="5482803"/>
            <a:ext cx="10080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8830" name="Text Box 46"/>
          <p:cNvSpPr txBox="1">
            <a:spLocks noChangeArrowheads="1"/>
          </p:cNvSpPr>
          <p:nvPr/>
        </p:nvSpPr>
        <p:spPr bwMode="auto">
          <a:xfrm>
            <a:off x="4879980" y="5438353"/>
            <a:ext cx="7842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0" dirty="0">
                <a:effectLst/>
              </a:rPr>
              <a:t>quimo</a:t>
            </a:r>
          </a:p>
        </p:txBody>
      </p:sp>
      <p:sp>
        <p:nvSpPr>
          <p:cNvPr id="118831" name="Line 47"/>
          <p:cNvSpPr>
            <a:spLocks noChangeShapeType="1"/>
          </p:cNvSpPr>
          <p:nvPr/>
        </p:nvSpPr>
        <p:spPr bwMode="auto">
          <a:xfrm>
            <a:off x="1587500" y="2204616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8832" name="Rectangle 48"/>
          <p:cNvSpPr>
            <a:spLocks noChangeArrowheads="1"/>
          </p:cNvSpPr>
          <p:nvPr/>
        </p:nvSpPr>
        <p:spPr bwMode="auto">
          <a:xfrm>
            <a:off x="292100" y="5733628"/>
            <a:ext cx="4318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8833" name="Rectangle 49"/>
          <p:cNvSpPr>
            <a:spLocks noChangeArrowheads="1"/>
          </p:cNvSpPr>
          <p:nvPr/>
        </p:nvSpPr>
        <p:spPr bwMode="auto">
          <a:xfrm>
            <a:off x="8501063" y="5805066"/>
            <a:ext cx="287337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8834" name="Rectangle 50"/>
          <p:cNvSpPr>
            <a:spLocks noChangeArrowheads="1"/>
          </p:cNvSpPr>
          <p:nvPr/>
        </p:nvSpPr>
        <p:spPr bwMode="auto">
          <a:xfrm>
            <a:off x="6423365" y="436022"/>
            <a:ext cx="2278062" cy="369332"/>
          </a:xfrm>
          <a:prstGeom prst="rect">
            <a:avLst/>
          </a:prstGeom>
          <a:solidFill>
            <a:srgbClr val="8FCCD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457200" indent="-457200" algn="l"/>
            <a:r>
              <a:rPr lang="es-ES" sz="1800">
                <a:effectLst/>
              </a:rPr>
              <a:t>III. MOTILIDAD</a:t>
            </a:r>
          </a:p>
        </p:txBody>
      </p:sp>
      <p:sp>
        <p:nvSpPr>
          <p:cNvPr id="118835" name="Text Box 51"/>
          <p:cNvSpPr txBox="1">
            <a:spLocks noChangeArrowheads="1"/>
          </p:cNvSpPr>
          <p:nvPr/>
        </p:nvSpPr>
        <p:spPr bwMode="auto">
          <a:xfrm>
            <a:off x="363054" y="836910"/>
            <a:ext cx="2880692" cy="461665"/>
          </a:xfrm>
          <a:prstGeom prst="rect">
            <a:avLst/>
          </a:prstGeom>
          <a:solidFill>
            <a:srgbClr val="C1C1FF"/>
          </a:solidFill>
          <a:ln w="28575">
            <a:solidFill>
              <a:srgbClr val="3D3D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" sz="2400" b="0" dirty="0">
                <a:effectLst/>
              </a:rPr>
              <a:t>1</a:t>
            </a:r>
            <a:r>
              <a:rPr lang="es-ES" sz="2400" b="0" dirty="0" smtClean="0">
                <a:effectLst/>
              </a:rPr>
              <a:t>. Almacenamiento</a:t>
            </a:r>
            <a:endParaRPr lang="es-ES" sz="2400" b="0" dirty="0">
              <a:effectLst/>
            </a:endParaRPr>
          </a:p>
        </p:txBody>
      </p:sp>
      <p:sp>
        <p:nvSpPr>
          <p:cNvPr id="118836" name="Text Box 52"/>
          <p:cNvSpPr txBox="1">
            <a:spLocks noChangeArrowheads="1"/>
          </p:cNvSpPr>
          <p:nvPr/>
        </p:nvSpPr>
        <p:spPr bwMode="auto">
          <a:xfrm>
            <a:off x="3458974" y="1665659"/>
            <a:ext cx="2387977" cy="830997"/>
          </a:xfrm>
          <a:prstGeom prst="rect">
            <a:avLst/>
          </a:prstGeom>
          <a:solidFill>
            <a:srgbClr val="FFC000"/>
          </a:solidFill>
          <a:ln w="28575">
            <a:solidFill>
              <a:srgbClr val="996633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0" dirty="0">
                <a:effectLst/>
              </a:rPr>
              <a:t>2</a:t>
            </a:r>
            <a:r>
              <a:rPr lang="es-ES" sz="2400" b="0" dirty="0" smtClean="0">
                <a:effectLst/>
              </a:rPr>
              <a:t>. Trituración-mezcla</a:t>
            </a:r>
            <a:endParaRPr lang="es-ES" sz="2400" b="0" dirty="0">
              <a:effectLst/>
            </a:endParaRPr>
          </a:p>
        </p:txBody>
      </p:sp>
      <p:sp>
        <p:nvSpPr>
          <p:cNvPr id="118837" name="Text Box 53"/>
          <p:cNvSpPr txBox="1">
            <a:spLocks noChangeArrowheads="1"/>
          </p:cNvSpPr>
          <p:nvPr/>
        </p:nvSpPr>
        <p:spPr bwMode="auto">
          <a:xfrm>
            <a:off x="6084888" y="2428825"/>
            <a:ext cx="2303462" cy="461665"/>
          </a:xfrm>
          <a:prstGeom prst="rect">
            <a:avLst/>
          </a:prstGeom>
          <a:solidFill>
            <a:srgbClr val="FFE181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0" dirty="0">
                <a:effectLst/>
              </a:rPr>
              <a:t>3</a:t>
            </a:r>
            <a:r>
              <a:rPr lang="es-ES" sz="2400" b="0" dirty="0" smtClean="0">
                <a:effectLst/>
              </a:rPr>
              <a:t>. Vaciamiento</a:t>
            </a:r>
            <a:endParaRPr lang="es-ES" sz="2400" b="0" dirty="0">
              <a:effectLst/>
            </a:endParaRPr>
          </a:p>
        </p:txBody>
      </p:sp>
      <p:sp>
        <p:nvSpPr>
          <p:cNvPr id="118840" name="Text Box 56"/>
          <p:cNvSpPr txBox="1">
            <a:spLocks noChangeArrowheads="1"/>
          </p:cNvSpPr>
          <p:nvPr/>
        </p:nvSpPr>
        <p:spPr bwMode="auto">
          <a:xfrm>
            <a:off x="5942486" y="5695875"/>
            <a:ext cx="2582758" cy="400110"/>
          </a:xfrm>
          <a:prstGeom prst="rect">
            <a:avLst/>
          </a:prstGeom>
          <a:solidFill>
            <a:srgbClr val="FFE181"/>
          </a:solidFill>
          <a:ln w="38100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2000" b="0"/>
              <a:t>Partículas &lt; 0.3 mm!!</a:t>
            </a:r>
          </a:p>
        </p:txBody>
      </p:sp>
      <p:sp>
        <p:nvSpPr>
          <p:cNvPr id="118842" name="Oval 58"/>
          <p:cNvSpPr>
            <a:spLocks noChangeArrowheads="1"/>
          </p:cNvSpPr>
          <p:nvPr/>
        </p:nvSpPr>
        <p:spPr bwMode="auto">
          <a:xfrm>
            <a:off x="1619250" y="4330278"/>
            <a:ext cx="936625" cy="1296988"/>
          </a:xfrm>
          <a:prstGeom prst="ellipse">
            <a:avLst/>
          </a:prstGeom>
          <a:noFill/>
          <a:ln w="28575">
            <a:solidFill>
              <a:schemeClr val="accent2"/>
            </a:solidFill>
            <a:prstDash val="sysDash"/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8843" name="Oval 59"/>
          <p:cNvSpPr>
            <a:spLocks noChangeArrowheads="1"/>
          </p:cNvSpPr>
          <p:nvPr/>
        </p:nvSpPr>
        <p:spPr bwMode="auto">
          <a:xfrm>
            <a:off x="6443663" y="4114378"/>
            <a:ext cx="433387" cy="792163"/>
          </a:xfrm>
          <a:prstGeom prst="ellipse">
            <a:avLst/>
          </a:prstGeom>
          <a:noFill/>
          <a:ln w="57150">
            <a:solidFill>
              <a:schemeClr val="accent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8844" name="Text Box 60"/>
          <p:cNvSpPr txBox="1">
            <a:spLocks noChangeArrowheads="1"/>
          </p:cNvSpPr>
          <p:nvPr/>
        </p:nvSpPr>
        <p:spPr bwMode="auto">
          <a:xfrm>
            <a:off x="3851599" y="620713"/>
            <a:ext cx="1377301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9" name="Rectangle 10"/>
          <p:cNvSpPr>
            <a:spLocks noChangeArrowheads="1"/>
          </p:cNvSpPr>
          <p:nvPr/>
        </p:nvSpPr>
        <p:spPr bwMode="auto">
          <a:xfrm>
            <a:off x="6341476" y="892180"/>
            <a:ext cx="2375971" cy="400110"/>
          </a:xfrm>
          <a:prstGeom prst="rect">
            <a:avLst/>
          </a:prstGeom>
          <a:solidFill>
            <a:srgbClr val="FFABFF"/>
          </a:solidFill>
          <a:ln w="28575">
            <a:solidFill>
              <a:srgbClr val="EE00E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dirty="0" smtClean="0">
                <a:effectLst/>
              </a:rPr>
              <a:t>Fase DIGESTIVA</a:t>
            </a:r>
            <a:endParaRPr lang="es-ES" sz="2000" dirty="0">
              <a:effectLst/>
            </a:endParaRPr>
          </a:p>
        </p:txBody>
      </p:sp>
      <p:sp>
        <p:nvSpPr>
          <p:cNvPr id="30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118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118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0"/>
                                        <p:tgtEl>
                                          <p:spTgt spid="118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1188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1188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835" grpId="0" animBg="1"/>
      <p:bldP spid="118836" grpId="0" animBg="1"/>
      <p:bldP spid="118837" grpId="0" animBg="1"/>
      <p:bldP spid="118840" grpId="0" animBg="1"/>
      <p:bldP spid="118842" grpId="0" animBg="1"/>
      <p:bldP spid="11884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892420" y="1834525"/>
            <a:ext cx="5359159" cy="34778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paciente </a:t>
            </a:r>
          </a:p>
          <a:p>
            <a:pPr algn="ctr"/>
            <a:r>
              <a:rPr lang="es-VE" sz="4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iempre va primero </a:t>
            </a:r>
          </a:p>
          <a:p>
            <a:pPr algn="ctr"/>
            <a:r>
              <a:rPr lang="es-VE" sz="4400" b="0" dirty="0" smtClean="0"/>
              <a:t>a</a:t>
            </a:r>
            <a:r>
              <a:rPr lang="es-VE" sz="4400" b="0" dirty="0"/>
              <a:t>ú</a:t>
            </a:r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 por encima de</a:t>
            </a:r>
          </a:p>
          <a:p>
            <a:pPr algn="ctr"/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nuestros propios </a:t>
            </a:r>
          </a:p>
          <a:p>
            <a:pPr algn="ctr"/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intereses</a:t>
            </a:r>
            <a:endParaRPr lang="es-VE" sz="4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201 8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2440532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7" name="Text Box 7"/>
          <p:cNvSpPr txBox="1">
            <a:spLocks noChangeArrowheads="1"/>
          </p:cNvSpPr>
          <p:nvPr/>
        </p:nvSpPr>
        <p:spPr bwMode="auto">
          <a:xfrm>
            <a:off x="2014538" y="2228850"/>
            <a:ext cx="5102225" cy="485775"/>
          </a:xfrm>
          <a:prstGeom prst="rect">
            <a:avLst/>
          </a:prstGeom>
          <a:solidFill>
            <a:srgbClr val="FFBC79"/>
          </a:solidFill>
          <a:ln w="28575">
            <a:solidFill>
              <a:srgbClr val="E271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400" b="0">
                <a:effectLst/>
              </a:rPr>
              <a:t>Complejo Motor Migratorio (CMM)</a:t>
            </a:r>
          </a:p>
        </p:txBody>
      </p:sp>
      <p:sp>
        <p:nvSpPr>
          <p:cNvPr id="92170" name="Text Box 10"/>
          <p:cNvSpPr txBox="1">
            <a:spLocks noChangeArrowheads="1"/>
          </p:cNvSpPr>
          <p:nvPr/>
        </p:nvSpPr>
        <p:spPr bwMode="auto">
          <a:xfrm>
            <a:off x="2123728" y="2852738"/>
            <a:ext cx="4897437" cy="2801937"/>
          </a:xfrm>
          <a:prstGeom prst="rect">
            <a:avLst/>
          </a:prstGeom>
          <a:solidFill>
            <a:srgbClr val="FFE4C9"/>
          </a:solidFill>
          <a:ln w="9525">
            <a:solidFill>
              <a:srgbClr val="FFB87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sz="800" dirty="0">
                <a:effectLst/>
              </a:rPr>
              <a:t> </a:t>
            </a:r>
          </a:p>
          <a:p>
            <a:pPr algn="l"/>
            <a:r>
              <a:rPr lang="es-ES" dirty="0">
                <a:effectLst/>
              </a:rPr>
              <a:t>* </a:t>
            </a:r>
            <a:r>
              <a:rPr lang="es-ES" sz="1800" b="0" dirty="0">
                <a:effectLst/>
              </a:rPr>
              <a:t>Dos horas después de la última comida,   </a:t>
            </a:r>
          </a:p>
          <a:p>
            <a:pPr algn="l"/>
            <a:r>
              <a:rPr lang="es-ES" sz="1800" b="0" dirty="0">
                <a:effectLst/>
              </a:rPr>
              <a:t>  </a:t>
            </a:r>
            <a:r>
              <a:rPr lang="es-ES" sz="1800" b="0" dirty="0" smtClean="0">
                <a:effectLst/>
              </a:rPr>
              <a:t> para </a:t>
            </a:r>
            <a:r>
              <a:rPr lang="es-ES" sz="1800" b="0" dirty="0">
                <a:effectLst/>
              </a:rPr>
              <a:t>eliminar las partículas NO digeribles</a:t>
            </a:r>
          </a:p>
          <a:p>
            <a:pPr algn="l"/>
            <a:endParaRPr lang="es-ES" dirty="0">
              <a:effectLst/>
            </a:endParaRPr>
          </a:p>
          <a:p>
            <a:pPr algn="l"/>
            <a:r>
              <a:rPr lang="es-ES" dirty="0">
                <a:effectLst/>
              </a:rPr>
              <a:t>* </a:t>
            </a:r>
            <a:r>
              <a:rPr lang="es-ES" sz="1800" b="0" dirty="0">
                <a:effectLst/>
              </a:rPr>
              <a:t>Ondas peristálticas lentas barren  </a:t>
            </a:r>
          </a:p>
          <a:p>
            <a:pPr algn="l"/>
            <a:r>
              <a:rPr lang="es-ES" sz="1800" b="0" dirty="0">
                <a:effectLst/>
              </a:rPr>
              <a:t>  </a:t>
            </a:r>
            <a:r>
              <a:rPr lang="es-ES" sz="1800" b="0" dirty="0" smtClean="0">
                <a:effectLst/>
              </a:rPr>
              <a:t> caudalmente </a:t>
            </a:r>
            <a:r>
              <a:rPr lang="es-ES" sz="1800" b="0" dirty="0">
                <a:effectLst/>
              </a:rPr>
              <a:t>el tracto GI</a:t>
            </a:r>
          </a:p>
          <a:p>
            <a:pPr algn="l"/>
            <a:endParaRPr lang="es-ES" sz="1800" b="0" dirty="0">
              <a:effectLst/>
            </a:endParaRPr>
          </a:p>
          <a:p>
            <a:pPr algn="l"/>
            <a:r>
              <a:rPr lang="es-ES" dirty="0">
                <a:effectLst/>
              </a:rPr>
              <a:t>* </a:t>
            </a:r>
            <a:r>
              <a:rPr lang="es-ES" sz="1800" b="0" dirty="0"/>
              <a:t>MOTILINA </a:t>
            </a:r>
            <a:r>
              <a:rPr lang="es-ES" sz="1800" b="0" dirty="0">
                <a:effectLst/>
              </a:rPr>
              <a:t>péptido GI</a:t>
            </a:r>
          </a:p>
          <a:p>
            <a:pPr algn="l"/>
            <a:endParaRPr lang="es-ES" sz="1800" b="0" dirty="0">
              <a:effectLst/>
            </a:endParaRPr>
          </a:p>
          <a:p>
            <a:pPr algn="l"/>
            <a:r>
              <a:rPr lang="es-ES" dirty="0">
                <a:effectLst/>
              </a:rPr>
              <a:t>* </a:t>
            </a:r>
            <a:r>
              <a:rPr lang="es-ES" sz="1800" b="0" dirty="0">
                <a:effectLst/>
              </a:rPr>
              <a:t>El </a:t>
            </a:r>
            <a:r>
              <a:rPr lang="es-ES" sz="1800" b="0" dirty="0"/>
              <a:t>píloro se abre totalmente</a:t>
            </a:r>
          </a:p>
          <a:p>
            <a:pPr algn="l"/>
            <a:endParaRPr lang="es-ES" sz="900" b="0" dirty="0">
              <a:effectLst/>
            </a:endParaRPr>
          </a:p>
        </p:txBody>
      </p:sp>
      <p:sp>
        <p:nvSpPr>
          <p:cNvPr id="92174" name="Rectangle 14"/>
          <p:cNvSpPr>
            <a:spLocks noChangeArrowheads="1"/>
          </p:cNvSpPr>
          <p:nvPr/>
        </p:nvSpPr>
        <p:spPr bwMode="auto">
          <a:xfrm>
            <a:off x="6145213" y="955108"/>
            <a:ext cx="2376487" cy="700087"/>
          </a:xfrm>
          <a:prstGeom prst="rect">
            <a:avLst/>
          </a:prstGeom>
          <a:solidFill>
            <a:srgbClr val="FFBC79"/>
          </a:solidFill>
          <a:ln w="28575">
            <a:solidFill>
              <a:srgbClr val="E271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es-ES" sz="2000" b="0" dirty="0"/>
              <a:t>Fase </a:t>
            </a:r>
            <a:r>
              <a:rPr lang="es-ES" sz="1800" b="0" dirty="0"/>
              <a:t>INTERDIGESTIVA</a:t>
            </a:r>
          </a:p>
        </p:txBody>
      </p:sp>
      <p:sp>
        <p:nvSpPr>
          <p:cNvPr id="92175" name="Text Box 15"/>
          <p:cNvSpPr txBox="1">
            <a:spLocks noChangeArrowheads="1"/>
          </p:cNvSpPr>
          <p:nvPr/>
        </p:nvSpPr>
        <p:spPr bwMode="auto">
          <a:xfrm>
            <a:off x="935395" y="1472392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2178" name="Text Box 18"/>
          <p:cNvSpPr txBox="1">
            <a:spLocks noChangeArrowheads="1"/>
          </p:cNvSpPr>
          <p:nvPr/>
        </p:nvSpPr>
        <p:spPr bwMode="auto">
          <a:xfrm>
            <a:off x="2065338" y="1509713"/>
            <a:ext cx="17383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b="0">
                <a:effectLst>
                  <a:outerShdw blurRad="38100" dist="38100" dir="2700000" algn="tl">
                    <a:srgbClr val="C0C0C0"/>
                  </a:outerShdw>
                </a:effectLst>
              </a:rPr>
              <a:t>LIMPIEZA</a:t>
            </a:r>
          </a:p>
        </p:txBody>
      </p:sp>
      <p:sp>
        <p:nvSpPr>
          <p:cNvPr id="12" name="Rectangle 50"/>
          <p:cNvSpPr>
            <a:spLocks noChangeArrowheads="1"/>
          </p:cNvSpPr>
          <p:nvPr/>
        </p:nvSpPr>
        <p:spPr bwMode="auto">
          <a:xfrm>
            <a:off x="6243638" y="500845"/>
            <a:ext cx="2278062" cy="369332"/>
          </a:xfrm>
          <a:prstGeom prst="rect">
            <a:avLst/>
          </a:prstGeom>
          <a:solidFill>
            <a:srgbClr val="8FCCD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457200" indent="-457200" algn="l"/>
            <a:r>
              <a:rPr lang="es-ES" sz="1800">
                <a:effectLst/>
              </a:rPr>
              <a:t>III. MOTILIDAD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32" name="Picture 12" descr="motilin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81" t="13228" r="6198" b="24936"/>
          <a:stretch>
            <a:fillRect/>
          </a:stretch>
        </p:blipFill>
        <p:spPr>
          <a:xfrm>
            <a:off x="2987675" y="476250"/>
            <a:ext cx="4392613" cy="46815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6336" name="Rectangle 16"/>
          <p:cNvSpPr>
            <a:spLocks noChangeArrowheads="1"/>
          </p:cNvSpPr>
          <p:nvPr/>
        </p:nvSpPr>
        <p:spPr bwMode="auto">
          <a:xfrm>
            <a:off x="5580063" y="665163"/>
            <a:ext cx="2160587" cy="23764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800" b="0">
              <a:effectLst/>
            </a:endParaRPr>
          </a:p>
        </p:txBody>
      </p:sp>
      <p:sp>
        <p:nvSpPr>
          <p:cNvPr id="56344" name="Rectangle 24"/>
          <p:cNvSpPr>
            <a:spLocks noChangeArrowheads="1"/>
          </p:cNvSpPr>
          <p:nvPr/>
        </p:nvSpPr>
        <p:spPr bwMode="auto">
          <a:xfrm>
            <a:off x="5795963" y="404813"/>
            <a:ext cx="2908300" cy="376237"/>
          </a:xfrm>
          <a:prstGeom prst="rect">
            <a:avLst/>
          </a:prstGeom>
          <a:solidFill>
            <a:srgbClr val="FFBC79"/>
          </a:solidFill>
          <a:ln w="9525">
            <a:solidFill>
              <a:srgbClr val="F67B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es-ES" sz="1800">
                <a:effectLst/>
              </a:rPr>
              <a:t>Fase INTERDIGESTIVA</a:t>
            </a:r>
          </a:p>
        </p:txBody>
      </p:sp>
      <p:sp>
        <p:nvSpPr>
          <p:cNvPr id="56345" name="Text Box 25"/>
          <p:cNvSpPr txBox="1">
            <a:spLocks noChangeArrowheads="1"/>
          </p:cNvSpPr>
          <p:nvPr/>
        </p:nvSpPr>
        <p:spPr bwMode="auto">
          <a:xfrm>
            <a:off x="7892933" y="877557"/>
            <a:ext cx="790601" cy="400110"/>
          </a:xfrm>
          <a:prstGeom prst="rect">
            <a:avLst/>
          </a:prstGeom>
          <a:solidFill>
            <a:srgbClr val="FFD5AB"/>
          </a:solidFill>
          <a:ln w="28575">
            <a:solidFill>
              <a:srgbClr val="E271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/>
              <a:t>CMM</a:t>
            </a:r>
          </a:p>
        </p:txBody>
      </p:sp>
      <p:sp>
        <p:nvSpPr>
          <p:cNvPr id="56356" name="Rectangle 36"/>
          <p:cNvSpPr>
            <a:spLocks noChangeArrowheads="1"/>
          </p:cNvSpPr>
          <p:nvPr/>
        </p:nvSpPr>
        <p:spPr bwMode="auto">
          <a:xfrm>
            <a:off x="1692275" y="692150"/>
            <a:ext cx="3024188" cy="1152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56358" name="Rectangle 38"/>
          <p:cNvSpPr>
            <a:spLocks noChangeArrowheads="1"/>
          </p:cNvSpPr>
          <p:nvPr/>
        </p:nvSpPr>
        <p:spPr bwMode="auto">
          <a:xfrm>
            <a:off x="3132138" y="1773238"/>
            <a:ext cx="360362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56359" name="Rectangle 39"/>
          <p:cNvSpPr>
            <a:spLocks noChangeArrowheads="1"/>
          </p:cNvSpPr>
          <p:nvPr/>
        </p:nvSpPr>
        <p:spPr bwMode="auto">
          <a:xfrm>
            <a:off x="4211638" y="1628775"/>
            <a:ext cx="2159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56354" name="Text Box 34"/>
          <p:cNvSpPr txBox="1">
            <a:spLocks noChangeArrowheads="1"/>
          </p:cNvSpPr>
          <p:nvPr/>
        </p:nvSpPr>
        <p:spPr bwMode="auto">
          <a:xfrm>
            <a:off x="1660352" y="535512"/>
            <a:ext cx="3026791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I: </a:t>
            </a: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No 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PA, No contracción</a:t>
            </a:r>
          </a:p>
          <a:p>
            <a:pPr algn="l"/>
            <a:endParaRPr lang="es-ES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II: </a:t>
            </a: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PA 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irregulares y </a:t>
            </a:r>
          </a:p>
          <a:p>
            <a:pPr algn="l"/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contracciones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endParaRPr lang="es-ES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III: </a:t>
            </a: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PA 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regulares y </a:t>
            </a:r>
          </a:p>
          <a:p>
            <a:pPr algn="l"/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contracciones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6347" name="Text Box 27"/>
          <p:cNvSpPr txBox="1">
            <a:spLocks noChangeArrowheads="1"/>
          </p:cNvSpPr>
          <p:nvPr/>
        </p:nvSpPr>
        <p:spPr bwMode="auto">
          <a:xfrm>
            <a:off x="900113" y="549275"/>
            <a:ext cx="8366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400" b="0">
                <a:effectLst>
                  <a:outerShdw blurRad="38100" dist="38100" dir="2700000" algn="tl">
                    <a:srgbClr val="C0C0C0"/>
                  </a:outerShdw>
                </a:effectLst>
              </a:rPr>
              <a:t>40-60%</a:t>
            </a:r>
          </a:p>
        </p:txBody>
      </p:sp>
      <p:sp>
        <p:nvSpPr>
          <p:cNvPr id="56348" name="Text Box 28"/>
          <p:cNvSpPr txBox="1">
            <a:spLocks noChangeArrowheads="1"/>
          </p:cNvSpPr>
          <p:nvPr/>
        </p:nvSpPr>
        <p:spPr bwMode="auto">
          <a:xfrm>
            <a:off x="855663" y="908050"/>
            <a:ext cx="8366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400" b="0">
                <a:effectLst>
                  <a:outerShdw blurRad="38100" dist="38100" dir="2700000" algn="tl">
                    <a:srgbClr val="C0C0C0"/>
                  </a:outerShdw>
                </a:effectLst>
              </a:rPr>
              <a:t>20-30%</a:t>
            </a:r>
          </a:p>
        </p:txBody>
      </p:sp>
      <p:sp>
        <p:nvSpPr>
          <p:cNvPr id="56352" name="Line 32"/>
          <p:cNvSpPr>
            <a:spLocks noChangeShapeType="1"/>
          </p:cNvSpPr>
          <p:nvPr/>
        </p:nvSpPr>
        <p:spPr bwMode="auto">
          <a:xfrm flipH="1">
            <a:off x="755650" y="1844675"/>
            <a:ext cx="792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6353" name="Text Box 33"/>
          <p:cNvSpPr txBox="1">
            <a:spLocks noChangeArrowheads="1"/>
          </p:cNvSpPr>
          <p:nvPr/>
        </p:nvSpPr>
        <p:spPr bwMode="auto">
          <a:xfrm>
            <a:off x="539750" y="1916113"/>
            <a:ext cx="11080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>
                <a:effectLst/>
              </a:rPr>
              <a:t>   90 min</a:t>
            </a:r>
          </a:p>
        </p:txBody>
      </p:sp>
      <p:sp>
        <p:nvSpPr>
          <p:cNvPr id="56357" name="Rectangle 37"/>
          <p:cNvSpPr>
            <a:spLocks noChangeArrowheads="1"/>
          </p:cNvSpPr>
          <p:nvPr/>
        </p:nvSpPr>
        <p:spPr bwMode="auto">
          <a:xfrm>
            <a:off x="1403350" y="1484313"/>
            <a:ext cx="21590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56349" name="Text Box 29"/>
          <p:cNvSpPr txBox="1">
            <a:spLocks noChangeArrowheads="1"/>
          </p:cNvSpPr>
          <p:nvPr/>
        </p:nvSpPr>
        <p:spPr bwMode="auto">
          <a:xfrm>
            <a:off x="827088" y="1539875"/>
            <a:ext cx="8874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400" b="0">
                <a:effectLst>
                  <a:outerShdw blurRad="38100" dist="38100" dir="2700000" algn="tl">
                    <a:srgbClr val="C0C0C0"/>
                  </a:outerShdw>
                </a:effectLst>
              </a:rPr>
              <a:t>5-10 min</a:t>
            </a:r>
          </a:p>
        </p:txBody>
      </p:sp>
      <p:sp>
        <p:nvSpPr>
          <p:cNvPr id="56360" name="Rectangle 40"/>
          <p:cNvSpPr>
            <a:spLocks noChangeArrowheads="1"/>
          </p:cNvSpPr>
          <p:nvPr/>
        </p:nvSpPr>
        <p:spPr bwMode="auto">
          <a:xfrm>
            <a:off x="1547813" y="2565400"/>
            <a:ext cx="6192837" cy="381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56362" name="Rectangle 42"/>
          <p:cNvSpPr>
            <a:spLocks noChangeArrowheads="1"/>
          </p:cNvSpPr>
          <p:nvPr/>
        </p:nvSpPr>
        <p:spPr bwMode="auto">
          <a:xfrm>
            <a:off x="2051050" y="2636838"/>
            <a:ext cx="10080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56364" name="Text Box 44"/>
          <p:cNvSpPr txBox="1">
            <a:spLocks noChangeArrowheads="1"/>
          </p:cNvSpPr>
          <p:nvPr/>
        </p:nvSpPr>
        <p:spPr bwMode="auto">
          <a:xfrm>
            <a:off x="1979613" y="2708275"/>
            <a:ext cx="10953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Estómago</a:t>
            </a:r>
          </a:p>
        </p:txBody>
      </p:sp>
      <p:sp>
        <p:nvSpPr>
          <p:cNvPr id="56365" name="Rectangle 45"/>
          <p:cNvSpPr>
            <a:spLocks noChangeArrowheads="1"/>
          </p:cNvSpPr>
          <p:nvPr/>
        </p:nvSpPr>
        <p:spPr bwMode="auto">
          <a:xfrm>
            <a:off x="2124075" y="4581525"/>
            <a:ext cx="935038" cy="7191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56366" name="Text Box 46"/>
          <p:cNvSpPr txBox="1">
            <a:spLocks noChangeArrowheads="1"/>
          </p:cNvSpPr>
          <p:nvPr/>
        </p:nvSpPr>
        <p:spPr bwMode="auto">
          <a:xfrm>
            <a:off x="1979613" y="4581525"/>
            <a:ext cx="9810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Íleon</a:t>
            </a:r>
          </a:p>
          <a:p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terminal</a:t>
            </a:r>
          </a:p>
        </p:txBody>
      </p:sp>
      <p:sp>
        <p:nvSpPr>
          <p:cNvPr id="56367" name="Line 47"/>
          <p:cNvSpPr>
            <a:spLocks noChangeShapeType="1"/>
          </p:cNvSpPr>
          <p:nvPr/>
        </p:nvSpPr>
        <p:spPr bwMode="auto">
          <a:xfrm>
            <a:off x="2484438" y="3141663"/>
            <a:ext cx="0" cy="1439862"/>
          </a:xfrm>
          <a:prstGeom prst="line">
            <a:avLst/>
          </a:prstGeom>
          <a:noFill/>
          <a:ln w="57150">
            <a:solidFill>
              <a:srgbClr val="0033CC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56368" name="Text Box 48"/>
          <p:cNvSpPr txBox="1">
            <a:spLocks noChangeArrowheads="1"/>
          </p:cNvSpPr>
          <p:nvPr/>
        </p:nvSpPr>
        <p:spPr bwMode="auto">
          <a:xfrm>
            <a:off x="1295400" y="3621088"/>
            <a:ext cx="10842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5 cm/min</a:t>
            </a:r>
          </a:p>
        </p:txBody>
      </p:sp>
      <p:sp>
        <p:nvSpPr>
          <p:cNvPr id="56361" name="Rectangle 41"/>
          <p:cNvSpPr>
            <a:spLocks noChangeArrowheads="1"/>
          </p:cNvSpPr>
          <p:nvPr/>
        </p:nvSpPr>
        <p:spPr bwMode="auto">
          <a:xfrm>
            <a:off x="1116013" y="2420938"/>
            <a:ext cx="5905500" cy="3673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6340" name="Text Box 20"/>
          <p:cNvSpPr txBox="1">
            <a:spLocks noChangeArrowheads="1"/>
          </p:cNvSpPr>
          <p:nvPr/>
        </p:nvSpPr>
        <p:spPr bwMode="auto">
          <a:xfrm>
            <a:off x="6588124" y="2349500"/>
            <a:ext cx="2232348" cy="3108543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" sz="1800" b="0" dirty="0">
                <a:effectLst/>
              </a:rPr>
              <a:t>CMM aparecen 2hs después de </a:t>
            </a:r>
            <a:r>
              <a:rPr lang="es-ES" sz="1800" b="0" dirty="0" smtClean="0">
                <a:effectLst/>
              </a:rPr>
              <a:t>comer, duran </a:t>
            </a:r>
            <a:r>
              <a:rPr lang="es-ES" sz="1800" b="0" dirty="0">
                <a:effectLst/>
              </a:rPr>
              <a:t>90 min </a:t>
            </a:r>
          </a:p>
          <a:p>
            <a:pPr algn="l"/>
            <a:endParaRPr lang="es-ES" sz="1200" dirty="0">
              <a:effectLst/>
            </a:endParaRPr>
          </a:p>
          <a:p>
            <a:pPr algn="l"/>
            <a:r>
              <a:rPr lang="es-ES" sz="2000" dirty="0" smtClean="0">
                <a:effectLst/>
              </a:rPr>
              <a:t>¡Desaparecen </a:t>
            </a:r>
            <a:r>
              <a:rPr lang="es-ES" sz="2000" dirty="0">
                <a:effectLst/>
              </a:rPr>
              <a:t>al comer!</a:t>
            </a:r>
          </a:p>
          <a:p>
            <a:pPr algn="l"/>
            <a:endParaRPr lang="es-ES" sz="1800" dirty="0">
              <a:effectLst/>
            </a:endParaRPr>
          </a:p>
          <a:p>
            <a:pPr algn="l"/>
            <a:r>
              <a:rPr lang="es-ES" sz="1800" b="0" dirty="0">
                <a:effectLst/>
              </a:rPr>
              <a:t>CMM persisten luego </a:t>
            </a:r>
            <a:r>
              <a:rPr lang="es-ES" sz="1800" b="0" dirty="0" smtClean="0">
                <a:effectLst/>
              </a:rPr>
              <a:t>de seccionar </a:t>
            </a:r>
            <a:r>
              <a:rPr lang="es-ES" sz="1800" b="0" dirty="0">
                <a:solidFill>
                  <a:srgbClr val="0000FF"/>
                </a:solidFill>
                <a:effectLst/>
              </a:rPr>
              <a:t>n. vago </a:t>
            </a:r>
            <a:r>
              <a:rPr lang="es-ES" sz="1800" b="0" dirty="0">
                <a:effectLst/>
              </a:rPr>
              <a:t>y </a:t>
            </a:r>
            <a:r>
              <a:rPr lang="es-ES" sz="1800" b="0" dirty="0">
                <a:solidFill>
                  <a:srgbClr val="C00000"/>
                </a:solidFill>
                <a:effectLst/>
              </a:rPr>
              <a:t>n. </a:t>
            </a:r>
            <a:r>
              <a:rPr lang="es-ES" sz="1800" b="0" dirty="0" err="1">
                <a:solidFill>
                  <a:srgbClr val="C00000"/>
                </a:solidFill>
                <a:effectLst/>
              </a:rPr>
              <a:t>esplácnicos</a:t>
            </a:r>
            <a:endParaRPr lang="es-ES" sz="1800" b="0" dirty="0">
              <a:solidFill>
                <a:srgbClr val="C00000"/>
              </a:solidFill>
              <a:effectLst/>
            </a:endParaRPr>
          </a:p>
        </p:txBody>
      </p:sp>
      <p:sp>
        <p:nvSpPr>
          <p:cNvPr id="56371" name="Text Box 51"/>
          <p:cNvSpPr txBox="1">
            <a:spLocks noChangeArrowheads="1"/>
          </p:cNvSpPr>
          <p:nvPr/>
        </p:nvSpPr>
        <p:spPr bwMode="auto">
          <a:xfrm>
            <a:off x="4151313" y="2349500"/>
            <a:ext cx="8413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90 min</a:t>
            </a:r>
          </a:p>
        </p:txBody>
      </p:sp>
      <p:sp>
        <p:nvSpPr>
          <p:cNvPr id="27" name="26 Rectángulo"/>
          <p:cNvSpPr/>
          <p:nvPr/>
        </p:nvSpPr>
        <p:spPr>
          <a:xfrm>
            <a:off x="49448" y="6524625"/>
            <a:ext cx="619236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000" dirty="0" err="1">
                <a:effectLst/>
              </a:rPr>
              <a:t>Ganong’s</a:t>
            </a:r>
            <a:r>
              <a:rPr lang="en-US" sz="1000" dirty="0">
                <a:effectLst/>
              </a:rPr>
              <a:t> </a:t>
            </a:r>
            <a:r>
              <a:rPr lang="en-US" sz="1000" i="1" dirty="0">
                <a:effectLst/>
              </a:rPr>
              <a:t>Review of Medical Physiology</a:t>
            </a:r>
            <a:r>
              <a:rPr lang="en-US" sz="1000" dirty="0">
                <a:effectLst/>
              </a:rPr>
              <a:t>. 23</a:t>
            </a:r>
            <a:r>
              <a:rPr lang="en-US" sz="1000" baseline="30000" dirty="0">
                <a:effectLst/>
              </a:rPr>
              <a:t>er</a:t>
            </a:r>
            <a:r>
              <a:rPr lang="en-US" sz="1000" dirty="0">
                <a:effectLst/>
              </a:rPr>
              <a:t> Edition. Lange Medical Books/ McGraw-Hill, 2010. </a:t>
            </a:r>
            <a:endParaRPr lang="es-VE" sz="1000" dirty="0">
              <a:effectLst/>
            </a:endParaRP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563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6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56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54" grpId="0"/>
      <p:bldP spid="56347" grpId="0"/>
      <p:bldP spid="56348" grpId="0"/>
      <p:bldP spid="56353" grpId="0"/>
      <p:bldP spid="56349" grpId="0"/>
      <p:bldP spid="56364" grpId="0"/>
      <p:bldP spid="56366" grpId="0"/>
      <p:bldP spid="56367" grpId="0" animBg="1"/>
      <p:bldP spid="5636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9" name="Picture 5" descr="img32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06" t="16563" r="2734" b="27904"/>
          <a:stretch>
            <a:fillRect/>
          </a:stretch>
        </p:blipFill>
        <p:spPr>
          <a:xfrm>
            <a:off x="250825" y="958850"/>
            <a:ext cx="4968875" cy="41989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7362" name="Rectangle 18"/>
          <p:cNvSpPr>
            <a:spLocks noChangeArrowheads="1"/>
          </p:cNvSpPr>
          <p:nvPr/>
        </p:nvSpPr>
        <p:spPr bwMode="auto">
          <a:xfrm>
            <a:off x="6443663" y="0"/>
            <a:ext cx="1873250" cy="11255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7361" name="Text Box 17"/>
          <p:cNvSpPr txBox="1">
            <a:spLocks noChangeArrowheads="1"/>
          </p:cNvSpPr>
          <p:nvPr/>
        </p:nvSpPr>
        <p:spPr bwMode="auto">
          <a:xfrm>
            <a:off x="2887663" y="1028700"/>
            <a:ext cx="193675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8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¿Cómo se </a:t>
            </a:r>
          </a:p>
          <a:p>
            <a:r>
              <a:rPr lang="es-ES" sz="28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eliminan?</a:t>
            </a:r>
          </a:p>
        </p:txBody>
      </p:sp>
      <p:sp>
        <p:nvSpPr>
          <p:cNvPr id="57363" name="Rectangle 19"/>
          <p:cNvSpPr>
            <a:spLocks noChangeArrowheads="1"/>
          </p:cNvSpPr>
          <p:nvPr/>
        </p:nvSpPr>
        <p:spPr bwMode="auto">
          <a:xfrm>
            <a:off x="0" y="2492375"/>
            <a:ext cx="863600" cy="865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7367" name="Rectangle 23"/>
          <p:cNvSpPr>
            <a:spLocks noChangeArrowheads="1"/>
          </p:cNvSpPr>
          <p:nvPr/>
        </p:nvSpPr>
        <p:spPr bwMode="auto">
          <a:xfrm>
            <a:off x="2700338" y="4724400"/>
            <a:ext cx="2519362" cy="8207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7366" name="Text Box 22"/>
          <p:cNvSpPr txBox="1">
            <a:spLocks noChangeArrowheads="1"/>
          </p:cNvSpPr>
          <p:nvPr/>
        </p:nvSpPr>
        <p:spPr bwMode="auto">
          <a:xfrm>
            <a:off x="5076825" y="2636838"/>
            <a:ext cx="3024188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CUERPOS no digeribles se vacían con secreciones y células descamadas</a:t>
            </a:r>
          </a:p>
        </p:txBody>
      </p:sp>
      <p:sp>
        <p:nvSpPr>
          <p:cNvPr id="57375" name="Rectangle 31"/>
          <p:cNvSpPr>
            <a:spLocks noChangeArrowheads="1"/>
          </p:cNvSpPr>
          <p:nvPr/>
        </p:nvSpPr>
        <p:spPr bwMode="auto">
          <a:xfrm>
            <a:off x="5651500" y="476250"/>
            <a:ext cx="2908300" cy="376238"/>
          </a:xfrm>
          <a:prstGeom prst="rect">
            <a:avLst/>
          </a:prstGeom>
          <a:solidFill>
            <a:srgbClr val="FFBC79"/>
          </a:solidFill>
          <a:ln w="9525">
            <a:solidFill>
              <a:srgbClr val="F67B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es-ES" sz="1800">
                <a:effectLst/>
              </a:rPr>
              <a:t>Fase INTERDIGESTIVA</a:t>
            </a:r>
          </a:p>
        </p:txBody>
      </p:sp>
      <p:sp>
        <p:nvSpPr>
          <p:cNvPr id="57376" name="Text Box 32"/>
          <p:cNvSpPr txBox="1">
            <a:spLocks noChangeArrowheads="1"/>
          </p:cNvSpPr>
          <p:nvPr/>
        </p:nvSpPr>
        <p:spPr bwMode="auto">
          <a:xfrm>
            <a:off x="7750903" y="932152"/>
            <a:ext cx="812800" cy="425450"/>
          </a:xfrm>
          <a:prstGeom prst="rect">
            <a:avLst/>
          </a:prstGeom>
          <a:solidFill>
            <a:srgbClr val="FFD5AB"/>
          </a:solidFill>
          <a:ln w="28575">
            <a:solidFill>
              <a:srgbClr val="E271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>
                <a:effectLst/>
              </a:rPr>
              <a:t>CMM</a:t>
            </a:r>
          </a:p>
        </p:txBody>
      </p:sp>
      <p:sp>
        <p:nvSpPr>
          <p:cNvPr id="57365" name="Text Box 21"/>
          <p:cNvSpPr txBox="1">
            <a:spLocks noChangeArrowheads="1"/>
          </p:cNvSpPr>
          <p:nvPr/>
        </p:nvSpPr>
        <p:spPr bwMode="auto">
          <a:xfrm>
            <a:off x="5494338" y="1820863"/>
            <a:ext cx="1930400" cy="73025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Limpieza,</a:t>
            </a:r>
          </a:p>
          <a:p>
            <a:r>
              <a:rPr lang="es-ES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mantenimiento</a:t>
            </a:r>
          </a:p>
        </p:txBody>
      </p:sp>
      <p:pic>
        <p:nvPicPr>
          <p:cNvPr id="57353" name="Picture 9" descr="una moneda en el estomago"/>
          <p:cNvPicPr>
            <a:picLocks noChangeAspect="1" noChangeArrowheads="1"/>
          </p:cNvPicPr>
          <p:nvPr/>
        </p:nvPicPr>
        <p:blipFill>
          <a:blip r:embed="rId3">
            <a:lum bright="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3644900"/>
            <a:ext cx="2447925" cy="2376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357" name="Picture 13" descr="zarcillo de perla ingerido con pasta inadvertidamente, oscuro por acido"/>
          <p:cNvPicPr>
            <a:picLocks noChangeAspect="1" noChangeArrowheads="1"/>
          </p:cNvPicPr>
          <p:nvPr/>
        </p:nvPicPr>
        <p:blipFill>
          <a:blip r:embed="rId4">
            <a:lum brigh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3644900"/>
            <a:ext cx="2449513" cy="2378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377" name="Line 33"/>
          <p:cNvSpPr>
            <a:spLocks noChangeShapeType="1"/>
          </p:cNvSpPr>
          <p:nvPr/>
        </p:nvSpPr>
        <p:spPr bwMode="auto">
          <a:xfrm>
            <a:off x="3924300" y="1916113"/>
            <a:ext cx="0" cy="360362"/>
          </a:xfrm>
          <a:prstGeom prst="line">
            <a:avLst/>
          </a:prstGeom>
          <a:noFill/>
          <a:ln w="28575">
            <a:solidFill>
              <a:srgbClr val="CC33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7378" name="Text Box 34"/>
          <p:cNvSpPr txBox="1">
            <a:spLocks noChangeArrowheads="1"/>
          </p:cNvSpPr>
          <p:nvPr/>
        </p:nvSpPr>
        <p:spPr bwMode="auto">
          <a:xfrm>
            <a:off x="395288" y="5013325"/>
            <a:ext cx="2808287" cy="946150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2800" b="0"/>
              <a:t>¡Apertura total </a:t>
            </a:r>
          </a:p>
          <a:p>
            <a:r>
              <a:rPr lang="es-ES_tradnl" sz="2800" b="0"/>
              <a:t>del píloro!</a:t>
            </a:r>
          </a:p>
        </p:txBody>
      </p:sp>
      <p:sp>
        <p:nvSpPr>
          <p:cNvPr id="57379" name="Oval 35"/>
          <p:cNvSpPr>
            <a:spLocks noChangeArrowheads="1"/>
          </p:cNvSpPr>
          <p:nvPr/>
        </p:nvSpPr>
        <p:spPr bwMode="auto">
          <a:xfrm>
            <a:off x="611188" y="4005263"/>
            <a:ext cx="144462" cy="5762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7380" name="Text Box 36"/>
          <p:cNvSpPr txBox="1">
            <a:spLocks noChangeArrowheads="1"/>
          </p:cNvSpPr>
          <p:nvPr/>
        </p:nvSpPr>
        <p:spPr bwMode="auto">
          <a:xfrm>
            <a:off x="611188" y="6207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2017 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61" grpId="0"/>
      <p:bldP spid="57366" grpId="0"/>
      <p:bldP spid="57365" grpId="0" animBg="1"/>
      <p:bldP spid="57377" grpId="0" animBg="1"/>
      <p:bldP spid="57378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4" name="Rectangle 4"/>
          <p:cNvSpPr>
            <a:spLocks noChangeArrowheads="1"/>
          </p:cNvSpPr>
          <p:nvPr/>
        </p:nvSpPr>
        <p:spPr bwMode="auto">
          <a:xfrm>
            <a:off x="6142408" y="636685"/>
            <a:ext cx="2287588" cy="369332"/>
          </a:xfrm>
          <a:prstGeom prst="rect">
            <a:avLst/>
          </a:prstGeom>
          <a:solidFill>
            <a:srgbClr val="8FCCD1"/>
          </a:solidFill>
          <a:ln w="28575">
            <a:solidFill>
              <a:srgbClr val="007673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457200" indent="-457200" algn="l"/>
            <a:r>
              <a:rPr lang="es-ES" sz="1800" dirty="0">
                <a:effectLst/>
              </a:rPr>
              <a:t>III. MOTILIDAD</a:t>
            </a:r>
          </a:p>
        </p:txBody>
      </p:sp>
      <p:sp>
        <p:nvSpPr>
          <p:cNvPr id="194565" name="Text Box 5"/>
          <p:cNvSpPr txBox="1">
            <a:spLocks noChangeArrowheads="1"/>
          </p:cNvSpPr>
          <p:nvPr/>
        </p:nvSpPr>
        <p:spPr bwMode="auto">
          <a:xfrm>
            <a:off x="6962299" y="1110094"/>
            <a:ext cx="1508746" cy="707886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767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 dirty="0"/>
              <a:t>Regulación </a:t>
            </a:r>
            <a:endParaRPr lang="es-ES" sz="2000" b="0" dirty="0" smtClean="0"/>
          </a:p>
          <a:p>
            <a:r>
              <a:rPr lang="es-ES" sz="2000" b="0" dirty="0" smtClean="0"/>
              <a:t>SNA</a:t>
            </a:r>
            <a:endParaRPr lang="es-ES" sz="2000" b="0" dirty="0"/>
          </a:p>
        </p:txBody>
      </p:sp>
      <p:sp>
        <p:nvSpPr>
          <p:cNvPr id="194566" name="Text Box 6"/>
          <p:cNvSpPr txBox="1">
            <a:spLocks noChangeArrowheads="1"/>
          </p:cNvSpPr>
          <p:nvPr/>
        </p:nvSpPr>
        <p:spPr bwMode="auto">
          <a:xfrm>
            <a:off x="1041400" y="2668588"/>
            <a:ext cx="3530600" cy="1377950"/>
          </a:xfrm>
          <a:prstGeom prst="rect">
            <a:avLst/>
          </a:prstGeom>
          <a:solidFill>
            <a:srgbClr val="AFCAFF"/>
          </a:solidFill>
          <a:ln w="38100">
            <a:solidFill>
              <a:schemeClr val="accent2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pPr algn="l"/>
            <a:r>
              <a:rPr lang="es-ES" sz="2000" dirty="0">
                <a:solidFill>
                  <a:srgbClr val="0000CC"/>
                </a:solidFill>
                <a:effectLst/>
              </a:rPr>
              <a:t>PARASIMPÁTICO</a:t>
            </a:r>
            <a:r>
              <a:rPr lang="es-ES" sz="2000" dirty="0">
                <a:effectLst/>
              </a:rPr>
              <a:t>:</a:t>
            </a:r>
            <a:r>
              <a:rPr lang="es-ES" sz="2400" dirty="0">
                <a:effectLst/>
              </a:rPr>
              <a:t> </a:t>
            </a:r>
          </a:p>
          <a:p>
            <a:pPr algn="l"/>
            <a:endParaRPr lang="es-ES" sz="1000" b="0" dirty="0">
              <a:solidFill>
                <a:srgbClr val="CC0000"/>
              </a:solidFill>
              <a:effectLst/>
            </a:endParaRPr>
          </a:p>
          <a:p>
            <a:pPr algn="l"/>
            <a:r>
              <a:rPr lang="es-ES" sz="2400" dirty="0">
                <a:solidFill>
                  <a:srgbClr val="CC0000"/>
                </a:solidFill>
                <a:effectLst/>
              </a:rPr>
              <a:t>incrementa</a:t>
            </a:r>
            <a:r>
              <a:rPr lang="es-ES" sz="2400" b="0" dirty="0">
                <a:effectLst/>
              </a:rPr>
              <a:t> frecuencia y fuerza contracción</a:t>
            </a:r>
          </a:p>
        </p:txBody>
      </p:sp>
      <p:sp>
        <p:nvSpPr>
          <p:cNvPr id="194567" name="Text Box 7"/>
          <p:cNvSpPr txBox="1">
            <a:spLocks noChangeArrowheads="1"/>
          </p:cNvSpPr>
          <p:nvPr/>
        </p:nvSpPr>
        <p:spPr bwMode="auto">
          <a:xfrm>
            <a:off x="4859338" y="2698750"/>
            <a:ext cx="3295650" cy="1317625"/>
          </a:xfrm>
          <a:prstGeom prst="rect">
            <a:avLst/>
          </a:prstGeom>
          <a:solidFill>
            <a:srgbClr val="FFC1C1"/>
          </a:solidFill>
          <a:ln w="38100">
            <a:solidFill>
              <a:srgbClr val="CC0000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pPr algn="l"/>
            <a:r>
              <a:rPr lang="es-ES" sz="2000" dirty="0">
                <a:solidFill>
                  <a:srgbClr val="C00000"/>
                </a:solidFill>
                <a:effectLst/>
              </a:rPr>
              <a:t>SIMPÁTICO</a:t>
            </a:r>
            <a:r>
              <a:rPr lang="es-ES" sz="2000" dirty="0">
                <a:effectLst/>
              </a:rPr>
              <a:t>:</a:t>
            </a:r>
          </a:p>
          <a:p>
            <a:pPr algn="l"/>
            <a:r>
              <a:rPr lang="es-ES" sz="1000" dirty="0">
                <a:effectLst/>
              </a:rPr>
              <a:t> </a:t>
            </a:r>
          </a:p>
          <a:p>
            <a:pPr algn="l"/>
            <a:r>
              <a:rPr lang="es-ES" sz="2400" dirty="0">
                <a:solidFill>
                  <a:srgbClr val="4343D1"/>
                </a:solidFill>
                <a:effectLst/>
              </a:rPr>
              <a:t>disminuye</a:t>
            </a:r>
            <a:r>
              <a:rPr lang="es-ES" sz="2400" b="0" dirty="0">
                <a:effectLst/>
              </a:rPr>
              <a:t> frecuencia y fuerza contracción</a:t>
            </a:r>
          </a:p>
        </p:txBody>
      </p:sp>
      <p:sp>
        <p:nvSpPr>
          <p:cNvPr id="194571" name="Text Box 11"/>
          <p:cNvSpPr txBox="1">
            <a:spLocks noChangeArrowheads="1"/>
          </p:cNvSpPr>
          <p:nvPr/>
        </p:nvSpPr>
        <p:spPr bwMode="auto">
          <a:xfrm>
            <a:off x="2029083" y="4867463"/>
            <a:ext cx="1555234" cy="830997"/>
          </a:xfrm>
          <a:prstGeom prst="rect">
            <a:avLst/>
          </a:prstGeom>
          <a:solidFill>
            <a:srgbClr val="CFE9EB"/>
          </a:solidFill>
          <a:ln w="38100" algn="ctr">
            <a:solidFill>
              <a:srgbClr val="0000CC"/>
            </a:solidFill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  <a:extLst/>
        </p:spPr>
        <p:txBody>
          <a:bodyPr wrap="none">
            <a:spAutoFit/>
          </a:bodyPr>
          <a:lstStyle/>
          <a:p>
            <a:r>
              <a:rPr lang="es-ES" sz="2400" b="0" dirty="0"/>
              <a:t>Avance </a:t>
            </a:r>
            <a:endParaRPr lang="es-ES" sz="2400" b="0" dirty="0" smtClean="0"/>
          </a:p>
          <a:p>
            <a:r>
              <a:rPr lang="es-ES" sz="2400" b="0" dirty="0" err="1" smtClean="0"/>
              <a:t>orocaudal</a:t>
            </a:r>
            <a:endParaRPr lang="es-ES" sz="2400" b="0" dirty="0"/>
          </a:p>
        </p:txBody>
      </p:sp>
      <p:sp>
        <p:nvSpPr>
          <p:cNvPr id="194572" name="Text Box 12"/>
          <p:cNvSpPr txBox="1">
            <a:spLocks noChangeArrowheads="1"/>
          </p:cNvSpPr>
          <p:nvPr/>
        </p:nvSpPr>
        <p:spPr bwMode="auto">
          <a:xfrm>
            <a:off x="5601124" y="4827314"/>
            <a:ext cx="1685078" cy="830997"/>
          </a:xfrm>
          <a:prstGeom prst="rect">
            <a:avLst/>
          </a:prstGeom>
          <a:solidFill>
            <a:srgbClr val="FFD9EC"/>
          </a:solidFill>
          <a:ln w="38100" algn="ctr">
            <a:solidFill>
              <a:srgbClr val="C00000"/>
            </a:solidFill>
            <a:miter lim="800000"/>
            <a:headEnd/>
            <a:tailEnd/>
          </a:ln>
          <a:effectLst>
            <a:glow rad="101600">
              <a:srgbClr val="FF5050">
                <a:alpha val="60000"/>
              </a:srgbClr>
            </a:glow>
          </a:effectLst>
          <a:extLst/>
        </p:spPr>
        <p:txBody>
          <a:bodyPr wrap="none">
            <a:spAutoFit/>
          </a:bodyPr>
          <a:lstStyle/>
          <a:p>
            <a:r>
              <a:rPr lang="es-ES" sz="2400" b="0" dirty="0"/>
              <a:t>Cierre de </a:t>
            </a:r>
            <a:endParaRPr lang="es-ES" sz="2400" b="0" dirty="0" smtClean="0"/>
          </a:p>
          <a:p>
            <a:r>
              <a:rPr lang="es-ES" sz="2400" b="0" dirty="0" smtClean="0"/>
              <a:t>esfínteres</a:t>
            </a:r>
            <a:endParaRPr lang="es-ES" sz="2400" b="0" dirty="0"/>
          </a:p>
        </p:txBody>
      </p:sp>
      <p:cxnSp>
        <p:nvCxnSpPr>
          <p:cNvPr id="3" name="2 Conector recto de flecha"/>
          <p:cNvCxnSpPr>
            <a:stCxn id="194566" idx="2"/>
          </p:cNvCxnSpPr>
          <p:nvPr/>
        </p:nvCxnSpPr>
        <p:spPr bwMode="auto">
          <a:xfrm>
            <a:off x="2806700" y="4046538"/>
            <a:ext cx="0" cy="750614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10 Conector recto de flecha"/>
          <p:cNvCxnSpPr>
            <a:endCxn id="194572" idx="0"/>
          </p:cNvCxnSpPr>
          <p:nvPr/>
        </p:nvCxnSpPr>
        <p:spPr bwMode="auto">
          <a:xfrm>
            <a:off x="6441849" y="4005064"/>
            <a:ext cx="1814" cy="822250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Text Box 36"/>
          <p:cNvSpPr txBox="1">
            <a:spLocks noChangeArrowheads="1"/>
          </p:cNvSpPr>
          <p:nvPr/>
        </p:nvSpPr>
        <p:spPr bwMode="auto">
          <a:xfrm>
            <a:off x="929804" y="1817628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66" grpId="0" animBg="1"/>
      <p:bldP spid="194567" grpId="0" animBg="1"/>
      <p:bldP spid="194571" grpId="0" animBg="1"/>
      <p:bldP spid="194572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858" name="Picture 2" descr="gutthumb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849313"/>
            <a:ext cx="2908300" cy="5157787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9859" name="Oval 3"/>
          <p:cNvSpPr>
            <a:spLocks noChangeArrowheads="1"/>
          </p:cNvSpPr>
          <p:nvPr/>
        </p:nvSpPr>
        <p:spPr bwMode="auto">
          <a:xfrm>
            <a:off x="4932363" y="620713"/>
            <a:ext cx="3168650" cy="23749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9860" name="Text Box 4"/>
          <p:cNvSpPr txBox="1">
            <a:spLocks noChangeArrowheads="1"/>
          </p:cNvSpPr>
          <p:nvPr/>
        </p:nvSpPr>
        <p:spPr bwMode="auto">
          <a:xfrm>
            <a:off x="808171" y="2758281"/>
            <a:ext cx="2948549" cy="2000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endParaRPr lang="es-ES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/>
            <a:r>
              <a:rPr lang="es-ES" dirty="0">
                <a:effectLst/>
              </a:rPr>
              <a:t>I.  </a:t>
            </a:r>
            <a:r>
              <a:rPr lang="es-ES" sz="1400" dirty="0" smtClean="0">
                <a:effectLst/>
              </a:rPr>
              <a:t>GENERALIDADES</a:t>
            </a:r>
            <a:endParaRPr lang="es-ES" sz="1400" dirty="0">
              <a:effectLst/>
            </a:endParaRPr>
          </a:p>
          <a:p>
            <a:pPr algn="l"/>
            <a:endParaRPr lang="es-ES" sz="1400" dirty="0">
              <a:effectLst/>
            </a:endParaRPr>
          </a:p>
          <a:p>
            <a:pPr algn="l"/>
            <a:r>
              <a:rPr lang="es-ES" sz="1400" dirty="0">
                <a:effectLst/>
              </a:rPr>
              <a:t>II. SECRECIÓN GÁSTRICA</a:t>
            </a:r>
          </a:p>
          <a:p>
            <a:pPr algn="l"/>
            <a:endParaRPr lang="es-ES" sz="1400" dirty="0">
              <a:effectLst/>
            </a:endParaRPr>
          </a:p>
          <a:p>
            <a:pPr algn="l"/>
            <a:r>
              <a:rPr lang="es-ES" sz="1400" dirty="0">
                <a:effectLst/>
              </a:rPr>
              <a:t>III. MOTILIDAD GÁSTRICA</a:t>
            </a:r>
          </a:p>
          <a:p>
            <a:pPr algn="l"/>
            <a:endParaRPr lang="es-ES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/>
            <a:r>
              <a:rPr lang="es-ES" sz="2000" dirty="0">
                <a:effectLst/>
              </a:rPr>
              <a:t>IV. </a:t>
            </a:r>
            <a:r>
              <a:rPr lang="es-ES" sz="2000" dirty="0" smtClean="0">
                <a:effectLst/>
              </a:rPr>
              <a:t>ALTERACIONES</a:t>
            </a:r>
            <a:r>
              <a:rPr lang="es-ES" sz="1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endParaRPr lang="es-MX" sz="1000" b="0" dirty="0">
              <a:effectLst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2017  ULA</a:t>
            </a:r>
            <a:endParaRPr lang="es-ES" sz="900" dirty="0"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808171" y="1988840"/>
            <a:ext cx="1409360" cy="769441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400" dirty="0">
                <a:effectLst/>
              </a:rPr>
              <a:t>TEMA </a:t>
            </a:r>
            <a:r>
              <a:rPr lang="es-ES" sz="2400" dirty="0" smtClean="0">
                <a:effectLst/>
              </a:rPr>
              <a:t>4</a:t>
            </a:r>
          </a:p>
          <a:p>
            <a:pPr algn="l"/>
            <a:r>
              <a:rPr lang="es-ES" sz="2000" dirty="0">
                <a:effectLst/>
              </a:rPr>
              <a:t>E</a:t>
            </a:r>
            <a:r>
              <a:rPr lang="es-ES" sz="2000" dirty="0" smtClean="0">
                <a:effectLst/>
              </a:rPr>
              <a:t>stómago</a:t>
            </a:r>
            <a:endParaRPr lang="es-ES" sz="2000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Text Box 2"/>
          <p:cNvSpPr txBox="1">
            <a:spLocks noChangeArrowheads="1"/>
          </p:cNvSpPr>
          <p:nvPr/>
        </p:nvSpPr>
        <p:spPr bwMode="auto">
          <a:xfrm>
            <a:off x="3178829" y="908720"/>
            <a:ext cx="2786340" cy="400110"/>
          </a:xfrm>
          <a:prstGeom prst="rect">
            <a:avLst/>
          </a:prstGeom>
          <a:solidFill>
            <a:srgbClr val="7BC3C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0" dirty="0"/>
              <a:t>IV. </a:t>
            </a:r>
            <a:r>
              <a:rPr lang="es-ES" sz="2000" b="0" dirty="0" smtClean="0"/>
              <a:t>ALTERACIONES</a:t>
            </a:r>
            <a:endParaRPr lang="es-ES" sz="2000" b="0" dirty="0"/>
          </a:p>
        </p:txBody>
      </p:sp>
      <p:sp>
        <p:nvSpPr>
          <p:cNvPr id="250883" name="Text Box 3"/>
          <p:cNvSpPr txBox="1">
            <a:spLocks noChangeArrowheads="1"/>
          </p:cNvSpPr>
          <p:nvPr/>
        </p:nvSpPr>
        <p:spPr bwMode="auto">
          <a:xfrm>
            <a:off x="2581708" y="1556792"/>
            <a:ext cx="3861955" cy="4431983"/>
          </a:xfrm>
          <a:prstGeom prst="rect">
            <a:avLst/>
          </a:prstGeom>
          <a:solidFill>
            <a:srgbClr val="D6ECEE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arabicPeriod"/>
            </a:pPr>
            <a:endParaRPr lang="es-ES" sz="1000" b="0" dirty="0">
              <a:effectLst/>
              <a:latin typeface="Comic Sans MS" pitchFamily="66" charset="0"/>
            </a:endParaRPr>
          </a:p>
          <a:p>
            <a:pPr marL="0" indent="0"/>
            <a:r>
              <a:rPr lang="es-ES" sz="2000" b="0" dirty="0" smtClean="0">
                <a:effectLst/>
                <a:latin typeface="Comic Sans MS" pitchFamily="66" charset="0"/>
              </a:rPr>
              <a:t>1.  Reflejo </a:t>
            </a:r>
            <a:r>
              <a:rPr lang="es-ES" sz="2000" b="0" dirty="0">
                <a:effectLst/>
                <a:latin typeface="Comic Sans MS" pitchFamily="66" charset="0"/>
              </a:rPr>
              <a:t>del </a:t>
            </a:r>
            <a:r>
              <a:rPr lang="es-ES" sz="2000" b="0" dirty="0" smtClean="0">
                <a:effectLst/>
                <a:latin typeface="Comic Sans MS" pitchFamily="66" charset="0"/>
              </a:rPr>
              <a:t>Vómito</a:t>
            </a:r>
          </a:p>
          <a:p>
            <a:pPr marL="457200" indent="-457200">
              <a:buAutoNum type="arabicPeriod"/>
            </a:pPr>
            <a:endParaRPr lang="es-ES" sz="800" b="0" dirty="0" smtClean="0">
              <a:effectLst/>
              <a:latin typeface="Comic Sans MS" pitchFamily="66" charset="0"/>
            </a:endParaRPr>
          </a:p>
          <a:p>
            <a:pPr marL="0" indent="0">
              <a:buSzPct val="150000"/>
            </a:pPr>
            <a:r>
              <a:rPr lang="es-ES" sz="2000" b="0" dirty="0" smtClean="0">
                <a:effectLst/>
                <a:latin typeface="Comic Sans MS" pitchFamily="66" charset="0"/>
              </a:rPr>
              <a:t>2. </a:t>
            </a:r>
            <a:r>
              <a:rPr lang="es-ES" sz="2000" b="0" dirty="0" smtClean="0">
                <a:latin typeface="Comic Sans MS" pitchFamily="66" charset="0"/>
              </a:rPr>
              <a:t>Úlcera Péptica</a:t>
            </a:r>
          </a:p>
          <a:p>
            <a:pPr marL="0" indent="0">
              <a:buSzPct val="150000"/>
            </a:pPr>
            <a:endParaRPr lang="es-ES" sz="800" b="0" dirty="0" smtClean="0">
              <a:effectLst/>
              <a:latin typeface="Comic Sans MS" pitchFamily="66" charset="0"/>
            </a:endParaRPr>
          </a:p>
          <a:p>
            <a:pPr marL="0" indent="0">
              <a:buSzPct val="150000"/>
            </a:pPr>
            <a:r>
              <a:rPr lang="es-ES" sz="2000" b="0" dirty="0" smtClean="0">
                <a:effectLst/>
                <a:latin typeface="Comic Sans MS" pitchFamily="66" charset="0"/>
              </a:rPr>
              <a:t>3. Efecto </a:t>
            </a:r>
            <a:r>
              <a:rPr lang="es-ES" sz="2000" b="0" dirty="0">
                <a:effectLst/>
                <a:latin typeface="Comic Sans MS" pitchFamily="66" charset="0"/>
              </a:rPr>
              <a:t>de </a:t>
            </a:r>
            <a:r>
              <a:rPr lang="es-ES" sz="2000" b="0" dirty="0" smtClean="0">
                <a:effectLst/>
                <a:latin typeface="Comic Sans MS" pitchFamily="66" charset="0"/>
              </a:rPr>
              <a:t>Drogas</a:t>
            </a:r>
          </a:p>
          <a:p>
            <a:pPr marL="0" indent="0">
              <a:buSzPct val="150000"/>
            </a:pPr>
            <a:endParaRPr lang="es-ES" sz="800" b="0" dirty="0" smtClean="0">
              <a:effectLst/>
              <a:latin typeface="Comic Sans MS" pitchFamily="66" charset="0"/>
            </a:endParaRPr>
          </a:p>
          <a:p>
            <a:pPr marL="0" indent="0">
              <a:buSzPct val="150000"/>
            </a:pPr>
            <a:r>
              <a:rPr lang="es-ES" sz="2000" b="0" dirty="0" smtClean="0">
                <a:effectLst/>
                <a:latin typeface="Comic Sans MS" pitchFamily="66" charset="0"/>
              </a:rPr>
              <a:t>4. Dolor </a:t>
            </a:r>
            <a:r>
              <a:rPr lang="es-ES" sz="2000" b="0" dirty="0">
                <a:effectLst/>
                <a:latin typeface="Comic Sans MS" pitchFamily="66" charset="0"/>
              </a:rPr>
              <a:t>A</a:t>
            </a:r>
            <a:r>
              <a:rPr lang="es-ES" sz="2000" b="0" dirty="0" smtClean="0">
                <a:effectLst/>
                <a:latin typeface="Comic Sans MS" pitchFamily="66" charset="0"/>
              </a:rPr>
              <a:t>bdominal Epigástrico</a:t>
            </a:r>
          </a:p>
          <a:p>
            <a:pPr marL="0" indent="0">
              <a:buSzPct val="150000"/>
            </a:pPr>
            <a:endParaRPr lang="es-ES" sz="800" b="0" dirty="0" smtClean="0">
              <a:effectLst/>
              <a:latin typeface="Comic Sans MS" pitchFamily="66" charset="0"/>
            </a:endParaRPr>
          </a:p>
          <a:p>
            <a:pPr marL="0" indent="0">
              <a:buSzPct val="150000"/>
            </a:pPr>
            <a:r>
              <a:rPr lang="es-ES" sz="2000" b="0" dirty="0" smtClean="0">
                <a:effectLst/>
                <a:latin typeface="Comic Sans MS" pitchFamily="66" charset="0"/>
              </a:rPr>
              <a:t>5. </a:t>
            </a:r>
            <a:r>
              <a:rPr lang="es-ES" sz="2000" b="0" dirty="0" smtClean="0">
                <a:latin typeface="Comic Sans MS" pitchFamily="66" charset="0"/>
              </a:rPr>
              <a:t>Déficit Factor Intrínseco</a:t>
            </a:r>
          </a:p>
          <a:p>
            <a:pPr marL="0" indent="0">
              <a:buSzPct val="150000"/>
            </a:pPr>
            <a:endParaRPr lang="es-ES" sz="800" b="0" dirty="0">
              <a:effectLst/>
              <a:latin typeface="Comic Sans MS" pitchFamily="66" charset="0"/>
            </a:endParaRPr>
          </a:p>
          <a:p>
            <a:pPr marL="0" indent="0">
              <a:buSzPct val="150000"/>
            </a:pPr>
            <a:r>
              <a:rPr lang="es-ES" sz="2000" b="0" dirty="0" smtClean="0">
                <a:effectLst/>
                <a:latin typeface="Comic Sans MS" pitchFamily="66" charset="0"/>
              </a:rPr>
              <a:t>6. </a:t>
            </a:r>
            <a:r>
              <a:rPr lang="es-ES" sz="2000" b="0" dirty="0" smtClean="0">
                <a:latin typeface="Comic Sans MS" pitchFamily="66" charset="0"/>
              </a:rPr>
              <a:t>Efectos de Gastrectomía</a:t>
            </a:r>
          </a:p>
          <a:p>
            <a:pPr marL="0" indent="0">
              <a:buSzPct val="150000"/>
            </a:pPr>
            <a:endParaRPr lang="es-ES" sz="800" b="0" dirty="0" smtClean="0">
              <a:effectLst/>
              <a:latin typeface="Comic Sans MS" pitchFamily="66" charset="0"/>
            </a:endParaRPr>
          </a:p>
          <a:p>
            <a:pPr marL="0" indent="0">
              <a:buSzPct val="150000"/>
            </a:pPr>
            <a:r>
              <a:rPr lang="es-ES" sz="2000" b="0" dirty="0" smtClean="0">
                <a:effectLst/>
                <a:latin typeface="Comic Sans MS" pitchFamily="66" charset="0"/>
              </a:rPr>
              <a:t>7. Obstrucción Pilórica</a:t>
            </a:r>
          </a:p>
          <a:p>
            <a:pPr marL="0" indent="0">
              <a:buSzPct val="150000"/>
            </a:pPr>
            <a:endParaRPr lang="es-ES" sz="800" b="0" dirty="0" smtClean="0">
              <a:effectLst/>
              <a:latin typeface="Comic Sans MS" pitchFamily="66" charset="0"/>
            </a:endParaRPr>
          </a:p>
          <a:p>
            <a:pPr marL="0" indent="0">
              <a:buSzPct val="150000"/>
            </a:pPr>
            <a:r>
              <a:rPr lang="es-ES" sz="2000" b="0" dirty="0" smtClean="0">
                <a:effectLst/>
                <a:latin typeface="Comic Sans MS" pitchFamily="66" charset="0"/>
              </a:rPr>
              <a:t>8. Aerofagia, Eructación</a:t>
            </a:r>
          </a:p>
          <a:p>
            <a:pPr marL="0" indent="0">
              <a:buSzPct val="150000"/>
            </a:pPr>
            <a:endParaRPr lang="es-ES" sz="800" b="0" dirty="0" smtClean="0">
              <a:effectLst/>
              <a:latin typeface="Comic Sans MS" pitchFamily="66" charset="0"/>
            </a:endParaRPr>
          </a:p>
          <a:p>
            <a:pPr marL="0" indent="0">
              <a:buSzPct val="150000"/>
            </a:pPr>
            <a:r>
              <a:rPr lang="es-ES" sz="2000" b="0" dirty="0" smtClean="0">
                <a:effectLst/>
                <a:latin typeface="Comic Sans MS" pitchFamily="66" charset="0"/>
              </a:rPr>
              <a:t>9. </a:t>
            </a:r>
            <a:r>
              <a:rPr lang="es-ES" sz="2000" b="0" dirty="0" err="1" smtClean="0">
                <a:effectLst/>
                <a:latin typeface="Comic Sans MS" pitchFamily="66" charset="0"/>
              </a:rPr>
              <a:t>Gastroparesis</a:t>
            </a:r>
            <a:endParaRPr lang="es-ES" sz="2000" b="0" dirty="0" smtClean="0">
              <a:effectLst/>
              <a:latin typeface="Comic Sans MS" pitchFamily="66" charset="0"/>
            </a:endParaRPr>
          </a:p>
          <a:p>
            <a:pPr marL="0" indent="0">
              <a:buSzPct val="150000"/>
            </a:pPr>
            <a:endParaRPr lang="es-ES" sz="800" b="0" dirty="0" smtClean="0">
              <a:effectLst/>
              <a:latin typeface="Comic Sans MS" pitchFamily="66" charset="0"/>
            </a:endParaRPr>
          </a:p>
          <a:p>
            <a:pPr marL="0" indent="0">
              <a:buSzPct val="150000"/>
            </a:pPr>
            <a:r>
              <a:rPr lang="es-ES" sz="2000" b="0" dirty="0" smtClean="0">
                <a:effectLst/>
                <a:latin typeface="Comic Sans MS" pitchFamily="66" charset="0"/>
              </a:rPr>
              <a:t>10. Otros</a:t>
            </a:r>
            <a:endParaRPr lang="es-ES" sz="2000" b="0" dirty="0">
              <a:effectLst/>
              <a:latin typeface="Comic Sans MS" pitchFamily="66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66" name="Picture 6" descr="vomiting-man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370" y="28501"/>
            <a:ext cx="7123260" cy="661225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6967" name="Rectangle 7"/>
          <p:cNvSpPr>
            <a:spLocks noChangeArrowheads="1"/>
          </p:cNvSpPr>
          <p:nvPr/>
        </p:nvSpPr>
        <p:spPr bwMode="auto">
          <a:xfrm>
            <a:off x="754146" y="6601544"/>
            <a:ext cx="7664626" cy="230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n-US" sz="900" b="0" dirty="0" err="1">
                <a:effectLst/>
              </a:rPr>
              <a:t>Chishti</a:t>
            </a:r>
            <a:r>
              <a:rPr lang="en-US" sz="900" b="0" dirty="0">
                <a:effectLst/>
              </a:rPr>
              <a:t>, Hakim G.M., </a:t>
            </a:r>
            <a:r>
              <a:rPr lang="en-US" sz="900" b="0" i="1" dirty="0">
                <a:effectLst/>
              </a:rPr>
              <a:t>The Traditional Healer's Handbook - A Classic Guide to the Medicine of Avicenna</a:t>
            </a:r>
            <a:r>
              <a:rPr lang="en-US" sz="900" b="0" dirty="0">
                <a:effectLst/>
              </a:rPr>
              <a:t>, Healing Arts Press, Vermont 1988</a:t>
            </a:r>
            <a:endParaRPr lang="es-ES_tradnl" sz="900" b="0" dirty="0">
              <a:effectLst/>
            </a:endParaRPr>
          </a:p>
        </p:txBody>
      </p:sp>
      <p:sp>
        <p:nvSpPr>
          <p:cNvPr id="296962" name="Text Box 2"/>
          <p:cNvSpPr txBox="1">
            <a:spLocks noChangeArrowheads="1"/>
          </p:cNvSpPr>
          <p:nvPr/>
        </p:nvSpPr>
        <p:spPr bwMode="auto">
          <a:xfrm>
            <a:off x="7084753" y="131223"/>
            <a:ext cx="1334019" cy="83099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5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400" b="0" dirty="0" smtClean="0"/>
              <a:t>Reflejo </a:t>
            </a:r>
          </a:p>
          <a:p>
            <a:r>
              <a:rPr lang="es-ES" sz="2400" b="0" dirty="0" smtClean="0"/>
              <a:t>Vómito</a:t>
            </a:r>
            <a:endParaRPr lang="es-ES" sz="2400" b="0" dirty="0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-40013" y="6225262"/>
            <a:ext cx="105038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" sz="6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6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6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6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6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96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Text Box 2"/>
          <p:cNvSpPr txBox="1">
            <a:spLocks noChangeArrowheads="1"/>
          </p:cNvSpPr>
          <p:nvPr/>
        </p:nvSpPr>
        <p:spPr bwMode="auto">
          <a:xfrm>
            <a:off x="6571190" y="785813"/>
            <a:ext cx="2202846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 dirty="0" smtClean="0">
                <a:effectLst/>
              </a:rPr>
              <a:t>1. </a:t>
            </a:r>
            <a:r>
              <a:rPr lang="es-ES" sz="2000" b="0" dirty="0" smtClean="0">
                <a:effectLst/>
              </a:rPr>
              <a:t>Reflejo Vómito</a:t>
            </a:r>
            <a:endParaRPr lang="es-ES" sz="2000" b="0" dirty="0">
              <a:effectLst/>
            </a:endParaRPr>
          </a:p>
        </p:txBody>
      </p:sp>
      <p:sp>
        <p:nvSpPr>
          <p:cNvPr id="296963" name="Text Box 3"/>
          <p:cNvSpPr txBox="1">
            <a:spLocks noChangeArrowheads="1"/>
          </p:cNvSpPr>
          <p:nvPr/>
        </p:nvSpPr>
        <p:spPr bwMode="auto">
          <a:xfrm>
            <a:off x="6247382" y="354109"/>
            <a:ext cx="2526654" cy="369332"/>
          </a:xfrm>
          <a:prstGeom prst="rect">
            <a:avLst/>
          </a:prstGeom>
          <a:solidFill>
            <a:srgbClr val="7BC3C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dirty="0">
                <a:effectLst/>
              </a:rPr>
              <a:t>IV. </a:t>
            </a:r>
            <a:r>
              <a:rPr lang="es-ES" sz="1800" dirty="0" smtClean="0">
                <a:effectLst/>
              </a:rPr>
              <a:t>ALTERACIONES</a:t>
            </a:r>
            <a:endParaRPr lang="es-ES" sz="1800" dirty="0">
              <a:effectLst/>
            </a:endParaRPr>
          </a:p>
        </p:txBody>
      </p:sp>
      <p:sp>
        <p:nvSpPr>
          <p:cNvPr id="296964" name="Text Box 4"/>
          <p:cNvSpPr txBox="1">
            <a:spLocks noChangeArrowheads="1"/>
          </p:cNvSpPr>
          <p:nvPr/>
        </p:nvSpPr>
        <p:spPr bwMode="auto">
          <a:xfrm>
            <a:off x="5197349" y="2016124"/>
            <a:ext cx="3767139" cy="3631763"/>
          </a:xfrm>
          <a:prstGeom prst="rect">
            <a:avLst/>
          </a:prstGeom>
          <a:solidFill>
            <a:srgbClr val="FFDDDD"/>
          </a:solidFill>
          <a:ln w="19050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MX" sz="2000" b="0" dirty="0">
                <a:solidFill>
                  <a:srgbClr val="FF0000"/>
                </a:solidFill>
              </a:rPr>
              <a:t>*</a:t>
            </a:r>
            <a:r>
              <a:rPr lang="es-MX" sz="1800" b="0" dirty="0">
                <a:effectLst/>
              </a:rPr>
              <a:t> </a:t>
            </a:r>
            <a:r>
              <a:rPr lang="es-MX" sz="2000" b="0" dirty="0">
                <a:effectLst/>
              </a:rPr>
              <a:t>Es REFLEJO protector,</a:t>
            </a:r>
          </a:p>
          <a:p>
            <a:pPr algn="l"/>
            <a:r>
              <a:rPr lang="es-MX" sz="2000" b="0" dirty="0">
                <a:effectLst/>
              </a:rPr>
              <a:t>   desencadenado por muchos   </a:t>
            </a:r>
          </a:p>
          <a:p>
            <a:pPr algn="l"/>
            <a:r>
              <a:rPr lang="es-MX" sz="2000" b="0" dirty="0">
                <a:effectLst/>
              </a:rPr>
              <a:t>   factores, </a:t>
            </a:r>
            <a:r>
              <a:rPr lang="es-MX" sz="2000" b="0" dirty="0" smtClean="0">
                <a:effectLst/>
              </a:rPr>
              <a:t>uno de ellos por   </a:t>
            </a:r>
          </a:p>
          <a:p>
            <a:pPr algn="l"/>
            <a:r>
              <a:rPr lang="es-MX" sz="2000" b="0" dirty="0">
                <a:effectLst/>
              </a:rPr>
              <a:t> </a:t>
            </a:r>
            <a:r>
              <a:rPr lang="es-MX" sz="2000" b="0" dirty="0" smtClean="0">
                <a:effectLst/>
              </a:rPr>
              <a:t>  Ej.:</a:t>
            </a:r>
            <a:endParaRPr lang="es-MX" sz="2000" b="0" dirty="0">
              <a:effectLst/>
            </a:endParaRPr>
          </a:p>
          <a:p>
            <a:pPr algn="l"/>
            <a:endParaRPr lang="es-MX" sz="1400" b="0" dirty="0">
              <a:effectLst/>
            </a:endParaRPr>
          </a:p>
          <a:p>
            <a:pPr algn="l"/>
            <a:r>
              <a:rPr lang="es-MX" sz="2000" b="0" dirty="0">
                <a:effectLst/>
              </a:rPr>
              <a:t>    </a:t>
            </a:r>
            <a:r>
              <a:rPr lang="es-MX" sz="2000" b="0" dirty="0">
                <a:solidFill>
                  <a:srgbClr val="CC0000"/>
                </a:solidFill>
                <a:effectLst/>
              </a:rPr>
              <a:t>Distensión e Irritación GI*</a:t>
            </a:r>
          </a:p>
          <a:p>
            <a:pPr algn="l"/>
            <a:endParaRPr lang="es-MX" sz="1400" b="0" u="sng" dirty="0" smtClean="0">
              <a:effectLst/>
            </a:endParaRPr>
          </a:p>
          <a:p>
            <a:pPr marL="342900" indent="-342900" algn="l">
              <a:buSzPct val="150000"/>
              <a:buFont typeface="Arial" pitchFamily="34" charset="0"/>
              <a:buChar char="•"/>
            </a:pPr>
            <a:r>
              <a:rPr lang="es-MX" sz="2000" b="0" u="sng" dirty="0" smtClean="0">
                <a:effectLst/>
              </a:rPr>
              <a:t>NO </a:t>
            </a:r>
            <a:r>
              <a:rPr lang="es-MX" sz="2000" b="0" u="sng" dirty="0">
                <a:effectLst/>
              </a:rPr>
              <a:t>indica </a:t>
            </a:r>
            <a:r>
              <a:rPr lang="es-MX" sz="2000" b="0" dirty="0">
                <a:effectLst/>
              </a:rPr>
              <a:t>necesariamente   </a:t>
            </a:r>
          </a:p>
          <a:p>
            <a:pPr algn="l">
              <a:buSzPct val="150000"/>
            </a:pPr>
            <a:r>
              <a:rPr lang="es-MX" sz="2000" b="0" dirty="0" smtClean="0">
                <a:effectLst/>
              </a:rPr>
              <a:t>     patología </a:t>
            </a:r>
            <a:r>
              <a:rPr lang="es-MX" sz="2000" b="0" dirty="0">
                <a:effectLst/>
              </a:rPr>
              <a:t>GI</a:t>
            </a:r>
          </a:p>
          <a:p>
            <a:pPr marL="285750" indent="-285750" algn="l">
              <a:buSzPct val="150000"/>
              <a:buFont typeface="Arial" pitchFamily="34" charset="0"/>
              <a:buChar char="•"/>
            </a:pPr>
            <a:endParaRPr lang="es-MX" sz="1400" b="0" dirty="0">
              <a:effectLst/>
            </a:endParaRPr>
          </a:p>
          <a:p>
            <a:pPr marL="342900" indent="-342900" algn="l">
              <a:buSzPct val="150000"/>
              <a:buFont typeface="Arial" pitchFamily="34" charset="0"/>
              <a:buChar char="•"/>
            </a:pPr>
            <a:r>
              <a:rPr lang="es-MX" sz="2000" b="0" dirty="0" smtClean="0">
                <a:effectLst/>
              </a:rPr>
              <a:t>Integrado </a:t>
            </a:r>
            <a:r>
              <a:rPr lang="es-MX" sz="2000" b="0" dirty="0">
                <a:effectLst/>
              </a:rPr>
              <a:t>en el centro   </a:t>
            </a:r>
          </a:p>
          <a:p>
            <a:pPr algn="l">
              <a:buSzPct val="150000"/>
            </a:pPr>
            <a:r>
              <a:rPr lang="es-MX" sz="2000" b="0" dirty="0">
                <a:effectLst/>
              </a:rPr>
              <a:t> </a:t>
            </a:r>
            <a:r>
              <a:rPr lang="es-MX" sz="2000" b="0" dirty="0" smtClean="0">
                <a:effectLst/>
              </a:rPr>
              <a:t>    del </a:t>
            </a:r>
            <a:r>
              <a:rPr lang="es-MX" sz="2000" b="0" dirty="0">
                <a:effectLst/>
              </a:rPr>
              <a:t>vómito en el </a:t>
            </a:r>
            <a:r>
              <a:rPr lang="es-MX" sz="2000" b="0" dirty="0" smtClean="0">
                <a:effectLst/>
              </a:rPr>
              <a:t>bulbo</a:t>
            </a:r>
            <a:endParaRPr lang="es-MX" sz="2000" b="0" dirty="0">
              <a:solidFill>
                <a:srgbClr val="CC0000"/>
              </a:solidFill>
              <a:effectLst/>
            </a:endParaRPr>
          </a:p>
          <a:p>
            <a:pPr algn="l"/>
            <a:endParaRPr lang="es-MX" sz="800" b="0" dirty="0">
              <a:effectLst/>
            </a:endParaRPr>
          </a:p>
        </p:txBody>
      </p:sp>
      <p:sp>
        <p:nvSpPr>
          <p:cNvPr id="296965" name="Text Box 5"/>
          <p:cNvSpPr txBox="1">
            <a:spLocks noChangeArrowheads="1"/>
          </p:cNvSpPr>
          <p:nvPr/>
        </p:nvSpPr>
        <p:spPr bwMode="auto">
          <a:xfrm>
            <a:off x="395288" y="404813"/>
            <a:ext cx="1368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pic>
        <p:nvPicPr>
          <p:cNvPr id="296966" name="Picture 6" descr="vomiting-man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460500"/>
            <a:ext cx="4779963" cy="443706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296967" name="Rectangle 7"/>
          <p:cNvSpPr>
            <a:spLocks noChangeArrowheads="1"/>
          </p:cNvSpPr>
          <p:nvPr/>
        </p:nvSpPr>
        <p:spPr bwMode="auto">
          <a:xfrm>
            <a:off x="179388" y="5949950"/>
            <a:ext cx="5003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000" b="0">
                <a:effectLst/>
              </a:rPr>
              <a:t>Chishti, Hakim G.M., </a:t>
            </a:r>
            <a:r>
              <a:rPr lang="en-US" sz="1000" b="0" i="1">
                <a:effectLst/>
              </a:rPr>
              <a:t>The Traditional Healer's Handbook - A Classic Guide to the Medicine of Avicenna</a:t>
            </a:r>
            <a:r>
              <a:rPr lang="en-US" sz="1000" b="0">
                <a:effectLst/>
              </a:rPr>
              <a:t>, Healing Arts Press, Vermont 1988</a:t>
            </a:r>
            <a:endParaRPr lang="es-ES_tradnl" sz="1000" b="0">
              <a:effectLst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918893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6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6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96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Rectangle 2"/>
          <p:cNvSpPr>
            <a:spLocks noChangeArrowheads="1"/>
          </p:cNvSpPr>
          <p:nvPr/>
        </p:nvSpPr>
        <p:spPr bwMode="auto">
          <a:xfrm>
            <a:off x="3244850" y="71438"/>
            <a:ext cx="2447925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97987" name="Text Box 3"/>
          <p:cNvSpPr txBox="1">
            <a:spLocks noChangeArrowheads="1"/>
          </p:cNvSpPr>
          <p:nvPr/>
        </p:nvSpPr>
        <p:spPr bwMode="auto">
          <a:xfrm>
            <a:off x="836295" y="2276872"/>
            <a:ext cx="3584575" cy="2257425"/>
          </a:xfrm>
          <a:prstGeom prst="rect">
            <a:avLst/>
          </a:prstGeom>
          <a:solidFill>
            <a:srgbClr val="FFE5E5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>
              <a:buClr>
                <a:srgbClr val="CC0000"/>
              </a:buClr>
              <a:buFontTx/>
              <a:buChar char="•"/>
            </a:pPr>
            <a:r>
              <a:rPr lang="es-ES" sz="1800" b="0" dirty="0">
                <a:effectLst/>
              </a:rPr>
              <a:t> Dolor severo</a:t>
            </a:r>
          </a:p>
          <a:p>
            <a:pPr algn="l">
              <a:buClr>
                <a:srgbClr val="CC0000"/>
              </a:buClr>
            </a:pPr>
            <a:endParaRPr lang="es-ES" sz="800" b="0" dirty="0">
              <a:effectLst/>
            </a:endParaRPr>
          </a:p>
          <a:p>
            <a:pPr algn="l">
              <a:buClr>
                <a:srgbClr val="CC0000"/>
              </a:buClr>
              <a:buFontTx/>
              <a:buChar char="•"/>
            </a:pPr>
            <a:r>
              <a:rPr lang="es-ES" sz="1800" b="0" dirty="0">
                <a:effectLst/>
              </a:rPr>
              <a:t> Toxinas exógenas y endógenas</a:t>
            </a:r>
          </a:p>
          <a:p>
            <a:pPr algn="l">
              <a:buClr>
                <a:srgbClr val="CC0000"/>
              </a:buClr>
              <a:buFontTx/>
              <a:buChar char="•"/>
            </a:pPr>
            <a:endParaRPr lang="es-ES" sz="800" b="0" dirty="0">
              <a:effectLst/>
            </a:endParaRPr>
          </a:p>
          <a:p>
            <a:pPr algn="l">
              <a:buClr>
                <a:srgbClr val="CC0000"/>
              </a:buClr>
              <a:buFontTx/>
              <a:buChar char="•"/>
            </a:pPr>
            <a:r>
              <a:rPr lang="es-ES" sz="1800" b="0" dirty="0">
                <a:effectLst/>
              </a:rPr>
              <a:t> Medicamentos opiáceos, </a:t>
            </a:r>
          </a:p>
          <a:p>
            <a:pPr algn="l">
              <a:buClr>
                <a:srgbClr val="CC0000"/>
              </a:buClr>
            </a:pPr>
            <a:r>
              <a:rPr lang="es-ES" sz="1800" b="0" dirty="0">
                <a:effectLst/>
              </a:rPr>
              <a:t>  </a:t>
            </a:r>
            <a:r>
              <a:rPr lang="es-ES" sz="1800" b="0" dirty="0" smtClean="0">
                <a:effectLst/>
              </a:rPr>
              <a:t> apomorfina</a:t>
            </a:r>
            <a:endParaRPr lang="es-ES" sz="1800" b="0" dirty="0">
              <a:effectLst/>
            </a:endParaRPr>
          </a:p>
          <a:p>
            <a:pPr algn="l">
              <a:buClr>
                <a:srgbClr val="CC0000"/>
              </a:buClr>
              <a:buFontTx/>
              <a:buChar char="•"/>
            </a:pPr>
            <a:endParaRPr lang="es-ES" sz="800" b="0" dirty="0">
              <a:effectLst/>
            </a:endParaRPr>
          </a:p>
          <a:p>
            <a:pPr algn="l">
              <a:buClr>
                <a:srgbClr val="CC0000"/>
              </a:buClr>
              <a:buFontTx/>
              <a:buChar char="•"/>
            </a:pPr>
            <a:r>
              <a:rPr lang="es-ES" sz="1800" b="0" dirty="0">
                <a:effectLst/>
              </a:rPr>
              <a:t> Embarazo</a:t>
            </a:r>
          </a:p>
          <a:p>
            <a:pPr algn="l">
              <a:buClr>
                <a:srgbClr val="CC0000"/>
              </a:buClr>
              <a:buFontTx/>
              <a:buChar char="•"/>
            </a:pPr>
            <a:endParaRPr lang="es-ES" sz="800" b="0" dirty="0">
              <a:effectLst/>
            </a:endParaRPr>
          </a:p>
          <a:p>
            <a:pPr algn="l">
              <a:buClr>
                <a:srgbClr val="CC0000"/>
              </a:buClr>
              <a:buFontTx/>
              <a:buChar char="•"/>
            </a:pPr>
            <a:r>
              <a:rPr lang="es-ES" sz="1800" b="0" dirty="0">
                <a:effectLst/>
              </a:rPr>
              <a:t> Quimioterapia</a:t>
            </a:r>
          </a:p>
        </p:txBody>
      </p:sp>
      <p:sp>
        <p:nvSpPr>
          <p:cNvPr id="297988" name="Rectangle 4"/>
          <p:cNvSpPr>
            <a:spLocks noChangeArrowheads="1"/>
          </p:cNvSpPr>
          <p:nvPr/>
        </p:nvSpPr>
        <p:spPr bwMode="auto">
          <a:xfrm>
            <a:off x="4607719" y="3644900"/>
            <a:ext cx="3671887" cy="2135187"/>
          </a:xfrm>
          <a:prstGeom prst="rect">
            <a:avLst/>
          </a:prstGeom>
          <a:solidFill>
            <a:srgbClr val="FFD9EC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pPr algn="l">
              <a:buClr>
                <a:srgbClr val="CC0000"/>
              </a:buClr>
              <a:buFontTx/>
              <a:buChar char="•"/>
            </a:pPr>
            <a:r>
              <a:rPr lang="es-ES" dirty="0">
                <a:effectLst/>
              </a:rPr>
              <a:t> </a:t>
            </a:r>
            <a:r>
              <a:rPr lang="es-ES" sz="1800" dirty="0">
                <a:effectLst/>
              </a:rPr>
              <a:t>Distensión e irritación GI</a:t>
            </a:r>
          </a:p>
          <a:p>
            <a:pPr algn="l">
              <a:buClr>
                <a:srgbClr val="CC0000"/>
              </a:buClr>
              <a:buFontTx/>
              <a:buChar char="•"/>
            </a:pPr>
            <a:endParaRPr lang="es-ES" sz="800" b="0" dirty="0">
              <a:effectLst/>
            </a:endParaRPr>
          </a:p>
          <a:p>
            <a:pPr algn="l">
              <a:buClr>
                <a:srgbClr val="CC0000"/>
              </a:buClr>
              <a:buFontTx/>
              <a:buChar char="•"/>
            </a:pPr>
            <a:r>
              <a:rPr lang="es-ES" sz="1800" b="0" dirty="0">
                <a:effectLst/>
              </a:rPr>
              <a:t> Estímulos visuales, olfatorios, </a:t>
            </a:r>
          </a:p>
          <a:p>
            <a:pPr algn="l">
              <a:buClr>
                <a:srgbClr val="CC0000"/>
              </a:buClr>
            </a:pPr>
            <a:r>
              <a:rPr lang="es-ES" sz="1800" b="0" dirty="0">
                <a:effectLst/>
              </a:rPr>
              <a:t>  tacto</a:t>
            </a:r>
          </a:p>
          <a:p>
            <a:pPr algn="l">
              <a:buClr>
                <a:srgbClr val="CC0000"/>
              </a:buClr>
              <a:buFontTx/>
              <a:buChar char="•"/>
            </a:pPr>
            <a:endParaRPr lang="es-ES" sz="800" b="0" dirty="0">
              <a:effectLst/>
            </a:endParaRPr>
          </a:p>
          <a:p>
            <a:pPr algn="l">
              <a:buClr>
                <a:srgbClr val="CC0000"/>
              </a:buClr>
              <a:buFontTx/>
              <a:buChar char="•"/>
            </a:pPr>
            <a:r>
              <a:rPr lang="es-ES" sz="1800" b="0" dirty="0">
                <a:effectLst/>
              </a:rPr>
              <a:t> Estimulación del laberinto </a:t>
            </a:r>
          </a:p>
          <a:p>
            <a:pPr algn="l">
              <a:buClr>
                <a:srgbClr val="CC0000"/>
              </a:buClr>
            </a:pPr>
            <a:r>
              <a:rPr lang="es-ES" sz="1800" b="0" dirty="0">
                <a:effectLst/>
              </a:rPr>
              <a:t>   (n. VIII)</a:t>
            </a:r>
          </a:p>
          <a:p>
            <a:pPr algn="l">
              <a:buClr>
                <a:srgbClr val="CC0000"/>
              </a:buClr>
              <a:buFontTx/>
              <a:buChar char="•"/>
            </a:pPr>
            <a:endParaRPr lang="es-ES" sz="800" b="0" dirty="0">
              <a:effectLst/>
            </a:endParaRPr>
          </a:p>
          <a:p>
            <a:pPr algn="l">
              <a:buClr>
                <a:srgbClr val="CC0000"/>
              </a:buClr>
              <a:buFontTx/>
              <a:buChar char="•"/>
            </a:pPr>
            <a:r>
              <a:rPr lang="es-ES" sz="1800" b="0" dirty="0">
                <a:effectLst/>
              </a:rPr>
              <a:t> Hipertensión </a:t>
            </a:r>
            <a:r>
              <a:rPr lang="es-ES" sz="1800" b="0" dirty="0" err="1">
                <a:effectLst/>
              </a:rPr>
              <a:t>endocraneana</a:t>
            </a:r>
            <a:endParaRPr lang="es-ES" sz="1800" b="0" dirty="0">
              <a:effectLst/>
            </a:endParaRPr>
          </a:p>
        </p:txBody>
      </p:sp>
      <p:sp>
        <p:nvSpPr>
          <p:cNvPr id="297989" name="Rectangle 5"/>
          <p:cNvSpPr>
            <a:spLocks noChangeArrowheads="1"/>
          </p:cNvSpPr>
          <p:nvPr/>
        </p:nvSpPr>
        <p:spPr bwMode="auto">
          <a:xfrm>
            <a:off x="3519488" y="1485900"/>
            <a:ext cx="2105025" cy="485775"/>
          </a:xfrm>
          <a:prstGeom prst="rect">
            <a:avLst/>
          </a:prstGeom>
          <a:solidFill>
            <a:srgbClr val="FFD5E3"/>
          </a:solidFill>
          <a:ln w="28575">
            <a:solidFill>
              <a:srgbClr val="0066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400" b="0">
                <a:effectLst/>
              </a:rPr>
              <a:t>ESTÍMULOS</a:t>
            </a:r>
          </a:p>
        </p:txBody>
      </p:sp>
      <p:sp>
        <p:nvSpPr>
          <p:cNvPr id="297993" name="Text Box 9"/>
          <p:cNvSpPr txBox="1">
            <a:spLocks noChangeArrowheads="1"/>
          </p:cNvSpPr>
          <p:nvPr/>
        </p:nvSpPr>
        <p:spPr bwMode="auto">
          <a:xfrm>
            <a:off x="836295" y="928075"/>
            <a:ext cx="792088" cy="769441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6300192" y="527965"/>
            <a:ext cx="2202847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 dirty="0" smtClean="0">
                <a:effectLst/>
              </a:rPr>
              <a:t>1. </a:t>
            </a:r>
            <a:r>
              <a:rPr lang="es-ES" sz="2000" b="0" dirty="0" smtClean="0">
                <a:effectLst/>
              </a:rPr>
              <a:t>Reflejo Vómito</a:t>
            </a:r>
            <a:endParaRPr lang="es-ES" sz="2000" b="0" dirty="0">
              <a:effectLst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97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3000"/>
                                        <p:tgtEl>
                                          <p:spTgt spid="297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987" grpId="0" animBg="1"/>
      <p:bldP spid="297988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0" name="Text Box 2"/>
          <p:cNvSpPr txBox="1">
            <a:spLocks noChangeArrowheads="1"/>
          </p:cNvSpPr>
          <p:nvPr/>
        </p:nvSpPr>
        <p:spPr bwMode="auto">
          <a:xfrm>
            <a:off x="7196351" y="240435"/>
            <a:ext cx="1657826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1800" b="0">
                <a:effectLst/>
              </a:rPr>
              <a:t>Vías neurales</a:t>
            </a:r>
          </a:p>
          <a:p>
            <a:r>
              <a:rPr lang="es-ES_tradnl" sz="1800" b="0">
                <a:effectLst/>
              </a:rPr>
              <a:t>inicio vómito</a:t>
            </a:r>
          </a:p>
        </p:txBody>
      </p:sp>
      <p:sp>
        <p:nvSpPr>
          <p:cNvPr id="299011" name="Rectangle 3"/>
          <p:cNvSpPr>
            <a:spLocks noChangeArrowheads="1"/>
          </p:cNvSpPr>
          <p:nvPr/>
        </p:nvSpPr>
        <p:spPr bwMode="auto">
          <a:xfrm>
            <a:off x="3419475" y="404813"/>
            <a:ext cx="1655763" cy="2519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99012" name="AutoShape 4"/>
          <p:cNvSpPr>
            <a:spLocks noChangeArrowheads="1"/>
          </p:cNvSpPr>
          <p:nvPr/>
        </p:nvSpPr>
        <p:spPr bwMode="auto">
          <a:xfrm>
            <a:off x="4056611" y="1446416"/>
            <a:ext cx="403354" cy="1631620"/>
          </a:xfrm>
          <a:prstGeom prst="upArrow">
            <a:avLst>
              <a:gd name="adj1" fmla="val 50000"/>
              <a:gd name="adj2" fmla="val 99890"/>
            </a:avLst>
          </a:prstGeom>
          <a:solidFill>
            <a:srgbClr val="FFCCCC"/>
          </a:solidFill>
          <a:ln w="9525">
            <a:solidFill>
              <a:srgbClr val="00797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299013" name="Text Box 5"/>
          <p:cNvSpPr txBox="1">
            <a:spLocks noChangeArrowheads="1"/>
          </p:cNvSpPr>
          <p:nvPr/>
        </p:nvSpPr>
        <p:spPr bwMode="auto">
          <a:xfrm>
            <a:off x="3490912" y="784542"/>
            <a:ext cx="1527175" cy="608013"/>
          </a:xfrm>
          <a:prstGeom prst="rect">
            <a:avLst/>
          </a:prstGeom>
          <a:solidFill>
            <a:srgbClr val="BBE0E3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3200" b="0">
                <a:effectLst/>
              </a:rPr>
              <a:t>Vómito</a:t>
            </a:r>
          </a:p>
        </p:txBody>
      </p:sp>
      <p:sp>
        <p:nvSpPr>
          <p:cNvPr id="299014" name="Oval 6"/>
          <p:cNvSpPr>
            <a:spLocks noChangeArrowheads="1"/>
          </p:cNvSpPr>
          <p:nvPr/>
        </p:nvSpPr>
        <p:spPr bwMode="auto">
          <a:xfrm>
            <a:off x="753062" y="1337959"/>
            <a:ext cx="431800" cy="360363"/>
          </a:xfrm>
          <a:prstGeom prst="ellipse">
            <a:avLst/>
          </a:prstGeom>
          <a:solidFill>
            <a:srgbClr val="FFCCCC"/>
          </a:solidFill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_tradnl" sz="1800" b="0">
                <a:solidFill>
                  <a:srgbClr val="FF0066"/>
                </a:solidFill>
                <a:effectLst/>
              </a:rPr>
              <a:t>1</a:t>
            </a:r>
          </a:p>
        </p:txBody>
      </p:sp>
      <p:sp>
        <p:nvSpPr>
          <p:cNvPr id="299015" name="Oval 7"/>
          <p:cNvSpPr>
            <a:spLocks noChangeArrowheads="1"/>
          </p:cNvSpPr>
          <p:nvPr/>
        </p:nvSpPr>
        <p:spPr bwMode="auto">
          <a:xfrm>
            <a:off x="6757712" y="992130"/>
            <a:ext cx="504825" cy="431800"/>
          </a:xfrm>
          <a:prstGeom prst="ellipse">
            <a:avLst/>
          </a:prstGeom>
          <a:solidFill>
            <a:srgbClr val="FFCCCC"/>
          </a:solidFill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_tradnl" sz="1800" b="0">
                <a:solidFill>
                  <a:srgbClr val="FF0066"/>
                </a:solidFill>
                <a:effectLst/>
              </a:rPr>
              <a:t>2</a:t>
            </a:r>
          </a:p>
        </p:txBody>
      </p:sp>
      <p:sp>
        <p:nvSpPr>
          <p:cNvPr id="299016" name="Oval 8"/>
          <p:cNvSpPr>
            <a:spLocks noChangeArrowheads="1"/>
          </p:cNvSpPr>
          <p:nvPr/>
        </p:nvSpPr>
        <p:spPr bwMode="auto">
          <a:xfrm>
            <a:off x="793987" y="5588193"/>
            <a:ext cx="431800" cy="433387"/>
          </a:xfrm>
          <a:prstGeom prst="ellipse">
            <a:avLst/>
          </a:prstGeom>
          <a:solidFill>
            <a:srgbClr val="FFCCCC"/>
          </a:solidFill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_tradnl" sz="1800" b="0">
                <a:solidFill>
                  <a:srgbClr val="FF0066"/>
                </a:solidFill>
                <a:effectLst/>
              </a:rPr>
              <a:t>3</a:t>
            </a:r>
          </a:p>
        </p:txBody>
      </p:sp>
      <p:sp>
        <p:nvSpPr>
          <p:cNvPr id="299017" name="Oval 9"/>
          <p:cNvSpPr>
            <a:spLocks noChangeArrowheads="1"/>
          </p:cNvSpPr>
          <p:nvPr/>
        </p:nvSpPr>
        <p:spPr bwMode="auto">
          <a:xfrm>
            <a:off x="3029825" y="5376737"/>
            <a:ext cx="431800" cy="431800"/>
          </a:xfrm>
          <a:prstGeom prst="ellipse">
            <a:avLst/>
          </a:prstGeom>
          <a:solidFill>
            <a:srgbClr val="FFCCCC"/>
          </a:solidFill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_tradnl" sz="1800" b="0">
                <a:solidFill>
                  <a:srgbClr val="FF0066"/>
                </a:solidFill>
                <a:effectLst/>
              </a:rPr>
              <a:t>4</a:t>
            </a:r>
          </a:p>
        </p:txBody>
      </p:sp>
      <p:sp>
        <p:nvSpPr>
          <p:cNvPr id="299018" name="Oval 10"/>
          <p:cNvSpPr>
            <a:spLocks noChangeArrowheads="1"/>
          </p:cNvSpPr>
          <p:nvPr/>
        </p:nvSpPr>
        <p:spPr bwMode="auto">
          <a:xfrm>
            <a:off x="7092528" y="5515893"/>
            <a:ext cx="431800" cy="433387"/>
          </a:xfrm>
          <a:prstGeom prst="ellipse">
            <a:avLst/>
          </a:prstGeom>
          <a:solidFill>
            <a:srgbClr val="FFCCCC"/>
          </a:solidFill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_tradnl" sz="1800" b="0">
                <a:solidFill>
                  <a:srgbClr val="FF0066"/>
                </a:solidFill>
                <a:effectLst/>
              </a:rPr>
              <a:t>5</a:t>
            </a:r>
          </a:p>
        </p:txBody>
      </p:sp>
      <p:sp>
        <p:nvSpPr>
          <p:cNvPr id="299019" name="Text Box 11"/>
          <p:cNvSpPr txBox="1">
            <a:spLocks noChangeArrowheads="1"/>
          </p:cNvSpPr>
          <p:nvPr/>
        </p:nvSpPr>
        <p:spPr bwMode="auto">
          <a:xfrm>
            <a:off x="1277045" y="1197574"/>
            <a:ext cx="1628972" cy="646331"/>
          </a:xfrm>
          <a:prstGeom prst="rect">
            <a:avLst/>
          </a:prstGeom>
          <a:solidFill>
            <a:srgbClr val="BBE0E3"/>
          </a:solidFill>
          <a:ln w="28575">
            <a:solidFill>
              <a:srgbClr val="0066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1800">
                <a:effectLst/>
              </a:rPr>
              <a:t>Estimulación </a:t>
            </a:r>
          </a:p>
          <a:p>
            <a:r>
              <a:rPr lang="es-ES_tradnl" sz="1800">
                <a:effectLst/>
              </a:rPr>
              <a:t>faríngea</a:t>
            </a:r>
          </a:p>
        </p:txBody>
      </p:sp>
      <p:sp>
        <p:nvSpPr>
          <p:cNvPr id="299020" name="Text Box 12"/>
          <p:cNvSpPr txBox="1">
            <a:spLocks noChangeArrowheads="1"/>
          </p:cNvSpPr>
          <p:nvPr/>
        </p:nvSpPr>
        <p:spPr bwMode="auto">
          <a:xfrm>
            <a:off x="1635125" y="2901950"/>
            <a:ext cx="920750" cy="527050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>
                <a:effectLst/>
              </a:rPr>
              <a:t>N. Haz </a:t>
            </a:r>
          </a:p>
          <a:p>
            <a:r>
              <a:rPr lang="es-ES_tradnl" sz="1400">
                <a:effectLst/>
              </a:rPr>
              <a:t>Solitario</a:t>
            </a:r>
          </a:p>
        </p:txBody>
      </p:sp>
      <p:sp>
        <p:nvSpPr>
          <p:cNvPr id="299022" name="Text Box 14"/>
          <p:cNvSpPr txBox="1">
            <a:spLocks noChangeArrowheads="1"/>
          </p:cNvSpPr>
          <p:nvPr/>
        </p:nvSpPr>
        <p:spPr bwMode="auto">
          <a:xfrm>
            <a:off x="1676400" y="4496003"/>
            <a:ext cx="892175" cy="527050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>
                <a:effectLst/>
              </a:rPr>
              <a:t>Mucosa </a:t>
            </a:r>
          </a:p>
          <a:p>
            <a:r>
              <a:rPr lang="es-ES_tradnl" sz="1400">
                <a:effectLst/>
              </a:rPr>
              <a:t>gástrica</a:t>
            </a:r>
          </a:p>
        </p:txBody>
      </p:sp>
      <p:sp>
        <p:nvSpPr>
          <p:cNvPr id="299023" name="Text Box 15"/>
          <p:cNvSpPr txBox="1">
            <a:spLocks noChangeArrowheads="1"/>
          </p:cNvSpPr>
          <p:nvPr/>
        </p:nvSpPr>
        <p:spPr bwMode="auto">
          <a:xfrm>
            <a:off x="1328342" y="5348288"/>
            <a:ext cx="1526380" cy="923330"/>
          </a:xfrm>
          <a:prstGeom prst="rect">
            <a:avLst/>
          </a:prstGeom>
          <a:solidFill>
            <a:srgbClr val="BBE0E3"/>
          </a:solidFill>
          <a:ln w="28575">
            <a:solidFill>
              <a:srgbClr val="0066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dirty="0">
                <a:effectLst/>
              </a:rPr>
              <a:t>Ipecacuana </a:t>
            </a:r>
          </a:p>
          <a:p>
            <a:r>
              <a:rPr lang="es-ES_tradnl" sz="1800" dirty="0" err="1">
                <a:effectLst/>
              </a:rPr>
              <a:t>citotóxicos</a:t>
            </a:r>
            <a:r>
              <a:rPr lang="es-ES_tradnl" sz="1800" dirty="0">
                <a:effectLst/>
              </a:rPr>
              <a:t> </a:t>
            </a:r>
          </a:p>
          <a:p>
            <a:r>
              <a:rPr lang="es-ES_tradnl" sz="1800" dirty="0">
                <a:effectLst/>
              </a:rPr>
              <a:t>irritantes</a:t>
            </a:r>
          </a:p>
        </p:txBody>
      </p:sp>
      <p:sp>
        <p:nvSpPr>
          <p:cNvPr id="299024" name="Text Box 16"/>
          <p:cNvSpPr txBox="1">
            <a:spLocks noChangeArrowheads="1"/>
          </p:cNvSpPr>
          <p:nvPr/>
        </p:nvSpPr>
        <p:spPr bwMode="auto">
          <a:xfrm>
            <a:off x="3398838" y="3490913"/>
            <a:ext cx="1711325" cy="758825"/>
          </a:xfrm>
          <a:prstGeom prst="rect">
            <a:avLst/>
          </a:prstGeom>
          <a:solidFill>
            <a:srgbClr val="FFD5E3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1400">
                <a:effectLst/>
              </a:rPr>
              <a:t>Área postrema</a:t>
            </a:r>
          </a:p>
          <a:p>
            <a:r>
              <a:rPr lang="es-ES_tradnl" sz="1400">
                <a:effectLst/>
              </a:rPr>
              <a:t>Zona </a:t>
            </a:r>
          </a:p>
          <a:p>
            <a:r>
              <a:rPr lang="es-ES_tradnl" sz="1400">
                <a:effectLst/>
              </a:rPr>
              <a:t>Quimiorreceptora</a:t>
            </a:r>
          </a:p>
        </p:txBody>
      </p:sp>
      <p:sp>
        <p:nvSpPr>
          <p:cNvPr id="299025" name="Text Box 17"/>
          <p:cNvSpPr txBox="1">
            <a:spLocks noChangeArrowheads="1"/>
          </p:cNvSpPr>
          <p:nvPr/>
        </p:nvSpPr>
        <p:spPr bwMode="auto">
          <a:xfrm>
            <a:off x="3540125" y="4987925"/>
            <a:ext cx="1573213" cy="1343025"/>
          </a:xfrm>
          <a:prstGeom prst="rect">
            <a:avLst/>
          </a:prstGeom>
          <a:solidFill>
            <a:srgbClr val="BBE0E3"/>
          </a:solidFill>
          <a:ln w="28575">
            <a:solidFill>
              <a:srgbClr val="0066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>
                <a:effectLst/>
              </a:rPr>
              <a:t>Drogas</a:t>
            </a:r>
          </a:p>
          <a:p>
            <a:r>
              <a:rPr lang="es-ES_tradnl">
                <a:effectLst/>
              </a:rPr>
              <a:t>Opiáceos</a:t>
            </a:r>
          </a:p>
          <a:p>
            <a:r>
              <a:rPr lang="es-ES_tradnl">
                <a:effectLst/>
              </a:rPr>
              <a:t>Quimioterapia</a:t>
            </a:r>
          </a:p>
          <a:p>
            <a:r>
              <a:rPr lang="es-ES_tradnl">
                <a:effectLst/>
              </a:rPr>
              <a:t>Hormonas </a:t>
            </a:r>
          </a:p>
          <a:p>
            <a:r>
              <a:rPr lang="es-ES_tradnl">
                <a:effectLst/>
              </a:rPr>
              <a:t>Embarazo</a:t>
            </a:r>
          </a:p>
        </p:txBody>
      </p:sp>
      <p:sp>
        <p:nvSpPr>
          <p:cNvPr id="299026" name="Text Box 18"/>
          <p:cNvSpPr txBox="1">
            <a:spLocks noChangeArrowheads="1"/>
          </p:cNvSpPr>
          <p:nvPr/>
        </p:nvSpPr>
        <p:spPr bwMode="auto">
          <a:xfrm>
            <a:off x="5510920" y="5419725"/>
            <a:ext cx="1462260" cy="646331"/>
          </a:xfrm>
          <a:prstGeom prst="rect">
            <a:avLst/>
          </a:prstGeom>
          <a:solidFill>
            <a:srgbClr val="BBE0E3"/>
          </a:solidFill>
          <a:ln w="28575">
            <a:solidFill>
              <a:srgbClr val="0066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1800">
                <a:effectLst/>
              </a:rPr>
              <a:t>Vértigo de </a:t>
            </a:r>
          </a:p>
          <a:p>
            <a:r>
              <a:rPr lang="es-ES_tradnl" sz="1800">
                <a:effectLst/>
              </a:rPr>
              <a:t>movimiento</a:t>
            </a:r>
          </a:p>
        </p:txBody>
      </p:sp>
      <p:sp>
        <p:nvSpPr>
          <p:cNvPr id="299027" name="Text Box 19"/>
          <p:cNvSpPr txBox="1">
            <a:spLocks noChangeArrowheads="1"/>
          </p:cNvSpPr>
          <p:nvPr/>
        </p:nvSpPr>
        <p:spPr bwMode="auto">
          <a:xfrm>
            <a:off x="5795963" y="4652963"/>
            <a:ext cx="1001712" cy="314325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>
                <a:effectLst/>
              </a:rPr>
              <a:t>Laberinto</a:t>
            </a:r>
          </a:p>
        </p:txBody>
      </p:sp>
      <p:sp>
        <p:nvSpPr>
          <p:cNvPr id="299028" name="Text Box 20"/>
          <p:cNvSpPr txBox="1">
            <a:spLocks noChangeArrowheads="1"/>
          </p:cNvSpPr>
          <p:nvPr/>
        </p:nvSpPr>
        <p:spPr bwMode="auto">
          <a:xfrm>
            <a:off x="5795963" y="3933825"/>
            <a:ext cx="936625" cy="314325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>
                <a:effectLst/>
              </a:rPr>
              <a:t>Cerebelo</a:t>
            </a:r>
          </a:p>
        </p:txBody>
      </p:sp>
      <p:sp>
        <p:nvSpPr>
          <p:cNvPr id="299029" name="Text Box 21"/>
          <p:cNvSpPr txBox="1">
            <a:spLocks noChangeArrowheads="1"/>
          </p:cNvSpPr>
          <p:nvPr/>
        </p:nvSpPr>
        <p:spPr bwMode="auto">
          <a:xfrm>
            <a:off x="5189767" y="2780928"/>
            <a:ext cx="2053767" cy="707886"/>
          </a:xfrm>
          <a:prstGeom prst="rect">
            <a:avLst/>
          </a:prstGeom>
          <a:solidFill>
            <a:srgbClr val="FFB9D0"/>
          </a:solidFill>
          <a:ln w="38100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2000" dirty="0">
                <a:effectLst/>
              </a:rPr>
              <a:t>Centro Vómito </a:t>
            </a:r>
          </a:p>
          <a:p>
            <a:r>
              <a:rPr lang="es-ES_tradnl" sz="2000" dirty="0" smtClean="0">
                <a:effectLst/>
              </a:rPr>
              <a:t>Tallo Bulbo</a:t>
            </a:r>
            <a:endParaRPr lang="es-ES_tradnl" sz="2000" dirty="0">
              <a:effectLst/>
            </a:endParaRPr>
          </a:p>
        </p:txBody>
      </p:sp>
      <p:sp>
        <p:nvSpPr>
          <p:cNvPr id="299030" name="Text Box 22"/>
          <p:cNvSpPr txBox="1">
            <a:spLocks noChangeArrowheads="1"/>
          </p:cNvSpPr>
          <p:nvPr/>
        </p:nvSpPr>
        <p:spPr bwMode="auto">
          <a:xfrm>
            <a:off x="5724525" y="1749425"/>
            <a:ext cx="1069975" cy="527050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>
                <a:effectLst/>
              </a:rPr>
              <a:t>Centros </a:t>
            </a:r>
          </a:p>
          <a:p>
            <a:r>
              <a:rPr lang="es-ES_tradnl" sz="1400">
                <a:effectLst/>
              </a:rPr>
              <a:t>superiores</a:t>
            </a:r>
          </a:p>
        </p:txBody>
      </p:sp>
      <p:sp>
        <p:nvSpPr>
          <p:cNvPr id="299031" name="Text Box 23"/>
          <p:cNvSpPr txBox="1">
            <a:spLocks noChangeArrowheads="1"/>
          </p:cNvSpPr>
          <p:nvPr/>
        </p:nvSpPr>
        <p:spPr bwMode="auto">
          <a:xfrm>
            <a:off x="5879402" y="1027113"/>
            <a:ext cx="768160" cy="369332"/>
          </a:xfrm>
          <a:prstGeom prst="rect">
            <a:avLst/>
          </a:prstGeom>
          <a:solidFill>
            <a:srgbClr val="BBE0E3"/>
          </a:solidFill>
          <a:ln w="28575">
            <a:solidFill>
              <a:srgbClr val="0066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1800">
                <a:effectLst/>
              </a:rPr>
              <a:t>Dolor</a:t>
            </a:r>
          </a:p>
        </p:txBody>
      </p:sp>
      <p:sp>
        <p:nvSpPr>
          <p:cNvPr id="299032" name="Line 24"/>
          <p:cNvSpPr>
            <a:spLocks noChangeShapeType="1"/>
          </p:cNvSpPr>
          <p:nvPr/>
        </p:nvSpPr>
        <p:spPr bwMode="auto">
          <a:xfrm flipH="1">
            <a:off x="2123728" y="1844675"/>
            <a:ext cx="347" cy="110331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9033" name="Line 25"/>
          <p:cNvSpPr>
            <a:spLocks noChangeShapeType="1"/>
          </p:cNvSpPr>
          <p:nvPr/>
        </p:nvSpPr>
        <p:spPr bwMode="auto">
          <a:xfrm>
            <a:off x="6227763" y="1411288"/>
            <a:ext cx="0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9034" name="Line 26"/>
          <p:cNvSpPr>
            <a:spLocks noChangeShapeType="1"/>
          </p:cNvSpPr>
          <p:nvPr/>
        </p:nvSpPr>
        <p:spPr bwMode="auto">
          <a:xfrm>
            <a:off x="6227763" y="2276475"/>
            <a:ext cx="0" cy="5032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9035" name="Line 27"/>
          <p:cNvSpPr>
            <a:spLocks noChangeShapeType="1"/>
          </p:cNvSpPr>
          <p:nvPr/>
        </p:nvSpPr>
        <p:spPr bwMode="auto">
          <a:xfrm>
            <a:off x="2555875" y="3139950"/>
            <a:ext cx="2663825" cy="17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9036" name="Line 28"/>
          <p:cNvSpPr>
            <a:spLocks noChangeShapeType="1"/>
          </p:cNvSpPr>
          <p:nvPr/>
        </p:nvSpPr>
        <p:spPr bwMode="auto">
          <a:xfrm flipV="1">
            <a:off x="4284663" y="4249738"/>
            <a:ext cx="0" cy="6921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9037" name="Line 29"/>
          <p:cNvSpPr>
            <a:spLocks noChangeShapeType="1"/>
          </p:cNvSpPr>
          <p:nvPr/>
        </p:nvSpPr>
        <p:spPr bwMode="auto">
          <a:xfrm flipH="1" flipV="1">
            <a:off x="2627312" y="3428999"/>
            <a:ext cx="771525" cy="24050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9038" name="Line 30"/>
          <p:cNvSpPr>
            <a:spLocks noChangeShapeType="1"/>
          </p:cNvSpPr>
          <p:nvPr/>
        </p:nvSpPr>
        <p:spPr bwMode="auto">
          <a:xfrm flipV="1">
            <a:off x="5110163" y="3490911"/>
            <a:ext cx="398462" cy="21109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9040" name="Line 32"/>
          <p:cNvSpPr>
            <a:spLocks noChangeShapeType="1"/>
          </p:cNvSpPr>
          <p:nvPr/>
        </p:nvSpPr>
        <p:spPr bwMode="auto">
          <a:xfrm flipV="1">
            <a:off x="2124075" y="4221163"/>
            <a:ext cx="0" cy="287337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9041" name="Line 33"/>
          <p:cNvSpPr>
            <a:spLocks noChangeShapeType="1"/>
          </p:cNvSpPr>
          <p:nvPr/>
        </p:nvSpPr>
        <p:spPr bwMode="auto">
          <a:xfrm flipV="1">
            <a:off x="2124075" y="3428998"/>
            <a:ext cx="0" cy="504057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9042" name="Line 34"/>
          <p:cNvSpPr>
            <a:spLocks noChangeShapeType="1"/>
          </p:cNvSpPr>
          <p:nvPr/>
        </p:nvSpPr>
        <p:spPr bwMode="auto">
          <a:xfrm>
            <a:off x="2627313" y="4076700"/>
            <a:ext cx="7207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9043" name="Line 35"/>
          <p:cNvSpPr>
            <a:spLocks noChangeShapeType="1"/>
          </p:cNvSpPr>
          <p:nvPr/>
        </p:nvSpPr>
        <p:spPr bwMode="auto">
          <a:xfrm flipV="1">
            <a:off x="6243118" y="4987925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9044" name="Line 36"/>
          <p:cNvSpPr>
            <a:spLocks noChangeShapeType="1"/>
          </p:cNvSpPr>
          <p:nvPr/>
        </p:nvSpPr>
        <p:spPr bwMode="auto">
          <a:xfrm flipV="1">
            <a:off x="6227763" y="4292600"/>
            <a:ext cx="0" cy="3603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9045" name="Line 37"/>
          <p:cNvSpPr>
            <a:spLocks noChangeShapeType="1"/>
          </p:cNvSpPr>
          <p:nvPr/>
        </p:nvSpPr>
        <p:spPr bwMode="auto">
          <a:xfrm flipH="1" flipV="1">
            <a:off x="6228184" y="3561071"/>
            <a:ext cx="0" cy="37198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1" name="Line 32"/>
          <p:cNvSpPr>
            <a:spLocks noChangeShapeType="1"/>
          </p:cNvSpPr>
          <p:nvPr/>
        </p:nvSpPr>
        <p:spPr bwMode="auto">
          <a:xfrm flipV="1">
            <a:off x="2123728" y="5013871"/>
            <a:ext cx="0" cy="287337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9" name="Text Box 8"/>
          <p:cNvSpPr txBox="1">
            <a:spLocks noChangeArrowheads="1"/>
          </p:cNvSpPr>
          <p:nvPr/>
        </p:nvSpPr>
        <p:spPr bwMode="auto">
          <a:xfrm>
            <a:off x="148931" y="6484811"/>
            <a:ext cx="528061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eaLnBrk="0" hangingPunct="0">
              <a:buClr>
                <a:schemeClr val="tx1"/>
              </a:buClr>
            </a:pPr>
            <a:r>
              <a:rPr lang="en-US" sz="1100" b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M. Barrett. </a:t>
            </a:r>
            <a:r>
              <a:rPr lang="en-US" sz="1100" b="0" i="1" dirty="0">
                <a:latin typeface="Times New Roman" pitchFamily="18" charset="0"/>
                <a:cs typeface="Times New Roman" pitchFamily="18" charset="0"/>
              </a:rPr>
              <a:t>Gastrointestinal Physiology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Lange Physiology Series. McGraw-Hill,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2006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2" name="Text Box 9"/>
          <p:cNvSpPr txBox="1">
            <a:spLocks noChangeArrowheads="1"/>
          </p:cNvSpPr>
          <p:nvPr/>
        </p:nvSpPr>
        <p:spPr bwMode="auto">
          <a:xfrm>
            <a:off x="377846" y="365914"/>
            <a:ext cx="1137539" cy="769441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99021" name="Text Box 13"/>
          <p:cNvSpPr txBox="1">
            <a:spLocks noChangeArrowheads="1"/>
          </p:cNvSpPr>
          <p:nvPr/>
        </p:nvSpPr>
        <p:spPr bwMode="auto">
          <a:xfrm>
            <a:off x="1655763" y="3884265"/>
            <a:ext cx="900112" cy="314325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>
                <a:effectLst/>
              </a:rPr>
              <a:t>N. Vago</a:t>
            </a:r>
          </a:p>
        </p:txBody>
      </p:sp>
      <p:sp>
        <p:nvSpPr>
          <p:cNvPr id="43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99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299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99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299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299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99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9012" grpId="0" animBg="1"/>
      <p:bldP spid="299014" grpId="0" animBg="1"/>
      <p:bldP spid="299015" grpId="0" animBg="1"/>
      <p:bldP spid="299016" grpId="0" animBg="1"/>
      <p:bldP spid="299017" grpId="0" animBg="1"/>
      <p:bldP spid="299018" grpId="0" animBg="1"/>
      <p:bldP spid="299019" grpId="0" animBg="1"/>
      <p:bldP spid="299020" grpId="0" animBg="1"/>
      <p:bldP spid="299022" grpId="0" animBg="1"/>
      <p:bldP spid="299023" grpId="0" animBg="1"/>
      <p:bldP spid="299024" grpId="0" animBg="1"/>
      <p:bldP spid="299024" grpId="1" animBg="1"/>
      <p:bldP spid="299025" grpId="0" animBg="1"/>
      <p:bldP spid="299026" grpId="0" animBg="1"/>
      <p:bldP spid="299027" grpId="0" animBg="1"/>
      <p:bldP spid="299028" grpId="0" animBg="1"/>
      <p:bldP spid="299029" grpId="0" animBg="1"/>
      <p:bldP spid="299030" grpId="0" animBg="1"/>
      <p:bldP spid="299031" grpId="0" animBg="1"/>
      <p:bldP spid="299032" grpId="0" animBg="1"/>
      <p:bldP spid="299033" grpId="0" animBg="1"/>
      <p:bldP spid="299034" grpId="0" animBg="1"/>
      <p:bldP spid="299035" grpId="0" animBg="1"/>
      <p:bldP spid="299036" grpId="0" animBg="1"/>
      <p:bldP spid="299037" grpId="0" animBg="1"/>
      <p:bldP spid="299037" grpId="1" animBg="1"/>
      <p:bldP spid="299038" grpId="0" animBg="1"/>
      <p:bldP spid="299038" grpId="1" animBg="1"/>
      <p:bldP spid="299040" grpId="0" animBg="1"/>
      <p:bldP spid="299041" grpId="0" animBg="1"/>
      <p:bldP spid="299042" grpId="0" animBg="1"/>
      <p:bldP spid="299043" grpId="0" animBg="1"/>
      <p:bldP spid="299044" grpId="0" animBg="1"/>
      <p:bldP spid="299045" grpId="0" animBg="1"/>
      <p:bldP spid="41" grpId="0" animBg="1"/>
      <p:bldP spid="2990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5" name="Rectangle 5"/>
          <p:cNvSpPr>
            <a:spLocks noChangeArrowheads="1"/>
          </p:cNvSpPr>
          <p:nvPr/>
        </p:nvSpPr>
        <p:spPr bwMode="auto">
          <a:xfrm>
            <a:off x="855663" y="373718"/>
            <a:ext cx="7431087" cy="597086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endParaRPr lang="es-ES_tradnl" sz="900" dirty="0">
              <a:solidFill>
                <a:srgbClr val="007774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  <a:p>
            <a:r>
              <a:rPr lang="es-ES_tradnl" sz="3200" dirty="0">
                <a:solidFill>
                  <a:srgbClr val="00777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FUENTES</a:t>
            </a:r>
          </a:p>
          <a:p>
            <a:pPr algn="l"/>
            <a:r>
              <a:rPr lang="es-ES_tradnl" sz="900" b="0" dirty="0">
                <a:effectLst/>
                <a:latin typeface="Arial" charset="0"/>
                <a:cs typeface="Times New Roman" pitchFamily="18" charset="0"/>
              </a:rPr>
              <a:t> </a:t>
            </a:r>
            <a:endParaRPr lang="es-ES_tradnl" sz="900" b="0" dirty="0">
              <a:effectLst/>
              <a:latin typeface="Arial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>
                <a:effectLst/>
                <a:cs typeface="Times New Roman" pitchFamily="18" charset="0"/>
              </a:rPr>
              <a:t>  </a:t>
            </a:r>
            <a:r>
              <a:rPr lang="en-GB" sz="1400" b="0" dirty="0" err="1">
                <a:effectLst/>
                <a:cs typeface="Times New Roman" pitchFamily="18" charset="0"/>
              </a:rPr>
              <a:t>Ganong´s</a:t>
            </a:r>
            <a:r>
              <a:rPr lang="en-GB" sz="1400" b="0" dirty="0">
                <a:effectLst/>
                <a:cs typeface="Times New Roman" pitchFamily="18" charset="0"/>
              </a:rPr>
              <a:t> </a:t>
            </a:r>
            <a:r>
              <a:rPr lang="en-GB" sz="1400" b="0" i="1" dirty="0">
                <a:effectLst/>
                <a:cs typeface="Times New Roman" pitchFamily="18" charset="0"/>
              </a:rPr>
              <a:t>Review of Medical Physiology</a:t>
            </a:r>
            <a:r>
              <a:rPr lang="en-GB" sz="1400" b="0" dirty="0">
                <a:effectLst/>
                <a:cs typeface="Times New Roman" pitchFamily="18" charset="0"/>
              </a:rPr>
              <a:t>. </a:t>
            </a:r>
            <a:r>
              <a:rPr lang="en-GB" sz="1400" b="0" dirty="0" smtClean="0">
                <a:effectLst/>
                <a:cs typeface="Times New Roman" pitchFamily="18" charset="0"/>
              </a:rPr>
              <a:t>24. Ed</a:t>
            </a:r>
            <a:r>
              <a:rPr lang="en-GB" sz="1400" b="0" dirty="0">
                <a:effectLst/>
                <a:cs typeface="Times New Roman" pitchFamily="18" charset="0"/>
              </a:rPr>
              <a:t>.  K.E. Barrett, S.M. Barman, S. </a:t>
            </a:r>
          </a:p>
          <a:p>
            <a:pPr algn="l" eaLnBrk="0" hangingPunct="0">
              <a:buClr>
                <a:schemeClr val="tx1"/>
              </a:buClr>
            </a:pPr>
            <a:r>
              <a:rPr lang="en-GB" sz="1400" b="0" dirty="0">
                <a:effectLst/>
                <a:cs typeface="Times New Roman" pitchFamily="18" charset="0"/>
              </a:rPr>
              <a:t>  </a:t>
            </a:r>
            <a:r>
              <a:rPr lang="en-GB" sz="1400" b="0" dirty="0" smtClean="0">
                <a:effectLst/>
                <a:cs typeface="Times New Roman" pitchFamily="18" charset="0"/>
              </a:rPr>
              <a:t> </a:t>
            </a:r>
            <a:r>
              <a:rPr lang="en-GB" sz="1400" b="0" dirty="0" err="1" smtClean="0">
                <a:effectLst/>
                <a:cs typeface="Times New Roman" pitchFamily="18" charset="0"/>
              </a:rPr>
              <a:t>Boitano</a:t>
            </a:r>
            <a:r>
              <a:rPr lang="en-GB" sz="1400" b="0" dirty="0">
                <a:effectLst/>
                <a:cs typeface="Times New Roman" pitchFamily="18" charset="0"/>
              </a:rPr>
              <a:t>, H.L. Brooks Eds. Lange, </a:t>
            </a:r>
            <a:r>
              <a:rPr lang="en-GB" sz="1400" dirty="0" smtClean="0">
                <a:effectLst/>
                <a:cs typeface="Times New Roman" pitchFamily="18" charset="0"/>
              </a:rPr>
              <a:t>2012</a:t>
            </a:r>
            <a:r>
              <a:rPr lang="en-GB" sz="1400" b="0" dirty="0" smtClean="0">
                <a:effectLst/>
                <a:cs typeface="Times New Roman" pitchFamily="18" charset="0"/>
              </a:rPr>
              <a:t>.</a:t>
            </a:r>
            <a:endParaRPr lang="en-GB" sz="14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</a:pPr>
            <a:endParaRPr lang="en-GB" sz="8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s-ES" sz="1400" b="0" i="1" dirty="0">
                <a:effectLst/>
              </a:rPr>
              <a:t> Fisiología Médica</a:t>
            </a:r>
            <a:r>
              <a:rPr lang="es-ES" sz="1400" b="0" dirty="0">
                <a:effectLst/>
              </a:rPr>
              <a:t>. </a:t>
            </a:r>
            <a:r>
              <a:rPr lang="es-ES" sz="1400" b="0" dirty="0" err="1">
                <a:effectLst/>
              </a:rPr>
              <a:t>Fiorenzo</a:t>
            </a:r>
            <a:r>
              <a:rPr lang="es-ES" sz="1400" b="0" dirty="0">
                <a:effectLst/>
              </a:rPr>
              <a:t> </a:t>
            </a:r>
            <a:r>
              <a:rPr lang="es-ES" sz="1400" b="0" dirty="0" err="1">
                <a:effectLst/>
              </a:rPr>
              <a:t>Conti</a:t>
            </a:r>
            <a:r>
              <a:rPr lang="es-ES" sz="1400" b="0" dirty="0">
                <a:effectLst/>
              </a:rPr>
              <a:t> (ed.). </a:t>
            </a:r>
            <a:r>
              <a:rPr lang="en-GB" sz="1400" b="0" dirty="0" err="1">
                <a:effectLst/>
              </a:rPr>
              <a:t>Mc</a:t>
            </a:r>
            <a:r>
              <a:rPr lang="en-GB" sz="1400" b="0" dirty="0">
                <a:effectLst/>
              </a:rPr>
              <a:t> </a:t>
            </a:r>
            <a:r>
              <a:rPr lang="en-GB" sz="1400" b="0" dirty="0" err="1">
                <a:effectLst/>
              </a:rPr>
              <a:t>Graw</a:t>
            </a:r>
            <a:r>
              <a:rPr lang="en-GB" sz="1400" b="0" dirty="0">
                <a:effectLst/>
              </a:rPr>
              <a:t>-Hill, </a:t>
            </a:r>
            <a:r>
              <a:rPr lang="en-GB" sz="1400" dirty="0">
                <a:effectLst/>
              </a:rPr>
              <a:t>2010</a:t>
            </a:r>
            <a:r>
              <a:rPr lang="en-GB" sz="1400" b="0" dirty="0">
                <a:effectLst/>
              </a:rPr>
              <a:t>.</a:t>
            </a:r>
          </a:p>
          <a:p>
            <a:pPr algn="l" eaLnBrk="0" hangingPunct="0">
              <a:buClr>
                <a:schemeClr val="tx1"/>
              </a:buClr>
            </a:pPr>
            <a:endParaRPr lang="en-GB" sz="8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400" b="0" dirty="0">
                <a:effectLst/>
                <a:cs typeface="Times New Roman" pitchFamily="18" charset="0"/>
              </a:rPr>
              <a:t> </a:t>
            </a:r>
            <a:r>
              <a:rPr lang="en-GB" sz="1400" b="0" dirty="0" err="1">
                <a:effectLst/>
                <a:cs typeface="Times New Roman" pitchFamily="18" charset="0"/>
              </a:rPr>
              <a:t>Silbernagl</a:t>
            </a:r>
            <a:r>
              <a:rPr lang="en-GB" sz="1400" b="0" dirty="0">
                <a:effectLst/>
                <a:cs typeface="Times New Roman" pitchFamily="18" charset="0"/>
              </a:rPr>
              <a:t> S. </a:t>
            </a:r>
            <a:r>
              <a:rPr lang="en-GB" sz="1400" b="0" dirty="0" err="1">
                <a:effectLst/>
                <a:cs typeface="Times New Roman" pitchFamily="18" charset="0"/>
              </a:rPr>
              <a:t>Despopoulos</a:t>
            </a:r>
            <a:r>
              <a:rPr lang="en-GB" sz="1400" b="0" dirty="0">
                <a:effectLst/>
                <a:cs typeface="Times New Roman" pitchFamily="18" charset="0"/>
              </a:rPr>
              <a:t>. </a:t>
            </a:r>
            <a:r>
              <a:rPr lang="en-GB" sz="1400" b="0" dirty="0" err="1">
                <a:effectLst/>
                <a:cs typeface="Times New Roman" pitchFamily="18" charset="0"/>
              </a:rPr>
              <a:t>Fisiología</a:t>
            </a:r>
            <a:r>
              <a:rPr lang="en-GB" sz="1400" b="0" dirty="0">
                <a:effectLst/>
                <a:cs typeface="Times New Roman" pitchFamily="18" charset="0"/>
              </a:rPr>
              <a:t>. </a:t>
            </a:r>
            <a:r>
              <a:rPr lang="en-GB" sz="1400" b="0" dirty="0" err="1">
                <a:effectLst/>
                <a:cs typeface="Times New Roman" pitchFamily="18" charset="0"/>
              </a:rPr>
              <a:t>Texto</a:t>
            </a:r>
            <a:r>
              <a:rPr lang="en-GB" sz="1400" b="0" dirty="0">
                <a:effectLst/>
                <a:cs typeface="Times New Roman" pitchFamily="18" charset="0"/>
              </a:rPr>
              <a:t> y Atlas 7</a:t>
            </a:r>
            <a:r>
              <a:rPr lang="en-GB" sz="1400" b="0" baseline="30000" dirty="0">
                <a:effectLst/>
                <a:cs typeface="Times New Roman" pitchFamily="18" charset="0"/>
              </a:rPr>
              <a:t>tima</a:t>
            </a:r>
            <a:r>
              <a:rPr lang="en-GB" sz="1400" b="0" dirty="0">
                <a:effectLst/>
                <a:cs typeface="Times New Roman" pitchFamily="18" charset="0"/>
              </a:rPr>
              <a:t> Ed. Editorial </a:t>
            </a:r>
            <a:r>
              <a:rPr lang="en-GB" sz="1400" b="0" dirty="0" err="1">
                <a:effectLst/>
                <a:cs typeface="Times New Roman" pitchFamily="18" charset="0"/>
              </a:rPr>
              <a:t>Médica</a:t>
            </a:r>
            <a:r>
              <a:rPr lang="en-GB" sz="1400" b="0" dirty="0">
                <a:effectLst/>
                <a:cs typeface="Times New Roman" pitchFamily="18" charset="0"/>
              </a:rPr>
              <a:t> </a:t>
            </a:r>
          </a:p>
          <a:p>
            <a:pPr algn="l" eaLnBrk="0" hangingPunct="0">
              <a:buClr>
                <a:schemeClr val="tx1"/>
              </a:buClr>
            </a:pPr>
            <a:r>
              <a:rPr lang="en-GB" sz="1400" b="0" dirty="0">
                <a:effectLst/>
                <a:cs typeface="Times New Roman" pitchFamily="18" charset="0"/>
              </a:rPr>
              <a:t>  </a:t>
            </a:r>
            <a:r>
              <a:rPr lang="en-GB" sz="1400" b="0" dirty="0" err="1">
                <a:effectLst/>
                <a:cs typeface="Times New Roman" pitchFamily="18" charset="0"/>
              </a:rPr>
              <a:t>Panamericana</a:t>
            </a:r>
            <a:r>
              <a:rPr lang="en-GB" sz="1400" b="0" dirty="0">
                <a:effectLst/>
                <a:cs typeface="Times New Roman" pitchFamily="18" charset="0"/>
              </a:rPr>
              <a:t>, </a:t>
            </a:r>
            <a:r>
              <a:rPr lang="en-GB" sz="1400" dirty="0">
                <a:effectLst/>
                <a:cs typeface="Times New Roman" pitchFamily="18" charset="0"/>
              </a:rPr>
              <a:t>2009</a:t>
            </a:r>
            <a:r>
              <a:rPr lang="en-GB" sz="1400" b="0" dirty="0">
                <a:effectLst/>
                <a:cs typeface="Times New Roman" pitchFamily="18" charset="0"/>
              </a:rPr>
              <a:t>. 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400" b="0" dirty="0">
                <a:effectLst/>
                <a:cs typeface="Times New Roman" pitchFamily="18" charset="0"/>
              </a:rPr>
              <a:t> Fox S.I. </a:t>
            </a:r>
            <a:r>
              <a:rPr lang="en-GB" sz="1400" b="0" i="1" dirty="0">
                <a:effectLst/>
                <a:cs typeface="Times New Roman" pitchFamily="18" charset="0"/>
              </a:rPr>
              <a:t>Human Physiology</a:t>
            </a:r>
            <a:r>
              <a:rPr lang="en-GB" sz="1400" b="0" dirty="0">
                <a:effectLst/>
                <a:cs typeface="Times New Roman" pitchFamily="18" charset="0"/>
              </a:rPr>
              <a:t>. 10</a:t>
            </a:r>
            <a:r>
              <a:rPr lang="en-GB" sz="1400" b="0" baseline="30000" dirty="0">
                <a:effectLst/>
                <a:cs typeface="Times New Roman" pitchFamily="18" charset="0"/>
              </a:rPr>
              <a:t>th</a:t>
            </a:r>
            <a:r>
              <a:rPr lang="en-GB" sz="1400" b="0" dirty="0">
                <a:effectLst/>
                <a:cs typeface="Times New Roman" pitchFamily="18" charset="0"/>
              </a:rPr>
              <a:t> edition. McGraw-Hill, New York, </a:t>
            </a:r>
            <a:r>
              <a:rPr lang="en-GB" sz="1400" dirty="0">
                <a:effectLst/>
                <a:cs typeface="Times New Roman" pitchFamily="18" charset="0"/>
              </a:rPr>
              <a:t>2008</a:t>
            </a:r>
            <a:r>
              <a:rPr lang="en-GB" sz="1400" b="0" dirty="0">
                <a:effectLst/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s-ES_tradnl" sz="800" b="0" dirty="0">
              <a:effectLst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400" b="0" dirty="0">
                <a:effectLst/>
                <a:cs typeface="Times New Roman" pitchFamily="18" charset="0"/>
              </a:rPr>
              <a:t> Costanzo L.S. </a:t>
            </a:r>
            <a:r>
              <a:rPr lang="en-GB" sz="1400" b="0" i="1" dirty="0">
                <a:effectLst/>
                <a:cs typeface="Times New Roman" pitchFamily="18" charset="0"/>
              </a:rPr>
              <a:t>Physiology</a:t>
            </a:r>
            <a:r>
              <a:rPr lang="en-GB" sz="1400" b="0" dirty="0">
                <a:effectLst/>
                <a:cs typeface="Times New Roman" pitchFamily="18" charset="0"/>
              </a:rPr>
              <a:t>. 3</a:t>
            </a:r>
            <a:r>
              <a:rPr lang="en-GB" sz="1400" b="0" baseline="30000" dirty="0">
                <a:effectLst/>
                <a:cs typeface="Times New Roman" pitchFamily="18" charset="0"/>
              </a:rPr>
              <a:t>er</a:t>
            </a:r>
            <a:r>
              <a:rPr lang="en-GB" sz="1400" b="0" dirty="0">
                <a:effectLst/>
                <a:cs typeface="Times New Roman" pitchFamily="18" charset="0"/>
              </a:rPr>
              <a:t> Ed. Saunders Elsevier, </a:t>
            </a:r>
            <a:r>
              <a:rPr lang="en-GB" sz="1400" dirty="0">
                <a:effectLst/>
                <a:cs typeface="Times New Roman" pitchFamily="18" charset="0"/>
              </a:rPr>
              <a:t>2006</a:t>
            </a:r>
            <a:r>
              <a:rPr lang="en-GB" sz="1400" b="0" dirty="0">
                <a:effectLst/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US" sz="1200" b="0" dirty="0">
                <a:effectLst/>
                <a:cs typeface="Times New Roman" pitchFamily="18" charset="0"/>
              </a:rPr>
              <a:t> K. M. Barrett. </a:t>
            </a:r>
            <a:r>
              <a:rPr lang="en-US" sz="1200" b="0" i="1" dirty="0">
                <a:effectLst/>
                <a:cs typeface="Times New Roman" pitchFamily="18" charset="0"/>
              </a:rPr>
              <a:t>Gastrointestinal Physiology</a:t>
            </a:r>
            <a:r>
              <a:rPr lang="en-US" sz="1200" b="0" dirty="0">
                <a:effectLst/>
                <a:cs typeface="Times New Roman" pitchFamily="18" charset="0"/>
              </a:rPr>
              <a:t>. Lange Physiology Series</a:t>
            </a:r>
            <a:r>
              <a:rPr lang="en-US" sz="1200" b="0" dirty="0" smtClean="0">
                <a:effectLst/>
                <a:cs typeface="Times New Roman" pitchFamily="18" charset="0"/>
              </a:rPr>
              <a:t>. 2</a:t>
            </a:r>
            <a:r>
              <a:rPr lang="en-US" sz="1200" b="0" baseline="30000" dirty="0" smtClean="0">
                <a:effectLst/>
                <a:cs typeface="Times New Roman" pitchFamily="18" charset="0"/>
              </a:rPr>
              <a:t>nd</a:t>
            </a:r>
            <a:r>
              <a:rPr lang="en-US" sz="1200" b="0" dirty="0" smtClean="0">
                <a:effectLst/>
                <a:cs typeface="Times New Roman" pitchFamily="18" charset="0"/>
              </a:rPr>
              <a:t> edition </a:t>
            </a:r>
            <a:r>
              <a:rPr lang="en-US" sz="1200" b="0" dirty="0">
                <a:effectLst/>
                <a:cs typeface="Times New Roman" pitchFamily="18" charset="0"/>
              </a:rPr>
              <a:t>McGraw-Hill, </a:t>
            </a:r>
            <a:r>
              <a:rPr lang="en-US" sz="1200" dirty="0" smtClean="0">
                <a:effectLst/>
                <a:cs typeface="Times New Roman" pitchFamily="18" charset="0"/>
              </a:rPr>
              <a:t>2014</a:t>
            </a:r>
            <a:r>
              <a:rPr lang="en-US" sz="1200" b="0" dirty="0" smtClean="0">
                <a:effectLst/>
                <a:cs typeface="Times New Roman" pitchFamily="18" charset="0"/>
              </a:rPr>
              <a:t>.</a:t>
            </a:r>
            <a:endParaRPr lang="en-US" sz="12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US" sz="8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>
                <a:effectLst/>
                <a:cs typeface="Times New Roman" pitchFamily="18" charset="0"/>
              </a:rPr>
              <a:t> A.C. Guyton, J.E Hall. </a:t>
            </a:r>
            <a:r>
              <a:rPr lang="en-GB" sz="1200" b="0" i="1" dirty="0">
                <a:effectLst/>
                <a:cs typeface="Times New Roman" pitchFamily="18" charset="0"/>
              </a:rPr>
              <a:t>Textbook of Medical Physiology</a:t>
            </a:r>
            <a:r>
              <a:rPr lang="en-GB" sz="1200" b="0" dirty="0">
                <a:effectLst/>
                <a:cs typeface="Times New Roman" pitchFamily="18" charset="0"/>
              </a:rPr>
              <a:t>. 10th Edition W.B.  </a:t>
            </a:r>
            <a:r>
              <a:rPr lang="en-GB" sz="1200" b="0" dirty="0" err="1">
                <a:effectLst/>
                <a:cs typeface="Times New Roman" pitchFamily="18" charset="0"/>
              </a:rPr>
              <a:t>Sauders</a:t>
            </a:r>
            <a:r>
              <a:rPr lang="en-GB" sz="1200" b="0" dirty="0">
                <a:effectLst/>
                <a:cs typeface="Times New Roman" pitchFamily="18" charset="0"/>
              </a:rPr>
              <a:t> Co., Philadelphia,           </a:t>
            </a:r>
          </a:p>
          <a:p>
            <a:pPr algn="l" eaLnBrk="0" hangingPunct="0">
              <a:buClr>
                <a:schemeClr val="tx1"/>
              </a:buClr>
            </a:pPr>
            <a:r>
              <a:rPr lang="en-GB" sz="1200" dirty="0">
                <a:effectLst/>
                <a:cs typeface="Times New Roman" pitchFamily="18" charset="0"/>
              </a:rPr>
              <a:t> 2000.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>
                <a:effectLst/>
                <a:cs typeface="Times New Roman" pitchFamily="18" charset="0"/>
              </a:rPr>
              <a:t> M. </a:t>
            </a:r>
            <a:r>
              <a:rPr lang="en-GB" sz="1200" b="0" dirty="0" err="1">
                <a:effectLst/>
                <a:cs typeface="Times New Roman" pitchFamily="18" charset="0"/>
              </a:rPr>
              <a:t>Gershon</a:t>
            </a:r>
            <a:r>
              <a:rPr lang="en-GB" sz="1200" b="0" dirty="0">
                <a:effectLst/>
                <a:cs typeface="Times New Roman" pitchFamily="18" charset="0"/>
              </a:rPr>
              <a:t>. </a:t>
            </a:r>
            <a:r>
              <a:rPr lang="en-GB" sz="1200" b="0" i="1" dirty="0">
                <a:effectLst/>
                <a:cs typeface="Times New Roman" pitchFamily="18" charset="0"/>
              </a:rPr>
              <a:t>The Enteric Nervous System: a Second Brain</a:t>
            </a:r>
            <a:r>
              <a:rPr lang="en-GB" sz="1200" b="0" dirty="0">
                <a:effectLst/>
                <a:cs typeface="Times New Roman" pitchFamily="18" charset="0"/>
              </a:rPr>
              <a:t>. Hospital Practice. </a:t>
            </a:r>
            <a:r>
              <a:rPr lang="en-GB" sz="1200" dirty="0">
                <a:effectLst/>
                <a:cs typeface="Times New Roman" pitchFamily="18" charset="0"/>
              </a:rPr>
              <a:t>1999</a:t>
            </a:r>
            <a:r>
              <a:rPr lang="en-GB" sz="1200" b="0" dirty="0">
                <a:effectLst/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>
                <a:effectLst/>
                <a:cs typeface="Times New Roman" pitchFamily="18" charset="0"/>
              </a:rPr>
              <a:t> L. Wilson-</a:t>
            </a:r>
            <a:r>
              <a:rPr lang="en-GB" sz="1200" b="0" dirty="0" err="1">
                <a:effectLst/>
                <a:cs typeface="Times New Roman" pitchFamily="18" charset="0"/>
              </a:rPr>
              <a:t>Pauwels</a:t>
            </a:r>
            <a:r>
              <a:rPr lang="en-GB" sz="1200" b="0" dirty="0">
                <a:effectLst/>
                <a:cs typeface="Times New Roman" pitchFamily="18" charset="0"/>
              </a:rPr>
              <a:t>, P.A. Stewart, E.J. </a:t>
            </a:r>
            <a:r>
              <a:rPr lang="en-GB" sz="1200" b="0" dirty="0" err="1">
                <a:effectLst/>
                <a:cs typeface="Times New Roman" pitchFamily="18" charset="0"/>
              </a:rPr>
              <a:t>Akesson</a:t>
            </a:r>
            <a:r>
              <a:rPr lang="en-GB" sz="1200" b="0" dirty="0">
                <a:effectLst/>
                <a:cs typeface="Times New Roman" pitchFamily="18" charset="0"/>
              </a:rPr>
              <a:t>. </a:t>
            </a:r>
            <a:r>
              <a:rPr lang="en-GB" sz="1200" b="0" i="1" dirty="0">
                <a:effectLst/>
                <a:cs typeface="Times New Roman" pitchFamily="18" charset="0"/>
              </a:rPr>
              <a:t>Autonomic Nerves</a:t>
            </a:r>
            <a:r>
              <a:rPr lang="en-GB" sz="1200" b="0" dirty="0">
                <a:effectLst/>
                <a:cs typeface="Times New Roman" pitchFamily="18" charset="0"/>
              </a:rPr>
              <a:t>. B.C. Decker Inc. Hamilton, </a:t>
            </a:r>
          </a:p>
          <a:p>
            <a:pPr algn="l" eaLnBrk="0" hangingPunct="0">
              <a:buClr>
                <a:schemeClr val="tx1"/>
              </a:buClr>
            </a:pPr>
            <a:r>
              <a:rPr lang="en-GB" sz="1200" dirty="0">
                <a:effectLst/>
                <a:cs typeface="Times New Roman" pitchFamily="18" charset="0"/>
              </a:rPr>
              <a:t> 1997.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s-ES_tradnl" sz="1400" b="0" dirty="0">
                <a:effectLst/>
              </a:rPr>
              <a:t> R.A. </a:t>
            </a:r>
            <a:r>
              <a:rPr lang="es-ES_tradnl" sz="1400" b="0" dirty="0" err="1">
                <a:effectLst/>
              </a:rPr>
              <a:t>Bowen</a:t>
            </a:r>
            <a:r>
              <a:rPr lang="es-ES_tradnl" sz="1400" b="0" dirty="0">
                <a:effectLst/>
              </a:rPr>
              <a:t>. </a:t>
            </a:r>
            <a:r>
              <a:rPr lang="es-ES_tradnl" sz="1400" b="0" dirty="0" err="1">
                <a:effectLst/>
              </a:rPr>
              <a:t>Biomedical</a:t>
            </a:r>
            <a:r>
              <a:rPr lang="es-ES_tradnl" sz="1400" b="0" dirty="0">
                <a:effectLst/>
              </a:rPr>
              <a:t> </a:t>
            </a:r>
            <a:r>
              <a:rPr lang="es-ES_tradnl" sz="1400" b="0" dirty="0" err="1">
                <a:effectLst/>
              </a:rPr>
              <a:t>Sciences</a:t>
            </a:r>
            <a:r>
              <a:rPr lang="es-ES_tradnl" sz="1400" b="0" dirty="0">
                <a:effectLst/>
              </a:rPr>
              <a:t>. </a:t>
            </a:r>
            <a:r>
              <a:rPr lang="es-ES_tradnl" sz="1400" b="0" i="1" dirty="0" err="1">
                <a:effectLst/>
              </a:rPr>
              <a:t>Digestive</a:t>
            </a:r>
            <a:r>
              <a:rPr lang="es-ES_tradnl" sz="1400" b="0" i="1" dirty="0">
                <a:effectLst/>
              </a:rPr>
              <a:t> </a:t>
            </a:r>
            <a:r>
              <a:rPr lang="es-ES_tradnl" sz="1400" b="0" i="1" dirty="0" err="1">
                <a:effectLst/>
              </a:rPr>
              <a:t>System</a:t>
            </a:r>
            <a:r>
              <a:rPr lang="es-ES_tradnl" sz="1400" b="0" dirty="0">
                <a:effectLst/>
              </a:rPr>
              <a:t>. Colorado </a:t>
            </a:r>
            <a:r>
              <a:rPr lang="es-ES_tradnl" sz="1400" b="0" dirty="0" err="1">
                <a:effectLst/>
              </a:rPr>
              <a:t>State</a:t>
            </a:r>
            <a:r>
              <a:rPr lang="es-ES_tradnl" sz="1400" b="0" dirty="0">
                <a:effectLst/>
              </a:rPr>
              <a:t> </a:t>
            </a:r>
            <a:r>
              <a:rPr lang="es-ES_tradnl" sz="1400" b="0" dirty="0" err="1">
                <a:effectLst/>
              </a:rPr>
              <a:t>University</a:t>
            </a:r>
            <a:r>
              <a:rPr lang="es-ES_tradnl" sz="1400" b="0" dirty="0">
                <a:effectLst/>
              </a:rPr>
              <a:t>, </a:t>
            </a:r>
            <a:r>
              <a:rPr lang="es-ES_tradnl" sz="1400" dirty="0">
                <a:effectLst/>
              </a:rPr>
              <a:t>2006.</a:t>
            </a:r>
            <a:r>
              <a:rPr lang="es-ES_tradnl" sz="1400" b="0" dirty="0">
                <a:effectLst/>
              </a:rPr>
              <a:t> </a:t>
            </a:r>
          </a:p>
          <a:p>
            <a:pPr algn="l" eaLnBrk="0" hangingPunct="0">
              <a:buClr>
                <a:schemeClr val="tx1"/>
              </a:buClr>
            </a:pPr>
            <a:r>
              <a:rPr lang="es-ES_tradnl" sz="1400" b="0" dirty="0">
                <a:effectLst/>
              </a:rPr>
              <a:t>  Disponible en: </a:t>
            </a:r>
            <a:r>
              <a:rPr lang="es-ES_tradnl" sz="1200" b="0" dirty="0">
                <a:effectLst/>
                <a:hlinkClick r:id="rId2"/>
              </a:rPr>
              <a:t>http://arbl.cvmbs.colostate.edu/hbooks/pathphys/digestion/index.html</a:t>
            </a:r>
            <a:endParaRPr lang="es-ES_tradnl" sz="1200" b="0" dirty="0">
              <a:effectLst/>
            </a:endParaRPr>
          </a:p>
          <a:p>
            <a:pPr algn="l" eaLnBrk="0" hangingPunct="0">
              <a:buClr>
                <a:schemeClr val="tx1"/>
              </a:buClr>
            </a:pPr>
            <a:endParaRPr lang="es-ES_tradnl" sz="800" b="0" dirty="0">
              <a:effectLst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s-ES_tradnl" sz="1400" b="0" dirty="0">
                <a:effectLst/>
              </a:rPr>
              <a:t> </a:t>
            </a:r>
            <a:r>
              <a:rPr lang="es-ES_tradnl" sz="1400" b="0" i="1" dirty="0" err="1">
                <a:effectLst/>
              </a:rPr>
              <a:t>The</a:t>
            </a:r>
            <a:r>
              <a:rPr lang="es-ES_tradnl" sz="1400" b="0" i="1" dirty="0">
                <a:effectLst/>
              </a:rPr>
              <a:t> </a:t>
            </a:r>
            <a:r>
              <a:rPr lang="es-ES_tradnl" sz="1400" b="0" i="1" dirty="0" err="1">
                <a:effectLst/>
              </a:rPr>
              <a:t>Inner</a:t>
            </a:r>
            <a:r>
              <a:rPr lang="es-ES_tradnl" sz="1400" b="0" i="1" dirty="0">
                <a:effectLst/>
              </a:rPr>
              <a:t> </a:t>
            </a:r>
            <a:r>
              <a:rPr lang="es-ES_tradnl" sz="1400" b="0" i="1" dirty="0" err="1">
                <a:effectLst/>
              </a:rPr>
              <a:t>Tube</a:t>
            </a:r>
            <a:r>
              <a:rPr lang="es-ES_tradnl" sz="1400" b="0" i="1" dirty="0">
                <a:effectLst/>
              </a:rPr>
              <a:t> of </a:t>
            </a:r>
            <a:r>
              <a:rPr lang="es-ES_tradnl" sz="1400" b="0" i="1" dirty="0" err="1">
                <a:effectLst/>
              </a:rPr>
              <a:t>Life</a:t>
            </a:r>
            <a:r>
              <a:rPr lang="es-ES_tradnl" sz="1400" b="0" dirty="0">
                <a:effectLst/>
              </a:rPr>
              <a:t>. </a:t>
            </a:r>
            <a:r>
              <a:rPr lang="es-ES_tradnl" sz="1400" b="0" dirty="0" err="1">
                <a:effectLst/>
              </a:rPr>
              <a:t>Special</a:t>
            </a:r>
            <a:r>
              <a:rPr lang="es-ES_tradnl" sz="1400" b="0" dirty="0">
                <a:effectLst/>
              </a:rPr>
              <a:t> </a:t>
            </a:r>
            <a:r>
              <a:rPr lang="es-ES_tradnl" sz="1400" b="0" dirty="0" err="1">
                <a:effectLst/>
              </a:rPr>
              <a:t>Collection</a:t>
            </a:r>
            <a:r>
              <a:rPr lang="es-ES_tradnl" sz="1400" b="0" dirty="0">
                <a:effectLst/>
              </a:rPr>
              <a:t>  </a:t>
            </a:r>
            <a:r>
              <a:rPr lang="es-ES_tradnl" sz="1400" b="0" dirty="0" err="1">
                <a:effectLst/>
              </a:rPr>
              <a:t>Science</a:t>
            </a:r>
            <a:r>
              <a:rPr lang="es-ES_tradnl" sz="1400" b="0" dirty="0">
                <a:effectLst/>
              </a:rPr>
              <a:t> 307: 1914 </a:t>
            </a:r>
            <a:r>
              <a:rPr lang="es-ES_tradnl" sz="1400" dirty="0">
                <a:effectLst/>
              </a:rPr>
              <a:t>2005</a:t>
            </a:r>
            <a:r>
              <a:rPr lang="es-ES_tradnl" sz="1400" b="0" dirty="0">
                <a:effectLst/>
              </a:rPr>
              <a:t> [DOI: </a:t>
            </a:r>
          </a:p>
          <a:p>
            <a:pPr algn="l" eaLnBrk="0" hangingPunct="0">
              <a:buClr>
                <a:schemeClr val="tx1"/>
              </a:buClr>
            </a:pPr>
            <a:r>
              <a:rPr lang="es-ES_tradnl" sz="1400" b="0" dirty="0">
                <a:effectLst/>
              </a:rPr>
              <a:t>   10.1126/science.307.5717.1914a]. Disponible en: </a:t>
            </a:r>
          </a:p>
          <a:p>
            <a:pPr algn="l" eaLnBrk="0" hangingPunct="0">
              <a:buClr>
                <a:schemeClr val="tx1"/>
              </a:buClr>
            </a:pPr>
            <a:r>
              <a:rPr lang="es-ES_tradnl" sz="1400" b="0" dirty="0">
                <a:effectLst/>
              </a:rPr>
              <a:t>  </a:t>
            </a:r>
            <a:r>
              <a:rPr lang="es-ES_tradnl" sz="1200" b="0" dirty="0">
                <a:effectLst/>
                <a:hlinkClick r:id="rId3"/>
              </a:rPr>
              <a:t>http://www.sciencemag.org/cgi/content/summary/sci;307/5717/1895</a:t>
            </a:r>
            <a:endParaRPr lang="es-ES_tradnl" sz="1200" b="0" dirty="0">
              <a:effectLst/>
            </a:endParaRPr>
          </a:p>
          <a:p>
            <a:pPr algn="l" eaLnBrk="0" hangingPunct="0">
              <a:buClr>
                <a:schemeClr val="tx1"/>
              </a:buClr>
            </a:pPr>
            <a:endParaRPr lang="es-ES_tradnl" sz="1200" b="0" dirty="0">
              <a:effectLst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059" name="Text Box 3"/>
          <p:cNvSpPr txBox="1">
            <a:spLocks noChangeArrowheads="1"/>
          </p:cNvSpPr>
          <p:nvPr/>
        </p:nvSpPr>
        <p:spPr bwMode="auto">
          <a:xfrm>
            <a:off x="3389313" y="1268413"/>
            <a:ext cx="2363787" cy="425450"/>
          </a:xfrm>
          <a:prstGeom prst="rect">
            <a:avLst/>
          </a:prstGeom>
          <a:solidFill>
            <a:srgbClr val="E1F2F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MX" sz="2000" b="0">
                <a:effectLst/>
              </a:rPr>
              <a:t>Muchos estímulos </a:t>
            </a:r>
          </a:p>
        </p:txBody>
      </p:sp>
      <p:sp>
        <p:nvSpPr>
          <p:cNvPr id="301060" name="Text Box 4"/>
          <p:cNvSpPr txBox="1">
            <a:spLocks noChangeArrowheads="1"/>
          </p:cNvSpPr>
          <p:nvPr/>
        </p:nvSpPr>
        <p:spPr bwMode="auto">
          <a:xfrm>
            <a:off x="3038475" y="2287588"/>
            <a:ext cx="3067050" cy="974725"/>
          </a:xfrm>
          <a:prstGeom prst="rect">
            <a:avLst/>
          </a:prstGeom>
          <a:solidFill>
            <a:srgbClr val="FFE181"/>
          </a:solidFill>
          <a:ln w="28575">
            <a:solidFill>
              <a:srgbClr val="00B05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MX" sz="2000" dirty="0">
                <a:effectLst/>
              </a:rPr>
              <a:t>Centro Vómito</a:t>
            </a:r>
            <a:endParaRPr lang="es-MX" sz="2000" b="0" dirty="0">
              <a:effectLst/>
            </a:endParaRPr>
          </a:p>
          <a:p>
            <a:r>
              <a:rPr lang="es-MX" sz="1800" b="0" dirty="0">
                <a:effectLst/>
              </a:rPr>
              <a:t>Formación reticular lateral</a:t>
            </a:r>
          </a:p>
          <a:p>
            <a:r>
              <a:rPr lang="es-MX" sz="1800" b="0" dirty="0">
                <a:effectLst/>
              </a:rPr>
              <a:t>Centro Quimiorreceptor </a:t>
            </a:r>
          </a:p>
        </p:txBody>
      </p:sp>
      <p:sp>
        <p:nvSpPr>
          <p:cNvPr id="301061" name="Text Box 5"/>
          <p:cNvSpPr txBox="1">
            <a:spLocks noChangeArrowheads="1"/>
          </p:cNvSpPr>
          <p:nvPr/>
        </p:nvSpPr>
        <p:spPr bwMode="auto">
          <a:xfrm>
            <a:off x="4742193" y="3789363"/>
            <a:ext cx="4150287" cy="2108269"/>
          </a:xfrm>
          <a:prstGeom prst="rect">
            <a:avLst/>
          </a:prstGeom>
          <a:solidFill>
            <a:srgbClr val="DBFFC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MX" sz="1800" b="0" dirty="0">
                <a:effectLst/>
              </a:rPr>
              <a:t>Respuestas </a:t>
            </a:r>
            <a:r>
              <a:rPr lang="es-MX" sz="1800" dirty="0">
                <a:effectLst/>
              </a:rPr>
              <a:t>MOTORAS</a:t>
            </a:r>
          </a:p>
          <a:p>
            <a:r>
              <a:rPr lang="es-MX" sz="2000" dirty="0">
                <a:effectLst/>
              </a:rPr>
              <a:t>AUTONÓMICAS</a:t>
            </a:r>
          </a:p>
          <a:p>
            <a:pPr algn="l"/>
            <a:endParaRPr lang="es-MX" sz="1000" b="0" dirty="0">
              <a:effectLst/>
            </a:endParaRPr>
          </a:p>
          <a:p>
            <a:pPr algn="l"/>
            <a:r>
              <a:rPr lang="es-MX" sz="2000" dirty="0">
                <a:solidFill>
                  <a:srgbClr val="008E55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SNE:</a:t>
            </a:r>
            <a:r>
              <a:rPr lang="es-MX" sz="1800" b="0" dirty="0">
                <a:effectLst/>
              </a:rPr>
              <a:t> </a:t>
            </a:r>
            <a:r>
              <a:rPr lang="es-MX" sz="1800" b="0" dirty="0" err="1">
                <a:effectLst/>
              </a:rPr>
              <a:t>Antiperistaltismo</a:t>
            </a:r>
            <a:endParaRPr lang="es-MX" sz="1800" dirty="0">
              <a:solidFill>
                <a:srgbClr val="008E55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l"/>
            <a:endParaRPr lang="es-MX" sz="900" b="0" dirty="0">
              <a:solidFill>
                <a:schemeClr val="accent2"/>
              </a:solidFill>
              <a:effectLst/>
            </a:endParaRPr>
          </a:p>
          <a:p>
            <a:pPr algn="l"/>
            <a:r>
              <a:rPr lang="es-MX" sz="1800" dirty="0">
                <a:solidFill>
                  <a:schemeClr val="accent2"/>
                </a:solidFill>
              </a:rPr>
              <a:t>Parasimpático</a:t>
            </a:r>
            <a:r>
              <a:rPr lang="es-MX" sz="1800" dirty="0">
                <a:effectLst/>
              </a:rPr>
              <a:t>: </a:t>
            </a:r>
            <a:r>
              <a:rPr lang="es-MX" sz="1800" b="0" dirty="0">
                <a:effectLst/>
              </a:rPr>
              <a:t>lagrimeo, salivación</a:t>
            </a:r>
          </a:p>
          <a:p>
            <a:pPr algn="l"/>
            <a:r>
              <a:rPr lang="es-MX" sz="1800" dirty="0">
                <a:solidFill>
                  <a:srgbClr val="CC0000"/>
                </a:solidFill>
              </a:rPr>
              <a:t>Simpático</a:t>
            </a:r>
            <a:r>
              <a:rPr lang="es-MX" sz="1800" dirty="0">
                <a:solidFill>
                  <a:srgbClr val="CC0000"/>
                </a:solidFill>
                <a:effectLst/>
              </a:rPr>
              <a:t>:</a:t>
            </a:r>
            <a:r>
              <a:rPr lang="es-MX" sz="1800" dirty="0">
                <a:effectLst/>
              </a:rPr>
              <a:t> </a:t>
            </a:r>
            <a:r>
              <a:rPr lang="es-MX" sz="1800" b="0" dirty="0">
                <a:effectLst/>
              </a:rPr>
              <a:t>midriasis, palidez, </a:t>
            </a:r>
            <a:r>
              <a:rPr lang="es-MX" sz="1800" b="0" dirty="0" smtClean="0">
                <a:effectLst/>
              </a:rPr>
              <a:t>sudoración</a:t>
            </a:r>
            <a:r>
              <a:rPr lang="es-MX" sz="1800" b="0" dirty="0">
                <a:effectLst/>
              </a:rPr>
              <a:t>, aumento FC, FR, “mareo”</a:t>
            </a:r>
          </a:p>
        </p:txBody>
      </p:sp>
      <p:sp>
        <p:nvSpPr>
          <p:cNvPr id="301062" name="Rectangle 6"/>
          <p:cNvSpPr>
            <a:spLocks noChangeArrowheads="1"/>
          </p:cNvSpPr>
          <p:nvPr/>
        </p:nvSpPr>
        <p:spPr bwMode="auto">
          <a:xfrm>
            <a:off x="1573544" y="3789363"/>
            <a:ext cx="2952750" cy="1676400"/>
          </a:xfrm>
          <a:prstGeom prst="rect">
            <a:avLst/>
          </a:prstGeom>
          <a:solidFill>
            <a:srgbClr val="CCCCFF"/>
          </a:solidFill>
          <a:ln w="19050">
            <a:solidFill>
              <a:srgbClr val="CC66FF"/>
            </a:solidFill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es-MX" sz="1800" b="0" dirty="0">
                <a:effectLst/>
              </a:rPr>
              <a:t>Respuestas </a:t>
            </a:r>
            <a:r>
              <a:rPr lang="es-MX" sz="1800" dirty="0">
                <a:effectLst/>
              </a:rPr>
              <a:t>MOTORAS </a:t>
            </a:r>
          </a:p>
          <a:p>
            <a:r>
              <a:rPr lang="es-MX" sz="2000" dirty="0">
                <a:effectLst/>
              </a:rPr>
              <a:t>SOMÁTICAS </a:t>
            </a:r>
          </a:p>
          <a:p>
            <a:pPr algn="l"/>
            <a:endParaRPr lang="es-MX" sz="1000" b="0" dirty="0">
              <a:effectLst/>
            </a:endParaRPr>
          </a:p>
          <a:p>
            <a:pPr algn="l"/>
            <a:r>
              <a:rPr lang="es-MX" sz="1800" b="0" dirty="0">
                <a:effectLst/>
              </a:rPr>
              <a:t>Postura: arcadas</a:t>
            </a:r>
          </a:p>
          <a:p>
            <a:pPr algn="l"/>
            <a:r>
              <a:rPr lang="es-MX" sz="1800" b="0" dirty="0">
                <a:effectLst/>
              </a:rPr>
              <a:t>Cierre glotis X par</a:t>
            </a:r>
          </a:p>
          <a:p>
            <a:pPr algn="l"/>
            <a:r>
              <a:rPr lang="es-MX" sz="1800" b="0" dirty="0">
                <a:effectLst/>
              </a:rPr>
              <a:t>Cierre nasofaringe V par</a:t>
            </a:r>
          </a:p>
        </p:txBody>
      </p:sp>
      <p:sp>
        <p:nvSpPr>
          <p:cNvPr id="301063" name="Line 7"/>
          <p:cNvSpPr>
            <a:spLocks noChangeShapeType="1"/>
          </p:cNvSpPr>
          <p:nvPr/>
        </p:nvSpPr>
        <p:spPr bwMode="auto">
          <a:xfrm flipH="1">
            <a:off x="4571999" y="1724025"/>
            <a:ext cx="1" cy="5635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1064" name="Line 8"/>
          <p:cNvSpPr>
            <a:spLocks noChangeShapeType="1"/>
          </p:cNvSpPr>
          <p:nvPr/>
        </p:nvSpPr>
        <p:spPr bwMode="auto">
          <a:xfrm>
            <a:off x="3563938" y="3308350"/>
            <a:ext cx="0" cy="4333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1065" name="Line 9"/>
          <p:cNvSpPr>
            <a:spLocks noChangeShapeType="1"/>
          </p:cNvSpPr>
          <p:nvPr/>
        </p:nvSpPr>
        <p:spPr bwMode="auto">
          <a:xfrm>
            <a:off x="5508105" y="3244913"/>
            <a:ext cx="0" cy="544449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1066" name="Text Box 10"/>
          <p:cNvSpPr txBox="1">
            <a:spLocks noChangeArrowheads="1"/>
          </p:cNvSpPr>
          <p:nvPr/>
        </p:nvSpPr>
        <p:spPr bwMode="auto">
          <a:xfrm>
            <a:off x="460324" y="358920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1067" name="Text Box 11"/>
          <p:cNvSpPr txBox="1">
            <a:spLocks noChangeArrowheads="1"/>
          </p:cNvSpPr>
          <p:nvPr/>
        </p:nvSpPr>
        <p:spPr bwMode="auto">
          <a:xfrm>
            <a:off x="6231096" y="2513510"/>
            <a:ext cx="1797288" cy="400110"/>
          </a:xfrm>
          <a:prstGeom prst="rect">
            <a:avLst/>
          </a:prstGeom>
          <a:solidFill>
            <a:srgbClr val="BBE0E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2000">
                <a:effectLst/>
              </a:rPr>
              <a:t>Tallo-BULBO</a:t>
            </a:r>
          </a:p>
        </p:txBody>
      </p:sp>
      <p:pic>
        <p:nvPicPr>
          <p:cNvPr id="301069" name="Picture 13" descr="vomiting-man"/>
          <p:cNvPicPr>
            <a:picLocks noChangeAspect="1" noChangeArrowheads="1"/>
          </p:cNvPicPr>
          <p:nvPr/>
        </p:nvPicPr>
        <p:blipFill>
          <a:blip r:embed="rId2" cstate="print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95" t="16780" r="6609"/>
          <a:stretch>
            <a:fillRect/>
          </a:stretch>
        </p:blipFill>
        <p:spPr bwMode="auto">
          <a:xfrm>
            <a:off x="392237" y="3741739"/>
            <a:ext cx="1086057" cy="179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1522635" y="1268760"/>
            <a:ext cx="1159292" cy="400110"/>
          </a:xfrm>
          <a:prstGeom prst="rect">
            <a:avLst/>
          </a:prstGeom>
          <a:solidFill>
            <a:schemeClr val="accent1"/>
          </a:solidFill>
          <a:ln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b="0" dirty="0" smtClean="0"/>
              <a:t>Entrada</a:t>
            </a:r>
            <a:endParaRPr lang="es-VE" sz="2000" b="0" dirty="0"/>
          </a:p>
        </p:txBody>
      </p:sp>
      <p:sp>
        <p:nvSpPr>
          <p:cNvPr id="4" name="3 CuadroTexto"/>
          <p:cNvSpPr txBox="1"/>
          <p:nvPr/>
        </p:nvSpPr>
        <p:spPr>
          <a:xfrm>
            <a:off x="1539467" y="3244914"/>
            <a:ext cx="941284" cy="400110"/>
          </a:xfrm>
          <a:prstGeom prst="rect">
            <a:avLst/>
          </a:prstGeom>
          <a:solidFill>
            <a:srgbClr val="FDB5C6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b="0" dirty="0" smtClean="0"/>
              <a:t>Salida</a:t>
            </a:r>
            <a:endParaRPr lang="es-VE" sz="2000" b="0" dirty="0"/>
          </a:p>
        </p:txBody>
      </p:sp>
      <p:sp>
        <p:nvSpPr>
          <p:cNvPr id="5" name="4 Flecha abajo"/>
          <p:cNvSpPr/>
          <p:nvPr/>
        </p:nvSpPr>
        <p:spPr bwMode="auto">
          <a:xfrm>
            <a:off x="2038962" y="1668870"/>
            <a:ext cx="63319" cy="1576044"/>
          </a:xfrm>
          <a:prstGeom prst="downArrow">
            <a:avLst/>
          </a:prstGeom>
          <a:solidFill>
            <a:schemeClr val="accent1">
              <a:lumMod val="50000"/>
            </a:schemeClr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539467" y="2319685"/>
            <a:ext cx="998991" cy="400110"/>
          </a:xfrm>
          <a:prstGeom prst="rect">
            <a:avLst/>
          </a:prstGeom>
          <a:solidFill>
            <a:srgbClr val="FFE181"/>
          </a:solidFill>
          <a:ln>
            <a:solidFill>
              <a:srgbClr val="92D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b="0" dirty="0" smtClean="0"/>
              <a:t>Centro</a:t>
            </a:r>
            <a:endParaRPr lang="es-VE" sz="2000" b="0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6460486" y="838514"/>
            <a:ext cx="2209381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800" b="0" dirty="0" smtClean="0">
                <a:effectLst/>
              </a:rPr>
              <a:t>1. </a:t>
            </a:r>
            <a:r>
              <a:rPr lang="es-ES" sz="2000" b="0" dirty="0" smtClean="0">
                <a:effectLst/>
              </a:rPr>
              <a:t>Reflejo Vómito</a:t>
            </a:r>
            <a:endParaRPr lang="es-ES" sz="2000" b="0" dirty="0">
              <a:effectLst/>
            </a:endParaRPr>
          </a:p>
        </p:txBody>
      </p:sp>
      <p:sp>
        <p:nvSpPr>
          <p:cNvPr id="19" name="Text Box 3"/>
          <p:cNvSpPr txBox="1">
            <a:spLocks noChangeArrowheads="1"/>
          </p:cNvSpPr>
          <p:nvPr/>
        </p:nvSpPr>
        <p:spPr bwMode="auto">
          <a:xfrm>
            <a:off x="6143213" y="398094"/>
            <a:ext cx="2526654" cy="369332"/>
          </a:xfrm>
          <a:prstGeom prst="rect">
            <a:avLst/>
          </a:prstGeom>
          <a:solidFill>
            <a:srgbClr val="7BC3C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dirty="0">
                <a:effectLst/>
              </a:rPr>
              <a:t>IV. </a:t>
            </a:r>
            <a:r>
              <a:rPr lang="es-ES" sz="1800" dirty="0" smtClean="0">
                <a:effectLst/>
              </a:rPr>
              <a:t>ALTERACIONES</a:t>
            </a:r>
            <a:endParaRPr lang="es-ES" sz="1800" dirty="0">
              <a:effectLst/>
            </a:endParaRPr>
          </a:p>
        </p:txBody>
      </p: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1059" grpId="0" animBg="1"/>
      <p:bldP spid="301060" grpId="0" animBg="1"/>
      <p:bldP spid="301061" grpId="0" animBg="1"/>
      <p:bldP spid="301062" grpId="0" animBg="1"/>
      <p:bldP spid="301063" grpId="0" animBg="1"/>
      <p:bldP spid="301064" grpId="0" animBg="1"/>
      <p:bldP spid="301065" grpId="0" animBg="1"/>
      <p:bldP spid="301067" grpId="0" animBg="1"/>
      <p:bldP spid="5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034" name="Text Box 2"/>
          <p:cNvSpPr txBox="1">
            <a:spLocks noChangeArrowheads="1"/>
          </p:cNvSpPr>
          <p:nvPr/>
        </p:nvSpPr>
        <p:spPr bwMode="auto">
          <a:xfrm>
            <a:off x="950913" y="1196975"/>
            <a:ext cx="3062287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2400" b="0">
                <a:effectLst/>
              </a:rPr>
              <a:t>Prodromos al vómito</a:t>
            </a:r>
          </a:p>
        </p:txBody>
      </p:sp>
      <p:sp>
        <p:nvSpPr>
          <p:cNvPr id="300035" name="Text Box 3"/>
          <p:cNvSpPr txBox="1">
            <a:spLocks noChangeArrowheads="1"/>
          </p:cNvSpPr>
          <p:nvPr/>
        </p:nvSpPr>
        <p:spPr bwMode="auto">
          <a:xfrm>
            <a:off x="1258888" y="1844675"/>
            <a:ext cx="2523448" cy="4154984"/>
          </a:xfrm>
          <a:prstGeom prst="rect">
            <a:avLst/>
          </a:prstGeom>
          <a:noFill/>
          <a:ln w="9525">
            <a:solidFill>
              <a:srgbClr val="00797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Clr>
                <a:srgbClr val="007976"/>
              </a:buClr>
              <a:buSzPct val="200000"/>
              <a:buFontTx/>
              <a:buChar char="•"/>
            </a:pPr>
            <a:r>
              <a:rPr lang="es-ES_tradnl" sz="1800" b="0" dirty="0">
                <a:effectLst/>
              </a:rPr>
              <a:t> </a:t>
            </a:r>
            <a:r>
              <a:rPr lang="es-ES_tradnl" sz="1800" dirty="0">
                <a:effectLst/>
              </a:rPr>
              <a:t>Activación Corteza</a:t>
            </a:r>
          </a:p>
          <a:p>
            <a:pPr algn="l">
              <a:buClr>
                <a:srgbClr val="007976"/>
              </a:buClr>
              <a:buSzPct val="200000"/>
            </a:pPr>
            <a:r>
              <a:rPr lang="es-ES_tradnl" sz="1800" b="0" dirty="0">
                <a:effectLst/>
              </a:rPr>
              <a:t>    </a:t>
            </a:r>
            <a:r>
              <a:rPr lang="es-ES_tradnl" dirty="0">
                <a:effectLst/>
              </a:rPr>
              <a:t>Náusea</a:t>
            </a:r>
          </a:p>
          <a:p>
            <a:pPr algn="l">
              <a:buClr>
                <a:srgbClr val="007976"/>
              </a:buClr>
              <a:buSzPct val="200000"/>
              <a:buFontTx/>
              <a:buChar char="•"/>
            </a:pPr>
            <a:endParaRPr lang="es-ES_tradnl" dirty="0">
              <a:effectLst/>
            </a:endParaRPr>
          </a:p>
          <a:p>
            <a:pPr algn="l">
              <a:buClr>
                <a:srgbClr val="007976"/>
              </a:buClr>
              <a:buSzPct val="200000"/>
              <a:buFontTx/>
              <a:buChar char="•"/>
            </a:pPr>
            <a:r>
              <a:rPr lang="es-ES_tradnl" sz="1800" b="0" dirty="0">
                <a:effectLst/>
              </a:rPr>
              <a:t> </a:t>
            </a:r>
            <a:r>
              <a:rPr lang="es-ES_tradnl" sz="1800" dirty="0">
                <a:effectLst/>
              </a:rPr>
              <a:t>Activación SNA</a:t>
            </a:r>
          </a:p>
          <a:p>
            <a:pPr algn="l"/>
            <a:r>
              <a:rPr lang="es-ES_tradnl" sz="1000" b="0" dirty="0">
                <a:effectLst/>
              </a:rPr>
              <a:t>  </a:t>
            </a:r>
          </a:p>
          <a:p>
            <a:pPr algn="l"/>
            <a:r>
              <a:rPr lang="es-ES_tradnl" sz="1800" b="0" dirty="0">
                <a:effectLst/>
              </a:rPr>
              <a:t>   *</a:t>
            </a:r>
            <a:r>
              <a:rPr lang="es-ES_tradnl" sz="1800" dirty="0">
                <a:solidFill>
                  <a:srgbClr val="FF0066"/>
                </a:solidFill>
                <a:effectLst/>
              </a:rPr>
              <a:t>Simpático</a:t>
            </a:r>
          </a:p>
          <a:p>
            <a:pPr algn="l"/>
            <a:r>
              <a:rPr lang="es-ES_tradnl" sz="1800" b="0" dirty="0">
                <a:effectLst/>
              </a:rPr>
              <a:t>     </a:t>
            </a:r>
            <a:r>
              <a:rPr lang="es-ES_tradnl" dirty="0">
                <a:effectLst/>
              </a:rPr>
              <a:t>Midriasis</a:t>
            </a:r>
          </a:p>
          <a:p>
            <a:pPr algn="l"/>
            <a:r>
              <a:rPr lang="es-ES_tradnl" dirty="0">
                <a:effectLst/>
              </a:rPr>
              <a:t>    Palidez</a:t>
            </a:r>
          </a:p>
          <a:p>
            <a:pPr algn="l"/>
            <a:r>
              <a:rPr lang="es-ES_tradnl" dirty="0">
                <a:effectLst/>
              </a:rPr>
              <a:t>    </a:t>
            </a:r>
            <a:r>
              <a:rPr lang="es-ES_tradnl" dirty="0" smtClean="0">
                <a:effectLst/>
              </a:rPr>
              <a:t>Sudoración </a:t>
            </a:r>
            <a:endParaRPr lang="es-ES_tradnl" dirty="0">
              <a:effectLst/>
            </a:endParaRPr>
          </a:p>
          <a:p>
            <a:pPr algn="l"/>
            <a:r>
              <a:rPr lang="es-ES_tradnl" dirty="0">
                <a:effectLst/>
              </a:rPr>
              <a:t>    Aumento FC y FR</a:t>
            </a:r>
          </a:p>
          <a:p>
            <a:pPr algn="l"/>
            <a:r>
              <a:rPr lang="es-ES_tradnl" dirty="0">
                <a:effectLst/>
              </a:rPr>
              <a:t>    Disminución pCO</a:t>
            </a:r>
            <a:r>
              <a:rPr lang="es-ES_tradnl" baseline="-25000" dirty="0">
                <a:effectLst/>
              </a:rPr>
              <a:t>2</a:t>
            </a:r>
          </a:p>
          <a:p>
            <a:pPr algn="l"/>
            <a:r>
              <a:rPr lang="es-ES_tradnl" dirty="0">
                <a:effectLst/>
              </a:rPr>
              <a:t>    Mareo </a:t>
            </a:r>
          </a:p>
          <a:p>
            <a:pPr algn="l"/>
            <a:endParaRPr lang="es-ES_tradnl" dirty="0">
              <a:effectLst/>
            </a:endParaRPr>
          </a:p>
          <a:p>
            <a:pPr algn="l"/>
            <a:r>
              <a:rPr lang="es-ES_tradnl" sz="1800" b="0" dirty="0">
                <a:effectLst/>
              </a:rPr>
              <a:t> *</a:t>
            </a:r>
            <a:r>
              <a:rPr lang="es-ES_tradnl" sz="1800" dirty="0">
                <a:solidFill>
                  <a:schemeClr val="accent2"/>
                </a:solidFill>
                <a:effectLst/>
              </a:rPr>
              <a:t>Parasimpático</a:t>
            </a:r>
          </a:p>
          <a:p>
            <a:pPr algn="l"/>
            <a:r>
              <a:rPr lang="es-ES_tradnl" sz="1800" b="0" dirty="0">
                <a:effectLst/>
              </a:rPr>
              <a:t>     </a:t>
            </a:r>
            <a:r>
              <a:rPr lang="es-ES_tradnl" dirty="0">
                <a:effectLst/>
              </a:rPr>
              <a:t>Salivación profusa</a:t>
            </a:r>
          </a:p>
          <a:p>
            <a:pPr algn="l"/>
            <a:r>
              <a:rPr lang="es-ES_tradnl" dirty="0">
                <a:effectLst/>
              </a:rPr>
              <a:t>    Lagrimeo</a:t>
            </a:r>
          </a:p>
        </p:txBody>
      </p:sp>
      <p:pic>
        <p:nvPicPr>
          <p:cNvPr id="300036" name="Picture 4" descr="img25"/>
          <p:cNvPicPr>
            <a:picLocks noChangeAspect="1" noChangeArrowheads="1"/>
          </p:cNvPicPr>
          <p:nvPr/>
        </p:nvPicPr>
        <p:blipFill rotWithShape="1"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49" t="70670" r="41410" b="3638"/>
          <a:stretch/>
        </p:blipFill>
        <p:spPr bwMode="auto">
          <a:xfrm>
            <a:off x="5220072" y="1989139"/>
            <a:ext cx="2088232" cy="22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0038" name="Text Box 6"/>
          <p:cNvSpPr txBox="1">
            <a:spLocks noChangeArrowheads="1"/>
          </p:cNvSpPr>
          <p:nvPr/>
        </p:nvSpPr>
        <p:spPr bwMode="auto">
          <a:xfrm>
            <a:off x="6914573" y="3662610"/>
            <a:ext cx="1960563" cy="1190625"/>
          </a:xfrm>
          <a:prstGeom prst="rect">
            <a:avLst/>
          </a:prstGeom>
          <a:solidFill>
            <a:srgbClr val="BBE0E3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1800" b="0" dirty="0"/>
              <a:t>Aumento presión</a:t>
            </a:r>
          </a:p>
          <a:p>
            <a:r>
              <a:rPr lang="es-MX" sz="1800" b="0" dirty="0"/>
              <a:t> </a:t>
            </a:r>
            <a:r>
              <a:rPr lang="es-MX" sz="1800" b="0" dirty="0" err="1"/>
              <a:t>intraabdominal</a:t>
            </a:r>
            <a:endParaRPr lang="es-MX" sz="1800" b="0" dirty="0"/>
          </a:p>
          <a:p>
            <a:endParaRPr lang="es-MX" sz="1800" b="0" dirty="0"/>
          </a:p>
          <a:p>
            <a:r>
              <a:rPr lang="es-MX" sz="1800" b="0" dirty="0"/>
              <a:t>Respiración fija</a:t>
            </a:r>
          </a:p>
        </p:txBody>
      </p:sp>
      <p:sp>
        <p:nvSpPr>
          <p:cNvPr id="300039" name="Text Box 7"/>
          <p:cNvSpPr txBox="1">
            <a:spLocks noChangeArrowheads="1"/>
          </p:cNvSpPr>
          <p:nvPr/>
        </p:nvSpPr>
        <p:spPr bwMode="auto">
          <a:xfrm>
            <a:off x="4184650" y="1052513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6334303" y="538796"/>
            <a:ext cx="2228494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 dirty="0" smtClean="0">
                <a:effectLst/>
              </a:rPr>
              <a:t>1. Reflejo Vómito</a:t>
            </a:r>
            <a:endParaRPr lang="es-ES" sz="2000" b="0" dirty="0">
              <a:effectLst/>
            </a:endParaRPr>
          </a:p>
        </p:txBody>
      </p:sp>
      <p:sp>
        <p:nvSpPr>
          <p:cNvPr id="2" name="Rectángulo 1"/>
          <p:cNvSpPr/>
          <p:nvPr/>
        </p:nvSpPr>
        <p:spPr bwMode="auto">
          <a:xfrm>
            <a:off x="5292080" y="2708920"/>
            <a:ext cx="510233" cy="2160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Rectángulo 2"/>
          <p:cNvSpPr/>
          <p:nvPr/>
        </p:nvSpPr>
        <p:spPr bwMode="auto">
          <a:xfrm>
            <a:off x="5436096" y="3861048"/>
            <a:ext cx="504056" cy="2880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00037" name="Text Box 5"/>
          <p:cNvSpPr txBox="1">
            <a:spLocks noChangeArrowheads="1"/>
          </p:cNvSpPr>
          <p:nvPr/>
        </p:nvSpPr>
        <p:spPr bwMode="auto">
          <a:xfrm>
            <a:off x="4346947" y="3861048"/>
            <a:ext cx="1746250" cy="793750"/>
          </a:xfrm>
          <a:prstGeom prst="rect">
            <a:avLst/>
          </a:prstGeom>
          <a:solidFill>
            <a:srgbClr val="BBE0E3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1800" b="0"/>
              <a:t>Antiperistalsis</a:t>
            </a:r>
          </a:p>
          <a:p>
            <a:endParaRPr lang="es-MX" sz="1000" b="0"/>
          </a:p>
          <a:p>
            <a:r>
              <a:rPr lang="es-MX" sz="1800" b="0"/>
              <a:t>Cierre píloro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0"/>
                                        <p:tgtEl>
                                          <p:spTgt spid="300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0034" grpId="0" animBg="1"/>
      <p:bldP spid="300035" grpId="0" animBg="1"/>
      <p:bldP spid="300038" grpId="0" animBg="1"/>
      <p:bldP spid="300037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083" name="Text Box 3"/>
          <p:cNvSpPr txBox="1">
            <a:spLocks noChangeArrowheads="1"/>
          </p:cNvSpPr>
          <p:nvPr/>
        </p:nvSpPr>
        <p:spPr bwMode="auto">
          <a:xfrm>
            <a:off x="400050" y="2336800"/>
            <a:ext cx="1760538" cy="609600"/>
          </a:xfrm>
          <a:prstGeom prst="rect">
            <a:avLst/>
          </a:prstGeom>
          <a:noFill/>
          <a:ln w="28575">
            <a:solidFill>
              <a:srgbClr val="00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66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>
                <a:effectLst/>
              </a:rPr>
              <a:t>Irritación </a:t>
            </a:r>
          </a:p>
          <a:p>
            <a:r>
              <a:rPr lang="es-ES_tradnl">
                <a:effectLst/>
              </a:rPr>
              <a:t>Gastrointestinal</a:t>
            </a:r>
          </a:p>
        </p:txBody>
      </p:sp>
      <p:sp>
        <p:nvSpPr>
          <p:cNvPr id="302084" name="Text Box 4"/>
          <p:cNvSpPr txBox="1">
            <a:spLocks noChangeArrowheads="1"/>
          </p:cNvSpPr>
          <p:nvPr/>
        </p:nvSpPr>
        <p:spPr bwMode="auto">
          <a:xfrm>
            <a:off x="2592388" y="2336800"/>
            <a:ext cx="1360487" cy="854075"/>
          </a:xfrm>
          <a:prstGeom prst="rect">
            <a:avLst/>
          </a:prstGeom>
          <a:noFill/>
          <a:ln w="28575">
            <a:solidFill>
              <a:srgbClr val="00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66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>
                <a:effectLst/>
              </a:rPr>
              <a:t>Aferencias </a:t>
            </a:r>
          </a:p>
          <a:p>
            <a:r>
              <a:rPr lang="es-ES_tradnl">
                <a:effectLst/>
              </a:rPr>
              <a:t>Sensoriales</a:t>
            </a:r>
          </a:p>
          <a:p>
            <a:r>
              <a:rPr lang="es-ES_tradnl">
                <a:effectLst/>
              </a:rPr>
              <a:t>X</a:t>
            </a:r>
          </a:p>
        </p:txBody>
      </p:sp>
      <p:sp>
        <p:nvSpPr>
          <p:cNvPr id="302085" name="Text Box 5"/>
          <p:cNvSpPr txBox="1">
            <a:spLocks noChangeArrowheads="1"/>
          </p:cNvSpPr>
          <p:nvPr/>
        </p:nvSpPr>
        <p:spPr bwMode="auto">
          <a:xfrm>
            <a:off x="4451350" y="2409825"/>
            <a:ext cx="1022350" cy="609600"/>
          </a:xfrm>
          <a:prstGeom prst="rect">
            <a:avLst/>
          </a:prstGeom>
          <a:noFill/>
          <a:ln w="28575">
            <a:solidFill>
              <a:srgbClr val="00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66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>
                <a:effectLst/>
              </a:rPr>
              <a:t>N. Haz </a:t>
            </a:r>
          </a:p>
          <a:p>
            <a:r>
              <a:rPr lang="es-ES_tradnl">
                <a:effectLst/>
              </a:rPr>
              <a:t>solitario</a:t>
            </a:r>
          </a:p>
        </p:txBody>
      </p:sp>
      <p:sp>
        <p:nvSpPr>
          <p:cNvPr id="302086" name="Text Box 6"/>
          <p:cNvSpPr txBox="1">
            <a:spLocks noChangeArrowheads="1"/>
          </p:cNvSpPr>
          <p:nvPr/>
        </p:nvSpPr>
        <p:spPr bwMode="auto">
          <a:xfrm>
            <a:off x="6070600" y="2312988"/>
            <a:ext cx="1770063" cy="698500"/>
          </a:xfrm>
          <a:prstGeom prst="rect">
            <a:avLst/>
          </a:prstGeom>
          <a:solidFill>
            <a:srgbClr val="FFE181"/>
          </a:solidFill>
          <a:ln w="57150">
            <a:solidFill>
              <a:srgbClr val="92D05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1800" b="0">
                <a:effectLst/>
              </a:rPr>
              <a:t>Centro Vómito</a:t>
            </a:r>
          </a:p>
          <a:p>
            <a:r>
              <a:rPr lang="es-ES_tradnl" sz="1800" b="0">
                <a:effectLst/>
              </a:rPr>
              <a:t>Bulbo</a:t>
            </a:r>
          </a:p>
        </p:txBody>
      </p:sp>
      <p:sp>
        <p:nvSpPr>
          <p:cNvPr id="302087" name="Text Box 7"/>
          <p:cNvSpPr txBox="1">
            <a:spLocks noChangeArrowheads="1"/>
          </p:cNvSpPr>
          <p:nvPr/>
        </p:nvSpPr>
        <p:spPr bwMode="auto">
          <a:xfrm>
            <a:off x="6828921" y="3830638"/>
            <a:ext cx="1548822" cy="2339102"/>
          </a:xfrm>
          <a:prstGeom prst="rect">
            <a:avLst/>
          </a:prstGeom>
          <a:solidFill>
            <a:srgbClr val="D6F3B3"/>
          </a:solidFill>
          <a:ln w="38100">
            <a:solidFill>
              <a:schemeClr val="fol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dirty="0">
                <a:effectLst/>
              </a:rPr>
              <a:t>Respuestas </a:t>
            </a:r>
          </a:p>
          <a:p>
            <a:r>
              <a:rPr lang="es-ES_tradnl" dirty="0">
                <a:effectLst/>
              </a:rPr>
              <a:t>Motoras </a:t>
            </a:r>
          </a:p>
          <a:p>
            <a:r>
              <a:rPr lang="es-ES_tradnl" sz="1800" dirty="0">
                <a:solidFill>
                  <a:srgbClr val="006600"/>
                </a:solidFill>
              </a:rPr>
              <a:t>Autonómicas</a:t>
            </a:r>
          </a:p>
          <a:p>
            <a:endParaRPr lang="es-ES_tradnl" sz="800" dirty="0">
              <a:effectLst/>
            </a:endParaRPr>
          </a:p>
          <a:p>
            <a:r>
              <a:rPr lang="es-ES_tradnl" sz="1400" dirty="0">
                <a:effectLst/>
              </a:rPr>
              <a:t>N. Dorsal X</a:t>
            </a:r>
          </a:p>
          <a:p>
            <a:r>
              <a:rPr lang="es-ES_tradnl" sz="1400" dirty="0">
                <a:effectLst/>
              </a:rPr>
              <a:t>VII, IX, </a:t>
            </a:r>
          </a:p>
          <a:p>
            <a:r>
              <a:rPr lang="es-ES_tradnl" sz="1400" dirty="0">
                <a:effectLst/>
              </a:rPr>
              <a:t>CCV CR</a:t>
            </a:r>
          </a:p>
          <a:p>
            <a:endParaRPr lang="es-ES_tradnl" sz="1400" dirty="0">
              <a:effectLst/>
            </a:endParaRPr>
          </a:p>
          <a:p>
            <a:r>
              <a:rPr lang="es-ES_tradnl" sz="1800" dirty="0">
                <a:solidFill>
                  <a:srgbClr val="006600"/>
                </a:solidFill>
              </a:rPr>
              <a:t>SNE</a:t>
            </a:r>
            <a:r>
              <a:rPr lang="es-ES_tradnl" sz="1800" dirty="0">
                <a:effectLst/>
              </a:rPr>
              <a:t> </a:t>
            </a:r>
          </a:p>
          <a:p>
            <a:r>
              <a:rPr lang="es-ES_tradnl" sz="1400" dirty="0" err="1">
                <a:effectLst/>
              </a:rPr>
              <a:t>Antiperistalsis</a:t>
            </a:r>
            <a:endParaRPr lang="es-ES_tradnl" sz="1400" dirty="0">
              <a:effectLst/>
            </a:endParaRPr>
          </a:p>
        </p:txBody>
      </p:sp>
      <p:sp>
        <p:nvSpPr>
          <p:cNvPr id="302088" name="Text Box 8"/>
          <p:cNvSpPr txBox="1">
            <a:spLocks noChangeArrowheads="1"/>
          </p:cNvSpPr>
          <p:nvPr/>
        </p:nvSpPr>
        <p:spPr bwMode="auto">
          <a:xfrm>
            <a:off x="4055868" y="3849688"/>
            <a:ext cx="2470548" cy="2000548"/>
          </a:xfrm>
          <a:prstGeom prst="rect">
            <a:avLst/>
          </a:prstGeom>
          <a:solidFill>
            <a:srgbClr val="CCCCFF"/>
          </a:solidFill>
          <a:ln w="38100">
            <a:solidFill>
              <a:srgbClr val="CC66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dirty="0">
                <a:effectLst/>
              </a:rPr>
              <a:t>Respuestas </a:t>
            </a:r>
          </a:p>
          <a:p>
            <a:r>
              <a:rPr lang="es-ES_tradnl" dirty="0">
                <a:effectLst/>
              </a:rPr>
              <a:t>Motoras </a:t>
            </a:r>
          </a:p>
          <a:p>
            <a:r>
              <a:rPr lang="es-ES_tradnl" sz="2000" dirty="0">
                <a:solidFill>
                  <a:srgbClr val="7030A0"/>
                </a:solidFill>
              </a:rPr>
              <a:t>Somáticas</a:t>
            </a:r>
          </a:p>
          <a:p>
            <a:endParaRPr lang="es-ES_tradnl" dirty="0">
              <a:effectLst/>
            </a:endParaRPr>
          </a:p>
          <a:p>
            <a:r>
              <a:rPr lang="es-ES_tradnl" sz="1400" dirty="0">
                <a:effectLst/>
              </a:rPr>
              <a:t>Cierre glotis </a:t>
            </a:r>
            <a:r>
              <a:rPr lang="es-ES_tradnl" sz="1400" dirty="0" smtClean="0">
                <a:effectLst/>
              </a:rPr>
              <a:t>vía X</a:t>
            </a:r>
            <a:endParaRPr lang="es-ES_tradnl" sz="1400" dirty="0">
              <a:effectLst/>
            </a:endParaRPr>
          </a:p>
          <a:p>
            <a:r>
              <a:rPr lang="es-ES_tradnl" sz="1400" dirty="0">
                <a:effectLst/>
              </a:rPr>
              <a:t>Cierre nasofaringe </a:t>
            </a:r>
            <a:r>
              <a:rPr lang="es-ES_tradnl" sz="1400" dirty="0" smtClean="0">
                <a:effectLst/>
              </a:rPr>
              <a:t>vía V</a:t>
            </a:r>
            <a:endParaRPr lang="es-ES_tradnl" sz="1400" dirty="0">
              <a:effectLst/>
            </a:endParaRPr>
          </a:p>
          <a:p>
            <a:r>
              <a:rPr lang="es-ES_tradnl" sz="1400" dirty="0" smtClean="0">
                <a:effectLst/>
              </a:rPr>
              <a:t>Postura vía N</a:t>
            </a:r>
            <a:r>
              <a:rPr lang="es-ES_tradnl" sz="1400" dirty="0">
                <a:effectLst/>
              </a:rPr>
              <a:t>. Somáticos </a:t>
            </a:r>
            <a:endParaRPr lang="es-ES_tradnl" sz="1400" dirty="0" smtClean="0">
              <a:effectLst/>
            </a:endParaRPr>
          </a:p>
          <a:p>
            <a:r>
              <a:rPr lang="es-ES_tradnl" sz="1400" dirty="0">
                <a:effectLst/>
              </a:rPr>
              <a:t>E</a:t>
            </a:r>
            <a:r>
              <a:rPr lang="es-ES_tradnl" sz="1400" dirty="0" smtClean="0">
                <a:effectLst/>
              </a:rPr>
              <a:t>spinales</a:t>
            </a:r>
            <a:endParaRPr lang="es-ES_tradnl" sz="1400" dirty="0">
              <a:effectLst/>
            </a:endParaRPr>
          </a:p>
        </p:txBody>
      </p:sp>
      <p:sp>
        <p:nvSpPr>
          <p:cNvPr id="302089" name="Rectangle 9"/>
          <p:cNvSpPr>
            <a:spLocks noChangeArrowheads="1"/>
          </p:cNvSpPr>
          <p:nvPr/>
        </p:nvSpPr>
        <p:spPr bwMode="auto">
          <a:xfrm>
            <a:off x="898525" y="1579563"/>
            <a:ext cx="1785938" cy="365125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>
                <a:effectLst/>
              </a:rPr>
              <a:t>Tx. bacterianas</a:t>
            </a:r>
          </a:p>
        </p:txBody>
      </p:sp>
      <p:sp>
        <p:nvSpPr>
          <p:cNvPr id="302090" name="Rectangle 10"/>
          <p:cNvSpPr>
            <a:spLocks noChangeArrowheads="1"/>
          </p:cNvSpPr>
          <p:nvPr/>
        </p:nvSpPr>
        <p:spPr bwMode="auto">
          <a:xfrm>
            <a:off x="5940425" y="1390650"/>
            <a:ext cx="2041525" cy="669925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>
                <a:effectLst/>
              </a:rPr>
              <a:t>Área </a:t>
            </a:r>
          </a:p>
          <a:p>
            <a:r>
              <a:rPr lang="es-ES_tradnl" sz="1800" b="0">
                <a:effectLst/>
              </a:rPr>
              <a:t>quimiorreceptora</a:t>
            </a:r>
          </a:p>
        </p:txBody>
      </p:sp>
      <p:sp>
        <p:nvSpPr>
          <p:cNvPr id="302091" name="Line 11"/>
          <p:cNvSpPr>
            <a:spLocks noChangeShapeType="1"/>
          </p:cNvSpPr>
          <p:nvPr/>
        </p:nvSpPr>
        <p:spPr bwMode="auto">
          <a:xfrm>
            <a:off x="2771775" y="1700213"/>
            <a:ext cx="93503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2092" name="Text Box 12"/>
          <p:cNvSpPr txBox="1">
            <a:spLocks noChangeArrowheads="1"/>
          </p:cNvSpPr>
          <p:nvPr/>
        </p:nvSpPr>
        <p:spPr bwMode="auto">
          <a:xfrm>
            <a:off x="3800475" y="1508125"/>
            <a:ext cx="893763" cy="365125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>
                <a:effectLst/>
              </a:rPr>
              <a:t>Sangre</a:t>
            </a:r>
          </a:p>
        </p:txBody>
      </p:sp>
      <p:sp>
        <p:nvSpPr>
          <p:cNvPr id="302093" name="Line 13"/>
          <p:cNvSpPr>
            <a:spLocks noChangeShapeType="1"/>
          </p:cNvSpPr>
          <p:nvPr/>
        </p:nvSpPr>
        <p:spPr bwMode="auto">
          <a:xfrm>
            <a:off x="4787900" y="1700213"/>
            <a:ext cx="1079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2094" name="Line 14"/>
          <p:cNvSpPr>
            <a:spLocks noChangeShapeType="1"/>
          </p:cNvSpPr>
          <p:nvPr/>
        </p:nvSpPr>
        <p:spPr bwMode="auto">
          <a:xfrm>
            <a:off x="2268538" y="2636838"/>
            <a:ext cx="287337" cy="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2095" name="Line 15"/>
          <p:cNvSpPr>
            <a:spLocks noChangeShapeType="1"/>
          </p:cNvSpPr>
          <p:nvPr/>
        </p:nvSpPr>
        <p:spPr bwMode="auto">
          <a:xfrm>
            <a:off x="4071938" y="2601913"/>
            <a:ext cx="355600" cy="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2096" name="Line 16"/>
          <p:cNvSpPr>
            <a:spLocks noChangeShapeType="1"/>
          </p:cNvSpPr>
          <p:nvPr/>
        </p:nvSpPr>
        <p:spPr bwMode="auto">
          <a:xfrm>
            <a:off x="5508625" y="2636838"/>
            <a:ext cx="5762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2097" name="Line 17"/>
          <p:cNvSpPr>
            <a:spLocks noChangeShapeType="1"/>
          </p:cNvSpPr>
          <p:nvPr/>
        </p:nvSpPr>
        <p:spPr bwMode="auto">
          <a:xfrm>
            <a:off x="6953250" y="2060575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2098" name="Line 18"/>
          <p:cNvSpPr>
            <a:spLocks noChangeShapeType="1"/>
          </p:cNvSpPr>
          <p:nvPr/>
        </p:nvSpPr>
        <p:spPr bwMode="auto">
          <a:xfrm>
            <a:off x="6516688" y="2997200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2099" name="Line 19"/>
          <p:cNvSpPr>
            <a:spLocks noChangeShapeType="1"/>
          </p:cNvSpPr>
          <p:nvPr/>
        </p:nvSpPr>
        <p:spPr bwMode="auto">
          <a:xfrm>
            <a:off x="5295900" y="3394075"/>
            <a:ext cx="23050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2100" name="Line 20"/>
          <p:cNvSpPr>
            <a:spLocks noChangeShapeType="1"/>
          </p:cNvSpPr>
          <p:nvPr/>
        </p:nvSpPr>
        <p:spPr bwMode="auto">
          <a:xfrm>
            <a:off x="5295900" y="3394075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2101" name="Line 21"/>
          <p:cNvSpPr>
            <a:spLocks noChangeShapeType="1"/>
          </p:cNvSpPr>
          <p:nvPr/>
        </p:nvSpPr>
        <p:spPr bwMode="auto">
          <a:xfrm>
            <a:off x="7600950" y="3394075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2102" name="Text Box 22"/>
          <p:cNvSpPr txBox="1">
            <a:spLocks noChangeArrowheads="1"/>
          </p:cNvSpPr>
          <p:nvPr/>
        </p:nvSpPr>
        <p:spPr bwMode="auto">
          <a:xfrm>
            <a:off x="1792630" y="617812"/>
            <a:ext cx="15890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 dirty="0">
                <a:effectLst/>
              </a:rPr>
              <a:t>Caso Victoria</a:t>
            </a:r>
          </a:p>
        </p:txBody>
      </p:sp>
      <p:sp>
        <p:nvSpPr>
          <p:cNvPr id="302104" name="Text Box 24"/>
          <p:cNvSpPr txBox="1">
            <a:spLocks noChangeArrowheads="1"/>
          </p:cNvSpPr>
          <p:nvPr/>
        </p:nvSpPr>
        <p:spPr bwMode="auto">
          <a:xfrm>
            <a:off x="712351" y="502692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5" name="Text Box 2"/>
          <p:cNvSpPr txBox="1">
            <a:spLocks noChangeArrowheads="1"/>
          </p:cNvSpPr>
          <p:nvPr/>
        </p:nvSpPr>
        <p:spPr bwMode="auto">
          <a:xfrm>
            <a:off x="6589294" y="514847"/>
            <a:ext cx="2023311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 dirty="0" smtClean="0">
                <a:effectLst/>
              </a:rPr>
              <a:t>1. Reflejo Vómito</a:t>
            </a:r>
            <a:endParaRPr lang="es-ES" sz="1800" b="0" dirty="0">
              <a:effectLst/>
            </a:endParaRP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302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000"/>
                                        <p:tgtEl>
                                          <p:spTgt spid="302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000"/>
                                        <p:tgtEl>
                                          <p:spTgt spid="302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000"/>
                                        <p:tgtEl>
                                          <p:spTgt spid="302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0"/>
                                        <p:tgtEl>
                                          <p:spTgt spid="302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3000"/>
                                        <p:tgtEl>
                                          <p:spTgt spid="302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3000"/>
                                        <p:tgtEl>
                                          <p:spTgt spid="302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3000"/>
                                        <p:tgtEl>
                                          <p:spTgt spid="302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3000"/>
                                        <p:tgtEl>
                                          <p:spTgt spid="302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3000"/>
                                        <p:tgtEl>
                                          <p:spTgt spid="302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3000"/>
                                        <p:tgtEl>
                                          <p:spTgt spid="302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3000"/>
                                        <p:tgtEl>
                                          <p:spTgt spid="302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3000"/>
                                        <p:tgtEl>
                                          <p:spTgt spid="302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302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302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302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02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302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2083" grpId="0" animBg="1"/>
      <p:bldP spid="302084" grpId="0" animBg="1"/>
      <p:bldP spid="302085" grpId="0" animBg="1"/>
      <p:bldP spid="302086" grpId="0" animBg="1"/>
      <p:bldP spid="302087" grpId="0" animBg="1"/>
      <p:bldP spid="302088" grpId="0" animBg="1"/>
      <p:bldP spid="302089" grpId="0" animBg="1"/>
      <p:bldP spid="302090" grpId="0" animBg="1"/>
      <p:bldP spid="302091" grpId="0" animBg="1"/>
      <p:bldP spid="302092" grpId="0" animBg="1"/>
      <p:bldP spid="302093" grpId="0" animBg="1"/>
      <p:bldP spid="302094" grpId="0" animBg="1"/>
      <p:bldP spid="302095" grpId="0" animBg="1"/>
      <p:bldP spid="302096" grpId="0" animBg="1"/>
      <p:bldP spid="302097" grpId="0" animBg="1"/>
      <p:bldP spid="302097" grpId="1" animBg="1"/>
      <p:bldP spid="302098" grpId="0" animBg="1"/>
      <p:bldP spid="302099" grpId="0" animBg="1"/>
      <p:bldP spid="302100" grpId="0" animBg="1"/>
      <p:bldP spid="302101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3106" name="Picture 2" descr="img26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64" b="13634"/>
          <a:stretch>
            <a:fillRect/>
          </a:stretch>
        </p:blipFill>
        <p:spPr>
          <a:xfrm>
            <a:off x="1116013" y="765175"/>
            <a:ext cx="5578475" cy="51847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3108" name="Rectangle 4"/>
          <p:cNvSpPr>
            <a:spLocks noChangeArrowheads="1"/>
          </p:cNvSpPr>
          <p:nvPr/>
        </p:nvSpPr>
        <p:spPr bwMode="auto">
          <a:xfrm>
            <a:off x="1619250" y="5734050"/>
            <a:ext cx="2376488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b="0">
              <a:effectLst/>
            </a:endParaRPr>
          </a:p>
        </p:txBody>
      </p:sp>
      <p:sp>
        <p:nvSpPr>
          <p:cNvPr id="303109" name="Rectangle 5"/>
          <p:cNvSpPr>
            <a:spLocks noChangeArrowheads="1"/>
          </p:cNvSpPr>
          <p:nvPr/>
        </p:nvSpPr>
        <p:spPr bwMode="auto">
          <a:xfrm>
            <a:off x="1547813" y="5516563"/>
            <a:ext cx="115252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3110" name="Rectangle 6"/>
          <p:cNvSpPr>
            <a:spLocks noChangeArrowheads="1"/>
          </p:cNvSpPr>
          <p:nvPr/>
        </p:nvSpPr>
        <p:spPr bwMode="auto">
          <a:xfrm>
            <a:off x="2627313" y="5661025"/>
            <a:ext cx="1152525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3111" name="Text Box 7"/>
          <p:cNvSpPr txBox="1">
            <a:spLocks noChangeArrowheads="1"/>
          </p:cNvSpPr>
          <p:nvPr/>
        </p:nvSpPr>
        <p:spPr bwMode="auto">
          <a:xfrm>
            <a:off x="6994525" y="1062038"/>
            <a:ext cx="1874837" cy="1949450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 b="0">
                <a:effectLst/>
              </a:rPr>
              <a:t>* Aferencias </a:t>
            </a:r>
          </a:p>
          <a:p>
            <a:pPr algn="l"/>
            <a:r>
              <a:rPr lang="es-ES" sz="2000" b="0">
                <a:solidFill>
                  <a:srgbClr val="0000CC"/>
                </a:solidFill>
                <a:effectLst/>
              </a:rPr>
              <a:t>  </a:t>
            </a:r>
            <a:r>
              <a:rPr lang="es-ES" sz="2000" b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sensoriales</a:t>
            </a:r>
          </a:p>
          <a:p>
            <a:pPr algn="l"/>
            <a:endParaRPr lang="es-ES" sz="2000" b="0">
              <a:solidFill>
                <a:srgbClr val="0000CC"/>
              </a:solidFill>
              <a:effectLst/>
            </a:endParaRPr>
          </a:p>
          <a:p>
            <a:pPr algn="l"/>
            <a:r>
              <a:rPr lang="es-ES" sz="2000" b="0">
                <a:effectLst/>
              </a:rPr>
              <a:t>* Eferencias </a:t>
            </a:r>
          </a:p>
          <a:p>
            <a:pPr algn="l"/>
            <a:r>
              <a:rPr lang="es-ES" sz="2000" b="0">
                <a:solidFill>
                  <a:srgbClr val="008000"/>
                </a:solidFill>
                <a:effectLst/>
              </a:rPr>
              <a:t>  </a:t>
            </a:r>
            <a:r>
              <a:rPr lang="es-ES" sz="2000" b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autonómicas</a:t>
            </a:r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 algn="l"/>
            <a:r>
              <a:rPr lang="es-ES" sz="2000" b="0">
                <a:solidFill>
                  <a:srgbClr val="CC0000"/>
                </a:solidFill>
                <a:effectLst/>
              </a:rPr>
              <a:t>  </a:t>
            </a:r>
            <a:r>
              <a:rPr lang="es-ES" sz="2000" b="0">
                <a:solidFill>
                  <a:srgbClr val="CC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somáticas</a:t>
            </a:r>
          </a:p>
        </p:txBody>
      </p:sp>
      <p:sp>
        <p:nvSpPr>
          <p:cNvPr id="303112" name="Rectangle 8"/>
          <p:cNvSpPr>
            <a:spLocks noChangeArrowheads="1"/>
          </p:cNvSpPr>
          <p:nvPr/>
        </p:nvSpPr>
        <p:spPr bwMode="auto">
          <a:xfrm>
            <a:off x="4932363" y="4292600"/>
            <a:ext cx="1584325" cy="865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800" b="0">
              <a:effectLst/>
            </a:endParaRPr>
          </a:p>
        </p:txBody>
      </p:sp>
      <p:sp>
        <p:nvSpPr>
          <p:cNvPr id="303113" name="Rectangle 9"/>
          <p:cNvSpPr>
            <a:spLocks noChangeArrowheads="1"/>
          </p:cNvSpPr>
          <p:nvPr/>
        </p:nvSpPr>
        <p:spPr bwMode="auto">
          <a:xfrm>
            <a:off x="1981200" y="4438650"/>
            <a:ext cx="1150938" cy="7191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3114" name="Text Box 10"/>
          <p:cNvSpPr txBox="1">
            <a:spLocks noChangeArrowheads="1"/>
          </p:cNvSpPr>
          <p:nvPr/>
        </p:nvSpPr>
        <p:spPr bwMode="auto">
          <a:xfrm>
            <a:off x="4927600" y="4437063"/>
            <a:ext cx="1673225" cy="609600"/>
          </a:xfrm>
          <a:prstGeom prst="rect">
            <a:avLst/>
          </a:prstGeom>
          <a:solidFill>
            <a:srgbClr val="C2FFA3"/>
          </a:solidFill>
          <a:ln w="28575">
            <a:solidFill>
              <a:srgbClr val="33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Eferencia</a:t>
            </a:r>
          </a:p>
          <a:p>
            <a:r>
              <a:rPr lang="es-ES">
                <a:effectLst/>
              </a:rPr>
              <a:t>Vía autonómica</a:t>
            </a:r>
          </a:p>
        </p:txBody>
      </p:sp>
      <p:sp>
        <p:nvSpPr>
          <p:cNvPr id="303115" name="Text Box 11"/>
          <p:cNvSpPr txBox="1">
            <a:spLocks noChangeArrowheads="1"/>
          </p:cNvSpPr>
          <p:nvPr/>
        </p:nvSpPr>
        <p:spPr bwMode="auto">
          <a:xfrm>
            <a:off x="1635125" y="4460875"/>
            <a:ext cx="1452563" cy="609600"/>
          </a:xfrm>
          <a:prstGeom prst="rect">
            <a:avLst/>
          </a:prstGeom>
          <a:solidFill>
            <a:srgbClr val="CCCCFF"/>
          </a:solidFill>
          <a:ln w="28575">
            <a:solidFill>
              <a:srgbClr val="CC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Eferencia</a:t>
            </a:r>
          </a:p>
          <a:p>
            <a:r>
              <a:rPr lang="es-ES">
                <a:effectLst/>
              </a:rPr>
              <a:t>Vía somática</a:t>
            </a:r>
          </a:p>
        </p:txBody>
      </p:sp>
      <p:sp>
        <p:nvSpPr>
          <p:cNvPr id="303116" name="Rectangle 12"/>
          <p:cNvSpPr>
            <a:spLocks noChangeArrowheads="1"/>
          </p:cNvSpPr>
          <p:nvPr/>
        </p:nvSpPr>
        <p:spPr bwMode="auto">
          <a:xfrm>
            <a:off x="4572000" y="6381750"/>
            <a:ext cx="2160588" cy="4762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3117" name="Rectangle 13"/>
          <p:cNvSpPr>
            <a:spLocks noChangeArrowheads="1"/>
          </p:cNvSpPr>
          <p:nvPr/>
        </p:nvSpPr>
        <p:spPr bwMode="auto">
          <a:xfrm>
            <a:off x="4356100" y="0"/>
            <a:ext cx="2232025" cy="765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800" b="0">
              <a:effectLst/>
            </a:endParaRPr>
          </a:p>
        </p:txBody>
      </p:sp>
      <p:sp>
        <p:nvSpPr>
          <p:cNvPr id="303118" name="Text Box 14"/>
          <p:cNvSpPr txBox="1">
            <a:spLocks noChangeArrowheads="1"/>
          </p:cNvSpPr>
          <p:nvPr/>
        </p:nvSpPr>
        <p:spPr bwMode="auto">
          <a:xfrm>
            <a:off x="4174332" y="188118"/>
            <a:ext cx="1644650" cy="600075"/>
          </a:xfrm>
          <a:prstGeom prst="rect">
            <a:avLst/>
          </a:prstGeom>
          <a:solidFill>
            <a:srgbClr val="9BCDFF"/>
          </a:solidFill>
          <a:ln w="19050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Aferencias</a:t>
            </a:r>
          </a:p>
          <a:p>
            <a:r>
              <a:rPr lang="es-ES">
                <a:effectLst/>
              </a:rPr>
              <a:t>Sensoriales GI</a:t>
            </a:r>
          </a:p>
        </p:txBody>
      </p:sp>
      <p:sp>
        <p:nvSpPr>
          <p:cNvPr id="303119" name="Rectangle 15"/>
          <p:cNvSpPr>
            <a:spLocks noChangeArrowheads="1"/>
          </p:cNvSpPr>
          <p:nvPr/>
        </p:nvSpPr>
        <p:spPr bwMode="auto">
          <a:xfrm>
            <a:off x="4859338" y="981075"/>
            <a:ext cx="865187" cy="57626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3120" name="Rectangle 16"/>
          <p:cNvSpPr>
            <a:spLocks noChangeArrowheads="1"/>
          </p:cNvSpPr>
          <p:nvPr/>
        </p:nvSpPr>
        <p:spPr bwMode="auto">
          <a:xfrm>
            <a:off x="1547813" y="3141663"/>
            <a:ext cx="1079500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3121" name="Rectangle 17"/>
          <p:cNvSpPr>
            <a:spLocks noChangeArrowheads="1"/>
          </p:cNvSpPr>
          <p:nvPr/>
        </p:nvSpPr>
        <p:spPr bwMode="auto">
          <a:xfrm>
            <a:off x="1547813" y="3429000"/>
            <a:ext cx="71437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3122" name="Rectangle 18"/>
          <p:cNvSpPr>
            <a:spLocks noChangeArrowheads="1"/>
          </p:cNvSpPr>
          <p:nvPr/>
        </p:nvSpPr>
        <p:spPr bwMode="auto">
          <a:xfrm>
            <a:off x="2339975" y="3716338"/>
            <a:ext cx="35877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3123" name="Rectangle 19"/>
          <p:cNvSpPr>
            <a:spLocks noChangeArrowheads="1"/>
          </p:cNvSpPr>
          <p:nvPr/>
        </p:nvSpPr>
        <p:spPr bwMode="auto">
          <a:xfrm>
            <a:off x="2700338" y="3860800"/>
            <a:ext cx="14287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3124" name="Rectangle 20"/>
          <p:cNvSpPr>
            <a:spLocks noChangeArrowheads="1"/>
          </p:cNvSpPr>
          <p:nvPr/>
        </p:nvSpPr>
        <p:spPr bwMode="auto">
          <a:xfrm>
            <a:off x="2771775" y="908050"/>
            <a:ext cx="576263" cy="2174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3125" name="Rectangle 21"/>
          <p:cNvSpPr>
            <a:spLocks noChangeArrowheads="1"/>
          </p:cNvSpPr>
          <p:nvPr/>
        </p:nvSpPr>
        <p:spPr bwMode="auto">
          <a:xfrm>
            <a:off x="2914650" y="1125538"/>
            <a:ext cx="1296988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3126" name="Rectangle 22"/>
          <p:cNvSpPr>
            <a:spLocks noChangeArrowheads="1"/>
          </p:cNvSpPr>
          <p:nvPr/>
        </p:nvSpPr>
        <p:spPr bwMode="auto">
          <a:xfrm>
            <a:off x="3203575" y="981075"/>
            <a:ext cx="100806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3127" name="Rectangle 23"/>
          <p:cNvSpPr>
            <a:spLocks noChangeArrowheads="1"/>
          </p:cNvSpPr>
          <p:nvPr/>
        </p:nvSpPr>
        <p:spPr bwMode="auto">
          <a:xfrm>
            <a:off x="2627313" y="908050"/>
            <a:ext cx="215900" cy="2174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3128" name="Rectangle 24"/>
          <p:cNvSpPr>
            <a:spLocks noChangeArrowheads="1"/>
          </p:cNvSpPr>
          <p:nvPr/>
        </p:nvSpPr>
        <p:spPr bwMode="auto">
          <a:xfrm>
            <a:off x="1547813" y="3933825"/>
            <a:ext cx="1295400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3129" name="Line 25"/>
          <p:cNvSpPr>
            <a:spLocks noChangeShapeType="1"/>
          </p:cNvSpPr>
          <p:nvPr/>
        </p:nvSpPr>
        <p:spPr bwMode="auto">
          <a:xfrm flipH="1">
            <a:off x="2268538" y="5589588"/>
            <a:ext cx="288925" cy="0"/>
          </a:xfrm>
          <a:prstGeom prst="line">
            <a:avLst/>
          </a:prstGeom>
          <a:noFill/>
          <a:ln w="28575">
            <a:solidFill>
              <a:srgbClr val="80008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3130" name="Text Box 26"/>
          <p:cNvSpPr txBox="1">
            <a:spLocks noChangeArrowheads="1"/>
          </p:cNvSpPr>
          <p:nvPr/>
        </p:nvSpPr>
        <p:spPr bwMode="auto">
          <a:xfrm>
            <a:off x="611188" y="5157788"/>
            <a:ext cx="1666875" cy="1569660"/>
          </a:xfrm>
          <a:prstGeom prst="rect">
            <a:avLst/>
          </a:prstGeom>
          <a:solidFill>
            <a:srgbClr val="CDCDFF"/>
          </a:solidFill>
          <a:ln w="28575">
            <a:solidFill>
              <a:srgbClr val="CC66FF"/>
            </a:solidFill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es-ES" dirty="0" smtClean="0">
                <a:effectLst/>
              </a:rPr>
              <a:t>Cierre glotis </a:t>
            </a:r>
            <a:r>
              <a:rPr lang="es-ES" dirty="0" err="1" smtClean="0">
                <a:effectLst/>
              </a:rPr>
              <a:t>n.X</a:t>
            </a:r>
            <a:endParaRPr lang="es-ES" dirty="0">
              <a:effectLst/>
            </a:endParaRPr>
          </a:p>
          <a:p>
            <a:r>
              <a:rPr lang="es-ES" b="0" dirty="0" smtClean="0">
                <a:effectLst/>
              </a:rPr>
              <a:t>y</a:t>
            </a:r>
            <a:r>
              <a:rPr lang="es-ES" dirty="0" smtClean="0">
                <a:effectLst/>
              </a:rPr>
              <a:t> nasofaringe </a:t>
            </a:r>
            <a:r>
              <a:rPr lang="es-ES" dirty="0" err="1" smtClean="0">
                <a:effectLst/>
              </a:rPr>
              <a:t>n.V</a:t>
            </a:r>
            <a:endParaRPr lang="es-ES" dirty="0" smtClean="0">
              <a:effectLst/>
            </a:endParaRPr>
          </a:p>
          <a:p>
            <a:r>
              <a:rPr lang="es-ES" dirty="0" smtClean="0">
                <a:effectLst/>
              </a:rPr>
              <a:t>Postura</a:t>
            </a:r>
          </a:p>
          <a:p>
            <a:r>
              <a:rPr lang="es-ES" dirty="0" smtClean="0">
                <a:effectLst/>
              </a:rPr>
              <a:t>n. espinales</a:t>
            </a:r>
            <a:endParaRPr lang="es-ES" dirty="0">
              <a:effectLst/>
            </a:endParaRPr>
          </a:p>
        </p:txBody>
      </p:sp>
      <p:sp>
        <p:nvSpPr>
          <p:cNvPr id="303131" name="Text Box 27"/>
          <p:cNvSpPr txBox="1">
            <a:spLocks noChangeArrowheads="1"/>
          </p:cNvSpPr>
          <p:nvPr/>
        </p:nvSpPr>
        <p:spPr bwMode="auto">
          <a:xfrm>
            <a:off x="1547813" y="3429000"/>
            <a:ext cx="1079500" cy="546100"/>
          </a:xfrm>
          <a:prstGeom prst="rect">
            <a:avLst/>
          </a:prstGeom>
          <a:solidFill>
            <a:srgbClr val="FFE181"/>
          </a:solidFill>
          <a:ln w="28575">
            <a:solidFill>
              <a:srgbClr val="92D050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r>
              <a:rPr lang="es-ES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Centro</a:t>
            </a:r>
          </a:p>
          <a:p>
            <a:r>
              <a:rPr lang="es-ES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VÓMITO</a:t>
            </a:r>
          </a:p>
        </p:txBody>
      </p:sp>
      <p:sp>
        <p:nvSpPr>
          <p:cNvPr id="303132" name="Rectangle 28"/>
          <p:cNvSpPr>
            <a:spLocks noChangeArrowheads="1"/>
          </p:cNvSpPr>
          <p:nvPr/>
        </p:nvSpPr>
        <p:spPr bwMode="auto">
          <a:xfrm>
            <a:off x="2700338" y="5157788"/>
            <a:ext cx="1727200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3133" name="Rectangle 29"/>
          <p:cNvSpPr>
            <a:spLocks noChangeArrowheads="1"/>
          </p:cNvSpPr>
          <p:nvPr/>
        </p:nvSpPr>
        <p:spPr bwMode="auto">
          <a:xfrm>
            <a:off x="4572000" y="5948363"/>
            <a:ext cx="1512888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sz="1800" b="0">
              <a:effectLst/>
            </a:endParaRPr>
          </a:p>
        </p:txBody>
      </p:sp>
      <p:sp>
        <p:nvSpPr>
          <p:cNvPr id="303134" name="Rectangle 30"/>
          <p:cNvSpPr>
            <a:spLocks noChangeArrowheads="1"/>
          </p:cNvSpPr>
          <p:nvPr/>
        </p:nvSpPr>
        <p:spPr bwMode="auto">
          <a:xfrm>
            <a:off x="4284663" y="6021388"/>
            <a:ext cx="287337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3135" name="Rectangle 31"/>
          <p:cNvSpPr>
            <a:spLocks noChangeArrowheads="1"/>
          </p:cNvSpPr>
          <p:nvPr/>
        </p:nvSpPr>
        <p:spPr bwMode="auto">
          <a:xfrm>
            <a:off x="4932363" y="5661025"/>
            <a:ext cx="1295400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3136" name="Text Box 32"/>
          <p:cNvSpPr txBox="1">
            <a:spLocks noChangeArrowheads="1"/>
          </p:cNvSpPr>
          <p:nvPr/>
        </p:nvSpPr>
        <p:spPr bwMode="auto">
          <a:xfrm>
            <a:off x="4498975" y="5924550"/>
            <a:ext cx="1404938" cy="609600"/>
          </a:xfrm>
          <a:prstGeom prst="rect">
            <a:avLst/>
          </a:prstGeom>
          <a:solidFill>
            <a:srgbClr val="D6F3B3"/>
          </a:solidFill>
          <a:ln w="28575">
            <a:solidFill>
              <a:srgbClr val="00A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>
                <a:effectLst/>
              </a:rPr>
              <a:t>SN entérico</a:t>
            </a:r>
          </a:p>
          <a:p>
            <a:r>
              <a:rPr lang="es-MX">
                <a:effectLst/>
              </a:rPr>
              <a:t>al intestino</a:t>
            </a:r>
          </a:p>
        </p:txBody>
      </p:sp>
      <p:sp>
        <p:nvSpPr>
          <p:cNvPr id="303137" name="Text Box 33"/>
          <p:cNvSpPr txBox="1">
            <a:spLocks noChangeArrowheads="1"/>
          </p:cNvSpPr>
          <p:nvPr/>
        </p:nvSpPr>
        <p:spPr bwMode="auto">
          <a:xfrm>
            <a:off x="71617" y="363538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3138" name="Oval 34"/>
          <p:cNvSpPr>
            <a:spLocks noChangeArrowheads="1"/>
          </p:cNvSpPr>
          <p:nvPr/>
        </p:nvSpPr>
        <p:spPr bwMode="auto">
          <a:xfrm>
            <a:off x="2843213" y="1916113"/>
            <a:ext cx="576262" cy="5762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3139" name="Oval 35"/>
          <p:cNvSpPr>
            <a:spLocks noChangeArrowheads="1"/>
          </p:cNvSpPr>
          <p:nvPr/>
        </p:nvSpPr>
        <p:spPr bwMode="auto">
          <a:xfrm>
            <a:off x="3203575" y="1844675"/>
            <a:ext cx="431800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3140" name="Oval 36"/>
          <p:cNvSpPr>
            <a:spLocks noChangeArrowheads="1"/>
          </p:cNvSpPr>
          <p:nvPr/>
        </p:nvSpPr>
        <p:spPr bwMode="auto">
          <a:xfrm>
            <a:off x="3203575" y="2205038"/>
            <a:ext cx="288925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3141" name="Oval 37"/>
          <p:cNvSpPr>
            <a:spLocks noChangeArrowheads="1"/>
          </p:cNvSpPr>
          <p:nvPr/>
        </p:nvSpPr>
        <p:spPr bwMode="auto">
          <a:xfrm>
            <a:off x="3492500" y="2133600"/>
            <a:ext cx="215900" cy="1428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3142" name="Text Box 38"/>
          <p:cNvSpPr txBox="1">
            <a:spLocks noChangeArrowheads="1"/>
          </p:cNvSpPr>
          <p:nvPr/>
        </p:nvSpPr>
        <p:spPr bwMode="auto">
          <a:xfrm>
            <a:off x="2903538" y="1887776"/>
            <a:ext cx="8048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effectLst/>
              </a:rPr>
              <a:t>N. Haz </a:t>
            </a:r>
          </a:p>
          <a:p>
            <a:r>
              <a:rPr lang="es-ES_tradnl" sz="1200" dirty="0">
                <a:effectLst/>
              </a:rPr>
              <a:t>Solitario</a:t>
            </a:r>
          </a:p>
        </p:txBody>
      </p:sp>
      <p:sp>
        <p:nvSpPr>
          <p:cNvPr id="303143" name="Oval 39"/>
          <p:cNvSpPr>
            <a:spLocks noChangeArrowheads="1"/>
          </p:cNvSpPr>
          <p:nvPr/>
        </p:nvSpPr>
        <p:spPr bwMode="auto">
          <a:xfrm>
            <a:off x="3924300" y="1196975"/>
            <a:ext cx="360363" cy="5762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3147" name="Oval 43"/>
          <p:cNvSpPr>
            <a:spLocks noChangeArrowheads="1"/>
          </p:cNvSpPr>
          <p:nvPr/>
        </p:nvSpPr>
        <p:spPr bwMode="auto">
          <a:xfrm>
            <a:off x="3924300" y="2349500"/>
            <a:ext cx="431800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grpSp>
        <p:nvGrpSpPr>
          <p:cNvPr id="303148" name="Group 44"/>
          <p:cNvGrpSpPr>
            <a:grpSpLocks/>
          </p:cNvGrpSpPr>
          <p:nvPr/>
        </p:nvGrpSpPr>
        <p:grpSpPr bwMode="auto">
          <a:xfrm>
            <a:off x="3924300" y="2276475"/>
            <a:ext cx="431800" cy="433388"/>
            <a:chOff x="4649" y="2614"/>
            <a:chExt cx="272" cy="273"/>
          </a:xfrm>
          <a:solidFill>
            <a:srgbClr val="777777"/>
          </a:solidFill>
        </p:grpSpPr>
        <p:sp>
          <p:nvSpPr>
            <p:cNvPr id="303149" name="Oval 45"/>
            <p:cNvSpPr>
              <a:spLocks noChangeArrowheads="1"/>
            </p:cNvSpPr>
            <p:nvPr/>
          </p:nvSpPr>
          <p:spPr bwMode="auto">
            <a:xfrm>
              <a:off x="4649" y="2614"/>
              <a:ext cx="272" cy="273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 sz="1800" b="0"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303150" name="Text Box 46"/>
            <p:cNvSpPr txBox="1">
              <a:spLocks noChangeArrowheads="1"/>
            </p:cNvSpPr>
            <p:nvPr/>
          </p:nvSpPr>
          <p:spPr bwMode="auto">
            <a:xfrm>
              <a:off x="4683" y="2655"/>
              <a:ext cx="204" cy="231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_tradnl" sz="1800" b="0">
                  <a:solidFill>
                    <a:schemeClr val="bg1"/>
                  </a:solidFill>
                  <a:effectLst/>
                </a:rPr>
                <a:t>2</a:t>
              </a:r>
            </a:p>
          </p:txBody>
        </p:sp>
      </p:grpSp>
      <p:sp>
        <p:nvSpPr>
          <p:cNvPr id="303151" name="Oval 47"/>
          <p:cNvSpPr>
            <a:spLocks noChangeArrowheads="1"/>
          </p:cNvSpPr>
          <p:nvPr/>
        </p:nvSpPr>
        <p:spPr bwMode="auto">
          <a:xfrm>
            <a:off x="2339975" y="2781300"/>
            <a:ext cx="431800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grpSp>
        <p:nvGrpSpPr>
          <p:cNvPr id="303152" name="Group 48"/>
          <p:cNvGrpSpPr>
            <a:grpSpLocks/>
          </p:cNvGrpSpPr>
          <p:nvPr/>
        </p:nvGrpSpPr>
        <p:grpSpPr bwMode="auto">
          <a:xfrm>
            <a:off x="2195513" y="2995613"/>
            <a:ext cx="431800" cy="433387"/>
            <a:chOff x="4649" y="2614"/>
            <a:chExt cx="272" cy="273"/>
          </a:xfrm>
          <a:solidFill>
            <a:srgbClr val="777777"/>
          </a:solidFill>
        </p:grpSpPr>
        <p:sp>
          <p:nvSpPr>
            <p:cNvPr id="303153" name="Oval 49"/>
            <p:cNvSpPr>
              <a:spLocks noChangeArrowheads="1"/>
            </p:cNvSpPr>
            <p:nvPr/>
          </p:nvSpPr>
          <p:spPr bwMode="auto">
            <a:xfrm>
              <a:off x="4649" y="2614"/>
              <a:ext cx="272" cy="273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 sz="1800" b="0"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303154" name="Text Box 50"/>
            <p:cNvSpPr txBox="1">
              <a:spLocks noChangeArrowheads="1"/>
            </p:cNvSpPr>
            <p:nvPr/>
          </p:nvSpPr>
          <p:spPr bwMode="auto">
            <a:xfrm>
              <a:off x="4683" y="2655"/>
              <a:ext cx="204" cy="231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_tradnl" sz="1800" b="0">
                  <a:solidFill>
                    <a:schemeClr val="bg1"/>
                  </a:solidFill>
                  <a:effectLst/>
                </a:rPr>
                <a:t>3</a:t>
              </a:r>
            </a:p>
          </p:txBody>
        </p:sp>
      </p:grpSp>
      <p:sp>
        <p:nvSpPr>
          <p:cNvPr id="303155" name="Rectangle 51"/>
          <p:cNvSpPr>
            <a:spLocks noChangeArrowheads="1"/>
          </p:cNvSpPr>
          <p:nvPr/>
        </p:nvSpPr>
        <p:spPr bwMode="auto">
          <a:xfrm>
            <a:off x="5534025" y="1508126"/>
            <a:ext cx="388937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3156" name="Rectangle 52"/>
          <p:cNvSpPr>
            <a:spLocks noChangeArrowheads="1"/>
          </p:cNvSpPr>
          <p:nvPr/>
        </p:nvSpPr>
        <p:spPr bwMode="auto">
          <a:xfrm>
            <a:off x="5148263" y="1989138"/>
            <a:ext cx="8636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grpSp>
        <p:nvGrpSpPr>
          <p:cNvPr id="303157" name="Group 53"/>
          <p:cNvGrpSpPr>
            <a:grpSpLocks/>
          </p:cNvGrpSpPr>
          <p:nvPr/>
        </p:nvGrpSpPr>
        <p:grpSpPr bwMode="auto">
          <a:xfrm>
            <a:off x="4211638" y="3067050"/>
            <a:ext cx="431800" cy="433388"/>
            <a:chOff x="4649" y="2614"/>
            <a:chExt cx="272" cy="273"/>
          </a:xfrm>
          <a:solidFill>
            <a:srgbClr val="777777"/>
          </a:solidFill>
        </p:grpSpPr>
        <p:sp>
          <p:nvSpPr>
            <p:cNvPr id="303158" name="Oval 54"/>
            <p:cNvSpPr>
              <a:spLocks noChangeArrowheads="1"/>
            </p:cNvSpPr>
            <p:nvPr/>
          </p:nvSpPr>
          <p:spPr bwMode="auto">
            <a:xfrm>
              <a:off x="4649" y="2614"/>
              <a:ext cx="272" cy="273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 sz="1800" b="0"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303159" name="Text Box 55"/>
            <p:cNvSpPr txBox="1">
              <a:spLocks noChangeArrowheads="1"/>
            </p:cNvSpPr>
            <p:nvPr/>
          </p:nvSpPr>
          <p:spPr bwMode="auto">
            <a:xfrm>
              <a:off x="4683" y="2655"/>
              <a:ext cx="204" cy="231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_tradnl" sz="1800" b="0">
                  <a:solidFill>
                    <a:schemeClr val="bg1"/>
                  </a:solidFill>
                  <a:effectLst/>
                </a:rPr>
                <a:t>4</a:t>
              </a:r>
            </a:p>
          </p:txBody>
        </p:sp>
      </p:grpSp>
      <p:sp>
        <p:nvSpPr>
          <p:cNvPr id="303160" name="Text Box 56"/>
          <p:cNvSpPr txBox="1">
            <a:spLocks noChangeArrowheads="1"/>
          </p:cNvSpPr>
          <p:nvPr/>
        </p:nvSpPr>
        <p:spPr bwMode="auto">
          <a:xfrm>
            <a:off x="5053401" y="2036763"/>
            <a:ext cx="103586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 dirty="0">
                <a:solidFill>
                  <a:srgbClr val="008E55"/>
                </a:solidFill>
              </a:rPr>
              <a:t>N. Dorsal</a:t>
            </a:r>
          </a:p>
          <a:p>
            <a:r>
              <a:rPr lang="es-ES_tradnl" sz="1400" dirty="0">
                <a:solidFill>
                  <a:srgbClr val="008E55"/>
                </a:solidFill>
              </a:rPr>
              <a:t> X</a:t>
            </a:r>
          </a:p>
        </p:txBody>
      </p:sp>
      <p:sp>
        <p:nvSpPr>
          <p:cNvPr id="303161" name="Oval 57"/>
          <p:cNvSpPr>
            <a:spLocks noChangeArrowheads="1"/>
          </p:cNvSpPr>
          <p:nvPr/>
        </p:nvSpPr>
        <p:spPr bwMode="auto">
          <a:xfrm>
            <a:off x="4211638" y="4652963"/>
            <a:ext cx="431800" cy="5762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grpSp>
        <p:nvGrpSpPr>
          <p:cNvPr id="303162" name="Group 58"/>
          <p:cNvGrpSpPr>
            <a:grpSpLocks/>
          </p:cNvGrpSpPr>
          <p:nvPr/>
        </p:nvGrpSpPr>
        <p:grpSpPr bwMode="auto">
          <a:xfrm>
            <a:off x="6659563" y="4437063"/>
            <a:ext cx="431800" cy="433387"/>
            <a:chOff x="4649" y="2614"/>
            <a:chExt cx="272" cy="273"/>
          </a:xfrm>
          <a:solidFill>
            <a:srgbClr val="777777"/>
          </a:solidFill>
        </p:grpSpPr>
        <p:sp>
          <p:nvSpPr>
            <p:cNvPr id="303163" name="Oval 59"/>
            <p:cNvSpPr>
              <a:spLocks noChangeArrowheads="1"/>
            </p:cNvSpPr>
            <p:nvPr/>
          </p:nvSpPr>
          <p:spPr bwMode="auto">
            <a:xfrm>
              <a:off x="4649" y="2614"/>
              <a:ext cx="272" cy="273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 sz="1800" b="0"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303164" name="Text Box 60"/>
            <p:cNvSpPr txBox="1">
              <a:spLocks noChangeArrowheads="1"/>
            </p:cNvSpPr>
            <p:nvPr/>
          </p:nvSpPr>
          <p:spPr bwMode="auto">
            <a:xfrm>
              <a:off x="4683" y="2655"/>
              <a:ext cx="204" cy="231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_tradnl" sz="1800" b="0" dirty="0">
                  <a:solidFill>
                    <a:schemeClr val="bg1"/>
                  </a:solidFill>
                  <a:effectLst/>
                </a:rPr>
                <a:t>5</a:t>
              </a:r>
            </a:p>
          </p:txBody>
        </p:sp>
      </p:grpSp>
      <p:sp>
        <p:nvSpPr>
          <p:cNvPr id="303165" name="Oval 61"/>
          <p:cNvSpPr>
            <a:spLocks noChangeArrowheads="1"/>
          </p:cNvSpPr>
          <p:nvPr/>
        </p:nvSpPr>
        <p:spPr bwMode="auto">
          <a:xfrm>
            <a:off x="3276600" y="4724400"/>
            <a:ext cx="431800" cy="43338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grpSp>
        <p:nvGrpSpPr>
          <p:cNvPr id="303166" name="Group 62"/>
          <p:cNvGrpSpPr>
            <a:grpSpLocks/>
          </p:cNvGrpSpPr>
          <p:nvPr/>
        </p:nvGrpSpPr>
        <p:grpSpPr bwMode="auto">
          <a:xfrm>
            <a:off x="1042988" y="4508500"/>
            <a:ext cx="431800" cy="433388"/>
            <a:chOff x="4649" y="2614"/>
            <a:chExt cx="272" cy="273"/>
          </a:xfrm>
          <a:solidFill>
            <a:srgbClr val="777777"/>
          </a:solidFill>
        </p:grpSpPr>
        <p:sp>
          <p:nvSpPr>
            <p:cNvPr id="303167" name="Oval 63"/>
            <p:cNvSpPr>
              <a:spLocks noChangeArrowheads="1"/>
            </p:cNvSpPr>
            <p:nvPr/>
          </p:nvSpPr>
          <p:spPr bwMode="auto">
            <a:xfrm>
              <a:off x="4649" y="2614"/>
              <a:ext cx="272" cy="273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 sz="1800" b="0"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303168" name="Text Box 64"/>
            <p:cNvSpPr txBox="1">
              <a:spLocks noChangeArrowheads="1"/>
            </p:cNvSpPr>
            <p:nvPr/>
          </p:nvSpPr>
          <p:spPr bwMode="auto">
            <a:xfrm>
              <a:off x="4683" y="2655"/>
              <a:ext cx="204" cy="231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_tradnl" sz="1800" b="0">
                  <a:solidFill>
                    <a:schemeClr val="bg1"/>
                  </a:solidFill>
                  <a:effectLst/>
                </a:rPr>
                <a:t>6</a:t>
              </a:r>
            </a:p>
          </p:txBody>
        </p:sp>
      </p:grpSp>
      <p:sp>
        <p:nvSpPr>
          <p:cNvPr id="303169" name="Rectangle 65"/>
          <p:cNvSpPr>
            <a:spLocks noChangeArrowheads="1"/>
          </p:cNvSpPr>
          <p:nvPr/>
        </p:nvSpPr>
        <p:spPr bwMode="auto">
          <a:xfrm>
            <a:off x="2916238" y="1268413"/>
            <a:ext cx="1079500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3170" name="Text Box 66"/>
          <p:cNvSpPr txBox="1">
            <a:spLocks noChangeArrowheads="1"/>
          </p:cNvSpPr>
          <p:nvPr/>
        </p:nvSpPr>
        <p:spPr bwMode="auto">
          <a:xfrm>
            <a:off x="2852109" y="909965"/>
            <a:ext cx="1305165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dirty="0">
                <a:effectLst/>
              </a:rPr>
              <a:t>Zona quimio-</a:t>
            </a:r>
          </a:p>
          <a:p>
            <a:r>
              <a:rPr lang="es-ES" sz="1400" dirty="0">
                <a:effectLst/>
              </a:rPr>
              <a:t>receptora</a:t>
            </a:r>
          </a:p>
        </p:txBody>
      </p:sp>
      <p:sp>
        <p:nvSpPr>
          <p:cNvPr id="303171" name="Rectangle 67"/>
          <p:cNvSpPr>
            <a:spLocks noChangeArrowheads="1"/>
          </p:cNvSpPr>
          <p:nvPr/>
        </p:nvSpPr>
        <p:spPr bwMode="auto">
          <a:xfrm>
            <a:off x="1187450" y="333375"/>
            <a:ext cx="1800225" cy="574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3172" name="Text Box 68"/>
          <p:cNvSpPr txBox="1">
            <a:spLocks noChangeArrowheads="1"/>
          </p:cNvSpPr>
          <p:nvPr/>
        </p:nvSpPr>
        <p:spPr bwMode="auto">
          <a:xfrm>
            <a:off x="1188442" y="204640"/>
            <a:ext cx="123944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dirty="0">
                <a:effectLst/>
              </a:rPr>
              <a:t>Toxinas </a:t>
            </a:r>
          </a:p>
          <a:p>
            <a:r>
              <a:rPr lang="es-ES_tradnl" dirty="0">
                <a:effectLst/>
              </a:rPr>
              <a:t>absorbidas</a:t>
            </a:r>
          </a:p>
        </p:txBody>
      </p:sp>
      <p:sp>
        <p:nvSpPr>
          <p:cNvPr id="303174" name="Rectangle 70"/>
          <p:cNvSpPr>
            <a:spLocks noChangeArrowheads="1"/>
          </p:cNvSpPr>
          <p:nvPr/>
        </p:nvSpPr>
        <p:spPr bwMode="auto">
          <a:xfrm>
            <a:off x="1476375" y="1052513"/>
            <a:ext cx="503238" cy="574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3175" name="Rectangle 71"/>
          <p:cNvSpPr>
            <a:spLocks noChangeArrowheads="1"/>
          </p:cNvSpPr>
          <p:nvPr/>
        </p:nvSpPr>
        <p:spPr bwMode="auto">
          <a:xfrm>
            <a:off x="1835150" y="1196975"/>
            <a:ext cx="999490" cy="2660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3176" name="Text Box 72"/>
          <p:cNvSpPr txBox="1">
            <a:spLocks noChangeArrowheads="1"/>
          </p:cNvSpPr>
          <p:nvPr/>
        </p:nvSpPr>
        <p:spPr bwMode="auto">
          <a:xfrm>
            <a:off x="1570721" y="1171575"/>
            <a:ext cx="974947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 dirty="0">
                <a:effectLst/>
              </a:rPr>
              <a:t>Área </a:t>
            </a:r>
          </a:p>
          <a:p>
            <a:r>
              <a:rPr lang="es-ES_tradnl" sz="1400" dirty="0">
                <a:effectLst/>
              </a:rPr>
              <a:t>postrema</a:t>
            </a:r>
          </a:p>
        </p:txBody>
      </p:sp>
      <p:sp>
        <p:nvSpPr>
          <p:cNvPr id="303177" name="Line 73"/>
          <p:cNvSpPr>
            <a:spLocks noChangeShapeType="1"/>
          </p:cNvSpPr>
          <p:nvPr/>
        </p:nvSpPr>
        <p:spPr bwMode="auto">
          <a:xfrm>
            <a:off x="2484438" y="908050"/>
            <a:ext cx="6477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3178" name="Line 74"/>
          <p:cNvSpPr>
            <a:spLocks noChangeShapeType="1"/>
          </p:cNvSpPr>
          <p:nvPr/>
        </p:nvSpPr>
        <p:spPr bwMode="auto">
          <a:xfrm>
            <a:off x="2987675" y="908050"/>
            <a:ext cx="576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3179" name="Rectangle 75"/>
          <p:cNvSpPr>
            <a:spLocks noChangeArrowheads="1"/>
          </p:cNvSpPr>
          <p:nvPr/>
        </p:nvSpPr>
        <p:spPr bwMode="auto">
          <a:xfrm>
            <a:off x="5940425" y="5949950"/>
            <a:ext cx="503238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3180" name="Line 76"/>
          <p:cNvSpPr>
            <a:spLocks noChangeShapeType="1"/>
          </p:cNvSpPr>
          <p:nvPr/>
        </p:nvSpPr>
        <p:spPr bwMode="auto">
          <a:xfrm>
            <a:off x="5903913" y="6165850"/>
            <a:ext cx="539750" cy="0"/>
          </a:xfrm>
          <a:prstGeom prst="line">
            <a:avLst/>
          </a:prstGeom>
          <a:noFill/>
          <a:ln w="28575">
            <a:solidFill>
              <a:srgbClr val="0066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3181" name="Text Box 77"/>
          <p:cNvSpPr txBox="1">
            <a:spLocks noChangeArrowheads="1"/>
          </p:cNvSpPr>
          <p:nvPr/>
        </p:nvSpPr>
        <p:spPr bwMode="auto">
          <a:xfrm>
            <a:off x="6443663" y="5737225"/>
            <a:ext cx="1943100" cy="669925"/>
          </a:xfrm>
          <a:prstGeom prst="rect">
            <a:avLst/>
          </a:prstGeom>
          <a:solidFill>
            <a:srgbClr val="C8EF99"/>
          </a:solidFill>
          <a:ln w="28575">
            <a:solidFill>
              <a:srgbClr val="00A600"/>
            </a:solidFill>
            <a:miter lim="800000"/>
            <a:headEnd/>
            <a:tailEnd/>
          </a:ln>
          <a:effectLst>
            <a:glow rad="101600">
              <a:srgbClr val="92D050">
                <a:alpha val="6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es-ES" sz="1800" b="0"/>
              <a:t>Onda </a:t>
            </a:r>
          </a:p>
          <a:p>
            <a:r>
              <a:rPr lang="es-ES" sz="1800" b="0"/>
              <a:t>antiperistáltica</a:t>
            </a:r>
          </a:p>
        </p:txBody>
      </p:sp>
      <p:sp>
        <p:nvSpPr>
          <p:cNvPr id="303182" name="Rectangle 78"/>
          <p:cNvSpPr>
            <a:spLocks noChangeArrowheads="1"/>
          </p:cNvSpPr>
          <p:nvPr/>
        </p:nvSpPr>
        <p:spPr bwMode="auto">
          <a:xfrm>
            <a:off x="3851275" y="5661025"/>
            <a:ext cx="504825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3183" name="Rectangle 79"/>
          <p:cNvSpPr>
            <a:spLocks noChangeArrowheads="1"/>
          </p:cNvSpPr>
          <p:nvPr/>
        </p:nvSpPr>
        <p:spPr bwMode="auto">
          <a:xfrm>
            <a:off x="2627313" y="5300663"/>
            <a:ext cx="21590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3184" name="Text Box 80"/>
          <p:cNvSpPr txBox="1">
            <a:spLocks noChangeArrowheads="1"/>
          </p:cNvSpPr>
          <p:nvPr/>
        </p:nvSpPr>
        <p:spPr bwMode="auto">
          <a:xfrm>
            <a:off x="2584451" y="5144294"/>
            <a:ext cx="1492250" cy="854075"/>
          </a:xfrm>
          <a:prstGeom prst="rect">
            <a:avLst/>
          </a:prstGeom>
          <a:solidFill>
            <a:srgbClr val="E5E5FF"/>
          </a:solidFill>
          <a:ln w="28575">
            <a:solidFill>
              <a:srgbClr val="CC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>
                <a:effectLst/>
              </a:rPr>
              <a:t>Tallo </a:t>
            </a:r>
          </a:p>
          <a:p>
            <a:r>
              <a:rPr lang="es-MX">
                <a:effectLst/>
              </a:rPr>
              <a:t>M. espinal</a:t>
            </a:r>
          </a:p>
          <a:p>
            <a:r>
              <a:rPr lang="es-MX">
                <a:effectLst/>
              </a:rPr>
              <a:t>N. somáticos</a:t>
            </a:r>
          </a:p>
        </p:txBody>
      </p:sp>
      <p:sp>
        <p:nvSpPr>
          <p:cNvPr id="303186" name="Text Box 82"/>
          <p:cNvSpPr txBox="1">
            <a:spLocks noChangeArrowheads="1"/>
          </p:cNvSpPr>
          <p:nvPr/>
        </p:nvSpPr>
        <p:spPr bwMode="auto">
          <a:xfrm>
            <a:off x="210001" y="1759744"/>
            <a:ext cx="957313" cy="646331"/>
          </a:xfrm>
          <a:prstGeom prst="rect">
            <a:avLst/>
          </a:prstGeom>
          <a:solidFill>
            <a:schemeClr val="accent1"/>
          </a:solidFill>
          <a:ln w="2857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 dirty="0" smtClean="0">
                <a:effectLst/>
              </a:rPr>
              <a:t>Tallo</a:t>
            </a:r>
          </a:p>
          <a:p>
            <a:r>
              <a:rPr lang="es-ES" sz="1800" b="0" dirty="0" smtClean="0">
                <a:effectLst/>
              </a:rPr>
              <a:t>BULBO</a:t>
            </a:r>
            <a:endParaRPr lang="es-ES" sz="1800" b="0" dirty="0">
              <a:effectLst/>
            </a:endParaRPr>
          </a:p>
        </p:txBody>
      </p:sp>
      <p:sp>
        <p:nvSpPr>
          <p:cNvPr id="303187" name="Oval 83"/>
          <p:cNvSpPr>
            <a:spLocks noChangeArrowheads="1"/>
          </p:cNvSpPr>
          <p:nvPr/>
        </p:nvSpPr>
        <p:spPr bwMode="auto">
          <a:xfrm>
            <a:off x="3635375" y="1557338"/>
            <a:ext cx="360363" cy="3587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3188" name="Text Box 84"/>
          <p:cNvSpPr txBox="1">
            <a:spLocks noChangeArrowheads="1"/>
          </p:cNvSpPr>
          <p:nvPr/>
        </p:nvSpPr>
        <p:spPr bwMode="auto">
          <a:xfrm>
            <a:off x="3527425" y="1628775"/>
            <a:ext cx="5667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solidFill>
                  <a:srgbClr val="0000CC"/>
                </a:solidFill>
                <a:effectLst/>
              </a:rPr>
              <a:t>n.X</a:t>
            </a:r>
          </a:p>
        </p:txBody>
      </p:sp>
      <p:sp>
        <p:nvSpPr>
          <p:cNvPr id="85" name="Text Box 5"/>
          <p:cNvSpPr txBox="1">
            <a:spLocks noChangeArrowheads="1"/>
          </p:cNvSpPr>
          <p:nvPr/>
        </p:nvSpPr>
        <p:spPr bwMode="auto">
          <a:xfrm>
            <a:off x="6487954" y="6653212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86" name="Text Box 2"/>
          <p:cNvSpPr txBox="1">
            <a:spLocks noChangeArrowheads="1"/>
          </p:cNvSpPr>
          <p:nvPr/>
        </p:nvSpPr>
        <p:spPr bwMode="auto">
          <a:xfrm>
            <a:off x="7487686" y="328324"/>
            <a:ext cx="1253869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400" dirty="0" smtClean="0">
                <a:effectLst/>
              </a:rPr>
              <a:t>1. </a:t>
            </a:r>
            <a:r>
              <a:rPr lang="es-ES" dirty="0" smtClean="0">
                <a:effectLst/>
              </a:rPr>
              <a:t>Reflejo </a:t>
            </a:r>
          </a:p>
          <a:p>
            <a:r>
              <a:rPr lang="es-ES" dirty="0" smtClean="0">
                <a:effectLst/>
              </a:rPr>
              <a:t>Vómito</a:t>
            </a:r>
            <a:endParaRPr lang="es-ES" dirty="0">
              <a:effectLst/>
            </a:endParaRPr>
          </a:p>
        </p:txBody>
      </p:sp>
      <p:sp>
        <p:nvSpPr>
          <p:cNvPr id="2" name="Rectángulo 1"/>
          <p:cNvSpPr/>
          <p:nvPr/>
        </p:nvSpPr>
        <p:spPr bwMode="auto">
          <a:xfrm>
            <a:off x="1635125" y="755303"/>
            <a:ext cx="218758" cy="20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Elipse 2"/>
          <p:cNvSpPr/>
          <p:nvPr/>
        </p:nvSpPr>
        <p:spPr bwMode="auto">
          <a:xfrm>
            <a:off x="4957080" y="1627188"/>
            <a:ext cx="706215" cy="3524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03173" name="Oval 69"/>
          <p:cNvSpPr>
            <a:spLocks noChangeArrowheads="1"/>
          </p:cNvSpPr>
          <p:nvPr/>
        </p:nvSpPr>
        <p:spPr bwMode="auto">
          <a:xfrm>
            <a:off x="1159756" y="146999"/>
            <a:ext cx="1253244" cy="706060"/>
          </a:xfrm>
          <a:prstGeom prst="ellipse">
            <a:avLst/>
          </a:prstGeom>
          <a:noFill/>
          <a:ln w="28575">
            <a:solidFill>
              <a:srgbClr val="FF0066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grpSp>
        <p:nvGrpSpPr>
          <p:cNvPr id="303144" name="Group 40"/>
          <p:cNvGrpSpPr>
            <a:grpSpLocks/>
          </p:cNvGrpSpPr>
          <p:nvPr/>
        </p:nvGrpSpPr>
        <p:grpSpPr bwMode="auto">
          <a:xfrm>
            <a:off x="4068192" y="1124744"/>
            <a:ext cx="431800" cy="433388"/>
            <a:chOff x="4649" y="2614"/>
            <a:chExt cx="272" cy="273"/>
          </a:xfrm>
          <a:solidFill>
            <a:srgbClr val="777777"/>
          </a:solidFill>
        </p:grpSpPr>
        <p:sp>
          <p:nvSpPr>
            <p:cNvPr id="303145" name="Oval 41"/>
            <p:cNvSpPr>
              <a:spLocks noChangeArrowheads="1"/>
            </p:cNvSpPr>
            <p:nvPr/>
          </p:nvSpPr>
          <p:spPr bwMode="auto">
            <a:xfrm>
              <a:off x="4649" y="2614"/>
              <a:ext cx="272" cy="273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 sz="1800" b="0"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303146" name="Text Box 42"/>
            <p:cNvSpPr txBox="1">
              <a:spLocks noChangeArrowheads="1"/>
            </p:cNvSpPr>
            <p:nvPr/>
          </p:nvSpPr>
          <p:spPr bwMode="auto">
            <a:xfrm>
              <a:off x="4694" y="2655"/>
              <a:ext cx="181" cy="231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_tradnl" sz="1800" b="0" dirty="0">
                  <a:solidFill>
                    <a:schemeClr val="bg1"/>
                  </a:solidFill>
                  <a:effectLst/>
                </a:rPr>
                <a:t>1</a:t>
              </a:r>
            </a:p>
          </p:txBody>
        </p:sp>
      </p:grpSp>
      <p:sp>
        <p:nvSpPr>
          <p:cNvPr id="5" name="Rectángulo 4"/>
          <p:cNvSpPr/>
          <p:nvPr/>
        </p:nvSpPr>
        <p:spPr bwMode="auto">
          <a:xfrm>
            <a:off x="1853883" y="1694795"/>
            <a:ext cx="125730" cy="28481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7212154" y="3276626"/>
            <a:ext cx="1430200" cy="1323439"/>
          </a:xfrm>
          <a:prstGeom prst="rect">
            <a:avLst/>
          </a:prstGeom>
          <a:solidFill>
            <a:schemeClr val="accent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/>
              <a:t>Ejemplo de</a:t>
            </a:r>
          </a:p>
          <a:p>
            <a:r>
              <a:rPr lang="es-VE" dirty="0" smtClean="0"/>
              <a:t>Integración</a:t>
            </a:r>
          </a:p>
          <a:p>
            <a:r>
              <a:rPr lang="es-VE" dirty="0" smtClean="0"/>
              <a:t>SN somático</a:t>
            </a:r>
          </a:p>
          <a:p>
            <a:r>
              <a:rPr lang="es-VE" dirty="0" smtClean="0"/>
              <a:t>SNA</a:t>
            </a:r>
          </a:p>
          <a:p>
            <a:r>
              <a:rPr lang="es-VE" dirty="0" smtClean="0"/>
              <a:t>SNE</a:t>
            </a:r>
            <a:endParaRPr lang="es-V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3111" grpId="0" animBg="1"/>
      <p:bldP spid="303114" grpId="0" animBg="1"/>
      <p:bldP spid="303115" grpId="0" animBg="1"/>
      <p:bldP spid="303118" grpId="0" animBg="1"/>
      <p:bldP spid="303129" grpId="0" animBg="1"/>
      <p:bldP spid="303130" grpId="0" animBg="1"/>
      <p:bldP spid="303131" grpId="0" animBg="1"/>
      <p:bldP spid="303136" grpId="0" animBg="1"/>
      <p:bldP spid="303142" grpId="0"/>
      <p:bldP spid="303160" grpId="0"/>
      <p:bldP spid="303170" grpId="0" animBg="1"/>
      <p:bldP spid="303172" grpId="0"/>
      <p:bldP spid="303176" grpId="0" animBg="1"/>
      <p:bldP spid="303180" grpId="0" animBg="1"/>
      <p:bldP spid="303181" grpId="0" animBg="1"/>
      <p:bldP spid="303184" grpId="0" animBg="1"/>
      <p:bldP spid="303173" grpId="0" animBg="1"/>
      <p:bldP spid="6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4130" name="Picture 2" descr="patologia estomago 2"/>
          <p:cNvPicPr>
            <a:picLocks noChangeAspect="1" noChangeArrowheads="1"/>
          </p:cNvPicPr>
          <p:nvPr/>
        </p:nvPicPr>
        <p:blipFill>
          <a:blip r:embed="rId2">
            <a:lum bright="-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95" t="12215" r="36891"/>
          <a:stretch>
            <a:fillRect/>
          </a:stretch>
        </p:blipFill>
        <p:spPr bwMode="auto">
          <a:xfrm>
            <a:off x="2268538" y="1125538"/>
            <a:ext cx="2808287" cy="549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4132" name="Rectangle 4"/>
          <p:cNvSpPr>
            <a:spLocks noChangeArrowheads="1"/>
          </p:cNvSpPr>
          <p:nvPr/>
        </p:nvSpPr>
        <p:spPr bwMode="auto">
          <a:xfrm>
            <a:off x="4787900" y="4267200"/>
            <a:ext cx="2520950" cy="1006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4133" name="Text Box 5"/>
          <p:cNvSpPr txBox="1">
            <a:spLocks noChangeArrowheads="1"/>
          </p:cNvSpPr>
          <p:nvPr/>
        </p:nvSpPr>
        <p:spPr bwMode="auto">
          <a:xfrm>
            <a:off x="7238422" y="920750"/>
            <a:ext cx="1393825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800">
                <a:effectLst/>
              </a:rPr>
              <a:t>Eferencia</a:t>
            </a:r>
          </a:p>
          <a:p>
            <a:r>
              <a:rPr lang="es-ES" sz="1800">
                <a:effectLst/>
              </a:rPr>
              <a:t>autonómica</a:t>
            </a:r>
          </a:p>
        </p:txBody>
      </p:sp>
      <p:sp>
        <p:nvSpPr>
          <p:cNvPr id="304134" name="Text Box 6"/>
          <p:cNvSpPr txBox="1">
            <a:spLocks noChangeArrowheads="1"/>
          </p:cNvSpPr>
          <p:nvPr/>
        </p:nvSpPr>
        <p:spPr bwMode="auto">
          <a:xfrm>
            <a:off x="5541900" y="4407724"/>
            <a:ext cx="2185214" cy="830997"/>
          </a:xfrm>
          <a:prstGeom prst="rect">
            <a:avLst/>
          </a:prstGeom>
          <a:solidFill>
            <a:srgbClr val="D6F3B3"/>
          </a:solidFill>
          <a:ln w="38100">
            <a:solidFill>
              <a:srgbClr val="00B069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dirty="0" smtClean="0">
                <a:effectLst/>
              </a:rPr>
              <a:t>Respuesta </a:t>
            </a:r>
          </a:p>
          <a:p>
            <a:r>
              <a:rPr lang="es-ES" dirty="0" smtClean="0">
                <a:effectLst/>
              </a:rPr>
              <a:t>autonómica</a:t>
            </a:r>
          </a:p>
          <a:p>
            <a:r>
              <a:rPr lang="es-ES" dirty="0" smtClean="0">
                <a:effectLst/>
              </a:rPr>
              <a:t>ANTIPERISTALSIS</a:t>
            </a:r>
            <a:endParaRPr lang="es-ES" dirty="0">
              <a:effectLst/>
            </a:endParaRPr>
          </a:p>
        </p:txBody>
      </p:sp>
      <p:sp>
        <p:nvSpPr>
          <p:cNvPr id="304135" name="Rectangle 7"/>
          <p:cNvSpPr>
            <a:spLocks noChangeArrowheads="1"/>
          </p:cNvSpPr>
          <p:nvPr/>
        </p:nvSpPr>
        <p:spPr bwMode="auto">
          <a:xfrm>
            <a:off x="3419475" y="333375"/>
            <a:ext cx="2160588" cy="9080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4136" name="Line 8"/>
          <p:cNvSpPr>
            <a:spLocks noChangeShapeType="1"/>
          </p:cNvSpPr>
          <p:nvPr/>
        </p:nvSpPr>
        <p:spPr bwMode="auto">
          <a:xfrm flipV="1">
            <a:off x="3492500" y="954088"/>
            <a:ext cx="0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4137" name="Text Box 9"/>
          <p:cNvSpPr txBox="1">
            <a:spLocks noChangeArrowheads="1"/>
          </p:cNvSpPr>
          <p:nvPr/>
        </p:nvSpPr>
        <p:spPr bwMode="auto">
          <a:xfrm>
            <a:off x="2650380" y="525463"/>
            <a:ext cx="1598515" cy="738664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  <a:extLst/>
        </p:spPr>
        <p:txBody>
          <a:bodyPr wrap="none">
            <a:spAutoFit/>
          </a:bodyPr>
          <a:lstStyle/>
          <a:p>
            <a:r>
              <a:rPr lang="es-MX" sz="1400" dirty="0">
                <a:effectLst/>
              </a:rPr>
              <a:t>Centro </a:t>
            </a:r>
          </a:p>
          <a:p>
            <a:r>
              <a:rPr lang="es-MX" sz="1400" dirty="0">
                <a:effectLst/>
              </a:rPr>
              <a:t>Quimiorreceptor</a:t>
            </a:r>
          </a:p>
          <a:p>
            <a:r>
              <a:rPr lang="es-MX" sz="1400" dirty="0">
                <a:effectLst/>
              </a:rPr>
              <a:t>Área postrema</a:t>
            </a:r>
          </a:p>
        </p:txBody>
      </p:sp>
      <p:sp>
        <p:nvSpPr>
          <p:cNvPr id="304138" name="Rectangle 10"/>
          <p:cNvSpPr>
            <a:spLocks noChangeArrowheads="1"/>
          </p:cNvSpPr>
          <p:nvPr/>
        </p:nvSpPr>
        <p:spPr bwMode="auto">
          <a:xfrm>
            <a:off x="1258888" y="2178050"/>
            <a:ext cx="1512887" cy="12239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4139" name="Rectangle 11"/>
          <p:cNvSpPr>
            <a:spLocks noChangeArrowheads="1"/>
          </p:cNvSpPr>
          <p:nvPr/>
        </p:nvSpPr>
        <p:spPr bwMode="auto">
          <a:xfrm>
            <a:off x="2627313" y="2754313"/>
            <a:ext cx="43180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4140" name="Text Box 12"/>
          <p:cNvSpPr txBox="1">
            <a:spLocks noChangeArrowheads="1"/>
          </p:cNvSpPr>
          <p:nvPr/>
        </p:nvSpPr>
        <p:spPr bwMode="auto">
          <a:xfrm>
            <a:off x="1866900" y="2298700"/>
            <a:ext cx="1001713" cy="669925"/>
          </a:xfrm>
          <a:prstGeom prst="rect">
            <a:avLst/>
          </a:prstGeom>
          <a:solidFill>
            <a:srgbClr val="FFE181"/>
          </a:solidFill>
          <a:ln w="28575">
            <a:solidFill>
              <a:srgbClr val="92D05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MX" sz="1800" b="0"/>
              <a:t>Centro </a:t>
            </a:r>
          </a:p>
          <a:p>
            <a:r>
              <a:rPr lang="es-MX" sz="1800" b="0"/>
              <a:t>Vómito</a:t>
            </a:r>
          </a:p>
        </p:txBody>
      </p:sp>
      <p:sp>
        <p:nvSpPr>
          <p:cNvPr id="304141" name="Text Box 13"/>
          <p:cNvSpPr txBox="1">
            <a:spLocks noChangeArrowheads="1"/>
          </p:cNvSpPr>
          <p:nvPr/>
        </p:nvSpPr>
        <p:spPr bwMode="auto">
          <a:xfrm>
            <a:off x="604871" y="692150"/>
            <a:ext cx="780984" cy="769441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4142" name="Rectangle 14"/>
          <p:cNvSpPr>
            <a:spLocks noChangeArrowheads="1"/>
          </p:cNvSpPr>
          <p:nvPr/>
        </p:nvSpPr>
        <p:spPr bwMode="auto">
          <a:xfrm>
            <a:off x="4140200" y="2682875"/>
            <a:ext cx="719138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4143" name="Rectangle 15"/>
          <p:cNvSpPr>
            <a:spLocks noChangeArrowheads="1"/>
          </p:cNvSpPr>
          <p:nvPr/>
        </p:nvSpPr>
        <p:spPr bwMode="auto">
          <a:xfrm>
            <a:off x="4211638" y="1241425"/>
            <a:ext cx="1728787" cy="10080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4144" name="Rectangle 16"/>
          <p:cNvSpPr>
            <a:spLocks noChangeArrowheads="1"/>
          </p:cNvSpPr>
          <p:nvPr/>
        </p:nvSpPr>
        <p:spPr bwMode="auto">
          <a:xfrm>
            <a:off x="2339975" y="1601788"/>
            <a:ext cx="431800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4146" name="Text Box 18"/>
          <p:cNvSpPr txBox="1">
            <a:spLocks noChangeArrowheads="1"/>
          </p:cNvSpPr>
          <p:nvPr/>
        </p:nvSpPr>
        <p:spPr bwMode="auto">
          <a:xfrm>
            <a:off x="4164013" y="1890713"/>
            <a:ext cx="814387" cy="466725"/>
          </a:xfrm>
          <a:prstGeom prst="rect">
            <a:avLst/>
          </a:prstGeom>
          <a:solidFill>
            <a:srgbClr val="AFCAFF"/>
          </a:solidFill>
          <a:ln w="9525">
            <a:solidFill>
              <a:srgbClr val="00B05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ES_tradnl" sz="1200">
                <a:effectLst/>
              </a:rPr>
              <a:t>N. Haz </a:t>
            </a:r>
          </a:p>
          <a:p>
            <a:r>
              <a:rPr lang="es-ES_tradnl" sz="1200">
                <a:effectLst/>
              </a:rPr>
              <a:t>Solitario</a:t>
            </a:r>
          </a:p>
        </p:txBody>
      </p:sp>
      <p:sp>
        <p:nvSpPr>
          <p:cNvPr id="304147" name="Rectangle 19"/>
          <p:cNvSpPr>
            <a:spLocks noChangeArrowheads="1"/>
          </p:cNvSpPr>
          <p:nvPr/>
        </p:nvSpPr>
        <p:spPr bwMode="auto">
          <a:xfrm>
            <a:off x="4645025" y="4267200"/>
            <a:ext cx="287338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4149" name="Text Box 21"/>
          <p:cNvSpPr txBox="1">
            <a:spLocks noChangeArrowheads="1"/>
          </p:cNvSpPr>
          <p:nvPr/>
        </p:nvSpPr>
        <p:spPr bwMode="auto">
          <a:xfrm>
            <a:off x="4618037" y="5347493"/>
            <a:ext cx="890588" cy="517525"/>
          </a:xfrm>
          <a:prstGeom prst="rect">
            <a:avLst/>
          </a:prstGeom>
          <a:solidFill>
            <a:srgbClr val="E8FFB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1400" dirty="0">
                <a:solidFill>
                  <a:srgbClr val="008E55"/>
                </a:solidFill>
                <a:effectLst/>
              </a:rPr>
              <a:t>SN </a:t>
            </a:r>
          </a:p>
          <a:p>
            <a:r>
              <a:rPr lang="es-ES_tradnl" sz="1400" dirty="0">
                <a:solidFill>
                  <a:srgbClr val="008E55"/>
                </a:solidFill>
                <a:effectLst/>
              </a:rPr>
              <a:t>Entérico</a:t>
            </a:r>
          </a:p>
        </p:txBody>
      </p:sp>
      <p:sp>
        <p:nvSpPr>
          <p:cNvPr id="304150" name="Freeform 22"/>
          <p:cNvSpPr>
            <a:spLocks/>
          </p:cNvSpPr>
          <p:nvPr/>
        </p:nvSpPr>
        <p:spPr bwMode="auto">
          <a:xfrm>
            <a:off x="4859339" y="4267200"/>
            <a:ext cx="842168" cy="1788319"/>
          </a:xfrm>
          <a:custGeom>
            <a:avLst/>
            <a:gdLst>
              <a:gd name="T0" fmla="*/ 46 w 326"/>
              <a:gd name="T1" fmla="*/ 953 h 1021"/>
              <a:gd name="T2" fmla="*/ 318 w 326"/>
              <a:gd name="T3" fmla="*/ 862 h 1021"/>
              <a:gd name="T4" fmla="*/ 0 w 326"/>
              <a:gd name="T5" fmla="*/ 0 h 10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26" h="1021">
                <a:moveTo>
                  <a:pt x="46" y="953"/>
                </a:moveTo>
                <a:cubicBezTo>
                  <a:pt x="186" y="987"/>
                  <a:pt x="326" y="1021"/>
                  <a:pt x="318" y="862"/>
                </a:cubicBezTo>
                <a:cubicBezTo>
                  <a:pt x="310" y="703"/>
                  <a:pt x="53" y="144"/>
                  <a:pt x="0" y="0"/>
                </a:cubicBezTo>
              </a:path>
            </a:pathLst>
          </a:custGeom>
          <a:noFill/>
          <a:ln w="28575" cmpd="sng">
            <a:solidFill>
              <a:srgbClr val="00B069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4151" name="Rectangle 23"/>
          <p:cNvSpPr>
            <a:spLocks noChangeArrowheads="1"/>
          </p:cNvSpPr>
          <p:nvPr/>
        </p:nvSpPr>
        <p:spPr bwMode="auto">
          <a:xfrm>
            <a:off x="1525746" y="4256643"/>
            <a:ext cx="1431140" cy="738664"/>
          </a:xfrm>
          <a:prstGeom prst="rect">
            <a:avLst/>
          </a:prstGeom>
          <a:solidFill>
            <a:srgbClr val="AFCAFF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l"/>
            <a:r>
              <a:rPr lang="es-ES_tradnl" sz="1400" dirty="0">
                <a:solidFill>
                  <a:schemeClr val="accent2"/>
                </a:solidFill>
                <a:effectLst/>
              </a:rPr>
              <a:t>SNA sensorial </a:t>
            </a:r>
          </a:p>
          <a:p>
            <a:pPr algn="l"/>
            <a:r>
              <a:rPr lang="es-ES_tradnl" sz="1400" dirty="0" smtClean="0">
                <a:solidFill>
                  <a:schemeClr val="accent2"/>
                </a:solidFill>
                <a:effectLst/>
              </a:rPr>
              <a:t>parasimpático</a:t>
            </a:r>
            <a:endParaRPr lang="es-ES_tradnl" sz="1400" dirty="0">
              <a:solidFill>
                <a:schemeClr val="accent2"/>
              </a:solidFill>
              <a:effectLst/>
            </a:endParaRPr>
          </a:p>
          <a:p>
            <a:pPr algn="l"/>
            <a:r>
              <a:rPr lang="es-ES_tradnl" sz="1400" dirty="0" smtClean="0">
                <a:solidFill>
                  <a:schemeClr val="accent2"/>
                </a:solidFill>
                <a:effectLst/>
              </a:rPr>
              <a:t>n. </a:t>
            </a:r>
            <a:r>
              <a:rPr lang="es-ES_tradnl" sz="1400" dirty="0">
                <a:solidFill>
                  <a:schemeClr val="accent2"/>
                </a:solidFill>
                <a:effectLst/>
              </a:rPr>
              <a:t>X</a:t>
            </a:r>
          </a:p>
        </p:txBody>
      </p:sp>
      <p:sp>
        <p:nvSpPr>
          <p:cNvPr id="304152" name="Rectangle 24"/>
          <p:cNvSpPr>
            <a:spLocks noChangeArrowheads="1"/>
          </p:cNvSpPr>
          <p:nvPr/>
        </p:nvSpPr>
        <p:spPr bwMode="auto">
          <a:xfrm>
            <a:off x="3851275" y="3330575"/>
            <a:ext cx="720725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4153" name="Rectangle 25"/>
          <p:cNvSpPr>
            <a:spLocks noChangeArrowheads="1"/>
          </p:cNvSpPr>
          <p:nvPr/>
        </p:nvSpPr>
        <p:spPr bwMode="auto">
          <a:xfrm>
            <a:off x="3995738" y="2538413"/>
            <a:ext cx="144462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4154" name="Rectangle 26"/>
          <p:cNvSpPr>
            <a:spLocks noChangeArrowheads="1"/>
          </p:cNvSpPr>
          <p:nvPr/>
        </p:nvSpPr>
        <p:spPr bwMode="auto">
          <a:xfrm>
            <a:off x="4333081" y="3136424"/>
            <a:ext cx="1368426" cy="738664"/>
          </a:xfrm>
          <a:prstGeom prst="rect">
            <a:avLst/>
          </a:prstGeom>
          <a:solidFill>
            <a:srgbClr val="FFC1C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l"/>
            <a:r>
              <a:rPr lang="es-ES_tradnl" sz="1400" dirty="0">
                <a:solidFill>
                  <a:srgbClr val="0000CC"/>
                </a:solidFill>
                <a:effectLst/>
              </a:rPr>
              <a:t>SNA motor </a:t>
            </a:r>
            <a:r>
              <a:rPr lang="es-ES_tradnl" sz="1400" dirty="0" smtClean="0">
                <a:solidFill>
                  <a:srgbClr val="0000CC"/>
                </a:solidFill>
                <a:effectLst/>
              </a:rPr>
              <a:t>parasimpático</a:t>
            </a:r>
          </a:p>
          <a:p>
            <a:pPr algn="l"/>
            <a:r>
              <a:rPr lang="es-ES_tradnl" sz="1400" dirty="0" err="1" smtClean="0">
                <a:solidFill>
                  <a:srgbClr val="0000CC"/>
                </a:solidFill>
                <a:effectLst/>
              </a:rPr>
              <a:t>Pregl</a:t>
            </a:r>
            <a:r>
              <a:rPr lang="es-ES_tradnl" sz="1400" dirty="0" smtClean="0">
                <a:solidFill>
                  <a:srgbClr val="0000CC"/>
                </a:solidFill>
                <a:effectLst/>
              </a:rPr>
              <a:t>. n. X</a:t>
            </a:r>
            <a:endParaRPr lang="es-ES_tradnl" sz="1400" dirty="0">
              <a:solidFill>
                <a:srgbClr val="0000CC"/>
              </a:solidFill>
              <a:effectLst/>
            </a:endParaRPr>
          </a:p>
        </p:txBody>
      </p:sp>
      <p:sp>
        <p:nvSpPr>
          <p:cNvPr id="304155" name="Text Box 27"/>
          <p:cNvSpPr txBox="1">
            <a:spLocks noChangeArrowheads="1"/>
          </p:cNvSpPr>
          <p:nvPr/>
        </p:nvSpPr>
        <p:spPr bwMode="auto">
          <a:xfrm>
            <a:off x="1576709" y="1455016"/>
            <a:ext cx="957313" cy="646331"/>
          </a:xfrm>
          <a:prstGeom prst="rect">
            <a:avLst/>
          </a:prstGeom>
          <a:solidFill>
            <a:schemeClr val="accent5"/>
          </a:solidFill>
          <a:ln w="28575">
            <a:noFill/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800" b="0" dirty="0" smtClean="0">
                <a:effectLst/>
              </a:rPr>
              <a:t>Tallo</a:t>
            </a:r>
          </a:p>
          <a:p>
            <a:r>
              <a:rPr lang="es-ES" sz="1800" b="0" dirty="0" smtClean="0">
                <a:effectLst/>
              </a:rPr>
              <a:t>BULBO</a:t>
            </a:r>
            <a:endParaRPr lang="es-ES" sz="1800" b="0" dirty="0">
              <a:effectLst/>
            </a:endParaRPr>
          </a:p>
        </p:txBody>
      </p:sp>
      <p:sp>
        <p:nvSpPr>
          <p:cNvPr id="304156" name="Freeform 28"/>
          <p:cNvSpPr>
            <a:spLocks/>
          </p:cNvSpPr>
          <p:nvPr/>
        </p:nvSpPr>
        <p:spPr bwMode="auto">
          <a:xfrm>
            <a:off x="2987675" y="2106613"/>
            <a:ext cx="863600" cy="2951162"/>
          </a:xfrm>
          <a:custGeom>
            <a:avLst/>
            <a:gdLst>
              <a:gd name="T0" fmla="*/ 76 w 530"/>
              <a:gd name="T1" fmla="*/ 1225 h 1225"/>
              <a:gd name="T2" fmla="*/ 76 w 530"/>
              <a:gd name="T3" fmla="*/ 635 h 1225"/>
              <a:gd name="T4" fmla="*/ 530 w 530"/>
              <a:gd name="T5" fmla="*/ 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30" h="1225">
                <a:moveTo>
                  <a:pt x="76" y="1225"/>
                </a:moveTo>
                <a:cubicBezTo>
                  <a:pt x="38" y="1032"/>
                  <a:pt x="0" y="839"/>
                  <a:pt x="76" y="635"/>
                </a:cubicBezTo>
                <a:cubicBezTo>
                  <a:pt x="152" y="431"/>
                  <a:pt x="454" y="106"/>
                  <a:pt x="530" y="0"/>
                </a:cubicBezTo>
              </a:path>
            </a:pathLst>
          </a:custGeom>
          <a:noFill/>
          <a:ln w="28575" cmpd="sng">
            <a:solidFill>
              <a:srgbClr val="0000CC"/>
            </a:solidFill>
            <a:round/>
            <a:headEnd type="none" w="med" len="med"/>
            <a:tailEnd type="triangle" w="med" len="med"/>
          </a:ln>
          <a:effectLst>
            <a:outerShdw dist="28398" dir="15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4157" name="Freeform 29"/>
          <p:cNvSpPr>
            <a:spLocks/>
          </p:cNvSpPr>
          <p:nvPr/>
        </p:nvSpPr>
        <p:spPr bwMode="auto">
          <a:xfrm>
            <a:off x="3851275" y="1601788"/>
            <a:ext cx="1333500" cy="3503612"/>
          </a:xfrm>
          <a:custGeom>
            <a:avLst/>
            <a:gdLst>
              <a:gd name="T0" fmla="*/ 764 w 840"/>
              <a:gd name="T1" fmla="*/ 0 h 2207"/>
              <a:gd name="T2" fmla="*/ 719 w 840"/>
              <a:gd name="T3" fmla="*/ 681 h 2207"/>
              <a:gd name="T4" fmla="*/ 38 w 840"/>
              <a:gd name="T5" fmla="*/ 1180 h 2207"/>
              <a:gd name="T6" fmla="*/ 492 w 840"/>
              <a:gd name="T7" fmla="*/ 2041 h 2207"/>
              <a:gd name="T8" fmla="*/ 446 w 840"/>
              <a:gd name="T9" fmla="*/ 2177 h 2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0" h="2207">
                <a:moveTo>
                  <a:pt x="764" y="0"/>
                </a:moveTo>
                <a:cubicBezTo>
                  <a:pt x="802" y="242"/>
                  <a:pt x="840" y="484"/>
                  <a:pt x="719" y="681"/>
                </a:cubicBezTo>
                <a:cubicBezTo>
                  <a:pt x="598" y="878"/>
                  <a:pt x="76" y="954"/>
                  <a:pt x="38" y="1180"/>
                </a:cubicBezTo>
                <a:cubicBezTo>
                  <a:pt x="0" y="1406"/>
                  <a:pt x="424" y="1875"/>
                  <a:pt x="492" y="2041"/>
                </a:cubicBezTo>
                <a:cubicBezTo>
                  <a:pt x="560" y="2207"/>
                  <a:pt x="454" y="2154"/>
                  <a:pt x="446" y="2177"/>
                </a:cubicBezTo>
              </a:path>
            </a:pathLst>
          </a:custGeom>
          <a:noFill/>
          <a:ln w="28575" cmpd="sng">
            <a:solidFill>
              <a:srgbClr val="CC0000"/>
            </a:solidFill>
            <a:round/>
            <a:headEnd type="none" w="med" len="med"/>
            <a:tailEnd type="triangle" w="med" len="med"/>
          </a:ln>
          <a:effectLst>
            <a:outerShdw dist="28398" dir="15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3" name="Text Box 2"/>
          <p:cNvSpPr txBox="1">
            <a:spLocks noChangeArrowheads="1"/>
          </p:cNvSpPr>
          <p:nvPr/>
        </p:nvSpPr>
        <p:spPr bwMode="auto">
          <a:xfrm>
            <a:off x="6695331" y="448846"/>
            <a:ext cx="1919115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400" dirty="0" smtClean="0">
                <a:effectLst/>
              </a:rPr>
              <a:t>1. </a:t>
            </a:r>
            <a:r>
              <a:rPr lang="es-ES" dirty="0" smtClean="0">
                <a:effectLst/>
              </a:rPr>
              <a:t>Reflejo Vómito</a:t>
            </a:r>
            <a:endParaRPr lang="es-ES" dirty="0">
              <a:effectLst/>
            </a:endParaRPr>
          </a:p>
        </p:txBody>
      </p:sp>
      <p:sp>
        <p:nvSpPr>
          <p:cNvPr id="304145" name="Text Box 17"/>
          <p:cNvSpPr txBox="1">
            <a:spLocks noChangeArrowheads="1"/>
          </p:cNvSpPr>
          <p:nvPr/>
        </p:nvSpPr>
        <p:spPr bwMode="auto">
          <a:xfrm>
            <a:off x="4126804" y="1450995"/>
            <a:ext cx="1088760" cy="276999"/>
          </a:xfrm>
          <a:prstGeom prst="rect">
            <a:avLst/>
          </a:prstGeom>
          <a:solidFill>
            <a:srgbClr val="FFC1C1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ES_tradnl" sz="1200" dirty="0">
                <a:effectLst/>
              </a:rPr>
              <a:t>N. </a:t>
            </a:r>
            <a:r>
              <a:rPr lang="es-ES_tradnl" sz="1200" dirty="0" smtClean="0">
                <a:effectLst/>
              </a:rPr>
              <a:t>Dorsal X</a:t>
            </a:r>
            <a:endParaRPr lang="es-ES_tradnl" sz="1200" dirty="0">
              <a:effectLst/>
            </a:endParaRPr>
          </a:p>
        </p:txBody>
      </p:sp>
      <p:sp>
        <p:nvSpPr>
          <p:cNvPr id="31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304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2000"/>
                                        <p:tgtEl>
                                          <p:spTgt spid="304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04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04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4134" grpId="0" animBg="1"/>
      <p:bldP spid="304140" grpId="0" animBg="1"/>
      <p:bldP spid="304146" grpId="0" animBg="1"/>
      <p:bldP spid="304149" grpId="0" animBg="1"/>
      <p:bldP spid="304150" grpId="0" animBg="1"/>
      <p:bldP spid="304151" grpId="0" animBg="1"/>
      <p:bldP spid="304154" grpId="0" animBg="1"/>
      <p:bldP spid="304156" grpId="0" animBg="1"/>
      <p:bldP spid="304157" grpId="0" animBg="1"/>
      <p:bldP spid="304145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5155" name="Picture 3" descr="patologia estomago 4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49" r="7625" b="21649"/>
          <a:stretch>
            <a:fillRect/>
          </a:stretch>
        </p:blipFill>
        <p:spPr bwMode="auto">
          <a:xfrm>
            <a:off x="1692275" y="1533525"/>
            <a:ext cx="5327650" cy="446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5156" name="Rectangle 4"/>
          <p:cNvSpPr>
            <a:spLocks noChangeArrowheads="1"/>
          </p:cNvSpPr>
          <p:nvPr/>
        </p:nvSpPr>
        <p:spPr bwMode="auto">
          <a:xfrm>
            <a:off x="1547813" y="5494338"/>
            <a:ext cx="2592387" cy="935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5157" name="Rectangle 5"/>
          <p:cNvSpPr>
            <a:spLocks noChangeArrowheads="1"/>
          </p:cNvSpPr>
          <p:nvPr/>
        </p:nvSpPr>
        <p:spPr bwMode="auto">
          <a:xfrm>
            <a:off x="2843213" y="5133975"/>
            <a:ext cx="1366837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5158" name="Text Box 6"/>
          <p:cNvSpPr txBox="1">
            <a:spLocks noChangeArrowheads="1"/>
          </p:cNvSpPr>
          <p:nvPr/>
        </p:nvSpPr>
        <p:spPr bwMode="auto">
          <a:xfrm>
            <a:off x="1449388" y="5445125"/>
            <a:ext cx="1319212" cy="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Gl. sublingual</a:t>
            </a:r>
          </a:p>
        </p:txBody>
      </p:sp>
      <p:sp>
        <p:nvSpPr>
          <p:cNvPr id="305159" name="Text Box 7"/>
          <p:cNvSpPr txBox="1">
            <a:spLocks noChangeArrowheads="1"/>
          </p:cNvSpPr>
          <p:nvPr/>
        </p:nvSpPr>
        <p:spPr bwMode="auto">
          <a:xfrm>
            <a:off x="2794000" y="5157788"/>
            <a:ext cx="1417638" cy="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Gl</a:t>
            </a:r>
            <a:r>
              <a:rPr lang="es-ES" sz="1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 submaxilar</a:t>
            </a:r>
          </a:p>
        </p:txBody>
      </p:sp>
      <p:sp>
        <p:nvSpPr>
          <p:cNvPr id="305160" name="Text Box 8"/>
          <p:cNvSpPr txBox="1">
            <a:spLocks noChangeArrowheads="1"/>
          </p:cNvSpPr>
          <p:nvPr/>
        </p:nvSpPr>
        <p:spPr bwMode="auto">
          <a:xfrm>
            <a:off x="2139156" y="1206500"/>
            <a:ext cx="1309687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 err="1">
                <a:effectLst/>
              </a:rPr>
              <a:t>Gl</a:t>
            </a:r>
            <a:r>
              <a:rPr lang="es-ES" dirty="0">
                <a:effectLst/>
              </a:rPr>
              <a:t>. lacrimal</a:t>
            </a:r>
          </a:p>
        </p:txBody>
      </p:sp>
      <p:sp>
        <p:nvSpPr>
          <p:cNvPr id="305161" name="Text Box 9"/>
          <p:cNvSpPr txBox="1">
            <a:spLocks noChangeArrowheads="1"/>
          </p:cNvSpPr>
          <p:nvPr/>
        </p:nvSpPr>
        <p:spPr bwMode="auto">
          <a:xfrm>
            <a:off x="4389568" y="1204942"/>
            <a:ext cx="701675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800" b="0" dirty="0">
                <a:effectLst/>
              </a:rPr>
              <a:t>Tallo</a:t>
            </a:r>
          </a:p>
        </p:txBody>
      </p:sp>
      <p:sp>
        <p:nvSpPr>
          <p:cNvPr id="305162" name="Rectangle 10"/>
          <p:cNvSpPr>
            <a:spLocks noChangeArrowheads="1"/>
          </p:cNvSpPr>
          <p:nvPr/>
        </p:nvSpPr>
        <p:spPr bwMode="auto">
          <a:xfrm>
            <a:off x="2844800" y="2828925"/>
            <a:ext cx="107950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5163" name="Text Box 11"/>
          <p:cNvSpPr txBox="1">
            <a:spLocks noChangeArrowheads="1"/>
          </p:cNvSpPr>
          <p:nvPr/>
        </p:nvSpPr>
        <p:spPr bwMode="auto">
          <a:xfrm>
            <a:off x="2700338" y="3165475"/>
            <a:ext cx="1219200" cy="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Gl. parótida</a:t>
            </a:r>
          </a:p>
        </p:txBody>
      </p:sp>
      <p:sp>
        <p:nvSpPr>
          <p:cNvPr id="305164" name="Rectangle 12"/>
          <p:cNvSpPr>
            <a:spLocks noChangeArrowheads="1"/>
          </p:cNvSpPr>
          <p:nvPr/>
        </p:nvSpPr>
        <p:spPr bwMode="auto">
          <a:xfrm>
            <a:off x="5724525" y="1965325"/>
            <a:ext cx="1800225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5165" name="Text Box 13"/>
          <p:cNvSpPr txBox="1">
            <a:spLocks noChangeArrowheads="1"/>
          </p:cNvSpPr>
          <p:nvPr/>
        </p:nvSpPr>
        <p:spPr bwMode="auto">
          <a:xfrm>
            <a:off x="5787845" y="2348707"/>
            <a:ext cx="148149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dirty="0">
                <a:effectLst/>
              </a:rPr>
              <a:t>N. Lacrimal</a:t>
            </a:r>
          </a:p>
          <a:p>
            <a:pPr algn="l"/>
            <a:r>
              <a:rPr lang="es-ES" sz="1400" dirty="0">
                <a:effectLst/>
              </a:rPr>
              <a:t>N. Salival </a:t>
            </a:r>
            <a:r>
              <a:rPr lang="es-ES" sz="1400" dirty="0" err="1">
                <a:effectLst/>
              </a:rPr>
              <a:t>sup</a:t>
            </a:r>
            <a:r>
              <a:rPr lang="es-ES" sz="1400" dirty="0">
                <a:effectLst/>
              </a:rPr>
              <a:t>.</a:t>
            </a:r>
          </a:p>
        </p:txBody>
      </p:sp>
      <p:sp>
        <p:nvSpPr>
          <p:cNvPr id="305166" name="Rectangle 14"/>
          <p:cNvSpPr>
            <a:spLocks noChangeArrowheads="1"/>
          </p:cNvSpPr>
          <p:nvPr/>
        </p:nvSpPr>
        <p:spPr bwMode="auto">
          <a:xfrm>
            <a:off x="6156325" y="3044825"/>
            <a:ext cx="1439863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5167" name="Text Box 15"/>
          <p:cNvSpPr txBox="1">
            <a:spLocks noChangeArrowheads="1"/>
          </p:cNvSpPr>
          <p:nvPr/>
        </p:nvSpPr>
        <p:spPr bwMode="auto">
          <a:xfrm>
            <a:off x="6105525" y="3070225"/>
            <a:ext cx="12334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dirty="0">
                <a:effectLst/>
              </a:rPr>
              <a:t>N. Dorsal X</a:t>
            </a:r>
          </a:p>
        </p:txBody>
      </p:sp>
      <p:sp>
        <p:nvSpPr>
          <p:cNvPr id="305168" name="Text Box 16"/>
          <p:cNvSpPr txBox="1">
            <a:spLocks noChangeArrowheads="1"/>
          </p:cNvSpPr>
          <p:nvPr/>
        </p:nvSpPr>
        <p:spPr bwMode="auto">
          <a:xfrm>
            <a:off x="6097588" y="3400425"/>
            <a:ext cx="14271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dirty="0">
                <a:effectLst/>
              </a:rPr>
              <a:t>N. Salival </a:t>
            </a:r>
            <a:r>
              <a:rPr lang="es-ES" sz="1400" dirty="0" err="1">
                <a:effectLst/>
              </a:rPr>
              <a:t>inf</a:t>
            </a:r>
            <a:r>
              <a:rPr lang="es-ES" sz="1400" dirty="0">
                <a:effectLst/>
              </a:rPr>
              <a:t>.</a:t>
            </a:r>
          </a:p>
        </p:txBody>
      </p:sp>
      <p:sp>
        <p:nvSpPr>
          <p:cNvPr id="305169" name="Text Box 17"/>
          <p:cNvSpPr txBox="1">
            <a:spLocks noChangeArrowheads="1"/>
          </p:cNvSpPr>
          <p:nvPr/>
        </p:nvSpPr>
        <p:spPr bwMode="auto">
          <a:xfrm>
            <a:off x="601644" y="3091160"/>
            <a:ext cx="1792478" cy="923330"/>
          </a:xfrm>
          <a:prstGeom prst="rect">
            <a:avLst/>
          </a:prstGeom>
          <a:solidFill>
            <a:srgbClr val="D6F3B3"/>
          </a:solidFill>
          <a:ln w="28575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dirty="0">
                <a:solidFill>
                  <a:srgbClr val="0000CC"/>
                </a:solidFill>
                <a:effectLst/>
              </a:rPr>
              <a:t>Parasimpática</a:t>
            </a:r>
            <a:r>
              <a:rPr lang="es-ES_tradnl" dirty="0" smtClean="0">
                <a:effectLst/>
              </a:rPr>
              <a:t>:</a:t>
            </a:r>
            <a:endParaRPr lang="es-ES_tradnl" sz="800" dirty="0">
              <a:effectLst/>
            </a:endParaRPr>
          </a:p>
          <a:p>
            <a:pPr algn="l"/>
            <a:r>
              <a:rPr lang="es-ES_tradnl" dirty="0">
                <a:effectLst/>
              </a:rPr>
              <a:t>  </a:t>
            </a:r>
            <a:r>
              <a:rPr lang="es-ES_tradnl" sz="1800" dirty="0">
                <a:effectLst/>
              </a:rPr>
              <a:t>Lágrimas </a:t>
            </a:r>
          </a:p>
          <a:p>
            <a:pPr algn="l"/>
            <a:r>
              <a:rPr lang="es-ES_tradnl" sz="1800" dirty="0">
                <a:effectLst/>
              </a:rPr>
              <a:t>  Salivación</a:t>
            </a:r>
          </a:p>
        </p:txBody>
      </p:sp>
      <p:sp>
        <p:nvSpPr>
          <p:cNvPr id="305170" name="Rectangle 18"/>
          <p:cNvSpPr>
            <a:spLocks noChangeArrowheads="1"/>
          </p:cNvSpPr>
          <p:nvPr/>
        </p:nvSpPr>
        <p:spPr bwMode="auto">
          <a:xfrm>
            <a:off x="6037263" y="3825875"/>
            <a:ext cx="1008062" cy="914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5171" name="Text Box 19"/>
          <p:cNvSpPr txBox="1">
            <a:spLocks noChangeArrowheads="1"/>
          </p:cNvSpPr>
          <p:nvPr/>
        </p:nvSpPr>
        <p:spPr bwMode="auto">
          <a:xfrm>
            <a:off x="5932488" y="3825875"/>
            <a:ext cx="1035050" cy="546100"/>
          </a:xfrm>
          <a:prstGeom prst="rect">
            <a:avLst/>
          </a:prstGeom>
          <a:solidFill>
            <a:srgbClr val="FFE181"/>
          </a:solidFill>
          <a:ln w="28575">
            <a:solidFill>
              <a:srgbClr val="92D05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CENTRO </a:t>
            </a:r>
          </a:p>
          <a:p>
            <a:r>
              <a:rPr lang="es-ES_tradnl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VÓMITO</a:t>
            </a:r>
          </a:p>
        </p:txBody>
      </p:sp>
      <p:sp>
        <p:nvSpPr>
          <p:cNvPr id="305172" name="Text Box 20"/>
          <p:cNvSpPr txBox="1">
            <a:spLocks noChangeArrowheads="1"/>
          </p:cNvSpPr>
          <p:nvPr/>
        </p:nvSpPr>
        <p:spPr bwMode="auto">
          <a:xfrm>
            <a:off x="5320547" y="332284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5174" name="Rectangle 22"/>
          <p:cNvSpPr>
            <a:spLocks noChangeArrowheads="1"/>
          </p:cNvSpPr>
          <p:nvPr/>
        </p:nvSpPr>
        <p:spPr bwMode="auto">
          <a:xfrm>
            <a:off x="4524375" y="5300663"/>
            <a:ext cx="1512888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5175" name="Text Box 23"/>
          <p:cNvSpPr txBox="1">
            <a:spLocks noChangeArrowheads="1"/>
          </p:cNvSpPr>
          <p:nvPr/>
        </p:nvSpPr>
        <p:spPr bwMode="auto">
          <a:xfrm>
            <a:off x="3439924" y="5934045"/>
            <a:ext cx="1774845" cy="646331"/>
          </a:xfrm>
          <a:prstGeom prst="rect">
            <a:avLst/>
          </a:prstGeom>
          <a:solidFill>
            <a:srgbClr val="D6FF61"/>
          </a:solidFill>
          <a:ln w="9525">
            <a:solidFill>
              <a:srgbClr val="00B05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1800" dirty="0" smtClean="0">
                <a:solidFill>
                  <a:srgbClr val="008E55"/>
                </a:solidFill>
              </a:rPr>
              <a:t>SN Entérico </a:t>
            </a:r>
          </a:p>
          <a:p>
            <a:pPr algn="l"/>
            <a:r>
              <a:rPr lang="es-ES_tradnl" sz="1800" dirty="0" err="1" smtClean="0">
                <a:effectLst/>
              </a:rPr>
              <a:t>Antiperistalsis</a:t>
            </a:r>
            <a:endParaRPr lang="es-ES_tradnl" sz="1800" dirty="0">
              <a:effectLst/>
            </a:endParaRPr>
          </a:p>
        </p:txBody>
      </p:sp>
      <p:sp>
        <p:nvSpPr>
          <p:cNvPr id="305176" name="Text Box 24"/>
          <p:cNvSpPr txBox="1">
            <a:spLocks noChangeArrowheads="1"/>
          </p:cNvSpPr>
          <p:nvPr/>
        </p:nvSpPr>
        <p:spPr bwMode="auto">
          <a:xfrm>
            <a:off x="5670550" y="4545012"/>
            <a:ext cx="2404826" cy="1692771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dirty="0">
                <a:effectLst/>
              </a:rPr>
              <a:t>Vecindad con Centros:</a:t>
            </a:r>
          </a:p>
          <a:p>
            <a:pPr algn="l"/>
            <a:endParaRPr lang="es-ES_tradnl" sz="800" dirty="0">
              <a:effectLst/>
            </a:endParaRPr>
          </a:p>
          <a:p>
            <a:pPr algn="l"/>
            <a:r>
              <a:rPr lang="es-ES_tradnl" dirty="0" smtClean="0">
                <a:effectLst/>
              </a:rPr>
              <a:t>Lacrimal</a:t>
            </a:r>
          </a:p>
          <a:p>
            <a:pPr algn="l"/>
            <a:r>
              <a:rPr lang="es-ES_tradnl" dirty="0" smtClean="0">
                <a:effectLst/>
              </a:rPr>
              <a:t>Salivales </a:t>
            </a:r>
            <a:endParaRPr lang="es-ES_tradnl" dirty="0">
              <a:effectLst/>
            </a:endParaRPr>
          </a:p>
          <a:p>
            <a:pPr algn="l"/>
            <a:r>
              <a:rPr lang="es-ES_tradnl" dirty="0">
                <a:effectLst/>
              </a:rPr>
              <a:t>Respiratorios, CCV</a:t>
            </a:r>
          </a:p>
          <a:p>
            <a:pPr algn="l"/>
            <a:r>
              <a:rPr lang="es-ES_tradnl" dirty="0">
                <a:effectLst/>
              </a:rPr>
              <a:t>N. </a:t>
            </a:r>
            <a:r>
              <a:rPr lang="es-ES_tradnl" dirty="0" smtClean="0">
                <a:effectLst/>
              </a:rPr>
              <a:t>Dorsal </a:t>
            </a:r>
            <a:r>
              <a:rPr lang="es-ES_tradnl" dirty="0">
                <a:effectLst/>
              </a:rPr>
              <a:t>vago </a:t>
            </a:r>
          </a:p>
          <a:p>
            <a:pPr algn="l"/>
            <a:r>
              <a:rPr lang="es-ES_tradnl" dirty="0">
                <a:effectLst/>
              </a:rPr>
              <a:t>N. </a:t>
            </a:r>
            <a:r>
              <a:rPr lang="es-ES_tradnl" dirty="0" smtClean="0">
                <a:effectLst/>
              </a:rPr>
              <a:t>Ambiguo dorsal</a:t>
            </a:r>
            <a:endParaRPr lang="es-ES_tradnl" dirty="0">
              <a:effectLst/>
            </a:endParaRPr>
          </a:p>
        </p:txBody>
      </p:sp>
      <p:sp>
        <p:nvSpPr>
          <p:cNvPr id="305178" name="Oval 26"/>
          <p:cNvSpPr>
            <a:spLocks noChangeArrowheads="1"/>
          </p:cNvSpPr>
          <p:nvPr/>
        </p:nvSpPr>
        <p:spPr bwMode="auto">
          <a:xfrm>
            <a:off x="3708400" y="3860800"/>
            <a:ext cx="431800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5179" name="Oval 27"/>
          <p:cNvSpPr>
            <a:spLocks noChangeArrowheads="1"/>
          </p:cNvSpPr>
          <p:nvPr/>
        </p:nvSpPr>
        <p:spPr bwMode="auto">
          <a:xfrm>
            <a:off x="4211638" y="4149725"/>
            <a:ext cx="360362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5180" name="Text Box 28"/>
          <p:cNvSpPr txBox="1">
            <a:spLocks noChangeArrowheads="1"/>
          </p:cNvSpPr>
          <p:nvPr/>
        </p:nvSpPr>
        <p:spPr bwMode="auto">
          <a:xfrm>
            <a:off x="4233863" y="4076700"/>
            <a:ext cx="409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>
                <a:effectLst/>
              </a:rPr>
              <a:t>IX</a:t>
            </a:r>
          </a:p>
        </p:txBody>
      </p:sp>
      <p:sp>
        <p:nvSpPr>
          <p:cNvPr id="305181" name="Oval 29"/>
          <p:cNvSpPr>
            <a:spLocks noChangeArrowheads="1"/>
          </p:cNvSpPr>
          <p:nvPr/>
        </p:nvSpPr>
        <p:spPr bwMode="auto">
          <a:xfrm>
            <a:off x="4643438" y="4365625"/>
            <a:ext cx="504825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5182" name="Text Box 30"/>
          <p:cNvSpPr txBox="1">
            <a:spLocks noChangeArrowheads="1"/>
          </p:cNvSpPr>
          <p:nvPr/>
        </p:nvSpPr>
        <p:spPr bwMode="auto">
          <a:xfrm>
            <a:off x="4619625" y="4365625"/>
            <a:ext cx="3127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>
                <a:effectLst/>
              </a:rPr>
              <a:t>X</a:t>
            </a:r>
          </a:p>
        </p:txBody>
      </p:sp>
      <p:sp>
        <p:nvSpPr>
          <p:cNvPr id="305183" name="Oval 31"/>
          <p:cNvSpPr>
            <a:spLocks noChangeArrowheads="1"/>
          </p:cNvSpPr>
          <p:nvPr/>
        </p:nvSpPr>
        <p:spPr bwMode="auto">
          <a:xfrm rot="3056812">
            <a:off x="4176713" y="3213100"/>
            <a:ext cx="4318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5184" name="Text Box 32"/>
          <p:cNvSpPr txBox="1">
            <a:spLocks noChangeArrowheads="1"/>
          </p:cNvSpPr>
          <p:nvPr/>
        </p:nvSpPr>
        <p:spPr bwMode="auto">
          <a:xfrm>
            <a:off x="3924300" y="2692400"/>
            <a:ext cx="4984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dirty="0">
                <a:effectLst/>
              </a:rPr>
              <a:t>VII</a:t>
            </a:r>
          </a:p>
        </p:txBody>
      </p:sp>
      <p:sp>
        <p:nvSpPr>
          <p:cNvPr id="305185" name="Oval 33"/>
          <p:cNvSpPr>
            <a:spLocks noChangeArrowheads="1"/>
          </p:cNvSpPr>
          <p:nvPr/>
        </p:nvSpPr>
        <p:spPr bwMode="auto">
          <a:xfrm>
            <a:off x="3924300" y="4581525"/>
            <a:ext cx="287338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5186" name="Text Box 34"/>
          <p:cNvSpPr txBox="1">
            <a:spLocks noChangeArrowheads="1"/>
          </p:cNvSpPr>
          <p:nvPr/>
        </p:nvSpPr>
        <p:spPr bwMode="auto">
          <a:xfrm>
            <a:off x="3924300" y="4508500"/>
            <a:ext cx="4984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dirty="0">
                <a:effectLst/>
              </a:rPr>
              <a:t>VII</a:t>
            </a:r>
          </a:p>
        </p:txBody>
      </p:sp>
      <p:sp>
        <p:nvSpPr>
          <p:cNvPr id="36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35" name="Text Box 5"/>
          <p:cNvSpPr txBox="1">
            <a:spLocks noChangeArrowheads="1"/>
          </p:cNvSpPr>
          <p:nvPr/>
        </p:nvSpPr>
        <p:spPr bwMode="auto">
          <a:xfrm>
            <a:off x="7168151" y="905669"/>
            <a:ext cx="1393825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800">
                <a:effectLst/>
              </a:rPr>
              <a:t>Eferencia</a:t>
            </a:r>
          </a:p>
          <a:p>
            <a:r>
              <a:rPr lang="es-ES" sz="1800">
                <a:effectLst/>
              </a:rPr>
              <a:t>autonómica</a:t>
            </a:r>
          </a:p>
        </p:txBody>
      </p:sp>
      <p:sp>
        <p:nvSpPr>
          <p:cNvPr id="38" name="Text Box 2"/>
          <p:cNvSpPr txBox="1">
            <a:spLocks noChangeArrowheads="1"/>
          </p:cNvSpPr>
          <p:nvPr/>
        </p:nvSpPr>
        <p:spPr bwMode="auto">
          <a:xfrm>
            <a:off x="6642861" y="455782"/>
            <a:ext cx="1919115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400" dirty="0" smtClean="0">
                <a:effectLst/>
              </a:rPr>
              <a:t>1. </a:t>
            </a:r>
            <a:r>
              <a:rPr lang="es-ES" dirty="0" smtClean="0">
                <a:effectLst/>
              </a:rPr>
              <a:t>Reflejo Vómito</a:t>
            </a:r>
            <a:endParaRPr lang="es-ES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5158" grpId="0" animBg="1"/>
      <p:bldP spid="305159" grpId="0" animBg="1"/>
      <p:bldP spid="305160" grpId="0" animBg="1"/>
      <p:bldP spid="305163" grpId="0" animBg="1"/>
      <p:bldP spid="305165" grpId="0"/>
      <p:bldP spid="305167" grpId="0"/>
      <p:bldP spid="305168" grpId="0"/>
      <p:bldP spid="305169" grpId="0" animBg="1"/>
      <p:bldP spid="305171" grpId="0" animBg="1"/>
      <p:bldP spid="305175" grpId="0" animBg="1"/>
      <p:bldP spid="305176" grpId="0" animBg="1"/>
      <p:bldP spid="305180" grpId="0"/>
      <p:bldP spid="305182" grpId="0"/>
      <p:bldP spid="305184" grpId="0"/>
      <p:bldP spid="305186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178" name="Picture 2" descr="patologia estomago 3"/>
          <p:cNvPicPr>
            <a:picLocks noChangeAspect="1" noChangeArrowheads="1"/>
          </p:cNvPicPr>
          <p:nvPr/>
        </p:nvPicPr>
        <p:blipFill>
          <a:blip r:embed="rId2" cstate="print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41" b="37373"/>
          <a:stretch>
            <a:fillRect/>
          </a:stretch>
        </p:blipFill>
        <p:spPr bwMode="auto">
          <a:xfrm>
            <a:off x="971550" y="620713"/>
            <a:ext cx="5956300" cy="3455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6180" name="Rectangle 4"/>
          <p:cNvSpPr>
            <a:spLocks noChangeArrowheads="1"/>
          </p:cNvSpPr>
          <p:nvPr/>
        </p:nvSpPr>
        <p:spPr bwMode="auto">
          <a:xfrm>
            <a:off x="1187450" y="4221163"/>
            <a:ext cx="2160588" cy="1295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181" name="Text Box 5"/>
          <p:cNvSpPr txBox="1">
            <a:spLocks noChangeArrowheads="1"/>
          </p:cNvSpPr>
          <p:nvPr/>
        </p:nvSpPr>
        <p:spPr bwMode="auto">
          <a:xfrm>
            <a:off x="7482953" y="887413"/>
            <a:ext cx="1249362" cy="6699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CC66FF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800">
                <a:effectLst/>
              </a:rPr>
              <a:t>Eferencia</a:t>
            </a:r>
          </a:p>
          <a:p>
            <a:r>
              <a:rPr lang="es-ES" sz="1800">
                <a:effectLst/>
              </a:rPr>
              <a:t>somática</a:t>
            </a:r>
          </a:p>
        </p:txBody>
      </p:sp>
      <p:sp>
        <p:nvSpPr>
          <p:cNvPr id="306182" name="Line 6"/>
          <p:cNvSpPr>
            <a:spLocks noChangeShapeType="1"/>
          </p:cNvSpPr>
          <p:nvPr/>
        </p:nvSpPr>
        <p:spPr bwMode="auto">
          <a:xfrm flipV="1">
            <a:off x="2268538" y="3932238"/>
            <a:ext cx="0" cy="2016125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6183" name="Line 7"/>
          <p:cNvSpPr>
            <a:spLocks noChangeShapeType="1"/>
          </p:cNvSpPr>
          <p:nvPr/>
        </p:nvSpPr>
        <p:spPr bwMode="auto">
          <a:xfrm flipH="1">
            <a:off x="4211638" y="3571875"/>
            <a:ext cx="4537075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6184" name="Line 8"/>
          <p:cNvSpPr>
            <a:spLocks noChangeShapeType="1"/>
          </p:cNvSpPr>
          <p:nvPr/>
        </p:nvSpPr>
        <p:spPr bwMode="auto">
          <a:xfrm flipH="1">
            <a:off x="3924300" y="3789363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6185" name="Line 9"/>
          <p:cNvSpPr>
            <a:spLocks noChangeShapeType="1"/>
          </p:cNvSpPr>
          <p:nvPr/>
        </p:nvSpPr>
        <p:spPr bwMode="auto">
          <a:xfrm>
            <a:off x="3924300" y="37893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6186" name="Line 10"/>
          <p:cNvSpPr>
            <a:spLocks noChangeShapeType="1"/>
          </p:cNvSpPr>
          <p:nvPr/>
        </p:nvSpPr>
        <p:spPr bwMode="auto">
          <a:xfrm flipH="1">
            <a:off x="1042988" y="5876925"/>
            <a:ext cx="122555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6187" name="Text Box 11"/>
          <p:cNvSpPr txBox="1">
            <a:spLocks noChangeArrowheads="1"/>
          </p:cNvSpPr>
          <p:nvPr/>
        </p:nvSpPr>
        <p:spPr bwMode="auto">
          <a:xfrm>
            <a:off x="7161213" y="2157413"/>
            <a:ext cx="1203325" cy="619125"/>
          </a:xfrm>
          <a:prstGeom prst="rect">
            <a:avLst/>
          </a:prstGeom>
          <a:solidFill>
            <a:srgbClr val="CDCDFF"/>
          </a:solidFill>
          <a:ln w="38100">
            <a:solidFill>
              <a:srgbClr val="CC66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POSTURA</a:t>
            </a:r>
          </a:p>
          <a:p>
            <a:r>
              <a:rPr lang="es-ES">
                <a:effectLst/>
              </a:rPr>
              <a:t>Arcadas</a:t>
            </a:r>
          </a:p>
        </p:txBody>
      </p:sp>
      <p:sp>
        <p:nvSpPr>
          <p:cNvPr id="306188" name="Rectangle 12"/>
          <p:cNvSpPr>
            <a:spLocks noChangeArrowheads="1"/>
          </p:cNvSpPr>
          <p:nvPr/>
        </p:nvSpPr>
        <p:spPr bwMode="auto">
          <a:xfrm>
            <a:off x="4572000" y="3644900"/>
            <a:ext cx="2305050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189" name="Rectangle 13"/>
          <p:cNvSpPr>
            <a:spLocks noChangeArrowheads="1"/>
          </p:cNvSpPr>
          <p:nvPr/>
        </p:nvSpPr>
        <p:spPr bwMode="auto">
          <a:xfrm>
            <a:off x="5580063" y="4076700"/>
            <a:ext cx="1368425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190" name="Rectangle 14"/>
          <p:cNvSpPr>
            <a:spLocks noChangeArrowheads="1"/>
          </p:cNvSpPr>
          <p:nvPr/>
        </p:nvSpPr>
        <p:spPr bwMode="auto">
          <a:xfrm>
            <a:off x="3492500" y="3932238"/>
            <a:ext cx="719138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191" name="Rectangle 15"/>
          <p:cNvSpPr>
            <a:spLocks noChangeArrowheads="1"/>
          </p:cNvSpPr>
          <p:nvPr/>
        </p:nvSpPr>
        <p:spPr bwMode="auto">
          <a:xfrm>
            <a:off x="3851275" y="3789363"/>
            <a:ext cx="720725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192" name="Rectangle 16"/>
          <p:cNvSpPr>
            <a:spLocks noChangeArrowheads="1"/>
          </p:cNvSpPr>
          <p:nvPr/>
        </p:nvSpPr>
        <p:spPr bwMode="auto">
          <a:xfrm>
            <a:off x="4284663" y="4005263"/>
            <a:ext cx="28733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193" name="Rectangle 17"/>
          <p:cNvSpPr>
            <a:spLocks noChangeArrowheads="1"/>
          </p:cNvSpPr>
          <p:nvPr/>
        </p:nvSpPr>
        <p:spPr bwMode="auto">
          <a:xfrm>
            <a:off x="4356100" y="4221163"/>
            <a:ext cx="71438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194" name="Line 18"/>
          <p:cNvSpPr>
            <a:spLocks noChangeShapeType="1"/>
          </p:cNvSpPr>
          <p:nvPr/>
        </p:nvSpPr>
        <p:spPr bwMode="auto">
          <a:xfrm>
            <a:off x="2268538" y="3932238"/>
            <a:ext cx="194310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6195" name="Line 19"/>
          <p:cNvSpPr>
            <a:spLocks noChangeShapeType="1"/>
          </p:cNvSpPr>
          <p:nvPr/>
        </p:nvSpPr>
        <p:spPr bwMode="auto">
          <a:xfrm>
            <a:off x="4211638" y="3571875"/>
            <a:ext cx="0" cy="360363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6196" name="Text Box 20"/>
          <p:cNvSpPr txBox="1">
            <a:spLocks noChangeArrowheads="1"/>
          </p:cNvSpPr>
          <p:nvPr/>
        </p:nvSpPr>
        <p:spPr bwMode="auto">
          <a:xfrm>
            <a:off x="5519123" y="327591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6197" name="Rectangle 21"/>
          <p:cNvSpPr>
            <a:spLocks noChangeArrowheads="1"/>
          </p:cNvSpPr>
          <p:nvPr/>
        </p:nvSpPr>
        <p:spPr bwMode="auto">
          <a:xfrm>
            <a:off x="3635375" y="692150"/>
            <a:ext cx="1512888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198" name="Text Box 22"/>
          <p:cNvSpPr txBox="1">
            <a:spLocks noChangeArrowheads="1"/>
          </p:cNvSpPr>
          <p:nvPr/>
        </p:nvSpPr>
        <p:spPr bwMode="auto">
          <a:xfrm>
            <a:off x="2084388" y="303182"/>
            <a:ext cx="1263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 dirty="0">
                <a:effectLst/>
              </a:rPr>
              <a:t>N. frénico</a:t>
            </a:r>
          </a:p>
        </p:txBody>
      </p:sp>
      <p:sp>
        <p:nvSpPr>
          <p:cNvPr id="306199" name="Text Box 23"/>
          <p:cNvSpPr txBox="1">
            <a:spLocks noChangeArrowheads="1"/>
          </p:cNvSpPr>
          <p:nvPr/>
        </p:nvSpPr>
        <p:spPr bwMode="auto">
          <a:xfrm>
            <a:off x="3276600" y="765175"/>
            <a:ext cx="16541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>
                <a:effectLst/>
              </a:rPr>
              <a:t>N. intercostal</a:t>
            </a:r>
          </a:p>
        </p:txBody>
      </p:sp>
      <p:sp>
        <p:nvSpPr>
          <p:cNvPr id="306200" name="Rectangle 24"/>
          <p:cNvSpPr>
            <a:spLocks noChangeArrowheads="1"/>
          </p:cNvSpPr>
          <p:nvPr/>
        </p:nvSpPr>
        <p:spPr bwMode="auto">
          <a:xfrm>
            <a:off x="900113" y="692150"/>
            <a:ext cx="1511300" cy="865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201" name="Rectangle 25"/>
          <p:cNvSpPr>
            <a:spLocks noChangeArrowheads="1"/>
          </p:cNvSpPr>
          <p:nvPr/>
        </p:nvSpPr>
        <p:spPr bwMode="auto">
          <a:xfrm>
            <a:off x="900113" y="2349500"/>
            <a:ext cx="1439862" cy="935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202" name="Text Box 26"/>
          <p:cNvSpPr txBox="1">
            <a:spLocks noChangeArrowheads="1"/>
          </p:cNvSpPr>
          <p:nvPr/>
        </p:nvSpPr>
        <p:spPr bwMode="auto">
          <a:xfrm>
            <a:off x="1116013" y="981075"/>
            <a:ext cx="1258887" cy="6413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>
                <a:effectLst/>
              </a:rPr>
              <a:t>Presión </a:t>
            </a:r>
          </a:p>
          <a:p>
            <a:r>
              <a:rPr lang="es-ES_tradnl" sz="1800" b="0">
                <a:effectLst/>
              </a:rPr>
              <a:t>diafragma</a:t>
            </a:r>
          </a:p>
        </p:txBody>
      </p:sp>
      <p:sp>
        <p:nvSpPr>
          <p:cNvPr id="306203" name="Text Box 27"/>
          <p:cNvSpPr txBox="1">
            <a:spLocks noChangeArrowheads="1"/>
          </p:cNvSpPr>
          <p:nvPr/>
        </p:nvSpPr>
        <p:spPr bwMode="auto">
          <a:xfrm>
            <a:off x="827088" y="2565400"/>
            <a:ext cx="1468437" cy="6413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>
                <a:effectLst/>
              </a:rPr>
              <a:t>Presión </a:t>
            </a:r>
          </a:p>
          <a:p>
            <a:r>
              <a:rPr lang="es-ES_tradnl" sz="1800" b="0">
                <a:effectLst/>
              </a:rPr>
              <a:t>abdominales</a:t>
            </a:r>
          </a:p>
        </p:txBody>
      </p:sp>
      <p:pic>
        <p:nvPicPr>
          <p:cNvPr id="306204" name="Picture 28" descr="vomiting-ma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95" t="12581"/>
          <a:stretch>
            <a:fillRect/>
          </a:stretch>
        </p:blipFill>
        <p:spPr bwMode="auto">
          <a:xfrm>
            <a:off x="5508625" y="1125538"/>
            <a:ext cx="1571625" cy="230346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ext Box 3"/>
          <p:cNvSpPr txBox="1">
            <a:spLocks noChangeArrowheads="1"/>
          </p:cNvSpPr>
          <p:nvPr/>
        </p:nvSpPr>
        <p:spPr bwMode="auto">
          <a:xfrm>
            <a:off x="6694308" y="421125"/>
            <a:ext cx="2023311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0" dirty="0" smtClean="0">
                <a:effectLst/>
              </a:rPr>
              <a:t>1. Reflejo Vómito</a:t>
            </a:r>
            <a:endParaRPr lang="es-ES" sz="1800" b="0" dirty="0">
              <a:effectLst/>
            </a:endParaRPr>
          </a:p>
        </p:txBody>
      </p:sp>
      <p:sp>
        <p:nvSpPr>
          <p:cNvPr id="32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6187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02" name="Picture 2" descr="patologia estomago 3"/>
          <p:cNvPicPr>
            <a:picLocks noChangeAspect="1" noChangeArrowheads="1"/>
          </p:cNvPicPr>
          <p:nvPr/>
        </p:nvPicPr>
        <p:blipFill>
          <a:blip r:embed="rId2" cstate="print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41"/>
          <a:stretch>
            <a:fillRect/>
          </a:stretch>
        </p:blipFill>
        <p:spPr bwMode="auto">
          <a:xfrm>
            <a:off x="971550" y="620713"/>
            <a:ext cx="5956300" cy="580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204" name="Rectangle 4"/>
          <p:cNvSpPr>
            <a:spLocks noChangeArrowheads="1"/>
          </p:cNvSpPr>
          <p:nvPr/>
        </p:nvSpPr>
        <p:spPr bwMode="auto">
          <a:xfrm>
            <a:off x="1187450" y="4221163"/>
            <a:ext cx="2160588" cy="1295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>
              <a:effectLst/>
            </a:endParaRPr>
          </a:p>
        </p:txBody>
      </p:sp>
      <p:sp>
        <p:nvSpPr>
          <p:cNvPr id="307205" name="Text Box 5"/>
          <p:cNvSpPr txBox="1">
            <a:spLocks noChangeArrowheads="1"/>
          </p:cNvSpPr>
          <p:nvPr/>
        </p:nvSpPr>
        <p:spPr bwMode="auto">
          <a:xfrm>
            <a:off x="7570788" y="836613"/>
            <a:ext cx="1249362" cy="669925"/>
          </a:xfrm>
          <a:prstGeom prst="rect">
            <a:avLst/>
          </a:prstGeom>
          <a:solidFill>
            <a:srgbClr val="CDCDFF"/>
          </a:solidFill>
          <a:ln w="28575">
            <a:solidFill>
              <a:srgbClr val="CC66FF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800">
                <a:effectLst/>
              </a:rPr>
              <a:t>Eferencia</a:t>
            </a:r>
          </a:p>
          <a:p>
            <a:r>
              <a:rPr lang="es-ES" sz="1800">
                <a:effectLst/>
              </a:rPr>
              <a:t>somática</a:t>
            </a:r>
          </a:p>
        </p:txBody>
      </p:sp>
      <p:sp>
        <p:nvSpPr>
          <p:cNvPr id="307206" name="Line 6"/>
          <p:cNvSpPr>
            <a:spLocks noChangeShapeType="1"/>
          </p:cNvSpPr>
          <p:nvPr/>
        </p:nvSpPr>
        <p:spPr bwMode="auto">
          <a:xfrm flipV="1">
            <a:off x="2268538" y="3932238"/>
            <a:ext cx="0" cy="2016125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7207" name="Line 7"/>
          <p:cNvSpPr>
            <a:spLocks noChangeShapeType="1"/>
          </p:cNvSpPr>
          <p:nvPr/>
        </p:nvSpPr>
        <p:spPr bwMode="auto">
          <a:xfrm flipH="1">
            <a:off x="4211638" y="3571875"/>
            <a:ext cx="4537075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7208" name="Line 8"/>
          <p:cNvSpPr>
            <a:spLocks noChangeShapeType="1"/>
          </p:cNvSpPr>
          <p:nvPr/>
        </p:nvSpPr>
        <p:spPr bwMode="auto">
          <a:xfrm flipH="1">
            <a:off x="3924300" y="3789363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7209" name="Line 9"/>
          <p:cNvSpPr>
            <a:spLocks noChangeShapeType="1"/>
          </p:cNvSpPr>
          <p:nvPr/>
        </p:nvSpPr>
        <p:spPr bwMode="auto">
          <a:xfrm>
            <a:off x="3924300" y="37893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7210" name="Line 10"/>
          <p:cNvSpPr>
            <a:spLocks noChangeShapeType="1"/>
          </p:cNvSpPr>
          <p:nvPr/>
        </p:nvSpPr>
        <p:spPr bwMode="auto">
          <a:xfrm flipH="1">
            <a:off x="1042988" y="5876925"/>
            <a:ext cx="122555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7211" name="Text Box 11"/>
          <p:cNvSpPr txBox="1">
            <a:spLocks noChangeArrowheads="1"/>
          </p:cNvSpPr>
          <p:nvPr/>
        </p:nvSpPr>
        <p:spPr bwMode="auto">
          <a:xfrm>
            <a:off x="7446080" y="2229644"/>
            <a:ext cx="1203325" cy="619125"/>
          </a:xfrm>
          <a:prstGeom prst="rect">
            <a:avLst/>
          </a:prstGeom>
          <a:solidFill>
            <a:srgbClr val="CDCDFF"/>
          </a:solidFill>
          <a:ln w="38100">
            <a:solidFill>
              <a:srgbClr val="CC66FF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POSTURA</a:t>
            </a:r>
          </a:p>
          <a:p>
            <a:r>
              <a:rPr lang="es-ES">
                <a:effectLst/>
              </a:rPr>
              <a:t>Arcadas</a:t>
            </a:r>
          </a:p>
        </p:txBody>
      </p:sp>
      <p:sp>
        <p:nvSpPr>
          <p:cNvPr id="307212" name="Text Box 12"/>
          <p:cNvSpPr txBox="1">
            <a:spLocks noChangeArrowheads="1"/>
          </p:cNvSpPr>
          <p:nvPr/>
        </p:nvSpPr>
        <p:spPr bwMode="auto">
          <a:xfrm>
            <a:off x="6503035" y="4590722"/>
            <a:ext cx="1404938" cy="863600"/>
          </a:xfrm>
          <a:prstGeom prst="rect">
            <a:avLst/>
          </a:prstGeom>
          <a:solidFill>
            <a:srgbClr val="CDCDFF"/>
          </a:solidFill>
          <a:ln w="38100">
            <a:solidFill>
              <a:srgbClr val="CC66FF"/>
            </a:solidFill>
            <a:miter lim="800000"/>
            <a:headEnd/>
            <a:tailEnd/>
          </a:ln>
          <a:effectLst>
            <a:glow rad="635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CIERRE </a:t>
            </a:r>
          </a:p>
          <a:p>
            <a:r>
              <a:rPr lang="es-ES">
                <a:effectLst/>
              </a:rPr>
              <a:t>Nasofaringe</a:t>
            </a:r>
          </a:p>
          <a:p>
            <a:r>
              <a:rPr lang="es-ES">
                <a:effectLst/>
              </a:rPr>
              <a:t>Glotis</a:t>
            </a:r>
          </a:p>
        </p:txBody>
      </p:sp>
      <p:sp>
        <p:nvSpPr>
          <p:cNvPr id="307213" name="Rectangle 13"/>
          <p:cNvSpPr>
            <a:spLocks noChangeArrowheads="1"/>
          </p:cNvSpPr>
          <p:nvPr/>
        </p:nvSpPr>
        <p:spPr bwMode="auto">
          <a:xfrm>
            <a:off x="4572000" y="3644900"/>
            <a:ext cx="2305050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7214" name="Rectangle 14"/>
          <p:cNvSpPr>
            <a:spLocks noChangeArrowheads="1"/>
          </p:cNvSpPr>
          <p:nvPr/>
        </p:nvSpPr>
        <p:spPr bwMode="auto">
          <a:xfrm>
            <a:off x="5580063" y="4076700"/>
            <a:ext cx="1368425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7215" name="Text Box 15"/>
          <p:cNvSpPr txBox="1">
            <a:spLocks noChangeArrowheads="1"/>
          </p:cNvSpPr>
          <p:nvPr/>
        </p:nvSpPr>
        <p:spPr bwMode="auto">
          <a:xfrm>
            <a:off x="5435600" y="3860800"/>
            <a:ext cx="1976823" cy="52322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400" dirty="0">
                <a:effectLst/>
              </a:rPr>
              <a:t>N. </a:t>
            </a:r>
            <a:r>
              <a:rPr lang="es-MX" sz="1400" dirty="0" smtClean="0">
                <a:effectLst/>
              </a:rPr>
              <a:t>Trigémino V</a:t>
            </a:r>
            <a:endParaRPr lang="es-MX" sz="1400" dirty="0">
              <a:effectLst/>
            </a:endParaRPr>
          </a:p>
          <a:p>
            <a:pPr algn="l"/>
            <a:r>
              <a:rPr lang="es-MX" sz="1400" dirty="0">
                <a:effectLst/>
              </a:rPr>
              <a:t>Eleva paladar </a:t>
            </a:r>
            <a:r>
              <a:rPr lang="es-MX" sz="1400" dirty="0" smtClean="0">
                <a:effectLst/>
              </a:rPr>
              <a:t>blando</a:t>
            </a:r>
          </a:p>
        </p:txBody>
      </p:sp>
      <p:sp>
        <p:nvSpPr>
          <p:cNvPr id="307216" name="Rectangle 16"/>
          <p:cNvSpPr>
            <a:spLocks noChangeArrowheads="1"/>
          </p:cNvSpPr>
          <p:nvPr/>
        </p:nvSpPr>
        <p:spPr bwMode="auto">
          <a:xfrm>
            <a:off x="3492500" y="3932238"/>
            <a:ext cx="719138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7217" name="Rectangle 17"/>
          <p:cNvSpPr>
            <a:spLocks noChangeArrowheads="1"/>
          </p:cNvSpPr>
          <p:nvPr/>
        </p:nvSpPr>
        <p:spPr bwMode="auto">
          <a:xfrm>
            <a:off x="3851275" y="3789363"/>
            <a:ext cx="720725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7218" name="Text Box 18"/>
          <p:cNvSpPr txBox="1">
            <a:spLocks noChangeArrowheads="1"/>
          </p:cNvSpPr>
          <p:nvPr/>
        </p:nvSpPr>
        <p:spPr bwMode="auto">
          <a:xfrm>
            <a:off x="2041979" y="4868863"/>
            <a:ext cx="2007281" cy="52322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400" dirty="0">
                <a:effectLst/>
              </a:rPr>
              <a:t>N. Ambiguo dorsal X</a:t>
            </a:r>
          </a:p>
          <a:p>
            <a:r>
              <a:rPr lang="es-MX" sz="1400" dirty="0">
                <a:effectLst/>
              </a:rPr>
              <a:t>Baja </a:t>
            </a:r>
            <a:r>
              <a:rPr lang="es-MX" sz="1400" dirty="0" smtClean="0">
                <a:effectLst/>
              </a:rPr>
              <a:t>Epiglotis</a:t>
            </a:r>
          </a:p>
        </p:txBody>
      </p:sp>
      <p:sp>
        <p:nvSpPr>
          <p:cNvPr id="307219" name="Rectangle 19"/>
          <p:cNvSpPr>
            <a:spLocks noChangeArrowheads="1"/>
          </p:cNvSpPr>
          <p:nvPr/>
        </p:nvSpPr>
        <p:spPr bwMode="auto">
          <a:xfrm>
            <a:off x="4284663" y="4005263"/>
            <a:ext cx="28733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7220" name="Rectangle 20"/>
          <p:cNvSpPr>
            <a:spLocks noChangeArrowheads="1"/>
          </p:cNvSpPr>
          <p:nvPr/>
        </p:nvSpPr>
        <p:spPr bwMode="auto">
          <a:xfrm>
            <a:off x="4356100" y="4221163"/>
            <a:ext cx="71438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7221" name="Line 21"/>
          <p:cNvSpPr>
            <a:spLocks noChangeShapeType="1"/>
          </p:cNvSpPr>
          <p:nvPr/>
        </p:nvSpPr>
        <p:spPr bwMode="auto">
          <a:xfrm>
            <a:off x="2268538" y="3932238"/>
            <a:ext cx="194310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7222" name="Line 22"/>
          <p:cNvSpPr>
            <a:spLocks noChangeShapeType="1"/>
          </p:cNvSpPr>
          <p:nvPr/>
        </p:nvSpPr>
        <p:spPr bwMode="auto">
          <a:xfrm>
            <a:off x="4211638" y="3571875"/>
            <a:ext cx="0" cy="360363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7223" name="Text Box 23"/>
          <p:cNvSpPr txBox="1">
            <a:spLocks noChangeArrowheads="1"/>
          </p:cNvSpPr>
          <p:nvPr/>
        </p:nvSpPr>
        <p:spPr bwMode="auto">
          <a:xfrm>
            <a:off x="5563178" y="267742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7224" name="Rectangle 24"/>
          <p:cNvSpPr>
            <a:spLocks noChangeArrowheads="1"/>
          </p:cNvSpPr>
          <p:nvPr/>
        </p:nvSpPr>
        <p:spPr bwMode="auto">
          <a:xfrm>
            <a:off x="3635375" y="692150"/>
            <a:ext cx="1512888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7225" name="Text Box 25"/>
          <p:cNvSpPr txBox="1">
            <a:spLocks noChangeArrowheads="1"/>
          </p:cNvSpPr>
          <p:nvPr/>
        </p:nvSpPr>
        <p:spPr bwMode="auto">
          <a:xfrm>
            <a:off x="1857375" y="285750"/>
            <a:ext cx="1263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>
                <a:effectLst/>
              </a:rPr>
              <a:t>N. frénico</a:t>
            </a:r>
          </a:p>
        </p:txBody>
      </p:sp>
      <p:sp>
        <p:nvSpPr>
          <p:cNvPr id="307226" name="Text Box 26"/>
          <p:cNvSpPr txBox="1">
            <a:spLocks noChangeArrowheads="1"/>
          </p:cNvSpPr>
          <p:nvPr/>
        </p:nvSpPr>
        <p:spPr bwMode="auto">
          <a:xfrm>
            <a:off x="3276600" y="765175"/>
            <a:ext cx="16541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>
                <a:effectLst/>
              </a:rPr>
              <a:t>N. intercostal</a:t>
            </a:r>
          </a:p>
        </p:txBody>
      </p:sp>
      <p:sp>
        <p:nvSpPr>
          <p:cNvPr id="307227" name="Rectangle 27"/>
          <p:cNvSpPr>
            <a:spLocks noChangeArrowheads="1"/>
          </p:cNvSpPr>
          <p:nvPr/>
        </p:nvSpPr>
        <p:spPr bwMode="auto">
          <a:xfrm>
            <a:off x="900113" y="692150"/>
            <a:ext cx="1511300" cy="865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7228" name="Rectangle 28"/>
          <p:cNvSpPr>
            <a:spLocks noChangeArrowheads="1"/>
          </p:cNvSpPr>
          <p:nvPr/>
        </p:nvSpPr>
        <p:spPr bwMode="auto">
          <a:xfrm>
            <a:off x="900113" y="2349500"/>
            <a:ext cx="1439862" cy="935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7229" name="Text Box 29"/>
          <p:cNvSpPr txBox="1">
            <a:spLocks noChangeArrowheads="1"/>
          </p:cNvSpPr>
          <p:nvPr/>
        </p:nvSpPr>
        <p:spPr bwMode="auto">
          <a:xfrm>
            <a:off x="1116013" y="981075"/>
            <a:ext cx="12588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>
                <a:effectLst/>
              </a:rPr>
              <a:t>Presión </a:t>
            </a:r>
          </a:p>
          <a:p>
            <a:r>
              <a:rPr lang="es-ES_tradnl" sz="1800" b="0">
                <a:effectLst/>
              </a:rPr>
              <a:t>diafragma</a:t>
            </a:r>
          </a:p>
        </p:txBody>
      </p:sp>
      <p:sp>
        <p:nvSpPr>
          <p:cNvPr id="307230" name="Text Box 30"/>
          <p:cNvSpPr txBox="1">
            <a:spLocks noChangeArrowheads="1"/>
          </p:cNvSpPr>
          <p:nvPr/>
        </p:nvSpPr>
        <p:spPr bwMode="auto">
          <a:xfrm>
            <a:off x="827088" y="2565400"/>
            <a:ext cx="146843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>
                <a:effectLst/>
              </a:rPr>
              <a:t>Presión </a:t>
            </a:r>
          </a:p>
          <a:p>
            <a:r>
              <a:rPr lang="es-ES_tradnl" sz="1800" b="0">
                <a:effectLst/>
              </a:rPr>
              <a:t>abdominales</a:t>
            </a:r>
          </a:p>
        </p:txBody>
      </p:sp>
      <p:pic>
        <p:nvPicPr>
          <p:cNvPr id="307231" name="Picture 31" descr="vomiting-ma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95" t="12581"/>
          <a:stretch>
            <a:fillRect/>
          </a:stretch>
        </p:blipFill>
        <p:spPr bwMode="auto">
          <a:xfrm>
            <a:off x="5651499" y="1035517"/>
            <a:ext cx="1633647" cy="239348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233" name="Freeform 33"/>
          <p:cNvSpPr>
            <a:spLocks/>
          </p:cNvSpPr>
          <p:nvPr/>
        </p:nvSpPr>
        <p:spPr bwMode="auto">
          <a:xfrm>
            <a:off x="4859338" y="5589588"/>
            <a:ext cx="241300" cy="287337"/>
          </a:xfrm>
          <a:custGeom>
            <a:avLst/>
            <a:gdLst>
              <a:gd name="T0" fmla="*/ 91 w 152"/>
              <a:gd name="T1" fmla="*/ 181 h 181"/>
              <a:gd name="T2" fmla="*/ 137 w 152"/>
              <a:gd name="T3" fmla="*/ 91 h 181"/>
              <a:gd name="T4" fmla="*/ 0 w 152"/>
              <a:gd name="T5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2" h="181">
                <a:moveTo>
                  <a:pt x="91" y="181"/>
                </a:moveTo>
                <a:cubicBezTo>
                  <a:pt x="121" y="151"/>
                  <a:pt x="152" y="121"/>
                  <a:pt x="137" y="91"/>
                </a:cubicBezTo>
                <a:cubicBezTo>
                  <a:pt x="122" y="61"/>
                  <a:pt x="23" y="15"/>
                  <a:pt x="0" y="0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7234" name="Freeform 34"/>
          <p:cNvSpPr>
            <a:spLocks/>
          </p:cNvSpPr>
          <p:nvPr/>
        </p:nvSpPr>
        <p:spPr bwMode="auto">
          <a:xfrm>
            <a:off x="4932363" y="4724400"/>
            <a:ext cx="228600" cy="287338"/>
          </a:xfrm>
          <a:custGeom>
            <a:avLst/>
            <a:gdLst>
              <a:gd name="T0" fmla="*/ 144 w 144"/>
              <a:gd name="T1" fmla="*/ 181 h 181"/>
              <a:gd name="T2" fmla="*/ 8 w 144"/>
              <a:gd name="T3" fmla="*/ 91 h 181"/>
              <a:gd name="T4" fmla="*/ 98 w 144"/>
              <a:gd name="T5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4" h="181">
                <a:moveTo>
                  <a:pt x="144" y="181"/>
                </a:moveTo>
                <a:cubicBezTo>
                  <a:pt x="80" y="151"/>
                  <a:pt x="16" y="121"/>
                  <a:pt x="8" y="91"/>
                </a:cubicBezTo>
                <a:cubicBezTo>
                  <a:pt x="0" y="61"/>
                  <a:pt x="49" y="30"/>
                  <a:pt x="98" y="0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7235" name="Rectangle 35"/>
          <p:cNvSpPr>
            <a:spLocks noChangeArrowheads="1"/>
          </p:cNvSpPr>
          <p:nvPr/>
        </p:nvSpPr>
        <p:spPr bwMode="auto">
          <a:xfrm>
            <a:off x="6156325" y="5661025"/>
            <a:ext cx="792163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7236" name="Oval 36"/>
          <p:cNvSpPr>
            <a:spLocks noChangeArrowheads="1"/>
          </p:cNvSpPr>
          <p:nvPr/>
        </p:nvSpPr>
        <p:spPr bwMode="auto">
          <a:xfrm>
            <a:off x="6084888" y="5876925"/>
            <a:ext cx="215900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7237" name="Oval 37" descr="Papel reciclado"/>
          <p:cNvSpPr>
            <a:spLocks noChangeArrowheads="1"/>
          </p:cNvSpPr>
          <p:nvPr/>
        </p:nvSpPr>
        <p:spPr bwMode="auto">
          <a:xfrm>
            <a:off x="6084888" y="5805488"/>
            <a:ext cx="144462" cy="288925"/>
          </a:xfrm>
          <a:prstGeom prst="ellipse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7238" name="Oval 38" descr="Papel reciclado"/>
          <p:cNvSpPr>
            <a:spLocks noChangeArrowheads="1"/>
          </p:cNvSpPr>
          <p:nvPr/>
        </p:nvSpPr>
        <p:spPr bwMode="auto">
          <a:xfrm>
            <a:off x="6011863" y="6165850"/>
            <a:ext cx="142875" cy="215900"/>
          </a:xfrm>
          <a:prstGeom prst="ellipse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0" name="Text Box 3"/>
          <p:cNvSpPr txBox="1">
            <a:spLocks noChangeArrowheads="1"/>
          </p:cNvSpPr>
          <p:nvPr/>
        </p:nvSpPr>
        <p:spPr bwMode="auto">
          <a:xfrm>
            <a:off x="6776449" y="365065"/>
            <a:ext cx="2023311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0" dirty="0" smtClean="0">
                <a:effectLst/>
              </a:rPr>
              <a:t>1. Reflejo Vómito</a:t>
            </a:r>
            <a:endParaRPr lang="es-ES" sz="1800" b="0" dirty="0">
              <a:effectLst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6459628" y="5724664"/>
            <a:ext cx="1168910" cy="830997"/>
          </a:xfrm>
          <a:prstGeom prst="rect">
            <a:avLst/>
          </a:prstGeom>
          <a:solidFill>
            <a:schemeClr val="accent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>
                <a:effectLst/>
              </a:rPr>
              <a:t>Expulsión </a:t>
            </a:r>
          </a:p>
          <a:p>
            <a:r>
              <a:rPr lang="es-VE" dirty="0" smtClean="0">
                <a:effectLst/>
              </a:rPr>
              <a:t>contenido</a:t>
            </a:r>
          </a:p>
          <a:p>
            <a:r>
              <a:rPr lang="es-VE" dirty="0">
                <a:effectLst/>
              </a:rPr>
              <a:t>p</a:t>
            </a:r>
            <a:r>
              <a:rPr lang="es-VE" dirty="0" smtClean="0">
                <a:effectLst/>
              </a:rPr>
              <a:t>or boca</a:t>
            </a:r>
            <a:endParaRPr lang="es-VE" dirty="0">
              <a:effectLst/>
            </a:endParaRPr>
          </a:p>
        </p:txBody>
      </p:sp>
      <p:sp>
        <p:nvSpPr>
          <p:cNvPr id="3" name="Forma libre 2"/>
          <p:cNvSpPr/>
          <p:nvPr/>
        </p:nvSpPr>
        <p:spPr bwMode="auto">
          <a:xfrm>
            <a:off x="6059837" y="5486400"/>
            <a:ext cx="315102" cy="1038386"/>
          </a:xfrm>
          <a:custGeom>
            <a:avLst/>
            <a:gdLst>
              <a:gd name="connsiteX0" fmla="*/ 0 w 315102"/>
              <a:gd name="connsiteY0" fmla="*/ 0 h 1038386"/>
              <a:gd name="connsiteX1" fmla="*/ 309966 w 315102"/>
              <a:gd name="connsiteY1" fmla="*/ 526942 h 1038386"/>
              <a:gd name="connsiteX2" fmla="*/ 201478 w 315102"/>
              <a:gd name="connsiteY2" fmla="*/ 1038386 h 1038386"/>
              <a:gd name="connsiteX3" fmla="*/ 201478 w 315102"/>
              <a:gd name="connsiteY3" fmla="*/ 1038386 h 1038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102" h="1038386">
                <a:moveTo>
                  <a:pt x="0" y="0"/>
                </a:moveTo>
                <a:cubicBezTo>
                  <a:pt x="138193" y="176939"/>
                  <a:pt x="276386" y="353878"/>
                  <a:pt x="309966" y="526942"/>
                </a:cubicBezTo>
                <a:cubicBezTo>
                  <a:pt x="343546" y="700006"/>
                  <a:pt x="201478" y="1038386"/>
                  <a:pt x="201478" y="1038386"/>
                </a:cubicBezTo>
                <a:lnTo>
                  <a:pt x="201478" y="1038386"/>
                </a:lnTo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Forma libre 4"/>
          <p:cNvSpPr/>
          <p:nvPr/>
        </p:nvSpPr>
        <p:spPr bwMode="auto">
          <a:xfrm>
            <a:off x="6137329" y="5563892"/>
            <a:ext cx="265029" cy="942525"/>
          </a:xfrm>
          <a:custGeom>
            <a:avLst/>
            <a:gdLst>
              <a:gd name="connsiteX0" fmla="*/ 0 w 265029"/>
              <a:gd name="connsiteY0" fmla="*/ 0 h 942525"/>
              <a:gd name="connsiteX1" fmla="*/ 263471 w 265029"/>
              <a:gd name="connsiteY1" fmla="*/ 309966 h 942525"/>
              <a:gd name="connsiteX2" fmla="*/ 108488 w 265029"/>
              <a:gd name="connsiteY2" fmla="*/ 898901 h 942525"/>
              <a:gd name="connsiteX3" fmla="*/ 92990 w 265029"/>
              <a:gd name="connsiteY3" fmla="*/ 898901 h 942525"/>
              <a:gd name="connsiteX4" fmla="*/ 92990 w 265029"/>
              <a:gd name="connsiteY4" fmla="*/ 898901 h 942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5029" h="942525">
                <a:moveTo>
                  <a:pt x="0" y="0"/>
                </a:moveTo>
                <a:cubicBezTo>
                  <a:pt x="122695" y="80074"/>
                  <a:pt x="245390" y="160149"/>
                  <a:pt x="263471" y="309966"/>
                </a:cubicBezTo>
                <a:cubicBezTo>
                  <a:pt x="281552" y="459783"/>
                  <a:pt x="136901" y="800745"/>
                  <a:pt x="108488" y="898901"/>
                </a:cubicBezTo>
                <a:cubicBezTo>
                  <a:pt x="80075" y="997057"/>
                  <a:pt x="92990" y="898901"/>
                  <a:pt x="92990" y="898901"/>
                </a:cubicBezTo>
                <a:lnTo>
                  <a:pt x="92990" y="898901"/>
                </a:lnTo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2" name="Oval 38" descr="Papel reciclado"/>
          <p:cNvSpPr>
            <a:spLocks noChangeArrowheads="1"/>
          </p:cNvSpPr>
          <p:nvPr/>
        </p:nvSpPr>
        <p:spPr bwMode="auto">
          <a:xfrm>
            <a:off x="5887017" y="5323153"/>
            <a:ext cx="142875" cy="215900"/>
          </a:xfrm>
          <a:prstGeom prst="ellipse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3" name="Text Box 5"/>
          <p:cNvSpPr txBox="1">
            <a:spLocks noChangeArrowheads="1"/>
          </p:cNvSpPr>
          <p:nvPr/>
        </p:nvSpPr>
        <p:spPr bwMode="auto">
          <a:xfrm>
            <a:off x="0" y="655455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12" grpId="0" animBg="1"/>
      <p:bldP spid="307215" grpId="0" animBg="1"/>
      <p:bldP spid="307218" grpId="0" animBg="1"/>
      <p:bldP spid="307233" grpId="0" animBg="1"/>
      <p:bldP spid="307234" grpId="0" animBg="1"/>
      <p:bldP spid="2" grpId="0" animBg="1"/>
      <p:bldP spid="5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26" name="Picture 2" descr="img27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55875" y="242888"/>
            <a:ext cx="6073775" cy="62103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8227" name="Text Box 3"/>
          <p:cNvSpPr txBox="1">
            <a:spLocks noChangeArrowheads="1"/>
          </p:cNvSpPr>
          <p:nvPr/>
        </p:nvSpPr>
        <p:spPr bwMode="auto">
          <a:xfrm>
            <a:off x="277814" y="334863"/>
            <a:ext cx="1682749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l"/>
            <a:r>
              <a:rPr lang="es-ES" sz="1800" b="0" dirty="0" smtClean="0">
                <a:effectLst/>
              </a:rPr>
              <a:t>1. R. Vómito </a:t>
            </a:r>
            <a:endParaRPr lang="es-ES" sz="1800" b="0" dirty="0">
              <a:effectLst/>
            </a:endParaRPr>
          </a:p>
          <a:p>
            <a:pPr algn="l"/>
            <a:r>
              <a:rPr lang="es-ES" sz="1800" b="0" dirty="0" smtClean="0">
                <a:effectLst/>
              </a:rPr>
              <a:t>   Secuencia</a:t>
            </a:r>
            <a:endParaRPr lang="es-ES" sz="1800" b="0" dirty="0">
              <a:effectLst/>
            </a:endParaRPr>
          </a:p>
        </p:txBody>
      </p:sp>
      <p:sp>
        <p:nvSpPr>
          <p:cNvPr id="308228" name="Text Box 4"/>
          <p:cNvSpPr txBox="1">
            <a:spLocks noChangeArrowheads="1"/>
          </p:cNvSpPr>
          <p:nvPr/>
        </p:nvSpPr>
        <p:spPr bwMode="auto">
          <a:xfrm>
            <a:off x="539750" y="3141663"/>
            <a:ext cx="1800225" cy="1219200"/>
          </a:xfrm>
          <a:prstGeom prst="rect">
            <a:avLst/>
          </a:prstGeom>
          <a:noFill/>
          <a:ln w="28575">
            <a:solidFill>
              <a:srgbClr val="00AEA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Contracción diafragma, intercostales y abdominales</a:t>
            </a:r>
          </a:p>
        </p:txBody>
      </p:sp>
      <p:sp>
        <p:nvSpPr>
          <p:cNvPr id="308231" name="Text Box 7"/>
          <p:cNvSpPr txBox="1">
            <a:spLocks noChangeArrowheads="1"/>
          </p:cNvSpPr>
          <p:nvPr/>
        </p:nvSpPr>
        <p:spPr bwMode="auto">
          <a:xfrm>
            <a:off x="495260" y="1026566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8233" name="Freeform 9"/>
          <p:cNvSpPr>
            <a:spLocks/>
          </p:cNvSpPr>
          <p:nvPr/>
        </p:nvSpPr>
        <p:spPr bwMode="auto">
          <a:xfrm>
            <a:off x="3492500" y="2444750"/>
            <a:ext cx="2100263" cy="3863975"/>
          </a:xfrm>
          <a:custGeom>
            <a:avLst/>
            <a:gdLst>
              <a:gd name="T0" fmla="*/ 907 w 1323"/>
              <a:gd name="T1" fmla="*/ 2434 h 2434"/>
              <a:gd name="T2" fmla="*/ 680 w 1323"/>
              <a:gd name="T3" fmla="*/ 2208 h 2434"/>
              <a:gd name="T4" fmla="*/ 589 w 1323"/>
              <a:gd name="T5" fmla="*/ 1527 h 2434"/>
              <a:gd name="T6" fmla="*/ 1270 w 1323"/>
              <a:gd name="T7" fmla="*/ 847 h 2434"/>
              <a:gd name="T8" fmla="*/ 907 w 1323"/>
              <a:gd name="T9" fmla="*/ 121 h 2434"/>
              <a:gd name="T10" fmla="*/ 0 w 1323"/>
              <a:gd name="T11" fmla="*/ 121 h 2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23" h="2434">
                <a:moveTo>
                  <a:pt x="907" y="2434"/>
                </a:moveTo>
                <a:cubicBezTo>
                  <a:pt x="820" y="2396"/>
                  <a:pt x="733" y="2359"/>
                  <a:pt x="680" y="2208"/>
                </a:cubicBezTo>
                <a:cubicBezTo>
                  <a:pt x="627" y="2057"/>
                  <a:pt x="491" y="1754"/>
                  <a:pt x="589" y="1527"/>
                </a:cubicBezTo>
                <a:cubicBezTo>
                  <a:pt x="687" y="1300"/>
                  <a:pt x="1217" y="1081"/>
                  <a:pt x="1270" y="847"/>
                </a:cubicBezTo>
                <a:cubicBezTo>
                  <a:pt x="1323" y="613"/>
                  <a:pt x="1119" y="242"/>
                  <a:pt x="907" y="121"/>
                </a:cubicBezTo>
                <a:cubicBezTo>
                  <a:pt x="695" y="0"/>
                  <a:pt x="151" y="121"/>
                  <a:pt x="0" y="121"/>
                </a:cubicBezTo>
              </a:path>
            </a:pathLst>
          </a:custGeom>
          <a:noFill/>
          <a:ln w="38100" cmpd="sng">
            <a:solidFill>
              <a:srgbClr val="CC0000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8234" name="Oval 10"/>
          <p:cNvSpPr>
            <a:spLocks noChangeArrowheads="1"/>
          </p:cNvSpPr>
          <p:nvPr/>
        </p:nvSpPr>
        <p:spPr bwMode="auto">
          <a:xfrm>
            <a:off x="2771775" y="5229225"/>
            <a:ext cx="431800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8235" name="Oval 11"/>
          <p:cNvSpPr>
            <a:spLocks noChangeArrowheads="1"/>
          </p:cNvSpPr>
          <p:nvPr/>
        </p:nvSpPr>
        <p:spPr bwMode="auto">
          <a:xfrm>
            <a:off x="2916238" y="4292600"/>
            <a:ext cx="431800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8236" name="Oval 12"/>
          <p:cNvSpPr>
            <a:spLocks noChangeArrowheads="1"/>
          </p:cNvSpPr>
          <p:nvPr/>
        </p:nvSpPr>
        <p:spPr bwMode="auto">
          <a:xfrm>
            <a:off x="2916238" y="3284538"/>
            <a:ext cx="431800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8237" name="Oval 13"/>
          <p:cNvSpPr>
            <a:spLocks noChangeArrowheads="1"/>
          </p:cNvSpPr>
          <p:nvPr/>
        </p:nvSpPr>
        <p:spPr bwMode="auto">
          <a:xfrm>
            <a:off x="7164388" y="3176588"/>
            <a:ext cx="360362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8238" name="Oval 14"/>
          <p:cNvSpPr>
            <a:spLocks noChangeArrowheads="1"/>
          </p:cNvSpPr>
          <p:nvPr/>
        </p:nvSpPr>
        <p:spPr bwMode="auto">
          <a:xfrm>
            <a:off x="6084888" y="2565400"/>
            <a:ext cx="358775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8239" name="Oval 15"/>
          <p:cNvSpPr>
            <a:spLocks noChangeArrowheads="1"/>
          </p:cNvSpPr>
          <p:nvPr/>
        </p:nvSpPr>
        <p:spPr bwMode="auto">
          <a:xfrm>
            <a:off x="5580063" y="1557338"/>
            <a:ext cx="431800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8240" name="Oval 16"/>
          <p:cNvSpPr>
            <a:spLocks noChangeArrowheads="1"/>
          </p:cNvSpPr>
          <p:nvPr/>
        </p:nvSpPr>
        <p:spPr bwMode="auto">
          <a:xfrm>
            <a:off x="5292725" y="836613"/>
            <a:ext cx="431800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8241" name="Oval 17"/>
          <p:cNvSpPr>
            <a:spLocks noChangeArrowheads="1"/>
          </p:cNvSpPr>
          <p:nvPr/>
        </p:nvSpPr>
        <p:spPr bwMode="auto">
          <a:xfrm>
            <a:off x="2555875" y="836613"/>
            <a:ext cx="647700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8243" name="Text Box 19"/>
          <p:cNvSpPr txBox="1">
            <a:spLocks noChangeArrowheads="1"/>
          </p:cNvSpPr>
          <p:nvPr/>
        </p:nvSpPr>
        <p:spPr bwMode="auto">
          <a:xfrm>
            <a:off x="5651500" y="1628775"/>
            <a:ext cx="409575" cy="395288"/>
          </a:xfrm>
          <a:prstGeom prst="rect">
            <a:avLst/>
          </a:prstGeom>
          <a:solidFill>
            <a:srgbClr val="C0E3E6"/>
          </a:solidFill>
          <a:ln w="28575">
            <a:solidFill>
              <a:srgbClr val="0066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effectLst/>
              </a:rPr>
              <a:t>6.</a:t>
            </a:r>
          </a:p>
        </p:txBody>
      </p:sp>
      <p:sp>
        <p:nvSpPr>
          <p:cNvPr id="308244" name="Text Box 20"/>
          <p:cNvSpPr txBox="1">
            <a:spLocks noChangeArrowheads="1"/>
          </p:cNvSpPr>
          <p:nvPr/>
        </p:nvSpPr>
        <p:spPr bwMode="auto">
          <a:xfrm>
            <a:off x="5292725" y="908050"/>
            <a:ext cx="409575" cy="395288"/>
          </a:xfrm>
          <a:prstGeom prst="rect">
            <a:avLst/>
          </a:prstGeom>
          <a:solidFill>
            <a:srgbClr val="C0E3E6"/>
          </a:solidFill>
          <a:ln w="28575">
            <a:solidFill>
              <a:srgbClr val="0066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effectLst/>
              </a:rPr>
              <a:t>7.</a:t>
            </a:r>
          </a:p>
        </p:txBody>
      </p:sp>
      <p:sp>
        <p:nvSpPr>
          <p:cNvPr id="308245" name="Rectangle 21"/>
          <p:cNvSpPr>
            <a:spLocks noChangeArrowheads="1"/>
          </p:cNvSpPr>
          <p:nvPr/>
        </p:nvSpPr>
        <p:spPr bwMode="auto">
          <a:xfrm>
            <a:off x="2555875" y="1268413"/>
            <a:ext cx="936625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8246" name="Oval 22"/>
          <p:cNvSpPr>
            <a:spLocks noChangeArrowheads="1"/>
          </p:cNvSpPr>
          <p:nvPr/>
        </p:nvSpPr>
        <p:spPr bwMode="auto">
          <a:xfrm>
            <a:off x="3276600" y="1557338"/>
            <a:ext cx="360363" cy="287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8247" name="Text Box 23"/>
          <p:cNvSpPr txBox="1">
            <a:spLocks noChangeArrowheads="1"/>
          </p:cNvSpPr>
          <p:nvPr/>
        </p:nvSpPr>
        <p:spPr bwMode="auto">
          <a:xfrm>
            <a:off x="1814513" y="1693035"/>
            <a:ext cx="1390650" cy="825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glow rad="139700">
              <a:srgbClr val="FF0000">
                <a:alpha val="40000"/>
              </a:srgbClr>
            </a:glow>
          </a:effectLst>
          <a:extLst/>
        </p:spPr>
        <p:txBody>
          <a:bodyPr wrap="none">
            <a:spAutoFit/>
          </a:bodyPr>
          <a:lstStyle/>
          <a:p>
            <a:r>
              <a:rPr lang="es-ES" dirty="0">
                <a:effectLst/>
              </a:rPr>
              <a:t>Vómito se </a:t>
            </a:r>
          </a:p>
          <a:p>
            <a:r>
              <a:rPr lang="es-ES" dirty="0">
                <a:effectLst/>
              </a:rPr>
              <a:t>expulsa por </a:t>
            </a:r>
          </a:p>
          <a:p>
            <a:r>
              <a:rPr lang="es-ES" dirty="0">
                <a:effectLst/>
              </a:rPr>
              <a:t>boca</a:t>
            </a:r>
          </a:p>
        </p:txBody>
      </p:sp>
      <p:sp>
        <p:nvSpPr>
          <p:cNvPr id="308248" name="Text Box 24"/>
          <p:cNvSpPr txBox="1">
            <a:spLocks noChangeArrowheads="1"/>
          </p:cNvSpPr>
          <p:nvPr/>
        </p:nvSpPr>
        <p:spPr bwMode="auto">
          <a:xfrm>
            <a:off x="1238251" y="1966706"/>
            <a:ext cx="409575" cy="395288"/>
          </a:xfrm>
          <a:prstGeom prst="rect">
            <a:avLst/>
          </a:prstGeom>
          <a:solidFill>
            <a:srgbClr val="C0E3E6"/>
          </a:solidFill>
          <a:ln w="28575">
            <a:solidFill>
              <a:srgbClr val="0066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effectLst/>
              </a:rPr>
              <a:t>8.</a:t>
            </a:r>
          </a:p>
        </p:txBody>
      </p:sp>
      <p:sp>
        <p:nvSpPr>
          <p:cNvPr id="308249" name="Rectangle 25"/>
          <p:cNvSpPr>
            <a:spLocks noChangeArrowheads="1"/>
          </p:cNvSpPr>
          <p:nvPr/>
        </p:nvSpPr>
        <p:spPr bwMode="auto">
          <a:xfrm>
            <a:off x="5724525" y="836613"/>
            <a:ext cx="223202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8250" name="Text Box 26"/>
          <p:cNvSpPr txBox="1">
            <a:spLocks noChangeArrowheads="1"/>
          </p:cNvSpPr>
          <p:nvPr/>
        </p:nvSpPr>
        <p:spPr bwMode="auto">
          <a:xfrm>
            <a:off x="5773738" y="715963"/>
            <a:ext cx="992187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Paladar </a:t>
            </a:r>
          </a:p>
          <a:p>
            <a:r>
              <a:rPr lang="es-ES">
                <a:effectLst/>
              </a:rPr>
              <a:t>blando</a:t>
            </a:r>
          </a:p>
          <a:p>
            <a:r>
              <a:rPr lang="es-ES">
                <a:effectLst/>
              </a:rPr>
              <a:t>se eleva</a:t>
            </a:r>
          </a:p>
        </p:txBody>
      </p:sp>
      <p:sp>
        <p:nvSpPr>
          <p:cNvPr id="308251" name="Rectangle 27"/>
          <p:cNvSpPr>
            <a:spLocks noChangeArrowheads="1"/>
          </p:cNvSpPr>
          <p:nvPr/>
        </p:nvSpPr>
        <p:spPr bwMode="auto">
          <a:xfrm>
            <a:off x="6084888" y="1628775"/>
            <a:ext cx="1727200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8252" name="Text Box 28"/>
          <p:cNvSpPr txBox="1">
            <a:spLocks noChangeArrowheads="1"/>
          </p:cNvSpPr>
          <p:nvPr/>
        </p:nvSpPr>
        <p:spPr bwMode="auto">
          <a:xfrm>
            <a:off x="6140450" y="1581150"/>
            <a:ext cx="10858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Epiglotis </a:t>
            </a:r>
          </a:p>
          <a:p>
            <a:r>
              <a:rPr lang="es-ES">
                <a:effectLst/>
              </a:rPr>
              <a:t>se cierra</a:t>
            </a:r>
          </a:p>
        </p:txBody>
      </p:sp>
      <p:sp>
        <p:nvSpPr>
          <p:cNvPr id="308253" name="Rectangle 29"/>
          <p:cNvSpPr>
            <a:spLocks noChangeArrowheads="1"/>
          </p:cNvSpPr>
          <p:nvPr/>
        </p:nvSpPr>
        <p:spPr bwMode="auto">
          <a:xfrm>
            <a:off x="6372225" y="2420938"/>
            <a:ext cx="1871663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8254" name="Text Box 30"/>
          <p:cNvSpPr txBox="1">
            <a:spLocks noChangeArrowheads="1"/>
          </p:cNvSpPr>
          <p:nvPr/>
        </p:nvSpPr>
        <p:spPr bwMode="auto">
          <a:xfrm>
            <a:off x="6588125" y="2349500"/>
            <a:ext cx="151288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Vómito fluye </a:t>
            </a:r>
          </a:p>
          <a:p>
            <a:r>
              <a:rPr lang="es-ES">
                <a:effectLst/>
              </a:rPr>
              <a:t>por esófago</a:t>
            </a:r>
          </a:p>
        </p:txBody>
      </p:sp>
      <p:sp>
        <p:nvSpPr>
          <p:cNvPr id="308255" name="Rectangle 31"/>
          <p:cNvSpPr>
            <a:spLocks noChangeArrowheads="1"/>
          </p:cNvSpPr>
          <p:nvPr/>
        </p:nvSpPr>
        <p:spPr bwMode="auto">
          <a:xfrm>
            <a:off x="7380288" y="3141663"/>
            <a:ext cx="1223962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8256" name="Text Box 32"/>
          <p:cNvSpPr txBox="1">
            <a:spLocks noChangeArrowheads="1"/>
          </p:cNvSpPr>
          <p:nvPr/>
        </p:nvSpPr>
        <p:spPr bwMode="auto">
          <a:xfrm>
            <a:off x="7542213" y="3132138"/>
            <a:ext cx="106203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>
                <a:effectLst/>
              </a:rPr>
              <a:t>Cardias </a:t>
            </a:r>
          </a:p>
          <a:p>
            <a:r>
              <a:rPr lang="es-ES">
                <a:effectLst/>
              </a:rPr>
              <a:t>se relaja</a:t>
            </a:r>
          </a:p>
        </p:txBody>
      </p:sp>
      <p:sp>
        <p:nvSpPr>
          <p:cNvPr id="308257" name="Text Box 33"/>
          <p:cNvSpPr txBox="1">
            <a:spLocks noChangeArrowheads="1"/>
          </p:cNvSpPr>
          <p:nvPr/>
        </p:nvSpPr>
        <p:spPr bwMode="auto">
          <a:xfrm>
            <a:off x="7150100" y="3230563"/>
            <a:ext cx="446088" cy="395287"/>
          </a:xfrm>
          <a:prstGeom prst="rect">
            <a:avLst/>
          </a:prstGeom>
          <a:solidFill>
            <a:srgbClr val="C0E3E6"/>
          </a:solidFill>
          <a:ln w="28575">
            <a:solidFill>
              <a:srgbClr val="0066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800" b="0">
                <a:effectLst/>
              </a:rPr>
              <a:t>3.</a:t>
            </a:r>
          </a:p>
        </p:txBody>
      </p:sp>
      <p:sp>
        <p:nvSpPr>
          <p:cNvPr id="308258" name="Rectangle 34"/>
          <p:cNvSpPr>
            <a:spLocks noChangeArrowheads="1"/>
          </p:cNvSpPr>
          <p:nvPr/>
        </p:nvSpPr>
        <p:spPr bwMode="auto">
          <a:xfrm>
            <a:off x="3276600" y="3213100"/>
            <a:ext cx="1943100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8259" name="Text Box 35"/>
          <p:cNvSpPr txBox="1">
            <a:spLocks noChangeArrowheads="1"/>
          </p:cNvSpPr>
          <p:nvPr/>
        </p:nvSpPr>
        <p:spPr bwMode="auto">
          <a:xfrm>
            <a:off x="3579813" y="3165475"/>
            <a:ext cx="1601787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Presión </a:t>
            </a:r>
          </a:p>
          <a:p>
            <a:r>
              <a:rPr lang="es-ES">
                <a:effectLst/>
              </a:rPr>
              <a:t>intraabdominal</a:t>
            </a:r>
          </a:p>
          <a:p>
            <a:r>
              <a:rPr lang="es-ES">
                <a:effectLst/>
              </a:rPr>
              <a:t>aumenta</a:t>
            </a:r>
          </a:p>
        </p:txBody>
      </p:sp>
      <p:sp>
        <p:nvSpPr>
          <p:cNvPr id="308260" name="Line 36"/>
          <p:cNvSpPr>
            <a:spLocks noChangeShapeType="1"/>
          </p:cNvSpPr>
          <p:nvPr/>
        </p:nvSpPr>
        <p:spPr bwMode="auto">
          <a:xfrm>
            <a:off x="2411413" y="3573463"/>
            <a:ext cx="1081087" cy="0"/>
          </a:xfrm>
          <a:prstGeom prst="line">
            <a:avLst/>
          </a:prstGeom>
          <a:noFill/>
          <a:ln w="28575">
            <a:solidFill>
              <a:srgbClr val="006666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8261" name="Text Box 37"/>
          <p:cNvSpPr txBox="1">
            <a:spLocks noChangeArrowheads="1"/>
          </p:cNvSpPr>
          <p:nvPr/>
        </p:nvSpPr>
        <p:spPr bwMode="auto">
          <a:xfrm>
            <a:off x="3419475" y="3033713"/>
            <a:ext cx="409575" cy="395287"/>
          </a:xfrm>
          <a:prstGeom prst="rect">
            <a:avLst/>
          </a:prstGeom>
          <a:solidFill>
            <a:srgbClr val="C0E3E6"/>
          </a:solidFill>
          <a:ln w="28575">
            <a:solidFill>
              <a:srgbClr val="0066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effectLst/>
              </a:rPr>
              <a:t>4.</a:t>
            </a:r>
          </a:p>
        </p:txBody>
      </p:sp>
      <p:sp>
        <p:nvSpPr>
          <p:cNvPr id="308262" name="Rectangle 38"/>
          <p:cNvSpPr>
            <a:spLocks noChangeArrowheads="1"/>
          </p:cNvSpPr>
          <p:nvPr/>
        </p:nvSpPr>
        <p:spPr bwMode="auto">
          <a:xfrm>
            <a:off x="3132138" y="4149725"/>
            <a:ext cx="1223962" cy="935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8263" name="Oval 39"/>
          <p:cNvSpPr>
            <a:spLocks noChangeArrowheads="1"/>
          </p:cNvSpPr>
          <p:nvPr/>
        </p:nvSpPr>
        <p:spPr bwMode="auto">
          <a:xfrm>
            <a:off x="4211638" y="4581525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8264" name="Text Box 40"/>
          <p:cNvSpPr txBox="1">
            <a:spLocks noChangeArrowheads="1"/>
          </p:cNvSpPr>
          <p:nvPr/>
        </p:nvSpPr>
        <p:spPr bwMode="auto">
          <a:xfrm>
            <a:off x="3284538" y="4149725"/>
            <a:ext cx="1071562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Piloro </a:t>
            </a:r>
          </a:p>
          <a:p>
            <a:r>
              <a:rPr lang="es-ES">
                <a:effectLst/>
              </a:rPr>
              <a:t>se cierra</a:t>
            </a:r>
          </a:p>
        </p:txBody>
      </p:sp>
      <p:sp>
        <p:nvSpPr>
          <p:cNvPr id="308265" name="Text Box 41"/>
          <p:cNvSpPr txBox="1">
            <a:spLocks noChangeArrowheads="1"/>
          </p:cNvSpPr>
          <p:nvPr/>
        </p:nvSpPr>
        <p:spPr bwMode="auto">
          <a:xfrm>
            <a:off x="2843213" y="4149725"/>
            <a:ext cx="409575" cy="395288"/>
          </a:xfrm>
          <a:prstGeom prst="rect">
            <a:avLst/>
          </a:prstGeom>
          <a:solidFill>
            <a:srgbClr val="C0E3E6"/>
          </a:solidFill>
          <a:ln w="28575">
            <a:solidFill>
              <a:srgbClr val="0066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effectLst/>
              </a:rPr>
              <a:t>2.</a:t>
            </a:r>
          </a:p>
        </p:txBody>
      </p:sp>
      <p:sp>
        <p:nvSpPr>
          <p:cNvPr id="308266" name="Rectangle 42"/>
          <p:cNvSpPr>
            <a:spLocks noChangeArrowheads="1"/>
          </p:cNvSpPr>
          <p:nvPr/>
        </p:nvSpPr>
        <p:spPr bwMode="auto">
          <a:xfrm>
            <a:off x="2987675" y="5229225"/>
            <a:ext cx="1368425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8267" name="Oval 43"/>
          <p:cNvSpPr>
            <a:spLocks noChangeArrowheads="1"/>
          </p:cNvSpPr>
          <p:nvPr/>
        </p:nvSpPr>
        <p:spPr bwMode="auto">
          <a:xfrm>
            <a:off x="4211638" y="5589588"/>
            <a:ext cx="215900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8268" name="Text Box 44"/>
          <p:cNvSpPr txBox="1">
            <a:spLocks noChangeArrowheads="1"/>
          </p:cNvSpPr>
          <p:nvPr/>
        </p:nvSpPr>
        <p:spPr bwMode="auto">
          <a:xfrm>
            <a:off x="3059113" y="5157788"/>
            <a:ext cx="12668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Peristalsis </a:t>
            </a:r>
          </a:p>
          <a:p>
            <a:r>
              <a:rPr lang="es-ES">
                <a:effectLst/>
              </a:rPr>
              <a:t>retrógrada</a:t>
            </a:r>
          </a:p>
        </p:txBody>
      </p:sp>
      <p:sp>
        <p:nvSpPr>
          <p:cNvPr id="308269" name="Text Box 45"/>
          <p:cNvSpPr txBox="1">
            <a:spLocks noChangeArrowheads="1"/>
          </p:cNvSpPr>
          <p:nvPr/>
        </p:nvSpPr>
        <p:spPr bwMode="auto">
          <a:xfrm>
            <a:off x="2627313" y="5229225"/>
            <a:ext cx="373062" cy="395288"/>
          </a:xfrm>
          <a:prstGeom prst="rect">
            <a:avLst/>
          </a:prstGeom>
          <a:solidFill>
            <a:srgbClr val="C0E3E6"/>
          </a:solidFill>
          <a:ln w="28575">
            <a:solidFill>
              <a:srgbClr val="0066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effectLst/>
              </a:rPr>
              <a:t>1.</a:t>
            </a:r>
          </a:p>
        </p:txBody>
      </p:sp>
      <p:sp>
        <p:nvSpPr>
          <p:cNvPr id="308242" name="Text Box 18"/>
          <p:cNvSpPr txBox="1">
            <a:spLocks noChangeArrowheads="1"/>
          </p:cNvSpPr>
          <p:nvPr/>
        </p:nvSpPr>
        <p:spPr bwMode="auto">
          <a:xfrm>
            <a:off x="6034088" y="2420938"/>
            <a:ext cx="409575" cy="395287"/>
          </a:xfrm>
          <a:prstGeom prst="rect">
            <a:avLst/>
          </a:prstGeom>
          <a:solidFill>
            <a:srgbClr val="C0E3E6"/>
          </a:solidFill>
          <a:ln w="28575">
            <a:solidFill>
              <a:srgbClr val="0066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effectLst/>
              </a:rPr>
              <a:t>5.</a:t>
            </a:r>
          </a:p>
        </p:txBody>
      </p:sp>
      <p:sp>
        <p:nvSpPr>
          <p:cNvPr id="47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2017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46" name="Oval 37" descr="Papel reciclado"/>
          <p:cNvSpPr>
            <a:spLocks noChangeArrowheads="1"/>
          </p:cNvSpPr>
          <p:nvPr/>
        </p:nvSpPr>
        <p:spPr bwMode="auto">
          <a:xfrm>
            <a:off x="3498106" y="1665287"/>
            <a:ext cx="144462" cy="288925"/>
          </a:xfrm>
          <a:prstGeom prst="ellipse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8" name="Oval 38" descr="Papel reciclado"/>
          <p:cNvSpPr>
            <a:spLocks noChangeArrowheads="1"/>
          </p:cNvSpPr>
          <p:nvPr/>
        </p:nvSpPr>
        <p:spPr bwMode="auto">
          <a:xfrm>
            <a:off x="3371850" y="1946275"/>
            <a:ext cx="142875" cy="215900"/>
          </a:xfrm>
          <a:prstGeom prst="ellipse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9" name="Oval 38" descr="Papel reciclado"/>
          <p:cNvSpPr>
            <a:spLocks noChangeArrowheads="1"/>
          </p:cNvSpPr>
          <p:nvPr/>
        </p:nvSpPr>
        <p:spPr bwMode="auto">
          <a:xfrm>
            <a:off x="3479880" y="2223482"/>
            <a:ext cx="142875" cy="215900"/>
          </a:xfrm>
          <a:prstGeom prst="ellipse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0" name="Oval 38" descr="Papel reciclado"/>
          <p:cNvSpPr>
            <a:spLocks noChangeArrowheads="1"/>
          </p:cNvSpPr>
          <p:nvPr/>
        </p:nvSpPr>
        <p:spPr bwMode="auto">
          <a:xfrm>
            <a:off x="3972719" y="1268412"/>
            <a:ext cx="129382" cy="142875"/>
          </a:xfrm>
          <a:prstGeom prst="ellipse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308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228" grpId="0" animBg="1"/>
      <p:bldP spid="308233" grpId="0" animBg="1"/>
      <p:bldP spid="308243" grpId="0" animBg="1"/>
      <p:bldP spid="308244" grpId="0" animBg="1"/>
      <p:bldP spid="308247" grpId="0" animBg="1"/>
      <p:bldP spid="308248" grpId="0" animBg="1"/>
      <p:bldP spid="308250" grpId="0"/>
      <p:bldP spid="308252" grpId="0"/>
      <p:bldP spid="308254" grpId="0"/>
      <p:bldP spid="308256" grpId="0"/>
      <p:bldP spid="308257" grpId="0" animBg="1"/>
      <p:bldP spid="308259" grpId="0"/>
      <p:bldP spid="308260" grpId="0" animBg="1"/>
      <p:bldP spid="308261" grpId="0" animBg="1"/>
      <p:bldP spid="308264" grpId="0"/>
      <p:bldP spid="308265" grpId="0" animBg="1"/>
      <p:bldP spid="308268" grpId="0"/>
      <p:bldP spid="308269" grpId="0" animBg="1"/>
      <p:bldP spid="308242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250" name="Picture 2" descr="patologia estomago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679" b="20508"/>
          <a:stretch>
            <a:fillRect/>
          </a:stretch>
        </p:blipFill>
        <p:spPr bwMode="auto">
          <a:xfrm>
            <a:off x="2008981" y="1305471"/>
            <a:ext cx="5237162" cy="4575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9251" name="Rectangle 3"/>
          <p:cNvSpPr>
            <a:spLocks noChangeArrowheads="1"/>
          </p:cNvSpPr>
          <p:nvPr/>
        </p:nvSpPr>
        <p:spPr bwMode="auto">
          <a:xfrm>
            <a:off x="1854200" y="3046413"/>
            <a:ext cx="1152525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9252" name="Text Box 4"/>
          <p:cNvSpPr txBox="1">
            <a:spLocks noChangeArrowheads="1"/>
          </p:cNvSpPr>
          <p:nvPr/>
        </p:nvSpPr>
        <p:spPr bwMode="auto">
          <a:xfrm>
            <a:off x="1824125" y="538004"/>
            <a:ext cx="1770036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>
                <a:effectLst/>
              </a:rPr>
              <a:t>Pérdidas </a:t>
            </a:r>
          </a:p>
          <a:p>
            <a:r>
              <a:rPr lang="es-ES" sz="2000" b="0">
                <a:effectLst/>
              </a:rPr>
              <a:t>electrolíticas</a:t>
            </a:r>
          </a:p>
        </p:txBody>
      </p:sp>
      <p:sp>
        <p:nvSpPr>
          <p:cNvPr id="309253" name="Text Box 5"/>
          <p:cNvSpPr txBox="1">
            <a:spLocks noChangeArrowheads="1"/>
          </p:cNvSpPr>
          <p:nvPr/>
        </p:nvSpPr>
        <p:spPr bwMode="auto">
          <a:xfrm>
            <a:off x="1334293" y="3175198"/>
            <a:ext cx="2011363" cy="1492250"/>
          </a:xfrm>
          <a:prstGeom prst="rect">
            <a:avLst/>
          </a:prstGeom>
          <a:solidFill>
            <a:srgbClr val="FFD1E1"/>
          </a:solidFill>
          <a:ln w="28575">
            <a:solidFill>
              <a:srgbClr val="A5002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000" b="0" dirty="0"/>
              <a:t>Deshidratación</a:t>
            </a:r>
          </a:p>
          <a:p>
            <a:endParaRPr lang="es-ES" sz="1000" b="0" dirty="0"/>
          </a:p>
          <a:p>
            <a:r>
              <a:rPr lang="es-ES" sz="2000" b="0" dirty="0"/>
              <a:t>Alcalosis</a:t>
            </a:r>
          </a:p>
          <a:p>
            <a:r>
              <a:rPr lang="es-ES" sz="2000" b="0" dirty="0"/>
              <a:t> </a:t>
            </a:r>
            <a:r>
              <a:rPr lang="es-ES" sz="2000" b="0" dirty="0" err="1"/>
              <a:t>hipoclorémica</a:t>
            </a:r>
            <a:endParaRPr lang="es-ES" sz="2000" b="0" dirty="0"/>
          </a:p>
          <a:p>
            <a:r>
              <a:rPr lang="es-ES" sz="2000" b="0" dirty="0" err="1"/>
              <a:t>hipopotasémica</a:t>
            </a:r>
            <a:endParaRPr lang="es-ES" sz="2000" b="0" dirty="0"/>
          </a:p>
        </p:txBody>
      </p:sp>
      <p:sp>
        <p:nvSpPr>
          <p:cNvPr id="309256" name="Oval 8"/>
          <p:cNvSpPr>
            <a:spLocks noChangeArrowheads="1"/>
          </p:cNvSpPr>
          <p:nvPr/>
        </p:nvSpPr>
        <p:spPr bwMode="auto">
          <a:xfrm>
            <a:off x="5795963" y="2276475"/>
            <a:ext cx="936625" cy="50482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9258" name="Oval 10"/>
          <p:cNvSpPr>
            <a:spLocks noChangeArrowheads="1"/>
          </p:cNvSpPr>
          <p:nvPr/>
        </p:nvSpPr>
        <p:spPr bwMode="auto">
          <a:xfrm>
            <a:off x="6516688" y="4508500"/>
            <a:ext cx="431800" cy="792163"/>
          </a:xfrm>
          <a:prstGeom prst="ellipse">
            <a:avLst/>
          </a:prstGeom>
          <a:noFill/>
          <a:ln w="28575">
            <a:solidFill>
              <a:srgbClr val="FF006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9259" name="Oval 11"/>
          <p:cNvSpPr>
            <a:spLocks noChangeArrowheads="1"/>
          </p:cNvSpPr>
          <p:nvPr/>
        </p:nvSpPr>
        <p:spPr bwMode="auto">
          <a:xfrm>
            <a:off x="6372225" y="5373688"/>
            <a:ext cx="720725" cy="360362"/>
          </a:xfrm>
          <a:prstGeom prst="ellipse">
            <a:avLst/>
          </a:prstGeom>
          <a:noFill/>
          <a:ln w="28575">
            <a:solidFill>
              <a:srgbClr val="0000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9261" name="Text Box 13"/>
          <p:cNvSpPr txBox="1">
            <a:spLocks noChangeArrowheads="1"/>
          </p:cNvSpPr>
          <p:nvPr/>
        </p:nvSpPr>
        <p:spPr bwMode="auto">
          <a:xfrm>
            <a:off x="473432" y="401418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9262" name="Text Box 14"/>
          <p:cNvSpPr txBox="1">
            <a:spLocks noChangeArrowheads="1"/>
          </p:cNvSpPr>
          <p:nvPr/>
        </p:nvSpPr>
        <p:spPr bwMode="auto">
          <a:xfrm>
            <a:off x="7235825" y="3789363"/>
            <a:ext cx="1116013" cy="36671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_tradnl" sz="1800" b="0" dirty="0">
                <a:effectLst/>
              </a:rPr>
              <a:t>Alcalosis</a:t>
            </a:r>
          </a:p>
        </p:txBody>
      </p:sp>
      <p:sp>
        <p:nvSpPr>
          <p:cNvPr id="309263" name="Text Box 15"/>
          <p:cNvSpPr txBox="1">
            <a:spLocks noChangeArrowheads="1"/>
          </p:cNvSpPr>
          <p:nvPr/>
        </p:nvSpPr>
        <p:spPr bwMode="auto">
          <a:xfrm>
            <a:off x="7164388" y="4797425"/>
            <a:ext cx="1484312" cy="64135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_tradnl" sz="1800" b="0">
                <a:effectLst/>
              </a:rPr>
              <a:t>Pérdida </a:t>
            </a:r>
          </a:p>
          <a:p>
            <a:r>
              <a:rPr lang="es-ES_tradnl" sz="1800" b="0">
                <a:effectLst/>
              </a:rPr>
              <a:t>electrolítica</a:t>
            </a:r>
          </a:p>
        </p:txBody>
      </p:sp>
      <p:sp>
        <p:nvSpPr>
          <p:cNvPr id="309264" name="Rectangle 16"/>
          <p:cNvSpPr>
            <a:spLocks noChangeArrowheads="1"/>
          </p:cNvSpPr>
          <p:nvPr/>
        </p:nvSpPr>
        <p:spPr bwMode="auto">
          <a:xfrm>
            <a:off x="6948488" y="1341438"/>
            <a:ext cx="431800" cy="12239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9265" name="Text Box 17"/>
          <p:cNvSpPr txBox="1">
            <a:spLocks noChangeArrowheads="1"/>
          </p:cNvSpPr>
          <p:nvPr/>
        </p:nvSpPr>
        <p:spPr bwMode="auto">
          <a:xfrm>
            <a:off x="7092950" y="2349500"/>
            <a:ext cx="1789113" cy="3667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_tradnl" sz="1800" b="0" dirty="0">
                <a:effectLst/>
              </a:rPr>
              <a:t>Deshidratación</a:t>
            </a:r>
          </a:p>
        </p:txBody>
      </p:sp>
      <p:sp>
        <p:nvSpPr>
          <p:cNvPr id="309266" name="Text Box 18"/>
          <p:cNvSpPr txBox="1">
            <a:spLocks noChangeArrowheads="1"/>
          </p:cNvSpPr>
          <p:nvPr/>
        </p:nvSpPr>
        <p:spPr bwMode="auto">
          <a:xfrm>
            <a:off x="7205663" y="1771650"/>
            <a:ext cx="985837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>
                <a:effectLst/>
              </a:rPr>
              <a:t>Plasma 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900113" y="1959273"/>
            <a:ext cx="856325" cy="461665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2400" b="0" dirty="0" smtClean="0"/>
              <a:t>Boca</a:t>
            </a:r>
            <a:endParaRPr lang="es-VE" sz="2400" b="0" dirty="0"/>
          </a:p>
        </p:txBody>
      </p:sp>
      <p:sp>
        <p:nvSpPr>
          <p:cNvPr id="4" name="3 Elipse"/>
          <p:cNvSpPr/>
          <p:nvPr/>
        </p:nvSpPr>
        <p:spPr bwMode="auto">
          <a:xfrm>
            <a:off x="2339975" y="1606054"/>
            <a:ext cx="558799" cy="383084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4 Elipse"/>
          <p:cNvSpPr/>
          <p:nvPr/>
        </p:nvSpPr>
        <p:spPr bwMode="auto">
          <a:xfrm>
            <a:off x="1998663" y="2166938"/>
            <a:ext cx="620711" cy="361949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5 Elipse"/>
          <p:cNvSpPr/>
          <p:nvPr/>
        </p:nvSpPr>
        <p:spPr bwMode="auto">
          <a:xfrm>
            <a:off x="2008981" y="2059781"/>
            <a:ext cx="610394" cy="5762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2339975" y="2051556"/>
            <a:ext cx="484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800" dirty="0" smtClean="0">
                <a:solidFill>
                  <a:srgbClr val="FF0000"/>
                </a:solidFill>
              </a:rPr>
              <a:t>Cl</a:t>
            </a:r>
            <a:r>
              <a:rPr lang="es-VE" sz="1800" baseline="30000" dirty="0" smtClean="0">
                <a:solidFill>
                  <a:srgbClr val="FF0000"/>
                </a:solidFill>
              </a:rPr>
              <a:t>-</a:t>
            </a:r>
            <a:endParaRPr lang="es-VE" sz="1800" baseline="30000" dirty="0">
              <a:solidFill>
                <a:srgbClr val="FF0000"/>
              </a:solidFill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2026591" y="2051556"/>
            <a:ext cx="457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800" dirty="0" smtClean="0">
                <a:solidFill>
                  <a:srgbClr val="FF0000"/>
                </a:solidFill>
              </a:rPr>
              <a:t>H</a:t>
            </a:r>
            <a:r>
              <a:rPr lang="es-VE" sz="1800" baseline="30000" dirty="0" smtClean="0">
                <a:solidFill>
                  <a:srgbClr val="FF0000"/>
                </a:solidFill>
              </a:rPr>
              <a:t>+</a:t>
            </a:r>
            <a:endParaRPr lang="es-VE" sz="1800" baseline="30000" dirty="0">
              <a:solidFill>
                <a:srgbClr val="FF0000"/>
              </a:solidFill>
            </a:endParaRPr>
          </a:p>
        </p:txBody>
      </p:sp>
      <p:sp>
        <p:nvSpPr>
          <p:cNvPr id="309257" name="Oval 9"/>
          <p:cNvSpPr>
            <a:spLocks noChangeArrowheads="1"/>
          </p:cNvSpPr>
          <p:nvPr/>
        </p:nvSpPr>
        <p:spPr bwMode="auto">
          <a:xfrm>
            <a:off x="2026590" y="1969293"/>
            <a:ext cx="780529" cy="492343"/>
          </a:xfrm>
          <a:prstGeom prst="ellips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" name="2 CuadroTexto"/>
          <p:cNvSpPr txBox="1"/>
          <p:nvPr/>
        </p:nvSpPr>
        <p:spPr>
          <a:xfrm>
            <a:off x="2296609" y="1444714"/>
            <a:ext cx="6912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smtClean="0"/>
              <a:t>H</a:t>
            </a:r>
            <a:r>
              <a:rPr lang="es-VE" sz="2000" baseline="-25000" dirty="0" smtClean="0"/>
              <a:t>2</a:t>
            </a:r>
            <a:r>
              <a:rPr lang="es-VE" sz="2000" dirty="0" smtClean="0"/>
              <a:t>O</a:t>
            </a:r>
            <a:endParaRPr lang="es-VE" sz="2000" dirty="0"/>
          </a:p>
        </p:txBody>
      </p:sp>
      <p:sp>
        <p:nvSpPr>
          <p:cNvPr id="309255" name="Oval 7"/>
          <p:cNvSpPr>
            <a:spLocks noChangeArrowheads="1"/>
          </p:cNvSpPr>
          <p:nvPr/>
        </p:nvSpPr>
        <p:spPr bwMode="auto">
          <a:xfrm>
            <a:off x="2216153" y="1412776"/>
            <a:ext cx="790166" cy="4318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" name="6 Elipse"/>
          <p:cNvSpPr/>
          <p:nvPr/>
        </p:nvSpPr>
        <p:spPr bwMode="auto">
          <a:xfrm>
            <a:off x="2416854" y="2564904"/>
            <a:ext cx="589871" cy="41037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4" name="23 CuadroTexto"/>
          <p:cNvSpPr txBox="1"/>
          <p:nvPr/>
        </p:nvSpPr>
        <p:spPr>
          <a:xfrm>
            <a:off x="2501635" y="2531547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800" dirty="0" smtClean="0">
                <a:solidFill>
                  <a:srgbClr val="0000CC"/>
                </a:solidFill>
              </a:rPr>
              <a:t>K</a:t>
            </a:r>
            <a:r>
              <a:rPr lang="es-VE" sz="1800" baseline="30000" dirty="0" smtClean="0">
                <a:solidFill>
                  <a:srgbClr val="0000CC"/>
                </a:solidFill>
              </a:rPr>
              <a:t>+</a:t>
            </a:r>
            <a:endParaRPr lang="es-VE" sz="1800" baseline="30000" dirty="0">
              <a:solidFill>
                <a:srgbClr val="0000CC"/>
              </a:solidFill>
            </a:endParaRPr>
          </a:p>
        </p:txBody>
      </p:sp>
      <p:sp>
        <p:nvSpPr>
          <p:cNvPr id="309260" name="Oval 12"/>
          <p:cNvSpPr>
            <a:spLocks noChangeArrowheads="1"/>
          </p:cNvSpPr>
          <p:nvPr/>
        </p:nvSpPr>
        <p:spPr bwMode="auto">
          <a:xfrm>
            <a:off x="2430462" y="2457642"/>
            <a:ext cx="557362" cy="517632"/>
          </a:xfrm>
          <a:prstGeom prst="ellips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6706840" y="401418"/>
            <a:ext cx="1919115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400" dirty="0" smtClean="0">
                <a:effectLst/>
              </a:rPr>
              <a:t>1. </a:t>
            </a:r>
            <a:r>
              <a:rPr lang="es-ES" dirty="0" smtClean="0">
                <a:effectLst/>
              </a:rPr>
              <a:t>Reflejo Vómito</a:t>
            </a:r>
            <a:endParaRPr lang="es-ES" dirty="0">
              <a:effectLst/>
            </a:endParaRPr>
          </a:p>
        </p:txBody>
      </p:sp>
      <p:sp>
        <p:nvSpPr>
          <p:cNvPr id="30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9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9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9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9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9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9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9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09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9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9253" grpId="0" animBg="1"/>
      <p:bldP spid="309256" grpId="0" animBg="1"/>
      <p:bldP spid="309258" grpId="0" animBg="1"/>
      <p:bldP spid="309259" grpId="0" animBg="1"/>
      <p:bldP spid="309262" grpId="0" animBg="1"/>
      <p:bldP spid="309263" grpId="0" animBg="1"/>
      <p:bldP spid="309265" grpId="0" animBg="1"/>
      <p:bldP spid="309257" grpId="0" animBg="1"/>
      <p:bldP spid="309255" grpId="0" animBg="1"/>
      <p:bldP spid="30926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>
            <a:spLocks noChangeArrowheads="1"/>
          </p:cNvSpPr>
          <p:nvPr/>
        </p:nvSpPr>
        <p:spPr bwMode="auto">
          <a:xfrm>
            <a:off x="1518920" y="1268760"/>
            <a:ext cx="6106159" cy="3924151"/>
          </a:xfrm>
          <a:prstGeom prst="rect">
            <a:avLst/>
          </a:prstGeom>
          <a:solidFill>
            <a:srgbClr val="D3ECED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s-VE" sz="1000" dirty="0" smtClean="0"/>
          </a:p>
          <a:p>
            <a:pPr algn="ctr" eaLnBrk="1" hangingPunct="1">
              <a:defRPr/>
            </a:pPr>
            <a:r>
              <a:rPr lang="es-VE" sz="3000" dirty="0" smtClean="0"/>
              <a:t>“</a:t>
            </a:r>
            <a:r>
              <a:rPr lang="es-VE" sz="3200" dirty="0" smtClean="0"/>
              <a:t>…</a:t>
            </a:r>
            <a:r>
              <a:rPr lang="es-VE" sz="4000" dirty="0" smtClean="0"/>
              <a:t>la </a:t>
            </a:r>
            <a:r>
              <a:rPr lang="es-VE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4000" dirty="0" smtClean="0"/>
              <a:t> </a:t>
            </a:r>
          </a:p>
          <a:p>
            <a:pPr algn="ctr" eaLnBrk="1" hangingPunct="1">
              <a:defRPr/>
            </a:pPr>
            <a:r>
              <a:rPr lang="es-VE" sz="3000" b="0" dirty="0" smtClean="0"/>
              <a:t>es parte esencial de cualquier </a:t>
            </a:r>
          </a:p>
          <a:p>
            <a:pPr algn="ctr" eaLnBrk="1" hangingPunct="1">
              <a:defRPr/>
            </a:pPr>
            <a:r>
              <a:rPr lang="es-VE" sz="3000" b="0" dirty="0" smtClean="0"/>
              <a:t>experiencia educativa verdadera,</a:t>
            </a:r>
          </a:p>
          <a:p>
            <a:pPr algn="ctr" eaLnBrk="1" hangingPunct="1">
              <a:defRPr/>
            </a:pPr>
            <a:endParaRPr lang="es-VE" sz="900" b="0" dirty="0" smtClean="0"/>
          </a:p>
          <a:p>
            <a:pPr algn="ctr" eaLnBrk="1" hangingPunct="1">
              <a:defRPr/>
            </a:pPr>
            <a:r>
              <a:rPr lang="es-VE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3000" b="0" dirty="0" smtClean="0"/>
              <a:t> de mi parte </a:t>
            </a:r>
          </a:p>
          <a:p>
            <a:pPr algn="ctr" eaLnBrk="1" hangingPunct="1">
              <a:defRPr/>
            </a:pPr>
            <a:r>
              <a:rPr lang="es-VE" sz="3000" b="0" dirty="0" smtClean="0"/>
              <a:t>como</a:t>
            </a:r>
            <a:r>
              <a:rPr lang="es-VE" sz="3000" dirty="0" smtClean="0"/>
              <a:t> </a:t>
            </a: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profesor</a:t>
            </a:r>
            <a:r>
              <a:rPr lang="es-VE" sz="3000" dirty="0" smtClean="0"/>
              <a:t> </a:t>
            </a:r>
            <a:r>
              <a:rPr lang="es-VE" sz="3000" b="0" dirty="0" smtClean="0"/>
              <a:t>e</a:t>
            </a:r>
            <a:r>
              <a:rPr lang="es-VE" sz="3000" dirty="0" smtClean="0"/>
              <a:t> </a:t>
            </a:r>
          </a:p>
          <a:p>
            <a:pPr algn="ctr" eaLnBrk="1" hangingPunct="1">
              <a:defRPr/>
            </a:pP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3000" dirty="0" smtClean="0"/>
              <a:t> </a:t>
            </a:r>
            <a:r>
              <a:rPr lang="es-VE" sz="3000" b="0" dirty="0" smtClean="0"/>
              <a:t>de su parte </a:t>
            </a:r>
          </a:p>
          <a:p>
            <a:pPr algn="ctr" eaLnBrk="1" hangingPunct="1">
              <a:defRPr/>
            </a:pPr>
            <a:r>
              <a:rPr lang="es-VE" sz="3000" b="0" dirty="0" smtClean="0"/>
              <a:t>como </a:t>
            </a: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estudiante</a:t>
            </a:r>
            <a:r>
              <a:rPr lang="es-VE" sz="3000" dirty="0" smtClean="0"/>
              <a:t>”</a:t>
            </a:r>
          </a:p>
          <a:p>
            <a:pPr algn="ctr" eaLnBrk="1" hangingPunct="1">
              <a:defRPr/>
            </a:pPr>
            <a:endParaRPr lang="es-VE" sz="1000" dirty="0" smtClean="0"/>
          </a:p>
        </p:txBody>
      </p:sp>
      <p:sp>
        <p:nvSpPr>
          <p:cNvPr id="3" name="2 Rectángulo"/>
          <p:cNvSpPr/>
          <p:nvPr/>
        </p:nvSpPr>
        <p:spPr>
          <a:xfrm>
            <a:off x="5246961" y="5422181"/>
            <a:ext cx="279357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VE" sz="1800" b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Dr. Bill Taylor</a:t>
            </a:r>
          </a:p>
          <a:p>
            <a:pPr lvl="0"/>
            <a:r>
              <a:rPr lang="es-VE" sz="1400" b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Prof. Emérito Ciencias Políticas</a:t>
            </a:r>
          </a:p>
          <a:p>
            <a:pPr lvl="0"/>
            <a:r>
              <a:rPr lang="es-VE" sz="1400" b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Oakton</a:t>
            </a:r>
            <a:r>
              <a:rPr lang="es-VE" sz="1400" b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400" b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Comunity</a:t>
            </a:r>
            <a:r>
              <a:rPr lang="es-VE" sz="1400" b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400" b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College</a:t>
            </a:r>
            <a:endParaRPr lang="es-VE" sz="1400" b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s-VE" sz="1400" b="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Una carta a mis estudiantes </a:t>
            </a:r>
            <a:r>
              <a:rPr lang="es-VE" sz="1400" b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1999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-3515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1899246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6772563" y="401418"/>
            <a:ext cx="1787669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400" b="0" dirty="0" smtClean="0">
                <a:effectLst/>
              </a:rPr>
              <a:t>1. </a:t>
            </a:r>
            <a:r>
              <a:rPr lang="es-ES" b="0" dirty="0" smtClean="0">
                <a:effectLst/>
              </a:rPr>
              <a:t>Reflejo Vómito</a:t>
            </a:r>
            <a:endParaRPr lang="es-ES" b="0" dirty="0">
              <a:effectLst/>
            </a:endParaRP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3276067" y="1628800"/>
            <a:ext cx="2591866" cy="925512"/>
          </a:xfrm>
          <a:prstGeom prst="rect">
            <a:avLst/>
          </a:prstGeom>
          <a:solidFill>
            <a:srgbClr val="FFCCCC"/>
          </a:solidFill>
          <a:ln w="9525">
            <a:solidFill>
              <a:srgbClr val="00999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uLnTx/>
                <a:uFillTx/>
              </a:rPr>
              <a:t>Bloquear Receptores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uLnTx/>
                <a:uFillTx/>
              </a:rPr>
              <a:t>Centro del vómito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uLnTx/>
                <a:uFillTx/>
              </a:rPr>
              <a:t>Área quimioreceptora</a:t>
            </a: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2454274" y="2708920"/>
            <a:ext cx="4235450" cy="2908300"/>
          </a:xfrm>
          <a:prstGeom prst="rect">
            <a:avLst/>
          </a:prstGeom>
          <a:solidFill>
            <a:srgbClr val="FFE5E5"/>
          </a:solidFill>
          <a:ln w="9525">
            <a:solidFill>
              <a:srgbClr val="FF00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0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* Antagonistas 5HT3 Ondansetron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* Antagonistas dopaminérgicos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* Antihistamínicos H1 metoclopramida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* Corticoesteroides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* Mariguana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6937005" y="836712"/>
            <a:ext cx="1667443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 dirty="0" smtClean="0">
                <a:effectLst/>
              </a:rPr>
              <a:t>Tratamiento</a:t>
            </a:r>
            <a:endParaRPr lang="es-ES" sz="2000" b="0" dirty="0">
              <a:effectLst/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2237619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7" name="Text Box 3"/>
          <p:cNvSpPr txBox="1">
            <a:spLocks noChangeArrowheads="1"/>
          </p:cNvSpPr>
          <p:nvPr/>
        </p:nvSpPr>
        <p:spPr bwMode="auto">
          <a:xfrm>
            <a:off x="6335516" y="907300"/>
            <a:ext cx="2218877" cy="400110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2000" b="0" dirty="0" smtClean="0">
                <a:effectLst/>
                <a:latin typeface="Comic Sans MS" pitchFamily="66" charset="0"/>
              </a:rPr>
              <a:t>2. Úlcera </a:t>
            </a:r>
            <a:r>
              <a:rPr lang="es-ES" sz="2000" b="0" dirty="0">
                <a:effectLst/>
                <a:latin typeface="Comic Sans MS" pitchFamily="66" charset="0"/>
              </a:rPr>
              <a:t>péptica</a:t>
            </a:r>
          </a:p>
        </p:txBody>
      </p:sp>
      <p:sp>
        <p:nvSpPr>
          <p:cNvPr id="251908" name="Text Box 4"/>
          <p:cNvSpPr txBox="1">
            <a:spLocks noChangeArrowheads="1"/>
          </p:cNvSpPr>
          <p:nvPr/>
        </p:nvSpPr>
        <p:spPr bwMode="auto">
          <a:xfrm>
            <a:off x="611560" y="2290193"/>
            <a:ext cx="3168650" cy="2049463"/>
          </a:xfrm>
          <a:prstGeom prst="rect">
            <a:avLst/>
          </a:prstGeom>
          <a:solidFill>
            <a:srgbClr val="E1F2F3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endParaRPr lang="es-MX" sz="800" b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r>
              <a:rPr lang="es-MX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Aumento de HCl </a:t>
            </a:r>
          </a:p>
          <a:p>
            <a:r>
              <a:rPr lang="es-MX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y/o</a:t>
            </a:r>
          </a:p>
          <a:p>
            <a:r>
              <a:rPr lang="es-MX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 Daño de la barrera protectora</a:t>
            </a:r>
          </a:p>
          <a:p>
            <a:endParaRPr lang="es-MX" sz="2400" b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251911" name="Picture 7" descr="du_gu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26" t="21162"/>
          <a:stretch>
            <a:fillRect/>
          </a:stretch>
        </p:blipFill>
        <p:spPr bwMode="auto">
          <a:xfrm>
            <a:off x="3996110" y="1786137"/>
            <a:ext cx="4589065" cy="395977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1912" name="Text Box 8"/>
          <p:cNvSpPr txBox="1">
            <a:spLocks noChangeArrowheads="1"/>
          </p:cNvSpPr>
          <p:nvPr/>
        </p:nvSpPr>
        <p:spPr bwMode="auto">
          <a:xfrm>
            <a:off x="4219948" y="5261720"/>
            <a:ext cx="24511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b="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Úlcera gástrica </a:t>
            </a:r>
          </a:p>
        </p:txBody>
      </p:sp>
      <p:sp>
        <p:nvSpPr>
          <p:cNvPr id="251913" name="Oval 9"/>
          <p:cNvSpPr>
            <a:spLocks noChangeArrowheads="1"/>
          </p:cNvSpPr>
          <p:nvPr/>
        </p:nvSpPr>
        <p:spPr bwMode="auto">
          <a:xfrm>
            <a:off x="5061362" y="2040786"/>
            <a:ext cx="2160587" cy="1871662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6027739" y="442944"/>
            <a:ext cx="2526654" cy="369332"/>
          </a:xfrm>
          <a:prstGeom prst="rect">
            <a:avLst/>
          </a:prstGeom>
          <a:solidFill>
            <a:srgbClr val="7BC3C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dirty="0">
                <a:effectLst/>
              </a:rPr>
              <a:t>IV. </a:t>
            </a:r>
            <a:r>
              <a:rPr lang="es-ES" sz="1800" dirty="0" smtClean="0">
                <a:effectLst/>
              </a:rPr>
              <a:t>ALTERACIONES</a:t>
            </a:r>
            <a:endParaRPr lang="es-ES" sz="1800" dirty="0">
              <a:effectLst/>
            </a:endParaRP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1043782" y="4553174"/>
            <a:ext cx="2465387" cy="711200"/>
          </a:xfrm>
          <a:prstGeom prst="rect">
            <a:avLst/>
          </a:prstGeom>
          <a:solidFill>
            <a:srgbClr val="FFD1D1"/>
          </a:solidFill>
          <a:ln w="9525">
            <a:solidFill>
              <a:srgbClr val="00999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“SIN ÁCIDO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NO HAY ÚLCERA”</a:t>
            </a: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1356518" y="5294536"/>
            <a:ext cx="18399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K. </a:t>
            </a:r>
            <a:r>
              <a:rPr kumimoji="0" lang="es-ES_tradnl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Swartz</a:t>
            </a:r>
            <a:r>
              <a:rPr kumimoji="0" lang="es-ES_tradnl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, 1910</a:t>
            </a: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4" dur="3000" fill="hold"/>
                                        <p:tgtEl>
                                          <p:spTgt spid="2519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1908" grpId="0" animBg="1"/>
      <p:bldP spid="251912" grpId="0"/>
      <p:bldP spid="251913" grpId="0" animBg="1"/>
      <p:bldP spid="13" grpId="0" animBg="1"/>
      <p:bldP spid="14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2" name="Text Box 4"/>
          <p:cNvSpPr txBox="1">
            <a:spLocks noChangeArrowheads="1"/>
          </p:cNvSpPr>
          <p:nvPr/>
        </p:nvSpPr>
        <p:spPr bwMode="auto">
          <a:xfrm>
            <a:off x="2616659" y="2413793"/>
            <a:ext cx="3910682" cy="2462213"/>
          </a:xfrm>
          <a:prstGeom prst="rect">
            <a:avLst/>
          </a:prstGeom>
          <a:solidFill>
            <a:srgbClr val="E1F2F3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arabicPeriod"/>
            </a:pPr>
            <a:endParaRPr lang="es-MX" sz="1000" b="0" dirty="0">
              <a:effectLst/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MX" sz="2000" b="0" dirty="0">
                <a:effectLst/>
                <a:latin typeface="Comic Sans MS" pitchFamily="66" charset="0"/>
              </a:rPr>
              <a:t>Causas</a:t>
            </a:r>
          </a:p>
          <a:p>
            <a:pPr>
              <a:buFontTx/>
              <a:buAutoNum type="arabicPeriod"/>
            </a:pPr>
            <a:endParaRPr lang="es-MX" sz="1800" b="0" dirty="0">
              <a:effectLst/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MX" sz="2000" b="0" dirty="0">
                <a:effectLst/>
                <a:latin typeface="Comic Sans MS" pitchFamily="66" charset="0"/>
              </a:rPr>
              <a:t>Historia </a:t>
            </a:r>
            <a:r>
              <a:rPr lang="es-MX" sz="2000" b="0" i="1" dirty="0" err="1">
                <a:effectLst/>
                <a:latin typeface="Comic Sans MS" pitchFamily="66" charset="0"/>
              </a:rPr>
              <a:t>Helicobacter</a:t>
            </a:r>
            <a:r>
              <a:rPr lang="es-MX" sz="2000" b="0" i="1" dirty="0">
                <a:effectLst/>
                <a:latin typeface="Comic Sans MS" pitchFamily="66" charset="0"/>
              </a:rPr>
              <a:t> pylori</a:t>
            </a:r>
          </a:p>
          <a:p>
            <a:pPr>
              <a:buFontTx/>
              <a:buAutoNum type="arabicPeriod"/>
            </a:pPr>
            <a:endParaRPr lang="es-MX" sz="1800" b="0" i="1" dirty="0">
              <a:effectLst/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MX" sz="2000" b="0" dirty="0">
                <a:effectLst/>
                <a:latin typeface="Comic Sans MS" pitchFamily="66" charset="0"/>
              </a:rPr>
              <a:t>Tratamiento causal</a:t>
            </a:r>
          </a:p>
          <a:p>
            <a:pPr>
              <a:buFontTx/>
              <a:buAutoNum type="arabicPeriod"/>
            </a:pPr>
            <a:endParaRPr lang="es-MX" sz="1800" b="0" dirty="0">
              <a:effectLst/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MX" sz="2000" b="0" dirty="0">
                <a:effectLst/>
                <a:latin typeface="Comic Sans MS" pitchFamily="66" charset="0"/>
              </a:rPr>
              <a:t>Tratamiento general</a:t>
            </a:r>
          </a:p>
          <a:p>
            <a:pPr>
              <a:buFontTx/>
              <a:buAutoNum type="arabicPeriod"/>
            </a:pPr>
            <a:endParaRPr lang="es-MX" sz="1000" b="0" dirty="0">
              <a:effectLst/>
              <a:latin typeface="Comic Sans MS" pitchFamily="66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6457579" y="908720"/>
            <a:ext cx="2218877" cy="400110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2000" b="0" dirty="0" smtClean="0">
                <a:effectLst/>
                <a:latin typeface="Comic Sans MS" pitchFamily="66" charset="0"/>
              </a:rPr>
              <a:t>2. Úlcera </a:t>
            </a:r>
            <a:r>
              <a:rPr lang="es-ES" sz="2000" b="0" dirty="0">
                <a:effectLst/>
                <a:latin typeface="Comic Sans MS" pitchFamily="66" charset="0"/>
              </a:rPr>
              <a:t>péptica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163462" y="434047"/>
            <a:ext cx="2526654" cy="369332"/>
          </a:xfrm>
          <a:prstGeom prst="rect">
            <a:avLst/>
          </a:prstGeom>
          <a:solidFill>
            <a:srgbClr val="7BC3C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dirty="0">
                <a:effectLst/>
              </a:rPr>
              <a:t>IV. </a:t>
            </a:r>
            <a:r>
              <a:rPr lang="es-ES" sz="1800" dirty="0" smtClean="0">
                <a:effectLst/>
              </a:rPr>
              <a:t>ALTERACIONES</a:t>
            </a:r>
            <a:endParaRPr lang="es-ES" sz="1800" dirty="0">
              <a:effectLst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Oval 2"/>
          <p:cNvSpPr>
            <a:spLocks noChangeArrowheads="1"/>
          </p:cNvSpPr>
          <p:nvPr/>
        </p:nvSpPr>
        <p:spPr bwMode="auto">
          <a:xfrm>
            <a:off x="2195736" y="1484313"/>
            <a:ext cx="3942972" cy="1152525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sz="1800" b="0">
              <a:effectLst/>
            </a:endParaRPr>
          </a:p>
        </p:txBody>
      </p:sp>
      <p:sp>
        <p:nvSpPr>
          <p:cNvPr id="253955" name="Rectangle 3"/>
          <p:cNvSpPr>
            <a:spLocks noChangeArrowheads="1"/>
          </p:cNvSpPr>
          <p:nvPr/>
        </p:nvSpPr>
        <p:spPr bwMode="auto">
          <a:xfrm>
            <a:off x="2484438" y="476250"/>
            <a:ext cx="4103687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3957" name="Text Box 5"/>
          <p:cNvSpPr txBox="1">
            <a:spLocks noChangeArrowheads="1"/>
          </p:cNvSpPr>
          <p:nvPr/>
        </p:nvSpPr>
        <p:spPr bwMode="auto">
          <a:xfrm>
            <a:off x="2428875" y="1484313"/>
            <a:ext cx="4284663" cy="4770537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es-E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Infección </a:t>
            </a:r>
          </a:p>
          <a:p>
            <a:r>
              <a:rPr lang="es-ES" sz="24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</a:t>
            </a:r>
            <a:r>
              <a:rPr lang="es-ES" sz="2400" i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Helicobacter</a:t>
            </a:r>
            <a:r>
              <a:rPr lang="es-ES" sz="24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pylori</a:t>
            </a:r>
          </a:p>
          <a:p>
            <a:pPr>
              <a:buFontTx/>
              <a:buChar char="•"/>
            </a:pPr>
            <a:endParaRPr lang="es-ES" sz="1400" b="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es-ES" sz="24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Drogas</a:t>
            </a:r>
            <a:r>
              <a:rPr lang="es-ES" sz="20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ASA, AINES, </a:t>
            </a:r>
          </a:p>
          <a:p>
            <a:r>
              <a:rPr lang="es-ES" sz="20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ESTEROIDES, disminuyen </a:t>
            </a:r>
            <a:r>
              <a:rPr lang="es-ES" sz="2000" b="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PGs</a:t>
            </a:r>
            <a:endParaRPr lang="es-ES" sz="2000" b="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FontTx/>
              <a:buChar char="•"/>
            </a:pPr>
            <a:endParaRPr lang="es-ES" sz="1400" b="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es-ES" sz="24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Úlceras Estrés</a:t>
            </a:r>
            <a:r>
              <a:rPr lang="es-ES" sz="20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</a:p>
          <a:p>
            <a:r>
              <a:rPr lang="es-ES" sz="20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disminución del flujo </a:t>
            </a:r>
          </a:p>
          <a:p>
            <a:r>
              <a:rPr lang="es-ES" sz="20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</a:t>
            </a:r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(isquemia de la mucosa)</a:t>
            </a:r>
          </a:p>
          <a:p>
            <a:pPr>
              <a:buFontTx/>
              <a:buChar char="•"/>
            </a:pPr>
            <a:endParaRPr lang="es-ES" sz="140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es-ES" sz="24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Tumores</a:t>
            </a:r>
            <a:r>
              <a:rPr lang="es-ES" sz="20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s-ES" sz="2000" b="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Gastrinomas</a:t>
            </a:r>
            <a:r>
              <a:rPr lang="es-ES" sz="20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, </a:t>
            </a:r>
          </a:p>
          <a:p>
            <a:r>
              <a:rPr lang="es-ES" sz="20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aumentan </a:t>
            </a:r>
            <a:r>
              <a:rPr lang="es-ES" sz="2000" b="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HCl</a:t>
            </a:r>
            <a:endParaRPr lang="es-ES" sz="2000" b="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FontTx/>
              <a:buChar char="•"/>
            </a:pPr>
            <a:endParaRPr lang="es-ES" sz="140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es-ES" sz="28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FUMAR</a:t>
            </a:r>
          </a:p>
          <a:p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253958" name="Text Box 6"/>
          <p:cNvSpPr txBox="1">
            <a:spLocks noChangeArrowheads="1"/>
          </p:cNvSpPr>
          <p:nvPr/>
        </p:nvSpPr>
        <p:spPr bwMode="auto">
          <a:xfrm>
            <a:off x="7579165" y="940658"/>
            <a:ext cx="984564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 dirty="0" smtClean="0">
                <a:effectLst/>
              </a:rPr>
              <a:t>Causas</a:t>
            </a:r>
            <a:endParaRPr lang="es-ES" sz="2000" b="0" dirty="0">
              <a:effectLst/>
            </a:endParaRPr>
          </a:p>
        </p:txBody>
      </p:sp>
      <p:sp>
        <p:nvSpPr>
          <p:cNvPr id="253959" name="Text Box 7"/>
          <p:cNvSpPr txBox="1">
            <a:spLocks noChangeArrowheads="1"/>
          </p:cNvSpPr>
          <p:nvPr/>
        </p:nvSpPr>
        <p:spPr bwMode="auto">
          <a:xfrm>
            <a:off x="827088" y="620713"/>
            <a:ext cx="1368648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6375309" y="470828"/>
            <a:ext cx="2218877" cy="400110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2000" b="0" dirty="0" smtClean="0">
                <a:effectLst/>
                <a:latin typeface="Comic Sans MS" pitchFamily="66" charset="0"/>
              </a:rPr>
              <a:t>2. Úlcera </a:t>
            </a:r>
            <a:r>
              <a:rPr lang="es-ES" sz="2000" b="0" dirty="0">
                <a:effectLst/>
                <a:latin typeface="Comic Sans MS" pitchFamily="66" charset="0"/>
              </a:rPr>
              <a:t>péptica</a:t>
            </a: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53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39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39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39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3954" grpId="0" animBg="1"/>
      <p:bldP spid="253957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82" name="Text Box 6"/>
          <p:cNvSpPr txBox="1">
            <a:spLocks noChangeArrowheads="1"/>
          </p:cNvSpPr>
          <p:nvPr/>
        </p:nvSpPr>
        <p:spPr bwMode="auto">
          <a:xfrm>
            <a:off x="6372696" y="457140"/>
            <a:ext cx="2188420" cy="400110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800" b="0" dirty="0" smtClean="0">
                <a:solidFill>
                  <a:srgbClr val="000000"/>
                </a:solidFill>
                <a:effectLst/>
              </a:rPr>
              <a:t>2. </a:t>
            </a:r>
            <a:r>
              <a:rPr lang="es-ES" sz="2000" b="0" dirty="0" smtClean="0">
                <a:solidFill>
                  <a:srgbClr val="000000"/>
                </a:solidFill>
                <a:effectLst/>
              </a:rPr>
              <a:t>Úlcera </a:t>
            </a:r>
            <a:r>
              <a:rPr lang="es-ES" sz="2000" b="0" dirty="0">
                <a:solidFill>
                  <a:srgbClr val="000000"/>
                </a:solidFill>
                <a:effectLst/>
              </a:rPr>
              <a:t>péptica</a:t>
            </a:r>
          </a:p>
        </p:txBody>
      </p:sp>
      <p:sp>
        <p:nvSpPr>
          <p:cNvPr id="2" name="Rectángulo 1"/>
          <p:cNvSpPr/>
          <p:nvPr/>
        </p:nvSpPr>
        <p:spPr>
          <a:xfrm>
            <a:off x="1476838" y="5535294"/>
            <a:ext cx="65162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400" b="0" dirty="0">
                <a:effectLst/>
              </a:rPr>
              <a:t>http://www.medscape.com/slideshow/accidental-discoveries-6008976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243433"/>
            <a:ext cx="6269682" cy="4263384"/>
          </a:xfrm>
          <a:prstGeom prst="rect">
            <a:avLst/>
          </a:prstGeom>
          <a:ln w="38100">
            <a:solidFill>
              <a:srgbClr val="0099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1115616" y="3221237"/>
            <a:ext cx="1428596" cy="307777"/>
          </a:xfrm>
          <a:prstGeom prst="rect">
            <a:avLst/>
          </a:prstGeom>
          <a:solidFill>
            <a:srgbClr val="D6ECEE"/>
          </a:solidFill>
          <a:ln w="2857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400" b="0" dirty="0" smtClean="0">
                <a:solidFill>
                  <a:srgbClr val="000000"/>
                </a:solidFill>
                <a:effectLst/>
              </a:rPr>
              <a:t>Barry Marshall</a:t>
            </a:r>
            <a:endParaRPr lang="es-ES" sz="1400" b="0" dirty="0">
              <a:solidFill>
                <a:srgbClr val="000000"/>
              </a:solidFill>
              <a:effectLst/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3857702" y="1484784"/>
            <a:ext cx="1337226" cy="307777"/>
          </a:xfrm>
          <a:prstGeom prst="rect">
            <a:avLst/>
          </a:prstGeom>
          <a:solidFill>
            <a:srgbClr val="D6ECEE"/>
          </a:solidFill>
          <a:ln w="2857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400" b="0" dirty="0" err="1" smtClean="0">
                <a:solidFill>
                  <a:srgbClr val="000000"/>
                </a:solidFill>
                <a:effectLst/>
              </a:rPr>
              <a:t>Robin</a:t>
            </a:r>
            <a:r>
              <a:rPr lang="es-ES" sz="1400" b="0" dirty="0" smtClean="0">
                <a:solidFill>
                  <a:srgbClr val="000000"/>
                </a:solidFill>
                <a:effectLst/>
              </a:rPr>
              <a:t> Warren</a:t>
            </a:r>
            <a:endParaRPr lang="es-ES" sz="1400" b="0" dirty="0">
              <a:solidFill>
                <a:srgbClr val="000000"/>
              </a:solidFill>
              <a:effectLst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302071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Text Box 2"/>
          <p:cNvSpPr txBox="1">
            <a:spLocks noChangeArrowheads="1"/>
          </p:cNvSpPr>
          <p:nvPr/>
        </p:nvSpPr>
        <p:spPr bwMode="auto">
          <a:xfrm>
            <a:off x="2063750" y="1762125"/>
            <a:ext cx="5853113" cy="3013075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/>
          <a:p>
            <a:r>
              <a:rPr lang="es-ES" sz="2400" dirty="0">
                <a:effectLst/>
              </a:rPr>
              <a:t>PREMIO NOBEL MEDICINA Y FISIOLOGÍA 2005</a:t>
            </a:r>
          </a:p>
          <a:p>
            <a:endParaRPr lang="es-ES" sz="2400" dirty="0">
              <a:effectLst/>
            </a:endParaRPr>
          </a:p>
          <a:p>
            <a:endParaRPr lang="es-ES" sz="2400" dirty="0">
              <a:effectLst/>
            </a:endParaRPr>
          </a:p>
          <a:p>
            <a:endParaRPr lang="es-ES" sz="2400" dirty="0">
              <a:effectLst/>
            </a:endParaRPr>
          </a:p>
          <a:p>
            <a:endParaRPr lang="es-ES" sz="2400" dirty="0">
              <a:effectLst/>
            </a:endParaRPr>
          </a:p>
          <a:p>
            <a:r>
              <a:rPr lang="es-ES" sz="2400" dirty="0" err="1">
                <a:effectLst/>
              </a:rPr>
              <a:t>Drs</a:t>
            </a:r>
            <a:r>
              <a:rPr lang="es-ES" sz="2400" dirty="0">
                <a:effectLst/>
              </a:rPr>
              <a:t>. B. J. Marshall, clínico y </a:t>
            </a:r>
          </a:p>
          <a:p>
            <a:r>
              <a:rPr lang="es-ES" sz="2400" dirty="0">
                <a:effectLst/>
              </a:rPr>
              <a:t>J. R. Warren, patólogo </a:t>
            </a:r>
            <a:r>
              <a:rPr lang="es-ES" sz="2000" dirty="0">
                <a:effectLst/>
              </a:rPr>
              <a:t>(Australia)</a:t>
            </a:r>
          </a:p>
        </p:txBody>
      </p:sp>
      <p:sp>
        <p:nvSpPr>
          <p:cNvPr id="254979" name="Text Box 3"/>
          <p:cNvSpPr txBox="1">
            <a:spLocks noChangeArrowheads="1"/>
          </p:cNvSpPr>
          <p:nvPr/>
        </p:nvSpPr>
        <p:spPr bwMode="auto">
          <a:xfrm>
            <a:off x="1881188" y="4868863"/>
            <a:ext cx="6219825" cy="730250"/>
          </a:xfrm>
          <a:prstGeom prst="rect">
            <a:avLst/>
          </a:prstGeom>
          <a:solidFill>
            <a:schemeClr val="bg1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“Descubrimiento de la bacteria </a:t>
            </a:r>
            <a:r>
              <a:rPr lang="es-ES" sz="2000" b="0" i="1">
                <a:effectLst>
                  <a:outerShdw blurRad="38100" dist="38100" dir="2700000" algn="tl">
                    <a:srgbClr val="C0C0C0"/>
                  </a:outerShdw>
                </a:effectLst>
              </a:rPr>
              <a:t>Helicobacter pylori</a:t>
            </a:r>
          </a:p>
          <a:p>
            <a:r>
              <a:rPr lang="es-ES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y su papel en la gastritis y la úlcera péptica”</a:t>
            </a:r>
          </a:p>
        </p:txBody>
      </p:sp>
      <p:pic>
        <p:nvPicPr>
          <p:cNvPr id="254980" name="Picture 4" descr="marsh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2675" y="2554288"/>
            <a:ext cx="952500" cy="1343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4981" name="Picture 5" descr="warr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0" y="2579688"/>
            <a:ext cx="952500" cy="1343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4982" name="Text Box 6"/>
          <p:cNvSpPr txBox="1">
            <a:spLocks noChangeArrowheads="1"/>
          </p:cNvSpPr>
          <p:nvPr/>
        </p:nvSpPr>
        <p:spPr bwMode="auto">
          <a:xfrm>
            <a:off x="6372696" y="457140"/>
            <a:ext cx="2188420" cy="400110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800" b="0" dirty="0" smtClean="0">
                <a:effectLst/>
              </a:rPr>
              <a:t>2. </a:t>
            </a:r>
            <a:r>
              <a:rPr lang="es-ES" sz="2000" b="0" dirty="0" smtClean="0">
                <a:effectLst/>
              </a:rPr>
              <a:t>Úlcera </a:t>
            </a:r>
            <a:r>
              <a:rPr lang="es-ES" sz="2000" b="0" dirty="0">
                <a:effectLst/>
              </a:rPr>
              <a:t>péptica</a:t>
            </a:r>
          </a:p>
        </p:txBody>
      </p:sp>
      <p:sp>
        <p:nvSpPr>
          <p:cNvPr id="254984" name="Text Box 8"/>
          <p:cNvSpPr txBox="1">
            <a:spLocks noChangeArrowheads="1"/>
          </p:cNvSpPr>
          <p:nvPr/>
        </p:nvSpPr>
        <p:spPr bwMode="auto">
          <a:xfrm>
            <a:off x="520493" y="748845"/>
            <a:ext cx="1281111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54987" name="Picture 11" descr="bu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37" r="16733"/>
          <a:stretch>
            <a:fillRect/>
          </a:stretch>
        </p:blipFill>
        <p:spPr bwMode="auto">
          <a:xfrm>
            <a:off x="522287" y="1518286"/>
            <a:ext cx="1443037" cy="3306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49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49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49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2549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2549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2549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4979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6475239" y="476672"/>
            <a:ext cx="2188420" cy="400110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800" b="0" dirty="0" smtClean="0">
                <a:effectLst/>
                <a:latin typeface="Comic Sans MS" pitchFamily="66" charset="0"/>
              </a:rPr>
              <a:t>2. </a:t>
            </a:r>
            <a:r>
              <a:rPr lang="es-ES" sz="2000" b="0" dirty="0" smtClean="0">
                <a:effectLst/>
                <a:latin typeface="Comic Sans MS" pitchFamily="66" charset="0"/>
              </a:rPr>
              <a:t>Úlcera </a:t>
            </a:r>
            <a:r>
              <a:rPr lang="es-ES" sz="2000" b="0" dirty="0">
                <a:effectLst/>
                <a:latin typeface="Comic Sans MS" pitchFamily="66" charset="0"/>
              </a:rPr>
              <a:t>péptica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2239168" y="1992543"/>
            <a:ext cx="4665663" cy="3416320"/>
          </a:xfrm>
          <a:prstGeom prst="rect">
            <a:avLst/>
          </a:prstGeom>
          <a:solidFill>
            <a:srgbClr val="E1F2F3"/>
          </a:solidFill>
          <a:ln w="9525">
            <a:solidFill>
              <a:srgbClr val="00999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marR="0" lvl="0" indent="-3429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s-MX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</a:rPr>
              <a:t>Microbio curvo en zonas inflamadas de mucosa gástrica (biopsias)</a:t>
            </a:r>
          </a:p>
          <a:p>
            <a:pPr marL="342900" marR="0" lvl="0" indent="-3429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</a:endParaRPr>
          </a:p>
          <a:p>
            <a:pPr marL="342900" marR="0" lvl="0" indent="-3429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2"/>
              <a:tabLst/>
              <a:defRPr/>
            </a:pPr>
            <a:r>
              <a:rPr kumimoji="0" lang="es-MX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</a:rPr>
              <a:t>Cultivo sin éxito en tiempo estándar. Creció cuando se dejó por azar más tiempo</a:t>
            </a:r>
          </a:p>
          <a:p>
            <a:pPr marL="342900" marR="0" lvl="0" indent="-3429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2"/>
              <a:tabLst/>
              <a:defRPr/>
            </a:pPr>
            <a:endParaRPr kumimoji="0" lang="es-MX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</a:endParaRPr>
          </a:p>
          <a:p>
            <a:pPr marL="342900" marR="0" lvl="0" indent="-3429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3"/>
              <a:tabLst/>
              <a:defRPr/>
            </a:pPr>
            <a:r>
              <a:rPr kumimoji="0" lang="es-MX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</a:rPr>
              <a:t>Marshall ingirió cultivo de la bacteria  y desarrolló gastritis</a:t>
            </a:r>
            <a:r>
              <a:rPr kumimoji="0" lang="es-MX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</a:rPr>
              <a:t>!!</a:t>
            </a:r>
            <a:endParaRPr kumimoji="0" lang="es-MX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</a:endParaRPr>
          </a:p>
          <a:p>
            <a:pPr marL="342900" marR="0" lvl="0" indent="-3429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3"/>
              <a:tabLst/>
              <a:defRPr/>
            </a:pPr>
            <a:endParaRPr kumimoji="0" lang="es-MX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</a:endParaRPr>
          </a:p>
          <a:p>
            <a:pPr marL="342900" marR="0" lvl="0" indent="-3429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3"/>
              <a:tabLst/>
              <a:defRPr/>
            </a:pPr>
            <a:r>
              <a:rPr kumimoji="0" lang="es-MX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</a:rPr>
              <a:t>Posteriormente se identificó la bacteria en 90-95% de ulcerosos!!</a:t>
            </a:r>
          </a:p>
        </p:txBody>
      </p:sp>
      <p:pic>
        <p:nvPicPr>
          <p:cNvPr id="10" name="Picture 10" descr="bu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37"/>
          <a:stretch>
            <a:fillRect/>
          </a:stretch>
        </p:blipFill>
        <p:spPr bwMode="auto">
          <a:xfrm>
            <a:off x="221933" y="2219546"/>
            <a:ext cx="1776412" cy="3306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1904206" y="1359141"/>
            <a:ext cx="5335587" cy="406400"/>
          </a:xfrm>
          <a:prstGeom prst="rect">
            <a:avLst/>
          </a:prstGeom>
          <a:solidFill>
            <a:schemeClr val="accent1">
              <a:lumMod val="90000"/>
            </a:schemeClr>
          </a:solidFill>
          <a:ln w="9525">
            <a:solidFill>
              <a:srgbClr val="FF00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Historia descubrimiento del agente causal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222575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6228184" y="657195"/>
            <a:ext cx="2188420" cy="400110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800" b="0" dirty="0" smtClean="0">
                <a:effectLst/>
              </a:rPr>
              <a:t>2. </a:t>
            </a:r>
            <a:r>
              <a:rPr lang="es-ES" sz="2000" b="0" dirty="0" smtClean="0">
                <a:effectLst/>
              </a:rPr>
              <a:t>Úlcera </a:t>
            </a:r>
            <a:r>
              <a:rPr lang="es-ES" sz="2000" b="0" dirty="0">
                <a:effectLst/>
              </a:rPr>
              <a:t>péptica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458118" y="1566951"/>
            <a:ext cx="6227763" cy="372409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“En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1982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,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cuando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 la bacteria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fue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descubierta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por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 Marshall y Barren,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estrés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 y el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estilo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 de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vida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 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eran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las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principales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causas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 de la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úlcera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péptica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.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Ahora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está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establecido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que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 el </a:t>
            </a:r>
            <a:r>
              <a:rPr kumimoji="0" lang="en-US" sz="18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H. pylori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causa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más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 del 90% de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úlceras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duodenales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 y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hasto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 el 80% de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úlceras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gástricas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.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La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relación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 entre la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infección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por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 </a:t>
            </a:r>
            <a:r>
              <a:rPr kumimoji="0" lang="en-US" sz="18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H. pylori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 y gastritis y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úlcera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subsecuentes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 ha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sido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establecida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por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estudios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 en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voluntarios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,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tratamiento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antibiótico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 y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estudios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epidemiológicos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”.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129071" y="5510974"/>
            <a:ext cx="4554538" cy="57943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PREMIO NOBEL MEDICINA Y FISIOLOGÍA </a:t>
            </a: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2005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Instituto </a:t>
            </a:r>
            <a:r>
              <a:rPr kumimoji="0" lang="es-E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Karolinska</a:t>
            </a:r>
            <a:r>
              <a:rPr kumimoji="0" lang="es-E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, Estocolmo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365790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1974850" y="2144360"/>
            <a:ext cx="5870518" cy="3293209"/>
          </a:xfrm>
          <a:prstGeom prst="rect">
            <a:avLst/>
          </a:prstGeom>
          <a:solidFill>
            <a:srgbClr val="FFCCCC"/>
          </a:solidFill>
          <a:ln w="9525">
            <a:solidFill>
              <a:srgbClr val="009999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66"/>
              </a:buClr>
              <a:buSzTx/>
              <a:buFontTx/>
              <a:buChar char="•"/>
              <a:tabLst/>
              <a:defRPr/>
            </a:pP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90-95% ulcerosos tiene la bacteria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66"/>
              </a:buClr>
              <a:buSzTx/>
              <a:buFontTx/>
              <a:buChar char="•"/>
              <a:tabLst/>
              <a:defRPr/>
            </a:pPr>
            <a:endParaRPr kumimoji="0" lang="es-E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66"/>
              </a:buClr>
              <a:buSzTx/>
              <a:buFontTx/>
              <a:buChar char="•"/>
              <a:tabLst/>
              <a:defRPr/>
            </a:pP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¿Contagio en la niñez? por saliva, agua, comida?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66"/>
              </a:buClr>
              <a:buSzTx/>
              <a:buFontTx/>
              <a:buChar char="•"/>
              <a:tabLst/>
              <a:defRPr/>
            </a:pPr>
            <a:endParaRPr kumimoji="0" lang="es-E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66"/>
              </a:buClr>
              <a:buSzTx/>
              <a:buFontTx/>
              <a:buChar char="•"/>
              <a:tabLst/>
              <a:defRPr/>
            </a:pP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¿A mayor edad mayor % de infectados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66"/>
              </a:buClr>
              <a:buSzTx/>
              <a:buFontTx/>
              <a:buChar char="•"/>
              <a:tabLst/>
              <a:defRPr/>
            </a:pPr>
            <a:endParaRPr kumimoji="0" lang="es-E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66"/>
              </a:buClr>
              <a:buSzTx/>
              <a:buFontTx/>
              <a:buChar char="•"/>
              <a:tabLst/>
              <a:defRPr/>
            </a:pP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No todos desarrollan úlceras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66"/>
              </a:buClr>
              <a:buSzTx/>
              <a:buFontTx/>
              <a:buChar char="•"/>
              <a:tabLst/>
              <a:defRPr/>
            </a:pPr>
            <a:endParaRPr kumimoji="0" lang="es-E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66"/>
              </a:buClr>
              <a:buSzTx/>
              <a:buFontTx/>
              <a:buChar char="•"/>
              <a:tabLst/>
              <a:defRPr/>
            </a:pP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¿Cucarachas como vectores? H. </a:t>
            </a:r>
            <a:r>
              <a:rPr kumimoji="0" lang="es-ES" sz="18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pylori</a:t>
            </a: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en  sus heces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66"/>
              </a:buClr>
              <a:buSzTx/>
              <a:buFontTx/>
              <a:buNone/>
              <a:tabLst/>
              <a:defRPr/>
            </a:pPr>
            <a:r>
              <a:rPr kumimoji="0" lang="es-E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          Am. J. </a:t>
            </a:r>
            <a:r>
              <a:rPr kumimoji="0" lang="es-E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Gastroenterol</a:t>
            </a:r>
            <a:r>
              <a:rPr kumimoji="0" lang="es-E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98: 1500-3, 2003</a:t>
            </a:r>
            <a:endParaRPr lang="es-ES" sz="1400" b="0" kern="0" dirty="0">
              <a:solidFill>
                <a:srgbClr val="000000"/>
              </a:solidFill>
              <a:effectLst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66"/>
              </a:buClr>
              <a:buSzTx/>
              <a:buFontTx/>
              <a:buNone/>
              <a:tabLst/>
              <a:defRPr/>
            </a:pPr>
            <a:endParaRPr kumimoji="0" lang="es-ES" sz="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1974850" y="1557338"/>
            <a:ext cx="2157413" cy="376237"/>
          </a:xfrm>
          <a:prstGeom prst="rect">
            <a:avLst/>
          </a:prstGeom>
          <a:solidFill>
            <a:srgbClr val="BBE0E3"/>
          </a:solidFill>
          <a:ln w="9525">
            <a:solidFill>
              <a:srgbClr val="00999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uLnTx/>
                <a:uFillTx/>
              </a:rPr>
              <a:t>EPIDEMIOLOGÍA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228184" y="657195"/>
            <a:ext cx="2218877" cy="400110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2000" b="0" dirty="0" smtClean="0">
                <a:effectLst/>
              </a:rPr>
              <a:t>2. Úlcera </a:t>
            </a:r>
            <a:r>
              <a:rPr lang="es-ES" sz="2000" b="0" dirty="0">
                <a:effectLst/>
              </a:rPr>
              <a:t>péptica</a:t>
            </a: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24255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9074" name="Picture 2" descr="helicobacter_eng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49" t="2126" r="12169" b="33478"/>
          <a:stretch>
            <a:fillRect/>
          </a:stretch>
        </p:blipFill>
        <p:spPr bwMode="auto">
          <a:xfrm>
            <a:off x="3478213" y="635000"/>
            <a:ext cx="4046537" cy="6107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9076" name="Text Box 4"/>
          <p:cNvSpPr txBox="1">
            <a:spLocks noChangeArrowheads="1"/>
          </p:cNvSpPr>
          <p:nvPr/>
        </p:nvSpPr>
        <p:spPr bwMode="auto">
          <a:xfrm>
            <a:off x="2124075" y="2349500"/>
            <a:ext cx="1439863" cy="10064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l"/>
            <a:r>
              <a:rPr lang="es-ES" sz="2000" b="0" i="1" dirty="0"/>
              <a:t>H. pylori</a:t>
            </a:r>
            <a:r>
              <a:rPr lang="es-ES" sz="2000" b="0" dirty="0"/>
              <a:t> infecta el </a:t>
            </a:r>
            <a:r>
              <a:rPr lang="es-ES" sz="2000" b="0" u="sng" dirty="0"/>
              <a:t>antro</a:t>
            </a:r>
          </a:p>
        </p:txBody>
      </p:sp>
      <p:sp>
        <p:nvSpPr>
          <p:cNvPr id="259077" name="Rectangle 5"/>
          <p:cNvSpPr>
            <a:spLocks noChangeArrowheads="1"/>
          </p:cNvSpPr>
          <p:nvPr/>
        </p:nvSpPr>
        <p:spPr bwMode="auto">
          <a:xfrm>
            <a:off x="2627313" y="4005263"/>
            <a:ext cx="1152525" cy="8620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9078" name="Text Box 6"/>
          <p:cNvSpPr txBox="1">
            <a:spLocks noChangeArrowheads="1"/>
          </p:cNvSpPr>
          <p:nvPr/>
        </p:nvSpPr>
        <p:spPr bwMode="auto">
          <a:xfrm>
            <a:off x="1331913" y="4508500"/>
            <a:ext cx="2189162" cy="163121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l"/>
            <a:r>
              <a:rPr lang="es-ES" sz="2000" b="0" i="1" dirty="0"/>
              <a:t>H. pylori</a:t>
            </a:r>
            <a:r>
              <a:rPr lang="es-ES" sz="2000" b="0" dirty="0"/>
              <a:t> causa </a:t>
            </a:r>
            <a:r>
              <a:rPr lang="es-ES" sz="2000" b="0" u="sng" dirty="0"/>
              <a:t>inflamación</a:t>
            </a:r>
            <a:r>
              <a:rPr lang="es-ES" sz="2000" b="0" dirty="0"/>
              <a:t> de la mucosa </a:t>
            </a:r>
            <a:r>
              <a:rPr lang="es-ES" sz="2000" b="0" dirty="0" smtClean="0"/>
              <a:t>gástrica,</a:t>
            </a:r>
            <a:endParaRPr lang="es-ES" sz="2000" b="0" dirty="0"/>
          </a:p>
          <a:p>
            <a:pPr algn="l"/>
            <a:r>
              <a:rPr lang="es-ES" sz="2000" b="0" dirty="0"/>
              <a:t>frecuentemente asintomática</a:t>
            </a:r>
          </a:p>
        </p:txBody>
      </p:sp>
      <p:sp>
        <p:nvSpPr>
          <p:cNvPr id="259079" name="Rectangle 7"/>
          <p:cNvSpPr>
            <a:spLocks noChangeArrowheads="1"/>
          </p:cNvSpPr>
          <p:nvPr/>
        </p:nvSpPr>
        <p:spPr bwMode="auto">
          <a:xfrm>
            <a:off x="2351088" y="1535113"/>
            <a:ext cx="1085850" cy="7286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9080" name="Rectangle 8"/>
          <p:cNvSpPr>
            <a:spLocks noChangeArrowheads="1"/>
          </p:cNvSpPr>
          <p:nvPr/>
        </p:nvSpPr>
        <p:spPr bwMode="auto">
          <a:xfrm>
            <a:off x="1708150" y="492125"/>
            <a:ext cx="3117850" cy="4460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9081" name="Text Box 9"/>
          <p:cNvSpPr txBox="1">
            <a:spLocks noChangeArrowheads="1"/>
          </p:cNvSpPr>
          <p:nvPr/>
        </p:nvSpPr>
        <p:spPr bwMode="auto">
          <a:xfrm>
            <a:off x="1677988" y="908050"/>
            <a:ext cx="1814512" cy="91598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l"/>
            <a:r>
              <a:rPr lang="es-ES" sz="1800" b="0" i="1" dirty="0"/>
              <a:t>Helicobacter pylori</a:t>
            </a:r>
            <a:r>
              <a:rPr lang="es-ES" sz="1800" b="0" dirty="0"/>
              <a:t> es el </a:t>
            </a:r>
            <a:r>
              <a:rPr lang="es-ES" sz="1800" b="0" u="sng" dirty="0"/>
              <a:t>agente causal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7685550" y="199737"/>
            <a:ext cx="1181734" cy="584775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400" dirty="0" smtClean="0">
                <a:effectLst/>
              </a:rPr>
              <a:t>2. </a:t>
            </a:r>
            <a:r>
              <a:rPr lang="es-ES" dirty="0" smtClean="0">
                <a:effectLst/>
              </a:rPr>
              <a:t>Úlcera </a:t>
            </a:r>
          </a:p>
          <a:p>
            <a:r>
              <a:rPr lang="es-ES" dirty="0" smtClean="0">
                <a:effectLst/>
              </a:rPr>
              <a:t>péptica</a:t>
            </a:r>
            <a:endParaRPr lang="es-ES" dirty="0">
              <a:effectLst/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9076" grpId="0" animBg="1"/>
      <p:bldP spid="259078" grpId="0" animBg="1"/>
      <p:bldP spid="25908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8" name="Text Box 4"/>
          <p:cNvSpPr txBox="1">
            <a:spLocks noChangeArrowheads="1"/>
          </p:cNvSpPr>
          <p:nvPr/>
        </p:nvSpPr>
        <p:spPr bwMode="auto">
          <a:xfrm>
            <a:off x="2124075" y="782638"/>
            <a:ext cx="4865688" cy="485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2400">
                <a:solidFill>
                  <a:srgbClr val="006666"/>
                </a:solidFill>
                <a:effectLst/>
              </a:rPr>
              <a:t>Fisiología del Aparato Digestivo</a:t>
            </a:r>
          </a:p>
        </p:txBody>
      </p:sp>
      <p:sp>
        <p:nvSpPr>
          <p:cNvPr id="241669" name="Text Box 5"/>
          <p:cNvSpPr txBox="1">
            <a:spLocks noChangeArrowheads="1"/>
          </p:cNvSpPr>
          <p:nvPr/>
        </p:nvSpPr>
        <p:spPr bwMode="auto">
          <a:xfrm>
            <a:off x="2562547" y="1484784"/>
            <a:ext cx="4018905" cy="4739759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28575">
                <a:solidFill>
                  <a:srgbClr val="006666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chemeClr val="tx1"/>
              </a:buClr>
              <a:buFontTx/>
              <a:buChar char="•"/>
            </a:pPr>
            <a:endParaRPr lang="es-ES_tradnl" sz="900" dirty="0">
              <a:effectLst/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dirty="0" smtClean="0">
                <a:effectLst/>
                <a:latin typeface="Comic Sans MS" pitchFamily="66" charset="0"/>
              </a:rPr>
              <a:t>Introducción</a:t>
            </a:r>
            <a:endParaRPr lang="es-ES_tradnl" sz="1400" dirty="0">
              <a:effectLst/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dirty="0">
              <a:effectLst/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dirty="0" smtClean="0">
                <a:effectLst/>
                <a:latin typeface="Comic Sans MS" pitchFamily="66" charset="0"/>
              </a:rPr>
              <a:t>Regulación </a:t>
            </a:r>
            <a:r>
              <a:rPr lang="es-ES_tradnl" sz="1400" dirty="0" err="1" smtClean="0">
                <a:effectLst/>
                <a:latin typeface="Comic Sans MS" pitchFamily="66" charset="0"/>
              </a:rPr>
              <a:t>neurohumoral</a:t>
            </a:r>
            <a:endParaRPr lang="es-ES_tradnl" sz="1400" dirty="0" smtClean="0">
              <a:effectLst/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dirty="0">
              <a:effectLst/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dirty="0" smtClean="0">
                <a:effectLst/>
                <a:latin typeface="Comic Sans MS" pitchFamily="66" charset="0"/>
              </a:rPr>
              <a:t>Boca-esófago</a:t>
            </a:r>
          </a:p>
          <a:p>
            <a:pPr marL="0" indent="0">
              <a:buClr>
                <a:schemeClr val="tx1"/>
              </a:buClr>
            </a:pPr>
            <a:r>
              <a:rPr lang="es-ES_tradnl" sz="1400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</a:p>
          <a:p>
            <a:pPr>
              <a:buClr>
                <a:srgbClr val="006666"/>
              </a:buClr>
              <a:buFontTx/>
              <a:buChar char="•"/>
            </a:pPr>
            <a:r>
              <a:rPr lang="es-ES_tradnl" sz="3200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Estómago</a:t>
            </a:r>
          </a:p>
          <a:p>
            <a:pPr marL="0" indent="0">
              <a:buClr>
                <a:srgbClr val="006666"/>
              </a:buClr>
            </a:pPr>
            <a:endParaRPr lang="es-ES_tradnl" sz="1400" b="0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0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 smtClean="0">
                <a:effectLst/>
                <a:latin typeface="Comic Sans MS" pitchFamily="66" charset="0"/>
              </a:rPr>
              <a:t>Páncreas, hígado</a:t>
            </a:r>
            <a:endParaRPr lang="es-ES_tradnl" sz="2000" b="0" dirty="0">
              <a:effectLst/>
              <a:latin typeface="Comic Sans MS" pitchFamily="66" charset="0"/>
            </a:endParaRPr>
          </a:p>
          <a:p>
            <a:pPr marL="0" indent="0">
              <a:buClr>
                <a:srgbClr val="006666"/>
              </a:buClr>
              <a:buSzPct val="150000"/>
            </a:pPr>
            <a:r>
              <a:rPr lang="es-ES_tradnl" sz="800" b="0" dirty="0" smtClean="0">
                <a:effectLst/>
                <a:latin typeface="Comic Sans MS" pitchFamily="66" charset="0"/>
              </a:rPr>
              <a:t> </a:t>
            </a:r>
            <a:endParaRPr lang="es-ES_tradnl" sz="800" b="0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>
                <a:effectLst/>
                <a:latin typeface="Comic Sans MS" pitchFamily="66" charset="0"/>
              </a:rPr>
              <a:t>Intestino delgado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0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>
                <a:effectLst/>
                <a:latin typeface="Comic Sans MS" pitchFamily="66" charset="0"/>
              </a:rPr>
              <a:t>Digestión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0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>
                <a:effectLst/>
                <a:latin typeface="Comic Sans MS" pitchFamily="66" charset="0"/>
              </a:rPr>
              <a:t>Absorción nutrientes, agua, electrolitos y vitaminas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0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>
                <a:effectLst/>
                <a:latin typeface="Comic Sans MS" pitchFamily="66" charset="0"/>
              </a:rPr>
              <a:t>Colon</a:t>
            </a:r>
          </a:p>
          <a:p>
            <a:pPr>
              <a:buClr>
                <a:srgbClr val="006666"/>
              </a:buClr>
              <a:buSzPct val="150000"/>
            </a:pPr>
            <a:endParaRPr lang="es-ES_tradnl" sz="900" b="0" dirty="0">
              <a:effectLst/>
              <a:latin typeface="Comic Sans MS" pitchFamily="66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2017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6729851" y="291476"/>
            <a:ext cx="1888659" cy="338554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400" dirty="0" smtClean="0">
                <a:effectLst/>
              </a:rPr>
              <a:t>2. </a:t>
            </a:r>
            <a:r>
              <a:rPr lang="es-ES" dirty="0" smtClean="0">
                <a:effectLst/>
              </a:rPr>
              <a:t>Úlcera </a:t>
            </a:r>
            <a:r>
              <a:rPr lang="es-ES" dirty="0">
                <a:effectLst/>
              </a:rPr>
              <a:t>péptica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595953"/>
            <a:ext cx="4444400" cy="294651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7984" y="3302762"/>
            <a:ext cx="4364640" cy="315574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Rectángulo 5"/>
          <p:cNvSpPr/>
          <p:nvPr/>
        </p:nvSpPr>
        <p:spPr>
          <a:xfrm>
            <a:off x="282957" y="5874370"/>
            <a:ext cx="412965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000" b="0" i="1" dirty="0" smtClean="0">
                <a:effectLst/>
                <a:latin typeface="OTNEJMScalaSansLFCap"/>
              </a:rPr>
              <a:t>Helicobacter pylori </a:t>
            </a:r>
            <a:r>
              <a:rPr lang="es-VE" sz="1000" b="0" i="1" dirty="0" err="1" smtClean="0">
                <a:effectLst/>
                <a:latin typeface="OTNEJMScalaSansLFCap"/>
              </a:rPr>
              <a:t>infection</a:t>
            </a:r>
            <a:r>
              <a:rPr lang="es-VE" sz="1000" b="0" i="1" dirty="0" smtClean="0">
                <a:effectLst/>
                <a:latin typeface="OTNEJMScalaSansLFCap"/>
              </a:rPr>
              <a:t>, </a:t>
            </a:r>
            <a:r>
              <a:rPr lang="es-VE" sz="1000" b="0" dirty="0" smtClean="0">
                <a:effectLst/>
                <a:latin typeface="OTNEJMScalaSansLFCap"/>
              </a:rPr>
              <a:t>New </a:t>
            </a:r>
            <a:r>
              <a:rPr lang="es-VE" sz="1000" b="0" dirty="0" err="1" smtClean="0">
                <a:effectLst/>
                <a:latin typeface="OTNEJMScalaSansLFCap"/>
              </a:rPr>
              <a:t>Engl</a:t>
            </a:r>
            <a:r>
              <a:rPr lang="es-VE" sz="1000" b="0" dirty="0" smtClean="0">
                <a:effectLst/>
                <a:latin typeface="OTNEJMScalaSansLFCap"/>
              </a:rPr>
              <a:t> J </a:t>
            </a:r>
            <a:r>
              <a:rPr lang="es-VE" sz="1000" b="0" dirty="0" err="1" smtClean="0">
                <a:effectLst/>
                <a:latin typeface="OTNEJMScalaSansLFCap"/>
              </a:rPr>
              <a:t>Med</a:t>
            </a:r>
            <a:r>
              <a:rPr lang="es-VE" sz="1000" b="0" dirty="0" smtClean="0">
                <a:effectLst/>
                <a:latin typeface="OTNEJMScalaSansLFCap"/>
              </a:rPr>
              <a:t>  20010; </a:t>
            </a:r>
            <a:r>
              <a:rPr lang="es-VE" sz="1000" b="0" dirty="0" smtClean="0">
                <a:effectLst/>
                <a:latin typeface="OTNEJMScalaSansOSF"/>
              </a:rPr>
              <a:t>362; 1597-1604</a:t>
            </a:r>
            <a:endParaRPr lang="es-VE" sz="1000" dirty="0">
              <a:effectLst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5092170" y="1530601"/>
            <a:ext cx="35816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0" i="1" dirty="0">
                <a:effectLst/>
              </a:rPr>
              <a:t>H. pylori </a:t>
            </a:r>
            <a:r>
              <a:rPr lang="en-US" b="0" dirty="0" err="1" smtClean="0">
                <a:effectLst/>
              </a:rPr>
              <a:t>es</a:t>
            </a:r>
            <a:r>
              <a:rPr lang="en-US" b="0" dirty="0" smtClean="0">
                <a:effectLst/>
              </a:rPr>
              <a:t> bacteria Gram </a:t>
            </a:r>
            <a:r>
              <a:rPr lang="en-US" b="0" dirty="0" err="1" smtClean="0">
                <a:effectLst/>
              </a:rPr>
              <a:t>negativa</a:t>
            </a:r>
            <a:r>
              <a:rPr lang="en-US" b="0" dirty="0" smtClean="0">
                <a:effectLst/>
              </a:rPr>
              <a:t> </a:t>
            </a:r>
            <a:r>
              <a:rPr lang="en-US" b="0" dirty="0" err="1" smtClean="0">
                <a:effectLst/>
              </a:rPr>
              <a:t>como</a:t>
            </a:r>
            <a:r>
              <a:rPr lang="en-US" b="0" dirty="0" smtClean="0">
                <a:effectLst/>
              </a:rPr>
              <a:t> </a:t>
            </a:r>
            <a:r>
              <a:rPr lang="en-US" b="0" dirty="0" err="1" smtClean="0">
                <a:effectLst/>
              </a:rPr>
              <a:t>bastón</a:t>
            </a:r>
            <a:r>
              <a:rPr lang="en-US" b="0" dirty="0" smtClean="0">
                <a:effectLst/>
              </a:rPr>
              <a:t> </a:t>
            </a:r>
            <a:r>
              <a:rPr lang="en-US" b="0" dirty="0" err="1" smtClean="0">
                <a:effectLst/>
              </a:rPr>
              <a:t>helicoidal</a:t>
            </a:r>
            <a:r>
              <a:rPr lang="en-US" b="0" dirty="0" smtClean="0">
                <a:effectLst/>
              </a:rPr>
              <a:t> con </a:t>
            </a:r>
            <a:r>
              <a:rPr lang="en-US" b="0" dirty="0" err="1" smtClean="0">
                <a:effectLst/>
              </a:rPr>
              <a:t>flagelos</a:t>
            </a:r>
            <a:r>
              <a:rPr lang="en-US" b="0" dirty="0" smtClean="0">
                <a:effectLst/>
              </a:rPr>
              <a:t> </a:t>
            </a:r>
          </a:p>
          <a:p>
            <a:pPr algn="l"/>
            <a:r>
              <a:rPr lang="en-US" b="0" dirty="0" err="1" smtClean="0">
                <a:effectLst/>
              </a:rPr>
              <a:t>que</a:t>
            </a:r>
            <a:r>
              <a:rPr lang="en-US" b="0" dirty="0" smtClean="0">
                <a:effectLst/>
              </a:rPr>
              <a:t> </a:t>
            </a:r>
            <a:r>
              <a:rPr lang="en-US" b="0" dirty="0" err="1" smtClean="0">
                <a:effectLst/>
              </a:rPr>
              <a:t>facilitan</a:t>
            </a:r>
            <a:r>
              <a:rPr lang="en-US" b="0" dirty="0" smtClean="0">
                <a:effectLst/>
              </a:rPr>
              <a:t> </a:t>
            </a:r>
            <a:r>
              <a:rPr lang="en-US" b="0" dirty="0" err="1" smtClean="0">
                <a:effectLst/>
              </a:rPr>
              <a:t>su</a:t>
            </a:r>
            <a:r>
              <a:rPr lang="en-US" b="0" dirty="0" smtClean="0">
                <a:effectLst/>
              </a:rPr>
              <a:t> </a:t>
            </a:r>
            <a:r>
              <a:rPr lang="en-US" b="0" dirty="0" err="1" smtClean="0">
                <a:effectLst/>
              </a:rPr>
              <a:t>penetración</a:t>
            </a:r>
            <a:r>
              <a:rPr lang="en-US" b="0" dirty="0" smtClean="0">
                <a:effectLst/>
              </a:rPr>
              <a:t> en </a:t>
            </a:r>
            <a:r>
              <a:rPr lang="en-US" b="0" dirty="0" err="1" smtClean="0">
                <a:effectLst/>
              </a:rPr>
              <a:t>capa</a:t>
            </a:r>
            <a:r>
              <a:rPr lang="en-US" b="0" dirty="0" smtClean="0">
                <a:effectLst/>
              </a:rPr>
              <a:t> de moco </a:t>
            </a:r>
            <a:r>
              <a:rPr lang="en-US" b="0" dirty="0" err="1" smtClean="0">
                <a:effectLst/>
              </a:rPr>
              <a:t>gruesa</a:t>
            </a:r>
            <a:r>
              <a:rPr lang="en-US" b="0" dirty="0" smtClean="0">
                <a:effectLst/>
              </a:rPr>
              <a:t> del </a:t>
            </a:r>
            <a:r>
              <a:rPr lang="en-US" b="0" dirty="0" err="1" smtClean="0">
                <a:effectLst/>
              </a:rPr>
              <a:t>estómago</a:t>
            </a:r>
            <a:r>
              <a:rPr lang="en-US" b="0" dirty="0" smtClean="0">
                <a:effectLst/>
              </a:rPr>
              <a:t>.</a:t>
            </a:r>
            <a:endParaRPr lang="es-VE" b="0" dirty="0">
              <a:effectLst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651796" y="4292920"/>
            <a:ext cx="36724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0" i="1" dirty="0">
                <a:effectLst/>
                <a:ea typeface="BatangChe" panose="02030609000101010101" pitchFamily="49" charset="-127"/>
              </a:rPr>
              <a:t>H. pylori </a:t>
            </a:r>
            <a:r>
              <a:rPr lang="en-US" b="0" i="1" dirty="0" smtClean="0">
                <a:effectLst/>
                <a:ea typeface="BatangChe" panose="02030609000101010101" pitchFamily="49" charset="-127"/>
              </a:rPr>
              <a:t> </a:t>
            </a:r>
            <a:r>
              <a:rPr lang="en-US" b="0" dirty="0" err="1" smtClean="0">
                <a:effectLst/>
                <a:ea typeface="BatangChe" panose="02030609000101010101" pitchFamily="49" charset="-127"/>
              </a:rPr>
              <a:t>sobre</a:t>
            </a:r>
            <a:r>
              <a:rPr lang="en-US" b="0" dirty="0" smtClean="0">
                <a:effectLst/>
                <a:ea typeface="BatangChe" panose="02030609000101010101" pitchFamily="49" charset="-127"/>
              </a:rPr>
              <a:t> </a:t>
            </a:r>
            <a:r>
              <a:rPr lang="en-US" b="0" dirty="0" err="1" smtClean="0">
                <a:effectLst/>
                <a:ea typeface="BatangChe" panose="02030609000101010101" pitchFamily="49" charset="-127"/>
              </a:rPr>
              <a:t>epitelio</a:t>
            </a:r>
            <a:r>
              <a:rPr lang="en-US" b="0" dirty="0" smtClean="0">
                <a:effectLst/>
                <a:ea typeface="BatangChe" panose="02030609000101010101" pitchFamily="49" charset="-127"/>
              </a:rPr>
              <a:t> y </a:t>
            </a:r>
            <a:r>
              <a:rPr lang="en-US" b="0" dirty="0" err="1" smtClean="0">
                <a:effectLst/>
                <a:ea typeface="BatangChe" panose="02030609000101010101" pitchFamily="49" charset="-127"/>
              </a:rPr>
              <a:t>dentro</a:t>
            </a:r>
            <a:r>
              <a:rPr lang="en-US" b="0" dirty="0" smtClean="0">
                <a:effectLst/>
                <a:ea typeface="BatangChe" panose="02030609000101010101" pitchFamily="49" charset="-127"/>
              </a:rPr>
              <a:t> de </a:t>
            </a:r>
            <a:r>
              <a:rPr lang="en-US" b="0" dirty="0" err="1" smtClean="0">
                <a:effectLst/>
                <a:ea typeface="BatangChe" panose="02030609000101010101" pitchFamily="49" charset="-127"/>
              </a:rPr>
              <a:t>las</a:t>
            </a:r>
            <a:r>
              <a:rPr lang="en-US" b="0" dirty="0" smtClean="0">
                <a:effectLst/>
                <a:ea typeface="BatangChe" panose="02030609000101010101" pitchFamily="49" charset="-127"/>
              </a:rPr>
              <a:t> </a:t>
            </a:r>
            <a:r>
              <a:rPr lang="en-US" b="0" dirty="0" err="1" smtClean="0">
                <a:effectLst/>
                <a:ea typeface="BatangChe" panose="02030609000101010101" pitchFamily="49" charset="-127"/>
              </a:rPr>
              <a:t>glándulas</a:t>
            </a:r>
            <a:r>
              <a:rPr lang="en-US" b="0" dirty="0" smtClean="0">
                <a:effectLst/>
                <a:ea typeface="BatangChe" panose="02030609000101010101" pitchFamily="49" charset="-127"/>
              </a:rPr>
              <a:t>. La mucosa </a:t>
            </a:r>
            <a:r>
              <a:rPr lang="en-US" b="0" dirty="0" err="1" smtClean="0">
                <a:effectLst/>
                <a:ea typeface="BatangChe" panose="02030609000101010101" pitchFamily="49" charset="-127"/>
              </a:rPr>
              <a:t>muestra</a:t>
            </a:r>
            <a:r>
              <a:rPr lang="en-US" b="0" dirty="0" smtClean="0">
                <a:effectLst/>
                <a:ea typeface="BatangChe" panose="02030609000101010101" pitchFamily="49" charset="-127"/>
              </a:rPr>
              <a:t> </a:t>
            </a:r>
            <a:r>
              <a:rPr lang="en-US" dirty="0" err="1" smtClean="0">
                <a:effectLst/>
                <a:ea typeface="BatangChe" panose="02030609000101010101" pitchFamily="49" charset="-127"/>
              </a:rPr>
              <a:t>infiltrado</a:t>
            </a:r>
            <a:r>
              <a:rPr lang="en-US" dirty="0" smtClean="0">
                <a:effectLst/>
                <a:ea typeface="BatangChe" panose="02030609000101010101" pitchFamily="49" charset="-127"/>
              </a:rPr>
              <a:t> de </a:t>
            </a:r>
            <a:r>
              <a:rPr lang="en-US" dirty="0" err="1" smtClean="0">
                <a:effectLst/>
                <a:ea typeface="BatangChe" panose="02030609000101010101" pitchFamily="49" charset="-127"/>
              </a:rPr>
              <a:t>celulas</a:t>
            </a:r>
            <a:r>
              <a:rPr lang="en-US" dirty="0" smtClean="0">
                <a:effectLst/>
                <a:ea typeface="BatangChe" panose="02030609000101010101" pitchFamily="49" charset="-127"/>
              </a:rPr>
              <a:t> </a:t>
            </a:r>
            <a:r>
              <a:rPr lang="en-US" dirty="0" err="1" smtClean="0">
                <a:effectLst/>
                <a:ea typeface="BatangChe" panose="02030609000101010101" pitchFamily="49" charset="-127"/>
              </a:rPr>
              <a:t>inflamatorias</a:t>
            </a:r>
            <a:endParaRPr lang="es-VE" dirty="0">
              <a:effectLst/>
              <a:ea typeface="BatangChe" panose="02030609000101010101" pitchFamily="49" charset="-127"/>
            </a:endParaRPr>
          </a:p>
        </p:txBody>
      </p:sp>
      <p:cxnSp>
        <p:nvCxnSpPr>
          <p:cNvPr id="11" name="Conector recto de flecha 10"/>
          <p:cNvCxnSpPr/>
          <p:nvPr/>
        </p:nvCxnSpPr>
        <p:spPr bwMode="auto">
          <a:xfrm flipH="1">
            <a:off x="7884368" y="4653136"/>
            <a:ext cx="144016" cy="288032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Conector recto de flecha 11"/>
          <p:cNvCxnSpPr/>
          <p:nvPr/>
        </p:nvCxnSpPr>
        <p:spPr bwMode="auto">
          <a:xfrm flipH="1">
            <a:off x="8529774" y="5586338"/>
            <a:ext cx="144016" cy="288032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6586000" y="687313"/>
            <a:ext cx="2020105" cy="338554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b="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Helicobacter pylori</a:t>
            </a: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4989418" y="641146"/>
            <a:ext cx="1166758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3682651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1" name="Text Box 3"/>
          <p:cNvSpPr txBox="1">
            <a:spLocks noChangeArrowheads="1"/>
          </p:cNvSpPr>
          <p:nvPr/>
        </p:nvSpPr>
        <p:spPr bwMode="auto">
          <a:xfrm>
            <a:off x="7849799" y="704324"/>
            <a:ext cx="990977" cy="338554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b="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H. pylori</a:t>
            </a:r>
            <a:endParaRPr lang="es-ES" b="0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5" name="Picture 2" descr="bu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3272" y="406654"/>
            <a:ext cx="3691144" cy="1992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Pylorigastriti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772" y="1090623"/>
            <a:ext cx="3318705" cy="221196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6913645" y="287041"/>
            <a:ext cx="1927131" cy="338554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dirty="0" smtClean="0">
                <a:effectLst/>
              </a:rPr>
              <a:t>2. Úlcera </a:t>
            </a:r>
            <a:r>
              <a:rPr lang="es-ES" dirty="0">
                <a:effectLst/>
              </a:rPr>
              <a:t>péptica</a:t>
            </a:r>
          </a:p>
        </p:txBody>
      </p:sp>
      <p:pic>
        <p:nvPicPr>
          <p:cNvPr id="24" name="Picture 2" descr="C:\Users\ximena\Desktop\Ulcer-causing_Bacterium_(H.Pylori)_Crossing_Mucus_Layer_of_Stomach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1" t="30660" r="4358" b="21686"/>
          <a:stretch/>
        </p:blipFill>
        <p:spPr bwMode="auto">
          <a:xfrm>
            <a:off x="395536" y="3564988"/>
            <a:ext cx="8082958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2 Rectángulo"/>
          <p:cNvSpPr/>
          <p:nvPr/>
        </p:nvSpPr>
        <p:spPr bwMode="auto">
          <a:xfrm>
            <a:off x="1023861" y="5776912"/>
            <a:ext cx="7398394" cy="8204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6" name="1 Rectángulo"/>
          <p:cNvSpPr/>
          <p:nvPr/>
        </p:nvSpPr>
        <p:spPr>
          <a:xfrm>
            <a:off x="1557662" y="5936485"/>
            <a:ext cx="5758705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s-VE" sz="1200" b="0" dirty="0">
                <a:effectLst/>
              </a:rPr>
              <a:t>https://upload.wikimedia.org/wikipedia/commons/b/b8/Ulcer-causing_Bacterium_%28H.Pylori%29_Crossing_Mucus_Layer_of_Stomach.jpg</a:t>
            </a:r>
          </a:p>
        </p:txBody>
      </p:sp>
      <p:sp>
        <p:nvSpPr>
          <p:cNvPr id="27" name="4 CuadroTexto"/>
          <p:cNvSpPr txBox="1"/>
          <p:nvPr/>
        </p:nvSpPr>
        <p:spPr>
          <a:xfrm>
            <a:off x="406004" y="4581204"/>
            <a:ext cx="10647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effectLst/>
              </a:rPr>
              <a:t>H. pylori</a:t>
            </a:r>
            <a:endParaRPr lang="es-VE" dirty="0">
              <a:effectLst/>
            </a:endParaRPr>
          </a:p>
        </p:txBody>
      </p:sp>
      <p:sp>
        <p:nvSpPr>
          <p:cNvPr id="28" name="6 CuadroTexto"/>
          <p:cNvSpPr txBox="1"/>
          <p:nvPr/>
        </p:nvSpPr>
        <p:spPr>
          <a:xfrm>
            <a:off x="2148970" y="3564988"/>
            <a:ext cx="6864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effectLst/>
              </a:rPr>
              <a:t>Moco</a:t>
            </a:r>
            <a:endParaRPr lang="es-VE" dirty="0">
              <a:effectLst/>
            </a:endParaRPr>
          </a:p>
        </p:txBody>
      </p:sp>
      <p:sp>
        <p:nvSpPr>
          <p:cNvPr id="29" name="7 CuadroTexto"/>
          <p:cNvSpPr txBox="1"/>
          <p:nvPr/>
        </p:nvSpPr>
        <p:spPr>
          <a:xfrm>
            <a:off x="2899644" y="3438656"/>
            <a:ext cx="9124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effectLst/>
              </a:rPr>
              <a:t>Epitelio</a:t>
            </a:r>
            <a:endParaRPr lang="es-VE" dirty="0">
              <a:effectLst/>
            </a:endParaRPr>
          </a:p>
        </p:txBody>
      </p:sp>
      <p:sp>
        <p:nvSpPr>
          <p:cNvPr id="30" name="8 CuadroTexto"/>
          <p:cNvSpPr txBox="1"/>
          <p:nvPr/>
        </p:nvSpPr>
        <p:spPr>
          <a:xfrm>
            <a:off x="4788772" y="3880627"/>
            <a:ext cx="133882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effectLst/>
              </a:rPr>
              <a:t>Alojamiento</a:t>
            </a:r>
          </a:p>
          <a:p>
            <a:r>
              <a:rPr lang="es-VE" dirty="0">
                <a:effectLst/>
              </a:rPr>
              <a:t>e</a:t>
            </a:r>
            <a:r>
              <a:rPr lang="es-VE" dirty="0" smtClean="0">
                <a:effectLst/>
              </a:rPr>
              <a:t>n capa de</a:t>
            </a:r>
          </a:p>
          <a:p>
            <a:r>
              <a:rPr lang="es-VE" dirty="0" smtClean="0">
                <a:effectLst/>
              </a:rPr>
              <a:t>Moco</a:t>
            </a:r>
            <a:endParaRPr lang="es-VE" dirty="0">
              <a:effectLst/>
            </a:endParaRPr>
          </a:p>
        </p:txBody>
      </p:sp>
      <p:sp>
        <p:nvSpPr>
          <p:cNvPr id="263172" name="Text Box 4"/>
          <p:cNvSpPr txBox="1">
            <a:spLocks noChangeArrowheads="1"/>
          </p:cNvSpPr>
          <p:nvPr/>
        </p:nvSpPr>
        <p:spPr bwMode="auto">
          <a:xfrm>
            <a:off x="1643062" y="1580696"/>
            <a:ext cx="29289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 b="0" dirty="0">
                <a:effectLst/>
              </a:rPr>
              <a:t>Bacteria helicoidal que </a:t>
            </a:r>
          </a:p>
          <a:p>
            <a:r>
              <a:rPr lang="es-MX" sz="1800" b="0" dirty="0">
                <a:effectLst/>
              </a:rPr>
              <a:t>horada la mucosa gástrica</a:t>
            </a: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5364088" y="599336"/>
            <a:ext cx="863451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4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84" t="1472" r="19429" b="1276"/>
          <a:stretch>
            <a:fillRect/>
          </a:stretch>
        </p:blipFill>
        <p:spPr bwMode="auto">
          <a:xfrm>
            <a:off x="1116013" y="139700"/>
            <a:ext cx="5265737" cy="6288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4196" name="Rectangle 4"/>
          <p:cNvSpPr>
            <a:spLocks noChangeArrowheads="1"/>
          </p:cNvSpPr>
          <p:nvPr/>
        </p:nvSpPr>
        <p:spPr bwMode="auto">
          <a:xfrm>
            <a:off x="3852863" y="1700213"/>
            <a:ext cx="1943100" cy="2889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4197" name="Text Box 5"/>
          <p:cNvSpPr txBox="1">
            <a:spLocks noChangeArrowheads="1"/>
          </p:cNvSpPr>
          <p:nvPr/>
        </p:nvSpPr>
        <p:spPr bwMode="auto">
          <a:xfrm>
            <a:off x="3419475" y="1557338"/>
            <a:ext cx="7207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>
                <a:effectLst/>
              </a:rPr>
              <a:t>pH 2</a:t>
            </a:r>
          </a:p>
        </p:txBody>
      </p:sp>
      <p:sp>
        <p:nvSpPr>
          <p:cNvPr id="264198" name="Rectangle 6"/>
          <p:cNvSpPr>
            <a:spLocks noChangeArrowheads="1"/>
          </p:cNvSpPr>
          <p:nvPr/>
        </p:nvSpPr>
        <p:spPr bwMode="auto">
          <a:xfrm>
            <a:off x="3276600" y="2347913"/>
            <a:ext cx="1439863" cy="360362"/>
          </a:xfrm>
          <a:prstGeom prst="rect">
            <a:avLst/>
          </a:prstGeom>
          <a:solidFill>
            <a:srgbClr val="FFFFE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sz="1800">
              <a:effectLst/>
            </a:endParaRPr>
          </a:p>
        </p:txBody>
      </p:sp>
      <p:sp>
        <p:nvSpPr>
          <p:cNvPr id="264200" name="Rectangle 8"/>
          <p:cNvSpPr>
            <a:spLocks noChangeArrowheads="1"/>
          </p:cNvSpPr>
          <p:nvPr/>
        </p:nvSpPr>
        <p:spPr bwMode="auto">
          <a:xfrm>
            <a:off x="3132138" y="3284538"/>
            <a:ext cx="1368425" cy="215900"/>
          </a:xfrm>
          <a:prstGeom prst="rect">
            <a:avLst/>
          </a:prstGeom>
          <a:solidFill>
            <a:srgbClr val="FFFFE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4201" name="Text Box 9"/>
          <p:cNvSpPr txBox="1">
            <a:spLocks noChangeArrowheads="1"/>
          </p:cNvSpPr>
          <p:nvPr/>
        </p:nvSpPr>
        <p:spPr bwMode="auto">
          <a:xfrm>
            <a:off x="3101975" y="3213100"/>
            <a:ext cx="14192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>
                <a:effectLst/>
              </a:rPr>
              <a:t>gotas de moco</a:t>
            </a:r>
          </a:p>
        </p:txBody>
      </p:sp>
      <p:sp>
        <p:nvSpPr>
          <p:cNvPr id="264202" name="Rectangle 10"/>
          <p:cNvSpPr>
            <a:spLocks noChangeArrowheads="1"/>
          </p:cNvSpPr>
          <p:nvPr/>
        </p:nvSpPr>
        <p:spPr bwMode="auto">
          <a:xfrm>
            <a:off x="5148263" y="2708275"/>
            <a:ext cx="647700" cy="576263"/>
          </a:xfrm>
          <a:prstGeom prst="rect">
            <a:avLst/>
          </a:prstGeom>
          <a:solidFill>
            <a:srgbClr val="FFFFE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4203" name="Text Box 11"/>
          <p:cNvSpPr txBox="1">
            <a:spLocks noChangeArrowheads="1"/>
          </p:cNvSpPr>
          <p:nvPr/>
        </p:nvSpPr>
        <p:spPr bwMode="auto">
          <a:xfrm>
            <a:off x="5053013" y="2754313"/>
            <a:ext cx="8699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c. </a:t>
            </a:r>
          </a:p>
          <a:p>
            <a:r>
              <a:rPr lang="es-ES">
                <a:effectLst/>
              </a:rPr>
              <a:t>mucosa</a:t>
            </a:r>
          </a:p>
        </p:txBody>
      </p:sp>
      <p:sp>
        <p:nvSpPr>
          <p:cNvPr id="264204" name="Rectangle 12"/>
          <p:cNvSpPr>
            <a:spLocks noChangeArrowheads="1"/>
          </p:cNvSpPr>
          <p:nvPr/>
        </p:nvSpPr>
        <p:spPr bwMode="auto">
          <a:xfrm>
            <a:off x="1979613" y="2852738"/>
            <a:ext cx="1008062" cy="647700"/>
          </a:xfrm>
          <a:prstGeom prst="rect">
            <a:avLst/>
          </a:prstGeom>
          <a:solidFill>
            <a:srgbClr val="FFFFE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4205" name="Text Box 13"/>
          <p:cNvSpPr txBox="1">
            <a:spLocks noChangeArrowheads="1"/>
          </p:cNvSpPr>
          <p:nvPr/>
        </p:nvSpPr>
        <p:spPr bwMode="auto">
          <a:xfrm>
            <a:off x="1763713" y="2994025"/>
            <a:ext cx="1376362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>
                <a:effectLst/>
              </a:rPr>
              <a:t>pH 7 en la </a:t>
            </a:r>
          </a:p>
          <a:p>
            <a:r>
              <a:rPr lang="es-ES">
                <a:effectLst/>
              </a:rPr>
              <a:t>superficie </a:t>
            </a:r>
          </a:p>
        </p:txBody>
      </p:sp>
      <p:sp>
        <p:nvSpPr>
          <p:cNvPr id="264206" name="Rectangle 14"/>
          <p:cNvSpPr>
            <a:spLocks noChangeArrowheads="1"/>
          </p:cNvSpPr>
          <p:nvPr/>
        </p:nvSpPr>
        <p:spPr bwMode="auto">
          <a:xfrm>
            <a:off x="3132138" y="5949950"/>
            <a:ext cx="1223962" cy="288925"/>
          </a:xfrm>
          <a:prstGeom prst="rect">
            <a:avLst/>
          </a:prstGeom>
          <a:solidFill>
            <a:srgbClr val="FFBBB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4207" name="Text Box 15"/>
          <p:cNvSpPr txBox="1">
            <a:spLocks noChangeArrowheads="1"/>
          </p:cNvSpPr>
          <p:nvPr/>
        </p:nvSpPr>
        <p:spPr bwMode="auto">
          <a:xfrm>
            <a:off x="3152775" y="5876925"/>
            <a:ext cx="11334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/>
              </a:rPr>
              <a:t> Capilar </a:t>
            </a:r>
          </a:p>
        </p:txBody>
      </p:sp>
      <p:sp>
        <p:nvSpPr>
          <p:cNvPr id="264209" name="AutoShape 17"/>
          <p:cNvSpPr>
            <a:spLocks/>
          </p:cNvSpPr>
          <p:nvPr/>
        </p:nvSpPr>
        <p:spPr bwMode="auto">
          <a:xfrm>
            <a:off x="6300788" y="2133600"/>
            <a:ext cx="431800" cy="1943100"/>
          </a:xfrm>
          <a:prstGeom prst="rightBrace">
            <a:avLst>
              <a:gd name="adj1" fmla="val 37500"/>
              <a:gd name="adj2" fmla="val 50000"/>
            </a:avLst>
          </a:prstGeom>
          <a:noFill/>
          <a:ln w="38100">
            <a:solidFill>
              <a:srgbClr val="0000CC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4210" name="AutoShape 18"/>
          <p:cNvSpPr>
            <a:spLocks/>
          </p:cNvSpPr>
          <p:nvPr/>
        </p:nvSpPr>
        <p:spPr bwMode="auto">
          <a:xfrm rot="10800000">
            <a:off x="684213" y="2133600"/>
            <a:ext cx="431800" cy="1943100"/>
          </a:xfrm>
          <a:prstGeom prst="rightBrace">
            <a:avLst>
              <a:gd name="adj1" fmla="val 37500"/>
              <a:gd name="adj2" fmla="val 50000"/>
            </a:avLst>
          </a:prstGeom>
          <a:noFill/>
          <a:ln w="38100">
            <a:solidFill>
              <a:srgbClr val="0000CC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264212" name="Picture 20" descr="bu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1484313"/>
            <a:ext cx="690562" cy="1146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4213" name="Picture 21" descr="bu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1916113"/>
            <a:ext cx="690562" cy="1146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4214" name="Picture 22" descr="bu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2282825"/>
            <a:ext cx="690563" cy="1146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4215" name="Picture 23" descr="bu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1700213"/>
            <a:ext cx="690563" cy="1146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4218" name="Text Box 26"/>
          <p:cNvSpPr txBox="1">
            <a:spLocks noChangeArrowheads="1"/>
          </p:cNvSpPr>
          <p:nvPr/>
        </p:nvSpPr>
        <p:spPr bwMode="auto">
          <a:xfrm>
            <a:off x="3416300" y="741363"/>
            <a:ext cx="19145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LUZ GÁSTRICA</a:t>
            </a:r>
          </a:p>
        </p:txBody>
      </p:sp>
      <p:sp>
        <p:nvSpPr>
          <p:cNvPr id="264219" name="Text Box 27"/>
          <p:cNvSpPr txBox="1">
            <a:spLocks noChangeArrowheads="1"/>
          </p:cNvSpPr>
          <p:nvPr/>
        </p:nvSpPr>
        <p:spPr bwMode="auto">
          <a:xfrm>
            <a:off x="6732588" y="2847975"/>
            <a:ext cx="1522412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CAPA MOCO </a:t>
            </a:r>
          </a:p>
          <a:p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ALCALINO</a:t>
            </a:r>
          </a:p>
        </p:txBody>
      </p:sp>
      <p:sp>
        <p:nvSpPr>
          <p:cNvPr id="27" name="Text Box 6"/>
          <p:cNvSpPr txBox="1">
            <a:spLocks noChangeArrowheads="1"/>
          </p:cNvSpPr>
          <p:nvPr/>
        </p:nvSpPr>
        <p:spPr bwMode="auto">
          <a:xfrm>
            <a:off x="6909023" y="457841"/>
            <a:ext cx="1888659" cy="338554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400" dirty="0" smtClean="0">
                <a:effectLst/>
              </a:rPr>
              <a:t>2. </a:t>
            </a:r>
            <a:r>
              <a:rPr lang="es-ES" dirty="0" smtClean="0">
                <a:effectLst/>
              </a:rPr>
              <a:t>Úlcera </a:t>
            </a:r>
            <a:r>
              <a:rPr lang="es-ES" dirty="0">
                <a:effectLst/>
              </a:rPr>
              <a:t>péptica</a:t>
            </a:r>
          </a:p>
        </p:txBody>
      </p:sp>
      <p:sp>
        <p:nvSpPr>
          <p:cNvPr id="28" name="Text Box 3"/>
          <p:cNvSpPr txBox="1">
            <a:spLocks noChangeArrowheads="1"/>
          </p:cNvSpPr>
          <p:nvPr/>
        </p:nvSpPr>
        <p:spPr bwMode="auto">
          <a:xfrm>
            <a:off x="7658100" y="843549"/>
            <a:ext cx="1091966" cy="369332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800" b="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H. </a:t>
            </a:r>
            <a:r>
              <a:rPr lang="es-ES" sz="1800" b="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pylori</a:t>
            </a:r>
          </a:p>
        </p:txBody>
      </p:sp>
      <p:sp>
        <p:nvSpPr>
          <p:cNvPr id="29" name="Text Box 8"/>
          <p:cNvSpPr txBox="1">
            <a:spLocks noChangeArrowheads="1"/>
          </p:cNvSpPr>
          <p:nvPr/>
        </p:nvSpPr>
        <p:spPr bwMode="auto">
          <a:xfrm>
            <a:off x="7599053" y="1212881"/>
            <a:ext cx="1151013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31" name="Picture 15" descr="helicobacter colo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8477" y="4076700"/>
            <a:ext cx="2179205" cy="1746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 Box 5"/>
          <p:cNvSpPr txBox="1">
            <a:spLocks noChangeArrowheads="1"/>
          </p:cNvSpPr>
          <p:nvPr/>
        </p:nvSpPr>
        <p:spPr bwMode="auto">
          <a:xfrm>
            <a:off x="3560266" y="2333943"/>
            <a:ext cx="72648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>
                <a:effectLst/>
              </a:rPr>
              <a:t>pH </a:t>
            </a:r>
            <a:r>
              <a:rPr lang="es-ES" sz="1800" dirty="0" smtClean="0">
                <a:effectLst/>
              </a:rPr>
              <a:t>4</a:t>
            </a:r>
            <a:endParaRPr lang="es-ES" sz="1800" dirty="0">
              <a:effectLst/>
            </a:endParaRPr>
          </a:p>
        </p:txBody>
      </p:sp>
      <p:sp>
        <p:nvSpPr>
          <p:cNvPr id="30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64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64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264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264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264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264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264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264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6674651" y="289474"/>
            <a:ext cx="1927131" cy="338554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dirty="0" smtClean="0">
                <a:effectLst/>
              </a:rPr>
              <a:t>2. Úlcera </a:t>
            </a:r>
            <a:r>
              <a:rPr lang="es-ES" dirty="0">
                <a:effectLst/>
              </a:rPr>
              <a:t>péptica</a:t>
            </a: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2807735" y="2201225"/>
            <a:ext cx="3528530" cy="954107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2800" b="0" dirty="0"/>
              <a:t>¿Cómo vive en un </a:t>
            </a:r>
            <a:endParaRPr lang="es-MX" sz="2800" b="0" dirty="0" smtClean="0"/>
          </a:p>
          <a:p>
            <a:r>
              <a:rPr lang="es-MX" sz="2800" b="0" dirty="0" smtClean="0"/>
              <a:t>ambiente </a:t>
            </a:r>
            <a:r>
              <a:rPr lang="es-MX" sz="2800" b="0" dirty="0"/>
              <a:t>tan ácido?</a:t>
            </a: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1761778" y="3645024"/>
            <a:ext cx="5620448" cy="1661993"/>
          </a:xfrm>
          <a:prstGeom prst="rect">
            <a:avLst/>
          </a:prstGeom>
          <a:solidFill>
            <a:srgbClr val="FFFF99"/>
          </a:solidFill>
          <a:ln w="28575">
            <a:solidFill>
              <a:srgbClr val="D5474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MX" sz="800" b="0" i="1" dirty="0" smtClean="0"/>
          </a:p>
          <a:p>
            <a:r>
              <a:rPr lang="es-MX" sz="2000" b="0" i="1" dirty="0" smtClean="0"/>
              <a:t>Helicobacter pylori </a:t>
            </a:r>
            <a:r>
              <a:rPr lang="es-MX" sz="2000" b="0" dirty="0"/>
              <a:t> p</a:t>
            </a:r>
            <a:r>
              <a:rPr lang="es-MX" sz="2000" b="0" dirty="0" smtClean="0"/>
              <a:t>roduce enzima UREASA</a:t>
            </a:r>
          </a:p>
          <a:p>
            <a:r>
              <a:rPr lang="es-MX" sz="1400" dirty="0" smtClean="0"/>
              <a:t> </a:t>
            </a:r>
            <a:endParaRPr lang="es-MX" sz="1400" dirty="0"/>
          </a:p>
          <a:p>
            <a:r>
              <a:rPr lang="es-MX" sz="1800" b="0" dirty="0" smtClean="0">
                <a:effectLst/>
              </a:rPr>
              <a:t>que convierte </a:t>
            </a:r>
            <a:r>
              <a:rPr lang="es-MX" sz="1800" b="0" dirty="0">
                <a:effectLst/>
              </a:rPr>
              <a:t>la </a:t>
            </a:r>
            <a:r>
              <a:rPr lang="es-MX" sz="1800" b="0" dirty="0" smtClean="0"/>
              <a:t>UREA</a:t>
            </a:r>
            <a:r>
              <a:rPr lang="es-MX" sz="1800" b="0" dirty="0" smtClean="0">
                <a:effectLst/>
              </a:rPr>
              <a:t> </a:t>
            </a:r>
            <a:r>
              <a:rPr lang="es-MX" sz="1800" b="0" dirty="0">
                <a:effectLst/>
              </a:rPr>
              <a:t>del ambiente en:</a:t>
            </a:r>
          </a:p>
          <a:p>
            <a:r>
              <a:rPr lang="es-MX" sz="1400" b="0" dirty="0">
                <a:effectLst/>
              </a:rPr>
              <a:t> </a:t>
            </a:r>
          </a:p>
          <a:p>
            <a:r>
              <a:rPr lang="es-MX" sz="1800" b="0" dirty="0">
                <a:effectLst/>
              </a:rPr>
              <a:t>       </a:t>
            </a:r>
            <a:r>
              <a:rPr lang="es-MX" sz="1800" b="0" dirty="0" smtClean="0">
                <a:effectLst/>
              </a:rPr>
              <a:t>(</a:t>
            </a:r>
            <a:r>
              <a:rPr lang="es-MX" sz="2000" b="0" dirty="0" smtClean="0">
                <a:effectLst/>
              </a:rPr>
              <a:t>HCO</a:t>
            </a:r>
            <a:r>
              <a:rPr lang="es-MX" sz="2000" b="0" baseline="-25000" dirty="0" smtClean="0">
                <a:effectLst/>
              </a:rPr>
              <a:t>3</a:t>
            </a:r>
            <a:r>
              <a:rPr lang="es-MX" sz="2000" b="0" baseline="40000" dirty="0" smtClean="0">
                <a:effectLst/>
              </a:rPr>
              <a:t>-</a:t>
            </a:r>
            <a:r>
              <a:rPr lang="es-MX" sz="2000" b="0" baseline="30000" dirty="0" smtClean="0">
                <a:effectLst/>
              </a:rPr>
              <a:t> </a:t>
            </a:r>
            <a:r>
              <a:rPr lang="es-MX" sz="2000" b="0" dirty="0" smtClean="0">
                <a:effectLst/>
              </a:rPr>
              <a:t> +  NH</a:t>
            </a:r>
            <a:r>
              <a:rPr lang="es-MX" sz="2000" b="0" baseline="-25000" dirty="0" smtClean="0">
                <a:effectLst/>
              </a:rPr>
              <a:t>4</a:t>
            </a:r>
            <a:r>
              <a:rPr lang="es-MX" sz="1800" b="0" dirty="0" smtClean="0">
                <a:effectLst/>
              </a:rPr>
              <a:t>)   pH alcalino !!</a:t>
            </a:r>
          </a:p>
          <a:p>
            <a:endParaRPr lang="es-MX" sz="800" b="0" dirty="0">
              <a:effectLst/>
            </a:endParaRP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899592" y="1120496"/>
            <a:ext cx="1415628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14" name="2 Conector recto de flecha"/>
          <p:cNvCxnSpPr/>
          <p:nvPr/>
        </p:nvCxnSpPr>
        <p:spPr bwMode="auto">
          <a:xfrm>
            <a:off x="2726783" y="4869160"/>
            <a:ext cx="397768" cy="0"/>
          </a:xfrm>
          <a:prstGeom prst="straightConnector1">
            <a:avLst/>
          </a:prstGeom>
          <a:noFill/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7509816" y="728877"/>
            <a:ext cx="1091966" cy="369332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800" b="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H. pylori</a:t>
            </a:r>
            <a:endParaRPr lang="es-ES" sz="1800" b="0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3744911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6674651" y="289474"/>
            <a:ext cx="1927131" cy="338554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dirty="0" smtClean="0">
                <a:effectLst/>
              </a:rPr>
              <a:t>2. Úlcera </a:t>
            </a:r>
            <a:r>
              <a:rPr lang="es-ES" dirty="0">
                <a:effectLst/>
              </a:rPr>
              <a:t>péptica</a:t>
            </a:r>
          </a:p>
        </p:txBody>
      </p:sp>
      <p:pic>
        <p:nvPicPr>
          <p:cNvPr id="25" name="Picture 4" descr="helicobacte pylori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476250"/>
            <a:ext cx="3689350" cy="423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5" descr="test de ureasa"/>
          <p:cNvPicPr>
            <a:picLocks noChangeAspect="1" noChangeArrowheads="1"/>
          </p:cNvPicPr>
          <p:nvPr/>
        </p:nvPicPr>
        <p:blipFill>
          <a:blip r:embed="rId3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908050"/>
            <a:ext cx="4348163" cy="4256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6" descr="test ureasa biopsia,  urea y pH sensible rojo fenol, aument pH  produce color rojo"/>
          <p:cNvPicPr>
            <a:picLocks noChangeAspect="1" noChangeArrowheads="1"/>
          </p:cNvPicPr>
          <p:nvPr/>
        </p:nvPicPr>
        <p:blipFill>
          <a:blip r:embed="rId4">
            <a:lum bright="-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375" y="4508500"/>
            <a:ext cx="3730625" cy="177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 Box 7"/>
          <p:cNvSpPr txBox="1">
            <a:spLocks noChangeArrowheads="1"/>
          </p:cNvSpPr>
          <p:nvPr/>
        </p:nvSpPr>
        <p:spPr bwMode="auto">
          <a:xfrm>
            <a:off x="3309345" y="543172"/>
            <a:ext cx="2032929" cy="400110"/>
          </a:xfrm>
          <a:prstGeom prst="rect">
            <a:avLst/>
          </a:prstGeom>
          <a:solidFill>
            <a:srgbClr val="BBE0E3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Test de Ureasa</a:t>
            </a:r>
          </a:p>
        </p:txBody>
      </p:sp>
      <p:sp>
        <p:nvSpPr>
          <p:cNvPr id="29" name="Rectangle 10"/>
          <p:cNvSpPr>
            <a:spLocks noChangeArrowheads="1"/>
          </p:cNvSpPr>
          <p:nvPr/>
        </p:nvSpPr>
        <p:spPr bwMode="auto">
          <a:xfrm>
            <a:off x="4572000" y="2420938"/>
            <a:ext cx="720725" cy="2159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0" name="Text Box 12"/>
          <p:cNvSpPr txBox="1">
            <a:spLocks noChangeArrowheads="1"/>
          </p:cNvSpPr>
          <p:nvPr/>
        </p:nvSpPr>
        <p:spPr bwMode="auto">
          <a:xfrm>
            <a:off x="4037576" y="1731124"/>
            <a:ext cx="1390124" cy="707886"/>
          </a:xfrm>
          <a:prstGeom prst="rect">
            <a:avLst/>
          </a:prstGeom>
          <a:solidFill>
            <a:srgbClr val="BBE0E3"/>
          </a:solidFill>
          <a:ln w="9525">
            <a:solidFill>
              <a:srgbClr val="009999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En el aire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espirado</a:t>
            </a:r>
          </a:p>
        </p:txBody>
      </p:sp>
      <p:sp>
        <p:nvSpPr>
          <p:cNvPr id="31" name="Rectangle 13"/>
          <p:cNvSpPr>
            <a:spLocks noChangeArrowheads="1"/>
          </p:cNvSpPr>
          <p:nvPr/>
        </p:nvSpPr>
        <p:spPr bwMode="auto">
          <a:xfrm>
            <a:off x="1187450" y="2708275"/>
            <a:ext cx="1008063" cy="28892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VE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2" name="Text Box 14"/>
          <p:cNvSpPr txBox="1">
            <a:spLocks noChangeArrowheads="1"/>
          </p:cNvSpPr>
          <p:nvPr/>
        </p:nvSpPr>
        <p:spPr bwMode="auto">
          <a:xfrm>
            <a:off x="1012825" y="2757488"/>
            <a:ext cx="10810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NH</a:t>
            </a:r>
            <a:r>
              <a:rPr kumimoji="0" lang="es-ES" sz="1400" b="0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3 </a:t>
            </a:r>
            <a:r>
              <a:rPr kumimoji="0" lang="es-E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y CO</a:t>
            </a:r>
            <a:r>
              <a:rPr kumimoji="0" lang="es-ES" sz="1400" b="0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2</a:t>
            </a:r>
          </a:p>
        </p:txBody>
      </p:sp>
      <p:sp>
        <p:nvSpPr>
          <p:cNvPr id="33" name="Text Box 15"/>
          <p:cNvSpPr txBox="1">
            <a:spLocks noChangeArrowheads="1"/>
          </p:cNvSpPr>
          <p:nvPr/>
        </p:nvSpPr>
        <p:spPr bwMode="auto">
          <a:xfrm>
            <a:off x="5537489" y="1357746"/>
            <a:ext cx="122661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Por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inhalación</a:t>
            </a:r>
          </a:p>
        </p:txBody>
      </p:sp>
      <p:sp>
        <p:nvSpPr>
          <p:cNvPr id="34" name="Text Box 16"/>
          <p:cNvSpPr txBox="1">
            <a:spLocks noChangeArrowheads="1"/>
          </p:cNvSpPr>
          <p:nvPr/>
        </p:nvSpPr>
        <p:spPr bwMode="auto">
          <a:xfrm>
            <a:off x="2081213" y="4005263"/>
            <a:ext cx="1277937" cy="406400"/>
          </a:xfrm>
          <a:prstGeom prst="rect">
            <a:avLst/>
          </a:prstGeom>
          <a:solidFill>
            <a:srgbClr val="BBE0E3"/>
          </a:solidFill>
          <a:ln w="9525">
            <a:solidFill>
              <a:srgbClr val="009999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En tejido</a:t>
            </a:r>
          </a:p>
        </p:txBody>
      </p:sp>
      <p:grpSp>
        <p:nvGrpSpPr>
          <p:cNvPr id="35" name="Group 22"/>
          <p:cNvGrpSpPr>
            <a:grpSpLocks/>
          </p:cNvGrpSpPr>
          <p:nvPr/>
        </p:nvGrpSpPr>
        <p:grpSpPr bwMode="auto">
          <a:xfrm>
            <a:off x="5219700" y="5349875"/>
            <a:ext cx="3201988" cy="517525"/>
            <a:chOff x="3288" y="3370"/>
            <a:chExt cx="2017" cy="326"/>
          </a:xfrm>
        </p:grpSpPr>
        <p:sp>
          <p:nvSpPr>
            <p:cNvPr id="36" name="Text Box 18"/>
            <p:cNvSpPr txBox="1">
              <a:spLocks noChangeArrowheads="1"/>
            </p:cNvSpPr>
            <p:nvPr/>
          </p:nvSpPr>
          <p:spPr bwMode="auto">
            <a:xfrm>
              <a:off x="3288" y="3420"/>
              <a:ext cx="378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</a:rPr>
                <a:t>Urea</a:t>
              </a:r>
            </a:p>
          </p:txBody>
        </p:sp>
        <p:sp>
          <p:nvSpPr>
            <p:cNvPr id="37" name="Text Box 19"/>
            <p:cNvSpPr txBox="1">
              <a:spLocks noChangeArrowheads="1"/>
            </p:cNvSpPr>
            <p:nvPr/>
          </p:nvSpPr>
          <p:spPr bwMode="auto">
            <a:xfrm>
              <a:off x="3784" y="3370"/>
              <a:ext cx="597" cy="3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</a:rPr>
                <a:t>Ureasa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400" b="0" i="1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</a:rPr>
                <a:t>H. pylori</a:t>
              </a:r>
            </a:p>
          </p:txBody>
        </p:sp>
        <p:sp>
          <p:nvSpPr>
            <p:cNvPr id="38" name="Text Box 20"/>
            <p:cNvSpPr txBox="1">
              <a:spLocks noChangeArrowheads="1"/>
            </p:cNvSpPr>
            <p:nvPr/>
          </p:nvSpPr>
          <p:spPr bwMode="auto">
            <a:xfrm>
              <a:off x="4470" y="3430"/>
              <a:ext cx="835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</a:rPr>
                <a:t>HCO</a:t>
              </a:r>
              <a:r>
                <a:rPr kumimoji="0" lang="es-ES" sz="1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</a:rPr>
                <a:t>3</a:t>
              </a:r>
              <a:r>
                <a:rPr kumimoji="0" lang="es-ES" sz="1400" b="0" i="0" u="none" strike="noStrike" kern="0" cap="none" spc="0" normalizeH="0" baseline="30000" noProof="0" smtClean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</a:rPr>
                <a:t>-</a:t>
              </a:r>
              <a:r>
                <a:rPr kumimoji="0" lang="es-ES" sz="1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</a:rPr>
                <a:t> + NH</a:t>
              </a:r>
              <a:r>
                <a:rPr kumimoji="0" lang="es-ES" sz="14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</a:rPr>
                <a:t>4</a:t>
              </a:r>
            </a:p>
          </p:txBody>
        </p:sp>
        <p:sp>
          <p:nvSpPr>
            <p:cNvPr id="39" name="Line 21"/>
            <p:cNvSpPr>
              <a:spLocks noChangeShapeType="1"/>
            </p:cNvSpPr>
            <p:nvPr/>
          </p:nvSpPr>
          <p:spPr bwMode="auto">
            <a:xfrm>
              <a:off x="3742" y="3521"/>
              <a:ext cx="726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V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0" name="Rectangle 23"/>
          <p:cNvSpPr>
            <a:spLocks noChangeArrowheads="1"/>
          </p:cNvSpPr>
          <p:nvPr/>
        </p:nvSpPr>
        <p:spPr bwMode="auto">
          <a:xfrm>
            <a:off x="5148263" y="5373688"/>
            <a:ext cx="3240087" cy="503237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VE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1" name="Rectangle 26"/>
          <p:cNvSpPr>
            <a:spLocks noChangeArrowheads="1"/>
          </p:cNvSpPr>
          <p:nvPr/>
        </p:nvSpPr>
        <p:spPr bwMode="auto">
          <a:xfrm>
            <a:off x="5867400" y="1052513"/>
            <a:ext cx="649288" cy="36036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VE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2" name="Text Box 25"/>
          <p:cNvSpPr txBox="1">
            <a:spLocks noChangeArrowheads="1"/>
          </p:cNvSpPr>
          <p:nvPr/>
        </p:nvSpPr>
        <p:spPr bwMode="auto">
          <a:xfrm>
            <a:off x="5369571" y="1034177"/>
            <a:ext cx="1100137" cy="366713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Urea-</a:t>
            </a:r>
            <a:r>
              <a:rPr kumimoji="0" lang="es-ES" sz="1800" b="0" i="0" u="none" strike="noStrike" kern="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13</a:t>
            </a: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C</a:t>
            </a:r>
          </a:p>
        </p:txBody>
      </p:sp>
      <p:sp>
        <p:nvSpPr>
          <p:cNvPr id="43" name="Rectangle 28"/>
          <p:cNvSpPr>
            <a:spLocks noChangeArrowheads="1"/>
          </p:cNvSpPr>
          <p:nvPr/>
        </p:nvSpPr>
        <p:spPr bwMode="auto">
          <a:xfrm>
            <a:off x="4716463" y="2636838"/>
            <a:ext cx="503237" cy="2159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VE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4" name="Text Box 27"/>
          <p:cNvSpPr txBox="1">
            <a:spLocks noChangeArrowheads="1"/>
          </p:cNvSpPr>
          <p:nvPr/>
        </p:nvSpPr>
        <p:spPr bwMode="auto">
          <a:xfrm>
            <a:off x="4277601" y="2487403"/>
            <a:ext cx="958917" cy="461665"/>
          </a:xfrm>
          <a:prstGeom prst="rect">
            <a:avLst/>
          </a:prstGeom>
          <a:solidFill>
            <a:srgbClr val="FFC1C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0" i="0" u="none" strike="noStrike" kern="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13</a:t>
            </a:r>
            <a:r>
              <a:rPr kumimoji="0" lang="es-E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CO</a:t>
            </a:r>
            <a:r>
              <a:rPr kumimoji="0" lang="es-ES" sz="2400" b="0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2</a:t>
            </a: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7620000" y="663608"/>
            <a:ext cx="981782" cy="307777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r>
              <a:rPr lang="es-ES" sz="1400" b="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H.</a:t>
            </a:r>
            <a:r>
              <a:rPr lang="es-ES" sz="1400" b="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400" b="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pylori</a:t>
            </a:r>
            <a:endParaRPr lang="es-ES" sz="1400" b="0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" name="Rectángulo 4"/>
          <p:cNvSpPr/>
          <p:nvPr/>
        </p:nvSpPr>
        <p:spPr bwMode="auto">
          <a:xfrm>
            <a:off x="7492172" y="2949068"/>
            <a:ext cx="618719" cy="283407"/>
          </a:xfrm>
          <a:prstGeom prst="rect">
            <a:avLst/>
          </a:prstGeom>
          <a:solidFill>
            <a:srgbClr val="FFC1C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7384589" y="2843126"/>
            <a:ext cx="8338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ureasa</a:t>
            </a:r>
            <a:endParaRPr lang="es-VE" dirty="0"/>
          </a:p>
        </p:txBody>
      </p:sp>
      <p:sp>
        <p:nvSpPr>
          <p:cNvPr id="45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2005489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2" grpId="0"/>
      <p:bldP spid="33" grpId="0"/>
      <p:bldP spid="34" grpId="0" animBg="1"/>
      <p:bldP spid="42" grpId="0" animBg="1"/>
      <p:bldP spid="44" grpId="0" animBg="1"/>
      <p:bldP spid="6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42" name="Picture 2" descr="rojoHpilori inyecta CagA en huesped"/>
          <p:cNvPicPr>
            <a:picLocks noChangeAspect="1" noChangeArrowheads="1"/>
          </p:cNvPicPr>
          <p:nvPr/>
        </p:nvPicPr>
        <p:blipFill>
          <a:blip r:embed="rId2">
            <a:lum bright="-12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94" t="7613" r="4889"/>
          <a:stretch>
            <a:fillRect/>
          </a:stretch>
        </p:blipFill>
        <p:spPr bwMode="auto">
          <a:xfrm>
            <a:off x="1116013" y="595313"/>
            <a:ext cx="6408737" cy="5641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6243" name="Text Box 3"/>
          <p:cNvSpPr txBox="1">
            <a:spLocks noChangeArrowheads="1"/>
          </p:cNvSpPr>
          <p:nvPr/>
        </p:nvSpPr>
        <p:spPr bwMode="auto">
          <a:xfrm>
            <a:off x="3348038" y="5300663"/>
            <a:ext cx="4475162" cy="946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0">
                <a:effectLst/>
              </a:rPr>
              <a:t>Sistema bacterial de secreción tipo IV</a:t>
            </a:r>
          </a:p>
          <a:p>
            <a:pPr algn="l"/>
            <a:r>
              <a:rPr lang="es-ES_tradnl" sz="1800" b="0">
                <a:effectLst/>
              </a:rPr>
              <a:t>La bacteria inyecta proteínas virulentas </a:t>
            </a:r>
          </a:p>
          <a:p>
            <a:pPr algn="l"/>
            <a:r>
              <a:rPr lang="es-ES_tradnl" sz="2000">
                <a:effectLst/>
              </a:rPr>
              <a:t>CagA </a:t>
            </a:r>
            <a:r>
              <a:rPr lang="es-ES_tradnl" sz="1800" b="0">
                <a:effectLst/>
              </a:rPr>
              <a:t>a través de un </a:t>
            </a:r>
            <a:r>
              <a:rPr lang="es-ES_tradnl" sz="1800" b="0" i="1">
                <a:effectLst/>
              </a:rPr>
              <a:t>pilum</a:t>
            </a:r>
          </a:p>
        </p:txBody>
      </p:sp>
      <p:sp>
        <p:nvSpPr>
          <p:cNvPr id="266244" name="Text Box 4"/>
          <p:cNvSpPr txBox="1">
            <a:spLocks noChangeArrowheads="1"/>
          </p:cNvSpPr>
          <p:nvPr/>
        </p:nvSpPr>
        <p:spPr bwMode="auto">
          <a:xfrm>
            <a:off x="7429225" y="741254"/>
            <a:ext cx="1205779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>
                <a:effectLst/>
              </a:rPr>
              <a:t>Patogenia</a:t>
            </a:r>
          </a:p>
          <a:p>
            <a:r>
              <a:rPr lang="es-ES_tradnl" sz="1800" b="0" i="1">
                <a:effectLst/>
              </a:rPr>
              <a:t>H. pylori</a:t>
            </a:r>
          </a:p>
        </p:txBody>
      </p:sp>
      <p:sp>
        <p:nvSpPr>
          <p:cNvPr id="266246" name="Text Box 6"/>
          <p:cNvSpPr txBox="1">
            <a:spLocks noChangeArrowheads="1"/>
          </p:cNvSpPr>
          <p:nvPr/>
        </p:nvSpPr>
        <p:spPr bwMode="auto">
          <a:xfrm>
            <a:off x="806436" y="4221163"/>
            <a:ext cx="1119217" cy="369332"/>
          </a:xfrm>
          <a:prstGeom prst="rect">
            <a:avLst/>
          </a:prstGeom>
          <a:solidFill>
            <a:srgbClr val="FFCC66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sz="1800" dirty="0" smtClean="0">
                <a:effectLst/>
              </a:rPr>
              <a:t>Bacteria</a:t>
            </a:r>
            <a:endParaRPr lang="es-ES_tradnl" sz="1800" dirty="0">
              <a:effectLst/>
            </a:endParaRPr>
          </a:p>
        </p:txBody>
      </p:sp>
      <p:sp>
        <p:nvSpPr>
          <p:cNvPr id="266247" name="Text Box 7"/>
          <p:cNvSpPr txBox="1">
            <a:spLocks noChangeArrowheads="1"/>
          </p:cNvSpPr>
          <p:nvPr/>
        </p:nvSpPr>
        <p:spPr bwMode="auto">
          <a:xfrm>
            <a:off x="1187450" y="3054918"/>
            <a:ext cx="938212" cy="5175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1400" dirty="0">
                <a:effectLst/>
              </a:rPr>
              <a:t>Célula </a:t>
            </a:r>
          </a:p>
          <a:p>
            <a:r>
              <a:rPr lang="es-ES_tradnl" sz="1400" dirty="0">
                <a:effectLst/>
              </a:rPr>
              <a:t>huésped</a:t>
            </a:r>
          </a:p>
        </p:txBody>
      </p:sp>
      <p:sp>
        <p:nvSpPr>
          <p:cNvPr id="266249" name="Text Box 9"/>
          <p:cNvSpPr txBox="1">
            <a:spLocks noChangeArrowheads="1"/>
          </p:cNvSpPr>
          <p:nvPr/>
        </p:nvSpPr>
        <p:spPr bwMode="auto">
          <a:xfrm>
            <a:off x="7751195" y="2654300"/>
            <a:ext cx="1008063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2000" b="0" i="1" dirty="0" err="1">
                <a:effectLst/>
              </a:rPr>
              <a:t>pilum</a:t>
            </a:r>
            <a:endParaRPr lang="es-ES_tradnl" sz="2000" b="0" i="1" dirty="0">
              <a:effectLst/>
            </a:endParaRPr>
          </a:p>
        </p:txBody>
      </p:sp>
      <p:sp>
        <p:nvSpPr>
          <p:cNvPr id="266251" name="Text Box 11"/>
          <p:cNvSpPr txBox="1">
            <a:spLocks noChangeArrowheads="1"/>
          </p:cNvSpPr>
          <p:nvPr/>
        </p:nvSpPr>
        <p:spPr bwMode="auto">
          <a:xfrm>
            <a:off x="7677250" y="1454998"/>
            <a:ext cx="936625" cy="466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CagA</a:t>
            </a:r>
          </a:p>
        </p:txBody>
      </p:sp>
      <p:sp>
        <p:nvSpPr>
          <p:cNvPr id="266252" name="Text Box 12"/>
          <p:cNvSpPr txBox="1">
            <a:spLocks noChangeArrowheads="1"/>
          </p:cNvSpPr>
          <p:nvPr/>
        </p:nvSpPr>
        <p:spPr bwMode="auto">
          <a:xfrm>
            <a:off x="395288" y="5492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6796" dir="15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66254" name="Oval 14"/>
          <p:cNvSpPr>
            <a:spLocks noChangeArrowheads="1"/>
          </p:cNvSpPr>
          <p:nvPr/>
        </p:nvSpPr>
        <p:spPr bwMode="auto">
          <a:xfrm>
            <a:off x="4211638" y="4292600"/>
            <a:ext cx="1081087" cy="576263"/>
          </a:xfrm>
          <a:prstGeom prst="ellipse">
            <a:avLst/>
          </a:prstGeom>
          <a:noFill/>
          <a:ln w="38100">
            <a:solidFill>
              <a:srgbClr val="FF006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6255" name="Oval 15"/>
          <p:cNvSpPr>
            <a:spLocks noChangeArrowheads="1"/>
          </p:cNvSpPr>
          <p:nvPr/>
        </p:nvSpPr>
        <p:spPr bwMode="auto">
          <a:xfrm>
            <a:off x="5292725" y="1268413"/>
            <a:ext cx="863600" cy="576262"/>
          </a:xfrm>
          <a:prstGeom prst="ellipse">
            <a:avLst/>
          </a:prstGeom>
          <a:noFill/>
          <a:ln w="38100">
            <a:solidFill>
              <a:srgbClr val="FF006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6256" name="Rectangle 16"/>
          <p:cNvSpPr>
            <a:spLocks noChangeArrowheads="1"/>
          </p:cNvSpPr>
          <p:nvPr/>
        </p:nvSpPr>
        <p:spPr bwMode="auto">
          <a:xfrm>
            <a:off x="2268538" y="4724400"/>
            <a:ext cx="79057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6257" name="Rectangle 17"/>
          <p:cNvSpPr>
            <a:spLocks noChangeArrowheads="1"/>
          </p:cNvSpPr>
          <p:nvPr/>
        </p:nvSpPr>
        <p:spPr bwMode="auto">
          <a:xfrm>
            <a:off x="4067175" y="1628775"/>
            <a:ext cx="720725" cy="215900"/>
          </a:xfrm>
          <a:prstGeom prst="rect">
            <a:avLst/>
          </a:prstGeom>
          <a:solidFill>
            <a:srgbClr val="22226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6258" name="Rectangle 18"/>
          <p:cNvSpPr>
            <a:spLocks noChangeArrowheads="1"/>
          </p:cNvSpPr>
          <p:nvPr/>
        </p:nvSpPr>
        <p:spPr bwMode="auto">
          <a:xfrm>
            <a:off x="6516688" y="3068638"/>
            <a:ext cx="576262" cy="10080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6259" name="Rectangle 19"/>
          <p:cNvSpPr>
            <a:spLocks noChangeArrowheads="1"/>
          </p:cNvSpPr>
          <p:nvPr/>
        </p:nvSpPr>
        <p:spPr bwMode="auto">
          <a:xfrm>
            <a:off x="6372225" y="3573463"/>
            <a:ext cx="215900" cy="10080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6260" name="Rectangle 20"/>
          <p:cNvSpPr>
            <a:spLocks noChangeArrowheads="1"/>
          </p:cNvSpPr>
          <p:nvPr/>
        </p:nvSpPr>
        <p:spPr bwMode="auto">
          <a:xfrm>
            <a:off x="5651500" y="4365625"/>
            <a:ext cx="7207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6261" name="Oval 21"/>
          <p:cNvSpPr>
            <a:spLocks noChangeArrowheads="1"/>
          </p:cNvSpPr>
          <p:nvPr/>
        </p:nvSpPr>
        <p:spPr bwMode="auto">
          <a:xfrm>
            <a:off x="7019925" y="3141663"/>
            <a:ext cx="288925" cy="5032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6262" name="Line 22"/>
          <p:cNvSpPr>
            <a:spLocks noChangeShapeType="1"/>
          </p:cNvSpPr>
          <p:nvPr/>
        </p:nvSpPr>
        <p:spPr bwMode="auto">
          <a:xfrm flipH="1">
            <a:off x="5940152" y="3213100"/>
            <a:ext cx="540022" cy="1655763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66264" name="Text Box 24"/>
          <p:cNvSpPr txBox="1">
            <a:spLocks noChangeArrowheads="1"/>
          </p:cNvSpPr>
          <p:nvPr/>
        </p:nvSpPr>
        <p:spPr bwMode="auto">
          <a:xfrm>
            <a:off x="1187450" y="1125538"/>
            <a:ext cx="7270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>
                <a:solidFill>
                  <a:schemeClr val="bg1"/>
                </a:solidFill>
                <a:effectLst/>
              </a:rPr>
              <a:t>CagA</a:t>
            </a:r>
          </a:p>
        </p:txBody>
      </p:sp>
      <p:sp>
        <p:nvSpPr>
          <p:cNvPr id="266265" name="Rectangle 25"/>
          <p:cNvSpPr>
            <a:spLocks noChangeArrowheads="1"/>
          </p:cNvSpPr>
          <p:nvPr/>
        </p:nvSpPr>
        <p:spPr bwMode="auto">
          <a:xfrm>
            <a:off x="1258888" y="765175"/>
            <a:ext cx="144462" cy="14287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6266" name="Text Box 26"/>
          <p:cNvSpPr txBox="1">
            <a:spLocks noChangeArrowheads="1"/>
          </p:cNvSpPr>
          <p:nvPr/>
        </p:nvSpPr>
        <p:spPr bwMode="auto">
          <a:xfrm>
            <a:off x="2195513" y="2205038"/>
            <a:ext cx="896937" cy="3048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 dirty="0">
                <a:solidFill>
                  <a:schemeClr val="bg1"/>
                </a:solidFill>
                <a:effectLst/>
              </a:rPr>
              <a:t>bacteria</a:t>
            </a:r>
          </a:p>
        </p:txBody>
      </p:sp>
      <p:sp>
        <p:nvSpPr>
          <p:cNvPr id="266267" name="Rectangle 27"/>
          <p:cNvSpPr>
            <a:spLocks noChangeArrowheads="1"/>
          </p:cNvSpPr>
          <p:nvPr/>
        </p:nvSpPr>
        <p:spPr bwMode="auto">
          <a:xfrm>
            <a:off x="3276600" y="692150"/>
            <a:ext cx="2159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6269" name="Oval 29"/>
          <p:cNvSpPr>
            <a:spLocks noChangeArrowheads="1"/>
          </p:cNvSpPr>
          <p:nvPr/>
        </p:nvSpPr>
        <p:spPr bwMode="auto">
          <a:xfrm>
            <a:off x="4356100" y="4437063"/>
            <a:ext cx="503238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6270" name="Oval 30"/>
          <p:cNvSpPr>
            <a:spLocks noChangeArrowheads="1"/>
          </p:cNvSpPr>
          <p:nvPr/>
        </p:nvSpPr>
        <p:spPr bwMode="auto">
          <a:xfrm>
            <a:off x="5435600" y="1412875"/>
            <a:ext cx="576263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6271" name="Text Box 31"/>
          <p:cNvSpPr txBox="1">
            <a:spLocks noChangeArrowheads="1"/>
          </p:cNvSpPr>
          <p:nvPr/>
        </p:nvSpPr>
        <p:spPr bwMode="auto">
          <a:xfrm>
            <a:off x="4232275" y="4437063"/>
            <a:ext cx="6794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CagA</a:t>
            </a:r>
          </a:p>
        </p:txBody>
      </p:sp>
      <p:sp>
        <p:nvSpPr>
          <p:cNvPr id="266272" name="Text Box 32"/>
          <p:cNvSpPr txBox="1">
            <a:spLocks noChangeArrowheads="1"/>
          </p:cNvSpPr>
          <p:nvPr/>
        </p:nvSpPr>
        <p:spPr bwMode="auto">
          <a:xfrm>
            <a:off x="5364163" y="1363663"/>
            <a:ext cx="6794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CagA</a:t>
            </a:r>
          </a:p>
        </p:txBody>
      </p:sp>
      <p:sp>
        <p:nvSpPr>
          <p:cNvPr id="266274" name="Text Box 34"/>
          <p:cNvSpPr txBox="1">
            <a:spLocks noChangeArrowheads="1"/>
          </p:cNvSpPr>
          <p:nvPr/>
        </p:nvSpPr>
        <p:spPr bwMode="auto">
          <a:xfrm>
            <a:off x="708025" y="5492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6796" dir="15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cxnSp>
        <p:nvCxnSpPr>
          <p:cNvPr id="3" name="2 Conector recto"/>
          <p:cNvCxnSpPr/>
          <p:nvPr/>
        </p:nvCxnSpPr>
        <p:spPr bwMode="auto">
          <a:xfrm flipV="1">
            <a:off x="2483768" y="1933575"/>
            <a:ext cx="1080120" cy="1459706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" name="5 Conector recto"/>
          <p:cNvCxnSpPr/>
          <p:nvPr/>
        </p:nvCxnSpPr>
        <p:spPr bwMode="auto">
          <a:xfrm>
            <a:off x="2268538" y="4293022"/>
            <a:ext cx="2879526" cy="720303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8 Elipse"/>
          <p:cNvSpPr/>
          <p:nvPr/>
        </p:nvSpPr>
        <p:spPr bwMode="auto">
          <a:xfrm>
            <a:off x="3275856" y="930275"/>
            <a:ext cx="4175869" cy="408305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66263" name="Text Box 23"/>
          <p:cNvSpPr txBox="1">
            <a:spLocks noChangeArrowheads="1"/>
          </p:cNvSpPr>
          <p:nvPr/>
        </p:nvSpPr>
        <p:spPr bwMode="auto">
          <a:xfrm rot="848569">
            <a:off x="6226533" y="4111674"/>
            <a:ext cx="1221809" cy="400110"/>
          </a:xfrm>
          <a:prstGeom prst="rect">
            <a:avLst/>
          </a:prstGeom>
          <a:solidFill>
            <a:srgbClr val="FFCC66"/>
          </a:soli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2000">
                <a:effectLst/>
              </a:rPr>
              <a:t>Bacteria</a:t>
            </a:r>
          </a:p>
        </p:txBody>
      </p:sp>
      <p:sp>
        <p:nvSpPr>
          <p:cNvPr id="266250" name="Line 10"/>
          <p:cNvSpPr>
            <a:spLocks noChangeShapeType="1"/>
          </p:cNvSpPr>
          <p:nvPr/>
        </p:nvSpPr>
        <p:spPr bwMode="auto">
          <a:xfrm flipH="1">
            <a:off x="5580061" y="2852738"/>
            <a:ext cx="21605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66248" name="Text Box 8"/>
          <p:cNvSpPr txBox="1">
            <a:spLocks noChangeArrowheads="1"/>
          </p:cNvSpPr>
          <p:nvPr/>
        </p:nvSpPr>
        <p:spPr bwMode="auto">
          <a:xfrm>
            <a:off x="3700688" y="981075"/>
            <a:ext cx="1069524" cy="646331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1800" dirty="0">
                <a:effectLst/>
              </a:rPr>
              <a:t>Célula </a:t>
            </a:r>
          </a:p>
          <a:p>
            <a:r>
              <a:rPr lang="es-ES_tradnl" sz="1800" dirty="0">
                <a:effectLst/>
              </a:rPr>
              <a:t>huésped</a:t>
            </a:r>
          </a:p>
        </p:txBody>
      </p:sp>
      <p:sp>
        <p:nvSpPr>
          <p:cNvPr id="36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2017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37" name="Text Box 6"/>
          <p:cNvSpPr txBox="1">
            <a:spLocks noChangeArrowheads="1"/>
          </p:cNvSpPr>
          <p:nvPr/>
        </p:nvSpPr>
        <p:spPr bwMode="auto">
          <a:xfrm>
            <a:off x="6676090" y="333424"/>
            <a:ext cx="1927131" cy="338554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dirty="0" smtClean="0">
                <a:effectLst/>
              </a:rPr>
              <a:t>2. Úlcera </a:t>
            </a:r>
            <a:r>
              <a:rPr lang="es-ES" dirty="0">
                <a:effectLst/>
              </a:rPr>
              <a:t>péptica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8" dur="2000" fill="hold"/>
                                        <p:tgtEl>
                                          <p:spTgt spid="2662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0" dur="2000" fill="hold"/>
                                        <p:tgtEl>
                                          <p:spTgt spid="2662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46" grpId="0" animBg="1"/>
      <p:bldP spid="266249" grpId="0" animBg="1"/>
      <p:bldP spid="266254" grpId="0" animBg="1"/>
      <p:bldP spid="266254" grpId="1" animBg="1"/>
      <p:bldP spid="266255" grpId="0" animBg="1"/>
      <p:bldP spid="266255" grpId="1" animBg="1"/>
      <p:bldP spid="266262" grpId="0" animBg="1"/>
      <p:bldP spid="266263" grpId="0" animBg="1"/>
      <p:bldP spid="266250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7266" name="Picture 2" descr="junc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67" t="12109"/>
          <a:stretch>
            <a:fillRect/>
          </a:stretch>
        </p:blipFill>
        <p:spPr bwMode="auto">
          <a:xfrm>
            <a:off x="871538" y="2832254"/>
            <a:ext cx="3904297" cy="376539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7267" name="Picture 3" descr="ZO1 rojo yCagA verd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04" t="3806" r="4971" b="63724"/>
          <a:stretch>
            <a:fillRect/>
          </a:stretch>
        </p:blipFill>
        <p:spPr bwMode="auto">
          <a:xfrm>
            <a:off x="5048284" y="1513681"/>
            <a:ext cx="3220782" cy="509523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7268" name="Text Box 4"/>
          <p:cNvSpPr txBox="1">
            <a:spLocks noChangeArrowheads="1"/>
          </p:cNvSpPr>
          <p:nvPr/>
        </p:nvSpPr>
        <p:spPr bwMode="auto">
          <a:xfrm>
            <a:off x="5970588" y="1851025"/>
            <a:ext cx="1584325" cy="6413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1800" b="0">
                <a:effectLst/>
              </a:rPr>
              <a:t>CagA verde</a:t>
            </a:r>
          </a:p>
          <a:p>
            <a:r>
              <a:rPr lang="es-ES_tradnl" sz="1800" b="0">
                <a:effectLst/>
              </a:rPr>
              <a:t>ZO1 rojo</a:t>
            </a:r>
          </a:p>
        </p:txBody>
      </p:sp>
      <p:pic>
        <p:nvPicPr>
          <p:cNvPr id="267269" name="Picture 5" descr="001%20-%20zonula%20adherens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538" y="582064"/>
            <a:ext cx="3932677" cy="207064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7270" name="Oval 6"/>
          <p:cNvSpPr>
            <a:spLocks noChangeArrowheads="1"/>
          </p:cNvSpPr>
          <p:nvPr/>
        </p:nvSpPr>
        <p:spPr bwMode="auto">
          <a:xfrm>
            <a:off x="1158875" y="830263"/>
            <a:ext cx="1439863" cy="1366837"/>
          </a:xfrm>
          <a:prstGeom prst="ellips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7271" name="Oval 7"/>
          <p:cNvSpPr>
            <a:spLocks noChangeArrowheads="1"/>
          </p:cNvSpPr>
          <p:nvPr/>
        </p:nvSpPr>
        <p:spPr bwMode="auto">
          <a:xfrm>
            <a:off x="1042988" y="4292600"/>
            <a:ext cx="1657350" cy="1439863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7272" name="Text Box 8"/>
          <p:cNvSpPr txBox="1">
            <a:spLocks noChangeArrowheads="1"/>
          </p:cNvSpPr>
          <p:nvPr/>
        </p:nvSpPr>
        <p:spPr bwMode="auto">
          <a:xfrm>
            <a:off x="6366314" y="678540"/>
            <a:ext cx="2276229" cy="36933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_tradnl" sz="1800" b="0" dirty="0" smtClean="0">
                <a:effectLst/>
              </a:rPr>
              <a:t>Patogenia </a:t>
            </a:r>
            <a:r>
              <a:rPr lang="es-ES_tradnl" sz="1800" b="0" i="1" dirty="0" smtClean="0">
                <a:effectLst/>
              </a:rPr>
              <a:t>H</a:t>
            </a:r>
            <a:r>
              <a:rPr lang="es-ES_tradnl" sz="1800" b="0" i="1" dirty="0">
                <a:effectLst/>
              </a:rPr>
              <a:t>. pylori</a:t>
            </a:r>
          </a:p>
        </p:txBody>
      </p:sp>
      <p:sp>
        <p:nvSpPr>
          <p:cNvPr id="267275" name="Text Box 11"/>
          <p:cNvSpPr txBox="1">
            <a:spLocks noChangeArrowheads="1"/>
          </p:cNvSpPr>
          <p:nvPr/>
        </p:nvSpPr>
        <p:spPr bwMode="auto">
          <a:xfrm>
            <a:off x="2433638" y="549275"/>
            <a:ext cx="2457450" cy="366713"/>
          </a:xfrm>
          <a:prstGeom prst="rect">
            <a:avLst/>
          </a:prstGeom>
          <a:solidFill>
            <a:srgbClr val="BBE0E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 dirty="0"/>
              <a:t>Unión estrecha apical</a:t>
            </a:r>
          </a:p>
        </p:txBody>
      </p:sp>
      <p:sp>
        <p:nvSpPr>
          <p:cNvPr id="267278" name="Text Box 14"/>
          <p:cNvSpPr txBox="1">
            <a:spLocks noChangeArrowheads="1"/>
          </p:cNvSpPr>
          <p:nvPr/>
        </p:nvSpPr>
        <p:spPr bwMode="auto">
          <a:xfrm>
            <a:off x="5343941" y="621516"/>
            <a:ext cx="780984" cy="769441"/>
          </a:xfrm>
          <a:prstGeom prst="rect">
            <a:avLst/>
          </a:prstGeom>
          <a:noFill/>
          <a:ln>
            <a:noFill/>
          </a:ln>
          <a:effectLst>
            <a:outerShdw dist="56796" dir="15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67279" name="Oval 15"/>
          <p:cNvSpPr>
            <a:spLocks noChangeArrowheads="1"/>
          </p:cNvSpPr>
          <p:nvPr/>
        </p:nvSpPr>
        <p:spPr bwMode="auto">
          <a:xfrm>
            <a:off x="5911598" y="3203258"/>
            <a:ext cx="1511300" cy="1008062"/>
          </a:xfrm>
          <a:prstGeom prst="ellipse">
            <a:avLst/>
          </a:prstGeom>
          <a:noFill/>
          <a:ln w="9525" algn="ctr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6692460" y="243510"/>
            <a:ext cx="1927131" cy="338554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dirty="0" smtClean="0">
                <a:effectLst/>
              </a:rPr>
              <a:t>2. Úlcera </a:t>
            </a:r>
            <a:r>
              <a:rPr lang="es-ES" dirty="0">
                <a:effectLst/>
              </a:rPr>
              <a:t>péptica</a:t>
            </a: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6384801" y="6597650"/>
            <a:ext cx="234872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8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8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8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672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2672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7270" grpId="0" animBg="1"/>
      <p:bldP spid="267271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8290" name="Picture 2" descr="c expresasnCagA verde, rojoa ctin azul nucle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04" b="58612"/>
          <a:stretch>
            <a:fillRect/>
          </a:stretch>
        </p:blipFill>
        <p:spPr bwMode="auto">
          <a:xfrm>
            <a:off x="238449" y="152127"/>
            <a:ext cx="5037265" cy="4538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8291" name="Picture 3" descr="c expresasnCagA verde, rojoa ctin azul nucle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4" t="41388" r="48256" b="-165"/>
          <a:stretch>
            <a:fillRect/>
          </a:stretch>
        </p:blipFill>
        <p:spPr bwMode="auto">
          <a:xfrm>
            <a:off x="6259750" y="152127"/>
            <a:ext cx="2441698" cy="6222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8292" name="Text Box 4"/>
          <p:cNvSpPr txBox="1">
            <a:spLocks noChangeArrowheads="1"/>
          </p:cNvSpPr>
          <p:nvPr/>
        </p:nvSpPr>
        <p:spPr bwMode="auto">
          <a:xfrm>
            <a:off x="5270738" y="1706305"/>
            <a:ext cx="989012" cy="155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b="0" dirty="0" err="1"/>
              <a:t>CagA</a:t>
            </a:r>
            <a:r>
              <a:rPr lang="es-ES_tradnl" b="0" dirty="0">
                <a:effectLst/>
              </a:rPr>
              <a:t> </a:t>
            </a:r>
          </a:p>
          <a:p>
            <a:r>
              <a:rPr lang="es-ES_tradnl" b="0" i="1" dirty="0">
                <a:effectLst/>
              </a:rPr>
              <a:t>verde</a:t>
            </a:r>
          </a:p>
          <a:p>
            <a:r>
              <a:rPr lang="es-ES_tradnl" b="0" dirty="0"/>
              <a:t>Actina </a:t>
            </a:r>
          </a:p>
          <a:p>
            <a:r>
              <a:rPr lang="es-ES_tradnl" b="0" i="1" dirty="0">
                <a:effectLst/>
              </a:rPr>
              <a:t>rojo</a:t>
            </a:r>
          </a:p>
          <a:p>
            <a:r>
              <a:rPr lang="es-ES_tradnl" b="0" dirty="0"/>
              <a:t>Núcleos </a:t>
            </a:r>
          </a:p>
          <a:p>
            <a:r>
              <a:rPr lang="es-ES_tradnl" b="0" i="1" dirty="0">
                <a:effectLst/>
              </a:rPr>
              <a:t>azul</a:t>
            </a:r>
          </a:p>
        </p:txBody>
      </p:sp>
      <p:sp>
        <p:nvSpPr>
          <p:cNvPr id="268293" name="Text Box 5"/>
          <p:cNvSpPr txBox="1">
            <a:spLocks noChangeArrowheads="1"/>
          </p:cNvSpPr>
          <p:nvPr/>
        </p:nvSpPr>
        <p:spPr bwMode="auto">
          <a:xfrm>
            <a:off x="2124075" y="4827588"/>
            <a:ext cx="3894015" cy="153888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0" dirty="0" err="1">
                <a:effectLst/>
              </a:rPr>
              <a:t>CagA</a:t>
            </a:r>
            <a:r>
              <a:rPr lang="es-ES_tradnl" sz="1800" b="0" dirty="0">
                <a:effectLst/>
              </a:rPr>
              <a:t> se coloca en U. Estrechas</a:t>
            </a:r>
          </a:p>
          <a:p>
            <a:pPr algn="l"/>
            <a:r>
              <a:rPr lang="es-ES_tradnl" sz="1800" b="0" dirty="0">
                <a:effectLst/>
              </a:rPr>
              <a:t>y altera </a:t>
            </a:r>
            <a:r>
              <a:rPr lang="es-ES_tradnl" sz="1800" b="0" dirty="0" err="1">
                <a:effectLst/>
              </a:rPr>
              <a:t>citoesqueleto</a:t>
            </a:r>
            <a:endParaRPr lang="es-ES_tradnl" sz="1800" b="0" dirty="0">
              <a:effectLst/>
            </a:endParaRPr>
          </a:p>
          <a:p>
            <a:pPr algn="l"/>
            <a:endParaRPr lang="es-ES_tradnl" sz="1000" b="0" dirty="0">
              <a:effectLst/>
            </a:endParaRPr>
          </a:p>
          <a:p>
            <a:pPr algn="l"/>
            <a:r>
              <a:rPr lang="es-ES_tradnl" sz="2400" dirty="0">
                <a:solidFill>
                  <a:srgbClr val="C00000"/>
                </a:solidFill>
              </a:rPr>
              <a:t>¡Hace </a:t>
            </a:r>
            <a:r>
              <a:rPr lang="es-ES_tradnl" sz="2400" u="sng" dirty="0">
                <a:solidFill>
                  <a:srgbClr val="C00000"/>
                </a:solidFill>
              </a:rPr>
              <a:t>perder</a:t>
            </a:r>
            <a:r>
              <a:rPr lang="es-ES_tradnl" sz="2400" dirty="0">
                <a:solidFill>
                  <a:srgbClr val="C00000"/>
                </a:solidFill>
              </a:rPr>
              <a:t> la </a:t>
            </a:r>
            <a:endParaRPr lang="es-ES_tradnl" sz="2400" dirty="0" smtClean="0">
              <a:solidFill>
                <a:srgbClr val="C00000"/>
              </a:solidFill>
            </a:endParaRPr>
          </a:p>
          <a:p>
            <a:pPr algn="l"/>
            <a:r>
              <a:rPr lang="es-ES_tradnl" sz="2400" dirty="0" smtClean="0">
                <a:solidFill>
                  <a:srgbClr val="C00000"/>
                </a:solidFill>
              </a:rPr>
              <a:t>polaridad de </a:t>
            </a:r>
            <a:r>
              <a:rPr lang="es-ES_tradnl" sz="2400" dirty="0">
                <a:solidFill>
                  <a:srgbClr val="C00000"/>
                </a:solidFill>
              </a:rPr>
              <a:t>c. </a:t>
            </a:r>
            <a:r>
              <a:rPr lang="es-ES_tradnl" sz="2400" dirty="0" smtClean="0">
                <a:solidFill>
                  <a:srgbClr val="C00000"/>
                </a:solidFill>
              </a:rPr>
              <a:t>epitelial</a:t>
            </a:r>
            <a:r>
              <a:rPr lang="es-ES_tradnl" sz="2400" dirty="0">
                <a:solidFill>
                  <a:srgbClr val="C00000"/>
                </a:solidFill>
              </a:rPr>
              <a:t>!!</a:t>
            </a:r>
          </a:p>
        </p:txBody>
      </p:sp>
      <p:sp>
        <p:nvSpPr>
          <p:cNvPr id="268294" name="Text Box 6"/>
          <p:cNvSpPr txBox="1">
            <a:spLocks noChangeArrowheads="1"/>
          </p:cNvSpPr>
          <p:nvPr/>
        </p:nvSpPr>
        <p:spPr bwMode="auto">
          <a:xfrm>
            <a:off x="676636" y="4854224"/>
            <a:ext cx="1205779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1800" b="0">
                <a:effectLst/>
              </a:rPr>
              <a:t>Patogenia</a:t>
            </a:r>
          </a:p>
          <a:p>
            <a:r>
              <a:rPr lang="es-ES_tradnl" sz="1800" b="0" i="1">
                <a:effectLst/>
              </a:rPr>
              <a:t>H. pylori</a:t>
            </a:r>
          </a:p>
        </p:txBody>
      </p:sp>
      <p:sp>
        <p:nvSpPr>
          <p:cNvPr id="268299" name="Text Box 11"/>
          <p:cNvSpPr txBox="1">
            <a:spLocks noChangeArrowheads="1"/>
          </p:cNvSpPr>
          <p:nvPr/>
        </p:nvSpPr>
        <p:spPr bwMode="auto">
          <a:xfrm>
            <a:off x="657636" y="5443088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56796" dir="15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6829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682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682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8293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6424583" y="239931"/>
            <a:ext cx="1927131" cy="338554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dirty="0" smtClean="0">
                <a:effectLst/>
              </a:rPr>
              <a:t>2. Úlcera </a:t>
            </a:r>
            <a:r>
              <a:rPr lang="es-ES" dirty="0">
                <a:effectLst/>
              </a:rPr>
              <a:t>péptica</a:t>
            </a:r>
          </a:p>
        </p:txBody>
      </p:sp>
      <p:pic>
        <p:nvPicPr>
          <p:cNvPr id="14" name="Picture 4" descr="tipo secrec IV Hpylori"/>
          <p:cNvPicPr>
            <a:picLocks noChangeAspect="1" noChangeArrowheads="1"/>
          </p:cNvPicPr>
          <p:nvPr/>
        </p:nvPicPr>
        <p:blipFill>
          <a:blip r:embed="rId2">
            <a:lum bright="-12000" contrast="18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77" t="2832" r="32367" b="55238"/>
          <a:stretch>
            <a:fillRect/>
          </a:stretch>
        </p:blipFill>
        <p:spPr bwMode="auto">
          <a:xfrm>
            <a:off x="827088" y="1125538"/>
            <a:ext cx="7561262" cy="462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Oval 5"/>
          <p:cNvSpPr>
            <a:spLocks noChangeArrowheads="1"/>
          </p:cNvSpPr>
          <p:nvPr/>
        </p:nvSpPr>
        <p:spPr bwMode="auto">
          <a:xfrm>
            <a:off x="3708400" y="2420938"/>
            <a:ext cx="719138" cy="647700"/>
          </a:xfrm>
          <a:prstGeom prst="ellips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VE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6206341" y="703184"/>
            <a:ext cx="2182009" cy="369332"/>
          </a:xfrm>
          <a:prstGeom prst="rect">
            <a:avLst/>
          </a:prstGeom>
          <a:solidFill>
            <a:srgbClr val="BBE0E3"/>
          </a:solidFill>
          <a:ln w="28575">
            <a:solidFill>
              <a:srgbClr val="0099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Patogenia</a:t>
            </a:r>
            <a:r>
              <a:rPr kumimoji="0" lang="es-ES_tradnl" sz="18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es-ES_tradnl" sz="18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H. pylori</a:t>
            </a:r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973138" y="2847975"/>
            <a:ext cx="1582737" cy="58102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Reclutamiento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ZO1 y JAM</a:t>
            </a:r>
          </a:p>
        </p:txBody>
      </p:sp>
      <p:sp>
        <p:nvSpPr>
          <p:cNvPr id="18" name="Oval 13"/>
          <p:cNvSpPr>
            <a:spLocks noChangeArrowheads="1"/>
          </p:cNvSpPr>
          <p:nvPr/>
        </p:nvSpPr>
        <p:spPr bwMode="auto">
          <a:xfrm>
            <a:off x="3563938" y="4005263"/>
            <a:ext cx="1008062" cy="647700"/>
          </a:xfrm>
          <a:prstGeom prst="ellips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VE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9" name="Text Box 14"/>
          <p:cNvSpPr txBox="1">
            <a:spLocks noChangeArrowheads="1"/>
          </p:cNvSpPr>
          <p:nvPr/>
        </p:nvSpPr>
        <p:spPr bwMode="auto">
          <a:xfrm>
            <a:off x="971551" y="1524000"/>
            <a:ext cx="1639888" cy="120032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Formación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Complejo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Unión apical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aberrante</a:t>
            </a:r>
          </a:p>
        </p:txBody>
      </p:sp>
      <p:sp>
        <p:nvSpPr>
          <p:cNvPr id="20" name="Oval 6"/>
          <p:cNvSpPr>
            <a:spLocks noChangeArrowheads="1"/>
          </p:cNvSpPr>
          <p:nvPr/>
        </p:nvSpPr>
        <p:spPr bwMode="auto">
          <a:xfrm>
            <a:off x="858744" y="2706116"/>
            <a:ext cx="1728787" cy="864741"/>
          </a:xfrm>
          <a:prstGeom prst="ellips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VE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1" name="Oval 7"/>
          <p:cNvSpPr>
            <a:spLocks noChangeArrowheads="1"/>
          </p:cNvSpPr>
          <p:nvPr/>
        </p:nvSpPr>
        <p:spPr bwMode="auto">
          <a:xfrm>
            <a:off x="827088" y="1412875"/>
            <a:ext cx="1873250" cy="1384300"/>
          </a:xfrm>
          <a:prstGeom prst="ellips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VE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2" name="Text Box 15"/>
          <p:cNvSpPr txBox="1">
            <a:spLocks noChangeArrowheads="1"/>
          </p:cNvSpPr>
          <p:nvPr/>
        </p:nvSpPr>
        <p:spPr bwMode="auto">
          <a:xfrm>
            <a:off x="6206342" y="4508500"/>
            <a:ext cx="2542122" cy="1200329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Efectos sobre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polimerización actina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Rearreglos</a:t>
            </a:r>
            <a:r>
              <a:rPr kumimoji="0" lang="es-ES" sz="18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 del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citoesqueleto</a:t>
            </a:r>
            <a:endParaRPr kumimoji="0" lang="es-ES" sz="180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</a:endParaRPr>
          </a:p>
        </p:txBody>
      </p:sp>
      <p:sp>
        <p:nvSpPr>
          <p:cNvPr id="23" name="Oval 8"/>
          <p:cNvSpPr>
            <a:spLocks noChangeArrowheads="1"/>
          </p:cNvSpPr>
          <p:nvPr/>
        </p:nvSpPr>
        <p:spPr bwMode="auto">
          <a:xfrm>
            <a:off x="6206341" y="4292600"/>
            <a:ext cx="2542123" cy="1512888"/>
          </a:xfrm>
          <a:prstGeom prst="ellipse">
            <a:avLst/>
          </a:prstGeom>
          <a:noFill/>
          <a:ln w="28575">
            <a:solidFill>
              <a:srgbClr val="D5474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VE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2447917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caga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04813"/>
            <a:ext cx="5832475" cy="6192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6443663" y="2204864"/>
            <a:ext cx="2174141" cy="2831544"/>
          </a:xfrm>
          <a:prstGeom prst="rect">
            <a:avLst/>
          </a:prstGeom>
          <a:noFill/>
          <a:ln w="28575">
            <a:solidFill>
              <a:srgbClr val="0099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uLnTx/>
                <a:uFillTx/>
              </a:rPr>
              <a:t>Fosforilación de </a:t>
            </a:r>
            <a:r>
              <a:rPr kumimoji="0" lang="es-E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uLnTx/>
                <a:uFillTx/>
              </a:rPr>
              <a:t>CagA</a:t>
            </a: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uLnTx/>
                <a:uFillTx/>
              </a:rPr>
              <a:t> </a:t>
            </a: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produce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800" b="0" kern="0" dirty="0">
                <a:solidFill>
                  <a:srgbClr val="000000"/>
                </a:solidFill>
                <a:effectLst/>
              </a:rPr>
              <a:t>a</a:t>
            </a:r>
            <a:r>
              <a:rPr kumimoji="0" lang="es-E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fectación</a:t>
            </a: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de </a:t>
            </a: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uLnTx/>
                <a:uFillTx/>
              </a:rPr>
              <a:t>vías de señalización en: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uLnTx/>
                <a:uFillTx/>
              </a:rPr>
              <a:t>Diferenciación, proliferación y 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800" b="0" kern="0" dirty="0">
                <a:solidFill>
                  <a:srgbClr val="000000"/>
                </a:solidFill>
              </a:rPr>
              <a:t>m</a:t>
            </a:r>
            <a:r>
              <a:rPr kumimoji="0" lang="es-E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uLnTx/>
                <a:uFillTx/>
              </a:rPr>
              <a:t>igración</a:t>
            </a: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uLnTx/>
                <a:uFillTx/>
              </a:rPr>
              <a:t> células epiteliales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8" name="Oval 11"/>
          <p:cNvSpPr>
            <a:spLocks noChangeArrowheads="1"/>
          </p:cNvSpPr>
          <p:nvPr/>
        </p:nvSpPr>
        <p:spPr bwMode="auto">
          <a:xfrm>
            <a:off x="2555875" y="3500438"/>
            <a:ext cx="936625" cy="649287"/>
          </a:xfrm>
          <a:prstGeom prst="ellipse">
            <a:avLst/>
          </a:prstGeom>
          <a:noFill/>
          <a:ln w="38100">
            <a:solidFill>
              <a:srgbClr val="FF0066"/>
            </a:solidFill>
            <a:prstDash val="sysDot"/>
            <a:round/>
            <a:headEnd/>
            <a:tailEnd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VE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9" name="Oval 14"/>
          <p:cNvSpPr>
            <a:spLocks noChangeArrowheads="1"/>
          </p:cNvSpPr>
          <p:nvPr/>
        </p:nvSpPr>
        <p:spPr bwMode="auto">
          <a:xfrm>
            <a:off x="3635375" y="4221163"/>
            <a:ext cx="936625" cy="649287"/>
          </a:xfrm>
          <a:prstGeom prst="ellipse">
            <a:avLst/>
          </a:prstGeom>
          <a:noFill/>
          <a:ln w="38100">
            <a:solidFill>
              <a:srgbClr val="FF0066"/>
            </a:solidFill>
            <a:prstDash val="sysDot"/>
            <a:round/>
            <a:headEnd/>
            <a:tailEnd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VE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6660232" y="480958"/>
            <a:ext cx="1927131" cy="338554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dirty="0" smtClean="0">
                <a:effectLst/>
              </a:rPr>
              <a:t>2. Úlcera </a:t>
            </a:r>
            <a:r>
              <a:rPr lang="es-ES" dirty="0">
                <a:effectLst/>
              </a:rPr>
              <a:t>péptica</a:t>
            </a: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6417406" y="935507"/>
            <a:ext cx="2182009" cy="369332"/>
          </a:xfrm>
          <a:prstGeom prst="rect">
            <a:avLst/>
          </a:prstGeom>
          <a:solidFill>
            <a:srgbClr val="BBE0E3"/>
          </a:solidFill>
          <a:ln w="28575">
            <a:solidFill>
              <a:srgbClr val="0099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Patogenia</a:t>
            </a:r>
            <a:r>
              <a:rPr kumimoji="0" lang="es-ES_tradnl" sz="18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es-ES_tradnl" sz="18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H. pylori</a:t>
            </a: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2644535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 animBg="1"/>
      <p:bldP spid="9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 descr="gutthumb"/>
          <p:cNvPicPr>
            <a:picLocks noChangeAspect="1" noChangeArrowheads="1"/>
          </p:cNvPicPr>
          <p:nvPr/>
        </p:nvPicPr>
        <p:blipFill>
          <a:blip r:embed="rId2">
            <a:lum bright="-24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777875"/>
            <a:ext cx="2908300" cy="5157788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731" name="Text Box 3"/>
          <p:cNvSpPr txBox="1">
            <a:spLocks noChangeArrowheads="1"/>
          </p:cNvSpPr>
          <p:nvPr/>
        </p:nvSpPr>
        <p:spPr bwMode="auto">
          <a:xfrm>
            <a:off x="683568" y="2429182"/>
            <a:ext cx="3384376" cy="230832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 sz="1400" b="0" dirty="0">
              <a:effectLst/>
              <a:latin typeface="Comic Sans MS" pitchFamily="66" charset="0"/>
            </a:endParaRPr>
          </a:p>
          <a:p>
            <a:r>
              <a:rPr lang="es-ES" sz="1400" b="0" dirty="0">
                <a:effectLst/>
                <a:latin typeface="Comic Sans MS" pitchFamily="66" charset="0"/>
              </a:rPr>
              <a:t>I.   </a:t>
            </a:r>
            <a:r>
              <a:rPr lang="es-ES" sz="1400" b="0" dirty="0" smtClean="0">
                <a:effectLst/>
                <a:latin typeface="Comic Sans MS" pitchFamily="66" charset="0"/>
              </a:rPr>
              <a:t>GENERALIDADES</a:t>
            </a:r>
            <a:endParaRPr lang="es-ES" sz="1400" b="0" dirty="0">
              <a:effectLst/>
              <a:latin typeface="Comic Sans MS" pitchFamily="66" charset="0"/>
            </a:endParaRPr>
          </a:p>
          <a:p>
            <a:endParaRPr lang="es-ES" sz="1400" b="0" dirty="0">
              <a:effectLst/>
              <a:latin typeface="Comic Sans MS" pitchFamily="66" charset="0"/>
            </a:endParaRPr>
          </a:p>
          <a:p>
            <a:r>
              <a:rPr lang="es-ES" sz="1400" b="0" dirty="0">
                <a:effectLst/>
                <a:latin typeface="Comic Sans MS" pitchFamily="66" charset="0"/>
              </a:rPr>
              <a:t>II.  SECRECIÓN GÁSTRICA</a:t>
            </a:r>
          </a:p>
          <a:p>
            <a:endParaRPr lang="es-ES" sz="1800" b="0" dirty="0">
              <a:effectLst/>
              <a:latin typeface="Comic Sans MS" pitchFamily="66" charset="0"/>
            </a:endParaRPr>
          </a:p>
          <a:p>
            <a:r>
              <a:rPr lang="es-ES" sz="1800" b="0" dirty="0">
                <a:effectLst/>
                <a:latin typeface="Comic Sans MS" pitchFamily="66" charset="0"/>
              </a:rPr>
              <a:t>III. MOTILIDAD </a:t>
            </a:r>
            <a:r>
              <a:rPr lang="es-ES" sz="1800" b="0" dirty="0" smtClean="0">
                <a:effectLst/>
                <a:latin typeface="Comic Sans MS" pitchFamily="66" charset="0"/>
              </a:rPr>
              <a:t>GÁSTRICA</a:t>
            </a:r>
          </a:p>
          <a:p>
            <a:endParaRPr lang="es-ES" sz="1800" b="0" dirty="0">
              <a:effectLst/>
              <a:latin typeface="Comic Sans MS" pitchFamily="66" charset="0"/>
            </a:endParaRPr>
          </a:p>
          <a:p>
            <a:r>
              <a:rPr lang="es-ES" sz="1800" b="0" dirty="0" smtClean="0">
                <a:effectLst/>
                <a:latin typeface="Comic Sans MS" pitchFamily="66" charset="0"/>
              </a:rPr>
              <a:t>IV. ALTERACIONES </a:t>
            </a:r>
            <a:endParaRPr lang="es-ES" sz="1800" b="0" dirty="0">
              <a:effectLst/>
              <a:latin typeface="Comic Sans MS" pitchFamily="66" charset="0"/>
            </a:endParaRPr>
          </a:p>
          <a:p>
            <a:r>
              <a:rPr lang="es-ES" b="0" dirty="0">
                <a:effectLst/>
                <a:latin typeface="Comic Sans MS" pitchFamily="66" charset="0"/>
              </a:rPr>
              <a:t>	</a:t>
            </a:r>
          </a:p>
        </p:txBody>
      </p:sp>
      <p:sp>
        <p:nvSpPr>
          <p:cNvPr id="73732" name="Oval 4"/>
          <p:cNvSpPr>
            <a:spLocks noChangeArrowheads="1"/>
          </p:cNvSpPr>
          <p:nvPr/>
        </p:nvSpPr>
        <p:spPr bwMode="auto">
          <a:xfrm>
            <a:off x="4572000" y="476250"/>
            <a:ext cx="3024188" cy="223202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7" name="6 Rectángulo"/>
          <p:cNvSpPr/>
          <p:nvPr/>
        </p:nvSpPr>
        <p:spPr>
          <a:xfrm>
            <a:off x="683568" y="1659741"/>
            <a:ext cx="1594048" cy="769441"/>
          </a:xfrm>
          <a:prstGeom prst="rect">
            <a:avLst/>
          </a:prstGeom>
          <a:solidFill>
            <a:srgbClr val="D0EB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 algn="l"/>
            <a:r>
              <a:rPr lang="es-ES" sz="2400" b="0" dirty="0" smtClean="0">
                <a:solidFill>
                  <a:srgbClr val="000000"/>
                </a:solidFill>
              </a:rPr>
              <a:t>TEMA 4 </a:t>
            </a:r>
            <a:endParaRPr lang="es-ES" sz="2000" b="0" dirty="0">
              <a:solidFill>
                <a:srgbClr val="000000"/>
              </a:solidFill>
            </a:endParaRPr>
          </a:p>
          <a:p>
            <a:pPr lvl="0" algn="l"/>
            <a:r>
              <a:rPr lang="es-ES" sz="2000" b="0" dirty="0" smtClean="0">
                <a:solidFill>
                  <a:srgbClr val="000000"/>
                </a:solidFill>
              </a:rPr>
              <a:t>Estómago</a:t>
            </a:r>
            <a:endParaRPr lang="es-ES" sz="2000" b="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34" name="Text Box 2"/>
          <p:cNvSpPr txBox="1">
            <a:spLocks noChangeArrowheads="1"/>
          </p:cNvSpPr>
          <p:nvPr/>
        </p:nvSpPr>
        <p:spPr bwMode="auto">
          <a:xfrm>
            <a:off x="5435600" y="2300288"/>
            <a:ext cx="2808288" cy="264687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sz="1000" b="0" dirty="0">
                <a:effectLst/>
                <a:latin typeface="Comic Sans MS" pitchFamily="66" charset="0"/>
              </a:rPr>
              <a:t> </a:t>
            </a:r>
          </a:p>
          <a:p>
            <a:r>
              <a:rPr lang="es-ES_tradnl" sz="1800" b="0" dirty="0">
                <a:effectLst/>
                <a:latin typeface="Comic Sans MS" pitchFamily="66" charset="0"/>
              </a:rPr>
              <a:t>1.</a:t>
            </a:r>
            <a:r>
              <a:rPr lang="es-ES_tradnl" sz="1800" b="0" dirty="0">
                <a:solidFill>
                  <a:srgbClr val="CC0000"/>
                </a:solidFill>
                <a:effectLst/>
                <a:latin typeface="Comic Sans MS" pitchFamily="66" charset="0"/>
              </a:rPr>
              <a:t> </a:t>
            </a:r>
            <a:r>
              <a:rPr lang="es-ES_tradnl" sz="1800" b="0" dirty="0">
                <a:effectLst/>
                <a:latin typeface="Comic Sans MS" pitchFamily="66" charset="0"/>
              </a:rPr>
              <a:t>Aumenta</a:t>
            </a:r>
            <a:r>
              <a:rPr lang="es-ES_tradnl" sz="1800" b="0" dirty="0">
                <a:solidFill>
                  <a:srgbClr val="CC0000"/>
                </a:solidFill>
                <a:effectLst/>
                <a:latin typeface="Comic Sans MS" pitchFamily="66" charset="0"/>
              </a:rPr>
              <a:t> </a:t>
            </a:r>
            <a:r>
              <a:rPr lang="es-ES_tradnl" sz="1800" b="0" dirty="0">
                <a:effectLst/>
                <a:latin typeface="Comic Sans MS" pitchFamily="66" charset="0"/>
              </a:rPr>
              <a:t>secreción</a:t>
            </a:r>
          </a:p>
          <a:p>
            <a:r>
              <a:rPr lang="es-ES_tradnl" sz="1800" b="0" dirty="0">
                <a:solidFill>
                  <a:srgbClr val="CC0000"/>
                </a:solidFill>
                <a:effectLst/>
                <a:latin typeface="Comic Sans MS" pitchFamily="66" charset="0"/>
              </a:rPr>
              <a:t>   </a:t>
            </a:r>
            <a:r>
              <a:rPr lang="es-ES_tradnl" sz="1800" b="0" dirty="0" smtClean="0">
                <a:solidFill>
                  <a:srgbClr val="CC0000"/>
                </a:solidFill>
                <a:effectLst/>
                <a:latin typeface="Comic Sans MS" pitchFamily="66" charset="0"/>
              </a:rPr>
              <a:t> </a:t>
            </a:r>
            <a:r>
              <a:rPr lang="es-ES_tradnl" sz="1800" b="0" dirty="0" smtClean="0">
                <a:solidFill>
                  <a:srgbClr val="CC0000"/>
                </a:solidFill>
                <a:latin typeface="Comic Sans MS" pitchFamily="66" charset="0"/>
              </a:rPr>
              <a:t>Gastrina</a:t>
            </a:r>
            <a:r>
              <a:rPr lang="es-ES_tradnl" sz="1800" b="0" dirty="0" smtClean="0">
                <a:solidFill>
                  <a:srgbClr val="CC0000"/>
                </a:solidFill>
                <a:effectLst/>
                <a:latin typeface="Comic Sans MS" pitchFamily="66" charset="0"/>
              </a:rPr>
              <a:t> </a:t>
            </a:r>
            <a:r>
              <a:rPr lang="es-ES_tradnl" sz="1800" b="0" dirty="0">
                <a:effectLst/>
                <a:latin typeface="Comic Sans MS" pitchFamily="66" charset="0"/>
              </a:rPr>
              <a:t>antro</a:t>
            </a:r>
          </a:p>
          <a:p>
            <a:r>
              <a:rPr lang="es-ES_tradnl" sz="1800" b="0" dirty="0">
                <a:effectLst/>
                <a:latin typeface="Comic Sans MS" pitchFamily="66" charset="0"/>
              </a:rPr>
              <a:t>     (</a:t>
            </a:r>
            <a:r>
              <a:rPr lang="es-ES_tradnl" sz="2000" dirty="0">
                <a:solidFill>
                  <a:srgbClr val="CC0000"/>
                </a:solidFill>
                <a:effectLst/>
                <a:latin typeface="Comic Sans MS" pitchFamily="66" charset="0"/>
              </a:rPr>
              <a:t>+</a:t>
            </a:r>
            <a:r>
              <a:rPr lang="es-ES_tradnl" sz="1800" b="0" dirty="0">
                <a:effectLst/>
                <a:latin typeface="Comic Sans MS" pitchFamily="66" charset="0"/>
              </a:rPr>
              <a:t>) c. “G”</a:t>
            </a:r>
          </a:p>
          <a:p>
            <a:endParaRPr lang="es-ES_tradnl" sz="1000" b="0" dirty="0">
              <a:effectLst/>
              <a:latin typeface="Comic Sans MS" pitchFamily="66" charset="0"/>
            </a:endParaRPr>
          </a:p>
          <a:p>
            <a:r>
              <a:rPr lang="es-ES_tradnl" sz="1800" b="0" dirty="0">
                <a:effectLst/>
                <a:latin typeface="Comic Sans MS" pitchFamily="66" charset="0"/>
              </a:rPr>
              <a:t>2. Inhibe secreción </a:t>
            </a:r>
            <a:r>
              <a:rPr lang="es-ES_tradnl" sz="1800" b="0" dirty="0">
                <a:latin typeface="Comic Sans MS" pitchFamily="66" charset="0"/>
              </a:rPr>
              <a:t>SIH</a:t>
            </a:r>
          </a:p>
          <a:p>
            <a:r>
              <a:rPr lang="es-ES_tradnl" sz="1800" b="0" dirty="0">
                <a:effectLst/>
                <a:latin typeface="Comic Sans MS" pitchFamily="66" charset="0"/>
              </a:rPr>
              <a:t>     (</a:t>
            </a:r>
            <a:r>
              <a:rPr lang="es-ES_tradnl" sz="2000" dirty="0">
                <a:solidFill>
                  <a:srgbClr val="0000CC"/>
                </a:solidFill>
                <a:effectLst/>
                <a:latin typeface="Comic Sans MS" pitchFamily="66" charset="0"/>
              </a:rPr>
              <a:t>-</a:t>
            </a:r>
            <a:r>
              <a:rPr lang="es-ES_tradnl" sz="1800" b="0" dirty="0">
                <a:effectLst/>
                <a:latin typeface="Comic Sans MS" pitchFamily="66" charset="0"/>
              </a:rPr>
              <a:t>) c. “D”</a:t>
            </a:r>
          </a:p>
          <a:p>
            <a:endParaRPr lang="es-ES_tradnl" sz="1000" b="0" dirty="0">
              <a:effectLst/>
              <a:latin typeface="Comic Sans MS" pitchFamily="66" charset="0"/>
            </a:endParaRPr>
          </a:p>
          <a:p>
            <a:r>
              <a:rPr lang="es-ES_tradnl" sz="1800" b="0" dirty="0">
                <a:effectLst/>
                <a:latin typeface="Comic Sans MS" pitchFamily="66" charset="0"/>
              </a:rPr>
              <a:t>3.  </a:t>
            </a:r>
            <a:r>
              <a:rPr lang="es-ES_tradnl" sz="2400" b="0" dirty="0">
                <a:effectLst/>
                <a:latin typeface="Comic Sans MS" pitchFamily="66" charset="0"/>
              </a:rPr>
              <a:t>Aumenta </a:t>
            </a:r>
            <a:r>
              <a:rPr lang="es-ES_tradnl" sz="2400" b="0" dirty="0" err="1">
                <a:solidFill>
                  <a:srgbClr val="CC0000"/>
                </a:solidFill>
                <a:latin typeface="Comic Sans MS" pitchFamily="66" charset="0"/>
              </a:rPr>
              <a:t>HCl</a:t>
            </a:r>
            <a:r>
              <a:rPr lang="es-ES_tradnl" sz="2400" b="0" dirty="0">
                <a:solidFill>
                  <a:srgbClr val="CC0000"/>
                </a:solidFill>
                <a:effectLst/>
                <a:latin typeface="Comic Sans MS" pitchFamily="66" charset="0"/>
              </a:rPr>
              <a:t> </a:t>
            </a:r>
            <a:r>
              <a:rPr lang="es-ES_tradnl" sz="1800" b="0" dirty="0">
                <a:effectLst/>
                <a:latin typeface="Comic Sans MS" pitchFamily="66" charset="0"/>
              </a:rPr>
              <a:t>cuerpo</a:t>
            </a:r>
          </a:p>
        </p:txBody>
      </p:sp>
      <p:pic>
        <p:nvPicPr>
          <p:cNvPr id="274435" name="Picture 3" descr="helico1_blu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2133600"/>
            <a:ext cx="4176712" cy="313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4436" name="Text Box 4"/>
          <p:cNvSpPr txBox="1">
            <a:spLocks noChangeArrowheads="1"/>
          </p:cNvSpPr>
          <p:nvPr/>
        </p:nvSpPr>
        <p:spPr bwMode="auto">
          <a:xfrm>
            <a:off x="527230" y="908050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56796" dir="15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74439" name="Text Box 7"/>
          <p:cNvSpPr txBox="1">
            <a:spLocks noChangeArrowheads="1"/>
          </p:cNvSpPr>
          <p:nvPr/>
        </p:nvSpPr>
        <p:spPr bwMode="auto">
          <a:xfrm>
            <a:off x="468313" y="1628775"/>
            <a:ext cx="50006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b="0" dirty="0"/>
              <a:t>¿Qué hace el </a:t>
            </a:r>
            <a:r>
              <a:rPr lang="es-ES" sz="2400" b="0" i="1" dirty="0" err="1"/>
              <a:t>Helicobacter</a:t>
            </a:r>
            <a:r>
              <a:rPr lang="es-ES" sz="2400" b="0" i="1" dirty="0"/>
              <a:t> pylori</a:t>
            </a:r>
            <a:r>
              <a:rPr lang="es-ES" sz="2400" b="0" dirty="0"/>
              <a:t>?</a:t>
            </a:r>
          </a:p>
        </p:txBody>
      </p:sp>
      <p:sp>
        <p:nvSpPr>
          <p:cNvPr id="274440" name="Text Box 8"/>
          <p:cNvSpPr txBox="1">
            <a:spLocks noChangeArrowheads="1"/>
          </p:cNvSpPr>
          <p:nvPr/>
        </p:nvSpPr>
        <p:spPr bwMode="auto">
          <a:xfrm>
            <a:off x="5436096" y="5077633"/>
            <a:ext cx="2803973" cy="1015663"/>
          </a:xfrm>
          <a:prstGeom prst="rect">
            <a:avLst/>
          </a:prstGeom>
          <a:solidFill>
            <a:srgbClr val="FFBDD5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 dirty="0">
                <a:effectLst/>
              </a:rPr>
              <a:t>Al </a:t>
            </a:r>
            <a:r>
              <a:rPr lang="es-ES" sz="2000" u="sng" dirty="0">
                <a:effectLst/>
              </a:rPr>
              <a:t>duodeno</a:t>
            </a:r>
            <a:r>
              <a:rPr lang="es-ES" sz="2000" dirty="0">
                <a:effectLst/>
              </a:rPr>
              <a:t> </a:t>
            </a:r>
            <a:r>
              <a:rPr lang="es-ES" sz="2000" b="0" dirty="0">
                <a:effectLst/>
              </a:rPr>
              <a:t>llega más </a:t>
            </a:r>
          </a:p>
          <a:p>
            <a:pPr algn="l"/>
            <a:r>
              <a:rPr lang="es-ES" sz="2000" b="0" dirty="0">
                <a:effectLst/>
              </a:rPr>
              <a:t>ácido que no puede </a:t>
            </a:r>
          </a:p>
          <a:p>
            <a:pPr algn="l"/>
            <a:r>
              <a:rPr lang="es-ES" sz="2000" b="0" dirty="0">
                <a:effectLst/>
              </a:rPr>
              <a:t>ser neutralizado</a:t>
            </a:r>
          </a:p>
        </p:txBody>
      </p:sp>
      <p:sp>
        <p:nvSpPr>
          <p:cNvPr id="274441" name="Text Box 9"/>
          <p:cNvSpPr txBox="1">
            <a:spLocks noChangeArrowheads="1"/>
          </p:cNvSpPr>
          <p:nvPr/>
        </p:nvSpPr>
        <p:spPr bwMode="auto">
          <a:xfrm>
            <a:off x="5314037" y="1844675"/>
            <a:ext cx="212590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dirty="0">
                <a:effectLst/>
              </a:rPr>
              <a:t>En el estómago</a:t>
            </a:r>
            <a:r>
              <a:rPr lang="es-ES" sz="2000" b="0" dirty="0">
                <a:effectLst/>
              </a:rPr>
              <a:t>:</a:t>
            </a:r>
          </a:p>
        </p:txBody>
      </p:sp>
      <p:sp>
        <p:nvSpPr>
          <p:cNvPr id="10" name="Text Box 21"/>
          <p:cNvSpPr txBox="1">
            <a:spLocks noChangeArrowheads="1"/>
          </p:cNvSpPr>
          <p:nvPr/>
        </p:nvSpPr>
        <p:spPr bwMode="auto">
          <a:xfrm>
            <a:off x="6443663" y="896922"/>
            <a:ext cx="2182009" cy="36933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1800" b="0" dirty="0" smtClean="0">
                <a:effectLst/>
              </a:rPr>
              <a:t>Patogenia </a:t>
            </a:r>
            <a:r>
              <a:rPr lang="es-ES_tradnl" sz="1800" b="0" i="1" dirty="0" smtClean="0">
                <a:effectLst/>
              </a:rPr>
              <a:t>H</a:t>
            </a:r>
            <a:r>
              <a:rPr lang="es-ES_tradnl" sz="1800" b="0" i="1" dirty="0">
                <a:effectLst/>
              </a:rPr>
              <a:t>. pylori</a:t>
            </a: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6755492" y="462051"/>
            <a:ext cx="1888659" cy="338554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400" dirty="0" smtClean="0">
                <a:effectLst/>
              </a:rPr>
              <a:t>2. </a:t>
            </a:r>
            <a:r>
              <a:rPr lang="es-ES" dirty="0" smtClean="0">
                <a:effectLst/>
              </a:rPr>
              <a:t>Úlcera </a:t>
            </a:r>
            <a:r>
              <a:rPr lang="es-ES" dirty="0">
                <a:effectLst/>
              </a:rPr>
              <a:t>péptica</a:t>
            </a: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744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744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744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4434" grpId="0" animBg="1"/>
      <p:bldP spid="274439" grpId="0"/>
      <p:bldP spid="274440" grpId="0" animBg="1"/>
      <p:bldP spid="274441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Rectangle 2"/>
          <p:cNvSpPr>
            <a:spLocks noChangeArrowheads="1"/>
          </p:cNvSpPr>
          <p:nvPr/>
        </p:nvSpPr>
        <p:spPr bwMode="auto">
          <a:xfrm>
            <a:off x="1619250" y="4581426"/>
            <a:ext cx="5905500" cy="792162"/>
          </a:xfrm>
          <a:prstGeom prst="rect">
            <a:avLst/>
          </a:prstGeom>
          <a:solidFill>
            <a:srgbClr val="FFD5E3"/>
          </a:solidFill>
          <a:ln w="38100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 anchor="ctr"/>
          <a:lstStyle/>
          <a:p>
            <a:endParaRPr lang="es-VE"/>
          </a:p>
        </p:txBody>
      </p:sp>
      <p:sp>
        <p:nvSpPr>
          <p:cNvPr id="271364" name="Text Box 4"/>
          <p:cNvSpPr txBox="1">
            <a:spLocks noChangeArrowheads="1"/>
          </p:cNvSpPr>
          <p:nvPr/>
        </p:nvSpPr>
        <p:spPr bwMode="auto">
          <a:xfrm>
            <a:off x="3067050" y="1989038"/>
            <a:ext cx="3009900" cy="850900"/>
          </a:xfrm>
          <a:prstGeom prst="rect">
            <a:avLst/>
          </a:prstGeom>
          <a:solidFill>
            <a:srgbClr val="FFC9D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MX" sz="2400">
                <a:effectLst/>
              </a:rPr>
              <a:t>Acción del </a:t>
            </a:r>
          </a:p>
          <a:p>
            <a:r>
              <a:rPr lang="es-MX" sz="2400" i="1">
                <a:effectLst/>
              </a:rPr>
              <a:t>Helicobacter pylori</a:t>
            </a:r>
          </a:p>
        </p:txBody>
      </p:sp>
      <p:sp>
        <p:nvSpPr>
          <p:cNvPr id="271365" name="Text Box 5"/>
          <p:cNvSpPr txBox="1">
            <a:spLocks noChangeArrowheads="1"/>
          </p:cNvSpPr>
          <p:nvPr/>
        </p:nvSpPr>
        <p:spPr bwMode="auto">
          <a:xfrm>
            <a:off x="1667019" y="4652863"/>
            <a:ext cx="125066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dirty="0">
                <a:effectLst/>
              </a:rPr>
              <a:t>Gastritis </a:t>
            </a:r>
          </a:p>
          <a:p>
            <a:r>
              <a:rPr lang="es-ES_tradnl" sz="1800" dirty="0">
                <a:effectLst/>
              </a:rPr>
              <a:t>crónica</a:t>
            </a:r>
          </a:p>
        </p:txBody>
      </p:sp>
      <p:sp>
        <p:nvSpPr>
          <p:cNvPr id="271366" name="Text Box 6"/>
          <p:cNvSpPr txBox="1">
            <a:spLocks noChangeArrowheads="1"/>
          </p:cNvSpPr>
          <p:nvPr/>
        </p:nvSpPr>
        <p:spPr bwMode="auto">
          <a:xfrm>
            <a:off x="2975199" y="4652863"/>
            <a:ext cx="139814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dirty="0">
                <a:effectLst/>
              </a:rPr>
              <a:t>Gastritis </a:t>
            </a:r>
          </a:p>
          <a:p>
            <a:r>
              <a:rPr lang="es-ES_tradnl" sz="1800" dirty="0">
                <a:effectLst/>
              </a:rPr>
              <a:t>autoinmune</a:t>
            </a:r>
          </a:p>
        </p:txBody>
      </p:sp>
      <p:sp>
        <p:nvSpPr>
          <p:cNvPr id="271367" name="Text Box 7"/>
          <p:cNvSpPr txBox="1">
            <a:spLocks noChangeArrowheads="1"/>
          </p:cNvSpPr>
          <p:nvPr/>
        </p:nvSpPr>
        <p:spPr bwMode="auto">
          <a:xfrm>
            <a:off x="4253937" y="4724301"/>
            <a:ext cx="90441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dirty="0">
                <a:effectLst/>
              </a:rPr>
              <a:t>Úlcera</a:t>
            </a:r>
          </a:p>
        </p:txBody>
      </p:sp>
      <p:sp>
        <p:nvSpPr>
          <p:cNvPr id="271368" name="Text Box 8"/>
          <p:cNvSpPr txBox="1">
            <a:spLocks noChangeArrowheads="1"/>
          </p:cNvSpPr>
          <p:nvPr/>
        </p:nvSpPr>
        <p:spPr bwMode="auto">
          <a:xfrm>
            <a:off x="5233277" y="4724301"/>
            <a:ext cx="93487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dirty="0">
                <a:effectLst/>
              </a:rPr>
              <a:t>Cáncer</a:t>
            </a:r>
          </a:p>
        </p:txBody>
      </p:sp>
      <p:sp>
        <p:nvSpPr>
          <p:cNvPr id="271369" name="Text Box 9"/>
          <p:cNvSpPr txBox="1">
            <a:spLocks noChangeArrowheads="1"/>
          </p:cNvSpPr>
          <p:nvPr/>
        </p:nvSpPr>
        <p:spPr bwMode="auto">
          <a:xfrm>
            <a:off x="6407821" y="4652863"/>
            <a:ext cx="114165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dirty="0">
                <a:effectLst/>
              </a:rPr>
              <a:t>Linfoma </a:t>
            </a:r>
          </a:p>
          <a:p>
            <a:r>
              <a:rPr lang="es-ES_tradnl" sz="1800" dirty="0">
                <a:effectLst/>
              </a:rPr>
              <a:t>MALT*</a:t>
            </a:r>
          </a:p>
        </p:txBody>
      </p:sp>
      <p:sp>
        <p:nvSpPr>
          <p:cNvPr id="271370" name="Text Box 10"/>
          <p:cNvSpPr txBox="1">
            <a:spLocks noChangeArrowheads="1"/>
          </p:cNvSpPr>
          <p:nvPr/>
        </p:nvSpPr>
        <p:spPr bwMode="auto">
          <a:xfrm>
            <a:off x="3311078" y="3428901"/>
            <a:ext cx="2521844" cy="46166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D5474E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400" b="0"/>
              <a:t>INFLAMACIÓN</a:t>
            </a:r>
          </a:p>
        </p:txBody>
      </p:sp>
      <p:sp>
        <p:nvSpPr>
          <p:cNvPr id="271371" name="Line 11"/>
          <p:cNvSpPr>
            <a:spLocks noChangeShapeType="1"/>
          </p:cNvSpPr>
          <p:nvPr/>
        </p:nvSpPr>
        <p:spPr bwMode="auto">
          <a:xfrm>
            <a:off x="4572000" y="3933726"/>
            <a:ext cx="0" cy="6477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71372" name="Line 12"/>
          <p:cNvSpPr>
            <a:spLocks noChangeShapeType="1"/>
          </p:cNvSpPr>
          <p:nvPr/>
        </p:nvSpPr>
        <p:spPr bwMode="auto">
          <a:xfrm flipH="1">
            <a:off x="3348038" y="4005163"/>
            <a:ext cx="576262" cy="5762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71373" name="Line 13"/>
          <p:cNvSpPr>
            <a:spLocks noChangeShapeType="1"/>
          </p:cNvSpPr>
          <p:nvPr/>
        </p:nvSpPr>
        <p:spPr bwMode="auto">
          <a:xfrm flipH="1">
            <a:off x="1619250" y="3860701"/>
            <a:ext cx="1657350" cy="7207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71374" name="Line 14"/>
          <p:cNvSpPr>
            <a:spLocks noChangeShapeType="1"/>
          </p:cNvSpPr>
          <p:nvPr/>
        </p:nvSpPr>
        <p:spPr bwMode="auto">
          <a:xfrm>
            <a:off x="4932363" y="3933726"/>
            <a:ext cx="935037" cy="6477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71375" name="Line 15"/>
          <p:cNvSpPr>
            <a:spLocks noChangeShapeType="1"/>
          </p:cNvSpPr>
          <p:nvPr/>
        </p:nvSpPr>
        <p:spPr bwMode="auto">
          <a:xfrm>
            <a:off x="5867400" y="3860701"/>
            <a:ext cx="1657350" cy="7207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71376" name="Line 16"/>
          <p:cNvSpPr>
            <a:spLocks noChangeShapeType="1"/>
          </p:cNvSpPr>
          <p:nvPr/>
        </p:nvSpPr>
        <p:spPr bwMode="auto">
          <a:xfrm>
            <a:off x="4572000" y="2858988"/>
            <a:ext cx="0" cy="569913"/>
          </a:xfrm>
          <a:prstGeom prst="line">
            <a:avLst/>
          </a:prstGeom>
          <a:noFill/>
          <a:ln w="57150">
            <a:solidFill>
              <a:srgbClr val="FF0066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71378" name="Text Box 18"/>
          <p:cNvSpPr txBox="1">
            <a:spLocks noChangeArrowheads="1"/>
          </p:cNvSpPr>
          <p:nvPr/>
        </p:nvSpPr>
        <p:spPr bwMode="auto">
          <a:xfrm>
            <a:off x="2230647" y="5543351"/>
            <a:ext cx="468429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dirty="0" smtClean="0">
                <a:effectLst/>
              </a:rPr>
              <a:t>* Tejido </a:t>
            </a:r>
            <a:r>
              <a:rPr lang="es-ES_tradnl" dirty="0">
                <a:effectLst/>
              </a:rPr>
              <a:t>linfoide asociado a </a:t>
            </a:r>
            <a:r>
              <a:rPr lang="es-ES_tradnl" dirty="0" smtClean="0">
                <a:effectLst/>
              </a:rPr>
              <a:t>mucosas MALT, </a:t>
            </a:r>
          </a:p>
          <a:p>
            <a:r>
              <a:rPr lang="es-ES_tradnl" dirty="0" smtClean="0">
                <a:effectLst/>
              </a:rPr>
              <a:t>parte </a:t>
            </a:r>
            <a:r>
              <a:rPr lang="es-ES_tradnl" dirty="0">
                <a:effectLst/>
              </a:rPr>
              <a:t>del sistema inmune entérico</a:t>
            </a:r>
          </a:p>
        </p:txBody>
      </p:sp>
      <p:sp>
        <p:nvSpPr>
          <p:cNvPr id="271380" name="Text Box 20"/>
          <p:cNvSpPr txBox="1">
            <a:spLocks noChangeArrowheads="1"/>
          </p:cNvSpPr>
          <p:nvPr/>
        </p:nvSpPr>
        <p:spPr bwMode="auto">
          <a:xfrm>
            <a:off x="539750" y="549275"/>
            <a:ext cx="2265443" cy="219710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" sz="1800" dirty="0">
                <a:effectLst/>
              </a:rPr>
              <a:t>Fosforilación </a:t>
            </a:r>
            <a:r>
              <a:rPr lang="es-ES" sz="1800" dirty="0" err="1">
                <a:effectLst/>
              </a:rPr>
              <a:t>CagA</a:t>
            </a:r>
            <a:endParaRPr lang="es-ES" sz="1800" dirty="0">
              <a:effectLst/>
            </a:endParaRPr>
          </a:p>
          <a:p>
            <a:pPr algn="l"/>
            <a:r>
              <a:rPr lang="es-ES" sz="1800" dirty="0">
                <a:effectLst/>
              </a:rPr>
              <a:t>Afectación de vías señalización</a:t>
            </a:r>
          </a:p>
          <a:p>
            <a:pPr algn="l"/>
            <a:endParaRPr lang="es-ES" sz="1800" b="0" dirty="0">
              <a:effectLst/>
            </a:endParaRPr>
          </a:p>
          <a:p>
            <a:pPr algn="l"/>
            <a:r>
              <a:rPr lang="es-ES" dirty="0">
                <a:effectLst/>
              </a:rPr>
              <a:t>Diferenciación, </a:t>
            </a:r>
          </a:p>
          <a:p>
            <a:pPr algn="l"/>
            <a:r>
              <a:rPr lang="es-ES" dirty="0">
                <a:effectLst/>
              </a:rPr>
              <a:t>proliferación y </a:t>
            </a:r>
          </a:p>
          <a:p>
            <a:pPr algn="l"/>
            <a:r>
              <a:rPr lang="es-ES" dirty="0">
                <a:effectLst/>
              </a:rPr>
              <a:t>migración c. </a:t>
            </a:r>
          </a:p>
          <a:p>
            <a:pPr algn="l"/>
            <a:r>
              <a:rPr lang="es-ES" dirty="0">
                <a:effectLst/>
              </a:rPr>
              <a:t>epiteliales</a:t>
            </a:r>
          </a:p>
        </p:txBody>
      </p:sp>
      <p:sp>
        <p:nvSpPr>
          <p:cNvPr id="271381" name="Text Box 21"/>
          <p:cNvSpPr txBox="1">
            <a:spLocks noChangeArrowheads="1"/>
          </p:cNvSpPr>
          <p:nvPr/>
        </p:nvSpPr>
        <p:spPr bwMode="auto">
          <a:xfrm>
            <a:off x="7383672" y="762746"/>
            <a:ext cx="1336675" cy="7302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2000" b="0">
                <a:effectLst/>
              </a:rPr>
              <a:t>Patogenia</a:t>
            </a:r>
          </a:p>
          <a:p>
            <a:r>
              <a:rPr lang="es-ES_tradnl" sz="2000" b="0" i="1">
                <a:effectLst/>
              </a:rPr>
              <a:t>H. pylori</a:t>
            </a:r>
          </a:p>
        </p:txBody>
      </p:sp>
      <p:sp>
        <p:nvSpPr>
          <p:cNvPr id="271382" name="Text Box 22"/>
          <p:cNvSpPr txBox="1">
            <a:spLocks noChangeArrowheads="1"/>
          </p:cNvSpPr>
          <p:nvPr/>
        </p:nvSpPr>
        <p:spPr bwMode="auto">
          <a:xfrm>
            <a:off x="5987078" y="838001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56796" dir="15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6818016" y="366867"/>
            <a:ext cx="1927131" cy="338554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dirty="0" smtClean="0">
                <a:effectLst/>
              </a:rPr>
              <a:t>2. Úlcera </a:t>
            </a:r>
            <a:r>
              <a:rPr lang="es-ES" dirty="0">
                <a:effectLst/>
              </a:rPr>
              <a:t>péptica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71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71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71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71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71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1362" grpId="0" animBg="1"/>
      <p:bldP spid="271364" grpId="0" animBg="1"/>
      <p:bldP spid="271365" grpId="0"/>
      <p:bldP spid="271366" grpId="0"/>
      <p:bldP spid="271367" grpId="0"/>
      <p:bldP spid="271368" grpId="0"/>
      <p:bldP spid="271369" grpId="0"/>
      <p:bldP spid="271370" grpId="0" animBg="1"/>
      <p:bldP spid="271371" grpId="0" animBg="1"/>
      <p:bldP spid="271372" grpId="0" animBg="1"/>
      <p:bldP spid="271373" grpId="0" animBg="1"/>
      <p:bldP spid="271374" grpId="0" animBg="1"/>
      <p:bldP spid="271375" grpId="0" animBg="1"/>
      <p:bldP spid="271376" grpId="0" animBg="1"/>
      <p:bldP spid="271378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0098" name="Picture 2" descr="inicio de la inflamción por H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95"/>
          <a:stretch>
            <a:fillRect/>
          </a:stretch>
        </p:blipFill>
        <p:spPr bwMode="auto">
          <a:xfrm>
            <a:off x="1798638" y="1855788"/>
            <a:ext cx="6734175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0099" name="Rectangle 3"/>
          <p:cNvSpPr>
            <a:spLocks noChangeArrowheads="1"/>
          </p:cNvSpPr>
          <p:nvPr/>
        </p:nvSpPr>
        <p:spPr bwMode="auto">
          <a:xfrm>
            <a:off x="2374900" y="4581525"/>
            <a:ext cx="863600" cy="4333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0100" name="Rectangle 4"/>
          <p:cNvSpPr>
            <a:spLocks noChangeArrowheads="1"/>
          </p:cNvSpPr>
          <p:nvPr/>
        </p:nvSpPr>
        <p:spPr bwMode="auto">
          <a:xfrm>
            <a:off x="6046788" y="3502025"/>
            <a:ext cx="647700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0101" name="Text Box 5"/>
          <p:cNvSpPr txBox="1">
            <a:spLocks noChangeArrowheads="1"/>
          </p:cNvSpPr>
          <p:nvPr/>
        </p:nvSpPr>
        <p:spPr bwMode="auto">
          <a:xfrm>
            <a:off x="1728788" y="4533900"/>
            <a:ext cx="13652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b="0">
                <a:effectLst/>
              </a:rPr>
              <a:t>c. epiteliales</a:t>
            </a:r>
          </a:p>
        </p:txBody>
      </p:sp>
      <p:sp>
        <p:nvSpPr>
          <p:cNvPr id="260102" name="Text Box 6"/>
          <p:cNvSpPr txBox="1">
            <a:spLocks noChangeArrowheads="1"/>
          </p:cNvSpPr>
          <p:nvPr/>
        </p:nvSpPr>
        <p:spPr bwMode="auto">
          <a:xfrm>
            <a:off x="6027738" y="3454400"/>
            <a:ext cx="9874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>
                <a:effectLst/>
              </a:rPr>
              <a:t>péptidos</a:t>
            </a:r>
          </a:p>
        </p:txBody>
      </p:sp>
      <p:sp>
        <p:nvSpPr>
          <p:cNvPr id="260103" name="Rectangle 7"/>
          <p:cNvSpPr>
            <a:spLocks noChangeArrowheads="1"/>
          </p:cNvSpPr>
          <p:nvPr/>
        </p:nvSpPr>
        <p:spPr bwMode="auto">
          <a:xfrm>
            <a:off x="3741738" y="4149725"/>
            <a:ext cx="865187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0104" name="Rectangle 8"/>
          <p:cNvSpPr>
            <a:spLocks noChangeArrowheads="1"/>
          </p:cNvSpPr>
          <p:nvPr/>
        </p:nvSpPr>
        <p:spPr bwMode="auto">
          <a:xfrm>
            <a:off x="5830888" y="4294188"/>
            <a:ext cx="935037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0105" name="Text Box 9"/>
          <p:cNvSpPr txBox="1">
            <a:spLocks noChangeArrowheads="1"/>
          </p:cNvSpPr>
          <p:nvPr/>
        </p:nvSpPr>
        <p:spPr bwMode="auto">
          <a:xfrm>
            <a:off x="3516313" y="3997325"/>
            <a:ext cx="125888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>
                <a:effectLst/>
              </a:rPr>
              <a:t>quimiotaxis</a:t>
            </a:r>
          </a:p>
          <a:p>
            <a:r>
              <a:rPr lang="es-MX">
                <a:effectLst/>
              </a:rPr>
              <a:t>neutrófilos</a:t>
            </a:r>
          </a:p>
        </p:txBody>
      </p:sp>
      <p:sp>
        <p:nvSpPr>
          <p:cNvPr id="260106" name="Text Box 10"/>
          <p:cNvSpPr txBox="1">
            <a:spLocks noChangeArrowheads="1"/>
          </p:cNvSpPr>
          <p:nvPr/>
        </p:nvSpPr>
        <p:spPr bwMode="auto">
          <a:xfrm>
            <a:off x="5759450" y="4268788"/>
            <a:ext cx="125888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>
                <a:effectLst/>
              </a:rPr>
              <a:t>quimiotaxis</a:t>
            </a:r>
          </a:p>
          <a:p>
            <a:r>
              <a:rPr lang="es-MX">
                <a:effectLst/>
              </a:rPr>
              <a:t>monocitos</a:t>
            </a:r>
          </a:p>
        </p:txBody>
      </p:sp>
      <p:sp>
        <p:nvSpPr>
          <p:cNvPr id="260107" name="Rectangle 11"/>
          <p:cNvSpPr>
            <a:spLocks noChangeArrowheads="1"/>
          </p:cNvSpPr>
          <p:nvPr/>
        </p:nvSpPr>
        <p:spPr bwMode="auto">
          <a:xfrm>
            <a:off x="6046788" y="5949950"/>
            <a:ext cx="1295400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0108" name="Text Box 12"/>
          <p:cNvSpPr txBox="1">
            <a:spLocks noChangeArrowheads="1"/>
          </p:cNvSpPr>
          <p:nvPr/>
        </p:nvSpPr>
        <p:spPr bwMode="auto">
          <a:xfrm>
            <a:off x="5873750" y="5924550"/>
            <a:ext cx="16795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>
                <a:effectLst/>
              </a:rPr>
              <a:t>prostaglandinas</a:t>
            </a:r>
          </a:p>
        </p:txBody>
      </p:sp>
      <p:pic>
        <p:nvPicPr>
          <p:cNvPr id="260111" name="Picture 15" descr="300px-EMpylor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60350"/>
            <a:ext cx="2952750" cy="196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0112" name="Text Box 16"/>
          <p:cNvSpPr txBox="1">
            <a:spLocks noChangeArrowheads="1"/>
          </p:cNvSpPr>
          <p:nvPr/>
        </p:nvSpPr>
        <p:spPr bwMode="auto">
          <a:xfrm>
            <a:off x="1393378" y="5199062"/>
            <a:ext cx="2521844" cy="46166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D5474E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400" b="0"/>
              <a:t>INFLAMACIÓN</a:t>
            </a:r>
          </a:p>
        </p:txBody>
      </p:sp>
      <p:sp>
        <p:nvSpPr>
          <p:cNvPr id="260113" name="Text Box 17"/>
          <p:cNvSpPr txBox="1">
            <a:spLocks noChangeArrowheads="1"/>
          </p:cNvSpPr>
          <p:nvPr/>
        </p:nvSpPr>
        <p:spPr bwMode="auto">
          <a:xfrm>
            <a:off x="6443663" y="914667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56796" dir="15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60116" name="Text Box 20"/>
          <p:cNvSpPr txBox="1">
            <a:spLocks noChangeArrowheads="1"/>
          </p:cNvSpPr>
          <p:nvPr/>
        </p:nvSpPr>
        <p:spPr bwMode="auto">
          <a:xfrm>
            <a:off x="1324769" y="5742849"/>
            <a:ext cx="26590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Mediadores inflamatorios</a:t>
            </a:r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6787178" y="528488"/>
            <a:ext cx="1888659" cy="338554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400" dirty="0" smtClean="0">
                <a:effectLst/>
              </a:rPr>
              <a:t>4. </a:t>
            </a:r>
            <a:r>
              <a:rPr lang="es-ES" dirty="0" smtClean="0">
                <a:effectLst/>
              </a:rPr>
              <a:t>Úlcera </a:t>
            </a:r>
            <a:r>
              <a:rPr lang="es-ES" dirty="0">
                <a:effectLst/>
              </a:rPr>
              <a:t>péptica</a:t>
            </a:r>
          </a:p>
        </p:txBody>
      </p:sp>
      <p:sp>
        <p:nvSpPr>
          <p:cNvPr id="22" name="Text Box 3"/>
          <p:cNvSpPr txBox="1">
            <a:spLocks noChangeArrowheads="1"/>
          </p:cNvSpPr>
          <p:nvPr/>
        </p:nvSpPr>
        <p:spPr bwMode="auto">
          <a:xfrm>
            <a:off x="7583871" y="949088"/>
            <a:ext cx="1091966" cy="369332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800" b="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H. pylori</a:t>
            </a:r>
            <a:endParaRPr lang="es-ES" sz="1800" b="0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60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60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0112" grpId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1122" name="Picture 2" descr="helicobacter_eng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6" t="68665" b="5373"/>
          <a:stretch>
            <a:fillRect/>
          </a:stretch>
        </p:blipFill>
        <p:spPr bwMode="auto">
          <a:xfrm>
            <a:off x="1187450" y="1154113"/>
            <a:ext cx="7056438" cy="2922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1123" name="Rectangle 3"/>
          <p:cNvSpPr>
            <a:spLocks noChangeArrowheads="1"/>
          </p:cNvSpPr>
          <p:nvPr/>
        </p:nvSpPr>
        <p:spPr bwMode="auto">
          <a:xfrm>
            <a:off x="1042988" y="492125"/>
            <a:ext cx="6545262" cy="603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1125" name="Rectangle 5"/>
          <p:cNvSpPr>
            <a:spLocks noChangeArrowheads="1"/>
          </p:cNvSpPr>
          <p:nvPr/>
        </p:nvSpPr>
        <p:spPr bwMode="auto">
          <a:xfrm>
            <a:off x="971550" y="2203450"/>
            <a:ext cx="936625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1126" name="Rectangle 6"/>
          <p:cNvSpPr>
            <a:spLocks noChangeArrowheads="1"/>
          </p:cNvSpPr>
          <p:nvPr/>
        </p:nvSpPr>
        <p:spPr bwMode="auto">
          <a:xfrm>
            <a:off x="1835150" y="3617913"/>
            <a:ext cx="1130300" cy="242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1127" name="Rectangle 7"/>
          <p:cNvSpPr>
            <a:spLocks noChangeArrowheads="1"/>
          </p:cNvSpPr>
          <p:nvPr/>
        </p:nvSpPr>
        <p:spPr bwMode="auto">
          <a:xfrm>
            <a:off x="7164388" y="3644900"/>
            <a:ext cx="10795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1128" name="Rectangle 8"/>
          <p:cNvSpPr>
            <a:spLocks noChangeArrowheads="1"/>
          </p:cNvSpPr>
          <p:nvPr/>
        </p:nvSpPr>
        <p:spPr bwMode="auto">
          <a:xfrm>
            <a:off x="3956050" y="4076700"/>
            <a:ext cx="147955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1129" name="Rectangle 9"/>
          <p:cNvSpPr>
            <a:spLocks noChangeArrowheads="1"/>
          </p:cNvSpPr>
          <p:nvPr/>
        </p:nvSpPr>
        <p:spPr bwMode="auto">
          <a:xfrm>
            <a:off x="611188" y="2708275"/>
            <a:ext cx="1433512" cy="377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1130" name="Rectangle 10"/>
          <p:cNvSpPr>
            <a:spLocks noChangeArrowheads="1"/>
          </p:cNvSpPr>
          <p:nvPr/>
        </p:nvSpPr>
        <p:spPr bwMode="auto">
          <a:xfrm>
            <a:off x="5880100" y="2671763"/>
            <a:ext cx="649288" cy="3159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1131" name="Text Box 11"/>
          <p:cNvSpPr txBox="1">
            <a:spLocks noChangeArrowheads="1"/>
          </p:cNvSpPr>
          <p:nvPr/>
        </p:nvSpPr>
        <p:spPr bwMode="auto">
          <a:xfrm>
            <a:off x="3530689" y="4005263"/>
            <a:ext cx="2082621" cy="101566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 dirty="0"/>
              <a:t>Complicaciones:</a:t>
            </a:r>
          </a:p>
          <a:p>
            <a:r>
              <a:rPr lang="es-ES" sz="2000" b="0" dirty="0"/>
              <a:t>Sangrado</a:t>
            </a:r>
          </a:p>
          <a:p>
            <a:r>
              <a:rPr lang="es-ES" sz="2000" b="0" dirty="0"/>
              <a:t>Perforación</a:t>
            </a:r>
          </a:p>
        </p:txBody>
      </p:sp>
      <p:sp>
        <p:nvSpPr>
          <p:cNvPr id="261132" name="Text Box 12"/>
          <p:cNvSpPr txBox="1">
            <a:spLocks noChangeArrowheads="1"/>
          </p:cNvSpPr>
          <p:nvPr/>
        </p:nvSpPr>
        <p:spPr bwMode="auto">
          <a:xfrm>
            <a:off x="611560" y="2361074"/>
            <a:ext cx="1244251" cy="70788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 dirty="0"/>
              <a:t>Úlcera </a:t>
            </a:r>
          </a:p>
          <a:p>
            <a:r>
              <a:rPr lang="es-ES" sz="2000" b="0" dirty="0"/>
              <a:t>duodenal</a:t>
            </a:r>
          </a:p>
        </p:txBody>
      </p:sp>
      <p:sp>
        <p:nvSpPr>
          <p:cNvPr id="261133" name="Text Box 13"/>
          <p:cNvSpPr txBox="1">
            <a:spLocks noChangeArrowheads="1"/>
          </p:cNvSpPr>
          <p:nvPr/>
        </p:nvSpPr>
        <p:spPr bwMode="auto">
          <a:xfrm>
            <a:off x="6124274" y="2343150"/>
            <a:ext cx="1178528" cy="70788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/>
              <a:t>Úlcera </a:t>
            </a:r>
          </a:p>
          <a:p>
            <a:r>
              <a:rPr lang="es-ES" sz="2000" b="0"/>
              <a:t>gástrica</a:t>
            </a:r>
          </a:p>
        </p:txBody>
      </p:sp>
      <p:sp>
        <p:nvSpPr>
          <p:cNvPr id="261135" name="Rectangle 15"/>
          <p:cNvSpPr>
            <a:spLocks noChangeArrowheads="1"/>
          </p:cNvSpPr>
          <p:nvPr/>
        </p:nvSpPr>
        <p:spPr bwMode="auto">
          <a:xfrm>
            <a:off x="1187450" y="1052513"/>
            <a:ext cx="2016125" cy="935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1136" name="Rectangle 16"/>
          <p:cNvSpPr>
            <a:spLocks noChangeArrowheads="1"/>
          </p:cNvSpPr>
          <p:nvPr/>
        </p:nvSpPr>
        <p:spPr bwMode="auto">
          <a:xfrm>
            <a:off x="2888205" y="668599"/>
            <a:ext cx="3528788" cy="577589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0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r>
              <a:rPr lang="es-ES" sz="2000" dirty="0">
                <a:effectLst/>
              </a:rPr>
              <a:t>Inflamación </a:t>
            </a:r>
            <a:r>
              <a:rPr lang="es-ES" sz="2000" dirty="0" smtClean="0">
                <a:effectLst/>
              </a:rPr>
              <a:t>gástrica </a:t>
            </a:r>
            <a:r>
              <a:rPr lang="es-ES" sz="2000" dirty="0" err="1" smtClean="0">
                <a:effectLst/>
              </a:rPr>
              <a:t>antral</a:t>
            </a:r>
            <a:r>
              <a:rPr lang="es-ES" sz="2000" dirty="0" smtClean="0">
                <a:effectLst/>
              </a:rPr>
              <a:t> </a:t>
            </a:r>
            <a:endParaRPr lang="es-ES" sz="2000" dirty="0">
              <a:effectLst/>
            </a:endParaRPr>
          </a:p>
        </p:txBody>
      </p:sp>
      <p:pic>
        <p:nvPicPr>
          <p:cNvPr id="261138" name="Picture 18" descr="ulcera gastrica benigna"/>
          <p:cNvPicPr>
            <a:picLocks noChangeAspect="1" noChangeArrowheads="1"/>
          </p:cNvPicPr>
          <p:nvPr/>
        </p:nvPicPr>
        <p:blipFill>
          <a:blip r:embed="rId3">
            <a:lum bright="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4129088"/>
            <a:ext cx="1801812" cy="1747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1140" name="Oval 20"/>
          <p:cNvSpPr>
            <a:spLocks noChangeArrowheads="1"/>
          </p:cNvSpPr>
          <p:nvPr/>
        </p:nvSpPr>
        <p:spPr bwMode="auto">
          <a:xfrm>
            <a:off x="7164388" y="4005263"/>
            <a:ext cx="936625" cy="72072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261141" name="Picture 21" descr="ulcera duodena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985"/>
          <a:stretch>
            <a:fillRect/>
          </a:stretch>
        </p:blipFill>
        <p:spPr bwMode="auto">
          <a:xfrm>
            <a:off x="900113" y="4221163"/>
            <a:ext cx="1871662" cy="1779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1142" name="Oval 22"/>
          <p:cNvSpPr>
            <a:spLocks noChangeArrowheads="1"/>
          </p:cNvSpPr>
          <p:nvPr/>
        </p:nvSpPr>
        <p:spPr bwMode="auto">
          <a:xfrm>
            <a:off x="1765300" y="4076700"/>
            <a:ext cx="792163" cy="744538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261143" name="Picture 23" descr="ULCERA BENIGN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4365625"/>
            <a:ext cx="1350963" cy="1260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1144" name="Oval 24"/>
          <p:cNvSpPr>
            <a:spLocks noChangeArrowheads="1"/>
          </p:cNvSpPr>
          <p:nvPr/>
        </p:nvSpPr>
        <p:spPr bwMode="auto">
          <a:xfrm>
            <a:off x="5724525" y="4508500"/>
            <a:ext cx="936625" cy="72072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" name="Text Box 6"/>
          <p:cNvSpPr txBox="1">
            <a:spLocks noChangeArrowheads="1"/>
          </p:cNvSpPr>
          <p:nvPr/>
        </p:nvSpPr>
        <p:spPr bwMode="auto">
          <a:xfrm>
            <a:off x="6705124" y="393022"/>
            <a:ext cx="1927131" cy="338554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dirty="0" smtClean="0">
                <a:effectLst/>
              </a:rPr>
              <a:t>2. Úlcera </a:t>
            </a:r>
            <a:r>
              <a:rPr lang="es-ES" dirty="0">
                <a:effectLst/>
              </a:rPr>
              <a:t>péptica</a:t>
            </a:r>
          </a:p>
        </p:txBody>
      </p:sp>
      <p:sp>
        <p:nvSpPr>
          <p:cNvPr id="25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4" descr="ulcus gastricv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201988"/>
            <a:ext cx="4137025" cy="2724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971550" y="6015038"/>
            <a:ext cx="26304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Úlcera gástrica antral</a:t>
            </a:r>
          </a:p>
        </p:txBody>
      </p:sp>
      <p:sp>
        <p:nvSpPr>
          <p:cNvPr id="17" name="Oval 7"/>
          <p:cNvSpPr>
            <a:spLocks noChangeArrowheads="1"/>
          </p:cNvSpPr>
          <p:nvPr/>
        </p:nvSpPr>
        <p:spPr bwMode="auto">
          <a:xfrm>
            <a:off x="1819275" y="4348163"/>
            <a:ext cx="1023938" cy="730250"/>
          </a:xfrm>
          <a:prstGeom prst="ellipse">
            <a:avLst/>
          </a:prstGeom>
          <a:noFill/>
          <a:ln w="28575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VE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pic>
        <p:nvPicPr>
          <p:cNvPr id="18" name="Picture 8" descr="ulcus gastrico funduS"/>
          <p:cNvPicPr>
            <a:picLocks noChangeAspect="1" noChangeArrowheads="1"/>
          </p:cNvPicPr>
          <p:nvPr/>
        </p:nvPicPr>
        <p:blipFill>
          <a:blip r:embed="rId3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213100"/>
            <a:ext cx="4103688" cy="2687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Oval 9"/>
          <p:cNvSpPr>
            <a:spLocks noChangeArrowheads="1"/>
          </p:cNvSpPr>
          <p:nvPr/>
        </p:nvSpPr>
        <p:spPr bwMode="auto">
          <a:xfrm>
            <a:off x="4859338" y="3933825"/>
            <a:ext cx="1192212" cy="935038"/>
          </a:xfrm>
          <a:prstGeom prst="ellipse">
            <a:avLst/>
          </a:prstGeom>
          <a:noFill/>
          <a:ln w="28575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VE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4995863" y="6015038"/>
            <a:ext cx="33321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Úlcera gástrica en el fundus</a:t>
            </a:r>
          </a:p>
        </p:txBody>
      </p:sp>
      <p:pic>
        <p:nvPicPr>
          <p:cNvPr id="21" name="Picture 12" descr="ulcera gastrica benigna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342" y="392785"/>
            <a:ext cx="2826916" cy="2743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 Box 13"/>
          <p:cNvSpPr txBox="1">
            <a:spLocks noChangeArrowheads="1"/>
          </p:cNvSpPr>
          <p:nvPr/>
        </p:nvSpPr>
        <p:spPr bwMode="auto">
          <a:xfrm>
            <a:off x="7524750" y="697340"/>
            <a:ext cx="1146175" cy="701675"/>
          </a:xfrm>
          <a:prstGeom prst="rect">
            <a:avLst/>
          </a:prstGeom>
          <a:solidFill>
            <a:srgbClr val="BBE0E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Úlcera 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gástrica</a:t>
            </a:r>
          </a:p>
        </p:txBody>
      </p:sp>
      <p:pic>
        <p:nvPicPr>
          <p:cNvPr id="23" name="Picture 14" descr="ULCERA BENIGN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83040"/>
            <a:ext cx="2725499" cy="2543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Oval 15"/>
          <p:cNvSpPr>
            <a:spLocks noChangeArrowheads="1"/>
          </p:cNvSpPr>
          <p:nvPr/>
        </p:nvSpPr>
        <p:spPr bwMode="auto">
          <a:xfrm>
            <a:off x="5494432" y="1131842"/>
            <a:ext cx="1296988" cy="792163"/>
          </a:xfrm>
          <a:prstGeom prst="ellipse">
            <a:avLst/>
          </a:prstGeom>
          <a:noFill/>
          <a:ln w="28575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VE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5" name="Oval 16"/>
          <p:cNvSpPr>
            <a:spLocks noChangeArrowheads="1"/>
          </p:cNvSpPr>
          <p:nvPr/>
        </p:nvSpPr>
        <p:spPr bwMode="auto">
          <a:xfrm>
            <a:off x="1762844" y="476597"/>
            <a:ext cx="1296988" cy="792163"/>
          </a:xfrm>
          <a:prstGeom prst="ellipse">
            <a:avLst/>
          </a:prstGeom>
          <a:noFill/>
          <a:ln w="28575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VE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6" name="Text Box 6"/>
          <p:cNvSpPr txBox="1">
            <a:spLocks noChangeArrowheads="1"/>
          </p:cNvSpPr>
          <p:nvPr/>
        </p:nvSpPr>
        <p:spPr bwMode="auto">
          <a:xfrm>
            <a:off x="6748557" y="244486"/>
            <a:ext cx="1927131" cy="338554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dirty="0" smtClean="0">
                <a:effectLst/>
              </a:rPr>
              <a:t>2. Úlcera </a:t>
            </a:r>
            <a:r>
              <a:rPr lang="es-ES" dirty="0">
                <a:effectLst/>
              </a:rPr>
              <a:t>péptica</a:t>
            </a: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63092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0"/>
          <p:cNvSpPr>
            <a:spLocks noChangeArrowheads="1"/>
          </p:cNvSpPr>
          <p:nvPr/>
        </p:nvSpPr>
        <p:spPr bwMode="auto">
          <a:xfrm>
            <a:off x="8027988" y="3141663"/>
            <a:ext cx="647700" cy="71913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VE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pic>
        <p:nvPicPr>
          <p:cNvPr id="11" name="Picture 17" descr="ulcera duoden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312828"/>
            <a:ext cx="6480175" cy="3589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Box 19"/>
          <p:cNvSpPr txBox="1">
            <a:spLocks noChangeArrowheads="1"/>
          </p:cNvSpPr>
          <p:nvPr/>
        </p:nvSpPr>
        <p:spPr bwMode="auto">
          <a:xfrm>
            <a:off x="6559314" y="676224"/>
            <a:ext cx="2095445" cy="400110"/>
          </a:xfrm>
          <a:prstGeom prst="rect">
            <a:avLst/>
          </a:prstGeom>
          <a:solidFill>
            <a:srgbClr val="BBE0E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Úlcera duodenal</a:t>
            </a:r>
          </a:p>
        </p:txBody>
      </p:sp>
      <p:sp>
        <p:nvSpPr>
          <p:cNvPr id="13" name="Oval 24"/>
          <p:cNvSpPr>
            <a:spLocks noChangeArrowheads="1"/>
          </p:cNvSpPr>
          <p:nvPr/>
        </p:nvSpPr>
        <p:spPr bwMode="auto">
          <a:xfrm>
            <a:off x="1580469" y="1125538"/>
            <a:ext cx="1594189" cy="1027005"/>
          </a:xfrm>
          <a:prstGeom prst="ellipse">
            <a:avLst/>
          </a:prstGeom>
          <a:noFill/>
          <a:ln w="28575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VE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4" name="Oval 25"/>
          <p:cNvSpPr>
            <a:spLocks noChangeArrowheads="1"/>
          </p:cNvSpPr>
          <p:nvPr/>
        </p:nvSpPr>
        <p:spPr bwMode="auto">
          <a:xfrm>
            <a:off x="4323958" y="1125538"/>
            <a:ext cx="1594189" cy="1027005"/>
          </a:xfrm>
          <a:prstGeom prst="ellipse">
            <a:avLst/>
          </a:prstGeom>
          <a:noFill/>
          <a:ln w="28575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VE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pic>
        <p:nvPicPr>
          <p:cNvPr id="15" name="Picture 29" descr="du_gu_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1" t="21162" r="50000"/>
          <a:stretch>
            <a:fillRect/>
          </a:stretch>
        </p:blipFill>
        <p:spPr bwMode="auto">
          <a:xfrm>
            <a:off x="5580063" y="3429000"/>
            <a:ext cx="3240087" cy="2951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6748557" y="244486"/>
            <a:ext cx="1927131" cy="338554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dirty="0" smtClean="0">
                <a:effectLst/>
              </a:rPr>
              <a:t>2. Úlcera </a:t>
            </a:r>
            <a:r>
              <a:rPr lang="es-ES" dirty="0">
                <a:effectLst/>
              </a:rPr>
              <a:t>péptica</a:t>
            </a: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2751021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2"/>
          <p:cNvSpPr txBox="1">
            <a:spLocks noChangeArrowheads="1"/>
          </p:cNvSpPr>
          <p:nvPr/>
        </p:nvSpPr>
        <p:spPr bwMode="auto">
          <a:xfrm>
            <a:off x="3502818" y="1340768"/>
            <a:ext cx="2138363" cy="425450"/>
          </a:xfrm>
          <a:prstGeom prst="rect">
            <a:avLst/>
          </a:prstGeom>
          <a:solidFill>
            <a:srgbClr val="BBE0E3"/>
          </a:solidFill>
          <a:ln w="28575">
            <a:solidFill>
              <a:srgbClr val="00999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Úlcera Duodenal</a:t>
            </a:r>
          </a:p>
        </p:txBody>
      </p:sp>
      <p:sp>
        <p:nvSpPr>
          <p:cNvPr id="6" name="Text Box 23"/>
          <p:cNvSpPr txBox="1">
            <a:spLocks noChangeArrowheads="1"/>
          </p:cNvSpPr>
          <p:nvPr/>
        </p:nvSpPr>
        <p:spPr bwMode="auto">
          <a:xfrm>
            <a:off x="2627313" y="1916113"/>
            <a:ext cx="4032250" cy="3484562"/>
          </a:xfrm>
          <a:prstGeom prst="rect">
            <a:avLst/>
          </a:prstGeom>
          <a:noFill/>
          <a:ln w="9525">
            <a:solidFill>
              <a:srgbClr val="0099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E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Son más comunes 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endParaRPr kumimoji="0" lang="es-ES" sz="1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E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Acción </a:t>
            </a:r>
            <a:r>
              <a:rPr kumimoji="0" lang="es-ES" sz="2000" b="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uLnTx/>
                <a:uFillTx/>
              </a:rPr>
              <a:t>indirecta</a:t>
            </a:r>
            <a:r>
              <a:rPr kumimoji="0" lang="es-E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uLnTx/>
                <a:uFillTx/>
              </a:rPr>
              <a:t> </a:t>
            </a:r>
            <a:r>
              <a:rPr kumimoji="0" lang="es-E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de </a:t>
            </a:r>
            <a:r>
              <a:rPr kumimoji="0" lang="es-ES" sz="20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H. pylori</a:t>
            </a:r>
            <a:r>
              <a:rPr kumimoji="0" lang="es-E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pues coloniza mucosa   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gástrica y </a:t>
            </a:r>
            <a:r>
              <a:rPr kumimoji="0" lang="es-ES" sz="2000" b="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no</a:t>
            </a:r>
            <a:r>
              <a:rPr kumimoji="0" lang="es-E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duodeno</a:t>
            </a: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endParaRPr kumimoji="0" lang="es-ES" sz="1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E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Hay más ácido que no puede 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neutralizar HCO</a:t>
            </a:r>
            <a:r>
              <a:rPr kumimoji="0" lang="es-ES" sz="2000" b="0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3</a:t>
            </a:r>
            <a:r>
              <a:rPr kumimoji="0" lang="es-ES" sz="2000" i="0" u="none" strike="noStrike" kern="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-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endParaRPr kumimoji="0" lang="es-ES" sz="1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E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Se inhibe la secreción de SIH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endParaRPr kumimoji="0" lang="es-ES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E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Aumenta gastrina, histamina    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y </a:t>
            </a:r>
            <a:r>
              <a:rPr kumimoji="0" lang="es-E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HCl</a:t>
            </a:r>
            <a:endParaRPr kumimoji="0" lang="es-ES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7" name="Text Box 27"/>
          <p:cNvSpPr txBox="1">
            <a:spLocks noChangeArrowheads="1"/>
          </p:cNvSpPr>
          <p:nvPr/>
        </p:nvSpPr>
        <p:spPr bwMode="auto">
          <a:xfrm>
            <a:off x="2075441" y="2348880"/>
            <a:ext cx="457177" cy="70788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*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748557" y="244486"/>
            <a:ext cx="1927131" cy="338554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dirty="0" smtClean="0">
                <a:effectLst/>
              </a:rPr>
              <a:t>2. Úlcera </a:t>
            </a:r>
            <a:r>
              <a:rPr lang="es-ES" dirty="0">
                <a:effectLst/>
              </a:rPr>
              <a:t>péptica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78747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6748557" y="244486"/>
            <a:ext cx="1927131" cy="338554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dirty="0" smtClean="0">
                <a:effectLst/>
              </a:rPr>
              <a:t>2. Úlcera </a:t>
            </a:r>
            <a:r>
              <a:rPr lang="es-ES" dirty="0">
                <a:effectLst/>
              </a:rPr>
              <a:t>péptica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3783806" y="2060848"/>
            <a:ext cx="1576387" cy="425450"/>
          </a:xfrm>
          <a:prstGeom prst="rect">
            <a:avLst/>
          </a:prstGeom>
          <a:solidFill>
            <a:srgbClr val="BBE0E3"/>
          </a:solidFill>
          <a:ln w="28575">
            <a:solidFill>
              <a:srgbClr val="0099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Diagnóstico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2290763" y="2638425"/>
            <a:ext cx="4689104" cy="2600712"/>
          </a:xfrm>
          <a:prstGeom prst="rect">
            <a:avLst/>
          </a:prstGeom>
          <a:noFill/>
          <a:ln w="9525">
            <a:solidFill>
              <a:srgbClr val="0099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marR="0" lvl="0" indent="-3429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omic Sans MS" panose="030F0702030302020204" pitchFamily="66" charset="0"/>
            </a:endParaRPr>
          </a:p>
          <a:p>
            <a:pPr marL="342900" marR="0" lvl="0" indent="-3429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omic Sans MS" panose="030F0702030302020204" pitchFamily="66" charset="0"/>
              </a:rPr>
              <a:t>1</a:t>
            </a:r>
            <a:r>
              <a:rPr kumimoji="0" lang="es-MX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omic Sans MS" panose="030F0702030302020204" pitchFamily="66" charset="0"/>
              </a:rPr>
              <a:t>. </a:t>
            </a:r>
            <a:r>
              <a:rPr kumimoji="0" lang="es-MX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omic Sans MS" panose="030F0702030302020204" pitchFamily="66" charset="0"/>
              </a:rPr>
              <a:t> Endoscopia </a:t>
            </a:r>
            <a:r>
              <a:rPr kumimoji="0" lang="es-MX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omic Sans MS" panose="030F0702030302020204" pitchFamily="66" charset="0"/>
              </a:rPr>
              <a:t>y biopsia</a:t>
            </a:r>
          </a:p>
          <a:p>
            <a:pPr marL="342900" marR="0" lvl="0" indent="-3429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omic Sans MS" panose="030F0702030302020204" pitchFamily="66" charset="0"/>
              </a:rPr>
              <a:t> </a:t>
            </a:r>
          </a:p>
          <a:p>
            <a:pPr marL="342900" marR="0" lvl="0" indent="-3429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omic Sans MS" panose="030F0702030302020204" pitchFamily="66" charset="0"/>
              </a:rPr>
              <a:t>2. </a:t>
            </a:r>
            <a:r>
              <a:rPr kumimoji="0" lang="es-MX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omic Sans MS" panose="030F0702030302020204" pitchFamily="66" charset="0"/>
              </a:rPr>
              <a:t> Test </a:t>
            </a:r>
            <a:r>
              <a:rPr kumimoji="0" lang="es-MX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omic Sans MS" panose="030F0702030302020204" pitchFamily="66" charset="0"/>
              </a:rPr>
              <a:t>de ureasa en tejido y aliento</a:t>
            </a:r>
          </a:p>
          <a:p>
            <a:pPr marL="342900" marR="0" lvl="0" indent="-3429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endParaRPr kumimoji="0" lang="es-MX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omic Sans MS" panose="030F0702030302020204" pitchFamily="66" charset="0"/>
            </a:endParaRPr>
          </a:p>
          <a:p>
            <a:pPr marL="342900" marR="0" lvl="0" indent="-3429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omic Sans MS" panose="030F0702030302020204" pitchFamily="66" charset="0"/>
              </a:rPr>
              <a:t>3. </a:t>
            </a:r>
            <a:r>
              <a:rPr kumimoji="0" lang="es-MX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omic Sans MS" panose="030F0702030302020204" pitchFamily="66" charset="0"/>
              </a:rPr>
              <a:t> Cultivos</a:t>
            </a:r>
            <a:endParaRPr kumimoji="0" lang="es-MX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omic Sans MS" panose="030F0702030302020204" pitchFamily="66" charset="0"/>
            </a:endParaRPr>
          </a:p>
          <a:p>
            <a:pPr marL="342900" marR="0" lvl="0" indent="-3429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endParaRPr kumimoji="0" lang="es-MX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omic Sans MS" panose="030F0702030302020204" pitchFamily="66" charset="0"/>
            </a:endParaRPr>
          </a:p>
          <a:p>
            <a:pPr marL="342900" marR="0" lvl="0" indent="-3429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omic Sans MS" panose="030F0702030302020204" pitchFamily="66" charset="0"/>
              </a:rPr>
              <a:t>4. </a:t>
            </a:r>
            <a:r>
              <a:rPr kumimoji="0" lang="es-MX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omic Sans MS" panose="030F0702030302020204" pitchFamily="66" charset="0"/>
              </a:rPr>
              <a:t> Anticuerpos </a:t>
            </a:r>
            <a:r>
              <a:rPr kumimoji="0" lang="es-MX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omic Sans MS" panose="030F0702030302020204" pitchFamily="66" charset="0"/>
              </a:rPr>
              <a:t>no indican infección activa</a:t>
            </a:r>
          </a:p>
          <a:p>
            <a:pPr marL="342900" marR="0" lvl="0" indent="-3429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omic Sans MS" panose="030F0702030302020204" pitchFamily="66" charset="0"/>
            </a:endParaRPr>
          </a:p>
          <a:p>
            <a:pPr marL="342900" marR="0" lvl="0" indent="-3429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omic Sans MS" panose="030F0702030302020204" pitchFamily="66" charset="0"/>
              </a:rPr>
              <a:t>5. </a:t>
            </a:r>
            <a:r>
              <a:rPr kumimoji="0" lang="es-MX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omic Sans MS" panose="030F0702030302020204" pitchFamily="66" charset="0"/>
              </a:rPr>
              <a:t> Antígenos </a:t>
            </a:r>
            <a:r>
              <a:rPr kumimoji="0" lang="es-MX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omic Sans MS" panose="030F0702030302020204" pitchFamily="66" charset="0"/>
              </a:rPr>
              <a:t>en heces</a:t>
            </a:r>
          </a:p>
          <a:p>
            <a:pPr marL="342900" marR="0" lvl="0" indent="-3429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omic Sans MS" panose="030F0702030302020204" pitchFamily="66" charset="0"/>
            </a:endParaRPr>
          </a:p>
        </p:txBody>
      </p:sp>
      <p:sp>
        <p:nvSpPr>
          <p:cNvPr id="8" name="Text Box 27"/>
          <p:cNvSpPr txBox="1">
            <a:spLocks noChangeArrowheads="1"/>
          </p:cNvSpPr>
          <p:nvPr/>
        </p:nvSpPr>
        <p:spPr bwMode="auto">
          <a:xfrm>
            <a:off x="1809251" y="2924944"/>
            <a:ext cx="457177" cy="70788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*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317979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ulcera gastrica benigna endoscop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429000"/>
            <a:ext cx="2898278" cy="3048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7" descr="ulcera benigna gastric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76238"/>
            <a:ext cx="3889375" cy="2503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10"/>
          <p:cNvSpPr>
            <a:spLocks noChangeArrowheads="1"/>
          </p:cNvSpPr>
          <p:nvPr/>
        </p:nvSpPr>
        <p:spPr bwMode="auto">
          <a:xfrm>
            <a:off x="429474" y="376238"/>
            <a:ext cx="1743695" cy="1810445"/>
          </a:xfrm>
          <a:prstGeom prst="ellipse">
            <a:avLst/>
          </a:prstGeom>
          <a:noFill/>
          <a:ln w="28575">
            <a:solidFill>
              <a:srgbClr val="FF006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" name="Oval 11"/>
          <p:cNvSpPr>
            <a:spLocks noChangeArrowheads="1"/>
          </p:cNvSpPr>
          <p:nvPr/>
        </p:nvSpPr>
        <p:spPr bwMode="auto">
          <a:xfrm>
            <a:off x="5922963" y="4835525"/>
            <a:ext cx="1800225" cy="15113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3057247" y="2067650"/>
            <a:ext cx="1321196" cy="5847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b="1" dirty="0" err="1">
                <a:solidFill>
                  <a:schemeClr val="bg1"/>
                </a:solidFill>
              </a:rPr>
              <a:t>Rx</a:t>
            </a:r>
            <a:r>
              <a:rPr lang="es-ES" b="1" dirty="0">
                <a:solidFill>
                  <a:schemeClr val="bg1"/>
                </a:solidFill>
              </a:rPr>
              <a:t> estudio </a:t>
            </a:r>
            <a:endParaRPr lang="es-ES" b="1" dirty="0" smtClean="0">
              <a:solidFill>
                <a:schemeClr val="bg1"/>
              </a:solidFill>
            </a:endParaRPr>
          </a:p>
          <a:p>
            <a:r>
              <a:rPr lang="es-ES" b="1" dirty="0" smtClean="0">
                <a:solidFill>
                  <a:schemeClr val="bg1"/>
                </a:solidFill>
              </a:rPr>
              <a:t>con </a:t>
            </a:r>
            <a:r>
              <a:rPr lang="es-ES" b="1" dirty="0">
                <a:solidFill>
                  <a:schemeClr val="bg1"/>
                </a:solidFill>
              </a:rPr>
              <a:t>bario</a:t>
            </a:r>
          </a:p>
        </p:txBody>
      </p:sp>
      <p:pic>
        <p:nvPicPr>
          <p:cNvPr id="7" name="Picture 15" descr="ulceramontaj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874926"/>
            <a:ext cx="3736555" cy="2533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5633587" y="3228658"/>
            <a:ext cx="24066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000"/>
              <a:t>www.murrasaca.com/Gastriculcer.htm</a:t>
            </a:r>
          </a:p>
        </p:txBody>
      </p:sp>
      <p:pic>
        <p:nvPicPr>
          <p:cNvPr id="10" name="Picture 17" descr="stomach_ulcer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475" y="3135095"/>
            <a:ext cx="3908394" cy="3246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8"/>
          <p:cNvSpPr>
            <a:spLocks noChangeArrowheads="1"/>
          </p:cNvSpPr>
          <p:nvPr/>
        </p:nvSpPr>
        <p:spPr bwMode="auto">
          <a:xfrm>
            <a:off x="732002" y="6341329"/>
            <a:ext cx="321594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000" dirty="0"/>
              <a:t> www.medical-look.com/.../Stomach_ulcers.html</a:t>
            </a: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6748557" y="244486"/>
            <a:ext cx="1927131" cy="338554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dirty="0" smtClean="0">
                <a:effectLst/>
              </a:rPr>
              <a:t>2. Úlcera </a:t>
            </a:r>
            <a:r>
              <a:rPr lang="es-ES" dirty="0">
                <a:effectLst/>
              </a:rPr>
              <a:t>péptica</a:t>
            </a:r>
          </a:p>
        </p:txBody>
      </p:sp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2775917" y="3389630"/>
            <a:ext cx="150874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1" dirty="0">
                <a:solidFill>
                  <a:schemeClr val="bg1"/>
                </a:solidFill>
              </a:rPr>
              <a:t>Endoscopia</a:t>
            </a: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1226293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026" y="1329985"/>
            <a:ext cx="4342394" cy="4472445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3513" y="1700808"/>
            <a:ext cx="4462983" cy="4101622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2450576" y="5992461"/>
            <a:ext cx="414568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b="0" dirty="0"/>
              <a:t>Gastric Cancer in Chest </a:t>
            </a:r>
            <a:r>
              <a:rPr lang="en-US" sz="800" b="0" dirty="0" smtClean="0"/>
              <a:t>Radiograph. </a:t>
            </a:r>
            <a:r>
              <a:rPr lang="es-VE" sz="800" b="0" dirty="0" smtClean="0">
                <a:latin typeface="OTNEJMScalaSansLFCap"/>
              </a:rPr>
              <a:t>New </a:t>
            </a:r>
            <a:r>
              <a:rPr lang="es-VE" sz="800" b="0" dirty="0" err="1" smtClean="0">
                <a:latin typeface="OTNEJMScalaSansLFCap"/>
              </a:rPr>
              <a:t>Engl</a:t>
            </a:r>
            <a:r>
              <a:rPr lang="es-VE" sz="800" b="0" dirty="0" smtClean="0">
                <a:latin typeface="OTNEJMScalaSansLFCap"/>
              </a:rPr>
              <a:t> J </a:t>
            </a:r>
            <a:r>
              <a:rPr lang="es-VE" sz="800" b="0" dirty="0" err="1" smtClean="0">
                <a:latin typeface="OTNEJMScalaSansLFCap"/>
              </a:rPr>
              <a:t>Med</a:t>
            </a:r>
            <a:r>
              <a:rPr lang="es-VE" sz="800" b="0" dirty="0" smtClean="0">
                <a:latin typeface="OTNEJMScalaSansLFCap"/>
              </a:rPr>
              <a:t> </a:t>
            </a:r>
            <a:r>
              <a:rPr lang="es-VE" sz="800" b="0" dirty="0" smtClean="0">
                <a:latin typeface="OTNEJMScalaSansOSF"/>
              </a:rPr>
              <a:t>376;1 </a:t>
            </a:r>
            <a:r>
              <a:rPr lang="es-VE" sz="800" b="0" dirty="0">
                <a:latin typeface="OTNEJMScalaSansLFCap"/>
              </a:rPr>
              <a:t>nejm.org </a:t>
            </a:r>
            <a:r>
              <a:rPr lang="es-VE" sz="800" b="0" dirty="0" err="1">
                <a:latin typeface="OTNEJMScalaSansLFSmallCap"/>
              </a:rPr>
              <a:t>January</a:t>
            </a:r>
            <a:r>
              <a:rPr lang="es-VE" sz="800" b="0" dirty="0">
                <a:latin typeface="OTNEJMScalaSansLFSmallCap"/>
              </a:rPr>
              <a:t> 5, 2017</a:t>
            </a:r>
            <a:endParaRPr lang="es-VE" dirty="0"/>
          </a:p>
        </p:txBody>
      </p:sp>
      <p:sp>
        <p:nvSpPr>
          <p:cNvPr id="5" name="Elipse 4"/>
          <p:cNvSpPr/>
          <p:nvPr/>
        </p:nvSpPr>
        <p:spPr bwMode="auto">
          <a:xfrm>
            <a:off x="2197250" y="4221089"/>
            <a:ext cx="1728192" cy="133112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Elipse 5"/>
          <p:cNvSpPr/>
          <p:nvPr/>
        </p:nvSpPr>
        <p:spPr bwMode="auto">
          <a:xfrm>
            <a:off x="5437610" y="2996952"/>
            <a:ext cx="3329372" cy="2932166"/>
          </a:xfrm>
          <a:prstGeom prst="ellipse">
            <a:avLst/>
          </a:prstGeom>
          <a:noFill/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6205140" y="649961"/>
            <a:ext cx="2470548" cy="46166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s-VE" sz="2400" b="0" dirty="0" smtClean="0"/>
              <a:t>Cáncer Gástrico</a:t>
            </a:r>
            <a:endParaRPr lang="es-VE" sz="2400" b="0" dirty="0"/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748557" y="244486"/>
            <a:ext cx="1927131" cy="338554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dirty="0" smtClean="0">
                <a:effectLst/>
              </a:rPr>
              <a:t>2. Úlcera </a:t>
            </a:r>
            <a:r>
              <a:rPr lang="es-ES" dirty="0">
                <a:effectLst/>
              </a:rPr>
              <a:t>péptica</a:t>
            </a: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110874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Text Box 2"/>
          <p:cNvSpPr txBox="1">
            <a:spLocks noChangeArrowheads="1"/>
          </p:cNvSpPr>
          <p:nvPr/>
        </p:nvSpPr>
        <p:spPr bwMode="auto">
          <a:xfrm>
            <a:off x="2585719" y="2780928"/>
            <a:ext cx="3972562" cy="2554545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marL="342900" indent="-342900" algn="l">
              <a:buSzPct val="150000"/>
              <a:buFont typeface="Arial" pitchFamily="34" charset="0"/>
              <a:buChar char="•"/>
            </a:pPr>
            <a:r>
              <a:rPr lang="es-ES" sz="2400" b="0" dirty="0" smtClean="0">
                <a:effectLst/>
              </a:rPr>
              <a:t>Generalidades</a:t>
            </a:r>
          </a:p>
          <a:p>
            <a:pPr marL="342900" indent="-342900" algn="l">
              <a:buSzPct val="150000"/>
              <a:buFont typeface="Arial" pitchFamily="34" charset="0"/>
              <a:buChar char="•"/>
            </a:pPr>
            <a:endParaRPr lang="es-ES" sz="1000" b="0" dirty="0" smtClean="0">
              <a:effectLst/>
            </a:endParaRPr>
          </a:p>
          <a:p>
            <a:pPr marL="342900" indent="-342900" algn="l">
              <a:buSzPct val="150000"/>
              <a:buFont typeface="Arial" pitchFamily="34" charset="0"/>
              <a:buChar char="•"/>
            </a:pPr>
            <a:r>
              <a:rPr lang="es-ES" sz="2400" b="0" dirty="0" smtClean="0">
                <a:effectLst/>
              </a:rPr>
              <a:t>Almacenamiento</a:t>
            </a:r>
            <a:endParaRPr lang="es-ES" sz="2400" b="0" dirty="0">
              <a:effectLst/>
            </a:endParaRPr>
          </a:p>
          <a:p>
            <a:pPr marL="171450" indent="-171450" algn="l">
              <a:buSzPct val="150000"/>
              <a:buFont typeface="Arial" pitchFamily="34" charset="0"/>
              <a:buChar char="•"/>
            </a:pPr>
            <a:endParaRPr lang="es-ES" sz="1000" b="0" dirty="0">
              <a:effectLst/>
            </a:endParaRPr>
          </a:p>
          <a:p>
            <a:pPr marL="342900" indent="-342900" algn="l">
              <a:buSzPct val="150000"/>
              <a:buFont typeface="Arial" pitchFamily="34" charset="0"/>
              <a:buChar char="•"/>
            </a:pPr>
            <a:r>
              <a:rPr lang="es-ES" sz="2400" b="0" dirty="0" smtClean="0">
                <a:effectLst/>
              </a:rPr>
              <a:t>Mezcla</a:t>
            </a:r>
            <a:endParaRPr lang="es-ES" sz="2400" b="0" dirty="0">
              <a:effectLst/>
            </a:endParaRPr>
          </a:p>
          <a:p>
            <a:pPr marL="171450" indent="-171450" algn="l">
              <a:buSzPct val="150000"/>
              <a:buFont typeface="Arial" pitchFamily="34" charset="0"/>
              <a:buChar char="•"/>
            </a:pPr>
            <a:endParaRPr lang="es-ES" sz="1000" b="0" dirty="0">
              <a:effectLst/>
            </a:endParaRPr>
          </a:p>
          <a:p>
            <a:pPr marL="342900" indent="-342900" algn="l">
              <a:buSzPct val="150000"/>
              <a:buFont typeface="Arial" pitchFamily="34" charset="0"/>
              <a:buChar char="•"/>
            </a:pPr>
            <a:r>
              <a:rPr lang="es-ES" sz="2400" b="0" dirty="0" smtClean="0">
                <a:effectLst/>
              </a:rPr>
              <a:t>Vaciamiento</a:t>
            </a:r>
            <a:endParaRPr lang="es-ES" sz="2400" b="0" dirty="0">
              <a:effectLst/>
            </a:endParaRPr>
          </a:p>
          <a:p>
            <a:pPr marL="171450" indent="-171450" algn="l">
              <a:buSzPct val="150000"/>
              <a:buFont typeface="Arial" pitchFamily="34" charset="0"/>
              <a:buChar char="•"/>
            </a:pPr>
            <a:endParaRPr lang="es-ES" sz="1000" b="0" dirty="0">
              <a:effectLst/>
            </a:endParaRPr>
          </a:p>
          <a:p>
            <a:pPr marL="342900" indent="-342900" algn="l">
              <a:buSzPct val="150000"/>
              <a:buFont typeface="Arial" pitchFamily="34" charset="0"/>
              <a:buChar char="•"/>
            </a:pPr>
            <a:r>
              <a:rPr lang="es-ES" sz="2400" b="0" dirty="0" smtClean="0">
                <a:effectLst/>
              </a:rPr>
              <a:t>Motilidad </a:t>
            </a:r>
            <a:r>
              <a:rPr lang="es-ES" sz="2400" b="0" dirty="0" err="1">
                <a:effectLst/>
              </a:rPr>
              <a:t>interdigestiva</a:t>
            </a:r>
            <a:endParaRPr lang="es-ES" sz="2400" b="0" dirty="0">
              <a:effectLst/>
            </a:endParaRPr>
          </a:p>
        </p:txBody>
      </p:sp>
      <p:sp>
        <p:nvSpPr>
          <p:cNvPr id="196611" name="Rectangle 3"/>
          <p:cNvSpPr>
            <a:spLocks noChangeArrowheads="1"/>
          </p:cNvSpPr>
          <p:nvPr/>
        </p:nvSpPr>
        <p:spPr bwMode="auto">
          <a:xfrm>
            <a:off x="2251494" y="2060575"/>
            <a:ext cx="4641015" cy="461665"/>
          </a:xfrm>
          <a:prstGeom prst="rect">
            <a:avLst/>
          </a:prstGeom>
          <a:solidFill>
            <a:srgbClr val="96D0D4"/>
          </a:solidFill>
          <a:ln w="28575">
            <a:solidFill>
              <a:srgbClr val="007673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400" dirty="0">
                <a:effectLst/>
              </a:rPr>
              <a:t>III. </a:t>
            </a:r>
            <a:r>
              <a:rPr lang="es-ES" sz="2400" dirty="0" smtClean="0">
                <a:effectLst/>
              </a:rPr>
              <a:t>MOTILIDAD GÁSTRICA</a:t>
            </a:r>
            <a:endParaRPr lang="es-ES" sz="2400" dirty="0">
              <a:effectLst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80" name="Rectangle 4"/>
          <p:cNvSpPr>
            <a:spLocks noChangeArrowheads="1"/>
          </p:cNvSpPr>
          <p:nvPr/>
        </p:nvSpPr>
        <p:spPr bwMode="auto">
          <a:xfrm>
            <a:off x="2195513" y="2205038"/>
            <a:ext cx="266382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800" b="0">
              <a:effectLst/>
            </a:endParaRPr>
          </a:p>
        </p:txBody>
      </p:sp>
      <p:sp>
        <p:nvSpPr>
          <p:cNvPr id="280581" name="Text Box 5"/>
          <p:cNvSpPr txBox="1">
            <a:spLocks noChangeArrowheads="1"/>
          </p:cNvSpPr>
          <p:nvPr/>
        </p:nvSpPr>
        <p:spPr bwMode="auto">
          <a:xfrm>
            <a:off x="2655888" y="2781300"/>
            <a:ext cx="3830637" cy="1219200"/>
          </a:xfrm>
          <a:prstGeom prst="rect">
            <a:avLst/>
          </a:prstGeom>
          <a:solidFill>
            <a:schemeClr val="accent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28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s-E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 Disminuir HCl</a:t>
            </a:r>
          </a:p>
          <a:p>
            <a:pPr algn="l"/>
            <a:endParaRPr lang="es-ES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" sz="28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s-ES" sz="2800">
                <a:solidFill>
                  <a:srgbClr val="4DAEB5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Proteger la mucosa</a:t>
            </a:r>
          </a:p>
        </p:txBody>
      </p:sp>
      <p:sp>
        <p:nvSpPr>
          <p:cNvPr id="280582" name="Text Box 6"/>
          <p:cNvSpPr txBox="1">
            <a:spLocks noChangeArrowheads="1"/>
          </p:cNvSpPr>
          <p:nvPr/>
        </p:nvSpPr>
        <p:spPr bwMode="auto">
          <a:xfrm>
            <a:off x="6907732" y="1052736"/>
            <a:ext cx="1744388" cy="707886"/>
          </a:xfrm>
          <a:prstGeom prst="rect">
            <a:avLst/>
          </a:prstGeom>
          <a:solidFill>
            <a:schemeClr val="accent1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000" b="0" dirty="0">
                <a:effectLst/>
              </a:rPr>
              <a:t>Tratamiento </a:t>
            </a:r>
          </a:p>
          <a:p>
            <a:r>
              <a:rPr lang="es-ES" sz="2000" b="0" dirty="0">
                <a:effectLst/>
              </a:rPr>
              <a:t>r</a:t>
            </a:r>
            <a:r>
              <a:rPr lang="es-ES" sz="2000" b="0" dirty="0" smtClean="0">
                <a:effectLst/>
              </a:rPr>
              <a:t>acional  </a:t>
            </a:r>
            <a:endParaRPr lang="es-ES" sz="2000" b="0" dirty="0">
              <a:effectLst/>
            </a:endParaRPr>
          </a:p>
        </p:txBody>
      </p:sp>
      <p:sp>
        <p:nvSpPr>
          <p:cNvPr id="280583" name="Text Box 7"/>
          <p:cNvSpPr txBox="1">
            <a:spLocks noChangeArrowheads="1"/>
          </p:cNvSpPr>
          <p:nvPr/>
        </p:nvSpPr>
        <p:spPr bwMode="auto">
          <a:xfrm>
            <a:off x="5435365" y="1138238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749325" y="620688"/>
            <a:ext cx="1927131" cy="338554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dirty="0" smtClean="0">
                <a:effectLst/>
              </a:rPr>
              <a:t>2. Úlcera </a:t>
            </a:r>
            <a:r>
              <a:rPr lang="es-ES" dirty="0">
                <a:effectLst/>
              </a:rPr>
              <a:t>péptica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0581" grpId="0" animBg="1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554" name="Rectangle 2"/>
          <p:cNvSpPr>
            <a:spLocks noChangeArrowheads="1"/>
          </p:cNvSpPr>
          <p:nvPr/>
        </p:nvSpPr>
        <p:spPr bwMode="auto">
          <a:xfrm>
            <a:off x="2052638" y="44450"/>
            <a:ext cx="4103687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9555" name="Text Box 3"/>
          <p:cNvSpPr txBox="1">
            <a:spLocks noChangeArrowheads="1"/>
          </p:cNvSpPr>
          <p:nvPr/>
        </p:nvSpPr>
        <p:spPr bwMode="auto">
          <a:xfrm>
            <a:off x="6922472" y="1670050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79556" name="Text Box 4"/>
          <p:cNvSpPr txBox="1">
            <a:spLocks noChangeArrowheads="1"/>
          </p:cNvSpPr>
          <p:nvPr/>
        </p:nvSpPr>
        <p:spPr bwMode="auto">
          <a:xfrm>
            <a:off x="836613" y="1020763"/>
            <a:ext cx="4383087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arabicPeriod"/>
            </a:pPr>
            <a:r>
              <a:rPr lang="es-ES" sz="2400" dirty="0">
                <a:effectLst/>
                <a:latin typeface="Comic Sans MS" pitchFamily="66" charset="0"/>
              </a:rPr>
              <a:t>Infección por </a:t>
            </a:r>
            <a:r>
              <a:rPr lang="es-ES" sz="2400" i="1" dirty="0">
                <a:effectLst/>
                <a:latin typeface="Comic Sans MS" pitchFamily="66" charset="0"/>
              </a:rPr>
              <a:t>H. pylori</a:t>
            </a:r>
          </a:p>
          <a:p>
            <a:r>
              <a:rPr lang="es-ES" sz="2400" i="1" dirty="0">
                <a:effectLst/>
                <a:latin typeface="Comic Sans MS" pitchFamily="66" charset="0"/>
              </a:rPr>
              <a:t>	  </a:t>
            </a:r>
            <a:r>
              <a:rPr lang="es-ES" sz="2800" b="0" dirty="0" smtClean="0">
                <a:effectLst/>
                <a:latin typeface="Comic Sans MS" pitchFamily="66" charset="0"/>
              </a:rPr>
              <a:t>¡</a:t>
            </a:r>
            <a:r>
              <a:rPr lang="es-ES" sz="2400" dirty="0" smtClean="0">
                <a:solidFill>
                  <a:srgbClr val="0000FF"/>
                </a:solidFill>
                <a:effectLst/>
                <a:latin typeface="Comic Sans MS" pitchFamily="66" charset="0"/>
              </a:rPr>
              <a:t>Antibióticos curan</a:t>
            </a:r>
            <a:r>
              <a:rPr lang="es-ES" sz="2400" b="0" dirty="0">
                <a:effectLst/>
                <a:latin typeface="Comic Sans MS" pitchFamily="66" charset="0"/>
              </a:rPr>
              <a:t>!</a:t>
            </a:r>
          </a:p>
          <a:p>
            <a:endParaRPr lang="es-ES" sz="1000" b="0" dirty="0">
              <a:effectLst/>
              <a:latin typeface="Comic Sans MS" pitchFamily="66" charset="0"/>
            </a:endParaRPr>
          </a:p>
          <a:p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2. Drogas ASA, AINES, ESTEROIDES</a:t>
            </a:r>
          </a:p>
          <a:p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</a:t>
            </a:r>
            <a:r>
              <a:rPr lang="es-ES" sz="1800" b="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Eliminar las drogas</a:t>
            </a:r>
          </a:p>
          <a:p>
            <a:pPr>
              <a:buFontTx/>
              <a:buAutoNum type="arabicPeriod"/>
            </a:pPr>
            <a:endParaRPr lang="es-ES" sz="1000" b="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3. Úlceras de estrés, disminución flujo </a:t>
            </a:r>
          </a:p>
          <a:p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</a:t>
            </a:r>
            <a:r>
              <a:rPr lang="es-ES" sz="1800" b="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Tratamiento preventivo</a:t>
            </a:r>
          </a:p>
          <a:p>
            <a:endParaRPr lang="es-ES" sz="1000" b="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arabicPeriod" startAt="4"/>
            </a:pPr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Tumores </a:t>
            </a:r>
            <a:r>
              <a:rPr lang="es-ES" sz="1800" b="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gastrinomas</a:t>
            </a:r>
            <a:endParaRPr lang="es-ES" sz="1800" b="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	</a:t>
            </a:r>
            <a:r>
              <a:rPr lang="es-ES" sz="1800" b="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Cirugía</a:t>
            </a:r>
          </a:p>
          <a:p>
            <a:endParaRPr lang="es-ES" sz="1000" b="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r>
              <a:rPr lang="es-ES" sz="1800" b="0" dirty="0">
                <a:effectLst/>
                <a:latin typeface="Comic Sans MS" pitchFamily="66" charset="0"/>
              </a:rPr>
              <a:t>5. </a:t>
            </a:r>
            <a:r>
              <a:rPr lang="es-ES" sz="1800" dirty="0">
                <a:effectLst/>
                <a:latin typeface="Comic Sans MS" pitchFamily="66" charset="0"/>
              </a:rPr>
              <a:t>CIGARRILLO</a:t>
            </a:r>
          </a:p>
          <a:p>
            <a:r>
              <a:rPr lang="es-ES" sz="1800" dirty="0">
                <a:effectLst/>
                <a:latin typeface="Comic Sans MS" pitchFamily="66" charset="0"/>
              </a:rPr>
              <a:t>   </a:t>
            </a:r>
            <a:r>
              <a:rPr lang="es-ES" sz="1800" b="0" dirty="0">
                <a:effectLst/>
                <a:latin typeface="Comic Sans MS" pitchFamily="66" charset="0"/>
              </a:rPr>
              <a:t>Hay aumento de susceptibilidad  </a:t>
            </a:r>
            <a:endParaRPr lang="es-ES" sz="1800" b="0" dirty="0" smtClean="0">
              <a:effectLst/>
              <a:latin typeface="Comic Sans MS" pitchFamily="66" charset="0"/>
            </a:endParaRPr>
          </a:p>
          <a:p>
            <a:r>
              <a:rPr lang="es-ES" sz="1800" b="0" dirty="0">
                <a:effectLst/>
                <a:latin typeface="Comic Sans MS" pitchFamily="66" charset="0"/>
              </a:rPr>
              <a:t> </a:t>
            </a:r>
            <a:r>
              <a:rPr lang="es-ES" sz="1800" b="0" dirty="0" smtClean="0">
                <a:effectLst/>
                <a:latin typeface="Comic Sans MS" pitchFamily="66" charset="0"/>
              </a:rPr>
              <a:t>   en </a:t>
            </a:r>
            <a:r>
              <a:rPr lang="es-ES" sz="1800" b="0" dirty="0">
                <a:effectLst/>
                <a:latin typeface="Comic Sans MS" pitchFamily="66" charset="0"/>
              </a:rPr>
              <a:t>fumadores a la infección con </a:t>
            </a:r>
          </a:p>
          <a:p>
            <a:pPr marL="261938" indent="-261938"/>
            <a:r>
              <a:rPr lang="es-ES" sz="1800" b="0" dirty="0">
                <a:effectLst/>
                <a:latin typeface="Comic Sans MS" pitchFamily="66" charset="0"/>
              </a:rPr>
              <a:t>    </a:t>
            </a:r>
            <a:r>
              <a:rPr lang="es-ES" sz="1800" b="0" dirty="0" smtClean="0">
                <a:effectLst/>
                <a:latin typeface="Comic Sans MS" pitchFamily="66" charset="0"/>
              </a:rPr>
              <a:t>H</a:t>
            </a:r>
            <a:r>
              <a:rPr lang="es-ES" sz="1800" b="0" dirty="0">
                <a:effectLst/>
                <a:latin typeface="Comic Sans MS" pitchFamily="66" charset="0"/>
              </a:rPr>
              <a:t>. pylori</a:t>
            </a:r>
            <a:r>
              <a:rPr lang="es-ES" sz="1800" dirty="0">
                <a:effectLst/>
                <a:latin typeface="Comic Sans MS" pitchFamily="66" charset="0"/>
              </a:rPr>
              <a:t> </a:t>
            </a:r>
            <a:r>
              <a:rPr lang="es-ES" sz="1800" b="0" dirty="0">
                <a:effectLst/>
                <a:latin typeface="Comic Sans MS" pitchFamily="66" charset="0"/>
              </a:rPr>
              <a:t>y la infección </a:t>
            </a:r>
            <a:r>
              <a:rPr lang="es-ES" sz="1800" b="0" dirty="0" smtClean="0">
                <a:effectLst/>
                <a:latin typeface="Comic Sans MS" pitchFamily="66" charset="0"/>
              </a:rPr>
              <a:t>puede persistir </a:t>
            </a:r>
            <a:r>
              <a:rPr lang="es-ES" sz="1800" b="0" dirty="0">
                <a:effectLst/>
                <a:latin typeface="Comic Sans MS" pitchFamily="66" charset="0"/>
              </a:rPr>
              <a:t>en fumadores</a:t>
            </a:r>
          </a:p>
          <a:p>
            <a:endParaRPr lang="es-ES" sz="1000" b="0" dirty="0">
              <a:effectLst/>
              <a:latin typeface="Comic Sans MS" pitchFamily="66" charset="0"/>
            </a:endParaRPr>
          </a:p>
          <a:p>
            <a:r>
              <a:rPr lang="es-ES" sz="1800" b="0" dirty="0">
                <a:effectLst/>
                <a:latin typeface="Comic Sans MS" pitchFamily="66" charset="0"/>
              </a:rPr>
              <a:t>6. </a:t>
            </a:r>
            <a:r>
              <a:rPr lang="es-ES" sz="1800" dirty="0">
                <a:effectLst/>
                <a:latin typeface="Comic Sans MS" pitchFamily="66" charset="0"/>
              </a:rPr>
              <a:t>ALCOHOL</a:t>
            </a:r>
            <a:r>
              <a:rPr lang="es-ES" sz="1800" b="0" dirty="0">
                <a:effectLst/>
                <a:latin typeface="Comic Sans MS" pitchFamily="66" charset="0"/>
              </a:rPr>
              <a:t> asociación con </a:t>
            </a:r>
            <a:endParaRPr lang="es-ES" sz="1800" b="0" dirty="0" smtClean="0">
              <a:effectLst/>
              <a:latin typeface="Comic Sans MS" pitchFamily="66" charset="0"/>
            </a:endParaRPr>
          </a:p>
          <a:p>
            <a:r>
              <a:rPr lang="es-ES" sz="1800" b="0" dirty="0">
                <a:effectLst/>
                <a:latin typeface="Comic Sans MS" pitchFamily="66" charset="0"/>
              </a:rPr>
              <a:t> </a:t>
            </a:r>
            <a:r>
              <a:rPr lang="es-ES" sz="1800" b="0" dirty="0" smtClean="0">
                <a:effectLst/>
                <a:latin typeface="Comic Sans MS" pitchFamily="66" charset="0"/>
              </a:rPr>
              <a:t>   H</a:t>
            </a:r>
            <a:r>
              <a:rPr lang="es-ES" sz="1800" b="0" dirty="0">
                <a:effectLst/>
                <a:latin typeface="Comic Sans MS" pitchFamily="66" charset="0"/>
              </a:rPr>
              <a:t>. pylori</a:t>
            </a:r>
          </a:p>
        </p:txBody>
      </p:sp>
      <p:sp>
        <p:nvSpPr>
          <p:cNvPr id="279558" name="Oval 6"/>
          <p:cNvSpPr>
            <a:spLocks noChangeArrowheads="1"/>
          </p:cNvSpPr>
          <p:nvPr/>
        </p:nvSpPr>
        <p:spPr bwMode="auto">
          <a:xfrm>
            <a:off x="754063" y="763588"/>
            <a:ext cx="4365625" cy="1152525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9559" name="Text Box 7"/>
          <p:cNvSpPr txBox="1">
            <a:spLocks noChangeArrowheads="1"/>
          </p:cNvSpPr>
          <p:nvPr/>
        </p:nvSpPr>
        <p:spPr bwMode="auto">
          <a:xfrm>
            <a:off x="6652362" y="849069"/>
            <a:ext cx="1681162" cy="7302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>
                <a:effectLst/>
              </a:rPr>
              <a:t>Tratamiento</a:t>
            </a:r>
          </a:p>
          <a:p>
            <a:r>
              <a:rPr lang="es-ES" sz="2000" b="0">
                <a:effectLst/>
              </a:rPr>
              <a:t>causal</a:t>
            </a:r>
          </a:p>
        </p:txBody>
      </p:sp>
      <p:sp>
        <p:nvSpPr>
          <p:cNvPr id="279560" name="Text Box 8"/>
          <p:cNvSpPr txBox="1">
            <a:spLocks noChangeArrowheads="1"/>
          </p:cNvSpPr>
          <p:nvPr/>
        </p:nvSpPr>
        <p:spPr bwMode="auto">
          <a:xfrm>
            <a:off x="4931002" y="3501008"/>
            <a:ext cx="3845925" cy="1446550"/>
          </a:xfrm>
          <a:prstGeom prst="rect">
            <a:avLst/>
          </a:prstGeom>
          <a:noFill/>
          <a:ln w="38100">
            <a:solidFill>
              <a:srgbClr val="FF0066"/>
            </a:solidFill>
            <a:miter lim="800000"/>
            <a:headEnd/>
            <a:tailEnd/>
          </a:ln>
          <a:effectLst>
            <a:innerShdw blurRad="63500" dist="50800" dir="8100000">
              <a:srgbClr val="0000CC">
                <a:alpha val="50000"/>
              </a:srgb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es-ES_tradnl" sz="32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NO FUMAR </a:t>
            </a:r>
          </a:p>
          <a:p>
            <a:r>
              <a:rPr lang="es-ES_tradnl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¡Y menos </a:t>
            </a:r>
            <a:r>
              <a:rPr lang="es-ES_tradnl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en </a:t>
            </a:r>
            <a:r>
              <a:rPr lang="es-ES_tradnl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una</a:t>
            </a:r>
          </a:p>
          <a:p>
            <a:r>
              <a:rPr lang="es-ES_tradnl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Escuela de Medicina</a:t>
            </a:r>
            <a:r>
              <a:rPr lang="es-ES_tradnl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!</a:t>
            </a:r>
            <a:r>
              <a:rPr lang="es-ES_tradnl" sz="2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!</a:t>
            </a:r>
          </a:p>
        </p:txBody>
      </p:sp>
      <p:sp>
        <p:nvSpPr>
          <p:cNvPr id="279561" name="Text Box 9"/>
          <p:cNvSpPr txBox="1">
            <a:spLocks noChangeArrowheads="1"/>
          </p:cNvSpPr>
          <p:nvPr/>
        </p:nvSpPr>
        <p:spPr bwMode="auto">
          <a:xfrm>
            <a:off x="4848100" y="5085184"/>
            <a:ext cx="4116388" cy="641350"/>
          </a:xfrm>
          <a:prstGeom prst="rect">
            <a:avLst/>
          </a:prstGeom>
          <a:solidFill>
            <a:srgbClr val="FDB5C6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_tradnl" sz="1800" b="0" dirty="0">
                <a:effectLst/>
              </a:rPr>
              <a:t>Riesgo aumentado de cáncer gástrico</a:t>
            </a:r>
          </a:p>
          <a:p>
            <a:r>
              <a:rPr lang="es-ES_tradnl" sz="1800" b="0" dirty="0">
                <a:effectLst/>
              </a:rPr>
              <a:t>Fumar  con infección </a:t>
            </a:r>
            <a:r>
              <a:rPr lang="es-ES_tradnl" sz="1800" b="0" i="1" dirty="0">
                <a:effectLst/>
              </a:rPr>
              <a:t>H. pylori</a:t>
            </a:r>
          </a:p>
        </p:txBody>
      </p:sp>
      <p:sp>
        <p:nvSpPr>
          <p:cNvPr id="279563" name="Rectangle 11"/>
          <p:cNvSpPr>
            <a:spLocks noChangeArrowheads="1"/>
          </p:cNvSpPr>
          <p:nvPr/>
        </p:nvSpPr>
        <p:spPr bwMode="auto">
          <a:xfrm>
            <a:off x="5579609" y="5849938"/>
            <a:ext cx="309562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r"/>
            <a:r>
              <a:rPr lang="es-ES" sz="1000" b="0" dirty="0" err="1">
                <a:effectLst/>
                <a:hlinkClick r:id="rId2" tooltip="Epidemiology (Cambridge, Mass.)."/>
              </a:rPr>
              <a:t>Epidemiology</a:t>
            </a:r>
            <a:r>
              <a:rPr lang="es-ES" sz="1000" b="0" dirty="0">
                <a:effectLst/>
                <a:hlinkClick r:id="rId2" tooltip="Epidemiology (Cambridge, Mass.)."/>
              </a:rPr>
              <a:t>.</a:t>
            </a:r>
            <a:r>
              <a:rPr lang="es-ES" sz="1000" b="0" dirty="0">
                <a:effectLst/>
              </a:rPr>
              <a:t> 2005 Jul;16(4):586-90</a:t>
            </a:r>
            <a:endParaRPr lang="es-ES" sz="1000" dirty="0">
              <a:effectLst/>
            </a:endParaRPr>
          </a:p>
          <a:p>
            <a:pPr algn="r"/>
            <a:r>
              <a:rPr lang="es-ES" sz="1000" dirty="0" err="1">
                <a:effectLst/>
              </a:rPr>
              <a:t>Medscape</a:t>
            </a:r>
            <a:r>
              <a:rPr lang="es-ES" sz="1000" dirty="0">
                <a:effectLst/>
              </a:rPr>
              <a:t> 02/02/2010 http://www.medscape.com/viewarticle/715202 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107504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406393" y="400724"/>
            <a:ext cx="1927131" cy="338554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dirty="0" smtClean="0">
                <a:effectLst/>
              </a:rPr>
              <a:t>2. Úlcera </a:t>
            </a:r>
            <a:r>
              <a:rPr lang="es-ES" dirty="0">
                <a:effectLst/>
              </a:rPr>
              <a:t>péptica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279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2795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2795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2795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26" dur="500" autoRev="1" fill="hold"/>
                                        <p:tgtEl>
                                          <p:spTgt spid="2795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500" autoRev="1" fill="hold"/>
                                        <p:tgtEl>
                                          <p:spTgt spid="2795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500" autoRev="1" fill="hold"/>
                                        <p:tgtEl>
                                          <p:spTgt spid="2795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9556" grpId="0"/>
      <p:bldP spid="279558" grpId="0" animBg="1"/>
      <p:bldP spid="279560" grpId="0" animBg="1"/>
      <p:bldP spid="279560" grpId="1" animBg="1"/>
      <p:bldP spid="279561" grpId="0" animBg="1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4" name="Rectangle 4"/>
          <p:cNvSpPr>
            <a:spLocks noChangeArrowheads="1"/>
          </p:cNvSpPr>
          <p:nvPr/>
        </p:nvSpPr>
        <p:spPr bwMode="auto">
          <a:xfrm>
            <a:off x="2195513" y="2205038"/>
            <a:ext cx="266382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800" b="0">
              <a:effectLst/>
            </a:endParaRPr>
          </a:p>
        </p:txBody>
      </p:sp>
      <p:sp>
        <p:nvSpPr>
          <p:cNvPr id="281605" name="Text Box 5"/>
          <p:cNvSpPr txBox="1">
            <a:spLocks noChangeArrowheads="1"/>
          </p:cNvSpPr>
          <p:nvPr/>
        </p:nvSpPr>
        <p:spPr bwMode="auto">
          <a:xfrm>
            <a:off x="6775077" y="882298"/>
            <a:ext cx="1757363" cy="7302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000" b="0">
                <a:effectLst/>
              </a:rPr>
              <a:t>Tratamiento </a:t>
            </a:r>
          </a:p>
          <a:p>
            <a:r>
              <a:rPr lang="es-ES" sz="2000" b="0">
                <a:effectLst/>
              </a:rPr>
              <a:t>racional</a:t>
            </a:r>
          </a:p>
        </p:txBody>
      </p:sp>
      <p:sp>
        <p:nvSpPr>
          <p:cNvPr id="281606" name="Text Box 6"/>
          <p:cNvSpPr txBox="1">
            <a:spLocks noChangeArrowheads="1"/>
          </p:cNvSpPr>
          <p:nvPr/>
        </p:nvSpPr>
        <p:spPr bwMode="auto">
          <a:xfrm>
            <a:off x="429330" y="923925"/>
            <a:ext cx="1377301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1607" name="Text Box 7"/>
          <p:cNvSpPr txBox="1">
            <a:spLocks noChangeArrowheads="1"/>
          </p:cNvSpPr>
          <p:nvPr/>
        </p:nvSpPr>
        <p:spPr bwMode="auto">
          <a:xfrm>
            <a:off x="456029" y="1607405"/>
            <a:ext cx="5242141" cy="3231654"/>
          </a:xfrm>
          <a:prstGeom prst="rect">
            <a:avLst/>
          </a:prstGeom>
          <a:solidFill>
            <a:srgbClr val="FFDDDD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arabicPeriod"/>
            </a:pPr>
            <a:endParaRPr lang="es-ES" sz="1000" dirty="0">
              <a:effectLst/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ES" sz="2000" dirty="0" smtClean="0">
                <a:effectLst/>
                <a:latin typeface="Comic Sans MS" pitchFamily="66" charset="0"/>
              </a:rPr>
              <a:t>BLOQUEAR </a:t>
            </a:r>
            <a:r>
              <a:rPr lang="es-ES" sz="2000" dirty="0">
                <a:effectLst/>
                <a:latin typeface="Comic Sans MS" pitchFamily="66" charset="0"/>
              </a:rPr>
              <a:t>EXCESO DE ÁCIDO</a:t>
            </a:r>
          </a:p>
          <a:p>
            <a:r>
              <a:rPr lang="es-ES" sz="1800" dirty="0">
                <a:effectLst/>
                <a:latin typeface="Comic Sans MS" pitchFamily="66" charset="0"/>
              </a:rPr>
              <a:t>      </a:t>
            </a:r>
            <a:r>
              <a:rPr lang="es-ES" sz="1800" b="0" dirty="0">
                <a:effectLst/>
                <a:latin typeface="Comic Sans MS" pitchFamily="66" charset="0"/>
              </a:rPr>
              <a:t>Antiácidos</a:t>
            </a:r>
          </a:p>
          <a:p>
            <a:r>
              <a:rPr lang="es-ES" sz="1800" b="0" dirty="0">
                <a:effectLst/>
                <a:latin typeface="Comic Sans MS" pitchFamily="66" charset="0"/>
              </a:rPr>
              <a:t>        Bloqueadores H</a:t>
            </a:r>
            <a:r>
              <a:rPr lang="es-ES" sz="1800" b="0" baseline="-25000" dirty="0">
                <a:effectLst/>
                <a:latin typeface="Comic Sans MS" pitchFamily="66" charset="0"/>
              </a:rPr>
              <a:t>2</a:t>
            </a:r>
            <a:r>
              <a:rPr lang="es-ES" sz="1800" b="0" dirty="0">
                <a:effectLst/>
                <a:latin typeface="Comic Sans MS" pitchFamily="66" charset="0"/>
              </a:rPr>
              <a:t> de histamina</a:t>
            </a:r>
          </a:p>
          <a:p>
            <a:r>
              <a:rPr lang="es-ES" sz="1800" b="0" dirty="0">
                <a:effectLst/>
                <a:latin typeface="Comic Sans MS" pitchFamily="66" charset="0"/>
              </a:rPr>
              <a:t>        Bloqueadores de Bomba de H</a:t>
            </a:r>
            <a:r>
              <a:rPr lang="es-ES" sz="1800" b="0" baseline="30000" dirty="0">
                <a:effectLst/>
                <a:latin typeface="Comic Sans MS" pitchFamily="66" charset="0"/>
              </a:rPr>
              <a:t>+</a:t>
            </a:r>
          </a:p>
          <a:p>
            <a:pPr lvl="1"/>
            <a:r>
              <a:rPr lang="es-ES" sz="1800" b="0" dirty="0">
                <a:effectLst/>
                <a:latin typeface="Comic Sans MS" pitchFamily="66" charset="0"/>
              </a:rPr>
              <a:t> Bloqueadores </a:t>
            </a:r>
            <a:r>
              <a:rPr lang="es-ES" sz="1800" b="0" dirty="0" err="1">
                <a:effectLst/>
                <a:latin typeface="Comic Sans MS" pitchFamily="66" charset="0"/>
              </a:rPr>
              <a:t>muscarínicos</a:t>
            </a:r>
            <a:endParaRPr lang="es-ES" sz="1800" b="0" dirty="0">
              <a:effectLst/>
              <a:latin typeface="Comic Sans MS" pitchFamily="66" charset="0"/>
            </a:endParaRPr>
          </a:p>
          <a:p>
            <a:pPr lvl="1"/>
            <a:r>
              <a:rPr lang="es-ES" sz="1800" b="0" dirty="0">
                <a:effectLst/>
                <a:latin typeface="Comic Sans MS" pitchFamily="66" charset="0"/>
              </a:rPr>
              <a:t> Análogos de SIH</a:t>
            </a:r>
          </a:p>
          <a:p>
            <a:pPr lvl="1"/>
            <a:endParaRPr lang="es-ES" sz="1800" b="0" dirty="0">
              <a:effectLst/>
              <a:latin typeface="Comic Sans MS" pitchFamily="66" charset="0"/>
            </a:endParaRPr>
          </a:p>
          <a:p>
            <a:r>
              <a:rPr lang="es-ES" sz="1800" dirty="0">
                <a:effectLst/>
                <a:latin typeface="Comic Sans MS" pitchFamily="66" charset="0"/>
              </a:rPr>
              <a:t>2. </a:t>
            </a:r>
            <a:r>
              <a:rPr lang="es-ES" sz="2000" dirty="0">
                <a:effectLst/>
                <a:latin typeface="Comic Sans MS" pitchFamily="66" charset="0"/>
              </a:rPr>
              <a:t>AUMENTAR RESISTENCIA MUCOSA</a:t>
            </a:r>
          </a:p>
          <a:p>
            <a:r>
              <a:rPr lang="es-ES" sz="1800" dirty="0">
                <a:effectLst/>
                <a:latin typeface="Comic Sans MS" pitchFamily="66" charset="0"/>
              </a:rPr>
              <a:t>	  </a:t>
            </a:r>
            <a:r>
              <a:rPr lang="es-ES" sz="1800" b="0" dirty="0" err="1">
                <a:effectLst/>
                <a:latin typeface="Comic Sans MS" pitchFamily="66" charset="0"/>
              </a:rPr>
              <a:t>Sucralfato</a:t>
            </a:r>
            <a:r>
              <a:rPr lang="es-ES" sz="1800" b="0" dirty="0">
                <a:effectLst/>
                <a:latin typeface="Comic Sans MS" pitchFamily="66" charset="0"/>
              </a:rPr>
              <a:t>, bismuto coloidal</a:t>
            </a:r>
          </a:p>
          <a:p>
            <a:r>
              <a:rPr lang="es-ES" sz="1800" b="0" dirty="0">
                <a:effectLst/>
                <a:latin typeface="Comic Sans MS" pitchFamily="66" charset="0"/>
              </a:rPr>
              <a:t>        Análogos de prostaglandinas</a:t>
            </a:r>
          </a:p>
          <a:p>
            <a:endParaRPr lang="es-ES" sz="1000" b="0" dirty="0">
              <a:effectLst/>
              <a:latin typeface="Comic Sans MS" pitchFamily="66" charset="0"/>
            </a:endParaRPr>
          </a:p>
        </p:txBody>
      </p:sp>
      <p:sp>
        <p:nvSpPr>
          <p:cNvPr id="281608" name="Text Box 8"/>
          <p:cNvSpPr txBox="1">
            <a:spLocks noChangeArrowheads="1"/>
          </p:cNvSpPr>
          <p:nvPr/>
        </p:nvSpPr>
        <p:spPr bwMode="auto">
          <a:xfrm>
            <a:off x="5884490" y="4092029"/>
            <a:ext cx="2877711" cy="2154436"/>
          </a:xfrm>
          <a:prstGeom prst="rect">
            <a:avLst/>
          </a:prstGeom>
          <a:solidFill>
            <a:srgbClr val="FFDDDD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 sz="1000" dirty="0">
              <a:effectLst/>
              <a:latin typeface="Comic Sans MS" pitchFamily="66" charset="0"/>
            </a:endParaRPr>
          </a:p>
          <a:p>
            <a:r>
              <a:rPr lang="es-ES" sz="1800" dirty="0">
                <a:effectLst/>
                <a:latin typeface="Comic Sans MS" pitchFamily="66" charset="0"/>
              </a:rPr>
              <a:t>3. </a:t>
            </a:r>
            <a:r>
              <a:rPr lang="es-ES" sz="2000" dirty="0">
                <a:effectLst/>
                <a:latin typeface="Comic Sans MS" pitchFamily="66" charset="0"/>
              </a:rPr>
              <a:t>CIRUGÍA</a:t>
            </a:r>
          </a:p>
          <a:p>
            <a:r>
              <a:rPr lang="es-ES" sz="1800" dirty="0">
                <a:effectLst/>
                <a:latin typeface="Comic Sans MS" pitchFamily="66" charset="0"/>
              </a:rPr>
              <a:t>     </a:t>
            </a:r>
            <a:r>
              <a:rPr lang="es-ES" sz="1800" b="0" dirty="0">
                <a:effectLst/>
                <a:latin typeface="Comic Sans MS" pitchFamily="66" charset="0"/>
              </a:rPr>
              <a:t>Vagotomía</a:t>
            </a:r>
          </a:p>
          <a:p>
            <a:r>
              <a:rPr lang="es-ES" sz="1800" b="0" dirty="0">
                <a:effectLst/>
                <a:latin typeface="Comic Sans MS" pitchFamily="66" charset="0"/>
              </a:rPr>
              <a:t>       </a:t>
            </a:r>
            <a:r>
              <a:rPr lang="es-ES" sz="1800" b="0" dirty="0" err="1">
                <a:effectLst/>
                <a:latin typeface="Comic Sans MS" pitchFamily="66" charset="0"/>
              </a:rPr>
              <a:t>Antrectomía</a:t>
            </a:r>
            <a:endParaRPr lang="es-ES" sz="1800" b="0" dirty="0">
              <a:effectLst/>
              <a:latin typeface="Comic Sans MS" pitchFamily="66" charset="0"/>
            </a:endParaRPr>
          </a:p>
          <a:p>
            <a:endParaRPr lang="es-ES" sz="1800" b="0" dirty="0">
              <a:effectLst/>
              <a:latin typeface="Comic Sans MS" pitchFamily="66" charset="0"/>
            </a:endParaRPr>
          </a:p>
          <a:p>
            <a:r>
              <a:rPr lang="es-ES" sz="1800" dirty="0">
                <a:effectLst/>
                <a:latin typeface="Comic Sans MS" pitchFamily="66" charset="0"/>
              </a:rPr>
              <a:t>4. </a:t>
            </a:r>
            <a:r>
              <a:rPr lang="es-ES" sz="2000" dirty="0">
                <a:effectLst/>
                <a:latin typeface="Comic Sans MS" pitchFamily="66" charset="0"/>
              </a:rPr>
              <a:t>DEJAR DE FUMAR</a:t>
            </a:r>
          </a:p>
          <a:p>
            <a:r>
              <a:rPr lang="es-ES" sz="2000" dirty="0">
                <a:effectLst/>
                <a:latin typeface="Comic Sans MS" pitchFamily="66" charset="0"/>
              </a:rPr>
              <a:t>   </a:t>
            </a:r>
            <a:r>
              <a:rPr lang="es-ES" sz="2000" dirty="0" smtClean="0">
                <a:effectLst/>
                <a:latin typeface="Comic Sans MS" pitchFamily="66" charset="0"/>
              </a:rPr>
              <a:t> Y </a:t>
            </a:r>
            <a:r>
              <a:rPr lang="es-ES" sz="2000" dirty="0">
                <a:effectLst/>
                <a:latin typeface="Comic Sans MS" pitchFamily="66" charset="0"/>
              </a:rPr>
              <a:t>DE BEBER</a:t>
            </a:r>
          </a:p>
          <a:p>
            <a:endParaRPr lang="es-ES" sz="1000" dirty="0">
              <a:effectLst/>
              <a:latin typeface="Comic Sans MS" pitchFamily="66" charset="0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6605309" y="434861"/>
            <a:ext cx="1927131" cy="338554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dirty="0" smtClean="0">
                <a:effectLst/>
              </a:rPr>
              <a:t>2. Úlcera </a:t>
            </a:r>
            <a:r>
              <a:rPr lang="es-ES" dirty="0">
                <a:effectLst/>
              </a:rPr>
              <a:t>péptica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81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3000"/>
                                        <p:tgtEl>
                                          <p:spTgt spid="281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1607" grpId="0" animBg="1"/>
      <p:bldP spid="281608" grpId="0" animBg="1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6605309" y="434861"/>
            <a:ext cx="1927131" cy="338554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dirty="0" smtClean="0">
                <a:effectLst/>
              </a:rPr>
              <a:t>2. Úlcera </a:t>
            </a:r>
            <a:r>
              <a:rPr lang="es-ES" dirty="0">
                <a:effectLst/>
              </a:rPr>
              <a:t>péptica</a:t>
            </a:r>
          </a:p>
        </p:txBody>
      </p: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2700338" y="4202113"/>
            <a:ext cx="504825" cy="6477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VE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0" name="Text Box 8"/>
          <p:cNvSpPr txBox="1">
            <a:spLocks noChangeArrowheads="1"/>
          </p:cNvSpPr>
          <p:nvPr/>
        </p:nvSpPr>
        <p:spPr bwMode="auto">
          <a:xfrm>
            <a:off x="2746375" y="2179638"/>
            <a:ext cx="431800" cy="376237"/>
          </a:xfrm>
          <a:prstGeom prst="rect">
            <a:avLst/>
          </a:prstGeom>
          <a:solidFill>
            <a:srgbClr val="BBE0E3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2.</a:t>
            </a:r>
          </a:p>
        </p:txBody>
      </p:sp>
      <p:sp>
        <p:nvSpPr>
          <p:cNvPr id="21" name="Text Box 9"/>
          <p:cNvSpPr txBox="1">
            <a:spLocks noChangeArrowheads="1"/>
          </p:cNvSpPr>
          <p:nvPr/>
        </p:nvSpPr>
        <p:spPr bwMode="auto">
          <a:xfrm>
            <a:off x="2730500" y="3187700"/>
            <a:ext cx="431800" cy="376238"/>
          </a:xfrm>
          <a:prstGeom prst="rect">
            <a:avLst/>
          </a:prstGeom>
          <a:solidFill>
            <a:srgbClr val="BBE0E3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3.</a:t>
            </a:r>
          </a:p>
        </p:txBody>
      </p:sp>
      <p:sp>
        <p:nvSpPr>
          <p:cNvPr id="22" name="Text Box 10"/>
          <p:cNvSpPr txBox="1">
            <a:spLocks noChangeArrowheads="1"/>
          </p:cNvSpPr>
          <p:nvPr/>
        </p:nvSpPr>
        <p:spPr bwMode="auto">
          <a:xfrm>
            <a:off x="2746375" y="4267200"/>
            <a:ext cx="431800" cy="376238"/>
          </a:xfrm>
          <a:prstGeom prst="rect">
            <a:avLst/>
          </a:prstGeom>
          <a:solidFill>
            <a:srgbClr val="BBE0E3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4.</a:t>
            </a:r>
          </a:p>
        </p:txBody>
      </p:sp>
      <p:sp>
        <p:nvSpPr>
          <p:cNvPr id="23" name="Text Box 11"/>
          <p:cNvSpPr txBox="1">
            <a:spLocks noChangeArrowheads="1"/>
          </p:cNvSpPr>
          <p:nvPr/>
        </p:nvSpPr>
        <p:spPr bwMode="auto">
          <a:xfrm>
            <a:off x="2730500" y="1177925"/>
            <a:ext cx="431800" cy="376238"/>
          </a:xfrm>
          <a:prstGeom prst="rect">
            <a:avLst/>
          </a:prstGeom>
          <a:solidFill>
            <a:srgbClr val="BBE0E3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1.</a:t>
            </a:r>
          </a:p>
        </p:txBody>
      </p:sp>
      <p:sp>
        <p:nvSpPr>
          <p:cNvPr id="24" name="Text Box 13"/>
          <p:cNvSpPr txBox="1">
            <a:spLocks noChangeArrowheads="1"/>
          </p:cNvSpPr>
          <p:nvPr/>
        </p:nvSpPr>
        <p:spPr bwMode="auto">
          <a:xfrm>
            <a:off x="2730500" y="5510213"/>
            <a:ext cx="431800" cy="376237"/>
          </a:xfrm>
          <a:prstGeom prst="rect">
            <a:avLst/>
          </a:prstGeom>
          <a:solidFill>
            <a:srgbClr val="BBE0E3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5.</a:t>
            </a:r>
          </a:p>
        </p:txBody>
      </p:sp>
      <p:sp>
        <p:nvSpPr>
          <p:cNvPr id="25" name="Rectangle 17"/>
          <p:cNvSpPr>
            <a:spLocks noChangeArrowheads="1"/>
          </p:cNvSpPr>
          <p:nvPr/>
        </p:nvSpPr>
        <p:spPr bwMode="auto">
          <a:xfrm>
            <a:off x="3490913" y="2060575"/>
            <a:ext cx="1655762" cy="792163"/>
          </a:xfrm>
          <a:prstGeom prst="rect">
            <a:avLst/>
          </a:prstGeom>
          <a:solidFill>
            <a:srgbClr val="FFFFFF"/>
          </a:solidFill>
          <a:ln w="28575">
            <a:solidFill>
              <a:srgbClr val="00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VE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6" name="Text Box 18"/>
          <p:cNvSpPr txBox="1">
            <a:spLocks noChangeArrowheads="1"/>
          </p:cNvSpPr>
          <p:nvPr/>
        </p:nvSpPr>
        <p:spPr bwMode="auto">
          <a:xfrm>
            <a:off x="3490913" y="2133600"/>
            <a:ext cx="165576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Bloqueadores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H</a:t>
            </a:r>
            <a:r>
              <a:rPr kumimoji="0" lang="es-ES_tradnl" sz="1800" b="0" i="0" u="none" strike="noStrike" kern="0" cap="none" spc="0" normalizeH="0" baseline="-2500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2</a:t>
            </a:r>
            <a:r>
              <a:rPr kumimoji="0" lang="es-ES_tradnl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27" name="Rectangle 19"/>
          <p:cNvSpPr>
            <a:spLocks noChangeArrowheads="1"/>
          </p:cNvSpPr>
          <p:nvPr/>
        </p:nvSpPr>
        <p:spPr bwMode="auto">
          <a:xfrm>
            <a:off x="3417888" y="3141663"/>
            <a:ext cx="1944687" cy="936625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Bloquedores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bomba de H</a:t>
            </a:r>
            <a:r>
              <a:rPr kumimoji="0" lang="es-ES_tradnl" sz="1800" b="0" i="0" u="none" strike="noStrike" kern="0" cap="none" spc="0" normalizeH="0" baseline="3000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+</a:t>
            </a:r>
          </a:p>
        </p:txBody>
      </p:sp>
      <p:sp>
        <p:nvSpPr>
          <p:cNvPr id="28" name="Rectangle 20"/>
          <p:cNvSpPr>
            <a:spLocks noChangeArrowheads="1"/>
          </p:cNvSpPr>
          <p:nvPr/>
        </p:nvSpPr>
        <p:spPr bwMode="auto">
          <a:xfrm>
            <a:off x="3417888" y="4292600"/>
            <a:ext cx="1800225" cy="792163"/>
          </a:xfrm>
          <a:prstGeom prst="rect">
            <a:avLst/>
          </a:prstGeom>
          <a:solidFill>
            <a:srgbClr val="FFFFFF"/>
          </a:solidFill>
          <a:ln w="28575">
            <a:solidFill>
              <a:srgbClr val="FF9D3B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Bloqueadores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muscarínicos</a:t>
            </a:r>
          </a:p>
        </p:txBody>
      </p:sp>
      <p:sp>
        <p:nvSpPr>
          <p:cNvPr id="29" name="Rectangle 21"/>
          <p:cNvSpPr>
            <a:spLocks noChangeArrowheads="1"/>
          </p:cNvSpPr>
          <p:nvPr/>
        </p:nvSpPr>
        <p:spPr bwMode="auto">
          <a:xfrm>
            <a:off x="3419475" y="5464175"/>
            <a:ext cx="2016125" cy="719138"/>
          </a:xfrm>
          <a:prstGeom prst="rect">
            <a:avLst/>
          </a:prstGeom>
          <a:solidFill>
            <a:srgbClr val="FFFFFF"/>
          </a:solidFill>
          <a:ln w="28575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Análogos de SIH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“octeotride”</a:t>
            </a:r>
          </a:p>
        </p:txBody>
      </p:sp>
      <p:sp>
        <p:nvSpPr>
          <p:cNvPr id="30" name="Rectangle 22"/>
          <p:cNvSpPr>
            <a:spLocks noChangeArrowheads="1"/>
          </p:cNvSpPr>
          <p:nvPr/>
        </p:nvSpPr>
        <p:spPr bwMode="auto">
          <a:xfrm>
            <a:off x="3633788" y="1052513"/>
            <a:ext cx="1296987" cy="576262"/>
          </a:xfrm>
          <a:prstGeom prst="rect">
            <a:avLst/>
          </a:prstGeom>
          <a:solidFill>
            <a:srgbClr val="FFFFFF"/>
          </a:solidFill>
          <a:ln w="28575">
            <a:solidFill>
              <a:srgbClr val="00DFD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Antiácidos</a:t>
            </a:r>
          </a:p>
        </p:txBody>
      </p:sp>
      <p:sp>
        <p:nvSpPr>
          <p:cNvPr id="31" name="Text Box 26"/>
          <p:cNvSpPr txBox="1">
            <a:spLocks noChangeArrowheads="1"/>
          </p:cNvSpPr>
          <p:nvPr/>
        </p:nvSpPr>
        <p:spPr bwMode="auto">
          <a:xfrm>
            <a:off x="5219700" y="2349500"/>
            <a:ext cx="14001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Nobel 1972</a:t>
            </a:r>
          </a:p>
        </p:txBody>
      </p:sp>
      <p:sp>
        <p:nvSpPr>
          <p:cNvPr id="32" name="Text Box 27"/>
          <p:cNvSpPr txBox="1">
            <a:spLocks noChangeArrowheads="1"/>
          </p:cNvSpPr>
          <p:nvPr/>
        </p:nvSpPr>
        <p:spPr bwMode="auto">
          <a:xfrm>
            <a:off x="5507038" y="3644900"/>
            <a:ext cx="7064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1973</a:t>
            </a:r>
          </a:p>
        </p:txBody>
      </p:sp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6788052" y="823982"/>
            <a:ext cx="1744388" cy="707886"/>
          </a:xfrm>
          <a:prstGeom prst="rect">
            <a:avLst/>
          </a:prstGeom>
          <a:solidFill>
            <a:schemeClr val="accent1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000" b="0">
                <a:effectLst/>
              </a:rPr>
              <a:t>Tratamiento </a:t>
            </a:r>
          </a:p>
          <a:p>
            <a:r>
              <a:rPr lang="es-ES" sz="2000" b="0">
                <a:effectLst/>
              </a:rPr>
              <a:t>racional</a:t>
            </a:r>
          </a:p>
        </p:txBody>
      </p:sp>
      <p:sp>
        <p:nvSpPr>
          <p:cNvPr id="33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1852030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31" grpId="0"/>
      <p:bldP spid="32" grpId="0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6605309" y="434861"/>
            <a:ext cx="1927131" cy="338554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dirty="0" smtClean="0">
                <a:effectLst/>
              </a:rPr>
              <a:t>2. Úlcera </a:t>
            </a:r>
            <a:r>
              <a:rPr lang="es-ES" dirty="0">
                <a:effectLst/>
              </a:rPr>
              <a:t>péptica</a:t>
            </a:r>
          </a:p>
        </p:txBody>
      </p:sp>
      <p:sp>
        <p:nvSpPr>
          <p:cNvPr id="19" name="Text Box 19"/>
          <p:cNvSpPr txBox="1">
            <a:spLocks noChangeArrowheads="1"/>
          </p:cNvSpPr>
          <p:nvPr/>
        </p:nvSpPr>
        <p:spPr bwMode="auto">
          <a:xfrm>
            <a:off x="780182" y="1185648"/>
            <a:ext cx="431800" cy="376237"/>
          </a:xfrm>
          <a:prstGeom prst="rect">
            <a:avLst/>
          </a:prstGeom>
          <a:solidFill>
            <a:srgbClr val="BBE0E3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1.</a:t>
            </a:r>
          </a:p>
        </p:txBody>
      </p:sp>
      <p:sp>
        <p:nvSpPr>
          <p:cNvPr id="20" name="Text Box 25"/>
          <p:cNvSpPr txBox="1">
            <a:spLocks noChangeArrowheads="1"/>
          </p:cNvSpPr>
          <p:nvPr/>
        </p:nvSpPr>
        <p:spPr bwMode="auto">
          <a:xfrm>
            <a:off x="3176355" y="1179017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6796" dir="1593903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400" b="0" i="0" u="none" strike="noStrike" kern="0" cap="none" spc="0" normalizeH="0" baseline="0" noProof="0" smtClean="0">
                <a:ln>
                  <a:noFill/>
                </a:ln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*</a:t>
            </a:r>
          </a:p>
        </p:txBody>
      </p:sp>
      <p:sp>
        <p:nvSpPr>
          <p:cNvPr id="21" name="Rectangle 37"/>
          <p:cNvSpPr>
            <a:spLocks noChangeArrowheads="1"/>
          </p:cNvSpPr>
          <p:nvPr/>
        </p:nvSpPr>
        <p:spPr bwMode="auto">
          <a:xfrm>
            <a:off x="1331913" y="1125538"/>
            <a:ext cx="1727919" cy="575270"/>
          </a:xfrm>
          <a:prstGeom prst="rect">
            <a:avLst/>
          </a:prstGeom>
          <a:solidFill>
            <a:srgbClr val="00DFDA"/>
          </a:solidFill>
          <a:ln w="28575">
            <a:solidFill>
              <a:srgbClr val="0066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Antiácidos</a:t>
            </a:r>
          </a:p>
        </p:txBody>
      </p:sp>
      <p:pic>
        <p:nvPicPr>
          <p:cNvPr id="22" name="Picture 41" descr="AlkaSeltzerFizz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925" y="2181225"/>
            <a:ext cx="2690813" cy="3335338"/>
          </a:xfrm>
          <a:prstGeom prst="rect">
            <a:avLst/>
          </a:prstGeom>
          <a:noFill/>
          <a:ln w="9525">
            <a:solidFill>
              <a:srgbClr val="0099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 Box 40"/>
          <p:cNvSpPr txBox="1">
            <a:spLocks noChangeArrowheads="1"/>
          </p:cNvSpPr>
          <p:nvPr/>
        </p:nvSpPr>
        <p:spPr bwMode="auto">
          <a:xfrm>
            <a:off x="836613" y="3204311"/>
            <a:ext cx="161454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Alka-Seltzer</a:t>
            </a:r>
            <a:endParaRPr kumimoji="0" lang="es-ES_tradnl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1800" b="0" kern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Sal de frutas</a:t>
            </a:r>
            <a:endParaRPr kumimoji="0" lang="es-ES_tradnl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</a:endParaRPr>
          </a:p>
        </p:txBody>
      </p:sp>
      <p:grpSp>
        <p:nvGrpSpPr>
          <p:cNvPr id="24" name="Group 55"/>
          <p:cNvGrpSpPr>
            <a:grpSpLocks/>
          </p:cNvGrpSpPr>
          <p:nvPr/>
        </p:nvGrpSpPr>
        <p:grpSpPr bwMode="auto">
          <a:xfrm>
            <a:off x="3708400" y="3068638"/>
            <a:ext cx="4535488" cy="1295400"/>
            <a:chOff x="1292" y="2251"/>
            <a:chExt cx="2857" cy="816"/>
          </a:xfrm>
        </p:grpSpPr>
        <p:sp>
          <p:nvSpPr>
            <p:cNvPr id="25" name="Text Box 46"/>
            <p:cNvSpPr txBox="1">
              <a:spLocks noChangeArrowheads="1"/>
            </p:cNvSpPr>
            <p:nvPr/>
          </p:nvSpPr>
          <p:spPr bwMode="auto">
            <a:xfrm>
              <a:off x="1382" y="2350"/>
              <a:ext cx="109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_tradnl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HCl + NaHCO</a:t>
              </a:r>
              <a:r>
                <a:rPr kumimoji="0" lang="es-ES_tradnl" sz="18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3</a:t>
              </a:r>
            </a:p>
          </p:txBody>
        </p:sp>
        <p:sp>
          <p:nvSpPr>
            <p:cNvPr id="26" name="Line 47"/>
            <p:cNvSpPr>
              <a:spLocks noChangeShapeType="1"/>
            </p:cNvSpPr>
            <p:nvPr/>
          </p:nvSpPr>
          <p:spPr bwMode="auto">
            <a:xfrm>
              <a:off x="2516" y="2441"/>
              <a:ext cx="318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V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Text Box 48"/>
            <p:cNvSpPr txBox="1">
              <a:spLocks noChangeArrowheads="1"/>
            </p:cNvSpPr>
            <p:nvPr/>
          </p:nvSpPr>
          <p:spPr bwMode="auto">
            <a:xfrm>
              <a:off x="2907" y="2350"/>
              <a:ext cx="1017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_tradnl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NaCl + H</a:t>
              </a:r>
              <a:r>
                <a:rPr kumimoji="0" lang="es-ES_tradnl" sz="18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2</a:t>
              </a:r>
              <a:r>
                <a:rPr kumimoji="0" lang="es-ES_tradnl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CO</a:t>
              </a:r>
              <a:r>
                <a:rPr kumimoji="0" lang="es-ES_tradnl" sz="18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3</a:t>
              </a:r>
            </a:p>
          </p:txBody>
        </p:sp>
        <p:sp>
          <p:nvSpPr>
            <p:cNvPr id="28" name="Line 49"/>
            <p:cNvSpPr>
              <a:spLocks noChangeShapeType="1"/>
            </p:cNvSpPr>
            <p:nvPr/>
          </p:nvSpPr>
          <p:spPr bwMode="auto">
            <a:xfrm flipH="1">
              <a:off x="3469" y="2568"/>
              <a:ext cx="136" cy="1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V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Line 50"/>
            <p:cNvSpPr>
              <a:spLocks noChangeShapeType="1"/>
            </p:cNvSpPr>
            <p:nvPr/>
          </p:nvSpPr>
          <p:spPr bwMode="auto">
            <a:xfrm>
              <a:off x="3605" y="2564"/>
              <a:ext cx="136" cy="1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V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" name="Text Box 52"/>
            <p:cNvSpPr txBox="1">
              <a:spLocks noChangeArrowheads="1"/>
            </p:cNvSpPr>
            <p:nvPr/>
          </p:nvSpPr>
          <p:spPr bwMode="auto">
            <a:xfrm>
              <a:off x="3256" y="2742"/>
              <a:ext cx="377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_tradnl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CO</a:t>
              </a:r>
              <a:r>
                <a:rPr kumimoji="0" lang="es-ES_tradnl" sz="18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2</a:t>
              </a:r>
            </a:p>
          </p:txBody>
        </p:sp>
        <p:sp>
          <p:nvSpPr>
            <p:cNvPr id="31" name="Text Box 53"/>
            <p:cNvSpPr txBox="1">
              <a:spLocks noChangeArrowheads="1"/>
            </p:cNvSpPr>
            <p:nvPr/>
          </p:nvSpPr>
          <p:spPr bwMode="auto">
            <a:xfrm>
              <a:off x="3664" y="2746"/>
              <a:ext cx="401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_tradnl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H</a:t>
              </a:r>
              <a:r>
                <a:rPr kumimoji="0" lang="es-ES_tradnl" sz="1800" b="0" i="0" u="none" strike="noStrike" kern="0" cap="none" spc="0" normalizeH="0" baseline="-2500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2</a:t>
              </a:r>
              <a:r>
                <a:rPr kumimoji="0" lang="es-ES_tradnl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O</a:t>
              </a:r>
            </a:p>
          </p:txBody>
        </p:sp>
        <p:sp>
          <p:nvSpPr>
            <p:cNvPr id="32" name="Rectangle 54"/>
            <p:cNvSpPr>
              <a:spLocks noChangeArrowheads="1"/>
            </p:cNvSpPr>
            <p:nvPr/>
          </p:nvSpPr>
          <p:spPr bwMode="auto">
            <a:xfrm>
              <a:off x="1292" y="2251"/>
              <a:ext cx="2857" cy="816"/>
            </a:xfrm>
            <a:prstGeom prst="rect">
              <a:avLst/>
            </a:prstGeom>
            <a:noFill/>
            <a:ln w="38100">
              <a:solidFill>
                <a:srgbClr val="00DFDA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V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7104886" y="878610"/>
            <a:ext cx="1431802" cy="584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b="0">
                <a:effectLst/>
              </a:rPr>
              <a:t>Tratamiento </a:t>
            </a:r>
          </a:p>
          <a:p>
            <a:r>
              <a:rPr lang="es-ES" b="0">
                <a:effectLst/>
              </a:rPr>
              <a:t>racional</a:t>
            </a:r>
          </a:p>
        </p:txBody>
      </p:sp>
      <p:sp>
        <p:nvSpPr>
          <p:cNvPr id="33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2852337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21" grpId="0" animBg="1"/>
      <p:bldP spid="23" grpId="0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6605309" y="434861"/>
            <a:ext cx="1927131" cy="338554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dirty="0" smtClean="0">
                <a:effectLst/>
              </a:rPr>
              <a:t>2. Úlcera </a:t>
            </a:r>
            <a:r>
              <a:rPr lang="es-ES" dirty="0">
                <a:effectLst/>
              </a:rPr>
              <a:t>péptica</a:t>
            </a:r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1838325" y="2400300"/>
            <a:ext cx="431800" cy="50482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VE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1838325" y="2184400"/>
            <a:ext cx="504825" cy="57626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VE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505183" y="1576706"/>
            <a:ext cx="431800" cy="376237"/>
          </a:xfrm>
          <a:prstGeom prst="rect">
            <a:avLst/>
          </a:prstGeom>
          <a:solidFill>
            <a:srgbClr val="BBE0E3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2.</a:t>
            </a:r>
          </a:p>
        </p:txBody>
      </p:sp>
      <p:sp>
        <p:nvSpPr>
          <p:cNvPr id="20" name="Text Box 14"/>
          <p:cNvSpPr txBox="1">
            <a:spLocks noChangeArrowheads="1"/>
          </p:cNvSpPr>
          <p:nvPr/>
        </p:nvSpPr>
        <p:spPr bwMode="auto">
          <a:xfrm>
            <a:off x="1587084" y="2753540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56796" dir="1593903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***</a:t>
            </a:r>
          </a:p>
        </p:txBody>
      </p:sp>
      <p:sp>
        <p:nvSpPr>
          <p:cNvPr id="22" name="Text Box 18"/>
          <p:cNvSpPr txBox="1">
            <a:spLocks noChangeArrowheads="1"/>
          </p:cNvSpPr>
          <p:nvPr/>
        </p:nvSpPr>
        <p:spPr bwMode="auto">
          <a:xfrm>
            <a:off x="1080051" y="1566683"/>
            <a:ext cx="2303463" cy="830997"/>
          </a:xfrm>
          <a:prstGeom prst="rect">
            <a:avLst/>
          </a:prstGeom>
          <a:noFill/>
          <a:ln w="28575">
            <a:solidFill>
              <a:srgbClr val="00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Bloqueadores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H</a:t>
            </a:r>
            <a:r>
              <a:rPr kumimoji="0" lang="es-ES_tradnl" sz="2400" b="0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2</a:t>
            </a:r>
            <a:r>
              <a:rPr kumimoji="0" lang="es-ES_tradnl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23" name="Rectangle 23"/>
          <p:cNvSpPr>
            <a:spLocks noChangeArrowheads="1"/>
          </p:cNvSpPr>
          <p:nvPr/>
        </p:nvSpPr>
        <p:spPr bwMode="auto">
          <a:xfrm>
            <a:off x="3278188" y="3303588"/>
            <a:ext cx="215900" cy="14446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VE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4" name="Text Box 26"/>
          <p:cNvSpPr txBox="1">
            <a:spLocks noChangeArrowheads="1"/>
          </p:cNvSpPr>
          <p:nvPr/>
        </p:nvSpPr>
        <p:spPr bwMode="auto">
          <a:xfrm>
            <a:off x="1481414" y="2466181"/>
            <a:ext cx="14001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Nobel 1972</a:t>
            </a:r>
          </a:p>
        </p:txBody>
      </p:sp>
      <p:pic>
        <p:nvPicPr>
          <p:cNvPr id="25" name="Picture 29" descr="bloqueadore h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45" t="6044" r="11096" b="9149"/>
          <a:stretch>
            <a:fillRect/>
          </a:stretch>
        </p:blipFill>
        <p:spPr bwMode="auto">
          <a:xfrm>
            <a:off x="3779838" y="1628775"/>
            <a:ext cx="3671887" cy="4032250"/>
          </a:xfrm>
          <a:prstGeom prst="rect">
            <a:avLst/>
          </a:prstGeom>
          <a:noFill/>
          <a:ln w="38100">
            <a:solidFill>
              <a:srgbClr val="00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Line 30"/>
          <p:cNvSpPr>
            <a:spLocks noChangeShapeType="1"/>
          </p:cNvSpPr>
          <p:nvPr/>
        </p:nvSpPr>
        <p:spPr bwMode="auto">
          <a:xfrm flipH="1">
            <a:off x="5940425" y="3500438"/>
            <a:ext cx="431800" cy="0"/>
          </a:xfrm>
          <a:prstGeom prst="line">
            <a:avLst/>
          </a:prstGeom>
          <a:noFill/>
          <a:ln w="381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VE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7" name="Line 31"/>
          <p:cNvSpPr>
            <a:spLocks noChangeShapeType="1"/>
          </p:cNvSpPr>
          <p:nvPr/>
        </p:nvSpPr>
        <p:spPr bwMode="auto">
          <a:xfrm flipH="1">
            <a:off x="5940425" y="3573463"/>
            <a:ext cx="431800" cy="0"/>
          </a:xfrm>
          <a:prstGeom prst="line">
            <a:avLst/>
          </a:prstGeom>
          <a:noFill/>
          <a:ln w="381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VE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8" name="Text Box 32"/>
          <p:cNvSpPr txBox="1">
            <a:spLocks noChangeArrowheads="1"/>
          </p:cNvSpPr>
          <p:nvPr/>
        </p:nvSpPr>
        <p:spPr bwMode="auto">
          <a:xfrm>
            <a:off x="7524750" y="3429000"/>
            <a:ext cx="1295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Cimetidina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Ranitidina</a:t>
            </a: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7100638" y="884804"/>
            <a:ext cx="1431802" cy="584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b="0">
                <a:effectLst/>
              </a:rPr>
              <a:t>Tratamiento </a:t>
            </a:r>
          </a:p>
          <a:p>
            <a:r>
              <a:rPr lang="es-ES" b="0">
                <a:effectLst/>
              </a:rPr>
              <a:t>racional</a:t>
            </a: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2109835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4" grpId="0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5698" name="Picture 2" descr="H-K pump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914"/>
          <a:stretch>
            <a:fillRect/>
          </a:stretch>
        </p:blipFill>
        <p:spPr bwMode="auto">
          <a:xfrm>
            <a:off x="1547813" y="2130425"/>
            <a:ext cx="5715000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5699" name="Rectangle 3"/>
          <p:cNvSpPr>
            <a:spLocks noChangeArrowheads="1"/>
          </p:cNvSpPr>
          <p:nvPr/>
        </p:nvSpPr>
        <p:spPr bwMode="auto">
          <a:xfrm>
            <a:off x="2051050" y="2276475"/>
            <a:ext cx="1368425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5700" name="Rectangle 4"/>
          <p:cNvSpPr>
            <a:spLocks noChangeArrowheads="1"/>
          </p:cNvSpPr>
          <p:nvPr/>
        </p:nvSpPr>
        <p:spPr bwMode="auto">
          <a:xfrm>
            <a:off x="4932363" y="2492375"/>
            <a:ext cx="792162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5701" name="Rectangle 5"/>
          <p:cNvSpPr>
            <a:spLocks noChangeArrowheads="1"/>
          </p:cNvSpPr>
          <p:nvPr/>
        </p:nvSpPr>
        <p:spPr bwMode="auto">
          <a:xfrm>
            <a:off x="6372225" y="4221163"/>
            <a:ext cx="935038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5702" name="Rectangle 6"/>
          <p:cNvSpPr>
            <a:spLocks noChangeArrowheads="1"/>
          </p:cNvSpPr>
          <p:nvPr/>
        </p:nvSpPr>
        <p:spPr bwMode="auto">
          <a:xfrm>
            <a:off x="6200775" y="3211513"/>
            <a:ext cx="7207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5703" name="Rectangle 7"/>
          <p:cNvSpPr>
            <a:spLocks noChangeArrowheads="1"/>
          </p:cNvSpPr>
          <p:nvPr/>
        </p:nvSpPr>
        <p:spPr bwMode="auto">
          <a:xfrm>
            <a:off x="3536950" y="2419350"/>
            <a:ext cx="576263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5704" name="Rectangle 8"/>
          <p:cNvSpPr>
            <a:spLocks noChangeArrowheads="1"/>
          </p:cNvSpPr>
          <p:nvPr/>
        </p:nvSpPr>
        <p:spPr bwMode="auto">
          <a:xfrm>
            <a:off x="1665288" y="3211512"/>
            <a:ext cx="1511300" cy="2555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5705" name="Rectangle 9"/>
          <p:cNvSpPr>
            <a:spLocks noChangeArrowheads="1"/>
          </p:cNvSpPr>
          <p:nvPr/>
        </p:nvSpPr>
        <p:spPr bwMode="auto">
          <a:xfrm>
            <a:off x="2239963" y="4219575"/>
            <a:ext cx="576262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5706" name="Oval 10"/>
          <p:cNvSpPr>
            <a:spLocks noChangeArrowheads="1"/>
          </p:cNvSpPr>
          <p:nvPr/>
        </p:nvSpPr>
        <p:spPr bwMode="auto">
          <a:xfrm>
            <a:off x="6156176" y="4005263"/>
            <a:ext cx="1944191" cy="933450"/>
          </a:xfrm>
          <a:prstGeom prst="ellipse">
            <a:avLst/>
          </a:prstGeom>
          <a:noFill/>
          <a:ln w="28575">
            <a:solidFill>
              <a:srgbClr val="FF9933"/>
            </a:solidFill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 sz="1800" b="0">
              <a:effectLst/>
            </a:endParaRPr>
          </a:p>
        </p:txBody>
      </p:sp>
      <p:sp>
        <p:nvSpPr>
          <p:cNvPr id="285707" name="Text Box 11"/>
          <p:cNvSpPr txBox="1">
            <a:spLocks noChangeArrowheads="1"/>
          </p:cNvSpPr>
          <p:nvPr/>
        </p:nvSpPr>
        <p:spPr bwMode="auto">
          <a:xfrm>
            <a:off x="6265837" y="4221163"/>
            <a:ext cx="177805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>
                <a:effectLst/>
              </a:rPr>
              <a:t>INHIBIDORES </a:t>
            </a:r>
          </a:p>
          <a:p>
            <a:r>
              <a:rPr lang="es-ES" dirty="0">
                <a:effectLst/>
              </a:rPr>
              <a:t>BOMBA DE H</a:t>
            </a:r>
            <a:r>
              <a:rPr lang="es-ES" baseline="30000" dirty="0">
                <a:effectLst/>
              </a:rPr>
              <a:t>+</a:t>
            </a:r>
          </a:p>
        </p:txBody>
      </p:sp>
      <p:sp>
        <p:nvSpPr>
          <p:cNvPr id="285708" name="Rectangle 12"/>
          <p:cNvSpPr>
            <a:spLocks noChangeArrowheads="1"/>
          </p:cNvSpPr>
          <p:nvPr/>
        </p:nvSpPr>
        <p:spPr bwMode="auto">
          <a:xfrm>
            <a:off x="3968750" y="5588000"/>
            <a:ext cx="792163" cy="215900"/>
          </a:xfrm>
          <a:prstGeom prst="rect">
            <a:avLst/>
          </a:prstGeom>
          <a:solidFill>
            <a:srgbClr val="FFE9E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5709" name="Rectangle 13"/>
          <p:cNvSpPr>
            <a:spLocks noChangeArrowheads="1"/>
          </p:cNvSpPr>
          <p:nvPr/>
        </p:nvSpPr>
        <p:spPr bwMode="auto">
          <a:xfrm>
            <a:off x="4184650" y="5227638"/>
            <a:ext cx="431800" cy="144462"/>
          </a:xfrm>
          <a:prstGeom prst="rect">
            <a:avLst/>
          </a:prstGeom>
          <a:solidFill>
            <a:srgbClr val="FFC5C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5710" name="Text Box 14"/>
          <p:cNvSpPr txBox="1">
            <a:spLocks noChangeArrowheads="1"/>
          </p:cNvSpPr>
          <p:nvPr/>
        </p:nvSpPr>
        <p:spPr bwMode="auto">
          <a:xfrm>
            <a:off x="4078288" y="5099050"/>
            <a:ext cx="6905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>
                <a:effectLst/>
              </a:rPr>
              <a:t>HCl</a:t>
            </a:r>
          </a:p>
        </p:txBody>
      </p:sp>
      <p:sp>
        <p:nvSpPr>
          <p:cNvPr id="285712" name="Text Box 16"/>
          <p:cNvSpPr txBox="1">
            <a:spLocks noChangeArrowheads="1"/>
          </p:cNvSpPr>
          <p:nvPr/>
        </p:nvSpPr>
        <p:spPr bwMode="auto">
          <a:xfrm>
            <a:off x="6955856" y="948413"/>
            <a:ext cx="1667444" cy="707886"/>
          </a:xfrm>
          <a:prstGeom prst="rect">
            <a:avLst/>
          </a:prstGeom>
          <a:solidFill>
            <a:schemeClr val="accent1"/>
          </a:solidFill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>
                <a:effectLst/>
              </a:rPr>
              <a:t>Tratamiento</a:t>
            </a:r>
          </a:p>
          <a:p>
            <a:r>
              <a:rPr lang="es-ES" sz="2000" b="0">
                <a:effectLst/>
              </a:rPr>
              <a:t>racional</a:t>
            </a:r>
          </a:p>
        </p:txBody>
      </p:sp>
      <p:sp>
        <p:nvSpPr>
          <p:cNvPr id="285713" name="Text Box 17"/>
          <p:cNvSpPr txBox="1">
            <a:spLocks noChangeArrowheads="1"/>
          </p:cNvSpPr>
          <p:nvPr/>
        </p:nvSpPr>
        <p:spPr bwMode="auto">
          <a:xfrm>
            <a:off x="6516688" y="5004147"/>
            <a:ext cx="1620837" cy="457200"/>
          </a:xfrm>
          <a:prstGeom prst="rect">
            <a:avLst/>
          </a:prstGeom>
          <a:solidFill>
            <a:srgbClr val="FF99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b="0" dirty="0" err="1">
                <a:effectLst/>
              </a:rPr>
              <a:t>omeprazol</a:t>
            </a:r>
            <a:endParaRPr lang="es-ES" sz="2400" b="0" dirty="0">
              <a:effectLst/>
            </a:endParaRPr>
          </a:p>
        </p:txBody>
      </p:sp>
      <p:sp>
        <p:nvSpPr>
          <p:cNvPr id="285714" name="Line 18"/>
          <p:cNvSpPr>
            <a:spLocks noChangeShapeType="1"/>
          </p:cNvSpPr>
          <p:nvPr/>
        </p:nvSpPr>
        <p:spPr bwMode="auto">
          <a:xfrm>
            <a:off x="7667625" y="6165850"/>
            <a:ext cx="863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rgbClr val="FF660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5715" name="Text Box 19"/>
          <p:cNvSpPr txBox="1">
            <a:spLocks noChangeArrowheads="1"/>
          </p:cNvSpPr>
          <p:nvPr/>
        </p:nvSpPr>
        <p:spPr bwMode="auto">
          <a:xfrm>
            <a:off x="6921500" y="1739525"/>
            <a:ext cx="1701800" cy="609600"/>
          </a:xfrm>
          <a:prstGeom prst="rect">
            <a:avLst/>
          </a:prstGeom>
          <a:solidFill>
            <a:srgbClr val="FFCC66"/>
          </a:solidFill>
          <a:ln w="28575">
            <a:solidFill>
              <a:srgbClr val="EA75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INHIBIDORES</a:t>
            </a:r>
          </a:p>
          <a:p>
            <a:r>
              <a:rPr lang="es-ES">
                <a:effectLst/>
              </a:rPr>
              <a:t>BOMBA DE H</a:t>
            </a:r>
            <a:r>
              <a:rPr lang="es-ES" baseline="30000">
                <a:effectLst/>
              </a:rPr>
              <a:t>+</a:t>
            </a:r>
            <a:endParaRPr lang="es-ES">
              <a:effectLst/>
            </a:endParaRPr>
          </a:p>
        </p:txBody>
      </p:sp>
      <p:sp>
        <p:nvSpPr>
          <p:cNvPr id="285716" name="Text Box 20"/>
          <p:cNvSpPr txBox="1">
            <a:spLocks noChangeArrowheads="1"/>
          </p:cNvSpPr>
          <p:nvPr/>
        </p:nvSpPr>
        <p:spPr bwMode="auto">
          <a:xfrm>
            <a:off x="6443663" y="5510559"/>
            <a:ext cx="1692275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effectLst/>
              </a:rPr>
              <a:t>G. Sachs 1973</a:t>
            </a:r>
          </a:p>
        </p:txBody>
      </p:sp>
      <p:sp>
        <p:nvSpPr>
          <p:cNvPr id="285719" name="Oval 23"/>
          <p:cNvSpPr>
            <a:spLocks noChangeArrowheads="1"/>
          </p:cNvSpPr>
          <p:nvPr/>
        </p:nvSpPr>
        <p:spPr bwMode="auto">
          <a:xfrm>
            <a:off x="4572000" y="2201863"/>
            <a:ext cx="647700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5720" name="Oval 24"/>
          <p:cNvSpPr>
            <a:spLocks noChangeArrowheads="1"/>
          </p:cNvSpPr>
          <p:nvPr/>
        </p:nvSpPr>
        <p:spPr bwMode="auto">
          <a:xfrm>
            <a:off x="6011863" y="2706688"/>
            <a:ext cx="431800" cy="287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grpSp>
        <p:nvGrpSpPr>
          <p:cNvPr id="285721" name="Group 25"/>
          <p:cNvGrpSpPr>
            <a:grpSpLocks/>
          </p:cNvGrpSpPr>
          <p:nvPr/>
        </p:nvGrpSpPr>
        <p:grpSpPr bwMode="auto">
          <a:xfrm>
            <a:off x="4716463" y="1985963"/>
            <a:ext cx="1728787" cy="754122"/>
            <a:chOff x="3061" y="482"/>
            <a:chExt cx="1089" cy="499"/>
          </a:xfrm>
        </p:grpSpPr>
        <p:sp>
          <p:nvSpPr>
            <p:cNvPr id="285722" name="Text Box 26"/>
            <p:cNvSpPr txBox="1">
              <a:spLocks noChangeArrowheads="1"/>
            </p:cNvSpPr>
            <p:nvPr/>
          </p:nvSpPr>
          <p:spPr bwMode="auto">
            <a:xfrm>
              <a:off x="3061" y="572"/>
              <a:ext cx="1082" cy="3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1400" dirty="0">
                  <a:effectLst/>
                </a:rPr>
                <a:t>ANTAGONISTAS</a:t>
              </a:r>
            </a:p>
            <a:p>
              <a:r>
                <a:rPr lang="es-ES" sz="1400" dirty="0">
                  <a:effectLst/>
                </a:rPr>
                <a:t>MUSCARÍNICOS</a:t>
              </a:r>
            </a:p>
          </p:txBody>
        </p:sp>
        <p:sp>
          <p:nvSpPr>
            <p:cNvPr id="285723" name="Oval 27"/>
            <p:cNvSpPr>
              <a:spLocks noChangeArrowheads="1"/>
            </p:cNvSpPr>
            <p:nvPr/>
          </p:nvSpPr>
          <p:spPr bwMode="auto">
            <a:xfrm>
              <a:off x="3061" y="482"/>
              <a:ext cx="1089" cy="499"/>
            </a:xfrm>
            <a:prstGeom prst="ellipse">
              <a:avLst/>
            </a:prstGeom>
            <a:noFill/>
            <a:ln w="28575">
              <a:solidFill>
                <a:srgbClr val="009900"/>
              </a:solidFill>
              <a:prstDash val="sysDot"/>
              <a:round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</p:grpSp>
      <p:sp>
        <p:nvSpPr>
          <p:cNvPr id="285724" name="Text Box 28"/>
          <p:cNvSpPr txBox="1">
            <a:spLocks noChangeArrowheads="1"/>
          </p:cNvSpPr>
          <p:nvPr/>
        </p:nvSpPr>
        <p:spPr bwMode="auto">
          <a:xfrm>
            <a:off x="4111362" y="1908175"/>
            <a:ext cx="67839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dirty="0">
                <a:solidFill>
                  <a:srgbClr val="0000CC"/>
                </a:solidFill>
                <a:effectLst/>
              </a:rPr>
              <a:t>ACh</a:t>
            </a:r>
          </a:p>
        </p:txBody>
      </p:sp>
      <p:sp>
        <p:nvSpPr>
          <p:cNvPr id="285725" name="Text Box 29"/>
          <p:cNvSpPr txBox="1">
            <a:spLocks noChangeArrowheads="1"/>
          </p:cNvSpPr>
          <p:nvPr/>
        </p:nvSpPr>
        <p:spPr bwMode="auto">
          <a:xfrm>
            <a:off x="5921384" y="2790067"/>
            <a:ext cx="111440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>
                <a:solidFill>
                  <a:srgbClr val="C00000"/>
                </a:solidFill>
              </a:rPr>
              <a:t>Gastrina</a:t>
            </a:r>
          </a:p>
        </p:txBody>
      </p:sp>
      <p:sp>
        <p:nvSpPr>
          <p:cNvPr id="285726" name="Oval 30"/>
          <p:cNvSpPr>
            <a:spLocks noChangeArrowheads="1"/>
          </p:cNvSpPr>
          <p:nvPr/>
        </p:nvSpPr>
        <p:spPr bwMode="auto">
          <a:xfrm>
            <a:off x="1547813" y="2778125"/>
            <a:ext cx="576262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5727" name="Text Box 31"/>
          <p:cNvSpPr txBox="1">
            <a:spLocks noChangeArrowheads="1"/>
          </p:cNvSpPr>
          <p:nvPr/>
        </p:nvSpPr>
        <p:spPr bwMode="auto">
          <a:xfrm>
            <a:off x="971550" y="2851150"/>
            <a:ext cx="1238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 dirty="0"/>
              <a:t>Histamina</a:t>
            </a:r>
          </a:p>
        </p:txBody>
      </p:sp>
      <p:sp>
        <p:nvSpPr>
          <p:cNvPr id="285728" name="Oval 32"/>
          <p:cNvSpPr>
            <a:spLocks noChangeArrowheads="1"/>
          </p:cNvSpPr>
          <p:nvPr/>
        </p:nvSpPr>
        <p:spPr bwMode="auto">
          <a:xfrm>
            <a:off x="1692275" y="2130425"/>
            <a:ext cx="215900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grpSp>
        <p:nvGrpSpPr>
          <p:cNvPr id="285729" name="Group 33"/>
          <p:cNvGrpSpPr>
            <a:grpSpLocks/>
          </p:cNvGrpSpPr>
          <p:nvPr/>
        </p:nvGrpSpPr>
        <p:grpSpPr bwMode="auto">
          <a:xfrm>
            <a:off x="1615849" y="1725614"/>
            <a:ext cx="2303462" cy="836612"/>
            <a:chOff x="567" y="346"/>
            <a:chExt cx="1451" cy="618"/>
          </a:xfrm>
        </p:grpSpPr>
        <p:sp>
          <p:nvSpPr>
            <p:cNvPr id="285730" name="Oval 34"/>
            <p:cNvSpPr>
              <a:spLocks noChangeArrowheads="1"/>
            </p:cNvSpPr>
            <p:nvPr/>
          </p:nvSpPr>
          <p:spPr bwMode="auto">
            <a:xfrm>
              <a:off x="567" y="346"/>
              <a:ext cx="1451" cy="618"/>
            </a:xfrm>
            <a:prstGeom prst="ellipse">
              <a:avLst/>
            </a:prstGeom>
            <a:noFill/>
            <a:ln w="28575">
              <a:solidFill>
                <a:srgbClr val="6666FF"/>
              </a:solidFill>
              <a:prstDash val="sysDot"/>
              <a:round/>
              <a:headEnd/>
              <a:tailEnd/>
            </a:ln>
            <a:effectLst>
              <a:outerShdw dist="12700" dir="54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285731" name="Text Box 35"/>
            <p:cNvSpPr txBox="1">
              <a:spLocks noChangeArrowheads="1"/>
            </p:cNvSpPr>
            <p:nvPr/>
          </p:nvSpPr>
          <p:spPr bwMode="auto">
            <a:xfrm>
              <a:off x="657" y="482"/>
              <a:ext cx="1285" cy="3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1400">
                  <a:effectLst/>
                </a:rPr>
                <a:t>ANTAGONISTAS H2</a:t>
              </a:r>
            </a:p>
            <a:p>
              <a:r>
                <a:rPr lang="es-ES" sz="1400">
                  <a:effectLst/>
                </a:rPr>
                <a:t> DE HISTAMINA</a:t>
              </a:r>
            </a:p>
          </p:txBody>
        </p:sp>
      </p:grpSp>
      <p:sp>
        <p:nvSpPr>
          <p:cNvPr id="285732" name="Oval 36"/>
          <p:cNvSpPr>
            <a:spLocks noChangeArrowheads="1"/>
          </p:cNvSpPr>
          <p:nvPr/>
        </p:nvSpPr>
        <p:spPr bwMode="auto">
          <a:xfrm>
            <a:off x="3348038" y="3498850"/>
            <a:ext cx="576262" cy="431800"/>
          </a:xfrm>
          <a:prstGeom prst="ellipse">
            <a:avLst/>
          </a:prstGeom>
          <a:solidFill>
            <a:srgbClr val="FFE2A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5733" name="Oval 37"/>
          <p:cNvSpPr>
            <a:spLocks noChangeArrowheads="1"/>
          </p:cNvSpPr>
          <p:nvPr/>
        </p:nvSpPr>
        <p:spPr bwMode="auto">
          <a:xfrm>
            <a:off x="4500563" y="3425825"/>
            <a:ext cx="720725" cy="576263"/>
          </a:xfrm>
          <a:prstGeom prst="ellipse">
            <a:avLst/>
          </a:prstGeom>
          <a:solidFill>
            <a:srgbClr val="FFE2A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" name="1 CuadroTexto"/>
          <p:cNvSpPr txBox="1"/>
          <p:nvPr/>
        </p:nvSpPr>
        <p:spPr>
          <a:xfrm>
            <a:off x="2025365" y="4331916"/>
            <a:ext cx="1252266" cy="338554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C. Parietal</a:t>
            </a:r>
            <a:endParaRPr lang="es-VE" dirty="0"/>
          </a:p>
        </p:txBody>
      </p:sp>
      <p:sp>
        <p:nvSpPr>
          <p:cNvPr id="38" name="Text Box 6"/>
          <p:cNvSpPr txBox="1">
            <a:spLocks noChangeArrowheads="1"/>
          </p:cNvSpPr>
          <p:nvPr/>
        </p:nvSpPr>
        <p:spPr bwMode="auto">
          <a:xfrm>
            <a:off x="6682733" y="449891"/>
            <a:ext cx="1927131" cy="338554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dirty="0" smtClean="0">
                <a:effectLst/>
              </a:rPr>
              <a:t>2. Úlcera </a:t>
            </a:r>
            <a:r>
              <a:rPr lang="es-ES" dirty="0">
                <a:effectLst/>
              </a:rPr>
              <a:t>péptica</a:t>
            </a:r>
          </a:p>
        </p:txBody>
      </p:sp>
      <p:sp>
        <p:nvSpPr>
          <p:cNvPr id="39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5703" grpId="0" animBg="1"/>
      <p:bldP spid="285713" grpId="0" animBg="1"/>
      <p:bldP spid="285714" grpId="0" animBg="1"/>
      <p:bldP spid="285715" grpId="0" animBg="1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22" name="Text Box 2"/>
          <p:cNvSpPr txBox="1">
            <a:spLocks noChangeArrowheads="1"/>
          </p:cNvSpPr>
          <p:nvPr/>
        </p:nvSpPr>
        <p:spPr bwMode="auto">
          <a:xfrm>
            <a:off x="2124075" y="1196975"/>
            <a:ext cx="1884363" cy="669925"/>
          </a:xfrm>
          <a:prstGeom prst="rect">
            <a:avLst/>
          </a:prstGeom>
          <a:solidFill>
            <a:srgbClr val="FFCC66"/>
          </a:solidFill>
          <a:ln w="28575">
            <a:solidFill>
              <a:srgbClr val="EA75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/>
              <a:t>INHIBIDORES</a:t>
            </a:r>
          </a:p>
          <a:p>
            <a:r>
              <a:rPr lang="es-ES" sz="1800" b="0"/>
              <a:t>BOMBA DE H</a:t>
            </a:r>
            <a:r>
              <a:rPr lang="es-ES" sz="1800" b="0" baseline="30000"/>
              <a:t>+</a:t>
            </a:r>
            <a:endParaRPr lang="es-ES" sz="1800" b="0"/>
          </a:p>
        </p:txBody>
      </p:sp>
      <p:pic>
        <p:nvPicPr>
          <p:cNvPr id="286724" name="Picture 4" descr="H-K pump"/>
          <p:cNvPicPr>
            <a:picLocks noChangeAspect="1" noChangeArrowheads="1"/>
          </p:cNvPicPr>
          <p:nvPr/>
        </p:nvPicPr>
        <p:blipFill rotWithShape="1"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1" t="65464" r="2448" b="11442"/>
          <a:stretch/>
        </p:blipFill>
        <p:spPr bwMode="auto">
          <a:xfrm>
            <a:off x="1101725" y="2924944"/>
            <a:ext cx="6980238" cy="2294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6725" name="Rectangle 5"/>
          <p:cNvSpPr>
            <a:spLocks noChangeArrowheads="1"/>
          </p:cNvSpPr>
          <p:nvPr/>
        </p:nvSpPr>
        <p:spPr bwMode="auto">
          <a:xfrm>
            <a:off x="4630738" y="4579938"/>
            <a:ext cx="1379537" cy="273050"/>
          </a:xfrm>
          <a:prstGeom prst="rect">
            <a:avLst/>
          </a:prstGeom>
          <a:solidFill>
            <a:srgbClr val="FFBF9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6726" name="Text Box 6"/>
          <p:cNvSpPr txBox="1">
            <a:spLocks noChangeArrowheads="1"/>
          </p:cNvSpPr>
          <p:nvPr/>
        </p:nvSpPr>
        <p:spPr bwMode="auto">
          <a:xfrm>
            <a:off x="3920416" y="5236314"/>
            <a:ext cx="1649412" cy="609600"/>
          </a:xfrm>
          <a:prstGeom prst="rect">
            <a:avLst/>
          </a:prstGeom>
          <a:solidFill>
            <a:srgbClr val="FFCCCC"/>
          </a:solidFill>
          <a:ln w="28575">
            <a:solidFill>
              <a:srgbClr val="FF99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Intermediario </a:t>
            </a:r>
          </a:p>
          <a:p>
            <a:r>
              <a:rPr lang="es-ES">
                <a:effectLst/>
              </a:rPr>
              <a:t>sulfenamida</a:t>
            </a:r>
          </a:p>
        </p:txBody>
      </p:sp>
      <p:sp>
        <p:nvSpPr>
          <p:cNvPr id="286727" name="Rectangle 7"/>
          <p:cNvSpPr>
            <a:spLocks noChangeArrowheads="1"/>
          </p:cNvSpPr>
          <p:nvPr/>
        </p:nvSpPr>
        <p:spPr bwMode="auto">
          <a:xfrm>
            <a:off x="6318250" y="4672013"/>
            <a:ext cx="1303338" cy="180975"/>
          </a:xfrm>
          <a:prstGeom prst="rect">
            <a:avLst/>
          </a:prstGeom>
          <a:solidFill>
            <a:srgbClr val="FFBF9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6729" name="Text Box 9"/>
          <p:cNvSpPr txBox="1">
            <a:spLocks noChangeArrowheads="1"/>
          </p:cNvSpPr>
          <p:nvPr/>
        </p:nvSpPr>
        <p:spPr bwMode="auto">
          <a:xfrm>
            <a:off x="3641173" y="2508220"/>
            <a:ext cx="2582759" cy="40011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dirty="0">
                <a:effectLst/>
              </a:rPr>
              <a:t>LUZ </a:t>
            </a:r>
            <a:r>
              <a:rPr lang="es-ES" sz="2000" dirty="0" smtClean="0">
                <a:effectLst/>
              </a:rPr>
              <a:t>Célula </a:t>
            </a:r>
            <a:r>
              <a:rPr lang="es-ES" sz="2000" dirty="0">
                <a:effectLst/>
              </a:rPr>
              <a:t>Parietal</a:t>
            </a:r>
          </a:p>
        </p:txBody>
      </p:sp>
      <p:sp>
        <p:nvSpPr>
          <p:cNvPr id="286730" name="Rectangle 10"/>
          <p:cNvSpPr>
            <a:spLocks noChangeArrowheads="1"/>
          </p:cNvSpPr>
          <p:nvPr/>
        </p:nvSpPr>
        <p:spPr bwMode="auto">
          <a:xfrm>
            <a:off x="1406525" y="5219700"/>
            <a:ext cx="768350" cy="271463"/>
          </a:xfrm>
          <a:prstGeom prst="rect">
            <a:avLst/>
          </a:prstGeom>
          <a:solidFill>
            <a:srgbClr val="FF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6731" name="Text Box 11"/>
          <p:cNvSpPr txBox="1">
            <a:spLocks noChangeArrowheads="1"/>
          </p:cNvSpPr>
          <p:nvPr/>
        </p:nvSpPr>
        <p:spPr bwMode="auto">
          <a:xfrm>
            <a:off x="998208" y="5219700"/>
            <a:ext cx="1348447" cy="369332"/>
          </a:xfrm>
          <a:prstGeom prst="rect">
            <a:avLst/>
          </a:prstGeom>
          <a:solidFill>
            <a:srgbClr val="FFD1D1"/>
          </a:solidFill>
          <a:ln w="28575">
            <a:solidFill>
              <a:srgbClr val="EA75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/>
              </a:rPr>
              <a:t>Omeprazol</a:t>
            </a:r>
          </a:p>
        </p:txBody>
      </p:sp>
      <p:sp>
        <p:nvSpPr>
          <p:cNvPr id="286732" name="Text Box 12"/>
          <p:cNvSpPr txBox="1">
            <a:spLocks noChangeArrowheads="1"/>
          </p:cNvSpPr>
          <p:nvPr/>
        </p:nvSpPr>
        <p:spPr bwMode="auto">
          <a:xfrm>
            <a:off x="965234" y="1052513"/>
            <a:ext cx="780984" cy="769441"/>
          </a:xfrm>
          <a:prstGeom prst="rect">
            <a:avLst/>
          </a:prstGeom>
          <a:noFill/>
          <a:ln>
            <a:noFill/>
          </a:ln>
          <a:effectLst>
            <a:outerShdw dist="56796" dir="15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6734" name="Text Box 14"/>
          <p:cNvSpPr txBox="1">
            <a:spLocks noChangeArrowheads="1"/>
          </p:cNvSpPr>
          <p:nvPr/>
        </p:nvSpPr>
        <p:spPr bwMode="auto">
          <a:xfrm>
            <a:off x="6788944" y="883654"/>
            <a:ext cx="1535113" cy="66992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/>
              </a:rPr>
              <a:t>Tratamiento</a:t>
            </a:r>
          </a:p>
          <a:p>
            <a:r>
              <a:rPr lang="es-ES" sz="1800">
                <a:effectLst/>
              </a:rPr>
              <a:t>racional</a:t>
            </a:r>
          </a:p>
        </p:txBody>
      </p:sp>
      <p:sp>
        <p:nvSpPr>
          <p:cNvPr id="286736" name="Oval 16"/>
          <p:cNvSpPr>
            <a:spLocks noChangeArrowheads="1"/>
          </p:cNvSpPr>
          <p:nvPr/>
        </p:nvSpPr>
        <p:spPr bwMode="auto">
          <a:xfrm>
            <a:off x="2339975" y="3860800"/>
            <a:ext cx="360363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6737" name="Text Box 17"/>
          <p:cNvSpPr txBox="1">
            <a:spLocks noChangeArrowheads="1"/>
          </p:cNvSpPr>
          <p:nvPr/>
        </p:nvSpPr>
        <p:spPr bwMode="auto">
          <a:xfrm>
            <a:off x="2268538" y="3860800"/>
            <a:ext cx="454025" cy="366713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800" dirty="0">
                <a:effectLst/>
              </a:rPr>
              <a:t>H</a:t>
            </a:r>
            <a:r>
              <a:rPr lang="es-ES" sz="1800" baseline="30000" dirty="0">
                <a:effectLst/>
              </a:rPr>
              <a:t>+</a:t>
            </a:r>
          </a:p>
        </p:txBody>
      </p:sp>
      <p:sp>
        <p:nvSpPr>
          <p:cNvPr id="286738" name="Oval 18"/>
          <p:cNvSpPr>
            <a:spLocks noChangeArrowheads="1"/>
          </p:cNvSpPr>
          <p:nvPr/>
        </p:nvSpPr>
        <p:spPr bwMode="auto">
          <a:xfrm>
            <a:off x="1116013" y="2708275"/>
            <a:ext cx="142875" cy="288925"/>
          </a:xfrm>
          <a:prstGeom prst="ellipse">
            <a:avLst/>
          </a:prstGeom>
          <a:solidFill>
            <a:srgbClr val="FFE0C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6739" name="Oval 19"/>
          <p:cNvSpPr>
            <a:spLocks noChangeArrowheads="1"/>
          </p:cNvSpPr>
          <p:nvPr/>
        </p:nvSpPr>
        <p:spPr bwMode="auto">
          <a:xfrm>
            <a:off x="5018088" y="3006724"/>
            <a:ext cx="1081087" cy="85407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6741" name="Text Box 21"/>
          <p:cNvSpPr txBox="1">
            <a:spLocks noChangeArrowheads="1"/>
          </p:cNvSpPr>
          <p:nvPr/>
        </p:nvSpPr>
        <p:spPr bwMode="auto">
          <a:xfrm>
            <a:off x="6161939" y="5210175"/>
            <a:ext cx="1843088" cy="619125"/>
          </a:xfrm>
          <a:prstGeom prst="rect">
            <a:avLst/>
          </a:prstGeom>
          <a:solidFill>
            <a:srgbClr val="FFCCCC"/>
          </a:solidFill>
          <a:ln w="38100">
            <a:solidFill>
              <a:srgbClr val="CC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Complejo </a:t>
            </a:r>
          </a:p>
          <a:p>
            <a:r>
              <a:rPr lang="es-ES">
                <a:effectLst/>
              </a:rPr>
              <a:t>enzima-inhibidor</a:t>
            </a:r>
          </a:p>
        </p:txBody>
      </p:sp>
      <p:sp>
        <p:nvSpPr>
          <p:cNvPr id="286728" name="Text Box 8"/>
          <p:cNvSpPr txBox="1">
            <a:spLocks noChangeArrowheads="1"/>
          </p:cNvSpPr>
          <p:nvPr/>
        </p:nvSpPr>
        <p:spPr bwMode="auto">
          <a:xfrm>
            <a:off x="1117680" y="2524834"/>
            <a:ext cx="1257075" cy="40011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dirty="0">
                <a:effectLst/>
              </a:rPr>
              <a:t>SANGRE</a:t>
            </a: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6391593" y="436766"/>
            <a:ext cx="1927131" cy="338554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dirty="0" smtClean="0">
                <a:effectLst/>
              </a:rPr>
              <a:t>4. Úlcera </a:t>
            </a:r>
            <a:r>
              <a:rPr lang="es-ES" dirty="0">
                <a:effectLst/>
              </a:rPr>
              <a:t>péptica</a:t>
            </a:r>
          </a:p>
        </p:txBody>
      </p: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26" grpId="0" animBg="1"/>
      <p:bldP spid="286729" grpId="0" animBg="1"/>
      <p:bldP spid="286731" grpId="0" animBg="1"/>
      <p:bldP spid="286737" grpId="0" animBg="1"/>
      <p:bldP spid="286739" grpId="0" animBg="1"/>
      <p:bldP spid="286741" grpId="0" animBg="1"/>
      <p:bldP spid="286728" grpId="0" animBg="1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8" name="Rectangle 4"/>
          <p:cNvSpPr>
            <a:spLocks noChangeArrowheads="1"/>
          </p:cNvSpPr>
          <p:nvPr/>
        </p:nvSpPr>
        <p:spPr bwMode="auto">
          <a:xfrm>
            <a:off x="1662143" y="908050"/>
            <a:ext cx="1296988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7749" name="Text Box 5"/>
          <p:cNvSpPr txBox="1">
            <a:spLocks noChangeArrowheads="1"/>
          </p:cNvSpPr>
          <p:nvPr/>
        </p:nvSpPr>
        <p:spPr bwMode="auto">
          <a:xfrm>
            <a:off x="1698656" y="1412875"/>
            <a:ext cx="1630362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MX" sz="2400" b="0">
                <a:effectLst/>
              </a:rPr>
              <a:t>C. Parietal</a:t>
            </a:r>
          </a:p>
        </p:txBody>
      </p:sp>
      <p:sp>
        <p:nvSpPr>
          <p:cNvPr id="287750" name="Text Box 6"/>
          <p:cNvSpPr txBox="1">
            <a:spLocks noChangeArrowheads="1"/>
          </p:cNvSpPr>
          <p:nvPr/>
        </p:nvSpPr>
        <p:spPr bwMode="auto">
          <a:xfrm>
            <a:off x="5319604" y="2667298"/>
            <a:ext cx="2918819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MX" sz="1800" dirty="0" err="1">
                <a:effectLst/>
              </a:rPr>
              <a:t>Prodroga</a:t>
            </a:r>
            <a:r>
              <a:rPr lang="es-MX" sz="1800" dirty="0">
                <a:effectLst/>
              </a:rPr>
              <a:t> activada en ácido enlazada a 2 cisteínas en la </a:t>
            </a:r>
            <a:r>
              <a:rPr lang="es-MX" sz="1800" dirty="0" err="1">
                <a:effectLst/>
              </a:rPr>
              <a:t>ATPasa</a:t>
            </a:r>
            <a:r>
              <a:rPr lang="es-MX" sz="1800" dirty="0">
                <a:effectLst/>
              </a:rPr>
              <a:t> </a:t>
            </a:r>
          </a:p>
        </p:txBody>
      </p:sp>
      <p:sp>
        <p:nvSpPr>
          <p:cNvPr id="287751" name="Line 7"/>
          <p:cNvSpPr>
            <a:spLocks noChangeShapeType="1"/>
          </p:cNvSpPr>
          <p:nvPr/>
        </p:nvSpPr>
        <p:spPr bwMode="auto">
          <a:xfrm>
            <a:off x="6846918" y="3536951"/>
            <a:ext cx="0" cy="576262"/>
          </a:xfrm>
          <a:prstGeom prst="line">
            <a:avLst/>
          </a:prstGeom>
          <a:noFill/>
          <a:ln w="57150">
            <a:solidFill>
              <a:srgbClr val="CC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7752" name="Text Box 8"/>
          <p:cNvSpPr txBox="1">
            <a:spLocks noChangeArrowheads="1"/>
          </p:cNvSpPr>
          <p:nvPr/>
        </p:nvSpPr>
        <p:spPr bwMode="auto">
          <a:xfrm>
            <a:off x="6905848" y="1667272"/>
            <a:ext cx="1701800" cy="609600"/>
          </a:xfrm>
          <a:prstGeom prst="rect">
            <a:avLst/>
          </a:prstGeom>
          <a:solidFill>
            <a:srgbClr val="FFCC66"/>
          </a:solidFill>
          <a:ln w="28575">
            <a:solidFill>
              <a:srgbClr val="FF99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>
                <a:effectLst/>
              </a:rPr>
              <a:t>INHIBIDORES</a:t>
            </a:r>
          </a:p>
          <a:p>
            <a:r>
              <a:rPr lang="es-ES" dirty="0">
                <a:effectLst/>
              </a:rPr>
              <a:t>BOMBA DE H</a:t>
            </a:r>
            <a:r>
              <a:rPr lang="es-ES" baseline="30000" dirty="0">
                <a:effectLst/>
              </a:rPr>
              <a:t>+</a:t>
            </a:r>
          </a:p>
        </p:txBody>
      </p:sp>
      <p:sp>
        <p:nvSpPr>
          <p:cNvPr id="287753" name="Oval 9"/>
          <p:cNvSpPr>
            <a:spLocks noChangeArrowheads="1"/>
          </p:cNvSpPr>
          <p:nvPr/>
        </p:nvSpPr>
        <p:spPr bwMode="auto">
          <a:xfrm>
            <a:off x="1373218" y="1052513"/>
            <a:ext cx="360363" cy="7207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7754" name="Oval 10"/>
          <p:cNvSpPr>
            <a:spLocks noChangeArrowheads="1"/>
          </p:cNvSpPr>
          <p:nvPr/>
        </p:nvSpPr>
        <p:spPr bwMode="auto">
          <a:xfrm>
            <a:off x="2022506" y="765175"/>
            <a:ext cx="4318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7755" name="Rectangle 11"/>
          <p:cNvSpPr>
            <a:spLocks noChangeArrowheads="1"/>
          </p:cNvSpPr>
          <p:nvPr/>
        </p:nvSpPr>
        <p:spPr bwMode="auto">
          <a:xfrm>
            <a:off x="5588399" y="4186922"/>
            <a:ext cx="2517036" cy="1200329"/>
          </a:xfrm>
          <a:prstGeom prst="rect">
            <a:avLst/>
          </a:prstGeom>
          <a:solidFill>
            <a:srgbClr val="FFCC66"/>
          </a:solidFill>
          <a:ln w="38100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MX" sz="1800" dirty="0">
                <a:effectLst/>
              </a:rPr>
              <a:t>INHIBICIÓN </a:t>
            </a:r>
            <a:endParaRPr lang="es-MX" sz="1800" dirty="0" smtClean="0">
              <a:effectLst/>
            </a:endParaRPr>
          </a:p>
          <a:p>
            <a:r>
              <a:rPr lang="es-MX" sz="1800" dirty="0" smtClean="0">
                <a:effectLst/>
              </a:rPr>
              <a:t>irreversible </a:t>
            </a:r>
            <a:endParaRPr lang="es-MX" sz="1800" dirty="0">
              <a:effectLst/>
            </a:endParaRPr>
          </a:p>
          <a:p>
            <a:r>
              <a:rPr lang="es-MX" sz="1800" dirty="0">
                <a:effectLst/>
              </a:rPr>
              <a:t>100% de producción </a:t>
            </a:r>
            <a:endParaRPr lang="es-MX" sz="1800" dirty="0" smtClean="0">
              <a:effectLst/>
            </a:endParaRPr>
          </a:p>
          <a:p>
            <a:r>
              <a:rPr lang="es-MX" sz="1800" dirty="0" smtClean="0">
                <a:effectLst/>
              </a:rPr>
              <a:t>del </a:t>
            </a:r>
            <a:r>
              <a:rPr lang="es-MX" sz="1800" dirty="0" err="1">
                <a:effectLst/>
              </a:rPr>
              <a:t>HCl</a:t>
            </a:r>
            <a:r>
              <a:rPr lang="es-MX" sz="1800" dirty="0">
                <a:effectLst/>
              </a:rPr>
              <a:t>!</a:t>
            </a:r>
          </a:p>
        </p:txBody>
      </p:sp>
      <p:sp>
        <p:nvSpPr>
          <p:cNvPr id="287756" name="Text Box 12"/>
          <p:cNvSpPr txBox="1">
            <a:spLocks noChangeArrowheads="1"/>
          </p:cNvSpPr>
          <p:nvPr/>
        </p:nvSpPr>
        <p:spPr bwMode="auto">
          <a:xfrm>
            <a:off x="6006398" y="5625203"/>
            <a:ext cx="223202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s-ES" sz="1000" dirty="0">
                <a:effectLst/>
              </a:rPr>
              <a:t>J.G Bartlett. </a:t>
            </a:r>
          </a:p>
          <a:p>
            <a:pPr algn="r"/>
            <a:r>
              <a:rPr lang="es-ES" sz="1000" i="1" dirty="0">
                <a:effectLst/>
              </a:rPr>
              <a:t>H. Pylori Management </a:t>
            </a:r>
            <a:r>
              <a:rPr lang="es-ES" sz="1000" i="1" dirty="0" err="1">
                <a:effectLst/>
              </a:rPr>
              <a:t>guidelines</a:t>
            </a:r>
            <a:r>
              <a:rPr lang="es-ES" sz="1000" i="1" dirty="0">
                <a:effectLst/>
              </a:rPr>
              <a:t>.</a:t>
            </a:r>
          </a:p>
          <a:p>
            <a:pPr algn="r"/>
            <a:r>
              <a:rPr lang="es-ES" sz="1000" dirty="0" err="1">
                <a:effectLst/>
              </a:rPr>
              <a:t>Mesdcape</a:t>
            </a:r>
            <a:r>
              <a:rPr lang="es-ES" sz="1000" dirty="0">
                <a:effectLst/>
              </a:rPr>
              <a:t> enero 23, 2008</a:t>
            </a:r>
          </a:p>
        </p:txBody>
      </p:sp>
      <p:sp>
        <p:nvSpPr>
          <p:cNvPr id="287757" name="Text Box 13"/>
          <p:cNvSpPr txBox="1">
            <a:spLocks noChangeArrowheads="1"/>
          </p:cNvSpPr>
          <p:nvPr/>
        </p:nvSpPr>
        <p:spPr bwMode="auto">
          <a:xfrm>
            <a:off x="252770" y="362198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56796" dir="15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7759" name="Oval 15"/>
          <p:cNvSpPr>
            <a:spLocks noChangeArrowheads="1"/>
          </p:cNvSpPr>
          <p:nvPr/>
        </p:nvSpPr>
        <p:spPr bwMode="auto">
          <a:xfrm>
            <a:off x="1949481" y="2349500"/>
            <a:ext cx="1655762" cy="10795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7760" name="Oval 16"/>
          <p:cNvSpPr>
            <a:spLocks noChangeArrowheads="1"/>
          </p:cNvSpPr>
          <p:nvPr/>
        </p:nvSpPr>
        <p:spPr bwMode="auto">
          <a:xfrm>
            <a:off x="1878043" y="2636838"/>
            <a:ext cx="1655763" cy="792162"/>
          </a:xfrm>
          <a:prstGeom prst="ellipse">
            <a:avLst/>
          </a:prstGeom>
          <a:solidFill>
            <a:srgbClr val="CDCDFF"/>
          </a:solidFill>
          <a:ln w="28575">
            <a:solidFill>
              <a:srgbClr val="8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 sz="1800" dirty="0"/>
          </a:p>
        </p:txBody>
      </p:sp>
      <p:sp>
        <p:nvSpPr>
          <p:cNvPr id="287761" name="Text Box 17"/>
          <p:cNvSpPr txBox="1">
            <a:spLocks noChangeArrowheads="1"/>
          </p:cNvSpPr>
          <p:nvPr/>
        </p:nvSpPr>
        <p:spPr bwMode="auto">
          <a:xfrm>
            <a:off x="2022506" y="2737867"/>
            <a:ext cx="122218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b="0" dirty="0" err="1"/>
              <a:t>Cys</a:t>
            </a:r>
            <a:r>
              <a:rPr lang="es-ES_tradnl" b="0" dirty="0"/>
              <a:t> 813 </a:t>
            </a:r>
          </a:p>
          <a:p>
            <a:r>
              <a:rPr lang="es-ES_tradnl" b="0" dirty="0"/>
              <a:t>ATPasa</a:t>
            </a:r>
          </a:p>
        </p:txBody>
      </p:sp>
      <p:sp>
        <p:nvSpPr>
          <p:cNvPr id="287762" name="Rectangle 18"/>
          <p:cNvSpPr>
            <a:spLocks noChangeArrowheads="1"/>
          </p:cNvSpPr>
          <p:nvPr/>
        </p:nvSpPr>
        <p:spPr bwMode="auto">
          <a:xfrm>
            <a:off x="3389343" y="4005263"/>
            <a:ext cx="936625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7763" name="Rectangle 19"/>
          <p:cNvSpPr>
            <a:spLocks noChangeArrowheads="1"/>
          </p:cNvSpPr>
          <p:nvPr/>
        </p:nvSpPr>
        <p:spPr bwMode="auto">
          <a:xfrm>
            <a:off x="1517681" y="4005263"/>
            <a:ext cx="12239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7764" name="Rectangle 20"/>
          <p:cNvSpPr>
            <a:spLocks noChangeArrowheads="1"/>
          </p:cNvSpPr>
          <p:nvPr/>
        </p:nvSpPr>
        <p:spPr bwMode="auto">
          <a:xfrm>
            <a:off x="581056" y="5661025"/>
            <a:ext cx="1008062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7765" name="Text Box 21"/>
          <p:cNvSpPr txBox="1">
            <a:spLocks noChangeArrowheads="1"/>
          </p:cNvSpPr>
          <p:nvPr/>
        </p:nvSpPr>
        <p:spPr bwMode="auto">
          <a:xfrm>
            <a:off x="1452061" y="5712813"/>
            <a:ext cx="1718740" cy="461665"/>
          </a:xfrm>
          <a:prstGeom prst="rect">
            <a:avLst/>
          </a:prstGeom>
          <a:solidFill>
            <a:srgbClr val="FFCAA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 b="0" dirty="0" err="1" smtClean="0">
                <a:effectLst/>
              </a:rPr>
              <a:t>Omeprazol</a:t>
            </a:r>
            <a:endParaRPr lang="es-ES_tradnl" sz="2400" b="0" dirty="0">
              <a:effectLst/>
            </a:endParaRPr>
          </a:p>
        </p:txBody>
      </p:sp>
      <p:sp>
        <p:nvSpPr>
          <p:cNvPr id="287766" name="Rectangle 22"/>
          <p:cNvSpPr>
            <a:spLocks noChangeArrowheads="1"/>
          </p:cNvSpPr>
          <p:nvPr/>
        </p:nvSpPr>
        <p:spPr bwMode="auto">
          <a:xfrm>
            <a:off x="2597181" y="4941888"/>
            <a:ext cx="1728787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7767" name="Text Box 23"/>
          <p:cNvSpPr txBox="1">
            <a:spLocks noChangeArrowheads="1"/>
          </p:cNvSpPr>
          <p:nvPr/>
        </p:nvSpPr>
        <p:spPr bwMode="auto">
          <a:xfrm>
            <a:off x="2538418" y="4484973"/>
            <a:ext cx="134684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dirty="0">
                <a:effectLst/>
              </a:rPr>
              <a:t>LUZ </a:t>
            </a:r>
          </a:p>
          <a:p>
            <a:r>
              <a:rPr lang="es-ES_tradnl" sz="1800" dirty="0" err="1">
                <a:effectLst/>
              </a:rPr>
              <a:t>canalicular</a:t>
            </a:r>
            <a:endParaRPr lang="es-ES_tradnl" sz="1800" dirty="0">
              <a:effectLst/>
            </a:endParaRPr>
          </a:p>
        </p:txBody>
      </p:sp>
      <p:sp>
        <p:nvSpPr>
          <p:cNvPr id="287768" name="Text Box 24"/>
          <p:cNvSpPr txBox="1">
            <a:spLocks noChangeArrowheads="1"/>
          </p:cNvSpPr>
          <p:nvPr/>
        </p:nvSpPr>
        <p:spPr bwMode="auto">
          <a:xfrm>
            <a:off x="7048723" y="924322"/>
            <a:ext cx="1535112" cy="66992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 dirty="0" smtClean="0">
                <a:effectLst/>
              </a:rPr>
              <a:t>Tratamiento</a:t>
            </a:r>
          </a:p>
          <a:p>
            <a:r>
              <a:rPr lang="es-ES" sz="1800" b="0" dirty="0" smtClean="0">
                <a:effectLst/>
              </a:rPr>
              <a:t>racional</a:t>
            </a:r>
            <a:endParaRPr lang="es-ES" sz="1800" b="0" dirty="0">
              <a:effectLst/>
            </a:endParaRPr>
          </a:p>
        </p:txBody>
      </p:sp>
      <p:sp>
        <p:nvSpPr>
          <p:cNvPr id="287770" name="Rectangle 26"/>
          <p:cNvSpPr>
            <a:spLocks noChangeArrowheads="1"/>
          </p:cNvSpPr>
          <p:nvPr/>
        </p:nvSpPr>
        <p:spPr bwMode="auto">
          <a:xfrm>
            <a:off x="1373218" y="3716338"/>
            <a:ext cx="863600" cy="433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7771" name="Oval 27"/>
          <p:cNvSpPr>
            <a:spLocks noChangeArrowheads="1"/>
          </p:cNvSpPr>
          <p:nvPr/>
        </p:nvSpPr>
        <p:spPr bwMode="auto">
          <a:xfrm>
            <a:off x="1230343" y="3860800"/>
            <a:ext cx="287338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7772" name="Text Box 28"/>
          <p:cNvSpPr txBox="1">
            <a:spLocks noChangeArrowheads="1"/>
          </p:cNvSpPr>
          <p:nvPr/>
        </p:nvSpPr>
        <p:spPr bwMode="auto">
          <a:xfrm>
            <a:off x="1301781" y="3933825"/>
            <a:ext cx="1327150" cy="336550"/>
          </a:xfrm>
          <a:prstGeom prst="rect">
            <a:avLst/>
          </a:prstGeom>
          <a:solidFill>
            <a:srgbClr val="FF964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>
                <a:effectLst/>
              </a:rPr>
              <a:t>sulfenamida</a:t>
            </a:r>
          </a:p>
        </p:txBody>
      </p:sp>
      <p:sp>
        <p:nvSpPr>
          <p:cNvPr id="287774" name="Rectangle 30"/>
          <p:cNvSpPr>
            <a:spLocks noChangeArrowheads="1"/>
          </p:cNvSpPr>
          <p:nvPr/>
        </p:nvSpPr>
        <p:spPr bwMode="auto">
          <a:xfrm>
            <a:off x="1157318" y="4292600"/>
            <a:ext cx="215900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7775" name="Rectangle 31"/>
          <p:cNvSpPr>
            <a:spLocks noChangeArrowheads="1"/>
          </p:cNvSpPr>
          <p:nvPr/>
        </p:nvSpPr>
        <p:spPr bwMode="auto">
          <a:xfrm>
            <a:off x="1301781" y="4868863"/>
            <a:ext cx="144462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7776" name="Line 32"/>
          <p:cNvSpPr>
            <a:spLocks noChangeShapeType="1"/>
          </p:cNvSpPr>
          <p:nvPr/>
        </p:nvSpPr>
        <p:spPr bwMode="auto">
          <a:xfrm flipH="1" flipV="1">
            <a:off x="1949479" y="4270373"/>
            <a:ext cx="792163" cy="14490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7777" name="Rectangle 33"/>
          <p:cNvSpPr>
            <a:spLocks noChangeArrowheads="1"/>
          </p:cNvSpPr>
          <p:nvPr/>
        </p:nvSpPr>
        <p:spPr bwMode="auto">
          <a:xfrm>
            <a:off x="2597181" y="3429000"/>
            <a:ext cx="576262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7778" name="Freeform 34"/>
          <p:cNvSpPr>
            <a:spLocks/>
          </p:cNvSpPr>
          <p:nvPr/>
        </p:nvSpPr>
        <p:spPr bwMode="auto">
          <a:xfrm>
            <a:off x="2670206" y="3716338"/>
            <a:ext cx="431800" cy="360362"/>
          </a:xfrm>
          <a:custGeom>
            <a:avLst/>
            <a:gdLst>
              <a:gd name="T0" fmla="*/ 0 w 318"/>
              <a:gd name="T1" fmla="*/ 0 h 363"/>
              <a:gd name="T2" fmla="*/ 46 w 318"/>
              <a:gd name="T3" fmla="*/ 91 h 363"/>
              <a:gd name="T4" fmla="*/ 182 w 318"/>
              <a:gd name="T5" fmla="*/ 273 h 363"/>
              <a:gd name="T6" fmla="*/ 318 w 318"/>
              <a:gd name="T7" fmla="*/ 363 h 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8" h="363">
                <a:moveTo>
                  <a:pt x="0" y="0"/>
                </a:moveTo>
                <a:cubicBezTo>
                  <a:pt x="8" y="22"/>
                  <a:pt x="16" y="45"/>
                  <a:pt x="46" y="91"/>
                </a:cubicBezTo>
                <a:cubicBezTo>
                  <a:pt x="76" y="137"/>
                  <a:pt x="137" y="228"/>
                  <a:pt x="182" y="273"/>
                </a:cubicBezTo>
                <a:cubicBezTo>
                  <a:pt x="227" y="318"/>
                  <a:pt x="295" y="348"/>
                  <a:pt x="318" y="363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7779" name="Text Box 35"/>
          <p:cNvSpPr txBox="1">
            <a:spLocks noChangeArrowheads="1"/>
          </p:cNvSpPr>
          <p:nvPr/>
        </p:nvSpPr>
        <p:spPr bwMode="auto">
          <a:xfrm>
            <a:off x="2392916" y="3501008"/>
            <a:ext cx="5229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>
                <a:effectLst/>
              </a:rPr>
              <a:t>SH</a:t>
            </a:r>
          </a:p>
        </p:txBody>
      </p:sp>
      <p:sp>
        <p:nvSpPr>
          <p:cNvPr id="287780" name="Line 36"/>
          <p:cNvSpPr>
            <a:spLocks noChangeShapeType="1"/>
          </p:cNvSpPr>
          <p:nvPr/>
        </p:nvSpPr>
        <p:spPr bwMode="auto">
          <a:xfrm flipH="1">
            <a:off x="2670206" y="3429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7781" name="Line 37"/>
          <p:cNvSpPr>
            <a:spLocks noChangeShapeType="1"/>
          </p:cNvSpPr>
          <p:nvPr/>
        </p:nvSpPr>
        <p:spPr bwMode="auto">
          <a:xfrm>
            <a:off x="2670206" y="3429000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7782" name="Oval 38"/>
          <p:cNvSpPr>
            <a:spLocks noChangeArrowheads="1"/>
          </p:cNvSpPr>
          <p:nvPr/>
        </p:nvSpPr>
        <p:spPr bwMode="auto">
          <a:xfrm>
            <a:off x="3102006" y="4076700"/>
            <a:ext cx="431800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7783" name="Line 39"/>
          <p:cNvSpPr>
            <a:spLocks noChangeShapeType="1"/>
          </p:cNvSpPr>
          <p:nvPr/>
        </p:nvSpPr>
        <p:spPr bwMode="auto">
          <a:xfrm>
            <a:off x="2597181" y="4076700"/>
            <a:ext cx="7921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7784" name="Text Box 40"/>
          <p:cNvSpPr txBox="1">
            <a:spLocks noChangeArrowheads="1"/>
          </p:cNvSpPr>
          <p:nvPr/>
        </p:nvSpPr>
        <p:spPr bwMode="auto">
          <a:xfrm>
            <a:off x="3494368" y="3501008"/>
            <a:ext cx="1212191" cy="830997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dirty="0">
                <a:effectLst/>
              </a:rPr>
              <a:t>Complejo</a:t>
            </a:r>
          </a:p>
          <a:p>
            <a:r>
              <a:rPr lang="es-ES_tradnl" dirty="0">
                <a:effectLst/>
              </a:rPr>
              <a:t>Inhibidor-</a:t>
            </a:r>
          </a:p>
          <a:p>
            <a:r>
              <a:rPr lang="es-ES_tradnl" dirty="0">
                <a:effectLst/>
              </a:rPr>
              <a:t>bomba</a:t>
            </a:r>
          </a:p>
        </p:txBody>
      </p:sp>
      <p:sp>
        <p:nvSpPr>
          <p:cNvPr id="287785" name="Oval 41"/>
          <p:cNvSpPr>
            <a:spLocks noChangeArrowheads="1"/>
          </p:cNvSpPr>
          <p:nvPr/>
        </p:nvSpPr>
        <p:spPr bwMode="auto">
          <a:xfrm>
            <a:off x="3462368" y="3429000"/>
            <a:ext cx="1295400" cy="1081088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7786" name="Freeform 42"/>
          <p:cNvSpPr>
            <a:spLocks/>
          </p:cNvSpPr>
          <p:nvPr/>
        </p:nvSpPr>
        <p:spPr bwMode="auto">
          <a:xfrm>
            <a:off x="1062068" y="2924175"/>
            <a:ext cx="1343025" cy="2605088"/>
          </a:xfrm>
          <a:custGeom>
            <a:avLst/>
            <a:gdLst>
              <a:gd name="T0" fmla="*/ 287 w 846"/>
              <a:gd name="T1" fmla="*/ 1497 h 1641"/>
              <a:gd name="T2" fmla="*/ 469 w 846"/>
              <a:gd name="T3" fmla="*/ 1633 h 1641"/>
              <a:gd name="T4" fmla="*/ 831 w 846"/>
              <a:gd name="T5" fmla="*/ 1543 h 1641"/>
              <a:gd name="T6" fmla="*/ 559 w 846"/>
              <a:gd name="T7" fmla="*/ 1225 h 1641"/>
              <a:gd name="T8" fmla="*/ 514 w 846"/>
              <a:gd name="T9" fmla="*/ 1271 h 1641"/>
              <a:gd name="T10" fmla="*/ 469 w 846"/>
              <a:gd name="T11" fmla="*/ 1089 h 1641"/>
              <a:gd name="T12" fmla="*/ 60 w 846"/>
              <a:gd name="T13" fmla="*/ 817 h 1641"/>
              <a:gd name="T14" fmla="*/ 106 w 846"/>
              <a:gd name="T15" fmla="*/ 545 h 1641"/>
              <a:gd name="T16" fmla="*/ 423 w 846"/>
              <a:gd name="T17" fmla="*/ 454 h 1641"/>
              <a:gd name="T18" fmla="*/ 559 w 846"/>
              <a:gd name="T19" fmla="*/ 454 h 1641"/>
              <a:gd name="T20" fmla="*/ 605 w 846"/>
              <a:gd name="T21" fmla="*/ 409 h 1641"/>
              <a:gd name="T22" fmla="*/ 378 w 846"/>
              <a:gd name="T23" fmla="*/ 182 h 1641"/>
              <a:gd name="T24" fmla="*/ 514 w 846"/>
              <a:gd name="T25" fmla="*/ 0 h 16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46" h="1641">
                <a:moveTo>
                  <a:pt x="287" y="1497"/>
                </a:moveTo>
                <a:cubicBezTo>
                  <a:pt x="332" y="1561"/>
                  <a:pt x="378" y="1625"/>
                  <a:pt x="469" y="1633"/>
                </a:cubicBezTo>
                <a:cubicBezTo>
                  <a:pt x="560" y="1641"/>
                  <a:pt x="816" y="1611"/>
                  <a:pt x="831" y="1543"/>
                </a:cubicBezTo>
                <a:cubicBezTo>
                  <a:pt x="846" y="1475"/>
                  <a:pt x="612" y="1270"/>
                  <a:pt x="559" y="1225"/>
                </a:cubicBezTo>
                <a:cubicBezTo>
                  <a:pt x="506" y="1180"/>
                  <a:pt x="529" y="1294"/>
                  <a:pt x="514" y="1271"/>
                </a:cubicBezTo>
                <a:cubicBezTo>
                  <a:pt x="499" y="1248"/>
                  <a:pt x="545" y="1165"/>
                  <a:pt x="469" y="1089"/>
                </a:cubicBezTo>
                <a:cubicBezTo>
                  <a:pt x="393" y="1013"/>
                  <a:pt x="120" y="908"/>
                  <a:pt x="60" y="817"/>
                </a:cubicBezTo>
                <a:cubicBezTo>
                  <a:pt x="0" y="726"/>
                  <a:pt x="46" y="605"/>
                  <a:pt x="106" y="545"/>
                </a:cubicBezTo>
                <a:cubicBezTo>
                  <a:pt x="166" y="485"/>
                  <a:pt x="348" y="469"/>
                  <a:pt x="423" y="454"/>
                </a:cubicBezTo>
                <a:cubicBezTo>
                  <a:pt x="498" y="439"/>
                  <a:pt x="529" y="461"/>
                  <a:pt x="559" y="454"/>
                </a:cubicBezTo>
                <a:cubicBezTo>
                  <a:pt x="589" y="447"/>
                  <a:pt x="635" y="454"/>
                  <a:pt x="605" y="409"/>
                </a:cubicBezTo>
                <a:cubicBezTo>
                  <a:pt x="575" y="364"/>
                  <a:pt x="393" y="250"/>
                  <a:pt x="378" y="182"/>
                </a:cubicBezTo>
                <a:cubicBezTo>
                  <a:pt x="363" y="114"/>
                  <a:pt x="491" y="30"/>
                  <a:pt x="514" y="0"/>
                </a:cubicBezTo>
              </a:path>
            </a:pathLst>
          </a:custGeom>
          <a:noFill/>
          <a:ln w="57150" cap="flat" cmpd="sng">
            <a:solidFill>
              <a:srgbClr val="99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87787" name="Freeform 43"/>
          <p:cNvSpPr>
            <a:spLocks/>
          </p:cNvSpPr>
          <p:nvPr/>
        </p:nvSpPr>
        <p:spPr bwMode="auto">
          <a:xfrm>
            <a:off x="3533806" y="2924175"/>
            <a:ext cx="576262" cy="720725"/>
          </a:xfrm>
          <a:custGeom>
            <a:avLst/>
            <a:gdLst>
              <a:gd name="T0" fmla="*/ 0 w 363"/>
              <a:gd name="T1" fmla="*/ 0 h 454"/>
              <a:gd name="T2" fmla="*/ 318 w 363"/>
              <a:gd name="T3" fmla="*/ 227 h 454"/>
              <a:gd name="T4" fmla="*/ 272 w 363"/>
              <a:gd name="T5" fmla="*/ 454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63" h="454">
                <a:moveTo>
                  <a:pt x="0" y="0"/>
                </a:moveTo>
                <a:cubicBezTo>
                  <a:pt x="136" y="75"/>
                  <a:pt x="273" y="151"/>
                  <a:pt x="318" y="227"/>
                </a:cubicBezTo>
                <a:cubicBezTo>
                  <a:pt x="363" y="303"/>
                  <a:pt x="280" y="416"/>
                  <a:pt x="272" y="454"/>
                </a:cubicBezTo>
              </a:path>
            </a:pathLst>
          </a:custGeom>
          <a:noFill/>
          <a:ln w="57150" cap="flat" cmpd="sng">
            <a:solidFill>
              <a:srgbClr val="99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87788" name="Freeform 44"/>
          <p:cNvSpPr>
            <a:spLocks/>
          </p:cNvSpPr>
          <p:nvPr/>
        </p:nvSpPr>
        <p:spPr bwMode="auto">
          <a:xfrm>
            <a:off x="869981" y="488950"/>
            <a:ext cx="4189412" cy="5534025"/>
          </a:xfrm>
          <a:custGeom>
            <a:avLst/>
            <a:gdLst>
              <a:gd name="T0" fmla="*/ 2404 w 2639"/>
              <a:gd name="T1" fmla="*/ 2351 h 3486"/>
              <a:gd name="T2" fmla="*/ 2495 w 2639"/>
              <a:gd name="T3" fmla="*/ 2578 h 3486"/>
              <a:gd name="T4" fmla="*/ 2177 w 2639"/>
              <a:gd name="T5" fmla="*/ 2759 h 3486"/>
              <a:gd name="T6" fmla="*/ 2313 w 2639"/>
              <a:gd name="T7" fmla="*/ 2850 h 3486"/>
              <a:gd name="T8" fmla="*/ 2313 w 2639"/>
              <a:gd name="T9" fmla="*/ 2986 h 3486"/>
              <a:gd name="T10" fmla="*/ 2086 w 2639"/>
              <a:gd name="T11" fmla="*/ 3213 h 3486"/>
              <a:gd name="T12" fmla="*/ 2268 w 2639"/>
              <a:gd name="T13" fmla="*/ 3440 h 3486"/>
              <a:gd name="T14" fmla="*/ 2359 w 2639"/>
              <a:gd name="T15" fmla="*/ 3440 h 3486"/>
              <a:gd name="T16" fmla="*/ 2585 w 2639"/>
              <a:gd name="T17" fmla="*/ 3167 h 3486"/>
              <a:gd name="T18" fmla="*/ 2631 w 2639"/>
              <a:gd name="T19" fmla="*/ 2714 h 3486"/>
              <a:gd name="T20" fmla="*/ 2631 w 2639"/>
              <a:gd name="T21" fmla="*/ 2442 h 3486"/>
              <a:gd name="T22" fmla="*/ 2585 w 2639"/>
              <a:gd name="T23" fmla="*/ 2079 h 3486"/>
              <a:gd name="T24" fmla="*/ 2449 w 2639"/>
              <a:gd name="T25" fmla="*/ 1761 h 3486"/>
              <a:gd name="T26" fmla="*/ 2359 w 2639"/>
              <a:gd name="T27" fmla="*/ 1398 h 3486"/>
              <a:gd name="T28" fmla="*/ 2177 w 2639"/>
              <a:gd name="T29" fmla="*/ 1081 h 3486"/>
              <a:gd name="T30" fmla="*/ 1905 w 2639"/>
              <a:gd name="T31" fmla="*/ 582 h 3486"/>
              <a:gd name="T32" fmla="*/ 1225 w 2639"/>
              <a:gd name="T33" fmla="*/ 83 h 3486"/>
              <a:gd name="T34" fmla="*/ 907 w 2639"/>
              <a:gd name="T35" fmla="*/ 83 h 3486"/>
              <a:gd name="T36" fmla="*/ 544 w 2639"/>
              <a:gd name="T37" fmla="*/ 219 h 3486"/>
              <a:gd name="T38" fmla="*/ 227 w 2639"/>
              <a:gd name="T39" fmla="*/ 537 h 3486"/>
              <a:gd name="T40" fmla="*/ 45 w 2639"/>
              <a:gd name="T41" fmla="*/ 1172 h 3486"/>
              <a:gd name="T42" fmla="*/ 0 w 2639"/>
              <a:gd name="T43" fmla="*/ 1988 h 3486"/>
              <a:gd name="T44" fmla="*/ 45 w 2639"/>
              <a:gd name="T45" fmla="*/ 2260 h 3486"/>
              <a:gd name="T46" fmla="*/ 136 w 2639"/>
              <a:gd name="T47" fmla="*/ 2578 h 3486"/>
              <a:gd name="T48" fmla="*/ 227 w 2639"/>
              <a:gd name="T49" fmla="*/ 2850 h 3486"/>
              <a:gd name="T50" fmla="*/ 408 w 2639"/>
              <a:gd name="T51" fmla="*/ 2986 h 3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639" h="3486">
                <a:moveTo>
                  <a:pt x="2404" y="2351"/>
                </a:moveTo>
                <a:cubicBezTo>
                  <a:pt x="2468" y="2430"/>
                  <a:pt x="2533" y="2510"/>
                  <a:pt x="2495" y="2578"/>
                </a:cubicBezTo>
                <a:cubicBezTo>
                  <a:pt x="2457" y="2646"/>
                  <a:pt x="2207" y="2714"/>
                  <a:pt x="2177" y="2759"/>
                </a:cubicBezTo>
                <a:cubicBezTo>
                  <a:pt x="2147" y="2804"/>
                  <a:pt x="2290" y="2812"/>
                  <a:pt x="2313" y="2850"/>
                </a:cubicBezTo>
                <a:cubicBezTo>
                  <a:pt x="2336" y="2888"/>
                  <a:pt x="2351" y="2926"/>
                  <a:pt x="2313" y="2986"/>
                </a:cubicBezTo>
                <a:cubicBezTo>
                  <a:pt x="2275" y="3046"/>
                  <a:pt x="2093" y="3137"/>
                  <a:pt x="2086" y="3213"/>
                </a:cubicBezTo>
                <a:cubicBezTo>
                  <a:pt x="2079" y="3289"/>
                  <a:pt x="2223" y="3402"/>
                  <a:pt x="2268" y="3440"/>
                </a:cubicBezTo>
                <a:cubicBezTo>
                  <a:pt x="2313" y="3478"/>
                  <a:pt x="2306" y="3486"/>
                  <a:pt x="2359" y="3440"/>
                </a:cubicBezTo>
                <a:cubicBezTo>
                  <a:pt x="2412" y="3394"/>
                  <a:pt x="2540" y="3288"/>
                  <a:pt x="2585" y="3167"/>
                </a:cubicBezTo>
                <a:cubicBezTo>
                  <a:pt x="2630" y="3046"/>
                  <a:pt x="2623" y="2835"/>
                  <a:pt x="2631" y="2714"/>
                </a:cubicBezTo>
                <a:cubicBezTo>
                  <a:pt x="2639" y="2593"/>
                  <a:pt x="2639" y="2548"/>
                  <a:pt x="2631" y="2442"/>
                </a:cubicBezTo>
                <a:cubicBezTo>
                  <a:pt x="2623" y="2336"/>
                  <a:pt x="2615" y="2192"/>
                  <a:pt x="2585" y="2079"/>
                </a:cubicBezTo>
                <a:cubicBezTo>
                  <a:pt x="2555" y="1966"/>
                  <a:pt x="2487" y="1874"/>
                  <a:pt x="2449" y="1761"/>
                </a:cubicBezTo>
                <a:cubicBezTo>
                  <a:pt x="2411" y="1648"/>
                  <a:pt x="2404" y="1511"/>
                  <a:pt x="2359" y="1398"/>
                </a:cubicBezTo>
                <a:cubicBezTo>
                  <a:pt x="2314" y="1285"/>
                  <a:pt x="2253" y="1217"/>
                  <a:pt x="2177" y="1081"/>
                </a:cubicBezTo>
                <a:cubicBezTo>
                  <a:pt x="2101" y="945"/>
                  <a:pt x="2064" y="748"/>
                  <a:pt x="1905" y="582"/>
                </a:cubicBezTo>
                <a:cubicBezTo>
                  <a:pt x="1746" y="416"/>
                  <a:pt x="1391" y="166"/>
                  <a:pt x="1225" y="83"/>
                </a:cubicBezTo>
                <a:cubicBezTo>
                  <a:pt x="1059" y="0"/>
                  <a:pt x="1020" y="60"/>
                  <a:pt x="907" y="83"/>
                </a:cubicBezTo>
                <a:cubicBezTo>
                  <a:pt x="794" y="106"/>
                  <a:pt x="657" y="143"/>
                  <a:pt x="544" y="219"/>
                </a:cubicBezTo>
                <a:cubicBezTo>
                  <a:pt x="431" y="295"/>
                  <a:pt x="310" y="378"/>
                  <a:pt x="227" y="537"/>
                </a:cubicBezTo>
                <a:cubicBezTo>
                  <a:pt x="144" y="696"/>
                  <a:pt x="83" y="930"/>
                  <a:pt x="45" y="1172"/>
                </a:cubicBezTo>
                <a:cubicBezTo>
                  <a:pt x="7" y="1414"/>
                  <a:pt x="0" y="1807"/>
                  <a:pt x="0" y="1988"/>
                </a:cubicBezTo>
                <a:cubicBezTo>
                  <a:pt x="0" y="2169"/>
                  <a:pt x="22" y="2162"/>
                  <a:pt x="45" y="2260"/>
                </a:cubicBezTo>
                <a:cubicBezTo>
                  <a:pt x="68" y="2358"/>
                  <a:pt x="106" y="2480"/>
                  <a:pt x="136" y="2578"/>
                </a:cubicBezTo>
                <a:cubicBezTo>
                  <a:pt x="166" y="2676"/>
                  <a:pt x="182" y="2782"/>
                  <a:pt x="227" y="2850"/>
                </a:cubicBezTo>
                <a:cubicBezTo>
                  <a:pt x="272" y="2918"/>
                  <a:pt x="340" y="2952"/>
                  <a:pt x="408" y="2986"/>
                </a:cubicBezTo>
              </a:path>
            </a:pathLst>
          </a:custGeom>
          <a:noFill/>
          <a:ln w="57150" cap="flat" cmpd="sng">
            <a:solidFill>
              <a:srgbClr val="99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44" name="Text Box 6"/>
          <p:cNvSpPr txBox="1">
            <a:spLocks noChangeArrowheads="1"/>
          </p:cNvSpPr>
          <p:nvPr/>
        </p:nvSpPr>
        <p:spPr bwMode="auto">
          <a:xfrm>
            <a:off x="6656704" y="483112"/>
            <a:ext cx="1927131" cy="338554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dirty="0">
                <a:effectLst/>
              </a:rPr>
              <a:t>2</a:t>
            </a:r>
            <a:r>
              <a:rPr lang="es-ES" dirty="0" smtClean="0">
                <a:effectLst/>
              </a:rPr>
              <a:t>. Úlcera </a:t>
            </a:r>
            <a:r>
              <a:rPr lang="es-ES" dirty="0">
                <a:effectLst/>
              </a:rPr>
              <a:t>péptica</a:t>
            </a:r>
          </a:p>
        </p:txBody>
      </p:sp>
      <p:sp>
        <p:nvSpPr>
          <p:cNvPr id="287773" name="Text Box 29"/>
          <p:cNvSpPr txBox="1">
            <a:spLocks noChangeArrowheads="1"/>
          </p:cNvSpPr>
          <p:nvPr/>
        </p:nvSpPr>
        <p:spPr bwMode="auto">
          <a:xfrm>
            <a:off x="2251283" y="4324514"/>
            <a:ext cx="457176" cy="369332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800" dirty="0">
                <a:effectLst/>
              </a:rPr>
              <a:t>H</a:t>
            </a:r>
            <a:r>
              <a:rPr lang="es-ES" sz="1800" baseline="30000" dirty="0">
                <a:effectLst/>
              </a:rPr>
              <a:t>+</a:t>
            </a:r>
          </a:p>
        </p:txBody>
      </p:sp>
      <p:sp>
        <p:nvSpPr>
          <p:cNvPr id="45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80"/>
                                        <p:tgtEl>
                                          <p:spTgt spid="2877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80"/>
                                        <p:tgtEl>
                                          <p:spTgt spid="2877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80"/>
                                        <p:tgtEl>
                                          <p:spTgt spid="2877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750" grpId="0"/>
      <p:bldP spid="287751" grpId="0" animBg="1"/>
      <p:bldP spid="287755" grpId="0" animBg="1"/>
      <p:bldP spid="287765" grpId="0" animBg="1"/>
      <p:bldP spid="287772" grpId="0" animBg="1"/>
      <p:bldP spid="287776" grpId="0" animBg="1"/>
      <p:bldP spid="287778" grpId="0" animBg="1"/>
      <p:bldP spid="287779" grpId="0"/>
      <p:bldP spid="287781" grpId="0" animBg="1"/>
      <p:bldP spid="287783" grpId="0" animBg="1"/>
      <p:bldP spid="287784" grpId="0" animBg="1"/>
      <p:bldP spid="287785" grpId="0" animBg="1"/>
      <p:bldP spid="287773" grpId="0" animBg="1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3541108" y="1784004"/>
            <a:ext cx="2061783" cy="707886"/>
          </a:xfrm>
          <a:prstGeom prst="rect">
            <a:avLst/>
          </a:prstGeom>
          <a:solidFill>
            <a:srgbClr val="FFCC66"/>
          </a:solidFill>
          <a:ln w="28575">
            <a:solidFill>
              <a:srgbClr val="FF9933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000" b="0" dirty="0"/>
              <a:t>INHIBIDORES</a:t>
            </a:r>
          </a:p>
          <a:p>
            <a:r>
              <a:rPr lang="es-ES" sz="2000" b="0" dirty="0"/>
              <a:t>BOMBA DE H</a:t>
            </a:r>
            <a:r>
              <a:rPr lang="es-ES" sz="2000" b="0" baseline="30000" dirty="0"/>
              <a:t>+</a:t>
            </a:r>
          </a:p>
        </p:txBody>
      </p:sp>
      <p:sp>
        <p:nvSpPr>
          <p:cNvPr id="4" name="Text Box 24"/>
          <p:cNvSpPr txBox="1">
            <a:spLocks noChangeArrowheads="1"/>
          </p:cNvSpPr>
          <p:nvPr/>
        </p:nvSpPr>
        <p:spPr bwMode="auto">
          <a:xfrm>
            <a:off x="7043471" y="924322"/>
            <a:ext cx="1545616" cy="36933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 smtClean="0">
                <a:effectLst/>
              </a:rPr>
              <a:t>Tratamiento</a:t>
            </a:r>
            <a:endParaRPr lang="es-ES" sz="1800" dirty="0">
              <a:effectLst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6683315" y="525672"/>
            <a:ext cx="1927131" cy="338554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dirty="0" smtClean="0">
                <a:effectLst/>
              </a:rPr>
              <a:t>2. Úlcera </a:t>
            </a:r>
            <a:r>
              <a:rPr lang="es-ES" dirty="0">
                <a:effectLst/>
              </a:rPr>
              <a:t>péptica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1661043" y="2627820"/>
            <a:ext cx="5780749" cy="3416320"/>
          </a:xfrm>
          <a:prstGeom prst="rect">
            <a:avLst/>
          </a:prstGeom>
          <a:solidFill>
            <a:srgbClr val="FFEFEF"/>
          </a:solidFill>
        </p:spPr>
        <p:txBody>
          <a:bodyPr wrap="none" rtlCol="0">
            <a:spAutoFit/>
          </a:bodyPr>
          <a:lstStyle/>
          <a:p>
            <a:r>
              <a:rPr lang="es-VE" sz="1800" b="0" dirty="0" smtClean="0"/>
              <a:t>Dado el extenso uso de estos medicamentos ,</a:t>
            </a:r>
          </a:p>
          <a:p>
            <a:r>
              <a:rPr lang="es-VE" sz="1800" b="0" dirty="0"/>
              <a:t>e</a:t>
            </a:r>
            <a:r>
              <a:rPr lang="es-VE" sz="1800" b="0" dirty="0" smtClean="0"/>
              <a:t>s importante mencionar que tienen efectos </a:t>
            </a:r>
          </a:p>
          <a:p>
            <a:r>
              <a:rPr lang="es-VE" sz="1800" b="0" dirty="0" smtClean="0"/>
              <a:t>colaterales indeseables</a:t>
            </a:r>
          </a:p>
          <a:p>
            <a:endParaRPr lang="es-VE" sz="1800" b="0" dirty="0"/>
          </a:p>
          <a:p>
            <a:r>
              <a:rPr lang="es-VE" sz="1800" b="0" dirty="0" smtClean="0"/>
              <a:t>Hay riesgo aumentado de </a:t>
            </a:r>
            <a:r>
              <a:rPr lang="es-VE" sz="1800" b="0" dirty="0" err="1" smtClean="0"/>
              <a:t>Enf</a:t>
            </a:r>
            <a:r>
              <a:rPr lang="es-VE" sz="1800" b="0" dirty="0" smtClean="0"/>
              <a:t>. CV,</a:t>
            </a:r>
          </a:p>
          <a:p>
            <a:r>
              <a:rPr lang="es-VE" sz="1800" b="0" dirty="0" smtClean="0"/>
              <a:t> infarto del miocardio y ACV, daño renal y demencia,</a:t>
            </a:r>
          </a:p>
          <a:p>
            <a:r>
              <a:rPr lang="es-VE" sz="1800" b="0" dirty="0"/>
              <a:t>Aparentemente por afectar la producción </a:t>
            </a:r>
          </a:p>
          <a:p>
            <a:r>
              <a:rPr lang="es-VE" sz="1800" b="0" dirty="0"/>
              <a:t>del óxido nítrico y la homeostasis vascular</a:t>
            </a:r>
          </a:p>
          <a:p>
            <a:endParaRPr lang="es-VE" sz="1800" b="0" dirty="0" smtClean="0"/>
          </a:p>
          <a:p>
            <a:r>
              <a:rPr lang="es-VE" sz="1800" b="0" dirty="0" smtClean="0"/>
              <a:t>Reducción del efecto </a:t>
            </a:r>
            <a:r>
              <a:rPr lang="es-VE" sz="1800" b="0" dirty="0" err="1" smtClean="0"/>
              <a:t>antiagregante</a:t>
            </a:r>
            <a:r>
              <a:rPr lang="es-VE" sz="1800" b="0" dirty="0" smtClean="0"/>
              <a:t> plaquetario </a:t>
            </a:r>
          </a:p>
          <a:p>
            <a:r>
              <a:rPr lang="es-VE" sz="1800" b="0" dirty="0" smtClean="0"/>
              <a:t>del </a:t>
            </a:r>
            <a:r>
              <a:rPr lang="es-VE" sz="1800" b="0" dirty="0" err="1" smtClean="0"/>
              <a:t>clopidogrel</a:t>
            </a:r>
            <a:r>
              <a:rPr lang="es-VE" sz="1800" b="0" dirty="0" smtClean="0"/>
              <a:t> por afectar su metabolismo</a:t>
            </a:r>
          </a:p>
          <a:p>
            <a:endParaRPr lang="es-VE" sz="1800" b="0" dirty="0"/>
          </a:p>
        </p:txBody>
      </p:sp>
      <p:sp>
        <p:nvSpPr>
          <p:cNvPr id="8" name="CuadroTexto 7"/>
          <p:cNvSpPr txBox="1"/>
          <p:nvPr/>
        </p:nvSpPr>
        <p:spPr>
          <a:xfrm>
            <a:off x="2460684" y="1033419"/>
            <a:ext cx="4222631" cy="584775"/>
          </a:xfrm>
          <a:prstGeom prst="rect">
            <a:avLst/>
          </a:prstGeom>
          <a:solidFill>
            <a:srgbClr val="FFC1C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3200" b="0" dirty="0" smtClean="0"/>
              <a:t>“</a:t>
            </a:r>
            <a:r>
              <a:rPr lang="es-VE" sz="3200" b="0" dirty="0" err="1" smtClean="0"/>
              <a:t>Primum</a:t>
            </a:r>
            <a:r>
              <a:rPr lang="es-VE" sz="3200" b="0" dirty="0" smtClean="0"/>
              <a:t> non </a:t>
            </a:r>
            <a:r>
              <a:rPr lang="es-VE" sz="3200" b="0" dirty="0" err="1" smtClean="0"/>
              <a:t>nocere</a:t>
            </a:r>
            <a:r>
              <a:rPr lang="es-VE" sz="3200" b="0" dirty="0" smtClean="0"/>
              <a:t>”</a:t>
            </a:r>
            <a:endParaRPr lang="es-VE" sz="3200" b="0" dirty="0"/>
          </a:p>
        </p:txBody>
      </p:sp>
      <p:sp>
        <p:nvSpPr>
          <p:cNvPr id="2" name="CuadroTexto 1"/>
          <p:cNvSpPr txBox="1"/>
          <p:nvPr/>
        </p:nvSpPr>
        <p:spPr>
          <a:xfrm>
            <a:off x="5940152" y="1845559"/>
            <a:ext cx="12923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effectLst/>
              </a:rPr>
              <a:t>No son </a:t>
            </a:r>
          </a:p>
          <a:p>
            <a:r>
              <a:rPr lang="es-VE" dirty="0" smtClean="0">
                <a:effectLst/>
              </a:rPr>
              <a:t>caramelos…</a:t>
            </a:r>
            <a:endParaRPr lang="es-VE" dirty="0">
              <a:effectLst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1579063" y="6095197"/>
            <a:ext cx="59858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Chronic Use of Proton Pump Inhibitors Increases Heart Risk.</a:t>
            </a:r>
            <a:r>
              <a:rPr lang="en-US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Medscape. Jun 10, 2015</a:t>
            </a:r>
            <a:endParaRPr lang="es-VE" sz="1200" b="0" dirty="0"/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1940500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8" name="Rectangle 8"/>
          <p:cNvSpPr>
            <a:spLocks noChangeArrowheads="1"/>
          </p:cNvSpPr>
          <p:nvPr/>
        </p:nvSpPr>
        <p:spPr bwMode="auto">
          <a:xfrm>
            <a:off x="3455988" y="679450"/>
            <a:ext cx="1655762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250" name="Rectangle 10"/>
          <p:cNvSpPr>
            <a:spLocks noChangeArrowheads="1"/>
          </p:cNvSpPr>
          <p:nvPr/>
        </p:nvSpPr>
        <p:spPr bwMode="auto">
          <a:xfrm>
            <a:off x="4967288" y="2624138"/>
            <a:ext cx="1223962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251" name="Rectangle 11"/>
          <p:cNvSpPr>
            <a:spLocks noChangeArrowheads="1"/>
          </p:cNvSpPr>
          <p:nvPr/>
        </p:nvSpPr>
        <p:spPr bwMode="auto">
          <a:xfrm>
            <a:off x="3167063" y="5216525"/>
            <a:ext cx="2160587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257" name="Rectangle 17"/>
          <p:cNvSpPr>
            <a:spLocks noChangeArrowheads="1"/>
          </p:cNvSpPr>
          <p:nvPr/>
        </p:nvSpPr>
        <p:spPr bwMode="auto">
          <a:xfrm>
            <a:off x="8423275" y="5360988"/>
            <a:ext cx="360363" cy="935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800" b="0"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38258" name="Rectangle 18"/>
          <p:cNvSpPr>
            <a:spLocks noChangeArrowheads="1"/>
          </p:cNvSpPr>
          <p:nvPr/>
        </p:nvSpPr>
        <p:spPr bwMode="auto">
          <a:xfrm>
            <a:off x="8423275" y="5503863"/>
            <a:ext cx="360363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800" b="0">
              <a:solidFill>
                <a:schemeClr val="bg1"/>
              </a:solidFill>
              <a:effectLst/>
              <a:latin typeface="Arial" charset="0"/>
            </a:endParaRPr>
          </a:p>
        </p:txBody>
      </p:sp>
      <p:pic>
        <p:nvPicPr>
          <p:cNvPr id="138301" name="Picture 6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325" y="1112838"/>
            <a:ext cx="4914900" cy="345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CE157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44"/>
                  </a:outerShdw>
                </a:effectLst>
              </a14:hiddenEffects>
            </a:ext>
          </a:extLst>
        </p:spPr>
      </p:pic>
      <p:sp>
        <p:nvSpPr>
          <p:cNvPr id="138308" name="Rectangle 68"/>
          <p:cNvSpPr>
            <a:spLocks noChangeArrowheads="1"/>
          </p:cNvSpPr>
          <p:nvPr/>
        </p:nvSpPr>
        <p:spPr bwMode="auto">
          <a:xfrm>
            <a:off x="3671888" y="968375"/>
            <a:ext cx="4967287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309" name="Rectangle 69"/>
          <p:cNvSpPr>
            <a:spLocks noChangeArrowheads="1"/>
          </p:cNvSpPr>
          <p:nvPr/>
        </p:nvSpPr>
        <p:spPr bwMode="auto">
          <a:xfrm>
            <a:off x="4535488" y="1400175"/>
            <a:ext cx="273685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310" name="Rectangle 70"/>
          <p:cNvSpPr>
            <a:spLocks noChangeArrowheads="1"/>
          </p:cNvSpPr>
          <p:nvPr/>
        </p:nvSpPr>
        <p:spPr bwMode="auto">
          <a:xfrm>
            <a:off x="6480175" y="2479675"/>
            <a:ext cx="719138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312" name="Rectangle 72"/>
          <p:cNvSpPr>
            <a:spLocks noChangeArrowheads="1"/>
          </p:cNvSpPr>
          <p:nvPr/>
        </p:nvSpPr>
        <p:spPr bwMode="auto">
          <a:xfrm>
            <a:off x="5111750" y="4352925"/>
            <a:ext cx="1800225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303" name="Text Box 63"/>
          <p:cNvSpPr txBox="1">
            <a:spLocks noChangeArrowheads="1"/>
          </p:cNvSpPr>
          <p:nvPr/>
        </p:nvSpPr>
        <p:spPr bwMode="auto">
          <a:xfrm>
            <a:off x="6072308" y="2361958"/>
            <a:ext cx="1260177" cy="5847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l"/>
            <a:r>
              <a:rPr lang="es-ES" dirty="0" smtClean="0">
                <a:effectLst/>
              </a:rPr>
              <a:t>F. </a:t>
            </a:r>
            <a:r>
              <a:rPr lang="es-ES" dirty="0" err="1">
                <a:effectLst/>
              </a:rPr>
              <a:t>oblícuas</a:t>
            </a:r>
            <a:endParaRPr lang="es-ES" dirty="0">
              <a:effectLst/>
            </a:endParaRPr>
          </a:p>
          <a:p>
            <a:pPr algn="l"/>
            <a:r>
              <a:rPr lang="es-ES" dirty="0">
                <a:effectLst/>
              </a:rPr>
              <a:t>internas</a:t>
            </a:r>
          </a:p>
        </p:txBody>
      </p:sp>
      <p:sp>
        <p:nvSpPr>
          <p:cNvPr id="138305" name="Text Box 65"/>
          <p:cNvSpPr txBox="1">
            <a:spLocks noChangeArrowheads="1"/>
          </p:cNvSpPr>
          <p:nvPr/>
        </p:nvSpPr>
        <p:spPr bwMode="auto">
          <a:xfrm>
            <a:off x="5154107" y="4301550"/>
            <a:ext cx="1833184" cy="5847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l"/>
            <a:r>
              <a:rPr lang="es-ES" dirty="0" smtClean="0">
                <a:effectLst/>
              </a:rPr>
              <a:t>F. longitudinales externas</a:t>
            </a:r>
            <a:endParaRPr lang="es-ES" dirty="0">
              <a:effectLst/>
            </a:endParaRPr>
          </a:p>
        </p:txBody>
      </p:sp>
      <p:sp>
        <p:nvSpPr>
          <p:cNvPr id="138311" name="Rectangle 71"/>
          <p:cNvSpPr>
            <a:spLocks noChangeArrowheads="1"/>
          </p:cNvSpPr>
          <p:nvPr/>
        </p:nvSpPr>
        <p:spPr bwMode="auto">
          <a:xfrm>
            <a:off x="5327650" y="3992563"/>
            <a:ext cx="13684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304" name="Text Box 64"/>
          <p:cNvSpPr txBox="1">
            <a:spLocks noChangeArrowheads="1"/>
          </p:cNvSpPr>
          <p:nvPr/>
        </p:nvSpPr>
        <p:spPr bwMode="auto">
          <a:xfrm>
            <a:off x="5348402" y="3909368"/>
            <a:ext cx="1449436" cy="33855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" dirty="0" smtClean="0">
                <a:effectLst/>
              </a:rPr>
              <a:t>F. </a:t>
            </a:r>
            <a:r>
              <a:rPr lang="es-ES" dirty="0">
                <a:effectLst/>
              </a:rPr>
              <a:t>circulares</a:t>
            </a:r>
          </a:p>
        </p:txBody>
      </p:sp>
      <p:sp>
        <p:nvSpPr>
          <p:cNvPr id="138326" name="Rectangle 86"/>
          <p:cNvSpPr>
            <a:spLocks noChangeArrowheads="1"/>
          </p:cNvSpPr>
          <p:nvPr/>
        </p:nvSpPr>
        <p:spPr bwMode="auto">
          <a:xfrm>
            <a:off x="4535488" y="1687513"/>
            <a:ext cx="287337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327" name="Rectangle 87"/>
          <p:cNvSpPr>
            <a:spLocks noChangeArrowheads="1"/>
          </p:cNvSpPr>
          <p:nvPr/>
        </p:nvSpPr>
        <p:spPr bwMode="auto">
          <a:xfrm>
            <a:off x="6911975" y="1687513"/>
            <a:ext cx="360363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246" name="Rectangle 6"/>
          <p:cNvSpPr>
            <a:spLocks noChangeArrowheads="1"/>
          </p:cNvSpPr>
          <p:nvPr/>
        </p:nvSpPr>
        <p:spPr bwMode="auto">
          <a:xfrm>
            <a:off x="6819900" y="734219"/>
            <a:ext cx="1852612" cy="7302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767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>
                <a:effectLst/>
              </a:rPr>
              <a:t>Estructura</a:t>
            </a:r>
          </a:p>
          <a:p>
            <a:r>
              <a:rPr lang="es-ES" sz="2000" b="0">
                <a:effectLst/>
              </a:rPr>
              <a:t>capa muscular</a:t>
            </a:r>
          </a:p>
        </p:txBody>
      </p:sp>
      <p:pic>
        <p:nvPicPr>
          <p:cNvPr id="138244" name="Picture 4" descr="A4stoma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563" y="260350"/>
            <a:ext cx="3273425" cy="440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8313" name="Rectangle 73"/>
          <p:cNvSpPr>
            <a:spLocks noChangeArrowheads="1"/>
          </p:cNvSpPr>
          <p:nvPr/>
        </p:nvSpPr>
        <p:spPr bwMode="auto">
          <a:xfrm>
            <a:off x="2065338" y="3968750"/>
            <a:ext cx="1712912" cy="7429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314" name="Rectangle 74"/>
          <p:cNvSpPr>
            <a:spLocks noChangeArrowheads="1"/>
          </p:cNvSpPr>
          <p:nvPr/>
        </p:nvSpPr>
        <p:spPr bwMode="auto">
          <a:xfrm>
            <a:off x="1978025" y="260350"/>
            <a:ext cx="1371600" cy="3698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316" name="Rectangle 76"/>
          <p:cNvSpPr>
            <a:spLocks noChangeArrowheads="1"/>
          </p:cNvSpPr>
          <p:nvPr/>
        </p:nvSpPr>
        <p:spPr bwMode="auto">
          <a:xfrm>
            <a:off x="865188" y="1185863"/>
            <a:ext cx="1112837" cy="5572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317" name="Rectangle 77"/>
          <p:cNvSpPr>
            <a:spLocks noChangeArrowheads="1"/>
          </p:cNvSpPr>
          <p:nvPr/>
        </p:nvSpPr>
        <p:spPr bwMode="auto">
          <a:xfrm>
            <a:off x="865188" y="2300288"/>
            <a:ext cx="942975" cy="371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318" name="Rectangle 78"/>
          <p:cNvSpPr>
            <a:spLocks noChangeArrowheads="1"/>
          </p:cNvSpPr>
          <p:nvPr/>
        </p:nvSpPr>
        <p:spPr bwMode="auto">
          <a:xfrm>
            <a:off x="522288" y="3783013"/>
            <a:ext cx="1198562" cy="3730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800" b="0">
              <a:effectLst/>
              <a:latin typeface="Arial" charset="0"/>
            </a:endParaRPr>
          </a:p>
        </p:txBody>
      </p:sp>
      <p:sp>
        <p:nvSpPr>
          <p:cNvPr id="138319" name="Text Box 79"/>
          <p:cNvSpPr txBox="1">
            <a:spLocks noChangeArrowheads="1"/>
          </p:cNvSpPr>
          <p:nvPr/>
        </p:nvSpPr>
        <p:spPr bwMode="auto">
          <a:xfrm>
            <a:off x="2322513" y="290513"/>
            <a:ext cx="1016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0">
                <a:effectLst/>
              </a:rPr>
              <a:t>esófago</a:t>
            </a:r>
          </a:p>
        </p:txBody>
      </p:sp>
      <p:sp>
        <p:nvSpPr>
          <p:cNvPr id="138320" name="Text Box 80"/>
          <p:cNvSpPr txBox="1">
            <a:spLocks noChangeArrowheads="1"/>
          </p:cNvSpPr>
          <p:nvPr/>
        </p:nvSpPr>
        <p:spPr bwMode="auto">
          <a:xfrm>
            <a:off x="1187450" y="1412875"/>
            <a:ext cx="957263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800">
                <a:effectLst/>
              </a:rPr>
              <a:t>mucosa</a:t>
            </a:r>
          </a:p>
        </p:txBody>
      </p:sp>
      <p:sp>
        <p:nvSpPr>
          <p:cNvPr id="138323" name="Text Box 83"/>
          <p:cNvSpPr txBox="1">
            <a:spLocks noChangeArrowheads="1"/>
          </p:cNvSpPr>
          <p:nvPr/>
        </p:nvSpPr>
        <p:spPr bwMode="auto">
          <a:xfrm>
            <a:off x="1476375" y="3933825"/>
            <a:ext cx="1882775" cy="3762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effectLst/>
              </a:rPr>
              <a:t>3 capas músculo</a:t>
            </a:r>
          </a:p>
        </p:txBody>
      </p:sp>
      <p:sp>
        <p:nvSpPr>
          <p:cNvPr id="138324" name="Text Box 84"/>
          <p:cNvSpPr txBox="1">
            <a:spLocks noChangeArrowheads="1"/>
          </p:cNvSpPr>
          <p:nvPr/>
        </p:nvSpPr>
        <p:spPr bwMode="auto">
          <a:xfrm>
            <a:off x="395288" y="3698875"/>
            <a:ext cx="1058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0">
                <a:effectLst/>
              </a:rPr>
              <a:t>duodeno</a:t>
            </a:r>
          </a:p>
        </p:txBody>
      </p:sp>
      <p:sp>
        <p:nvSpPr>
          <p:cNvPr id="138325" name="Text Box 85"/>
          <p:cNvSpPr txBox="1">
            <a:spLocks noChangeArrowheads="1"/>
          </p:cNvSpPr>
          <p:nvPr/>
        </p:nvSpPr>
        <p:spPr bwMode="auto">
          <a:xfrm>
            <a:off x="909638" y="2212975"/>
            <a:ext cx="7826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>
                <a:effectLst/>
              </a:rPr>
              <a:t>píloro</a:t>
            </a:r>
          </a:p>
        </p:txBody>
      </p:sp>
      <p:sp>
        <p:nvSpPr>
          <p:cNvPr id="138334" name="Oval 94"/>
          <p:cNvSpPr>
            <a:spLocks noChangeArrowheads="1"/>
          </p:cNvSpPr>
          <p:nvPr/>
        </p:nvSpPr>
        <p:spPr bwMode="auto">
          <a:xfrm>
            <a:off x="1336675" y="2595563"/>
            <a:ext cx="2228850" cy="139065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>
            <a:outerShdw dist="1796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none" anchor="ctr"/>
          <a:lstStyle/>
          <a:p>
            <a:endParaRPr lang="es-MX" b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8338" name="Rectangle 98"/>
          <p:cNvSpPr>
            <a:spLocks noChangeArrowheads="1"/>
          </p:cNvSpPr>
          <p:nvPr/>
        </p:nvSpPr>
        <p:spPr bwMode="auto">
          <a:xfrm>
            <a:off x="6497985" y="290513"/>
            <a:ext cx="2193229" cy="369332"/>
          </a:xfrm>
          <a:prstGeom prst="rect">
            <a:avLst/>
          </a:prstGeom>
          <a:solidFill>
            <a:srgbClr val="96D0D4"/>
          </a:solidFill>
          <a:ln w="28575">
            <a:solidFill>
              <a:srgbClr val="007673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>
                <a:effectLst/>
              </a:rPr>
              <a:t>III. MOTILIDAD</a:t>
            </a:r>
          </a:p>
        </p:txBody>
      </p:sp>
      <p:pic>
        <p:nvPicPr>
          <p:cNvPr id="138340" name="Picture 100" descr="estomago 40x"/>
          <p:cNvPicPr>
            <a:picLocks noChangeAspect="1" noChangeArrowheads="1"/>
          </p:cNvPicPr>
          <p:nvPr/>
        </p:nvPicPr>
        <p:blipFill>
          <a:blip r:embed="rId4">
            <a:lum bright="6000" contrast="24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643" t="19423" r="6636" b="14168"/>
          <a:stretch>
            <a:fillRect/>
          </a:stretch>
        </p:blipFill>
        <p:spPr bwMode="auto">
          <a:xfrm>
            <a:off x="539750" y="4365625"/>
            <a:ext cx="3024188" cy="223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8341" name="Line 101"/>
          <p:cNvSpPr>
            <a:spLocks noChangeShapeType="1"/>
          </p:cNvSpPr>
          <p:nvPr/>
        </p:nvSpPr>
        <p:spPr bwMode="auto">
          <a:xfrm>
            <a:off x="3348038" y="5084763"/>
            <a:ext cx="0" cy="1069975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8343" name="Text Box 103"/>
          <p:cNvSpPr txBox="1">
            <a:spLocks noChangeArrowheads="1"/>
          </p:cNvSpPr>
          <p:nvPr/>
        </p:nvSpPr>
        <p:spPr bwMode="auto">
          <a:xfrm>
            <a:off x="3708400" y="5300663"/>
            <a:ext cx="1727200" cy="6413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/>
              <a:t>Gruesa </a:t>
            </a:r>
          </a:p>
          <a:p>
            <a:r>
              <a:rPr lang="es-ES_tradnl" sz="1800" b="0"/>
              <a:t>pared gástrica</a:t>
            </a:r>
          </a:p>
        </p:txBody>
      </p:sp>
      <p:sp>
        <p:nvSpPr>
          <p:cNvPr id="36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323" grpId="0" animBg="1"/>
      <p:bldP spid="138334" grpId="0" animBg="1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844824" y="5130628"/>
            <a:ext cx="54543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200" b="0" i="1" dirty="0" err="1">
                <a:effectLst/>
              </a:rPr>
              <a:t>Deprescribing</a:t>
            </a:r>
            <a:r>
              <a:rPr lang="es-VE" sz="1200" b="0" i="1" dirty="0">
                <a:effectLst/>
              </a:rPr>
              <a:t> </a:t>
            </a:r>
            <a:r>
              <a:rPr lang="es-VE" sz="1200" b="0" i="1" dirty="0" err="1">
                <a:effectLst/>
              </a:rPr>
              <a:t>proton</a:t>
            </a:r>
            <a:r>
              <a:rPr lang="es-VE" sz="1200" b="0" i="1" dirty="0">
                <a:effectLst/>
              </a:rPr>
              <a:t> </a:t>
            </a:r>
            <a:r>
              <a:rPr lang="es-VE" sz="1200" b="0" i="1" dirty="0" err="1">
                <a:effectLst/>
              </a:rPr>
              <a:t>pump</a:t>
            </a:r>
            <a:r>
              <a:rPr lang="es-VE" sz="1200" b="0" i="1" dirty="0">
                <a:effectLst/>
              </a:rPr>
              <a:t> </a:t>
            </a:r>
            <a:r>
              <a:rPr lang="es-VE" sz="1200" b="0" i="1" dirty="0" err="1" smtClean="0">
                <a:effectLst/>
              </a:rPr>
              <a:t>inhibitors</a:t>
            </a:r>
            <a:r>
              <a:rPr lang="es-VE" sz="1200" b="0" i="1" dirty="0" smtClean="0">
                <a:effectLst/>
              </a:rPr>
              <a:t> . </a:t>
            </a:r>
            <a:r>
              <a:rPr lang="es-VE" sz="1200" b="0" dirty="0" smtClean="0">
                <a:effectLst/>
              </a:rPr>
              <a:t>Canadian </a:t>
            </a:r>
            <a:r>
              <a:rPr lang="es-VE" sz="1200" b="0" dirty="0" err="1">
                <a:effectLst/>
              </a:rPr>
              <a:t>Family</a:t>
            </a:r>
            <a:r>
              <a:rPr lang="es-VE" sz="1200" b="0" dirty="0">
                <a:effectLst/>
              </a:rPr>
              <a:t> </a:t>
            </a:r>
            <a:r>
              <a:rPr lang="es-VE" sz="1200" b="0" dirty="0" err="1">
                <a:effectLst/>
              </a:rPr>
              <a:t>Physician</a:t>
            </a:r>
            <a:r>
              <a:rPr lang="es-VE" sz="1200" b="0" dirty="0">
                <a:effectLst/>
              </a:rPr>
              <a:t> • Le </a:t>
            </a:r>
            <a:r>
              <a:rPr lang="es-VE" sz="1200" b="0" dirty="0" err="1">
                <a:effectLst/>
              </a:rPr>
              <a:t>Médecin</a:t>
            </a:r>
            <a:r>
              <a:rPr lang="es-VE" sz="1200" b="0" dirty="0">
                <a:effectLst/>
              </a:rPr>
              <a:t> de </a:t>
            </a:r>
            <a:r>
              <a:rPr lang="es-VE" sz="1200" b="0" dirty="0" err="1">
                <a:effectLst/>
              </a:rPr>
              <a:t>famille</a:t>
            </a:r>
            <a:r>
              <a:rPr lang="es-VE" sz="1200" b="0" dirty="0">
                <a:effectLst/>
              </a:rPr>
              <a:t> </a:t>
            </a:r>
            <a:r>
              <a:rPr lang="es-VE" sz="1200" b="0" dirty="0" err="1">
                <a:effectLst/>
              </a:rPr>
              <a:t>canadien</a:t>
            </a:r>
            <a:r>
              <a:rPr lang="es-VE" sz="1200" b="0" dirty="0">
                <a:effectLst/>
              </a:rPr>
              <a:t> | </a:t>
            </a:r>
            <a:r>
              <a:rPr lang="es-VE" sz="1200" b="0" dirty="0" err="1">
                <a:effectLst/>
              </a:rPr>
              <a:t>Vol</a:t>
            </a:r>
            <a:r>
              <a:rPr lang="es-VE" sz="1200" b="0" dirty="0">
                <a:effectLst/>
              </a:rPr>
              <a:t> 63: </a:t>
            </a:r>
            <a:r>
              <a:rPr lang="es-VE" sz="1200" b="0" dirty="0" err="1">
                <a:effectLst/>
              </a:rPr>
              <a:t>may</a:t>
            </a:r>
            <a:r>
              <a:rPr lang="es-VE" sz="1200" b="0" dirty="0">
                <a:effectLst/>
              </a:rPr>
              <a:t> • </a:t>
            </a:r>
            <a:r>
              <a:rPr lang="es-VE" sz="1200" b="0" dirty="0" err="1">
                <a:effectLst/>
              </a:rPr>
              <a:t>mai</a:t>
            </a:r>
            <a:r>
              <a:rPr lang="es-VE" sz="1200" b="0" dirty="0">
                <a:effectLst/>
              </a:rPr>
              <a:t> </a:t>
            </a:r>
            <a:r>
              <a:rPr lang="es-VE" sz="1200" dirty="0">
                <a:effectLst/>
              </a:rPr>
              <a:t>2017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2972042" y="1423664"/>
            <a:ext cx="3199915" cy="707886"/>
          </a:xfrm>
          <a:prstGeom prst="rect">
            <a:avLst/>
          </a:prstGeo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b="0" dirty="0" smtClean="0"/>
              <a:t>Efectos colaterales</a:t>
            </a:r>
          </a:p>
          <a:p>
            <a:r>
              <a:rPr lang="es-VE" sz="2000" b="0" dirty="0" smtClean="0"/>
              <a:t>Inhibidores Bomba de H</a:t>
            </a:r>
            <a:r>
              <a:rPr lang="es-VE" sz="2000" b="0" baseline="30000" dirty="0" smtClean="0"/>
              <a:t>+</a:t>
            </a:r>
            <a:endParaRPr lang="es-VE" sz="2000" b="0" baseline="30000" dirty="0"/>
          </a:p>
        </p:txBody>
      </p:sp>
      <p:sp>
        <p:nvSpPr>
          <p:cNvPr id="6" name="CuadroTexto 5"/>
          <p:cNvSpPr txBox="1"/>
          <p:nvPr/>
        </p:nvSpPr>
        <p:spPr>
          <a:xfrm>
            <a:off x="2483768" y="2276872"/>
            <a:ext cx="4158511" cy="2708434"/>
          </a:xfrm>
          <a:prstGeom prst="rect">
            <a:avLst/>
          </a:prstGeom>
          <a:solidFill>
            <a:srgbClr val="FFE181"/>
          </a:solidFill>
        </p:spPr>
        <p:txBody>
          <a:bodyPr wrap="none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VE" sz="2000" b="0" dirty="0" smtClean="0">
                <a:effectLst/>
              </a:rPr>
              <a:t>Diarrea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s-VE" sz="1000" b="0" dirty="0" smtClean="0">
              <a:effectLst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VE" sz="2000" b="0" dirty="0" smtClean="0">
                <a:effectLst/>
              </a:rPr>
              <a:t>Afectación absorción </a:t>
            </a:r>
            <a:r>
              <a:rPr lang="es-VE" sz="2000" b="0" dirty="0" err="1" smtClean="0">
                <a:effectLst/>
              </a:rPr>
              <a:t>Vit</a:t>
            </a:r>
            <a:r>
              <a:rPr lang="es-VE" sz="2000" b="0" dirty="0" smtClean="0">
                <a:effectLst/>
              </a:rPr>
              <a:t> B12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s-VE" sz="1000" b="0" dirty="0" smtClean="0">
              <a:effectLst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VE" sz="2000" b="0" dirty="0" err="1" smtClean="0">
                <a:effectLst/>
              </a:rPr>
              <a:t>Hipomagnesemia</a:t>
            </a:r>
            <a:endParaRPr lang="es-VE" sz="2000" b="0" dirty="0" smtClean="0">
              <a:effectLst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s-VE" sz="1000" b="0" dirty="0" smtClean="0">
              <a:effectLst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VE" sz="2000" b="0" dirty="0" smtClean="0">
                <a:effectLst/>
              </a:rPr>
              <a:t>Infección Clostridium difficile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s-VE" sz="1000" b="0" dirty="0" smtClean="0">
              <a:effectLst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VE" sz="2000" b="0" dirty="0" smtClean="0">
                <a:effectLst/>
              </a:rPr>
              <a:t>Fracturas de cadera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s-VE" sz="1000" b="0" dirty="0" smtClean="0">
              <a:effectLst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VE" sz="2000" b="0" dirty="0" err="1" smtClean="0">
                <a:effectLst/>
              </a:rPr>
              <a:t>Neumonia</a:t>
            </a:r>
            <a:endParaRPr lang="es-VE" sz="2000" b="0" dirty="0">
              <a:effectLst/>
            </a:endParaRPr>
          </a:p>
        </p:txBody>
      </p:sp>
      <p:sp>
        <p:nvSpPr>
          <p:cNvPr id="8" name="Text Box 24"/>
          <p:cNvSpPr txBox="1">
            <a:spLocks noChangeArrowheads="1"/>
          </p:cNvSpPr>
          <p:nvPr/>
        </p:nvSpPr>
        <p:spPr bwMode="auto">
          <a:xfrm>
            <a:off x="7163147" y="354470"/>
            <a:ext cx="1535112" cy="66992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 dirty="0" smtClean="0">
                <a:effectLst/>
              </a:rPr>
              <a:t>Tratamiento</a:t>
            </a:r>
          </a:p>
          <a:p>
            <a:r>
              <a:rPr lang="es-ES" sz="1800" b="0" dirty="0" smtClean="0">
                <a:effectLst/>
              </a:rPr>
              <a:t>racional</a:t>
            </a:r>
            <a:endParaRPr lang="es-ES" sz="1800" b="0" dirty="0">
              <a:effectLst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2869005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2" name="Text Box 4"/>
          <p:cNvSpPr txBox="1">
            <a:spLocks noChangeArrowheads="1"/>
          </p:cNvSpPr>
          <p:nvPr/>
        </p:nvSpPr>
        <p:spPr bwMode="auto">
          <a:xfrm>
            <a:off x="959245" y="737052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56796" dir="15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8773" name="Text Box 5"/>
          <p:cNvSpPr txBox="1">
            <a:spLocks noChangeArrowheads="1"/>
          </p:cNvSpPr>
          <p:nvPr/>
        </p:nvSpPr>
        <p:spPr bwMode="auto">
          <a:xfrm>
            <a:off x="6781801" y="1030883"/>
            <a:ext cx="1535112" cy="66992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1800">
                <a:effectLst/>
              </a:rPr>
              <a:t>Tratamiento</a:t>
            </a:r>
          </a:p>
          <a:p>
            <a:r>
              <a:rPr lang="es-ES" sz="1800">
                <a:effectLst/>
              </a:rPr>
              <a:t>racional</a:t>
            </a:r>
          </a:p>
        </p:txBody>
      </p:sp>
      <p:pic>
        <p:nvPicPr>
          <p:cNvPr id="288775" name="Picture 7" descr="bloqueadore muscarinicos 3"/>
          <p:cNvPicPr>
            <a:picLocks noChangeAspect="1" noChangeArrowheads="1"/>
          </p:cNvPicPr>
          <p:nvPr/>
        </p:nvPicPr>
        <p:blipFill>
          <a:blip r:embed="rId2">
            <a:lum bright="-30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52" t="9116" b="13623"/>
          <a:stretch>
            <a:fillRect/>
          </a:stretch>
        </p:blipFill>
        <p:spPr bwMode="auto">
          <a:xfrm>
            <a:off x="3636888" y="2059781"/>
            <a:ext cx="4540250" cy="3673475"/>
          </a:xfrm>
          <a:prstGeom prst="rect">
            <a:avLst/>
          </a:prstGeom>
          <a:noFill/>
          <a:ln w="38100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8777" name="Oval 9"/>
          <p:cNvSpPr>
            <a:spLocks noChangeArrowheads="1"/>
          </p:cNvSpPr>
          <p:nvPr/>
        </p:nvSpPr>
        <p:spPr bwMode="auto">
          <a:xfrm>
            <a:off x="3995663" y="3788569"/>
            <a:ext cx="504825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8778" name="Oval 10"/>
          <p:cNvSpPr>
            <a:spLocks noChangeArrowheads="1"/>
          </p:cNvSpPr>
          <p:nvPr/>
        </p:nvSpPr>
        <p:spPr bwMode="auto">
          <a:xfrm>
            <a:off x="5724451" y="3139281"/>
            <a:ext cx="576262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8779" name="Oval 11"/>
          <p:cNvSpPr>
            <a:spLocks noChangeArrowheads="1"/>
          </p:cNvSpPr>
          <p:nvPr/>
        </p:nvSpPr>
        <p:spPr bwMode="auto">
          <a:xfrm>
            <a:off x="7596113" y="3644106"/>
            <a:ext cx="433388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8780" name="Text Box 12"/>
          <p:cNvSpPr txBox="1">
            <a:spLocks noChangeArrowheads="1"/>
          </p:cNvSpPr>
          <p:nvPr/>
        </p:nvSpPr>
        <p:spPr bwMode="auto">
          <a:xfrm>
            <a:off x="3898826" y="3782219"/>
            <a:ext cx="6016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 dirty="0"/>
              <a:t>GRP</a:t>
            </a:r>
          </a:p>
        </p:txBody>
      </p:sp>
      <p:sp>
        <p:nvSpPr>
          <p:cNvPr id="288781" name="Text Box 13"/>
          <p:cNvSpPr txBox="1">
            <a:spLocks noChangeArrowheads="1"/>
          </p:cNvSpPr>
          <p:nvPr/>
        </p:nvSpPr>
        <p:spPr bwMode="auto">
          <a:xfrm>
            <a:off x="5656113" y="3132932"/>
            <a:ext cx="66864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sz="1800" dirty="0">
                <a:solidFill>
                  <a:srgbClr val="0000CC"/>
                </a:solidFill>
              </a:rPr>
              <a:t>ACh</a:t>
            </a:r>
          </a:p>
        </p:txBody>
      </p:sp>
      <p:sp>
        <p:nvSpPr>
          <p:cNvPr id="288782" name="Text Box 14"/>
          <p:cNvSpPr txBox="1">
            <a:spLocks noChangeArrowheads="1"/>
          </p:cNvSpPr>
          <p:nvPr/>
        </p:nvSpPr>
        <p:spPr bwMode="auto">
          <a:xfrm>
            <a:off x="7453238" y="3565847"/>
            <a:ext cx="7239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sz="1800" dirty="0">
                <a:solidFill>
                  <a:srgbClr val="0000CC"/>
                </a:solidFill>
              </a:rPr>
              <a:t>ACh</a:t>
            </a:r>
          </a:p>
        </p:txBody>
      </p:sp>
      <p:sp>
        <p:nvSpPr>
          <p:cNvPr id="288783" name="Oval 15"/>
          <p:cNvSpPr>
            <a:spLocks noChangeArrowheads="1"/>
          </p:cNvSpPr>
          <p:nvPr/>
        </p:nvSpPr>
        <p:spPr bwMode="auto">
          <a:xfrm>
            <a:off x="3995663" y="4580731"/>
            <a:ext cx="504825" cy="5762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8784" name="Oval 16"/>
          <p:cNvSpPr>
            <a:spLocks noChangeArrowheads="1"/>
          </p:cNvSpPr>
          <p:nvPr/>
        </p:nvSpPr>
        <p:spPr bwMode="auto">
          <a:xfrm>
            <a:off x="5437113" y="4148931"/>
            <a:ext cx="719138" cy="5032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8785" name="Oval 17"/>
          <p:cNvSpPr>
            <a:spLocks noChangeArrowheads="1"/>
          </p:cNvSpPr>
          <p:nvPr/>
        </p:nvSpPr>
        <p:spPr bwMode="auto">
          <a:xfrm>
            <a:off x="7092876" y="4291806"/>
            <a:ext cx="360362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8786" name="Text Box 18"/>
          <p:cNvSpPr txBox="1">
            <a:spLocks noChangeArrowheads="1"/>
          </p:cNvSpPr>
          <p:nvPr/>
        </p:nvSpPr>
        <p:spPr bwMode="auto">
          <a:xfrm>
            <a:off x="3924226" y="4717256"/>
            <a:ext cx="763587" cy="366713"/>
          </a:xfrm>
          <a:prstGeom prst="rect">
            <a:avLst/>
          </a:prstGeom>
          <a:solidFill>
            <a:srgbClr val="FDB5C6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800" b="0" dirty="0">
                <a:effectLst/>
              </a:rPr>
              <a:t>c. “G”</a:t>
            </a:r>
          </a:p>
        </p:txBody>
      </p:sp>
      <p:sp>
        <p:nvSpPr>
          <p:cNvPr id="288787" name="Text Box 19"/>
          <p:cNvSpPr txBox="1">
            <a:spLocks noChangeArrowheads="1"/>
          </p:cNvSpPr>
          <p:nvPr/>
        </p:nvSpPr>
        <p:spPr bwMode="auto">
          <a:xfrm>
            <a:off x="5364088" y="4220369"/>
            <a:ext cx="846138" cy="366712"/>
          </a:xfrm>
          <a:prstGeom prst="rect">
            <a:avLst/>
          </a:prstGeom>
          <a:solidFill>
            <a:srgbClr val="FF9FDF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800" b="0" dirty="0">
                <a:effectLst/>
              </a:rPr>
              <a:t>c. </a:t>
            </a:r>
            <a:r>
              <a:rPr lang="es-ES" sz="1800" b="0" dirty="0" smtClean="0">
                <a:effectLst/>
              </a:rPr>
              <a:t>ECL</a:t>
            </a:r>
            <a:endParaRPr lang="es-ES" sz="1800" b="0" dirty="0">
              <a:effectLst/>
            </a:endParaRPr>
          </a:p>
        </p:txBody>
      </p:sp>
      <p:sp>
        <p:nvSpPr>
          <p:cNvPr id="288788" name="Text Box 20"/>
          <p:cNvSpPr txBox="1">
            <a:spLocks noChangeArrowheads="1"/>
          </p:cNvSpPr>
          <p:nvPr/>
        </p:nvSpPr>
        <p:spPr bwMode="auto">
          <a:xfrm>
            <a:off x="6703938" y="4356894"/>
            <a:ext cx="1252538" cy="366712"/>
          </a:xfrm>
          <a:prstGeom prst="rect">
            <a:avLst/>
          </a:prstGeom>
          <a:solidFill>
            <a:srgbClr val="FF0066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800" b="0" dirty="0">
                <a:effectLst/>
              </a:rPr>
              <a:t>c. parietal</a:t>
            </a:r>
          </a:p>
        </p:txBody>
      </p:sp>
      <p:sp>
        <p:nvSpPr>
          <p:cNvPr id="288789" name="Oval 21"/>
          <p:cNvSpPr>
            <a:spLocks noChangeArrowheads="1"/>
          </p:cNvSpPr>
          <p:nvPr/>
        </p:nvSpPr>
        <p:spPr bwMode="auto">
          <a:xfrm>
            <a:off x="5437113" y="3428206"/>
            <a:ext cx="358775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8790" name="Oval 22"/>
          <p:cNvSpPr>
            <a:spLocks noChangeArrowheads="1"/>
          </p:cNvSpPr>
          <p:nvPr/>
        </p:nvSpPr>
        <p:spPr bwMode="auto">
          <a:xfrm>
            <a:off x="7237338" y="3788569"/>
            <a:ext cx="4318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8791" name="Line 23"/>
          <p:cNvSpPr>
            <a:spLocks noChangeShapeType="1"/>
          </p:cNvSpPr>
          <p:nvPr/>
        </p:nvSpPr>
        <p:spPr bwMode="auto">
          <a:xfrm flipH="1">
            <a:off x="5508551" y="3499644"/>
            <a:ext cx="360362" cy="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8792" name="Line 24"/>
          <p:cNvSpPr>
            <a:spLocks noChangeShapeType="1"/>
          </p:cNvSpPr>
          <p:nvPr/>
        </p:nvSpPr>
        <p:spPr bwMode="auto">
          <a:xfrm flipH="1">
            <a:off x="5508551" y="3572669"/>
            <a:ext cx="360362" cy="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8793" name="Line 25"/>
          <p:cNvSpPr>
            <a:spLocks noChangeShapeType="1"/>
          </p:cNvSpPr>
          <p:nvPr/>
        </p:nvSpPr>
        <p:spPr bwMode="auto">
          <a:xfrm flipH="1">
            <a:off x="7237338" y="3860006"/>
            <a:ext cx="360363" cy="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8794" name="Line 26"/>
          <p:cNvSpPr>
            <a:spLocks noChangeShapeType="1"/>
          </p:cNvSpPr>
          <p:nvPr/>
        </p:nvSpPr>
        <p:spPr bwMode="auto">
          <a:xfrm flipH="1">
            <a:off x="7237338" y="3931444"/>
            <a:ext cx="360363" cy="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8795" name="Text Box 27"/>
          <p:cNvSpPr txBox="1">
            <a:spLocks noChangeArrowheads="1"/>
          </p:cNvSpPr>
          <p:nvPr/>
        </p:nvSpPr>
        <p:spPr bwMode="auto">
          <a:xfrm>
            <a:off x="889952" y="2301557"/>
            <a:ext cx="1789112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0" dirty="0">
                <a:effectLst/>
              </a:rPr>
              <a:t>No bloquean la </a:t>
            </a:r>
          </a:p>
          <a:p>
            <a:pPr algn="l"/>
            <a:r>
              <a:rPr lang="es-ES" sz="1800" b="0" dirty="0">
                <a:effectLst/>
              </a:rPr>
              <a:t>estimulación</a:t>
            </a:r>
          </a:p>
          <a:p>
            <a:pPr algn="l"/>
            <a:r>
              <a:rPr lang="es-ES" sz="1800" b="0" dirty="0">
                <a:effectLst/>
              </a:rPr>
              <a:t>parasimpática </a:t>
            </a:r>
          </a:p>
          <a:p>
            <a:pPr algn="l"/>
            <a:r>
              <a:rPr lang="es-ES" sz="1800" b="0" dirty="0">
                <a:effectLst/>
              </a:rPr>
              <a:t>de la c. “G”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718721" y="3519680"/>
            <a:ext cx="16321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smtClean="0"/>
              <a:t>¿Por qué?</a:t>
            </a:r>
            <a:endParaRPr lang="es-VE" sz="2400" dirty="0"/>
          </a:p>
        </p:txBody>
      </p:sp>
      <p:sp>
        <p:nvSpPr>
          <p:cNvPr id="30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4" name="3 Rectángulo"/>
          <p:cNvSpPr/>
          <p:nvPr/>
        </p:nvSpPr>
        <p:spPr bwMode="auto">
          <a:xfrm>
            <a:off x="3851920" y="2204864"/>
            <a:ext cx="648568" cy="32744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871843" y="2059781"/>
            <a:ext cx="24529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s-VE" b="0" dirty="0" smtClean="0">
                <a:effectLst/>
              </a:rPr>
              <a:t>N. Entérica o </a:t>
            </a:r>
          </a:p>
          <a:p>
            <a:pPr algn="l"/>
            <a:r>
              <a:rPr lang="es-VE" b="0" dirty="0" err="1" smtClean="0">
                <a:effectLst/>
              </a:rPr>
              <a:t>Ax</a:t>
            </a:r>
            <a:r>
              <a:rPr lang="es-VE" b="0" dirty="0" smtClean="0">
                <a:effectLst/>
              </a:rPr>
              <a:t>. </a:t>
            </a:r>
            <a:r>
              <a:rPr lang="es-VE" b="0" dirty="0" err="1" smtClean="0">
                <a:effectLst/>
              </a:rPr>
              <a:t>posgl</a:t>
            </a:r>
            <a:r>
              <a:rPr lang="es-VE" b="0" dirty="0" smtClean="0">
                <a:effectLst/>
              </a:rPr>
              <a:t> </a:t>
            </a:r>
            <a:r>
              <a:rPr lang="es-VE" dirty="0" smtClean="0">
                <a:solidFill>
                  <a:srgbClr val="0000CC"/>
                </a:solidFill>
                <a:effectLst/>
              </a:rPr>
              <a:t>parasimpático</a:t>
            </a:r>
            <a:endParaRPr lang="es-VE" dirty="0">
              <a:solidFill>
                <a:srgbClr val="0000CC"/>
              </a:solidFill>
              <a:effectLst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434901" y="4274369"/>
            <a:ext cx="23134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0" dirty="0" smtClean="0"/>
              <a:t>De un ejemplo de </a:t>
            </a:r>
          </a:p>
          <a:p>
            <a:pPr algn="l"/>
            <a:r>
              <a:rPr lang="es-VE" b="0" dirty="0" smtClean="0"/>
              <a:t>una droga de este tipo</a:t>
            </a:r>
            <a:endParaRPr lang="es-VE" b="0" dirty="0"/>
          </a:p>
        </p:txBody>
      </p:sp>
      <p:sp>
        <p:nvSpPr>
          <p:cNvPr id="31" name="Text Box 6"/>
          <p:cNvSpPr txBox="1">
            <a:spLocks noChangeArrowheads="1"/>
          </p:cNvSpPr>
          <p:nvPr/>
        </p:nvSpPr>
        <p:spPr bwMode="auto">
          <a:xfrm>
            <a:off x="6389782" y="620098"/>
            <a:ext cx="1927131" cy="338554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dirty="0" smtClean="0">
                <a:effectLst/>
              </a:rPr>
              <a:t>2. Úlcera </a:t>
            </a:r>
            <a:r>
              <a:rPr lang="es-ES" dirty="0">
                <a:effectLst/>
              </a:rPr>
              <a:t>péptica</a:t>
            </a:r>
          </a:p>
        </p:txBody>
      </p:sp>
      <p:sp>
        <p:nvSpPr>
          <p:cNvPr id="32" name="Text Box 18"/>
          <p:cNvSpPr txBox="1">
            <a:spLocks noChangeArrowheads="1"/>
          </p:cNvSpPr>
          <p:nvPr/>
        </p:nvSpPr>
        <p:spPr bwMode="auto">
          <a:xfrm>
            <a:off x="518719" y="1356992"/>
            <a:ext cx="2303463" cy="830997"/>
          </a:xfrm>
          <a:prstGeom prst="rect">
            <a:avLst/>
          </a:prstGeom>
          <a:noFill/>
          <a:ln w="28575">
            <a:solidFill>
              <a:srgbClr val="FFA95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Bloqueadores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muscarínicos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8791" grpId="0" animBg="1"/>
      <p:bldP spid="288792" grpId="0" animBg="1"/>
      <p:bldP spid="288793" grpId="0" animBg="1"/>
      <p:bldP spid="288794" grpId="0" animBg="1"/>
      <p:bldP spid="288795" grpId="0"/>
      <p:bldP spid="2" grpId="0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742273" y="1660979"/>
            <a:ext cx="431800" cy="376238"/>
          </a:xfrm>
          <a:prstGeom prst="rect">
            <a:avLst/>
          </a:prstGeom>
          <a:solidFill>
            <a:srgbClr val="BBE0E3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5.</a:t>
            </a:r>
          </a:p>
        </p:txBody>
      </p:sp>
      <p:pic>
        <p:nvPicPr>
          <p:cNvPr id="18" name="Picture 29" descr="bloqueadore SH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1" t="7465" r="7613" b="3026"/>
          <a:stretch>
            <a:fillRect/>
          </a:stretch>
        </p:blipFill>
        <p:spPr bwMode="auto">
          <a:xfrm>
            <a:off x="3779838" y="1628775"/>
            <a:ext cx="4176712" cy="4321175"/>
          </a:xfrm>
          <a:prstGeom prst="rect">
            <a:avLst/>
          </a:prstGeom>
          <a:noFill/>
          <a:ln w="28575">
            <a:solidFill>
              <a:srgbClr val="3333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 Box 18"/>
          <p:cNvSpPr txBox="1">
            <a:spLocks noChangeArrowheads="1"/>
          </p:cNvSpPr>
          <p:nvPr/>
        </p:nvSpPr>
        <p:spPr bwMode="auto">
          <a:xfrm>
            <a:off x="1289732" y="1628775"/>
            <a:ext cx="2303463" cy="1200329"/>
          </a:xfrm>
          <a:prstGeom prst="rect">
            <a:avLst/>
          </a:prstGeom>
          <a:noFill/>
          <a:ln w="3810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Análogos de SIH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2400" b="0" kern="0" dirty="0" smtClean="0">
                <a:solidFill>
                  <a:srgbClr val="000000"/>
                </a:solidFill>
                <a:effectLst/>
              </a:rPr>
              <a:t>“</a:t>
            </a:r>
            <a:r>
              <a:rPr lang="es-ES_tradnl" sz="2400" b="0" kern="0" dirty="0" err="1" smtClean="0">
                <a:solidFill>
                  <a:srgbClr val="000000"/>
                </a:solidFill>
                <a:effectLst/>
              </a:rPr>
              <a:t>octeotride</a:t>
            </a:r>
            <a:r>
              <a:rPr lang="es-ES_tradnl" sz="2400" b="0" kern="0" dirty="0" smtClean="0">
                <a:solidFill>
                  <a:srgbClr val="000000"/>
                </a:solidFill>
                <a:effectLst/>
              </a:rPr>
              <a:t>”</a:t>
            </a:r>
            <a:endParaRPr kumimoji="0" lang="es-ES_tradnl" sz="2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6380700" y="937501"/>
            <a:ext cx="2244524" cy="338554"/>
          </a:xfrm>
          <a:prstGeom prst="rect">
            <a:avLst/>
          </a:prstGeom>
          <a:solidFill>
            <a:schemeClr val="accent1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dirty="0" smtClean="0">
                <a:effectLst/>
              </a:rPr>
              <a:t>Tratamiento racional</a:t>
            </a:r>
            <a:endParaRPr lang="es-ES" dirty="0">
              <a:effectLst/>
            </a:endParaRPr>
          </a:p>
        </p:txBody>
      </p:sp>
      <p:sp>
        <p:nvSpPr>
          <p:cNvPr id="28" name="Text Box 6"/>
          <p:cNvSpPr txBox="1">
            <a:spLocks noChangeArrowheads="1"/>
          </p:cNvSpPr>
          <p:nvPr/>
        </p:nvSpPr>
        <p:spPr bwMode="auto">
          <a:xfrm>
            <a:off x="6640154" y="512585"/>
            <a:ext cx="1927131" cy="338554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dirty="0" smtClean="0">
                <a:effectLst/>
              </a:rPr>
              <a:t>2. Úlcera </a:t>
            </a:r>
            <a:r>
              <a:rPr lang="es-ES" dirty="0">
                <a:effectLst/>
              </a:rPr>
              <a:t>péptica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582783" y="3449409"/>
            <a:ext cx="3103734" cy="1631216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s-VE" sz="2000" b="0" dirty="0" smtClean="0"/>
              <a:t>Hace lo mismo que SIH</a:t>
            </a:r>
            <a:r>
              <a:rPr lang="es-VE" sz="2000" b="0" dirty="0"/>
              <a:t>:</a:t>
            </a:r>
            <a:r>
              <a:rPr lang="es-VE" sz="2000" b="0" dirty="0" smtClean="0"/>
              <a:t> </a:t>
            </a:r>
          </a:p>
          <a:p>
            <a:r>
              <a:rPr lang="es-VE" sz="2000" u="sng" dirty="0" smtClean="0"/>
              <a:t>inhibe</a:t>
            </a:r>
            <a:r>
              <a:rPr lang="es-VE" sz="2000" b="0" dirty="0" smtClean="0"/>
              <a:t> a las células:</a:t>
            </a:r>
          </a:p>
          <a:p>
            <a:pPr algn="l"/>
            <a:r>
              <a:rPr lang="es-VE" sz="2000" b="0" dirty="0" smtClean="0"/>
              <a:t>      “G”</a:t>
            </a:r>
          </a:p>
          <a:p>
            <a:pPr algn="l"/>
            <a:r>
              <a:rPr lang="es-VE" sz="2000" b="0" dirty="0" smtClean="0"/>
              <a:t>      ECL</a:t>
            </a:r>
          </a:p>
          <a:p>
            <a:pPr algn="l"/>
            <a:r>
              <a:rPr lang="es-VE" sz="2000" b="0" dirty="0" smtClean="0"/>
              <a:t>      Parietal</a:t>
            </a:r>
            <a:endParaRPr lang="es-VE" sz="2000" b="0" dirty="0"/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3495437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18" name="Text Box 2"/>
          <p:cNvSpPr txBox="1">
            <a:spLocks noChangeArrowheads="1"/>
          </p:cNvSpPr>
          <p:nvPr/>
        </p:nvSpPr>
        <p:spPr bwMode="auto">
          <a:xfrm>
            <a:off x="2014249" y="5013325"/>
            <a:ext cx="5115503" cy="523220"/>
          </a:xfrm>
          <a:prstGeom prst="rect">
            <a:avLst/>
          </a:prstGeom>
          <a:solidFill>
            <a:srgbClr val="E6BBB8"/>
          </a:solidFill>
          <a:ln w="28575">
            <a:solidFill>
              <a:srgbClr val="A50021"/>
            </a:solidFill>
            <a:miter lim="800000"/>
            <a:headEnd/>
            <a:tailEnd/>
          </a:ln>
          <a:effectLst>
            <a:glow rad="101600">
              <a:srgbClr val="FF0000">
                <a:alpha val="60000"/>
              </a:srgbClr>
            </a:glow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800">
                <a:effectLst/>
              </a:rPr>
              <a:t>DAÑO MUCOSA GÁSTRICA</a:t>
            </a:r>
          </a:p>
        </p:txBody>
      </p:sp>
      <p:sp>
        <p:nvSpPr>
          <p:cNvPr id="290819" name="Line 3"/>
          <p:cNvSpPr>
            <a:spLocks noChangeShapeType="1"/>
          </p:cNvSpPr>
          <p:nvPr/>
        </p:nvSpPr>
        <p:spPr bwMode="auto">
          <a:xfrm>
            <a:off x="3238500" y="4421188"/>
            <a:ext cx="0" cy="5048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0820" name="Line 4"/>
          <p:cNvSpPr>
            <a:spLocks noChangeShapeType="1"/>
          </p:cNvSpPr>
          <p:nvPr/>
        </p:nvSpPr>
        <p:spPr bwMode="auto">
          <a:xfrm>
            <a:off x="5757863" y="4421188"/>
            <a:ext cx="0" cy="5048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0821" name="Text Box 5"/>
          <p:cNvSpPr txBox="1">
            <a:spLocks noChangeArrowheads="1"/>
          </p:cNvSpPr>
          <p:nvPr/>
        </p:nvSpPr>
        <p:spPr bwMode="auto">
          <a:xfrm>
            <a:off x="6447815" y="830858"/>
            <a:ext cx="2122697" cy="36933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AABB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0" dirty="0" smtClean="0"/>
              <a:t>3. Drogas Efectos</a:t>
            </a:r>
            <a:endParaRPr lang="es-ES" sz="1800" b="0" dirty="0"/>
          </a:p>
        </p:txBody>
      </p:sp>
      <p:sp>
        <p:nvSpPr>
          <p:cNvPr id="290822" name="Text Box 6"/>
          <p:cNvSpPr txBox="1">
            <a:spLocks noChangeArrowheads="1"/>
          </p:cNvSpPr>
          <p:nvPr/>
        </p:nvSpPr>
        <p:spPr bwMode="auto">
          <a:xfrm>
            <a:off x="6379168" y="427440"/>
            <a:ext cx="2271776" cy="338554"/>
          </a:xfrm>
          <a:prstGeom prst="rect">
            <a:avLst/>
          </a:prstGeom>
          <a:solidFill>
            <a:srgbClr val="7BC3C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dirty="0">
                <a:effectLst/>
              </a:rPr>
              <a:t>IV. </a:t>
            </a:r>
            <a:r>
              <a:rPr lang="es-ES" dirty="0" smtClean="0">
                <a:effectLst/>
              </a:rPr>
              <a:t>ALTERACIONES</a:t>
            </a:r>
            <a:endParaRPr lang="es-ES" dirty="0">
              <a:effectLst/>
            </a:endParaRPr>
          </a:p>
        </p:txBody>
      </p:sp>
      <p:sp>
        <p:nvSpPr>
          <p:cNvPr id="290823" name="Rectangle 7"/>
          <p:cNvSpPr>
            <a:spLocks noChangeArrowheads="1"/>
          </p:cNvSpPr>
          <p:nvPr/>
        </p:nvSpPr>
        <p:spPr bwMode="auto">
          <a:xfrm>
            <a:off x="4355628" y="3716338"/>
            <a:ext cx="2160588" cy="936625"/>
          </a:xfrm>
          <a:prstGeom prst="rect">
            <a:avLst/>
          </a:prstGeom>
          <a:solidFill>
            <a:srgbClr val="7BE6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90824" name="Rectangle 8"/>
          <p:cNvSpPr>
            <a:spLocks noChangeArrowheads="1"/>
          </p:cNvSpPr>
          <p:nvPr/>
        </p:nvSpPr>
        <p:spPr bwMode="auto">
          <a:xfrm>
            <a:off x="2519363" y="3700463"/>
            <a:ext cx="1150937" cy="720725"/>
          </a:xfrm>
          <a:prstGeom prst="rect">
            <a:avLst/>
          </a:prstGeom>
          <a:solidFill>
            <a:srgbClr val="FFD3BD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90826" name="Text Box 10"/>
          <p:cNvSpPr txBox="1">
            <a:spLocks noChangeArrowheads="1"/>
          </p:cNvSpPr>
          <p:nvPr/>
        </p:nvSpPr>
        <p:spPr bwMode="auto">
          <a:xfrm>
            <a:off x="2735263" y="3916363"/>
            <a:ext cx="7905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MX" sz="2400">
                <a:effectLst/>
              </a:rPr>
              <a:t>HCl</a:t>
            </a:r>
          </a:p>
        </p:txBody>
      </p:sp>
      <p:sp>
        <p:nvSpPr>
          <p:cNvPr id="290827" name="Text Box 11"/>
          <p:cNvSpPr txBox="1">
            <a:spLocks noChangeArrowheads="1"/>
          </p:cNvSpPr>
          <p:nvPr/>
        </p:nvSpPr>
        <p:spPr bwMode="auto">
          <a:xfrm>
            <a:off x="4636093" y="3734356"/>
            <a:ext cx="17430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2400" dirty="0">
                <a:effectLst/>
              </a:rPr>
              <a:t>Barrera </a:t>
            </a:r>
          </a:p>
          <a:p>
            <a:r>
              <a:rPr lang="es-MX" sz="2400" dirty="0">
                <a:effectLst/>
              </a:rPr>
              <a:t>protectora</a:t>
            </a:r>
          </a:p>
        </p:txBody>
      </p:sp>
      <p:sp>
        <p:nvSpPr>
          <p:cNvPr id="290828" name="Line 12"/>
          <p:cNvSpPr>
            <a:spLocks noChangeShapeType="1"/>
          </p:cNvSpPr>
          <p:nvPr/>
        </p:nvSpPr>
        <p:spPr bwMode="auto">
          <a:xfrm flipV="1">
            <a:off x="2806700" y="3771900"/>
            <a:ext cx="0" cy="520700"/>
          </a:xfrm>
          <a:prstGeom prst="line">
            <a:avLst/>
          </a:prstGeom>
          <a:noFill/>
          <a:ln w="57150">
            <a:solidFill>
              <a:srgbClr val="CC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0829" name="Line 13"/>
          <p:cNvSpPr>
            <a:spLocks noChangeShapeType="1"/>
          </p:cNvSpPr>
          <p:nvPr/>
        </p:nvSpPr>
        <p:spPr bwMode="auto">
          <a:xfrm>
            <a:off x="4565144" y="3779837"/>
            <a:ext cx="0" cy="809625"/>
          </a:xfrm>
          <a:prstGeom prst="line">
            <a:avLst/>
          </a:prstGeom>
          <a:noFill/>
          <a:ln w="57150">
            <a:solidFill>
              <a:srgbClr val="0000CC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0830" name="Line 14"/>
          <p:cNvSpPr>
            <a:spLocks noChangeShapeType="1"/>
          </p:cNvSpPr>
          <p:nvPr/>
        </p:nvSpPr>
        <p:spPr bwMode="auto">
          <a:xfrm flipH="1">
            <a:off x="2699792" y="2692400"/>
            <a:ext cx="0" cy="10080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0831" name="Line 15"/>
          <p:cNvSpPr>
            <a:spLocks noChangeShapeType="1"/>
          </p:cNvSpPr>
          <p:nvPr/>
        </p:nvSpPr>
        <p:spPr bwMode="auto">
          <a:xfrm>
            <a:off x="6262688" y="2692400"/>
            <a:ext cx="0" cy="10080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0832" name="Line 16"/>
          <p:cNvSpPr>
            <a:spLocks noChangeShapeType="1"/>
          </p:cNvSpPr>
          <p:nvPr/>
        </p:nvSpPr>
        <p:spPr bwMode="auto">
          <a:xfrm>
            <a:off x="2699792" y="2692400"/>
            <a:ext cx="431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0833" name="Line 17"/>
          <p:cNvSpPr>
            <a:spLocks noChangeShapeType="1"/>
          </p:cNvSpPr>
          <p:nvPr/>
        </p:nvSpPr>
        <p:spPr bwMode="auto">
          <a:xfrm flipH="1">
            <a:off x="5757863" y="2708275"/>
            <a:ext cx="50323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0835" name="Text Box 19"/>
          <p:cNvSpPr txBox="1">
            <a:spLocks noChangeArrowheads="1"/>
          </p:cNvSpPr>
          <p:nvPr/>
        </p:nvSpPr>
        <p:spPr bwMode="auto">
          <a:xfrm>
            <a:off x="786028" y="1037972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56796" dir="15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90825" name="Text Box 9"/>
          <p:cNvSpPr txBox="1">
            <a:spLocks noChangeArrowheads="1"/>
          </p:cNvSpPr>
          <p:nvPr/>
        </p:nvSpPr>
        <p:spPr bwMode="auto">
          <a:xfrm>
            <a:off x="3027036" y="1425210"/>
            <a:ext cx="2877711" cy="1692771"/>
          </a:xfrm>
          <a:prstGeom prst="rect">
            <a:avLst/>
          </a:prstGeom>
          <a:solidFill>
            <a:srgbClr val="D4E1EE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2400" b="0" dirty="0"/>
              <a:t>USO FRECUENTE </a:t>
            </a:r>
          </a:p>
          <a:p>
            <a:r>
              <a:rPr lang="es-MX" sz="2000" b="0" dirty="0"/>
              <a:t>Aspirina</a:t>
            </a:r>
          </a:p>
          <a:p>
            <a:r>
              <a:rPr lang="es-MX" sz="2000" b="0" dirty="0"/>
              <a:t>Café</a:t>
            </a:r>
          </a:p>
          <a:p>
            <a:r>
              <a:rPr lang="es-MX" sz="2000" b="0" dirty="0"/>
              <a:t>Nicotina </a:t>
            </a:r>
          </a:p>
          <a:p>
            <a:r>
              <a:rPr lang="es-MX" sz="2000" b="0" dirty="0"/>
              <a:t>Alcohol</a:t>
            </a:r>
          </a:p>
        </p:txBody>
      </p: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90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0818" grpId="0" animBg="1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466" name="Text Box 2"/>
          <p:cNvSpPr txBox="1">
            <a:spLocks noChangeArrowheads="1"/>
          </p:cNvSpPr>
          <p:nvPr/>
        </p:nvSpPr>
        <p:spPr bwMode="auto">
          <a:xfrm>
            <a:off x="6012160" y="848906"/>
            <a:ext cx="2705006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2000" b="0" dirty="0" smtClean="0"/>
              <a:t>4. Dolor Epigástrico </a:t>
            </a:r>
          </a:p>
          <a:p>
            <a:r>
              <a:rPr lang="es-ES" sz="2000" b="0" dirty="0" smtClean="0"/>
              <a:t>T5-T9</a:t>
            </a:r>
            <a:r>
              <a:rPr lang="es-ES" sz="2000" b="0" dirty="0"/>
              <a:t> </a:t>
            </a:r>
            <a:r>
              <a:rPr lang="es-ES" sz="2000" b="0" dirty="0" smtClean="0"/>
              <a:t>Estómago  </a:t>
            </a:r>
            <a:endParaRPr lang="es-ES" sz="2000" b="0" dirty="0"/>
          </a:p>
        </p:txBody>
      </p:sp>
      <p:pic>
        <p:nvPicPr>
          <p:cNvPr id="318472" name="Picture 8" descr="fig3_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12"/>
          <a:stretch/>
        </p:blipFill>
        <p:spPr bwMode="auto">
          <a:xfrm>
            <a:off x="7092280" y="2351088"/>
            <a:ext cx="1215108" cy="2014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8473" name="Rectangle 9"/>
          <p:cNvSpPr>
            <a:spLocks noChangeArrowheads="1"/>
          </p:cNvSpPr>
          <p:nvPr/>
        </p:nvSpPr>
        <p:spPr bwMode="auto">
          <a:xfrm>
            <a:off x="5868095" y="2667000"/>
            <a:ext cx="930275" cy="1084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18474" name="Oval 10"/>
          <p:cNvSpPr>
            <a:spLocks noChangeArrowheads="1"/>
          </p:cNvSpPr>
          <p:nvPr/>
        </p:nvSpPr>
        <p:spPr bwMode="auto">
          <a:xfrm>
            <a:off x="7483475" y="3213100"/>
            <a:ext cx="361950" cy="388938"/>
          </a:xfrm>
          <a:prstGeom prst="ellipse">
            <a:avLst/>
          </a:prstGeom>
          <a:noFill/>
          <a:ln w="19050">
            <a:solidFill>
              <a:srgbClr val="CC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18476" name="Text Box 12"/>
          <p:cNvSpPr txBox="1">
            <a:spLocks noChangeArrowheads="1"/>
          </p:cNvSpPr>
          <p:nvPr/>
        </p:nvSpPr>
        <p:spPr bwMode="auto">
          <a:xfrm>
            <a:off x="3886151" y="5190848"/>
            <a:ext cx="2090637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dirty="0">
                <a:effectLst/>
              </a:rPr>
              <a:t>Información </a:t>
            </a:r>
          </a:p>
          <a:p>
            <a:r>
              <a:rPr lang="es-MX" dirty="0">
                <a:effectLst/>
              </a:rPr>
              <a:t>DOLOR</a:t>
            </a:r>
          </a:p>
          <a:p>
            <a:r>
              <a:rPr lang="es-MX" dirty="0" smtClean="0">
                <a:effectLst/>
              </a:rPr>
              <a:t>Estómago</a:t>
            </a:r>
          </a:p>
          <a:p>
            <a:r>
              <a:rPr lang="es-MX" dirty="0" smtClean="0">
                <a:effectLst/>
              </a:rPr>
              <a:t>Simpático aferente</a:t>
            </a:r>
            <a:endParaRPr lang="es-MX" dirty="0">
              <a:effectLst/>
            </a:endParaRPr>
          </a:p>
        </p:txBody>
      </p:sp>
      <p:sp>
        <p:nvSpPr>
          <p:cNvPr id="318477" name="Text Box 13"/>
          <p:cNvSpPr txBox="1">
            <a:spLocks noChangeArrowheads="1"/>
          </p:cNvSpPr>
          <p:nvPr/>
        </p:nvSpPr>
        <p:spPr bwMode="auto">
          <a:xfrm>
            <a:off x="3780533" y="3141663"/>
            <a:ext cx="223043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b="0">
                <a:effectLst/>
              </a:rPr>
              <a:t>Asta Posterior </a:t>
            </a:r>
          </a:p>
          <a:p>
            <a:r>
              <a:rPr lang="es-MX" b="0">
                <a:effectLst/>
              </a:rPr>
              <a:t>Médula espinal T5-T9</a:t>
            </a:r>
          </a:p>
        </p:txBody>
      </p:sp>
      <p:sp>
        <p:nvSpPr>
          <p:cNvPr id="318478" name="Text Box 14"/>
          <p:cNvSpPr txBox="1">
            <a:spLocks noChangeArrowheads="1"/>
          </p:cNvSpPr>
          <p:nvPr/>
        </p:nvSpPr>
        <p:spPr bwMode="auto">
          <a:xfrm>
            <a:off x="4499670" y="2349500"/>
            <a:ext cx="8509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b="0">
                <a:effectLst/>
              </a:rPr>
              <a:t>Tálamo</a:t>
            </a:r>
          </a:p>
        </p:txBody>
      </p:sp>
      <p:sp>
        <p:nvSpPr>
          <p:cNvPr id="318479" name="Rectangle 15"/>
          <p:cNvSpPr>
            <a:spLocks noChangeArrowheads="1"/>
          </p:cNvSpPr>
          <p:nvPr/>
        </p:nvSpPr>
        <p:spPr bwMode="auto">
          <a:xfrm>
            <a:off x="4930051" y="3624263"/>
            <a:ext cx="173797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400" b="0" dirty="0"/>
              <a:t>Vía simpática </a:t>
            </a:r>
          </a:p>
          <a:p>
            <a:r>
              <a:rPr lang="es-MX" sz="1400" b="0" dirty="0"/>
              <a:t>conducción inversa</a:t>
            </a:r>
          </a:p>
        </p:txBody>
      </p:sp>
      <p:sp>
        <p:nvSpPr>
          <p:cNvPr id="318480" name="Text Box 16"/>
          <p:cNvSpPr txBox="1">
            <a:spLocks noChangeArrowheads="1"/>
          </p:cNvSpPr>
          <p:nvPr/>
        </p:nvSpPr>
        <p:spPr bwMode="auto">
          <a:xfrm>
            <a:off x="4355208" y="1700213"/>
            <a:ext cx="10414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>
                <a:effectLst/>
              </a:rPr>
              <a:t>Corteza</a:t>
            </a:r>
          </a:p>
        </p:txBody>
      </p:sp>
      <p:sp>
        <p:nvSpPr>
          <p:cNvPr id="318481" name="Rectangle 17"/>
          <p:cNvSpPr>
            <a:spLocks noChangeArrowheads="1"/>
          </p:cNvSpPr>
          <p:nvPr/>
        </p:nvSpPr>
        <p:spPr bwMode="auto">
          <a:xfrm>
            <a:off x="4931470" y="2852738"/>
            <a:ext cx="17668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400" b="0">
                <a:effectLst/>
              </a:rPr>
              <a:t>Vía espino-talámica</a:t>
            </a:r>
          </a:p>
        </p:txBody>
      </p:sp>
      <p:sp>
        <p:nvSpPr>
          <p:cNvPr id="318482" name="Text Box 18"/>
          <p:cNvSpPr txBox="1">
            <a:spLocks noChangeArrowheads="1"/>
          </p:cNvSpPr>
          <p:nvPr/>
        </p:nvSpPr>
        <p:spPr bwMode="auto">
          <a:xfrm>
            <a:off x="3948808" y="4149725"/>
            <a:ext cx="19526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b="0" dirty="0">
                <a:effectLst/>
              </a:rPr>
              <a:t>G. Paravertebrales</a:t>
            </a:r>
          </a:p>
          <a:p>
            <a:r>
              <a:rPr lang="es-MX" b="0" dirty="0">
                <a:effectLst/>
              </a:rPr>
              <a:t>G. </a:t>
            </a:r>
            <a:r>
              <a:rPr lang="es-MX" b="0" dirty="0" smtClean="0">
                <a:effectLst/>
              </a:rPr>
              <a:t>Prevertebrales</a:t>
            </a:r>
            <a:endParaRPr lang="es-MX" b="0" dirty="0">
              <a:effectLst/>
            </a:endParaRPr>
          </a:p>
        </p:txBody>
      </p:sp>
      <p:sp>
        <p:nvSpPr>
          <p:cNvPr id="318483" name="Text Box 19"/>
          <p:cNvSpPr txBox="1">
            <a:spLocks noChangeArrowheads="1"/>
          </p:cNvSpPr>
          <p:nvPr/>
        </p:nvSpPr>
        <p:spPr bwMode="auto">
          <a:xfrm>
            <a:off x="7126288" y="2630488"/>
            <a:ext cx="10541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i="1">
                <a:effectLst/>
              </a:rPr>
              <a:t>Mordisco</a:t>
            </a:r>
          </a:p>
          <a:p>
            <a:r>
              <a:rPr lang="es-ES" i="1">
                <a:effectLst/>
              </a:rPr>
              <a:t>tensión</a:t>
            </a:r>
          </a:p>
        </p:txBody>
      </p:sp>
      <p:sp>
        <p:nvSpPr>
          <p:cNvPr id="318484" name="Text Box 20"/>
          <p:cNvSpPr txBox="1">
            <a:spLocks noChangeArrowheads="1"/>
          </p:cNvSpPr>
          <p:nvPr/>
        </p:nvSpPr>
        <p:spPr bwMode="auto">
          <a:xfrm>
            <a:off x="6661720" y="4266038"/>
            <a:ext cx="1983235" cy="830997"/>
          </a:xfrm>
          <a:prstGeom prst="rect">
            <a:avLst/>
          </a:prstGeom>
          <a:solidFill>
            <a:srgbClr val="FFC5D8"/>
          </a:solidFill>
          <a:ln w="28575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>
                <a:effectLst/>
              </a:rPr>
              <a:t>Referencias a </a:t>
            </a:r>
            <a:endParaRPr lang="es-ES" dirty="0" smtClean="0">
              <a:effectLst/>
            </a:endParaRPr>
          </a:p>
          <a:p>
            <a:r>
              <a:rPr lang="es-ES" dirty="0" smtClean="0">
                <a:effectLst/>
              </a:rPr>
              <a:t>estructuras</a:t>
            </a:r>
            <a:endParaRPr lang="es-ES" dirty="0">
              <a:effectLst/>
            </a:endParaRPr>
          </a:p>
          <a:p>
            <a:r>
              <a:rPr lang="es-ES" dirty="0" smtClean="0">
                <a:effectLst/>
              </a:rPr>
              <a:t>somáticas </a:t>
            </a:r>
            <a:r>
              <a:rPr lang="es-ES" dirty="0">
                <a:effectLst/>
              </a:rPr>
              <a:t>T5-T9</a:t>
            </a:r>
            <a:r>
              <a:rPr lang="es-ES" dirty="0" smtClean="0">
                <a:effectLst/>
              </a:rPr>
              <a:t>!!</a:t>
            </a:r>
            <a:endParaRPr lang="es-ES" dirty="0">
              <a:effectLst/>
            </a:endParaRPr>
          </a:p>
        </p:txBody>
      </p:sp>
      <p:sp>
        <p:nvSpPr>
          <p:cNvPr id="318485" name="Text Box 21"/>
          <p:cNvSpPr txBox="1">
            <a:spLocks noChangeArrowheads="1"/>
          </p:cNvSpPr>
          <p:nvPr/>
        </p:nvSpPr>
        <p:spPr bwMode="auto">
          <a:xfrm>
            <a:off x="251520" y="5492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318486" name="Line 22"/>
          <p:cNvSpPr>
            <a:spLocks noChangeShapeType="1"/>
          </p:cNvSpPr>
          <p:nvPr/>
        </p:nvSpPr>
        <p:spPr bwMode="auto">
          <a:xfrm flipV="1">
            <a:off x="4931470" y="1989138"/>
            <a:ext cx="0" cy="360362"/>
          </a:xfrm>
          <a:prstGeom prst="line">
            <a:avLst/>
          </a:prstGeom>
          <a:noFill/>
          <a:ln w="57150">
            <a:solidFill>
              <a:srgbClr val="0066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18487" name="Line 23"/>
          <p:cNvSpPr>
            <a:spLocks noChangeShapeType="1"/>
          </p:cNvSpPr>
          <p:nvPr/>
        </p:nvSpPr>
        <p:spPr bwMode="auto">
          <a:xfrm flipV="1">
            <a:off x="4931470" y="2630487"/>
            <a:ext cx="0" cy="511175"/>
          </a:xfrm>
          <a:prstGeom prst="line">
            <a:avLst/>
          </a:prstGeom>
          <a:noFill/>
          <a:ln w="57150">
            <a:solidFill>
              <a:srgbClr val="0066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18488" name="Line 24"/>
          <p:cNvSpPr>
            <a:spLocks noChangeShapeType="1"/>
          </p:cNvSpPr>
          <p:nvPr/>
        </p:nvSpPr>
        <p:spPr bwMode="auto">
          <a:xfrm flipV="1">
            <a:off x="4925120" y="3644899"/>
            <a:ext cx="6350" cy="504825"/>
          </a:xfrm>
          <a:prstGeom prst="line">
            <a:avLst/>
          </a:prstGeom>
          <a:noFill/>
          <a:ln w="57150">
            <a:solidFill>
              <a:srgbClr val="0066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18489" name="Line 25"/>
          <p:cNvSpPr>
            <a:spLocks noChangeShapeType="1"/>
          </p:cNvSpPr>
          <p:nvPr/>
        </p:nvSpPr>
        <p:spPr bwMode="auto">
          <a:xfrm flipV="1">
            <a:off x="4931470" y="4652961"/>
            <a:ext cx="0" cy="576237"/>
          </a:xfrm>
          <a:prstGeom prst="line">
            <a:avLst/>
          </a:prstGeom>
          <a:noFill/>
          <a:ln w="57150">
            <a:solidFill>
              <a:srgbClr val="0066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18490" name="Text Box 26"/>
          <p:cNvSpPr txBox="1">
            <a:spLocks noChangeArrowheads="1"/>
          </p:cNvSpPr>
          <p:nvPr/>
        </p:nvSpPr>
        <p:spPr bwMode="auto">
          <a:xfrm>
            <a:off x="556320" y="549275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pic>
        <p:nvPicPr>
          <p:cNvPr id="318495" name="Picture 31" descr="GI 2 H"/>
          <p:cNvPicPr>
            <a:picLocks noChangeAspect="1" noChangeArrowheads="1"/>
          </p:cNvPicPr>
          <p:nvPr/>
        </p:nvPicPr>
        <p:blipFill>
          <a:blip r:embed="rId3">
            <a:lum bright="-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946"/>
          <a:stretch>
            <a:fillRect/>
          </a:stretch>
        </p:blipFill>
        <p:spPr bwMode="auto">
          <a:xfrm>
            <a:off x="827783" y="908050"/>
            <a:ext cx="2801937" cy="5364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8496" name="Rectangle 32"/>
          <p:cNvSpPr>
            <a:spLocks noChangeArrowheads="1"/>
          </p:cNvSpPr>
          <p:nvPr/>
        </p:nvSpPr>
        <p:spPr bwMode="auto">
          <a:xfrm>
            <a:off x="827783" y="981075"/>
            <a:ext cx="1223962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18497" name="Rectangle 33"/>
          <p:cNvSpPr>
            <a:spLocks noChangeArrowheads="1"/>
          </p:cNvSpPr>
          <p:nvPr/>
        </p:nvSpPr>
        <p:spPr bwMode="auto">
          <a:xfrm>
            <a:off x="1835845" y="2133600"/>
            <a:ext cx="863600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18498" name="Rectangle 34"/>
          <p:cNvSpPr>
            <a:spLocks noChangeArrowheads="1"/>
          </p:cNvSpPr>
          <p:nvPr/>
        </p:nvSpPr>
        <p:spPr bwMode="auto">
          <a:xfrm>
            <a:off x="1980308" y="2205038"/>
            <a:ext cx="50323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18499" name="Rectangle 35"/>
          <p:cNvSpPr>
            <a:spLocks noChangeArrowheads="1"/>
          </p:cNvSpPr>
          <p:nvPr/>
        </p:nvSpPr>
        <p:spPr bwMode="auto">
          <a:xfrm>
            <a:off x="3131245" y="2708275"/>
            <a:ext cx="504825" cy="1225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18500" name="Rectangle 36"/>
          <p:cNvSpPr>
            <a:spLocks noChangeArrowheads="1"/>
          </p:cNvSpPr>
          <p:nvPr/>
        </p:nvSpPr>
        <p:spPr bwMode="auto">
          <a:xfrm>
            <a:off x="1835845" y="2924175"/>
            <a:ext cx="647700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18501" name="Rectangle 37"/>
          <p:cNvSpPr>
            <a:spLocks noChangeArrowheads="1"/>
          </p:cNvSpPr>
          <p:nvPr/>
        </p:nvSpPr>
        <p:spPr bwMode="auto">
          <a:xfrm>
            <a:off x="2915345" y="3716338"/>
            <a:ext cx="360363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18502" name="Rectangle 38"/>
          <p:cNvSpPr>
            <a:spLocks noChangeArrowheads="1"/>
          </p:cNvSpPr>
          <p:nvPr/>
        </p:nvSpPr>
        <p:spPr bwMode="auto">
          <a:xfrm>
            <a:off x="3204270" y="4005263"/>
            <a:ext cx="431800" cy="71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18503" name="Rectangle 39"/>
          <p:cNvSpPr>
            <a:spLocks noChangeArrowheads="1"/>
          </p:cNvSpPr>
          <p:nvPr/>
        </p:nvSpPr>
        <p:spPr bwMode="auto">
          <a:xfrm>
            <a:off x="3347145" y="5805488"/>
            <a:ext cx="360363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18507" name="Text Box 43"/>
          <p:cNvSpPr txBox="1">
            <a:spLocks noChangeArrowheads="1"/>
          </p:cNvSpPr>
          <p:nvPr/>
        </p:nvSpPr>
        <p:spPr bwMode="auto">
          <a:xfrm>
            <a:off x="2680395" y="115888"/>
            <a:ext cx="946150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MX" dirty="0">
                <a:effectLst/>
              </a:rPr>
              <a:t>Corteza</a:t>
            </a:r>
          </a:p>
          <a:p>
            <a:r>
              <a:rPr lang="es-MX" dirty="0">
                <a:effectLst/>
              </a:rPr>
              <a:t>tálamo</a:t>
            </a:r>
          </a:p>
        </p:txBody>
      </p:sp>
      <p:sp>
        <p:nvSpPr>
          <p:cNvPr id="318509" name="Freeform 45"/>
          <p:cNvSpPr>
            <a:spLocks/>
          </p:cNvSpPr>
          <p:nvPr/>
        </p:nvSpPr>
        <p:spPr bwMode="auto">
          <a:xfrm>
            <a:off x="2554983" y="620713"/>
            <a:ext cx="720725" cy="647700"/>
          </a:xfrm>
          <a:custGeom>
            <a:avLst/>
            <a:gdLst>
              <a:gd name="T0" fmla="*/ 0 w 242"/>
              <a:gd name="T1" fmla="*/ 317 h 423"/>
              <a:gd name="T2" fmla="*/ 46 w 242"/>
              <a:gd name="T3" fmla="*/ 363 h 423"/>
              <a:gd name="T4" fmla="*/ 136 w 242"/>
              <a:gd name="T5" fmla="*/ 408 h 423"/>
              <a:gd name="T6" fmla="*/ 227 w 242"/>
              <a:gd name="T7" fmla="*/ 272 h 423"/>
              <a:gd name="T8" fmla="*/ 227 w 242"/>
              <a:gd name="T9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2" h="423">
                <a:moveTo>
                  <a:pt x="0" y="317"/>
                </a:moveTo>
                <a:cubicBezTo>
                  <a:pt x="11" y="332"/>
                  <a:pt x="23" y="348"/>
                  <a:pt x="46" y="363"/>
                </a:cubicBezTo>
                <a:cubicBezTo>
                  <a:pt x="69" y="378"/>
                  <a:pt x="106" y="423"/>
                  <a:pt x="136" y="408"/>
                </a:cubicBezTo>
                <a:cubicBezTo>
                  <a:pt x="166" y="393"/>
                  <a:pt x="212" y="340"/>
                  <a:pt x="227" y="272"/>
                </a:cubicBezTo>
                <a:cubicBezTo>
                  <a:pt x="242" y="204"/>
                  <a:pt x="234" y="102"/>
                  <a:pt x="227" y="0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318511" name="Text Box 47"/>
          <p:cNvSpPr txBox="1">
            <a:spLocks noChangeArrowheads="1"/>
          </p:cNvSpPr>
          <p:nvPr/>
        </p:nvSpPr>
        <p:spPr bwMode="auto">
          <a:xfrm>
            <a:off x="1104008" y="1046162"/>
            <a:ext cx="838200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T5-T9</a:t>
            </a:r>
          </a:p>
        </p:txBody>
      </p:sp>
      <p:sp>
        <p:nvSpPr>
          <p:cNvPr id="318513" name="Freeform 49"/>
          <p:cNvSpPr>
            <a:spLocks/>
          </p:cNvSpPr>
          <p:nvPr/>
        </p:nvSpPr>
        <p:spPr bwMode="auto">
          <a:xfrm>
            <a:off x="1104008" y="692150"/>
            <a:ext cx="2063750" cy="4176713"/>
          </a:xfrm>
          <a:custGeom>
            <a:avLst/>
            <a:gdLst>
              <a:gd name="T0" fmla="*/ 552 w 1300"/>
              <a:gd name="T1" fmla="*/ 2631 h 2631"/>
              <a:gd name="T2" fmla="*/ 279 w 1300"/>
              <a:gd name="T3" fmla="*/ 2495 h 2631"/>
              <a:gd name="T4" fmla="*/ 98 w 1300"/>
              <a:gd name="T5" fmla="*/ 2223 h 2631"/>
              <a:gd name="T6" fmla="*/ 325 w 1300"/>
              <a:gd name="T7" fmla="*/ 1905 h 2631"/>
              <a:gd name="T8" fmla="*/ 1005 w 1300"/>
              <a:gd name="T9" fmla="*/ 1679 h 2631"/>
              <a:gd name="T10" fmla="*/ 869 w 1300"/>
              <a:gd name="T11" fmla="*/ 1452 h 2631"/>
              <a:gd name="T12" fmla="*/ 98 w 1300"/>
              <a:gd name="T13" fmla="*/ 1134 h 2631"/>
              <a:gd name="T14" fmla="*/ 279 w 1300"/>
              <a:gd name="T15" fmla="*/ 771 h 2631"/>
              <a:gd name="T16" fmla="*/ 370 w 1300"/>
              <a:gd name="T17" fmla="*/ 681 h 2631"/>
              <a:gd name="T18" fmla="*/ 688 w 1300"/>
              <a:gd name="T19" fmla="*/ 227 h 2631"/>
              <a:gd name="T20" fmla="*/ 869 w 1300"/>
              <a:gd name="T21" fmla="*/ 136 h 2631"/>
              <a:gd name="T22" fmla="*/ 1232 w 1300"/>
              <a:gd name="T23" fmla="*/ 363 h 2631"/>
              <a:gd name="T24" fmla="*/ 1277 w 1300"/>
              <a:gd name="T25" fmla="*/ 0 h 26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0" h="2631">
                <a:moveTo>
                  <a:pt x="552" y="2631"/>
                </a:moveTo>
                <a:cubicBezTo>
                  <a:pt x="453" y="2597"/>
                  <a:pt x="355" y="2563"/>
                  <a:pt x="279" y="2495"/>
                </a:cubicBezTo>
                <a:cubicBezTo>
                  <a:pt x="203" y="2427"/>
                  <a:pt x="90" y="2321"/>
                  <a:pt x="98" y="2223"/>
                </a:cubicBezTo>
                <a:cubicBezTo>
                  <a:pt x="106" y="2125"/>
                  <a:pt x="174" y="1996"/>
                  <a:pt x="325" y="1905"/>
                </a:cubicBezTo>
                <a:cubicBezTo>
                  <a:pt x="476" y="1814"/>
                  <a:pt x="914" y="1754"/>
                  <a:pt x="1005" y="1679"/>
                </a:cubicBezTo>
                <a:cubicBezTo>
                  <a:pt x="1096" y="1604"/>
                  <a:pt x="1020" y="1543"/>
                  <a:pt x="869" y="1452"/>
                </a:cubicBezTo>
                <a:cubicBezTo>
                  <a:pt x="718" y="1361"/>
                  <a:pt x="196" y="1248"/>
                  <a:pt x="98" y="1134"/>
                </a:cubicBezTo>
                <a:cubicBezTo>
                  <a:pt x="0" y="1020"/>
                  <a:pt x="234" y="846"/>
                  <a:pt x="279" y="771"/>
                </a:cubicBezTo>
                <a:cubicBezTo>
                  <a:pt x="324" y="696"/>
                  <a:pt x="302" y="772"/>
                  <a:pt x="370" y="681"/>
                </a:cubicBezTo>
                <a:cubicBezTo>
                  <a:pt x="438" y="590"/>
                  <a:pt x="605" y="318"/>
                  <a:pt x="688" y="227"/>
                </a:cubicBezTo>
                <a:cubicBezTo>
                  <a:pt x="771" y="136"/>
                  <a:pt x="778" y="113"/>
                  <a:pt x="869" y="136"/>
                </a:cubicBezTo>
                <a:cubicBezTo>
                  <a:pt x="960" y="159"/>
                  <a:pt x="1164" y="386"/>
                  <a:pt x="1232" y="363"/>
                </a:cubicBezTo>
                <a:cubicBezTo>
                  <a:pt x="1300" y="340"/>
                  <a:pt x="1288" y="170"/>
                  <a:pt x="1277" y="0"/>
                </a:cubicBezTo>
              </a:path>
            </a:pathLst>
          </a:custGeom>
          <a:noFill/>
          <a:ln w="38100" cap="flat" cmpd="sng">
            <a:solidFill>
              <a:srgbClr val="339933"/>
            </a:solidFill>
            <a:prstDash val="solid"/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35" name="Text Box 5"/>
          <p:cNvSpPr txBox="1">
            <a:spLocks noChangeArrowheads="1"/>
          </p:cNvSpPr>
          <p:nvPr/>
        </p:nvSpPr>
        <p:spPr bwMode="auto">
          <a:xfrm>
            <a:off x="84138" y="655399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36" name="Text Box 4"/>
          <p:cNvSpPr txBox="1">
            <a:spLocks noChangeArrowheads="1"/>
          </p:cNvSpPr>
          <p:nvPr/>
        </p:nvSpPr>
        <p:spPr bwMode="auto">
          <a:xfrm>
            <a:off x="6209643" y="359757"/>
            <a:ext cx="2526654" cy="369332"/>
          </a:xfrm>
          <a:prstGeom prst="rect">
            <a:avLst/>
          </a:prstGeom>
          <a:solidFill>
            <a:srgbClr val="7BC3C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dirty="0">
                <a:effectLst/>
              </a:rPr>
              <a:t>IV. </a:t>
            </a:r>
            <a:r>
              <a:rPr lang="es-ES" sz="1800" dirty="0" smtClean="0">
                <a:effectLst/>
              </a:rPr>
              <a:t>ALTERACIONES</a:t>
            </a:r>
            <a:endParaRPr lang="es-ES" sz="1800" dirty="0">
              <a:effectLst/>
            </a:endParaRPr>
          </a:p>
        </p:txBody>
      </p:sp>
      <p:sp>
        <p:nvSpPr>
          <p:cNvPr id="37" name="Text Box 20"/>
          <p:cNvSpPr txBox="1">
            <a:spLocks noChangeArrowheads="1"/>
          </p:cNvSpPr>
          <p:nvPr/>
        </p:nvSpPr>
        <p:spPr bwMode="auto">
          <a:xfrm>
            <a:off x="7157047" y="5252403"/>
            <a:ext cx="1487908" cy="1015663"/>
          </a:xfrm>
          <a:prstGeom prst="rect">
            <a:avLst/>
          </a:prstGeom>
          <a:solidFill>
            <a:srgbClr val="FFC5D8"/>
          </a:solidFill>
          <a:ln w="28575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¡</a:t>
            </a:r>
            <a:r>
              <a:rPr lang="es-ES" sz="2000" b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Puede ser </a:t>
            </a:r>
          </a:p>
          <a:p>
            <a:pPr algn="l"/>
            <a:r>
              <a:rPr lang="es-ES" sz="2000" b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dolor </a:t>
            </a:r>
          </a:p>
          <a:p>
            <a:pPr algn="l"/>
            <a:r>
              <a:rPr lang="es-ES" sz="2000" b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coronario</a:t>
            </a:r>
            <a:r>
              <a:rPr lang="es-ES" sz="20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!!</a:t>
            </a:r>
          </a:p>
        </p:txBody>
      </p:sp>
      <p:sp>
        <p:nvSpPr>
          <p:cNvPr id="2" name="Rectángulo 1"/>
          <p:cNvSpPr/>
          <p:nvPr/>
        </p:nvSpPr>
        <p:spPr>
          <a:xfrm>
            <a:off x="6278780" y="5560180"/>
            <a:ext cx="9220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000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¡Ojo!! </a:t>
            </a:r>
            <a:endParaRPr lang="es-MX" sz="2000" dirty="0">
              <a:solidFill>
                <a:srgbClr val="C00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2000"/>
                                        <p:tgtEl>
                                          <p:spTgt spid="318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8473" grpId="0" animBg="1"/>
      <p:bldP spid="318474" grpId="0" animBg="1"/>
      <p:bldP spid="318476" grpId="0"/>
      <p:bldP spid="318477" grpId="0"/>
      <p:bldP spid="318478" grpId="0"/>
      <p:bldP spid="318479" grpId="0"/>
      <p:bldP spid="318480" grpId="0"/>
      <p:bldP spid="318481" grpId="0"/>
      <p:bldP spid="318482" grpId="0"/>
      <p:bldP spid="318483" grpId="0"/>
      <p:bldP spid="318484" grpId="0" animBg="1"/>
      <p:bldP spid="318486" grpId="0" animBg="1"/>
      <p:bldP spid="318487" grpId="0" animBg="1"/>
      <p:bldP spid="318488" grpId="0" animBg="1"/>
      <p:bldP spid="318489" grpId="0" animBg="1"/>
      <p:bldP spid="318496" grpId="0" animBg="1"/>
      <p:bldP spid="318497" grpId="0" animBg="1"/>
      <p:bldP spid="318498" grpId="0" animBg="1"/>
      <p:bldP spid="318499" grpId="0" animBg="1"/>
      <p:bldP spid="318500" grpId="0" animBg="1"/>
      <p:bldP spid="318501" grpId="0" animBg="1"/>
      <p:bldP spid="318502" grpId="0" animBg="1"/>
      <p:bldP spid="318503" grpId="0" animBg="1"/>
      <p:bldP spid="318507" grpId="0" animBg="1"/>
      <p:bldP spid="318509" grpId="0" animBg="1"/>
      <p:bldP spid="318511" grpId="0" animBg="1"/>
      <p:bldP spid="318513" grpId="0" animBg="1"/>
      <p:bldP spid="37" grpId="0" animBg="1"/>
      <p:bldP spid="2" grpId="0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ChangeArrowheads="1"/>
          </p:cNvSpPr>
          <p:nvPr/>
        </p:nvSpPr>
        <p:spPr bwMode="auto">
          <a:xfrm>
            <a:off x="1042988" y="0"/>
            <a:ext cx="3529012" cy="620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93891" name="Text Box 3"/>
          <p:cNvSpPr txBox="1">
            <a:spLocks noChangeArrowheads="1"/>
          </p:cNvSpPr>
          <p:nvPr/>
        </p:nvSpPr>
        <p:spPr bwMode="auto">
          <a:xfrm>
            <a:off x="6383672" y="877942"/>
            <a:ext cx="2306444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2000" b="0" dirty="0" smtClean="0"/>
              <a:t>5. Déficit Factor </a:t>
            </a:r>
          </a:p>
          <a:p>
            <a:r>
              <a:rPr lang="es-ES" sz="2000" b="0" dirty="0" smtClean="0"/>
              <a:t>Intrínseco</a:t>
            </a:r>
            <a:endParaRPr lang="es-ES" sz="2000" b="0" dirty="0"/>
          </a:p>
        </p:txBody>
      </p:sp>
      <p:sp>
        <p:nvSpPr>
          <p:cNvPr id="293893" name="Text Box 5"/>
          <p:cNvSpPr txBox="1">
            <a:spLocks noChangeArrowheads="1"/>
          </p:cNvSpPr>
          <p:nvPr/>
        </p:nvSpPr>
        <p:spPr bwMode="auto">
          <a:xfrm>
            <a:off x="1953838" y="908720"/>
            <a:ext cx="2720617" cy="1354217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800" b="0" dirty="0">
                <a:solidFill>
                  <a:srgbClr val="C00000"/>
                </a:solidFill>
                <a:effectLst/>
              </a:rPr>
              <a:t>*</a:t>
            </a:r>
            <a:r>
              <a:rPr lang="es-MX" sz="1800" b="0" dirty="0">
                <a:effectLst/>
              </a:rPr>
              <a:t> Gastrectomía</a:t>
            </a:r>
          </a:p>
          <a:p>
            <a:pPr algn="l"/>
            <a:endParaRPr lang="es-MX" sz="1000" b="0" dirty="0">
              <a:effectLst/>
            </a:endParaRPr>
          </a:p>
          <a:p>
            <a:pPr algn="l"/>
            <a:r>
              <a:rPr lang="es-MX" sz="1800" b="0" dirty="0" smtClean="0">
                <a:solidFill>
                  <a:srgbClr val="C00000"/>
                </a:solidFill>
                <a:effectLst/>
              </a:rPr>
              <a:t>*</a:t>
            </a:r>
            <a:r>
              <a:rPr lang="es-MX" sz="1800" b="0" dirty="0" smtClean="0">
                <a:effectLst/>
              </a:rPr>
              <a:t> Gastritis Autoinmune </a:t>
            </a:r>
          </a:p>
          <a:p>
            <a:pPr algn="l"/>
            <a:r>
              <a:rPr lang="es-MX" sz="1800" b="0" dirty="0" smtClean="0">
                <a:effectLst/>
              </a:rPr>
              <a:t>   c</a:t>
            </a:r>
            <a:r>
              <a:rPr lang="es-MX" sz="1800" b="0" dirty="0">
                <a:effectLst/>
              </a:rPr>
              <a:t>. Parietales </a:t>
            </a:r>
          </a:p>
          <a:p>
            <a:pPr algn="l"/>
            <a:r>
              <a:rPr lang="es-MX" sz="1800" b="0" dirty="0" smtClean="0">
                <a:effectLst/>
              </a:rPr>
              <a:t>   (</a:t>
            </a:r>
            <a:r>
              <a:rPr lang="es-MX" sz="1800" b="0" dirty="0">
                <a:effectLst/>
              </a:rPr>
              <a:t>Anemia perniciosa)</a:t>
            </a:r>
          </a:p>
        </p:txBody>
      </p:sp>
      <p:sp>
        <p:nvSpPr>
          <p:cNvPr id="293894" name="Line 6"/>
          <p:cNvSpPr>
            <a:spLocks noChangeShapeType="1"/>
          </p:cNvSpPr>
          <p:nvPr/>
        </p:nvSpPr>
        <p:spPr bwMode="auto">
          <a:xfrm>
            <a:off x="3289300" y="2290450"/>
            <a:ext cx="0" cy="4318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3895" name="Text Box 7"/>
          <p:cNvSpPr txBox="1">
            <a:spLocks noChangeArrowheads="1"/>
          </p:cNvSpPr>
          <p:nvPr/>
        </p:nvSpPr>
        <p:spPr bwMode="auto">
          <a:xfrm>
            <a:off x="2135779" y="2768406"/>
            <a:ext cx="2307042" cy="461665"/>
          </a:xfrm>
          <a:prstGeom prst="rect">
            <a:avLst/>
          </a:prstGeom>
          <a:solidFill>
            <a:srgbClr val="FDB5C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127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MX" sz="2400" b="0" dirty="0">
                <a:effectLst/>
              </a:rPr>
              <a:t>Disminución </a:t>
            </a:r>
            <a:r>
              <a:rPr lang="es-MX" sz="2400" b="0" dirty="0" smtClean="0">
                <a:effectLst/>
              </a:rPr>
              <a:t>FI</a:t>
            </a:r>
            <a:endParaRPr lang="es-MX" sz="2400" b="0" dirty="0">
              <a:effectLst/>
            </a:endParaRPr>
          </a:p>
        </p:txBody>
      </p:sp>
      <p:sp>
        <p:nvSpPr>
          <p:cNvPr id="293896" name="Line 8"/>
          <p:cNvSpPr>
            <a:spLocks noChangeShapeType="1"/>
          </p:cNvSpPr>
          <p:nvPr/>
        </p:nvSpPr>
        <p:spPr bwMode="auto">
          <a:xfrm>
            <a:off x="3289300" y="3227075"/>
            <a:ext cx="0" cy="4318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3898" name="Line 10"/>
          <p:cNvSpPr>
            <a:spLocks noChangeShapeType="1"/>
          </p:cNvSpPr>
          <p:nvPr/>
        </p:nvSpPr>
        <p:spPr bwMode="auto">
          <a:xfrm flipH="1">
            <a:off x="3289300" y="4335819"/>
            <a:ext cx="794" cy="6191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3899" name="Text Box 11"/>
          <p:cNvSpPr txBox="1">
            <a:spLocks noChangeArrowheads="1"/>
          </p:cNvSpPr>
          <p:nvPr/>
        </p:nvSpPr>
        <p:spPr bwMode="auto">
          <a:xfrm>
            <a:off x="1745440" y="5048190"/>
            <a:ext cx="3089307" cy="83099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MX" sz="2400" b="0" dirty="0">
                <a:effectLst/>
              </a:rPr>
              <a:t>ANEMIA </a:t>
            </a:r>
            <a:endParaRPr lang="es-MX" sz="2400" b="0" dirty="0" smtClean="0">
              <a:effectLst/>
            </a:endParaRPr>
          </a:p>
          <a:p>
            <a:r>
              <a:rPr lang="es-MX" sz="2400" b="0" dirty="0" smtClean="0">
                <a:effectLst/>
              </a:rPr>
              <a:t>MEGALOBLÁSTICA</a:t>
            </a:r>
            <a:endParaRPr lang="es-MX" sz="2400" b="0" dirty="0">
              <a:effectLst/>
            </a:endParaRPr>
          </a:p>
        </p:txBody>
      </p:sp>
      <p:sp>
        <p:nvSpPr>
          <p:cNvPr id="293900" name="Text Box 12"/>
          <p:cNvSpPr txBox="1">
            <a:spLocks noChangeArrowheads="1"/>
          </p:cNvSpPr>
          <p:nvPr/>
        </p:nvSpPr>
        <p:spPr bwMode="auto">
          <a:xfrm>
            <a:off x="5867400" y="2820988"/>
            <a:ext cx="2652713" cy="1216025"/>
          </a:xfrm>
          <a:prstGeom prst="rect">
            <a:avLst/>
          </a:prstGeom>
          <a:solidFill>
            <a:srgbClr val="FFC1C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2400" b="0">
                <a:effectLst/>
              </a:rPr>
              <a:t>Aclorhidria</a:t>
            </a:r>
          </a:p>
          <a:p>
            <a:r>
              <a:rPr lang="es-ES" sz="2400" b="0">
                <a:effectLst/>
              </a:rPr>
              <a:t>Hipergastrinemia</a:t>
            </a:r>
          </a:p>
          <a:p>
            <a:r>
              <a:rPr lang="es-ES" sz="2400" b="0">
                <a:effectLst/>
              </a:rPr>
              <a:t>Anemia</a:t>
            </a:r>
          </a:p>
        </p:txBody>
      </p:sp>
      <p:sp>
        <p:nvSpPr>
          <p:cNvPr id="293902" name="Text Box 14"/>
          <p:cNvSpPr txBox="1">
            <a:spLocks noChangeArrowheads="1"/>
          </p:cNvSpPr>
          <p:nvPr/>
        </p:nvSpPr>
        <p:spPr bwMode="auto">
          <a:xfrm>
            <a:off x="5917604" y="4123947"/>
            <a:ext cx="255230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s-ES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2000" b="0" dirty="0">
                <a:effectLst/>
              </a:rPr>
              <a:t>¿Por qué aumenta </a:t>
            </a:r>
          </a:p>
          <a:p>
            <a:r>
              <a:rPr lang="es-ES" sz="2000" b="0" dirty="0">
                <a:effectLst/>
              </a:rPr>
              <a:t>la gastrina?</a:t>
            </a:r>
          </a:p>
        </p:txBody>
      </p:sp>
      <p:sp>
        <p:nvSpPr>
          <p:cNvPr id="293905" name="Text Box 17"/>
          <p:cNvSpPr txBox="1">
            <a:spLocks noChangeArrowheads="1"/>
          </p:cNvSpPr>
          <p:nvPr/>
        </p:nvSpPr>
        <p:spPr bwMode="auto">
          <a:xfrm>
            <a:off x="323528" y="322006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56796" dir="15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6163462" y="434047"/>
            <a:ext cx="2526654" cy="369332"/>
          </a:xfrm>
          <a:prstGeom prst="rect">
            <a:avLst/>
          </a:prstGeom>
          <a:solidFill>
            <a:srgbClr val="7BC3C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dirty="0">
                <a:effectLst/>
              </a:rPr>
              <a:t>IV. </a:t>
            </a:r>
            <a:r>
              <a:rPr lang="es-ES" sz="1800" dirty="0" smtClean="0">
                <a:effectLst/>
              </a:rPr>
              <a:t>ALTERACIONES</a:t>
            </a:r>
            <a:endParaRPr lang="es-ES" sz="1800" dirty="0">
              <a:effectLst/>
            </a:endParaRPr>
          </a:p>
        </p:txBody>
      </p:sp>
      <p:sp>
        <p:nvSpPr>
          <p:cNvPr id="293897" name="Text Box 9"/>
          <p:cNvSpPr txBox="1">
            <a:spLocks noChangeArrowheads="1"/>
          </p:cNvSpPr>
          <p:nvPr/>
        </p:nvSpPr>
        <p:spPr bwMode="auto">
          <a:xfrm>
            <a:off x="1992478" y="3682784"/>
            <a:ext cx="2598788" cy="646331"/>
          </a:xfrm>
          <a:prstGeom prst="rect">
            <a:avLst/>
          </a:prstGeom>
          <a:solidFill>
            <a:srgbClr val="FDB5C6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MX" sz="1800" b="0" dirty="0"/>
              <a:t>Disminución absorción </a:t>
            </a:r>
            <a:endParaRPr lang="es-MX" sz="1800" b="0" dirty="0" smtClean="0"/>
          </a:p>
          <a:p>
            <a:r>
              <a:rPr lang="es-MX" sz="1800" b="0" dirty="0" err="1" smtClean="0"/>
              <a:t>Vit</a:t>
            </a:r>
            <a:r>
              <a:rPr lang="es-MX" sz="1800" b="0" dirty="0" smtClean="0"/>
              <a:t> </a:t>
            </a:r>
            <a:r>
              <a:rPr lang="es-MX" sz="1800" b="0" dirty="0"/>
              <a:t>B12 íleon</a:t>
            </a: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293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939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939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3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3893" grpId="0" animBg="1"/>
      <p:bldP spid="293894" grpId="0" animBg="1"/>
      <p:bldP spid="293895" grpId="0" animBg="1"/>
      <p:bldP spid="293896" grpId="0" animBg="1"/>
      <p:bldP spid="293898" grpId="0" animBg="1"/>
      <p:bldP spid="293899" grpId="0" animBg="1"/>
      <p:bldP spid="293900" grpId="0" animBg="1"/>
      <p:bldP spid="293902" grpId="0"/>
      <p:bldP spid="293897" grpId="0" animBg="1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914" name="Picture 2" descr="anemia megaloblastica deficit Vit b12 gastrectomi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18" t="5277" r="1885" b="3355"/>
          <a:stretch/>
        </p:blipFill>
        <p:spPr bwMode="auto">
          <a:xfrm>
            <a:off x="971600" y="1841500"/>
            <a:ext cx="7164571" cy="324326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294915" name="Text Box 3"/>
          <p:cNvSpPr txBox="1">
            <a:spLocks noChangeArrowheads="1"/>
          </p:cNvSpPr>
          <p:nvPr/>
        </p:nvSpPr>
        <p:spPr bwMode="auto">
          <a:xfrm>
            <a:off x="4743683" y="5084763"/>
            <a:ext cx="25781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>
                <a:effectLst/>
              </a:rPr>
              <a:t>Anemia megaloblástica</a:t>
            </a:r>
          </a:p>
        </p:txBody>
      </p:sp>
      <p:sp>
        <p:nvSpPr>
          <p:cNvPr id="294916" name="Text Box 4"/>
          <p:cNvSpPr txBox="1">
            <a:spLocks noChangeArrowheads="1"/>
          </p:cNvSpPr>
          <p:nvPr/>
        </p:nvSpPr>
        <p:spPr bwMode="auto">
          <a:xfrm>
            <a:off x="945953" y="5084763"/>
            <a:ext cx="2728632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 dirty="0">
                <a:effectLst/>
              </a:rPr>
              <a:t>Déficit Vitamina B12 </a:t>
            </a:r>
          </a:p>
          <a:p>
            <a:r>
              <a:rPr lang="es-ES_tradnl" sz="1800" b="0" dirty="0" err="1">
                <a:effectLst/>
              </a:rPr>
              <a:t>postgastrectomía</a:t>
            </a:r>
            <a:endParaRPr lang="es-ES_tradnl" sz="1800" b="0" dirty="0">
              <a:effectLst/>
            </a:endParaRPr>
          </a:p>
          <a:p>
            <a:r>
              <a:rPr lang="es-ES_tradnl" b="0" dirty="0" smtClean="0">
                <a:effectLst/>
              </a:rPr>
              <a:t>Glositis. Lengua </a:t>
            </a:r>
            <a:r>
              <a:rPr lang="es-ES_tradnl" b="0" dirty="0" err="1" smtClean="0">
                <a:effectLst/>
              </a:rPr>
              <a:t>depapilada</a:t>
            </a:r>
            <a:endParaRPr lang="es-ES_tradnl" b="0" dirty="0">
              <a:effectLst/>
            </a:endParaRPr>
          </a:p>
        </p:txBody>
      </p:sp>
      <p:sp>
        <p:nvSpPr>
          <p:cNvPr id="294917" name="Rectangle 5"/>
          <p:cNvSpPr>
            <a:spLocks noChangeArrowheads="1"/>
          </p:cNvSpPr>
          <p:nvPr/>
        </p:nvSpPr>
        <p:spPr bwMode="auto">
          <a:xfrm>
            <a:off x="4255412" y="5403056"/>
            <a:ext cx="389731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b="0">
                <a:effectLst/>
              </a:rPr>
              <a:t>http://content.nejm.org/cgi/content/full/360/6/e8</a:t>
            </a: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6714332" y="862707"/>
            <a:ext cx="1957876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b="0" dirty="0" smtClean="0"/>
              <a:t>5. </a:t>
            </a:r>
            <a:r>
              <a:rPr lang="es-ES" sz="1800" b="0" dirty="0" smtClean="0"/>
              <a:t>Déficit Factor </a:t>
            </a:r>
          </a:p>
          <a:p>
            <a:r>
              <a:rPr lang="es-ES" sz="1800" b="0" dirty="0" smtClean="0"/>
              <a:t>Intrínseco</a:t>
            </a:r>
            <a:endParaRPr lang="es-ES" sz="1800" b="0" dirty="0"/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6413186" y="426150"/>
            <a:ext cx="2271776" cy="338554"/>
          </a:xfrm>
          <a:prstGeom prst="rect">
            <a:avLst/>
          </a:prstGeom>
          <a:solidFill>
            <a:srgbClr val="7BC3C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dirty="0">
                <a:effectLst/>
              </a:rPr>
              <a:t>IV. </a:t>
            </a:r>
            <a:r>
              <a:rPr lang="es-ES" dirty="0" smtClean="0">
                <a:effectLst/>
              </a:rPr>
              <a:t>ALTERACIONES</a:t>
            </a:r>
            <a:endParaRPr lang="es-ES" dirty="0">
              <a:effectLst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879171" y="1292375"/>
            <a:ext cx="2108269" cy="461665"/>
          </a:xfrm>
          <a:prstGeom prst="rect">
            <a:avLst/>
          </a:prstGeom>
          <a:solidFill>
            <a:schemeClr val="accent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b="0" dirty="0" smtClean="0">
                <a:effectLst/>
              </a:rPr>
              <a:t>Gastrectomía</a:t>
            </a:r>
            <a:endParaRPr lang="es-VE" sz="2400" b="0" dirty="0">
              <a:effectLst/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6516216" y="692696"/>
            <a:ext cx="2389924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dirty="0" smtClean="0">
                <a:effectLst/>
              </a:rPr>
              <a:t>5. </a:t>
            </a:r>
            <a:r>
              <a:rPr lang="es-ES" sz="1800" dirty="0" smtClean="0">
                <a:effectLst/>
              </a:rPr>
              <a:t>Déficit Factor </a:t>
            </a:r>
          </a:p>
          <a:p>
            <a:r>
              <a:rPr lang="es-ES" sz="1800" dirty="0" smtClean="0">
                <a:effectLst/>
              </a:rPr>
              <a:t>Intrínseco</a:t>
            </a:r>
            <a:endParaRPr lang="es-ES" sz="1800" dirty="0">
              <a:effectLst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637038" y="265691"/>
            <a:ext cx="2271776" cy="338554"/>
          </a:xfrm>
          <a:prstGeom prst="rect">
            <a:avLst/>
          </a:prstGeom>
          <a:solidFill>
            <a:srgbClr val="7BC3C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dirty="0">
                <a:effectLst/>
              </a:rPr>
              <a:t>IV. </a:t>
            </a:r>
            <a:r>
              <a:rPr lang="es-ES" dirty="0" smtClean="0">
                <a:effectLst/>
              </a:rPr>
              <a:t>ALTERACIONES</a:t>
            </a:r>
            <a:endParaRPr lang="es-ES" dirty="0">
              <a:effectLst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203620" y="678321"/>
            <a:ext cx="2326278" cy="892552"/>
          </a:xfrm>
          <a:prstGeom prst="rect">
            <a:avLst/>
          </a:prstGeom>
          <a:solidFill>
            <a:schemeClr val="accent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b="0" dirty="0" smtClean="0">
                <a:effectLst/>
              </a:rPr>
              <a:t>Anemia Perniciosa</a:t>
            </a:r>
          </a:p>
          <a:p>
            <a:r>
              <a:rPr lang="es-VE" b="0" dirty="0" smtClean="0">
                <a:effectLst/>
              </a:rPr>
              <a:t>Gastritis atrófica </a:t>
            </a:r>
          </a:p>
          <a:p>
            <a:r>
              <a:rPr lang="es-VE" b="0" dirty="0" smtClean="0">
                <a:effectLst/>
              </a:rPr>
              <a:t>Autoinmune</a:t>
            </a:r>
            <a:endParaRPr lang="es-VE" b="0" dirty="0">
              <a:effectLst/>
            </a:endParaRPr>
          </a:p>
        </p:txBody>
      </p:sp>
      <p:sp>
        <p:nvSpPr>
          <p:cNvPr id="32" name="Rectángulo 31"/>
          <p:cNvSpPr/>
          <p:nvPr/>
        </p:nvSpPr>
        <p:spPr>
          <a:xfrm>
            <a:off x="255333" y="6291560"/>
            <a:ext cx="43670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1200" b="0" dirty="0">
                <a:effectLst/>
                <a:latin typeface="OTNEJMScalaSansLFCap"/>
              </a:rPr>
              <a:t>H. F. Bunn. </a:t>
            </a:r>
            <a:r>
              <a:rPr lang="en-US" sz="1200" b="0" i="1" dirty="0" smtClean="0">
                <a:effectLst/>
                <a:latin typeface="OTNEJMScalaSansLFCap"/>
              </a:rPr>
              <a:t>Vitamin </a:t>
            </a:r>
            <a:r>
              <a:rPr lang="en-US" sz="1200" b="0" i="1" dirty="0">
                <a:effectLst/>
                <a:latin typeface="OTNEJMScalaSansLFCap"/>
              </a:rPr>
              <a:t>B12 and Pernicious Anemia — The Dawn</a:t>
            </a:r>
          </a:p>
          <a:p>
            <a:pPr algn="l"/>
            <a:r>
              <a:rPr lang="en-US" sz="1200" b="0" i="1" dirty="0">
                <a:effectLst/>
                <a:latin typeface="OTNEJMScalaSansLFCap"/>
              </a:rPr>
              <a:t>of Molecular </a:t>
            </a:r>
            <a:r>
              <a:rPr lang="en-US" sz="1200" b="0" i="1" dirty="0" smtClean="0">
                <a:effectLst/>
                <a:latin typeface="OTNEJMScalaSansLFCap"/>
              </a:rPr>
              <a:t>Medicine. </a:t>
            </a:r>
            <a:r>
              <a:rPr lang="en-US" sz="1200" b="0" dirty="0" smtClean="0">
                <a:effectLst/>
                <a:latin typeface="OTNEJMScalaSansLFCap"/>
              </a:rPr>
              <a:t>N</a:t>
            </a:r>
            <a:r>
              <a:rPr lang="en-US" sz="1200" b="0" i="1" dirty="0" smtClean="0">
                <a:effectLst/>
                <a:latin typeface="OTNEJMScalaSansLFCap"/>
              </a:rPr>
              <a:t> </a:t>
            </a:r>
            <a:r>
              <a:rPr lang="es-VE" sz="1200" b="0" dirty="0" err="1" smtClean="0">
                <a:effectLst/>
                <a:latin typeface="OTNEJMScalaSansLFCap"/>
              </a:rPr>
              <a:t>Engl</a:t>
            </a:r>
            <a:r>
              <a:rPr lang="es-VE" sz="1200" b="0" dirty="0" smtClean="0">
                <a:effectLst/>
                <a:latin typeface="OTNEJMScalaSansLFCap"/>
              </a:rPr>
              <a:t> J </a:t>
            </a:r>
            <a:r>
              <a:rPr lang="es-VE" sz="1200" b="0" dirty="0" err="1" smtClean="0">
                <a:effectLst/>
                <a:latin typeface="OTNEJMScalaSansLFCap"/>
              </a:rPr>
              <a:t>Med</a:t>
            </a:r>
            <a:r>
              <a:rPr lang="es-VE" sz="1200" b="0" dirty="0" smtClean="0">
                <a:effectLst/>
                <a:latin typeface="OTNEJMScalaSansLFCap"/>
              </a:rPr>
              <a:t> 2014; </a:t>
            </a:r>
            <a:r>
              <a:rPr lang="es-VE" sz="1200" b="0" dirty="0" smtClean="0">
                <a:effectLst/>
                <a:latin typeface="OTNEJMScalaSansOSF"/>
              </a:rPr>
              <a:t>370: 373-376</a:t>
            </a:r>
            <a:endParaRPr lang="es-VE" sz="1200" dirty="0">
              <a:effectLst/>
            </a:endParaRP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620" y="1700809"/>
            <a:ext cx="3203153" cy="143140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661" y="3362092"/>
            <a:ext cx="3156111" cy="1601619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9" name="Imagen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3195" y="1509340"/>
            <a:ext cx="2796538" cy="1936764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29" name="Imagen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72766" y="1486959"/>
            <a:ext cx="2453636" cy="1942041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30" name="Imagen 2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64895" y="4481062"/>
            <a:ext cx="2268016" cy="1753376"/>
          </a:xfrm>
          <a:prstGeom prst="rect">
            <a:avLst/>
          </a:prstGeom>
        </p:spPr>
      </p:pic>
      <p:sp>
        <p:nvSpPr>
          <p:cNvPr id="33" name="CuadroTexto 32"/>
          <p:cNvSpPr txBox="1"/>
          <p:nvPr/>
        </p:nvSpPr>
        <p:spPr>
          <a:xfrm>
            <a:off x="250661" y="5093647"/>
            <a:ext cx="3081293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s-VE" sz="2000" b="0" dirty="0" smtClean="0"/>
              <a:t>Anemia</a:t>
            </a:r>
            <a:r>
              <a:rPr lang="es-VE" sz="1800" b="0" dirty="0" smtClean="0"/>
              <a:t> </a:t>
            </a:r>
          </a:p>
          <a:p>
            <a:pPr algn="l"/>
            <a:r>
              <a:rPr lang="es-VE" b="0" dirty="0" smtClean="0"/>
              <a:t>Neutrófilos </a:t>
            </a:r>
            <a:r>
              <a:rPr lang="es-VE" b="0" dirty="0" err="1" smtClean="0"/>
              <a:t>hipersegmentados</a:t>
            </a:r>
            <a:endParaRPr lang="es-VE" b="0" dirty="0" smtClean="0"/>
          </a:p>
          <a:p>
            <a:pPr algn="l"/>
            <a:r>
              <a:rPr lang="es-VE" b="0" dirty="0" smtClean="0"/>
              <a:t>Maduración </a:t>
            </a:r>
            <a:r>
              <a:rPr lang="es-VE" b="0" dirty="0" err="1" smtClean="0"/>
              <a:t>megaloblástica</a:t>
            </a:r>
            <a:endParaRPr lang="es-VE" b="0" dirty="0" smtClean="0"/>
          </a:p>
        </p:txBody>
      </p:sp>
      <p:sp>
        <p:nvSpPr>
          <p:cNvPr id="38" name="CuadroTexto 37"/>
          <p:cNvSpPr txBox="1"/>
          <p:nvPr/>
        </p:nvSpPr>
        <p:spPr>
          <a:xfrm>
            <a:off x="3493551" y="3446104"/>
            <a:ext cx="2161169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s-VE" sz="2000" b="0" dirty="0" smtClean="0"/>
              <a:t>Lengua dolorosa </a:t>
            </a:r>
          </a:p>
          <a:p>
            <a:pPr algn="l"/>
            <a:r>
              <a:rPr lang="es-VE" b="0" dirty="0" smtClean="0"/>
              <a:t>Glositis atrófica</a:t>
            </a:r>
          </a:p>
          <a:p>
            <a:pPr algn="l"/>
            <a:r>
              <a:rPr lang="es-VE" b="0" dirty="0" smtClean="0"/>
              <a:t>Pérdida de papilas</a:t>
            </a:r>
          </a:p>
        </p:txBody>
      </p:sp>
      <p:sp>
        <p:nvSpPr>
          <p:cNvPr id="39" name="CuadroTexto 38"/>
          <p:cNvSpPr txBox="1"/>
          <p:nvPr/>
        </p:nvSpPr>
        <p:spPr>
          <a:xfrm>
            <a:off x="6369733" y="3467587"/>
            <a:ext cx="271741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s-VE" sz="2000" dirty="0" smtClean="0">
                <a:effectLst/>
              </a:rPr>
              <a:t>Gastritis autoinmune</a:t>
            </a:r>
            <a:endParaRPr lang="es-VE" dirty="0" smtClean="0">
              <a:effectLst/>
            </a:endParaRPr>
          </a:p>
          <a:p>
            <a:pPr algn="l"/>
            <a:r>
              <a:rPr lang="es-VE" b="0" dirty="0" smtClean="0"/>
              <a:t>Atrofia C. parietales</a:t>
            </a:r>
          </a:p>
          <a:p>
            <a:pPr algn="l"/>
            <a:r>
              <a:rPr lang="es-VE" b="0" dirty="0" smtClean="0"/>
              <a:t>Aclorhidria</a:t>
            </a:r>
          </a:p>
          <a:p>
            <a:pPr algn="l"/>
            <a:r>
              <a:rPr lang="es-VE" b="0" dirty="0" smtClean="0"/>
              <a:t>Factor intrínseco  </a:t>
            </a:r>
          </a:p>
          <a:p>
            <a:pPr algn="l"/>
            <a:r>
              <a:rPr lang="es-VE" b="0" dirty="0" smtClean="0"/>
              <a:t>disminuido</a:t>
            </a:r>
          </a:p>
        </p:txBody>
      </p:sp>
      <p:sp>
        <p:nvSpPr>
          <p:cNvPr id="40" name="CuadroTexto 39"/>
          <p:cNvSpPr txBox="1"/>
          <p:nvPr/>
        </p:nvSpPr>
        <p:spPr>
          <a:xfrm>
            <a:off x="6354727" y="4906546"/>
            <a:ext cx="241284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s-VE" sz="2000" b="0" dirty="0" smtClean="0"/>
              <a:t>Adormecimiento y </a:t>
            </a:r>
          </a:p>
          <a:p>
            <a:pPr algn="l"/>
            <a:r>
              <a:rPr lang="es-VE" sz="2000" b="0" dirty="0" smtClean="0"/>
              <a:t>Ataxia</a:t>
            </a:r>
          </a:p>
          <a:p>
            <a:pPr algn="l"/>
            <a:r>
              <a:rPr lang="es-VE" b="0" dirty="0" err="1" smtClean="0"/>
              <a:t>Desmilinización</a:t>
            </a:r>
            <a:endParaRPr lang="es-VE" b="0" dirty="0" smtClean="0"/>
          </a:p>
          <a:p>
            <a:pPr algn="l"/>
            <a:r>
              <a:rPr lang="es-VE" b="0" dirty="0" smtClean="0"/>
              <a:t>Columnas laterales y </a:t>
            </a:r>
          </a:p>
          <a:p>
            <a:pPr algn="l"/>
            <a:r>
              <a:rPr lang="es-VE" b="0" dirty="0" smtClean="0"/>
              <a:t>posteriores</a:t>
            </a:r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216843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o 5"/>
          <p:cNvGrpSpPr/>
          <p:nvPr/>
        </p:nvGrpSpPr>
        <p:grpSpPr>
          <a:xfrm>
            <a:off x="0" y="0"/>
            <a:ext cx="6084863" cy="6768915"/>
            <a:chOff x="1373313" y="0"/>
            <a:chExt cx="6403232" cy="7389603"/>
          </a:xfrm>
        </p:grpSpPr>
        <p:pic>
          <p:nvPicPr>
            <p:cNvPr id="2" name="Imagen 1"/>
            <p:cNvPicPr>
              <a:picLocks noChangeAspect="1"/>
            </p:cNvPicPr>
            <p:nvPr/>
          </p:nvPicPr>
          <p:blipFill>
            <a:blip r:embed="rId2">
              <a:lum/>
            </a:blip>
            <a:stretch>
              <a:fillRect/>
            </a:stretch>
          </p:blipFill>
          <p:spPr>
            <a:xfrm>
              <a:off x="5076058" y="0"/>
              <a:ext cx="2700487" cy="5301208"/>
            </a:xfrm>
            <a:prstGeom prst="rect">
              <a:avLst/>
            </a:prstGeom>
          </p:spPr>
        </p:pic>
        <p:pic>
          <p:nvPicPr>
            <p:cNvPr id="3" name="Imagen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41527" y="5265360"/>
              <a:ext cx="2635017" cy="2124242"/>
            </a:xfrm>
            <a:prstGeom prst="rect">
              <a:avLst/>
            </a:prstGeom>
          </p:spPr>
        </p:pic>
        <p:pic>
          <p:nvPicPr>
            <p:cNvPr id="4" name="Imagen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73313" y="3644900"/>
              <a:ext cx="3799132" cy="3744703"/>
            </a:xfrm>
            <a:prstGeom prst="rect">
              <a:avLst/>
            </a:prstGeom>
          </p:spPr>
        </p:pic>
        <p:pic>
          <p:nvPicPr>
            <p:cNvPr id="5" name="Imagen 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414731" y="0"/>
              <a:ext cx="3731776" cy="3685834"/>
            </a:xfrm>
            <a:prstGeom prst="rect">
              <a:avLst/>
            </a:prstGeom>
          </p:spPr>
        </p:pic>
      </p:grp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6516216" y="692696"/>
            <a:ext cx="2389924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dirty="0" smtClean="0">
                <a:effectLst/>
              </a:rPr>
              <a:t>5. </a:t>
            </a:r>
            <a:r>
              <a:rPr lang="es-ES" sz="1800" dirty="0" smtClean="0">
                <a:effectLst/>
              </a:rPr>
              <a:t>Déficit Factor </a:t>
            </a:r>
          </a:p>
          <a:p>
            <a:r>
              <a:rPr lang="es-ES" sz="1800" dirty="0" smtClean="0">
                <a:effectLst/>
              </a:rPr>
              <a:t>Intrínseco</a:t>
            </a:r>
            <a:endParaRPr lang="es-ES" sz="1800" dirty="0">
              <a:effectLst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634364" y="301472"/>
            <a:ext cx="2271776" cy="338554"/>
          </a:xfrm>
          <a:prstGeom prst="rect">
            <a:avLst/>
          </a:prstGeom>
          <a:solidFill>
            <a:srgbClr val="7BC3C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dirty="0">
                <a:effectLst/>
              </a:rPr>
              <a:t>IV. </a:t>
            </a:r>
            <a:r>
              <a:rPr lang="es-ES" dirty="0" smtClean="0">
                <a:effectLst/>
              </a:rPr>
              <a:t>ALTERACIONES</a:t>
            </a:r>
            <a:endParaRPr lang="es-ES" dirty="0">
              <a:effectLst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6528566" y="1444368"/>
            <a:ext cx="2377574" cy="707886"/>
          </a:xfrm>
          <a:prstGeom prst="rect">
            <a:avLst/>
          </a:prstGeom>
          <a:solidFill>
            <a:schemeClr val="accent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b="0" dirty="0" smtClean="0">
                <a:effectLst/>
              </a:rPr>
              <a:t>Gastritis atrófica </a:t>
            </a:r>
          </a:p>
          <a:p>
            <a:r>
              <a:rPr lang="es-VE" sz="2000" b="0" dirty="0" smtClean="0">
                <a:effectLst/>
              </a:rPr>
              <a:t>autoinmune</a:t>
            </a:r>
            <a:endParaRPr lang="es-VE" sz="2000" b="0" dirty="0">
              <a:effectLst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133826" y="770083"/>
            <a:ext cx="1252267" cy="338554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effectLst/>
              </a:rPr>
              <a:t>C. Parietal</a:t>
            </a:r>
            <a:endParaRPr lang="es-VE" dirty="0">
              <a:effectLst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1479343" y="558011"/>
            <a:ext cx="421910" cy="338554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effectLst/>
              </a:rPr>
              <a:t>FI</a:t>
            </a:r>
            <a:endParaRPr lang="es-VE" dirty="0">
              <a:effectLst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2153386" y="1277853"/>
            <a:ext cx="8242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/>
              </a:rPr>
              <a:t>H</a:t>
            </a:r>
            <a:r>
              <a:rPr lang="es-VE" sz="1400" baseline="30000" dirty="0" smtClean="0">
                <a:effectLst/>
              </a:rPr>
              <a:t>+</a:t>
            </a:r>
            <a:r>
              <a:rPr lang="es-VE" sz="1400" dirty="0" smtClean="0">
                <a:effectLst/>
              </a:rPr>
              <a:t>-K</a:t>
            </a:r>
            <a:r>
              <a:rPr lang="es-VE" sz="1400" baseline="30000" dirty="0" smtClean="0">
                <a:effectLst/>
              </a:rPr>
              <a:t>+</a:t>
            </a:r>
            <a:r>
              <a:rPr lang="es-VE" sz="1400" dirty="0" smtClean="0">
                <a:effectLst/>
              </a:rPr>
              <a:t> </a:t>
            </a:r>
          </a:p>
          <a:p>
            <a:r>
              <a:rPr lang="es-VE" sz="1400" dirty="0" smtClean="0">
                <a:effectLst/>
              </a:rPr>
              <a:t>ATPasa</a:t>
            </a:r>
            <a:endParaRPr lang="es-VE" sz="1400" dirty="0">
              <a:effectLst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4829804" y="818922"/>
            <a:ext cx="772969" cy="338554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effectLst/>
              </a:rPr>
              <a:t>VitB</a:t>
            </a:r>
            <a:r>
              <a:rPr lang="es-VE" baseline="-25000" dirty="0" smtClean="0">
                <a:effectLst/>
              </a:rPr>
              <a:t>12</a:t>
            </a:r>
            <a:endParaRPr lang="es-VE" baseline="-25000" dirty="0">
              <a:effectLst/>
            </a:endParaRPr>
          </a:p>
        </p:txBody>
      </p:sp>
      <p:sp>
        <p:nvSpPr>
          <p:cNvPr id="17" name="Forma libre 16"/>
          <p:cNvSpPr/>
          <p:nvPr/>
        </p:nvSpPr>
        <p:spPr bwMode="auto">
          <a:xfrm>
            <a:off x="4157792" y="1889760"/>
            <a:ext cx="505648" cy="441960"/>
          </a:xfrm>
          <a:custGeom>
            <a:avLst/>
            <a:gdLst>
              <a:gd name="connsiteX0" fmla="*/ 441960 w 441960"/>
              <a:gd name="connsiteY0" fmla="*/ 0 h 441960"/>
              <a:gd name="connsiteX1" fmla="*/ 0 w 441960"/>
              <a:gd name="connsiteY1" fmla="*/ 441960 h 441960"/>
              <a:gd name="connsiteX2" fmla="*/ 0 w 441960"/>
              <a:gd name="connsiteY2" fmla="*/ 441960 h 441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1960" h="441960">
                <a:moveTo>
                  <a:pt x="441960" y="0"/>
                </a:moveTo>
                <a:lnTo>
                  <a:pt x="0" y="441960"/>
                </a:lnTo>
                <a:lnTo>
                  <a:pt x="0" y="441960"/>
                </a:lnTo>
              </a:path>
            </a:pathLst>
          </a:cu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8" name="Forma libre 17"/>
          <p:cNvSpPr/>
          <p:nvPr/>
        </p:nvSpPr>
        <p:spPr bwMode="auto">
          <a:xfrm>
            <a:off x="3703140" y="2667000"/>
            <a:ext cx="274500" cy="1798320"/>
          </a:xfrm>
          <a:custGeom>
            <a:avLst/>
            <a:gdLst>
              <a:gd name="connsiteX0" fmla="*/ 274500 w 274500"/>
              <a:gd name="connsiteY0" fmla="*/ 0 h 1798320"/>
              <a:gd name="connsiteX1" fmla="*/ 180 w 274500"/>
              <a:gd name="connsiteY1" fmla="*/ 1036320 h 1798320"/>
              <a:gd name="connsiteX2" fmla="*/ 228780 w 274500"/>
              <a:gd name="connsiteY2" fmla="*/ 1798320 h 1798320"/>
              <a:gd name="connsiteX3" fmla="*/ 228780 w 274500"/>
              <a:gd name="connsiteY3" fmla="*/ 1798320 h 1798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500" h="1798320">
                <a:moveTo>
                  <a:pt x="274500" y="0"/>
                </a:moveTo>
                <a:cubicBezTo>
                  <a:pt x="141150" y="368300"/>
                  <a:pt x="7800" y="736600"/>
                  <a:pt x="180" y="1036320"/>
                </a:cubicBezTo>
                <a:cubicBezTo>
                  <a:pt x="-7440" y="1336040"/>
                  <a:pt x="228780" y="1798320"/>
                  <a:pt x="228780" y="1798320"/>
                </a:cubicBezTo>
                <a:lnTo>
                  <a:pt x="228780" y="1798320"/>
                </a:lnTo>
              </a:path>
            </a:pathLst>
          </a:cu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0" name="Forma libre 19"/>
          <p:cNvSpPr/>
          <p:nvPr/>
        </p:nvSpPr>
        <p:spPr bwMode="auto">
          <a:xfrm>
            <a:off x="571655" y="2132856"/>
            <a:ext cx="615969" cy="1478280"/>
          </a:xfrm>
          <a:custGeom>
            <a:avLst/>
            <a:gdLst>
              <a:gd name="connsiteX0" fmla="*/ 615969 w 615969"/>
              <a:gd name="connsiteY0" fmla="*/ 0 h 1478280"/>
              <a:gd name="connsiteX1" fmla="*/ 6369 w 615969"/>
              <a:gd name="connsiteY1" fmla="*/ 777240 h 1478280"/>
              <a:gd name="connsiteX2" fmla="*/ 280689 w 615969"/>
              <a:gd name="connsiteY2" fmla="*/ 1478280 h 1478280"/>
              <a:gd name="connsiteX3" fmla="*/ 280689 w 615969"/>
              <a:gd name="connsiteY3" fmla="*/ 1478280 h 1478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5969" h="1478280">
                <a:moveTo>
                  <a:pt x="615969" y="0"/>
                </a:moveTo>
                <a:cubicBezTo>
                  <a:pt x="339109" y="265430"/>
                  <a:pt x="62249" y="530860"/>
                  <a:pt x="6369" y="777240"/>
                </a:cubicBezTo>
                <a:cubicBezTo>
                  <a:pt x="-49511" y="1023620"/>
                  <a:pt x="280689" y="1478280"/>
                  <a:pt x="280689" y="1478280"/>
                </a:cubicBezTo>
                <a:lnTo>
                  <a:pt x="280689" y="1478280"/>
                </a:lnTo>
              </a:path>
            </a:pathLst>
          </a:cu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cxnSp>
        <p:nvCxnSpPr>
          <p:cNvPr id="22" name="Conector recto de flecha 21"/>
          <p:cNvCxnSpPr>
            <a:endCxn id="17" idx="1"/>
          </p:cNvCxnSpPr>
          <p:nvPr/>
        </p:nvCxnSpPr>
        <p:spPr bwMode="auto">
          <a:xfrm flipH="1">
            <a:off x="4157792" y="1787878"/>
            <a:ext cx="126176" cy="543842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" name="CuadroTexto 22"/>
          <p:cNvSpPr txBox="1"/>
          <p:nvPr/>
        </p:nvSpPr>
        <p:spPr>
          <a:xfrm>
            <a:off x="4270445" y="4259535"/>
            <a:ext cx="740908" cy="584775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s-VE" b="0" dirty="0" smtClean="0"/>
              <a:t>Íleon </a:t>
            </a:r>
          </a:p>
          <a:p>
            <a:r>
              <a:rPr lang="es-VE" b="0" dirty="0" smtClean="0"/>
              <a:t>distal</a:t>
            </a:r>
            <a:endParaRPr lang="es-VE" b="0" dirty="0"/>
          </a:p>
        </p:txBody>
      </p:sp>
      <p:sp>
        <p:nvSpPr>
          <p:cNvPr id="24" name="CuadroTexto 23"/>
          <p:cNvSpPr txBox="1"/>
          <p:nvPr/>
        </p:nvSpPr>
        <p:spPr>
          <a:xfrm>
            <a:off x="883035" y="6125095"/>
            <a:ext cx="10807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0" dirty="0" smtClean="0">
                <a:effectLst/>
              </a:rPr>
              <a:t>N. linfático </a:t>
            </a:r>
          </a:p>
          <a:p>
            <a:r>
              <a:rPr lang="es-VE" sz="1200" b="0" dirty="0" err="1" smtClean="0">
                <a:effectLst/>
              </a:rPr>
              <a:t>paragástrico</a:t>
            </a:r>
            <a:endParaRPr lang="es-VE" sz="1200" b="0" dirty="0">
              <a:effectLst/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2146394" y="6248206"/>
            <a:ext cx="11416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0" dirty="0" smtClean="0">
                <a:effectLst/>
              </a:rPr>
              <a:t>Linfocitos</a:t>
            </a:r>
            <a:endParaRPr lang="es-VE" b="0" dirty="0">
              <a:effectLst/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1506065" y="5358166"/>
            <a:ext cx="140615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/>
              </a:rPr>
              <a:t>C. “T” CD4</a:t>
            </a:r>
          </a:p>
          <a:p>
            <a:r>
              <a:rPr lang="es-VE" sz="1400" dirty="0" smtClean="0">
                <a:effectLst/>
              </a:rPr>
              <a:t>Reactiva </a:t>
            </a:r>
          </a:p>
          <a:p>
            <a:r>
              <a:rPr lang="es-VE" sz="1400" dirty="0" smtClean="0">
                <a:effectLst/>
              </a:rPr>
              <a:t>H</a:t>
            </a:r>
            <a:r>
              <a:rPr lang="es-VE" sz="1400" baseline="30000" dirty="0" smtClean="0">
                <a:effectLst/>
              </a:rPr>
              <a:t>+</a:t>
            </a:r>
            <a:r>
              <a:rPr lang="es-VE" sz="1400" dirty="0" smtClean="0">
                <a:effectLst/>
              </a:rPr>
              <a:t>-K</a:t>
            </a:r>
            <a:r>
              <a:rPr lang="es-VE" sz="1400" baseline="30000" dirty="0" smtClean="0">
                <a:effectLst/>
              </a:rPr>
              <a:t>+</a:t>
            </a:r>
            <a:r>
              <a:rPr lang="es-VE" sz="1400" dirty="0" smtClean="0">
                <a:effectLst/>
              </a:rPr>
              <a:t> ATPasa</a:t>
            </a:r>
            <a:endParaRPr lang="es-VE" sz="1400" dirty="0">
              <a:effectLst/>
            </a:endParaRPr>
          </a:p>
        </p:txBody>
      </p:sp>
      <p:sp>
        <p:nvSpPr>
          <p:cNvPr id="27" name="CuadroTexto 26"/>
          <p:cNvSpPr txBox="1"/>
          <p:nvPr/>
        </p:nvSpPr>
        <p:spPr>
          <a:xfrm>
            <a:off x="1961277" y="4345940"/>
            <a:ext cx="8659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/>
              </a:rPr>
              <a:t>Ataque </a:t>
            </a:r>
          </a:p>
          <a:p>
            <a:r>
              <a:rPr lang="es-VE" sz="1400" dirty="0" smtClean="0">
                <a:effectLst/>
              </a:rPr>
              <a:t>inmune</a:t>
            </a:r>
            <a:endParaRPr lang="es-VE" sz="1400" dirty="0">
              <a:effectLst/>
            </a:endParaRPr>
          </a:p>
        </p:txBody>
      </p:sp>
      <p:sp>
        <p:nvSpPr>
          <p:cNvPr id="28" name="Forma libre 27"/>
          <p:cNvSpPr/>
          <p:nvPr/>
        </p:nvSpPr>
        <p:spPr bwMode="auto">
          <a:xfrm>
            <a:off x="1005710" y="4064365"/>
            <a:ext cx="288032" cy="1460027"/>
          </a:xfrm>
          <a:custGeom>
            <a:avLst/>
            <a:gdLst>
              <a:gd name="connsiteX0" fmla="*/ 615969 w 615969"/>
              <a:gd name="connsiteY0" fmla="*/ 0 h 1478280"/>
              <a:gd name="connsiteX1" fmla="*/ 6369 w 615969"/>
              <a:gd name="connsiteY1" fmla="*/ 777240 h 1478280"/>
              <a:gd name="connsiteX2" fmla="*/ 280689 w 615969"/>
              <a:gd name="connsiteY2" fmla="*/ 1478280 h 1478280"/>
              <a:gd name="connsiteX3" fmla="*/ 280689 w 615969"/>
              <a:gd name="connsiteY3" fmla="*/ 1478280 h 1478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5969" h="1478280">
                <a:moveTo>
                  <a:pt x="615969" y="0"/>
                </a:moveTo>
                <a:cubicBezTo>
                  <a:pt x="339109" y="265430"/>
                  <a:pt x="62249" y="530860"/>
                  <a:pt x="6369" y="777240"/>
                </a:cubicBezTo>
                <a:cubicBezTo>
                  <a:pt x="-49511" y="1023620"/>
                  <a:pt x="280689" y="1478280"/>
                  <a:pt x="280689" y="1478280"/>
                </a:cubicBezTo>
                <a:lnTo>
                  <a:pt x="280689" y="1478280"/>
                </a:lnTo>
              </a:path>
            </a:pathLst>
          </a:cu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1" name="CuadroTexto 30"/>
          <p:cNvSpPr txBox="1"/>
          <p:nvPr/>
        </p:nvSpPr>
        <p:spPr>
          <a:xfrm>
            <a:off x="127497" y="3714509"/>
            <a:ext cx="13468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/>
              </a:rPr>
              <a:t>C. Dendrítica</a:t>
            </a:r>
            <a:endParaRPr lang="es-VE" sz="1400" dirty="0">
              <a:effectLst/>
            </a:endParaRPr>
          </a:p>
        </p:txBody>
      </p:sp>
      <p:sp>
        <p:nvSpPr>
          <p:cNvPr id="32" name="Rectángulo 31"/>
          <p:cNvSpPr/>
          <p:nvPr/>
        </p:nvSpPr>
        <p:spPr>
          <a:xfrm>
            <a:off x="3562471" y="6384733"/>
            <a:ext cx="247856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200" b="0" dirty="0" smtClean="0">
                <a:effectLst/>
                <a:latin typeface="OTNEJMScalaSansLFCap"/>
              </a:rPr>
              <a:t>N </a:t>
            </a:r>
            <a:r>
              <a:rPr lang="es-VE" sz="1200" b="0" dirty="0" err="1" smtClean="0">
                <a:effectLst/>
                <a:latin typeface="OTNEJMScalaSansLFCap"/>
              </a:rPr>
              <a:t>Engl</a:t>
            </a:r>
            <a:r>
              <a:rPr lang="es-VE" sz="1200" b="0" dirty="0" smtClean="0">
                <a:effectLst/>
                <a:latin typeface="OTNEJMScalaSansLFCap"/>
              </a:rPr>
              <a:t> J </a:t>
            </a:r>
            <a:r>
              <a:rPr lang="es-VE" sz="1200" b="0" dirty="0" err="1" smtClean="0">
                <a:effectLst/>
                <a:latin typeface="OTNEJMScalaSansLFCap"/>
              </a:rPr>
              <a:t>Med</a:t>
            </a:r>
            <a:r>
              <a:rPr lang="es-VE" sz="1200" b="0" dirty="0" smtClean="0">
                <a:effectLst/>
                <a:latin typeface="OTNEJMScalaSansLFCap"/>
              </a:rPr>
              <a:t> 2014; </a:t>
            </a:r>
            <a:r>
              <a:rPr lang="es-VE" sz="1200" b="0" dirty="0" smtClean="0">
                <a:effectLst/>
                <a:latin typeface="OTNEJMScalaSansOSF"/>
              </a:rPr>
              <a:t>370: 373-376</a:t>
            </a:r>
            <a:endParaRPr lang="es-VE" sz="1200" dirty="0">
              <a:effectLst/>
            </a:endParaRPr>
          </a:p>
        </p:txBody>
      </p:sp>
      <p:sp>
        <p:nvSpPr>
          <p:cNvPr id="34" name="CuadroTexto 33"/>
          <p:cNvSpPr txBox="1"/>
          <p:nvPr/>
        </p:nvSpPr>
        <p:spPr>
          <a:xfrm>
            <a:off x="6557198" y="3233368"/>
            <a:ext cx="2323072" cy="830997"/>
          </a:xfrm>
          <a:prstGeom prst="rect">
            <a:avLst/>
          </a:prstGeom>
          <a:solidFill>
            <a:schemeClr val="accent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l"/>
            <a:r>
              <a:rPr lang="es-VE" dirty="0" smtClean="0">
                <a:effectLst/>
              </a:rPr>
              <a:t>Patogénesis gastritis </a:t>
            </a:r>
          </a:p>
          <a:p>
            <a:pPr algn="l"/>
            <a:r>
              <a:rPr lang="es-VE" dirty="0" smtClean="0">
                <a:effectLst/>
              </a:rPr>
              <a:t>atrófica autoinmune </a:t>
            </a:r>
          </a:p>
          <a:p>
            <a:pPr algn="l"/>
            <a:r>
              <a:rPr lang="es-VE" dirty="0" smtClean="0">
                <a:effectLst/>
              </a:rPr>
              <a:t>en anemia perniciosa</a:t>
            </a:r>
            <a:endParaRPr lang="es-VE" dirty="0">
              <a:effectLst/>
            </a:endParaRPr>
          </a:p>
        </p:txBody>
      </p:sp>
      <p:sp>
        <p:nvSpPr>
          <p:cNvPr id="37" name="CuadroTexto 36"/>
          <p:cNvSpPr txBox="1"/>
          <p:nvPr/>
        </p:nvSpPr>
        <p:spPr>
          <a:xfrm>
            <a:off x="4248395" y="770083"/>
            <a:ext cx="421910" cy="338554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effectLst/>
              </a:rPr>
              <a:t>FI</a:t>
            </a:r>
            <a:endParaRPr lang="es-VE" dirty="0">
              <a:effectLst/>
            </a:endParaRPr>
          </a:p>
        </p:txBody>
      </p:sp>
      <p:sp>
        <p:nvSpPr>
          <p:cNvPr id="14" name="Forma libre 13"/>
          <p:cNvSpPr/>
          <p:nvPr/>
        </p:nvSpPr>
        <p:spPr bwMode="auto">
          <a:xfrm>
            <a:off x="1812175" y="2227811"/>
            <a:ext cx="656157" cy="2128058"/>
          </a:xfrm>
          <a:custGeom>
            <a:avLst/>
            <a:gdLst>
              <a:gd name="connsiteX0" fmla="*/ 548640 w 656157"/>
              <a:gd name="connsiteY0" fmla="*/ 2128058 h 2128058"/>
              <a:gd name="connsiteX1" fmla="*/ 615141 w 656157"/>
              <a:gd name="connsiteY1" fmla="*/ 1596044 h 2128058"/>
              <a:gd name="connsiteX2" fmla="*/ 0 w 656157"/>
              <a:gd name="connsiteY2" fmla="*/ 0 h 2128058"/>
              <a:gd name="connsiteX3" fmla="*/ 0 w 656157"/>
              <a:gd name="connsiteY3" fmla="*/ 0 h 2128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6157" h="2128058">
                <a:moveTo>
                  <a:pt x="548640" y="2128058"/>
                </a:moveTo>
                <a:cubicBezTo>
                  <a:pt x="627610" y="2039389"/>
                  <a:pt x="706581" y="1950720"/>
                  <a:pt x="615141" y="1596044"/>
                </a:cubicBezTo>
                <a:cubicBezTo>
                  <a:pt x="523701" y="1241368"/>
                  <a:pt x="0" y="0"/>
                  <a:pt x="0" y="0"/>
                </a:cubicBezTo>
                <a:lnTo>
                  <a:pt x="0" y="0"/>
                </a:lnTo>
              </a:path>
            </a:pathLst>
          </a:custGeom>
          <a:noFill/>
          <a:ln w="76200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6" name="Elipse 15"/>
          <p:cNvSpPr/>
          <p:nvPr/>
        </p:nvSpPr>
        <p:spPr bwMode="auto">
          <a:xfrm>
            <a:off x="2356897" y="1700808"/>
            <a:ext cx="470324" cy="344848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6374812" y="4227567"/>
            <a:ext cx="264053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VE" b="0" dirty="0" smtClean="0"/>
              <a:t>c. </a:t>
            </a:r>
            <a:r>
              <a:rPr lang="es-VE" b="0" dirty="0" err="1" smtClean="0"/>
              <a:t>Dentríticas</a:t>
            </a:r>
            <a:r>
              <a:rPr lang="es-VE" b="0" dirty="0" smtClean="0"/>
              <a:t> que limpian </a:t>
            </a:r>
          </a:p>
          <a:p>
            <a:pPr algn="l"/>
            <a:r>
              <a:rPr lang="es-VE" b="0" dirty="0" smtClean="0"/>
              <a:t>de c. Parietales </a:t>
            </a:r>
            <a:r>
              <a:rPr lang="es-VE" b="0" dirty="0" err="1" smtClean="0"/>
              <a:t>apoptóticas</a:t>
            </a:r>
            <a:r>
              <a:rPr lang="es-VE" b="0" dirty="0" smtClean="0"/>
              <a:t>, activan c. T CD4 que reconocen la bomba de H</a:t>
            </a:r>
            <a:r>
              <a:rPr lang="es-VE" b="0" baseline="30000" dirty="0" smtClean="0"/>
              <a:t>+</a:t>
            </a:r>
            <a:r>
              <a:rPr lang="es-VE" b="0" dirty="0" smtClean="0"/>
              <a:t>  en las </a:t>
            </a:r>
          </a:p>
          <a:p>
            <a:pPr algn="l"/>
            <a:r>
              <a:rPr lang="es-VE" b="0" dirty="0" smtClean="0"/>
              <a:t>c. parietales</a:t>
            </a:r>
            <a:endParaRPr lang="es-VE" b="0" dirty="0"/>
          </a:p>
        </p:txBody>
      </p:sp>
      <p:sp>
        <p:nvSpPr>
          <p:cNvPr id="35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3117890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 animBg="1"/>
      <p:bldP spid="17" grpId="0" animBg="1"/>
      <p:bldP spid="18" grpId="0" animBg="1"/>
      <p:bldP spid="20" grpId="0" animBg="1"/>
      <p:bldP spid="26" grpId="0"/>
      <p:bldP spid="27" grpId="0"/>
      <p:bldP spid="28" grpId="0" animBg="1"/>
      <p:bldP spid="37" grpId="0" animBg="1"/>
      <p:bldP spid="14" grpId="0" animBg="1"/>
      <p:bldP spid="16" grpId="0" animBg="1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20"/>
          <p:cNvSpPr txBox="1">
            <a:spLocks noChangeArrowheads="1"/>
          </p:cNvSpPr>
          <p:nvPr/>
        </p:nvSpPr>
        <p:spPr bwMode="auto">
          <a:xfrm>
            <a:off x="539750" y="3333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400" b="0" i="0" u="none" strike="noStrike" kern="0" cap="none" spc="0" normalizeH="0" baseline="0" noProof="0" smtClean="0">
                <a:ln>
                  <a:noFill/>
                </a:ln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*</a:t>
            </a:r>
          </a:p>
        </p:txBody>
      </p:sp>
      <p:sp>
        <p:nvSpPr>
          <p:cNvPr id="14" name="Line 22"/>
          <p:cNvSpPr>
            <a:spLocks noChangeShapeType="1"/>
          </p:cNvSpPr>
          <p:nvPr/>
        </p:nvSpPr>
        <p:spPr bwMode="auto">
          <a:xfrm>
            <a:off x="5148263" y="138113"/>
            <a:ext cx="3175" cy="6719887"/>
          </a:xfrm>
          <a:prstGeom prst="line">
            <a:avLst/>
          </a:prstGeom>
          <a:noFill/>
          <a:ln w="38100">
            <a:solidFill>
              <a:srgbClr val="0099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VE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5" name="Text Box 25"/>
          <p:cNvSpPr txBox="1">
            <a:spLocks noChangeArrowheads="1"/>
          </p:cNvSpPr>
          <p:nvPr/>
        </p:nvSpPr>
        <p:spPr bwMode="auto">
          <a:xfrm>
            <a:off x="5364163" y="981075"/>
            <a:ext cx="18700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No hay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TRITURACIÓN</a:t>
            </a:r>
          </a:p>
        </p:txBody>
      </p:sp>
      <p:sp>
        <p:nvSpPr>
          <p:cNvPr id="16" name="Text Box 26"/>
          <p:cNvSpPr txBox="1">
            <a:spLocks noChangeArrowheads="1"/>
          </p:cNvSpPr>
          <p:nvPr/>
        </p:nvSpPr>
        <p:spPr bwMode="auto">
          <a:xfrm>
            <a:off x="5364163" y="1773238"/>
            <a:ext cx="24653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No hay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ALMACENAMIENTO</a:t>
            </a:r>
          </a:p>
        </p:txBody>
      </p:sp>
      <p:sp>
        <p:nvSpPr>
          <p:cNvPr id="17" name="Text Box 27"/>
          <p:cNvSpPr txBox="1">
            <a:spLocks noChangeArrowheads="1"/>
          </p:cNvSpPr>
          <p:nvPr/>
        </p:nvSpPr>
        <p:spPr bwMode="auto">
          <a:xfrm>
            <a:off x="5435600" y="2643188"/>
            <a:ext cx="21558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Digestión alterada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Proteínas y Grasas</a:t>
            </a:r>
          </a:p>
        </p:txBody>
      </p:sp>
      <p:sp>
        <p:nvSpPr>
          <p:cNvPr id="18" name="Text Box 28"/>
          <p:cNvSpPr txBox="1">
            <a:spLocks noChangeArrowheads="1"/>
          </p:cNvSpPr>
          <p:nvPr/>
        </p:nvSpPr>
        <p:spPr bwMode="auto">
          <a:xfrm>
            <a:off x="5435600" y="3500438"/>
            <a:ext cx="233521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No hay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Acción Esterilizante</a:t>
            </a:r>
          </a:p>
        </p:txBody>
      </p:sp>
      <p:sp>
        <p:nvSpPr>
          <p:cNvPr id="19" name="Text Box 29"/>
          <p:cNvSpPr txBox="1">
            <a:spLocks noChangeArrowheads="1"/>
          </p:cNvSpPr>
          <p:nvPr/>
        </p:nvSpPr>
        <p:spPr bwMode="auto">
          <a:xfrm>
            <a:off x="5435600" y="4292600"/>
            <a:ext cx="223361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No hay Absorción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Vit</a:t>
            </a:r>
            <a:r>
              <a:rPr kumimoji="0" lang="es-ES_tradnl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B12, Fe, Ca</a:t>
            </a:r>
          </a:p>
        </p:txBody>
      </p:sp>
      <p:pic>
        <p:nvPicPr>
          <p:cNvPr id="20" name="Picture 5" descr="patologia estomago 5"/>
          <p:cNvPicPr>
            <a:picLocks noChangeAspect="1" noChangeArrowheads="1"/>
          </p:cNvPicPr>
          <p:nvPr/>
        </p:nvPicPr>
        <p:blipFill>
          <a:blip r:embed="rId2">
            <a:lum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702" t="45436" b="21478"/>
          <a:stretch>
            <a:fillRect/>
          </a:stretch>
        </p:blipFill>
        <p:spPr bwMode="auto">
          <a:xfrm>
            <a:off x="2327630" y="2722246"/>
            <a:ext cx="2269257" cy="3112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1" descr="gastrectomía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2" t="11147" r="3625" b="10938"/>
          <a:stretch>
            <a:fillRect/>
          </a:stretch>
        </p:blipFill>
        <p:spPr bwMode="auto">
          <a:xfrm>
            <a:off x="993736" y="355918"/>
            <a:ext cx="3527425" cy="237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 Box 32"/>
          <p:cNvSpPr txBox="1">
            <a:spLocks noChangeArrowheads="1"/>
          </p:cNvSpPr>
          <p:nvPr/>
        </p:nvSpPr>
        <p:spPr bwMode="auto">
          <a:xfrm>
            <a:off x="5435600" y="5144055"/>
            <a:ext cx="26098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Síndrome Vaciamiento 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Rápido “dumping”</a:t>
            </a:r>
          </a:p>
        </p:txBody>
      </p:sp>
      <p:pic>
        <p:nvPicPr>
          <p:cNvPr id="23" name="Picture 30" descr="gastrectomi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02" b="12535"/>
          <a:stretch>
            <a:fillRect/>
          </a:stretch>
        </p:blipFill>
        <p:spPr bwMode="auto">
          <a:xfrm>
            <a:off x="52425" y="3403719"/>
            <a:ext cx="2197100" cy="120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6837442" y="684758"/>
            <a:ext cx="2087431" cy="400110"/>
          </a:xfrm>
          <a:prstGeom prst="rect">
            <a:avLst/>
          </a:prstGeom>
          <a:solidFill>
            <a:srgbClr val="BBE0E3"/>
          </a:solidFill>
          <a:ln w="9525">
            <a:solidFill>
              <a:srgbClr val="4AABB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6. Gastrectomía</a:t>
            </a:r>
          </a:p>
        </p:txBody>
      </p:sp>
      <p:sp>
        <p:nvSpPr>
          <p:cNvPr id="26" name="Text Box 4"/>
          <p:cNvSpPr txBox="1">
            <a:spLocks noChangeArrowheads="1"/>
          </p:cNvSpPr>
          <p:nvPr/>
        </p:nvSpPr>
        <p:spPr bwMode="auto">
          <a:xfrm>
            <a:off x="6634364" y="301472"/>
            <a:ext cx="2271776" cy="338554"/>
          </a:xfrm>
          <a:prstGeom prst="rect">
            <a:avLst/>
          </a:prstGeom>
          <a:solidFill>
            <a:srgbClr val="7BC3C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dirty="0">
                <a:effectLst/>
              </a:rPr>
              <a:t>IV. </a:t>
            </a:r>
            <a:r>
              <a:rPr lang="es-ES" dirty="0" smtClean="0">
                <a:effectLst/>
              </a:rPr>
              <a:t>ALTERACIONES</a:t>
            </a:r>
            <a:endParaRPr lang="es-ES" dirty="0">
              <a:effectLst/>
            </a:endParaRP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837011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2" grpId="0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9406</TotalTime>
  <Words>5308</Words>
  <Application>Microsoft Office PowerPoint</Application>
  <PresentationFormat>Presentación en pantalla (4:3)</PresentationFormat>
  <Paragraphs>1867</Paragraphs>
  <Slides>108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108</vt:i4>
      </vt:variant>
    </vt:vector>
  </HeadingPairs>
  <TitlesOfParts>
    <vt:vector size="116" baseType="lpstr">
      <vt:lpstr>BatangChe</vt:lpstr>
      <vt:lpstr>Arial</vt:lpstr>
      <vt:lpstr>Comic Sans MS</vt:lpstr>
      <vt:lpstr>OTNEJMScalaSansLFCap</vt:lpstr>
      <vt:lpstr>OTNEJMScalaSansLFSmallCap</vt:lpstr>
      <vt:lpstr>OTNEJMScalaSansOSF</vt:lpstr>
      <vt:lpstr>Times New Roman</vt:lpstr>
      <vt:lpstr>Diseño predeterminado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CASA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Familia Guillén</dc:creator>
  <cp:lastModifiedBy>ximena</cp:lastModifiedBy>
  <cp:revision>636</cp:revision>
  <dcterms:created xsi:type="dcterms:W3CDTF">2002-09-08T04:35:45Z</dcterms:created>
  <dcterms:modified xsi:type="dcterms:W3CDTF">2018-08-02T02:15:48Z</dcterms:modified>
</cp:coreProperties>
</file>