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304" r:id="rId2"/>
    <p:sldId id="467" r:id="rId3"/>
    <p:sldId id="468" r:id="rId4"/>
    <p:sldId id="420" r:id="rId5"/>
    <p:sldId id="421" r:id="rId6"/>
    <p:sldId id="422" r:id="rId7"/>
    <p:sldId id="305" r:id="rId8"/>
    <p:sldId id="406" r:id="rId9"/>
    <p:sldId id="407" r:id="rId10"/>
    <p:sldId id="409" r:id="rId11"/>
    <p:sldId id="410" r:id="rId12"/>
    <p:sldId id="412" r:id="rId13"/>
    <p:sldId id="411" r:id="rId14"/>
    <p:sldId id="415" r:id="rId15"/>
    <p:sldId id="416" r:id="rId16"/>
    <p:sldId id="465" r:id="rId17"/>
    <p:sldId id="469" r:id="rId18"/>
    <p:sldId id="417" r:id="rId19"/>
    <p:sldId id="418" r:id="rId20"/>
    <p:sldId id="347" r:id="rId21"/>
    <p:sldId id="396" r:id="rId22"/>
    <p:sldId id="271" r:id="rId23"/>
    <p:sldId id="268" r:id="rId24"/>
    <p:sldId id="264" r:id="rId25"/>
    <p:sldId id="270" r:id="rId26"/>
    <p:sldId id="379" r:id="rId27"/>
    <p:sldId id="385" r:id="rId28"/>
    <p:sldId id="361" r:id="rId29"/>
    <p:sldId id="395" r:id="rId30"/>
    <p:sldId id="356" r:id="rId31"/>
    <p:sldId id="338" r:id="rId32"/>
    <p:sldId id="272" r:id="rId33"/>
    <p:sldId id="386" r:id="rId34"/>
    <p:sldId id="390" r:id="rId35"/>
    <p:sldId id="402" r:id="rId36"/>
    <p:sldId id="399" r:id="rId37"/>
    <p:sldId id="382" r:id="rId38"/>
    <p:sldId id="350" r:id="rId39"/>
    <p:sldId id="387" r:id="rId40"/>
    <p:sldId id="400" r:id="rId41"/>
    <p:sldId id="401" r:id="rId42"/>
    <p:sldId id="362" r:id="rId43"/>
    <p:sldId id="348" r:id="rId44"/>
    <p:sldId id="363" r:id="rId45"/>
    <p:sldId id="266" r:id="rId46"/>
    <p:sldId id="349" r:id="rId47"/>
    <p:sldId id="374" r:id="rId48"/>
    <p:sldId id="366" r:id="rId49"/>
    <p:sldId id="367" r:id="rId50"/>
    <p:sldId id="333" r:id="rId51"/>
    <p:sldId id="424" r:id="rId52"/>
    <p:sldId id="286" r:id="rId53"/>
    <p:sldId id="470" r:id="rId54"/>
    <p:sldId id="368" r:id="rId55"/>
    <p:sldId id="284" r:id="rId56"/>
    <p:sldId id="425" r:id="rId57"/>
    <p:sldId id="426" r:id="rId58"/>
    <p:sldId id="376" r:id="rId59"/>
    <p:sldId id="287" r:id="rId60"/>
    <p:sldId id="285" r:id="rId61"/>
    <p:sldId id="351" r:id="rId62"/>
    <p:sldId id="331" r:id="rId63"/>
    <p:sldId id="274" r:id="rId64"/>
    <p:sldId id="375" r:id="rId65"/>
    <p:sldId id="388" r:id="rId66"/>
    <p:sldId id="276" r:id="rId67"/>
    <p:sldId id="278" r:id="rId68"/>
    <p:sldId id="392" r:id="rId69"/>
    <p:sldId id="308" r:id="rId70"/>
    <p:sldId id="280" r:id="rId71"/>
    <p:sldId id="365" r:id="rId72"/>
    <p:sldId id="364" r:id="rId73"/>
    <p:sldId id="360" r:id="rId74"/>
    <p:sldId id="403" r:id="rId75"/>
    <p:sldId id="282" r:id="rId76"/>
    <p:sldId id="281" r:id="rId77"/>
    <p:sldId id="283" r:id="rId78"/>
    <p:sldId id="288" r:id="rId79"/>
    <p:sldId id="427" r:id="rId80"/>
    <p:sldId id="464" r:id="rId8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FFA"/>
    <a:srgbClr val="DFF1CB"/>
    <a:srgbClr val="E1F2CE"/>
    <a:srgbClr val="00A8A4"/>
    <a:srgbClr val="B3FFFD"/>
    <a:srgbClr val="ABD5FF"/>
    <a:srgbClr val="D0EBB3"/>
    <a:srgbClr val="E9FFAB"/>
    <a:srgbClr val="00E7E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1" autoAdjust="0"/>
    <p:restoredTop sz="98513" autoAdjust="0"/>
  </p:normalViewPr>
  <p:slideViewPr>
    <p:cSldViewPr showGuides="1">
      <p:cViewPr varScale="1">
        <p:scale>
          <a:sx n="65" d="100"/>
          <a:sy n="65" d="100"/>
        </p:scale>
        <p:origin x="894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23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5T16:26:01.785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4862 6697,'49'0,"-49"0,25 0,-25 0,25 0,0 0,0 0,-25 0,-25 0,-25 0,50 0,0 25,50-25,24 74,-24-74,-1 50,26-25,-50 0,-1 0,1-1,-25 1,-74-25,24 0,25 0,1 0,24 0,74 99,0-49,1 0,-50-26,-1 1,-24 0,-24-25,-100 0,-25 0,25-50,99 50,0-24,50 24,49 24,-49 1,0-25,25 25,-50-25,49 25,-74-25,1 0,24 0,-25 25,25-1,0 26,74 0,-24 24,-1-74,-24 0,0 25,-50 0,-74-25,25 49,49-49,0 0,0 25,25 0,0 24,0-24,0 25,25-25,0-1,24-24,-49 25,-74-25,74 0,-25 0,0 25,25 0,0 0,0-1,25 51,25-50,-25 24,24-24,1 0,-50-25,25 0,-25 0,-25 0,-74 0,74 0,0 0,0 0,25 0,0 50,25-26,25 26,-26 0,26-26,0 26,-50-50,24 50,51-50,-75 24,49 1,-49 0,-24 0,-76-25,1 0,50 0,24 0,0 0,25 25,25 49,24-49,1 24,0 26,24-26,-24-24,-1 25,1-25,-50-1,-50-24,-198 0,25 0,49 0,75 0,25 0,74 0,0 0,49 50,1-50,-1 50,-24-25,0-25,-25 24,25 26,0 49,24-24,1-1,49 75,0-25,-24-50,-50-49,-1 0,-24-25,-74 0,-50 0,25 0,-25 0,-75-75,174 75,1 0,-1 0,25 0,25 25,-1 0,1-25,25 0,-25 25,-1 0,1-1,0 1,0 0,25 0,-1 0,-24-1,0 1,-25-25,49 25,-24-25,0 25,25 0,-50-25,24 0,1 25,-25-25,0 24,0-24,-25 25,25-25,-24 0,-26 25,25 0,0-25,25 0,-24 0,-1 0,0 0,25 0,0 0,0 0,25 0,0 0,-1 0,26-50,-50 25,0-24,25 24,0-25,-25 1,24 49,-24-25,0 0,25 0,-25 25,0-49,0 49,25-50,-25 25,25 25,0-49,-25 49,0-25,24-25,-24 25,0-24,25-26,-25 26,0-1,0 1,0-26,0 26,-49-51,-1 76,-74-76,-25 26,0-1,0 1,50 24,25 26,74 48,49 1,51 50,48-26,-98-24,74 25,-74-26,-1-24,26 75,-1-75,-74 25,0-25,-25 0,-123 0,98 0,25 0,-24 49,49-24,0 25,24 49,1-99,124 74,-25 1,-25-26,50 26,-50-50,-24-25,-51 24,1-24,-50 0,-99 0,-24 0,48 0,100 0,25 25,25 0,-75-25,-74 0,0-50,24 50,26 0,49 0,0 0,24-24,-24-51,0 26,0-51,0 26,0 0,-49-26,-50 1,-1 25,51-1,24 50,0 1,0 24,25-25,75 25,-1 0,-24 0,-25 0,-1 0,-24-25,0 25,0-25,0 0,0-24,0 24,0-25,-24 1,24 24,49 50,26-25,-1 0,-24 25,-26-25,1 0,-25 0,0 0,0-75,0 26,0-51,-99 51,49-1,1 1,24 49,0 0,0 0,25 0,0 0,25 49,74 1,-24-50,-26 0,1 0,0 49,-26-49,1-24,-25-26,-74-24,24 49,-49-25,99 50,99 0,-24 0,24 25,-74 0,-1-50,-24-25,0 1,0-1,0 0,0 1,-49-1,-1 1,50 49,0 0,0 0,0 0,25-50,-25 25,-74-24,49-1,-25 50,125 0,49 0,0 0,-75 0,-24 0,-25-50,-99 1,-25-26,0 1,49 74,51-50,-1 1,0 24,-25-25,26 26,-1-1,25 25,25 0,-1-25,-24 0,0 0,0 1,0-26,-24 0,-26 26,0-1,50 0,0-25,0 1,0-1,0 25,-74-49,24 74,25-50,25 50,25 0,0 0,0 0,0 0,49 0,-74 0,50 0,-25 0,-25 0,0 0,0 0,0 0,0 0,0 25,0 0,-25-25,-99 49,99-24,-25 0,50 0,-25-25,25 25,0 24,0-24,0 25,25-1,25 1,0 0,24-26,-74 1,25-25,0 0,-1 25,-24 0,0 0,0-25,0 49,0 1,0-1,0 1,0 0,0-1,50 1,-25-25,-25-25,25 24,-25 1,0 0,0 0,0 0,0 49,-25-74,0 25,25 0,0 24,0 1,0-1,25 26,49-25,-49-26,25 26,-1 0,-24-1,-25-49,-74 0,-1 0,26 0,24 0,25 25,0 0,0 24,0-24,0 25,49-1,-24-24,0 0,-25-25,-99-50,0-24,-25 0,99 74,25 0,0-25,0-25,0 25,0-24,-25-1,0 50,25-49,-25-26,0 50,1 0,24 25,0 25,0 0,0-25,0 0,24-50,125 26,-49-1,-76 0,1 25,0-74,-25 74,0-50,0 25,0-49,0 74,0-50,0 25,-25-24,25 49,-25 0,25-25,-24 25,-1 0,0 0,25 25,25 49,74 1,-99-51,50 1,-1 0,-49-25,0-25,-25 0,-24 1,49 24,0 0,124 24,99 26,-173-25,24-25,-49 0,-25 0,0 25,-25-25,-25 0,50 0,-24 24,24 26,0 0,0-1,0 26,24-50,1-1,-25-24,0 25,-74-25,-25 0,24 0,26 0,49 0,-50 0,50 25,0 25,0 24,50-24,24-1,-49-24,24 25,1-50,-75 0,-74 0,0 0,24 0,26 0,24 49,25-24,0 25,0-100,0 0,0 1,-25-1,-24-49,-26 49,50 26,1 24,-1 0,25 0,0 49,0 1,0-1,25 1,-1-50,-48 0,-26 0,-49-25,74 0,0 25,25 25,0 0,0 49,0-24,50 0,-26-26,-24-24,-24 0,-1 50,25 0,0-1,0 26,25 24,49-50,25 1,-24 0,-50-25,-1-25,-24 0,-74 24,74-24,-25 0,25 25,0-25,0 25,0 25,0-26,25 51,25-50,98 49,1 0,-50-24,-74-50,-149 0,50 0,24 0,1 0,24 0,25 0,0 50,0-1,49-24,-49 0,0 0,0-25,25 24,-74-24,-125-74,-49 24,49 1,124 24,1 0,49 25,25 0,-25 0,24-49,-24 49,0-25,0-25,0 25,0-24,0 24,0-25,0 26,0-1,50 25,-50 0,50 0,98 0,-98 25,-25-1,-25-24,25 0,-50 0,-99 0,74-49,1 24,24 25,25 0,25 25,24 0,-98-50,49 0,-50 0,100 50,24 0,0 24,-24-24,-50 0,25-25,0 0,-25-25,0-24,25 49,24 0,75 24,-49 1,-1 25,50-25,-74-1,-26-24,-24 0,0 0,0-49,0 49,0 0,50 49,-25 1,0 0,-25-50,-50 0,0-50,1-24,-1 74,50-25,0 25,0 49,0 51,25-76,-25 1,25-25,-25 25,-25-25,-49 0,49 0,0 0,25 50,0 24,0 0,25 26,24-76,1 51,-25-75,0 49,-25-49,-25 0,-50 0,26 0,49 0,49 50,1 0,0-1,49 26,-74-26,-1-49,-24 0,-99 0,0-24,74 24,0 0,1 0,-26 0,-24 0,24 0,0 0,50 0,-49 0,-100-25,124 25,-25-50,50 50,0 0,25 0,-25 50,75-50,-1 0,25 25,-49-25,-50 24,0-24,0-24,0-1</inkml:trace>
  <inkml:trace contextRef="#ctx0" brushRef="#br0" timeOffset="2264.1295">5308 8558</inkml:trace>
  <inkml:trace contextRef="#ctx0" brushRef="#br0" timeOffset="29311.6765">12973 6821,'0'-25,"0"1,0 24,0 0,49 0,-49 0,50 0,-25 0,0 0,-1 24,1-24,0 25,25 0,-50 25,0-50,0 49,0-24,-25 0,0-25,50 74,0-49,0 0,-1 0,26 0,-25-1,-25 1,-75-25,26 0,49 0,-50 0,100 50,74 49,-50-49,-24-1,24 1,-74-1,25-24,-25 0,0-25,0 0,-50 0,-24 0,-25 0,24 0,26 0,49 0,-25 0,25 0,0 25,74 99,-24-75,0 75,-26-99,-24 0,0-25,-24 0,-76 0,26 0,-1 0,1-50,49 50,25 25,50 50,-1-26,1 1,-25-25,-25 0,-25-25,-25-25,26 25,-1-25,74 75,51 49,-26-25,-49 1,25-26,-26-24,1 0,-50-50,-49 0,-75-49,99 49,26 0,-1 25,50 25,99 99,-25-25,0 25,-74-99,0 0,0 24,-25-24,0-50,-100-24,-24-26,100 51,24 24,74 124,25-25,0 0,25-49,-74-1,-25-24,-25-25,-75 0,75 25,0 25,0-1,0 1,0 49,50-49,-25-1,0 1,-25-50,-25 0,-50-25,51 25,-1 0,74 50,1 24,0-24,-26-1,1-24,-25-25,25 25,-50-25,-99-25,25 25,49-50,26 75,24 0,24 0,1 24,50 1,-75 0,0-50,49 49,-98-49,-1 0,0 0,1 0,-1 0,50 0,50 75,-25-50,-1-1,-24 26,0-50,-99-25,25 0,49 1,0 24,0 24,50 26,25 0,-50 24,0-49,25 0,-75-25,-24 0,-51 0,-23-100,73 100,-24-24,49-1,50 25,50 0,0 49,-26-49,1 25,0-25,-25 25,25 0,0-25,-1 0,26-25,-50 25,25-25,49 25,-24-25,0 25,-26 0,1 0,-25 0,50 0,-50 0,49 0,-49 0,50 0,-25 0,0 0,-1 0,1 0,-50 0,-74 0,50 0,-100-74,25 0,124 74,-50-25,50 25,74 0,1 0,-75 0,50 0,-26 0,-24 0,0-50,0 25,0 0,0-24,0-50,0 99,0-50,0 50,25 25,25 24,-50-49,25 0,-25 0,-50-49,25-1,-24 25,49 1,0 24,0 0,49 24,75 1,-99 25,0-50,49 49,-49-49,0 0,0 0,-25 0,0-74,0 0,0 49,0 0,99 25,-50 25,-49-25,0-25,-24-25,24 50,24 0,1 0,0 0,-25-49,0-1,0 25,0 1,0-26,-50 0,-24-49,24 50,26 24,24 25,74 0,25 0,-49 25,-25-25,-1 0,-24 0,0 0,-74-50,-50-74,25 49,49 26,25 49,1-25,48 25,-24 0,0-74,-24-1,-51 1,26-1,-26 1,50 74,25-25,50 25,49 0,-49 0,-25 25,-1-25,1-25,-25-24,-49-1,24-49,-50 49,51 25,-51-49,75 74,-25 0,25 0,0 25,25 0,50 49,-26-49,1 24,-50-49,25 0,-25-74,-75 0,50 24,-49-24,49 24,0 25,25 25,0 25,25 49,99-24,-74 0,24-1,-49-49,-25 0,0-49,-50-1,1-24,-50-26,49 75,25 1,0 24,75 99,0-25,49 1,-74-26,-1-24,51 50,-75-75,25 24,-25-24,0 50,0 49,74 25,25 25,-24-25,-26 0,26-25,-1-24,-74-50,25-1,-75-24,-49-49,-25 24,74-25,26 50,24 25,0 0,0 25,0-26,-75-98,1 0,-50-1,74 50,1-24,49 49,-25-50,-25-49,1 74,49-25,0 26,0 24,0 99,24-50,1-24,-25 0,0-25,0 0,-49 0,-1-50,50 26,-50-1,50 25,0 25,0 24,0 1,0-25,0-1,0-24,0 50,0-50,25 50,0-50,0 25,-25-25,0 24,25-24,-25 50,24 0,-24-26,0 1,25 25,-25-25,25 24,-25-49,25 25,0 0,-1 0,-24-25,50 24,-50-24,0 0,-25-24,-24-26,-26-74,50 74,1 50,-1-24,25-1,74 50,-49-1,0-24,-25 0,0 0,0-49,-25-26,25 75,0-24,0 48,25 26,49 0,-74-50,25 24,-25 1,25-25,-25 0,-50 0,25-25,1 1,24 24,0 99,0-50,49 1,-49 0,50-1,-50-49,0 0,-25-25,-25 25,26-24,24 48,0 1,0 50,0-75,0 24,24 1,-24-25,-49 0,49 0,-25-25,25 25,74 75,-24-1,0-24,-1-1,-24-24,25 0,-50-75,0-24,0 0,0 24,0 0,0-24,0 49,0 0,24 25,26 0,24 0,-24 25,0 25,-50-50,0-99,-50-25,-49 49,24-49,-24 25,50 24,-1 26,25 24,25 0,25 25,-25-25,0-24,0-26,0-49,0 75,0-1,0 1,0-1,0-24,-50 49,50-50,0 26,-49-1,49 25,-75-24,75 49,0-25,0 0,0 0,0 0,0 25,0-49,0 24,0-25,0-24,0 24,0-49,0 0,0 49,0 1,-24 24,24 0,0 0,24 1,1 24,-25-25,0 0,-74-25,49-24,25 74,-25-25,25 25,0 0,-50-49,26 24,24 0,-25 25,50-25,49-24,1 49,-26 0,-24 0,0-25,-25-25,0 0,0 26,-25-26,0 25,-24-24,-26 24,50 0,-24-25,49 50,-25 0,25 25,0 25,0-25,-25-25,0 49,25-24,0 0,0 0,-25 49,25-74,0 50,0 24,0-74,0 50,0-1,0 1,0-50,0 25,0-25,0 0,0-25,0 0,0 25,25 25,-25-25,50 50,-50-50,25 24,-25-24,49 25,-24 25,0 24,0-24,0-1,24 1,-49-50,0 25,0-25,-49 0,24 0,0-25,25 50,0 49,50-24,-1-1,-24 1,25-25,-50 0,0-25,0 0,0 24,0 51,49-1,-49-74,0 25,0 0,25 25,0-50,-50 24,-49-24,24 0,50 25,0 25,0-25,25-1,0 1,-25-25,24-25,-24-99,0 25,0 0,0 24,0 1,0 24,-24 26,24 24,0 24,0 1,24 74,1-74,0 25,-25-50,0 0,-25-25,25 25,0 25,0 0,0 24,25-49,-25 0,-50 0,1 0,-1-49,50 49,-25-25,25 25,0 49,0-49,0-24,-49-1,-1-25,0 1,26 24,-26-25,50 50,0-49,0 49,0 0,25 0,-25 0,0 0,0-25,0-50,0 75,0-49,0-1,0-24,-25 49,25-25,0 1,0-50,-25 49,25 25,0-24,0-1,0 25,0 0,0 1,50 172,49 76,-24-51,24 50,-50-49,75 25,-99-75,50 0,-51-50,51 50,-50-74,24 49,-24-74,-25-1,0 1,50 0,-50 0,0-25,24 49,1 1,-25-25,0 24,50-24,-50 0,-75-25,-49 0,50 0,-75 0,100-50,-26 26,50 24,-24-25,49 0,-25 25,25 0,0-25,25 25,24 0,-24-25,-25 25,0-49,50-26,-50 75,0-49,49-26,-49 26,0 24,0 0,0 0,0-49,0 49,0 0,0 1,25 24,-25 24,50 26,-25-25,-1 49,-24-148,0 24,0 1,0-51,0 76,-24-26,24 25,0 25,0 0,0 0,0-25,0-49,-25 49,25 25,-25-25,25-49,-25 74,0-75,1 51,24 24,0 0,0 99,0 25,49 50,-49-1,25-24,-25-25,50 0,-50-74,0-26,0-48,-100-26,-73-49,148 74,-25-25,26 26,24-1,0 25,0-25,0-25,-25 50,25-24,0 24,-25-25,25-25,-25 25,0-24,25 49,0-25,0 0,0 0,-25 25,25 75,0 49,0-25,0 0,0-24,25 24,0-50,0-24,0 25,-25-25,25-1,-1 1,1-25,-25 25,50 0,-25 49,24-24,-49 0,50 24,-25-24,-25-26,24 26,-24-25,0 0,-49-25,24 0,0 0,-24 24,24 26,25-50,0 25,0 0,0 24,0-24,0 0,0 0,0-1,0 1,0-25,-25 25,0-25,-24 0,24 0,0 0,0 25,25 24,0-49,0 50,0-50,0 25,-50-25,1 0,-1-25,25-25,1-49,24 50,0-75,0 74,0 0,0 1,0 24,0 0,0 25,24 0,1 0,25 50,-25-25,-1-1,-24-24,0 0,25 0,25 0,-50 0,50 0,24 75,-49-50,0 24,-1 1,-24-50,25 25,-25-1,0-24,-74 0,49 0,0 0,0 0,25 25,0 50,0-26,75 26,-50-1,49-24,-24-25,-26-1,-24 1,0-25,-24 0,-26 0,25 50,25 24,50-24,-25-1,-1 26,-24-75,-49 0,-1-25,50 25,-25 0,25 0,0-50,0-49,50 74,-50-74,25 50,24 49,1 0,0 0,-1 0,1 0,24 0,-74 0,-49-100,24 51,-25-26,25 50,25 25,-24-24,24 24,-50-25,-24 0,-1 0,1 0,24 1,50 24,0 0,0 24,0 1,0 25,50-50,-25 0,49-25</inkml:trace>
  <inkml:trace contextRef="#ctx0" brushRef="#br0" timeOffset="65711.7585">4887 11261,'0'0,"74"0,-49 25,0-25,24 25,-24 0,0 0,0-1,-1-24,1 25,0 0,-25 0,25-25,0 0,-1 25,-24-1,50 1,-50 0,50-25,-50 25,0-25,0-50,0 50,0-74,-25 24,-50 1,26 24,-26-25,26 25,-26-24,51 49,-1-25,0 25,0-25,0 25,1-25,-1 25,25-25,25 25,-1 25,26 0,0 0,-1 0,-24 0,25-25,24 49,-49-49,0 0,-1 50,26-50,-50 0,74 25,-74-1,50-24,-25 0,0 25,-25 0,24-25,-73 0,-26 0,-73-50,98 26,25 24,0 0,50 24,74 51,-24-50,-26 49,51-24,-51-1,1 1,-25-50,-75 25,-148-25,-26-75,26 26,49 49,50 0,49-25,25 25,25 0,25 25,25-1,-1 1,1 0,-25-25,0 25,0-25,-1 0,-24 25,75-1,-50 1,24 0,1 0,-1 0,51 24,-100-24,49-25,-49 25,25 0,-124-25,-124-25,-1-50,-24 26,75-26,148 75,0 0,25 25,124 25,-50 24,50-49,-49 25,-1-50,1 24,-50 1,-25 0,49-25,-24 25,0 0,0-1,-1 1,1-25,0 25,-25-25,-50-25,1 25,-1-25,25 25,1-24,24 24,0 24,49 26,150 99,-75-99,24 49,1-25,-25 1,0-26,-24 1,-100-75,-100-49,-24 74,0-25,50 0,-50-25,124 50,-50-24,1 24,98 74,1-24,24 49,-24-74,24 24,-74-24,25 0,-25-25,-25 0,-99-50,-25 1,-74-26,149 75,-1-25,100 25,25 50,24-25,-49 0,49-1,-74-24,0 75,0-75,0 99,50-25,99 26,-25-26,-25-24,-25-1,-49-49,-74 0,-75 0,-100-49,150 24,-25 25,74 0,0 0,50 74,25-49,-1 25,50-1,-49 1,0-25,-26 0,-24-1,0-24,-24-49,-26 24,-74-49,0 49,74 25,1-25,24 25,50 124,49-99,-24 24,24-24,-24 0,-25 25,-1-50,1 0,-25-25,0 0,-49-25,-100 50,0-49,50 49,24 0,50 0,1 25,123 74,-25-50,75 26,-74-26,-26-49,-49 0,25 0,-25 0,-74 0,-50 0,74-49,0 49,1 0,49 0,74 49,75 26,-75-1,26-24,-51-50,-49 0,25 0,-50 0,0 49,100 26,-26-1,100 1,-25-26,-74-49,-1 50,-24-50,-25 0,-74 0,-50-50,49 25,1 1,24 24,1-25,49 25,0 25,0 24,25 1,24-25,-98-25,-100 0,0-50,75 25,-26 25,125 0,74 75,-24-75,-50 0,-1 0,-24 0,-49 0,-50-50,-25-24,-1 74,51-25,0 0,49 25,25 0,25 25,-1 0,1-1,-25-24,0 0,0 0,0 0,0 25,25 0,-25-25,0 0,-25-25,0 0,1 25,24-49,0-1,0 25,49 25,1 0,49 0,-74 0,25 0,-26 0,1 0,-25-49,0-1,0 25,0-24,-49-1,24 25,0 1,25 24,99 24,-24 26,-26-25,-24-25,0 0,-25 0,-25-25,-74-25,74 50,-25-74,1 49,24 0,25 25,0-24,0-26,-50-24,25 74,1-50,-1 50,25 0,49 0,1 0,-75-74,0 49,1 0,-26 0,25-49,0 74,25-25,25 25,74 25,-49-25,-25 25,-25-25,0-50,0 25,-75-49,51 49,24 25,24 0,1 0,0-25,-25 25,0-50,0 1,25 49,25 0,-1 0,-49 0,25 0,-25-50,0 50,0-74,0 49,0 0,0 0,0-24,0 49,50 0,49 25,-50-1,1-24,-50-49,0 24,-25-49,-49 49,24-25,1 50,49 0,0 0,99 0,74 50,51-50,-150 25,25-25,-74 0,-25 0,-25 0,-49-50,49 25,0 75,25-50,0 25,25-25,-25 24,0 1,-99 0,49-25,50 25,-25-25,1 25,24 24,74 26,-24-26,-1 1,50 24,-74-49,50 0,-75-25,24 0,-24 0,0 0,0 0,0 50,0-50,0 24,-74-24,-50 0,50 0,24 0,25 0,0 0,25 50,0-50,0 50,0-1,25-24,0 0,0-25,0 25,-25-25,24 0,1 49,25 1,-25-25,-1-25,1 49,-99-49,24 0,-24 0,49 0,0 25,25 0,0 24,75-24,-1 25,-49-25,0-25,-25 0,-100 0,26 0,0 0,74 0,0 49,0-49,24 25,1-25,-25 25,0-25,0 25,0 24,0-24,75 49,24-49,-25 0,-24 25,-25-50,-50 0,-74 0,24 0,26 0,49 0,-25 0,25 0,0 24,0 1,-25-25,-49 0,-50 0,24 0,26 0,24 0,1 0,49 0,25 0,49 75,-49-26,0-49,24 25,-24-25,-50 0,-49 0,-1-25,1 1,-25-26,74 50,0 0,25 0,-50 0,26 0,-26-25,50 0,0 0,0 25,0-49,74 24,26-25,-75 26,-1 24,-24-50,0 0,0-24,0 0,0-26,-49 51,-1-1,25-24,0 24,1 25,24 25,49 0,125 0,-100 0,50-49,-124 49,25-25,-25 0,0 0,0-24,0-1,-49-49,49 99,-75-75,1 51,49-1,25 25,99 25,25-1,-74-24,-50 0,25 0,-75-74,0 49,-24-49,0 24,-1 25,50 1,125 24,-1 0,-25 0,-24 0,-50-25,-25-50,0 51,-49-26,24 0,1 1,24 49,0 0,25 0,99 0,50 0,0 0,0 0,-75 0,-24 0,-75-25,-124-25,-25-24,26 24,123 50,-25 0,75 0,99 0,0 50,-50-25,-49-25,-25 0,-49 0,-1 0,0-25,50 25,50 0,74 0,-50 0,-49 0,0 0,-25 0,0-50,-50-49,1 74,-1-24,25 49,1-25,-1 25,50 0,-25 0,0 0,-50-75,-24 75,74 0,-75-49,50 49,25 0,75 0,24 0,-49 0,-26 0,-48 0,-100-75,0 26,99 49,0 0,-25-25,50 0,50 25,0 0,-1 0,1 0,-50-25,0-24,0 24,0-25,-50-24,-49 0,0 24,24 25,1 0,74 25,50 25,24 50,75-51,0 26,-100-50,-24 0,0 0,-25 0,-75 0,-49-50,0 1,75 24,-1 25,50 0,-25 0,50 25,74 0,1-25,-51 49,26-49,-26 0,-24 0,-25 0,-50 0,-74-49,75 24,-26 0,26 25,74 0,24 0,1 25,-25-25,-50 0,0-25,-25 0,-49 0,99 25,25 0,25 0,-1 0,-49 0,0 0,0-24,-49-1,24 0,-50 0,75 25,25 0,25 0,-1 0,1 25,-50-25,0 0,-74 0,24 0,25 0,25 0,0 0,99 0,-24 0,49 0,-50 0,-49 0,-25-25,-50 0,1-24,24 49,25 0,0 0,25 0,0 25,-1-25,1 0,-50 0,-24-25,-1 0,1 0,49 25,74 0,-24 0,-1 0,-49 0,-25-25,-49-24,24 24,26 25,24-25,-25 25,25 25,0 0,74 24,-24-24,24-25,-74 25,25-25,-25 0,0-25,0 25,99 0,50 0,-75 0,-24 0,0 0,-75-25,0 25,-25-24,26 24,24 0,0 74,0-49,0 0,0-25,0 24,-75 26,50-50,1 25,24 24,0-49,24 50,-24-25,25 0,0-1,-50-24,-74 0,74 0,25 0,0 25,0 0,-25 25,1-50,-26 24,25-24,0 25,25-25,0 25,0 0,0 24,50 1,0 0,-26-26,1 1,0 0,-25-25,-50 25,26-25,-1 0,0 25,25 49,0-49,25 25,0-1,-1-49,1 25,-25-25,-124 0,25 0,74 0,-24 0,49 0,74 50,0-26,1 1,-75-25,-50-25,-24 25,-25-24,24-1,50 25,-24-25,49 25,49 0,1 0,0 0,-50 0,-75 0,50-25,-24 25,24 0,99 25,1 0,49 49,-75-74,-24 25,0 0,-25-25,-50 0,-49 0,25 0,-25 0,74 25,0-1,25 1,74 50,-49-51,0 1,-25-25,0 0,0-25,0 1,-74-26,74 50,-25 0,-25 0,50 0,0 0,0 0,0 0,25 0,-25-50,0 26,-25-1,0 25,1 0,24 25,24 49,-24-49,25 24,0-24,-25 0,0-25,0 50,0-26,0 1,0-25,0-25,0-24,-25 24,25 0,0 50,0 25,0-50,0 49,0-49,0 50,0-1,0-73,-25-26,1 25,24 50,0 0,0 24,0-24,0 0,0 0,0-25,0-25,0 25,0 25,0 24,0-24,0 25,-25-50,0 0,0 0,25 0,-25 0,25 49,0-24,0 0,0 0,0-25,-25 25,25-25,-24 25,24-25,-25 49,25-24,0 0,0 0,0-1,0 1,0 0,0 0,0-25,0 49,0-49,25 75,-25-50,49 24,-24-24,25 25,-25-50,-1 0,1 24,-50 1,-74-25,25 0,24-49,50 49,0 0,25 24,0-24,-1 0,-24 25,25-25,0 25,-25 25,0-1,0-49,0 50,0-1,25-24,-25 0,-25-25,-25 0,1 0,24 0,0 0,25 0,25 25,-25-25,-74 0,74 0,-25 0,25 25,0-25,25 49,-25-49,0 25,0 0,0 0,0-1,0 1,0 0,0 0,24 0,1 0,25-1,-25-24,49 50,1-50,-26 0,1 50,-50-50,-50-25,1 0,-1 25,-25-50,75 50,-24 0,-1 0,0-49,-25 24,26 0,-1 0,25 0,-25 1,25-26,0 50,0-50,0 50,74-24,-24 24,24 0,26 0,-26 0,-24 0,-1 0,1 0,-50 0,0-25,0 25,-50-50,26 25,-1-24,0 49,99 0,1 0,-1 0,1 0,-51 25,-24-1,-49-73,-75 49,49-75,26 75,24-49,25 49,99 0,100 49,-150-24,1-25,-25 0,-1 0,-24-49,-49-1,-26-24,-24-26,25 51,-25-50,-1 24,76 50,48 25,51 25,74 50,-100-51,1-24,-25 25,-75-25,-24-49,-26-26,51 50,-1 1,1 24,98 0,75 0,-49 0,-26 24,-24-24,-25 0,0-24,0-51,0 50,0-24,-74-26,24-24,0 74,50 0,0 25,25 25,99 25,-74-25,-1-25,-24 0,-25 24,25-24,0 0,-25-24,0-26,-50 0,50 26,-49-26,49 50,0 0,74 0,0 25,-24-25,-25 49,0-49,-25-24,0 24,0-75,-25 50,25 25,0-24,0-1,49 50,75-1,-74 1,-25 0,0-25,-25 0,-25-50,-50 50,51 0,-1-49,0 49,0 0,25 0,0 25,0 24,0-49,0 50,0-25,0-1,-74-24,24 0,25 0,25 0,0 25,0 50,50-75,0 24,-26 1,1-25,25 25,-50 0,0-25,0 50,0-50,0 24,0-24,0 50,0 0,0-26,0 26,0-25,-25-25,-25 0,50 0,-24 0,24 49,49-24,-49-25,-49 0,-1-25,25 25,-24-24,24-1,0 25,25-25,0 25,-25-25,25-24,0-1,0 25,0-24,0-26,0 25,0 50,0-49,0 49,0-25,0 0,0 0,0 25,50-49,-50 49,25-25,-1-25,-24 26,0-26,0-24,0 24,0 0,0 50,-49-74,49 24,-50 1,75 49,25 25,-50-25,24 0,-48-75,-26 1,0 24,1 1,49 49,0-25,25 25,-1 0,1 0,0 0,0 0,0 0,-25-25,-25-25,25 25,-25 25,25-24,25 24,-25-25,0-25,-25 25,0 1,25-1,0 25,25 0,0 0,0 0,-25-50,0 25,-25-24,25 24,49 25,-24 0,25 0,-25 0,-25-25,-25 0,25 1,0 24,0 0,25 0,-1 0,-24 0,-24-25,24 0,0 25,0-50,0 26,0-26,0 0,0 1,0-1,0 1,0 49,0-50,0 50,0-25,0 0,-50 1,50-1,0-25,-50 0,26 26,-1-1,25 0,-25 25,0 0,0 0,25 0,-49 0,-1 0,50 0,-49 0,49 0,-25 0,-25 0,50 0,-25 0,-24 0,24 0,-25 25,50 0,-24-25,-1 0,0 0,25 49,-25-49,25 25,0-25,0 50,0-50,-25 49,25-49,-25 50,25-25,0 0,0-1,0 1,0 0,0 0,-24 24,24-24,0 25,0-25,0 24,0-24,0 0,0-25,0 25,0 24,0-49,0 25,0-25,0 25,24 0,26-1,-25 1,0-25,-25 0,25 0,24 50,1-25,-1-1,26 1,-50 0,24 25,-49-50,-49 0,-1 0,0-50,26 50,24-25,-25 25,0-25,25 50,50 0,-1 0,-24 0,25-1,-50-24,24 0,-24 0,50 0,0 0,24 0,-49 25,24 0,-24 0,25-100,-25 51,-25-51,0 26,0 24,24 25,1 0,50 0,-1 25,-49-1,0-24,-25 0,0-74,0 0,-75 24,50 25,-99-49,75 49,-1 0,25 25,1 0,-1 0,-25 0,1 0,24-49,0 49,25-25,0 25,25 25,0-1,-50-48,-74-1,-1-50,1 51,74-1,1 25,24 0,49 49,26 1,-26 0,-24-26,-50-24,-74-24,-25-1,74 0,100 50,24 24,1 26,-26-75,-49 25,-24-25,24 0,-25 24,25 1,0 25,25 24,-1-49,1 0,0 0,-25 24,0-24,0 0,0 49,25-74,-25 0,-25 0,0-25,25-24,0-1,0 1</inkml:trace>
  <inkml:trace contextRef="#ctx0" brushRef="#br0" timeOffset="88864.0827">4911 7640,'0'0,"-24"0,-1 25,25-25,0 49,-25-24,25 0,0 24,-25 1,25-50,0 25,0 0,0-1,0-24,0 0,0-24,0 24,0-25,0 0,0 0,0 0,0 25,0-49,0 49,0-25,0 0,0 0,25 25,-25 0,50 0,-50-74,0 0,0 24,0 0,0 1,0-1,0 1,0 49,0-50,-25 25,25 0,0 25,0-99,0 99,0-99,0 74,0 0,0 25,0-49,0 49,0-25,0 0,0 0,0 0,0 1,0-1,0 0,0 0,0 0,0 25,0-24,0 24,25-25,-25-25,0 25,0 1,0 24,0 0,49 24,-49-24,25 0,0 25,-25 0,25 0,-25-25,24 49,26 1,-50-25,50-25,-50 25,0-25,24 0,-24 24,50 1,0-25,-50 25,0-25,0-25,0 25,0-49,0 49,0-25,0 0,0 0,0 0,0 1,0-1,0 25,0-25,0 25,0-25,-25 0,0 1,-25 24,1 0,49 0,-50 0,50 0,-49 0,49 0,-25-25,0 25,0 0,0 0,1 0,-1 0,0 0,25 0,-25 0,25 0,0 25,0-1,0-24,0 50,0-50,0 25,25 0,-25-25,50 24,-50-24,49 25,1 0,-50-25,49 0,-49 0,25 25,0 0,0-25,0 0,-25 24,24-24,1 25,-25 0,0 0,25-25,-25 25,0 0,0-25,25 24,-25 1,0 0,49 25,-49-50,0 49,0-24,0 0,0 0,0-1,25 1,-25 25,0-25,0-1,0 1,0-25,0 50,0-50,0 25,0-1,0 1,0 0,0 0,0 0,0-1,0-24,0 50,0-50,0 50,25 24,-25-49,50 0,-50-1,0-24,0 50,0-50,0 50,0-50,0 24,49 26,-49-50,0 25,0 0,0 24,0-24,0 25,0-25,0-1,0-24,0 50,0-25,0 0,0-1,25-24,25 0,-26 0,26 0,-25 0,0-24,-1 24,1 0,-25-25,25 25,-25-25,0 0,0 25,0-25,0 1,0-1,0 0,0 0,0 0,0 1,0-1,0 25,0-25,-25 25,0 0,25-25,-24 25,24-25,0 0,-25 25,25-24,-50-51,50 75,0-25,-49 1,49-1,0 0,0 0,-50 0,50 1,0-1,-25 0,0 0,25 25,0-49,0-1,0 50,-24-50,-1 26,25 24,0-50,0 50,0-25,-50 0,50-24,0 49,-49-25,49 0,0 0,-25-24,0 74,25 24,0 75,0-49,0-26,0 75,0-49,0-26,0 1,0 24,0-24,0-1,0 1,50-50,-50 25,0 25,0-1,0 26,0-75,0 49,0 1,0 24,49-49,-49 0,0 0,0-1,0 1,0-25,0 50,0-50,0 25,0-1,0 1,0 0,0 0,0 0,0-1,25 1,0 0,-25-25,0 50,0-50,49 49,-49-49,0 25,0 0,0 0,0-1,0 1,0 0,0 0,0-25,0 50,25-50,-25 24,0-24,0 25,0 0,0 25,0-26,25 1,-25 0,0 0,25 0,-25-25,0-25,0 25,0-50,0 1,0-1,0-24,0 49,0 0,0 0,0 25,0-50,0 26,-50-1,50 0,-25 0,25 25,-49-49,49 24,0 0,-50 0,50 25,0-25,0 1,0-1,-49 0,49 0,0 0,0 1,0-1,0 25,0-50,0 1,0 49,0-25,0 0,0 0,0 0,0 25,49 0,-24 0,49 25,-74-25,25 50,-25-50,25 25,-25-25,25 49,-25-24,0 25,0-1,0-24,0 0,0 0,0-1,0 1,0 0,0-25,0 25,-25-25,25 49,0-49,0 50,0-25,0 0,0-1,0 1,0 25,0 0,0-26,0 1,0 25,0-1,25 1,-25-50,25 25,-25 0,0-1,0 1,0 0,0 0,0 0,0-25,0 49,0-49,0 50,0-50,0 25,0-1,0-24,0 25,0 0,0 0,0-25,0 49,0-49,0 50,0-50,0 50,-25-26,25-24,0 25,0 0,0 0,0 0,0-1,0 1,0-25,0 50,0-50,0 25,0 0,-25-25,0 0,0 0,1 0,-1 0,25 0,-25 0,25 0,0-25,-25 0,25-25,0 1,0 24,0 0,0 0,0 0,0 1,0-1,0 0,0 0,0 25,0-49,0 49,0-100,0 100,0-49,0-1,-25-24,-24 49,49-25,-50 1,25 24,1 0,-1 0,0 1,0-1,0 25,-24-25,49 25,-25-25,0 0,25 25,0-24,-25 24,25-25,0 0,-24-25,-1 1,0-1,0 0,0 1,25 49,0-50,-49 1,49 49,0-25,0 0,-25 50,0 49,25 25,0 1,0-26,0-49,0 49,0-74,0 25,0 0,0 0,0 0,25-25,0 49,-1-49,1 50,0-50,0 25,0-1,-25 1,0-25,0 25,0 0,0 24,0-24,0 0,-25-25,25 0,-75-25,51 0,-1 1,-25-26,50-24,-49 49,49 0,0 0,0 0,-50 1,50-1,0 25,0-25,0 25,0 50,25-50,-25 24,0-24,0-24,0-1,0 0,0 25,0-50,0 50,0-24,0-1,25 0,-25 0,0 0,0 0,0 1,0-1,0 0,0 25,0-25,24 25,1-25,0 1,-25 24,0-25,0 0,25 0,0 25,-25-25,24 1,-24-1,0 25,0-50,0 50,0-25,0 1,0-1,0 0,0 0,0 0,0 1,0 24,0-50,0 50,0-25,0 25,0-25,0 1,0-1,0 0,0 0,25-24,-25-1,0 25,0-24,0 24,25 0,-25 0,0 0,0 0,0 1,0 24,0-50,0 50,0-50,0 50,0-24,25-51,-25 75,0-25,0 1,0-26,25 0,0 26,-25 24,0 0,0 0,0 49,0-24,-25 0,0 24,25 1,0 0,0 24,0-49,0-25,-25 74,0-49,25-25,0 50,0-50,0 25,0-1,0 1,0 0,0 0,0 0,-25 24,25-49,0 25,0-25,0 50,0-50,0 24,0 1,0 0,-24 25,-26-1,50-24,-74 49,49-49,25 0,-25-25,25 25,0-25,0 49,0 1,0-25,-25 0,25-25,0 49,0-74,0-24,0-50,0 49,0 25,0 0,0 1,0-26,0 25,0 0,0 1,0 24,0-50,0 50,0-50,0 26,0-1,0 0,0 0,0 0,0 1,0-1,0 0,0 0,0 25,0-49,25 24,-25 0,25 25,-25-25,0 0,25 0,-25 25,0-24,24 24,1-25,-25 0,25 0,-25 0,25 1,0 24,-25-25,0 25,24-25,-24 0,25 25,-25-25,25 75,25 74,-50 0,49 0,-49-99,0 49,0-49,0 25,0-25,25 49,-25-24,0-1,0 1,0-50,0 49,0 1,0-50,0 50,0-50,0 49,0-49,0 25,0 0,0 0,0-1,0 1,0 0,0 0,0 0,0-1,0 26,0-50,0 50,0-50,0 25,0-1,0 26,0-25,0 0,0-1,-25 1,25-25,0 25,0-25,0 50,0-50,0 24,0 1,-24 0,24-25,0 25,0-25,0 25,0-1,0 1,0-25,0 50,0-50,0 49,24 1,-24-50,0 25,25 0,-25-1,0 1,0 0,0 0,0 0,0-1,0 1,0-25,0 50,0-50,0 25,0-1,0 1,25 0,-25-25,0 25,25 0,-25 0,0-25,0 49,0-49,0 25,0 0,0 0,0-1,25-24,24 0,-24 0,0 0,0 0,-1-24,1 24,0-25,0 25,0-25,-1 25,-24-25,50 0,-50 1,25 24,0-25,-25 25,24-25,-24 0,25 25,-25-25,50 0,-50 1,49-1,-49 0,50-25,-50 50,50-49,-50 49,0-50,0 50,0-25,0 1,0-1,0 0,0 0,0 0,0 1,0 24,0-50,0 50,0-50,0 50,0-24,0-26,0 50,-25-50,25 50,-25-24,0-1,25 0,-25-25,25 26,0-1,-24 25,-1-25,25 25,0-25,-25 25,25-25,-25-24,0 24,25 25,-24-25,24 25,-25-25,25 0,-25 1,25 24,0-50,0 50,0-50,0 50,0-24,0-1,0 0,0-25,0 26,0-1,0 0,0-25,0 26,0-1,0 0,0 0,0 0,0 25,0-49,0-1,0 50,0-49,0 49,0-25,0 0,0 0,0 0,0 25,0-49,0 49,0-25,0 0,-25 0,25-24,0 49,0-25,0 0,0 0,0 0,0 1,0-1,0 0,0 25,0-50,0 50,0-49,0 49,0-25,0 0,-25 0,25 25,0-24,0-1,-24 0,24 0,0 25,0-49,0 49,0-25,0 0,0 0,0 0,-25 1,25-1,0 0,0 0,0 0,0 25,-25-49,25 49,0-25,0 0,0 0,0 1,0-1,0 0,0 25,-25-25,25 25,0-49,0 49,0-50,0 50,0-25,0 0,0 1,0-1,0 0,0 0,-25 25,1-25,24 25,0-49,0 24,0 0,-50 0,50 25,0-25,0 1,0 24,0-25,-25-25,25 50,-49-49,49 49,-50 0,50 0,-25 0,25 0,-49 0,24 74,0-24,0-1,25-24,-25 25,25-50,0 49,0-49,0 50,0-50,0 25,0 0,0-1,0 1,0 25,0-25,0-1,0 1,0-25,0 50,0-50,0 25,0-1,0 1,0 0,0 0,0 0,0-1,50 1,-50 0,0 0,0 0,50-1,-50 26,0-25,0 24,49 1,-49-25,0 0,0 24,0-24,0 0,0 49,25-24,-25-50,0 49,0 1,0 0,0-1,0-24,0 25,0-25,0-25,0 49,0-49,0 25,0 0,0 0,0-1,0 1,0 0,0 25,0-26,0 1,0-25,-25 50,25-1,0 1,0-25,-25 24,25-49,0 25,-24-25,24 25,0-25,0 25,-25 0,25-25,0 24,0 1,0 25,0-25,0 49,0-74,0 25,0 0,0 24,0-24,0 0,0 0,0 0,0-1,0-24,0 50,0-50,0 25,0 0,0-1,0 26,0-25,0 0,0-1,0 1,0 0,0 0,0 0,0-1,0-24,0 50,0-50,0 25,0 0,0-1,0 1,0 0,0 0,0 0,0-25,0 49,0-49,0 50,0-50,0 49,0 1,0 0,0-50,0 25,0-1,0 1,0 0,0-25,25 0,-1 50,1-50,0 0</inkml:trace>
  <inkml:trace contextRef="#ctx0" brushRef="#br0" timeOffset="121330.9397">13618 11881,'-25'0,"25"0,0 25,0 0,25 0,0 24,-1-49,1 50,0-50,-25 0,50 25,-26 0,1-1,0 1,-25-25,25 0,-25 0,-99 0,49-25,25-24,-49 49,49-25,0 25,25 0,0 0,25 0,-25 0,50 25,-26 0,26-1,0 1,-1 0,50 25,-74-25,25-1,-25 26,49-25,-24 0,-50-1,49-24,-24 25,25 0,-26 0,1 0,0-25,0 0,0 24,-25-24,0-24,-50-1,-49-50,-50 26,99 24,-49 0,50 0,24-24,0 49,25-50,-25 0,0 50,25-24,25-1,50 25,-26 49,1-49,-25 25,-25-25,-25-74,-25-1,1 51,-1-76,0 51,50 49,-24 0,24 25,0 24,0-24,49 25,-49-50,25 0,-25 24,25-24,0 50,-25-50,-25 0,-25 0,25 0,1 50,24-50,24 49,1-49,-25 0,-25 0,-24 0,-1 0,25 0,1 0,-1 50,50-25,-25 0,24-1,-24-24,-24 0,24 25,0 25,0-25,0-25,0 0,0-50,-50 25,25-24,0 24,1-25,24 50,0 50,0-50,24 49,26 1,0-50,-1 74,-24-74,0 25,0-25,-25-25,0 1,-25-26,-74 25,49 0,25 25,0 0,25 0,25 25,0-25,-25 25,0 0,25 24,24 26,51-26,-51-24,-24 25,-50-100,0 50,-49-25,0 1,49 24,0 0,0-25,25 25,0 49,50 1,74 24,-99-74,-1 0,26 25,0 0,-50-25,0 0,-25 0,0 0,0 50,25-50,0 49,0 26,50-75,-25 49,24-49,1 25,-50-25,-25 0,25 25,50 24,-26-24,1 0,0 0,-50-25,-74-25,25 25,49 0,-25 0,25-25,25 25,0 25,0 25,0-26,0 1,50-25,-25 0,-50 0,-49 0,-50 0,49-49,-24 49,99 0,0 24,25 1,0 25,24 0,1-1,24-24,-49-25,-25 25,25-25,0 0,-25 25,49 24,1 1,74-1,-124-24,74 0,-74-25,-25-25,-74-24,25 24,24 0,25 25,1 0,-1 0,50 0,-1 0,1 25,-25-25,-25 25,25 49,50-24,0-26,-26 1,1-25,25 25,-100-25,-24-25,-50-24,99 49,-25 0,50 24,0-24,0 25,0 0,50 25,-50-26,50-24,-1 25,-24 0,-25-25,-74 0,-50-50,24 26,26 24,49 0,25 49,50 1,-1-25,51 24,-51-49,-24 0,0 0,-25 0,-50 0,1 0,49 0,-25 25,25-25,0 50,25 24,49-49,50 0,-74-1,-26-24,-73 0,-26 0,1-49,24 49,50 0,50 99,49-25,-24-74,-1 50,0-25,1 0,-75-25,-25 0,-99-25,74 25,-24-25,74 25,0 25,0 0,99 49,-49-24,24-50,1 25,-75-1,-25-24,-50 0,-24 0,50 0,49 0,49 50,1 0,24-26,25 26,-74-50,0 0,-25 0,0 0,0 50,0-1,0-24,0 0,0 24,0-24,0 0,0 0,-25-25,-49 0,-25 0,99 0,-50 0,50 0,0 0,0 25,50-1,-26 1,-24-25,-49 0,-26 0,26 0,24 0,75 50,-26-50,1 25,-74-25,-51 0,51 0,24 0,0 0,50 24,0-24,0 25,-25-25,-100-99,76 99,-76-74,51 24,-1 0,25 50,1-49,24 49,24 0,1-25,-25 0,0-24,0-1,0-49,0 99,0-50,0 25,0 1,25 24,25 0,-1 24,-24-24,-25 0,25 25,0 25,24-25,-49-1,50 26,-50-50,0-50,0 50,0 0,25 50,24 0,-24-1,49 1,-74-25,0-25,-24-25,-26-25,-24 25,49 1,0-1,25 74,50 1,-26-25,1 0,0-25,25 0,-50 24,-25-24,0 0,-49 0,24-49,25-1,-49-24,74 49,-25-25,0 26,25-1,0 25,50 0,99 0,-100 0,26 0,-51 0,1-50,-74-49,49 25,-25-1,-25-24,-24 0,-1-1,75 76,-24-1,24 74,49 1,26 49,-51-49,-24-25,-49-75,-50 0,-25-24,74 24,0 26,50-1,25 25,99 0,-49 0,-26 0,-24 25,-25-50,-50-50,-24 51,0-1,24-25,50 50,0 0,99 0,-24 0,-26 50,-49-50,25-25,-25 25,0-50,-50-49,1 50,-26-1,1-24,74 74,-25 0,25 0,0 49,50 26,49-26,0 26,0-51,-74-24,-25 25,25-25,0 0,-25 0,0 0,0-25,0-24,-50 24,1 0,49 0,0 50,49 25,75 74,-25-50,-49-49,-25 25,74-26,-99 1,-25-25,-49 0,49-25,0 25,25 0,0 25,0 25,-49-50,-1 0,0 0,26 0,-1 0,0 0,25 25,0 24,74 26,-74-75,25 49,0-49,-25 0,-50-49,-74 24,25-25,0 50,25-49,24 49,50 0,0 0,0 0,0 74,0 0,50-24,-50-25,49-25,-49 0,-25-75,1 1,-51 74,75-25,-49 0,49 1,0-26,0 25,0 0,-50-74,50 99,-25-49,0 24,25 0,0 0,0 0,0 25,25 0,50 0,-26 0,-24 0,0-99,-25 50,0-1,-25 0,0-24,-49 0,49 49,25 0,-50-25,50 26,-24 24,24 49,0-24,24 25,26-26,0 1,-1-25,-49 0,0-25,0 25,0-49,0 49,50 0,-25 49,24-24,-24-25,25 25,-26-25,1 0,-25-50,0 1,-25 24,1 0,24 25,0 0,0 0,0 75,24-51,26 26,-50-50,50 25,-50-25,-25-75,-74-24,24 50,26 24,-1-25,25 25,25 25,0 0,25 25,0-25,-25 0,0-25,0-24,0 24,0-25,-25 1,0 49,25-25,25 25,0 0,0 25,-1-25,-24-50,-24 25,24-24,-50-26,25 75,0-49,1 49,24 0,0 0,24 0,26 0,-50 0,0-25,0 0,0 0,0 25,0-49,0-1,0 50,0-25,50 50,-50 0,74 0,-49-1,0 1,-1-25,1 50,0-1,49 75,-49-124,25 75,-50-75,-25 0,0 0,25 0,0 49,0 26,50-26,-50-24,25 0,-1-25,1 75,25-1,-1-49,1 24,-25 1,-25-25,-25-25,25 0,0-25,0-49,0-26,0 26,0 24,0 1,0-26,0 1,0 24,0-24,0 74,0-25,-25 0,25 25,0-25,0 25,0-24,0-1,0 0,0-25,0 1,-25 49,1-50,24 50,-50-49,25 24,-24-25,49 50,-50-25,50-24,-25 49,25-25,-25 0,25 0,0 25,-24-49,24 49,-25-50,25 0,-25 50,25-24,-25-1,25 0,-25-25,1 50,24-24,-25 24,-25 0,25-50,-49 25,74 25,-50 0,50 0,-49 0,24-49,0 24,25 0,25 25,-25-25,25 0,0 1,-1 24,-24 0,50 0,49 0,25 49,-99-49,25 0,-1 50,-24-25,25-25,-50 24,49 1,-49 0,0 0,0 0,0-25,0 24,0-24,25 25,-25 0,25-25,-25 25,25 0,-25-1,0-24,24 25,-24 0,0 0,0 0,0-25,25 25,-25-1,0-24,0 25,0 0,0 0,0 0,0-25,-49 0,-1 0,-99 0,100 0,-26 0,26 0,-1 0,25-25,0 0,1 0,24-49,0 49,0 0,0 0,0 25,0-25,24 25,1 0,-25 0,0-24,0-26,-49 0,49 26,-75-26,50 25,1-24,24 49,0 49,0 50,0-24,0-50,0 24,0-24,24-25,1 0,25-74,-50 24,0 0,0 26,25 24,-25-25,0 25,0-25,24 50,26 24,-50 1,0 24,0-74,25 50,-25 0,0-1,0-24,0 0,0 25,0-26,0 26,0-25,0-25,0 25,0-1,0 1,-25 0,25 0,0 0,0-1,0 1,0-25,0 50,25-50,-25 25,0-25,0 49,0-49,0 50,25-25,-25-25,0 24,24 26,-24-25,0 24,25-49,-25 25,0 0,50 25,-25-50,24 0,-24 0,49-25,-24-25,-50 1,0-1,0 0,50 1,-50-1,0 1,0-1,0 0,0-24,0 0,-50-1,50 50,0 25,0-24,0-1,0 0,0 0,0 0,0 1,0 48,0 51,0 24,0-49,0-50,0 49,0 1,0-50,0 49,0-49,0 25,0 0,0 0,0 0,-50-50,50-25,0-24,-24 24,-26 25,50-49,0 0,0 24,-25 50,25 0,0 74,0 50,50-24,-25 48,24-24,-24 0,0-74,-25 24,0-24,25-50,-25-25,0-24,-75-26,26-24,24 49,25 1,-25 24,25 0,-25 0,0 1,25-1,0 74,25 51,0-26,-25 0,25 1,-25-26,0 1,0-25,0 0,0-25,0-50,-25-24,25 24,0 0,-25 1,0-1,1 1,24 24,0 0,0 25,0 25,0 24,0 51,0-26,0 25,0-24,0 24,0-49,0-1,0 26,0-75,0 24,-25-24,-50-49,75-1,0 25,-24-49,-1 0,0 49,25-25,0 25,-25 0,25 1,0 73,25 26,0-1,24 25,-49-49,25 0,-25-26,0 26,0 0,25-26,-25 1,0 0,0 0,0-25,0 25,0-25,0-50,25-24,-25 49,25 0,-25 0,0 0,0 25,0-24,0 24,0-25,0 0,24 25,26 25,0 74,-26 50,1-100,0 51,25-1,-50-74,0 24,0-24,24 0,1-50,-25-49,0 24,0 50,0-99,0 49,0-24,0 24,0 1,-49 24,49-25,0 25,0 1,0-1,0 25,0 0,0 74,0-24,0 74,49-25,-49 0,25-24,-25-26,0 1,0 24,0-49,0-25,0 50,0-50,0 0,-50-25,50 25,-24-50,-1 1,0 49,-25-50,50 25,-24-24,24 24,0 0,0 25,0 50,0 98,0 1,49 50,-49-125,0 1,0-26,0-24,0-50,0-99,-74 50,-1-50,75 74,-49-49,49 74,0 0,0 0,0 1,0-1,49 50,1 123,24 76,-74-100,75 0,-75-99,0 49,0-49,25-25,-25 49,0-49,0 50,0 0,24-26,-24 1,25 25,-25-1,25-24,-25-74,0-1,-74-74,49 74,-50-49,51 50,-26-1,25-24,25 49,-25 0,25 50,25 74,0 0,0-24,0-1,-1-49,-24 49,0-49,0-25,0 0,-24 0,-26-25,25-24,-49-1,24-49,1 49,24-24,-25-25,1 24,24 50,25-49,-25 74,25 25,74 74,1 25,-26-74,1 74,-25-75,0 1,-1-25,-24 24,0-49,0 0,0-25,-24-24,-26 24,25-49,0-1,1 26,-1-1,-25-74,25 124,25-99,-24 49,24 1,-25 24,25 0,0 0,0 0,0 25,0-49,0 49,0 0,49 74,-49-49,0 49,25-24,-25-50,0-99,0-1,0 100,0-24,0-51,0 1,-49-25,49 49,0 0,0-24,0 49,-25 0,25 25,0 50,25 0,-1-50,-24 49,0-98,0-26,0 50,-49-24,49-50,0 24,0 26,0-1,0 0,0 1,0 24,0 0,0 0,0 25,0 25,0 0,0 0,0-25,0-25,0 0,0 0,0 1,0-1,0 25,0 0,49 0,-49 0,25-25,0-25,-25 1,0-1,25-49,-25 74,0-25,0 26,25-51,-25 75,0-25,0 1,0-1,0 0,0 25,0-50,0 50,0 25,0 25,0 49,0-25,0 26,0-26,0-24,0-50,0 49,0-49,0 25,0 0,0 0,0 0,0-1,0 1</inkml:trace>
  <inkml:trace contextRef="#ctx0" brushRef="#br0" timeOffset="147185.4185">5432 11162,'-25'0,"25"0,-24 0,-1 0,0 0,-49 0,24 50,50-50,-50 0,-24 0,49 0,-24 0,24 0,0 0,25 0,25 49,0-49,-25 0,-25 0,0 0,25 0,-50 0,50 0,-24 0,24 0,-25 0,0 0,25 0,-25 25,25 0,0 0,0-25,0 49,0-49,0 25,-50 25,50-50,0 25,0-1,-24 1,-1-25,25 25,0 0,-25-25,25 25,0-25,-25 24,25 1,0-25,0 25,-25-25,25 25,0 0,-24-1,24 1,0 0,0 0,0-25,24 25,-24-25,0 24,25-24,25 25,-25-25,-1 0,26 0,-50-25,0 1,0-1,0 0,0 25,0-25,0 25,-25-49,25 24,0 0,0 50,0 0,25 24,25-24,-50 0,49-25,1 49,24-24,-74-25,50-25,-25 1,0-1,24 0,-49 0,50 0,-50 1,25 24,24 0,1 0,-25 0,-1 0,26 0,-50 0,50-50,-26 50,-24-25,25-24,0 49,-25-50,0 50,0-50,0 1,0 49,0-50,0 25,0-49,0 74,0-25,0 0,0 1,0-26,-25 50,0 0,25 0,0 50,0-1,0-24,0 25,0-50,0 24,0 26,0-25,0 0,25-25,-25 24,0 1,0 0,0-25,0 50,0-50,25 24,-25-24,25 25,-25-25,25 0,-25-25,0 1,0-1,0 0,0 0,0 25,0-25,-25 25,0-24,25 24,0 24,0 1,0 0,0 0,0 0,0-25,0 49,0-49,-25 25,25-25,0 25,0 0,-25-1,1 26,24-50,-25 25,25-25,0 25,-25-1,25-24,0 25,0 0,-25 0,25-25,0 25,-25-25,25 24,0 1,-49 0,49-25,0 50,0-50,0 49,0-49,0 25,0 0,0 0,0 0,0-1,0 1,0 0,0-25,0 50,0-50,0 24,0-24,0 25,0 0,0 0,0 24,0-24,0 25,0-50,0 25,0-1,0-24,0 50,0-50,0 50,25-26,-25 1,0-25,0 25,24 0,-24-50,25-25,-25 1,0-1,0 25,0 1,0-51,0 50,0 1,-25-1,25 0,0 0,0 25,0-49,0 49,0-25,0 0,0 0,0 25,25-25,-25 25,0-24,25-1,-25 0,25 0,-25 0,25 0,-50 25,25 25,0 0,0 0,0-25,0 50,0-50,0 24,-25 26,25-50,0 25,0 0,0-1,0-24,0 25,0 0,0 0,0-25,0 49,0-49,0 25,0 0,25 0,-25-25,0 25,0-1,0 1,49 25,-49-25,0-1,0 1,0 0,0 0,0-25,0 49,0-49,0 25,50 25,-50-50,0 25,0-1,0-24,0 25,0 0,0 0,0 0,0-25,0 49,25-49,0 25,-25-25,0 25,0 0,0 0,24-25,-24 0,25 0,0-25,-25 0,25 0,-25 0,0 0,0 1,0-1,0 0,0 25,0-50,0 50,0-49,0 49,0-25,0 0,0 0,0 1,0-1,0 0,0 0,0 25,0-49,0 49,0-50,-25 25,0 0,25 25,0-24,-49-26,49 50,0-25,0 0,-25 1,0 24,25-25,0 0,0 0,0 25,0-49,0 49,0-25,-25-25,25 50,0-25,-25 1,1 24,24 0,0 24,0 1,0 0,0 0,0 0,0-25,0 49,0-49,0 50,0-1,0-24,24 0,-24-25,0 25,0 49,0-74,50 50,-50-50,0 25,0-1,0 1,0 0,25 25,0-50,-25 24,0 1,0 0,0-25,0 50,0-26,0 1,0-25,0 25,49 25,-49-50,0 24,0 1,0 0,0 0,0 0,0 0,0-25,0 49,0-49,0 50,0-50,0 25,0-1,0 26,-25-25,25 0,0-1,0 26,0-25,-24 24,24-24,0 0,-25-25,25 25,0 0,0-1,0-24,-25 50,25 0,0-50,0 49,0-49,0 25,0 0,-25 0,25-25,0 24,0 1,-25 0,25 0,0 0,0-1,0-24,-24 25,24 0,-25-25,25 25,0 0,-25-25,25 24,0 1,-25-25,25 25,-25-25,1 50,-1-50,0 25,0-25,0 0,1 0,-1 0,0 0,0 0,0 0,1 0,-1 0,25 0,-50 0,50 0,-49 0,24 0,0 0,0 0,-49 0,74 0,-25-50,0 50,0-50,0 50,25-25,-24 25,-1-24,25-1,-25 0,0 0,25 0,0 1,0-1,0 0,0 0,0-24,0 49,0-25,25 0,0 0,-25 0,0 25,0-49,25 49,-25-25,0 25,24-25,-24 25,-24 0,-1 0,25 0,-50 50,50-50,-25 25,25-25,-24 24,24-24,-50 25,50-25,-25 25,25-25,0 25,0 0,0-1,0 1,0-25,0 25,0 0,0 0,0-25,-25 24,1 1,24-25,0 50,0-25,0-1,0 1,0 0,0 0,0 0,24-25,-24 0,25 25,-25-25,25 0,0 0,0 0,24 0,-49 0,50-50,-25 25,24-49,-49 49,25-25,0 1,-25-1,25-24,-25 49,0-25,0-24,0 74,0-25,0 0,0-24,0 24,0-50,0 75,0-24,0-1,0 0,0 0,0 0,0 1,0-1,0 25,0-25,0 0,-25 0,25 25,0-24,-25-1,25 25,0-25,0 0,0 0,0 1,0 24,-25-25,25 0,0 25,0-25,0 0,0 0,0 1,0-1,0 0,0 0,0 25,0-49,0 49,0-50,50 25,-50 0,50 1,-50-1,0-25,49 25,-49 1,0 24,25-50,-25 25,0 25,0-25,25 1,-25-1,0 25,0-50,0 25,0 25,0-49,0 49,0-50,0 25,-25 25,0-24,0-1,25 0,-24 25,-1 0,0 0,25 0,-50 0,50 0,-25 50,25-50,0 24,0 1,0 0,0 0,0-25,0 49,0-49,0 25,0 0,0 0,0 0,0-1,0 1,0 0,0-25,0 50,0-50,0 49,0-49,25 25,-25-25,0 25,0 0,0-1,0 1,0 0,0 0,0-25,25 25,0-25,-25 0,50 0,-26-25,1-25,0 25,0-24,0-1,24-24,-49 49,0-25,0 26,0-1,0 25,0-50,0 50,0-49,0-1,0 50,0-25,0 0,0 1,0-1,0 0,0 0,0-24,0 24,0-25,0 0,0 26,0-26,0 25,0-24,0 24,0 0,0 0,0 0,0 1,0-1,0-25,0 25,0 1,0-26,0 25,0-24,0 24,0 25,0-50,0 50,0-25,0 25,-25-49,25 49,-24-25,24 0,-25 25,25-25,0 1,0 24,0-50,-25 50,0-25,25 25,0-25,0-24,0 24,0 0,0 25,25 0,0-50,-25 50,25 0,-1 0,1 0,25 0,-25 0,-1 0,26 0,-50 25,0 25,0-50,50 25,-50 0,0 24,0-24,0 0,0 0,0-1,0-24</inkml:trace>
  <inkml:trace contextRef="#ctx0" brushRef="#br0" timeOffset="149758.5657">5085 14287,'25'0,"0"-99,-25 99,24-25,1 1,0-1,0-25,0 50,-25-25,24 25,1 0,0 0,0 0,0 0,-1 0,-24 0,0 25,0-25,0 50,0-50,0 49,0-24,0-25,-24 25,-1 0,0 0,0-25,25 0,-25 0,1 0,-1 0,0 0,25-25,0 0,-50-25,50 50,0-24,0-1,0 0,0 0,0 25,0-49,0 49</inkml:trace>
  <inkml:trace contextRef="#ctx0" brushRef="#br0" timeOffset="150382.6013">5333 13866,'-25'0,"25"-25</inkml:trace>
  <inkml:trace contextRef="#ctx0" brushRef="#br0" timeOffset="168686.6483">5135 8731,'0'0,"-25"0,0 0,0 0,25 0,-25 0,1-49,-1 24,25 0,0 0,-25 0,25 1,0-1,-25 0,25 0,0 25,0-25,0 1,0-1,0 0,0 0,25 50,25 0,-26 24,1-49,25 50,-25 0,-1-26,1 26,-25-25,25 24,-25-24,25 0,-25-25,0 50,0-26,0 1,0-25,0 25,0 0,0 0,0-1,0 26,0-50,0 25,0-25,-50-25,50 25,-25-25,25 25,0-49,0 49,0-25,0 0,0-25,0 26,0-26,0-24,0 74,0-50,0 25,0 0,0 1,25 24,-25 0,25-25,0 25,-25-25,25 0,-25 25,24-25,1 25,-25 0,25-24,-25 24,25-25,-25 25,49-25,51 25,-51-50,-24 50,-25 0,50 0,-50-24,24 24,-24-25,0 0,0 0,0 0,0 1,0-1,0 0,0 25,0-50,0 50,0-24,0 24,0-25,0 0,0 0,0 0,0 0,0 1,0-1,0 0,0 25,0-50,0 50,0-24,0-1,0 0,0 0,0 0,0 1,0-1,0 25,-24-25,-1 0,25 25,0-25,0-24,0 49,-50-50,50 50,0-25,0-24,-25 49,25-25,0 0,-24 25,24-25,0 25,0-49,0 49,-25-25,25 25,0-25,-25 0,25 25,0-24,-25-1,25 0,0 0,0 25,-25-49,25 49,0-50,0 50,-24-25,24 25,0-25,-25-24,0 49,25-25,0 0,0 0,-25 25,25-25,-25 1,1-1,-1 0,0 0,25 25,-25-25,25 1,0-1,-25 25,25-25,0 0,0 0,-49 1,49-1,0-25,0 50,-25-49,25 49,0-25,-25 25,25-25,-25 0,25 25,-49 0,49 0,-50 0,25 25,25-25,-24 0,-1 25,25-25,-25 25,25-1,-25-24,0 25,25-25,0 50,0-50,0 25,0-1,0 1,0 0,0 0,0 0,0-1,0-24,0 50,0-50,0 50,0-50,0 24,0 1,0 0,0 0,-25-25,1 25,24 0,-25-1,0-24,0-24,0-1,25 25,25 25,0-1,-25-24,0 25,0 0,25-25,-25 25,25-25,-1 0,-24 0,25-25,-25 0,0 0,25 25,25 25,-25 0,24 25,-49-50,0 24,25 1,-25 0,25 0,0-25,-1-25,-24 0,0 25,0-49,0 49,0-25,25-25,-25 50,0-25,0 1,0 24,0 0,25 49,-25-24,25 25,-25-50,0 49,0-24,0 0,25 0,-25-25,-25-25,0-50,-25 26,26 24,24 0,-25 0,25 1,0-1,0 0,0 0,0 25,0 25,0 74,0-99,0 99,0-74,0 25,0-25,25 49,-25-49,0 0,0-1,0 1,24 25,-24-25,0-1,0 1,0 0,0 0,0-25,0 49,0 1,0-50,0 50,0-50,0 24,0 1,0 0,0 0,0 0,0-1,0-24,-24 0,24 25,-25-25,25 25,-50 0,50 0,-49-25,49 24,-25-24,0 0,0 25,-25 0,50 0,0-25,0 25,-24 0,-1-1,25 1,-50 25,50-50,0 25,0-1,0 1,0 0,0-25,0 0,0-50,0 26,0-1,0-25,0 1,0 49,0-50,0 50,0-25,0 0,0 0,0 1,0-1,0 0,0 0,0 25,25-49,-25 24,0 25,0 49,0 1,0 49,0-49,0 0,0-1,0-24,0 25,0-26,0 1,0 25,0-25,0-1,0 1,0-25,0 50,0-50,0 49,0-49,0 25,0 0,0 0,0 0,0-1,0 1,0 0,0-25,0 50,0-50,0 24,-25 1,0 0,1 0,24 0,-25 24,0-49,25 25,0 0,0 0,0-1,0 1,0 0,0-25,-25 50,25-50,0 25,-25 24,25-49,-24 50,24-50,-25 25,25-1,0 1,0 0,0-25,0-50,0 50,0-24,0-1,0 0,0 0,0-24,0 49,25 0,-25-25,0 0,24 25,1 0,0 0,0-50,24 50,1 0,-25-25,0 1,24 24,-49 0,50 0,-50 0,25 0,0 0,-1 0,1 0,25 0,-25 0,-1 0,26-25,-50 25,25 0,-25 0,49-25,-49 25,25-25,-25 25,25-25,0 25,-25-49,49 24,-49-25,0 26,25 24,-25-25,25 0,-25 25,0-25,0 0,0 1,0-1,0 25,0-25,25 0,-25 25,0-25,0 1,0-1,0 0,25 25,-25-25,24 0,-24 1,25-1,-25 0,0 25,25-50,-25 1,25 49,-25-25,25 25,-25-25,0 0,24 25,-24-24,25 24,-25-25,0 0,0 25,25-25,-25 25,0-25,0 25,0-49,0 24,0 0,25 0,0 50,-25 25,0-1,-25-24,0 25,25-25,0-25,0 49,0-49,0 25,0 0,0 0,0-1,0 1,0 0,0 0,0-25,0 49,0-49,0 50,0-50,0 25,0 49,0-74,0 25,0 0,0 0,0-1,0 1,0 0,0 0,0-25,0 49,0-49,0 25,0 0,0 0,0 0,0-1,0 1,0 0,0 0,0 0,0-1,0 1,0-25,0 50,0-50,0 25,0 0,0-1,0 1,25 0,-25 0,0 0,0 24,0-24,0 0,25 0,-25-1,0-24,0 50,0-50,0 50,0-50,0 24,0 1,0 0,0 0,0 0,0-1,0 1,0 0,0 0,0-25,0 25,-25-25,25 24,0-24,0 25,0 25,0-50,-25 25,25-1,-25 1,25-25,-25 25,25 0,-24-25,-1 25,0-1,-25-24,1 50,24-50,0 0,25 25,-25 0,1-25,-1 25,25-25,-25 0,-25 24,50 1,-24 0,-1 0,25 0,0-25,0 24,-25 1,25-25,-25 25,0-25,25 0,-49 0,24 0,-49 0,74 0,-25 0,0 0,0 0,0 0,50 0,0 0,0 0,24 25,-24 0,-25-25,25 0,0 0,0 0,24 0,-24 0,-25 0,50 0,-50 0,24 0,26-25,-25 0,0-25,-25 26,49-26,-49 25,0 0,0-24,0-1,0-24,0 49,0 0,0 0,0 0,-49-74,49 50,0-1,0 0,0 26,0-1,-25 25,25 0,0-25,0 0,-25 0,25 1,0 24,-25-50,25 0,-25 50,25-49,0 49,-24-25,24 0,0 0,0 1,0-1,-25-25,25 50,0-25,0 1,0-1,0 0,0 25,0-50,0 50,-25-49,25 49,0-25,0 0,0 0,0 25,0-25,0 25,25 0,49 149,1-49,-26 24,-49-75,25-24,-25 0,0 0,0 24,25-49,0 25,-1 0,-73-75,-1 1,1 24,49 0,-25-25,25 50,-25-24,25 24,-25-25,0 0,25 25,0-25,0 0,0 1,0 24,0-25,0 0,-24 25,24-25,0 25,0-25,0 0,0 1,0-1,0-25,0 25,0 1,0-1,-25 0,0 25,25-25,-25 25,0-25,25 1,-24 24,24-25,-50 0,50 0,-25 0,0 25,1-24,-1-1,0 25,0-50,25 50,-25-25,25 1,-25 24,25-25,-24 25,-1-50,0 50,25-49</inkml:trace>
  <inkml:trace contextRef="#ctx0" brushRef="#br0" timeOffset="187912.748">13271 7417,'0'0,"-25"-25,0 25,25-25,-25 25,25-25,0 0,0 25,-25-24,0 24,25-25,-24 0,-1-25,-25 26,50-1,0 0,-25 0,25 25,-24-25,24 25,0-24,0 24,0-25,0 0,0 0,0 0,0 1,-25 24,25-25,0 25,0-50,0 50,0-25,0 0,0 1,0-1,0 0,-25-25,25 26,-25 24,0-25,25 25,-24 0,24 25,0-1,0-24,0 25,0 0,24 0,-24 0,25-25,-25 24,0-24,25 50,0-50,-25 25,0 0,25 0,-25-25,0 24,0 26,0-25,49 24,-49-49,0 25,0 0,25 0,0 0,-25-25,0 24,0 1,0-25,0 25,0 0,0 0,0-1,25-24,-25 25,0 0,0 0,0-25,0 25,0-1,0 1,0-25,-25 25,25 0,0 0,0-1,0 1,0 0,0 0,0 0,0-25,0 49,0-49,0 25,0 0,0 0,0-1,0 1,0 0,0 0,0-25,0 49,0-49,0 50,0-50,0 25,0 0,0 0,0-1,0 1,0 0,0 0,0-25,0 49,0-49,0 25,0 0,0 0,0 0,0-1,0 1,0 0,0-25,0 50,0-50,0 49,0-49,0 25,0 0,0 0,0-1,0 26,0-25,0 0,0-1,0-24,0 50,0-50,0 25,0 0,0-1,0 1,0 0,0 0,0 24,0 1,0-25,0 0,0-25,0 25,0-1,0 1,0-25,0 50,0-50,0 25,0-1,25 1,-1-25,-24 25,0 0,0 0,0-1,25-24,-25 25,50-25,0 0,-50 0,49 0,-49 0,25 0,0 0,0 0,-1 0,-24 0,25 0,0 0,-25 0,25 0,-25 25,25-25,-25 0,24 0,1 25,-25-25,25 0,0 0,0 0,-1 0,1 0,-25-25,0-25,0 26,0-26,0 25,0 0,0 1,0-26,0 25,0 0,0 1,-25 24,25 0,-24 0,-1 0,0 0,25 24,25 1,-25 0,25 0,-25 0,24-1,-24 1,25-25,25 0,-25 0,-1 0,26 0,-25 0,0 0,-1 0,-24 0,50 0,-50-25,0-24,0-26,0 1,0-1,0 26,0-1,0 1,-25 24,-24-25,49 50,-25-25,0-24,0 49,25-25,-25 0,1 0,-1 1,0 24,25 0,-25 0,0 24,25 1,0 0,0 0,0 0,0-1,25 1,-25 0,25 25,-25-50,25 49,0 1,-25-50,24 25,1-1,-25-24,0 25,0-25,25 25,-25 0,0-25,-25 0,0 0,-49-50,74 1,-50-1,26-24,24 49,0 0,-25-49,25 24,0 25,0 0,0-24,0 49,0-50,0 50,0-25,0-49,0 74,0-50,0 26,0-51,0 75,0-49,0 49,0 49,0-49,0 50,0-25,49-1,-49 1,0 0,0-25,50 50,-50 24,50-49,-50 0,0-1,24 26,26 0,-50-26,25 1,0-25,-25 50,24-50,-24-25,0-25,0 1,0-26,0 75,0-49,0-1,0-24,-24 49,-1-25,-25 1,50 49,-49-50,24 50,25 0,-25-25,0 1,25 24,-25 0,25-25,-24 25,-1-50,-25 50,25-25,1 1,24-26,-25 50,25-25,-25 0,0 0,25 1,0 24,-25-25,25 0,0 25,-24-50,-1 26,25 24,-25-50,0 25,0 0,25-24,-49 24,49-25,0 26,-50-1,50-50,0 75,-25-49,0-1,25 50,-49-74,49 49,0 0,0 25,-25-49,25 49,0-25,0 0,-25 0,25 0,0 1,0-1,0 25,0-50,25 25,25 25,49 25,-25 25,-24-1,0-49,-1 75,-49-75,25 25,0-1,-25 1,25 25,-1-50,-24 25,0-25,0 24,25 1,-25 0,25 25,-25-50,0 24,25 1,0 25,-25-50,0 49,24-24,-24-25,0 25,0 0,0 0,0 24,0-24,0-25,0 25,0-25,0 49,0-49,0 25,0 0,0 0,0-50,-49-25,-1 1,1-26,24 1,-25 24,25 1,1-1,-26-24,50 74,-25-75,0 51,25-1,0 0,-49-25,49 50,0-49,0 24,0 0,0 0,0 1,0-26,0 25,0 0,0 1,0-1,0 0,0 0,0 25,0-50,0 50,-50-24,50-1,0 0,50 50,-25 24,24 1,-49-25,25 25,0-26,-25 1,0 0,25-25,-25 0,0 0,0-25,0 0,0 1,0-1,0 0,0 25,-25-25,25 25,-25 0,0 0,25 0,-25 25,1-25,24 25,-25 0,25-1,0 26,0-50,0 50,0-1,0 1,0 24,0-24,0-25,0-1,0 26,0-25,0 0,0-1,0-24,0 50,0-25,0 0,0-25,0 24,0 1,0 0,0 0,0 0,0-1,0 1,0-25,0 50,0-50,0 25,0-1,0 1,0 0,0 0,0 0,0-1,0 1,0 0,0 25,25-25,-25-1,0 1,0 25,0-25,49-1,-49 1,0 0,0 0,25 49,-25-24,25-1,0 1,-1 24,-24-49,25 50,0-51,0 26,-25-25,0-25,0 49,49-24,-49 0,0 25,0-50,0 24,0 1,0 0,25 25,0-25,-25-1,0 1,0 0,0 0,0 0,0-1,0 1,0-25,0 50,0-50,0 49,0-49,0 50,0-25,0 0,0-1,0 1,0 0,0 0,0 0,0-25,0 49,0 26,0-51,0-24,0 50,0-50,0 50,0-1,0-49,0 50,0-50,0 25,0-1,0 1,0 0,0 0,0 0,0 0,0-25,0 49,0-49,-25 50,0-50,1 25,-26-25,0 0,50 0,-24 0,-1 0,-25-25,50 25,-25-25,25-25,-24 1,24 24,0-50,0 26,0-26,0 26,0-1,0-49,0 49,0 26,0-76,0 76,0-1,0 25,0-50,24 25,-24 1,0-1,0 0,0 0,0 0,0 1,0-26,0 25,0 0,0 25,0-24,0-1,0 0,0 0,0 25,0-50,0 50,0-24,0 24,-24 99,24-99,-25 99,0-49,25-25,0 24,0 1,0-25,0 24,0-24,0 0,0 0,0-1,0 1,0 25,0-25,0-25,0 49,0-49,0 25,0 49,0-74,0 50,0 0,0-50,0 24,0 1,0 0,0 0,0 0,-25-1,25 1,0-25,-25 50,25-25,0 0,0 24,0-49,-25 25,25-25,0 25,0 0,0-1,0 1,0-25,0 50,0-50,0 49,0-49,0 25,0 0,0 0,0 0,25-25,-25 0,50 49,0-49,-26 0,26 0,0-25,-26 1,1 24,25 0,-25 0,-1 0,-24-25,0 25,25-50,-25 25,0 1,0-26,0 0,0 50,0-24,0-1,0 0,25 0,-25 0,0 1,0-1,50 0,-50 0,0 0,0 0,24 1,-24-1,25 25,-25-25,25 25,0-25,-25 25,25-25,-1 25,26 0,-25 0,-25-24,25 24,-1 0,-24 0,0 0,0 24,0 1,-49 25,49-25,0-1,-25-24,0 25,0-25,25 25,-24-25,-1 0,0 0,0 0,25 0,-25 25,1-25,-26 50,25-50,0 0,25 0,-24 0,24 24,-25 1,25-25,-50 25,50-25,-25 25,1-25,-1 0,25 25,-25-1,0-24,-24 0,-26 0,75 0,-50-24,50 24,-24-50,24 50,-50-50,50 26,0-1,0 0,0 0,0 0,0 0,0 25,0-49,0 49,0-25,0 0,0 0,0-24,0 49,0-25,0 0,0 0,25 25,0-24,-25 24,0-50,0 25,24 0,-24 25,0-24,0-1,0 0,0 0,25 25,-25 0,25 0,-25 0,0 0</inkml:trace>
  <inkml:trace contextRef="#ctx0" brushRef="#br0" timeOffset="189159.8193">14015 12576</inkml:trace>
  <inkml:trace contextRef="#ctx0" brushRef="#br0" timeOffset="198174.3348">13767 12105,'-25'-25,"25"25,0 49,0-24,0 25,-25-25,25 49,0-24,0-50,0 49,0-49,0 50,0-50,0 25,0 0,0-1,-25 1,25 0,0 0,0 0,0-25,0 49,0-49,0 25,0 0,0 24,0-24,0 25,0-25,0-1,0 1,0 0,0 25,-25-50,25 24,0 26,0-25,0 0,0-25,0 49,0 1,0-50,0 25,0 24,0-49,0 50,0 0,0-50,0 49,0-49,0 50,0-50,0 25,0-1,0 1,0 0,-49 25,49-26,0 1,0 0,0 25,-25-1,25-24,0 0,0 24,0 26,0-75,0 49,0-24,0 25,0-50,0 25,0 24,0-24,0 0,25-25,-25 25,0-25,25 0,-1 0,1 24,-25 1,0-25,0 50,50-25,-50 0,0 24,0-49,0 25,0-25,0 25,0 0,0-1,25-24,-1 0,-24 25,25-25,0 25,25 74,-50-99,0 25,0 0,0-25,-25 0,25 0,0-25,0 25,0-25,-25-24,25 49,-25 49,0-24,25 0,0 24,0-24,-49 0,49 25,0-26,-50 26,50-50,0 74,0-49,0 0,0-25,0 25,0 0,0-25,25 0,-25 0,0 24,25-24,0 0,24 25,-49 0,25-25,-25 25,25-25,0 25,-1 49,26-49,-50 0,0 0,25-25,24 0,-49 0,0 0,0 0,0-25,0 25,0-25,-24-25,-26 50,25-25,0 25,1 0,-1 0,25-24,0-1,0 0,-50 0,50 0,-25 25,25 0,-24 0,-1-24,0-1,25 0,0-25,-25 26,25-1,0 0,0 0,0 25,0-49,-25 49,25-25,0 0,0 0,-24 25,-1-25,25 1,0-1,0-25,-25 50,25-25,0 25,0-49,-25 49,25-25,0 0,0 0,0 1,0-1,0-25,0 25,0 1,0-1,0 0,0 0,0 0,0-49,0 24,0 1,0-1,-25 25,25 25,0-25,0 1,-24-26,24 50,0-25,0 0,0 1,0-1,0 25,0-50,0 50,0-49,-25 24,25 25,0-50,0 50,-25-49,0 49,25-25,0 0,0 0,0 0,0 25,0-49,-49 24,49 25,0 0,0 25,-25 0,0-1,25 51,0-75,0 25,0 24,0-49,0 25,0 0,0 0,0 24,0-49,0 25,0 0,25 24,0-24,-25 0,0-25,0 25,0 0,0-1,0 1,0-25,0 50,0-50,0 25,0-25,0 24,0 1,0 0,0 0,0 0,0-1,0-24,0 50,0-50,0 25,0 0,0 0,0-1,0 1,0 0,0 0,0 0,0-1,0-24,0 50,0-50,0 25,0 0,0-1,0-24,0 25,0-25,49 25,-49 0,0 0,0 24,0-24,25-25,-25 25,0-25,25 25,0-25,-25 24,0 1,0-25,24 50,1-25,0-1,0 1,0-25,-25 25,24 0,-24-50,0-49,0 49,-49 0,49 0,0 0,-25 25,25-24,0 24,0-50,0 50,0-25,0 0,0 1,0-1,0 0,0-25,0 26,0-26,0 50,0-50,0 26,0-1,0 0,0 25,0-50,0 50,0-24,0-1,0 0,0 0,0 25,0-25,0 0,0 1,0 24,0-50,0 50,0-25,0 0,0-24,-25 24,25 0,0 0,0-24,0 24,0 0,0 0,0 25,25-24,-25-1,0 0,0 25,25-50,0 1,-25 49,24-50,1 1,0 24,0-50,0 75,-1-49,-24 49,25-25,-25 0,25 0,-25 25,50 25,-26 25,1-25,-25-1,0 1,0 0,0-25,0 50,0-50,0 24,0 51,0-75,0 25,0 24,25-24,-25 0,0 0,0-1,0 1,25 25,-25-50,25 0,-25-25,0-25,0-24,0 49,0 25,0-49,0-1,0 50,0-50,0 50,0-24,0-1,0-25,0 25,0 1,0-1,0 0,0-25,0 26,0-1,0-25,0 25,0 25,0-49,0 49,0-50,0 0,-50 26,50-1,0-25,-25 25,25 1,0-26,0 0,0 50,0-49,0 24,-25 0,25 25,0-25,0 1,0-1,-49-25,24 50,0-49,25 49,-25-25,1 25,-1 0,-25 0,25 0,25 0,-24 0,-1 25,25-1,0 1,0 0,0 0,0 0,0-1,0 1,0 0,0 0,0-25,0 25,0-1,0-24,25 25,24-25,-49 0,25 0,49 0</inkml:trace>
  <inkml:trace contextRef="#ctx0" brushRef="#br0" timeOffset="203086.6159">13593 8756,'0'0,"0"0,-25 74,25-49,0 25,-25-1,25-24,0 0,0 25,0-25,0 24,-24 1,24-25,0 24,0 1,-25-1,25-24,0 25,0-1,0-49,0 25,0 25,0-25,0 24,0-24,0 0,0 24,-25 1,25-50,0 50,0-50,0 24,-25 1,25 0,0-25,0 25,0 0,0-1,0 26,0 0,0-25,0-25,0-50,0-49,0 24,0 50,0-74,0 25,0-1,0 1,0-25,0 49,0 1,0-1,0-24,0 74,-25-50,25 25,0 0,0 1,0-1,0 25,-24-25,-1 0,25 0,0 25,0-49,0 24,-25 0,25 0,0 25,-50-49,50 49,0-25,0 0,-24 0,-1 25,25-25,-25 1,0-1,0 0,25 0,-25 0,1 1,24-1,-25 0,25 0,-25 25,25-25,0 1,0-1,0 0,0 0,-50 0,50 25,0-49,0 49,0-50,0 1,-24 49,-1-25,25 25,0-25,-25-25,25 26,-25 24,25-25,-25 0,25 0,-24 0,24 25,0-49,0-1,0 50,0-50,0 50,0-24,0-1,0 0,0 0,0 0,0 1,0-1,0 25,0-50,0 50,0-25,0 25,0-24,0-1,0 0,0 0,0 0,0 1,0 24,0-50,0 50,0-50,0 50,0-24,0-1,0 0,0 0,0 0,0 1,0-1,0 25,24-50,-24 25,0 1,0 24,0-25,0 0,0 0,0 0,0 1,0-1,0 0,0 25,0-50,0 50,0-25,0 1,0-1,0 0,0 0,0-24,25-1,0 50,0 0,-25 25,49 49,-49-24,50-1,-50 1,0-25,50 49,-26-24,-24-25,0 0,50 24,-50-24,25 25,0-1,0 1,-25-25,24 24,26 26,-50-26,0-24,50 25,-50-26,24 26,-24-25,0 0,0-1,25 1,-25 0,0 0,0 0,0-25,0 49,0-49,0 50,0-50,0 25,0-1,0 1,0 25,0-25,0 0,0 24,0-24,25 0,-25 0,0 24,25-24,-25-25,0 50,25-26,-25 26,24-50,-24 25,0-25,0 49,50 1,-25 0,-25-1,25-24,-1 74,1-49,-25-50,0 25</inkml:trace>
  <inkml:trace contextRef="#ctx0" brushRef="#br0" timeOffset="203582.6442">13816 8880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5T16:30:38.76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6300 6400,'0'0,"0"24,0-24,0 25,25-25,0 0,-25 0,25 25,0-25,-25 0,0 0,0-25,0 25,-25 0,0 0,25-25,-25 25,0 0,25 0,-24 0,-1 0,0 0,0 0,25 0,0 25,0 0,0-25,0 25,0 24,0-49,0 25,25-25,0 0,0 0,-1 0,1 0,-25 0,0-25,0 1,0-1,0 0,0 25,0-50,0 50,0-24,0-1,0 0,0 25,-25 25,25-25,0 25,0-1,0 1,0 0,0-25,0 25,0-25</inkml:trace>
  <inkml:trace contextRef="#ctx0" brushRef="#br0" timeOffset="3952.2261">6772 6424,'-25'0,"0"0,25 0,0 25,25 0,24 25,-49-50,50 0,-50 0,50 0,-50 0,25 0,-1-25,-24 25,0-25,0 0,0 0,0 25,0-24,-24 24,-1 0,0 0,0 0,25 0,-50 0,50 0,-24 0,-1 0,25 0,0 24,-25 1,25 0,0 0,0 0,0-1,0 1,25-25,-25 0,25 0,-25 0,24 0,-24-25,0 25,0-24,0-1,0 0,0 0,0 0,0 1,0 24,0 0,-49 0,49 24,-25-24,25 25,0 0,0 0,-25-25,25 25,0-25,25 0,0 0,0 0,-25 0,0 0,0-25,0 0,0 0,0 0</inkml:trace>
  <inkml:trace contextRef="#ctx0" brushRef="#br0" timeOffset="6808.3895">7317 6474,'0'50,"0"-50,0 24,0 1,0 0,0 0,0 0,25-1,0-24,-25 25,25-25,-25 0,25 0,-25 0,24 0,-24 0,25-25,-25 1,0 24,0-25,0-50,0 75,0-24,0-1,0 0,0 0,-25 25,-24 0,24-25,0 1,0 24,1 0,-1 0,25 0,-25 0,25 0,0 24,0 1,0 0,0 0,0 0,0-1,0-24,0 0,50 0,-50 0,24 0,1 0,0 0</inkml:trace>
  <inkml:trace contextRef="#ctx0" brushRef="#br0" timeOffset="10632.6082">7838 6573,'0'0,"0"-25,0 1,-49 24,49 0,-25-25,25 0,0 0,0 25,25 0,-1 0,26 0,-25 0,-25 0,25 0,-1 0,51 0,-75 25,0-25,0 50,0-26,-25 1,0-25,25 25,-25-25,1 25,-1 0,25-1,-25 26,0-50,25 0,-25-25,1 0,24 25,0-24,0-1,0 0,0 0,-50 0,50 1,0 24,0-25,25 25,-25 0,0 25,0-25,0 49,25-49,-25 25,24-25,-24 0,25 0</inkml:trace>
  <inkml:trace contextRef="#ctx0" brushRef="#br0" timeOffset="13975.7994">8334 6499,'-24'0,"-1"0,0 0,0 0,0-25,25 25,-24 0,-1 0,25 0,0 0,0 50,0-50,0 49,0 1,49-25,-49-1,25-24,-25 0,50 0,-50 0,25 0,-25-24,0-1,0 25,24-25,-24 0,0 25,0-25,0 1,0-1,0 25,-24 0,24 0,-25 0,0 25,25-25,0-25,0 0,0 0,0 0</inkml:trace>
  <inkml:trace contextRef="#ctx0" brushRef="#br0" timeOffset="18785.0745">8706 6548,'25'0,"-25"0,0 0,0-24,0-1,0 25,0-25,0 0,0 0,-25 1,1 24,-26-25,50 0,-25 25,25 0,-25 0,25 0,0 25,0 0,0-1,0 1,0 0,0 0,0 0,0-1,0-24,0 50,25 24,-25-49,0-25,0 50,0-25,25-25,0 0,0 0,24 0,-49-25,0 0,0 0,0 25,0-25,0 1,0-1,0 0,0 25,0-50,0 50,0-24,0-1,-25 25,25 0,25 0,0 0,-25 0,0 25,0-25,0 0,-25 24,0-24,25 0,-24 25,24-25,0-25,0 25,0-24,0 24,49-50,-49 25,0 0</inkml:trace>
  <inkml:trace contextRef="#ctx0" brushRef="#br0" timeOffset="24122.3798">9178 6573,'25'-25,"-1"25,-24 0,25 0,-25 25,25-25,-25 25,0-25,-25 0,0 0,25 0,-24 0,24-25,0 0,0 1,0-1,0 0,0 0,0 25,0 0,0 0,0 50,0-50,0 25,0-1,0 1,0 0,0 0,0-25,49 0,-49 0,25 0</inkml:trace>
  <inkml:trace contextRef="#ctx0" brushRef="#br0" timeOffset="27960.5993">9798 6524,'-25'0,"0"0,0 0,1 0,-1 0,0 0,25 0,-50 0,50 0,-24 0,48 24,-24-24,25 0,0 25,25-25,-1 0,1 25,-50-25,25 0,-1 0,1 25,0-25,0 0,-25-25,0 0,-25 25,25-25,-25 25,25-24,-25 24,25-25,-24 25,-1-25,0 25,25 0,0-25,-25 25,0 0,25 0,0 0,0 25,-24 0,24 0,0-1,0 1,0 0,0-25,0 50,0-1,0-49,24 0,1 0,-25 0,0 0,0-49,0 49,0-25,0 0,0 0,0 0,0 1,0-26,0 0,0 50,0-24,0 24</inkml:trace>
  <inkml:trace contextRef="#ctx0" brushRef="#br0" timeOffset="31999.8303">10294 6548,'0'0,"0"-49,0 49,0-25,-25 25,25 0,-25 0,1 25,-1-25,25 25,0-1,0-24,0 25,25 0,-25 0,49 0,-49-25,25 0,0 0,0 0,-1 0,-24 0,50 0,-50 0,0 0,0-25,0 25,0-25,-25 25,0 0,25 0,-24-25,-1 25,25 0,-25 0</inkml:trace>
  <inkml:trace contextRef="#ctx0" brushRef="#br0" timeOffset="32735.8724">10269 6499</inkml:trace>
  <inkml:trace contextRef="#ctx0" brushRef="#br0" timeOffset="36080.0636">10740 6573,'-24'0,"-1"0,0 0,0-49,25 49,-25 0,25 0,0 0,25 0,-25 0,25 24,-25-24,25 0,0 0,-1 0,-24 25,0-25,0 25,0 0,0 0,0-25,0 0,0 0,-24 0,-1 0,0 0,-25-25,50 25,-24-25,-26 25,25-25,25-24,0 49,0-25,0 0,0 25,0 0,50 0,-25 0,-1 0,1 0</inkml:trace>
  <inkml:trace contextRef="#ctx0" brushRef="#br0" timeOffset="40416.3117">11137 6499,'25'0,"-25"0,25 0,-25 0,0 0,0 0,0 0,-50 0,50 0,-49 0,24 0,25 0,-25 0,25 25,0-25,0 24,0-24,25 0,0 0,-1 0,1 0,-25 0,50 0,-50 0,50 0,-50-24,0-1,0 0,0 0,0 0,0 25,0 0,0 0,0 50,0-50,0 25,-25-25,0 0,25 0,-50 0,25-25,25 0,-24 0</inkml:trace>
  <inkml:trace contextRef="#ctx0" brushRef="#br0" timeOffset="45072.578">11782 6697,'-25'0,"-24"0,24 0,25 0,-50 0,1 0,24-25,0 1,25-1,-25 25,25 0,25 0,-25 0,50 0,-50 0,25 0,-1 0,1 0,0 0,0 0,0 0,24 0,-49 0,0 0,0 0,0-25,0 0,0 0,0 1,0-1,-25 0,25 25,-24-25,24 25,-25 0,-25 0,50 0,0 0,-25 50,25-50,0 49,0-49,0 25,0 0,0 0,0 0,0-1,0 1,0-50,0 25,0-49,-24 24,-1 0,0 0,25 25,0 25,0 0,0 0,25 0,-25-25,25 0,24 0,-49-25,0 25,0-25,0 0,75 25,-51 0,1 0,0 0,-25 25</inkml:trace>
  <inkml:trace contextRef="#ctx0" brushRef="#br0" timeOffset="49335.8218">12254 6722,'0'-25,"-25"0,25 1,-25 24,0-50,0 50,25-25,-25 25,25 0,-24 0,-1 0,25 25,0 0,0 0,0-25,25 24,-25-24,24 25,-24-25,50 25,0 0,-25 0,-25-25,0-25,0 25,0-25,0 0,0 25,0 0,-25 0,0-25,25 25,-50 0,50 0,-25 0,1 0,-1 0,25 25,0 0,0 0,0-25,0 49,0-49,0 25,0 0,25-25,-1 0,-24 0,25 0,0 0,-25-25,25-24,-25 49,0-25,0 25,0-50,0 50,0-49,0 49,0-25</inkml:trace>
  <inkml:trace contextRef="#ctx0" brushRef="#br0" timeOffset="51616.9524">5854 6474</inkml:trace>
  <inkml:trace contextRef="#ctx0" brushRef="#br0" timeOffset="51903.9688">5854 6474</inkml:trace>
  <inkml:trace contextRef="#ctx0" brushRef="#br0" timeOffset="55039.0186">5854 6474,'25'0,"-25"0,0 0,0 50,0-50,25 0,-25 0,0 0,0 0,0-50,0 50,0-50,0 50,0-24,0 24,0-25,0 25,-25 0,-25 0,50 0,-25 25,25-1,-25-24,25 25,0 0,0 0,0 0,0-25,0 24,0-24,25 0,-25-24,0 24,25-25,-25 0,0 25</inkml:trace>
  <inkml:trace contextRef="#ctx0" brushRef="#br0" timeOffset="55667.021">5829 6474</inkml:trace>
  <inkml:trace contextRef="#ctx0" brushRef="#br0" timeOffset="61128.1778">6077 14263,'0'0,"25"0,0 0,0 0,24 0,-24-50,0 50,-25 0,0 0,0 0,0 25,-25-25,25 25,0-1,0 1,0-25,-25 25,25-25,-25 0,1 0,-1 0,25 0,0-25,0 0,0 1,0 24,25 0,-1-25,-24 25,25 0,-25-25</inkml:trace>
  <inkml:trace contextRef="#ctx0" brushRef="#br0" timeOffset="65152.4079">6648 14287,'24'0,"1"-24,-25 24,0-50,0 50,0-25,0 0,0 1,-25 24,25 0,-24 0,-1 0,0 0,25 0,-25 0,25 24,-25 1,25-25,0 25,0 0,0 0,0-25,0 49,0 26,25-75,0 0,-25 0,25 0,-25 0,0-25,0 0,0 0,0 0,0 1,0 24,25 0,-25-25,24 25,1-25,-25 25,25 0,-25 0,0 0,0 25,-50 24,50-49,0 25,0 0,0-25,0-25,0 0,-24 25,-1-24,25-1,0 25</inkml:trace>
  <inkml:trace contextRef="#ctx0" brushRef="#br0" timeOffset="68671.6092">7169 14263,'0'0,"0"24,0 1,-25-25,25 25,0-25,0 0,0 0,0 0,0-25,25 0,-25 25,0-24,0-1,0 0,0 0,0 0,0 1,0-1,0 25,0 0,-25 0,25 0,-25 0,0 25,25-25,0 24,0 1,0 25,0-50,25 49,-25-49,25 25,0 0,-25 0,24-50,-24 25,0-50,0 1,-24 49,24 0,-50 0,50 0,-50 0,50 0,-24 0,24 0,-25 0,25 25,0-1,0 1,0-25,0 25,0-25,0-25,0 0,0 25,0-49,0 49,0-25,0 50,0-25,25 25,-25-1,24 1,-24 0,0-25,0 25</inkml:trace>
  <inkml:trace contextRef="#ctx0" brushRef="#br0" timeOffset="72471.8266">7565 14312,'-24'0,"24"-25,0 25,0-49,0 49,0-25,24 0,1 25,0 0,0-25,0 25,-1 0,-24 0,0 0,0 0,0 25,0-25,0 25,-24 0,-1 0,0-25,25 0,-25 0,0 0,1 0,24-25,-25 0,25 25,0 0,0 0,25 25,-25 0,24-25,-24 24,0-24,0 0,25 0,0 0,25 0,-50 0,0 0,0-49,0 49,0-50,0 1,0 49,0-25,-25 25,0 0,-25 0,50 25,-24-25,-1 24,0-24,0 25,25 0,0 0,0-25,25 25,-25-25,25 0,0 0</inkml:trace>
  <inkml:trace contextRef="#ctx0" brushRef="#br0" timeOffset="76017.0294">8111 14064,'0'50,"0"-50,0 49,0-49,0 25,0 0,0 0,0 0,0-1,0 1,-25-25,1 0,24 0,0-25,0 25,-25-24,25 24,0-50,25 50,-25-25,0 25,0-25,24 1,-24 24,50 0,-50 0,25 0,0-25,-1 25,-24 0,25-25,-25 0,0 25,-25-25,25 25,-24 0,-1 0,0 0,0 0,25 0,-25 0,1 50,-1-50,0 0,25 25,0 0,0-1,0 1,25-25,-25 25,25-25,-1 0,-24 0,25 0,0 0,0 0,-25 0,0 0,0-50,0 50,0-24,0-1,0 0,-25 25,0 0,-24 0</inkml:trace>
  <inkml:trace contextRef="#ctx0" brushRef="#br0" timeOffset="78552.1744">8632 14188,'50'0,"-50"0,-25 0,0 0,25 0,-25 25,25 0,-25-25,1 0,-1 0,25 25,-25-25,0 24,50-24,-25 0,25 0,0 0,-1 0,1 0,0 0,0 0,-25-24,0 24,0-50,-25 25,25 25,0-25,0 25,0-49</inkml:trace>
  <inkml:trace contextRef="#ctx0" brushRef="#br0" timeOffset="81224.3272">8657 14188</inkml:trace>
  <inkml:trace contextRef="#ctx0" brushRef="#br0" timeOffset="84591.5198">9128 14287,'25'0,"-25"0,0-24,0 24,0-50,0 50,0-50,0 26,25 24,0-25,-1 25,-24 0,0 0,0 0,0 49,0-49,0 50,0-50,0 25,0 0,-49-25,24 0,0 0,0 0,1 0,-1 0,25-25,0 0,0-25,25 50,-25 0,24 0,-24 0,25 0</inkml:trace>
  <inkml:trace contextRef="#ctx0" brushRef="#br0" timeOffset="89711.8127">9748 14362,'0'0,"-25"0,1 0,24 0,0 0,0-25,0 0,0 0,0 1,0-1,0 25,0 0,24 0,-24 0,0 25,0 24,0-49,0 50,0-50,0 0,-24 25,-1-25,0 0,-25 0,26 0,-1 0,0 0,0 0,25 0,-25 25,25-25,0 0,0-25,0 0,0 0,0-25,0 50,25-49,0 49,-25-25,25 25,0-25,-25 25,24 0,1 0,0 0,0 0,-25 0,25 0,-1 25,-24-25,0 50,0-50,0 49,0-49,-24 25,24-25,-25 25,25 0,0 0,-25-25,0 0,0 0,1 0,-1 0,25 0,-25 0,-25 0,50 0,-24 0,24-25,24 25,1-25,0 25</inkml:trace>
  <inkml:trace contextRef="#ctx0" brushRef="#br0" timeOffset="92807.9898">10244 14287,'-49'0,"24"0,0 0,-24 0,73 0,1 25,0-25,0 25,-25-25,25 0,-1 50,1-50,0 0,0 0,0 0,-1 0,-24 0,0-25,0 0,0 0,0 0,0 1,0 24,0-25,0 25,0-25,-24 25,24 0,-25 0,0 0,0 0,0 0,1 0,-1 0,0 0,25 0,-50 0,50 0,0 0,0 25,25 0,-25-1,0-24,25 0,-25 0,50 0,-26 0,1 0,-25 0,0 0</inkml:trace>
  <inkml:trace contextRef="#ctx0" brushRef="#br0" timeOffset="95985.1715">10790 14387,'0'0,"0"0,-25 0,25 0,-49-25,49 25,-25-25,25 25,-25 0,0 0,25-25,-25 0,1 1,24 24,24-25,-24 0,25 25,0 0,0 0,0 0,-25 0,49 0,-49 0,25 25,-25 24,0-49,25 25,-25-25,0 25,0-25,0 0,-25 25,25 0,-25-25,25 0,-49 49,24-49,0-49,25 49,0-25,0 0,0 0,0 25</inkml:trace>
  <inkml:trace contextRef="#ctx0" brushRef="#br0" timeOffset="96376.1937">10666 14312,'0'0</inkml:trace>
  <inkml:trace contextRef="#ctx0" brushRef="#br0" timeOffset="101015.4592">11212 14337,'25'0,"-1"0,1 0,25 25,-50 0,25-25,49 74,-49-49,-25 0,25-25,-25 25,0-25,-25 0,-25 0,25 0,-49 0,24 0,50 0,-49 0,49 0,-50 0,25 0,0 0,1 0,24 0,0-25,0 0,0 0,0-24,24 49,-24-25,0 0,25 25,-25-25,25 0,0 0,-25 1,0-1,25 25,0 0,-1 0,1 0,-25 0,0 25,0-1,0 1,0-25,0 25,0-25,-25 0,25 0,-24 0,24 0,0 0,0-50,0 50,0-24,0 24,0-25,0 0,0 25,0 0,0 25,0 0,0-1,0 1,-25 0,25 0,-25-25,25 0</inkml:trace>
  <inkml:trace contextRef="#ctx0" brushRef="#br0" timeOffset="104719.6711">11733 14362,'0'0,"24"-25,1 0,-25 0,0-24,25-1,25 1,-50 24,0 0,0 0,24 25,1 25,25 25,-50-50,0 49,0-49,0 25,0 0,25 0,-25-25,0 24,0 1,0 0,0-25,-25 25,0-25,25 0,-50 0,1 0,49 0,-50 0,50 0,-25 0,1 0,-1 0,0 0,25 0,0 0,0 0,0-25,0 0,0 0,0 25,50-24,-50 24,24-25,1 25,-25-25,25 25,-25 0,0 0,0 25,0 0,0-1,0 1,0 0,0-25,0-25,-25-24,0-1,-24 25,49 0,0 1,0-1,0 25,0 0,0 49,0-49,0 25,0 0,0 0,0 0</inkml:trace>
  <inkml:trace contextRef="#ctx0" brushRef="#br0" timeOffset="107471.8285">12278 14263,'0'-25,"-74"-50,74 75,-50-24,25-1,25 25,50 0,-25 25,-25-1,25 1,-25-25,25 25,-25-25,24 25,1-25,0 0,-25 0,0-25,0 25,-25 0,0 0,25-25,-24 0,24 25,-25 0,0 0,0 0,0 25,25-25,0 50,25-25,0-1,0-24</inkml:trace>
  <inkml:trace contextRef="#ctx0" brushRef="#br0" timeOffset="112508.1165">12774 14312,'0'-25,"0"1,0-1,0 25,0-50,0 50,0-25,0 1,25 24,-25 0,25 24,-25-24,0 25,0-25,0 50,0-50,0 49,0-49,-25 25,25-25,-25 25,25-25,-49 0,49 0,-25 50,-49-50,74 0,-25 0,0 0,0 0,25 0,0-25,0 0,0 0,0 0,0 1,0-1,0 25,0-50,25 50,-25-25,25 25,0 0,-1 0,1 0,-25 0,25 25,0-25,-25 25,0 0,0-25,25 49,-1-24,-24 0,0-25,0 25,25 0,-25 0,0-1,0-24,-25 0,1 0,-1 0,-25-24,25-1,1 0,24 0,-25 25,0-50,25 50,0-24,0-1,0 0,0 25,0 0,99 0,-49 0,24 0,-74 0,25 25,-25-25,0 25,0-1,-25-24,0 0,25 0,-24-24,24 24,0-25,0 0,0 25,0 0,49 0,-49 0,50 0,-50 0</inkml:trace>
  <inkml:trace contextRef="#ctx0" brushRef="#br0" timeOffset="113080.1493">12973 14511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58C8B81-9908-4082-9A4C-9FD4230D407A}" type="datetimeFigureOut">
              <a:rPr lang="es-VE"/>
              <a:pPr>
                <a:defRPr/>
              </a:pPr>
              <a:t>06/08/2018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VE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VE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A3A2879-B770-4657-A8B4-9B1AD1B13A6C}" type="slidenum">
              <a:rPr lang="es-VE"/>
              <a:pPr>
                <a:defRPr/>
              </a:pPr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1495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D3554-8649-49C5-B1BB-A9EB89463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15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A7874-1915-4119-A8EA-EE964C0181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694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9594F-E0EE-4927-BE1E-689561ED9F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055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F5AC7-4A8B-403D-826D-5EA8BDBB51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221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06F3-44C1-4397-8CFA-3AC447E80A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69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190F8-B505-4359-A1CA-2B701015DF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96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6B06B-FDA4-4C46-8F9A-882D693168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18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8D4BB-B64B-4C68-B5DD-84A3CB7B5B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480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809B0-3B66-4967-A777-B17F1CBF8D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569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76E7-61EC-496C-9BDC-2ACA98D151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9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F04C4-8A08-4B7B-B6AB-2384E558B9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743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662D0-4DCE-42D8-B0A5-B4E4310A48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215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2115F57-715B-4912-A46B-7702FB55B8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emf"/><Relationship Id="rId5" Type="http://schemas.openxmlformats.org/officeDocument/2006/relationships/customXml" Target="../ink/ink2.xml"/><Relationship Id="rId4" Type="http://schemas.openxmlformats.org/officeDocument/2006/relationships/image" Target="../media/image4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317625" y="1122363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 eaLnBrk="1" hangingPunct="1">
              <a:defRPr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defRPr/>
            </a:pPr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3075" name="Picture 4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076700"/>
            <a:ext cx="1655763" cy="2409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1" r="20137"/>
          <a:stretch>
            <a:fillRect/>
          </a:stretch>
        </p:blipFill>
        <p:spPr bwMode="auto">
          <a:xfrm>
            <a:off x="758825" y="1851025"/>
            <a:ext cx="5905500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6902450" y="1285875"/>
            <a:ext cx="1760538" cy="400050"/>
          </a:xfrm>
          <a:prstGeom prst="rect">
            <a:avLst/>
          </a:prstGeom>
          <a:solidFill>
            <a:srgbClr val="FFCC66"/>
          </a:solidFill>
          <a:ln w="9525">
            <a:solidFill>
              <a:srgbClr val="FF505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LOBULILLO </a:t>
            </a:r>
          </a:p>
        </p:txBody>
      </p:sp>
      <p:sp>
        <p:nvSpPr>
          <p:cNvPr id="229381" name="Rectangle 5"/>
          <p:cNvSpPr>
            <a:spLocks noChangeArrowheads="1"/>
          </p:cNvSpPr>
          <p:nvPr/>
        </p:nvSpPr>
        <p:spPr bwMode="auto">
          <a:xfrm>
            <a:off x="2125663" y="1398588"/>
            <a:ext cx="17287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382" name="Rectangle 6"/>
          <p:cNvSpPr>
            <a:spLocks noChangeArrowheads="1"/>
          </p:cNvSpPr>
          <p:nvPr/>
        </p:nvSpPr>
        <p:spPr bwMode="auto">
          <a:xfrm>
            <a:off x="3709988" y="5986463"/>
            <a:ext cx="12954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6446838" y="5265738"/>
            <a:ext cx="2873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387" name="Text Box 11"/>
          <p:cNvSpPr txBox="1">
            <a:spLocks noChangeArrowheads="1"/>
          </p:cNvSpPr>
          <p:nvPr/>
        </p:nvSpPr>
        <p:spPr bwMode="auto">
          <a:xfrm>
            <a:off x="6589713" y="3709988"/>
            <a:ext cx="1727200" cy="346075"/>
          </a:xfrm>
          <a:prstGeom prst="rect">
            <a:avLst/>
          </a:prstGeom>
          <a:solidFill>
            <a:srgbClr val="E8FFA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Canalículo biliar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6596063" y="4329113"/>
            <a:ext cx="1839912" cy="369887"/>
          </a:xfrm>
          <a:prstGeom prst="rect">
            <a:avLst/>
          </a:prstGeom>
          <a:solidFill>
            <a:srgbClr val="D9FF6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Conducto biliar</a:t>
            </a:r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>
            <a:off x="6443663" y="5037138"/>
            <a:ext cx="1220787" cy="923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Ramas Arteria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6589713" y="2949575"/>
            <a:ext cx="1425575" cy="64611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Rama Vena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Porta</a:t>
            </a:r>
          </a:p>
        </p:txBody>
      </p:sp>
      <p:sp>
        <p:nvSpPr>
          <p:cNvPr id="229392" name="Text Box 16"/>
          <p:cNvSpPr txBox="1">
            <a:spLocks noChangeArrowheads="1"/>
          </p:cNvSpPr>
          <p:nvPr/>
        </p:nvSpPr>
        <p:spPr bwMode="auto">
          <a:xfrm>
            <a:off x="3349625" y="6034088"/>
            <a:ext cx="132279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Capilares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Sinusoides</a:t>
            </a:r>
          </a:p>
        </p:txBody>
      </p:sp>
      <p:sp>
        <p:nvSpPr>
          <p:cNvPr id="12301" name="Text Box 19"/>
          <p:cNvSpPr txBox="1">
            <a:spLocks noChangeArrowheads="1"/>
          </p:cNvSpPr>
          <p:nvPr/>
        </p:nvSpPr>
        <p:spPr bwMode="auto">
          <a:xfrm>
            <a:off x="6908800" y="476250"/>
            <a:ext cx="1747838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Arquitectura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Hepática</a:t>
            </a:r>
          </a:p>
        </p:txBody>
      </p:sp>
      <p:pic>
        <p:nvPicPr>
          <p:cNvPr id="2" name="Picture 17" descr="C:\Users\ximena\Desktop\hl9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"/>
          <a:stretch>
            <a:fillRect/>
          </a:stretch>
        </p:blipFill>
        <p:spPr bwMode="auto">
          <a:xfrm>
            <a:off x="636588" y="66675"/>
            <a:ext cx="29575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02" name="2 Conector recto"/>
          <p:cNvCxnSpPr>
            <a:cxnSpLocks noChangeShapeType="1"/>
          </p:cNvCxnSpPr>
          <p:nvPr/>
        </p:nvCxnSpPr>
        <p:spPr bwMode="auto">
          <a:xfrm flipV="1">
            <a:off x="1116013" y="1247775"/>
            <a:ext cx="1141412" cy="4619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303" name="Picture 18" descr="C:\Users\ximena\Desktop\higa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8" t="9369" r="28464"/>
          <a:stretch>
            <a:fillRect/>
          </a:stretch>
        </p:blipFill>
        <p:spPr bwMode="auto">
          <a:xfrm>
            <a:off x="3808413" y="66675"/>
            <a:ext cx="2289175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04" name="23 Conector recto"/>
          <p:cNvCxnSpPr>
            <a:cxnSpLocks noChangeShapeType="1"/>
          </p:cNvCxnSpPr>
          <p:nvPr/>
        </p:nvCxnSpPr>
        <p:spPr bwMode="auto">
          <a:xfrm flipV="1">
            <a:off x="984250" y="873125"/>
            <a:ext cx="4267200" cy="9874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443663" y="2190750"/>
            <a:ext cx="1666875" cy="369888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Tríada portal</a:t>
            </a:r>
          </a:p>
        </p:txBody>
      </p:sp>
      <p:sp>
        <p:nvSpPr>
          <p:cNvPr id="10" name="Elipse 9"/>
          <p:cNvSpPr/>
          <p:nvPr/>
        </p:nvSpPr>
        <p:spPr bwMode="auto">
          <a:xfrm>
            <a:off x="4572000" y="2917825"/>
            <a:ext cx="1368425" cy="1284288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Conector recto 11"/>
          <p:cNvCxnSpPr>
            <a:cxnSpLocks noChangeShapeType="1"/>
            <a:endCxn id="10" idx="7"/>
          </p:cNvCxnSpPr>
          <p:nvPr/>
        </p:nvCxnSpPr>
        <p:spPr bwMode="auto">
          <a:xfrm flipH="1">
            <a:off x="5740400" y="2560638"/>
            <a:ext cx="779463" cy="544512"/>
          </a:xfrm>
          <a:prstGeom prst="line">
            <a:avLst/>
          </a:prstGeom>
          <a:noFill/>
          <a:ln w="28575" algn="ctr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Elipse 12"/>
          <p:cNvSpPr/>
          <p:nvPr/>
        </p:nvSpPr>
        <p:spPr bwMode="auto">
          <a:xfrm>
            <a:off x="2989263" y="184150"/>
            <a:ext cx="442912" cy="487363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310" name="Conector recto de flecha 16"/>
          <p:cNvCxnSpPr>
            <a:cxnSpLocks noChangeShapeType="1"/>
            <a:stCxn id="12311" idx="2"/>
          </p:cNvCxnSpPr>
          <p:nvPr/>
        </p:nvCxnSpPr>
        <p:spPr bwMode="auto">
          <a:xfrm>
            <a:off x="650875" y="2063750"/>
            <a:ext cx="366713" cy="3111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11" name="Text Box 8"/>
          <p:cNvSpPr txBox="1">
            <a:spLocks noChangeArrowheads="1"/>
          </p:cNvSpPr>
          <p:nvPr/>
        </p:nvSpPr>
        <p:spPr bwMode="auto">
          <a:xfrm>
            <a:off x="125413" y="1355725"/>
            <a:ext cx="1050925" cy="708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Vena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central</a:t>
            </a:r>
          </a:p>
        </p:txBody>
      </p:sp>
      <p:cxnSp>
        <p:nvCxnSpPr>
          <p:cNvPr id="12312" name="Conector recto 20"/>
          <p:cNvCxnSpPr>
            <a:cxnSpLocks noChangeShapeType="1"/>
          </p:cNvCxnSpPr>
          <p:nvPr/>
        </p:nvCxnSpPr>
        <p:spPr bwMode="auto">
          <a:xfrm flipH="1">
            <a:off x="1547813" y="1949450"/>
            <a:ext cx="479425" cy="42545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tángulo 22"/>
          <p:cNvSpPr/>
          <p:nvPr/>
        </p:nvSpPr>
        <p:spPr bwMode="auto">
          <a:xfrm>
            <a:off x="1590675" y="1989138"/>
            <a:ext cx="571500" cy="1603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7" grpId="0" animBg="1"/>
      <p:bldP spid="229388" grpId="0" animBg="1"/>
      <p:bldP spid="229389" grpId="0" animBg="1"/>
      <p:bldP spid="229390" grpId="0" animBg="1"/>
      <p:bldP spid="229392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0" t="3384" r="20566" b="3163"/>
          <a:stretch>
            <a:fillRect/>
          </a:stretch>
        </p:blipFill>
        <p:spPr bwMode="auto">
          <a:xfrm>
            <a:off x="2527300" y="520700"/>
            <a:ext cx="53117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444500" y="555625"/>
            <a:ext cx="22526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hepático</a:t>
            </a:r>
          </a:p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vascular</a:t>
            </a:r>
          </a:p>
        </p:txBody>
      </p:sp>
      <p:sp>
        <p:nvSpPr>
          <p:cNvPr id="230404" name="Line 4"/>
          <p:cNvSpPr>
            <a:spLocks noChangeShapeType="1"/>
          </p:cNvSpPr>
          <p:nvPr/>
        </p:nvSpPr>
        <p:spPr bwMode="auto">
          <a:xfrm>
            <a:off x="2374900" y="4121150"/>
            <a:ext cx="0" cy="2592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857250" y="4840288"/>
            <a:ext cx="1428750" cy="641350"/>
          </a:xfrm>
          <a:prstGeom prst="rect">
            <a:avLst/>
          </a:prstGeom>
          <a:solidFill>
            <a:srgbClr val="C5C5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Sangre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que LLEGA</a:t>
            </a:r>
          </a:p>
        </p:txBody>
      </p:sp>
      <p:sp>
        <p:nvSpPr>
          <p:cNvPr id="230406" name="Line 6"/>
          <p:cNvSpPr>
            <a:spLocks noChangeShapeType="1"/>
          </p:cNvSpPr>
          <p:nvPr/>
        </p:nvSpPr>
        <p:spPr bwMode="auto">
          <a:xfrm>
            <a:off x="2374900" y="2133600"/>
            <a:ext cx="0" cy="158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900113" y="2586038"/>
            <a:ext cx="1352550" cy="646112"/>
          </a:xfrm>
          <a:prstGeom prst="rect">
            <a:avLst/>
          </a:prstGeom>
          <a:solidFill>
            <a:srgbClr val="77C8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Sangre </a:t>
            </a:r>
          </a:p>
          <a:p>
            <a:pPr eaLnBrk="1" hangingPunct="1">
              <a:defRPr/>
            </a:pPr>
            <a:r>
              <a:rPr lang="es-ES" smtClean="0"/>
              <a:t>que SALE </a:t>
            </a:r>
          </a:p>
        </p:txBody>
      </p:sp>
      <p:sp>
        <p:nvSpPr>
          <p:cNvPr id="230408" name="Rectangle 8"/>
          <p:cNvSpPr>
            <a:spLocks noChangeArrowheads="1"/>
          </p:cNvSpPr>
          <p:nvPr/>
        </p:nvSpPr>
        <p:spPr bwMode="auto">
          <a:xfrm>
            <a:off x="5688013" y="4049713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3382963" y="5992813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5470525" y="3760788"/>
            <a:ext cx="10080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Arteria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3013075" y="5949950"/>
            <a:ext cx="1543050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Vena porta</a:t>
            </a:r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4822825" y="260826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13" name="Text Box 13"/>
          <p:cNvSpPr txBox="1">
            <a:spLocks noChangeArrowheads="1"/>
          </p:cNvSpPr>
          <p:nvPr/>
        </p:nvSpPr>
        <p:spPr bwMode="auto">
          <a:xfrm>
            <a:off x="4535488" y="2459038"/>
            <a:ext cx="10080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  <a:ea typeface="Batang" panose="02030600000101010101" pitchFamily="18" charset="-127"/>
              </a:rPr>
              <a:t>Vena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  <a:ea typeface="Batang" panose="02030600000101010101" pitchFamily="18" charset="-127"/>
              </a:rPr>
              <a:t>hepática</a:t>
            </a:r>
          </a:p>
        </p:txBody>
      </p:sp>
      <p:sp>
        <p:nvSpPr>
          <p:cNvPr id="230414" name="Rectangle 14"/>
          <p:cNvSpPr>
            <a:spLocks noChangeArrowheads="1"/>
          </p:cNvSpPr>
          <p:nvPr/>
        </p:nvSpPr>
        <p:spPr bwMode="auto">
          <a:xfrm>
            <a:off x="2519363" y="2824163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15" name="Text Box 15"/>
          <p:cNvSpPr txBox="1">
            <a:spLocks noChangeArrowheads="1"/>
          </p:cNvSpPr>
          <p:nvPr/>
        </p:nvSpPr>
        <p:spPr bwMode="auto">
          <a:xfrm>
            <a:off x="2519363" y="2659063"/>
            <a:ext cx="1098550" cy="581025"/>
          </a:xfrm>
          <a:prstGeom prst="rect">
            <a:avLst/>
          </a:prstGeom>
          <a:solidFill>
            <a:srgbClr val="C5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Capilares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hepáticos</a:t>
            </a:r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4606925" y="4840288"/>
            <a:ext cx="18716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17" name="Text Box 17"/>
          <p:cNvSpPr txBox="1">
            <a:spLocks noChangeArrowheads="1"/>
          </p:cNvSpPr>
          <p:nvPr/>
        </p:nvSpPr>
        <p:spPr bwMode="auto">
          <a:xfrm>
            <a:off x="5292725" y="4797425"/>
            <a:ext cx="1066800" cy="581025"/>
          </a:xfrm>
          <a:prstGeom prst="rect">
            <a:avLst/>
          </a:prstGeom>
          <a:solidFill>
            <a:srgbClr val="C5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Capilares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TGI</a:t>
            </a:r>
          </a:p>
        </p:txBody>
      </p:sp>
      <p:sp>
        <p:nvSpPr>
          <p:cNvPr id="230418" name="Rectangle 18"/>
          <p:cNvSpPr>
            <a:spLocks noChangeArrowheads="1"/>
          </p:cNvSpPr>
          <p:nvPr/>
        </p:nvSpPr>
        <p:spPr bwMode="auto">
          <a:xfrm>
            <a:off x="6335713" y="5921375"/>
            <a:ext cx="7191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19" name="Rectangle 19"/>
          <p:cNvSpPr>
            <a:spLocks noChangeArrowheads="1"/>
          </p:cNvSpPr>
          <p:nvPr/>
        </p:nvSpPr>
        <p:spPr bwMode="auto">
          <a:xfrm>
            <a:off x="6119813" y="3113088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22" name="Oval 22"/>
          <p:cNvSpPr>
            <a:spLocks noChangeArrowheads="1"/>
          </p:cNvSpPr>
          <p:nvPr/>
        </p:nvSpPr>
        <p:spPr bwMode="auto">
          <a:xfrm>
            <a:off x="2771775" y="4221163"/>
            <a:ext cx="2447925" cy="26368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24" name="Text Box 24"/>
          <p:cNvSpPr txBox="1">
            <a:spLocks noChangeArrowheads="1"/>
          </p:cNvSpPr>
          <p:nvPr/>
        </p:nvSpPr>
        <p:spPr bwMode="auto">
          <a:xfrm>
            <a:off x="579437" y="5562501"/>
            <a:ext cx="1706563" cy="107721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mayor parte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aporte de </a:t>
            </a:r>
            <a:r>
              <a:rPr lang="es-MX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sangre es </a:t>
            </a:r>
            <a:r>
              <a:rPr lang="es-MX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VENOSO!!</a:t>
            </a:r>
          </a:p>
        </p:txBody>
      </p:sp>
      <p:sp>
        <p:nvSpPr>
          <p:cNvPr id="13335" name="Text Box 25"/>
          <p:cNvSpPr txBox="1">
            <a:spLocks noChangeArrowheads="1"/>
          </p:cNvSpPr>
          <p:nvPr/>
        </p:nvSpPr>
        <p:spPr bwMode="auto">
          <a:xfrm>
            <a:off x="7078663" y="309563"/>
            <a:ext cx="1584325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Circulación</a:t>
            </a:r>
          </a:p>
        </p:txBody>
      </p:sp>
      <p:sp>
        <p:nvSpPr>
          <p:cNvPr id="230426" name="Text Box 26"/>
          <p:cNvSpPr txBox="1">
            <a:spLocks noChangeArrowheads="1"/>
          </p:cNvSpPr>
          <p:nvPr/>
        </p:nvSpPr>
        <p:spPr bwMode="auto">
          <a:xfrm>
            <a:off x="6372225" y="3716338"/>
            <a:ext cx="5984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25%</a:t>
            </a:r>
          </a:p>
        </p:txBody>
      </p:sp>
      <p:sp>
        <p:nvSpPr>
          <p:cNvPr id="230427" name="Text Box 27"/>
          <p:cNvSpPr txBox="1">
            <a:spLocks noChangeArrowheads="1"/>
          </p:cNvSpPr>
          <p:nvPr/>
        </p:nvSpPr>
        <p:spPr bwMode="auto">
          <a:xfrm>
            <a:off x="3708400" y="5300663"/>
            <a:ext cx="5984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75%</a:t>
            </a:r>
          </a:p>
        </p:txBody>
      </p:sp>
      <p:sp>
        <p:nvSpPr>
          <p:cNvPr id="230428" name="Text Box 28"/>
          <p:cNvSpPr txBox="1">
            <a:spLocks noChangeArrowheads="1"/>
          </p:cNvSpPr>
          <p:nvPr/>
        </p:nvSpPr>
        <p:spPr bwMode="auto">
          <a:xfrm>
            <a:off x="2762250" y="549275"/>
            <a:ext cx="919163" cy="9239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5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0430" name="Rectangle 30"/>
          <p:cNvSpPr>
            <a:spLocks noChangeArrowheads="1"/>
          </p:cNvSpPr>
          <p:nvPr/>
        </p:nvSpPr>
        <p:spPr bwMode="auto">
          <a:xfrm>
            <a:off x="3348038" y="3933825"/>
            <a:ext cx="863600" cy="431800"/>
          </a:xfrm>
          <a:prstGeom prst="rect">
            <a:avLst/>
          </a:prstGeom>
          <a:solidFill>
            <a:srgbClr val="EEC57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21" name="Text Box 21"/>
          <p:cNvSpPr txBox="1">
            <a:spLocks noChangeArrowheads="1"/>
          </p:cNvSpPr>
          <p:nvPr/>
        </p:nvSpPr>
        <p:spPr bwMode="auto">
          <a:xfrm>
            <a:off x="3351213" y="3995738"/>
            <a:ext cx="933450" cy="36988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1334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5" grpId="0" animBg="1"/>
      <p:bldP spid="230407" grpId="0" animBg="1"/>
      <p:bldP spid="230410" grpId="0"/>
      <p:bldP spid="230411" grpId="0" animBg="1"/>
      <p:bldP spid="230413" grpId="0" animBg="1"/>
      <p:bldP spid="230415" grpId="0" animBg="1"/>
      <p:bldP spid="230417" grpId="0" animBg="1"/>
      <p:bldP spid="230424" grpId="0" animBg="1"/>
      <p:bldP spid="230426" grpId="0" animBg="1"/>
      <p:bldP spid="2304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6894513" y="476250"/>
            <a:ext cx="1638300" cy="400050"/>
          </a:xfrm>
          <a:prstGeom prst="rect">
            <a:avLst/>
          </a:prstGeom>
          <a:solidFill>
            <a:srgbClr val="82C7CC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000"/>
              <a:t>I. HÍGADO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7104063" y="971550"/>
            <a:ext cx="14287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Circulación </a:t>
            </a:r>
          </a:p>
          <a:p>
            <a:pPr algn="ctr" eaLnBrk="1" hangingPunct="1">
              <a:defRPr/>
            </a:pPr>
            <a:r>
              <a:rPr lang="es-ES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sanguínea</a:t>
            </a:r>
          </a:p>
        </p:txBody>
      </p:sp>
      <p:sp>
        <p:nvSpPr>
          <p:cNvPr id="232453" name="Text Box 5"/>
          <p:cNvSpPr txBox="1">
            <a:spLocks noChangeArrowheads="1"/>
          </p:cNvSpPr>
          <p:nvPr/>
        </p:nvSpPr>
        <p:spPr bwMode="auto">
          <a:xfrm>
            <a:off x="1371600" y="1435100"/>
            <a:ext cx="8318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293938" y="1374775"/>
            <a:ext cx="3548062" cy="708025"/>
          </a:xfrm>
          <a:prstGeom prst="rect">
            <a:avLst/>
          </a:prstGeom>
          <a:solidFill>
            <a:srgbClr val="EAA8E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CAPILARES </a:t>
            </a:r>
          </a:p>
          <a:p>
            <a:pPr algn="ctr" eaLnBrk="1" hangingPunct="1">
              <a:defRPr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SINUSOIDES HEPÁTICOS</a:t>
            </a:r>
            <a:endParaRPr lang="es-ES_tradnl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5834063" y="5126038"/>
            <a:ext cx="27638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nuevo POLARIDAD </a:t>
            </a:r>
          </a:p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las células…</a:t>
            </a:r>
          </a:p>
        </p:txBody>
      </p:sp>
      <p:pic>
        <p:nvPicPr>
          <p:cNvPr id="14345" name="Picture 9" descr="C:\Users\ximena\Desktop\higado.jpg"/>
          <p:cNvPicPr>
            <a:picLocks noChangeAspect="1" noChangeArrowheads="1"/>
          </p:cNvPicPr>
          <p:nvPr/>
        </p:nvPicPr>
        <p:blipFill>
          <a:blip r:embed="rId2"/>
          <a:srcRect t="8296"/>
          <a:stretch>
            <a:fillRect/>
          </a:stretch>
        </p:blipFill>
        <p:spPr bwMode="auto">
          <a:xfrm>
            <a:off x="125413" y="2205038"/>
            <a:ext cx="5719762" cy="35544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4692650" y="2443163"/>
            <a:ext cx="4338638" cy="2462212"/>
          </a:xfrm>
          <a:prstGeom prst="rect">
            <a:avLst/>
          </a:prstGeom>
          <a:solidFill>
            <a:srgbClr val="F3E1ED"/>
          </a:solidFill>
          <a:ln w="9525">
            <a:solidFill>
              <a:srgbClr val="CC66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400" b="0">
                <a:latin typeface="Comic Sans MS" panose="030F0702030302020204" pitchFamily="66" charset="0"/>
              </a:rPr>
              <a:t>*</a:t>
            </a:r>
            <a:r>
              <a:rPr lang="es-MX" sz="1800" b="0">
                <a:latin typeface="Comic Sans MS" panose="030F0702030302020204" pitchFamily="66" charset="0"/>
              </a:rPr>
              <a:t> </a:t>
            </a:r>
            <a:r>
              <a:rPr lang="es-MX" sz="1800">
                <a:latin typeface="Comic Sans MS" panose="030F0702030302020204" pitchFamily="66" charset="0"/>
              </a:rPr>
              <a:t>Mezcla</a:t>
            </a:r>
            <a:r>
              <a:rPr lang="es-MX" sz="1800" b="0">
                <a:latin typeface="Comic Sans MS" panose="030F0702030302020204" pitchFamily="66" charset="0"/>
              </a:rPr>
              <a:t> de sangre venosa 75-80%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    y arterial 20-25%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4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400" b="0">
                <a:latin typeface="Comic Sans MS" panose="030F0702030302020204" pitchFamily="66" charset="0"/>
              </a:rPr>
              <a:t>*</a:t>
            </a:r>
            <a:r>
              <a:rPr lang="es-MX" sz="1800" b="0">
                <a:latin typeface="Comic Sans MS" panose="030F0702030302020204" pitchFamily="66" charset="0"/>
              </a:rPr>
              <a:t> Son canales distensibles de células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    endoteliales entre caras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    </a:t>
            </a:r>
            <a:r>
              <a:rPr lang="es-MX" sz="1800">
                <a:latin typeface="Comic Sans MS" panose="030F0702030302020204" pitchFamily="66" charset="0"/>
              </a:rPr>
              <a:t>LATERO-BASALES </a:t>
            </a:r>
            <a:r>
              <a:rPr lang="es-MX" sz="1800" b="0">
                <a:latin typeface="Comic Sans MS" panose="030F0702030302020204" pitchFamily="66" charset="0"/>
              </a:rPr>
              <a:t>de  hepatocitos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4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400" b="0">
                <a:latin typeface="Comic Sans MS" panose="030F0702030302020204" pitchFamily="66" charset="0"/>
              </a:rPr>
              <a:t>* </a:t>
            </a:r>
            <a:r>
              <a:rPr lang="es-MX" sz="1800" b="0">
                <a:latin typeface="Comic Sans MS" panose="030F0702030302020204" pitchFamily="66" charset="0"/>
              </a:rPr>
              <a:t>Desembocan en vena central lobulillo</a:t>
            </a:r>
            <a:endParaRPr lang="es-MX" sz="2400" b="0">
              <a:latin typeface="Comic Sans MS" panose="030F0702030302020204" pitchFamily="66" charset="0"/>
            </a:endParaRPr>
          </a:p>
        </p:txBody>
      </p:sp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549275" y="5772150"/>
            <a:ext cx="48863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000">
                <a:latin typeface="Comic Sans MS" panose="030F0702030302020204" pitchFamily="66" charset="0"/>
              </a:rPr>
              <a:t>http://www.meddean.luc.edu/lumen/MedEd/Histo/frames/h_fram19.html</a:t>
            </a:r>
          </a:p>
        </p:txBody>
      </p:sp>
      <p:cxnSp>
        <p:nvCxnSpPr>
          <p:cNvPr id="14346" name="3 Conector recto"/>
          <p:cNvCxnSpPr>
            <a:cxnSpLocks noChangeShapeType="1"/>
          </p:cNvCxnSpPr>
          <p:nvPr/>
        </p:nvCxnSpPr>
        <p:spPr bwMode="auto">
          <a:xfrm flipH="1">
            <a:off x="3924300" y="2073275"/>
            <a:ext cx="287338" cy="4921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7" name="5 Conector recto"/>
          <p:cNvCxnSpPr>
            <a:cxnSpLocks noChangeShapeType="1"/>
          </p:cNvCxnSpPr>
          <p:nvPr/>
        </p:nvCxnSpPr>
        <p:spPr bwMode="auto">
          <a:xfrm>
            <a:off x="4211638" y="2073275"/>
            <a:ext cx="360362" cy="3476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8" name="7 Conector recto"/>
          <p:cNvCxnSpPr>
            <a:cxnSpLocks noChangeShapeType="1"/>
          </p:cNvCxnSpPr>
          <p:nvPr/>
        </p:nvCxnSpPr>
        <p:spPr bwMode="auto">
          <a:xfrm flipH="1">
            <a:off x="2835275" y="2073275"/>
            <a:ext cx="1376363" cy="3476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9" name="10 Conector recto"/>
          <p:cNvCxnSpPr>
            <a:cxnSpLocks noChangeShapeType="1"/>
          </p:cNvCxnSpPr>
          <p:nvPr/>
        </p:nvCxnSpPr>
        <p:spPr bwMode="auto">
          <a:xfrm flipH="1">
            <a:off x="3924300" y="2073275"/>
            <a:ext cx="287338" cy="9953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50" name="11 CuadroTexto"/>
          <p:cNvSpPr txBox="1">
            <a:spLocks noChangeArrowheads="1"/>
          </p:cNvSpPr>
          <p:nvPr/>
        </p:nvSpPr>
        <p:spPr bwMode="auto">
          <a:xfrm rot="3043308">
            <a:off x="2351088" y="3354388"/>
            <a:ext cx="912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>
                <a:latin typeface="Comic Sans MS" panose="030F0702030302020204" pitchFamily="66" charset="0"/>
              </a:rPr>
              <a:t>v. central</a:t>
            </a:r>
          </a:p>
        </p:txBody>
      </p:sp>
      <p:sp>
        <p:nvSpPr>
          <p:cNvPr id="3" name="Elipse 2"/>
          <p:cNvSpPr/>
          <p:nvPr/>
        </p:nvSpPr>
        <p:spPr bwMode="auto">
          <a:xfrm>
            <a:off x="2124075" y="2886075"/>
            <a:ext cx="1368425" cy="1190625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5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086600" y="954088"/>
            <a:ext cx="1455738" cy="646112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Circulación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sanguínea</a:t>
            </a:r>
          </a:p>
        </p:txBody>
      </p:sp>
      <p:pic>
        <p:nvPicPr>
          <p:cNvPr id="15363" name="Picture 4" descr="ultraestructura higado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 t="54651" b="11317"/>
          <a:stretch>
            <a:fillRect/>
          </a:stretch>
        </p:blipFill>
        <p:spPr bwMode="auto">
          <a:xfrm>
            <a:off x="2339975" y="2349500"/>
            <a:ext cx="52371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30" name="Rectangle 6"/>
          <p:cNvSpPr>
            <a:spLocks noChangeArrowheads="1"/>
          </p:cNvSpPr>
          <p:nvPr/>
        </p:nvSpPr>
        <p:spPr bwMode="auto">
          <a:xfrm>
            <a:off x="7489825" y="2276475"/>
            <a:ext cx="144463" cy="3097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1" name="Rectangle 7"/>
          <p:cNvSpPr>
            <a:spLocks noChangeArrowheads="1"/>
          </p:cNvSpPr>
          <p:nvPr/>
        </p:nvSpPr>
        <p:spPr bwMode="auto">
          <a:xfrm>
            <a:off x="6481763" y="3357563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6842125" y="3429000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3" name="Rectangle 9"/>
          <p:cNvSpPr>
            <a:spLocks noChangeArrowheads="1"/>
          </p:cNvSpPr>
          <p:nvPr/>
        </p:nvSpPr>
        <p:spPr bwMode="auto">
          <a:xfrm>
            <a:off x="4970463" y="3429000"/>
            <a:ext cx="7191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4" name="Rectangle 10"/>
          <p:cNvSpPr>
            <a:spLocks noChangeArrowheads="1"/>
          </p:cNvSpPr>
          <p:nvPr/>
        </p:nvSpPr>
        <p:spPr bwMode="auto">
          <a:xfrm>
            <a:off x="3313113" y="3573463"/>
            <a:ext cx="11525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5" name="Rectangle 11"/>
          <p:cNvSpPr>
            <a:spLocks noChangeArrowheads="1"/>
          </p:cNvSpPr>
          <p:nvPr/>
        </p:nvSpPr>
        <p:spPr bwMode="auto">
          <a:xfrm>
            <a:off x="1296988" y="2276475"/>
            <a:ext cx="1296987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6" name="Rectangle 12"/>
          <p:cNvSpPr>
            <a:spLocks noChangeArrowheads="1"/>
          </p:cNvSpPr>
          <p:nvPr/>
        </p:nvSpPr>
        <p:spPr bwMode="auto">
          <a:xfrm>
            <a:off x="2520950" y="3500438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37" name="Rectangle 13"/>
          <p:cNvSpPr>
            <a:spLocks noChangeArrowheads="1"/>
          </p:cNvSpPr>
          <p:nvPr/>
        </p:nvSpPr>
        <p:spPr bwMode="auto">
          <a:xfrm>
            <a:off x="2520950" y="3790950"/>
            <a:ext cx="5762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2" name="Text Box 14"/>
          <p:cNvSpPr txBox="1">
            <a:spLocks noChangeArrowheads="1"/>
          </p:cNvSpPr>
          <p:nvPr/>
        </p:nvSpPr>
        <p:spPr bwMode="auto">
          <a:xfrm>
            <a:off x="889000" y="3238500"/>
            <a:ext cx="1931988" cy="400050"/>
          </a:xfrm>
          <a:prstGeom prst="rect">
            <a:avLst/>
          </a:prstGeom>
          <a:solidFill>
            <a:srgbClr val="CAC6FE"/>
          </a:solidFill>
          <a:ln w="9525">
            <a:solidFill>
              <a:srgbClr val="CC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C. Endoteliales</a:t>
            </a:r>
          </a:p>
        </p:txBody>
      </p:sp>
      <p:sp>
        <p:nvSpPr>
          <p:cNvPr id="15373" name="Text Box 15"/>
          <p:cNvSpPr txBox="1">
            <a:spLocks noChangeArrowheads="1"/>
          </p:cNvSpPr>
          <p:nvPr/>
        </p:nvSpPr>
        <p:spPr bwMode="auto">
          <a:xfrm>
            <a:off x="468313" y="2468563"/>
            <a:ext cx="1630362" cy="400050"/>
          </a:xfrm>
          <a:prstGeom prst="rect">
            <a:avLst/>
          </a:prstGeom>
          <a:solidFill>
            <a:srgbClr val="FFC285"/>
          </a:solidFill>
          <a:ln w="952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6391275" y="3335338"/>
            <a:ext cx="4222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GR</a:t>
            </a:r>
          </a:p>
        </p:txBody>
      </p:sp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4897438" y="3284538"/>
            <a:ext cx="4206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GB</a:t>
            </a:r>
          </a:p>
        </p:txBody>
      </p:sp>
      <p:sp>
        <p:nvSpPr>
          <p:cNvPr id="231442" name="Line 18"/>
          <p:cNvSpPr>
            <a:spLocks noChangeShapeType="1"/>
          </p:cNvSpPr>
          <p:nvPr/>
        </p:nvSpPr>
        <p:spPr bwMode="auto">
          <a:xfrm>
            <a:off x="2089150" y="2709863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43" name="Line 19"/>
          <p:cNvSpPr>
            <a:spLocks noChangeShapeType="1"/>
          </p:cNvSpPr>
          <p:nvPr/>
        </p:nvSpPr>
        <p:spPr bwMode="auto">
          <a:xfrm flipV="1">
            <a:off x="2771775" y="3213100"/>
            <a:ext cx="469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8" name="Text Box 20"/>
          <p:cNvSpPr txBox="1">
            <a:spLocks noChangeArrowheads="1"/>
          </p:cNvSpPr>
          <p:nvPr/>
        </p:nvSpPr>
        <p:spPr bwMode="auto">
          <a:xfrm>
            <a:off x="882650" y="4297363"/>
            <a:ext cx="1474788" cy="338137"/>
          </a:xfrm>
          <a:prstGeom prst="rect">
            <a:avLst/>
          </a:prstGeom>
          <a:solidFill>
            <a:srgbClr val="FFECC5"/>
          </a:solidFill>
          <a:ln w="9525">
            <a:solidFill>
              <a:srgbClr val="F67B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b="0">
                <a:latin typeface="Comic Sans MS" panose="030F0702030302020204" pitchFamily="66" charset="0"/>
              </a:rPr>
              <a:t>C. de Küpffer</a:t>
            </a:r>
          </a:p>
        </p:txBody>
      </p:sp>
      <p:sp>
        <p:nvSpPr>
          <p:cNvPr id="231445" name="Line 21"/>
          <p:cNvSpPr>
            <a:spLocks noChangeShapeType="1"/>
          </p:cNvSpPr>
          <p:nvPr/>
        </p:nvSpPr>
        <p:spPr bwMode="auto">
          <a:xfrm flipV="1">
            <a:off x="2305050" y="4005263"/>
            <a:ext cx="1081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46" name="Line 22"/>
          <p:cNvSpPr>
            <a:spLocks noChangeShapeType="1"/>
          </p:cNvSpPr>
          <p:nvPr/>
        </p:nvSpPr>
        <p:spPr bwMode="auto">
          <a:xfrm>
            <a:off x="2089150" y="2709863"/>
            <a:ext cx="129698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626225" y="5300663"/>
            <a:ext cx="1579563" cy="581025"/>
          </a:xfrm>
          <a:prstGeom prst="rect">
            <a:avLst/>
          </a:prstGeom>
          <a:solidFill>
            <a:srgbClr val="E490E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MX" sz="1600" smtClean="0"/>
              <a:t>CAPILARES</a:t>
            </a:r>
          </a:p>
          <a:p>
            <a:pPr eaLnBrk="1" hangingPunct="1">
              <a:defRPr/>
            </a:pPr>
            <a:r>
              <a:rPr lang="es-MX" sz="1600" smtClean="0"/>
              <a:t>SINUSOIDES</a:t>
            </a:r>
          </a:p>
        </p:txBody>
      </p:sp>
      <p:sp>
        <p:nvSpPr>
          <p:cNvPr id="231448" name="Line 24"/>
          <p:cNvSpPr>
            <a:spLocks noChangeShapeType="1"/>
          </p:cNvSpPr>
          <p:nvPr/>
        </p:nvSpPr>
        <p:spPr bwMode="auto">
          <a:xfrm>
            <a:off x="7418388" y="3068638"/>
            <a:ext cx="0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49" name="Line 25"/>
          <p:cNvSpPr>
            <a:spLocks noChangeShapeType="1"/>
          </p:cNvSpPr>
          <p:nvPr/>
        </p:nvSpPr>
        <p:spPr bwMode="auto">
          <a:xfrm flipV="1">
            <a:off x="7705725" y="3789363"/>
            <a:ext cx="0" cy="1511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50" name="Line 26"/>
          <p:cNvSpPr>
            <a:spLocks noChangeShapeType="1"/>
          </p:cNvSpPr>
          <p:nvPr/>
        </p:nvSpPr>
        <p:spPr bwMode="auto">
          <a:xfrm flipH="1">
            <a:off x="7418388" y="3789363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85" name="Text Box 27"/>
          <p:cNvSpPr txBox="1">
            <a:spLocks noChangeArrowheads="1"/>
          </p:cNvSpPr>
          <p:nvPr/>
        </p:nvSpPr>
        <p:spPr bwMode="auto">
          <a:xfrm>
            <a:off x="6948488" y="5949950"/>
            <a:ext cx="954087" cy="581025"/>
          </a:xfrm>
          <a:prstGeom prst="rect">
            <a:avLst/>
          </a:prstGeom>
          <a:solidFill>
            <a:srgbClr val="B9B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Sangre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mixta</a:t>
            </a:r>
          </a:p>
        </p:txBody>
      </p:sp>
      <p:pic>
        <p:nvPicPr>
          <p:cNvPr id="15386" name="Picture 29" descr="hepatoci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476250"/>
            <a:ext cx="2008187" cy="1657350"/>
          </a:xfrm>
          <a:prstGeom prst="rect">
            <a:avLst/>
          </a:prstGeom>
          <a:noFill/>
          <a:ln w="9525">
            <a:solidFill>
              <a:srgbClr val="F67B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454" name="Line 30"/>
          <p:cNvSpPr>
            <a:spLocks noChangeShapeType="1"/>
          </p:cNvSpPr>
          <p:nvPr/>
        </p:nvSpPr>
        <p:spPr bwMode="auto">
          <a:xfrm>
            <a:off x="2555875" y="2133600"/>
            <a:ext cx="576263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55" name="Line 31"/>
          <p:cNvSpPr>
            <a:spLocks noChangeShapeType="1"/>
          </p:cNvSpPr>
          <p:nvPr/>
        </p:nvSpPr>
        <p:spPr bwMode="auto">
          <a:xfrm flipH="1">
            <a:off x="3708400" y="2133600"/>
            <a:ext cx="8636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89" name="Text Box 32"/>
          <p:cNvSpPr txBox="1">
            <a:spLocks noChangeArrowheads="1"/>
          </p:cNvSpPr>
          <p:nvPr/>
        </p:nvSpPr>
        <p:spPr bwMode="auto">
          <a:xfrm>
            <a:off x="5435600" y="1700213"/>
            <a:ext cx="310673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Endotelio muy permeable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 con fenestras y sin m. basal</a:t>
            </a:r>
          </a:p>
        </p:txBody>
      </p:sp>
      <p:sp>
        <p:nvSpPr>
          <p:cNvPr id="231457" name="Text Box 33"/>
          <p:cNvSpPr txBox="1">
            <a:spLocks noChangeArrowheads="1"/>
          </p:cNvSpPr>
          <p:nvPr/>
        </p:nvSpPr>
        <p:spPr bwMode="auto">
          <a:xfrm>
            <a:off x="6469063" y="9763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391" name="Text Box 35"/>
          <p:cNvSpPr txBox="1">
            <a:spLocks noChangeArrowheads="1"/>
          </p:cNvSpPr>
          <p:nvPr/>
        </p:nvSpPr>
        <p:spPr bwMode="auto">
          <a:xfrm>
            <a:off x="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 ULA</a:t>
            </a: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6894513" y="476250"/>
            <a:ext cx="1638300" cy="400050"/>
          </a:xfrm>
          <a:prstGeom prst="rect">
            <a:avLst/>
          </a:prstGeom>
          <a:solidFill>
            <a:srgbClr val="82C7CC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000"/>
              <a:t>I. HÍGADO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vista lobulil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2" r="22031"/>
          <a:stretch>
            <a:fillRect/>
          </a:stretch>
        </p:blipFill>
        <p:spPr bwMode="auto">
          <a:xfrm>
            <a:off x="1538288" y="866775"/>
            <a:ext cx="5089525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57438" y="5284788"/>
            <a:ext cx="419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latin typeface="Comic Sans MS" panose="030F0702030302020204" pitchFamily="66" charset="0"/>
              </a:rPr>
              <a:t>Vista desde la TRIADA PORTAL,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latin typeface="Comic Sans MS" panose="030F0702030302020204" pitchFamily="66" charset="0"/>
              </a:rPr>
              <a:t>al fondo la VENA CENTRAL</a:t>
            </a: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3276600" y="4057650"/>
            <a:ext cx="1620838" cy="336550"/>
          </a:xfrm>
          <a:prstGeom prst="rect">
            <a:avLst/>
          </a:prstGeom>
          <a:solidFill>
            <a:srgbClr val="86A3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Rama V. Porta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6608763" y="2489200"/>
            <a:ext cx="1812925" cy="3365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Conductillo biliar</a:t>
            </a:r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95250" y="1033463"/>
            <a:ext cx="1812925" cy="708025"/>
          </a:xfrm>
          <a:prstGeom prst="rect">
            <a:avLst/>
          </a:prstGeom>
          <a:solidFill>
            <a:srgbClr val="E8FF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Canalículo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entre caras apicales hepatocitos</a:t>
            </a: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6269038" y="1109663"/>
            <a:ext cx="1344612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V. central</a:t>
            </a:r>
          </a:p>
        </p:txBody>
      </p:sp>
      <p:sp>
        <p:nvSpPr>
          <p:cNvPr id="235530" name="Text Box 10"/>
          <p:cNvSpPr txBox="1">
            <a:spLocks noChangeArrowheads="1"/>
          </p:cNvSpPr>
          <p:nvPr/>
        </p:nvSpPr>
        <p:spPr bwMode="auto">
          <a:xfrm>
            <a:off x="6629400" y="3160713"/>
            <a:ext cx="1644650" cy="3365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Conducto biliar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1860550" y="3759200"/>
            <a:ext cx="1122363" cy="584200"/>
          </a:xfrm>
          <a:prstGeom prst="rect">
            <a:avLst/>
          </a:prstGeom>
          <a:solidFill>
            <a:srgbClr val="FF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Rama A.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235532" name="Text Box 12"/>
          <p:cNvSpPr txBox="1">
            <a:spLocks noChangeArrowheads="1"/>
          </p:cNvSpPr>
          <p:nvPr/>
        </p:nvSpPr>
        <p:spPr bwMode="auto">
          <a:xfrm>
            <a:off x="130175" y="1781175"/>
            <a:ext cx="1489075" cy="11398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600" dirty="0" smtClean="0"/>
              <a:t>Capilares </a:t>
            </a:r>
          </a:p>
          <a:p>
            <a:pPr algn="ctr" eaLnBrk="1" hangingPunct="1">
              <a:defRPr/>
            </a:pPr>
            <a:r>
              <a:rPr lang="es-ES" sz="1600" dirty="0" smtClean="0"/>
              <a:t>Sinusoides</a:t>
            </a:r>
          </a:p>
          <a:p>
            <a:pPr algn="ctr" eaLnBrk="1" hangingPunct="1">
              <a:defRPr/>
            </a:pPr>
            <a:r>
              <a:rPr lang="es-ES" sz="1200" dirty="0" smtClean="0"/>
              <a:t>entre caras laterales </a:t>
            </a:r>
            <a:r>
              <a:rPr lang="es-ES" sz="1200" dirty="0" err="1" smtClean="0"/>
              <a:t>hepatoc</a:t>
            </a:r>
            <a:r>
              <a:rPr lang="es-ES" sz="1200" dirty="0" smtClean="0"/>
              <a:t>.</a:t>
            </a:r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6969125" y="220663"/>
            <a:ext cx="1860550" cy="6461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Flujo sanguíneo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biliar</a:t>
            </a: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95250" y="6542088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 ULA</a:t>
            </a:r>
          </a:p>
        </p:txBody>
      </p:sp>
      <p:pic>
        <p:nvPicPr>
          <p:cNvPr id="16397" name="Picture 17" descr="C:\Users\ximena\Desktop\hl9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t="35466" r="18182"/>
          <a:stretch>
            <a:fillRect/>
          </a:stretch>
        </p:blipFill>
        <p:spPr bwMode="auto">
          <a:xfrm>
            <a:off x="6673850" y="4151313"/>
            <a:ext cx="187325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e 1"/>
          <p:cNvSpPr/>
          <p:nvPr/>
        </p:nvSpPr>
        <p:spPr bwMode="auto">
          <a:xfrm>
            <a:off x="7924800" y="4292600"/>
            <a:ext cx="387350" cy="357188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8027988" y="6015038"/>
            <a:ext cx="801687" cy="7239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6" grpId="0" animBg="1"/>
      <p:bldP spid="235527" grpId="0" animBg="1"/>
      <p:bldP spid="235528" grpId="0" animBg="1"/>
      <p:bldP spid="235529" grpId="0" animBg="1"/>
      <p:bldP spid="235530" grpId="0" animBg="1"/>
      <p:bldP spid="235531" grpId="0" animBg="1"/>
      <p:bldP spid="2355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877888"/>
            <a:ext cx="736441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236547" name="Rectangle 3"/>
          <p:cNvSpPr>
            <a:spLocks noChangeArrowheads="1"/>
          </p:cNvSpPr>
          <p:nvPr/>
        </p:nvSpPr>
        <p:spPr bwMode="auto">
          <a:xfrm>
            <a:off x="1060450" y="577850"/>
            <a:ext cx="76327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549" name="Rectangle 5"/>
          <p:cNvSpPr>
            <a:spLocks noChangeArrowheads="1"/>
          </p:cNvSpPr>
          <p:nvPr/>
        </p:nvSpPr>
        <p:spPr bwMode="auto">
          <a:xfrm>
            <a:off x="1565275" y="1298575"/>
            <a:ext cx="55451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773113" y="1255713"/>
            <a:ext cx="1654175" cy="346075"/>
          </a:xfrm>
          <a:prstGeom prst="rect">
            <a:avLst/>
          </a:prstGeom>
          <a:solidFill>
            <a:srgbClr val="BEFF07"/>
          </a:solidFill>
          <a:ln w="9525">
            <a:solidFill>
              <a:srgbClr val="00AC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Conducto biliar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2644775" y="1255713"/>
            <a:ext cx="1727200" cy="346075"/>
          </a:xfrm>
          <a:prstGeom prst="rect">
            <a:avLst/>
          </a:prstGeom>
          <a:solidFill>
            <a:srgbClr val="D9FF6D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Canalículo biliar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4538663" y="1341438"/>
            <a:ext cx="1498600" cy="276225"/>
          </a:xfrm>
          <a:prstGeom prst="rect">
            <a:avLst/>
          </a:prstGeom>
          <a:solidFill>
            <a:srgbClr val="FFCC66"/>
          </a:solidFill>
          <a:ln w="9525">
            <a:solidFill>
              <a:srgbClr val="EA9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Célula de Kupffer</a:t>
            </a:r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1420813" y="4827588"/>
            <a:ext cx="223361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 b="0"/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774700" y="4811713"/>
            <a:ext cx="1592263" cy="346075"/>
          </a:xfrm>
          <a:prstGeom prst="rect">
            <a:avLst/>
          </a:prstGeom>
          <a:solidFill>
            <a:srgbClr val="77C8FF"/>
          </a:solidFill>
          <a:ln w="952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Rama v. porta</a:t>
            </a:r>
          </a:p>
        </p:txBody>
      </p:sp>
      <p:sp>
        <p:nvSpPr>
          <p:cNvPr id="236555" name="Text Box 11"/>
          <p:cNvSpPr txBox="1">
            <a:spLocks noChangeArrowheads="1"/>
          </p:cNvSpPr>
          <p:nvPr/>
        </p:nvSpPr>
        <p:spPr bwMode="auto">
          <a:xfrm>
            <a:off x="2466975" y="4821238"/>
            <a:ext cx="2101850" cy="346075"/>
          </a:xfrm>
          <a:prstGeom prst="rect">
            <a:avLst/>
          </a:prstGeom>
          <a:solidFill>
            <a:srgbClr val="FF9F9F"/>
          </a:solidFill>
          <a:ln w="952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Rama art. hepática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1497013" y="5340350"/>
            <a:ext cx="1638300" cy="708025"/>
          </a:xfrm>
          <a:prstGeom prst="rect">
            <a:avLst/>
          </a:prstGeom>
          <a:solidFill>
            <a:srgbClr val="E490E0"/>
          </a:solidFill>
          <a:ln w="9525">
            <a:solidFill>
              <a:srgbClr val="D600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latin typeface="Comic Sans MS" panose="030F0702030302020204" pitchFamily="66" charset="0"/>
              </a:rPr>
              <a:t>Sangre que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latin typeface="Comic Sans MS" panose="030F0702030302020204" pitchFamily="66" charset="0"/>
              </a:rPr>
              <a:t>ENTRA</a:t>
            </a:r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4805363" y="4970463"/>
            <a:ext cx="37449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558" name="Text Box 14"/>
          <p:cNvSpPr txBox="1">
            <a:spLocks noChangeArrowheads="1"/>
          </p:cNvSpPr>
          <p:nvPr/>
        </p:nvSpPr>
        <p:spPr bwMode="auto">
          <a:xfrm>
            <a:off x="4805363" y="4899025"/>
            <a:ext cx="1325562" cy="369888"/>
          </a:xfrm>
          <a:prstGeom prst="rect">
            <a:avLst/>
          </a:prstGeom>
          <a:solidFill>
            <a:srgbClr val="CDCDFF"/>
          </a:solidFill>
          <a:ln w="9525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Sinusoides</a:t>
            </a:r>
          </a:p>
        </p:txBody>
      </p:sp>
      <p:sp>
        <p:nvSpPr>
          <p:cNvPr id="236559" name="Text Box 15"/>
          <p:cNvSpPr txBox="1">
            <a:spLocks noChangeArrowheads="1"/>
          </p:cNvSpPr>
          <p:nvPr/>
        </p:nvSpPr>
        <p:spPr bwMode="auto">
          <a:xfrm>
            <a:off x="6424613" y="4868863"/>
            <a:ext cx="1597025" cy="3698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Vena central</a:t>
            </a:r>
          </a:p>
        </p:txBody>
      </p:sp>
      <p:sp>
        <p:nvSpPr>
          <p:cNvPr id="236560" name="Rectangle 16"/>
          <p:cNvSpPr>
            <a:spLocks noChangeArrowheads="1"/>
          </p:cNvSpPr>
          <p:nvPr/>
        </p:nvSpPr>
        <p:spPr bwMode="auto">
          <a:xfrm>
            <a:off x="6443663" y="5340350"/>
            <a:ext cx="1577975" cy="708025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latin typeface="Comic Sans MS" panose="030F0702030302020204" pitchFamily="66" charset="0"/>
              </a:rPr>
              <a:t>Sangre que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latin typeface="Comic Sans MS" panose="030F0702030302020204" pitchFamily="66" charset="0"/>
              </a:rPr>
              <a:t>SALE</a:t>
            </a:r>
          </a:p>
        </p:txBody>
      </p:sp>
      <p:sp>
        <p:nvSpPr>
          <p:cNvPr id="236561" name="AutoShape 17"/>
          <p:cNvSpPr>
            <a:spLocks noChangeArrowheads="1"/>
          </p:cNvSpPr>
          <p:nvPr/>
        </p:nvSpPr>
        <p:spPr bwMode="auto">
          <a:xfrm rot="757159">
            <a:off x="5021263" y="3314700"/>
            <a:ext cx="936625" cy="215900"/>
          </a:xfrm>
          <a:prstGeom prst="rightArrow">
            <a:avLst>
              <a:gd name="adj1" fmla="val 50000"/>
              <a:gd name="adj2" fmla="val 108456"/>
            </a:avLst>
          </a:prstGeom>
          <a:solidFill>
            <a:srgbClr val="FF9F9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562" name="AutoShape 18"/>
          <p:cNvSpPr>
            <a:spLocks noChangeArrowheads="1"/>
          </p:cNvSpPr>
          <p:nvPr/>
        </p:nvSpPr>
        <p:spPr bwMode="auto">
          <a:xfrm rot="807711">
            <a:off x="4660900" y="2451100"/>
            <a:ext cx="503238" cy="215900"/>
          </a:xfrm>
          <a:prstGeom prst="leftArrow">
            <a:avLst>
              <a:gd name="adj1" fmla="val 50000"/>
              <a:gd name="adj2" fmla="val 58272"/>
            </a:avLst>
          </a:prstGeom>
          <a:solidFill>
            <a:srgbClr val="BEFF0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564" name="Text Box 20"/>
          <p:cNvSpPr txBox="1">
            <a:spLocks noChangeArrowheads="1"/>
          </p:cNvSpPr>
          <p:nvPr/>
        </p:nvSpPr>
        <p:spPr bwMode="auto">
          <a:xfrm>
            <a:off x="555625" y="612775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427" name="Text Box 8"/>
          <p:cNvSpPr txBox="1">
            <a:spLocks noChangeArrowheads="1"/>
          </p:cNvSpPr>
          <p:nvPr/>
        </p:nvSpPr>
        <p:spPr bwMode="auto">
          <a:xfrm>
            <a:off x="6100763" y="1274763"/>
            <a:ext cx="1209675" cy="307975"/>
          </a:xfrm>
          <a:prstGeom prst="rect">
            <a:avLst/>
          </a:prstGeom>
          <a:solidFill>
            <a:srgbClr val="DEA900"/>
          </a:solidFill>
          <a:ln w="9525">
            <a:solidFill>
              <a:srgbClr val="9E6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1742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980238" y="350838"/>
            <a:ext cx="1816100" cy="6461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Flujo sanguíneo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biliar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4" grpId="0" animBg="1"/>
      <p:bldP spid="236555" grpId="0" animBg="1"/>
      <p:bldP spid="236556" grpId="0" animBg="1"/>
      <p:bldP spid="236558" grpId="0" animBg="1"/>
      <p:bldP spid="236559" grpId="0" animBg="1"/>
      <p:bldP spid="2365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7" name="Rectangle 3"/>
          <p:cNvSpPr>
            <a:spLocks noChangeArrowheads="1"/>
          </p:cNvSpPr>
          <p:nvPr/>
        </p:nvSpPr>
        <p:spPr bwMode="auto">
          <a:xfrm>
            <a:off x="3890963" y="2019300"/>
            <a:ext cx="23034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6481763" y="496888"/>
            <a:ext cx="2159000" cy="3683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Circulación biliar</a:t>
            </a:r>
          </a:p>
        </p:txBody>
      </p:sp>
      <p:sp>
        <p:nvSpPr>
          <p:cNvPr id="287765" name="Rectangle 21"/>
          <p:cNvSpPr>
            <a:spLocks noChangeArrowheads="1"/>
          </p:cNvSpPr>
          <p:nvPr/>
        </p:nvSpPr>
        <p:spPr bwMode="auto">
          <a:xfrm>
            <a:off x="2771775" y="5764213"/>
            <a:ext cx="40052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http://www.medicalassessment.com/terms.php?R=216</a:t>
            </a:r>
          </a:p>
        </p:txBody>
      </p:sp>
      <p:pic>
        <p:nvPicPr>
          <p:cNvPr id="18437" name="Picture 22" descr="hepatocyte2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" t="1096" r="30507" b="51433"/>
          <a:stretch>
            <a:fillRect/>
          </a:stretch>
        </p:blipFill>
        <p:spPr bwMode="auto">
          <a:xfrm>
            <a:off x="2916238" y="1844675"/>
            <a:ext cx="3024187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767" name="Rectangle 23"/>
          <p:cNvSpPr>
            <a:spLocks noChangeArrowheads="1"/>
          </p:cNvSpPr>
          <p:nvPr/>
        </p:nvSpPr>
        <p:spPr bwMode="auto">
          <a:xfrm>
            <a:off x="5761038" y="1846263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41" name="Text Box 24"/>
          <p:cNvSpPr txBox="1">
            <a:spLocks noChangeArrowheads="1"/>
          </p:cNvSpPr>
          <p:nvPr/>
        </p:nvSpPr>
        <p:spPr bwMode="auto">
          <a:xfrm>
            <a:off x="5689600" y="1917700"/>
            <a:ext cx="1474788" cy="366713"/>
          </a:xfrm>
          <a:prstGeom prst="rect">
            <a:avLst/>
          </a:prstGeom>
          <a:solidFill>
            <a:srgbClr val="DEA900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287769" name="Rectangle 25"/>
          <p:cNvSpPr>
            <a:spLocks noChangeArrowheads="1"/>
          </p:cNvSpPr>
          <p:nvPr/>
        </p:nvSpPr>
        <p:spPr bwMode="auto">
          <a:xfrm>
            <a:off x="5184775" y="29257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71" name="Rectangle 27"/>
          <p:cNvSpPr>
            <a:spLocks noChangeArrowheads="1"/>
          </p:cNvSpPr>
          <p:nvPr/>
        </p:nvSpPr>
        <p:spPr bwMode="auto">
          <a:xfrm>
            <a:off x="2771775" y="4292600"/>
            <a:ext cx="8651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74" name="Freeform 30"/>
          <p:cNvSpPr>
            <a:spLocks/>
          </p:cNvSpPr>
          <p:nvPr/>
        </p:nvSpPr>
        <p:spPr bwMode="auto">
          <a:xfrm>
            <a:off x="3768725" y="3176588"/>
            <a:ext cx="395288" cy="504825"/>
          </a:xfrm>
          <a:custGeom>
            <a:avLst/>
            <a:gdLst>
              <a:gd name="T0" fmla="*/ 98 w 249"/>
              <a:gd name="T1" fmla="*/ 23 h 318"/>
              <a:gd name="T2" fmla="*/ 7 w 249"/>
              <a:gd name="T3" fmla="*/ 250 h 318"/>
              <a:gd name="T4" fmla="*/ 143 w 249"/>
              <a:gd name="T5" fmla="*/ 250 h 318"/>
              <a:gd name="T6" fmla="*/ 188 w 249"/>
              <a:gd name="T7" fmla="*/ 295 h 318"/>
              <a:gd name="T8" fmla="*/ 234 w 249"/>
              <a:gd name="T9" fmla="*/ 114 h 318"/>
              <a:gd name="T10" fmla="*/ 98 w 249"/>
              <a:gd name="T11" fmla="*/ 23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" h="318">
                <a:moveTo>
                  <a:pt x="98" y="23"/>
                </a:moveTo>
                <a:cubicBezTo>
                  <a:pt x="60" y="46"/>
                  <a:pt x="0" y="212"/>
                  <a:pt x="7" y="250"/>
                </a:cubicBezTo>
                <a:cubicBezTo>
                  <a:pt x="14" y="288"/>
                  <a:pt x="113" y="243"/>
                  <a:pt x="143" y="250"/>
                </a:cubicBezTo>
                <a:cubicBezTo>
                  <a:pt x="173" y="257"/>
                  <a:pt x="173" y="318"/>
                  <a:pt x="188" y="295"/>
                </a:cubicBezTo>
                <a:cubicBezTo>
                  <a:pt x="203" y="272"/>
                  <a:pt x="249" y="159"/>
                  <a:pt x="234" y="114"/>
                </a:cubicBezTo>
                <a:cubicBezTo>
                  <a:pt x="219" y="69"/>
                  <a:pt x="136" y="0"/>
                  <a:pt x="98" y="23"/>
                </a:cubicBezTo>
                <a:close/>
              </a:path>
            </a:pathLst>
          </a:custGeom>
          <a:noFill/>
          <a:ln w="57150" cmpd="sng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78" name="Freeform 34"/>
          <p:cNvSpPr>
            <a:spLocks/>
          </p:cNvSpPr>
          <p:nvPr/>
        </p:nvSpPr>
        <p:spPr bwMode="auto">
          <a:xfrm>
            <a:off x="4260850" y="3357563"/>
            <a:ext cx="430213" cy="369887"/>
          </a:xfrm>
          <a:custGeom>
            <a:avLst/>
            <a:gdLst>
              <a:gd name="T0" fmla="*/ 60 w 271"/>
              <a:gd name="T1" fmla="*/ 0 h 233"/>
              <a:gd name="T2" fmla="*/ 241 w 271"/>
              <a:gd name="T3" fmla="*/ 90 h 233"/>
              <a:gd name="T4" fmla="*/ 241 w 271"/>
              <a:gd name="T5" fmla="*/ 136 h 233"/>
              <a:gd name="T6" fmla="*/ 196 w 271"/>
              <a:gd name="T7" fmla="*/ 226 h 233"/>
              <a:gd name="T8" fmla="*/ 15 w 271"/>
              <a:gd name="T9" fmla="*/ 181 h 233"/>
              <a:gd name="T10" fmla="*/ 105 w 271"/>
              <a:gd name="T11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" h="233">
                <a:moveTo>
                  <a:pt x="60" y="0"/>
                </a:moveTo>
                <a:cubicBezTo>
                  <a:pt x="135" y="33"/>
                  <a:pt x="211" y="67"/>
                  <a:pt x="241" y="90"/>
                </a:cubicBezTo>
                <a:cubicBezTo>
                  <a:pt x="271" y="113"/>
                  <a:pt x="248" y="113"/>
                  <a:pt x="241" y="136"/>
                </a:cubicBezTo>
                <a:cubicBezTo>
                  <a:pt x="234" y="159"/>
                  <a:pt x="234" y="219"/>
                  <a:pt x="196" y="226"/>
                </a:cubicBezTo>
                <a:cubicBezTo>
                  <a:pt x="158" y="233"/>
                  <a:pt x="30" y="219"/>
                  <a:pt x="15" y="181"/>
                </a:cubicBezTo>
                <a:cubicBezTo>
                  <a:pt x="0" y="143"/>
                  <a:pt x="90" y="30"/>
                  <a:pt x="105" y="0"/>
                </a:cubicBezTo>
              </a:path>
            </a:pathLst>
          </a:custGeom>
          <a:noFill/>
          <a:ln w="57150" cmpd="sng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79" name="Line 35"/>
          <p:cNvSpPr>
            <a:spLocks noChangeShapeType="1"/>
          </p:cNvSpPr>
          <p:nvPr/>
        </p:nvSpPr>
        <p:spPr bwMode="auto">
          <a:xfrm flipV="1">
            <a:off x="3313113" y="4221163"/>
            <a:ext cx="971550" cy="2921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916613" y="2717800"/>
            <a:ext cx="2365375" cy="2492375"/>
          </a:xfrm>
          <a:prstGeom prst="rect">
            <a:avLst/>
          </a:prstGeom>
          <a:solidFill>
            <a:srgbClr val="E6FF9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CANALÍCULOS</a:t>
            </a:r>
          </a:p>
          <a:p>
            <a:pPr eaLnBrk="1" hangingPunct="1">
              <a:defRPr/>
            </a:pPr>
            <a:endParaRPr lang="es-MX" sz="1200" dirty="0" smtClean="0"/>
          </a:p>
          <a:p>
            <a:pPr eaLnBrk="1" hangingPunct="1">
              <a:defRPr/>
            </a:pPr>
            <a:r>
              <a:rPr lang="es-MX" dirty="0" smtClean="0"/>
              <a:t>Espacios dilatados</a:t>
            </a:r>
            <a:r>
              <a:rPr lang="es-MX" b="0" dirty="0" smtClean="0"/>
              <a:t> entre caras </a:t>
            </a:r>
            <a:r>
              <a:rPr lang="es-MX" dirty="0" smtClean="0"/>
              <a:t>APICALES</a:t>
            </a:r>
            <a:r>
              <a:rPr lang="es-MX" b="0" dirty="0" smtClean="0"/>
              <a:t> de hepatocitos adyacentes sostenidos por complejos de unión</a:t>
            </a:r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 flipH="1" flipV="1">
            <a:off x="4787900" y="2852738"/>
            <a:ext cx="1128713" cy="50482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>
            <a:off x="1327150" y="3968750"/>
            <a:ext cx="2049463" cy="1477963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CONDUCTILLOS</a:t>
            </a:r>
            <a:r>
              <a:rPr lang="es-ES" b="0" dirty="0" smtClean="0">
                <a:latin typeface="Arial" charset="0"/>
              </a:rPr>
              <a:t> </a:t>
            </a:r>
            <a:r>
              <a:rPr lang="es-ES" b="0" dirty="0" smtClean="0"/>
              <a:t>Conductos verdaderos tapizados por </a:t>
            </a:r>
            <a:r>
              <a:rPr lang="es-ES" dirty="0" smtClean="0"/>
              <a:t>epitelio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6710363" y="947738"/>
            <a:ext cx="1908175" cy="584200"/>
          </a:xfrm>
          <a:prstGeom prst="rect">
            <a:avLst/>
          </a:prstGeom>
          <a:solidFill>
            <a:srgbClr val="A4DE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Vías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INTRA hepáticas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936625" y="898525"/>
            <a:ext cx="781050" cy="76835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45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877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ximena\Desktop\hl9-09.jpg"/>
          <p:cNvPicPr>
            <a:picLocks noChangeAspect="1" noChangeArrowheads="1"/>
          </p:cNvPicPr>
          <p:nvPr/>
        </p:nvPicPr>
        <p:blipFill>
          <a:blip r:embed="rId2"/>
          <a:srcRect l="3043" t="7370" r="40" b="-2155"/>
          <a:stretch>
            <a:fillRect/>
          </a:stretch>
        </p:blipFill>
        <p:spPr bwMode="auto">
          <a:xfrm>
            <a:off x="1992313" y="315913"/>
            <a:ext cx="4606925" cy="62261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41300" y="3105150"/>
            <a:ext cx="1352550" cy="646113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dirty="0" smtClean="0"/>
              <a:t>Canalículo </a:t>
            </a:r>
          </a:p>
          <a:p>
            <a:pPr algn="ctr" eaLnBrk="1" hangingPunct="1">
              <a:defRPr/>
            </a:pPr>
            <a:r>
              <a:rPr lang="es-ES" dirty="0" smtClean="0"/>
              <a:t>biliar</a:t>
            </a:r>
          </a:p>
        </p:txBody>
      </p:sp>
      <p:cxnSp>
        <p:nvCxnSpPr>
          <p:cNvPr id="19460" name="5 Conector recto"/>
          <p:cNvCxnSpPr>
            <a:cxnSpLocks noChangeShapeType="1"/>
            <a:endCxn id="5" idx="3"/>
          </p:cNvCxnSpPr>
          <p:nvPr/>
        </p:nvCxnSpPr>
        <p:spPr bwMode="auto">
          <a:xfrm flipH="1">
            <a:off x="1593850" y="3263900"/>
            <a:ext cx="820738" cy="16351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CuadroTexto"/>
          <p:cNvSpPr txBox="1"/>
          <p:nvPr/>
        </p:nvSpPr>
        <p:spPr>
          <a:xfrm>
            <a:off x="6599238" y="3676650"/>
            <a:ext cx="1389062" cy="369888"/>
          </a:xfrm>
          <a:prstGeom prst="rect">
            <a:avLst/>
          </a:prstGeom>
          <a:solidFill>
            <a:srgbClr val="DEA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dirty="0"/>
              <a:t>Hepatocito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13500" y="2743200"/>
            <a:ext cx="1254125" cy="646113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dirty="0" smtClean="0"/>
              <a:t>Canalículo</a:t>
            </a:r>
          </a:p>
          <a:p>
            <a:pPr algn="ctr" eaLnBrk="1" hangingPunct="1">
              <a:defRPr/>
            </a:pPr>
            <a:r>
              <a:rPr lang="es-ES" dirty="0" smtClean="0"/>
              <a:t>biliar</a:t>
            </a:r>
          </a:p>
        </p:txBody>
      </p:sp>
      <p:cxnSp>
        <p:nvCxnSpPr>
          <p:cNvPr id="19463" name="11 Conector recto"/>
          <p:cNvCxnSpPr>
            <a:cxnSpLocks noChangeShapeType="1"/>
            <a:stCxn id="10" idx="1"/>
          </p:cNvCxnSpPr>
          <p:nvPr/>
        </p:nvCxnSpPr>
        <p:spPr bwMode="auto">
          <a:xfrm flipH="1" flipV="1">
            <a:off x="5905500" y="2600325"/>
            <a:ext cx="508000" cy="4667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836863" y="6354763"/>
            <a:ext cx="1733550" cy="339725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dirty="0" smtClean="0"/>
              <a:t>Canalículo biliar</a:t>
            </a:r>
          </a:p>
        </p:txBody>
      </p:sp>
      <p:cxnSp>
        <p:nvCxnSpPr>
          <p:cNvPr id="19465" name="13 Conector recto"/>
          <p:cNvCxnSpPr>
            <a:cxnSpLocks noChangeShapeType="1"/>
            <a:endCxn id="13" idx="0"/>
          </p:cNvCxnSpPr>
          <p:nvPr/>
        </p:nvCxnSpPr>
        <p:spPr bwMode="auto">
          <a:xfrm flipH="1">
            <a:off x="3703638" y="5949950"/>
            <a:ext cx="441325" cy="40481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66" name="1 CuadroTexto"/>
          <p:cNvSpPr txBox="1">
            <a:spLocks noChangeArrowheads="1"/>
          </p:cNvSpPr>
          <p:nvPr/>
        </p:nvSpPr>
        <p:spPr bwMode="auto">
          <a:xfrm rot="20178585">
            <a:off x="2890382" y="812006"/>
            <a:ext cx="2024063" cy="3698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Capilar sinusoide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2014538" y="2922588"/>
            <a:ext cx="822325" cy="722312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3687763" y="5430838"/>
            <a:ext cx="823912" cy="720725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5554663" y="2238375"/>
            <a:ext cx="822325" cy="722313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70" name="Text Box 6"/>
          <p:cNvSpPr txBox="1">
            <a:spLocks noChangeArrowheads="1"/>
          </p:cNvSpPr>
          <p:nvPr/>
        </p:nvSpPr>
        <p:spPr bwMode="auto">
          <a:xfrm>
            <a:off x="7572375" y="188913"/>
            <a:ext cx="1403350" cy="6461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Circulación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biliar</a:t>
            </a:r>
          </a:p>
        </p:txBody>
      </p:sp>
      <p:sp>
        <p:nvSpPr>
          <p:cNvPr id="19471" name="Text Box 16"/>
          <p:cNvSpPr txBox="1">
            <a:spLocks noChangeArrowheads="1"/>
          </p:cNvSpPr>
          <p:nvPr/>
        </p:nvSpPr>
        <p:spPr bwMode="auto">
          <a:xfrm>
            <a:off x="7067550" y="912813"/>
            <a:ext cx="1908175" cy="584200"/>
          </a:xfrm>
          <a:prstGeom prst="rect">
            <a:avLst/>
          </a:prstGeom>
          <a:solidFill>
            <a:srgbClr val="A4DE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Vías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INTRA hepáticas</a:t>
            </a:r>
          </a:p>
        </p:txBody>
      </p:sp>
      <p:sp>
        <p:nvSpPr>
          <p:cNvPr id="17" name="6 CuadroTexto"/>
          <p:cNvSpPr txBox="1"/>
          <p:nvPr/>
        </p:nvSpPr>
        <p:spPr>
          <a:xfrm rot="3239867">
            <a:off x="5330825" y="1522413"/>
            <a:ext cx="1120775" cy="307975"/>
          </a:xfrm>
          <a:prstGeom prst="rect">
            <a:avLst/>
          </a:prstGeom>
          <a:solidFill>
            <a:srgbClr val="DEA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400" dirty="0"/>
              <a:t>Hepatocito</a:t>
            </a:r>
          </a:p>
        </p:txBody>
      </p:sp>
      <p:sp>
        <p:nvSpPr>
          <p:cNvPr id="18" name="6 CuadroTexto"/>
          <p:cNvSpPr txBox="1"/>
          <p:nvPr/>
        </p:nvSpPr>
        <p:spPr>
          <a:xfrm rot="17597832">
            <a:off x="1595438" y="2270125"/>
            <a:ext cx="1120775" cy="307975"/>
          </a:xfrm>
          <a:prstGeom prst="rect">
            <a:avLst/>
          </a:prstGeom>
          <a:solidFill>
            <a:srgbClr val="DEA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400" dirty="0"/>
              <a:t>Hepatocito</a:t>
            </a:r>
          </a:p>
        </p:txBody>
      </p:sp>
      <p:sp>
        <p:nvSpPr>
          <p:cNvPr id="19" name="6 CuadroTexto"/>
          <p:cNvSpPr txBox="1"/>
          <p:nvPr/>
        </p:nvSpPr>
        <p:spPr>
          <a:xfrm>
            <a:off x="4437063" y="6013450"/>
            <a:ext cx="982662" cy="276225"/>
          </a:xfrm>
          <a:prstGeom prst="rect">
            <a:avLst/>
          </a:prstGeom>
          <a:solidFill>
            <a:srgbClr val="DEA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200" dirty="0"/>
              <a:t>Hepatocito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555625" y="612775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47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2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5075238" y="2174875"/>
            <a:ext cx="23034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7573" name="Rectangle 5"/>
          <p:cNvSpPr>
            <a:spLocks noChangeArrowheads="1"/>
          </p:cNvSpPr>
          <p:nvPr/>
        </p:nvSpPr>
        <p:spPr bwMode="auto">
          <a:xfrm>
            <a:off x="6318250" y="5457825"/>
            <a:ext cx="15843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" name="Text Box 10"/>
          <p:cNvSpPr txBox="1">
            <a:spLocks noChangeArrowheads="1"/>
          </p:cNvSpPr>
          <p:nvPr/>
        </p:nvSpPr>
        <p:spPr bwMode="auto">
          <a:xfrm>
            <a:off x="6737350" y="222250"/>
            <a:ext cx="2087563" cy="3698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Circulación biliar</a:t>
            </a:r>
          </a:p>
        </p:txBody>
      </p:sp>
      <p:sp>
        <p:nvSpPr>
          <p:cNvPr id="237581" name="Oval 13"/>
          <p:cNvSpPr>
            <a:spLocks noChangeArrowheads="1"/>
          </p:cNvSpPr>
          <p:nvPr/>
        </p:nvSpPr>
        <p:spPr bwMode="auto">
          <a:xfrm>
            <a:off x="5937250" y="5846763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7583" name="Oval 15"/>
          <p:cNvSpPr>
            <a:spLocks noChangeArrowheads="1"/>
          </p:cNvSpPr>
          <p:nvPr/>
        </p:nvSpPr>
        <p:spPr bwMode="auto">
          <a:xfrm>
            <a:off x="2193925" y="253523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8" name="Picture 19" descr="Plate217"/>
          <p:cNvPicPr>
            <a:picLocks noChangeAspect="1" noChangeArrowheads="1"/>
          </p:cNvPicPr>
          <p:nvPr/>
        </p:nvPicPr>
        <p:blipFill>
          <a:blip r:embed="rId2">
            <a:lum bright="-12000" contrast="12000"/>
          </a:blip>
          <a:srcRect l="13216" r="13507"/>
          <a:stretch>
            <a:fillRect/>
          </a:stretch>
        </p:blipFill>
        <p:spPr bwMode="auto">
          <a:xfrm>
            <a:off x="682625" y="1485900"/>
            <a:ext cx="6284913" cy="4705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Text Box 16"/>
          <p:cNvSpPr txBox="1">
            <a:spLocks noChangeArrowheads="1"/>
          </p:cNvSpPr>
          <p:nvPr/>
        </p:nvSpPr>
        <p:spPr bwMode="auto">
          <a:xfrm>
            <a:off x="0" y="3538538"/>
            <a:ext cx="941388" cy="646112"/>
          </a:xfrm>
          <a:prstGeom prst="rect">
            <a:avLst/>
          </a:prstGeom>
          <a:solidFill>
            <a:srgbClr val="D9D2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Hepa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tocitos</a:t>
            </a:r>
            <a:endParaRPr lang="es-E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7588" name="Rectangle 20"/>
          <p:cNvSpPr>
            <a:spLocks noChangeArrowheads="1"/>
          </p:cNvSpPr>
          <p:nvPr/>
        </p:nvSpPr>
        <p:spPr bwMode="auto">
          <a:xfrm>
            <a:off x="1619250" y="6249988"/>
            <a:ext cx="60055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http://www.anatomyatlases.org/MicroscopicAnatomy/Section10/Plate10217.shtml</a:t>
            </a:r>
          </a:p>
        </p:txBody>
      </p:sp>
      <p:sp>
        <p:nvSpPr>
          <p:cNvPr id="237589" name="Text Box 21"/>
          <p:cNvSpPr txBox="1">
            <a:spLocks noChangeArrowheads="1"/>
          </p:cNvSpPr>
          <p:nvPr/>
        </p:nvSpPr>
        <p:spPr bwMode="auto">
          <a:xfrm>
            <a:off x="6924675" y="3490913"/>
            <a:ext cx="10779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Núcleo </a:t>
            </a:r>
          </a:p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hepatocito</a:t>
            </a:r>
          </a:p>
        </p:txBody>
      </p:sp>
      <p:sp>
        <p:nvSpPr>
          <p:cNvPr id="237590" name="Text Box 22"/>
          <p:cNvSpPr txBox="1">
            <a:spLocks noChangeArrowheads="1"/>
          </p:cNvSpPr>
          <p:nvPr/>
        </p:nvSpPr>
        <p:spPr bwMode="auto">
          <a:xfrm>
            <a:off x="6607553" y="4313238"/>
            <a:ext cx="1155700" cy="581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Capilares </a:t>
            </a:r>
          </a:p>
          <a:p>
            <a:pPr algn="ctr" eaLnBrk="1" hangingPunct="1"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sinusoides</a:t>
            </a:r>
          </a:p>
        </p:txBody>
      </p:sp>
      <p:sp>
        <p:nvSpPr>
          <p:cNvPr id="237591" name="Oval 23"/>
          <p:cNvSpPr>
            <a:spLocks noChangeArrowheads="1"/>
          </p:cNvSpPr>
          <p:nvPr/>
        </p:nvSpPr>
        <p:spPr bwMode="auto">
          <a:xfrm>
            <a:off x="5051425" y="2589213"/>
            <a:ext cx="431800" cy="5032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7592" name="Oval 24"/>
          <p:cNvSpPr>
            <a:spLocks noChangeArrowheads="1"/>
          </p:cNvSpPr>
          <p:nvPr/>
        </p:nvSpPr>
        <p:spPr bwMode="auto">
          <a:xfrm>
            <a:off x="2762250" y="2032000"/>
            <a:ext cx="431800" cy="5032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7593" name="Oval 25"/>
          <p:cNvSpPr>
            <a:spLocks noChangeArrowheads="1"/>
          </p:cNvSpPr>
          <p:nvPr/>
        </p:nvSpPr>
        <p:spPr bwMode="auto">
          <a:xfrm>
            <a:off x="1223963" y="2787650"/>
            <a:ext cx="433387" cy="5032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665497" y="2151063"/>
            <a:ext cx="1352550" cy="647700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dirty="0" smtClean="0"/>
              <a:t>Canalículo </a:t>
            </a:r>
          </a:p>
          <a:p>
            <a:pPr algn="ctr" eaLnBrk="1" hangingPunct="1">
              <a:defRPr/>
            </a:pPr>
            <a:r>
              <a:rPr lang="es-ES" dirty="0" smtClean="0"/>
              <a:t>biliar</a:t>
            </a:r>
          </a:p>
        </p:txBody>
      </p:sp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6880225" y="2795588"/>
            <a:ext cx="1528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Bordes </a:t>
            </a:r>
            <a:r>
              <a:rPr lang="es-VE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apicales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20497" name="18 CuadroTexto"/>
          <p:cNvSpPr txBox="1">
            <a:spLocks noChangeArrowheads="1"/>
          </p:cNvSpPr>
          <p:nvPr/>
        </p:nvSpPr>
        <p:spPr bwMode="auto">
          <a:xfrm>
            <a:off x="6862763" y="4927600"/>
            <a:ext cx="133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Bordes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1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laterobasales</a:t>
            </a:r>
            <a:endParaRPr lang="es-VE" sz="1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20498" name="Text Box 16"/>
          <p:cNvSpPr txBox="1">
            <a:spLocks noChangeArrowheads="1"/>
          </p:cNvSpPr>
          <p:nvPr/>
        </p:nvSpPr>
        <p:spPr bwMode="auto">
          <a:xfrm>
            <a:off x="6894513" y="671513"/>
            <a:ext cx="1908175" cy="584200"/>
          </a:xfrm>
          <a:prstGeom prst="rect">
            <a:avLst/>
          </a:prstGeom>
          <a:solidFill>
            <a:srgbClr val="A4DE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Vías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INTRA hepáticas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704850" y="612775"/>
            <a:ext cx="781050" cy="76835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50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375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75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91" grpId="0" animBg="1"/>
      <p:bldP spid="237592" grpId="0" animBg="1"/>
      <p:bldP spid="237593" grpId="0" animBg="1"/>
      <p:bldP spid="18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7"/>
          <p:cNvSpPr txBox="1">
            <a:spLocks noChangeArrowheads="1"/>
          </p:cNvSpPr>
          <p:nvPr/>
        </p:nvSpPr>
        <p:spPr bwMode="auto">
          <a:xfrm>
            <a:off x="6516688" y="525463"/>
            <a:ext cx="2022475" cy="3698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Circulación biliar</a:t>
            </a:r>
          </a:p>
        </p:txBody>
      </p:sp>
      <p:pic>
        <p:nvPicPr>
          <p:cNvPr id="21507" name="Picture 2" descr="liver_1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6" t="7742"/>
          <a:stretch>
            <a:fillRect/>
          </a:stretch>
        </p:blipFill>
        <p:spPr bwMode="auto">
          <a:xfrm>
            <a:off x="2484438" y="1141413"/>
            <a:ext cx="4013200" cy="49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5" name="Rectangle 3"/>
          <p:cNvSpPr>
            <a:spLocks noChangeArrowheads="1"/>
          </p:cNvSpPr>
          <p:nvPr/>
        </p:nvSpPr>
        <p:spPr bwMode="auto">
          <a:xfrm>
            <a:off x="4479925" y="1450975"/>
            <a:ext cx="344488" cy="85883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4711700" y="1450975"/>
            <a:ext cx="920750" cy="492125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4711700" y="1819275"/>
            <a:ext cx="690563" cy="366713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4384675" y="1397000"/>
            <a:ext cx="1154113" cy="517525"/>
          </a:xfrm>
          <a:prstGeom prst="rect">
            <a:avLst/>
          </a:prstGeom>
          <a:solidFill>
            <a:srgbClr val="E1FF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Producción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de bilis</a:t>
            </a:r>
          </a:p>
        </p:txBody>
      </p:sp>
      <p:sp>
        <p:nvSpPr>
          <p:cNvPr id="238599" name="Rectangle 7"/>
          <p:cNvSpPr>
            <a:spLocks noChangeArrowheads="1"/>
          </p:cNvSpPr>
          <p:nvPr/>
        </p:nvSpPr>
        <p:spPr bwMode="auto">
          <a:xfrm>
            <a:off x="2636838" y="2432050"/>
            <a:ext cx="1382712" cy="365125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00" name="Rectangle 8"/>
          <p:cNvSpPr>
            <a:spLocks noChangeArrowheads="1"/>
          </p:cNvSpPr>
          <p:nvPr/>
        </p:nvSpPr>
        <p:spPr bwMode="auto">
          <a:xfrm>
            <a:off x="2484438" y="2676525"/>
            <a:ext cx="727075" cy="366713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2287588" y="3043238"/>
            <a:ext cx="693737" cy="368300"/>
          </a:xfrm>
          <a:prstGeom prst="rect">
            <a:avLst/>
          </a:prstGeom>
          <a:solidFill>
            <a:srgbClr val="DACF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4" name="Text Box 10"/>
          <p:cNvSpPr txBox="1">
            <a:spLocks noChangeArrowheads="1"/>
          </p:cNvSpPr>
          <p:nvPr/>
        </p:nvSpPr>
        <p:spPr bwMode="auto">
          <a:xfrm>
            <a:off x="1922463" y="2976563"/>
            <a:ext cx="1058862" cy="650875"/>
          </a:xfrm>
          <a:prstGeom prst="rect">
            <a:avLst/>
          </a:prstGeom>
          <a:solidFill>
            <a:srgbClr val="B6F600"/>
          </a:solidFill>
          <a:ln w="9525">
            <a:solidFill>
              <a:srgbClr val="668A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Vesícula</a:t>
            </a:r>
          </a:p>
          <a:p>
            <a:pPr eaLnBrk="1" hangingPunct="1">
              <a:defRPr/>
            </a:pPr>
            <a:r>
              <a:rPr lang="es-ES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biliar</a:t>
            </a:r>
          </a:p>
        </p:txBody>
      </p:sp>
      <p:sp>
        <p:nvSpPr>
          <p:cNvPr id="20495" name="Text Box 11"/>
          <p:cNvSpPr txBox="1">
            <a:spLocks noChangeArrowheads="1"/>
          </p:cNvSpPr>
          <p:nvPr/>
        </p:nvSpPr>
        <p:spPr bwMode="auto">
          <a:xfrm>
            <a:off x="2771775" y="2225675"/>
            <a:ext cx="1230313" cy="641350"/>
          </a:xfrm>
          <a:prstGeom prst="rect">
            <a:avLst/>
          </a:prstGeom>
          <a:solidFill>
            <a:srgbClr val="B6F6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 </a:t>
            </a:r>
          </a:p>
          <a:p>
            <a:pPr algn="ctr" eaLnBrk="1" hangingPunct="1"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hepático</a:t>
            </a:r>
          </a:p>
        </p:txBody>
      </p:sp>
      <p:sp>
        <p:nvSpPr>
          <p:cNvPr id="20496" name="Text Box 12"/>
          <p:cNvSpPr txBox="1">
            <a:spLocks noChangeArrowheads="1"/>
          </p:cNvSpPr>
          <p:nvPr/>
        </p:nvSpPr>
        <p:spPr bwMode="auto">
          <a:xfrm>
            <a:off x="4602163" y="3041650"/>
            <a:ext cx="906462" cy="366713"/>
          </a:xfrm>
          <a:prstGeom prst="rect">
            <a:avLst/>
          </a:prstGeom>
          <a:solidFill>
            <a:srgbClr val="B6F6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Cístico</a:t>
            </a:r>
          </a:p>
        </p:txBody>
      </p:sp>
      <p:sp>
        <p:nvSpPr>
          <p:cNvPr id="238605" name="Line 13"/>
          <p:cNvSpPr>
            <a:spLocks noChangeShapeType="1"/>
          </p:cNvSpPr>
          <p:nvPr/>
        </p:nvSpPr>
        <p:spPr bwMode="auto">
          <a:xfrm flipH="1" flipV="1">
            <a:off x="3995738" y="3113088"/>
            <a:ext cx="6477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8" name="Text Box 14"/>
          <p:cNvSpPr txBox="1">
            <a:spLocks noChangeArrowheads="1"/>
          </p:cNvSpPr>
          <p:nvPr/>
        </p:nvSpPr>
        <p:spPr bwMode="auto">
          <a:xfrm>
            <a:off x="4716463" y="3494088"/>
            <a:ext cx="1123950" cy="366712"/>
          </a:xfrm>
          <a:prstGeom prst="rect">
            <a:avLst/>
          </a:prstGeom>
          <a:solidFill>
            <a:srgbClr val="B6F6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Colédoco</a:t>
            </a:r>
          </a:p>
        </p:txBody>
      </p:sp>
      <p:sp>
        <p:nvSpPr>
          <p:cNvPr id="238607" name="Line 15"/>
          <p:cNvSpPr>
            <a:spLocks noChangeShapeType="1"/>
          </p:cNvSpPr>
          <p:nvPr/>
        </p:nvSpPr>
        <p:spPr bwMode="auto">
          <a:xfrm flipH="1">
            <a:off x="4068763" y="36179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10" name="Rectangle 18"/>
          <p:cNvSpPr>
            <a:spLocks noChangeArrowheads="1"/>
          </p:cNvSpPr>
          <p:nvPr/>
        </p:nvSpPr>
        <p:spPr bwMode="auto">
          <a:xfrm>
            <a:off x="3481388" y="5532438"/>
            <a:ext cx="1074737" cy="323850"/>
          </a:xfrm>
          <a:prstGeom prst="rect">
            <a:avLst/>
          </a:prstGeom>
          <a:solidFill>
            <a:srgbClr val="E1FF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38612" name="Freeform 20"/>
          <p:cNvSpPr>
            <a:spLocks/>
          </p:cNvSpPr>
          <p:nvPr/>
        </p:nvSpPr>
        <p:spPr bwMode="auto">
          <a:xfrm>
            <a:off x="3995738" y="2276475"/>
            <a:ext cx="373062" cy="1081088"/>
          </a:xfrm>
          <a:custGeom>
            <a:avLst/>
            <a:gdLst>
              <a:gd name="T0" fmla="*/ 0 w 235"/>
              <a:gd name="T1" fmla="*/ 0 h 681"/>
              <a:gd name="T2" fmla="*/ 182 w 235"/>
              <a:gd name="T3" fmla="*/ 136 h 681"/>
              <a:gd name="T4" fmla="*/ 227 w 235"/>
              <a:gd name="T5" fmla="*/ 318 h 681"/>
              <a:gd name="T6" fmla="*/ 136 w 235"/>
              <a:gd name="T7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5" h="681">
                <a:moveTo>
                  <a:pt x="0" y="0"/>
                </a:moveTo>
                <a:cubicBezTo>
                  <a:pt x="72" y="41"/>
                  <a:pt x="144" y="83"/>
                  <a:pt x="182" y="136"/>
                </a:cubicBezTo>
                <a:cubicBezTo>
                  <a:pt x="220" y="189"/>
                  <a:pt x="235" y="227"/>
                  <a:pt x="227" y="318"/>
                </a:cubicBezTo>
                <a:cubicBezTo>
                  <a:pt x="219" y="409"/>
                  <a:pt x="151" y="621"/>
                  <a:pt x="136" y="681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14" name="Freeform 22"/>
          <p:cNvSpPr>
            <a:spLocks/>
          </p:cNvSpPr>
          <p:nvPr/>
        </p:nvSpPr>
        <p:spPr bwMode="auto">
          <a:xfrm>
            <a:off x="4356100" y="2479675"/>
            <a:ext cx="720725" cy="228600"/>
          </a:xfrm>
          <a:custGeom>
            <a:avLst/>
            <a:gdLst>
              <a:gd name="T0" fmla="*/ 454 w 454"/>
              <a:gd name="T1" fmla="*/ 8 h 144"/>
              <a:gd name="T2" fmla="*/ 317 w 454"/>
              <a:gd name="T3" fmla="*/ 8 h 144"/>
              <a:gd name="T4" fmla="*/ 136 w 454"/>
              <a:gd name="T5" fmla="*/ 54 h 144"/>
              <a:gd name="T6" fmla="*/ 45 w 454"/>
              <a:gd name="T7" fmla="*/ 99 h 144"/>
              <a:gd name="T8" fmla="*/ 0 w 454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144">
                <a:moveTo>
                  <a:pt x="454" y="8"/>
                </a:moveTo>
                <a:cubicBezTo>
                  <a:pt x="412" y="4"/>
                  <a:pt x="370" y="0"/>
                  <a:pt x="317" y="8"/>
                </a:cubicBezTo>
                <a:cubicBezTo>
                  <a:pt x="264" y="16"/>
                  <a:pt x="181" y="39"/>
                  <a:pt x="136" y="54"/>
                </a:cubicBezTo>
                <a:cubicBezTo>
                  <a:pt x="91" y="69"/>
                  <a:pt x="68" y="84"/>
                  <a:pt x="45" y="99"/>
                </a:cubicBezTo>
                <a:cubicBezTo>
                  <a:pt x="22" y="114"/>
                  <a:pt x="7" y="137"/>
                  <a:pt x="0" y="144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15" name="Freeform 23"/>
          <p:cNvSpPr>
            <a:spLocks/>
          </p:cNvSpPr>
          <p:nvPr/>
        </p:nvSpPr>
        <p:spPr bwMode="auto">
          <a:xfrm>
            <a:off x="3635375" y="3057525"/>
            <a:ext cx="504825" cy="515938"/>
          </a:xfrm>
          <a:custGeom>
            <a:avLst/>
            <a:gdLst>
              <a:gd name="T0" fmla="*/ 0 w 318"/>
              <a:gd name="T1" fmla="*/ 144 h 325"/>
              <a:gd name="T2" fmla="*/ 46 w 318"/>
              <a:gd name="T3" fmla="*/ 53 h 325"/>
              <a:gd name="T4" fmla="*/ 136 w 318"/>
              <a:gd name="T5" fmla="*/ 8 h 325"/>
              <a:gd name="T6" fmla="*/ 227 w 318"/>
              <a:gd name="T7" fmla="*/ 99 h 325"/>
              <a:gd name="T8" fmla="*/ 318 w 318"/>
              <a:gd name="T9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325">
                <a:moveTo>
                  <a:pt x="0" y="144"/>
                </a:moveTo>
                <a:cubicBezTo>
                  <a:pt x="11" y="110"/>
                  <a:pt x="23" y="76"/>
                  <a:pt x="46" y="53"/>
                </a:cubicBezTo>
                <a:cubicBezTo>
                  <a:pt x="69" y="30"/>
                  <a:pt x="106" y="0"/>
                  <a:pt x="136" y="8"/>
                </a:cubicBezTo>
                <a:cubicBezTo>
                  <a:pt x="166" y="16"/>
                  <a:pt x="197" y="46"/>
                  <a:pt x="227" y="99"/>
                </a:cubicBezTo>
                <a:cubicBezTo>
                  <a:pt x="257" y="152"/>
                  <a:pt x="303" y="287"/>
                  <a:pt x="318" y="325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8616" name="Freeform 24"/>
          <p:cNvSpPr>
            <a:spLocks/>
          </p:cNvSpPr>
          <p:nvPr/>
        </p:nvSpPr>
        <p:spPr bwMode="auto">
          <a:xfrm>
            <a:off x="3203575" y="3284538"/>
            <a:ext cx="1008063" cy="1800225"/>
          </a:xfrm>
          <a:custGeom>
            <a:avLst/>
            <a:gdLst>
              <a:gd name="T0" fmla="*/ 635 w 635"/>
              <a:gd name="T1" fmla="*/ 0 h 1134"/>
              <a:gd name="T2" fmla="*/ 544 w 635"/>
              <a:gd name="T3" fmla="*/ 272 h 1134"/>
              <a:gd name="T4" fmla="*/ 454 w 635"/>
              <a:gd name="T5" fmla="*/ 635 h 1134"/>
              <a:gd name="T6" fmla="*/ 318 w 635"/>
              <a:gd name="T7" fmla="*/ 862 h 1134"/>
              <a:gd name="T8" fmla="*/ 136 w 635"/>
              <a:gd name="T9" fmla="*/ 1044 h 1134"/>
              <a:gd name="T10" fmla="*/ 0 w 635"/>
              <a:gd name="T11" fmla="*/ 1134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5" h="1134">
                <a:moveTo>
                  <a:pt x="635" y="0"/>
                </a:moveTo>
                <a:cubicBezTo>
                  <a:pt x="604" y="83"/>
                  <a:pt x="574" y="166"/>
                  <a:pt x="544" y="272"/>
                </a:cubicBezTo>
                <a:cubicBezTo>
                  <a:pt x="514" y="378"/>
                  <a:pt x="492" y="537"/>
                  <a:pt x="454" y="635"/>
                </a:cubicBezTo>
                <a:cubicBezTo>
                  <a:pt x="416" y="733"/>
                  <a:pt x="371" y="794"/>
                  <a:pt x="318" y="862"/>
                </a:cubicBezTo>
                <a:cubicBezTo>
                  <a:pt x="265" y="930"/>
                  <a:pt x="189" y="999"/>
                  <a:pt x="136" y="1044"/>
                </a:cubicBezTo>
                <a:cubicBezTo>
                  <a:pt x="83" y="1089"/>
                  <a:pt x="41" y="1111"/>
                  <a:pt x="0" y="1134"/>
                </a:cubicBezTo>
              </a:path>
            </a:pathLst>
          </a:custGeom>
          <a:noFill/>
          <a:ln w="38100" cmpd="sng">
            <a:solidFill>
              <a:srgbClr val="00C4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26" name="Text Box 16"/>
          <p:cNvSpPr txBox="1">
            <a:spLocks noChangeArrowheads="1"/>
          </p:cNvSpPr>
          <p:nvPr/>
        </p:nvSpPr>
        <p:spPr bwMode="auto">
          <a:xfrm>
            <a:off x="6562725" y="998538"/>
            <a:ext cx="1906588" cy="584200"/>
          </a:xfrm>
          <a:prstGeom prst="rect">
            <a:avLst/>
          </a:prstGeom>
          <a:solidFill>
            <a:srgbClr val="A4DE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Vías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EXTRA hepáticas</a:t>
            </a:r>
          </a:p>
        </p:txBody>
      </p:sp>
      <p:sp>
        <p:nvSpPr>
          <p:cNvPr id="2152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892300" y="1835150"/>
            <a:ext cx="5359400" cy="3478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va primero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aún por encima de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814638" y="2370138"/>
            <a:ext cx="3514725" cy="2498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9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s-ES" sz="2000" b="0">
                <a:latin typeface="Comic Sans MS" panose="030F0702030302020204" pitchFamily="66" charset="0"/>
              </a:rPr>
              <a:t>Funciones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  <a:defRPr/>
            </a:pPr>
            <a:endParaRPr lang="es-E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s-ES" sz="2000" b="0">
                <a:latin typeface="Comic Sans MS" panose="030F0702030302020204" pitchFamily="66" charset="0"/>
              </a:rPr>
              <a:t>Producción y composición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>
                <a:latin typeface="Comic Sans MS" panose="030F0702030302020204" pitchFamily="66" charset="0"/>
              </a:rPr>
              <a:t>3. Motilidad vesicular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>
                <a:latin typeface="Comic Sans MS" panose="030F0702030302020204" pitchFamily="66" charset="0"/>
              </a:rPr>
              <a:t>4. Fases secreción biliar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>
                <a:latin typeface="Comic Sans MS" panose="030F0702030302020204" pitchFamily="66" charset="0"/>
              </a:rPr>
              <a:t>5. Regulación neurohormonal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900" b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3657600" y="1720850"/>
            <a:ext cx="1835150" cy="523875"/>
          </a:xfrm>
          <a:prstGeom prst="rect">
            <a:avLst/>
          </a:prstGeom>
          <a:solidFill>
            <a:srgbClr val="52B1B8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II. BILIS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3711575" y="1368425"/>
            <a:ext cx="1720850" cy="730250"/>
          </a:xfrm>
          <a:prstGeom prst="rect">
            <a:avLst/>
          </a:prstGeom>
          <a:solidFill>
            <a:srgbClr val="D7FF65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4000" b="0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BILIS</a:t>
            </a:r>
          </a:p>
        </p:txBody>
      </p:sp>
      <p:sp>
        <p:nvSpPr>
          <p:cNvPr id="216069" name="Text Box 5"/>
          <p:cNvSpPr txBox="1">
            <a:spLocks noChangeArrowheads="1"/>
          </p:cNvSpPr>
          <p:nvPr/>
        </p:nvSpPr>
        <p:spPr bwMode="auto">
          <a:xfrm>
            <a:off x="3536950" y="2436813"/>
            <a:ext cx="5118100" cy="286385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s-ES_tradnl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y excreción hepática</a:t>
            </a:r>
          </a:p>
          <a:p>
            <a:pPr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que se vierte al duodeno</a:t>
            </a:r>
          </a:p>
          <a:p>
            <a:pPr eaLnBrk="1" hangingPunct="1">
              <a:defRPr/>
            </a:pPr>
            <a:endParaRPr lang="es-ES_tradnl" sz="2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008000"/>
              </a:buClr>
              <a:buSzPct val="200000"/>
              <a:buFontTx/>
              <a:buChar char="•"/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Se produce continuamente en el </a:t>
            </a:r>
            <a:r>
              <a:rPr lang="es-ES_tradnl" sz="20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  <a:p>
            <a:pPr eaLnBrk="1" hangingPunct="1">
              <a:buClr>
                <a:srgbClr val="008000"/>
              </a:buClr>
              <a:buSzPct val="200000"/>
              <a:buFontTx/>
              <a:buChar char="•"/>
              <a:defRPr/>
            </a:pPr>
            <a:endParaRPr lang="es-ES_tradnl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008000"/>
              </a:buClr>
              <a:buSzPct val="200000"/>
              <a:buFontTx/>
              <a:buChar char="•"/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Se guarda y concentra en </a:t>
            </a:r>
            <a:r>
              <a:rPr lang="es-ES_tradnl" sz="20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vesícula</a:t>
            </a: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008000"/>
              </a:buClr>
              <a:buSzPct val="200000"/>
              <a:buFontTx/>
              <a:buChar char="•"/>
              <a:defRPr/>
            </a:pPr>
            <a:endParaRPr lang="es-ES_tradnl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008000"/>
              </a:buClr>
              <a:buSzPct val="200000"/>
              <a:buFontTx/>
              <a:buChar char="•"/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Se libera intermitentemente al </a:t>
            </a:r>
            <a:r>
              <a:rPr lang="es-ES_tradnl" sz="20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</a:p>
          <a:p>
            <a:pPr eaLnBrk="1" hangingPunct="1">
              <a:buClr>
                <a:srgbClr val="008000"/>
              </a:buClr>
              <a:buSzPct val="200000"/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en períodos digestivos</a:t>
            </a:r>
          </a:p>
          <a:p>
            <a:pPr eaLnBrk="1" hangingPunct="1">
              <a:defRPr/>
            </a:pPr>
            <a:endParaRPr lang="es-ES_tradnl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70" name="Text Box 6"/>
          <p:cNvSpPr txBox="1">
            <a:spLocks noChangeArrowheads="1"/>
          </p:cNvSpPr>
          <p:nvPr/>
        </p:nvSpPr>
        <p:spPr bwMode="auto">
          <a:xfrm>
            <a:off x="642938" y="592138"/>
            <a:ext cx="1285875" cy="9239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5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3557" name="Picture 9" descr="liver_1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6" t="7742"/>
          <a:stretch>
            <a:fillRect/>
          </a:stretch>
        </p:blipFill>
        <p:spPr bwMode="auto">
          <a:xfrm>
            <a:off x="742950" y="2133600"/>
            <a:ext cx="25876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074" name="Rectangle 10"/>
          <p:cNvSpPr>
            <a:spLocks noChangeArrowheads="1"/>
          </p:cNvSpPr>
          <p:nvPr/>
        </p:nvSpPr>
        <p:spPr bwMode="auto">
          <a:xfrm>
            <a:off x="2028825" y="2359025"/>
            <a:ext cx="222250" cy="62388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75" name="Rectangle 11"/>
          <p:cNvSpPr>
            <a:spLocks noChangeArrowheads="1"/>
          </p:cNvSpPr>
          <p:nvPr/>
        </p:nvSpPr>
        <p:spPr bwMode="auto">
          <a:xfrm>
            <a:off x="2179638" y="2359025"/>
            <a:ext cx="593725" cy="35718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76" name="Rectangle 12"/>
          <p:cNvSpPr>
            <a:spLocks noChangeArrowheads="1"/>
          </p:cNvSpPr>
          <p:nvPr/>
        </p:nvSpPr>
        <p:spPr bwMode="auto">
          <a:xfrm>
            <a:off x="2179638" y="2625725"/>
            <a:ext cx="444500" cy="266700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61" name="Text Box 13"/>
          <p:cNvSpPr txBox="1">
            <a:spLocks noChangeArrowheads="1"/>
          </p:cNvSpPr>
          <p:nvPr/>
        </p:nvSpPr>
        <p:spPr bwMode="auto">
          <a:xfrm>
            <a:off x="1763713" y="2319338"/>
            <a:ext cx="1154112" cy="517525"/>
          </a:xfrm>
          <a:prstGeom prst="rect">
            <a:avLst/>
          </a:prstGeom>
          <a:solidFill>
            <a:srgbClr val="E1FF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Producción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de bilis</a:t>
            </a:r>
          </a:p>
        </p:txBody>
      </p:sp>
      <p:sp>
        <p:nvSpPr>
          <p:cNvPr id="216078" name="Rectangle 14"/>
          <p:cNvSpPr>
            <a:spLocks noChangeArrowheads="1"/>
          </p:cNvSpPr>
          <p:nvPr/>
        </p:nvSpPr>
        <p:spPr bwMode="auto">
          <a:xfrm>
            <a:off x="841375" y="3071813"/>
            <a:ext cx="890588" cy="265112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79" name="Rectangle 15"/>
          <p:cNvSpPr>
            <a:spLocks noChangeArrowheads="1"/>
          </p:cNvSpPr>
          <p:nvPr/>
        </p:nvSpPr>
        <p:spPr bwMode="auto">
          <a:xfrm>
            <a:off x="742950" y="3249613"/>
            <a:ext cx="468313" cy="266700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80" name="Rectangle 16"/>
          <p:cNvSpPr>
            <a:spLocks noChangeArrowheads="1"/>
          </p:cNvSpPr>
          <p:nvPr/>
        </p:nvSpPr>
        <p:spPr bwMode="auto">
          <a:xfrm>
            <a:off x="615950" y="3516313"/>
            <a:ext cx="447675" cy="268287"/>
          </a:xfrm>
          <a:prstGeom prst="rect">
            <a:avLst/>
          </a:prstGeom>
          <a:solidFill>
            <a:srgbClr val="DACF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65" name="Text Box 17"/>
          <p:cNvSpPr txBox="1">
            <a:spLocks noChangeArrowheads="1"/>
          </p:cNvSpPr>
          <p:nvPr/>
        </p:nvSpPr>
        <p:spPr bwMode="auto">
          <a:xfrm>
            <a:off x="323850" y="3517900"/>
            <a:ext cx="873125" cy="517525"/>
          </a:xfrm>
          <a:prstGeom prst="rect">
            <a:avLst/>
          </a:prstGeom>
          <a:solidFill>
            <a:srgbClr val="B6F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8A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Vesícula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 biliar</a:t>
            </a:r>
          </a:p>
        </p:txBody>
      </p:sp>
      <p:sp>
        <p:nvSpPr>
          <p:cNvPr id="23566" name="Text Box 18"/>
          <p:cNvSpPr txBox="1">
            <a:spLocks noChangeArrowheads="1"/>
          </p:cNvSpPr>
          <p:nvPr/>
        </p:nvSpPr>
        <p:spPr bwMode="auto">
          <a:xfrm>
            <a:off x="927100" y="2971800"/>
            <a:ext cx="9969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b="0">
                <a:latin typeface="Comic Sans MS" panose="030F0702030302020204" pitchFamily="66" charset="0"/>
              </a:rPr>
              <a:t>Conducto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b="0">
                <a:latin typeface="Comic Sans MS" panose="030F0702030302020204" pitchFamily="66" charset="0"/>
              </a:rPr>
              <a:t>hepático</a:t>
            </a:r>
          </a:p>
        </p:txBody>
      </p:sp>
      <p:sp>
        <p:nvSpPr>
          <p:cNvPr id="23567" name="Text Box 19"/>
          <p:cNvSpPr txBox="1">
            <a:spLocks noChangeArrowheads="1"/>
          </p:cNvSpPr>
          <p:nvPr/>
        </p:nvSpPr>
        <p:spPr bwMode="auto">
          <a:xfrm>
            <a:off x="2108200" y="3563938"/>
            <a:ext cx="746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b="0">
                <a:latin typeface="Comic Sans MS" panose="030F0702030302020204" pitchFamily="66" charset="0"/>
              </a:rPr>
              <a:t>Cístico</a:t>
            </a:r>
          </a:p>
        </p:txBody>
      </p:sp>
      <p:sp>
        <p:nvSpPr>
          <p:cNvPr id="216084" name="Line 20"/>
          <p:cNvSpPr>
            <a:spLocks noChangeShapeType="1"/>
          </p:cNvSpPr>
          <p:nvPr/>
        </p:nvSpPr>
        <p:spPr bwMode="auto">
          <a:xfrm flipH="1" flipV="1">
            <a:off x="1717675" y="3567113"/>
            <a:ext cx="417513" cy="53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69" name="Text Box 21"/>
          <p:cNvSpPr txBox="1">
            <a:spLocks noChangeArrowheads="1"/>
          </p:cNvSpPr>
          <p:nvPr/>
        </p:nvSpPr>
        <p:spPr bwMode="auto">
          <a:xfrm>
            <a:off x="2181225" y="3843338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b="0">
                <a:latin typeface="Comic Sans MS" panose="030F0702030302020204" pitchFamily="66" charset="0"/>
              </a:rPr>
              <a:t>Colédoco</a:t>
            </a:r>
          </a:p>
        </p:txBody>
      </p:sp>
      <p:sp>
        <p:nvSpPr>
          <p:cNvPr id="216086" name="Line 22"/>
          <p:cNvSpPr>
            <a:spLocks noChangeShapeType="1"/>
          </p:cNvSpPr>
          <p:nvPr/>
        </p:nvSpPr>
        <p:spPr bwMode="auto">
          <a:xfrm flipH="1">
            <a:off x="1763713" y="3933825"/>
            <a:ext cx="417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87" name="Rectangle 23"/>
          <p:cNvSpPr>
            <a:spLocks noChangeArrowheads="1"/>
          </p:cNvSpPr>
          <p:nvPr/>
        </p:nvSpPr>
        <p:spPr bwMode="auto">
          <a:xfrm>
            <a:off x="1285875" y="5373688"/>
            <a:ext cx="893763" cy="149225"/>
          </a:xfrm>
          <a:prstGeom prst="rect">
            <a:avLst/>
          </a:prstGeom>
          <a:solidFill>
            <a:srgbClr val="B0EE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Duodeno</a:t>
            </a:r>
          </a:p>
        </p:txBody>
      </p:sp>
      <p:sp>
        <p:nvSpPr>
          <p:cNvPr id="216088" name="Freeform 24"/>
          <p:cNvSpPr>
            <a:spLocks/>
          </p:cNvSpPr>
          <p:nvPr/>
        </p:nvSpPr>
        <p:spPr bwMode="auto">
          <a:xfrm>
            <a:off x="1717675" y="2959100"/>
            <a:ext cx="239713" cy="785813"/>
          </a:xfrm>
          <a:custGeom>
            <a:avLst/>
            <a:gdLst>
              <a:gd name="T0" fmla="*/ 0 w 235"/>
              <a:gd name="T1" fmla="*/ 0 h 681"/>
              <a:gd name="T2" fmla="*/ 182 w 235"/>
              <a:gd name="T3" fmla="*/ 136 h 681"/>
              <a:gd name="T4" fmla="*/ 227 w 235"/>
              <a:gd name="T5" fmla="*/ 318 h 681"/>
              <a:gd name="T6" fmla="*/ 136 w 235"/>
              <a:gd name="T7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5" h="681">
                <a:moveTo>
                  <a:pt x="0" y="0"/>
                </a:moveTo>
                <a:cubicBezTo>
                  <a:pt x="72" y="41"/>
                  <a:pt x="144" y="83"/>
                  <a:pt x="182" y="136"/>
                </a:cubicBezTo>
                <a:cubicBezTo>
                  <a:pt x="220" y="189"/>
                  <a:pt x="235" y="227"/>
                  <a:pt x="227" y="318"/>
                </a:cubicBezTo>
                <a:cubicBezTo>
                  <a:pt x="219" y="409"/>
                  <a:pt x="151" y="621"/>
                  <a:pt x="136" y="681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89" name="Freeform 25"/>
          <p:cNvSpPr>
            <a:spLocks/>
          </p:cNvSpPr>
          <p:nvPr/>
        </p:nvSpPr>
        <p:spPr bwMode="auto">
          <a:xfrm>
            <a:off x="1949450" y="3106738"/>
            <a:ext cx="465138" cy="166687"/>
          </a:xfrm>
          <a:custGeom>
            <a:avLst/>
            <a:gdLst>
              <a:gd name="T0" fmla="*/ 454 w 454"/>
              <a:gd name="T1" fmla="*/ 8 h 144"/>
              <a:gd name="T2" fmla="*/ 317 w 454"/>
              <a:gd name="T3" fmla="*/ 8 h 144"/>
              <a:gd name="T4" fmla="*/ 136 w 454"/>
              <a:gd name="T5" fmla="*/ 54 h 144"/>
              <a:gd name="T6" fmla="*/ 45 w 454"/>
              <a:gd name="T7" fmla="*/ 99 h 144"/>
              <a:gd name="T8" fmla="*/ 0 w 454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144">
                <a:moveTo>
                  <a:pt x="454" y="8"/>
                </a:moveTo>
                <a:cubicBezTo>
                  <a:pt x="412" y="4"/>
                  <a:pt x="370" y="0"/>
                  <a:pt x="317" y="8"/>
                </a:cubicBezTo>
                <a:cubicBezTo>
                  <a:pt x="264" y="16"/>
                  <a:pt x="181" y="39"/>
                  <a:pt x="136" y="54"/>
                </a:cubicBezTo>
                <a:cubicBezTo>
                  <a:pt x="91" y="69"/>
                  <a:pt x="68" y="84"/>
                  <a:pt x="45" y="99"/>
                </a:cubicBezTo>
                <a:cubicBezTo>
                  <a:pt x="22" y="114"/>
                  <a:pt x="7" y="137"/>
                  <a:pt x="0" y="144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90" name="Freeform 26"/>
          <p:cNvSpPr>
            <a:spLocks/>
          </p:cNvSpPr>
          <p:nvPr/>
        </p:nvSpPr>
        <p:spPr bwMode="auto">
          <a:xfrm>
            <a:off x="1484313" y="3527425"/>
            <a:ext cx="325437" cy="374650"/>
          </a:xfrm>
          <a:custGeom>
            <a:avLst/>
            <a:gdLst>
              <a:gd name="T0" fmla="*/ 0 w 318"/>
              <a:gd name="T1" fmla="*/ 144 h 325"/>
              <a:gd name="T2" fmla="*/ 46 w 318"/>
              <a:gd name="T3" fmla="*/ 53 h 325"/>
              <a:gd name="T4" fmla="*/ 136 w 318"/>
              <a:gd name="T5" fmla="*/ 8 h 325"/>
              <a:gd name="T6" fmla="*/ 227 w 318"/>
              <a:gd name="T7" fmla="*/ 99 h 325"/>
              <a:gd name="T8" fmla="*/ 318 w 318"/>
              <a:gd name="T9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325">
                <a:moveTo>
                  <a:pt x="0" y="144"/>
                </a:moveTo>
                <a:cubicBezTo>
                  <a:pt x="11" y="110"/>
                  <a:pt x="23" y="76"/>
                  <a:pt x="46" y="53"/>
                </a:cubicBezTo>
                <a:cubicBezTo>
                  <a:pt x="69" y="30"/>
                  <a:pt x="106" y="0"/>
                  <a:pt x="136" y="8"/>
                </a:cubicBezTo>
                <a:cubicBezTo>
                  <a:pt x="166" y="16"/>
                  <a:pt x="197" y="46"/>
                  <a:pt x="227" y="99"/>
                </a:cubicBezTo>
                <a:cubicBezTo>
                  <a:pt x="257" y="152"/>
                  <a:pt x="303" y="287"/>
                  <a:pt x="318" y="325"/>
                </a:cubicBezTo>
              </a:path>
            </a:pathLst>
          </a:custGeom>
          <a:noFill/>
          <a:ln w="28575" cmpd="sng">
            <a:solidFill>
              <a:srgbClr val="00C4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6091" name="Freeform 27"/>
          <p:cNvSpPr>
            <a:spLocks/>
          </p:cNvSpPr>
          <p:nvPr/>
        </p:nvSpPr>
        <p:spPr bwMode="auto">
          <a:xfrm>
            <a:off x="1206500" y="3692525"/>
            <a:ext cx="649288" cy="1308100"/>
          </a:xfrm>
          <a:custGeom>
            <a:avLst/>
            <a:gdLst>
              <a:gd name="T0" fmla="*/ 635 w 635"/>
              <a:gd name="T1" fmla="*/ 0 h 1134"/>
              <a:gd name="T2" fmla="*/ 544 w 635"/>
              <a:gd name="T3" fmla="*/ 272 h 1134"/>
              <a:gd name="T4" fmla="*/ 454 w 635"/>
              <a:gd name="T5" fmla="*/ 635 h 1134"/>
              <a:gd name="T6" fmla="*/ 318 w 635"/>
              <a:gd name="T7" fmla="*/ 862 h 1134"/>
              <a:gd name="T8" fmla="*/ 136 w 635"/>
              <a:gd name="T9" fmla="*/ 1044 h 1134"/>
              <a:gd name="T10" fmla="*/ 0 w 635"/>
              <a:gd name="T11" fmla="*/ 1134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5" h="1134">
                <a:moveTo>
                  <a:pt x="635" y="0"/>
                </a:moveTo>
                <a:cubicBezTo>
                  <a:pt x="604" y="83"/>
                  <a:pt x="574" y="166"/>
                  <a:pt x="544" y="272"/>
                </a:cubicBezTo>
                <a:cubicBezTo>
                  <a:pt x="514" y="378"/>
                  <a:pt x="492" y="537"/>
                  <a:pt x="454" y="635"/>
                </a:cubicBezTo>
                <a:cubicBezTo>
                  <a:pt x="416" y="733"/>
                  <a:pt x="371" y="794"/>
                  <a:pt x="318" y="862"/>
                </a:cubicBezTo>
                <a:cubicBezTo>
                  <a:pt x="265" y="930"/>
                  <a:pt x="189" y="999"/>
                  <a:pt x="136" y="1044"/>
                </a:cubicBezTo>
                <a:cubicBezTo>
                  <a:pt x="83" y="1089"/>
                  <a:pt x="41" y="1111"/>
                  <a:pt x="0" y="1134"/>
                </a:cubicBezTo>
              </a:path>
            </a:pathLst>
          </a:custGeom>
          <a:noFill/>
          <a:ln w="38100" cmpd="sng">
            <a:solidFill>
              <a:srgbClr val="00C400"/>
            </a:solidFill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7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8" grpId="0" animBg="1"/>
      <p:bldP spid="2160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109663" y="3494088"/>
            <a:ext cx="511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3%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546100" y="966788"/>
            <a:ext cx="2149475" cy="461962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 Hepática</a:t>
            </a:r>
            <a:endParaRPr lang="es-MX" sz="24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219700" y="482600"/>
            <a:ext cx="137795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27075" y="3094038"/>
            <a:ext cx="1416050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SÓLIDOS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2197100" y="4718050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90513" y="4979988"/>
            <a:ext cx="179387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ELECTROLITOS</a:t>
            </a:r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6799263" y="949325"/>
            <a:ext cx="1876425" cy="132397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Volumen: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500 ml/día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2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pH: </a:t>
            </a:r>
            <a:r>
              <a:rPr lang="es-ES" sz="2000" b="0">
                <a:latin typeface="Comic Sans MS" panose="030F0702030302020204" pitchFamily="66" charset="0"/>
              </a:rPr>
              <a:t>7.8 – 8.6</a:t>
            </a: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2339975" y="1628775"/>
            <a:ext cx="3044825" cy="2986088"/>
          </a:xfrm>
          <a:prstGeom prst="rect">
            <a:avLst/>
          </a:prstGeom>
          <a:solidFill>
            <a:srgbClr val="E1F2C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               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97.00%</a:t>
            </a:r>
          </a:p>
          <a:p>
            <a:pPr eaLnBrk="1" hangingPunct="1">
              <a:defRPr/>
            </a:pPr>
            <a:endParaRPr lang="es-ES_tradnl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Sales biliares (SB)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0.70</a:t>
            </a:r>
          </a:p>
          <a:p>
            <a:pPr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Pigmentos biliares 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0.20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Ácidos grasos	      0.15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Lecitina		      0.10</a:t>
            </a:r>
          </a:p>
          <a:p>
            <a:pPr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      0.06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Fosfatasa alcalina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Otros: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Drogas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Horm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esteroideas</a:t>
            </a: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2411413" y="4838700"/>
            <a:ext cx="1504950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K</a:t>
            </a:r>
            <a:r>
              <a:rPr lang="es-ES_tradnl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Ca</a:t>
            </a:r>
            <a:r>
              <a:rPr lang="es-ES_tradnl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eaLnBrk="1" hangingPunct="1">
              <a:defRPr/>
            </a:pP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 flipH="1">
            <a:off x="2225675" y="2205038"/>
            <a:ext cx="6350" cy="246221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2239963" y="4791075"/>
            <a:ext cx="0" cy="8636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753100" y="3605213"/>
            <a:ext cx="2963863" cy="2124075"/>
          </a:xfrm>
          <a:prstGeom prst="rect">
            <a:avLst/>
          </a:prstGeom>
          <a:solidFill>
            <a:srgbClr val="C6E6A2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342900" indent="-342900" eaLnBrk="1" hangingPunct="1">
              <a:buSzPct val="150000"/>
              <a:buFont typeface="Arial" panose="020B0604020202020204" pitchFamily="34" charset="0"/>
              <a:buChar char="•"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alcalina con SB que permiten digestión y absorción de grasas</a:t>
            </a:r>
          </a:p>
          <a:p>
            <a:pPr marL="171450" indent="-171450" eaLnBrk="1" hangingPunct="1">
              <a:buSzPct val="150000"/>
              <a:buFont typeface="Arial" panose="020B0604020202020204" pitchFamily="34" charset="0"/>
              <a:buChar char="•"/>
              <a:defRPr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buSzPct val="150000"/>
              <a:buFont typeface="Arial" panose="020B0604020202020204" pitchFamily="34" charset="0"/>
              <a:buChar char="•"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 fluido para excretar desechos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448550" y="404813"/>
            <a:ext cx="1227138" cy="46196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400" dirty="0"/>
              <a:t>BILIS</a:t>
            </a:r>
          </a:p>
        </p:txBody>
      </p:sp>
      <p:sp>
        <p:nvSpPr>
          <p:cNvPr id="2459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  <p:bldP spid="17421" grpId="0" animBg="1"/>
      <p:bldP spid="17425" grpId="0" animBg="1"/>
      <p:bldP spid="17427" grpId="0" animBg="1"/>
      <p:bldP spid="17431" grpId="0" animBg="1"/>
      <p:bldP spid="17432" grpId="0"/>
      <p:bldP spid="174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4986338" y="2178050"/>
            <a:ext cx="34559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804025" y="765175"/>
            <a:ext cx="1512888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000"/>
              <a:t>II. BILIS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713538" y="1277938"/>
            <a:ext cx="1603375" cy="4000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 dirty="0"/>
              <a:t>1. Funciones</a:t>
            </a:r>
          </a:p>
        </p:txBody>
      </p:sp>
      <p:sp>
        <p:nvSpPr>
          <p:cNvPr id="14357" name="Oval 21"/>
          <p:cNvSpPr>
            <a:spLocks noChangeArrowheads="1"/>
          </p:cNvSpPr>
          <p:nvPr/>
        </p:nvSpPr>
        <p:spPr bwMode="auto">
          <a:xfrm>
            <a:off x="1476375" y="4265613"/>
            <a:ext cx="792163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58" name="Oval 22"/>
          <p:cNvSpPr>
            <a:spLocks noChangeArrowheads="1"/>
          </p:cNvSpPr>
          <p:nvPr/>
        </p:nvSpPr>
        <p:spPr bwMode="auto">
          <a:xfrm>
            <a:off x="1331913" y="2178050"/>
            <a:ext cx="792162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1620838" y="2322513"/>
            <a:ext cx="450850" cy="395287"/>
          </a:xfrm>
          <a:prstGeom prst="rect">
            <a:avLst/>
          </a:prstGeom>
          <a:solidFill>
            <a:srgbClr val="CFFF47"/>
          </a:solidFill>
          <a:ln w="28575">
            <a:solidFill>
              <a:srgbClr val="7CA8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1620838" y="3041650"/>
            <a:ext cx="450850" cy="395288"/>
          </a:xfrm>
          <a:prstGeom prst="rect">
            <a:avLst/>
          </a:prstGeom>
          <a:solidFill>
            <a:srgbClr val="CFFF47"/>
          </a:solidFill>
          <a:ln w="28575">
            <a:solidFill>
              <a:srgbClr val="7CA8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620838" y="4194175"/>
            <a:ext cx="450850" cy="395288"/>
          </a:xfrm>
          <a:prstGeom prst="rect">
            <a:avLst/>
          </a:prstGeom>
          <a:solidFill>
            <a:srgbClr val="CFFF47"/>
          </a:solidFill>
          <a:ln w="28575">
            <a:solidFill>
              <a:srgbClr val="7CA8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611188" y="708025"/>
            <a:ext cx="1427162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2124075" y="2898775"/>
            <a:ext cx="504825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7272338" y="3055938"/>
            <a:ext cx="1206500" cy="584200"/>
          </a:xfrm>
          <a:prstGeom prst="rect">
            <a:avLst/>
          </a:prstGeom>
          <a:solidFill>
            <a:srgbClr val="B0EE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SALES </a:t>
            </a:r>
          </a:p>
          <a:p>
            <a:pPr algn="ctr" eaLnBrk="1" hangingPunct="1">
              <a:defRPr/>
            </a:pPr>
            <a:r>
              <a:rPr lang="es-ES_tradnl" sz="16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BILIARES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195513" y="2322513"/>
            <a:ext cx="4760912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ALCALINIZACIÓN DUODENO</a:t>
            </a:r>
          </a:p>
          <a:p>
            <a:pPr eaLnBrk="1" hangingPunct="1">
              <a:defRPr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DIGESTIÓN Y ABSORCIÓN GRASAS</a:t>
            </a: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Emulsificación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acción detergente</a:t>
            </a: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Transporte en micelas</a:t>
            </a:r>
          </a:p>
          <a:p>
            <a:pPr eaLnBrk="1" hangingPunct="1">
              <a:defRPr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EXCRECIÓN DESECHOS</a:t>
            </a: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Bilirrubina, colesterol</a:t>
            </a: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Tóxicos, drogas</a:t>
            </a:r>
          </a:p>
        </p:txBody>
      </p:sp>
      <p:sp>
        <p:nvSpPr>
          <p:cNvPr id="256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" name="Cerrar llave 1"/>
          <p:cNvSpPr/>
          <p:nvPr/>
        </p:nvSpPr>
        <p:spPr bwMode="auto">
          <a:xfrm>
            <a:off x="6956425" y="2898775"/>
            <a:ext cx="207963" cy="841375"/>
          </a:xfrm>
          <a:prstGeom prst="rightBrace">
            <a:avLst/>
          </a:prstGeom>
          <a:solidFill>
            <a:srgbClr val="BCFF0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9" grpId="0" animBg="1"/>
      <p:bldP spid="14360" grpId="0" animBg="1"/>
      <p:bldP spid="14361" grpId="0" animBg="1"/>
      <p:bldP spid="14366" grpId="0" animBg="1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t="16109" r="11497" b="10147"/>
          <a:stretch>
            <a:fillRect/>
          </a:stretch>
        </p:blipFill>
        <p:spPr>
          <a:xfrm>
            <a:off x="900113" y="1412875"/>
            <a:ext cx="6840537" cy="3887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119188" y="549275"/>
            <a:ext cx="2300287" cy="669925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 HEPÁTICA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Canalicular y Ductal</a:t>
            </a:r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4859338" y="1700213"/>
            <a:ext cx="649287" cy="504825"/>
          </a:xfrm>
          <a:prstGeom prst="ellipse">
            <a:avLst/>
          </a:prstGeom>
          <a:noFill/>
          <a:ln w="28575">
            <a:solidFill>
              <a:srgbClr val="77C8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>
            <a:off x="4932363" y="2132013"/>
            <a:ext cx="71437" cy="360362"/>
          </a:xfrm>
          <a:prstGeom prst="line">
            <a:avLst/>
          </a:prstGeom>
          <a:noFill/>
          <a:ln w="28575">
            <a:solidFill>
              <a:srgbClr val="77C8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397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2843213" y="1557338"/>
            <a:ext cx="129698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3419475" y="1989138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755650" y="5086350"/>
            <a:ext cx="16557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1763713" y="5086350"/>
            <a:ext cx="1728787" cy="609600"/>
          </a:xfrm>
          <a:prstGeom prst="rect">
            <a:avLst/>
          </a:prstGeom>
          <a:solidFill>
            <a:srgbClr val="D5F7A7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Bilis CANALICULAR</a:t>
            </a:r>
          </a:p>
        </p:txBody>
      </p:sp>
      <p:sp>
        <p:nvSpPr>
          <p:cNvPr id="26635" name="Rectangle 26"/>
          <p:cNvSpPr>
            <a:spLocks noChangeArrowheads="1"/>
          </p:cNvSpPr>
          <p:nvPr/>
        </p:nvSpPr>
        <p:spPr bwMode="auto">
          <a:xfrm>
            <a:off x="7451725" y="1341438"/>
            <a:ext cx="86518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600">
              <a:latin typeface="Comic Sans MS" panose="030F0702030302020204" pitchFamily="66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7967663" y="1549400"/>
            <a:ext cx="492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827088" y="5014913"/>
            <a:ext cx="649287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sz="24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7812088" y="3286125"/>
            <a:ext cx="3603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7954963" y="3195638"/>
            <a:ext cx="649287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sz="240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0272" name="Oval 32"/>
          <p:cNvSpPr>
            <a:spLocks noChangeArrowheads="1"/>
          </p:cNvSpPr>
          <p:nvPr/>
        </p:nvSpPr>
        <p:spPr bwMode="auto">
          <a:xfrm>
            <a:off x="5867400" y="4076700"/>
            <a:ext cx="122555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4572000" y="1400175"/>
            <a:ext cx="259238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6958013" y="1557338"/>
            <a:ext cx="1063625" cy="338137"/>
          </a:xfrm>
          <a:prstGeom prst="rect">
            <a:avLst/>
          </a:prstGeom>
          <a:solidFill>
            <a:srgbClr val="E5EEFF"/>
          </a:solidFill>
          <a:ln w="28575">
            <a:solidFill>
              <a:srgbClr val="6666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solidFill>
                  <a:srgbClr val="0000CC"/>
                </a:solidFill>
                <a:latin typeface="Comic Sans MS" panose="030F0702030302020204" pitchFamily="66" charset="0"/>
              </a:rPr>
              <a:t>n. VAGO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827088" y="5807075"/>
            <a:ext cx="295275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>
            <a:off x="3851275" y="6021388"/>
            <a:ext cx="3744913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7" name="Line 37"/>
          <p:cNvSpPr>
            <a:spLocks noChangeShapeType="1"/>
          </p:cNvSpPr>
          <p:nvPr/>
        </p:nvSpPr>
        <p:spPr bwMode="auto">
          <a:xfrm flipV="1">
            <a:off x="3779838" y="5446713"/>
            <a:ext cx="0" cy="360362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7156450" y="690563"/>
            <a:ext cx="1597025" cy="5857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ES" sz="1600" dirty="0" smtClean="0">
                <a:latin typeface="Comic Sans MS" pitchFamily="66" charset="0"/>
              </a:rPr>
              <a:t>2. Producción</a:t>
            </a:r>
          </a:p>
          <a:p>
            <a:pPr eaLnBrk="1" hangingPunct="1">
              <a:defRPr/>
            </a:pPr>
            <a:r>
              <a:rPr lang="es-ES" sz="1600" dirty="0" smtClean="0">
                <a:latin typeface="Comic Sans MS" pitchFamily="66" charset="0"/>
              </a:rPr>
              <a:t>   Composición</a:t>
            </a:r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>
            <a:off x="1403350" y="3141663"/>
            <a:ext cx="865188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2" name="Text Box 42"/>
          <p:cNvSpPr txBox="1">
            <a:spLocks noChangeArrowheads="1"/>
          </p:cNvSpPr>
          <p:nvPr/>
        </p:nvSpPr>
        <p:spPr bwMode="auto">
          <a:xfrm>
            <a:off x="1482725" y="3144838"/>
            <a:ext cx="12461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Iones 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inorgánicos</a:t>
            </a: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1331913" y="256540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4" name="Oval 44"/>
          <p:cNvSpPr>
            <a:spLocks noChangeArrowheads="1"/>
          </p:cNvSpPr>
          <p:nvPr/>
        </p:nvSpPr>
        <p:spPr bwMode="auto">
          <a:xfrm>
            <a:off x="1187450" y="4221163"/>
            <a:ext cx="1081088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5" name="Oval 45"/>
          <p:cNvSpPr>
            <a:spLocks noChangeArrowheads="1"/>
          </p:cNvSpPr>
          <p:nvPr/>
        </p:nvSpPr>
        <p:spPr bwMode="auto">
          <a:xfrm>
            <a:off x="2051050" y="4437063"/>
            <a:ext cx="1444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6" name="Oval 46"/>
          <p:cNvSpPr>
            <a:spLocks noChangeArrowheads="1"/>
          </p:cNvSpPr>
          <p:nvPr/>
        </p:nvSpPr>
        <p:spPr bwMode="auto">
          <a:xfrm>
            <a:off x="1187450" y="4221163"/>
            <a:ext cx="3603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214438" y="4246563"/>
            <a:ext cx="10541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400">
                <a:latin typeface="Comic Sans MS" panose="030F0702030302020204" pitchFamily="66" charset="0"/>
              </a:rPr>
              <a:t>Bilirrubina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400">
                <a:latin typeface="Comic Sans MS" panose="030F0702030302020204" pitchFamily="66" charset="0"/>
              </a:rPr>
              <a:t>Colesterol</a:t>
            </a:r>
          </a:p>
        </p:txBody>
      </p:sp>
      <p:sp>
        <p:nvSpPr>
          <p:cNvPr id="10288" name="Oval 48"/>
          <p:cNvSpPr>
            <a:spLocks noChangeArrowheads="1"/>
          </p:cNvSpPr>
          <p:nvPr/>
        </p:nvSpPr>
        <p:spPr bwMode="auto">
          <a:xfrm>
            <a:off x="2339975" y="4221163"/>
            <a:ext cx="12954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2411413" y="4508500"/>
            <a:ext cx="12239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0" name="Oval 50"/>
          <p:cNvSpPr>
            <a:spLocks noChangeArrowheads="1"/>
          </p:cNvSpPr>
          <p:nvPr/>
        </p:nvSpPr>
        <p:spPr bwMode="auto">
          <a:xfrm>
            <a:off x="2339975" y="4221163"/>
            <a:ext cx="287338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2339975" y="4292600"/>
            <a:ext cx="1263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Ac. biliares </a:t>
            </a:r>
          </a:p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conjugados</a:t>
            </a:r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2916238" y="3068638"/>
            <a:ext cx="7921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2987675" y="3251200"/>
            <a:ext cx="701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3779838" y="4581525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3" name="Rectangle 53"/>
          <p:cNvSpPr>
            <a:spLocks noChangeArrowheads="1"/>
          </p:cNvSpPr>
          <p:nvPr/>
        </p:nvSpPr>
        <p:spPr bwMode="auto">
          <a:xfrm>
            <a:off x="3708400" y="4365625"/>
            <a:ext cx="5032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4" name="Rectangle 54"/>
          <p:cNvSpPr>
            <a:spLocks noChangeArrowheads="1"/>
          </p:cNvSpPr>
          <p:nvPr/>
        </p:nvSpPr>
        <p:spPr bwMode="auto">
          <a:xfrm>
            <a:off x="4284663" y="4508500"/>
            <a:ext cx="3603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3679825" y="4637088"/>
            <a:ext cx="1036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CO2+H2O</a:t>
            </a:r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5551488" y="5499100"/>
            <a:ext cx="1857375" cy="400050"/>
          </a:xfrm>
          <a:prstGeom prst="rect">
            <a:avLst/>
          </a:prstGeom>
          <a:solidFill>
            <a:srgbClr val="BDF375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Bilis DUCTAL</a:t>
            </a:r>
          </a:p>
        </p:txBody>
      </p:sp>
      <p:sp>
        <p:nvSpPr>
          <p:cNvPr id="10299" name="Oval 59"/>
          <p:cNvSpPr>
            <a:spLocks noChangeArrowheads="1"/>
          </p:cNvSpPr>
          <p:nvPr/>
        </p:nvSpPr>
        <p:spPr bwMode="auto">
          <a:xfrm>
            <a:off x="4860925" y="4724400"/>
            <a:ext cx="647700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1" name="Rectangle 61"/>
          <p:cNvSpPr>
            <a:spLocks noChangeArrowheads="1"/>
          </p:cNvSpPr>
          <p:nvPr/>
        </p:nvSpPr>
        <p:spPr bwMode="auto">
          <a:xfrm>
            <a:off x="4787900" y="4797425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3" name="Oval 63"/>
          <p:cNvSpPr>
            <a:spLocks noChangeArrowheads="1"/>
          </p:cNvSpPr>
          <p:nvPr/>
        </p:nvSpPr>
        <p:spPr bwMode="auto">
          <a:xfrm>
            <a:off x="8388350" y="51577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5940425" y="4941888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69" name="Rectangle 57"/>
          <p:cNvSpPr>
            <a:spLocks noChangeArrowheads="1"/>
          </p:cNvSpPr>
          <p:nvPr/>
        </p:nvSpPr>
        <p:spPr bwMode="auto">
          <a:xfrm>
            <a:off x="4484688" y="3681413"/>
            <a:ext cx="1368425" cy="288925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Conductillo</a:t>
            </a:r>
          </a:p>
        </p:txBody>
      </p: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7705725" y="3644900"/>
            <a:ext cx="12588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BILIS 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ALCALINA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Conductos 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biliares</a:t>
            </a:r>
          </a:p>
        </p:txBody>
      </p:sp>
      <p:sp>
        <p:nvSpPr>
          <p:cNvPr id="10307" name="Oval 67"/>
          <p:cNvSpPr>
            <a:spLocks noChangeArrowheads="1"/>
          </p:cNvSpPr>
          <p:nvPr/>
        </p:nvSpPr>
        <p:spPr bwMode="auto">
          <a:xfrm>
            <a:off x="4932363" y="3933825"/>
            <a:ext cx="719137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8" name="Text Box 68"/>
          <p:cNvSpPr txBox="1">
            <a:spLocks noChangeArrowheads="1"/>
          </p:cNvSpPr>
          <p:nvPr/>
        </p:nvSpPr>
        <p:spPr bwMode="auto">
          <a:xfrm>
            <a:off x="4956175" y="3933825"/>
            <a:ext cx="8794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0309" name="Text Box 69"/>
          <p:cNvSpPr txBox="1">
            <a:spLocks noChangeArrowheads="1"/>
          </p:cNvSpPr>
          <p:nvPr/>
        </p:nvSpPr>
        <p:spPr bwMode="auto">
          <a:xfrm>
            <a:off x="1331913" y="2565400"/>
            <a:ext cx="1111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Hepatocito</a:t>
            </a:r>
          </a:p>
        </p:txBody>
      </p:sp>
      <p:sp>
        <p:nvSpPr>
          <p:cNvPr id="10310" name="Text Box 70"/>
          <p:cNvSpPr txBox="1">
            <a:spLocks noChangeArrowheads="1"/>
          </p:cNvSpPr>
          <p:nvPr/>
        </p:nvSpPr>
        <p:spPr bwMode="auto">
          <a:xfrm>
            <a:off x="7551738" y="260350"/>
            <a:ext cx="1189037" cy="336550"/>
          </a:xfrm>
          <a:prstGeom prst="rect">
            <a:avLst/>
          </a:prstGeom>
          <a:solidFill>
            <a:srgbClr val="82C7CC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10312" name="Rectangle 72"/>
          <p:cNvSpPr>
            <a:spLocks noChangeArrowheads="1"/>
          </p:cNvSpPr>
          <p:nvPr/>
        </p:nvSpPr>
        <p:spPr bwMode="auto">
          <a:xfrm>
            <a:off x="7235825" y="3644900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13" name="AutoShape 73"/>
          <p:cNvSpPr>
            <a:spLocks noChangeArrowheads="1"/>
          </p:cNvSpPr>
          <p:nvPr/>
        </p:nvSpPr>
        <p:spPr bwMode="auto">
          <a:xfrm>
            <a:off x="7164388" y="3789363"/>
            <a:ext cx="504825" cy="360362"/>
          </a:xfrm>
          <a:prstGeom prst="rightArrow">
            <a:avLst>
              <a:gd name="adj1" fmla="val 50000"/>
              <a:gd name="adj2" fmla="val 3502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77" name="1 CuadroTexto"/>
          <p:cNvSpPr txBox="1">
            <a:spLocks noChangeArrowheads="1"/>
          </p:cNvSpPr>
          <p:nvPr/>
        </p:nvSpPr>
        <p:spPr bwMode="auto">
          <a:xfrm>
            <a:off x="1909763" y="2133600"/>
            <a:ext cx="1001712" cy="306388"/>
          </a:xfrm>
          <a:prstGeom prst="rect">
            <a:avLst/>
          </a:prstGeom>
          <a:solidFill>
            <a:srgbClr val="C6E6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canalículo</a:t>
            </a:r>
          </a:p>
        </p:txBody>
      </p:sp>
      <p:cxnSp>
        <p:nvCxnSpPr>
          <p:cNvPr id="26678" name="3 Conector recto"/>
          <p:cNvCxnSpPr>
            <a:cxnSpLocks noChangeShapeType="1"/>
          </p:cNvCxnSpPr>
          <p:nvPr/>
        </p:nvCxnSpPr>
        <p:spPr bwMode="auto">
          <a:xfrm>
            <a:off x="2409825" y="2376488"/>
            <a:ext cx="217488" cy="377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79" name="61 CuadroTexto"/>
          <p:cNvSpPr txBox="1">
            <a:spLocks noChangeArrowheads="1"/>
          </p:cNvSpPr>
          <p:nvPr/>
        </p:nvSpPr>
        <p:spPr bwMode="auto">
          <a:xfrm>
            <a:off x="107950" y="2997200"/>
            <a:ext cx="1000125" cy="307975"/>
          </a:xfrm>
          <a:prstGeom prst="rect">
            <a:avLst/>
          </a:prstGeom>
          <a:solidFill>
            <a:srgbClr val="C6E6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canalículo</a:t>
            </a:r>
          </a:p>
        </p:txBody>
      </p:sp>
      <p:cxnSp>
        <p:nvCxnSpPr>
          <p:cNvPr id="26680" name="62 Conector recto"/>
          <p:cNvCxnSpPr>
            <a:cxnSpLocks noChangeShapeType="1"/>
          </p:cNvCxnSpPr>
          <p:nvPr/>
        </p:nvCxnSpPr>
        <p:spPr bwMode="auto">
          <a:xfrm>
            <a:off x="903288" y="3267075"/>
            <a:ext cx="217487" cy="377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5 Rectángulo"/>
          <p:cNvSpPr/>
          <p:nvPr/>
        </p:nvSpPr>
        <p:spPr bwMode="auto">
          <a:xfrm>
            <a:off x="5508625" y="4941888"/>
            <a:ext cx="576263" cy="2873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82" name="6 CuadroTexto"/>
          <p:cNvSpPr txBox="1">
            <a:spLocks noChangeArrowheads="1"/>
          </p:cNvSpPr>
          <p:nvPr/>
        </p:nvSpPr>
        <p:spPr bwMode="auto">
          <a:xfrm>
            <a:off x="4841875" y="4803775"/>
            <a:ext cx="1601788" cy="338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Epitelio ductal</a:t>
            </a:r>
          </a:p>
        </p:txBody>
      </p:sp>
      <p:sp>
        <p:nvSpPr>
          <p:cNvPr id="8" name="7 Rectángulo"/>
          <p:cNvSpPr/>
          <p:nvPr/>
        </p:nvSpPr>
        <p:spPr bwMode="auto">
          <a:xfrm>
            <a:off x="3313113" y="2060575"/>
            <a:ext cx="3419475" cy="504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341813" y="1546225"/>
            <a:ext cx="1552575" cy="369888"/>
          </a:xfrm>
          <a:prstGeom prst="rect">
            <a:avLst/>
          </a:prstGeom>
          <a:solidFill>
            <a:srgbClr val="9FE6FF"/>
          </a:solidFill>
          <a:ln w="28575">
            <a:solidFill>
              <a:srgbClr val="0099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SECRETINA</a:t>
            </a:r>
          </a:p>
        </p:txBody>
      </p:sp>
      <p:sp>
        <p:nvSpPr>
          <p:cNvPr id="9" name="8 Rectángulo"/>
          <p:cNvSpPr/>
          <p:nvPr/>
        </p:nvSpPr>
        <p:spPr bwMode="auto">
          <a:xfrm>
            <a:off x="3419475" y="2439988"/>
            <a:ext cx="3160713" cy="2698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3989388" y="2336800"/>
            <a:ext cx="2422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Agua e iones orgánicos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5894388" y="1370013"/>
            <a:ext cx="692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cxnSp>
        <p:nvCxnSpPr>
          <p:cNvPr id="26688" name="10 Conector recto de flecha"/>
          <p:cNvCxnSpPr>
            <a:cxnSpLocks noChangeShapeType="1"/>
          </p:cNvCxnSpPr>
          <p:nvPr/>
        </p:nvCxnSpPr>
        <p:spPr bwMode="auto">
          <a:xfrm>
            <a:off x="5168900" y="1903413"/>
            <a:ext cx="0" cy="509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89" name="Conector recto 2"/>
          <p:cNvCxnSpPr>
            <a:cxnSpLocks noChangeShapeType="1"/>
          </p:cNvCxnSpPr>
          <p:nvPr/>
        </p:nvCxnSpPr>
        <p:spPr bwMode="auto">
          <a:xfrm flipV="1">
            <a:off x="3338513" y="2619375"/>
            <a:ext cx="3467100" cy="53975"/>
          </a:xfrm>
          <a:prstGeom prst="line">
            <a:avLst/>
          </a:prstGeom>
          <a:noFill/>
          <a:ln w="28575" algn="ctr">
            <a:solidFill>
              <a:srgbClr val="00C4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Line 37"/>
          <p:cNvSpPr>
            <a:spLocks noChangeShapeType="1"/>
          </p:cNvSpPr>
          <p:nvPr/>
        </p:nvSpPr>
        <p:spPr bwMode="auto">
          <a:xfrm flipV="1">
            <a:off x="7596188" y="5661025"/>
            <a:ext cx="0" cy="360363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9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nimBg="1"/>
      <p:bldP spid="10258" grpId="0"/>
      <p:bldP spid="10269" grpId="0" animBg="1"/>
      <p:bldP spid="10271" grpId="0" animBg="1"/>
      <p:bldP spid="10268" grpId="0" animBg="1"/>
      <p:bldP spid="10282" grpId="0"/>
      <p:bldP spid="10255" grpId="0"/>
      <p:bldP spid="10287" grpId="0"/>
      <p:bldP spid="10280" grpId="0"/>
      <p:bldP spid="10296" grpId="0" animBg="1"/>
      <p:bldP spid="10306" grpId="0"/>
      <p:bldP spid="10308" grpId="0"/>
      <p:bldP spid="10313" grpId="0" animBg="1"/>
      <p:bldP spid="10261" grpId="0" animBg="1"/>
      <p:bldP spid="10274" grpId="0"/>
      <p:bldP spid="102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2" t="12642"/>
          <a:stretch>
            <a:fillRect/>
          </a:stretch>
        </p:blipFill>
        <p:spPr>
          <a:xfrm>
            <a:off x="2051050" y="1196975"/>
            <a:ext cx="4918075" cy="511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634288" y="490538"/>
            <a:ext cx="1200150" cy="338137"/>
          </a:xfrm>
          <a:prstGeom prst="rect">
            <a:avLst/>
          </a:prstGeom>
          <a:solidFill>
            <a:srgbClr val="82C7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292725" y="1628775"/>
            <a:ext cx="10080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292725" y="1628775"/>
            <a:ext cx="1466850" cy="365125"/>
          </a:xfrm>
          <a:prstGeom prst="rect">
            <a:avLst/>
          </a:prstGeom>
          <a:solidFill>
            <a:srgbClr val="E4C9FF"/>
          </a:solidFill>
          <a:ln w="28575">
            <a:solidFill>
              <a:srgbClr val="FF66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SINUSOIDE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5291138" y="2276475"/>
            <a:ext cx="15128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5364163" y="2276475"/>
            <a:ext cx="15843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5795963" y="2133600"/>
            <a:ext cx="2422525" cy="396875"/>
          </a:xfrm>
          <a:prstGeom prst="rect">
            <a:avLst/>
          </a:prstGeom>
          <a:solidFill>
            <a:srgbClr val="BCFF01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Agua y electrolitos</a:t>
            </a:r>
          </a:p>
        </p:txBody>
      </p:sp>
      <p:sp>
        <p:nvSpPr>
          <p:cNvPr id="27657" name="Rectangle 18"/>
          <p:cNvSpPr>
            <a:spLocks noChangeArrowheads="1"/>
          </p:cNvSpPr>
          <p:nvPr/>
        </p:nvSpPr>
        <p:spPr bwMode="auto">
          <a:xfrm>
            <a:off x="-14288" y="906463"/>
            <a:ext cx="3706813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 b="0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2916238" y="4149725"/>
            <a:ext cx="1152525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9" name="Rectangle 24"/>
          <p:cNvSpPr>
            <a:spLocks noChangeArrowheads="1"/>
          </p:cNvSpPr>
          <p:nvPr/>
        </p:nvSpPr>
        <p:spPr bwMode="auto">
          <a:xfrm>
            <a:off x="1476375" y="2852738"/>
            <a:ext cx="1655763" cy="2376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 b="0"/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2051050" y="1989138"/>
            <a:ext cx="1995488" cy="376237"/>
          </a:xfrm>
          <a:prstGeom prst="rect">
            <a:avLst/>
          </a:prstGeom>
          <a:solidFill>
            <a:srgbClr val="BCFF01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Ác. Biliares Conj.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3636963" y="2492375"/>
            <a:ext cx="2873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3136900" y="342900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1835150" y="3860800"/>
            <a:ext cx="1276350" cy="376238"/>
          </a:xfrm>
          <a:prstGeom prst="rect">
            <a:avLst/>
          </a:prstGeom>
          <a:solidFill>
            <a:srgbClr val="BCFF0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Colesterol</a:t>
            </a: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1763713" y="2565400"/>
            <a:ext cx="1300162" cy="376238"/>
          </a:xfrm>
          <a:prstGeom prst="rect">
            <a:avLst/>
          </a:prstGeom>
          <a:solidFill>
            <a:srgbClr val="BCFF0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Bilirrubina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1730375" y="3141663"/>
            <a:ext cx="1033463" cy="376237"/>
          </a:xfrm>
          <a:prstGeom prst="rect">
            <a:avLst/>
          </a:prstGeom>
          <a:solidFill>
            <a:srgbClr val="BCFF0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Lecitina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flipH="1">
            <a:off x="5435600" y="2852738"/>
            <a:ext cx="431800" cy="1444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>
            <a:off x="3563938" y="2349500"/>
            <a:ext cx="144462" cy="5032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29" name="Line 45"/>
          <p:cNvSpPr>
            <a:spLocks noChangeShapeType="1"/>
          </p:cNvSpPr>
          <p:nvPr/>
        </p:nvSpPr>
        <p:spPr bwMode="auto">
          <a:xfrm>
            <a:off x="3059113" y="2852738"/>
            <a:ext cx="720725" cy="2889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>
            <a:off x="2700338" y="3355975"/>
            <a:ext cx="1008062" cy="1444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 flipV="1">
            <a:off x="3132138" y="3644900"/>
            <a:ext cx="503237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 flipV="1">
            <a:off x="3635375" y="4149725"/>
            <a:ext cx="360363" cy="2873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36" name="Text Box 52"/>
          <p:cNvSpPr txBox="1">
            <a:spLocks noChangeArrowheads="1"/>
          </p:cNvSpPr>
          <p:nvPr/>
        </p:nvSpPr>
        <p:spPr bwMode="auto">
          <a:xfrm>
            <a:off x="2638425" y="785813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673" name="Text Box 53"/>
          <p:cNvSpPr txBox="1">
            <a:spLocks noChangeArrowheads="1"/>
          </p:cNvSpPr>
          <p:nvPr/>
        </p:nvSpPr>
        <p:spPr bwMode="auto">
          <a:xfrm>
            <a:off x="7235825" y="908050"/>
            <a:ext cx="1598613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654050" y="854075"/>
            <a:ext cx="1919288" cy="369888"/>
          </a:xfrm>
          <a:prstGeom prst="rect">
            <a:avLst/>
          </a:prstGeom>
          <a:solidFill>
            <a:srgbClr val="D5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/>
              <a:t>Bilis </a:t>
            </a:r>
            <a:r>
              <a:rPr lang="es-ES" dirty="0" err="1"/>
              <a:t>Canalicular</a:t>
            </a:r>
            <a:endParaRPr lang="es-ES" dirty="0"/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4356100" y="2924175"/>
            <a:ext cx="503238" cy="720725"/>
          </a:xfrm>
          <a:prstGeom prst="ellipse">
            <a:avLst/>
          </a:prstGeom>
          <a:solidFill>
            <a:srgbClr val="B6F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21" name="Line 37"/>
          <p:cNvSpPr>
            <a:spLocks noChangeShapeType="1"/>
          </p:cNvSpPr>
          <p:nvPr/>
        </p:nvSpPr>
        <p:spPr bwMode="auto">
          <a:xfrm flipH="1" flipV="1">
            <a:off x="4608513" y="3278188"/>
            <a:ext cx="1397000" cy="396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5148263" y="2205038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 flipH="1">
            <a:off x="5219700" y="2349500"/>
            <a:ext cx="576263" cy="2873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5148263" y="5013325"/>
            <a:ext cx="1466850" cy="365125"/>
          </a:xfrm>
          <a:prstGeom prst="rect">
            <a:avLst/>
          </a:prstGeom>
          <a:solidFill>
            <a:srgbClr val="E4C9FF"/>
          </a:solidFill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SINUSOIDE</a:t>
            </a:r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 flipH="1" flipV="1">
            <a:off x="4716463" y="52292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2339975" y="4433888"/>
            <a:ext cx="1319213" cy="650875"/>
          </a:xfrm>
          <a:prstGeom prst="rect">
            <a:avLst/>
          </a:prstGeom>
          <a:solidFill>
            <a:srgbClr val="BCFF0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Fosfatasa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alcalina</a:t>
            </a:r>
          </a:p>
        </p:txBody>
      </p:sp>
      <p:sp>
        <p:nvSpPr>
          <p:cNvPr id="16446" name="Freeform 62"/>
          <p:cNvSpPr>
            <a:spLocks/>
          </p:cNvSpPr>
          <p:nvPr/>
        </p:nvSpPr>
        <p:spPr bwMode="auto">
          <a:xfrm>
            <a:off x="4235450" y="2349500"/>
            <a:ext cx="528638" cy="239713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47" name="Freeform 63"/>
          <p:cNvSpPr>
            <a:spLocks/>
          </p:cNvSpPr>
          <p:nvPr/>
        </p:nvSpPr>
        <p:spPr bwMode="auto">
          <a:xfrm>
            <a:off x="4330700" y="3933825"/>
            <a:ext cx="528638" cy="239713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auto">
          <a:xfrm>
            <a:off x="5467350" y="3636963"/>
            <a:ext cx="1574800" cy="365125"/>
          </a:xfrm>
          <a:prstGeom prst="rect">
            <a:avLst/>
          </a:prstGeom>
          <a:solidFill>
            <a:srgbClr val="A5E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CANALÍCULO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5789613" y="2598738"/>
            <a:ext cx="1555750" cy="611187"/>
          </a:xfrm>
          <a:prstGeom prst="rect">
            <a:avLst/>
          </a:prstGeom>
          <a:solidFill>
            <a:srgbClr val="BCFF01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Xenobióticos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b="0">
                <a:latin typeface="Comic Sans MS" panose="030F0702030302020204" pitchFamily="66" charset="0"/>
              </a:rPr>
              <a:t>Hormonas </a:t>
            </a:r>
            <a:endParaRPr lang="es-ES" sz="1800" b="0">
              <a:latin typeface="Comic Sans MS" panose="030F0702030302020204" pitchFamily="66" charset="0"/>
            </a:endParaRPr>
          </a:p>
        </p:txBody>
      </p:sp>
      <p:sp>
        <p:nvSpPr>
          <p:cNvPr id="2768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9" grpId="0" animBg="1"/>
      <p:bldP spid="16405" grpId="0" animBg="1"/>
      <p:bldP spid="16403" grpId="0" animBg="1"/>
      <p:bldP spid="16413" grpId="0" animBg="1"/>
      <p:bldP spid="16407" grpId="0" animBg="1"/>
      <p:bldP spid="16442" grpId="0" animBg="1"/>
      <p:bldP spid="16401" grpId="0" animBg="1"/>
      <p:bldP spid="16420" grpId="0" animBg="1"/>
      <p:bldP spid="164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sec biliar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8" t="3380" r="30830" b="37598"/>
          <a:stretch>
            <a:fillRect/>
          </a:stretch>
        </p:blipFill>
        <p:spPr bwMode="auto">
          <a:xfrm>
            <a:off x="1189038" y="1916113"/>
            <a:ext cx="4249737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5859463" y="706438"/>
            <a:ext cx="2744787" cy="6461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smtClean="0">
                <a:latin typeface="Comic Sans MS" panose="030F0702030302020204" pitchFamily="66" charset="0"/>
              </a:rPr>
              <a:t>Vías de entrada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smtClean="0">
                <a:latin typeface="Comic Sans MS" panose="030F0702030302020204" pitchFamily="66" charset="0"/>
              </a:rPr>
              <a:t>de solutos al canalículo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341313" y="757238"/>
            <a:ext cx="1919287" cy="369887"/>
          </a:xfrm>
          <a:prstGeom prst="rect">
            <a:avLst/>
          </a:prstGeom>
          <a:solidFill>
            <a:srgbClr val="D5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/>
              <a:t>Bilis Canalicular</a:t>
            </a: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2306638" y="623888"/>
            <a:ext cx="78105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8679" name="Rectangle 23"/>
          <p:cNvSpPr>
            <a:spLocks noChangeArrowheads="1"/>
          </p:cNvSpPr>
          <p:nvPr/>
        </p:nvSpPr>
        <p:spPr bwMode="auto">
          <a:xfrm>
            <a:off x="1189038" y="4006850"/>
            <a:ext cx="20891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468313" y="4076700"/>
            <a:ext cx="2782887" cy="10795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BCFF0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669900"/>
              </a:buClr>
              <a:buFontTx/>
              <a:buChar char="•"/>
              <a:defRPr/>
            </a:pPr>
            <a:r>
              <a:rPr lang="es-ES_tradnl" sz="1600"/>
              <a:t> Ac. Biliares conjugados</a:t>
            </a:r>
          </a:p>
          <a:p>
            <a:pPr eaLnBrk="1" hangingPunct="1">
              <a:buClr>
                <a:srgbClr val="669900"/>
              </a:buClr>
              <a:buFontTx/>
              <a:buChar char="•"/>
              <a:defRPr/>
            </a:pPr>
            <a:r>
              <a:rPr lang="es-ES_tradnl" sz="1600"/>
              <a:t> Bilirrubina conjugada </a:t>
            </a:r>
          </a:p>
          <a:p>
            <a:pPr eaLnBrk="1" hangingPunct="1">
              <a:buClr>
                <a:srgbClr val="669900"/>
              </a:buClr>
              <a:buFontTx/>
              <a:buChar char="•"/>
              <a:defRPr/>
            </a:pPr>
            <a:r>
              <a:rPr lang="es-ES_tradnl" sz="1600"/>
              <a:t> Fosfatidilcolina o </a:t>
            </a:r>
            <a:r>
              <a:rPr lang="es-ES_tradnl" sz="1400"/>
              <a:t>Lecitina</a:t>
            </a:r>
          </a:p>
          <a:p>
            <a:pPr eaLnBrk="1" hangingPunct="1">
              <a:buClr>
                <a:srgbClr val="669900"/>
              </a:buClr>
              <a:buFontTx/>
              <a:buChar char="•"/>
              <a:defRPr/>
            </a:pPr>
            <a:r>
              <a:rPr lang="es-ES_tradnl" sz="1600"/>
              <a:t> Xenobióticos</a:t>
            </a:r>
          </a:p>
        </p:txBody>
      </p:sp>
      <p:sp>
        <p:nvSpPr>
          <p:cNvPr id="198684" name="Text Box 28"/>
          <p:cNvSpPr txBox="1">
            <a:spLocks noChangeArrowheads="1"/>
          </p:cNvSpPr>
          <p:nvPr/>
        </p:nvSpPr>
        <p:spPr bwMode="auto">
          <a:xfrm>
            <a:off x="2847975" y="2805113"/>
            <a:ext cx="936625" cy="396875"/>
          </a:xfrm>
          <a:prstGeom prst="rect">
            <a:avLst/>
          </a:prstGeom>
          <a:solidFill>
            <a:srgbClr val="E9FFA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BILIS</a:t>
            </a:r>
          </a:p>
        </p:txBody>
      </p:sp>
      <p:sp>
        <p:nvSpPr>
          <p:cNvPr id="198687" name="Rectangle 31"/>
          <p:cNvSpPr>
            <a:spLocks noChangeArrowheads="1"/>
          </p:cNvSpPr>
          <p:nvPr/>
        </p:nvSpPr>
        <p:spPr bwMode="auto">
          <a:xfrm>
            <a:off x="4933950" y="4149725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88" name="Rectangle 32"/>
          <p:cNvSpPr>
            <a:spLocks noChangeArrowheads="1"/>
          </p:cNvSpPr>
          <p:nvPr/>
        </p:nvSpPr>
        <p:spPr bwMode="auto">
          <a:xfrm>
            <a:off x="5149850" y="4725988"/>
            <a:ext cx="3603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3833813" y="4629150"/>
            <a:ext cx="1571625" cy="892175"/>
          </a:xfrm>
          <a:prstGeom prst="rect">
            <a:avLst/>
          </a:prstGeom>
          <a:solidFill>
            <a:srgbClr val="FF99CC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Sec. Pasiva: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b="0">
                <a:latin typeface="Comic Sans MS" panose="030F0702030302020204" pitchFamily="66" charset="0"/>
              </a:rPr>
              <a:t>Sinusoide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b="0">
                <a:latin typeface="Comic Sans MS" panose="030F0702030302020204" pitchFamily="66" charset="0"/>
              </a:rPr>
              <a:t>a canalículo</a:t>
            </a:r>
          </a:p>
        </p:txBody>
      </p:sp>
      <p:sp>
        <p:nvSpPr>
          <p:cNvPr id="198686" name="Text Box 30"/>
          <p:cNvSpPr txBox="1">
            <a:spLocks noChangeArrowheads="1"/>
          </p:cNvSpPr>
          <p:nvPr/>
        </p:nvSpPr>
        <p:spPr bwMode="auto">
          <a:xfrm>
            <a:off x="5510213" y="4611688"/>
            <a:ext cx="1368425" cy="156845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/>
              <a:t>Agua</a:t>
            </a:r>
          </a:p>
          <a:p>
            <a:pPr algn="ctr" eaLnBrk="1" hangingPunct="1">
              <a:defRPr/>
            </a:pPr>
            <a:r>
              <a:rPr lang="es-ES_tradnl" sz="1600"/>
              <a:t>Glucosa</a:t>
            </a:r>
          </a:p>
          <a:p>
            <a:pPr algn="ctr" eaLnBrk="1" hangingPunct="1">
              <a:defRPr/>
            </a:pPr>
            <a:r>
              <a:rPr lang="es-ES_tradnl" sz="1600"/>
              <a:t>Calcio</a:t>
            </a:r>
          </a:p>
          <a:p>
            <a:pPr algn="ctr" eaLnBrk="1" hangingPunct="1">
              <a:defRPr/>
            </a:pPr>
            <a:r>
              <a:rPr lang="es-ES_tradnl" sz="1600"/>
              <a:t>Glutation</a:t>
            </a:r>
          </a:p>
          <a:p>
            <a:pPr algn="ctr" eaLnBrk="1" hangingPunct="1">
              <a:defRPr/>
            </a:pPr>
            <a:r>
              <a:rPr lang="es-ES_tradnl" sz="1600"/>
              <a:t>Aminoácidos</a:t>
            </a:r>
          </a:p>
          <a:p>
            <a:pPr algn="ctr" eaLnBrk="1" hangingPunct="1">
              <a:defRPr/>
            </a:pPr>
            <a:r>
              <a:rPr lang="es-ES_tradnl" sz="1600"/>
              <a:t>Urea</a:t>
            </a:r>
          </a:p>
        </p:txBody>
      </p:sp>
      <p:sp>
        <p:nvSpPr>
          <p:cNvPr id="198689" name="Text Box 33"/>
          <p:cNvSpPr txBox="1">
            <a:spLocks noChangeArrowheads="1"/>
          </p:cNvSpPr>
          <p:nvPr/>
        </p:nvSpPr>
        <p:spPr bwMode="auto">
          <a:xfrm>
            <a:off x="349250" y="333375"/>
            <a:ext cx="1200150" cy="338138"/>
          </a:xfrm>
          <a:prstGeom prst="rect">
            <a:avLst/>
          </a:prstGeom>
          <a:solidFill>
            <a:srgbClr val="82C7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198691" name="Rectangle 35"/>
          <p:cNvSpPr>
            <a:spLocks noChangeArrowheads="1"/>
          </p:cNvSpPr>
          <p:nvPr/>
        </p:nvSpPr>
        <p:spPr bwMode="auto">
          <a:xfrm>
            <a:off x="4141788" y="328612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92" name="Text Box 36"/>
          <p:cNvSpPr txBox="1">
            <a:spLocks noChangeArrowheads="1"/>
          </p:cNvSpPr>
          <p:nvPr/>
        </p:nvSpPr>
        <p:spPr bwMode="auto">
          <a:xfrm>
            <a:off x="4010025" y="3308350"/>
            <a:ext cx="1271588" cy="395288"/>
          </a:xfrm>
          <a:prstGeom prst="rect">
            <a:avLst/>
          </a:prstGeom>
          <a:solidFill>
            <a:srgbClr val="D2FF53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Canalículo</a:t>
            </a:r>
          </a:p>
        </p:txBody>
      </p:sp>
      <p:sp>
        <p:nvSpPr>
          <p:cNvPr id="198693" name="Rectangle 37"/>
          <p:cNvSpPr>
            <a:spLocks noChangeArrowheads="1"/>
          </p:cNvSpPr>
          <p:nvPr/>
        </p:nvSpPr>
        <p:spPr bwMode="auto">
          <a:xfrm>
            <a:off x="1477963" y="3355975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94" name="Rectangle 38"/>
          <p:cNvSpPr>
            <a:spLocks noChangeArrowheads="1"/>
          </p:cNvSpPr>
          <p:nvPr/>
        </p:nvSpPr>
        <p:spPr bwMode="auto">
          <a:xfrm>
            <a:off x="1262063" y="2132013"/>
            <a:ext cx="1295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1146175" y="3036888"/>
            <a:ext cx="1620838" cy="892175"/>
          </a:xfrm>
          <a:prstGeom prst="rect">
            <a:avLst/>
          </a:prstGeom>
          <a:solidFill>
            <a:srgbClr val="99FF33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0" smtClean="0"/>
              <a:t>Sec. Activa:</a:t>
            </a:r>
          </a:p>
          <a:p>
            <a:pPr eaLnBrk="1" hangingPunct="1">
              <a:defRPr/>
            </a:pPr>
            <a:r>
              <a:rPr lang="es-ES_tradnl" sz="1600" b="0" smtClean="0"/>
              <a:t>Hepatocito </a:t>
            </a:r>
          </a:p>
          <a:p>
            <a:pPr eaLnBrk="1" hangingPunct="1">
              <a:defRPr/>
            </a:pPr>
            <a:r>
              <a:rPr lang="es-ES_tradnl" sz="1600" b="0" smtClean="0"/>
              <a:t>a canalículo</a:t>
            </a:r>
          </a:p>
        </p:txBody>
      </p:sp>
      <p:sp>
        <p:nvSpPr>
          <p:cNvPr id="198695" name="Text Box 39"/>
          <p:cNvSpPr txBox="1">
            <a:spLocks noChangeArrowheads="1"/>
          </p:cNvSpPr>
          <p:nvPr/>
        </p:nvSpPr>
        <p:spPr bwMode="auto">
          <a:xfrm>
            <a:off x="2774950" y="1557338"/>
            <a:ext cx="1511300" cy="366712"/>
          </a:xfrm>
          <a:prstGeom prst="rect">
            <a:avLst/>
          </a:prstGeom>
          <a:solidFill>
            <a:srgbClr val="E4C9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Sinusoide</a:t>
            </a:r>
          </a:p>
        </p:txBody>
      </p:sp>
      <p:sp>
        <p:nvSpPr>
          <p:cNvPr id="198696" name="Text Box 40"/>
          <p:cNvSpPr txBox="1">
            <a:spLocks noChangeArrowheads="1"/>
          </p:cNvSpPr>
          <p:nvPr/>
        </p:nvSpPr>
        <p:spPr bwMode="auto">
          <a:xfrm>
            <a:off x="2697163" y="6000750"/>
            <a:ext cx="1839912" cy="369888"/>
          </a:xfrm>
          <a:prstGeom prst="rect">
            <a:avLst/>
          </a:prstGeom>
          <a:solidFill>
            <a:srgbClr val="E4C9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Sinusoide</a:t>
            </a:r>
          </a:p>
        </p:txBody>
      </p:sp>
      <p:sp>
        <p:nvSpPr>
          <p:cNvPr id="198697" name="Line 41"/>
          <p:cNvSpPr>
            <a:spLocks noChangeShapeType="1"/>
          </p:cNvSpPr>
          <p:nvPr/>
        </p:nvSpPr>
        <p:spPr bwMode="auto">
          <a:xfrm flipH="1">
            <a:off x="3349625" y="3141663"/>
            <a:ext cx="71438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99" name="Line 43"/>
          <p:cNvSpPr>
            <a:spLocks noChangeShapeType="1"/>
          </p:cNvSpPr>
          <p:nvPr/>
        </p:nvSpPr>
        <p:spPr bwMode="auto">
          <a:xfrm>
            <a:off x="2773363" y="3573463"/>
            <a:ext cx="503237" cy="0"/>
          </a:xfrm>
          <a:prstGeom prst="line">
            <a:avLst/>
          </a:prstGeom>
          <a:noFill/>
          <a:ln w="57150">
            <a:solidFill>
              <a:srgbClr val="66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700" name="Line 44"/>
          <p:cNvSpPr>
            <a:spLocks noChangeShapeType="1"/>
          </p:cNvSpPr>
          <p:nvPr/>
        </p:nvSpPr>
        <p:spPr bwMode="auto">
          <a:xfrm flipH="1">
            <a:off x="3349625" y="3141663"/>
            <a:ext cx="71438" cy="287337"/>
          </a:xfrm>
          <a:prstGeom prst="line">
            <a:avLst/>
          </a:prstGeom>
          <a:noFill/>
          <a:ln w="57150">
            <a:solidFill>
              <a:srgbClr val="66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701" name="Line 45"/>
          <p:cNvSpPr>
            <a:spLocks noChangeShapeType="1"/>
          </p:cNvSpPr>
          <p:nvPr/>
        </p:nvSpPr>
        <p:spPr bwMode="auto">
          <a:xfrm flipH="1">
            <a:off x="3421063" y="3500438"/>
            <a:ext cx="504825" cy="0"/>
          </a:xfrm>
          <a:prstGeom prst="line">
            <a:avLst/>
          </a:prstGeom>
          <a:noFill/>
          <a:ln w="57150">
            <a:solidFill>
              <a:srgbClr val="66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703" name="Text Box 47"/>
          <p:cNvSpPr txBox="1">
            <a:spLocks noChangeArrowheads="1"/>
          </p:cNvSpPr>
          <p:nvPr/>
        </p:nvSpPr>
        <p:spPr bwMode="auto">
          <a:xfrm>
            <a:off x="3803650" y="3741738"/>
            <a:ext cx="1241425" cy="304800"/>
          </a:xfrm>
          <a:prstGeom prst="rect">
            <a:avLst/>
          </a:prstGeom>
          <a:solidFill>
            <a:srgbClr val="E1F2C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Borde apical</a:t>
            </a:r>
          </a:p>
        </p:txBody>
      </p:sp>
      <p:sp>
        <p:nvSpPr>
          <p:cNvPr id="198705" name="Text Box 49"/>
          <p:cNvSpPr txBox="1">
            <a:spLocks noChangeArrowheads="1"/>
          </p:cNvSpPr>
          <p:nvPr/>
        </p:nvSpPr>
        <p:spPr bwMode="auto">
          <a:xfrm>
            <a:off x="1106357" y="5456238"/>
            <a:ext cx="1785938" cy="304800"/>
          </a:xfrm>
          <a:prstGeom prst="rect">
            <a:avLst/>
          </a:prstGeom>
          <a:solidFill>
            <a:srgbClr val="F7CFB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Borde latero basal</a:t>
            </a:r>
          </a:p>
        </p:txBody>
      </p:sp>
      <p:sp>
        <p:nvSpPr>
          <p:cNvPr id="28700" name="Text Box 50"/>
          <p:cNvSpPr txBox="1">
            <a:spLocks noChangeArrowheads="1"/>
          </p:cNvSpPr>
          <p:nvPr/>
        </p:nvSpPr>
        <p:spPr bwMode="auto">
          <a:xfrm>
            <a:off x="1201738" y="2109788"/>
            <a:ext cx="1363662" cy="366712"/>
          </a:xfrm>
          <a:prstGeom prst="rect">
            <a:avLst/>
          </a:prstGeom>
          <a:solidFill>
            <a:srgbClr val="DE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Hepatocito</a:t>
            </a:r>
          </a:p>
        </p:txBody>
      </p:sp>
      <p:pic>
        <p:nvPicPr>
          <p:cNvPr id="28704" name="Picture 32" descr="C:\Users\ximena\Desktop\hl9-12.jpg"/>
          <p:cNvPicPr>
            <a:picLocks noChangeAspect="1" noChangeArrowheads="1"/>
          </p:cNvPicPr>
          <p:nvPr/>
        </p:nvPicPr>
        <p:blipFill rotWithShape="1">
          <a:blip r:embed="rId3"/>
          <a:srcRect l="49033" t="7123" r="9304" b="31555"/>
          <a:stretch/>
        </p:blipFill>
        <p:spPr bwMode="auto">
          <a:xfrm>
            <a:off x="5741988" y="1508125"/>
            <a:ext cx="2862262" cy="29289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 bwMode="auto">
          <a:xfrm>
            <a:off x="7669213" y="1557338"/>
            <a:ext cx="598487" cy="420687"/>
          </a:xfrm>
          <a:prstGeom prst="ellipse">
            <a:avLst/>
          </a:prstGeom>
          <a:noFill/>
          <a:ln w="38100" cap="flat" cmpd="sng" algn="ctr">
            <a:solidFill>
              <a:srgbClr val="BCFF0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03" name="Text Box 8"/>
          <p:cNvSpPr txBox="1">
            <a:spLocks noChangeArrowheads="1"/>
          </p:cNvSpPr>
          <p:nvPr/>
        </p:nvSpPr>
        <p:spPr bwMode="auto">
          <a:xfrm>
            <a:off x="92075" y="6573838"/>
            <a:ext cx="52816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K. M. Barrett. </a:t>
            </a:r>
            <a:r>
              <a:rPr lang="en-US" sz="11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Physiology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 Lange Physiology Series. McGraw-Hill, </a:t>
            </a:r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833813" y="2276475"/>
            <a:ext cx="1028700" cy="5286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81" name="Rectangle 25"/>
          <p:cNvSpPr>
            <a:spLocks noChangeArrowheads="1"/>
          </p:cNvSpPr>
          <p:nvPr/>
        </p:nvSpPr>
        <p:spPr bwMode="auto">
          <a:xfrm>
            <a:off x="3779838" y="2104737"/>
            <a:ext cx="94288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Unión </a:t>
            </a:r>
            <a:endParaRPr lang="es-ES_tradnl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estrecha</a:t>
            </a: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laxa</a:t>
            </a:r>
          </a:p>
        </p:txBody>
      </p:sp>
      <p:sp>
        <p:nvSpPr>
          <p:cNvPr id="28706" name="Text Box 6"/>
          <p:cNvSpPr txBox="1">
            <a:spLocks noChangeArrowheads="1"/>
          </p:cNvSpPr>
          <p:nvPr/>
        </p:nvSpPr>
        <p:spPr bwMode="auto">
          <a:xfrm>
            <a:off x="6496050" y="658971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35" name="Freeform 49"/>
          <p:cNvSpPr>
            <a:spLocks/>
          </p:cNvSpPr>
          <p:nvPr/>
        </p:nvSpPr>
        <p:spPr bwMode="auto">
          <a:xfrm>
            <a:off x="3088481" y="2346326"/>
            <a:ext cx="528638" cy="239712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Freeform 49"/>
          <p:cNvSpPr>
            <a:spLocks/>
          </p:cNvSpPr>
          <p:nvPr/>
        </p:nvSpPr>
        <p:spPr bwMode="auto">
          <a:xfrm>
            <a:off x="3251200" y="5092674"/>
            <a:ext cx="528638" cy="239712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8698" name="Freeform 42"/>
          <p:cNvSpPr>
            <a:spLocks/>
          </p:cNvSpPr>
          <p:nvPr/>
        </p:nvSpPr>
        <p:spPr bwMode="auto">
          <a:xfrm>
            <a:off x="3314700" y="3573463"/>
            <a:ext cx="261938" cy="2444750"/>
          </a:xfrm>
          <a:custGeom>
            <a:avLst/>
            <a:gdLst>
              <a:gd name="T0" fmla="*/ 136 w 143"/>
              <a:gd name="T1" fmla="*/ 1361 h 1361"/>
              <a:gd name="T2" fmla="*/ 136 w 143"/>
              <a:gd name="T3" fmla="*/ 1089 h 1361"/>
              <a:gd name="T4" fmla="*/ 136 w 143"/>
              <a:gd name="T5" fmla="*/ 772 h 1361"/>
              <a:gd name="T6" fmla="*/ 91 w 143"/>
              <a:gd name="T7" fmla="*/ 454 h 1361"/>
              <a:gd name="T8" fmla="*/ 45 w 143"/>
              <a:gd name="T9" fmla="*/ 182 h 1361"/>
              <a:gd name="T10" fmla="*/ 0 w 143"/>
              <a:gd name="T11" fmla="*/ 0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3" h="1361">
                <a:moveTo>
                  <a:pt x="136" y="1361"/>
                </a:moveTo>
                <a:cubicBezTo>
                  <a:pt x="136" y="1274"/>
                  <a:pt x="136" y="1187"/>
                  <a:pt x="136" y="1089"/>
                </a:cubicBezTo>
                <a:cubicBezTo>
                  <a:pt x="136" y="991"/>
                  <a:pt x="143" y="878"/>
                  <a:pt x="136" y="772"/>
                </a:cubicBezTo>
                <a:cubicBezTo>
                  <a:pt x="129" y="666"/>
                  <a:pt x="106" y="552"/>
                  <a:pt x="91" y="454"/>
                </a:cubicBezTo>
                <a:cubicBezTo>
                  <a:pt x="76" y="356"/>
                  <a:pt x="60" y="258"/>
                  <a:pt x="45" y="182"/>
                </a:cubicBezTo>
                <a:cubicBezTo>
                  <a:pt x="30" y="106"/>
                  <a:pt x="15" y="53"/>
                  <a:pt x="0" y="0"/>
                </a:cubicBezTo>
              </a:path>
            </a:pathLst>
          </a:custGeom>
          <a:noFill/>
          <a:ln w="38100" cmpd="sng">
            <a:solidFill>
              <a:srgbClr val="CC3399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9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78" grpId="0" animBg="1"/>
      <p:bldP spid="198670" grpId="0" animBg="1" autoUpdateAnimBg="0"/>
      <p:bldP spid="198686" grpId="0" animBg="1"/>
      <p:bldP spid="198669" grpId="0" animBg="1" autoUpdateAnimBg="0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transportadores hepatocito canalícul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1" r="15085" b="16783"/>
          <a:stretch>
            <a:fillRect/>
          </a:stretch>
        </p:blipFill>
        <p:spPr bwMode="auto">
          <a:xfrm>
            <a:off x="755650" y="1158875"/>
            <a:ext cx="49688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6289675" y="4505325"/>
            <a:ext cx="2073275" cy="5461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TRANSPORTADORES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LATEROBASALES</a:t>
            </a:r>
          </a:p>
        </p:txBody>
      </p:sp>
      <p:sp>
        <p:nvSpPr>
          <p:cNvPr id="29700" name="Text Box 14"/>
          <p:cNvSpPr txBox="1">
            <a:spLocks noChangeArrowheads="1"/>
          </p:cNvSpPr>
          <p:nvPr/>
        </p:nvSpPr>
        <p:spPr bwMode="auto">
          <a:xfrm>
            <a:off x="2568969" y="5911850"/>
            <a:ext cx="1362874" cy="338554"/>
          </a:xfrm>
          <a:prstGeom prst="rect">
            <a:avLst/>
          </a:prstGeom>
          <a:solidFill>
            <a:srgbClr val="E4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solidFill>
                  <a:srgbClr val="C00000"/>
                </a:solidFill>
                <a:latin typeface="Comic Sans MS" panose="030F0702030302020204" pitchFamily="66" charset="0"/>
              </a:rPr>
              <a:t>C. sinusoide</a:t>
            </a:r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6300788" y="5157788"/>
            <a:ext cx="941387" cy="609600"/>
          </a:xfrm>
          <a:prstGeom prst="rect">
            <a:avLst/>
          </a:prstGeom>
          <a:solidFill>
            <a:srgbClr val="FFAFAF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ES_tradnl" sz="1400">
                <a:latin typeface="Comic Sans MS" panose="030F0702030302020204" pitchFamily="66" charset="0"/>
              </a:rPr>
              <a:t> </a:t>
            </a:r>
            <a:r>
              <a:rPr lang="es-ES_tradnl" sz="1600">
                <a:latin typeface="Comic Sans MS" panose="030F0702030302020204" pitchFamily="66" charset="0"/>
              </a:rPr>
              <a:t>NTCP</a:t>
            </a:r>
          </a:p>
          <a:p>
            <a:pPr eaLnBrk="1" hangingPunct="1">
              <a:spcBef>
                <a:spcPct val="0"/>
              </a:spcBef>
            </a:pPr>
            <a:r>
              <a:rPr lang="es-ES_tradnl" sz="1600">
                <a:latin typeface="Comic Sans MS" panose="030F0702030302020204" pitchFamily="66" charset="0"/>
              </a:rPr>
              <a:t> OATP</a:t>
            </a:r>
          </a:p>
        </p:txBody>
      </p:sp>
      <p:sp>
        <p:nvSpPr>
          <p:cNvPr id="204816" name="Text Box 16"/>
          <p:cNvSpPr txBox="1">
            <a:spLocks noChangeArrowheads="1"/>
          </p:cNvSpPr>
          <p:nvPr/>
        </p:nvSpPr>
        <p:spPr bwMode="auto">
          <a:xfrm>
            <a:off x="6372225" y="1700213"/>
            <a:ext cx="2160588" cy="5461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TRANSPORTADORES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APICALES</a:t>
            </a:r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2986088" y="2863850"/>
            <a:ext cx="942975" cy="400050"/>
          </a:xfrm>
          <a:prstGeom prst="rect">
            <a:avLst/>
          </a:prstGeom>
          <a:solidFill>
            <a:srgbClr val="E9FFA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BILIS</a:t>
            </a:r>
          </a:p>
        </p:txBody>
      </p: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6372225" y="2346325"/>
            <a:ext cx="1370013" cy="1035050"/>
          </a:xfrm>
          <a:prstGeom prst="rect">
            <a:avLst/>
          </a:prstGeom>
          <a:solidFill>
            <a:srgbClr val="D0EBB3"/>
          </a:solidFill>
          <a:ln w="2857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ES_tradnl" sz="1600">
                <a:latin typeface="Comic Sans MS" panose="030F0702030302020204" pitchFamily="66" charset="0"/>
              </a:rPr>
              <a:t> </a:t>
            </a:r>
            <a:r>
              <a:rPr lang="es-ES_tradnl" sz="1400">
                <a:latin typeface="Comic Sans MS" panose="030F0702030302020204" pitchFamily="66" charset="0"/>
              </a:rPr>
              <a:t>BSEP</a:t>
            </a:r>
          </a:p>
          <a:p>
            <a:pPr eaLnBrk="1" hangingPunct="1">
              <a:spcBef>
                <a:spcPct val="0"/>
              </a:spcBef>
            </a:pPr>
            <a:r>
              <a:rPr lang="es-ES_tradnl" sz="1600">
                <a:latin typeface="Comic Sans MS" panose="030F0702030302020204" pitchFamily="66" charset="0"/>
              </a:rPr>
              <a:t> </a:t>
            </a:r>
            <a:r>
              <a:rPr lang="es-ES_tradnl" sz="1400">
                <a:latin typeface="Comic Sans MS" panose="030F0702030302020204" pitchFamily="66" charset="0"/>
              </a:rPr>
              <a:t>MRP2 </a:t>
            </a:r>
          </a:p>
          <a:p>
            <a:pPr eaLnBrk="1" hangingPunct="1">
              <a:spcBef>
                <a:spcPct val="0"/>
              </a:spcBef>
            </a:pPr>
            <a:r>
              <a:rPr lang="es-ES_tradnl" sz="1400">
                <a:latin typeface="Comic Sans MS" panose="030F0702030302020204" pitchFamily="66" charset="0"/>
              </a:rPr>
              <a:t> MDR3</a:t>
            </a:r>
          </a:p>
          <a:p>
            <a:pPr eaLnBrk="1" hangingPunct="1">
              <a:spcBef>
                <a:spcPct val="0"/>
              </a:spcBef>
            </a:pPr>
            <a:r>
              <a:rPr lang="es-ES_tradnl" sz="1400">
                <a:latin typeface="Comic Sans MS" panose="030F0702030302020204" pitchFamily="66" charset="0"/>
              </a:rPr>
              <a:t> ABC5/ABC8</a:t>
            </a:r>
          </a:p>
        </p:txBody>
      </p:sp>
      <p:sp>
        <p:nvSpPr>
          <p:cNvPr id="204824" name="Text Box 24"/>
          <p:cNvSpPr txBox="1">
            <a:spLocks noChangeArrowheads="1"/>
          </p:cNvSpPr>
          <p:nvPr/>
        </p:nvSpPr>
        <p:spPr bwMode="auto">
          <a:xfrm>
            <a:off x="6599238" y="838200"/>
            <a:ext cx="1919287" cy="369888"/>
          </a:xfrm>
          <a:prstGeom prst="rect">
            <a:avLst/>
          </a:prstGeom>
          <a:solidFill>
            <a:srgbClr val="D5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dirty="0"/>
              <a:t>Bilis </a:t>
            </a:r>
            <a:r>
              <a:rPr lang="es-ES" dirty="0" err="1"/>
              <a:t>Canalicular</a:t>
            </a:r>
            <a:endParaRPr lang="es-ES" dirty="0"/>
          </a:p>
        </p:txBody>
      </p:sp>
      <p:sp>
        <p:nvSpPr>
          <p:cNvPr id="204825" name="Text Box 25"/>
          <p:cNvSpPr txBox="1">
            <a:spLocks noChangeArrowheads="1"/>
          </p:cNvSpPr>
          <p:nvPr/>
        </p:nvSpPr>
        <p:spPr bwMode="auto">
          <a:xfrm>
            <a:off x="7292975" y="428625"/>
            <a:ext cx="1200150" cy="338138"/>
          </a:xfrm>
          <a:prstGeom prst="rect">
            <a:avLst/>
          </a:prstGeom>
          <a:solidFill>
            <a:srgbClr val="82C7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3563938" y="1303338"/>
            <a:ext cx="287337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27" name="Text Box 27"/>
          <p:cNvSpPr txBox="1">
            <a:spLocks noChangeArrowheads="1"/>
          </p:cNvSpPr>
          <p:nvPr/>
        </p:nvSpPr>
        <p:spPr bwMode="auto">
          <a:xfrm>
            <a:off x="3539375" y="1493838"/>
            <a:ext cx="942887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B. apical</a:t>
            </a:r>
          </a:p>
        </p:txBody>
      </p:sp>
      <p:sp>
        <p:nvSpPr>
          <p:cNvPr id="204830" name="Line 30"/>
          <p:cNvSpPr>
            <a:spLocks noChangeShapeType="1"/>
          </p:cNvSpPr>
          <p:nvPr/>
        </p:nvSpPr>
        <p:spPr bwMode="auto">
          <a:xfrm flipH="1">
            <a:off x="3708400" y="1773238"/>
            <a:ext cx="288925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1" name="Rectangle 31"/>
          <p:cNvSpPr>
            <a:spLocks noChangeArrowheads="1"/>
          </p:cNvSpPr>
          <p:nvPr/>
        </p:nvSpPr>
        <p:spPr bwMode="auto">
          <a:xfrm>
            <a:off x="3779838" y="4903788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3" name="Line 33"/>
          <p:cNvSpPr>
            <a:spLocks noChangeShapeType="1"/>
          </p:cNvSpPr>
          <p:nvPr/>
        </p:nvSpPr>
        <p:spPr bwMode="auto">
          <a:xfrm>
            <a:off x="4500563" y="5013325"/>
            <a:ext cx="0" cy="250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12" name="Text Box 34"/>
          <p:cNvSpPr txBox="1">
            <a:spLocks noChangeArrowheads="1"/>
          </p:cNvSpPr>
          <p:nvPr/>
        </p:nvSpPr>
        <p:spPr bwMode="auto">
          <a:xfrm>
            <a:off x="2691207" y="768350"/>
            <a:ext cx="1362874" cy="338554"/>
          </a:xfrm>
          <a:prstGeom prst="rect">
            <a:avLst/>
          </a:prstGeom>
          <a:solidFill>
            <a:srgbClr val="E4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solidFill>
                  <a:srgbClr val="C00000"/>
                </a:solidFill>
                <a:latin typeface="Comic Sans MS" panose="030F0702030302020204" pitchFamily="66" charset="0"/>
              </a:rPr>
              <a:t>C. sinusoide</a:t>
            </a:r>
          </a:p>
        </p:txBody>
      </p:sp>
      <p:sp>
        <p:nvSpPr>
          <p:cNvPr id="204842" name="Rectangle 42"/>
          <p:cNvSpPr>
            <a:spLocks noChangeArrowheads="1"/>
          </p:cNvSpPr>
          <p:nvPr/>
        </p:nvSpPr>
        <p:spPr bwMode="auto">
          <a:xfrm>
            <a:off x="2195513" y="1700213"/>
            <a:ext cx="8636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3" name="Rectangle 43"/>
          <p:cNvSpPr>
            <a:spLocks noChangeArrowheads="1"/>
          </p:cNvSpPr>
          <p:nvPr/>
        </p:nvSpPr>
        <p:spPr bwMode="auto">
          <a:xfrm>
            <a:off x="1601788" y="3026569"/>
            <a:ext cx="9366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4" name="Rectangle 44"/>
          <p:cNvSpPr>
            <a:spLocks noChangeArrowheads="1"/>
          </p:cNvSpPr>
          <p:nvPr/>
        </p:nvSpPr>
        <p:spPr bwMode="auto">
          <a:xfrm>
            <a:off x="4356100" y="378936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6" name="Rectangle 46"/>
          <p:cNvSpPr>
            <a:spLocks noChangeArrowheads="1"/>
          </p:cNvSpPr>
          <p:nvPr/>
        </p:nvSpPr>
        <p:spPr bwMode="auto">
          <a:xfrm>
            <a:off x="971550" y="3933825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7" name="Rectangle 47"/>
          <p:cNvSpPr>
            <a:spLocks noChangeArrowheads="1"/>
          </p:cNvSpPr>
          <p:nvPr/>
        </p:nvSpPr>
        <p:spPr bwMode="auto">
          <a:xfrm>
            <a:off x="2195513" y="4149725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8" name="Freeform 48"/>
          <p:cNvSpPr>
            <a:spLocks/>
          </p:cNvSpPr>
          <p:nvPr/>
        </p:nvSpPr>
        <p:spPr bwMode="auto">
          <a:xfrm>
            <a:off x="3132138" y="1844675"/>
            <a:ext cx="528637" cy="239713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9" name="Freeform 49"/>
          <p:cNvSpPr>
            <a:spLocks/>
          </p:cNvSpPr>
          <p:nvPr/>
        </p:nvSpPr>
        <p:spPr bwMode="auto">
          <a:xfrm>
            <a:off x="3203575" y="4221163"/>
            <a:ext cx="528638" cy="239712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4" name="Rectangle 54"/>
          <p:cNvSpPr>
            <a:spLocks noChangeArrowheads="1"/>
          </p:cNvSpPr>
          <p:nvPr/>
        </p:nvSpPr>
        <p:spPr bwMode="auto">
          <a:xfrm>
            <a:off x="2268538" y="1989138"/>
            <a:ext cx="1008062" cy="388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5" name="Rectangle 55"/>
          <p:cNvSpPr>
            <a:spLocks noChangeArrowheads="1"/>
          </p:cNvSpPr>
          <p:nvPr/>
        </p:nvSpPr>
        <p:spPr bwMode="auto">
          <a:xfrm>
            <a:off x="1763713" y="2708275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6" name="Rectangle 56"/>
          <p:cNvSpPr>
            <a:spLocks noChangeArrowheads="1"/>
          </p:cNvSpPr>
          <p:nvPr/>
        </p:nvSpPr>
        <p:spPr bwMode="auto">
          <a:xfrm>
            <a:off x="4284663" y="3284538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7" name="Rectangle 57"/>
          <p:cNvSpPr>
            <a:spLocks noChangeArrowheads="1"/>
          </p:cNvSpPr>
          <p:nvPr/>
        </p:nvSpPr>
        <p:spPr bwMode="auto">
          <a:xfrm>
            <a:off x="4116875" y="2307591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0" name="Text Box 50"/>
          <p:cNvSpPr txBox="1">
            <a:spLocks noChangeArrowheads="1"/>
          </p:cNvSpPr>
          <p:nvPr/>
        </p:nvSpPr>
        <p:spPr bwMode="auto">
          <a:xfrm>
            <a:off x="1695860" y="1867486"/>
            <a:ext cx="1431925" cy="523220"/>
          </a:xfrm>
          <a:prstGeom prst="rect">
            <a:avLst/>
          </a:prstGeom>
          <a:solidFill>
            <a:srgbClr val="D0EBB3"/>
          </a:solidFill>
          <a:ln>
            <a:solidFill>
              <a:srgbClr val="009900"/>
            </a:solidFill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Ac. </a:t>
            </a: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Bil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Conj</a:t>
            </a:r>
            <a:r>
              <a:rPr lang="es-ES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1400" dirty="0" smtClean="0"/>
              <a:t>)</a:t>
            </a:r>
            <a:endParaRPr lang="es-ES_tradnl" sz="1400" dirty="0"/>
          </a:p>
          <a:p>
            <a:pPr algn="ctr" eaLnBrk="1" hangingPunct="1">
              <a:defRPr/>
            </a:pPr>
            <a:r>
              <a:rPr lang="es-ES_tradnl" sz="1400" dirty="0"/>
              <a:t>(BSEP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51" name="Text Box 51"/>
          <p:cNvSpPr txBox="1">
            <a:spLocks noChangeArrowheads="1"/>
          </p:cNvSpPr>
          <p:nvPr/>
        </p:nvSpPr>
        <p:spPr bwMode="auto">
          <a:xfrm>
            <a:off x="1830387" y="2735590"/>
            <a:ext cx="936625" cy="523220"/>
          </a:xfrm>
          <a:prstGeom prst="rect">
            <a:avLst/>
          </a:prstGeom>
          <a:solidFill>
            <a:srgbClr val="D0EBB3"/>
          </a:solidFill>
          <a:ln>
            <a:solidFill>
              <a:srgbClr val="009900"/>
            </a:solidFill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Lecitina </a:t>
            </a:r>
            <a:r>
              <a:rPr lang="es-ES_tradnl" sz="1400" dirty="0" smtClean="0"/>
              <a:t>(</a:t>
            </a:r>
            <a:r>
              <a:rPr lang="es-ES_tradnl" sz="1400" dirty="0"/>
              <a:t>MDR3</a:t>
            </a:r>
            <a:r>
              <a:rPr lang="es-ES_tradnl" sz="1400" dirty="0" smtClean="0"/>
              <a:t>)</a:t>
            </a:r>
            <a:endParaRPr lang="es-ES" sz="1400" dirty="0"/>
          </a:p>
        </p:txBody>
      </p:sp>
      <p:sp>
        <p:nvSpPr>
          <p:cNvPr id="204852" name="Text Box 52"/>
          <p:cNvSpPr txBox="1">
            <a:spLocks noChangeArrowheads="1"/>
          </p:cNvSpPr>
          <p:nvPr/>
        </p:nvSpPr>
        <p:spPr bwMode="auto">
          <a:xfrm>
            <a:off x="4012765" y="2205038"/>
            <a:ext cx="1228725" cy="492443"/>
          </a:xfrm>
          <a:prstGeom prst="rect">
            <a:avLst/>
          </a:prstGeom>
          <a:solidFill>
            <a:srgbClr val="D0EBB3"/>
          </a:solidFill>
          <a:ln>
            <a:solidFill>
              <a:srgbClr val="009900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</a:p>
          <a:p>
            <a:pPr algn="ctr" eaLnBrk="1" hangingPunct="1">
              <a:defRPr/>
            </a:pPr>
            <a:r>
              <a:rPr lang="es-ES_tradnl" sz="1200" dirty="0" smtClean="0"/>
              <a:t>(</a:t>
            </a:r>
            <a:r>
              <a:rPr lang="es-ES_tradnl" sz="1200" dirty="0"/>
              <a:t>ABC5/ABC8</a:t>
            </a:r>
            <a:r>
              <a:rPr lang="es-ES_tradnl" sz="1200" dirty="0" smtClean="0"/>
              <a:t>)</a:t>
            </a:r>
            <a:endParaRPr lang="es-ES" sz="1200" dirty="0"/>
          </a:p>
        </p:txBody>
      </p:sp>
      <p:sp>
        <p:nvSpPr>
          <p:cNvPr id="204853" name="Text Box 53"/>
          <p:cNvSpPr txBox="1">
            <a:spLocks noChangeArrowheads="1"/>
          </p:cNvSpPr>
          <p:nvPr/>
        </p:nvSpPr>
        <p:spPr bwMode="auto">
          <a:xfrm>
            <a:off x="4110037" y="3228494"/>
            <a:ext cx="1079500" cy="523220"/>
          </a:xfrm>
          <a:prstGeom prst="rect">
            <a:avLst/>
          </a:prstGeom>
          <a:solidFill>
            <a:srgbClr val="D0EBB3"/>
          </a:solidFill>
          <a:ln>
            <a:solidFill>
              <a:srgbClr val="009900"/>
            </a:solidFill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Bilirr.Conj</a:t>
            </a:r>
            <a:r>
              <a:rPr lang="es-ES_tradnl" sz="1400" dirty="0"/>
              <a:t>(MRP2</a:t>
            </a:r>
            <a:r>
              <a:rPr lang="es-ES_tradnl" sz="1400" dirty="0" smtClean="0"/>
              <a:t>)</a:t>
            </a:r>
            <a:endParaRPr lang="es-ES" sz="1400" dirty="0"/>
          </a:p>
        </p:txBody>
      </p:sp>
      <p:sp>
        <p:nvSpPr>
          <p:cNvPr id="204860" name="Rectangle 60"/>
          <p:cNvSpPr>
            <a:spLocks noChangeArrowheads="1"/>
          </p:cNvSpPr>
          <p:nvPr/>
        </p:nvSpPr>
        <p:spPr bwMode="auto">
          <a:xfrm>
            <a:off x="2411413" y="4437063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9" name="Rectangle 59"/>
          <p:cNvSpPr>
            <a:spLocks noChangeArrowheads="1"/>
          </p:cNvSpPr>
          <p:nvPr/>
        </p:nvSpPr>
        <p:spPr bwMode="auto">
          <a:xfrm>
            <a:off x="900113" y="4292600"/>
            <a:ext cx="11509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61" name="Text Box 61"/>
          <p:cNvSpPr txBox="1">
            <a:spLocks noChangeArrowheads="1"/>
          </p:cNvSpPr>
          <p:nvPr/>
        </p:nvSpPr>
        <p:spPr bwMode="auto">
          <a:xfrm>
            <a:off x="2052638" y="4076700"/>
            <a:ext cx="935037" cy="515938"/>
          </a:xfrm>
          <a:prstGeom prst="rect">
            <a:avLst/>
          </a:prstGeom>
          <a:solidFill>
            <a:srgbClr val="FFAFAF"/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Ac. Bil </a:t>
            </a:r>
            <a:r>
              <a:rPr lang="es-ES_tradnl" sz="1200"/>
              <a:t>(OATP)</a:t>
            </a:r>
            <a:endParaRPr lang="es-ES" sz="1200"/>
          </a:p>
        </p:txBody>
      </p:sp>
      <p:sp>
        <p:nvSpPr>
          <p:cNvPr id="204858" name="Text Box 58"/>
          <p:cNvSpPr txBox="1">
            <a:spLocks noChangeArrowheads="1"/>
          </p:cNvSpPr>
          <p:nvPr/>
        </p:nvSpPr>
        <p:spPr bwMode="auto">
          <a:xfrm>
            <a:off x="539750" y="4076700"/>
            <a:ext cx="1343025" cy="492125"/>
          </a:xfrm>
          <a:prstGeom prst="rect">
            <a:avLst/>
          </a:prstGeom>
          <a:solidFill>
            <a:srgbClr val="FFAFAF"/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Ac. </a:t>
            </a: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Bil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Conj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dirty="0"/>
              <a:t>(NTCP)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40" name="Text Box 50"/>
          <p:cNvSpPr txBox="1">
            <a:spLocks noChangeArrowheads="1"/>
          </p:cNvSpPr>
          <p:nvPr/>
        </p:nvSpPr>
        <p:spPr bwMode="auto">
          <a:xfrm>
            <a:off x="1246385" y="1406525"/>
            <a:ext cx="1239442" cy="338554"/>
          </a:xfrm>
          <a:prstGeom prst="rect">
            <a:avLst/>
          </a:prstGeom>
          <a:solidFill>
            <a:srgbClr val="DE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b="0" dirty="0">
                <a:latin typeface="Comic Sans MS" panose="030F0702030302020204" pitchFamily="66" charset="0"/>
              </a:rPr>
              <a:t>Hepatocito</a:t>
            </a:r>
          </a:p>
        </p:txBody>
      </p:sp>
      <p:sp>
        <p:nvSpPr>
          <p:cNvPr id="29741" name="Text Box 50"/>
          <p:cNvSpPr txBox="1">
            <a:spLocks noChangeArrowheads="1"/>
          </p:cNvSpPr>
          <p:nvPr/>
        </p:nvSpPr>
        <p:spPr bwMode="auto">
          <a:xfrm>
            <a:off x="4671417" y="1487488"/>
            <a:ext cx="1239442" cy="338554"/>
          </a:xfrm>
          <a:prstGeom prst="rect">
            <a:avLst/>
          </a:prstGeom>
          <a:solidFill>
            <a:srgbClr val="DE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b="0" dirty="0">
                <a:latin typeface="Comic Sans MS" panose="030F0702030302020204" pitchFamily="66" charset="0"/>
              </a:rPr>
              <a:t>Hepatocito</a:t>
            </a: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3669886" y="4035207"/>
            <a:ext cx="8306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Unión 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estrecha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laxa</a:t>
            </a:r>
          </a:p>
        </p:txBody>
      </p:sp>
      <p:sp>
        <p:nvSpPr>
          <p:cNvPr id="204829" name="Text Box 29"/>
          <p:cNvSpPr txBox="1">
            <a:spLocks noChangeArrowheads="1"/>
          </p:cNvSpPr>
          <p:nvPr/>
        </p:nvSpPr>
        <p:spPr bwMode="auto">
          <a:xfrm>
            <a:off x="4098885" y="4703763"/>
            <a:ext cx="1452642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latin typeface="Comic Sans MS" panose="030F0702030302020204" pitchFamily="66" charset="0"/>
              </a:rPr>
              <a:t>B. </a:t>
            </a:r>
            <a:r>
              <a:rPr lang="es-ES_tradnl" sz="1400" dirty="0" err="1">
                <a:latin typeface="Comic Sans MS" panose="030F0702030302020204" pitchFamily="66" charset="0"/>
              </a:rPr>
              <a:t>laterobasal</a:t>
            </a:r>
            <a:endParaRPr lang="es-ES_tradnl" sz="1400" dirty="0">
              <a:latin typeface="Comic Sans MS" panose="030F0702030302020204" pitchFamily="66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5194825" y="3301640"/>
            <a:ext cx="347663" cy="4619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0" name="Text Box 20"/>
          <p:cNvSpPr txBox="1">
            <a:spLocks noChangeArrowheads="1"/>
          </p:cNvSpPr>
          <p:nvPr/>
        </p:nvSpPr>
        <p:spPr bwMode="auto">
          <a:xfrm>
            <a:off x="365125" y="254000"/>
            <a:ext cx="7810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974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7" grpId="0" animBg="1"/>
      <p:bldP spid="204815" grpId="0" animBg="1"/>
      <p:bldP spid="204816" grpId="0" animBg="1"/>
      <p:bldP spid="204818" grpId="0" animBg="1"/>
      <p:bldP spid="204827" grpId="0" animBg="1"/>
      <p:bldP spid="204850" grpId="0" animBg="1"/>
      <p:bldP spid="204851" grpId="0" animBg="1"/>
      <p:bldP spid="204852" grpId="0" animBg="1"/>
      <p:bldP spid="204853" grpId="0" animBg="1"/>
      <p:bldP spid="204861" grpId="0" animBg="1"/>
      <p:bldP spid="204858" grpId="0" animBg="1"/>
      <p:bldP spid="2048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ana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7" t="5138"/>
          <a:stretch>
            <a:fillRect/>
          </a:stretch>
        </p:blipFill>
        <p:spPr bwMode="auto">
          <a:xfrm>
            <a:off x="2728913" y="593725"/>
            <a:ext cx="3108325" cy="548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2987824" y="2925763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2738438" y="3646488"/>
            <a:ext cx="13684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3013075" y="3662363"/>
            <a:ext cx="8191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SIH </a:t>
            </a:r>
            <a:endParaRPr lang="es-ES" dirty="0"/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1763713" y="2206625"/>
            <a:ext cx="15113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1233488" y="1966913"/>
            <a:ext cx="2079625" cy="671512"/>
          </a:xfrm>
          <a:prstGeom prst="rect">
            <a:avLst/>
          </a:prstGeom>
          <a:solidFill>
            <a:srgbClr val="2FFFFA"/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latin typeface="Comic Sans MS" panose="030F0702030302020204" pitchFamily="66" charset="0"/>
              </a:rPr>
              <a:t>Iones inorgánicos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dirty="0">
                <a:latin typeface="Comic Sans MS" panose="030F0702030302020204" pitchFamily="66" charset="0"/>
              </a:rPr>
              <a:t>HCO</a:t>
            </a:r>
            <a:r>
              <a:rPr lang="es-ES" sz="2000" baseline="-25000" dirty="0">
                <a:latin typeface="Comic Sans MS" panose="030F0702030302020204" pitchFamily="66" charset="0"/>
              </a:rPr>
              <a:t>3</a:t>
            </a:r>
            <a:r>
              <a:rPr lang="es-ES" sz="2000" baseline="30000" dirty="0">
                <a:latin typeface="Comic Sans MS" panose="030F0702030302020204" pitchFamily="66" charset="0"/>
              </a:rPr>
              <a:t>-</a:t>
            </a:r>
            <a:r>
              <a:rPr lang="es-ES" sz="2000" dirty="0">
                <a:latin typeface="Comic Sans MS" panose="030F0702030302020204" pitchFamily="66" charset="0"/>
              </a:rPr>
              <a:t> agua</a:t>
            </a:r>
          </a:p>
        </p:txBody>
      </p:sp>
      <p:sp>
        <p:nvSpPr>
          <p:cNvPr id="180235" name="Rectangle 11"/>
          <p:cNvSpPr>
            <a:spLocks noChangeArrowheads="1"/>
          </p:cNvSpPr>
          <p:nvPr/>
        </p:nvSpPr>
        <p:spPr bwMode="auto">
          <a:xfrm>
            <a:off x="1730375" y="4581525"/>
            <a:ext cx="15113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236" name="Text Box 12"/>
          <p:cNvSpPr txBox="1">
            <a:spLocks noChangeArrowheads="1"/>
          </p:cNvSpPr>
          <p:nvPr/>
        </p:nvSpPr>
        <p:spPr bwMode="auto">
          <a:xfrm>
            <a:off x="1645873" y="4345642"/>
            <a:ext cx="1678665" cy="523220"/>
          </a:xfrm>
          <a:prstGeom prst="rect">
            <a:avLst/>
          </a:prstGeom>
          <a:solidFill>
            <a:srgbClr val="2FFFFA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dirty="0"/>
              <a:t>Iones inorgánicos</a:t>
            </a:r>
          </a:p>
          <a:p>
            <a:pPr algn="ctr" eaLnBrk="1" hangingPunct="1">
              <a:defRPr/>
            </a:pPr>
            <a:r>
              <a:rPr lang="es-ES" sz="1400" dirty="0"/>
              <a:t>HCO</a:t>
            </a:r>
            <a:r>
              <a:rPr lang="es-ES" sz="1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400" baseline="30000" dirty="0"/>
              <a:t>-</a:t>
            </a:r>
            <a:endParaRPr lang="es-ES" sz="1400" dirty="0"/>
          </a:p>
        </p:txBody>
      </p:sp>
      <p:sp>
        <p:nvSpPr>
          <p:cNvPr id="180238" name="Rectangle 14"/>
          <p:cNvSpPr>
            <a:spLocks noChangeArrowheads="1"/>
          </p:cNvSpPr>
          <p:nvPr/>
        </p:nvSpPr>
        <p:spPr bwMode="auto">
          <a:xfrm>
            <a:off x="2451100" y="838200"/>
            <a:ext cx="18002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1" name="Text Box 3"/>
          <p:cNvSpPr txBox="1">
            <a:spLocks noChangeArrowheads="1"/>
          </p:cNvSpPr>
          <p:nvPr/>
        </p:nvSpPr>
        <p:spPr bwMode="auto">
          <a:xfrm>
            <a:off x="5694363" y="2761655"/>
            <a:ext cx="1840568" cy="615553"/>
          </a:xfrm>
          <a:prstGeom prst="rect">
            <a:avLst/>
          </a:prstGeom>
          <a:solidFill>
            <a:srgbClr val="F0FFC5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Conducto biliar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Epitelio ductal</a:t>
            </a:r>
          </a:p>
        </p:txBody>
      </p:sp>
      <p:sp>
        <p:nvSpPr>
          <p:cNvPr id="180241" name="Rectangle 17"/>
          <p:cNvSpPr>
            <a:spLocks noChangeArrowheads="1"/>
          </p:cNvSpPr>
          <p:nvPr/>
        </p:nvSpPr>
        <p:spPr bwMode="auto">
          <a:xfrm>
            <a:off x="4222750" y="5748338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242" name="Text Box 18"/>
          <p:cNvSpPr txBox="1">
            <a:spLocks noChangeArrowheads="1"/>
          </p:cNvSpPr>
          <p:nvPr/>
        </p:nvSpPr>
        <p:spPr bwMode="auto">
          <a:xfrm>
            <a:off x="4448175" y="5780088"/>
            <a:ext cx="1057275" cy="669925"/>
          </a:xfrm>
          <a:prstGeom prst="rect">
            <a:avLst/>
          </a:prstGeom>
          <a:solidFill>
            <a:srgbClr val="A5E000"/>
          </a:solidFill>
          <a:ln w="28575">
            <a:solidFill>
              <a:srgbClr val="00E7E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BILIS</a:t>
            </a:r>
          </a:p>
          <a:p>
            <a:pPr algn="ctr" eaLnBrk="1" hangingPunct="1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Alcalina</a:t>
            </a:r>
          </a:p>
        </p:txBody>
      </p:sp>
      <p:sp>
        <p:nvSpPr>
          <p:cNvPr id="180246" name="Text Box 22"/>
          <p:cNvSpPr txBox="1">
            <a:spLocks noChangeArrowheads="1"/>
          </p:cNvSpPr>
          <p:nvPr/>
        </p:nvSpPr>
        <p:spPr bwMode="auto">
          <a:xfrm>
            <a:off x="981075" y="787400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80249" name="Text Box 25"/>
          <p:cNvSpPr txBox="1">
            <a:spLocks noChangeArrowheads="1"/>
          </p:cNvSpPr>
          <p:nvPr/>
        </p:nvSpPr>
        <p:spPr bwMode="auto">
          <a:xfrm>
            <a:off x="7173913" y="1549400"/>
            <a:ext cx="1436687" cy="369888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/>
              <a:t>Bilis Ductal</a:t>
            </a:r>
          </a:p>
        </p:txBody>
      </p:sp>
      <p:sp>
        <p:nvSpPr>
          <p:cNvPr id="180254" name="Text Box 30"/>
          <p:cNvSpPr txBox="1">
            <a:spLocks noChangeArrowheads="1"/>
          </p:cNvSpPr>
          <p:nvPr/>
        </p:nvSpPr>
        <p:spPr bwMode="auto">
          <a:xfrm>
            <a:off x="7292975" y="428625"/>
            <a:ext cx="1200150" cy="338138"/>
          </a:xfrm>
          <a:prstGeom prst="rect">
            <a:avLst/>
          </a:prstGeom>
          <a:solidFill>
            <a:srgbClr val="82C7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30737" name="Text Box 31"/>
          <p:cNvSpPr txBox="1">
            <a:spLocks noChangeArrowheads="1"/>
          </p:cNvSpPr>
          <p:nvPr/>
        </p:nvSpPr>
        <p:spPr bwMode="auto">
          <a:xfrm>
            <a:off x="7000875" y="838200"/>
            <a:ext cx="1598613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180256" name="Line 32"/>
          <p:cNvSpPr>
            <a:spLocks noChangeShapeType="1"/>
          </p:cNvSpPr>
          <p:nvPr/>
        </p:nvSpPr>
        <p:spPr bwMode="auto">
          <a:xfrm>
            <a:off x="1403350" y="3644900"/>
            <a:ext cx="28797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646363" y="2940050"/>
            <a:ext cx="1552575" cy="369888"/>
          </a:xfrm>
          <a:prstGeom prst="rect">
            <a:avLst/>
          </a:prstGeom>
          <a:solidFill>
            <a:srgbClr val="9FE6FF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SECRETINA</a:t>
            </a:r>
          </a:p>
        </p:txBody>
      </p:sp>
      <p:sp>
        <p:nvSpPr>
          <p:cNvPr id="2" name="Rectángulo 1"/>
          <p:cNvSpPr>
            <a:spLocks noChangeArrowheads="1"/>
          </p:cNvSpPr>
          <p:nvPr/>
        </p:nvSpPr>
        <p:spPr bwMode="auto">
          <a:xfrm>
            <a:off x="3181350" y="2500313"/>
            <a:ext cx="542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(</a:t>
            </a:r>
            <a:r>
              <a:rPr lang="es-ES" sz="2400">
                <a:solidFill>
                  <a:srgbClr val="CC3300"/>
                </a:solidFill>
                <a:latin typeface="Comic Sans MS" panose="030F0702030302020204" pitchFamily="66" charset="0"/>
              </a:rPr>
              <a:t>+</a:t>
            </a:r>
            <a:r>
              <a:rPr lang="es-ES" sz="1800">
                <a:latin typeface="Comic Sans MS" panose="030F0702030302020204" pitchFamily="66" charset="0"/>
              </a:rPr>
              <a:t>)</a:t>
            </a:r>
            <a:endParaRPr lang="es-VE" sz="180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>
            <a:spLocks noChangeArrowheads="1"/>
          </p:cNvSpPr>
          <p:nvPr/>
        </p:nvSpPr>
        <p:spPr bwMode="auto">
          <a:xfrm>
            <a:off x="3416300" y="3879850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sz="1800" dirty="0">
                <a:latin typeface="Comic Sans MS" panose="030F0702030302020204" pitchFamily="66" charset="0"/>
              </a:rPr>
              <a:t>(</a:t>
            </a:r>
            <a:r>
              <a:rPr lang="es-ES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-</a:t>
            </a:r>
            <a:r>
              <a:rPr lang="es-ES" sz="1800" dirty="0">
                <a:latin typeface="Comic Sans MS" panose="030F0702030302020204" pitchFamily="66" charset="0"/>
              </a:rPr>
              <a:t>)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sp>
        <p:nvSpPr>
          <p:cNvPr id="3074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/>
      <p:bldP spid="180234" grpId="0" animBg="1"/>
      <p:bldP spid="180236" grpId="0" animBg="1"/>
      <p:bldP spid="180242" grpId="0" animBg="1"/>
      <p:bldP spid="21" grpId="0" animBg="1"/>
      <p:bldP spid="2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468313" y="447675"/>
            <a:ext cx="7810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31747" name="Picture 14" descr="SEC ALCALINA BILIS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" t="11508" r="8173" b="11266"/>
          <a:stretch>
            <a:fillRect/>
          </a:stretch>
        </p:blipFill>
        <p:spPr bwMode="auto">
          <a:xfrm>
            <a:off x="1547813" y="1268413"/>
            <a:ext cx="4608512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5" name="Oval 15"/>
          <p:cNvSpPr>
            <a:spLocks noChangeArrowheads="1"/>
          </p:cNvSpPr>
          <p:nvPr/>
        </p:nvSpPr>
        <p:spPr bwMode="auto">
          <a:xfrm>
            <a:off x="5148263" y="620713"/>
            <a:ext cx="863600" cy="719137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6" name="Oval 16"/>
          <p:cNvSpPr>
            <a:spLocks noChangeArrowheads="1"/>
          </p:cNvSpPr>
          <p:nvPr/>
        </p:nvSpPr>
        <p:spPr bwMode="auto">
          <a:xfrm>
            <a:off x="5219700" y="2563813"/>
            <a:ext cx="865188" cy="576262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7" name="Oval 17"/>
          <p:cNvSpPr>
            <a:spLocks noChangeArrowheads="1"/>
          </p:cNvSpPr>
          <p:nvPr/>
        </p:nvSpPr>
        <p:spPr bwMode="auto">
          <a:xfrm>
            <a:off x="3779838" y="2347913"/>
            <a:ext cx="647700" cy="576262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8" name="Oval 18"/>
          <p:cNvSpPr>
            <a:spLocks noChangeArrowheads="1"/>
          </p:cNvSpPr>
          <p:nvPr/>
        </p:nvSpPr>
        <p:spPr bwMode="auto">
          <a:xfrm>
            <a:off x="2843213" y="2924175"/>
            <a:ext cx="576262" cy="431800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9" name="Oval 19"/>
          <p:cNvSpPr>
            <a:spLocks noChangeArrowheads="1"/>
          </p:cNvSpPr>
          <p:nvPr/>
        </p:nvSpPr>
        <p:spPr bwMode="auto">
          <a:xfrm>
            <a:off x="1619250" y="3355975"/>
            <a:ext cx="792163" cy="576263"/>
          </a:xfrm>
          <a:prstGeom prst="ellips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0" name="Oval 20"/>
          <p:cNvSpPr>
            <a:spLocks noChangeArrowheads="1"/>
          </p:cNvSpPr>
          <p:nvPr/>
        </p:nvSpPr>
        <p:spPr bwMode="auto">
          <a:xfrm>
            <a:off x="1619250" y="4003675"/>
            <a:ext cx="865188" cy="865188"/>
          </a:xfrm>
          <a:prstGeom prst="ellips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3" name="Rectangle 23"/>
          <p:cNvSpPr>
            <a:spLocks noChangeArrowheads="1"/>
          </p:cNvSpPr>
          <p:nvPr/>
        </p:nvSpPr>
        <p:spPr bwMode="auto">
          <a:xfrm>
            <a:off x="1547813" y="1411288"/>
            <a:ext cx="7921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55" name="Text Box 24"/>
          <p:cNvSpPr txBox="1">
            <a:spLocks noChangeArrowheads="1"/>
          </p:cNvSpPr>
          <p:nvPr/>
        </p:nvSpPr>
        <p:spPr bwMode="auto">
          <a:xfrm>
            <a:off x="403225" y="1506538"/>
            <a:ext cx="1360488" cy="646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>
                <a:latin typeface="Comic Sans MS" panose="030F0702030302020204" pitchFamily="66" charset="0"/>
              </a:rPr>
              <a:t>LUZ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>
                <a:latin typeface="Comic Sans MS" panose="030F0702030302020204" pitchFamily="66" charset="0"/>
              </a:rPr>
              <a:t>Conductillo</a:t>
            </a:r>
          </a:p>
        </p:txBody>
      </p:sp>
      <p:sp>
        <p:nvSpPr>
          <p:cNvPr id="215066" name="Text Box 26"/>
          <p:cNvSpPr txBox="1">
            <a:spLocks noChangeArrowheads="1"/>
          </p:cNvSpPr>
          <p:nvPr/>
        </p:nvSpPr>
        <p:spPr bwMode="auto">
          <a:xfrm>
            <a:off x="611188" y="2924175"/>
            <a:ext cx="581025" cy="365125"/>
          </a:xfrm>
          <a:prstGeom prst="rect">
            <a:avLst/>
          </a:prstGeom>
          <a:solidFill>
            <a:srgbClr val="D0EBB3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</a:p>
        </p:txBody>
      </p:sp>
      <p:sp>
        <p:nvSpPr>
          <p:cNvPr id="215069" name="Oval 29"/>
          <p:cNvSpPr>
            <a:spLocks noChangeArrowheads="1"/>
          </p:cNvSpPr>
          <p:nvPr/>
        </p:nvSpPr>
        <p:spPr bwMode="auto">
          <a:xfrm>
            <a:off x="1476375" y="2492375"/>
            <a:ext cx="576263" cy="431800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0" name="Oval 30"/>
          <p:cNvSpPr>
            <a:spLocks noChangeArrowheads="1"/>
          </p:cNvSpPr>
          <p:nvPr/>
        </p:nvSpPr>
        <p:spPr bwMode="auto">
          <a:xfrm>
            <a:off x="5148263" y="1339850"/>
            <a:ext cx="7921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59" name="Text Box 31"/>
          <p:cNvSpPr txBox="1">
            <a:spLocks noChangeArrowheads="1"/>
          </p:cNvSpPr>
          <p:nvPr/>
        </p:nvSpPr>
        <p:spPr bwMode="auto">
          <a:xfrm>
            <a:off x="5221288" y="1436688"/>
            <a:ext cx="792162" cy="338137"/>
          </a:xfrm>
          <a:prstGeom prst="rect">
            <a:avLst/>
          </a:prstGeom>
          <a:solidFill>
            <a:srgbClr val="F8C9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c. “S”</a:t>
            </a:r>
          </a:p>
        </p:txBody>
      </p:sp>
      <p:sp>
        <p:nvSpPr>
          <p:cNvPr id="215072" name="Rectangle 32"/>
          <p:cNvSpPr>
            <a:spLocks noChangeArrowheads="1"/>
          </p:cNvSpPr>
          <p:nvPr/>
        </p:nvSpPr>
        <p:spPr bwMode="auto">
          <a:xfrm>
            <a:off x="1476375" y="4868863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3" name="Text Box 33"/>
          <p:cNvSpPr txBox="1">
            <a:spLocks noChangeArrowheads="1"/>
          </p:cNvSpPr>
          <p:nvPr/>
        </p:nvSpPr>
        <p:spPr bwMode="auto">
          <a:xfrm>
            <a:off x="438150" y="5084763"/>
            <a:ext cx="1704975" cy="708025"/>
          </a:xfrm>
          <a:prstGeom prst="rect">
            <a:avLst/>
          </a:prstGeom>
          <a:solidFill>
            <a:srgbClr val="D5F7A7"/>
          </a:solidFill>
          <a:ln w="28575">
            <a:solidFill>
              <a:srgbClr val="00E7E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dirty="0"/>
              <a:t>Bilis </a:t>
            </a:r>
            <a:r>
              <a:rPr lang="es-ES_tradnl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alcalina</a:t>
            </a:r>
          </a:p>
          <a:p>
            <a:pPr algn="ctr" eaLnBrk="1" hangingPunct="1">
              <a:defRPr/>
            </a:pPr>
            <a:r>
              <a:rPr lang="es-ES_tradnl" sz="2000" dirty="0"/>
              <a:t>isotónica</a:t>
            </a:r>
          </a:p>
        </p:txBody>
      </p:sp>
      <p:sp>
        <p:nvSpPr>
          <p:cNvPr id="215074" name="Text Box 34"/>
          <p:cNvSpPr txBox="1">
            <a:spLocks noChangeArrowheads="1"/>
          </p:cNvSpPr>
          <p:nvPr/>
        </p:nvSpPr>
        <p:spPr bwMode="auto">
          <a:xfrm>
            <a:off x="5148263" y="758825"/>
            <a:ext cx="877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Quimo 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</a:p>
        </p:txBody>
      </p:sp>
      <p:sp>
        <p:nvSpPr>
          <p:cNvPr id="215075" name="Text Box 35"/>
          <p:cNvSpPr txBox="1">
            <a:spLocks noChangeArrowheads="1"/>
          </p:cNvSpPr>
          <p:nvPr/>
        </p:nvSpPr>
        <p:spPr bwMode="auto">
          <a:xfrm>
            <a:off x="468313" y="3500438"/>
            <a:ext cx="915987" cy="854075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No hay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ni AA</a:t>
            </a:r>
          </a:p>
        </p:txBody>
      </p:sp>
      <p:sp>
        <p:nvSpPr>
          <p:cNvPr id="215076" name="Rectangle 36"/>
          <p:cNvSpPr>
            <a:spLocks noChangeArrowheads="1"/>
          </p:cNvSpPr>
          <p:nvPr/>
        </p:nvSpPr>
        <p:spPr bwMode="auto">
          <a:xfrm>
            <a:off x="6137192" y="4708731"/>
            <a:ext cx="2870283" cy="1292662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Test 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g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glutamil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transferasa</a:t>
            </a:r>
            <a:r>
              <a:rPr lang="es-ES_tradnl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GGT), pasa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glutamil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Glutation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 moléculas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aceptoras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AA o   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péptidos</a:t>
            </a:r>
          </a:p>
          <a:p>
            <a:pPr eaLnBrk="1" hangingPunct="1">
              <a:defRPr/>
            </a:pPr>
            <a:r>
              <a:rPr lang="es-ES_tradnl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Marcador de daño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colangítico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  </a:t>
            </a:r>
          </a:p>
          <a:p>
            <a:pPr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hepática</a:t>
            </a:r>
          </a:p>
        </p:txBody>
      </p:sp>
      <p:sp>
        <p:nvSpPr>
          <p:cNvPr id="215077" name="Rectangle 37"/>
          <p:cNvSpPr>
            <a:spLocks noChangeArrowheads="1"/>
          </p:cNvSpPr>
          <p:nvPr/>
        </p:nvSpPr>
        <p:spPr bwMode="auto">
          <a:xfrm>
            <a:off x="5795963" y="198755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1" name="Text Box 21"/>
          <p:cNvSpPr txBox="1">
            <a:spLocks noChangeArrowheads="1"/>
          </p:cNvSpPr>
          <p:nvPr/>
        </p:nvSpPr>
        <p:spPr bwMode="auto">
          <a:xfrm>
            <a:off x="6156325" y="2360613"/>
            <a:ext cx="2851150" cy="2062162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6600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Defensa y esterilidad </a:t>
            </a: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de bilis:</a:t>
            </a:r>
          </a:p>
          <a:p>
            <a:pPr eaLnBrk="1" hangingPunct="1">
              <a:defRPr/>
            </a:pPr>
            <a:r>
              <a:rPr lang="es-ES_tradnl" sz="1600" dirty="0"/>
              <a:t>  Secreción </a:t>
            </a:r>
            <a:r>
              <a:rPr lang="es-ES_tradnl" sz="1600" dirty="0" err="1"/>
              <a:t>IgA</a:t>
            </a:r>
            <a:endParaRPr lang="es-ES_tradnl" sz="1600" dirty="0"/>
          </a:p>
          <a:p>
            <a:pPr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Sistema Inmune Mucosas</a:t>
            </a:r>
          </a:p>
          <a:p>
            <a:pPr eaLnBrk="1" hangingPunct="1"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006600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Rescate de solutos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glucosa y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glutation</a:t>
            </a: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filtrados  por U. laxas</a:t>
            </a:r>
          </a:p>
        </p:txBody>
      </p:sp>
      <p:sp>
        <p:nvSpPr>
          <p:cNvPr id="215078" name="Text Box 38"/>
          <p:cNvSpPr txBox="1">
            <a:spLocks noChangeArrowheads="1"/>
          </p:cNvSpPr>
          <p:nvPr/>
        </p:nvSpPr>
        <p:spPr bwMode="auto">
          <a:xfrm>
            <a:off x="2925763" y="1412875"/>
            <a:ext cx="1163637" cy="30797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/>
              <a:t>c. DUCTAL</a:t>
            </a:r>
          </a:p>
        </p:txBody>
      </p:sp>
      <p:sp>
        <p:nvSpPr>
          <p:cNvPr id="215080" name="Text Box 40"/>
          <p:cNvSpPr txBox="1">
            <a:spLocks noChangeArrowheads="1"/>
          </p:cNvSpPr>
          <p:nvPr/>
        </p:nvSpPr>
        <p:spPr bwMode="auto">
          <a:xfrm>
            <a:off x="7373938" y="942975"/>
            <a:ext cx="1398587" cy="369888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 Ductal</a:t>
            </a:r>
          </a:p>
        </p:txBody>
      </p:sp>
      <p:sp>
        <p:nvSpPr>
          <p:cNvPr id="31769" name="Text Box 41"/>
          <p:cNvSpPr txBox="1">
            <a:spLocks noChangeArrowheads="1"/>
          </p:cNvSpPr>
          <p:nvPr/>
        </p:nvSpPr>
        <p:spPr bwMode="auto">
          <a:xfrm>
            <a:off x="7196138" y="295275"/>
            <a:ext cx="1598612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31770" name="1 CuadroTexto"/>
          <p:cNvSpPr txBox="1">
            <a:spLocks noChangeArrowheads="1"/>
          </p:cNvSpPr>
          <p:nvPr/>
        </p:nvSpPr>
        <p:spPr bwMode="auto">
          <a:xfrm>
            <a:off x="2700338" y="4606925"/>
            <a:ext cx="1765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Uniones estrechas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laxas</a:t>
            </a:r>
          </a:p>
        </p:txBody>
      </p:sp>
      <p:cxnSp>
        <p:nvCxnSpPr>
          <p:cNvPr id="31771" name="3 Conector recto"/>
          <p:cNvCxnSpPr>
            <a:cxnSpLocks noChangeShapeType="1"/>
          </p:cNvCxnSpPr>
          <p:nvPr/>
        </p:nvCxnSpPr>
        <p:spPr bwMode="auto">
          <a:xfrm flipH="1" flipV="1">
            <a:off x="3044825" y="4437063"/>
            <a:ext cx="215900" cy="2667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081213" y="2076450"/>
            <a:ext cx="320675" cy="4000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2000" b="0" dirty="0">
              <a:solidFill>
                <a:srgbClr val="CC3300"/>
              </a:solidFill>
            </a:endParaRPr>
          </a:p>
        </p:txBody>
      </p:sp>
      <p:sp>
        <p:nvSpPr>
          <p:cNvPr id="31773" name="1 CuadroTexto"/>
          <p:cNvSpPr txBox="1">
            <a:spLocks noChangeArrowheads="1"/>
          </p:cNvSpPr>
          <p:nvPr/>
        </p:nvSpPr>
        <p:spPr bwMode="auto">
          <a:xfrm>
            <a:off x="2314575" y="2092325"/>
            <a:ext cx="709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CFTR</a:t>
            </a:r>
          </a:p>
        </p:txBody>
      </p:sp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669925" y="5992813"/>
            <a:ext cx="3272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dirty="0">
                <a:solidFill>
                  <a:srgbClr val="C00000"/>
                </a:solidFill>
                <a:latin typeface="Comic Sans MS" panose="030F0702030302020204" pitchFamily="66" charset="0"/>
              </a:rPr>
              <a:t>¡Ojo! </a:t>
            </a:r>
            <a:r>
              <a:rPr 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comparar con c. ductal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pancreática</a:t>
            </a:r>
          </a:p>
        </p:txBody>
      </p:sp>
      <p:sp>
        <p:nvSpPr>
          <p:cNvPr id="3177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5" grpId="0" animBg="1"/>
      <p:bldP spid="215056" grpId="0" animBg="1"/>
      <p:bldP spid="215057" grpId="0" animBg="1"/>
      <p:bldP spid="215058" grpId="0" animBg="1"/>
      <p:bldP spid="215059" grpId="0" animBg="1"/>
      <p:bldP spid="215060" grpId="0" animBg="1"/>
      <p:bldP spid="215066" grpId="0" animBg="1"/>
      <p:bldP spid="215069" grpId="0" animBg="1"/>
      <p:bldP spid="215073" grpId="0" animBg="1"/>
      <p:bldP spid="215075" grpId="0" animBg="1"/>
      <p:bldP spid="215076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19238" y="1268413"/>
            <a:ext cx="6105525" cy="3924300"/>
          </a:xfrm>
          <a:prstGeom prst="rect">
            <a:avLst/>
          </a:prstGeom>
          <a:solidFill>
            <a:srgbClr val="D3ECED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b="0" dirty="0" smtClean="0"/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b="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</a:t>
            </a:r>
            <a:r>
              <a:rPr lang="es-VE" sz="3000" dirty="0" smtClean="0"/>
              <a:t> </a:t>
            </a: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</a:t>
            </a:r>
            <a:r>
              <a:rPr lang="es-VE" sz="3000" b="0" dirty="0" smtClean="0"/>
              <a:t>e</a:t>
            </a:r>
            <a:r>
              <a:rPr lang="es-VE" sz="3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</a:t>
            </a:r>
            <a:r>
              <a:rPr lang="es-VE" sz="3000" b="0" dirty="0" smtClean="0"/>
              <a:t>de su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 </a:t>
            </a: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5123" name="2 Rectángulo"/>
          <p:cNvSpPr>
            <a:spLocks noChangeArrowheads="1"/>
          </p:cNvSpPr>
          <p:nvPr/>
        </p:nvSpPr>
        <p:spPr bwMode="auto">
          <a:xfrm>
            <a:off x="5246688" y="5422900"/>
            <a:ext cx="27940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Bill Taylor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Emérito Ciencias Políticas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Oakton Comunity College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carta a mis estudiantes </a:t>
            </a: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1999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07950" y="6524625"/>
            <a:ext cx="2608263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7392988" y="404813"/>
            <a:ext cx="1322387" cy="368300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/>
              <a:t>II. BILIS</a:t>
            </a:r>
          </a:p>
        </p:txBody>
      </p:sp>
      <p:sp>
        <p:nvSpPr>
          <p:cNvPr id="170005" name="Line 21"/>
          <p:cNvSpPr>
            <a:spLocks noChangeShapeType="1"/>
          </p:cNvSpPr>
          <p:nvPr/>
        </p:nvSpPr>
        <p:spPr bwMode="auto">
          <a:xfrm>
            <a:off x="2696174" y="3079881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663575" y="2643188"/>
            <a:ext cx="1963999" cy="1600438"/>
          </a:xfrm>
          <a:prstGeom prst="rect">
            <a:avLst/>
          </a:prstGeom>
          <a:solidFill>
            <a:srgbClr val="D5F7A7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Comic Sans MS" panose="030F0702030302020204" pitchFamily="66" charset="0"/>
              </a:rPr>
              <a:t>BILIS</a:t>
            </a:r>
            <a:r>
              <a:rPr lang="es-ES" sz="1600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CANALICULAR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8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Sales Biliares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Pigmentos Biliares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Colesterol</a:t>
            </a:r>
            <a:endParaRPr lang="es-ES" sz="1800" dirty="0">
              <a:latin typeface="Comic Sans MS" panose="030F0702030302020204" pitchFamily="66" charset="0"/>
            </a:endParaRPr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5440517" y="2565400"/>
            <a:ext cx="3054041" cy="615553"/>
          </a:xfrm>
          <a:prstGeom prst="rect">
            <a:avLst/>
          </a:prstGeom>
          <a:solidFill>
            <a:srgbClr val="B9EDB9"/>
          </a:solidFill>
          <a:ln w="38100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BILIS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latin typeface="Comic Sans MS" panose="030F0702030302020204" pitchFamily="66" charset="0"/>
              </a:rPr>
              <a:t>VÍAS EXTRAHEPÁTICAS</a:t>
            </a: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5127625" y="4010025"/>
            <a:ext cx="1939925" cy="954088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Vesícula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Concentración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Almacenamiento</a:t>
            </a: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7392988" y="3973825"/>
            <a:ext cx="110158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170000" name="Line 16"/>
          <p:cNvSpPr>
            <a:spLocks noChangeShapeType="1"/>
          </p:cNvSpPr>
          <p:nvPr/>
        </p:nvSpPr>
        <p:spPr bwMode="auto">
          <a:xfrm flipV="1">
            <a:off x="7000875" y="4221163"/>
            <a:ext cx="358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7319962" y="4359985"/>
            <a:ext cx="13414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En Ingesta</a:t>
            </a:r>
          </a:p>
        </p:txBody>
      </p:sp>
      <p:sp>
        <p:nvSpPr>
          <p:cNvPr id="170002" name="Line 18"/>
          <p:cNvSpPr>
            <a:spLocks noChangeShapeType="1"/>
          </p:cNvSpPr>
          <p:nvPr/>
        </p:nvSpPr>
        <p:spPr bwMode="auto">
          <a:xfrm flipH="1">
            <a:off x="6280150" y="3284538"/>
            <a:ext cx="0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003" name="Line 19"/>
          <p:cNvSpPr>
            <a:spLocks noChangeShapeType="1"/>
          </p:cNvSpPr>
          <p:nvPr/>
        </p:nvSpPr>
        <p:spPr bwMode="auto">
          <a:xfrm>
            <a:off x="7864475" y="3284538"/>
            <a:ext cx="0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004" name="Text Box 20"/>
          <p:cNvSpPr txBox="1">
            <a:spLocks noChangeArrowheads="1"/>
          </p:cNvSpPr>
          <p:nvPr/>
        </p:nvSpPr>
        <p:spPr bwMode="auto">
          <a:xfrm>
            <a:off x="2916238" y="4365625"/>
            <a:ext cx="134524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ALCALINA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pH 7.8-8.6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IgA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No </a:t>
            </a:r>
            <a:r>
              <a:rPr lang="es-ES" sz="1600" dirty="0" smtClean="0">
                <a:latin typeface="Comic Sans MS" panose="030F0702030302020204" pitchFamily="66" charset="0"/>
              </a:rPr>
              <a:t>hay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 smtClean="0">
                <a:latin typeface="Comic Sans MS" panose="030F0702030302020204" pitchFamily="66" charset="0"/>
              </a:rPr>
              <a:t>glucosa </a:t>
            </a:r>
            <a:endParaRPr lang="es-ES" sz="16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ni AA</a:t>
            </a:r>
          </a:p>
        </p:txBody>
      </p:sp>
      <p:sp>
        <p:nvSpPr>
          <p:cNvPr id="170006" name="Line 22"/>
          <p:cNvSpPr>
            <a:spLocks noChangeShapeType="1"/>
          </p:cNvSpPr>
          <p:nvPr/>
        </p:nvSpPr>
        <p:spPr bwMode="auto">
          <a:xfrm flipV="1">
            <a:off x="4284663" y="3068638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3054949" y="2643188"/>
            <a:ext cx="1016625" cy="1600438"/>
          </a:xfrm>
          <a:prstGeom prst="rect">
            <a:avLst/>
          </a:prstGeom>
          <a:solidFill>
            <a:srgbClr val="BDF375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Comic Sans MS" panose="030F0702030302020204" pitchFamily="66" charset="0"/>
              </a:rPr>
              <a:t>BILIS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DUCTAL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dirty="0">
                <a:latin typeface="Comic Sans MS" panose="030F0702030302020204" pitchFamily="66" charset="0"/>
              </a:rPr>
              <a:t>  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AGUA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 err="1">
                <a:latin typeface="Comic Sans MS" panose="030F0702030302020204" pitchFamily="66" charset="0"/>
              </a:rPr>
              <a:t>Na</a:t>
            </a:r>
            <a:r>
              <a:rPr lang="es-ES" sz="1600" dirty="0">
                <a:latin typeface="Comic Sans MS" panose="030F0702030302020204" pitchFamily="66" charset="0"/>
              </a:rPr>
              <a:t>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>
                <a:latin typeface="Comic Sans MS" panose="030F0702030302020204" pitchFamily="66" charset="0"/>
              </a:rPr>
              <a:t>HCO</a:t>
            </a:r>
            <a:r>
              <a:rPr lang="es-ES" sz="1600" baseline="-25000" dirty="0">
                <a:latin typeface="Comic Sans MS" panose="030F0702030302020204" pitchFamily="66" charset="0"/>
              </a:rPr>
              <a:t>3</a:t>
            </a:r>
            <a:r>
              <a:rPr lang="es-ES" sz="1600" baseline="30000" dirty="0">
                <a:latin typeface="Comic Sans MS" panose="030F0702030302020204" pitchFamily="66" charset="0"/>
              </a:rPr>
              <a:t>-</a:t>
            </a:r>
          </a:p>
        </p:txBody>
      </p:sp>
      <p:sp>
        <p:nvSpPr>
          <p:cNvPr id="170009" name="Rectangle 25"/>
          <p:cNvSpPr>
            <a:spLocks noChangeArrowheads="1"/>
          </p:cNvSpPr>
          <p:nvPr/>
        </p:nvSpPr>
        <p:spPr bwMode="auto">
          <a:xfrm>
            <a:off x="1547813" y="2060575"/>
            <a:ext cx="1884362" cy="400050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smtClean="0"/>
              <a:t>Bilis Hepática</a:t>
            </a:r>
            <a:endParaRPr lang="es-MX" sz="2000" smtClean="0"/>
          </a:p>
        </p:txBody>
      </p:sp>
      <p:sp>
        <p:nvSpPr>
          <p:cNvPr id="170010" name="Text Box 26"/>
          <p:cNvSpPr txBox="1">
            <a:spLocks noChangeArrowheads="1"/>
          </p:cNvSpPr>
          <p:nvPr/>
        </p:nvSpPr>
        <p:spPr bwMode="auto">
          <a:xfrm>
            <a:off x="5272088" y="4941888"/>
            <a:ext cx="1595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Menos alcalina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pH 7-7.4</a:t>
            </a:r>
          </a:p>
        </p:txBody>
      </p:sp>
      <p:sp>
        <p:nvSpPr>
          <p:cNvPr id="170013" name="Text Box 29"/>
          <p:cNvSpPr txBox="1">
            <a:spLocks noChangeArrowheads="1"/>
          </p:cNvSpPr>
          <p:nvPr/>
        </p:nvSpPr>
        <p:spPr bwMode="auto">
          <a:xfrm>
            <a:off x="560388" y="773113"/>
            <a:ext cx="1077912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2786" name="Text Box 31"/>
          <p:cNvSpPr txBox="1">
            <a:spLocks noChangeArrowheads="1"/>
          </p:cNvSpPr>
          <p:nvPr/>
        </p:nvSpPr>
        <p:spPr bwMode="auto">
          <a:xfrm>
            <a:off x="7232650" y="901700"/>
            <a:ext cx="1516063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Composición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661192" y="4365625"/>
            <a:ext cx="11560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 smtClean="0">
                <a:latin typeface="Comic Sans MS" panose="030F0702030302020204" pitchFamily="66" charset="0"/>
              </a:rPr>
              <a:t>Glucosa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 err="1" smtClean="0">
                <a:latin typeface="Comic Sans MS" panose="030F0702030302020204" pitchFamily="66" charset="0"/>
              </a:rPr>
              <a:t>Glutation</a:t>
            </a:r>
            <a:r>
              <a:rPr lang="es-ES" sz="1600" dirty="0" smtClean="0">
                <a:latin typeface="Comic Sans MS" panose="030F0702030302020204" pitchFamily="66" charset="0"/>
              </a:rPr>
              <a:t> </a:t>
            </a:r>
            <a:endParaRPr lang="es-ES" sz="16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 dirty="0" smtClean="0">
                <a:latin typeface="Comic Sans MS" panose="030F0702030302020204" pitchFamily="66" charset="0"/>
              </a:rPr>
              <a:t>AA</a:t>
            </a:r>
            <a:endParaRPr lang="es-ES" sz="16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3" grpId="0" animBg="1"/>
      <p:bldP spid="169995" grpId="0" animBg="1"/>
      <p:bldP spid="169997" grpId="0" animBg="1"/>
      <p:bldP spid="169998" grpId="0" animBg="1"/>
      <p:bldP spid="170001" grpId="0"/>
      <p:bldP spid="170004" grpId="0"/>
      <p:bldP spid="169996" grpId="0" animBg="1"/>
      <p:bldP spid="170009" grpId="0" animBg="1"/>
      <p:bldP spid="170010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5"/>
          <p:cNvSpPr txBox="1">
            <a:spLocks noChangeArrowheads="1"/>
          </p:cNvSpPr>
          <p:nvPr/>
        </p:nvSpPr>
        <p:spPr bwMode="auto">
          <a:xfrm>
            <a:off x="1000665" y="766762"/>
            <a:ext cx="3077514" cy="2308324"/>
          </a:xfrm>
          <a:prstGeom prst="rect">
            <a:avLst/>
          </a:prstGeom>
          <a:solidFill>
            <a:srgbClr val="DFF1CB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 dirty="0">
                <a:latin typeface="Comic Sans MS" panose="030F0702030302020204" pitchFamily="66" charset="0"/>
              </a:rPr>
              <a:t>VESÍCULA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0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</a:pPr>
            <a:r>
              <a:rPr lang="es-ES" sz="1800" b="0" dirty="0">
                <a:latin typeface="Comic Sans MS" panose="030F0702030302020204" pitchFamily="66" charset="0"/>
              </a:rPr>
              <a:t>Saco donde se concentra  </a:t>
            </a: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  y almacena la bilis cuando  </a:t>
            </a: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   no fluye al intestino</a:t>
            </a: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</a:pPr>
            <a:endParaRPr lang="es-ES" sz="20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</a:pPr>
            <a:r>
              <a:rPr lang="es-ES" sz="1800" b="0" dirty="0">
                <a:latin typeface="Comic Sans MS" panose="030F0702030302020204" pitchFamily="66" charset="0"/>
              </a:rPr>
              <a:t>Durante la ingesta se   </a:t>
            </a: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Pct val="200000"/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   drena bilis al duodeno</a:t>
            </a:r>
          </a:p>
        </p:txBody>
      </p:sp>
      <p:sp>
        <p:nvSpPr>
          <p:cNvPr id="146464" name="Text Box 32"/>
          <p:cNvSpPr txBox="1">
            <a:spLocks noChangeArrowheads="1"/>
          </p:cNvSpPr>
          <p:nvPr/>
        </p:nvSpPr>
        <p:spPr bwMode="auto">
          <a:xfrm>
            <a:off x="7164388" y="620713"/>
            <a:ext cx="1322387" cy="369887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dirty="0"/>
              <a:t>II. BILIS</a:t>
            </a: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6069361" y="1149350"/>
            <a:ext cx="78105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3797" name="Text Box 36"/>
          <p:cNvSpPr txBox="1">
            <a:spLocks noChangeArrowheads="1"/>
          </p:cNvSpPr>
          <p:nvPr/>
        </p:nvSpPr>
        <p:spPr bwMode="auto">
          <a:xfrm>
            <a:off x="7008813" y="1096963"/>
            <a:ext cx="1517650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Composición</a:t>
            </a:r>
          </a:p>
        </p:txBody>
      </p:sp>
      <p:pic>
        <p:nvPicPr>
          <p:cNvPr id="33807" name="Picture 53" descr="liver_1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6" t="7742"/>
          <a:stretch>
            <a:fillRect/>
          </a:stretch>
        </p:blipFill>
        <p:spPr bwMode="auto">
          <a:xfrm>
            <a:off x="5169022" y="1895474"/>
            <a:ext cx="3087710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86" name="Rectangle 54"/>
          <p:cNvSpPr>
            <a:spLocks noChangeArrowheads="1"/>
          </p:cNvSpPr>
          <p:nvPr/>
        </p:nvSpPr>
        <p:spPr bwMode="auto">
          <a:xfrm>
            <a:off x="6704327" y="2140452"/>
            <a:ext cx="265044" cy="683160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87" name="Rectangle 55"/>
          <p:cNvSpPr>
            <a:spLocks noChangeArrowheads="1"/>
          </p:cNvSpPr>
          <p:nvPr/>
        </p:nvSpPr>
        <p:spPr bwMode="auto">
          <a:xfrm>
            <a:off x="6882652" y="2140452"/>
            <a:ext cx="708415" cy="392722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88" name="Rectangle 56"/>
          <p:cNvSpPr>
            <a:spLocks noChangeArrowheads="1"/>
          </p:cNvSpPr>
          <p:nvPr/>
        </p:nvSpPr>
        <p:spPr bwMode="auto">
          <a:xfrm>
            <a:off x="6882652" y="2435941"/>
            <a:ext cx="530090" cy="29043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11" name="Text Box 57"/>
          <p:cNvSpPr txBox="1">
            <a:spLocks noChangeArrowheads="1"/>
          </p:cNvSpPr>
          <p:nvPr/>
        </p:nvSpPr>
        <p:spPr bwMode="auto">
          <a:xfrm>
            <a:off x="6471039" y="2127825"/>
            <a:ext cx="1205526" cy="544255"/>
          </a:xfrm>
          <a:prstGeom prst="rect">
            <a:avLst/>
          </a:prstGeom>
          <a:solidFill>
            <a:srgbClr val="E1FF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Producción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de bilis</a:t>
            </a:r>
          </a:p>
        </p:txBody>
      </p:sp>
      <p:sp>
        <p:nvSpPr>
          <p:cNvPr id="146490" name="Rectangle 58"/>
          <p:cNvSpPr>
            <a:spLocks noChangeArrowheads="1"/>
          </p:cNvSpPr>
          <p:nvPr/>
        </p:nvSpPr>
        <p:spPr bwMode="auto">
          <a:xfrm>
            <a:off x="5285055" y="2922109"/>
            <a:ext cx="1065064" cy="29043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91" name="Rectangle 59"/>
          <p:cNvSpPr>
            <a:spLocks noChangeArrowheads="1"/>
          </p:cNvSpPr>
          <p:nvPr/>
        </p:nvSpPr>
        <p:spPr bwMode="auto">
          <a:xfrm>
            <a:off x="5170243" y="3116576"/>
            <a:ext cx="559404" cy="290438"/>
          </a:xfrm>
          <a:prstGeom prst="rect">
            <a:avLst/>
          </a:prstGeom>
          <a:solidFill>
            <a:srgbClr val="E1D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92" name="Rectangle 60"/>
          <p:cNvSpPr>
            <a:spLocks noChangeArrowheads="1"/>
          </p:cNvSpPr>
          <p:nvPr/>
        </p:nvSpPr>
        <p:spPr bwMode="auto">
          <a:xfrm>
            <a:off x="5017567" y="3408275"/>
            <a:ext cx="532532" cy="292964"/>
          </a:xfrm>
          <a:prstGeom prst="rect">
            <a:avLst/>
          </a:prstGeom>
          <a:solidFill>
            <a:srgbClr val="DACF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15" name="Text Box 61"/>
          <p:cNvSpPr txBox="1">
            <a:spLocks noChangeArrowheads="1"/>
          </p:cNvSpPr>
          <p:nvPr/>
        </p:nvSpPr>
        <p:spPr bwMode="auto">
          <a:xfrm>
            <a:off x="4669467" y="3413326"/>
            <a:ext cx="1041857" cy="616234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8A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Comic Sans MS" panose="030F0702030302020204" pitchFamily="66" charset="0"/>
              </a:rPr>
              <a:t>Vesícula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Comic Sans MS" panose="030F0702030302020204" pitchFamily="66" charset="0"/>
              </a:rPr>
              <a:t> biliar</a:t>
            </a:r>
          </a:p>
        </p:txBody>
      </p:sp>
      <p:sp>
        <p:nvSpPr>
          <p:cNvPr id="33816" name="Text Box 62"/>
          <p:cNvSpPr txBox="1">
            <a:spLocks noChangeArrowheads="1"/>
          </p:cNvSpPr>
          <p:nvPr/>
        </p:nvSpPr>
        <p:spPr bwMode="auto">
          <a:xfrm>
            <a:off x="5390096" y="2845079"/>
            <a:ext cx="1073615" cy="54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Conducto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hepático</a:t>
            </a:r>
          </a:p>
        </p:txBody>
      </p:sp>
      <p:sp>
        <p:nvSpPr>
          <p:cNvPr id="33817" name="Text Box 63"/>
          <p:cNvSpPr txBox="1">
            <a:spLocks noChangeArrowheads="1"/>
          </p:cNvSpPr>
          <p:nvPr/>
        </p:nvSpPr>
        <p:spPr bwMode="auto">
          <a:xfrm>
            <a:off x="6797153" y="3494144"/>
            <a:ext cx="793913" cy="32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Cístico</a:t>
            </a:r>
          </a:p>
        </p:txBody>
      </p:sp>
      <p:sp>
        <p:nvSpPr>
          <p:cNvPr id="146496" name="Line 64"/>
          <p:cNvSpPr>
            <a:spLocks noChangeShapeType="1"/>
          </p:cNvSpPr>
          <p:nvPr/>
        </p:nvSpPr>
        <p:spPr bwMode="auto">
          <a:xfrm flipH="1" flipV="1">
            <a:off x="6331798" y="3465100"/>
            <a:ext cx="498334" cy="56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19" name="Text Box 65"/>
          <p:cNvSpPr txBox="1">
            <a:spLocks noChangeArrowheads="1"/>
          </p:cNvSpPr>
          <p:nvPr/>
        </p:nvSpPr>
        <p:spPr bwMode="auto">
          <a:xfrm>
            <a:off x="6886316" y="3798473"/>
            <a:ext cx="967352" cy="32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6F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Colédoco</a:t>
            </a:r>
          </a:p>
        </p:txBody>
      </p:sp>
      <p:sp>
        <p:nvSpPr>
          <p:cNvPr id="146498" name="Line 66"/>
          <p:cNvSpPr>
            <a:spLocks noChangeShapeType="1"/>
          </p:cNvSpPr>
          <p:nvPr/>
        </p:nvSpPr>
        <p:spPr bwMode="auto">
          <a:xfrm flipH="1">
            <a:off x="6387983" y="3865399"/>
            <a:ext cx="4983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99" name="Rectangle 67"/>
          <p:cNvSpPr>
            <a:spLocks noChangeArrowheads="1"/>
          </p:cNvSpPr>
          <p:nvPr/>
        </p:nvSpPr>
        <p:spPr bwMode="auto">
          <a:xfrm>
            <a:off x="6056982" y="5433763"/>
            <a:ext cx="663223" cy="171737"/>
          </a:xfrm>
          <a:prstGeom prst="rect">
            <a:avLst/>
          </a:prstGeom>
          <a:solidFill>
            <a:srgbClr val="E1FF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146500" name="Freeform 68"/>
          <p:cNvSpPr>
            <a:spLocks/>
          </p:cNvSpPr>
          <p:nvPr/>
        </p:nvSpPr>
        <p:spPr bwMode="auto">
          <a:xfrm>
            <a:off x="6331798" y="2798356"/>
            <a:ext cx="288251" cy="861210"/>
          </a:xfrm>
          <a:custGeom>
            <a:avLst/>
            <a:gdLst>
              <a:gd name="T0" fmla="*/ 0 w 235"/>
              <a:gd name="T1" fmla="*/ 0 h 681"/>
              <a:gd name="T2" fmla="*/ 182 w 235"/>
              <a:gd name="T3" fmla="*/ 136 h 681"/>
              <a:gd name="T4" fmla="*/ 227 w 235"/>
              <a:gd name="T5" fmla="*/ 318 h 681"/>
              <a:gd name="T6" fmla="*/ 136 w 235"/>
              <a:gd name="T7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5" h="681">
                <a:moveTo>
                  <a:pt x="0" y="0"/>
                </a:moveTo>
                <a:cubicBezTo>
                  <a:pt x="72" y="41"/>
                  <a:pt x="144" y="83"/>
                  <a:pt x="182" y="136"/>
                </a:cubicBezTo>
                <a:cubicBezTo>
                  <a:pt x="220" y="189"/>
                  <a:pt x="235" y="227"/>
                  <a:pt x="227" y="318"/>
                </a:cubicBezTo>
                <a:cubicBezTo>
                  <a:pt x="219" y="409"/>
                  <a:pt x="151" y="621"/>
                  <a:pt x="136" y="681"/>
                </a:cubicBezTo>
              </a:path>
            </a:pathLst>
          </a:custGeom>
          <a:noFill/>
          <a:ln w="28575" cmpd="sng">
            <a:solidFill>
              <a:srgbClr val="669900"/>
            </a:solidFill>
            <a:round/>
            <a:headEnd/>
            <a:tailEnd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501" name="Freeform 69"/>
          <p:cNvSpPr>
            <a:spLocks/>
          </p:cNvSpPr>
          <p:nvPr/>
        </p:nvSpPr>
        <p:spPr bwMode="auto">
          <a:xfrm>
            <a:off x="6610279" y="2959991"/>
            <a:ext cx="553297" cy="181840"/>
          </a:xfrm>
          <a:custGeom>
            <a:avLst/>
            <a:gdLst>
              <a:gd name="T0" fmla="*/ 454 w 454"/>
              <a:gd name="T1" fmla="*/ 8 h 144"/>
              <a:gd name="T2" fmla="*/ 317 w 454"/>
              <a:gd name="T3" fmla="*/ 8 h 144"/>
              <a:gd name="T4" fmla="*/ 136 w 454"/>
              <a:gd name="T5" fmla="*/ 54 h 144"/>
              <a:gd name="T6" fmla="*/ 45 w 454"/>
              <a:gd name="T7" fmla="*/ 99 h 144"/>
              <a:gd name="T8" fmla="*/ 0 w 454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144">
                <a:moveTo>
                  <a:pt x="454" y="8"/>
                </a:moveTo>
                <a:cubicBezTo>
                  <a:pt x="412" y="4"/>
                  <a:pt x="370" y="0"/>
                  <a:pt x="317" y="8"/>
                </a:cubicBezTo>
                <a:cubicBezTo>
                  <a:pt x="264" y="16"/>
                  <a:pt x="181" y="39"/>
                  <a:pt x="136" y="54"/>
                </a:cubicBezTo>
                <a:cubicBezTo>
                  <a:pt x="91" y="69"/>
                  <a:pt x="68" y="84"/>
                  <a:pt x="45" y="99"/>
                </a:cubicBezTo>
                <a:cubicBezTo>
                  <a:pt x="22" y="114"/>
                  <a:pt x="7" y="137"/>
                  <a:pt x="0" y="144"/>
                </a:cubicBezTo>
              </a:path>
            </a:pathLst>
          </a:custGeom>
          <a:noFill/>
          <a:ln w="28575" cmpd="sng">
            <a:solidFill>
              <a:srgbClr val="669900"/>
            </a:solidFill>
            <a:round/>
            <a:headEnd/>
            <a:tailEnd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502" name="Freeform 70"/>
          <p:cNvSpPr>
            <a:spLocks/>
          </p:cNvSpPr>
          <p:nvPr/>
        </p:nvSpPr>
        <p:spPr bwMode="auto">
          <a:xfrm>
            <a:off x="6054540" y="3419641"/>
            <a:ext cx="388407" cy="411664"/>
          </a:xfrm>
          <a:custGeom>
            <a:avLst/>
            <a:gdLst>
              <a:gd name="T0" fmla="*/ 0 w 318"/>
              <a:gd name="T1" fmla="*/ 144 h 325"/>
              <a:gd name="T2" fmla="*/ 46 w 318"/>
              <a:gd name="T3" fmla="*/ 53 h 325"/>
              <a:gd name="T4" fmla="*/ 136 w 318"/>
              <a:gd name="T5" fmla="*/ 8 h 325"/>
              <a:gd name="T6" fmla="*/ 227 w 318"/>
              <a:gd name="T7" fmla="*/ 99 h 325"/>
              <a:gd name="T8" fmla="*/ 318 w 318"/>
              <a:gd name="T9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325">
                <a:moveTo>
                  <a:pt x="0" y="144"/>
                </a:moveTo>
                <a:cubicBezTo>
                  <a:pt x="11" y="110"/>
                  <a:pt x="23" y="76"/>
                  <a:pt x="46" y="53"/>
                </a:cubicBezTo>
                <a:cubicBezTo>
                  <a:pt x="69" y="30"/>
                  <a:pt x="106" y="0"/>
                  <a:pt x="136" y="8"/>
                </a:cubicBezTo>
                <a:cubicBezTo>
                  <a:pt x="166" y="16"/>
                  <a:pt x="197" y="46"/>
                  <a:pt x="227" y="99"/>
                </a:cubicBezTo>
                <a:cubicBezTo>
                  <a:pt x="257" y="152"/>
                  <a:pt x="303" y="287"/>
                  <a:pt x="318" y="325"/>
                </a:cubicBezTo>
              </a:path>
            </a:pathLst>
          </a:custGeom>
          <a:noFill/>
          <a:ln w="28575" cmpd="sng">
            <a:solidFill>
              <a:srgbClr val="669900"/>
            </a:solidFill>
            <a:round/>
            <a:headEnd/>
            <a:tailEnd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503" name="Freeform 71"/>
          <p:cNvSpPr>
            <a:spLocks/>
          </p:cNvSpPr>
          <p:nvPr/>
        </p:nvSpPr>
        <p:spPr bwMode="auto">
          <a:xfrm>
            <a:off x="5723539" y="3600217"/>
            <a:ext cx="776813" cy="1430721"/>
          </a:xfrm>
          <a:custGeom>
            <a:avLst/>
            <a:gdLst>
              <a:gd name="T0" fmla="*/ 635 w 635"/>
              <a:gd name="T1" fmla="*/ 0 h 1134"/>
              <a:gd name="T2" fmla="*/ 544 w 635"/>
              <a:gd name="T3" fmla="*/ 272 h 1134"/>
              <a:gd name="T4" fmla="*/ 454 w 635"/>
              <a:gd name="T5" fmla="*/ 635 h 1134"/>
              <a:gd name="T6" fmla="*/ 318 w 635"/>
              <a:gd name="T7" fmla="*/ 862 h 1134"/>
              <a:gd name="T8" fmla="*/ 136 w 635"/>
              <a:gd name="T9" fmla="*/ 1044 h 1134"/>
              <a:gd name="T10" fmla="*/ 0 w 635"/>
              <a:gd name="T11" fmla="*/ 1134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5" h="1134">
                <a:moveTo>
                  <a:pt x="635" y="0"/>
                </a:moveTo>
                <a:cubicBezTo>
                  <a:pt x="604" y="83"/>
                  <a:pt x="574" y="166"/>
                  <a:pt x="544" y="272"/>
                </a:cubicBezTo>
                <a:cubicBezTo>
                  <a:pt x="514" y="378"/>
                  <a:pt x="492" y="537"/>
                  <a:pt x="454" y="635"/>
                </a:cubicBezTo>
                <a:cubicBezTo>
                  <a:pt x="416" y="733"/>
                  <a:pt x="371" y="794"/>
                  <a:pt x="318" y="862"/>
                </a:cubicBezTo>
                <a:cubicBezTo>
                  <a:pt x="265" y="930"/>
                  <a:pt x="189" y="999"/>
                  <a:pt x="136" y="1044"/>
                </a:cubicBezTo>
                <a:cubicBezTo>
                  <a:pt x="83" y="1089"/>
                  <a:pt x="41" y="1111"/>
                  <a:pt x="0" y="1134"/>
                </a:cubicBezTo>
              </a:path>
            </a:pathLst>
          </a:custGeom>
          <a:noFill/>
          <a:ln w="38100" cmpd="sng">
            <a:solidFill>
              <a:srgbClr val="6699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9" name="Picture 28" descr="C:\Users\ximena\Desktop\pared vesicula bili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"/>
          <a:stretch>
            <a:fillRect/>
          </a:stretch>
        </p:blipFill>
        <p:spPr bwMode="auto">
          <a:xfrm>
            <a:off x="1001773" y="3294062"/>
            <a:ext cx="2663825" cy="321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1 Rectángulo"/>
          <p:cNvSpPr>
            <a:spLocks noChangeArrowheads="1"/>
          </p:cNvSpPr>
          <p:nvPr/>
        </p:nvSpPr>
        <p:spPr bwMode="auto">
          <a:xfrm>
            <a:off x="31750" y="6597650"/>
            <a:ext cx="5045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000">
                <a:latin typeface="Comic Sans MS" panose="030F0702030302020204" pitchFamily="66" charset="0"/>
              </a:rPr>
              <a:t>http://www.meddean.luc.edu/lumen/MedEd/Histo/frames/h_fram19.html</a:t>
            </a:r>
          </a:p>
        </p:txBody>
      </p:sp>
      <p:sp>
        <p:nvSpPr>
          <p:cNvPr id="33801" name="2 CuadroTexto"/>
          <p:cNvSpPr txBox="1">
            <a:spLocks noChangeArrowheads="1"/>
          </p:cNvSpPr>
          <p:nvPr/>
        </p:nvSpPr>
        <p:spPr bwMode="auto">
          <a:xfrm>
            <a:off x="2445782" y="3976785"/>
            <a:ext cx="542135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33802" name="30 CuadroTexto"/>
          <p:cNvSpPr txBox="1">
            <a:spLocks noChangeArrowheads="1"/>
          </p:cNvSpPr>
          <p:nvPr/>
        </p:nvSpPr>
        <p:spPr bwMode="auto">
          <a:xfrm>
            <a:off x="1932048" y="5359400"/>
            <a:ext cx="947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 dirty="0">
                <a:latin typeface="Comic Sans MS" panose="030F0702030302020204" pitchFamily="66" charset="0"/>
              </a:rPr>
              <a:t>M. liso</a:t>
            </a:r>
          </a:p>
        </p:txBody>
      </p:sp>
      <p:sp>
        <p:nvSpPr>
          <p:cNvPr id="33803" name="31 CuadroTexto"/>
          <p:cNvSpPr txBox="1">
            <a:spLocks noChangeArrowheads="1"/>
          </p:cNvSpPr>
          <p:nvPr/>
        </p:nvSpPr>
        <p:spPr bwMode="auto">
          <a:xfrm>
            <a:off x="1917167" y="4649886"/>
            <a:ext cx="822661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Epitelio</a:t>
            </a:r>
          </a:p>
        </p:txBody>
      </p:sp>
      <p:cxnSp>
        <p:nvCxnSpPr>
          <p:cNvPr id="33804" name="4 Conector recto"/>
          <p:cNvCxnSpPr>
            <a:cxnSpLocks noChangeShapeType="1"/>
          </p:cNvCxnSpPr>
          <p:nvPr/>
        </p:nvCxnSpPr>
        <p:spPr bwMode="auto">
          <a:xfrm flipV="1">
            <a:off x="2333686" y="4402137"/>
            <a:ext cx="250825" cy="31591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80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146502" grpId="0" animBg="1"/>
      <p:bldP spid="146503" grpId="0" animBg="1"/>
      <p:bldP spid="33801" grpId="0" animBg="1"/>
      <p:bldP spid="33802" grpId="0"/>
      <p:bldP spid="3380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img17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7" r="19542" b="22464"/>
          <a:stretch>
            <a:fillRect/>
          </a:stretch>
        </p:blipFill>
        <p:spPr>
          <a:xfrm>
            <a:off x="2455863" y="1916113"/>
            <a:ext cx="3575050" cy="3241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884863" y="475932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970588" y="1941513"/>
            <a:ext cx="2173287" cy="1938337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 dirty="0">
                <a:latin typeface="Comic Sans MS" panose="030F0702030302020204" pitchFamily="66" charset="0"/>
              </a:rPr>
              <a:t>Concentración y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 dirty="0">
                <a:latin typeface="Comic Sans MS" panose="030F0702030302020204" pitchFamily="66" charset="0"/>
              </a:rPr>
              <a:t>Almacenamiento</a:t>
            </a:r>
            <a:r>
              <a:rPr lang="es-MX" sz="1600" b="0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MX" sz="16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600" b="0" dirty="0">
                <a:latin typeface="Comic Sans MS" panose="030F0702030302020204" pitchFamily="66" charset="0"/>
              </a:rPr>
              <a:t>Absorción: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600" b="0" dirty="0">
                <a:latin typeface="Comic Sans MS" panose="030F0702030302020204" pitchFamily="66" charset="0"/>
              </a:rPr>
              <a:t>1. Activa </a:t>
            </a:r>
            <a:r>
              <a:rPr lang="es-MX" sz="1600" b="0" dirty="0" err="1">
                <a:latin typeface="Comic Sans MS" panose="030F0702030302020204" pitchFamily="66" charset="0"/>
              </a:rPr>
              <a:t>Na</a:t>
            </a:r>
            <a:r>
              <a:rPr lang="es-MX" sz="1600" b="0" baseline="30000" dirty="0">
                <a:latin typeface="Comic Sans MS" panose="030F0702030302020204" pitchFamily="66" charset="0"/>
              </a:rPr>
              <a:t>+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600" b="0" dirty="0">
                <a:latin typeface="Comic Sans MS" panose="030F0702030302020204" pitchFamily="66" charset="0"/>
              </a:rPr>
              <a:t>2. Pasiva Cl</a:t>
            </a:r>
            <a:r>
              <a:rPr lang="es-MX" sz="1600" b="0" baseline="30000" dirty="0">
                <a:latin typeface="Comic Sans MS" panose="030F0702030302020204" pitchFamily="66" charset="0"/>
              </a:rPr>
              <a:t>-</a:t>
            </a:r>
            <a:r>
              <a:rPr lang="es-MX" sz="1600" b="0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600" b="0" dirty="0">
                <a:latin typeface="Comic Sans MS" panose="030F0702030302020204" pitchFamily="66" charset="0"/>
              </a:rPr>
              <a:t>3. Sigue el agua </a:t>
            </a:r>
          </a:p>
        </p:txBody>
      </p:sp>
      <p:sp>
        <p:nvSpPr>
          <p:cNvPr id="34821" name="Rectangle 13"/>
          <p:cNvSpPr>
            <a:spLocks noChangeArrowheads="1"/>
          </p:cNvSpPr>
          <p:nvPr/>
        </p:nvSpPr>
        <p:spPr bwMode="auto">
          <a:xfrm>
            <a:off x="4716463" y="4687888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600">
              <a:latin typeface="Comic Sans MS" panose="030F0702030302020204" pitchFamily="66" charset="0"/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545138" y="4797425"/>
            <a:ext cx="2676525" cy="1262063"/>
          </a:xfrm>
          <a:prstGeom prst="rect">
            <a:avLst/>
          </a:prstGeom>
          <a:solidFill>
            <a:srgbClr val="BDF375"/>
          </a:solidFill>
          <a:ln w="28575">
            <a:solidFill>
              <a:srgbClr val="33CC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 </a:t>
            </a:r>
            <a:r>
              <a:rPr lang="es-MX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Vesicular</a:t>
            </a:r>
            <a:endParaRPr lang="es-MX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endParaRPr lang="es-ES" sz="800" dirty="0"/>
          </a:p>
          <a:p>
            <a:pPr eaLnBrk="1" hangingPunct="1">
              <a:defRPr/>
            </a:pPr>
            <a:r>
              <a:rPr lang="es-ES" sz="1600" b="0" dirty="0"/>
              <a:t>5 veces más concentrada</a:t>
            </a:r>
          </a:p>
          <a:p>
            <a:pPr eaLnBrk="1" hangingPunct="1">
              <a:defRPr/>
            </a:pPr>
            <a:r>
              <a:rPr lang="es-ES" sz="1600" b="0" dirty="0"/>
              <a:t>Menos alcalina, pH 7.4</a:t>
            </a:r>
          </a:p>
          <a:p>
            <a:pPr eaLnBrk="1" hangingPunct="1">
              <a:defRPr/>
            </a:pPr>
            <a:r>
              <a:rPr lang="es-ES" sz="1600" b="0" dirty="0"/>
              <a:t>que la hepática </a:t>
            </a:r>
            <a:endParaRPr lang="es-MX" sz="1600" b="0" dirty="0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95288" y="4984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4824" name="Rectangle 25"/>
          <p:cNvSpPr>
            <a:spLocks noChangeArrowheads="1"/>
          </p:cNvSpPr>
          <p:nvPr/>
        </p:nvSpPr>
        <p:spPr bwMode="auto">
          <a:xfrm>
            <a:off x="4352925" y="1033463"/>
            <a:ext cx="1492250" cy="4683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400" b="0">
              <a:latin typeface="Comic Sans MS" panose="030F0702030302020204" pitchFamily="66" charset="0"/>
            </a:endParaRP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3852233" y="1222375"/>
            <a:ext cx="1903085" cy="646331"/>
          </a:xfrm>
          <a:prstGeom prst="rect">
            <a:avLst/>
          </a:prstGeom>
          <a:solidFill>
            <a:srgbClr val="E7FFA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Bilis H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epática</a:t>
            </a:r>
            <a:r>
              <a:rPr lang="es-MX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s-MX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450 ml 12-24 h</a:t>
            </a:r>
            <a:r>
              <a:rPr lang="es-MX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  <a:endParaRPr lang="es-MX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668338" y="2432050"/>
            <a:ext cx="2053767" cy="1508105"/>
          </a:xfrm>
          <a:prstGeom prst="rect">
            <a:avLst/>
          </a:prstGeom>
          <a:solidFill>
            <a:srgbClr val="E9FFAB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Aumentan: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10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 smtClean="0">
                <a:latin typeface="Comic Sans MS" panose="030F0702030302020204" pitchFamily="66" charset="0"/>
              </a:rPr>
              <a:t>SB</a:t>
            </a:r>
            <a:endParaRPr lang="es-ES_tradnl" sz="16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latin typeface="Comic Sans MS" panose="030F0702030302020204" pitchFamily="66" charset="0"/>
              </a:rPr>
              <a:t>Pigmentos biliares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latin typeface="Comic Sans MS" panose="030F0702030302020204" pitchFamily="66" charset="0"/>
              </a:rPr>
              <a:t>Colesterol, lecitina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latin typeface="Comic Sans MS" panose="030F0702030302020204" pitchFamily="66" charset="0"/>
              </a:rPr>
              <a:t>Ca</a:t>
            </a:r>
            <a:r>
              <a:rPr lang="es-ES_tradnl" sz="1600" baseline="30000" dirty="0">
                <a:latin typeface="Comic Sans MS" panose="030F0702030302020204" pitchFamily="66" charset="0"/>
              </a:rPr>
              <a:t>++</a:t>
            </a:r>
            <a:r>
              <a:rPr lang="es-ES_tradnl" sz="1600" dirty="0">
                <a:latin typeface="Comic Sans MS" panose="030F0702030302020204" pitchFamily="66" charset="0"/>
              </a:rPr>
              <a:t> K</a:t>
            </a:r>
            <a:r>
              <a:rPr lang="es-ES_tradnl" sz="1600" baseline="30000" dirty="0">
                <a:latin typeface="Comic Sans MS" panose="030F0702030302020204" pitchFamily="66" charset="0"/>
              </a:rPr>
              <a:t>+</a:t>
            </a:r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684213" y="4365625"/>
            <a:ext cx="1982787" cy="1046440"/>
          </a:xfrm>
          <a:prstGeom prst="rect">
            <a:avLst/>
          </a:prstGeom>
          <a:solidFill>
            <a:srgbClr val="E9FFAB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Disminuyen</a:t>
            </a:r>
            <a:r>
              <a:rPr lang="es-ES_tradnl" sz="2000" dirty="0" smtClean="0">
                <a:latin typeface="Comic Sans MS" panose="030F0702030302020204" pitchFamily="66" charset="0"/>
              </a:rPr>
              <a:t>:</a:t>
            </a:r>
            <a:endParaRPr lang="es-ES_tradnl" sz="20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10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 err="1" smtClean="0">
                <a:latin typeface="Comic Sans MS" panose="030F0702030302020204" pitchFamily="66" charset="0"/>
              </a:rPr>
              <a:t>Na</a:t>
            </a:r>
            <a:r>
              <a:rPr lang="es-ES_tradnl" sz="1600" baseline="30000" dirty="0">
                <a:latin typeface="Comic Sans MS" panose="030F0702030302020204" pitchFamily="66" charset="0"/>
              </a:rPr>
              <a:t>+</a:t>
            </a:r>
            <a:r>
              <a:rPr lang="es-ES_tradnl" sz="1600" dirty="0">
                <a:latin typeface="Comic Sans MS" panose="030F0702030302020204" pitchFamily="66" charset="0"/>
              </a:rPr>
              <a:t>, Cl</a:t>
            </a:r>
            <a:r>
              <a:rPr lang="es-ES_tradnl" sz="1600" baseline="30000" dirty="0">
                <a:latin typeface="Comic Sans MS" panose="030F0702030302020204" pitchFamily="66" charset="0"/>
              </a:rPr>
              <a:t>-</a:t>
            </a:r>
            <a:r>
              <a:rPr lang="es-ES_tradnl" sz="1600" dirty="0">
                <a:latin typeface="Comic Sans MS" panose="030F0702030302020204" pitchFamily="66" charset="0"/>
              </a:rPr>
              <a:t>, HCO</a:t>
            </a:r>
            <a:r>
              <a:rPr lang="es-ES_tradnl" sz="1600" baseline="-25000" dirty="0">
                <a:latin typeface="Comic Sans MS" panose="030F0702030302020204" pitchFamily="66" charset="0"/>
              </a:rPr>
              <a:t>3</a:t>
            </a:r>
            <a:r>
              <a:rPr lang="es-ES_tradnl" sz="1600" baseline="30000" dirty="0">
                <a:latin typeface="Comic Sans MS" panose="030F0702030302020204" pitchFamily="66" charset="0"/>
              </a:rPr>
              <a:t>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 dirty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34829" name="Text Box 30"/>
          <p:cNvSpPr txBox="1">
            <a:spLocks noChangeArrowheads="1"/>
          </p:cNvSpPr>
          <p:nvPr/>
        </p:nvSpPr>
        <p:spPr bwMode="auto">
          <a:xfrm>
            <a:off x="6883400" y="1058863"/>
            <a:ext cx="1858201" cy="400110"/>
          </a:xfrm>
          <a:prstGeom prst="rect">
            <a:avLst/>
          </a:prstGeom>
          <a:solidFill>
            <a:srgbClr val="CFFF4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Bilis Vesicular</a:t>
            </a:r>
          </a:p>
        </p:txBody>
      </p:sp>
      <p:sp>
        <p:nvSpPr>
          <p:cNvPr id="18467" name="Oval 35"/>
          <p:cNvSpPr>
            <a:spLocks noChangeArrowheads="1"/>
          </p:cNvSpPr>
          <p:nvPr/>
        </p:nvSpPr>
        <p:spPr bwMode="auto">
          <a:xfrm>
            <a:off x="3924300" y="4508500"/>
            <a:ext cx="7207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3484563" y="5138738"/>
            <a:ext cx="1500187" cy="708025"/>
          </a:xfrm>
          <a:prstGeom prst="rect">
            <a:avLst/>
          </a:prstGeom>
          <a:solidFill>
            <a:srgbClr val="BDF37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Volumen: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¡</a:t>
            </a:r>
            <a:r>
              <a:rPr lang="es-ES" sz="2000">
                <a:latin typeface="Comic Sans MS" panose="030F0702030302020204" pitchFamily="66" charset="0"/>
              </a:rPr>
              <a:t>30-60</a:t>
            </a:r>
            <a:r>
              <a:rPr lang="es-ES" sz="2000" b="0">
                <a:latin typeface="Comic Sans MS" panose="030F0702030302020204" pitchFamily="66" charset="0"/>
              </a:rPr>
              <a:t> ml!!</a:t>
            </a:r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 flipH="1" flipV="1">
            <a:off x="4284663" y="4365625"/>
            <a:ext cx="142875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2484438" y="1916113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71" name="Oval 39"/>
          <p:cNvSpPr>
            <a:spLocks noChangeArrowheads="1"/>
          </p:cNvSpPr>
          <p:nvPr/>
        </p:nvSpPr>
        <p:spPr bwMode="auto">
          <a:xfrm>
            <a:off x="2484438" y="1844675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34" name="Text Box 40"/>
          <p:cNvSpPr txBox="1">
            <a:spLocks noChangeArrowheads="1"/>
          </p:cNvSpPr>
          <p:nvPr/>
        </p:nvSpPr>
        <p:spPr bwMode="auto">
          <a:xfrm>
            <a:off x="7113588" y="404813"/>
            <a:ext cx="1598612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2" name="Elipse 1"/>
          <p:cNvSpPr/>
          <p:nvPr/>
        </p:nvSpPr>
        <p:spPr bwMode="auto">
          <a:xfrm>
            <a:off x="3708400" y="3378200"/>
            <a:ext cx="203200" cy="50165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3606800" y="3644900"/>
            <a:ext cx="317500" cy="2540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lipse 3"/>
          <p:cNvSpPr/>
          <p:nvPr/>
        </p:nvSpPr>
        <p:spPr bwMode="auto">
          <a:xfrm>
            <a:off x="3563938" y="4473575"/>
            <a:ext cx="287337" cy="2270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4752975" y="3821113"/>
            <a:ext cx="611188" cy="11636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4645025" y="3821113"/>
            <a:ext cx="107950" cy="3286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4572000" y="4903788"/>
            <a:ext cx="180975" cy="2159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4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animBg="1"/>
      <p:bldP spid="18446" grpId="0" animBg="1"/>
      <p:bldP spid="18458" grpId="0" animBg="1"/>
      <p:bldP spid="18459" grpId="0" animBg="1"/>
      <p:bldP spid="18460" grpId="0" animBg="1"/>
      <p:bldP spid="1846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CONCENTRACION VESICULA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452438"/>
            <a:ext cx="6218237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2431669" y="3752850"/>
            <a:ext cx="667131" cy="406400"/>
          </a:xfrm>
          <a:prstGeom prst="rect">
            <a:avLst/>
          </a:prstGeom>
          <a:solidFill>
            <a:srgbClr val="E9FFAB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6705600" y="4973638"/>
            <a:ext cx="458788" cy="40640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205836" name="Oval 12"/>
          <p:cNvSpPr>
            <a:spLocks noChangeArrowheads="1"/>
          </p:cNvSpPr>
          <p:nvPr/>
        </p:nvSpPr>
        <p:spPr bwMode="auto">
          <a:xfrm>
            <a:off x="973138" y="4941888"/>
            <a:ext cx="1152525" cy="720725"/>
          </a:xfrm>
          <a:prstGeom prst="ellipse">
            <a:avLst/>
          </a:prstGeom>
          <a:noFill/>
          <a:ln w="38100">
            <a:solidFill>
              <a:srgbClr val="82B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46" name="Text Box 22"/>
          <p:cNvSpPr txBox="1">
            <a:spLocks noChangeArrowheads="1"/>
          </p:cNvSpPr>
          <p:nvPr/>
        </p:nvSpPr>
        <p:spPr bwMode="auto">
          <a:xfrm>
            <a:off x="6705600" y="2060575"/>
            <a:ext cx="458788" cy="40640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205847" name="Text Box 23"/>
          <p:cNvSpPr txBox="1">
            <a:spLocks noChangeArrowheads="1"/>
          </p:cNvSpPr>
          <p:nvPr/>
        </p:nvSpPr>
        <p:spPr bwMode="auto">
          <a:xfrm>
            <a:off x="6661150" y="3958431"/>
            <a:ext cx="503238" cy="40640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dirty="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205850" name="Rectangle 26"/>
          <p:cNvSpPr>
            <a:spLocks noChangeArrowheads="1"/>
          </p:cNvSpPr>
          <p:nvPr/>
        </p:nvSpPr>
        <p:spPr bwMode="auto">
          <a:xfrm>
            <a:off x="2916238" y="5300663"/>
            <a:ext cx="16557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44" name="Text Box 20"/>
          <p:cNvSpPr txBox="1">
            <a:spLocks noChangeArrowheads="1"/>
          </p:cNvSpPr>
          <p:nvPr/>
        </p:nvSpPr>
        <p:spPr bwMode="auto">
          <a:xfrm>
            <a:off x="2431669" y="5136575"/>
            <a:ext cx="14574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U. estrechas 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apretadas</a:t>
            </a:r>
          </a:p>
        </p:txBody>
      </p:sp>
      <p:sp>
        <p:nvSpPr>
          <p:cNvPr id="35851" name="Text Box 27"/>
          <p:cNvSpPr txBox="1">
            <a:spLocks noChangeArrowheads="1"/>
          </p:cNvSpPr>
          <p:nvPr/>
        </p:nvSpPr>
        <p:spPr bwMode="auto">
          <a:xfrm>
            <a:off x="3363358" y="572979"/>
            <a:ext cx="1394933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Epitelial </a:t>
            </a:r>
            <a:endParaRPr lang="es-ES_tradnl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vesícula</a:t>
            </a:r>
            <a:endParaRPr lang="es-ES_tradnl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5852" name="Rectangle 28"/>
          <p:cNvSpPr>
            <a:spLocks noChangeArrowheads="1"/>
          </p:cNvSpPr>
          <p:nvPr/>
        </p:nvSpPr>
        <p:spPr bwMode="auto">
          <a:xfrm>
            <a:off x="971550" y="836613"/>
            <a:ext cx="11525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37" name="Rectangle 13"/>
          <p:cNvSpPr>
            <a:spLocks noChangeArrowheads="1"/>
          </p:cNvSpPr>
          <p:nvPr/>
        </p:nvSpPr>
        <p:spPr bwMode="auto">
          <a:xfrm>
            <a:off x="442913" y="1089025"/>
            <a:ext cx="730250" cy="574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ES_tradnl" dirty="0"/>
              <a:t>LUZ</a:t>
            </a:r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7189788" y="946150"/>
            <a:ext cx="1734770" cy="369332"/>
          </a:xfrm>
          <a:prstGeom prst="rect">
            <a:avLst/>
          </a:prstGeom>
          <a:solidFill>
            <a:srgbClr val="CFFF4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 </a:t>
            </a: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Vesicular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5" name="Text Box 31"/>
          <p:cNvSpPr txBox="1">
            <a:spLocks noChangeArrowheads="1"/>
          </p:cNvSpPr>
          <p:nvPr/>
        </p:nvSpPr>
        <p:spPr bwMode="auto">
          <a:xfrm>
            <a:off x="7296150" y="269875"/>
            <a:ext cx="1598613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5724525" y="1125538"/>
            <a:ext cx="9350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7" name="Rectangle 15"/>
          <p:cNvSpPr>
            <a:spLocks noChangeArrowheads="1"/>
          </p:cNvSpPr>
          <p:nvPr/>
        </p:nvSpPr>
        <p:spPr bwMode="auto">
          <a:xfrm>
            <a:off x="5724525" y="981075"/>
            <a:ext cx="1008063" cy="504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solidFill>
                  <a:srgbClr val="CC0000"/>
                </a:solidFill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7261225" y="2066925"/>
            <a:ext cx="1328737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 Na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59" name="Text Box 35"/>
          <p:cNvSpPr txBox="1">
            <a:spLocks noChangeArrowheads="1"/>
          </p:cNvSpPr>
          <p:nvPr/>
        </p:nvSpPr>
        <p:spPr bwMode="auto">
          <a:xfrm>
            <a:off x="7235825" y="3956050"/>
            <a:ext cx="1247775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pasiva Cl</a:t>
            </a:r>
            <a:r>
              <a:rPr lang="es-ES_tradnl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5860" name="Text Box 36"/>
          <p:cNvSpPr txBox="1">
            <a:spLocks noChangeArrowheads="1"/>
          </p:cNvSpPr>
          <p:nvPr/>
        </p:nvSpPr>
        <p:spPr bwMode="auto">
          <a:xfrm>
            <a:off x="7226300" y="4973638"/>
            <a:ext cx="1666875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</a:t>
            </a:r>
          </a:p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osmótico agua</a:t>
            </a:r>
          </a:p>
        </p:txBody>
      </p:sp>
      <p:sp>
        <p:nvSpPr>
          <p:cNvPr id="205861" name="Oval 37"/>
          <p:cNvSpPr>
            <a:spLocks noChangeArrowheads="1"/>
          </p:cNvSpPr>
          <p:nvPr/>
        </p:nvSpPr>
        <p:spPr bwMode="auto">
          <a:xfrm>
            <a:off x="3851275" y="1989138"/>
            <a:ext cx="43338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2" name="Text Box 38"/>
          <p:cNvSpPr txBox="1">
            <a:spLocks noChangeArrowheads="1"/>
          </p:cNvSpPr>
          <p:nvPr/>
        </p:nvSpPr>
        <p:spPr bwMode="auto">
          <a:xfrm>
            <a:off x="3708400" y="1989138"/>
            <a:ext cx="649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AC</a:t>
            </a:r>
          </a:p>
        </p:txBody>
      </p:sp>
      <p:sp>
        <p:nvSpPr>
          <p:cNvPr id="205867" name="Oval 43"/>
          <p:cNvSpPr>
            <a:spLocks noChangeArrowheads="1"/>
          </p:cNvSpPr>
          <p:nvPr/>
        </p:nvSpPr>
        <p:spPr bwMode="auto">
          <a:xfrm>
            <a:off x="1692275" y="1916113"/>
            <a:ext cx="287338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1598613" y="1916113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70" name="Oval 46"/>
          <p:cNvSpPr>
            <a:spLocks noChangeArrowheads="1"/>
          </p:cNvSpPr>
          <p:nvPr/>
        </p:nvSpPr>
        <p:spPr bwMode="auto">
          <a:xfrm>
            <a:off x="6084888" y="1989138"/>
            <a:ext cx="4318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8" name="Text Box 44"/>
          <p:cNvSpPr txBox="1">
            <a:spLocks noChangeArrowheads="1"/>
          </p:cNvSpPr>
          <p:nvPr/>
        </p:nvSpPr>
        <p:spPr bwMode="auto">
          <a:xfrm>
            <a:off x="6011863" y="206057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71" name="Oval 47"/>
          <p:cNvSpPr>
            <a:spLocks noChangeArrowheads="1"/>
          </p:cNvSpPr>
          <p:nvPr/>
        </p:nvSpPr>
        <p:spPr bwMode="auto">
          <a:xfrm>
            <a:off x="6011863" y="2708275"/>
            <a:ext cx="3603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4" name="Text Box 40"/>
          <p:cNvSpPr txBox="1">
            <a:spLocks noChangeArrowheads="1"/>
          </p:cNvSpPr>
          <p:nvPr/>
        </p:nvSpPr>
        <p:spPr bwMode="auto">
          <a:xfrm>
            <a:off x="6011863" y="2708275"/>
            <a:ext cx="419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72" name="Oval 48"/>
          <p:cNvSpPr>
            <a:spLocks noChangeArrowheads="1"/>
          </p:cNvSpPr>
          <p:nvPr/>
        </p:nvSpPr>
        <p:spPr bwMode="auto">
          <a:xfrm>
            <a:off x="6011863" y="4076700"/>
            <a:ext cx="431800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5" name="Text Box 41"/>
          <p:cNvSpPr txBox="1">
            <a:spLocks noChangeArrowheads="1"/>
          </p:cNvSpPr>
          <p:nvPr/>
        </p:nvSpPr>
        <p:spPr bwMode="auto">
          <a:xfrm>
            <a:off x="5940425" y="4076700"/>
            <a:ext cx="474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5873" name="Oval 49"/>
          <p:cNvSpPr>
            <a:spLocks noChangeArrowheads="1"/>
          </p:cNvSpPr>
          <p:nvPr/>
        </p:nvSpPr>
        <p:spPr bwMode="auto">
          <a:xfrm>
            <a:off x="6156325" y="4941888"/>
            <a:ext cx="503238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66" name="Text Box 42"/>
          <p:cNvSpPr txBox="1">
            <a:spLocks noChangeArrowheads="1"/>
          </p:cNvSpPr>
          <p:nvPr/>
        </p:nvSpPr>
        <p:spPr bwMode="auto">
          <a:xfrm>
            <a:off x="6056313" y="4759325"/>
            <a:ext cx="636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b="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05876" name="Text Box 52"/>
          <p:cNvSpPr txBox="1">
            <a:spLocks noChangeArrowheads="1"/>
          </p:cNvSpPr>
          <p:nvPr/>
        </p:nvSpPr>
        <p:spPr bwMode="auto">
          <a:xfrm>
            <a:off x="6035675" y="5214938"/>
            <a:ext cx="598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" b="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77" name="Rectangle 53"/>
          <p:cNvSpPr>
            <a:spLocks noChangeArrowheads="1"/>
          </p:cNvSpPr>
          <p:nvPr/>
        </p:nvSpPr>
        <p:spPr bwMode="auto">
          <a:xfrm>
            <a:off x="3203575" y="1412875"/>
            <a:ext cx="12969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75" name="Text Box 51"/>
          <p:cNvSpPr txBox="1">
            <a:spLocks noChangeArrowheads="1"/>
          </p:cNvSpPr>
          <p:nvPr/>
        </p:nvSpPr>
        <p:spPr bwMode="auto">
          <a:xfrm>
            <a:off x="3098800" y="1341438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 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74" name="Text Box 50"/>
          <p:cNvSpPr txBox="1">
            <a:spLocks noChangeArrowheads="1"/>
          </p:cNvSpPr>
          <p:nvPr/>
        </p:nvSpPr>
        <p:spPr bwMode="auto">
          <a:xfrm>
            <a:off x="3960813" y="1376363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05878" name="Rectangle 54"/>
          <p:cNvSpPr>
            <a:spLocks noChangeArrowheads="1"/>
          </p:cNvSpPr>
          <p:nvPr/>
        </p:nvSpPr>
        <p:spPr bwMode="auto">
          <a:xfrm>
            <a:off x="3492500" y="2708275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79" name="Text Box 55"/>
          <p:cNvSpPr txBox="1">
            <a:spLocks noChangeArrowheads="1"/>
          </p:cNvSpPr>
          <p:nvPr/>
        </p:nvSpPr>
        <p:spPr bwMode="auto">
          <a:xfrm>
            <a:off x="3348038" y="2708275"/>
            <a:ext cx="433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80" name="Text Box 56"/>
          <p:cNvSpPr txBox="1">
            <a:spLocks noChangeArrowheads="1"/>
          </p:cNvSpPr>
          <p:nvPr/>
        </p:nvSpPr>
        <p:spPr bwMode="auto">
          <a:xfrm>
            <a:off x="4079875" y="2708275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b="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5881" name="Text Box 57"/>
          <p:cNvSpPr txBox="1">
            <a:spLocks noChangeArrowheads="1"/>
          </p:cNvSpPr>
          <p:nvPr/>
        </p:nvSpPr>
        <p:spPr bwMode="auto">
          <a:xfrm>
            <a:off x="3763963" y="273208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85" name="Rectangle 61"/>
          <p:cNvSpPr>
            <a:spLocks noChangeArrowheads="1"/>
          </p:cNvSpPr>
          <p:nvPr/>
        </p:nvSpPr>
        <p:spPr bwMode="auto">
          <a:xfrm>
            <a:off x="1116013" y="2708275"/>
            <a:ext cx="5032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86" name="Rectangle 62"/>
          <p:cNvSpPr>
            <a:spLocks noChangeArrowheads="1"/>
          </p:cNvSpPr>
          <p:nvPr/>
        </p:nvSpPr>
        <p:spPr bwMode="auto">
          <a:xfrm>
            <a:off x="1547813" y="278130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82" name="Text Box 58"/>
          <p:cNvSpPr txBox="1">
            <a:spLocks noChangeArrowheads="1"/>
          </p:cNvSpPr>
          <p:nvPr/>
        </p:nvSpPr>
        <p:spPr bwMode="auto">
          <a:xfrm>
            <a:off x="1314450" y="2636838"/>
            <a:ext cx="6111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+ H</a:t>
            </a:r>
            <a:r>
              <a:rPr lang="es-ES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5883" name="Text Box 59"/>
          <p:cNvSpPr txBox="1">
            <a:spLocks noChangeArrowheads="1"/>
          </p:cNvSpPr>
          <p:nvPr/>
        </p:nvSpPr>
        <p:spPr bwMode="auto">
          <a:xfrm>
            <a:off x="468313" y="2636838"/>
            <a:ext cx="838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b="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5887" name="Rectangle 63"/>
          <p:cNvSpPr>
            <a:spLocks noChangeArrowheads="1"/>
          </p:cNvSpPr>
          <p:nvPr/>
        </p:nvSpPr>
        <p:spPr bwMode="auto">
          <a:xfrm>
            <a:off x="1042988" y="3429000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88" name="Text Box 64"/>
          <p:cNvSpPr txBox="1">
            <a:spLocks noChangeArrowheads="1"/>
          </p:cNvSpPr>
          <p:nvPr/>
        </p:nvSpPr>
        <p:spPr bwMode="auto">
          <a:xfrm>
            <a:off x="1455738" y="3429000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+ H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05889" name="Text Box 65"/>
          <p:cNvSpPr txBox="1">
            <a:spLocks noChangeArrowheads="1"/>
          </p:cNvSpPr>
          <p:nvPr/>
        </p:nvSpPr>
        <p:spPr bwMode="auto">
          <a:xfrm>
            <a:off x="971550" y="3429000"/>
            <a:ext cx="501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s-E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91" name="Text Box 67"/>
          <p:cNvSpPr txBox="1">
            <a:spLocks noChangeArrowheads="1"/>
          </p:cNvSpPr>
          <p:nvPr/>
        </p:nvSpPr>
        <p:spPr bwMode="auto">
          <a:xfrm>
            <a:off x="290513" y="191295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5849" name="Text Box 25"/>
          <p:cNvSpPr txBox="1">
            <a:spLocks noChangeArrowheads="1"/>
          </p:cNvSpPr>
          <p:nvPr/>
        </p:nvSpPr>
        <p:spPr bwMode="auto">
          <a:xfrm>
            <a:off x="379413" y="5821363"/>
            <a:ext cx="3328987" cy="830997"/>
          </a:xfrm>
          <a:prstGeom prst="rect">
            <a:avLst/>
          </a:prstGeom>
          <a:solidFill>
            <a:srgbClr val="BDF37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Bilis 5-10 veces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&gt;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concentrada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&lt;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agua, </a:t>
            </a:r>
            <a:r>
              <a:rPr lang="es-ES_tradnl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Cl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,HCO</a:t>
            </a:r>
            <a:r>
              <a:rPr lang="es-ES_tradnl" sz="1800" b="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</a:p>
        </p:txBody>
      </p:sp>
      <p:sp>
        <p:nvSpPr>
          <p:cNvPr id="3589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1617638" y="1473201"/>
            <a:ext cx="458787" cy="406400"/>
          </a:xfrm>
          <a:prstGeom prst="rect">
            <a:avLst/>
          </a:prstGeom>
          <a:solidFill>
            <a:srgbClr val="E9FFAB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dirty="0">
                <a:latin typeface="Comic Sans MS" panose="030F0702030302020204" pitchFamily="66" charset="0"/>
              </a:rPr>
              <a:t>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4" grpId="0" animBg="1"/>
      <p:bldP spid="205835" grpId="0" animBg="1"/>
      <p:bldP spid="205836" grpId="0" animBg="1"/>
      <p:bldP spid="205846" grpId="0" animBg="1"/>
      <p:bldP spid="205847" grpId="0" animBg="1"/>
      <p:bldP spid="205844" grpId="0"/>
      <p:bldP spid="205857" grpId="0" animBg="1"/>
      <p:bldP spid="205859" grpId="0" animBg="1"/>
      <p:bldP spid="205860" grpId="0" animBg="1"/>
      <p:bldP spid="205862" grpId="0"/>
      <p:bldP spid="205863" grpId="0"/>
      <p:bldP spid="205868" grpId="0"/>
      <p:bldP spid="205865" grpId="0"/>
      <p:bldP spid="205866" grpId="0"/>
      <p:bldP spid="205876" grpId="0"/>
      <p:bldP spid="205875" grpId="0"/>
      <p:bldP spid="205874" grpId="0"/>
      <p:bldP spid="205879" grpId="0"/>
      <p:bldP spid="205880" grpId="0"/>
      <p:bldP spid="205881" grpId="0"/>
      <p:bldP spid="205882" grpId="0"/>
      <p:bldP spid="205883" grpId="0"/>
      <p:bldP spid="205888" grpId="0"/>
      <p:bldP spid="205889" grpId="0"/>
      <p:bldP spid="205849" grpId="0" animBg="1"/>
      <p:bldP spid="2058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bilis concentrada isotonica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" r="9903" b="35165"/>
          <a:stretch>
            <a:fillRect/>
          </a:stretch>
        </p:blipFill>
        <p:spPr bwMode="auto">
          <a:xfrm>
            <a:off x="3708400" y="1701800"/>
            <a:ext cx="4248150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1068388" y="1439863"/>
            <a:ext cx="2390775" cy="646112"/>
          </a:xfrm>
          <a:prstGeom prst="rect">
            <a:avLst/>
          </a:prstGeom>
          <a:solidFill>
            <a:srgbClr val="CFFF4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CONCENTRACIÓN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541338" y="587375"/>
            <a:ext cx="8128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1014413" y="2255838"/>
            <a:ext cx="2592387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pesar del aumento de concentración, </a:t>
            </a: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bilis es </a:t>
            </a:r>
            <a:r>
              <a:rPr lang="es-ES_tradnl" sz="20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isoosmolar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el plasma</a:t>
            </a:r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947738" y="3643313"/>
            <a:ext cx="2808287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SB, colesterol y lecitina están en MICELAS</a:t>
            </a:r>
          </a:p>
          <a:p>
            <a:pPr eaLnBrk="1" hangingPunct="1">
              <a:defRPr/>
            </a:pPr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Hay </a:t>
            </a:r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menos</a:t>
            </a: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partículas </a:t>
            </a:r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osmóticamente</a:t>
            </a: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activas</a:t>
            </a:r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7445375" y="392113"/>
            <a:ext cx="1200150" cy="338137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36872" name="Text Box 20"/>
          <p:cNvSpPr txBox="1">
            <a:spLocks noChangeArrowheads="1"/>
          </p:cNvSpPr>
          <p:nvPr/>
        </p:nvSpPr>
        <p:spPr bwMode="auto">
          <a:xfrm>
            <a:off x="7091363" y="854075"/>
            <a:ext cx="1598612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Producción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   Composición</a:t>
            </a:r>
          </a:p>
        </p:txBody>
      </p:sp>
      <p:sp>
        <p:nvSpPr>
          <p:cNvPr id="209944" name="Rectangle 24"/>
          <p:cNvSpPr>
            <a:spLocks noChangeArrowheads="1"/>
          </p:cNvSpPr>
          <p:nvPr/>
        </p:nvSpPr>
        <p:spPr bwMode="auto">
          <a:xfrm>
            <a:off x="7019925" y="28527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9946" name="Rectangle 26"/>
          <p:cNvSpPr>
            <a:spLocks noChangeArrowheads="1"/>
          </p:cNvSpPr>
          <p:nvPr/>
        </p:nvSpPr>
        <p:spPr bwMode="auto">
          <a:xfrm>
            <a:off x="4500563" y="5013325"/>
            <a:ext cx="11509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9948" name="Rectangle 28"/>
          <p:cNvSpPr>
            <a:spLocks noChangeArrowheads="1"/>
          </p:cNvSpPr>
          <p:nvPr/>
        </p:nvSpPr>
        <p:spPr bwMode="auto">
          <a:xfrm>
            <a:off x="7091363" y="501332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9947" name="Text Box 27"/>
          <p:cNvSpPr txBox="1">
            <a:spLocks noChangeArrowheads="1"/>
          </p:cNvSpPr>
          <p:nvPr/>
        </p:nvSpPr>
        <p:spPr bwMode="auto">
          <a:xfrm>
            <a:off x="6905625" y="4365625"/>
            <a:ext cx="904875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300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mOs/L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4546605" y="2003425"/>
            <a:ext cx="1279517" cy="707886"/>
          </a:xfrm>
          <a:prstGeom prst="rect">
            <a:avLst/>
          </a:prstGeom>
          <a:solidFill>
            <a:srgbClr val="CFFF4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/>
              <a:t>Bilis </a:t>
            </a:r>
          </a:p>
          <a:p>
            <a:pPr algn="ctr" eaLnBrk="1" hangingPunct="1">
              <a:defRPr/>
            </a:pPr>
            <a:r>
              <a:rPr lang="es-ES" sz="2000" b="0" dirty="0" smtClean="0"/>
              <a:t>Vesicular</a:t>
            </a:r>
            <a:endParaRPr lang="es-ES" sz="2000" b="0" dirty="0"/>
          </a:p>
        </p:txBody>
      </p:sp>
      <p:sp>
        <p:nvSpPr>
          <p:cNvPr id="3687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  <p:sp>
        <p:nvSpPr>
          <p:cNvPr id="2" name="Elipse 1"/>
          <p:cNvSpPr/>
          <p:nvPr/>
        </p:nvSpPr>
        <p:spPr bwMode="auto">
          <a:xfrm>
            <a:off x="4859338" y="2852738"/>
            <a:ext cx="1057275" cy="57626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4003675" y="3213100"/>
            <a:ext cx="2439988" cy="174307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lipse 4"/>
          <p:cNvSpPr/>
          <p:nvPr/>
        </p:nvSpPr>
        <p:spPr bwMode="auto">
          <a:xfrm>
            <a:off x="6045200" y="4149725"/>
            <a:ext cx="542925" cy="71913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>
            <a:spLocks noChangeArrowheads="1"/>
          </p:cNvSpPr>
          <p:nvPr/>
        </p:nvSpPr>
        <p:spPr bwMode="auto">
          <a:xfrm>
            <a:off x="4168775" y="3760788"/>
            <a:ext cx="2000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Nº partículas/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unidad de volumen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CONSTANTE</a:t>
            </a:r>
          </a:p>
        </p:txBody>
      </p:sp>
      <p:sp>
        <p:nvSpPr>
          <p:cNvPr id="209945" name="Text Box 25"/>
          <p:cNvSpPr txBox="1">
            <a:spLocks noChangeArrowheads="1"/>
          </p:cNvSpPr>
          <p:nvPr/>
        </p:nvSpPr>
        <p:spPr bwMode="auto">
          <a:xfrm>
            <a:off x="4500563" y="4832350"/>
            <a:ext cx="1428750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dirty="0">
                <a:latin typeface="Comic Sans MS" panose="030F0702030302020204" pitchFamily="66" charset="0"/>
              </a:rPr>
              <a:t>300 </a:t>
            </a:r>
            <a:r>
              <a:rPr lang="es-ES_tradnl" sz="1800" dirty="0" err="1">
                <a:latin typeface="Comic Sans MS" panose="030F0702030302020204" pitchFamily="66" charset="0"/>
              </a:rPr>
              <a:t>mOs</a:t>
            </a:r>
            <a:r>
              <a:rPr lang="es-ES_tradnl" sz="1800" dirty="0">
                <a:latin typeface="Comic Sans MS" panose="030F0702030302020204" pitchFamily="66" charset="0"/>
              </a:rPr>
              <a:t>/L</a:t>
            </a:r>
          </a:p>
        </p:txBody>
      </p:sp>
      <p:sp>
        <p:nvSpPr>
          <p:cNvPr id="209931" name="Oval 11"/>
          <p:cNvSpPr>
            <a:spLocks noChangeArrowheads="1"/>
          </p:cNvSpPr>
          <p:nvPr/>
        </p:nvSpPr>
        <p:spPr bwMode="auto">
          <a:xfrm>
            <a:off x="4071938" y="3546475"/>
            <a:ext cx="2228850" cy="1104900"/>
          </a:xfrm>
          <a:prstGeom prst="ellipse">
            <a:avLst/>
          </a:prstGeom>
          <a:noFill/>
          <a:ln w="28575">
            <a:solidFill>
              <a:srgbClr val="6699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D2FF53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7810500" y="3536950"/>
            <a:ext cx="1008063" cy="504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SANGRE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6" grpId="0"/>
      <p:bldP spid="209937" grpId="0"/>
      <p:bldP spid="209947" grpId="0" animBg="1"/>
      <p:bldP spid="4" grpId="0"/>
      <p:bldP spid="209945" grpId="0" animBg="1"/>
      <p:bldP spid="2099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4500563" y="2513013"/>
            <a:ext cx="37655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 aumenta el colesterol aumenta </a:t>
            </a:r>
          </a:p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posibilidad de precipitación y </a:t>
            </a:r>
          </a:p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formación de CÁLCULOS </a:t>
            </a:r>
          </a:p>
        </p:txBody>
      </p:sp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4859338" y="3860800"/>
            <a:ext cx="3084512" cy="944563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“No saltarse el desayuno”</a:t>
            </a:r>
          </a:p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para drenar bilis y no </a:t>
            </a:r>
          </a:p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acumular colesterol </a:t>
            </a:r>
          </a:p>
        </p:txBody>
      </p:sp>
      <p:sp>
        <p:nvSpPr>
          <p:cNvPr id="222221" name="Text Box 13"/>
          <p:cNvSpPr txBox="1">
            <a:spLocks noChangeArrowheads="1"/>
          </p:cNvSpPr>
          <p:nvPr/>
        </p:nvSpPr>
        <p:spPr bwMode="auto">
          <a:xfrm>
            <a:off x="7943850" y="4076700"/>
            <a:ext cx="373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7893" name="Text Box 15"/>
          <p:cNvSpPr txBox="1">
            <a:spLocks noChangeArrowheads="1"/>
          </p:cNvSpPr>
          <p:nvPr/>
        </p:nvSpPr>
        <p:spPr bwMode="auto">
          <a:xfrm>
            <a:off x="7234238" y="549275"/>
            <a:ext cx="1444625" cy="400050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smtClean="0">
                <a:latin typeface="Comic Sans MS" panose="030F0702030302020204" pitchFamily="66" charset="0"/>
              </a:rPr>
              <a:t>II. BILIS</a:t>
            </a:r>
          </a:p>
        </p:txBody>
      </p:sp>
      <p:sp>
        <p:nvSpPr>
          <p:cNvPr id="37894" name="Text Box 19"/>
          <p:cNvSpPr txBox="1">
            <a:spLocks noChangeArrowheads="1"/>
          </p:cNvSpPr>
          <p:nvPr/>
        </p:nvSpPr>
        <p:spPr bwMode="auto">
          <a:xfrm>
            <a:off x="757238" y="2513013"/>
            <a:ext cx="3743325" cy="830262"/>
          </a:xfrm>
          <a:prstGeom prst="rect">
            <a:avLst/>
          </a:prstGeom>
          <a:solidFill>
            <a:srgbClr val="BDF375"/>
          </a:solidFill>
          <a:ln w="28575">
            <a:solidFill>
              <a:srgbClr val="33CC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5 veces más concentrada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&lt; agua, Na</a:t>
            </a:r>
            <a:r>
              <a:rPr lang="es-ES" sz="2400" b="0" baseline="30000">
                <a:latin typeface="Comic Sans MS" panose="030F0702030302020204" pitchFamily="66" charset="0"/>
              </a:rPr>
              <a:t>+</a:t>
            </a:r>
            <a:r>
              <a:rPr lang="es-ES" sz="2400" b="0">
                <a:latin typeface="Comic Sans MS" panose="030F0702030302020204" pitchFamily="66" charset="0"/>
              </a:rPr>
              <a:t>,  Cl</a:t>
            </a:r>
            <a:r>
              <a:rPr lang="es-ES" sz="2400" b="0" baseline="30000">
                <a:latin typeface="Comic Sans MS" panose="030F0702030302020204" pitchFamily="66" charset="0"/>
              </a:rPr>
              <a:t>-</a:t>
            </a:r>
            <a:r>
              <a:rPr lang="es-ES" sz="2400" b="0">
                <a:latin typeface="Comic Sans MS" panose="030F0702030302020204" pitchFamily="66" charset="0"/>
              </a:rPr>
              <a:t>, HCO</a:t>
            </a:r>
            <a:r>
              <a:rPr lang="es-ES" sz="2400" b="0" baseline="-25000">
                <a:latin typeface="Comic Sans MS" panose="030F0702030302020204" pitchFamily="66" charset="0"/>
              </a:rPr>
              <a:t>3</a:t>
            </a:r>
            <a:r>
              <a:rPr lang="es-ES" sz="2400" b="0" baseline="30000">
                <a:latin typeface="Comic Sans MS" panose="030F0702030302020204" pitchFamily="66" charset="0"/>
              </a:rPr>
              <a:t>-</a:t>
            </a:r>
          </a:p>
        </p:txBody>
      </p:sp>
      <p:sp>
        <p:nvSpPr>
          <p:cNvPr id="37895" name="Text Box 20"/>
          <p:cNvSpPr txBox="1">
            <a:spLocks noChangeArrowheads="1"/>
          </p:cNvSpPr>
          <p:nvPr/>
        </p:nvSpPr>
        <p:spPr bwMode="auto">
          <a:xfrm>
            <a:off x="1160463" y="3625850"/>
            <a:ext cx="2624137" cy="706438"/>
          </a:xfrm>
          <a:prstGeom prst="rect">
            <a:avLst/>
          </a:prstGeom>
          <a:noFill/>
          <a:ln w="28575">
            <a:solidFill>
              <a:srgbClr val="7FA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MENOS ALCALINA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pH 7.0-7.4</a:t>
            </a:r>
          </a:p>
        </p:txBody>
      </p:sp>
      <p:sp>
        <p:nvSpPr>
          <p:cNvPr id="37896" name="Rectangle 21"/>
          <p:cNvSpPr>
            <a:spLocks noChangeArrowheads="1"/>
          </p:cNvSpPr>
          <p:nvPr/>
        </p:nvSpPr>
        <p:spPr bwMode="auto">
          <a:xfrm>
            <a:off x="7315200" y="1052513"/>
            <a:ext cx="1363663" cy="708025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Vesicular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89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222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8" grpId="0"/>
      <p:bldP spid="2222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7223125" y="404813"/>
            <a:ext cx="1444625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/>
              <a:t>II. BILIS</a:t>
            </a:r>
          </a:p>
        </p:txBody>
      </p:sp>
      <p:sp>
        <p:nvSpPr>
          <p:cNvPr id="38915" name="Text Box 13"/>
          <p:cNvSpPr txBox="1">
            <a:spLocks noChangeArrowheads="1"/>
          </p:cNvSpPr>
          <p:nvPr/>
        </p:nvSpPr>
        <p:spPr bwMode="auto">
          <a:xfrm>
            <a:off x="6853238" y="920750"/>
            <a:ext cx="1814512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dirty="0" smtClean="0">
                <a:latin typeface="Comic Sans MS" panose="030F0702030302020204" pitchFamily="66" charset="0"/>
              </a:rPr>
              <a:t>3. Motilidad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dirty="0" smtClean="0"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219150" name="Text Box 14"/>
          <p:cNvSpPr txBox="1">
            <a:spLocks noChangeArrowheads="1"/>
          </p:cNvSpPr>
          <p:nvPr/>
        </p:nvSpPr>
        <p:spPr bwMode="auto">
          <a:xfrm>
            <a:off x="2735263" y="2106613"/>
            <a:ext cx="3816350" cy="32004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REPOSO AYUNO</a:t>
            </a:r>
          </a:p>
          <a:p>
            <a:pPr eaLnBrk="1" hangingPunct="1">
              <a:buClr>
                <a:srgbClr val="CC0000"/>
              </a:buClr>
              <a:buSzPct val="200000"/>
              <a:buFontTx/>
              <a:buChar char="•"/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CC0000"/>
              </a:buClr>
              <a:buSzPct val="200000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receptora</a:t>
            </a:r>
          </a:p>
          <a:p>
            <a:pPr eaLnBrk="1" hangingPunct="1">
              <a:buClr>
                <a:srgbClr val="CC0000"/>
              </a:buClr>
              <a:buSzPct val="200000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VIP, NO</a:t>
            </a:r>
          </a:p>
          <a:p>
            <a:pPr eaLnBrk="1" hangingPunct="1">
              <a:buClr>
                <a:srgbClr val="CC0000"/>
              </a:buClr>
              <a:buSzPct val="200000"/>
              <a:buFontTx/>
              <a:buChar char="•"/>
              <a:defRPr/>
            </a:pPr>
            <a:endParaRPr lang="es-ES_tradnl" b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INGESTA</a:t>
            </a:r>
          </a:p>
          <a:p>
            <a:pPr eaLnBrk="1" hangingPunct="1">
              <a:buClr>
                <a:srgbClr val="CC0000"/>
              </a:buClr>
              <a:buSzPct val="200000"/>
              <a:buFontTx/>
              <a:buChar char="•"/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vesícula</a:t>
            </a:r>
          </a:p>
          <a:p>
            <a:pPr eaLnBrk="1" hangingPunct="1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  <a:p>
            <a:pPr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Relajación E. </a:t>
            </a:r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Oddi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VIP, NO</a:t>
            </a:r>
          </a:p>
        </p:txBody>
      </p:sp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1042988" y="12271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9154" name="Text Box 18"/>
          <p:cNvSpPr txBox="1">
            <a:spLocks noChangeArrowheads="1"/>
          </p:cNvSpPr>
          <p:nvPr/>
        </p:nvSpPr>
        <p:spPr bwMode="auto">
          <a:xfrm>
            <a:off x="1355725" y="12271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748947" y="2106613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0" dirty="0" smtClean="0"/>
              <a:t>Como en EEI y </a:t>
            </a:r>
            <a:r>
              <a:rPr lang="es-VE" b="0" i="1" dirty="0" err="1" smtClean="0"/>
              <a:t>fundus</a:t>
            </a:r>
            <a:r>
              <a:rPr lang="es-VE" b="0" i="1" dirty="0" smtClean="0"/>
              <a:t> </a:t>
            </a:r>
            <a:r>
              <a:rPr lang="es-VE" b="0" dirty="0" smtClean="0"/>
              <a:t> gástrico</a:t>
            </a:r>
            <a:endParaRPr lang="es-VE" b="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LLENADO VESICULAR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7" r="8266" b="12303"/>
          <a:stretch>
            <a:fillRect/>
          </a:stretch>
        </p:blipFill>
        <p:spPr bwMode="auto">
          <a:xfrm>
            <a:off x="1690688" y="1341438"/>
            <a:ext cx="5834062" cy="48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5292725" y="2205038"/>
            <a:ext cx="124618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REPOSO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Llenado</a:t>
            </a:r>
          </a:p>
        </p:txBody>
      </p:sp>
      <p:sp>
        <p:nvSpPr>
          <p:cNvPr id="201735" name="Oval 7"/>
          <p:cNvSpPr>
            <a:spLocks noChangeArrowheads="1"/>
          </p:cNvSpPr>
          <p:nvPr/>
        </p:nvSpPr>
        <p:spPr bwMode="auto">
          <a:xfrm>
            <a:off x="4500563" y="4941888"/>
            <a:ext cx="433387" cy="2159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736" name="Oval 8"/>
          <p:cNvSpPr>
            <a:spLocks noChangeArrowheads="1"/>
          </p:cNvSpPr>
          <p:nvPr/>
        </p:nvSpPr>
        <p:spPr bwMode="auto">
          <a:xfrm>
            <a:off x="4932363" y="5013325"/>
            <a:ext cx="360362" cy="2159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741" name="Rectangle 13"/>
          <p:cNvSpPr>
            <a:spLocks noChangeArrowheads="1"/>
          </p:cNvSpPr>
          <p:nvPr/>
        </p:nvSpPr>
        <p:spPr bwMode="auto">
          <a:xfrm>
            <a:off x="2051050" y="3789363"/>
            <a:ext cx="1944688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740" name="Text Box 12"/>
          <p:cNvSpPr txBox="1">
            <a:spLocks noChangeArrowheads="1"/>
          </p:cNvSpPr>
          <p:nvPr/>
        </p:nvSpPr>
        <p:spPr bwMode="auto">
          <a:xfrm>
            <a:off x="1922463" y="3705225"/>
            <a:ext cx="2200275" cy="1139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dirty="0" smtClean="0"/>
              <a:t>Relajación Receptiva</a:t>
            </a:r>
          </a:p>
          <a:p>
            <a:pPr eaLnBrk="1" hangingPunct="1">
              <a:defRPr/>
            </a:pPr>
            <a:r>
              <a:rPr lang="es-ES_tradnl" sz="1600" dirty="0" smtClean="0"/>
              <a:t>durante el llenado </a:t>
            </a:r>
          </a:p>
          <a:p>
            <a:pPr eaLnBrk="1" hangingPunct="1">
              <a:defRPr/>
            </a:pPr>
            <a:r>
              <a:rPr lang="es-ES_tradnl" sz="1600" dirty="0" smtClean="0"/>
              <a:t>vesicular</a:t>
            </a:r>
          </a:p>
          <a:p>
            <a:pPr eaLnBrk="1" hangingPunct="1">
              <a:defRPr/>
            </a:pPr>
            <a:r>
              <a:rPr lang="es-ES_tradnl" sz="1600" dirty="0" smtClean="0"/>
              <a:t>     </a:t>
            </a:r>
            <a:r>
              <a:rPr lang="es-ES_tradnl" sz="2000" b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VIP, NO</a:t>
            </a:r>
          </a:p>
        </p:txBody>
      </p:sp>
      <p:sp>
        <p:nvSpPr>
          <p:cNvPr id="201744" name="Text Box 16"/>
          <p:cNvSpPr txBox="1">
            <a:spLocks noChangeArrowheads="1"/>
          </p:cNvSpPr>
          <p:nvPr/>
        </p:nvSpPr>
        <p:spPr bwMode="auto">
          <a:xfrm>
            <a:off x="3686175" y="836613"/>
            <a:ext cx="2470150" cy="5810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Presión secreción</a:t>
            </a:r>
          </a:p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hepática 25-30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mmHg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746" name="Rectangle 18"/>
          <p:cNvSpPr>
            <a:spLocks noChangeArrowheads="1"/>
          </p:cNvSpPr>
          <p:nvPr/>
        </p:nvSpPr>
        <p:spPr bwMode="auto">
          <a:xfrm>
            <a:off x="5580063" y="4437063"/>
            <a:ext cx="194468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5507038" y="4149725"/>
            <a:ext cx="1836737" cy="3651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ODDI CERRADO</a:t>
            </a:r>
          </a:p>
        </p:txBody>
      </p:sp>
      <p:sp>
        <p:nvSpPr>
          <p:cNvPr id="201745" name="Text Box 17"/>
          <p:cNvSpPr txBox="1">
            <a:spLocks noChangeArrowheads="1"/>
          </p:cNvSpPr>
          <p:nvPr/>
        </p:nvSpPr>
        <p:spPr bwMode="auto">
          <a:xfrm>
            <a:off x="5651500" y="4581525"/>
            <a:ext cx="13890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11-30 mmHg</a:t>
            </a:r>
          </a:p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entre comidas</a:t>
            </a:r>
          </a:p>
        </p:txBody>
      </p:sp>
      <p:sp>
        <p:nvSpPr>
          <p:cNvPr id="39948" name="Text Box 8"/>
          <p:cNvSpPr txBox="1">
            <a:spLocks noChangeArrowheads="1"/>
          </p:cNvSpPr>
          <p:nvPr/>
        </p:nvSpPr>
        <p:spPr bwMode="auto">
          <a:xfrm>
            <a:off x="84138" y="6356350"/>
            <a:ext cx="52800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K. M. Barrett. </a:t>
            </a:r>
            <a:r>
              <a:rPr lang="en-US" sz="11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Physiology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 Lange Physiology Series. McGraw-Hill, </a:t>
            </a:r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7080250" y="4619625"/>
            <a:ext cx="1374775" cy="609600"/>
          </a:xfrm>
          <a:prstGeom prst="rect">
            <a:avLst/>
          </a:prstGeom>
          <a:solidFill>
            <a:srgbClr val="FF99CC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AUMENTO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PRESIÓN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86638" y="327025"/>
            <a:ext cx="1365250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/>
              <a:t>II. BILIS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7080250" y="842963"/>
            <a:ext cx="1687513" cy="70802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3. Motilidad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3995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3" grpId="0" animBg="1"/>
      <p:bldP spid="201740" grpId="0" animBg="1"/>
      <p:bldP spid="201744" grpId="0" animBg="1"/>
      <p:bldP spid="201737" grpId="0" animBg="1"/>
      <p:bldP spid="201745" grpId="0"/>
      <p:bldP spid="20173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5003800" y="2659063"/>
            <a:ext cx="3384550" cy="2832100"/>
          </a:xfrm>
          <a:prstGeom prst="rect">
            <a:avLst/>
          </a:prstGeom>
          <a:solidFill>
            <a:srgbClr val="FCCDAA"/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algn="l"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741488" indent="-342900" algn="l"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263775" indent="-342900" algn="l"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720975" indent="-3429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3178175" indent="-3429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635375" indent="-3429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4092575" indent="-3429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s-MX" dirty="0" smtClean="0">
                <a:latin typeface="Comic Sans MS" pitchFamily="66" charset="0"/>
              </a:rPr>
              <a:t>RELAJACIÓN ESFÍNTER ODDI</a:t>
            </a:r>
          </a:p>
          <a:p>
            <a:pPr eaLnBrk="1" hangingPunct="1">
              <a:defRPr/>
            </a:pPr>
            <a:endParaRPr lang="es-MX" sz="16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1. </a:t>
            </a:r>
            <a:r>
              <a:rPr lang="es-MX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CCK </a:t>
            </a:r>
            <a:r>
              <a:rPr lang="es-MX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vía vagal (VIP, NO)</a:t>
            </a:r>
          </a:p>
          <a:p>
            <a:pPr eaLnBrk="1" hangingPunct="1">
              <a:defRPr/>
            </a:pPr>
            <a:endParaRPr lang="es-MX" sz="9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2. Contracciones rítmicas de   </a:t>
            </a: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            la vesícula</a:t>
            </a:r>
          </a:p>
          <a:p>
            <a:pPr eaLnBrk="1" hangingPunct="1">
              <a:defRPr/>
            </a:pPr>
            <a:endParaRPr lang="es-MX" sz="9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3. Ondas peristálticas </a:t>
            </a: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            intestinales </a:t>
            </a:r>
          </a:p>
          <a:p>
            <a:pPr eaLnBrk="1" hangingPunct="1">
              <a:defRPr/>
            </a:pPr>
            <a:endParaRPr lang="es-MX" sz="9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4. El </a:t>
            </a:r>
            <a:r>
              <a:rPr lang="es-MX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n. vago</a:t>
            </a:r>
            <a:r>
              <a:rPr lang="es-MX" sz="1600" b="0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s-MX" sz="1600" b="0" dirty="0" smtClean="0">
                <a:latin typeface="Comic Sans MS" pitchFamily="66" charset="0"/>
              </a:rPr>
              <a:t>es más débil</a:t>
            </a:r>
            <a:endParaRPr lang="es-MX" sz="1600" dirty="0" smtClean="0">
              <a:latin typeface="Comic Sans MS" pitchFamily="66" charset="0"/>
            </a:endParaRP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755650" y="2654300"/>
            <a:ext cx="3671888" cy="1754188"/>
          </a:xfrm>
          <a:prstGeom prst="rect">
            <a:avLst/>
          </a:prstGeom>
          <a:solidFill>
            <a:srgbClr val="E1F1AD"/>
          </a:solidFill>
          <a:ln w="9525">
            <a:solidFill>
              <a:srgbClr val="668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MX" dirty="0" smtClean="0">
                <a:latin typeface="Comic Sans MS" pitchFamily="66" charset="0"/>
              </a:rPr>
              <a:t>CONTRACCIÓN VESÍCULA</a:t>
            </a:r>
          </a:p>
          <a:p>
            <a:pPr eaLnBrk="1" hangingPunct="1">
              <a:defRPr/>
            </a:pPr>
            <a:endParaRPr lang="es-MX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1.</a:t>
            </a:r>
            <a:r>
              <a:rPr lang="es-MX" sz="2000" b="0" dirty="0" smtClean="0">
                <a:latin typeface="Comic Sans MS" pitchFamily="66" charset="0"/>
              </a:rPr>
              <a:t> </a:t>
            </a:r>
            <a:r>
              <a:rPr lang="es-MX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CCK</a:t>
            </a:r>
            <a:r>
              <a:rPr lang="es-MX" sz="1600" b="0" dirty="0" smtClean="0">
                <a:latin typeface="Comic Sans MS" pitchFamily="66" charset="0"/>
              </a:rPr>
              <a:t> </a:t>
            </a:r>
            <a:r>
              <a:rPr lang="es-MX" b="0" dirty="0" smtClean="0">
                <a:latin typeface="Comic Sans MS" pitchFamily="66" charset="0"/>
              </a:rPr>
              <a:t>es el más potente</a:t>
            </a:r>
          </a:p>
          <a:p>
            <a:pPr eaLnBrk="1" hangingPunct="1">
              <a:defRPr/>
            </a:pPr>
            <a:endParaRPr lang="es-MX" sz="16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b="0" dirty="0" smtClean="0">
                <a:latin typeface="Comic Sans MS" pitchFamily="66" charset="0"/>
              </a:rPr>
              <a:t>	2. </a:t>
            </a:r>
            <a:r>
              <a:rPr lang="es-MX" b="0" dirty="0" smtClean="0">
                <a:latin typeface="Comic Sans MS" pitchFamily="66" charset="0"/>
              </a:rPr>
              <a:t>El </a:t>
            </a:r>
            <a:r>
              <a:rPr lang="es-MX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n. vago</a:t>
            </a:r>
            <a:r>
              <a:rPr lang="es-MX" b="0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s-MX" b="0" dirty="0" smtClean="0">
                <a:latin typeface="Comic Sans MS" pitchFamily="66" charset="0"/>
              </a:rPr>
              <a:t>aumenta    </a:t>
            </a:r>
          </a:p>
          <a:p>
            <a:pPr eaLnBrk="1" hangingPunct="1">
              <a:defRPr/>
            </a:pPr>
            <a:r>
              <a:rPr lang="es-MX" b="0" dirty="0" smtClean="0">
                <a:latin typeface="Comic Sans MS" pitchFamily="66" charset="0"/>
              </a:rPr>
              <a:t>        débilmente la contracción</a:t>
            </a:r>
          </a:p>
        </p:txBody>
      </p:sp>
      <p:sp>
        <p:nvSpPr>
          <p:cNvPr id="40964" name="Text Box 8"/>
          <p:cNvSpPr txBox="1">
            <a:spLocks noChangeArrowheads="1"/>
          </p:cNvSpPr>
          <p:nvPr/>
        </p:nvSpPr>
        <p:spPr bwMode="auto">
          <a:xfrm>
            <a:off x="3921125" y="1571625"/>
            <a:ext cx="1651000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INGESTA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Vaciamiento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4491038" y="3151188"/>
            <a:ext cx="511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4400"/>
              <a:t>+</a:t>
            </a:r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714375" y="946150"/>
            <a:ext cx="13779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7237413" y="420688"/>
            <a:ext cx="1444625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/>
              <a:t>II. BILIS</a:t>
            </a:r>
          </a:p>
        </p:txBody>
      </p:sp>
      <p:sp>
        <p:nvSpPr>
          <p:cNvPr id="40968" name="Text Box 22"/>
          <p:cNvSpPr txBox="1">
            <a:spLocks noChangeArrowheads="1"/>
          </p:cNvSpPr>
          <p:nvPr/>
        </p:nvSpPr>
        <p:spPr bwMode="auto">
          <a:xfrm>
            <a:off x="7046913" y="876300"/>
            <a:ext cx="1649412" cy="6477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3. Motilidad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820738" y="4652963"/>
            <a:ext cx="362585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hormonal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más </a:t>
            </a:r>
          </a:p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potente que el control neural</a:t>
            </a:r>
          </a:p>
        </p:txBody>
      </p:sp>
      <p:sp>
        <p:nvSpPr>
          <p:cNvPr id="4097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animBg="1"/>
      <p:bldP spid="160772" grpId="0" animBg="1"/>
      <p:bldP spid="160779" grpId="0"/>
      <p:bldP spid="16079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REGULAC CONTRACCION VESICU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9"/>
          <a:stretch>
            <a:fillRect/>
          </a:stretch>
        </p:blipFill>
        <p:spPr bwMode="auto">
          <a:xfrm>
            <a:off x="1187450" y="333375"/>
            <a:ext cx="5486400" cy="595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56" name="Oval 8"/>
          <p:cNvSpPr>
            <a:spLocks noChangeArrowheads="1"/>
          </p:cNvSpPr>
          <p:nvPr/>
        </p:nvSpPr>
        <p:spPr bwMode="auto">
          <a:xfrm>
            <a:off x="2124075" y="2420938"/>
            <a:ext cx="576263" cy="360362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57" name="Oval 9"/>
          <p:cNvSpPr>
            <a:spLocks noChangeArrowheads="1"/>
          </p:cNvSpPr>
          <p:nvPr/>
        </p:nvSpPr>
        <p:spPr bwMode="auto">
          <a:xfrm>
            <a:off x="3635375" y="3789363"/>
            <a:ext cx="431800" cy="5032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58" name="Oval 10"/>
          <p:cNvSpPr>
            <a:spLocks noChangeArrowheads="1"/>
          </p:cNvSpPr>
          <p:nvPr/>
        </p:nvSpPr>
        <p:spPr bwMode="auto">
          <a:xfrm>
            <a:off x="1403350" y="4581525"/>
            <a:ext cx="647700" cy="28733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59" name="Oval 11"/>
          <p:cNvSpPr>
            <a:spLocks noChangeArrowheads="1"/>
          </p:cNvSpPr>
          <p:nvPr/>
        </p:nvSpPr>
        <p:spPr bwMode="auto">
          <a:xfrm>
            <a:off x="4356100" y="5589588"/>
            <a:ext cx="792163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6877050" y="2492375"/>
            <a:ext cx="1476375" cy="1323975"/>
          </a:xfrm>
          <a:prstGeom prst="rect">
            <a:avLst/>
          </a:prstGeom>
          <a:solidFill>
            <a:srgbClr val="FFC285"/>
          </a:solidFill>
          <a:ln w="9525">
            <a:solidFill>
              <a:srgbClr val="D27D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400" dirty="0" smtClean="0">
                <a:solidFill>
                  <a:srgbClr val="CC0000"/>
                </a:solidFill>
                <a:latin typeface="Comic Sans MS" panose="030F0702030302020204" pitchFamily="66" charset="0"/>
              </a:rPr>
              <a:t>1. CCK </a:t>
            </a:r>
            <a:endParaRPr lang="es-ES_tradnl" sz="2400" dirty="0">
              <a:solidFill>
                <a:srgbClr val="CC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     directo</a:t>
            </a:r>
            <a:endParaRPr lang="es-ES_tradnl" sz="16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_tradnl" sz="8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2. Neural  </a:t>
            </a:r>
            <a:r>
              <a:rPr lang="es-ES_tradnl" sz="1600" dirty="0">
                <a:solidFill>
                  <a:srgbClr val="0000CC"/>
                </a:solidFill>
                <a:latin typeface="Comic Sans MS" panose="030F0702030302020204" pitchFamily="66" charset="0"/>
              </a:rPr>
              <a:t>X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    indirecto</a:t>
            </a:r>
            <a:endParaRPr lang="es-ES_tradnl" sz="1600" dirty="0">
              <a:latin typeface="Comic Sans MS" panose="030F0702030302020204" pitchFamily="66" charset="0"/>
            </a:endParaRPr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5580063" y="4413250"/>
            <a:ext cx="1476375" cy="669925"/>
          </a:xfrm>
          <a:prstGeom prst="rect">
            <a:avLst/>
          </a:prstGeom>
          <a:solidFill>
            <a:srgbClr val="BDF37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Contracción</a:t>
            </a:r>
          </a:p>
          <a:p>
            <a:pPr algn="ctr"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Vesícula</a:t>
            </a:r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7405688" y="4413250"/>
            <a:ext cx="1414462" cy="669925"/>
          </a:xfrm>
          <a:prstGeom prst="rect">
            <a:avLst/>
          </a:prstGeom>
          <a:solidFill>
            <a:srgbClr val="99B7F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</a:t>
            </a:r>
          </a:p>
          <a:p>
            <a:pPr algn="ctr" eaLnBrk="1" hangingPunct="1">
              <a:defRPr/>
            </a:pPr>
            <a:r>
              <a:rPr lang="es-ES_tradnl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Oddi</a:t>
            </a:r>
            <a:endParaRPr lang="es-ES_tradnl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900113" y="4581525"/>
            <a:ext cx="396875" cy="336550"/>
          </a:xfrm>
          <a:prstGeom prst="rect">
            <a:avLst/>
          </a:prstGeom>
          <a:solidFill>
            <a:srgbClr val="FF82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206869" name="Text Box 21"/>
          <p:cNvSpPr txBox="1">
            <a:spLocks noChangeArrowheads="1"/>
          </p:cNvSpPr>
          <p:nvPr/>
        </p:nvSpPr>
        <p:spPr bwMode="auto">
          <a:xfrm>
            <a:off x="5219700" y="5661025"/>
            <a:ext cx="485775" cy="336550"/>
          </a:xfrm>
          <a:prstGeom prst="rect">
            <a:avLst/>
          </a:prstGeom>
          <a:solidFill>
            <a:srgbClr val="FF82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2. </a:t>
            </a:r>
          </a:p>
        </p:txBody>
      </p:sp>
      <p:sp>
        <p:nvSpPr>
          <p:cNvPr id="41996" name="Text Box 23"/>
          <p:cNvSpPr txBox="1">
            <a:spLocks noChangeArrowheads="1"/>
          </p:cNvSpPr>
          <p:nvPr/>
        </p:nvSpPr>
        <p:spPr bwMode="auto">
          <a:xfrm>
            <a:off x="7045325" y="4557713"/>
            <a:ext cx="4032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800">
                <a:latin typeface="Comic Sans MS" panose="030F0702030302020204" pitchFamily="66" charset="0"/>
              </a:rPr>
              <a:t>+</a:t>
            </a:r>
          </a:p>
        </p:txBody>
      </p:sp>
      <p:sp>
        <p:nvSpPr>
          <p:cNvPr id="206873" name="Text Box 25"/>
          <p:cNvSpPr txBox="1">
            <a:spLocks noChangeArrowheads="1"/>
          </p:cNvSpPr>
          <p:nvPr/>
        </p:nvSpPr>
        <p:spPr bwMode="auto">
          <a:xfrm>
            <a:off x="7246938" y="1470025"/>
            <a:ext cx="12700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6877" name="Freeform 29"/>
          <p:cNvSpPr>
            <a:spLocks/>
          </p:cNvSpPr>
          <p:nvPr/>
        </p:nvSpPr>
        <p:spPr bwMode="auto">
          <a:xfrm>
            <a:off x="4572000" y="1484313"/>
            <a:ext cx="923925" cy="3600450"/>
          </a:xfrm>
          <a:custGeom>
            <a:avLst/>
            <a:gdLst>
              <a:gd name="T0" fmla="*/ 0 w 582"/>
              <a:gd name="T1" fmla="*/ 2268 h 2268"/>
              <a:gd name="T2" fmla="*/ 544 w 582"/>
              <a:gd name="T3" fmla="*/ 1679 h 2268"/>
              <a:gd name="T4" fmla="*/ 227 w 582"/>
              <a:gd name="T5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2" h="2268">
                <a:moveTo>
                  <a:pt x="0" y="2268"/>
                </a:moveTo>
                <a:cubicBezTo>
                  <a:pt x="253" y="2162"/>
                  <a:pt x="506" y="2057"/>
                  <a:pt x="544" y="1679"/>
                </a:cubicBezTo>
                <a:cubicBezTo>
                  <a:pt x="582" y="1301"/>
                  <a:pt x="280" y="280"/>
                  <a:pt x="227" y="0"/>
                </a:cubicBezTo>
              </a:path>
            </a:pathLst>
          </a:custGeom>
          <a:noFill/>
          <a:ln w="28575" cmpd="sng">
            <a:solidFill>
              <a:srgbClr val="577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79" name="Freeform 31"/>
          <p:cNvSpPr>
            <a:spLocks/>
          </p:cNvSpPr>
          <p:nvPr/>
        </p:nvSpPr>
        <p:spPr bwMode="auto">
          <a:xfrm>
            <a:off x="4116388" y="873125"/>
            <a:ext cx="322262" cy="2916238"/>
          </a:xfrm>
          <a:custGeom>
            <a:avLst/>
            <a:gdLst>
              <a:gd name="T0" fmla="*/ 196 w 203"/>
              <a:gd name="T1" fmla="*/ 68 h 1837"/>
              <a:gd name="T2" fmla="*/ 106 w 203"/>
              <a:gd name="T3" fmla="*/ 68 h 1837"/>
              <a:gd name="T4" fmla="*/ 15 w 203"/>
              <a:gd name="T5" fmla="*/ 204 h 1837"/>
              <a:gd name="T6" fmla="*/ 196 w 203"/>
              <a:gd name="T7" fmla="*/ 1292 h 1837"/>
              <a:gd name="T8" fmla="*/ 60 w 203"/>
              <a:gd name="T9" fmla="*/ 1837 h 1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1837">
                <a:moveTo>
                  <a:pt x="196" y="68"/>
                </a:moveTo>
                <a:cubicBezTo>
                  <a:pt x="166" y="56"/>
                  <a:pt x="136" y="45"/>
                  <a:pt x="106" y="68"/>
                </a:cubicBezTo>
                <a:cubicBezTo>
                  <a:pt x="76" y="91"/>
                  <a:pt x="0" y="0"/>
                  <a:pt x="15" y="204"/>
                </a:cubicBezTo>
                <a:cubicBezTo>
                  <a:pt x="30" y="408"/>
                  <a:pt x="189" y="1020"/>
                  <a:pt x="196" y="1292"/>
                </a:cubicBezTo>
                <a:cubicBezTo>
                  <a:pt x="203" y="1564"/>
                  <a:pt x="131" y="1700"/>
                  <a:pt x="60" y="1837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80" name="Freeform 32"/>
          <p:cNvSpPr>
            <a:spLocks/>
          </p:cNvSpPr>
          <p:nvPr/>
        </p:nvSpPr>
        <p:spPr bwMode="auto">
          <a:xfrm>
            <a:off x="2843213" y="1052513"/>
            <a:ext cx="865187" cy="1584325"/>
          </a:xfrm>
          <a:custGeom>
            <a:avLst/>
            <a:gdLst>
              <a:gd name="T0" fmla="*/ 545 w 545"/>
              <a:gd name="T1" fmla="*/ 0 h 998"/>
              <a:gd name="T2" fmla="*/ 227 w 545"/>
              <a:gd name="T3" fmla="*/ 318 h 998"/>
              <a:gd name="T4" fmla="*/ 0 w 545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5" h="998">
                <a:moveTo>
                  <a:pt x="545" y="0"/>
                </a:moveTo>
                <a:cubicBezTo>
                  <a:pt x="431" y="76"/>
                  <a:pt x="318" y="152"/>
                  <a:pt x="227" y="318"/>
                </a:cubicBezTo>
                <a:cubicBezTo>
                  <a:pt x="136" y="484"/>
                  <a:pt x="68" y="741"/>
                  <a:pt x="0" y="998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81" name="Rectangle 33"/>
          <p:cNvSpPr>
            <a:spLocks noChangeArrowheads="1"/>
          </p:cNvSpPr>
          <p:nvPr/>
        </p:nvSpPr>
        <p:spPr bwMode="auto">
          <a:xfrm>
            <a:off x="2916238" y="4292600"/>
            <a:ext cx="5032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882" name="Text Box 34"/>
          <p:cNvSpPr txBox="1">
            <a:spLocks noChangeArrowheads="1"/>
          </p:cNvSpPr>
          <p:nvPr/>
        </p:nvSpPr>
        <p:spPr bwMode="auto">
          <a:xfrm>
            <a:off x="2544763" y="4221163"/>
            <a:ext cx="923925" cy="461962"/>
          </a:xfrm>
          <a:prstGeom prst="rect">
            <a:avLst/>
          </a:prstGeom>
          <a:solidFill>
            <a:srgbClr val="ABD5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</a:t>
            </a:r>
          </a:p>
          <a:p>
            <a:pPr algn="ctr" eaLnBrk="1" hangingPunct="1"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E. Oddi</a:t>
            </a:r>
          </a:p>
        </p:txBody>
      </p:sp>
      <p:sp>
        <p:nvSpPr>
          <p:cNvPr id="206883" name="Text Box 35"/>
          <p:cNvSpPr txBox="1">
            <a:spLocks noChangeArrowheads="1"/>
          </p:cNvSpPr>
          <p:nvPr/>
        </p:nvSpPr>
        <p:spPr bwMode="auto">
          <a:xfrm>
            <a:off x="819150" y="2420938"/>
            <a:ext cx="1169988" cy="304800"/>
          </a:xfrm>
          <a:prstGeom prst="rect">
            <a:avLst/>
          </a:prstGeom>
          <a:solidFill>
            <a:srgbClr val="C6E6A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206885" name="Line 37"/>
          <p:cNvSpPr>
            <a:spLocks noChangeShapeType="1"/>
          </p:cNvSpPr>
          <p:nvPr/>
        </p:nvSpPr>
        <p:spPr bwMode="auto">
          <a:xfrm>
            <a:off x="3503613" y="3854450"/>
            <a:ext cx="347662" cy="869951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10" name="Text Box 39"/>
          <p:cNvSpPr txBox="1">
            <a:spLocks noChangeArrowheads="1"/>
          </p:cNvSpPr>
          <p:nvPr/>
        </p:nvSpPr>
        <p:spPr bwMode="auto">
          <a:xfrm>
            <a:off x="7029450" y="1149350"/>
            <a:ext cx="1476375" cy="369888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b="0" dirty="0" smtClean="0">
                <a:latin typeface="Comic Sans MS" panose="030F0702030302020204" pitchFamily="66" charset="0"/>
              </a:rPr>
              <a:t>Vaciamiento</a:t>
            </a:r>
          </a:p>
        </p:txBody>
      </p:sp>
      <p:sp>
        <p:nvSpPr>
          <p:cNvPr id="4200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 ULA</a:t>
            </a:r>
          </a:p>
        </p:txBody>
      </p:sp>
      <p:sp>
        <p:nvSpPr>
          <p:cNvPr id="42007" name="Text Box 8"/>
          <p:cNvSpPr txBox="1">
            <a:spLocks noChangeArrowheads="1"/>
          </p:cNvSpPr>
          <p:nvPr/>
        </p:nvSpPr>
        <p:spPr bwMode="auto">
          <a:xfrm>
            <a:off x="171450" y="6394450"/>
            <a:ext cx="52816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K. M. Barrett. </a:t>
            </a:r>
            <a:r>
              <a:rPr lang="en-US" sz="11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Physiology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 Lange Physiology Series. McGraw-Hill, </a:t>
            </a:r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7078663" y="465138"/>
            <a:ext cx="1489075" cy="58420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3. Motilidad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3" name="Rectángulo 2"/>
          <p:cNvSpPr/>
          <p:nvPr/>
        </p:nvSpPr>
        <p:spPr bwMode="auto">
          <a:xfrm>
            <a:off x="4562475" y="333375"/>
            <a:ext cx="890588" cy="7159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3"/>
          <p:cNvSpPr txBox="1">
            <a:spLocks noChangeArrowheads="1"/>
          </p:cNvSpPr>
          <p:nvPr/>
        </p:nvSpPr>
        <p:spPr bwMode="auto">
          <a:xfrm>
            <a:off x="4370388" y="457200"/>
            <a:ext cx="1127125" cy="83185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Complejo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dorsal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vago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1547813" y="3429000"/>
            <a:ext cx="863600" cy="3603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12" name="CuadroTexto 5"/>
          <p:cNvSpPr txBox="1">
            <a:spLocks noChangeArrowheads="1"/>
          </p:cNvSpPr>
          <p:nvPr/>
        </p:nvSpPr>
        <p:spPr bwMode="auto">
          <a:xfrm>
            <a:off x="1447800" y="3484563"/>
            <a:ext cx="1076325" cy="369887"/>
          </a:xfrm>
          <a:prstGeom prst="rect">
            <a:avLst/>
          </a:prstGeom>
          <a:solidFill>
            <a:srgbClr val="D0EBB3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dirty="0">
                <a:latin typeface="Comic Sans MS" panose="030F0702030302020204" pitchFamily="66" charset="0"/>
              </a:rPr>
              <a:t>Vesícula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0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6" grpId="0" animBg="1"/>
      <p:bldP spid="206856" grpId="1" animBg="1"/>
      <p:bldP spid="206857" grpId="0" animBg="1"/>
      <p:bldP spid="206857" grpId="1" animBg="1"/>
      <p:bldP spid="206858" grpId="0" animBg="1"/>
      <p:bldP spid="206859" grpId="0" animBg="1"/>
      <p:bldP spid="206863" grpId="0" animBg="1"/>
      <p:bldP spid="206864" grpId="0" animBg="1"/>
      <p:bldP spid="206868" grpId="0" animBg="1"/>
      <p:bldP spid="206869" grpId="0" animBg="1"/>
      <p:bldP spid="206882" grpId="0" animBg="1"/>
      <p:bldP spid="2068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"/>
          <p:cNvSpPr txBox="1">
            <a:spLocks noChangeArrowheads="1"/>
          </p:cNvSpPr>
          <p:nvPr/>
        </p:nvSpPr>
        <p:spPr bwMode="auto">
          <a:xfrm>
            <a:off x="1652588" y="2430463"/>
            <a:ext cx="5981700" cy="2678112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8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4000">
                <a:latin typeface="Comic Sans MS" panose="030F0702030302020204" pitchFamily="66" charset="0"/>
              </a:rPr>
              <a:t>MUY IMPORTANTE</a:t>
            </a:r>
            <a:r>
              <a:rPr lang="es-ES_tradnl" sz="4000" b="0">
                <a:latin typeface="Comic Sans MS" panose="030F0702030302020204" pitchFamily="66" charset="0"/>
              </a:rPr>
              <a:t>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6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b="0">
                <a:latin typeface="Comic Sans MS" panose="030F0702030302020204" pitchFamily="66" charset="0"/>
              </a:rPr>
              <a:t>Este material NO sustituye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b="0">
                <a:latin typeface="Comic Sans MS" panose="030F0702030302020204" pitchFamily="66" charset="0"/>
              </a:rPr>
              <a:t>el uso de los libros para el estudio de la fisiología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800" b="0">
              <a:latin typeface="Comic Sans MS" panose="030F0702030302020204" pitchFamily="66" charset="0"/>
            </a:endParaRP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05" name="Text Box 45"/>
          <p:cNvSpPr txBox="1">
            <a:spLocks noChangeArrowheads="1"/>
          </p:cNvSpPr>
          <p:nvPr/>
        </p:nvSpPr>
        <p:spPr bwMode="auto">
          <a:xfrm>
            <a:off x="1546225" y="2301875"/>
            <a:ext cx="2506663" cy="461963"/>
          </a:xfrm>
          <a:prstGeom prst="rect">
            <a:avLst/>
          </a:prstGeom>
          <a:solidFill>
            <a:srgbClr val="E9FFAB"/>
          </a:solidFill>
          <a:ln w="38100">
            <a:solidFill>
              <a:srgbClr val="E29408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400">
                <a:latin typeface="Comic Sans MS" panose="030F0702030302020204" pitchFamily="66" charset="0"/>
              </a:rPr>
              <a:t>Acción colagoga</a:t>
            </a:r>
          </a:p>
        </p:txBody>
      </p:sp>
      <p:sp>
        <p:nvSpPr>
          <p:cNvPr id="220206" name="Text Box 46"/>
          <p:cNvSpPr txBox="1">
            <a:spLocks noChangeArrowheads="1"/>
          </p:cNvSpPr>
          <p:nvPr/>
        </p:nvSpPr>
        <p:spPr bwMode="auto">
          <a:xfrm>
            <a:off x="4672013" y="2301875"/>
            <a:ext cx="2725737" cy="461963"/>
          </a:xfrm>
          <a:prstGeom prst="rect">
            <a:avLst/>
          </a:prstGeom>
          <a:solidFill>
            <a:srgbClr val="E9FFAB"/>
          </a:solidFill>
          <a:ln w="38100">
            <a:solidFill>
              <a:srgbClr val="00E7E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400">
                <a:latin typeface="Comic Sans MS" panose="030F0702030302020204" pitchFamily="66" charset="0"/>
              </a:rPr>
              <a:t>Acción colerética</a:t>
            </a:r>
          </a:p>
        </p:txBody>
      </p:sp>
      <p:sp>
        <p:nvSpPr>
          <p:cNvPr id="220208" name="Text Box 48"/>
          <p:cNvSpPr txBox="1">
            <a:spLocks noChangeArrowheads="1"/>
          </p:cNvSpPr>
          <p:nvPr/>
        </p:nvSpPr>
        <p:spPr bwMode="auto">
          <a:xfrm>
            <a:off x="1570038" y="2852738"/>
            <a:ext cx="2539478" cy="2215991"/>
          </a:xfrm>
          <a:prstGeom prst="rect">
            <a:avLst/>
          </a:prstGeom>
          <a:solidFill>
            <a:srgbClr val="E1F2CE"/>
          </a:solidFill>
          <a:ln w="9525">
            <a:solidFill>
              <a:srgbClr val="E29408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Contraen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vesícula</a:t>
            </a: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Aumentan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paso bilis  </a:t>
            </a:r>
          </a:p>
          <a:p>
            <a:pPr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duodeno</a:t>
            </a:r>
          </a:p>
          <a:p>
            <a:pPr eaLnBrk="1" hangingPunct="1">
              <a:defRPr/>
            </a:pPr>
            <a:endParaRPr lang="es-ES_tradnl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800" dirty="0">
                <a:solidFill>
                  <a:srgbClr val="DE8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Grasa</a:t>
            </a:r>
          </a:p>
          <a:p>
            <a:pPr eaLnBrk="1" hangingPunct="1">
              <a:defRPr/>
            </a:pPr>
            <a:r>
              <a:rPr lang="es-ES_tradnl" sz="16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Vago débil</a:t>
            </a:r>
          </a:p>
        </p:txBody>
      </p:sp>
      <p:sp>
        <p:nvSpPr>
          <p:cNvPr id="220209" name="Text Box 49"/>
          <p:cNvSpPr txBox="1">
            <a:spLocks noChangeArrowheads="1"/>
          </p:cNvSpPr>
          <p:nvPr/>
        </p:nvSpPr>
        <p:spPr bwMode="auto">
          <a:xfrm>
            <a:off x="4733925" y="2852738"/>
            <a:ext cx="2573338" cy="2216150"/>
          </a:xfrm>
          <a:prstGeom prst="rect">
            <a:avLst/>
          </a:prstGeom>
          <a:solidFill>
            <a:srgbClr val="2FFFFA"/>
          </a:solidFill>
          <a:ln w="9525">
            <a:solidFill>
              <a:srgbClr val="00E7E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Aumentan secreción </a:t>
            </a:r>
          </a:p>
          <a:p>
            <a:pPr eaLnBrk="1" hangingPunct="1"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hepática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bilis.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íntesis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flujo</a:t>
            </a:r>
          </a:p>
          <a:p>
            <a:pPr eaLnBrk="1" hangingPunct="1">
              <a:defRPr/>
            </a:pPr>
            <a:endParaRPr lang="es-ES_tradnl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800" dirty="0">
                <a:solidFill>
                  <a:srgbClr val="00A8A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Secretina</a:t>
            </a:r>
          </a:p>
          <a:p>
            <a:pPr eaLnBrk="1" hangingPunct="1"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Sales biliares (sólo flujo)</a:t>
            </a:r>
          </a:p>
          <a:p>
            <a:pPr eaLnBrk="1" hangingPunct="1">
              <a:defRPr/>
            </a:pPr>
            <a:r>
              <a:rPr lang="es-ES_tradnl" sz="16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vago débil </a:t>
            </a:r>
            <a:endParaRPr lang="es-ES_tradnl" sz="800" b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0210" name="Text Box 50"/>
          <p:cNvSpPr txBox="1">
            <a:spLocks noChangeArrowheads="1"/>
          </p:cNvSpPr>
          <p:nvPr/>
        </p:nvSpPr>
        <p:spPr bwMode="auto">
          <a:xfrm>
            <a:off x="4683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0211" name="Text Box 51"/>
          <p:cNvSpPr txBox="1">
            <a:spLocks noChangeArrowheads="1"/>
          </p:cNvSpPr>
          <p:nvPr/>
        </p:nvSpPr>
        <p:spPr bwMode="auto">
          <a:xfrm>
            <a:off x="7810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30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>
            <a:off x="7029450" y="1149350"/>
            <a:ext cx="1476375" cy="369888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Vaciamiento</a:t>
            </a: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7078663" y="465138"/>
            <a:ext cx="1489075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3. Motilidad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Vesicular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205" grpId="0" animBg="1"/>
      <p:bldP spid="220206" grpId="0" animBg="1"/>
      <p:bldP spid="220208" grpId="0" animBg="1"/>
      <p:bldP spid="22020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2698750" y="2278063"/>
            <a:ext cx="3800475" cy="2308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s-ES" sz="1600">
                <a:latin typeface="Comic Sans MS" panose="030F0702030302020204" pitchFamily="66" charset="0"/>
              </a:rPr>
              <a:t>Producción y composición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Funciones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3. Motilidad vesicular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3. Fases secreción biliar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4. Regulación neurohormonal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</p:txBody>
      </p:sp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7096125" y="620713"/>
            <a:ext cx="1364476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BILIS</a:t>
            </a:r>
          </a:p>
        </p:txBody>
      </p:sp>
      <p:sp>
        <p:nvSpPr>
          <p:cNvPr id="221192" name="Line 8"/>
          <p:cNvSpPr>
            <a:spLocks noChangeShapeType="1"/>
          </p:cNvSpPr>
          <p:nvPr/>
        </p:nvSpPr>
        <p:spPr bwMode="auto">
          <a:xfrm>
            <a:off x="1835150" y="3789363"/>
            <a:ext cx="792163" cy="0"/>
          </a:xfrm>
          <a:prstGeom prst="line">
            <a:avLst/>
          </a:prstGeom>
          <a:noFill/>
          <a:ln w="28575">
            <a:solidFill>
              <a:srgbClr val="CC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secrec biliar en ayu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7813"/>
            <a:ext cx="4192588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6740525" y="1455738"/>
            <a:ext cx="1800225" cy="3698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Interdigestiva</a:t>
            </a: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3059113" y="277813"/>
            <a:ext cx="1152525" cy="403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3492500" y="969963"/>
            <a:ext cx="7191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419475" y="1262063"/>
            <a:ext cx="917575" cy="366712"/>
          </a:xfrm>
          <a:prstGeom prst="rect">
            <a:avLst/>
          </a:prstGeom>
          <a:solidFill>
            <a:srgbClr val="F7C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4427538" y="14732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10" name="Rectangle 10"/>
          <p:cNvSpPr>
            <a:spLocks noChangeArrowheads="1"/>
          </p:cNvSpPr>
          <p:nvPr/>
        </p:nvSpPr>
        <p:spPr bwMode="auto">
          <a:xfrm>
            <a:off x="2771775" y="140176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9" name="Text Box 7"/>
          <p:cNvSpPr txBox="1">
            <a:spLocks noChangeArrowheads="1"/>
          </p:cNvSpPr>
          <p:nvPr/>
        </p:nvSpPr>
        <p:spPr bwMode="auto">
          <a:xfrm>
            <a:off x="2627313" y="1406525"/>
            <a:ext cx="6286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46090" name="Text Box 8"/>
          <p:cNvSpPr txBox="1">
            <a:spLocks noChangeArrowheads="1"/>
          </p:cNvSpPr>
          <p:nvPr/>
        </p:nvSpPr>
        <p:spPr bwMode="auto">
          <a:xfrm>
            <a:off x="4616450" y="1406525"/>
            <a:ext cx="6286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3779838" y="2841625"/>
            <a:ext cx="12969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3765550" y="2751138"/>
            <a:ext cx="1155700" cy="406400"/>
          </a:xfrm>
          <a:prstGeom prst="rect">
            <a:avLst/>
          </a:prstGeom>
          <a:solidFill>
            <a:srgbClr val="B6F60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Vesícula</a:t>
            </a:r>
          </a:p>
        </p:txBody>
      </p:sp>
      <p:sp>
        <p:nvSpPr>
          <p:cNvPr id="179214" name="Rectangle 14"/>
          <p:cNvSpPr>
            <a:spLocks noChangeArrowheads="1"/>
          </p:cNvSpPr>
          <p:nvPr/>
        </p:nvSpPr>
        <p:spPr bwMode="auto">
          <a:xfrm>
            <a:off x="1547813" y="3201988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94" name="Text Box 15"/>
          <p:cNvSpPr txBox="1">
            <a:spLocks noChangeArrowheads="1"/>
          </p:cNvSpPr>
          <p:nvPr/>
        </p:nvSpPr>
        <p:spPr bwMode="auto">
          <a:xfrm>
            <a:off x="1079500" y="3379788"/>
            <a:ext cx="1089025" cy="923925"/>
          </a:xfrm>
          <a:prstGeom prst="rect">
            <a:avLst/>
          </a:prstGeom>
          <a:solidFill>
            <a:srgbClr val="D5F7A7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Esfínter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Oddi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cerrado</a:t>
            </a: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2771775" y="5649913"/>
            <a:ext cx="12239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5076825" y="5865813"/>
            <a:ext cx="7905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97" name="Text Box 18"/>
          <p:cNvSpPr txBox="1">
            <a:spLocks noChangeArrowheads="1"/>
          </p:cNvSpPr>
          <p:nvPr/>
        </p:nvSpPr>
        <p:spPr bwMode="auto">
          <a:xfrm>
            <a:off x="1997075" y="5445125"/>
            <a:ext cx="1092200" cy="366713"/>
          </a:xfrm>
          <a:prstGeom prst="rect">
            <a:avLst/>
          </a:prstGeom>
          <a:solidFill>
            <a:srgbClr val="B6F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5899150" y="2386013"/>
            <a:ext cx="2262188" cy="1200150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Baja, </a:t>
            </a:r>
          </a:p>
          <a:p>
            <a:pPr eaLnBrk="1" hangingPunct="1">
              <a:defRPr/>
            </a:pPr>
            <a:r>
              <a:rPr lang="es-MX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bilis guardada </a:t>
            </a:r>
          </a:p>
          <a:p>
            <a:pPr eaLnBrk="1" hangingPunct="1">
              <a:defRPr/>
            </a:pPr>
            <a:r>
              <a:rPr lang="es-MX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la vesícula</a:t>
            </a:r>
          </a:p>
        </p:txBody>
      </p:sp>
      <p:sp>
        <p:nvSpPr>
          <p:cNvPr id="46099" name="Text Box 25"/>
          <p:cNvSpPr txBox="1">
            <a:spLocks noChangeArrowheads="1"/>
          </p:cNvSpPr>
          <p:nvPr/>
        </p:nvSpPr>
        <p:spPr bwMode="auto">
          <a:xfrm>
            <a:off x="6269038" y="981075"/>
            <a:ext cx="2271712" cy="36988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4. Fases secreción</a:t>
            </a:r>
          </a:p>
        </p:txBody>
      </p:sp>
      <p:sp>
        <p:nvSpPr>
          <p:cNvPr id="179226" name="Text Box 26"/>
          <p:cNvSpPr txBox="1">
            <a:spLocks noChangeArrowheads="1"/>
          </p:cNvSpPr>
          <p:nvPr/>
        </p:nvSpPr>
        <p:spPr bwMode="auto">
          <a:xfrm>
            <a:off x="11874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9227" name="Rectangle 27"/>
          <p:cNvSpPr>
            <a:spLocks noChangeArrowheads="1"/>
          </p:cNvSpPr>
          <p:nvPr/>
        </p:nvSpPr>
        <p:spPr bwMode="auto">
          <a:xfrm>
            <a:off x="4932363" y="4941888"/>
            <a:ext cx="1152525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7096125" y="476250"/>
            <a:ext cx="1444625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/>
              <a:t>II. BILIS</a:t>
            </a:r>
          </a:p>
        </p:txBody>
      </p:sp>
      <p:sp>
        <p:nvSpPr>
          <p:cNvPr id="4610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animBg="1"/>
      <p:bldP spid="1792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1030288" y="4114800"/>
            <a:ext cx="3325812" cy="2338388"/>
          </a:xfrm>
          <a:prstGeom prst="rect">
            <a:avLst/>
          </a:prstGeom>
          <a:solidFill>
            <a:srgbClr val="D6EDBD"/>
          </a:solidFill>
          <a:ln w="9525">
            <a:solidFill>
              <a:srgbClr val="7FAC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rabicPeriod" startAt="2"/>
              <a:defRPr/>
            </a:pPr>
            <a:endParaRPr lang="es-MX" sz="12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600" dirty="0" smtClean="0">
                <a:latin typeface="Comic Sans MS" pitchFamily="66" charset="0"/>
              </a:rPr>
              <a:t>COMIDA EN DUODENO</a:t>
            </a:r>
            <a:r>
              <a:rPr lang="es-MX" sz="1600" b="0" dirty="0" smtClean="0">
                <a:latin typeface="Comic Sans MS" pitchFamily="66" charset="0"/>
              </a:rPr>
              <a:t>,    </a:t>
            </a:r>
          </a:p>
          <a:p>
            <a:pPr eaLnBrk="1" hangingPunct="1">
              <a:defRPr/>
            </a:pPr>
            <a:r>
              <a:rPr lang="es-MX" b="0" dirty="0" smtClean="0">
                <a:latin typeface="Comic Sans MS" pitchFamily="66" charset="0"/>
              </a:rPr>
              <a:t>estímulo para hormonas GI</a:t>
            </a:r>
          </a:p>
          <a:p>
            <a:pPr eaLnBrk="1" hangingPunct="1">
              <a:defRPr/>
            </a:pPr>
            <a:endParaRPr lang="es-MX" sz="10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2400" dirty="0" smtClean="0">
                <a:solidFill>
                  <a:srgbClr val="DE8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CCK</a:t>
            </a:r>
            <a:r>
              <a:rPr lang="es-MX" b="0" dirty="0" smtClean="0">
                <a:latin typeface="Comic Sans MS" pitchFamily="66" charset="0"/>
              </a:rPr>
              <a:t>: </a:t>
            </a:r>
            <a:r>
              <a:rPr lang="es-MX" sz="1600" dirty="0" smtClean="0">
                <a:latin typeface="Comic Sans MS" pitchFamily="66" charset="0"/>
              </a:rPr>
              <a:t>péptidos y grasas</a:t>
            </a:r>
          </a:p>
          <a:p>
            <a:pPr eaLnBrk="1" hangingPunct="1">
              <a:defRPr/>
            </a:pPr>
            <a:r>
              <a:rPr lang="es-MX" sz="1400" dirty="0" smtClean="0">
                <a:latin typeface="Comic Sans MS" pitchFamily="66" charset="0"/>
              </a:rPr>
              <a:t>CONTRAE VESÍCULA</a:t>
            </a:r>
          </a:p>
          <a:p>
            <a:pPr eaLnBrk="1" hangingPunct="1">
              <a:defRPr/>
            </a:pPr>
            <a:endParaRPr lang="es-MX" sz="12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2400" dirty="0" smtClean="0">
                <a:solidFill>
                  <a:srgbClr val="00E7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SECRETINA</a:t>
            </a:r>
            <a:r>
              <a:rPr lang="es-MX" b="0" dirty="0" smtClean="0">
                <a:solidFill>
                  <a:srgbClr val="66FFFF"/>
                </a:solidFill>
                <a:latin typeface="Comic Sans MS" pitchFamily="66" charset="0"/>
              </a:rPr>
              <a:t>: </a:t>
            </a:r>
            <a:r>
              <a:rPr lang="es-MX" sz="1600" dirty="0" smtClean="0">
                <a:latin typeface="Comic Sans MS" pitchFamily="66" charset="0"/>
              </a:rPr>
              <a:t>ácido</a:t>
            </a:r>
          </a:p>
          <a:p>
            <a:pPr eaLnBrk="1" hangingPunct="1">
              <a:defRPr/>
            </a:pPr>
            <a:r>
              <a:rPr lang="es-MX" sz="1400" dirty="0" smtClean="0">
                <a:latin typeface="Comic Sans MS" pitchFamily="66" charset="0"/>
              </a:rPr>
              <a:t>AUMENTA S.  BILIAR ALCALINA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971550" y="1738313"/>
            <a:ext cx="3884613" cy="1538287"/>
          </a:xfrm>
          <a:prstGeom prst="rect">
            <a:avLst/>
          </a:prstGeom>
          <a:solidFill>
            <a:srgbClr val="F3E1ED"/>
          </a:solidFill>
          <a:ln w="9525">
            <a:solidFill>
              <a:srgbClr val="FF83C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endParaRPr lang="es-MX" sz="8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b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</a:t>
            </a:r>
            <a:r>
              <a:rPr lang="es-MX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ía n. X</a:t>
            </a:r>
            <a:r>
              <a:rPr lang="es-MX" b="0" dirty="0" smtClean="0"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es-MX" b="0" dirty="0" smtClean="0">
                <a:latin typeface="Comic Sans MS" pitchFamily="66" charset="0"/>
              </a:rPr>
              <a:t>Relajación Esfínter de </a:t>
            </a:r>
            <a:r>
              <a:rPr lang="es-MX" b="0" dirty="0" err="1" smtClean="0">
                <a:latin typeface="Comic Sans MS" pitchFamily="66" charset="0"/>
              </a:rPr>
              <a:t>Oddi</a:t>
            </a:r>
            <a:endParaRPr lang="es-MX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MX" sz="1200" b="0" dirty="0" smtClean="0">
                <a:latin typeface="Comic Sans MS" pitchFamily="66" charset="0"/>
              </a:rPr>
              <a:t>      </a:t>
            </a:r>
          </a:p>
          <a:p>
            <a:pPr eaLnBrk="1" hangingPunct="1">
              <a:defRPr/>
            </a:pPr>
            <a:r>
              <a:rPr lang="es-MX" b="0" dirty="0" smtClean="0">
                <a:latin typeface="Comic Sans MS" pitchFamily="66" charset="0"/>
              </a:rPr>
              <a:t>Se vierte bilis al intestino </a:t>
            </a:r>
            <a:r>
              <a:rPr lang="es-MX" dirty="0" smtClean="0">
                <a:latin typeface="Comic Sans MS" pitchFamily="66" charset="0"/>
              </a:rPr>
              <a:t>ANTES</a:t>
            </a:r>
            <a:r>
              <a:rPr lang="es-MX" b="0" dirty="0" smtClean="0">
                <a:latin typeface="Comic Sans MS" pitchFamily="66" charset="0"/>
              </a:rPr>
              <a:t>   </a:t>
            </a:r>
          </a:p>
          <a:p>
            <a:pPr eaLnBrk="1" hangingPunct="1">
              <a:defRPr/>
            </a:pPr>
            <a:r>
              <a:rPr lang="es-MX" b="0" dirty="0" smtClean="0">
                <a:latin typeface="Comic Sans MS" pitchFamily="66" charset="0"/>
              </a:rPr>
              <a:t>de que llegue comida al </a:t>
            </a:r>
            <a:r>
              <a:rPr lang="es-MX" dirty="0" smtClean="0">
                <a:latin typeface="Comic Sans MS" pitchFamily="66" charset="0"/>
              </a:rPr>
              <a:t>duodeno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5083175" y="2022475"/>
            <a:ext cx="1360488" cy="1016000"/>
          </a:xfrm>
          <a:prstGeom prst="rect">
            <a:avLst/>
          </a:prstGeom>
          <a:solidFill>
            <a:srgbClr val="F3E1ED"/>
          </a:solidFill>
          <a:ln w="28575">
            <a:solidFill>
              <a:srgbClr val="FF83C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Contenido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boca-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estómago</a:t>
            </a: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6734175" y="908050"/>
            <a:ext cx="1981200" cy="40005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Digestiva</a:t>
            </a: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431800" y="407988"/>
            <a:ext cx="108108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6443663" y="2152650"/>
            <a:ext cx="19002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</a:t>
            </a:r>
          </a:p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condicionados</a:t>
            </a:r>
          </a:p>
        </p:txBody>
      </p:sp>
      <p:sp>
        <p:nvSpPr>
          <p:cNvPr id="47112" name="Text Box 25"/>
          <p:cNvSpPr txBox="1">
            <a:spLocks noChangeArrowheads="1"/>
          </p:cNvSpPr>
          <p:nvPr/>
        </p:nvSpPr>
        <p:spPr bwMode="auto">
          <a:xfrm>
            <a:off x="6443663" y="474663"/>
            <a:ext cx="2271712" cy="3683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4. Fases secreción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71550" y="1276350"/>
            <a:ext cx="3154363" cy="368300"/>
          </a:xfrm>
          <a:prstGeom prst="rect">
            <a:avLst/>
          </a:prstGeom>
          <a:solidFill>
            <a:srgbClr val="FF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buFontTx/>
              <a:buAutoNum type="arabicPeriod"/>
              <a:defRPr/>
            </a:pPr>
            <a:r>
              <a:rPr lang="es-MX" dirty="0"/>
              <a:t>CEFÁLICA - GÁSTRICA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30288" y="3651250"/>
            <a:ext cx="2173287" cy="369888"/>
          </a:xfrm>
          <a:prstGeom prst="rect">
            <a:avLst/>
          </a:prstGeom>
          <a:solidFill>
            <a:srgbClr val="C6E6A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dirty="0"/>
              <a:t>2.  INTESTINAL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59350" y="4832350"/>
            <a:ext cx="1830388" cy="830263"/>
          </a:xfrm>
          <a:prstGeom prst="rect">
            <a:avLst/>
          </a:prstGeom>
          <a:solidFill>
            <a:srgbClr val="C7E9C3"/>
          </a:solidFill>
          <a:ln w="28575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es-MX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</a:p>
          <a:p>
            <a:pPr eaLnBrk="1" hangingPunct="1">
              <a:defRPr/>
            </a:pPr>
            <a:r>
              <a:rPr lang="es-MX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duodeno</a:t>
            </a:r>
          </a:p>
        </p:txBody>
      </p:sp>
      <p:sp>
        <p:nvSpPr>
          <p:cNvPr id="471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6" grpId="0" animBg="1"/>
      <p:bldP spid="158727" grpId="0" animBg="1"/>
      <p:bldP spid="158728" grpId="0" animBg="1"/>
      <p:bldP spid="158734" grpId="0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3"/>
          <p:cNvSpPr txBox="1">
            <a:spLocks noChangeArrowheads="1"/>
          </p:cNvSpPr>
          <p:nvPr/>
        </p:nvSpPr>
        <p:spPr bwMode="auto">
          <a:xfrm>
            <a:off x="6589016" y="931863"/>
            <a:ext cx="2081018" cy="400110"/>
          </a:xfrm>
          <a:prstGeom prst="rect">
            <a:avLst/>
          </a:prstGeom>
          <a:solidFill>
            <a:srgbClr val="C6E6A2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Fase Intestinal </a:t>
            </a:r>
          </a:p>
        </p:txBody>
      </p:sp>
      <p:pic>
        <p:nvPicPr>
          <p:cNvPr id="48131" name="Picture 2" descr="secrecion biliar en inge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0"/>
            <a:ext cx="4354513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3040063" y="71438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83" name="Rectangle 7"/>
          <p:cNvSpPr>
            <a:spLocks noChangeArrowheads="1"/>
          </p:cNvSpPr>
          <p:nvPr/>
        </p:nvSpPr>
        <p:spPr bwMode="auto">
          <a:xfrm>
            <a:off x="3473450" y="792163"/>
            <a:ext cx="5746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34" name="Text Box 8"/>
          <p:cNvSpPr txBox="1">
            <a:spLocks noChangeArrowheads="1"/>
          </p:cNvSpPr>
          <p:nvPr/>
        </p:nvSpPr>
        <p:spPr bwMode="auto">
          <a:xfrm>
            <a:off x="3257550" y="1084263"/>
            <a:ext cx="927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178187" name="Rectangle 11"/>
          <p:cNvSpPr>
            <a:spLocks noChangeArrowheads="1"/>
          </p:cNvSpPr>
          <p:nvPr/>
        </p:nvSpPr>
        <p:spPr bwMode="auto">
          <a:xfrm>
            <a:off x="4337050" y="1223963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88" name="Rectangle 12"/>
          <p:cNvSpPr>
            <a:spLocks noChangeArrowheads="1"/>
          </p:cNvSpPr>
          <p:nvPr/>
        </p:nvSpPr>
        <p:spPr bwMode="auto">
          <a:xfrm>
            <a:off x="2608263" y="1223963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4381500" y="1220788"/>
            <a:ext cx="628650" cy="3667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2536825" y="1155700"/>
            <a:ext cx="6286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178189" name="Rectangle 13"/>
          <p:cNvSpPr>
            <a:spLocks noChangeArrowheads="1"/>
          </p:cNvSpPr>
          <p:nvPr/>
        </p:nvSpPr>
        <p:spPr bwMode="auto">
          <a:xfrm>
            <a:off x="3832225" y="3095625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3578225" y="3403600"/>
            <a:ext cx="925513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comida</a:t>
            </a:r>
          </a:p>
        </p:txBody>
      </p:sp>
      <p:sp>
        <p:nvSpPr>
          <p:cNvPr id="178191" name="Rectangle 15"/>
          <p:cNvSpPr>
            <a:spLocks noChangeArrowheads="1"/>
          </p:cNvSpPr>
          <p:nvPr/>
        </p:nvSpPr>
        <p:spPr bwMode="auto">
          <a:xfrm>
            <a:off x="2681288" y="5472113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92" name="Rectangle 16"/>
          <p:cNvSpPr>
            <a:spLocks noChangeArrowheads="1"/>
          </p:cNvSpPr>
          <p:nvPr/>
        </p:nvSpPr>
        <p:spPr bwMode="auto">
          <a:xfrm>
            <a:off x="5057775" y="5688013"/>
            <a:ext cx="7905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43" name="Text Box 17"/>
          <p:cNvSpPr txBox="1">
            <a:spLocks noChangeArrowheads="1"/>
          </p:cNvSpPr>
          <p:nvPr/>
        </p:nvSpPr>
        <p:spPr bwMode="auto">
          <a:xfrm>
            <a:off x="2752725" y="5476875"/>
            <a:ext cx="1089025" cy="366713"/>
          </a:xfrm>
          <a:prstGeom prst="rect">
            <a:avLst/>
          </a:prstGeom>
          <a:solidFill>
            <a:srgbClr val="B6F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48144" name="Text Box 18"/>
          <p:cNvSpPr txBox="1">
            <a:spLocks noChangeArrowheads="1"/>
          </p:cNvSpPr>
          <p:nvPr/>
        </p:nvSpPr>
        <p:spPr bwMode="auto">
          <a:xfrm>
            <a:off x="5057775" y="5621338"/>
            <a:ext cx="677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ileon</a:t>
            </a:r>
          </a:p>
        </p:txBody>
      </p:sp>
      <p:sp>
        <p:nvSpPr>
          <p:cNvPr id="178202" name="Line 26"/>
          <p:cNvSpPr>
            <a:spLocks noChangeShapeType="1"/>
          </p:cNvSpPr>
          <p:nvPr/>
        </p:nvSpPr>
        <p:spPr bwMode="auto">
          <a:xfrm flipH="1">
            <a:off x="3433763" y="30686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203" name="Text Box 27"/>
          <p:cNvSpPr txBox="1">
            <a:spLocks noChangeArrowheads="1"/>
          </p:cNvSpPr>
          <p:nvPr/>
        </p:nvSpPr>
        <p:spPr bwMode="auto">
          <a:xfrm>
            <a:off x="3721100" y="2636838"/>
            <a:ext cx="1008063" cy="523875"/>
          </a:xfrm>
          <a:prstGeom prst="rect">
            <a:avLst/>
          </a:prstGeom>
          <a:solidFill>
            <a:srgbClr val="B6F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Bilis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vesicular</a:t>
            </a:r>
          </a:p>
        </p:txBody>
      </p:sp>
      <p:sp>
        <p:nvSpPr>
          <p:cNvPr id="178204" name="Text Box 28"/>
          <p:cNvSpPr txBox="1">
            <a:spLocks noChangeArrowheads="1"/>
          </p:cNvSpPr>
          <p:nvPr/>
        </p:nvSpPr>
        <p:spPr bwMode="auto">
          <a:xfrm>
            <a:off x="4675188" y="3429000"/>
            <a:ext cx="396875" cy="336550"/>
          </a:xfrm>
          <a:prstGeom prst="rect">
            <a:avLst/>
          </a:prstGeom>
          <a:solidFill>
            <a:srgbClr val="F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78205" name="Text Box 29"/>
          <p:cNvSpPr txBox="1">
            <a:spLocks noChangeArrowheads="1"/>
          </p:cNvSpPr>
          <p:nvPr/>
        </p:nvSpPr>
        <p:spPr bwMode="auto">
          <a:xfrm>
            <a:off x="1417638" y="4100513"/>
            <a:ext cx="396875" cy="336550"/>
          </a:xfrm>
          <a:prstGeom prst="rect">
            <a:avLst/>
          </a:prstGeom>
          <a:solidFill>
            <a:srgbClr val="F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78206" name="Text Box 30"/>
          <p:cNvSpPr txBox="1">
            <a:spLocks noChangeArrowheads="1"/>
          </p:cNvSpPr>
          <p:nvPr/>
        </p:nvSpPr>
        <p:spPr bwMode="auto">
          <a:xfrm>
            <a:off x="4914900" y="4437063"/>
            <a:ext cx="396875" cy="336550"/>
          </a:xfrm>
          <a:prstGeom prst="rect">
            <a:avLst/>
          </a:prstGeom>
          <a:solidFill>
            <a:srgbClr val="FF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78210" name="Text Box 34"/>
          <p:cNvSpPr txBox="1">
            <a:spLocks noChangeArrowheads="1"/>
          </p:cNvSpPr>
          <p:nvPr/>
        </p:nvSpPr>
        <p:spPr bwMode="auto">
          <a:xfrm>
            <a:off x="6986588" y="1285875"/>
            <a:ext cx="11176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8211" name="Rectangle 35"/>
          <p:cNvSpPr>
            <a:spLocks noChangeArrowheads="1"/>
          </p:cNvSpPr>
          <p:nvPr/>
        </p:nvSpPr>
        <p:spPr bwMode="auto">
          <a:xfrm>
            <a:off x="4805363" y="4813300"/>
            <a:ext cx="12954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53" name="Text Box 38"/>
          <p:cNvSpPr txBox="1">
            <a:spLocks noChangeArrowheads="1"/>
          </p:cNvSpPr>
          <p:nvPr/>
        </p:nvSpPr>
        <p:spPr bwMode="auto">
          <a:xfrm>
            <a:off x="1331913" y="5300663"/>
            <a:ext cx="971550" cy="923925"/>
          </a:xfrm>
          <a:prstGeom prst="rect">
            <a:avLst/>
          </a:prstGeom>
          <a:solidFill>
            <a:srgbClr val="C6E6A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err="1" smtClean="0">
                <a:latin typeface="Comic Sans MS" panose="030F0702030302020204" pitchFamily="66" charset="0"/>
              </a:rPr>
              <a:t>Esf</a:t>
            </a:r>
            <a:r>
              <a:rPr lang="es-ES" sz="1800" b="0" dirty="0" smtClean="0">
                <a:latin typeface="Comic Sans MS" panose="030F0702030302020204" pitchFamily="66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err="1" smtClean="0">
                <a:latin typeface="Comic Sans MS" panose="030F0702030302020204" pitchFamily="66" charset="0"/>
              </a:rPr>
              <a:t>Oddi</a:t>
            </a:r>
            <a:endParaRPr lang="es-ES" sz="1800" b="0" dirty="0" smtClean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latin typeface="Comic Sans MS" panose="030F0702030302020204" pitchFamily="66" charset="0"/>
              </a:rPr>
              <a:t>abierto</a:t>
            </a:r>
          </a:p>
        </p:txBody>
      </p:sp>
      <p:sp>
        <p:nvSpPr>
          <p:cNvPr id="178215" name="Line 39"/>
          <p:cNvSpPr>
            <a:spLocks noChangeShapeType="1"/>
          </p:cNvSpPr>
          <p:nvPr/>
        </p:nvSpPr>
        <p:spPr bwMode="auto">
          <a:xfrm flipV="1">
            <a:off x="2281238" y="4941888"/>
            <a:ext cx="3603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216" name="Freeform 40"/>
          <p:cNvSpPr>
            <a:spLocks/>
          </p:cNvSpPr>
          <p:nvPr/>
        </p:nvSpPr>
        <p:spPr bwMode="auto">
          <a:xfrm>
            <a:off x="2598738" y="4005263"/>
            <a:ext cx="503237" cy="936625"/>
          </a:xfrm>
          <a:custGeom>
            <a:avLst/>
            <a:gdLst>
              <a:gd name="T0" fmla="*/ 317 w 317"/>
              <a:gd name="T1" fmla="*/ 0 h 590"/>
              <a:gd name="T2" fmla="*/ 226 w 317"/>
              <a:gd name="T3" fmla="*/ 227 h 590"/>
              <a:gd name="T4" fmla="*/ 136 w 317"/>
              <a:gd name="T5" fmla="*/ 408 h 590"/>
              <a:gd name="T6" fmla="*/ 0 w 317"/>
              <a:gd name="T7" fmla="*/ 59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590">
                <a:moveTo>
                  <a:pt x="317" y="0"/>
                </a:moveTo>
                <a:cubicBezTo>
                  <a:pt x="286" y="79"/>
                  <a:pt x="256" y="159"/>
                  <a:pt x="226" y="227"/>
                </a:cubicBezTo>
                <a:cubicBezTo>
                  <a:pt x="196" y="295"/>
                  <a:pt x="174" y="348"/>
                  <a:pt x="136" y="408"/>
                </a:cubicBezTo>
                <a:cubicBezTo>
                  <a:pt x="98" y="468"/>
                  <a:pt x="49" y="529"/>
                  <a:pt x="0" y="590"/>
                </a:cubicBezTo>
              </a:path>
            </a:pathLst>
          </a:custGeom>
          <a:noFill/>
          <a:ln w="57150" cmpd="sng">
            <a:solidFill>
              <a:srgbClr val="00C400"/>
            </a:solidFill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99" name="Text Box 23"/>
          <p:cNvSpPr txBox="1">
            <a:spLocks noChangeArrowheads="1"/>
          </p:cNvSpPr>
          <p:nvPr/>
        </p:nvSpPr>
        <p:spPr bwMode="auto">
          <a:xfrm>
            <a:off x="5395913" y="4324350"/>
            <a:ext cx="2749550" cy="944563"/>
          </a:xfrm>
          <a:prstGeom prst="rect">
            <a:avLst/>
          </a:prstGeom>
          <a:solidFill>
            <a:srgbClr val="FFA7A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800" smtClean="0">
                <a:latin typeface="Comic Sans MS" panose="030F0702030302020204" pitchFamily="66" charset="0"/>
              </a:rPr>
              <a:t>CCK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800" b="0" smtClean="0">
                <a:latin typeface="Comic Sans MS" panose="030F0702030302020204" pitchFamily="66" charset="0"/>
              </a:rPr>
              <a:t>º Contracción vesicular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1800" b="0" smtClean="0">
                <a:latin typeface="Comic Sans MS" panose="030F0702030302020204" pitchFamily="66" charset="0"/>
              </a:rPr>
              <a:t>º Relajación  E. Oddi</a:t>
            </a:r>
          </a:p>
        </p:txBody>
      </p:sp>
      <p:sp>
        <p:nvSpPr>
          <p:cNvPr id="4815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48157" name="Text Box 25"/>
          <p:cNvSpPr txBox="1">
            <a:spLocks noChangeArrowheads="1"/>
          </p:cNvSpPr>
          <p:nvPr/>
        </p:nvSpPr>
        <p:spPr bwMode="auto">
          <a:xfrm>
            <a:off x="6375400" y="487363"/>
            <a:ext cx="2301875" cy="369887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4. Fases secreción</a:t>
            </a:r>
          </a:p>
        </p:txBody>
      </p:sp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1493838" y="2117725"/>
            <a:ext cx="1203325" cy="646113"/>
          </a:xfrm>
          <a:prstGeom prst="rect">
            <a:avLst/>
          </a:prstGeom>
          <a:solidFill>
            <a:srgbClr val="C6E6A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latin typeface="Comic Sans MS" panose="030F0702030302020204" pitchFamily="66" charset="0"/>
              </a:rPr>
              <a:t>Vesícula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latin typeface="Comic Sans MS" panose="030F0702030302020204" pitchFamily="66" charset="0"/>
              </a:rPr>
              <a:t>contraída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0" grpId="0" animBg="1"/>
      <p:bldP spid="178203" grpId="0" animBg="1"/>
      <p:bldP spid="178204" grpId="0" animBg="1"/>
      <p:bldP spid="178205" grpId="0" animBg="1"/>
      <p:bldP spid="178206" grpId="0" animBg="1"/>
      <p:bldP spid="48153" grpId="0" animBg="1"/>
      <p:bldP spid="178199" grpId="0" animBg="1"/>
      <p:bldP spid="3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1619250" y="3644900"/>
            <a:ext cx="936625" cy="863600"/>
          </a:xfrm>
          <a:prstGeom prst="rect">
            <a:avLst/>
          </a:prstGeom>
          <a:solidFill>
            <a:srgbClr val="FFA7A9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2195513" y="1412875"/>
            <a:ext cx="2736850" cy="576263"/>
          </a:xfrm>
          <a:prstGeom prst="rect">
            <a:avLst/>
          </a:prstGeom>
          <a:solidFill>
            <a:srgbClr val="E1F2CE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6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05"/>
          <a:stretch>
            <a:fillRect/>
          </a:stretch>
        </p:blipFill>
        <p:spPr>
          <a:xfrm>
            <a:off x="1493838" y="849313"/>
            <a:ext cx="3798887" cy="6021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530725" y="2384425"/>
            <a:ext cx="1944688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sz="16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600" b="0">
              <a:latin typeface="Comic Sans MS" panose="030F0702030302020204" pitchFamily="66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318375" y="446088"/>
            <a:ext cx="1198563" cy="338137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II. BILIS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509963" y="1484313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348038" y="1412875"/>
            <a:ext cx="184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998663" y="4221163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2501900" y="2347913"/>
            <a:ext cx="5048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3870325" y="2636838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4662488" y="580548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222625" y="6165850"/>
            <a:ext cx="216058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3870325" y="5948363"/>
            <a:ext cx="2159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3078163" y="6165850"/>
            <a:ext cx="2232025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4591050" y="2347913"/>
            <a:ext cx="71438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16" name="Oval 28"/>
          <p:cNvSpPr>
            <a:spLocks noChangeArrowheads="1"/>
          </p:cNvSpPr>
          <p:nvPr/>
        </p:nvSpPr>
        <p:spPr bwMode="auto">
          <a:xfrm>
            <a:off x="2898775" y="4532313"/>
            <a:ext cx="360363" cy="503237"/>
          </a:xfrm>
          <a:prstGeom prst="ellipse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354013" y="571500"/>
            <a:ext cx="1100137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2339975" y="1341438"/>
            <a:ext cx="10795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2270125" y="1193800"/>
            <a:ext cx="1738313" cy="922338"/>
          </a:xfrm>
          <a:prstGeom prst="rect">
            <a:avLst/>
          </a:prstGeom>
          <a:solidFill>
            <a:schemeClr val="accent5"/>
          </a:solidFill>
          <a:ln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dirty="0">
                <a:solidFill>
                  <a:srgbClr val="00BC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Secretina</a:t>
            </a:r>
            <a:r>
              <a:rPr lang="es-ES_tradnl" b="0" dirty="0">
                <a:solidFill>
                  <a:srgbClr val="00BCB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agua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HCO3</a:t>
            </a:r>
            <a:r>
              <a:rPr lang="es-MX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1979613" y="3429000"/>
            <a:ext cx="43180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1463675" y="3513138"/>
            <a:ext cx="950913" cy="862012"/>
          </a:xfrm>
          <a:prstGeom prst="rect">
            <a:avLst/>
          </a:prstGeom>
          <a:solidFill>
            <a:srgbClr val="FFA7A9"/>
          </a:solidFill>
          <a:ln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  <a:p>
            <a:pPr eaLnBrk="1" hangingPunct="1">
              <a:defRPr/>
            </a:pPr>
            <a:r>
              <a:rPr lang="es-MX" sz="1600" dirty="0"/>
              <a:t>Contrae</a:t>
            </a:r>
          </a:p>
          <a:p>
            <a:pPr eaLnBrk="1" hangingPunct="1">
              <a:defRPr/>
            </a:pPr>
            <a:r>
              <a:rPr lang="es-MX" sz="1600" dirty="0"/>
              <a:t>vesícula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619250" y="3933825"/>
            <a:ext cx="184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sz="1600">
              <a:latin typeface="Comic Sans MS" panose="030F0702030302020204" pitchFamily="66" charset="0"/>
            </a:endParaRP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3563938" y="5516563"/>
            <a:ext cx="23034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4356100" y="5013325"/>
            <a:ext cx="12239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3525838" y="5516563"/>
            <a:ext cx="1568450" cy="554037"/>
          </a:xfrm>
          <a:prstGeom prst="rect">
            <a:avLst/>
          </a:prstGeom>
          <a:solidFill>
            <a:srgbClr val="FFA7A9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 </a:t>
            </a:r>
          </a:p>
          <a:p>
            <a:pPr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E.Oddi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31" name="Rectangle 43"/>
          <p:cNvSpPr>
            <a:spLocks noChangeArrowheads="1"/>
          </p:cNvSpPr>
          <p:nvPr/>
        </p:nvSpPr>
        <p:spPr bwMode="auto">
          <a:xfrm>
            <a:off x="2051050" y="4941888"/>
            <a:ext cx="792163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80" name="Text Box 44"/>
          <p:cNvSpPr txBox="1">
            <a:spLocks noChangeArrowheads="1"/>
          </p:cNvSpPr>
          <p:nvPr/>
        </p:nvSpPr>
        <p:spPr bwMode="auto">
          <a:xfrm>
            <a:off x="1752600" y="5222875"/>
            <a:ext cx="10890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2681288" y="4311650"/>
            <a:ext cx="6969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</p:txBody>
      </p:sp>
      <p:sp>
        <p:nvSpPr>
          <p:cNvPr id="12335" name="Rectangle 47"/>
          <p:cNvSpPr>
            <a:spLocks noChangeArrowheads="1"/>
          </p:cNvSpPr>
          <p:nvPr/>
        </p:nvSpPr>
        <p:spPr bwMode="auto">
          <a:xfrm>
            <a:off x="3708400" y="3068638"/>
            <a:ext cx="914400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6519863" y="1314450"/>
            <a:ext cx="2071687" cy="708025"/>
          </a:xfrm>
          <a:prstGeom prst="rect">
            <a:avLst/>
          </a:prstGeom>
          <a:solidFill>
            <a:srgbClr val="B2DE8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/>
              <a:t>Fase Intestinal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DE8400"/>
                </a:solidFill>
              </a:rPr>
              <a:t>CCK</a:t>
            </a:r>
            <a:r>
              <a:rPr lang="es-ES" sz="2000" b="0" dirty="0"/>
              <a:t>, </a:t>
            </a:r>
            <a:r>
              <a:rPr lang="es-ES" sz="2000" dirty="0">
                <a:solidFill>
                  <a:srgbClr val="00BCB8"/>
                </a:solidFill>
              </a:rPr>
              <a:t>Secretina</a:t>
            </a:r>
            <a:r>
              <a:rPr lang="es-ES" sz="2000" b="0" dirty="0"/>
              <a:t> </a:t>
            </a:r>
          </a:p>
        </p:txBody>
      </p:sp>
      <p:sp>
        <p:nvSpPr>
          <p:cNvPr id="49184" name="Text Box 25"/>
          <p:cNvSpPr txBox="1">
            <a:spLocks noChangeArrowheads="1"/>
          </p:cNvSpPr>
          <p:nvPr/>
        </p:nvSpPr>
        <p:spPr bwMode="auto">
          <a:xfrm>
            <a:off x="6483350" y="841375"/>
            <a:ext cx="2060575" cy="33813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4. Fases secreción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3030538" y="5516563"/>
            <a:ext cx="369887" cy="431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2879725" y="3068638"/>
            <a:ext cx="539750" cy="444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87" name="CuadroTexto 3"/>
          <p:cNvSpPr txBox="1">
            <a:spLocks noChangeArrowheads="1"/>
          </p:cNvSpPr>
          <p:nvPr/>
        </p:nvSpPr>
        <p:spPr bwMode="auto">
          <a:xfrm>
            <a:off x="2917825" y="5483225"/>
            <a:ext cx="584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600" b="0">
                <a:solidFill>
                  <a:srgbClr val="006600"/>
                </a:solidFill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165600" y="3488129"/>
            <a:ext cx="2603598" cy="1015663"/>
          </a:xfrm>
          <a:prstGeom prst="rect">
            <a:avLst/>
          </a:prstGeom>
          <a:solidFill>
            <a:srgbClr val="C6E6A2"/>
          </a:solidFill>
          <a:ln w="38100">
            <a:noFill/>
            <a:miter lim="800000"/>
            <a:headEnd/>
            <a:tailEnd/>
          </a:ln>
          <a:effectLst>
            <a:glow rad="101600">
              <a:srgbClr val="92D05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/>
              <a:t>Aumenta secreción </a:t>
            </a:r>
          </a:p>
          <a:p>
            <a:pPr algn="ctr" eaLnBrk="1" hangingPunct="1">
              <a:defRPr/>
            </a:pPr>
            <a:r>
              <a:rPr lang="es-ES_tradnl" sz="2000" b="0" dirty="0"/>
              <a:t>biliar alcalina</a:t>
            </a:r>
          </a:p>
          <a:p>
            <a:pPr algn="ctr" eaLnBrk="1" hangingPunct="1">
              <a:defRPr/>
            </a:pPr>
            <a:r>
              <a:rPr lang="es-ES_tradnl" sz="2000" b="0" dirty="0"/>
              <a:t>en duodeno</a:t>
            </a:r>
          </a:p>
        </p:txBody>
      </p:sp>
      <p:sp>
        <p:nvSpPr>
          <p:cNvPr id="4918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 animBg="1"/>
      <p:bldP spid="12311" grpId="0" animBg="1"/>
      <p:bldP spid="12301" grpId="0"/>
      <p:bldP spid="12324" grpId="0" animBg="1"/>
      <p:bldP spid="12326" grpId="0" animBg="1"/>
      <p:bldP spid="12305" grpId="0"/>
      <p:bldP spid="1232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1762125" y="4149725"/>
            <a:ext cx="3384550" cy="1368425"/>
          </a:xfrm>
          <a:prstGeom prst="rect">
            <a:avLst/>
          </a:prstGeom>
          <a:solidFill>
            <a:srgbClr val="F3ABD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AutoNum type="arabicPeriod" startAt="2"/>
              <a:defRPr/>
            </a:pPr>
            <a:r>
              <a:rPr lang="es-MX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  <a:r>
              <a:rPr lang="es-MX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MX" b="0" dirty="0" smtClean="0">
                <a:solidFill>
                  <a:srgbClr val="C00000"/>
                </a:solidFill>
              </a:rPr>
              <a:t>T7-T10</a:t>
            </a:r>
          </a:p>
          <a:p>
            <a:pPr eaLnBrk="1" hangingPunct="1">
              <a:buFontTx/>
              <a:buAutoNum type="arabicPeriod" startAt="2"/>
              <a:defRPr/>
            </a:pPr>
            <a:endParaRPr lang="es-MX" sz="900" b="0" dirty="0" smtClean="0"/>
          </a:p>
          <a:p>
            <a:pPr eaLnBrk="1" hangingPunct="1">
              <a:defRPr/>
            </a:pPr>
            <a:r>
              <a:rPr lang="es-MX" b="0" dirty="0" smtClean="0"/>
              <a:t>     Relaja vesícula </a:t>
            </a:r>
            <a:r>
              <a:rPr lang="es-MX" dirty="0" smtClean="0">
                <a:solidFill>
                  <a:srgbClr val="FF0000"/>
                </a:solidFill>
              </a:rPr>
              <a:t>E </a:t>
            </a:r>
            <a:r>
              <a:rPr lang="es-MX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s-MX" dirty="0" smtClean="0">
                <a:solidFill>
                  <a:srgbClr val="FF0000"/>
                </a:solidFill>
              </a:rPr>
              <a:t>2</a:t>
            </a:r>
            <a:endParaRPr lang="es-MX" sz="12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s-MX" b="0" dirty="0" smtClean="0"/>
              <a:t>     Contrae E. </a:t>
            </a:r>
            <a:r>
              <a:rPr lang="es-MX" b="0" dirty="0" err="1" smtClean="0"/>
              <a:t>Oddi</a:t>
            </a:r>
            <a:r>
              <a:rPr lang="es-MX" b="0" dirty="0" smtClean="0"/>
              <a:t> </a:t>
            </a:r>
            <a:r>
              <a:rPr lang="es-MX" dirty="0" smtClean="0">
                <a:solidFill>
                  <a:srgbClr val="FF0000"/>
                </a:solidFill>
              </a:rPr>
              <a:t>NE </a:t>
            </a:r>
            <a:r>
              <a:rPr lang="es-MX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MX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1762125" y="2349500"/>
            <a:ext cx="3384550" cy="1646238"/>
          </a:xfrm>
          <a:prstGeom prst="rect">
            <a:avLst/>
          </a:prstGeom>
          <a:solidFill>
            <a:srgbClr val="BED6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r>
              <a:rPr lang="es-MX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  <a:r>
              <a:rPr lang="es-MX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MX" b="0" dirty="0" smtClean="0">
                <a:solidFill>
                  <a:srgbClr val="0000CC"/>
                </a:solidFill>
              </a:rPr>
              <a:t>n. vago</a:t>
            </a:r>
          </a:p>
          <a:p>
            <a:pPr eaLnBrk="1" hangingPunct="1">
              <a:buFontTx/>
              <a:buAutoNum type="arabicPeriod"/>
              <a:defRPr/>
            </a:pPr>
            <a:endParaRPr lang="es-MX" sz="900" b="0" dirty="0" smtClean="0"/>
          </a:p>
          <a:p>
            <a:pPr eaLnBrk="1" hangingPunct="1">
              <a:defRPr/>
            </a:pPr>
            <a:r>
              <a:rPr lang="es-MX" b="0" dirty="0" smtClean="0"/>
              <a:t>      Contrae vesícula </a:t>
            </a:r>
            <a:r>
              <a:rPr lang="es-MX" dirty="0" smtClean="0">
                <a:solidFill>
                  <a:srgbClr val="0033CC"/>
                </a:solidFill>
              </a:rPr>
              <a:t>ACh M3</a:t>
            </a:r>
          </a:p>
          <a:p>
            <a:pPr marL="441325" indent="-441325" eaLnBrk="1" hangingPunct="1">
              <a:defRPr/>
            </a:pPr>
            <a:r>
              <a:rPr lang="es-MX" b="0" dirty="0" smtClean="0"/>
              <a:t>      Relaja Esfínter </a:t>
            </a:r>
            <a:r>
              <a:rPr lang="es-MX" b="0" dirty="0" err="1" smtClean="0"/>
              <a:t>Oddi</a:t>
            </a:r>
            <a:r>
              <a:rPr lang="es-MX" b="0" dirty="0" smtClean="0">
                <a:solidFill>
                  <a:srgbClr val="0000CC"/>
                </a:solidFill>
              </a:rPr>
              <a:t> VIP,   NO</a:t>
            </a: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5292725" y="2695575"/>
            <a:ext cx="267017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400" dirty="0">
                <a:solidFill>
                  <a:schemeClr val="accent2"/>
                </a:solidFill>
              </a:rPr>
              <a:t>Facilita drenaje </a:t>
            </a:r>
          </a:p>
          <a:p>
            <a:pPr eaLnBrk="1" hangingPunct="1">
              <a:defRPr/>
            </a:pPr>
            <a:r>
              <a:rPr lang="es-MX" sz="2400" dirty="0">
                <a:solidFill>
                  <a:schemeClr val="accent2"/>
                </a:solidFill>
              </a:rPr>
              <a:t>de bilis</a:t>
            </a:r>
            <a:r>
              <a:rPr lang="es-MX" sz="2400" dirty="0"/>
              <a:t> </a:t>
            </a:r>
            <a: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MX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5292725" y="4356100"/>
            <a:ext cx="25908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400" dirty="0">
                <a:solidFill>
                  <a:srgbClr val="CC0000"/>
                </a:solidFill>
              </a:rPr>
              <a:t>Impide drenaje </a:t>
            </a:r>
          </a:p>
          <a:p>
            <a:pPr eaLnBrk="1" hangingPunct="1">
              <a:defRPr/>
            </a:pPr>
            <a:r>
              <a:rPr lang="es-MX" sz="2400" dirty="0">
                <a:solidFill>
                  <a:srgbClr val="CC0000"/>
                </a:solidFill>
              </a:rPr>
              <a:t>de bilis</a:t>
            </a:r>
            <a:r>
              <a:rPr lang="es-MX" sz="2400" dirty="0"/>
              <a:t> </a:t>
            </a:r>
            <a:r>
              <a:rPr lang="es-MX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MX" sz="32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MX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219825" y="1036638"/>
            <a:ext cx="2274888" cy="3698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dirty="0"/>
              <a:t>5. Regulación SNA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7153275" y="569913"/>
            <a:ext cx="1322388" cy="3683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/>
              <a:t>II. BILIS</a:t>
            </a:r>
          </a:p>
        </p:txBody>
      </p:sp>
      <p:sp>
        <p:nvSpPr>
          <p:cNvPr id="159756" name="Text Box 12"/>
          <p:cNvSpPr txBox="1">
            <a:spLocks noChangeArrowheads="1"/>
          </p:cNvSpPr>
          <p:nvPr/>
        </p:nvSpPr>
        <p:spPr bwMode="auto">
          <a:xfrm>
            <a:off x="7019925" y="1408113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018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 animBg="1"/>
      <p:bldP spid="159749" grpId="0" animBg="1"/>
      <p:bldP spid="159750" grpId="0"/>
      <p:bldP spid="15975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3217863" y="2697163"/>
            <a:ext cx="2846387" cy="1893887"/>
          </a:xfrm>
          <a:prstGeom prst="rect">
            <a:avLst/>
          </a:prstGeom>
          <a:solidFill>
            <a:srgbClr val="D6ECEE"/>
          </a:solidFill>
          <a:ln w="952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s-ES" sz="900" b="0" dirty="0"/>
          </a:p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 SB</a:t>
            </a:r>
          </a:p>
          <a:p>
            <a:pPr eaLnBrk="1" hangingPunct="1">
              <a:defRPr/>
            </a:pPr>
            <a:r>
              <a:rPr lang="es-ES" sz="1200" b="0" dirty="0"/>
              <a:t>        </a:t>
            </a:r>
            <a:r>
              <a:rPr lang="es-ES" b="0" dirty="0" err="1"/>
              <a:t>Emulsificación</a:t>
            </a:r>
            <a:r>
              <a:rPr lang="es-ES" b="0" dirty="0"/>
              <a:t> grasas</a:t>
            </a:r>
          </a:p>
          <a:p>
            <a:pPr eaLnBrk="1" hangingPunct="1">
              <a:defRPr/>
            </a:pPr>
            <a:r>
              <a:rPr lang="es-ES" b="0" dirty="0"/>
              <a:t>     </a:t>
            </a:r>
            <a:r>
              <a:rPr lang="es-ES" b="0" dirty="0" err="1"/>
              <a:t>Solubilización</a:t>
            </a:r>
            <a:r>
              <a:rPr lang="es-ES" b="0" dirty="0"/>
              <a:t> grasas</a:t>
            </a:r>
          </a:p>
          <a:p>
            <a:pPr eaLnBrk="1" hangingPunct="1">
              <a:defRPr/>
            </a:pPr>
            <a:endParaRPr lang="es-ES" sz="1600" dirty="0"/>
          </a:p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SB </a:t>
            </a:r>
          </a:p>
          <a:p>
            <a:pPr eaLnBrk="1" hangingPunct="1">
              <a:defRPr/>
            </a:pPr>
            <a:endParaRPr lang="es-ES" sz="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3190875" y="2205038"/>
            <a:ext cx="2935288" cy="400050"/>
          </a:xfrm>
          <a:prstGeom prst="rect">
            <a:avLst/>
          </a:prstGeom>
          <a:solidFill>
            <a:srgbClr val="6ABC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SALES BILIARES</a:t>
            </a:r>
          </a:p>
        </p:txBody>
      </p:sp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/>
          <p:cNvSpPr txBox="1">
            <a:spLocks noChangeArrowheads="1"/>
          </p:cNvSpPr>
          <p:nvPr/>
        </p:nvSpPr>
        <p:spPr bwMode="auto">
          <a:xfrm>
            <a:off x="779463" y="1655763"/>
            <a:ext cx="3340100" cy="34734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10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Las grasas son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INSOLUBLES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en agua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20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Son digeridas por lipasas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HIDROSOLUBLES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20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Son transportadas en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MEDIO ACUOSO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>
                <a:latin typeface="Comic Sans MS" panose="030F0702030302020204" pitchFamily="66" charset="0"/>
              </a:rPr>
              <a:t>para su absorción</a:t>
            </a:r>
            <a:endParaRPr lang="es-MX" sz="10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1000" b="0">
              <a:latin typeface="Comic Sans MS" panose="030F0702030302020204" pitchFamily="66" charset="0"/>
            </a:endParaRPr>
          </a:p>
        </p:txBody>
      </p:sp>
      <p:pic>
        <p:nvPicPr>
          <p:cNvPr id="52227" name="Picture 7" descr="aceite y ag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476250"/>
            <a:ext cx="3608388" cy="58324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80" name="Text Box 8"/>
          <p:cNvSpPr txBox="1">
            <a:spLocks noChangeArrowheads="1"/>
          </p:cNvSpPr>
          <p:nvPr/>
        </p:nvSpPr>
        <p:spPr bwMode="auto">
          <a:xfrm>
            <a:off x="77946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11160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1428750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223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1258888" y="1773238"/>
            <a:ext cx="165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400">
                <a:latin typeface="Comic Sans MS" panose="030F0702030302020204" pitchFamily="66" charset="0"/>
              </a:rPr>
              <a:t>Entonces,</a:t>
            </a:r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2465388" y="2636838"/>
            <a:ext cx="4213225" cy="25701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900" dirty="0" smtClean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3600" dirty="0" smtClean="0">
                <a:latin typeface="Comic Sans MS" panose="030F0702030302020204" pitchFamily="66" charset="0"/>
              </a:rPr>
              <a:t>¿CÓMO se pueden digerir y absorber las GRASAS??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MX" sz="800" dirty="0" smtClean="0">
              <a:latin typeface="Comic Sans MS" panose="030F0702030302020204" pitchFamily="66" charset="0"/>
            </a:endParaRPr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088" y="379413"/>
            <a:ext cx="7488237" cy="60483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es-ES_tradnl" sz="8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eaLnBrk="1" hangingPunct="1">
              <a:defRPr/>
            </a:pPr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>
                <a:cs typeface="Times New Roman" pitchFamily="18" charset="0"/>
              </a:rPr>
              <a:t>Ganong´s</a:t>
            </a: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i="1" dirty="0">
                <a:cs typeface="Times New Roman" pitchFamily="18" charset="0"/>
              </a:rPr>
              <a:t>Review of Medical Physiology</a:t>
            </a:r>
            <a:r>
              <a:rPr lang="en-GB" sz="1200" b="0" dirty="0">
                <a:cs typeface="Times New Roman" pitchFamily="18" charset="0"/>
              </a:rPr>
              <a:t>. 24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.  Ed.  K.E. Barrett, S.M. Barman, S. </a:t>
            </a:r>
          </a:p>
          <a:p>
            <a:pPr>
              <a:buClr>
                <a:schemeClr val="tx1"/>
              </a:buClr>
              <a:defRPr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Boitano</a:t>
            </a:r>
            <a:r>
              <a:rPr lang="en-GB" sz="1200" b="0" dirty="0">
                <a:cs typeface="Times New Roman" pitchFamily="18" charset="0"/>
              </a:rPr>
              <a:t>, H.L. Brooks Eds. Lange, </a:t>
            </a:r>
            <a:r>
              <a:rPr lang="en-GB" sz="1200" dirty="0">
                <a:cs typeface="Times New Roman" pitchFamily="18" charset="0"/>
              </a:rPr>
              <a:t>2012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" sz="1200" b="0" i="1" dirty="0"/>
              <a:t>Fisiología 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>
                <a:cs typeface="Times New Roman" pitchFamily="18" charset="0"/>
              </a:rPr>
              <a:t>Silbernagl</a:t>
            </a:r>
            <a:r>
              <a:rPr lang="en-GB" sz="1200" b="0" dirty="0">
                <a:cs typeface="Times New Roman" pitchFamily="18" charset="0"/>
              </a:rPr>
              <a:t> S. </a:t>
            </a:r>
            <a:r>
              <a:rPr lang="en-GB" sz="1200" b="0" dirty="0" err="1">
                <a:cs typeface="Times New Roman" pitchFamily="18" charset="0"/>
              </a:rPr>
              <a:t>Despopoulos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Fisiología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Texto</a:t>
            </a:r>
            <a:r>
              <a:rPr lang="en-GB" sz="1200" b="0" dirty="0">
                <a:cs typeface="Times New Roman" pitchFamily="18" charset="0"/>
              </a:rPr>
              <a:t> y Atlas 7</a:t>
            </a:r>
            <a:r>
              <a:rPr lang="en-GB" sz="1200" b="0" baseline="30000" dirty="0">
                <a:cs typeface="Times New Roman" pitchFamily="18" charset="0"/>
              </a:rPr>
              <a:t>tima</a:t>
            </a:r>
            <a:r>
              <a:rPr lang="en-GB" sz="1200" b="0" dirty="0">
                <a:cs typeface="Times New Roman" pitchFamily="18" charset="0"/>
              </a:rPr>
              <a:t> Ed. Editorial </a:t>
            </a:r>
            <a:r>
              <a:rPr lang="en-GB" sz="1200" b="0" dirty="0" err="1">
                <a:cs typeface="Times New Roman" pitchFamily="18" charset="0"/>
              </a:rPr>
              <a:t>Médica</a:t>
            </a:r>
            <a:r>
              <a:rPr lang="en-GB" sz="1200" b="0" dirty="0">
                <a:cs typeface="Times New Roman" pitchFamily="18" charset="0"/>
              </a:rPr>
              <a:t> </a:t>
            </a:r>
          </a:p>
          <a:p>
            <a:pPr>
              <a:buClr>
                <a:schemeClr val="tx1"/>
              </a:buClr>
              <a:defRPr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Panamericana</a:t>
            </a:r>
            <a:r>
              <a:rPr lang="en-GB" sz="1200" b="0" dirty="0">
                <a:cs typeface="Times New Roman" pitchFamily="18" charset="0"/>
              </a:rPr>
              <a:t>, </a:t>
            </a:r>
            <a:r>
              <a:rPr lang="en-GB" sz="1200" dirty="0">
                <a:cs typeface="Times New Roman" pitchFamily="18" charset="0"/>
              </a:rPr>
              <a:t>2009</a:t>
            </a:r>
            <a:r>
              <a:rPr lang="en-GB" sz="1200" b="0" dirty="0">
                <a:cs typeface="Times New Roman" pitchFamily="18" charset="0"/>
              </a:rPr>
              <a:t>.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Fox S.I. </a:t>
            </a:r>
            <a:r>
              <a:rPr lang="en-GB" sz="1200" b="0" i="1" dirty="0">
                <a:cs typeface="Times New Roman" pitchFamily="18" charset="0"/>
              </a:rPr>
              <a:t>Human Physiology</a:t>
            </a:r>
            <a:r>
              <a:rPr lang="en-GB" sz="1200" b="0" dirty="0">
                <a:cs typeface="Times New Roman" pitchFamily="18" charset="0"/>
              </a:rPr>
              <a:t>. 10</a:t>
            </a:r>
            <a:r>
              <a:rPr lang="en-GB" sz="1200" b="0" baseline="30000" dirty="0">
                <a:cs typeface="Times New Roman" pitchFamily="18" charset="0"/>
              </a:rPr>
              <a:t>th</a:t>
            </a:r>
            <a:r>
              <a:rPr lang="en-GB" sz="1200" b="0" dirty="0">
                <a:cs typeface="Times New Roman" pitchFamily="18" charset="0"/>
              </a:rPr>
              <a:t> edition. McGraw-Hill, New York, </a:t>
            </a:r>
            <a:r>
              <a:rPr lang="en-GB" sz="1200" dirty="0">
                <a:cs typeface="Times New Roman" pitchFamily="18" charset="0"/>
              </a:rPr>
              <a:t>2008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0" dirty="0"/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Costanzo L.S. </a:t>
            </a:r>
            <a:r>
              <a:rPr lang="en-GB" sz="1200" b="0" i="1" dirty="0">
                <a:cs typeface="Times New Roman" pitchFamily="18" charset="0"/>
              </a:rPr>
              <a:t>Physiology</a:t>
            </a:r>
            <a:r>
              <a:rPr lang="en-GB" sz="1200" b="0" dirty="0">
                <a:cs typeface="Times New Roman" pitchFamily="18" charset="0"/>
              </a:rPr>
              <a:t>. 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 Ed. Saunders Elsevier, </a:t>
            </a:r>
            <a:r>
              <a:rPr lang="en-GB" sz="1200" dirty="0">
                <a:cs typeface="Times New Roman" pitchFamily="18" charset="0"/>
              </a:rPr>
              <a:t>2006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2014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US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>
              <a:buClr>
                <a:schemeClr val="tx1"/>
              </a:buClr>
              <a:defRPr/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>
              <a:buClr>
                <a:schemeClr val="tx1"/>
              </a:buClr>
              <a:defRPr/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200" b="0" dirty="0"/>
              <a:t> R.A. </a:t>
            </a:r>
            <a:r>
              <a:rPr lang="es-ES_tradnl" sz="1200" b="0" dirty="0" err="1"/>
              <a:t>Bowen</a:t>
            </a:r>
            <a:r>
              <a:rPr lang="es-ES_tradnl" sz="1200" b="0" dirty="0"/>
              <a:t>.</a:t>
            </a:r>
            <a:r>
              <a:rPr lang="es-ES_tradnl" b="0" dirty="0"/>
              <a:t> </a:t>
            </a:r>
            <a:r>
              <a:rPr lang="es-ES_tradnl" sz="1200" b="0" dirty="0" err="1"/>
              <a:t>Biomedical</a:t>
            </a:r>
            <a:r>
              <a:rPr lang="es-ES_tradnl" sz="1200" b="0" dirty="0"/>
              <a:t> </a:t>
            </a:r>
            <a:r>
              <a:rPr lang="es-ES_tradnl" sz="1200" b="0" dirty="0" err="1"/>
              <a:t>Sciences</a:t>
            </a:r>
            <a:r>
              <a:rPr lang="es-ES_tradnl" sz="1200" b="0" dirty="0"/>
              <a:t>. </a:t>
            </a:r>
            <a:r>
              <a:rPr lang="es-ES_tradnl" sz="1200" b="0" i="1" dirty="0" err="1"/>
              <a:t>Digestive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System</a:t>
            </a:r>
            <a:r>
              <a:rPr lang="es-ES_tradnl" sz="1200" b="0" dirty="0"/>
              <a:t>. Colorado </a:t>
            </a:r>
            <a:r>
              <a:rPr lang="es-ES_tradnl" sz="1200" b="0" dirty="0" err="1"/>
              <a:t>State</a:t>
            </a:r>
            <a:r>
              <a:rPr lang="es-ES_tradnl" sz="1200" b="0" dirty="0"/>
              <a:t> </a:t>
            </a:r>
            <a:r>
              <a:rPr lang="es-ES_tradnl" sz="1200" b="0" dirty="0" err="1"/>
              <a:t>University</a:t>
            </a:r>
            <a:r>
              <a:rPr lang="es-ES_tradnl" sz="1200" b="0" dirty="0"/>
              <a:t>, </a:t>
            </a:r>
            <a:r>
              <a:rPr lang="es-ES_tradnl" sz="1200" dirty="0"/>
              <a:t>2006.</a:t>
            </a:r>
            <a:r>
              <a:rPr lang="es-ES_tradnl" sz="1200" b="0" dirty="0"/>
              <a:t> </a:t>
            </a:r>
          </a:p>
          <a:p>
            <a:pPr>
              <a:buClr>
                <a:schemeClr val="tx1"/>
              </a:buClr>
              <a:defRPr/>
            </a:pPr>
            <a:r>
              <a:rPr lang="es-ES_tradnl" sz="1200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>
              <a:buClr>
                <a:schemeClr val="tx1"/>
              </a:buClr>
              <a:defRPr/>
            </a:pPr>
            <a:endParaRPr lang="es-ES_tradnl" sz="800" b="0" dirty="0"/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200" b="0" i="1" dirty="0" err="1"/>
              <a:t>The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Inner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Tube</a:t>
            </a:r>
            <a:r>
              <a:rPr lang="es-ES_tradnl" sz="1200" b="0" i="1" dirty="0"/>
              <a:t> of </a:t>
            </a:r>
            <a:r>
              <a:rPr lang="es-ES_tradnl" sz="1200" b="0" i="1" dirty="0" err="1"/>
              <a:t>Life</a:t>
            </a:r>
            <a:r>
              <a:rPr lang="es-ES_tradnl" sz="1200" b="0" dirty="0"/>
              <a:t>. </a:t>
            </a:r>
            <a:r>
              <a:rPr lang="es-ES_tradnl" sz="1200" b="0" dirty="0" err="1"/>
              <a:t>Special</a:t>
            </a:r>
            <a:r>
              <a:rPr lang="es-ES_tradnl" sz="1200" b="0" dirty="0"/>
              <a:t> </a:t>
            </a:r>
            <a:r>
              <a:rPr lang="es-ES_tradnl" sz="1200" b="0" dirty="0" err="1"/>
              <a:t>Collection</a:t>
            </a:r>
            <a:r>
              <a:rPr lang="es-ES_tradnl" sz="1200" b="0" dirty="0"/>
              <a:t> 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 307: 1914 </a:t>
            </a:r>
            <a:r>
              <a:rPr lang="es-ES_tradnl" sz="1200" dirty="0"/>
              <a:t>2005</a:t>
            </a:r>
            <a:r>
              <a:rPr lang="es-ES_tradnl" sz="1200" b="0" dirty="0"/>
              <a:t> [DOI: </a:t>
            </a:r>
          </a:p>
          <a:p>
            <a:pPr>
              <a:buClr>
                <a:schemeClr val="tx1"/>
              </a:buClr>
              <a:defRPr/>
            </a:pPr>
            <a:r>
              <a:rPr lang="es-ES_tradnl" sz="1200" b="0" dirty="0"/>
              <a:t>   10.1126/science.307.5717.1914a]. Disponible en: </a:t>
            </a:r>
          </a:p>
          <a:p>
            <a:pPr>
              <a:buClr>
                <a:schemeClr val="tx1"/>
              </a:buClr>
              <a:defRPr/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>
              <a:buClr>
                <a:schemeClr val="tx1"/>
              </a:buClr>
              <a:defRPr/>
            </a:pPr>
            <a:endParaRPr lang="es-ES_tradnl" sz="800" b="0" dirty="0"/>
          </a:p>
          <a:p>
            <a:pPr marL="171450" indent="-17145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s-ES_tradnl" sz="1200" b="0" dirty="0"/>
              <a:t>Artículos revistas científicas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, </a:t>
            </a:r>
            <a:r>
              <a:rPr lang="es-ES_tradnl" sz="1200" b="0" dirty="0" err="1"/>
              <a:t>Nature</a:t>
            </a:r>
            <a:r>
              <a:rPr lang="es-ES_tradnl" sz="1200" b="0" dirty="0"/>
              <a:t>, N </a:t>
            </a:r>
            <a:r>
              <a:rPr lang="es-ES_tradnl" sz="1200" b="0" dirty="0" err="1"/>
              <a:t>Engl</a:t>
            </a:r>
            <a:r>
              <a:rPr lang="es-ES_tradnl" sz="1200" b="0" dirty="0"/>
              <a:t> J </a:t>
            </a:r>
            <a:r>
              <a:rPr lang="es-ES_tradnl" sz="1200" b="0" dirty="0" err="1"/>
              <a:t>Med</a:t>
            </a:r>
            <a:r>
              <a:rPr lang="es-ES_tradnl" sz="1200" b="0" dirty="0"/>
              <a:t>, BMJ recientes </a:t>
            </a:r>
            <a:r>
              <a:rPr lang="es-ES_tradnl" sz="1200" dirty="0"/>
              <a:t>2010-2015.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1" t="30548" r="39485" b="29083"/>
          <a:stretch>
            <a:fillRect/>
          </a:stretch>
        </p:blipFill>
        <p:spPr>
          <a:xfrm>
            <a:off x="2027238" y="2506663"/>
            <a:ext cx="2400300" cy="2362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5374576" y="3582988"/>
            <a:ext cx="3230372" cy="156966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b="0" dirty="0">
                <a:latin typeface="Comic Sans MS" panose="030F0702030302020204" pitchFamily="66" charset="0"/>
              </a:rPr>
              <a:t>¡SB </a:t>
            </a:r>
            <a:r>
              <a:rPr lang="es-ES" b="0" dirty="0" smtClean="0">
                <a:latin typeface="Comic Sans MS" panose="030F0702030302020204" pitchFamily="66" charset="0"/>
              </a:rPr>
              <a:t>son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b="0" dirty="0" smtClean="0">
                <a:latin typeface="Comic Sans MS" panose="030F0702030302020204" pitchFamily="66" charset="0"/>
              </a:rPr>
              <a:t>moléculas </a:t>
            </a:r>
            <a:endParaRPr lang="es-ES" b="0" dirty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b="0" dirty="0">
                <a:latin typeface="Comic Sans MS" panose="030F0702030302020204" pitchFamily="66" charset="0"/>
              </a:rPr>
              <a:t>ANFIPÁTICAS!</a:t>
            </a:r>
          </a:p>
        </p:txBody>
      </p:sp>
      <p:sp>
        <p:nvSpPr>
          <p:cNvPr id="139273" name="Oval 9"/>
          <p:cNvSpPr>
            <a:spLocks noChangeArrowheads="1"/>
          </p:cNvSpPr>
          <p:nvPr/>
        </p:nvSpPr>
        <p:spPr bwMode="auto">
          <a:xfrm>
            <a:off x="1868488" y="1231900"/>
            <a:ext cx="2774950" cy="1193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74" name="Oval 10"/>
          <p:cNvSpPr>
            <a:spLocks noChangeArrowheads="1"/>
          </p:cNvSpPr>
          <p:nvPr/>
        </p:nvSpPr>
        <p:spPr bwMode="auto">
          <a:xfrm>
            <a:off x="1187450" y="4868863"/>
            <a:ext cx="4138613" cy="1355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77" name="AutoShape 13"/>
          <p:cNvSpPr>
            <a:spLocks noChangeArrowheads="1"/>
          </p:cNvSpPr>
          <p:nvPr/>
        </p:nvSpPr>
        <p:spPr bwMode="auto">
          <a:xfrm>
            <a:off x="685800" y="1577975"/>
            <a:ext cx="501650" cy="3960813"/>
          </a:xfrm>
          <a:prstGeom prst="downArrow">
            <a:avLst>
              <a:gd name="adj1" fmla="val 37343"/>
              <a:gd name="adj2" fmla="val 128491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2506663" y="333375"/>
            <a:ext cx="1525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</a:p>
          <a:p>
            <a:pPr algn="ctr" eaLnBrk="1" hangingPunct="1">
              <a:defRPr/>
            </a:pPr>
            <a:r>
              <a:rPr lang="es-ES_tradnl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Hidrofóbico</a:t>
            </a:r>
            <a:endParaRPr lang="es-ES_tradnl" sz="16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1868488" y="1443038"/>
            <a:ext cx="2801937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 CÓLICO</a:t>
            </a:r>
          </a:p>
          <a:p>
            <a:pPr algn="ctr" eaLnBrk="1" hangingPunct="1">
              <a:defRPr/>
            </a:pPr>
            <a:r>
              <a:rPr lang="es-ES_tradnl" sz="1600" dirty="0">
                <a:solidFill>
                  <a:srgbClr val="005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 Biliar NO conjugado</a:t>
            </a:r>
          </a:p>
          <a:p>
            <a:pPr algn="ctr" eaLnBrk="1" hangingPunct="1">
              <a:defRPr/>
            </a:pPr>
            <a:r>
              <a:rPr lang="es-ES_tradnl" sz="2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Hidrofóbico</a:t>
            </a:r>
            <a:r>
              <a:rPr lang="es-ES_tradnl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9283" name="Line 19"/>
          <p:cNvSpPr>
            <a:spLocks noChangeShapeType="1"/>
          </p:cNvSpPr>
          <p:nvPr/>
        </p:nvSpPr>
        <p:spPr bwMode="auto">
          <a:xfrm>
            <a:off x="3246438" y="942975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1516063" y="5084763"/>
            <a:ext cx="36957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GLICO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CÓLICO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eaLnBrk="1" hangingPunct="1">
              <a:defRPr/>
            </a:pPr>
            <a:r>
              <a:rPr lang="es-ES_tradnl" sz="2000" dirty="0">
                <a:solidFill>
                  <a:srgbClr val="005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Ac. Biliar Conjugado</a:t>
            </a:r>
          </a:p>
          <a:p>
            <a:pPr algn="ctr" eaLnBrk="1" hangingPunct="1">
              <a:defRPr/>
            </a:pPr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Anfipático</a:t>
            </a:r>
            <a:endParaRPr lang="es-ES_tradnl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86" name="Rectangle 22"/>
          <p:cNvSpPr>
            <a:spLocks noChangeArrowheads="1"/>
          </p:cNvSpPr>
          <p:nvPr/>
        </p:nvSpPr>
        <p:spPr bwMode="auto">
          <a:xfrm>
            <a:off x="4902200" y="335756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284" name="Rectangle 24"/>
          <p:cNvSpPr>
            <a:spLocks noChangeArrowheads="1"/>
          </p:cNvSpPr>
          <p:nvPr/>
        </p:nvSpPr>
        <p:spPr bwMode="auto">
          <a:xfrm>
            <a:off x="6265863" y="687388"/>
            <a:ext cx="2489200" cy="338137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III. SALES BILIARES</a:t>
            </a:r>
          </a:p>
        </p:txBody>
      </p:sp>
      <p:sp>
        <p:nvSpPr>
          <p:cNvPr id="54285" name="Text Box 25"/>
          <p:cNvSpPr txBox="1">
            <a:spLocks noChangeArrowheads="1"/>
          </p:cNvSpPr>
          <p:nvPr/>
        </p:nvSpPr>
        <p:spPr bwMode="auto">
          <a:xfrm>
            <a:off x="6686550" y="1100138"/>
            <a:ext cx="2068513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1. </a:t>
            </a:r>
            <a:r>
              <a:rPr lang="es-ES" sz="2000" b="0">
                <a:latin typeface="Comic Sans MS" panose="030F0702030302020204" pitchFamily="66" charset="0"/>
              </a:rPr>
              <a:t>Funciones SB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4140200" y="3357563"/>
            <a:ext cx="1193800" cy="15113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4140200" y="3141663"/>
            <a:ext cx="503238" cy="4159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4248150" y="2349500"/>
            <a:ext cx="252413" cy="38417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5059363" y="2598738"/>
            <a:ext cx="14811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GLICINA</a:t>
            </a:r>
          </a:p>
          <a:p>
            <a:pPr algn="ctr" eaLnBrk="1" hangingPunct="1">
              <a:defRPr/>
            </a:pPr>
            <a:r>
              <a:rPr lang="es-ES_tradnl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Hidrofílica</a:t>
            </a:r>
            <a:endParaRPr lang="es-ES_tradnl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290" name="CuadroTexto 5"/>
          <p:cNvSpPr txBox="1">
            <a:spLocks noChangeArrowheads="1"/>
          </p:cNvSpPr>
          <p:nvPr/>
        </p:nvSpPr>
        <p:spPr bwMode="auto">
          <a:xfrm>
            <a:off x="4360863" y="2643188"/>
            <a:ext cx="8620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solidFill>
                  <a:srgbClr val="C00000"/>
                </a:solidFill>
                <a:latin typeface="Comic Sans MS" panose="030F0702030302020204" pitchFamily="66" charset="0"/>
              </a:rPr>
              <a:t>-N-CH2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solidFill>
                  <a:srgbClr val="C00000"/>
                </a:solidFill>
                <a:latin typeface="Comic Sans MS" panose="030F0702030302020204" pitchFamily="66" charset="0"/>
              </a:rPr>
              <a:t> COOH</a:t>
            </a:r>
          </a:p>
        </p:txBody>
      </p:sp>
      <p:cxnSp>
        <p:nvCxnSpPr>
          <p:cNvPr id="54291" name="Conector recto 7"/>
          <p:cNvCxnSpPr>
            <a:cxnSpLocks noChangeShapeType="1"/>
          </p:cNvCxnSpPr>
          <p:nvPr/>
        </p:nvCxnSpPr>
        <p:spPr bwMode="auto">
          <a:xfrm>
            <a:off x="4573588" y="2859088"/>
            <a:ext cx="0" cy="188912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ángulo 12"/>
          <p:cNvSpPr/>
          <p:nvPr/>
        </p:nvSpPr>
        <p:spPr bwMode="auto">
          <a:xfrm>
            <a:off x="4427538" y="2541588"/>
            <a:ext cx="690562" cy="8080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29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2000"/>
                                        <p:tgtEl>
                                          <p:spTgt spid="13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animBg="1"/>
      <p:bldP spid="139273" grpId="0" animBg="1"/>
      <p:bldP spid="139274" grpId="0" animBg="1"/>
      <p:bldP spid="139277" grpId="0" animBg="1"/>
      <p:bldP spid="139281" grpId="0"/>
      <p:bldP spid="139282" grpId="0"/>
      <p:bldP spid="139284" grpId="0"/>
      <p:bldP spid="139285" grpId="0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9" name="Text Box 19"/>
          <p:cNvSpPr txBox="1">
            <a:spLocks noChangeArrowheads="1"/>
          </p:cNvSpPr>
          <p:nvPr/>
        </p:nvSpPr>
        <p:spPr bwMode="auto">
          <a:xfrm>
            <a:off x="1533525" y="2616200"/>
            <a:ext cx="6134100" cy="203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es-ES" sz="800" b="0" dirty="0"/>
          </a:p>
          <a:p>
            <a:pPr eaLnBrk="1" hangingPunct="1">
              <a:defRPr/>
            </a:pPr>
            <a:r>
              <a:rPr lang="es-ES" sz="2400" b="0" dirty="0"/>
              <a:t>Molécula </a:t>
            </a:r>
            <a:r>
              <a:rPr lang="es-ES" sz="2400" b="0" dirty="0" err="1"/>
              <a:t>anfipática</a:t>
            </a:r>
            <a:endParaRPr lang="es-ES" sz="2400" b="0" dirty="0"/>
          </a:p>
          <a:p>
            <a:pPr eaLnBrk="1" hangingPunct="1">
              <a:defRPr/>
            </a:pPr>
            <a:endParaRPr lang="es-ES" sz="1400" b="0" dirty="0"/>
          </a:p>
          <a:p>
            <a:pPr eaLnBrk="1" hangingPunct="1">
              <a:defRPr/>
            </a:pPr>
            <a:r>
              <a:rPr lang="en-US" b="0" dirty="0"/>
              <a:t>“</a:t>
            </a:r>
            <a:r>
              <a:rPr lang="en-US" b="0" dirty="0" err="1"/>
              <a:t>Molécula</a:t>
            </a:r>
            <a:r>
              <a:rPr lang="en-US" b="0" dirty="0"/>
              <a:t> </a:t>
            </a:r>
            <a:r>
              <a:rPr lang="en-US" b="0" dirty="0" err="1"/>
              <a:t>que</a:t>
            </a:r>
            <a:r>
              <a:rPr lang="en-US" b="0" dirty="0"/>
              <a:t> </a:t>
            </a:r>
            <a:r>
              <a:rPr lang="en-US" b="0" dirty="0" err="1"/>
              <a:t>contiene</a:t>
            </a:r>
            <a:r>
              <a:rPr lang="en-US" b="0" dirty="0"/>
              <a:t> en </a:t>
            </a:r>
            <a:r>
              <a:rPr lang="en-US" b="0" dirty="0" err="1"/>
              <a:t>su</a:t>
            </a:r>
            <a:r>
              <a:rPr lang="en-US" b="0" dirty="0"/>
              <a:t> </a:t>
            </a:r>
            <a:r>
              <a:rPr lang="en-US" b="0" dirty="0" err="1"/>
              <a:t>estructura</a:t>
            </a:r>
            <a:r>
              <a:rPr lang="en-US" b="0" dirty="0"/>
              <a:t> </a:t>
            </a:r>
            <a:r>
              <a:rPr lang="en-US" b="0" dirty="0" err="1"/>
              <a:t>porciones</a:t>
            </a:r>
            <a:r>
              <a:rPr lang="en-US" b="0" dirty="0"/>
              <a:t> </a:t>
            </a:r>
            <a:r>
              <a:rPr lang="en-US" b="0" u="sng" dirty="0"/>
              <a:t>polar</a:t>
            </a:r>
            <a:r>
              <a:rPr lang="en-US" b="0" dirty="0"/>
              <a:t> (soluble en </a:t>
            </a:r>
            <a:r>
              <a:rPr lang="en-US" b="0" dirty="0" err="1"/>
              <a:t>agua</a:t>
            </a:r>
            <a:r>
              <a:rPr lang="en-US" b="0" dirty="0"/>
              <a:t>) y </a:t>
            </a:r>
            <a:r>
              <a:rPr lang="en-US" b="0" u="sng" dirty="0"/>
              <a:t>no polar</a:t>
            </a:r>
            <a:r>
              <a:rPr lang="en-US" b="0" dirty="0"/>
              <a:t> (no soluble en </a:t>
            </a:r>
            <a:r>
              <a:rPr lang="en-US" b="0" dirty="0" err="1"/>
              <a:t>agua</a:t>
            </a:r>
            <a:r>
              <a:rPr lang="en-US" b="0" dirty="0"/>
              <a:t>). </a:t>
            </a:r>
          </a:p>
          <a:p>
            <a:pPr eaLnBrk="1" hangingPunct="1">
              <a:defRPr/>
            </a:pPr>
            <a:endParaRPr lang="en-US" b="0" dirty="0"/>
          </a:p>
          <a:p>
            <a:pPr eaLnBrk="1" hangingPunct="1">
              <a:defRPr/>
            </a:pPr>
            <a:r>
              <a:rPr lang="en-US" b="0" dirty="0" err="1"/>
              <a:t>Molécula</a:t>
            </a:r>
            <a:r>
              <a:rPr lang="en-US" b="0" dirty="0"/>
              <a:t> </a:t>
            </a:r>
            <a:r>
              <a:rPr lang="en-US" b="0" dirty="0" err="1"/>
              <a:t>que</a:t>
            </a:r>
            <a:r>
              <a:rPr lang="en-US" b="0" dirty="0"/>
              <a:t> </a:t>
            </a:r>
            <a:r>
              <a:rPr lang="en-US" b="0" dirty="0" err="1"/>
              <a:t>tiene</a:t>
            </a:r>
            <a:r>
              <a:rPr lang="en-US" b="0" dirty="0"/>
              <a:t> </a:t>
            </a:r>
            <a:r>
              <a:rPr lang="en-US" b="0" dirty="0" err="1"/>
              <a:t>regiones</a:t>
            </a:r>
            <a:r>
              <a:rPr lang="en-US" b="0" dirty="0"/>
              <a:t> </a:t>
            </a:r>
            <a:r>
              <a:rPr lang="en-US" b="0" dirty="0" err="1"/>
              <a:t>hidrofílica</a:t>
            </a:r>
            <a:r>
              <a:rPr lang="en-US" b="0" dirty="0"/>
              <a:t> e </a:t>
            </a:r>
            <a:r>
              <a:rPr lang="en-US" b="0" dirty="0" err="1"/>
              <a:t>hidrofóbica</a:t>
            </a:r>
            <a:r>
              <a:rPr lang="en-US" b="0" dirty="0"/>
              <a:t>”</a:t>
            </a:r>
          </a:p>
          <a:p>
            <a:pPr eaLnBrk="1" hangingPunct="1">
              <a:defRPr/>
            </a:pPr>
            <a:r>
              <a:rPr lang="en-US" sz="800" b="0" dirty="0"/>
              <a:t> </a:t>
            </a:r>
            <a:endParaRPr lang="es-ES" sz="800" b="0" dirty="0"/>
          </a:p>
        </p:txBody>
      </p:sp>
      <p:sp>
        <p:nvSpPr>
          <p:cNvPr id="245780" name="Rectangle 20"/>
          <p:cNvSpPr>
            <a:spLocks noChangeArrowheads="1"/>
          </p:cNvSpPr>
          <p:nvPr/>
        </p:nvSpPr>
        <p:spPr bwMode="auto">
          <a:xfrm>
            <a:off x="2584450" y="4745038"/>
            <a:ext cx="4032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http://www.biology-online.org/dictionary/Amphipathic</a:t>
            </a:r>
          </a:p>
        </p:txBody>
      </p:sp>
      <p:sp>
        <p:nvSpPr>
          <p:cNvPr id="245781" name="Text Box 21"/>
          <p:cNvSpPr txBox="1">
            <a:spLocks noChangeArrowheads="1"/>
          </p:cNvSpPr>
          <p:nvPr/>
        </p:nvSpPr>
        <p:spPr bwMode="auto">
          <a:xfrm>
            <a:off x="2038350" y="1795463"/>
            <a:ext cx="4924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¿Qué es eso de anfipático?</a:t>
            </a:r>
          </a:p>
        </p:txBody>
      </p:sp>
      <p:sp>
        <p:nvSpPr>
          <p:cNvPr id="245782" name="Text Box 22"/>
          <p:cNvSpPr txBox="1">
            <a:spLocks noChangeArrowheads="1"/>
          </p:cNvSpPr>
          <p:nvPr/>
        </p:nvSpPr>
        <p:spPr bwMode="auto">
          <a:xfrm>
            <a:off x="4706938" y="5443538"/>
            <a:ext cx="3819525" cy="708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7B3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7B3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>
                <a:solidFill>
                  <a:srgbClr val="E84D00"/>
                </a:solidFill>
                <a:latin typeface="Comic Sans MS" panose="030F0702030302020204" pitchFamily="66" charset="0"/>
              </a:rPr>
              <a:t>¿Qué importancia tiene esto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>
                <a:solidFill>
                  <a:srgbClr val="E84D00"/>
                </a:solidFill>
                <a:latin typeface="Comic Sans MS" panose="030F0702030302020204" pitchFamily="66" charset="0"/>
              </a:rPr>
              <a:t>en la Función Digestiva??</a:t>
            </a: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6408738" y="442913"/>
            <a:ext cx="2490787" cy="339725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III. SALES BILIARES</a:t>
            </a:r>
          </a:p>
        </p:txBody>
      </p:sp>
      <p:sp>
        <p:nvSpPr>
          <p:cNvPr id="55303" name="Text Box 25"/>
          <p:cNvSpPr txBox="1">
            <a:spLocks noChangeArrowheads="1"/>
          </p:cNvSpPr>
          <p:nvPr/>
        </p:nvSpPr>
        <p:spPr bwMode="auto">
          <a:xfrm>
            <a:off x="6394450" y="876300"/>
            <a:ext cx="2493963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III 1. </a:t>
            </a:r>
            <a:r>
              <a:rPr lang="es-ES" sz="2000" b="0">
                <a:latin typeface="Comic Sans MS" panose="030F0702030302020204" pitchFamily="66" charset="0"/>
              </a:rPr>
              <a:t>Funciones SB</a:t>
            </a:r>
          </a:p>
        </p:txBody>
      </p:sp>
      <p:sp>
        <p:nvSpPr>
          <p:cNvPr id="5530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4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24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9" grpId="0" animBg="1"/>
      <p:bldP spid="245781" grpId="0"/>
      <p:bldP spid="24578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804863" y="2051050"/>
            <a:ext cx="49291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Gracias a las SB anfipáticas:</a:t>
            </a:r>
          </a:p>
        </p:txBody>
      </p:sp>
      <p:sp>
        <p:nvSpPr>
          <p:cNvPr id="63503" name="Oval 15"/>
          <p:cNvSpPr>
            <a:spLocks noChangeArrowheads="1"/>
          </p:cNvSpPr>
          <p:nvPr/>
        </p:nvSpPr>
        <p:spPr bwMode="auto">
          <a:xfrm>
            <a:off x="6011863" y="1773238"/>
            <a:ext cx="1081087" cy="1079500"/>
          </a:xfrm>
          <a:prstGeom prst="ellipse">
            <a:avLst/>
          </a:prstGeom>
          <a:solidFill>
            <a:srgbClr val="FFFF7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6156325" y="1844675"/>
            <a:ext cx="647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. .</a:t>
            </a:r>
          </a:p>
        </p:txBody>
      </p:sp>
      <p:sp>
        <p:nvSpPr>
          <p:cNvPr id="63508" name="Arc 20"/>
          <p:cNvSpPr>
            <a:spLocks/>
          </p:cNvSpPr>
          <p:nvPr/>
        </p:nvSpPr>
        <p:spPr bwMode="auto">
          <a:xfrm rot="13830450" flipH="1">
            <a:off x="6336506" y="2240757"/>
            <a:ext cx="360363" cy="431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1547813" y="2968625"/>
            <a:ext cx="5054600" cy="946150"/>
          </a:xfrm>
          <a:prstGeom prst="rect">
            <a:avLst/>
          </a:prstGeom>
          <a:solidFill>
            <a:srgbClr val="0066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GRASAS SE EMULSIFICAN</a:t>
            </a:r>
          </a:p>
          <a:p>
            <a:pPr eaLnBrk="1" hangingPunct="1">
              <a:defRPr/>
            </a:pPr>
            <a:r>
              <a:rPr lang="es-ES_tradnl" sz="2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su DIGESTIÓN</a:t>
            </a: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2843213" y="4437063"/>
            <a:ext cx="5113337" cy="94615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sz="280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GRASAS SE SOLUBILIZAN para su ABSORCIÓN</a:t>
            </a:r>
          </a:p>
        </p:txBody>
      </p:sp>
      <p:sp>
        <p:nvSpPr>
          <p:cNvPr id="63516" name="Text Box 28"/>
          <p:cNvSpPr txBox="1">
            <a:spLocks noChangeArrowheads="1"/>
          </p:cNvSpPr>
          <p:nvPr/>
        </p:nvSpPr>
        <p:spPr bwMode="auto">
          <a:xfrm>
            <a:off x="804863" y="847725"/>
            <a:ext cx="14859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6391275" y="349250"/>
            <a:ext cx="2489200" cy="33813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III. SALES BILIARES</a:t>
            </a:r>
          </a:p>
        </p:txBody>
      </p:sp>
      <p:sp>
        <p:nvSpPr>
          <p:cNvPr id="56330" name="Text Box 25"/>
          <p:cNvSpPr txBox="1">
            <a:spLocks noChangeArrowheads="1"/>
          </p:cNvSpPr>
          <p:nvPr/>
        </p:nvSpPr>
        <p:spPr bwMode="auto">
          <a:xfrm>
            <a:off x="6704013" y="787400"/>
            <a:ext cx="217646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5633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635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5B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/>
      <p:bldP spid="63503" grpId="0" animBg="1"/>
      <p:bldP spid="63505" grpId="0"/>
      <p:bldP spid="63509" grpId="0" animBg="1"/>
      <p:bldP spid="63509" grpId="1"/>
      <p:bldP spid="63510" grpId="0" animBg="1"/>
      <p:bldP spid="63510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16121" y="2996952"/>
            <a:ext cx="3671887" cy="2277547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VE" sz="900" b="0" dirty="0"/>
          </a:p>
          <a:p>
            <a:pPr>
              <a:defRPr/>
            </a:pPr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Surfactantes</a:t>
            </a:r>
            <a:r>
              <a:rPr lang="es-VE" sz="2400" b="0" dirty="0" smtClean="0"/>
              <a:t> </a:t>
            </a:r>
          </a:p>
          <a:p>
            <a:pPr>
              <a:defRPr/>
            </a:pPr>
            <a:r>
              <a:rPr lang="es-VE" b="0" dirty="0"/>
              <a:t>C</a:t>
            </a:r>
            <a:r>
              <a:rPr lang="es-VE" b="0" dirty="0" smtClean="0"/>
              <a:t>ompuestos </a:t>
            </a:r>
            <a:r>
              <a:rPr lang="es-VE" b="0" dirty="0"/>
              <a:t>que bajan </a:t>
            </a:r>
          </a:p>
          <a:p>
            <a:pPr>
              <a:defRPr/>
            </a:pPr>
            <a:r>
              <a:rPr lang="es-VE" b="0" dirty="0"/>
              <a:t>la tensión superficial entre dos fases Ej. Dos líquidos </a:t>
            </a:r>
          </a:p>
          <a:p>
            <a:pPr>
              <a:defRPr/>
            </a:pPr>
            <a:endParaRPr lang="es-VE" sz="1000" b="0" dirty="0"/>
          </a:p>
          <a:p>
            <a:pPr>
              <a:defRPr/>
            </a:pPr>
            <a:r>
              <a:rPr lang="es-VE" b="0" dirty="0"/>
              <a:t>Pueden actuar como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emulsificadores y detergentes</a:t>
            </a:r>
          </a:p>
          <a:p>
            <a:pPr>
              <a:defRPr/>
            </a:pPr>
            <a:endParaRPr lang="es-VE" sz="900" b="0" dirty="0"/>
          </a:p>
        </p:txBody>
      </p:sp>
      <p:sp>
        <p:nvSpPr>
          <p:cNvPr id="57347" name="Text Box 6"/>
          <p:cNvSpPr txBox="1">
            <a:spLocks noChangeArrowheads="1"/>
          </p:cNvSpPr>
          <p:nvPr/>
        </p:nvSpPr>
        <p:spPr bwMode="auto">
          <a:xfrm>
            <a:off x="6526213" y="6627813"/>
            <a:ext cx="2608262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427860" y="2090362"/>
            <a:ext cx="4392612" cy="378565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VE" sz="9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Emulsificadores</a:t>
            </a:r>
            <a:endParaRPr lang="es-VE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b="0" dirty="0" err="1"/>
              <a:t>Cuando</a:t>
            </a:r>
            <a:r>
              <a:rPr lang="en-US" b="0" dirty="0"/>
              <a:t> se </a:t>
            </a:r>
            <a:r>
              <a:rPr lang="en-US" b="0" dirty="0" err="1"/>
              <a:t>mezcla</a:t>
            </a:r>
            <a:r>
              <a:rPr lang="en-US" b="0" dirty="0"/>
              <a:t> </a:t>
            </a:r>
            <a:r>
              <a:rPr lang="en-US" b="0" dirty="0" err="1"/>
              <a:t>agua</a:t>
            </a:r>
            <a:r>
              <a:rPr lang="en-US" b="0" dirty="0"/>
              <a:t> y </a:t>
            </a:r>
            <a:r>
              <a:rPr lang="en-US" b="0" dirty="0" err="1"/>
              <a:t>aceite</a:t>
            </a:r>
            <a:r>
              <a:rPr lang="en-US" b="0" dirty="0"/>
              <a:t> y se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</a:t>
            </a:r>
            <a:r>
              <a:rPr lang="en-US" b="0" dirty="0"/>
              <a:t> se forma </a:t>
            </a:r>
            <a:r>
              <a:rPr lang="en-US" b="0" dirty="0" err="1"/>
              <a:t>una</a:t>
            </a:r>
            <a:r>
              <a:rPr lang="en-US" b="0" dirty="0"/>
              <a:t> </a:t>
            </a:r>
            <a:r>
              <a:rPr lang="en-US" b="0" dirty="0" err="1"/>
              <a:t>dispersión</a:t>
            </a:r>
            <a:r>
              <a:rPr lang="en-US" b="0" dirty="0"/>
              <a:t> de </a:t>
            </a:r>
            <a:r>
              <a:rPr lang="en-US" b="0" dirty="0" err="1"/>
              <a:t>gotas</a:t>
            </a:r>
            <a:r>
              <a:rPr lang="en-US" b="0" dirty="0"/>
              <a:t> de </a:t>
            </a:r>
            <a:r>
              <a:rPr lang="en-US" b="0" dirty="0" err="1"/>
              <a:t>aceite</a:t>
            </a:r>
            <a:r>
              <a:rPr lang="en-US" b="0" dirty="0"/>
              <a:t> en </a:t>
            </a:r>
            <a:r>
              <a:rPr lang="en-US" b="0" dirty="0" err="1"/>
              <a:t>agua</a:t>
            </a:r>
            <a:r>
              <a:rPr lang="en-US" b="0" dirty="0"/>
              <a:t>. Al </a:t>
            </a:r>
            <a:r>
              <a:rPr lang="en-US" b="0" dirty="0" err="1"/>
              <a:t>detener</a:t>
            </a:r>
            <a:r>
              <a:rPr lang="en-US" b="0" dirty="0"/>
              <a:t> la </a:t>
            </a:r>
            <a:r>
              <a:rPr lang="en-US" b="0" dirty="0" err="1"/>
              <a:t>agitación</a:t>
            </a:r>
            <a:r>
              <a:rPr lang="en-US" b="0" dirty="0"/>
              <a:t>, </a:t>
            </a:r>
            <a:r>
              <a:rPr lang="en-US" b="0" dirty="0" err="1"/>
              <a:t>las</a:t>
            </a:r>
            <a:r>
              <a:rPr lang="en-US" b="0" dirty="0"/>
              <a:t> </a:t>
            </a:r>
            <a:r>
              <a:rPr lang="en-US" b="0" dirty="0" err="1"/>
              <a:t>fases</a:t>
            </a:r>
            <a:r>
              <a:rPr lang="en-US" b="0" dirty="0"/>
              <a:t> se </a:t>
            </a:r>
            <a:r>
              <a:rPr lang="en-US" b="0" dirty="0" err="1"/>
              <a:t>separan</a:t>
            </a:r>
            <a:r>
              <a:rPr lang="en-US" b="0" dirty="0"/>
              <a:t> de </a:t>
            </a:r>
            <a:r>
              <a:rPr lang="en-US" b="0" dirty="0" err="1"/>
              <a:t>n</a:t>
            </a:r>
            <a:r>
              <a:rPr lang="en-US" b="0" dirty="0" err="1" smtClean="0"/>
              <a:t>uevo</a:t>
            </a:r>
            <a:r>
              <a:rPr lang="en-US" b="0" dirty="0" smtClean="0"/>
              <a:t>.</a:t>
            </a:r>
            <a:endParaRPr lang="en-US" b="0" dirty="0"/>
          </a:p>
          <a:p>
            <a:pPr>
              <a:defRPr/>
            </a:pPr>
            <a:r>
              <a:rPr lang="en-US" b="0" dirty="0"/>
              <a:t>Si se </a:t>
            </a:r>
            <a:r>
              <a:rPr lang="en-US" b="0" dirty="0" err="1"/>
              <a:t>añade</a:t>
            </a:r>
            <a:r>
              <a:rPr lang="en-US" b="0" dirty="0"/>
              <a:t> un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emulsificador</a:t>
            </a:r>
            <a:r>
              <a:rPr lang="en-US" b="0" dirty="0"/>
              <a:t>, </a:t>
            </a:r>
            <a:r>
              <a:rPr lang="en-US" b="0" dirty="0" err="1"/>
              <a:t>las</a:t>
            </a:r>
            <a:r>
              <a:rPr lang="en-US" b="0" dirty="0"/>
              <a:t> </a:t>
            </a:r>
            <a:r>
              <a:rPr lang="en-US" b="0" dirty="0" err="1"/>
              <a:t>gotas</a:t>
            </a:r>
            <a:r>
              <a:rPr lang="en-US" b="0" dirty="0"/>
              <a:t> </a:t>
            </a:r>
            <a:r>
              <a:rPr lang="en-US" b="0" dirty="0" err="1"/>
              <a:t>permanecen</a:t>
            </a:r>
            <a:r>
              <a:rPr lang="en-US" b="0" dirty="0"/>
              <a:t> </a:t>
            </a:r>
            <a:r>
              <a:rPr lang="en-US" b="0" dirty="0" err="1"/>
              <a:t>dispersas</a:t>
            </a:r>
            <a:r>
              <a:rPr lang="en-US" b="0" dirty="0"/>
              <a:t>, y se </a:t>
            </a:r>
            <a:r>
              <a:rPr lang="en-US" b="0" dirty="0" err="1"/>
              <a:t>logra</a:t>
            </a:r>
            <a:r>
              <a:rPr lang="en-US" b="0" dirty="0"/>
              <a:t> </a:t>
            </a:r>
            <a:r>
              <a:rPr lang="en-US" b="0" dirty="0" err="1"/>
              <a:t>una</a:t>
            </a:r>
            <a:r>
              <a:rPr lang="en-US" b="0" dirty="0"/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emulsión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</a:t>
            </a:r>
            <a:r>
              <a:rPr lang="en-US" b="0" dirty="0" smtClean="0"/>
              <a:t>.</a:t>
            </a:r>
          </a:p>
          <a:p>
            <a:pPr>
              <a:defRPr/>
            </a:pPr>
            <a:r>
              <a:rPr lang="en-US" sz="900" b="0" dirty="0" smtClean="0"/>
              <a:t> </a:t>
            </a:r>
          </a:p>
          <a:p>
            <a:pPr>
              <a:defRPr/>
            </a:pPr>
            <a:r>
              <a:rPr lang="en-US" b="0" dirty="0" smtClean="0"/>
              <a:t>Se </a:t>
            </a:r>
            <a:r>
              <a:rPr lang="en-US" b="0" dirty="0" err="1"/>
              <a:t>posiciona</a:t>
            </a:r>
            <a:r>
              <a:rPr lang="en-US" b="0" dirty="0"/>
              <a:t> en la </a:t>
            </a:r>
            <a:r>
              <a:rPr lang="en-US" b="0" dirty="0" err="1"/>
              <a:t>interfase</a:t>
            </a:r>
            <a:r>
              <a:rPr lang="en-US" b="0" dirty="0"/>
              <a:t> </a:t>
            </a:r>
            <a:r>
              <a:rPr lang="en-US" b="0" dirty="0" err="1"/>
              <a:t>aceite</a:t>
            </a:r>
            <a:r>
              <a:rPr lang="en-US" b="0" dirty="0"/>
              <a:t>/</a:t>
            </a:r>
            <a:r>
              <a:rPr lang="en-US" b="0" dirty="0" err="1"/>
              <a:t>agua</a:t>
            </a:r>
            <a:r>
              <a:rPr lang="en-US" b="0" dirty="0"/>
              <a:t> y al </a:t>
            </a:r>
            <a:r>
              <a:rPr lang="en-US" b="0" dirty="0" err="1"/>
              <a:t>reducir</a:t>
            </a:r>
            <a:r>
              <a:rPr lang="en-US" b="0" dirty="0"/>
              <a:t> la </a:t>
            </a:r>
            <a:r>
              <a:rPr lang="en-US" b="0" dirty="0" err="1" smtClean="0"/>
              <a:t>tensión</a:t>
            </a:r>
            <a:r>
              <a:rPr lang="en-US" b="0" dirty="0" smtClean="0"/>
              <a:t> </a:t>
            </a:r>
            <a:r>
              <a:rPr lang="en-US" b="0" dirty="0"/>
              <a:t>superficial </a:t>
            </a:r>
            <a:r>
              <a:rPr lang="en-US" b="0" dirty="0" err="1"/>
              <a:t>estabiliza</a:t>
            </a:r>
            <a:r>
              <a:rPr lang="en-US" b="0" dirty="0"/>
              <a:t> la emulsion. </a:t>
            </a:r>
            <a:endParaRPr lang="es-VE" b="0" dirty="0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6391275" y="349250"/>
            <a:ext cx="2489200" cy="33813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III. SALES BILIARES</a:t>
            </a:r>
          </a:p>
        </p:txBody>
      </p:sp>
      <p:sp>
        <p:nvSpPr>
          <p:cNvPr id="57350" name="Text Box 25"/>
          <p:cNvSpPr txBox="1">
            <a:spLocks noChangeArrowheads="1"/>
          </p:cNvSpPr>
          <p:nvPr/>
        </p:nvSpPr>
        <p:spPr bwMode="auto">
          <a:xfrm>
            <a:off x="6782192" y="787400"/>
            <a:ext cx="202010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18414" y="2090362"/>
            <a:ext cx="3669594" cy="461665"/>
          </a:xfrm>
          <a:prstGeom prst="rect">
            <a:avLst/>
          </a:prstGeom>
          <a:solidFill>
            <a:srgbClr val="E1F2C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SB son </a:t>
            </a:r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surfactantes</a:t>
            </a:r>
            <a:endParaRPr lang="es-VE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2338388" y="3635375"/>
            <a:ext cx="4062412" cy="264636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EMULSIÓN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2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Líquido que tiene en suspensión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partículas diminutas sin disolver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>
                <a:latin typeface="Comic Sans MS" panose="030F0702030302020204" pitchFamily="66" charset="0"/>
              </a:rPr>
              <a:t>Es una mezcla de dos o más líquidos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>
                <a:latin typeface="Comic Sans MS" panose="030F0702030302020204" pitchFamily="66" charset="0"/>
              </a:rPr>
              <a:t>que son normalmente inmiscibles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>
                <a:latin typeface="Comic Sans MS" panose="030F0702030302020204" pitchFamily="66" charset="0"/>
              </a:rPr>
              <a:t> </a:t>
            </a:r>
            <a:endParaRPr lang="en-U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>
                <a:latin typeface="Comic Sans MS" panose="030F0702030302020204" pitchFamily="66" charset="0"/>
              </a:rPr>
              <a:t>Es una materia de sistemas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>
                <a:latin typeface="Comic Sans MS" panose="030F0702030302020204" pitchFamily="66" charset="0"/>
              </a:rPr>
              <a:t>dos fases llamados coloides</a:t>
            </a:r>
            <a:endParaRPr lang="es-MX" sz="1800" b="0">
              <a:latin typeface="Comic Sans MS" panose="030F0702030302020204" pitchFamily="66" charset="0"/>
            </a:endParaRPr>
          </a:p>
        </p:txBody>
      </p:sp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2771775" y="2062163"/>
            <a:ext cx="3016250" cy="425450"/>
          </a:xfrm>
          <a:prstGeom prst="rect">
            <a:avLst/>
          </a:prstGeom>
          <a:noFill/>
          <a:ln w="28575">
            <a:solidFill>
              <a:srgbClr val="FFCC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latin typeface="Comic Sans MS" panose="030F0702030302020204" pitchFamily="66" charset="0"/>
              </a:rPr>
              <a:t>Gotas de aceite en agua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2354263" y="2579688"/>
            <a:ext cx="3849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¿ Qué pasa si se AGITA 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   se añade LIMÓN O VINAGRE?</a:t>
            </a:r>
          </a:p>
        </p:txBody>
      </p:sp>
      <p:sp>
        <p:nvSpPr>
          <p:cNvPr id="58373" name="Text Box 8"/>
          <p:cNvSpPr txBox="1">
            <a:spLocks noChangeArrowheads="1"/>
          </p:cNvSpPr>
          <p:nvPr/>
        </p:nvSpPr>
        <p:spPr bwMode="auto">
          <a:xfrm>
            <a:off x="6122988" y="1008063"/>
            <a:ext cx="2576512" cy="425450"/>
          </a:xfrm>
          <a:prstGeom prst="rect">
            <a:avLst/>
          </a:prstGeom>
          <a:solidFill>
            <a:srgbClr val="FFCC66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EMULSIFICACIÓN</a:t>
            </a:r>
          </a:p>
        </p:txBody>
      </p:sp>
      <p:pic>
        <p:nvPicPr>
          <p:cNvPr id="184339" name="Picture 19" descr="aceite y a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060575"/>
            <a:ext cx="2049462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0" name="Picture 20" descr="basic_vinagret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" t="10187" b="7343"/>
          <a:stretch>
            <a:fillRect/>
          </a:stretch>
        </p:blipFill>
        <p:spPr bwMode="auto">
          <a:xfrm>
            <a:off x="6523038" y="2276475"/>
            <a:ext cx="2424112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Text Box 6"/>
          <p:cNvSpPr txBox="1">
            <a:spLocks noChangeArrowheads="1"/>
          </p:cNvSpPr>
          <p:nvPr/>
        </p:nvSpPr>
        <p:spPr bwMode="auto">
          <a:xfrm>
            <a:off x="6492875" y="6567488"/>
            <a:ext cx="2608263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58377" name="Text Box 25"/>
          <p:cNvSpPr txBox="1">
            <a:spLocks noChangeArrowheads="1"/>
          </p:cNvSpPr>
          <p:nvPr/>
        </p:nvSpPr>
        <p:spPr bwMode="auto">
          <a:xfrm>
            <a:off x="6523038" y="500063"/>
            <a:ext cx="2176462" cy="4016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4" grpId="0" animBg="1"/>
      <p:bldP spid="184335" grpId="0" animBg="1"/>
      <p:bldP spid="18433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r="28487" b="30872"/>
          <a:stretch>
            <a:fillRect/>
          </a:stretch>
        </p:blipFill>
        <p:spPr>
          <a:xfrm>
            <a:off x="468313" y="2349500"/>
            <a:ext cx="5472112" cy="417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6732588" y="3643313"/>
            <a:ext cx="1577975" cy="400050"/>
          </a:xfrm>
          <a:prstGeom prst="rect">
            <a:avLst/>
          </a:prstGeom>
          <a:solidFill>
            <a:srgbClr val="A7D7D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0.5 - 1.0</a:t>
            </a:r>
            <a:r>
              <a:rPr lang="es-ES" sz="2000" b="0"/>
              <a:t> </a:t>
            </a:r>
            <a:r>
              <a:rPr lang="es-ES" sz="2000">
                <a:latin typeface="Symbol" panose="05050102010706020507" pitchFamily="18" charset="2"/>
              </a:rPr>
              <a:t>m</a:t>
            </a:r>
            <a:r>
              <a:rPr lang="es-ES" sz="2000" b="0">
                <a:latin typeface="Comic Sans MS" panose="030F0702030302020204" pitchFamily="66" charset="0"/>
              </a:rPr>
              <a:t>m</a:t>
            </a:r>
          </a:p>
        </p:txBody>
      </p:sp>
      <p:sp>
        <p:nvSpPr>
          <p:cNvPr id="59396" name="Text Box 16"/>
          <p:cNvSpPr txBox="1">
            <a:spLocks noChangeArrowheads="1"/>
          </p:cNvSpPr>
          <p:nvPr/>
        </p:nvSpPr>
        <p:spPr bwMode="auto">
          <a:xfrm>
            <a:off x="1908175" y="1433513"/>
            <a:ext cx="2817813" cy="425450"/>
          </a:xfrm>
          <a:prstGeom prst="rect">
            <a:avLst/>
          </a:prstGeom>
          <a:solidFill>
            <a:srgbClr val="FFE8B9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Acción DETERGENTE</a:t>
            </a:r>
          </a:p>
        </p:txBody>
      </p:sp>
      <p:sp>
        <p:nvSpPr>
          <p:cNvPr id="59397" name="Text Box 23"/>
          <p:cNvSpPr txBox="1">
            <a:spLocks noChangeArrowheads="1"/>
          </p:cNvSpPr>
          <p:nvPr/>
        </p:nvSpPr>
        <p:spPr bwMode="auto">
          <a:xfrm>
            <a:off x="1116013" y="1412875"/>
            <a:ext cx="647700" cy="638175"/>
          </a:xfrm>
          <a:prstGeom prst="rect">
            <a:avLst/>
          </a:prstGeom>
          <a:solidFill>
            <a:srgbClr val="FFCC66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1.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sz="1000">
              <a:latin typeface="Comic Sans MS" panose="030F0702030302020204" pitchFamily="66" charset="0"/>
            </a:endParaRPr>
          </a:p>
        </p:txBody>
      </p:sp>
      <p:sp>
        <p:nvSpPr>
          <p:cNvPr id="30752" name="Text Box 32"/>
          <p:cNvSpPr txBox="1">
            <a:spLocks noChangeArrowheads="1"/>
          </p:cNvSpPr>
          <p:nvPr/>
        </p:nvSpPr>
        <p:spPr bwMode="auto">
          <a:xfrm>
            <a:off x="996950" y="617538"/>
            <a:ext cx="1077913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753" name="Text Box 33"/>
          <p:cNvSpPr txBox="1">
            <a:spLocks noChangeArrowheads="1"/>
          </p:cNvSpPr>
          <p:nvPr/>
        </p:nvSpPr>
        <p:spPr bwMode="auto">
          <a:xfrm>
            <a:off x="6300788" y="2901950"/>
            <a:ext cx="2009775" cy="641350"/>
          </a:xfrm>
          <a:prstGeom prst="rect">
            <a:avLst/>
          </a:prstGeom>
          <a:solidFill>
            <a:srgbClr val="F4DAA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GRASA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EMULSIFICADA</a:t>
            </a: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396875" y="2422525"/>
            <a:ext cx="7921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2627313" y="4508500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9" name="Text Box 39"/>
          <p:cNvSpPr txBox="1">
            <a:spLocks noChangeArrowheads="1"/>
          </p:cNvSpPr>
          <p:nvPr/>
        </p:nvSpPr>
        <p:spPr bwMode="auto">
          <a:xfrm>
            <a:off x="4111625" y="4587875"/>
            <a:ext cx="269875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Gotitas de grasa</a:t>
            </a:r>
          </a:p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Mayor área para lipasas</a:t>
            </a:r>
          </a:p>
        </p:txBody>
      </p:sp>
      <p:sp>
        <p:nvSpPr>
          <p:cNvPr id="30765" name="Oval 45"/>
          <p:cNvSpPr>
            <a:spLocks noChangeArrowheads="1"/>
          </p:cNvSpPr>
          <p:nvPr/>
        </p:nvSpPr>
        <p:spPr bwMode="auto">
          <a:xfrm>
            <a:off x="1331913" y="2349500"/>
            <a:ext cx="1727200" cy="1728788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6" name="Text Box 46"/>
          <p:cNvSpPr txBox="1">
            <a:spLocks noChangeArrowheads="1"/>
          </p:cNvSpPr>
          <p:nvPr/>
        </p:nvSpPr>
        <p:spPr bwMode="auto">
          <a:xfrm>
            <a:off x="1692275" y="2787650"/>
            <a:ext cx="1089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Glóbulo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de grasa</a:t>
            </a:r>
          </a:p>
        </p:txBody>
      </p:sp>
      <p:sp>
        <p:nvSpPr>
          <p:cNvPr id="30768" name="Oval 48"/>
          <p:cNvSpPr>
            <a:spLocks noChangeArrowheads="1"/>
          </p:cNvSpPr>
          <p:nvPr/>
        </p:nvSpPr>
        <p:spPr bwMode="auto">
          <a:xfrm>
            <a:off x="1979613" y="5949950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9" name="Oval 49"/>
          <p:cNvSpPr>
            <a:spLocks noChangeArrowheads="1"/>
          </p:cNvSpPr>
          <p:nvPr/>
        </p:nvSpPr>
        <p:spPr bwMode="auto">
          <a:xfrm>
            <a:off x="3132138" y="5876925"/>
            <a:ext cx="1008062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1700213" y="5329238"/>
            <a:ext cx="41751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408" name="Text Box 6"/>
          <p:cNvSpPr txBox="1">
            <a:spLocks noChangeArrowheads="1"/>
          </p:cNvSpPr>
          <p:nvPr/>
        </p:nvSpPr>
        <p:spPr bwMode="auto">
          <a:xfrm>
            <a:off x="6372225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59409" name="Text Box 8"/>
          <p:cNvSpPr txBox="1">
            <a:spLocks noChangeArrowheads="1"/>
          </p:cNvSpPr>
          <p:nvPr/>
        </p:nvSpPr>
        <p:spPr bwMode="auto">
          <a:xfrm>
            <a:off x="6122988" y="1008063"/>
            <a:ext cx="2576512" cy="425450"/>
          </a:xfrm>
          <a:prstGeom prst="rect">
            <a:avLst/>
          </a:prstGeom>
          <a:solidFill>
            <a:srgbClr val="FFCC66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EMULSIFICACIÓN</a:t>
            </a:r>
          </a:p>
        </p:txBody>
      </p:sp>
      <p:sp>
        <p:nvSpPr>
          <p:cNvPr id="59410" name="Text Box 25"/>
          <p:cNvSpPr txBox="1">
            <a:spLocks noChangeArrowheads="1"/>
          </p:cNvSpPr>
          <p:nvPr/>
        </p:nvSpPr>
        <p:spPr bwMode="auto">
          <a:xfrm>
            <a:off x="6503988" y="511175"/>
            <a:ext cx="217646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59411" name="CuadroTexto 3"/>
          <p:cNvSpPr txBox="1">
            <a:spLocks noChangeArrowheads="1"/>
          </p:cNvSpPr>
          <p:nvPr/>
        </p:nvSpPr>
        <p:spPr bwMode="auto">
          <a:xfrm>
            <a:off x="431800" y="2779713"/>
            <a:ext cx="682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2" name="CuadroTexto 31"/>
          <p:cNvSpPr txBox="1">
            <a:spLocks noChangeArrowheads="1"/>
          </p:cNvSpPr>
          <p:nvPr/>
        </p:nvSpPr>
        <p:spPr bwMode="auto">
          <a:xfrm>
            <a:off x="630238" y="3519488"/>
            <a:ext cx="682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3" name="CuadroTexto 32"/>
          <p:cNvSpPr txBox="1">
            <a:spLocks noChangeArrowheads="1"/>
          </p:cNvSpPr>
          <p:nvPr/>
        </p:nvSpPr>
        <p:spPr bwMode="auto">
          <a:xfrm>
            <a:off x="815975" y="2205038"/>
            <a:ext cx="684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4" name="CuadroTexto 33"/>
          <p:cNvSpPr txBox="1">
            <a:spLocks noChangeArrowheads="1"/>
          </p:cNvSpPr>
          <p:nvPr/>
        </p:nvSpPr>
        <p:spPr bwMode="auto">
          <a:xfrm>
            <a:off x="2805113" y="2201863"/>
            <a:ext cx="682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5" name="CuadroTexto 34"/>
          <p:cNvSpPr txBox="1">
            <a:spLocks noChangeArrowheads="1"/>
          </p:cNvSpPr>
          <p:nvPr/>
        </p:nvSpPr>
        <p:spPr bwMode="auto">
          <a:xfrm>
            <a:off x="1225550" y="4065588"/>
            <a:ext cx="682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6" name="CuadroTexto 35"/>
          <p:cNvSpPr txBox="1">
            <a:spLocks noChangeArrowheads="1"/>
          </p:cNvSpPr>
          <p:nvPr/>
        </p:nvSpPr>
        <p:spPr bwMode="auto">
          <a:xfrm>
            <a:off x="1771650" y="1960563"/>
            <a:ext cx="682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17" name="CuadroTexto 36"/>
          <p:cNvSpPr txBox="1">
            <a:spLocks noChangeArrowheads="1"/>
          </p:cNvSpPr>
          <p:nvPr/>
        </p:nvSpPr>
        <p:spPr bwMode="auto">
          <a:xfrm>
            <a:off x="1968500" y="4230688"/>
            <a:ext cx="682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30758" name="Text Box 38"/>
          <p:cNvSpPr txBox="1">
            <a:spLocks noChangeArrowheads="1"/>
          </p:cNvSpPr>
          <p:nvPr/>
        </p:nvSpPr>
        <p:spPr bwMode="auto">
          <a:xfrm>
            <a:off x="2227263" y="4581525"/>
            <a:ext cx="1512887" cy="9540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Sales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anfipáticas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emulsificadoras</a:t>
            </a:r>
          </a:p>
        </p:txBody>
      </p:sp>
      <p:sp>
        <p:nvSpPr>
          <p:cNvPr id="59419" name="CuadroTexto 37"/>
          <p:cNvSpPr txBox="1">
            <a:spLocks noChangeArrowheads="1"/>
          </p:cNvSpPr>
          <p:nvPr/>
        </p:nvSpPr>
        <p:spPr bwMode="auto">
          <a:xfrm>
            <a:off x="5435600" y="2254250"/>
            <a:ext cx="682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20" name="CuadroTexto 38"/>
          <p:cNvSpPr txBox="1">
            <a:spLocks noChangeArrowheads="1"/>
          </p:cNvSpPr>
          <p:nvPr/>
        </p:nvSpPr>
        <p:spPr bwMode="auto">
          <a:xfrm>
            <a:off x="4070350" y="2106613"/>
            <a:ext cx="682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21" name="CuadroTexto 39"/>
          <p:cNvSpPr txBox="1">
            <a:spLocks noChangeArrowheads="1"/>
          </p:cNvSpPr>
          <p:nvPr/>
        </p:nvSpPr>
        <p:spPr bwMode="auto">
          <a:xfrm>
            <a:off x="4283075" y="3887788"/>
            <a:ext cx="682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59422" name="CuadroTexto 40"/>
          <p:cNvSpPr txBox="1">
            <a:spLocks noChangeArrowheads="1"/>
          </p:cNvSpPr>
          <p:nvPr/>
        </p:nvSpPr>
        <p:spPr bwMode="auto">
          <a:xfrm>
            <a:off x="5886450" y="4033838"/>
            <a:ext cx="684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" name="Rectángulo 5"/>
          <p:cNvSpPr/>
          <p:nvPr/>
        </p:nvSpPr>
        <p:spPr bwMode="auto">
          <a:xfrm>
            <a:off x="4216400" y="3108325"/>
            <a:ext cx="614363" cy="393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CuadroTexto 41"/>
          <p:cNvSpPr txBox="1">
            <a:spLocks noChangeArrowheads="1"/>
          </p:cNvSpPr>
          <p:nvPr/>
        </p:nvSpPr>
        <p:spPr bwMode="auto">
          <a:xfrm>
            <a:off x="3763963" y="3173413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b="0">
                <a:latin typeface="Comic Sans MS" panose="030F0702030302020204" pitchFamily="66" charset="0"/>
              </a:rPr>
              <a:t>agitación</a:t>
            </a:r>
          </a:p>
        </p:txBody>
      </p:sp>
      <p:cxnSp>
        <p:nvCxnSpPr>
          <p:cNvPr id="8" name="Conector recto de flecha 7"/>
          <p:cNvCxnSpPr>
            <a:cxnSpLocks noChangeShapeType="1"/>
          </p:cNvCxnSpPr>
          <p:nvPr/>
        </p:nvCxnSpPr>
        <p:spPr bwMode="auto">
          <a:xfrm>
            <a:off x="3824288" y="3222625"/>
            <a:ext cx="100647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64" name="Text Box 44"/>
          <p:cNvSpPr txBox="1">
            <a:spLocks noChangeArrowheads="1"/>
          </p:cNvSpPr>
          <p:nvPr/>
        </p:nvSpPr>
        <p:spPr bwMode="auto">
          <a:xfrm>
            <a:off x="7029450" y="5503863"/>
            <a:ext cx="8667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Lipasa</a:t>
            </a:r>
          </a:p>
        </p:txBody>
      </p:sp>
      <p:sp>
        <p:nvSpPr>
          <p:cNvPr id="11" name="Rectángulo 10"/>
          <p:cNvSpPr/>
          <p:nvPr/>
        </p:nvSpPr>
        <p:spPr bwMode="auto">
          <a:xfrm>
            <a:off x="595313" y="4795838"/>
            <a:ext cx="1176337" cy="19573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4522788" y="5707063"/>
            <a:ext cx="203200" cy="242887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4752975" y="5792788"/>
            <a:ext cx="77788" cy="841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Elipse 52"/>
          <p:cNvSpPr/>
          <p:nvPr/>
        </p:nvSpPr>
        <p:spPr bwMode="auto">
          <a:xfrm>
            <a:off x="5848350" y="5713413"/>
            <a:ext cx="203200" cy="242887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Rectángulo 53"/>
          <p:cNvSpPr/>
          <p:nvPr/>
        </p:nvSpPr>
        <p:spPr bwMode="auto">
          <a:xfrm>
            <a:off x="6011863" y="5661025"/>
            <a:ext cx="77787" cy="84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Elipse 55"/>
          <p:cNvSpPr/>
          <p:nvPr/>
        </p:nvSpPr>
        <p:spPr bwMode="auto">
          <a:xfrm>
            <a:off x="5197475" y="5918200"/>
            <a:ext cx="203200" cy="242888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Rectángulo 56"/>
          <p:cNvSpPr/>
          <p:nvPr/>
        </p:nvSpPr>
        <p:spPr bwMode="auto">
          <a:xfrm>
            <a:off x="5364163" y="6092825"/>
            <a:ext cx="76200" cy="84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Elipse 58"/>
          <p:cNvSpPr/>
          <p:nvPr/>
        </p:nvSpPr>
        <p:spPr bwMode="auto">
          <a:xfrm>
            <a:off x="5199063" y="5570538"/>
            <a:ext cx="203200" cy="242887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Rectángulo 59"/>
          <p:cNvSpPr/>
          <p:nvPr/>
        </p:nvSpPr>
        <p:spPr bwMode="auto">
          <a:xfrm>
            <a:off x="5364163" y="5516563"/>
            <a:ext cx="76200" cy="841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Rectángulo 60"/>
          <p:cNvSpPr/>
          <p:nvPr/>
        </p:nvSpPr>
        <p:spPr bwMode="auto">
          <a:xfrm>
            <a:off x="6943725" y="5661025"/>
            <a:ext cx="76200" cy="84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2" grpId="0" animBg="1"/>
      <p:bldP spid="30753" grpId="0" animBg="1"/>
      <p:bldP spid="30759" grpId="0"/>
      <p:bldP spid="30766" grpId="0"/>
      <p:bldP spid="30758" grpId="0" animBg="1"/>
      <p:bldP spid="42" grpId="0"/>
      <p:bldP spid="30764" grpId="0"/>
      <p:bldP spid="12" grpId="0" animBg="1"/>
      <p:bldP spid="13" grpId="0" animBg="1"/>
      <p:bldP spid="53" grpId="0" animBg="1"/>
      <p:bldP spid="54" grpId="0" animBg="1"/>
      <p:bldP spid="56" grpId="0" animBg="1"/>
      <p:bldP spid="57" grpId="0" animBg="1"/>
      <p:bldP spid="59" grpId="0" animBg="1"/>
      <p:bldP spid="60" grpId="0" animBg="1"/>
      <p:bldP spid="6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370638" y="1017588"/>
            <a:ext cx="2328862" cy="395287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SOLUBILIZACIÓN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638300" y="1341438"/>
            <a:ext cx="2717800" cy="425450"/>
          </a:xfrm>
          <a:prstGeom prst="rect">
            <a:avLst/>
          </a:prstGeom>
          <a:solidFill>
            <a:srgbClr val="A3FFDA"/>
          </a:solidFill>
          <a:ln w="28575">
            <a:solidFill>
              <a:srgbClr val="6ABCC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Formación MICELAS</a:t>
            </a:r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900113" y="692150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0421" name="Text Box 21"/>
          <p:cNvSpPr txBox="1">
            <a:spLocks noChangeArrowheads="1"/>
          </p:cNvSpPr>
          <p:nvPr/>
        </p:nvSpPr>
        <p:spPr bwMode="auto">
          <a:xfrm>
            <a:off x="971550" y="1341438"/>
            <a:ext cx="576263" cy="608012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2.</a:t>
            </a:r>
            <a:r>
              <a:rPr lang="es-ES" sz="100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46809" name="Rectangle 25"/>
          <p:cNvSpPr>
            <a:spLocks noChangeArrowheads="1"/>
          </p:cNvSpPr>
          <p:nvPr/>
        </p:nvSpPr>
        <p:spPr bwMode="auto">
          <a:xfrm>
            <a:off x="1089025" y="2636838"/>
            <a:ext cx="6823075" cy="197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agregado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moléculas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surfactantes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dispersas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</a:p>
          <a:p>
            <a:pPr eaLnBrk="1" hangingPunct="1"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líquido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coloidal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.” </a:t>
            </a:r>
          </a:p>
          <a:p>
            <a:pPr eaLnBrk="1" hangingPunct="1"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Ejs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Los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ocurren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jabones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detergentes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defRPr/>
            </a:pPr>
            <a:endParaRPr lang="en-U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micela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típica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solución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acuosa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forma un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agregado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la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cabeza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hidrofílica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contacto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el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solvente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le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rodea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secuestrando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las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colas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hidrofóbicas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el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centro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micela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.” 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6810" name="Text Box 26"/>
          <p:cNvSpPr txBox="1">
            <a:spLocks noChangeArrowheads="1"/>
          </p:cNvSpPr>
          <p:nvPr/>
        </p:nvSpPr>
        <p:spPr bwMode="auto">
          <a:xfrm>
            <a:off x="2724150" y="1939925"/>
            <a:ext cx="3551238" cy="5238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¿Qué es una micela?</a:t>
            </a:r>
          </a:p>
        </p:txBody>
      </p:sp>
      <p:pic>
        <p:nvPicPr>
          <p:cNvPr id="246811" name="Picture 27" descr="331px-Phospholipids_aqueous_solution_structures_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2" t="29689" b="35013"/>
          <a:stretch>
            <a:fillRect/>
          </a:stretch>
        </p:blipFill>
        <p:spPr bwMode="auto">
          <a:xfrm>
            <a:off x="1493838" y="4581525"/>
            <a:ext cx="15890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812" name="Picture 28" descr="532px-Micelle_scheme-en_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08"/>
          <a:stretch>
            <a:fillRect/>
          </a:stretch>
        </p:blipFill>
        <p:spPr bwMode="auto">
          <a:xfrm>
            <a:off x="5959475" y="4797425"/>
            <a:ext cx="13493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813" name="Text Box 29"/>
          <p:cNvSpPr txBox="1">
            <a:spLocks noChangeArrowheads="1"/>
          </p:cNvSpPr>
          <p:nvPr/>
        </p:nvSpPr>
        <p:spPr bwMode="auto">
          <a:xfrm>
            <a:off x="3821113" y="4868863"/>
            <a:ext cx="13954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Cabezas 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hidrofílicas</a:t>
            </a:r>
          </a:p>
        </p:txBody>
      </p:sp>
      <p:sp>
        <p:nvSpPr>
          <p:cNvPr id="246814" name="Line 30"/>
          <p:cNvSpPr>
            <a:spLocks noChangeShapeType="1"/>
          </p:cNvSpPr>
          <p:nvPr/>
        </p:nvSpPr>
        <p:spPr bwMode="auto">
          <a:xfrm flipH="1">
            <a:off x="2790825" y="5084763"/>
            <a:ext cx="12049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6815" name="Line 31"/>
          <p:cNvSpPr>
            <a:spLocks noChangeShapeType="1"/>
          </p:cNvSpPr>
          <p:nvPr/>
        </p:nvSpPr>
        <p:spPr bwMode="auto">
          <a:xfrm>
            <a:off x="4951413" y="5084763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6816" name="Text Box 32"/>
          <p:cNvSpPr txBox="1">
            <a:spLocks noChangeArrowheads="1"/>
          </p:cNvSpPr>
          <p:nvPr/>
        </p:nvSpPr>
        <p:spPr bwMode="auto">
          <a:xfrm>
            <a:off x="3756025" y="5589588"/>
            <a:ext cx="15255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Colas 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hidrofóbicas</a:t>
            </a:r>
          </a:p>
        </p:txBody>
      </p:sp>
      <p:sp>
        <p:nvSpPr>
          <p:cNvPr id="246817" name="Line 33"/>
          <p:cNvSpPr>
            <a:spLocks noChangeShapeType="1"/>
          </p:cNvSpPr>
          <p:nvPr/>
        </p:nvSpPr>
        <p:spPr bwMode="auto">
          <a:xfrm flipH="1" flipV="1">
            <a:off x="2503488" y="5516563"/>
            <a:ext cx="1492250" cy="393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6818" name="Line 34"/>
          <p:cNvSpPr>
            <a:spLocks noChangeShapeType="1"/>
          </p:cNvSpPr>
          <p:nvPr/>
        </p:nvSpPr>
        <p:spPr bwMode="auto">
          <a:xfrm flipV="1">
            <a:off x="5238750" y="5516563"/>
            <a:ext cx="1395413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3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  <p:sp>
        <p:nvSpPr>
          <p:cNvPr id="60433" name="Text Box 25"/>
          <p:cNvSpPr txBox="1">
            <a:spLocks noChangeArrowheads="1"/>
          </p:cNvSpPr>
          <p:nvPr/>
        </p:nvSpPr>
        <p:spPr bwMode="auto">
          <a:xfrm>
            <a:off x="6523038" y="508000"/>
            <a:ext cx="217646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9" grpId="0"/>
      <p:bldP spid="246810" grpId="0" animBg="1"/>
      <p:bldP spid="246813" grpId="0"/>
      <p:bldP spid="2468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348413" y="1049338"/>
            <a:ext cx="2328862" cy="395287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SOLUBILIZACIÓN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782763" y="1268413"/>
            <a:ext cx="2717800" cy="425450"/>
          </a:xfrm>
          <a:prstGeom prst="rect">
            <a:avLst/>
          </a:prstGeom>
          <a:solidFill>
            <a:srgbClr val="A3FFDA"/>
          </a:solidFill>
          <a:ln w="28575">
            <a:solidFill>
              <a:srgbClr val="6ABCC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Formación MICELAS</a:t>
            </a:r>
          </a:p>
        </p:txBody>
      </p:sp>
      <p:sp>
        <p:nvSpPr>
          <p:cNvPr id="247812" name="Text Box 4"/>
          <p:cNvSpPr txBox="1">
            <a:spLocks noChangeArrowheads="1"/>
          </p:cNvSpPr>
          <p:nvPr/>
        </p:nvSpPr>
        <p:spPr bwMode="auto">
          <a:xfrm>
            <a:off x="539750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116013" y="1266825"/>
            <a:ext cx="576262" cy="608013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2.</a:t>
            </a:r>
            <a:r>
              <a:rPr lang="es-ES" sz="100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47818" name="Text Box 10"/>
          <p:cNvSpPr txBox="1">
            <a:spLocks noChangeArrowheads="1"/>
          </p:cNvSpPr>
          <p:nvPr/>
        </p:nvSpPr>
        <p:spPr bwMode="auto">
          <a:xfrm>
            <a:off x="2317750" y="2852738"/>
            <a:ext cx="4365625" cy="4619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400" b="0"/>
              <a:t>Concentración micelar crítica</a:t>
            </a:r>
          </a:p>
        </p:txBody>
      </p:sp>
      <p:sp>
        <p:nvSpPr>
          <p:cNvPr id="247820" name="Rectangle 12"/>
          <p:cNvSpPr>
            <a:spLocks noChangeArrowheads="1"/>
          </p:cNvSpPr>
          <p:nvPr/>
        </p:nvSpPr>
        <p:spPr bwMode="auto">
          <a:xfrm>
            <a:off x="1998663" y="3516313"/>
            <a:ext cx="51466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0" dirty="0">
                <a:latin typeface="Comic Sans MS" panose="030F0702030302020204" pitchFamily="66" charset="0"/>
              </a:rPr>
              <a:t>“</a:t>
            </a:r>
            <a:r>
              <a:rPr lang="en-US" sz="2000" b="0" dirty="0" err="1">
                <a:latin typeface="Comic Sans MS" panose="030F0702030302020204" pitchFamily="66" charset="0"/>
              </a:rPr>
              <a:t>Es</a:t>
            </a:r>
            <a:r>
              <a:rPr lang="en-US" sz="2000" b="0" dirty="0">
                <a:latin typeface="Comic Sans MS" panose="030F0702030302020204" pitchFamily="66" charset="0"/>
              </a:rPr>
              <a:t> la </a:t>
            </a:r>
            <a:r>
              <a:rPr lang="en-US" sz="2000" b="0" dirty="0" err="1">
                <a:latin typeface="Comic Sans MS" panose="030F0702030302020204" pitchFamily="66" charset="0"/>
              </a:rPr>
              <a:t>concentración</a:t>
            </a:r>
            <a:r>
              <a:rPr lang="en-US" sz="2000" b="0" dirty="0">
                <a:latin typeface="Comic Sans MS" panose="030F0702030302020204" pitchFamily="66" charset="0"/>
              </a:rPr>
              <a:t> de </a:t>
            </a:r>
            <a:r>
              <a:rPr lang="en-US" sz="2000" b="0" dirty="0" err="1">
                <a:latin typeface="Comic Sans MS" panose="030F0702030302020204" pitchFamily="66" charset="0"/>
              </a:rPr>
              <a:t>surfactantes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por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encima</a:t>
            </a:r>
            <a:r>
              <a:rPr lang="en-US" sz="2000" b="0" dirty="0">
                <a:latin typeface="Comic Sans MS" panose="030F0702030302020204" pitchFamily="66" charset="0"/>
              </a:rPr>
              <a:t> de la </a:t>
            </a:r>
            <a:r>
              <a:rPr lang="en-US" sz="2000" b="0" dirty="0" err="1">
                <a:latin typeface="Comic Sans MS" panose="030F0702030302020204" pitchFamily="66" charset="0"/>
              </a:rPr>
              <a:t>cual</a:t>
            </a:r>
            <a:r>
              <a:rPr lang="en-US" sz="2000" b="0" dirty="0">
                <a:latin typeface="Comic Sans MS" panose="030F0702030302020204" pitchFamily="66" charset="0"/>
              </a:rPr>
              <a:t> se </a:t>
            </a:r>
            <a:r>
              <a:rPr lang="en-US" sz="2000" b="0" dirty="0" err="1">
                <a:latin typeface="Comic Sans MS" panose="030F0702030302020204" pitchFamily="66" charset="0"/>
              </a:rPr>
              <a:t>forman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micelas</a:t>
            </a:r>
            <a:r>
              <a:rPr lang="en-US" sz="2000" b="0" dirty="0">
                <a:latin typeface="Comic Sans MS" panose="030F0702030302020204" pitchFamily="66" charset="0"/>
              </a:rPr>
              <a:t> y </a:t>
            </a:r>
            <a:r>
              <a:rPr lang="en-US" sz="2000" b="0" dirty="0" err="1">
                <a:latin typeface="Comic Sans MS" panose="030F0702030302020204" pitchFamily="66" charset="0"/>
              </a:rPr>
              <a:t>casi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todo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surfactante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adicional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añadido</a:t>
            </a:r>
            <a:r>
              <a:rPr lang="en-US" sz="2000" b="0" dirty="0">
                <a:latin typeface="Comic Sans MS" panose="030F0702030302020204" pitchFamily="66" charset="0"/>
              </a:rPr>
              <a:t> al sistema </a:t>
            </a:r>
            <a:r>
              <a:rPr lang="en-US" sz="2000" b="0" dirty="0" err="1" smtClean="0">
                <a:latin typeface="Comic Sans MS" panose="030F0702030302020204" pitchFamily="66" charset="0"/>
              </a:rPr>
              <a:t>va</a:t>
            </a:r>
            <a:r>
              <a:rPr lang="en-US" sz="2000" b="0" dirty="0" smtClean="0">
                <a:latin typeface="Comic Sans MS" panose="030F0702030302020204" pitchFamily="66" charset="0"/>
              </a:rPr>
              <a:t> </a:t>
            </a:r>
            <a:r>
              <a:rPr lang="en-US" sz="2000" b="0" dirty="0">
                <a:latin typeface="Comic Sans MS" panose="030F0702030302020204" pitchFamily="66" charset="0"/>
              </a:rPr>
              <a:t>a </a:t>
            </a:r>
            <a:r>
              <a:rPr lang="en-US" sz="2000" b="0" dirty="0" err="1">
                <a:latin typeface="Comic Sans MS" panose="030F0702030302020204" pitchFamily="66" charset="0"/>
              </a:rPr>
              <a:t>formar</a:t>
            </a:r>
            <a:r>
              <a:rPr lang="en-US" sz="2000" b="0" dirty="0">
                <a:latin typeface="Comic Sans MS" panose="030F0702030302020204" pitchFamily="66" charset="0"/>
              </a:rPr>
              <a:t> </a:t>
            </a:r>
            <a:r>
              <a:rPr lang="en-US" sz="2000" b="0" dirty="0" err="1">
                <a:latin typeface="Comic Sans MS" panose="030F0702030302020204" pitchFamily="66" charset="0"/>
              </a:rPr>
              <a:t>micelas</a:t>
            </a:r>
            <a:r>
              <a:rPr lang="en-US" sz="2000" b="0" dirty="0">
                <a:latin typeface="Comic Sans MS" panose="030F0702030302020204" pitchFamily="66" charset="0"/>
              </a:rPr>
              <a:t>”</a:t>
            </a:r>
            <a:endParaRPr lang="es-ES" sz="2000" b="0" dirty="0">
              <a:latin typeface="Comic Sans MS" panose="030F0702030302020204" pitchFamily="66" charset="0"/>
            </a:endParaRPr>
          </a:p>
        </p:txBody>
      </p:sp>
      <p:sp>
        <p:nvSpPr>
          <p:cNvPr id="247821" name="Rectangle 13"/>
          <p:cNvSpPr>
            <a:spLocks noChangeArrowheads="1"/>
          </p:cNvSpPr>
          <p:nvPr/>
        </p:nvSpPr>
        <p:spPr bwMode="auto">
          <a:xfrm>
            <a:off x="2317750" y="4973638"/>
            <a:ext cx="4419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2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http://en.wikipedia.org/wiki/Critical_micelle_concentration</a:t>
            </a:r>
          </a:p>
        </p:txBody>
      </p:sp>
      <p:sp>
        <p:nvSpPr>
          <p:cNvPr id="61449" name="Text Box 25"/>
          <p:cNvSpPr txBox="1">
            <a:spLocks noChangeArrowheads="1"/>
          </p:cNvSpPr>
          <p:nvPr/>
        </p:nvSpPr>
        <p:spPr bwMode="auto">
          <a:xfrm>
            <a:off x="6503988" y="511175"/>
            <a:ext cx="217646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6145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8" grpId="0" animBg="1"/>
      <p:bldP spid="24782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8"/>
          <p:cNvSpPr txBox="1">
            <a:spLocks noChangeArrowheads="1"/>
          </p:cNvSpPr>
          <p:nvPr/>
        </p:nvSpPr>
        <p:spPr bwMode="auto">
          <a:xfrm>
            <a:off x="6249988" y="990600"/>
            <a:ext cx="2328862" cy="395288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SOLUBILIZACIÓN</a:t>
            </a:r>
          </a:p>
        </p:txBody>
      </p:sp>
      <p:sp>
        <p:nvSpPr>
          <p:cNvPr id="62467" name="Text Box 11"/>
          <p:cNvSpPr txBox="1">
            <a:spLocks noChangeArrowheads="1"/>
          </p:cNvSpPr>
          <p:nvPr/>
        </p:nvSpPr>
        <p:spPr bwMode="auto">
          <a:xfrm>
            <a:off x="1754188" y="903288"/>
            <a:ext cx="2717800" cy="425450"/>
          </a:xfrm>
          <a:prstGeom prst="rect">
            <a:avLst/>
          </a:prstGeom>
          <a:solidFill>
            <a:srgbClr val="A3FFDA"/>
          </a:solidFill>
          <a:ln w="28575">
            <a:solidFill>
              <a:srgbClr val="6ABCC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Formación MICELAS</a:t>
            </a:r>
          </a:p>
        </p:txBody>
      </p:sp>
      <p:sp>
        <p:nvSpPr>
          <p:cNvPr id="195600" name="Rectangle 16"/>
          <p:cNvSpPr>
            <a:spLocks noChangeArrowheads="1"/>
          </p:cNvSpPr>
          <p:nvPr/>
        </p:nvSpPr>
        <p:spPr bwMode="auto">
          <a:xfrm>
            <a:off x="468313" y="5661025"/>
            <a:ext cx="15843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03" name="Text Box 19"/>
          <p:cNvSpPr txBox="1">
            <a:spLocks noChangeArrowheads="1"/>
          </p:cNvSpPr>
          <p:nvPr/>
        </p:nvSpPr>
        <p:spPr bwMode="auto">
          <a:xfrm>
            <a:off x="539750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62470" name="Picture 22" descr="mice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4105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608" name="Rectangle 24"/>
          <p:cNvSpPr>
            <a:spLocks noChangeArrowheads="1"/>
          </p:cNvSpPr>
          <p:nvPr/>
        </p:nvSpPr>
        <p:spPr bwMode="auto">
          <a:xfrm>
            <a:off x="323850" y="4364038"/>
            <a:ext cx="1152525" cy="1584325"/>
          </a:xfrm>
          <a:prstGeom prst="rect">
            <a:avLst/>
          </a:prstGeom>
          <a:solidFill>
            <a:srgbClr val="00B4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10" name="Text Box 26"/>
          <p:cNvSpPr txBox="1">
            <a:spLocks noChangeArrowheads="1"/>
          </p:cNvSpPr>
          <p:nvPr/>
        </p:nvSpPr>
        <p:spPr bwMode="auto">
          <a:xfrm>
            <a:off x="331788" y="4221163"/>
            <a:ext cx="1144587" cy="517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Centro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hidrofóbico</a:t>
            </a:r>
          </a:p>
        </p:txBody>
      </p:sp>
      <p:sp>
        <p:nvSpPr>
          <p:cNvPr id="195611" name="Text Box 27"/>
          <p:cNvSpPr txBox="1">
            <a:spLocks noChangeArrowheads="1"/>
          </p:cNvSpPr>
          <p:nvPr/>
        </p:nvSpPr>
        <p:spPr bwMode="auto">
          <a:xfrm>
            <a:off x="658813" y="4845050"/>
            <a:ext cx="7080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 b="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195612" name="Text Box 28"/>
          <p:cNvSpPr txBox="1">
            <a:spLocks noChangeArrowheads="1"/>
          </p:cNvSpPr>
          <p:nvPr/>
        </p:nvSpPr>
        <p:spPr bwMode="auto">
          <a:xfrm>
            <a:off x="668338" y="5300663"/>
            <a:ext cx="1166812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Polo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hidrofílico</a:t>
            </a:r>
          </a:p>
        </p:txBody>
      </p:sp>
      <p:sp>
        <p:nvSpPr>
          <p:cNvPr id="195614" name="Text Box 30"/>
          <p:cNvSpPr txBox="1">
            <a:spLocks noChangeArrowheads="1"/>
          </p:cNvSpPr>
          <p:nvPr/>
        </p:nvSpPr>
        <p:spPr bwMode="auto">
          <a:xfrm>
            <a:off x="2555875" y="3116263"/>
            <a:ext cx="1008063" cy="457200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200">
                <a:solidFill>
                  <a:schemeClr val="bg1"/>
                </a:solidFill>
                <a:latin typeface="Comic Sans MS" panose="030F0702030302020204" pitchFamily="66" charset="0"/>
              </a:rPr>
              <a:t>Cola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200">
                <a:solidFill>
                  <a:schemeClr val="bg1"/>
                </a:solidFill>
                <a:latin typeface="Comic Sans MS" panose="030F0702030302020204" pitchFamily="66" charset="0"/>
              </a:rPr>
              <a:t>hidrofóbica</a:t>
            </a:r>
          </a:p>
        </p:txBody>
      </p:sp>
      <p:sp>
        <p:nvSpPr>
          <p:cNvPr id="195615" name="Rectangle 31"/>
          <p:cNvSpPr>
            <a:spLocks noChangeArrowheads="1"/>
          </p:cNvSpPr>
          <p:nvPr/>
        </p:nvSpPr>
        <p:spPr bwMode="auto">
          <a:xfrm>
            <a:off x="3421063" y="1989138"/>
            <a:ext cx="863600" cy="4318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13" name="Text Box 29"/>
          <p:cNvSpPr txBox="1">
            <a:spLocks noChangeArrowheads="1"/>
          </p:cNvSpPr>
          <p:nvPr/>
        </p:nvSpPr>
        <p:spPr bwMode="auto">
          <a:xfrm>
            <a:off x="3492500" y="1989138"/>
            <a:ext cx="922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200">
                <a:solidFill>
                  <a:schemeClr val="bg1"/>
                </a:solidFill>
                <a:latin typeface="Comic Sans MS" panose="030F0702030302020204" pitchFamily="66" charset="0"/>
              </a:rPr>
              <a:t>Cabeza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200">
                <a:solidFill>
                  <a:schemeClr val="bg1"/>
                </a:solidFill>
                <a:latin typeface="Comic Sans MS" panose="030F0702030302020204" pitchFamily="66" charset="0"/>
              </a:rPr>
              <a:t>hidrofílica</a:t>
            </a:r>
          </a:p>
        </p:txBody>
      </p:sp>
      <p:grpSp>
        <p:nvGrpSpPr>
          <p:cNvPr id="58382" name="Group 45"/>
          <p:cNvGrpSpPr>
            <a:grpSpLocks/>
          </p:cNvGrpSpPr>
          <p:nvPr/>
        </p:nvGrpSpPr>
        <p:grpSpPr bwMode="auto">
          <a:xfrm>
            <a:off x="4498975" y="1844675"/>
            <a:ext cx="4394200" cy="4122738"/>
            <a:chOff x="2834" y="1479"/>
            <a:chExt cx="2699" cy="2280"/>
          </a:xfrm>
        </p:grpSpPr>
        <p:pic>
          <p:nvPicPr>
            <p:cNvPr id="62487" name="Picture 33" descr="grease"/>
            <p:cNvPicPr>
              <a:picLocks noChangeAspect="1" noChangeArrowheads="1"/>
            </p:cNvPicPr>
            <p:nvPr/>
          </p:nvPicPr>
          <p:blipFill>
            <a:blip r:embed="rId3">
              <a:lum bright="-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4" y="1494"/>
              <a:ext cx="2699" cy="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618" name="Rectangle 34"/>
            <p:cNvSpPr>
              <a:spLocks noChangeArrowheads="1"/>
            </p:cNvSpPr>
            <p:nvPr/>
          </p:nvSpPr>
          <p:spPr bwMode="auto">
            <a:xfrm>
              <a:off x="3696" y="1479"/>
              <a:ext cx="386" cy="45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s-V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5619" name="Oval 35"/>
            <p:cNvSpPr>
              <a:spLocks noChangeArrowheads="1"/>
            </p:cNvSpPr>
            <p:nvPr/>
          </p:nvSpPr>
          <p:spPr bwMode="auto">
            <a:xfrm>
              <a:off x="3606" y="3022"/>
              <a:ext cx="363" cy="31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s-V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5620" name="Oval 36"/>
            <p:cNvSpPr>
              <a:spLocks noChangeArrowheads="1"/>
            </p:cNvSpPr>
            <p:nvPr/>
          </p:nvSpPr>
          <p:spPr bwMode="auto">
            <a:xfrm>
              <a:off x="4694" y="2003"/>
              <a:ext cx="332" cy="29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s-V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5621" name="Rectangle 37"/>
            <p:cNvSpPr>
              <a:spLocks noChangeArrowheads="1"/>
            </p:cNvSpPr>
            <p:nvPr/>
          </p:nvSpPr>
          <p:spPr bwMode="auto">
            <a:xfrm>
              <a:off x="3691" y="2330"/>
              <a:ext cx="504" cy="3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s-V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5622" name="Text Box 38"/>
            <p:cNvSpPr txBox="1">
              <a:spLocks noChangeArrowheads="1"/>
            </p:cNvSpPr>
            <p:nvPr/>
          </p:nvSpPr>
          <p:spPr bwMode="auto">
            <a:xfrm>
              <a:off x="4648" y="2037"/>
              <a:ext cx="411" cy="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ES_tradnl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grasa</a:t>
              </a:r>
            </a:p>
          </p:txBody>
        </p:sp>
        <p:sp>
          <p:nvSpPr>
            <p:cNvPr id="195623" name="Text Box 39"/>
            <p:cNvSpPr txBox="1">
              <a:spLocks noChangeArrowheads="1"/>
            </p:cNvSpPr>
            <p:nvPr/>
          </p:nvSpPr>
          <p:spPr bwMode="auto">
            <a:xfrm>
              <a:off x="3703" y="2341"/>
              <a:ext cx="529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ES_tradnl" sz="12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Cargas </a:t>
              </a:r>
            </a:p>
            <a:p>
              <a:pPr algn="ctr" eaLnBrk="1" hangingPunct="1">
                <a:defRPr/>
              </a:pPr>
              <a:r>
                <a:rPr lang="es-ES_tradnl" sz="12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negativas</a:t>
              </a:r>
            </a:p>
          </p:txBody>
        </p:sp>
      </p:grp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1116013" y="804863"/>
            <a:ext cx="576262" cy="608012"/>
          </a:xfrm>
          <a:prstGeom prst="rect">
            <a:avLst/>
          </a:prstGeom>
          <a:solidFill>
            <a:srgbClr val="41FFB2"/>
          </a:solidFill>
          <a:ln w="28575">
            <a:solidFill>
              <a:srgbClr val="00A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sz="8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2.</a:t>
            </a:r>
            <a:r>
              <a:rPr lang="es-ES" sz="100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>
            <a:off x="5727700" y="4768850"/>
            <a:ext cx="647700" cy="3048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grasa</a:t>
            </a:r>
          </a:p>
        </p:txBody>
      </p:sp>
      <p:sp>
        <p:nvSpPr>
          <p:cNvPr id="26" name="Oval 36"/>
          <p:cNvSpPr>
            <a:spLocks noChangeArrowheads="1"/>
          </p:cNvSpPr>
          <p:nvPr/>
        </p:nvSpPr>
        <p:spPr bwMode="auto">
          <a:xfrm>
            <a:off x="5003800" y="2463800"/>
            <a:ext cx="431800" cy="4476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4895850" y="2535238"/>
            <a:ext cx="647700" cy="3048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grasa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2376488" y="1871663"/>
            <a:ext cx="2038350" cy="176053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3 Conector recto de flecha"/>
          <p:cNvCxnSpPr>
            <a:cxnSpLocks noChangeShapeType="1"/>
          </p:cNvCxnSpPr>
          <p:nvPr/>
        </p:nvCxnSpPr>
        <p:spPr bwMode="auto">
          <a:xfrm>
            <a:off x="7164388" y="6165850"/>
            <a:ext cx="1584325" cy="0"/>
          </a:xfrm>
          <a:prstGeom prst="straightConnector1">
            <a:avLst/>
          </a:prstGeom>
          <a:noFill/>
          <a:ln w="57150" algn="ctr">
            <a:solidFill>
              <a:srgbClr val="00B0F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85" name="Text Box 25"/>
          <p:cNvSpPr txBox="1">
            <a:spLocks noChangeArrowheads="1"/>
          </p:cNvSpPr>
          <p:nvPr/>
        </p:nvSpPr>
        <p:spPr bwMode="auto">
          <a:xfrm>
            <a:off x="6402388" y="511175"/>
            <a:ext cx="217646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6248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00" grpId="0" animBg="1"/>
      <p:bldP spid="195610" grpId="0" animBg="1"/>
      <p:bldP spid="195611" grpId="0" animBg="1"/>
      <p:bldP spid="195612" grpId="0" animBg="1"/>
      <p:bldP spid="195614" grpId="0" animBg="1"/>
      <p:bldP spid="195615" grpId="0" animBg="1"/>
      <p:bldP spid="195613" grpId="0"/>
      <p:bldP spid="25" grpId="0"/>
      <p:bldP spid="26" grpId="0" animBg="1"/>
      <p:bldP spid="27" grpId="0"/>
      <p:bldP spid="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" descr="img29_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85" b="12074"/>
          <a:stretch>
            <a:fillRect/>
          </a:stretch>
        </p:blipFill>
        <p:spPr>
          <a:xfrm>
            <a:off x="900113" y="1446213"/>
            <a:ext cx="4189412" cy="417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3491" name="Text Box 7"/>
          <p:cNvSpPr txBox="1">
            <a:spLocks noChangeArrowheads="1"/>
          </p:cNvSpPr>
          <p:nvPr/>
        </p:nvSpPr>
        <p:spPr bwMode="auto">
          <a:xfrm>
            <a:off x="7132638" y="1298575"/>
            <a:ext cx="1631950" cy="646113"/>
          </a:xfrm>
          <a:prstGeom prst="rect">
            <a:avLst/>
          </a:prstGeom>
          <a:solidFill>
            <a:srgbClr val="BBFFE3"/>
          </a:solidFill>
          <a:ln w="28575">
            <a:solidFill>
              <a:srgbClr val="00D27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Micela Mixta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SB-grasas </a:t>
            </a:r>
          </a:p>
        </p:txBody>
      </p:sp>
      <p:sp>
        <p:nvSpPr>
          <p:cNvPr id="63492" name="Text Box 10"/>
          <p:cNvSpPr txBox="1">
            <a:spLocks noChangeArrowheads="1"/>
          </p:cNvSpPr>
          <p:nvPr/>
        </p:nvSpPr>
        <p:spPr bwMode="auto">
          <a:xfrm>
            <a:off x="6645275" y="831850"/>
            <a:ext cx="2095500" cy="365125"/>
          </a:xfrm>
          <a:prstGeom prst="rect">
            <a:avLst/>
          </a:prstGeom>
          <a:solidFill>
            <a:srgbClr val="41FFB2"/>
          </a:solidFill>
          <a:ln w="28575">
            <a:solidFill>
              <a:srgbClr val="00D27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SOLUBILIZACIÓN</a:t>
            </a: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434975" y="44608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484188" y="3844925"/>
            <a:ext cx="688975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0" name="Text Box 18"/>
          <p:cNvSpPr txBox="1">
            <a:spLocks noChangeArrowheads="1"/>
          </p:cNvSpPr>
          <p:nvPr/>
        </p:nvSpPr>
        <p:spPr bwMode="auto">
          <a:xfrm>
            <a:off x="627063" y="5487988"/>
            <a:ext cx="687387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1" name="Text Box 19"/>
          <p:cNvSpPr txBox="1">
            <a:spLocks noChangeArrowheads="1"/>
          </p:cNvSpPr>
          <p:nvPr/>
        </p:nvSpPr>
        <p:spPr bwMode="auto">
          <a:xfrm>
            <a:off x="323850" y="3059113"/>
            <a:ext cx="687388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2298700" y="6092825"/>
            <a:ext cx="687388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3132138" y="741363"/>
            <a:ext cx="687387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4" name="Text Box 22"/>
          <p:cNvSpPr txBox="1">
            <a:spLocks noChangeArrowheads="1"/>
          </p:cNvSpPr>
          <p:nvPr/>
        </p:nvSpPr>
        <p:spPr bwMode="auto">
          <a:xfrm>
            <a:off x="4254500" y="908050"/>
            <a:ext cx="749300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1473200" y="995363"/>
            <a:ext cx="687388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6016625" y="2513013"/>
            <a:ext cx="687388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7" name="Text Box 25"/>
          <p:cNvSpPr txBox="1">
            <a:spLocks noChangeArrowheads="1"/>
          </p:cNvSpPr>
          <p:nvPr/>
        </p:nvSpPr>
        <p:spPr bwMode="auto">
          <a:xfrm>
            <a:off x="6307138" y="3338513"/>
            <a:ext cx="685800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8" name="Text Box 26"/>
          <p:cNvSpPr txBox="1">
            <a:spLocks noChangeArrowheads="1"/>
          </p:cNvSpPr>
          <p:nvPr/>
        </p:nvSpPr>
        <p:spPr bwMode="auto">
          <a:xfrm>
            <a:off x="590550" y="4670425"/>
            <a:ext cx="687388" cy="377825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39" name="Text Box 27"/>
          <p:cNvSpPr txBox="1">
            <a:spLocks noChangeArrowheads="1"/>
          </p:cNvSpPr>
          <p:nvPr/>
        </p:nvSpPr>
        <p:spPr bwMode="auto">
          <a:xfrm>
            <a:off x="5292725" y="1460500"/>
            <a:ext cx="687388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51" name="Text Box 39"/>
          <p:cNvSpPr txBox="1">
            <a:spLocks noChangeArrowheads="1"/>
          </p:cNvSpPr>
          <p:nvPr/>
        </p:nvSpPr>
        <p:spPr bwMode="auto">
          <a:xfrm>
            <a:off x="6964363" y="4371975"/>
            <a:ext cx="687387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52" name="Text Box 40"/>
          <p:cNvSpPr txBox="1">
            <a:spLocks noChangeArrowheads="1"/>
          </p:cNvSpPr>
          <p:nvPr/>
        </p:nvSpPr>
        <p:spPr bwMode="auto">
          <a:xfrm>
            <a:off x="3475038" y="6092825"/>
            <a:ext cx="688975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53" name="Text Box 41"/>
          <p:cNvSpPr txBox="1">
            <a:spLocks noChangeArrowheads="1"/>
          </p:cNvSpPr>
          <p:nvPr/>
        </p:nvSpPr>
        <p:spPr bwMode="auto">
          <a:xfrm>
            <a:off x="323850" y="2401888"/>
            <a:ext cx="687388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4558" name="Rectangle 46"/>
          <p:cNvSpPr>
            <a:spLocks noChangeArrowheads="1"/>
          </p:cNvSpPr>
          <p:nvPr/>
        </p:nvSpPr>
        <p:spPr bwMode="auto">
          <a:xfrm>
            <a:off x="5508625" y="5157788"/>
            <a:ext cx="18002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59" name="Text Box 47"/>
          <p:cNvSpPr txBox="1">
            <a:spLocks noChangeArrowheads="1"/>
          </p:cNvSpPr>
          <p:nvPr/>
        </p:nvSpPr>
        <p:spPr bwMode="auto">
          <a:xfrm>
            <a:off x="5373688" y="5035550"/>
            <a:ext cx="1316037" cy="669925"/>
          </a:xfrm>
          <a:prstGeom prst="rect">
            <a:avLst/>
          </a:prstGeom>
          <a:solidFill>
            <a:srgbClr val="66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Exterior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hidrofílico</a:t>
            </a:r>
          </a:p>
        </p:txBody>
      </p:sp>
      <p:sp>
        <p:nvSpPr>
          <p:cNvPr id="64560" name="Rectangle 48"/>
          <p:cNvSpPr>
            <a:spLocks noChangeArrowheads="1"/>
          </p:cNvSpPr>
          <p:nvPr/>
        </p:nvSpPr>
        <p:spPr bwMode="auto">
          <a:xfrm>
            <a:off x="5435600" y="4149725"/>
            <a:ext cx="1441450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61" name="Text Box 49"/>
          <p:cNvSpPr txBox="1">
            <a:spLocks noChangeArrowheads="1"/>
          </p:cNvSpPr>
          <p:nvPr/>
        </p:nvSpPr>
        <p:spPr bwMode="auto">
          <a:xfrm>
            <a:off x="5243513" y="4108450"/>
            <a:ext cx="1446212" cy="669925"/>
          </a:xfrm>
          <a:prstGeom prst="rect">
            <a:avLst/>
          </a:prstGeom>
          <a:solidFill>
            <a:srgbClr val="FFFF00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Interior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hidrofóbico</a:t>
            </a:r>
          </a:p>
        </p:txBody>
      </p:sp>
      <p:sp>
        <p:nvSpPr>
          <p:cNvPr id="64562" name="Oval 50"/>
          <p:cNvSpPr>
            <a:spLocks noChangeArrowheads="1"/>
          </p:cNvSpPr>
          <p:nvPr/>
        </p:nvSpPr>
        <p:spPr bwMode="auto">
          <a:xfrm>
            <a:off x="2051050" y="3213100"/>
            <a:ext cx="1728788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8" name="Oval 16"/>
          <p:cNvSpPr>
            <a:spLocks noChangeArrowheads="1"/>
          </p:cNvSpPr>
          <p:nvPr/>
        </p:nvSpPr>
        <p:spPr bwMode="auto">
          <a:xfrm>
            <a:off x="2051050" y="3068638"/>
            <a:ext cx="2449513" cy="115252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63" name="Text Box 51"/>
          <p:cNvSpPr txBox="1">
            <a:spLocks noChangeArrowheads="1"/>
          </p:cNvSpPr>
          <p:nvPr/>
        </p:nvSpPr>
        <p:spPr bwMode="auto">
          <a:xfrm>
            <a:off x="2195513" y="3160713"/>
            <a:ext cx="21605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Ac. Grasos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</a:p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Vit liposolubles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884238" y="1460500"/>
            <a:ext cx="1006475" cy="3762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338138" y="1736725"/>
            <a:ext cx="1552575" cy="503238"/>
          </a:xfrm>
          <a:prstGeom prst="rect">
            <a:avLst/>
          </a:prstGeom>
          <a:solidFill>
            <a:srgbClr val="92D050"/>
          </a:solidFill>
          <a:ln w="38100">
            <a:solidFill>
              <a:srgbClr val="7FAC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Biliares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2484438" y="1547813"/>
            <a:ext cx="1511300" cy="4413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2266950" y="1589088"/>
            <a:ext cx="1439863" cy="358775"/>
          </a:xfrm>
          <a:prstGeom prst="rect">
            <a:avLst/>
          </a:prstGeom>
          <a:solidFill>
            <a:srgbClr val="FFC000"/>
          </a:solidFill>
          <a:ln w="38100">
            <a:solidFill>
              <a:srgbClr val="F67B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1547813" y="5370513"/>
            <a:ext cx="144462" cy="3556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errar corchete"/>
          <p:cNvSpPr/>
          <p:nvPr/>
        </p:nvSpPr>
        <p:spPr bwMode="auto">
          <a:xfrm rot="5400000">
            <a:off x="3256757" y="4071144"/>
            <a:ext cx="177800" cy="3487737"/>
          </a:xfrm>
          <a:prstGeom prst="rightBracke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99" name="5 CuadroTexto"/>
          <p:cNvSpPr txBox="1">
            <a:spLocks noChangeArrowheads="1"/>
          </p:cNvSpPr>
          <p:nvPr/>
        </p:nvSpPr>
        <p:spPr bwMode="auto">
          <a:xfrm>
            <a:off x="2484438" y="5353050"/>
            <a:ext cx="1530350" cy="46196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VE" sz="2400" dirty="0" smtClean="0"/>
              <a:t>3 a 6 nm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003800" y="2112963"/>
            <a:ext cx="8429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 </a:t>
            </a:r>
          </a:p>
          <a:p>
            <a:pPr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5029200" y="2979738"/>
            <a:ext cx="9525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</a:p>
          <a:p>
            <a:pPr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peptídico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003800" y="3625850"/>
            <a:ext cx="955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 </a:t>
            </a:r>
          </a:p>
          <a:p>
            <a:pPr algn="ctr" eaLnBrk="1" hangingPunct="1">
              <a:defRPr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carboxilo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516438" y="6145213"/>
            <a:ext cx="688975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40" name="Text Box 40"/>
          <p:cNvSpPr txBox="1">
            <a:spLocks noChangeArrowheads="1"/>
          </p:cNvSpPr>
          <p:nvPr/>
        </p:nvSpPr>
        <p:spPr bwMode="auto">
          <a:xfrm>
            <a:off x="5502275" y="5807075"/>
            <a:ext cx="688975" cy="376238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agua</a:t>
            </a:r>
          </a:p>
        </p:txBody>
      </p:sp>
      <p:sp>
        <p:nvSpPr>
          <p:cNvPr id="63527" name="Text Box 25"/>
          <p:cNvSpPr txBox="1">
            <a:spLocks noChangeArrowheads="1"/>
          </p:cNvSpPr>
          <p:nvPr/>
        </p:nvSpPr>
        <p:spPr bwMode="auto">
          <a:xfrm>
            <a:off x="6956425" y="446088"/>
            <a:ext cx="1784350" cy="3397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6352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Entrada de lápiz 5"/>
              <p14:cNvContentPartPr/>
              <p14:nvPr/>
            </p14:nvContentPartPr>
            <p14:xfrm>
              <a:off x="1553760" y="2277000"/>
              <a:ext cx="3625920" cy="3277800"/>
            </p14:xfrm>
          </p:contentPart>
        </mc:Choice>
        <mc:Fallback xmlns="">
          <p:pic>
            <p:nvPicPr>
              <p:cNvPr id="6" name="Entrada de lápiz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44400" y="2267640"/>
                <a:ext cx="3644640" cy="329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Entrada de lápiz 7"/>
              <p14:cNvContentPartPr/>
              <p14:nvPr/>
            </p14:nvContentPartPr>
            <p14:xfrm>
              <a:off x="2080440" y="2286000"/>
              <a:ext cx="2590200" cy="2947320"/>
            </p14:xfrm>
          </p:contentPart>
        </mc:Choice>
        <mc:Fallback xmlns="">
          <p:pic>
            <p:nvPicPr>
              <p:cNvPr id="8" name="Entrada de lápiz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71080" y="2276640"/>
                <a:ext cx="2608920" cy="29660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9" grpId="0" animBg="1"/>
      <p:bldP spid="64530" grpId="0" animBg="1"/>
      <p:bldP spid="64531" grpId="0" animBg="1"/>
      <p:bldP spid="64532" grpId="0" animBg="1"/>
      <p:bldP spid="64533" grpId="0" animBg="1"/>
      <p:bldP spid="64534" grpId="0" animBg="1"/>
      <p:bldP spid="64535" grpId="0" animBg="1"/>
      <p:bldP spid="64536" grpId="0" animBg="1"/>
      <p:bldP spid="64537" grpId="0" animBg="1"/>
      <p:bldP spid="64538" grpId="0" animBg="1"/>
      <p:bldP spid="64539" grpId="0" animBg="1"/>
      <p:bldP spid="64551" grpId="0" animBg="1"/>
      <p:bldP spid="64552" grpId="0" animBg="1"/>
      <p:bldP spid="64553" grpId="0" animBg="1"/>
      <p:bldP spid="64559" grpId="0" animBg="1"/>
      <p:bldP spid="64561" grpId="0" animBg="1"/>
      <p:bldP spid="64528" grpId="0" animBg="1"/>
      <p:bldP spid="64563" grpId="0"/>
      <p:bldP spid="64526" grpId="0" animBg="1"/>
      <p:bldP spid="64527" grpId="0" animBg="1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2182813" y="103346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400">
                <a:solidFill>
                  <a:srgbClr val="006666"/>
                </a:solidFill>
                <a:latin typeface="Comic Sans MS" panose="030F0702030302020204" pitchFamily="66" charset="0"/>
              </a:rPr>
              <a:t>Fisiología del Aparato Digestivo</a:t>
            </a:r>
          </a:p>
        </p:txBody>
      </p:sp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2238375" y="1700213"/>
            <a:ext cx="4810125" cy="4416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1400" dirty="0" smtClean="0">
                <a:solidFill>
                  <a:schemeClr val="tx2"/>
                </a:solidFill>
                <a:latin typeface="Comic Sans MS" pitchFamily="66" charset="0"/>
              </a:rPr>
              <a:t>Páncreas,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Hígado</a:t>
            </a:r>
            <a:r>
              <a:rPr lang="es-ES_tradnl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_tradnl" sz="32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Intestino delgado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Absorción nutrientes, agua, electrolitos y vitaminas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Colon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900" b="0" dirty="0" smtClean="0">
              <a:latin typeface="Comic Sans MS" pitchFamily="66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1633538" y="979488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1620838" y="1747838"/>
            <a:ext cx="2028825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Afuera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grupos POLARES: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SB, MG, Fosfolípidos</a:t>
            </a: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1620838" y="2684463"/>
            <a:ext cx="1754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Adentro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grupos APOLARES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1633538" y="3214688"/>
            <a:ext cx="155892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Ac. grasos de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cadena larga</a:t>
            </a:r>
          </a:p>
          <a:p>
            <a:pPr eaLnBrk="1" hangingPunct="1">
              <a:defRPr/>
            </a:pP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liposolubles</a:t>
            </a:r>
          </a:p>
        </p:txBody>
      </p:sp>
      <p:pic>
        <p:nvPicPr>
          <p:cNvPr id="64518" name="Picture 25" descr="img27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5" t="77748" r="63652" b="10994"/>
          <a:stretch>
            <a:fillRect/>
          </a:stretch>
        </p:blipFill>
        <p:spPr bwMode="auto">
          <a:xfrm>
            <a:off x="3744913" y="1917700"/>
            <a:ext cx="26638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1924050" y="4338638"/>
            <a:ext cx="2379663" cy="1908175"/>
          </a:xfrm>
          <a:prstGeom prst="rect">
            <a:avLst/>
          </a:prstGeom>
          <a:solidFill>
            <a:srgbClr val="C1FFEA"/>
          </a:solidFill>
          <a:ln w="28575">
            <a:solidFill>
              <a:srgbClr val="00B4B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0" dirty="0"/>
              <a:t>TRANSPORTE</a:t>
            </a:r>
          </a:p>
          <a:p>
            <a:pPr eaLnBrk="1" hangingPunct="1">
              <a:defRPr/>
            </a:pPr>
            <a:endParaRPr lang="es-ES" sz="1000" b="0" dirty="0"/>
          </a:p>
          <a:p>
            <a:pPr eaLnBrk="1" hangingPunct="1">
              <a:buClr>
                <a:srgbClr val="FF3399"/>
              </a:buClr>
              <a:buFontTx/>
              <a:buChar char="•"/>
              <a:defRPr/>
            </a:pPr>
            <a:r>
              <a:rPr lang="es-ES" b="0" dirty="0"/>
              <a:t> Sales biliares SB</a:t>
            </a:r>
          </a:p>
          <a:p>
            <a:pPr eaLnBrk="1" hangingPunct="1">
              <a:buClr>
                <a:srgbClr val="FF3399"/>
              </a:buClr>
              <a:buFontTx/>
              <a:buChar char="•"/>
              <a:defRPr/>
            </a:pPr>
            <a:r>
              <a:rPr lang="es-ES" b="0" dirty="0"/>
              <a:t> </a:t>
            </a:r>
            <a:r>
              <a:rPr lang="es-ES" b="0" dirty="0" err="1"/>
              <a:t>Monoglicéridos</a:t>
            </a:r>
            <a:r>
              <a:rPr lang="es-ES" b="0" dirty="0"/>
              <a:t> MG</a:t>
            </a:r>
          </a:p>
          <a:p>
            <a:pPr eaLnBrk="1" hangingPunct="1">
              <a:buClr>
                <a:srgbClr val="FF3399"/>
              </a:buClr>
              <a:buFontTx/>
              <a:buChar char="•"/>
              <a:defRPr/>
            </a:pPr>
            <a:r>
              <a:rPr lang="es-ES" b="0" dirty="0"/>
              <a:t> Colesterol</a:t>
            </a:r>
          </a:p>
          <a:p>
            <a:pPr eaLnBrk="1" hangingPunct="1">
              <a:buClr>
                <a:srgbClr val="FF3399"/>
              </a:buClr>
              <a:buFontTx/>
              <a:buChar char="•"/>
              <a:defRPr/>
            </a:pPr>
            <a:r>
              <a:rPr lang="es-ES" b="0" dirty="0"/>
              <a:t> </a:t>
            </a:r>
            <a:r>
              <a:rPr lang="es-ES" b="0" dirty="0" err="1"/>
              <a:t>Vit</a:t>
            </a:r>
            <a:r>
              <a:rPr lang="es-ES" b="0" dirty="0"/>
              <a:t> Liposolubles</a:t>
            </a:r>
          </a:p>
          <a:p>
            <a:pPr eaLnBrk="1" hangingPunct="1">
              <a:buClr>
                <a:srgbClr val="FF3399"/>
              </a:buClr>
              <a:buFontTx/>
              <a:buChar char="•"/>
              <a:defRPr/>
            </a:pPr>
            <a:r>
              <a:rPr lang="es-ES" b="0" dirty="0"/>
              <a:t> Fosfolípidos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76" name="Line 32"/>
          <p:cNvSpPr>
            <a:spLocks noChangeShapeType="1"/>
          </p:cNvSpPr>
          <p:nvPr/>
        </p:nvSpPr>
        <p:spPr bwMode="auto">
          <a:xfrm flipH="1">
            <a:off x="3636963" y="2770188"/>
            <a:ext cx="12700" cy="1314450"/>
          </a:xfrm>
          <a:prstGeom prst="line">
            <a:avLst/>
          </a:prstGeom>
          <a:noFill/>
          <a:ln w="38100">
            <a:solidFill>
              <a:srgbClr val="E25B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78" name="Line 34"/>
          <p:cNvSpPr>
            <a:spLocks noChangeShapeType="1"/>
          </p:cNvSpPr>
          <p:nvPr/>
        </p:nvSpPr>
        <p:spPr bwMode="auto">
          <a:xfrm>
            <a:off x="3636963" y="1773238"/>
            <a:ext cx="0" cy="792162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79" name="Line 35"/>
          <p:cNvSpPr>
            <a:spLocks noChangeShapeType="1"/>
          </p:cNvSpPr>
          <p:nvPr/>
        </p:nvSpPr>
        <p:spPr bwMode="auto">
          <a:xfrm>
            <a:off x="3708400" y="1990725"/>
            <a:ext cx="3603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80" name="Line 36"/>
          <p:cNvSpPr>
            <a:spLocks noChangeShapeType="1"/>
          </p:cNvSpPr>
          <p:nvPr/>
        </p:nvSpPr>
        <p:spPr bwMode="auto">
          <a:xfrm>
            <a:off x="3708400" y="1990725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4" name="Text Box 10"/>
          <p:cNvSpPr txBox="1">
            <a:spLocks noChangeArrowheads="1"/>
          </p:cNvSpPr>
          <p:nvPr/>
        </p:nvSpPr>
        <p:spPr bwMode="auto">
          <a:xfrm>
            <a:off x="6203950" y="2395538"/>
            <a:ext cx="143986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20-40 moléculas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SB/micela</a:t>
            </a:r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4532313" y="4784725"/>
            <a:ext cx="1809750" cy="708025"/>
          </a:xfrm>
          <a:prstGeom prst="rect">
            <a:avLst/>
          </a:prstGeom>
          <a:solidFill>
            <a:srgbClr val="00FFCC"/>
          </a:solidFill>
          <a:ln w="28575">
            <a:solidFill>
              <a:srgbClr val="00D27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 dirty="0" err="1"/>
              <a:t>Solubilización</a:t>
            </a:r>
            <a:endParaRPr lang="es-ES" sz="2000" b="0" dirty="0"/>
          </a:p>
          <a:p>
            <a:pPr eaLnBrk="1" hangingPunct="1">
              <a:defRPr/>
            </a:pPr>
            <a:r>
              <a:rPr lang="es-ES" sz="2000" b="0" dirty="0"/>
              <a:t>de grasas</a:t>
            </a:r>
          </a:p>
        </p:txBody>
      </p:sp>
      <p:sp>
        <p:nvSpPr>
          <p:cNvPr id="31783" name="Oval 39"/>
          <p:cNvSpPr>
            <a:spLocks noChangeArrowheads="1"/>
          </p:cNvSpPr>
          <p:nvPr/>
        </p:nvSpPr>
        <p:spPr bwMode="auto">
          <a:xfrm>
            <a:off x="4645025" y="2493963"/>
            <a:ext cx="792163" cy="72072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77" name="Line 33"/>
          <p:cNvSpPr>
            <a:spLocks noChangeShapeType="1"/>
          </p:cNvSpPr>
          <p:nvPr/>
        </p:nvSpPr>
        <p:spPr bwMode="auto">
          <a:xfrm flipV="1">
            <a:off x="3708400" y="2925763"/>
            <a:ext cx="1223963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8" name="Text Box 7"/>
          <p:cNvSpPr txBox="1">
            <a:spLocks noChangeArrowheads="1"/>
          </p:cNvSpPr>
          <p:nvPr/>
        </p:nvSpPr>
        <p:spPr bwMode="auto">
          <a:xfrm>
            <a:off x="7108825" y="1266825"/>
            <a:ext cx="1631950" cy="644525"/>
          </a:xfrm>
          <a:prstGeom prst="rect">
            <a:avLst/>
          </a:prstGeom>
          <a:solidFill>
            <a:srgbClr val="BBFFE3"/>
          </a:solidFill>
          <a:ln w="28575">
            <a:solidFill>
              <a:srgbClr val="00D27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Micela Mixta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SB-grasas </a:t>
            </a:r>
          </a:p>
        </p:txBody>
      </p:sp>
      <p:sp>
        <p:nvSpPr>
          <p:cNvPr id="64529" name="Text Box 10"/>
          <p:cNvSpPr txBox="1">
            <a:spLocks noChangeArrowheads="1"/>
          </p:cNvSpPr>
          <p:nvPr/>
        </p:nvSpPr>
        <p:spPr bwMode="auto">
          <a:xfrm>
            <a:off x="6645275" y="831850"/>
            <a:ext cx="2095500" cy="365125"/>
          </a:xfrm>
          <a:prstGeom prst="rect">
            <a:avLst/>
          </a:prstGeom>
          <a:solidFill>
            <a:srgbClr val="41FFB2"/>
          </a:solidFill>
          <a:ln w="28575">
            <a:solidFill>
              <a:srgbClr val="00D27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SOLUBILIZACIÓN</a:t>
            </a:r>
          </a:p>
        </p:txBody>
      </p:sp>
      <p:sp>
        <p:nvSpPr>
          <p:cNvPr id="64530" name="Text Box 25"/>
          <p:cNvSpPr txBox="1">
            <a:spLocks noChangeArrowheads="1"/>
          </p:cNvSpPr>
          <p:nvPr/>
        </p:nvSpPr>
        <p:spPr bwMode="auto">
          <a:xfrm>
            <a:off x="6956425" y="404813"/>
            <a:ext cx="1784350" cy="3381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6453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8" grpId="0"/>
      <p:bldP spid="31766" grpId="0"/>
      <p:bldP spid="31767" grpId="0"/>
      <p:bldP spid="31768" grpId="0"/>
      <p:bldP spid="31770" grpId="0" animBg="1"/>
      <p:bldP spid="3177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2355007" y="2204864"/>
            <a:ext cx="4433986" cy="2298700"/>
          </a:xfrm>
          <a:prstGeom prst="rect">
            <a:avLst/>
          </a:prstGeom>
          <a:solidFill>
            <a:srgbClr val="C1FFEA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glow rad="101600">
              <a:srgbClr val="FFFF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dirty="0">
                <a:latin typeface="Comic Sans MS" panose="030F0702030302020204" pitchFamily="66" charset="0"/>
              </a:rPr>
              <a:t>MICELAS de SB</a:t>
            </a:r>
            <a:r>
              <a:rPr lang="es-ES" sz="2000" b="0" dirty="0">
                <a:latin typeface="Comic Sans MS" panose="030F0702030302020204" pitchFamily="66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>
                <a:latin typeface="Comic Sans MS" panose="030F0702030302020204" pitchFamily="66" charset="0"/>
              </a:rPr>
              <a:t>1. Mantienen los lípidos </a:t>
            </a:r>
            <a:r>
              <a:rPr lang="es-ES" sz="2000" b="0" u="sng" dirty="0">
                <a:latin typeface="Comic Sans MS" panose="030F0702030302020204" pitchFamily="66" charset="0"/>
              </a:rPr>
              <a:t>en solución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>
                <a:latin typeface="Comic Sans MS" panose="030F0702030302020204" pitchFamily="66" charset="0"/>
              </a:rPr>
              <a:t>2. Los </a:t>
            </a:r>
            <a:r>
              <a:rPr lang="es-ES" sz="2000" b="0" u="sng" dirty="0">
                <a:latin typeface="Comic Sans MS" panose="030F0702030302020204" pitchFamily="66" charset="0"/>
              </a:rPr>
              <a:t>transportan</a:t>
            </a:r>
            <a:r>
              <a:rPr lang="es-ES" sz="2000" b="0" dirty="0">
                <a:latin typeface="Comic Sans MS" panose="030F0702030302020204" pitchFamily="66" charset="0"/>
              </a:rPr>
              <a:t> a los enterocitos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>
                <a:latin typeface="Comic Sans MS" panose="030F0702030302020204" pitchFamily="66" charset="0"/>
              </a:rPr>
              <a:t>    para su absorción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900" b="0" dirty="0">
              <a:latin typeface="Comic Sans MS" panose="030F0702030302020204" pitchFamily="66" charset="0"/>
            </a:endParaRP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1500188" y="1125538"/>
            <a:ext cx="13779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65542" name="Text Box 25"/>
          <p:cNvSpPr txBox="1">
            <a:spLocks noChangeArrowheads="1"/>
          </p:cNvSpPr>
          <p:nvPr/>
        </p:nvSpPr>
        <p:spPr bwMode="auto">
          <a:xfrm>
            <a:off x="6378575" y="549275"/>
            <a:ext cx="2020888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1. Funciones SB</a:t>
            </a:r>
          </a:p>
        </p:txBody>
      </p:sp>
      <p:sp>
        <p:nvSpPr>
          <p:cNvPr id="6554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4"/>
          <p:cNvSpPr txBox="1">
            <a:spLocks noChangeArrowheads="1"/>
          </p:cNvSpPr>
          <p:nvPr/>
        </p:nvSpPr>
        <p:spPr bwMode="auto">
          <a:xfrm>
            <a:off x="2579688" y="2565400"/>
            <a:ext cx="4129087" cy="2098675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sz="9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1. Funciones  SB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2.</a:t>
            </a:r>
            <a:r>
              <a:rPr lang="es-ES" sz="2000" b="0">
                <a:latin typeface="Comic Sans MS" panose="030F0702030302020204" pitchFamily="66" charset="0"/>
              </a:rPr>
              <a:t> </a:t>
            </a:r>
            <a:r>
              <a:rPr lang="es-ES" sz="2000">
                <a:latin typeface="Comic Sans MS" panose="030F0702030302020204" pitchFamily="66" charset="0"/>
              </a:rPr>
              <a:t>Ciclo SB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        - Síntesis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        - Circulación enterohepática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000" b="0">
                <a:latin typeface="Comic Sans MS" panose="030F0702030302020204" pitchFamily="66" charset="0"/>
              </a:rPr>
              <a:t>                </a:t>
            </a:r>
            <a:r>
              <a:rPr lang="es-ES" sz="2000" b="0">
                <a:latin typeface="Comic Sans MS" panose="030F0702030302020204" pitchFamily="66" charset="0"/>
              </a:rPr>
              <a:t>- Regulación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000" b="0">
              <a:latin typeface="Comic Sans MS" panose="030F0702030302020204" pitchFamily="66" charset="0"/>
            </a:endParaRPr>
          </a:p>
        </p:txBody>
      </p:sp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3176588" y="1989138"/>
            <a:ext cx="3051175" cy="4000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smtClean="0">
                <a:latin typeface="Comic Sans MS" panose="030F0702030302020204" pitchFamily="66" charset="0"/>
              </a:rPr>
              <a:t>III. SALES BILIARES</a:t>
            </a:r>
          </a:p>
        </p:txBody>
      </p:sp>
      <p:sp>
        <p:nvSpPr>
          <p:cNvPr id="6656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5" descr="img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55"/>
          <a:stretch>
            <a:fillRect/>
          </a:stretch>
        </p:blipFill>
        <p:spPr>
          <a:xfrm>
            <a:off x="1293813" y="1125538"/>
            <a:ext cx="5114925" cy="3887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6563" name="Rectangle 11"/>
          <p:cNvSpPr>
            <a:spLocks noChangeArrowheads="1"/>
          </p:cNvSpPr>
          <p:nvPr/>
        </p:nvSpPr>
        <p:spPr bwMode="auto">
          <a:xfrm>
            <a:off x="6192838" y="571500"/>
            <a:ext cx="2489200" cy="33813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III. SALES BILIARES</a:t>
            </a:r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1187450" y="4078288"/>
            <a:ext cx="1223963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4297363" y="3429000"/>
            <a:ext cx="1719262" cy="1219200"/>
          </a:xfrm>
          <a:prstGeom prst="rect">
            <a:avLst/>
          </a:prstGeom>
          <a:noFill/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dieta o 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sintetizado en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hígado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1071563" y="5229225"/>
            <a:ext cx="4910137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Núcleo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ciclopentanoperhidrofenantreno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91" name="Text Box 4"/>
          <p:cNvSpPr txBox="1">
            <a:spLocks noChangeArrowheads="1"/>
          </p:cNvSpPr>
          <p:nvPr/>
        </p:nvSpPr>
        <p:spPr bwMode="auto">
          <a:xfrm>
            <a:off x="6581775" y="989013"/>
            <a:ext cx="2090738" cy="677862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</a:t>
            </a:r>
            <a:r>
              <a:rPr lang="es-ES" sz="2000">
                <a:latin typeface="Comic Sans MS" panose="030F0702030302020204" pitchFamily="66" charset="0"/>
              </a:rPr>
              <a:t>Ciclo SB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Síntesis hepática</a:t>
            </a:r>
          </a:p>
        </p:txBody>
      </p:sp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6337300" y="3808413"/>
            <a:ext cx="2054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¡</a:t>
            </a:r>
            <a:r>
              <a:rPr lang="es-VE" sz="2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Hidrofóbico</a:t>
            </a:r>
            <a:r>
              <a:rPr lang="es-VE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6759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 animBg="1"/>
      <p:bldP spid="20494" grpId="0" animBg="1"/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img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23"/>
          <a:stretch>
            <a:fillRect/>
          </a:stretch>
        </p:blipFill>
        <p:spPr>
          <a:xfrm>
            <a:off x="1258888" y="1268413"/>
            <a:ext cx="5114925" cy="3889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65" name="Oval 5"/>
          <p:cNvSpPr>
            <a:spLocks noChangeArrowheads="1"/>
          </p:cNvSpPr>
          <p:nvPr/>
        </p:nvSpPr>
        <p:spPr bwMode="auto">
          <a:xfrm>
            <a:off x="2987675" y="4149725"/>
            <a:ext cx="1223963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68" name="Line 8"/>
          <p:cNvSpPr>
            <a:spLocks noChangeShapeType="1"/>
          </p:cNvSpPr>
          <p:nvPr/>
        </p:nvSpPr>
        <p:spPr bwMode="auto">
          <a:xfrm>
            <a:off x="3563938" y="4581525"/>
            <a:ext cx="144462" cy="714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613" name="Text Box 9"/>
          <p:cNvSpPr txBox="1">
            <a:spLocks noChangeArrowheads="1"/>
          </p:cNvSpPr>
          <p:nvPr/>
        </p:nvSpPr>
        <p:spPr bwMode="auto">
          <a:xfrm>
            <a:off x="3708400" y="4508500"/>
            <a:ext cx="501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solidFill>
                  <a:schemeClr val="accent2"/>
                </a:solidFill>
                <a:latin typeface="Comic Sans MS" panose="030F0702030302020204" pitchFamily="66" charset="0"/>
              </a:rPr>
              <a:t>OH</a:t>
            </a:r>
          </a:p>
        </p:txBody>
      </p:sp>
      <p:sp>
        <p:nvSpPr>
          <p:cNvPr id="68614" name="Text Box 10"/>
          <p:cNvSpPr txBox="1">
            <a:spLocks noChangeArrowheads="1"/>
          </p:cNvSpPr>
          <p:nvPr/>
        </p:nvSpPr>
        <p:spPr bwMode="auto">
          <a:xfrm>
            <a:off x="4787900" y="3621088"/>
            <a:ext cx="3716338" cy="822325"/>
          </a:xfrm>
          <a:prstGeom prst="rect">
            <a:avLst/>
          </a:prstGeom>
          <a:solidFill>
            <a:srgbClr val="B9EDB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Paso limitante con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enzima 7 alfa hidroxilasa</a:t>
            </a:r>
          </a:p>
        </p:txBody>
      </p:sp>
      <p:sp>
        <p:nvSpPr>
          <p:cNvPr id="68615" name="Text Box 11"/>
          <p:cNvSpPr txBox="1">
            <a:spLocks noChangeArrowheads="1"/>
          </p:cNvSpPr>
          <p:nvPr/>
        </p:nvSpPr>
        <p:spPr bwMode="auto">
          <a:xfrm>
            <a:off x="1692275" y="5253038"/>
            <a:ext cx="283686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7 </a:t>
            </a:r>
            <a:r>
              <a:rPr lang="es-ES" sz="2400">
                <a:latin typeface="Symbol" panose="05050102010706020507" pitchFamily="18" charset="2"/>
              </a:rPr>
              <a:t>a</a:t>
            </a:r>
            <a:r>
              <a:rPr lang="es-ES" sz="2400">
                <a:latin typeface="Comic Sans MS" panose="030F0702030302020204" pitchFamily="66" charset="0"/>
              </a:rPr>
              <a:t> COLESTEROL</a:t>
            </a:r>
          </a:p>
        </p:txBody>
      </p:sp>
      <p:sp>
        <p:nvSpPr>
          <p:cNvPr id="194572" name="Text Box 12"/>
          <p:cNvSpPr txBox="1">
            <a:spLocks noChangeArrowheads="1"/>
          </p:cNvSpPr>
          <p:nvPr/>
        </p:nvSpPr>
        <p:spPr bwMode="auto">
          <a:xfrm>
            <a:off x="13319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17" name="1 CuadroTexto"/>
          <p:cNvSpPr txBox="1">
            <a:spLocks noChangeArrowheads="1"/>
          </p:cNvSpPr>
          <p:nvPr/>
        </p:nvSpPr>
        <p:spPr bwMode="auto">
          <a:xfrm>
            <a:off x="3254375" y="4292600"/>
            <a:ext cx="309563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7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581775" y="989013"/>
            <a:ext cx="2090738" cy="677862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2. </a:t>
            </a:r>
            <a:r>
              <a:rPr lang="es-ES" sz="2000" dirty="0" smtClean="0">
                <a:latin typeface="Comic Sans MS" panose="030F0702030302020204" pitchFamily="66" charset="0"/>
              </a:rPr>
              <a:t>Ciclo SB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Síntesis hepática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92838" y="571500"/>
            <a:ext cx="2489200" cy="33813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III. SALES BILIARES</a:t>
            </a:r>
          </a:p>
        </p:txBody>
      </p:sp>
      <p:sp>
        <p:nvSpPr>
          <p:cNvPr id="6862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882650" y="1284288"/>
            <a:ext cx="1874838" cy="400050"/>
          </a:xfrm>
          <a:prstGeom prst="rect">
            <a:avLst/>
          </a:prstGeom>
          <a:solidFill>
            <a:srgbClr val="FFC000"/>
          </a:solidFill>
          <a:ln w="28575">
            <a:solidFill>
              <a:srgbClr val="F67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smtClean="0">
                <a:latin typeface="Comic Sans MS" panose="030F0702030302020204" pitchFamily="66" charset="0"/>
              </a:rPr>
              <a:t>COLESTEROL</a:t>
            </a: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1924050" y="1806575"/>
            <a:ext cx="1150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7</a:t>
            </a:r>
            <a:r>
              <a:rPr lang="el-GR" sz="1600">
                <a:latin typeface="Comic Sans MS" panose="030F0702030302020204" pitchFamily="66" charset="0"/>
              </a:rPr>
              <a:t>α</a:t>
            </a:r>
            <a:r>
              <a:rPr lang="es-ES_tradnl" sz="1600">
                <a:latin typeface="Comic Sans MS" panose="030F0702030302020204" pitchFamily="66" charset="0"/>
              </a:rPr>
              <a:t> OHasa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1042988" y="2490788"/>
            <a:ext cx="1781175" cy="3651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7 OH colesterol</a:t>
            </a:r>
          </a:p>
        </p:txBody>
      </p:sp>
      <p:sp>
        <p:nvSpPr>
          <p:cNvPr id="207879" name="Line 7"/>
          <p:cNvSpPr>
            <a:spLocks noChangeShapeType="1"/>
          </p:cNvSpPr>
          <p:nvPr/>
        </p:nvSpPr>
        <p:spPr bwMode="auto">
          <a:xfrm>
            <a:off x="3168650" y="2635250"/>
            <a:ext cx="1122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2962275" y="2706688"/>
            <a:ext cx="1274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12</a:t>
            </a:r>
            <a:r>
              <a:rPr lang="el-GR" sz="1600">
                <a:latin typeface="Comic Sans MS" panose="030F0702030302020204" pitchFamily="66" charset="0"/>
              </a:rPr>
              <a:t>α</a:t>
            </a:r>
            <a:r>
              <a:rPr lang="es-ES_tradnl" sz="1600">
                <a:latin typeface="Comic Sans MS" panose="030F0702030302020204" pitchFamily="66" charset="0"/>
              </a:rPr>
              <a:t> OHasa</a:t>
            </a:r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4378325" y="2490788"/>
            <a:ext cx="1905000" cy="3651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12 OH colesterol</a:t>
            </a:r>
          </a:p>
        </p:txBody>
      </p:sp>
      <p:sp>
        <p:nvSpPr>
          <p:cNvPr id="207882" name="Line 10"/>
          <p:cNvSpPr>
            <a:spLocks noChangeShapeType="1"/>
          </p:cNvSpPr>
          <p:nvPr/>
        </p:nvSpPr>
        <p:spPr bwMode="auto">
          <a:xfrm>
            <a:off x="1871663" y="2851150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83" name="Line 11"/>
          <p:cNvSpPr>
            <a:spLocks noChangeShapeType="1"/>
          </p:cNvSpPr>
          <p:nvPr/>
        </p:nvSpPr>
        <p:spPr bwMode="auto">
          <a:xfrm>
            <a:off x="5400675" y="2851150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84" name="Text Box 12"/>
          <p:cNvSpPr txBox="1">
            <a:spLocks noChangeArrowheads="1"/>
          </p:cNvSpPr>
          <p:nvPr/>
        </p:nvSpPr>
        <p:spPr bwMode="auto">
          <a:xfrm>
            <a:off x="228600" y="3690938"/>
            <a:ext cx="3414713" cy="369887"/>
          </a:xfrm>
          <a:prstGeom prst="rect">
            <a:avLst/>
          </a:prstGeom>
          <a:solidFill>
            <a:srgbClr val="9FFF9F"/>
          </a:solidFill>
          <a:ln w="38100">
            <a:solidFill>
              <a:srgbClr val="00C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Ac. QUENODESOXICÓLICO</a:t>
            </a: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4660900" y="3690938"/>
            <a:ext cx="1576388" cy="369887"/>
          </a:xfrm>
          <a:prstGeom prst="rect">
            <a:avLst/>
          </a:prstGeom>
          <a:solidFill>
            <a:srgbClr val="9FFF9F"/>
          </a:solidFill>
          <a:ln w="38100">
            <a:solidFill>
              <a:srgbClr val="00C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Ac. CÓLICO</a:t>
            </a:r>
          </a:p>
        </p:txBody>
      </p:sp>
      <p:sp>
        <p:nvSpPr>
          <p:cNvPr id="207886" name="Line 14"/>
          <p:cNvSpPr>
            <a:spLocks noChangeShapeType="1"/>
          </p:cNvSpPr>
          <p:nvPr/>
        </p:nvSpPr>
        <p:spPr bwMode="auto">
          <a:xfrm flipH="1">
            <a:off x="1855788" y="4075113"/>
            <a:ext cx="15875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87" name="Line 15"/>
          <p:cNvSpPr>
            <a:spLocks noChangeShapeType="1"/>
          </p:cNvSpPr>
          <p:nvPr/>
        </p:nvSpPr>
        <p:spPr bwMode="auto">
          <a:xfrm flipH="1">
            <a:off x="5380038" y="4075113"/>
            <a:ext cx="20637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2030413" y="3021013"/>
            <a:ext cx="1400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C27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deshidroxilasa</a:t>
            </a: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5472113" y="2851150"/>
            <a:ext cx="1400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C27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deshidroxilasa</a:t>
            </a:r>
          </a:p>
        </p:txBody>
      </p:sp>
      <p:sp>
        <p:nvSpPr>
          <p:cNvPr id="207890" name="Line 18"/>
          <p:cNvSpPr>
            <a:spLocks noChangeShapeType="1"/>
          </p:cNvSpPr>
          <p:nvPr/>
        </p:nvSpPr>
        <p:spPr bwMode="auto">
          <a:xfrm>
            <a:off x="1849438" y="169862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746125" y="4938713"/>
            <a:ext cx="2176463" cy="369887"/>
          </a:xfrm>
          <a:prstGeom prst="rect">
            <a:avLst/>
          </a:prstGeom>
          <a:solidFill>
            <a:srgbClr val="FFFF71"/>
          </a:solidFill>
          <a:ln w="3810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Ac. LITOCÓLICO</a:t>
            </a:r>
          </a:p>
        </p:txBody>
      </p:sp>
      <p:sp>
        <p:nvSpPr>
          <p:cNvPr id="207892" name="Text Box 20"/>
          <p:cNvSpPr txBox="1">
            <a:spLocks noChangeArrowheads="1"/>
          </p:cNvSpPr>
          <p:nvPr/>
        </p:nvSpPr>
        <p:spPr bwMode="auto">
          <a:xfrm>
            <a:off x="4181475" y="4938713"/>
            <a:ext cx="2365375" cy="369887"/>
          </a:xfrm>
          <a:prstGeom prst="rect">
            <a:avLst/>
          </a:prstGeom>
          <a:solidFill>
            <a:srgbClr val="FFFF71"/>
          </a:solidFill>
          <a:ln w="3810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Ac. DEOXICÓLICO</a:t>
            </a:r>
          </a:p>
        </p:txBody>
      </p:sp>
      <p:sp>
        <p:nvSpPr>
          <p:cNvPr id="207893" name="Text Box 21"/>
          <p:cNvSpPr txBox="1">
            <a:spLocks noChangeArrowheads="1"/>
          </p:cNvSpPr>
          <p:nvPr/>
        </p:nvSpPr>
        <p:spPr bwMode="auto">
          <a:xfrm>
            <a:off x="6888163" y="3643868"/>
            <a:ext cx="1717675" cy="1077913"/>
          </a:xfrm>
          <a:prstGeom prst="rect">
            <a:avLst/>
          </a:prstGeom>
          <a:solidFill>
            <a:srgbClr val="9FFF9F"/>
          </a:solidFill>
          <a:ln w="38100">
            <a:solidFill>
              <a:srgbClr val="00CC66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2000" dirty="0" smtClean="0"/>
              <a:t>Ac. </a:t>
            </a:r>
            <a:r>
              <a:rPr lang="es-ES_tradnl" sz="2000" dirty="0" err="1" smtClean="0"/>
              <a:t>Bil</a:t>
            </a:r>
            <a:r>
              <a:rPr lang="es-ES_tradnl" sz="2000" dirty="0" smtClean="0"/>
              <a:t>. </a:t>
            </a:r>
          </a:p>
          <a:p>
            <a:pPr algn="ctr" eaLnBrk="1" hangingPunct="1">
              <a:defRPr/>
            </a:pPr>
            <a:r>
              <a:rPr lang="es-ES_tradnl" sz="2000" dirty="0" smtClean="0"/>
              <a:t>PRIMARIOS</a:t>
            </a:r>
          </a:p>
          <a:p>
            <a:pPr algn="ctr" eaLnBrk="1" hangingPunct="1">
              <a:defRPr/>
            </a:pPr>
            <a:r>
              <a:rPr lang="es-ES_tradnl" sz="2400" dirty="0" smtClean="0"/>
              <a:t>Hígado</a:t>
            </a:r>
          </a:p>
        </p:txBody>
      </p: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6686550" y="4917043"/>
            <a:ext cx="1931988" cy="1016000"/>
          </a:xfrm>
          <a:prstGeom prst="rect">
            <a:avLst/>
          </a:prstGeom>
          <a:solidFill>
            <a:srgbClr val="FFFF71"/>
          </a:solidFill>
          <a:ln w="38100">
            <a:solidFill>
              <a:srgbClr val="CC9900"/>
            </a:solidFill>
            <a:miter lim="800000"/>
            <a:headEnd/>
            <a:tailEnd/>
          </a:ln>
          <a:effectLst>
            <a:glow rad="101600">
              <a:srgbClr val="FFCC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dirty="0" smtClean="0"/>
              <a:t>Ac. </a:t>
            </a:r>
            <a:r>
              <a:rPr lang="es-ES_tradnl" dirty="0" err="1" smtClean="0"/>
              <a:t>Bil</a:t>
            </a:r>
            <a:r>
              <a:rPr lang="es-ES_tradnl" dirty="0" smtClean="0"/>
              <a:t>.</a:t>
            </a:r>
          </a:p>
          <a:p>
            <a:pPr algn="ctr"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SECUNDARIOS</a:t>
            </a:r>
          </a:p>
          <a:p>
            <a:pPr algn="ctr" eaLnBrk="1" hangingPunct="1">
              <a:defRPr/>
            </a:pPr>
            <a:r>
              <a:rPr lang="es-ES_tradnl" sz="2400" dirty="0" smtClean="0"/>
              <a:t>Colon </a:t>
            </a:r>
          </a:p>
        </p:txBody>
      </p:sp>
      <p:sp>
        <p:nvSpPr>
          <p:cNvPr id="207895" name="Text Box 23"/>
          <p:cNvSpPr txBox="1">
            <a:spLocks noChangeArrowheads="1"/>
          </p:cNvSpPr>
          <p:nvPr/>
        </p:nvSpPr>
        <p:spPr bwMode="auto">
          <a:xfrm>
            <a:off x="1863725" y="4264025"/>
            <a:ext cx="133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20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207896" name="Text Box 24"/>
          <p:cNvSpPr txBox="1">
            <a:spLocks noChangeArrowheads="1"/>
          </p:cNvSpPr>
          <p:nvPr/>
        </p:nvSpPr>
        <p:spPr bwMode="auto">
          <a:xfrm>
            <a:off x="5378450" y="4264025"/>
            <a:ext cx="133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200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207901" name="Text Box 29"/>
          <p:cNvSpPr txBox="1">
            <a:spLocks noChangeArrowheads="1"/>
          </p:cNvSpPr>
          <p:nvPr/>
        </p:nvSpPr>
        <p:spPr bwMode="auto">
          <a:xfrm>
            <a:off x="1598613" y="5370513"/>
            <a:ext cx="5159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5%</a:t>
            </a:r>
          </a:p>
        </p:txBody>
      </p:sp>
      <p:sp>
        <p:nvSpPr>
          <p:cNvPr id="207902" name="Text Box 30"/>
          <p:cNvSpPr txBox="1">
            <a:spLocks noChangeArrowheads="1"/>
          </p:cNvSpPr>
          <p:nvPr/>
        </p:nvSpPr>
        <p:spPr bwMode="auto">
          <a:xfrm>
            <a:off x="5119688" y="5370513"/>
            <a:ext cx="6556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15%</a:t>
            </a:r>
          </a:p>
        </p:txBody>
      </p:sp>
      <p:sp>
        <p:nvSpPr>
          <p:cNvPr id="207903" name="Text Box 31"/>
          <p:cNvSpPr txBox="1">
            <a:spLocks noChangeArrowheads="1"/>
          </p:cNvSpPr>
          <p:nvPr/>
        </p:nvSpPr>
        <p:spPr bwMode="auto">
          <a:xfrm>
            <a:off x="1165225" y="4260850"/>
            <a:ext cx="6556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30%</a:t>
            </a:r>
          </a:p>
        </p:txBody>
      </p:sp>
      <p:sp>
        <p:nvSpPr>
          <p:cNvPr id="207904" name="Text Box 32"/>
          <p:cNvSpPr txBox="1">
            <a:spLocks noChangeArrowheads="1"/>
          </p:cNvSpPr>
          <p:nvPr/>
        </p:nvSpPr>
        <p:spPr bwMode="auto">
          <a:xfrm>
            <a:off x="4745038" y="4318000"/>
            <a:ext cx="6556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50%</a:t>
            </a:r>
          </a:p>
        </p:txBody>
      </p:sp>
      <p:sp>
        <p:nvSpPr>
          <p:cNvPr id="207907" name="Text Box 35"/>
          <p:cNvSpPr txBox="1">
            <a:spLocks noChangeArrowheads="1"/>
          </p:cNvSpPr>
          <p:nvPr/>
        </p:nvSpPr>
        <p:spPr bwMode="auto">
          <a:xfrm>
            <a:off x="6283325" y="1254125"/>
            <a:ext cx="22828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Sólo para reponer </a:t>
            </a:r>
          </a:p>
          <a:p>
            <a:pPr eaLnBrk="1" hangingPunct="1">
              <a:defRPr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pérdidas 0.2 g/día</a:t>
            </a:r>
          </a:p>
        </p:txBody>
      </p:sp>
      <p:sp>
        <p:nvSpPr>
          <p:cNvPr id="207911" name="Text Box 39"/>
          <p:cNvSpPr txBox="1">
            <a:spLocks noChangeArrowheads="1"/>
          </p:cNvSpPr>
          <p:nvPr/>
        </p:nvSpPr>
        <p:spPr bwMode="auto">
          <a:xfrm>
            <a:off x="5129213" y="606425"/>
            <a:ext cx="11747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303963" y="552450"/>
            <a:ext cx="2227262" cy="70802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600" dirty="0" smtClean="0"/>
              <a:t>2. </a:t>
            </a:r>
            <a:r>
              <a:rPr lang="es-ES" sz="2000" dirty="0" smtClean="0"/>
              <a:t>Ciclo SB</a:t>
            </a:r>
          </a:p>
          <a:p>
            <a:pPr algn="ctr" eaLnBrk="1" hangingPunct="1">
              <a:defRPr/>
            </a:pPr>
            <a:r>
              <a:rPr lang="es-ES" dirty="0" smtClean="0"/>
              <a:t>Síntesis hepática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6966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nimBg="1"/>
      <p:bldP spid="207876" grpId="1" animBg="1"/>
      <p:bldP spid="207876" grpId="2" animBg="1"/>
      <p:bldP spid="207877" grpId="0"/>
      <p:bldP spid="207877" grpId="1"/>
      <p:bldP spid="207877" grpId="2"/>
      <p:bldP spid="207878" grpId="0" animBg="1"/>
      <p:bldP spid="207878" grpId="1" animBg="1"/>
      <p:bldP spid="207880" grpId="0"/>
      <p:bldP spid="207880" grpId="1"/>
      <p:bldP spid="207881" grpId="0" animBg="1"/>
      <p:bldP spid="207881" grpId="1" animBg="1"/>
      <p:bldP spid="207884" grpId="0" animBg="1"/>
      <p:bldP spid="207884" grpId="1" animBg="1"/>
      <p:bldP spid="207884" grpId="2" animBg="1"/>
      <p:bldP spid="207885" grpId="0" animBg="1"/>
      <p:bldP spid="207885" grpId="1" animBg="1"/>
      <p:bldP spid="207885" grpId="2" animBg="1"/>
      <p:bldP spid="207888" grpId="0"/>
      <p:bldP spid="207889" grpId="0"/>
      <p:bldP spid="207891" grpId="0" animBg="1"/>
      <p:bldP spid="207892" grpId="0" animBg="1"/>
      <p:bldP spid="207895" grpId="0"/>
      <p:bldP spid="207895" grpId="1"/>
      <p:bldP spid="207896" grpId="0"/>
      <p:bldP spid="207896" grpId="1"/>
      <p:bldP spid="207901" grpId="0"/>
      <p:bldP spid="207902" grpId="0"/>
      <p:bldP spid="207903" grpId="0"/>
      <p:bldP spid="207903" grpId="1"/>
      <p:bldP spid="207903" grpId="2"/>
      <p:bldP spid="207904" grpId="0"/>
      <p:bldP spid="207904" grpId="1"/>
      <p:bldP spid="207904" grpId="2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255713" y="368300"/>
            <a:ext cx="11509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4429125" y="692150"/>
            <a:ext cx="720725" cy="3779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3138488" y="2962275"/>
            <a:ext cx="17272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1" name="Text Box 17"/>
          <p:cNvSpPr txBox="1">
            <a:spLocks noChangeArrowheads="1"/>
          </p:cNvSpPr>
          <p:nvPr/>
        </p:nvSpPr>
        <p:spPr bwMode="auto">
          <a:xfrm>
            <a:off x="2619375" y="3235325"/>
            <a:ext cx="1736725" cy="706438"/>
          </a:xfrm>
          <a:prstGeom prst="rect">
            <a:avLst/>
          </a:prstGeom>
          <a:solidFill>
            <a:srgbClr val="9FFF9F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Ac. CÓLICO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>
                <a:latin typeface="Comic Sans MS" panose="030F0702030302020204" pitchFamily="66" charset="0"/>
              </a:rPr>
              <a:t>(3,7,12 OH)</a:t>
            </a: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844800" y="4583113"/>
            <a:ext cx="1873250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4213225" y="4510088"/>
            <a:ext cx="863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781425" y="544671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5" name="Text Box 16"/>
          <p:cNvSpPr txBox="1">
            <a:spLocks noChangeArrowheads="1"/>
          </p:cNvSpPr>
          <p:nvPr/>
        </p:nvSpPr>
        <p:spPr bwMode="auto">
          <a:xfrm>
            <a:off x="2649538" y="4705350"/>
            <a:ext cx="3414712" cy="646113"/>
          </a:xfrm>
          <a:prstGeom prst="rect">
            <a:avLst/>
          </a:prstGeom>
          <a:solidFill>
            <a:srgbClr val="9FFF9F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Ac. QUENODESOXICÓLICO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(3,7 OH)</a:t>
            </a:r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 flipH="1" flipV="1">
            <a:off x="5003800" y="2386013"/>
            <a:ext cx="6350" cy="23034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4362450" y="360997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H="1">
            <a:off x="4332288" y="2386013"/>
            <a:ext cx="57626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4362450" y="1701800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4308475" y="1700213"/>
            <a:ext cx="695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32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2351088" y="2174875"/>
            <a:ext cx="2000250" cy="4000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7 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hidroxilasa</a:t>
            </a:r>
          </a:p>
        </p:txBody>
      </p:sp>
      <p:sp>
        <p:nvSpPr>
          <p:cNvPr id="22564" name="Text Box 36"/>
          <p:cNvSpPr txBox="1">
            <a:spLocks noChangeArrowheads="1"/>
          </p:cNvSpPr>
          <p:nvPr/>
        </p:nvSpPr>
        <p:spPr bwMode="auto">
          <a:xfrm>
            <a:off x="5280025" y="3074988"/>
            <a:ext cx="2816225" cy="11398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/>
              <a:t>Ácidos biliares</a:t>
            </a:r>
          </a:p>
          <a:p>
            <a:pPr algn="ctr" eaLnBrk="1" hangingPunct="1">
              <a:defRPr/>
            </a:pPr>
            <a:endParaRPr lang="es-ES_tradnl" sz="800" b="0" dirty="0"/>
          </a:p>
          <a:p>
            <a:pPr algn="ctr" eaLnBrk="1" hangingPunct="1">
              <a:defRPr/>
            </a:pPr>
            <a:r>
              <a:rPr lang="es-ES_tradnl" sz="2000" b="0" dirty="0"/>
              <a:t>Retroalimentación </a:t>
            </a:r>
          </a:p>
          <a:p>
            <a:pPr algn="ctr" eaLnBrk="1" hangingPunct="1">
              <a:defRPr/>
            </a:pPr>
            <a:r>
              <a:rPr lang="es-ES_tradnl" sz="2000" b="0" dirty="0">
                <a:solidFill>
                  <a:srgbClr val="0000CC"/>
                </a:solidFill>
              </a:rPr>
              <a:t>negativa</a:t>
            </a:r>
            <a:r>
              <a:rPr lang="es-ES_tradnl" sz="2000" b="0" dirty="0"/>
              <a:t> de la síntesis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303963" y="552450"/>
            <a:ext cx="2227262" cy="70802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600" dirty="0" smtClean="0"/>
              <a:t>2. </a:t>
            </a:r>
            <a:r>
              <a:rPr lang="es-ES" sz="2000" dirty="0" smtClean="0"/>
              <a:t>Ciclo SB</a:t>
            </a:r>
          </a:p>
          <a:p>
            <a:pPr algn="ctr" eaLnBrk="1" hangingPunct="1">
              <a:defRPr/>
            </a:pPr>
            <a:r>
              <a:rPr lang="es-ES" dirty="0" smtClean="0"/>
              <a:t>Síntesis hepática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7067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611188" y="719138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r>
              <a:rPr lang="es-VE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403350" y="1687513"/>
            <a:ext cx="1868488" cy="461962"/>
          </a:xfrm>
          <a:prstGeom prst="rect">
            <a:avLst/>
          </a:prstGeom>
          <a:solidFill>
            <a:srgbClr val="D9EDE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Conjugación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1403350" y="2276475"/>
            <a:ext cx="3598863" cy="938213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0" dirty="0" smtClean="0"/>
              <a:t>Ac. Biliares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2000" dirty="0" smtClean="0"/>
              <a:t> </a:t>
            </a:r>
            <a:r>
              <a:rPr lang="es-ES_tradnl" sz="2400" b="0" u="sng" dirty="0" err="1" smtClean="0"/>
              <a:t>Gly</a:t>
            </a:r>
            <a:r>
              <a:rPr lang="es-ES_tradnl" sz="2400" b="0" dirty="0" smtClean="0"/>
              <a:t> o Tau</a:t>
            </a:r>
            <a:r>
              <a:rPr lang="es-ES_tradnl" sz="1600" dirty="0" smtClean="0"/>
              <a:t> = </a:t>
            </a:r>
          </a:p>
          <a:p>
            <a:pPr eaLnBrk="1" hangingPunct="1">
              <a:defRPr/>
            </a:pPr>
            <a:endParaRPr lang="es-ES_tradnl" sz="900" dirty="0" smtClean="0"/>
          </a:p>
          <a:p>
            <a:pPr eaLnBrk="1" hangingPunct="1">
              <a:defRPr/>
            </a:pPr>
            <a:r>
              <a:rPr lang="es-ES_tradnl" b="0" u="sng" dirty="0" err="1" smtClean="0"/>
              <a:t>Glico</a:t>
            </a:r>
            <a:r>
              <a:rPr lang="es-ES_tradnl" b="0" dirty="0" smtClean="0"/>
              <a:t> o </a:t>
            </a:r>
            <a:r>
              <a:rPr lang="es-ES_tradnl" b="0" dirty="0" err="1" smtClean="0"/>
              <a:t>taurocolato</a:t>
            </a:r>
            <a:endParaRPr lang="es-ES_tradnl" sz="1600" dirty="0" smtClean="0"/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1439863" y="4365625"/>
            <a:ext cx="3457575" cy="158432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0" dirty="0" smtClean="0"/>
              <a:t>Ac. Biliares Conjugados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600" dirty="0" smtClean="0"/>
              <a:t> </a:t>
            </a:r>
          </a:p>
          <a:p>
            <a:pPr eaLnBrk="1" hangingPunct="1">
              <a:defRPr/>
            </a:pPr>
            <a:r>
              <a:rPr lang="es-ES_tradnl" sz="2400" b="0" dirty="0" err="1" smtClean="0"/>
              <a:t>Na</a:t>
            </a:r>
            <a:r>
              <a:rPr lang="es-ES_tradnl" sz="2400" b="0" baseline="30000" dirty="0" smtClean="0"/>
              <a:t>+</a:t>
            </a:r>
            <a:r>
              <a:rPr lang="es-ES_tradnl" sz="2400" b="0" dirty="0" smtClean="0"/>
              <a:t> o K</a:t>
            </a:r>
            <a:r>
              <a:rPr lang="es-ES_tradnl" sz="2400" b="0" baseline="30000" dirty="0" smtClean="0"/>
              <a:t>+</a:t>
            </a:r>
            <a:r>
              <a:rPr lang="es-ES_tradnl" b="0" baseline="30000" dirty="0" smtClean="0"/>
              <a:t> </a:t>
            </a:r>
            <a:r>
              <a:rPr lang="es-ES_tradnl" b="0" dirty="0" smtClean="0"/>
              <a:t>= </a:t>
            </a:r>
          </a:p>
          <a:p>
            <a:pPr eaLnBrk="1" hangingPunct="1">
              <a:defRPr/>
            </a:pPr>
            <a:endParaRPr lang="es-ES_tradnl" sz="900" b="0" dirty="0" smtClean="0"/>
          </a:p>
          <a:p>
            <a:pPr eaLnBrk="1" hangingPunct="1">
              <a:defRPr/>
            </a:pPr>
            <a:r>
              <a:rPr lang="es-ES_tradnl" b="0" dirty="0" err="1" smtClean="0"/>
              <a:t>Glicocolato</a:t>
            </a:r>
            <a:r>
              <a:rPr lang="es-ES_tradnl" b="0" dirty="0" smtClean="0"/>
              <a:t> de Sodio</a:t>
            </a:r>
          </a:p>
          <a:p>
            <a:pPr eaLnBrk="1" hangingPunct="1">
              <a:defRPr/>
            </a:pPr>
            <a:r>
              <a:rPr lang="es-ES_tradnl" b="0" dirty="0" err="1" smtClean="0"/>
              <a:t>Glicocolato</a:t>
            </a:r>
            <a:r>
              <a:rPr lang="es-ES_tradnl" b="0" dirty="0" smtClean="0"/>
              <a:t> de Potasio</a:t>
            </a:r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364163" y="2300288"/>
            <a:ext cx="2498725" cy="830262"/>
          </a:xfrm>
          <a:prstGeom prst="rect">
            <a:avLst/>
          </a:prstGeom>
          <a:solidFill>
            <a:srgbClr val="D9FF6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400" b="0">
                <a:latin typeface="Comic Sans MS" panose="030F0702030302020204" pitchFamily="66" charset="0"/>
              </a:rPr>
              <a:t>AC. BILIARES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400" b="0">
                <a:latin typeface="Comic Sans MS" panose="030F0702030302020204" pitchFamily="66" charset="0"/>
              </a:rPr>
              <a:t> CONJUGADOS</a:t>
            </a:r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283200" y="4881563"/>
            <a:ext cx="1960563" cy="954087"/>
          </a:xfrm>
          <a:prstGeom prst="rect">
            <a:avLst/>
          </a:prstGeom>
          <a:solidFill>
            <a:srgbClr val="D9FF6D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</a:t>
            </a:r>
          </a:p>
          <a:p>
            <a:pPr eaLnBrk="1" hangingPunct="1">
              <a:defRPr/>
            </a:pPr>
            <a:r>
              <a:rPr lang="es-ES_tradnl" sz="2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BILIARES</a:t>
            </a:r>
          </a:p>
        </p:txBody>
      </p:sp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1889125" y="3429000"/>
            <a:ext cx="25574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 </a:t>
            </a:r>
            <a:r>
              <a:rPr lang="es-ES" sz="2400" b="0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glico</a:t>
            </a:r>
            <a:r>
              <a:rPr lang="es-ES" sz="2400" b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cólico</a:t>
            </a:r>
            <a:endParaRPr lang="es-ES" sz="24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4841875" y="3222625"/>
            <a:ext cx="316865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 Biliar </a:t>
            </a:r>
          </a:p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primario conjugado</a:t>
            </a:r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5641975" y="4029075"/>
            <a:ext cx="15684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anfipático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013575" y="409575"/>
            <a:ext cx="1508125" cy="984250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dirty="0" smtClean="0"/>
              <a:t>2. </a:t>
            </a:r>
            <a:r>
              <a:rPr lang="es-ES" sz="2000" dirty="0" smtClean="0"/>
              <a:t>Ciclo SB</a:t>
            </a:r>
          </a:p>
          <a:p>
            <a:pPr eaLnBrk="1" hangingPunct="1">
              <a:defRPr/>
            </a:pPr>
            <a:r>
              <a:rPr lang="es-ES" dirty="0" smtClean="0"/>
              <a:t>   Síntesis </a:t>
            </a:r>
          </a:p>
          <a:p>
            <a:pPr eaLnBrk="1" hangingPunct="1">
              <a:defRPr/>
            </a:pPr>
            <a:r>
              <a:rPr lang="es-ES" dirty="0" smtClean="0"/>
              <a:t>   hepática</a:t>
            </a:r>
            <a:endParaRPr lang="es-ES" sz="20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 animBg="1"/>
      <p:bldP spid="24595" grpId="0" animBg="1"/>
      <p:bldP spid="24597" grpId="0" animBg="1"/>
      <p:bldP spid="24598" grpId="0" animBg="1"/>
      <p:bldP spid="24607" grpId="0"/>
      <p:bldP spid="24608" grpId="0"/>
      <p:bldP spid="2460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4" descr="transportadores SB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2" t="6204" r="25948" b="42482"/>
          <a:stretch>
            <a:fillRect/>
          </a:stretch>
        </p:blipFill>
        <p:spPr bwMode="auto">
          <a:xfrm>
            <a:off x="574675" y="1866900"/>
            <a:ext cx="3673475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5"/>
          <p:cNvSpPr txBox="1">
            <a:spLocks noChangeArrowheads="1"/>
          </p:cNvSpPr>
          <p:nvPr/>
        </p:nvSpPr>
        <p:spPr bwMode="auto">
          <a:xfrm>
            <a:off x="7127875" y="1201738"/>
            <a:ext cx="1692275" cy="6477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Transportes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en hepatocito</a:t>
            </a:r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2690813" y="3116263"/>
            <a:ext cx="1209675" cy="376237"/>
          </a:xfrm>
          <a:prstGeom prst="rect">
            <a:avLst/>
          </a:prstGeom>
          <a:solidFill>
            <a:srgbClr val="E9FFAB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canalículo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846138" y="1258888"/>
            <a:ext cx="1501775" cy="369887"/>
          </a:xfrm>
          <a:prstGeom prst="rect">
            <a:avLst/>
          </a:prstGeom>
          <a:solidFill>
            <a:srgbClr val="FFD86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Hepatocitos</a:t>
            </a:r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4643438" y="4273550"/>
            <a:ext cx="4176712" cy="1538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Captación activa</a:t>
            </a:r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 </a:t>
            </a:r>
            <a:r>
              <a:rPr lang="es-ES_tradnl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biliares en la membrana </a:t>
            </a:r>
            <a:r>
              <a:rPr lang="es-ES_tradnl" b="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basal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del hepatocito </a:t>
            </a:r>
          </a:p>
          <a:p>
            <a:pPr eaLnBrk="1" hangingPunct="1">
              <a:defRPr/>
            </a:pPr>
            <a:endParaRPr lang="es-ES_tradnl" sz="8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NTCP: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cotransportador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taurocolato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16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OATP: proteína transportadora aniones   </a:t>
            </a:r>
          </a:p>
          <a:p>
            <a:pPr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orgánicos </a:t>
            </a: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4659313" y="2492375"/>
            <a:ext cx="3887787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Secreción activa</a:t>
            </a:r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 </a:t>
            </a:r>
            <a:r>
              <a:rPr lang="es-ES_tradnl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biliares en la membrana </a:t>
            </a:r>
            <a:r>
              <a:rPr lang="es-ES_tradnl" b="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apical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del hepatocito (al canalículo) </a:t>
            </a:r>
          </a:p>
          <a:p>
            <a:pPr eaLnBrk="1" hangingPunct="1">
              <a:defRPr/>
            </a:pPr>
            <a:r>
              <a:rPr lang="es-ES_tradnl" sz="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</a:p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BSEP: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bomba exportadora SB</a:t>
            </a:r>
            <a:endParaRPr lang="es-ES_tradnl" sz="16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1985" name="Rectangle 17"/>
          <p:cNvSpPr>
            <a:spLocks noChangeArrowheads="1"/>
          </p:cNvSpPr>
          <p:nvPr/>
        </p:nvSpPr>
        <p:spPr bwMode="auto">
          <a:xfrm>
            <a:off x="250825" y="4725988"/>
            <a:ext cx="7191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86" name="Rectangle 18"/>
          <p:cNvSpPr>
            <a:spLocks noChangeArrowheads="1"/>
          </p:cNvSpPr>
          <p:nvPr/>
        </p:nvSpPr>
        <p:spPr bwMode="auto">
          <a:xfrm>
            <a:off x="539750" y="2709863"/>
            <a:ext cx="6492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ES_tradnl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1990" name="Text Box 22"/>
          <p:cNvSpPr txBox="1">
            <a:spLocks noChangeArrowheads="1"/>
          </p:cNvSpPr>
          <p:nvPr/>
        </p:nvSpPr>
        <p:spPr bwMode="auto">
          <a:xfrm>
            <a:off x="1066800" y="2506663"/>
            <a:ext cx="4318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A.</a:t>
            </a:r>
          </a:p>
        </p:txBody>
      </p:sp>
      <p:sp>
        <p:nvSpPr>
          <p:cNvPr id="211991" name="Text Box 23"/>
          <p:cNvSpPr txBox="1">
            <a:spLocks noChangeArrowheads="1"/>
          </p:cNvSpPr>
          <p:nvPr/>
        </p:nvSpPr>
        <p:spPr bwMode="auto">
          <a:xfrm>
            <a:off x="1008063" y="4073525"/>
            <a:ext cx="411162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B.</a:t>
            </a:r>
          </a:p>
        </p:txBody>
      </p:sp>
      <p:sp>
        <p:nvSpPr>
          <p:cNvPr id="211992" name="Line 24"/>
          <p:cNvSpPr>
            <a:spLocks noChangeShapeType="1"/>
          </p:cNvSpPr>
          <p:nvPr/>
        </p:nvSpPr>
        <p:spPr bwMode="auto">
          <a:xfrm flipH="1">
            <a:off x="1189038" y="1635125"/>
            <a:ext cx="358775" cy="641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93" name="Line 25"/>
          <p:cNvSpPr>
            <a:spLocks noChangeShapeType="1"/>
          </p:cNvSpPr>
          <p:nvPr/>
        </p:nvSpPr>
        <p:spPr bwMode="auto">
          <a:xfrm>
            <a:off x="1547813" y="1635125"/>
            <a:ext cx="1881187" cy="641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94" name="Rectangle 26"/>
          <p:cNvSpPr>
            <a:spLocks noChangeArrowheads="1"/>
          </p:cNvSpPr>
          <p:nvPr/>
        </p:nvSpPr>
        <p:spPr bwMode="auto">
          <a:xfrm>
            <a:off x="971550" y="5661025"/>
            <a:ext cx="10080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95" name="Text Box 27"/>
          <p:cNvSpPr txBox="1">
            <a:spLocks noChangeArrowheads="1"/>
          </p:cNvSpPr>
          <p:nvPr/>
        </p:nvSpPr>
        <p:spPr bwMode="auto">
          <a:xfrm>
            <a:off x="3168650" y="5240338"/>
            <a:ext cx="1033463" cy="523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b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Capilares</a:t>
            </a:r>
          </a:p>
          <a:p>
            <a:pPr algn="ctr" eaLnBrk="1" hangingPunct="1">
              <a:defRPr/>
            </a:pPr>
            <a:r>
              <a:rPr lang="es-ES" sz="1400" b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sinusoides</a:t>
            </a:r>
          </a:p>
        </p:txBody>
      </p:sp>
      <p:sp>
        <p:nvSpPr>
          <p:cNvPr id="211996" name="Text Box 28"/>
          <p:cNvSpPr txBox="1">
            <a:spLocks noChangeArrowheads="1"/>
          </p:cNvSpPr>
          <p:nvPr/>
        </p:nvSpPr>
        <p:spPr bwMode="auto">
          <a:xfrm>
            <a:off x="2530475" y="1268413"/>
            <a:ext cx="1035050" cy="523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400" b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Capilares </a:t>
            </a:r>
          </a:p>
          <a:p>
            <a:pPr algn="ctr" eaLnBrk="1" hangingPunct="1">
              <a:defRPr/>
            </a:pPr>
            <a:r>
              <a:rPr lang="es-ES" sz="1400" b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sinusoides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224621" y="3827463"/>
            <a:ext cx="86754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apical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021013" y="4757738"/>
            <a:ext cx="1181100" cy="3587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134853" y="4572000"/>
            <a:ext cx="10470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s-VE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basolat</a:t>
            </a:r>
            <a:r>
              <a:rPr lang="es-VE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cxnSp>
        <p:nvCxnSpPr>
          <p:cNvPr id="72724" name="4 Conector recto"/>
          <p:cNvCxnSpPr>
            <a:cxnSpLocks noChangeShapeType="1"/>
          </p:cNvCxnSpPr>
          <p:nvPr/>
        </p:nvCxnSpPr>
        <p:spPr bwMode="auto">
          <a:xfrm>
            <a:off x="3584575" y="4873625"/>
            <a:ext cx="279400" cy="23653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725" name="6 Conector recto"/>
          <p:cNvCxnSpPr>
            <a:cxnSpLocks noChangeShapeType="1"/>
          </p:cNvCxnSpPr>
          <p:nvPr/>
        </p:nvCxnSpPr>
        <p:spPr bwMode="auto">
          <a:xfrm flipH="1" flipV="1">
            <a:off x="3249613" y="3705225"/>
            <a:ext cx="292100" cy="23495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35 CuadroTexto"/>
          <p:cNvSpPr txBox="1"/>
          <p:nvPr/>
        </p:nvSpPr>
        <p:spPr>
          <a:xfrm>
            <a:off x="1128713" y="5180013"/>
            <a:ext cx="457200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1547813" y="5172075"/>
            <a:ext cx="14144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Biliares</a:t>
            </a:r>
          </a:p>
          <a:p>
            <a:pPr algn="ctr" eaLnBrk="1" hangingPunct="1">
              <a:defRPr/>
            </a:pPr>
            <a:r>
              <a:rPr lang="es-VE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Xenobióticos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4732338" y="2133600"/>
            <a:ext cx="4318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A.</a:t>
            </a: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4708525" y="3933825"/>
            <a:ext cx="4111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B.</a:t>
            </a:r>
          </a:p>
        </p:txBody>
      </p:sp>
      <p:sp>
        <p:nvSpPr>
          <p:cNvPr id="72730" name="Text Box 27"/>
          <p:cNvSpPr txBox="1">
            <a:spLocks noChangeArrowheads="1"/>
          </p:cNvSpPr>
          <p:nvPr/>
        </p:nvSpPr>
        <p:spPr bwMode="auto">
          <a:xfrm>
            <a:off x="7097713" y="344488"/>
            <a:ext cx="1722437" cy="7699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2. Ciclo SB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   Circulación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   Enterohepática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1547813" y="2551113"/>
            <a:ext cx="695325" cy="75247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32" name="3 CuadroTexto"/>
          <p:cNvSpPr txBox="1">
            <a:spLocks noChangeArrowheads="1"/>
          </p:cNvSpPr>
          <p:nvPr/>
        </p:nvSpPr>
        <p:spPr bwMode="auto">
          <a:xfrm>
            <a:off x="1773238" y="2617788"/>
            <a:ext cx="4238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SB</a:t>
            </a:r>
          </a:p>
        </p:txBody>
      </p:sp>
      <p:sp>
        <p:nvSpPr>
          <p:cNvPr id="72733" name="31 CuadroTexto"/>
          <p:cNvSpPr txBox="1">
            <a:spLocks noChangeArrowheads="1"/>
          </p:cNvSpPr>
          <p:nvPr/>
        </p:nvSpPr>
        <p:spPr bwMode="auto">
          <a:xfrm>
            <a:off x="1620838" y="2852738"/>
            <a:ext cx="631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BSEP</a:t>
            </a:r>
          </a:p>
        </p:txBody>
      </p:sp>
      <p:sp>
        <p:nvSpPr>
          <p:cNvPr id="6" name="5 Elipse"/>
          <p:cNvSpPr/>
          <p:nvPr/>
        </p:nvSpPr>
        <p:spPr bwMode="auto">
          <a:xfrm>
            <a:off x="1476375" y="4572000"/>
            <a:ext cx="288925" cy="2778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37 Elipse"/>
          <p:cNvSpPr/>
          <p:nvPr/>
        </p:nvSpPr>
        <p:spPr bwMode="auto">
          <a:xfrm>
            <a:off x="2155825" y="4584700"/>
            <a:ext cx="544513" cy="31273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36" name="33 CuadroTexto"/>
          <p:cNvSpPr txBox="1">
            <a:spLocks noChangeArrowheads="1"/>
          </p:cNvSpPr>
          <p:nvPr/>
        </p:nvSpPr>
        <p:spPr bwMode="auto">
          <a:xfrm>
            <a:off x="1392238" y="4538663"/>
            <a:ext cx="661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NTCP</a:t>
            </a:r>
          </a:p>
        </p:txBody>
      </p:sp>
      <p:sp>
        <p:nvSpPr>
          <p:cNvPr id="72737" name="34 CuadroTexto"/>
          <p:cNvSpPr txBox="1">
            <a:spLocks noChangeArrowheads="1"/>
          </p:cNvSpPr>
          <p:nvPr/>
        </p:nvSpPr>
        <p:spPr bwMode="auto">
          <a:xfrm>
            <a:off x="2087563" y="4538663"/>
            <a:ext cx="6810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OATP</a:t>
            </a:r>
          </a:p>
        </p:txBody>
      </p:sp>
      <p:sp>
        <p:nvSpPr>
          <p:cNvPr id="211977" name="Oval 9"/>
          <p:cNvSpPr>
            <a:spLocks noChangeArrowheads="1"/>
          </p:cNvSpPr>
          <p:nvPr/>
        </p:nvSpPr>
        <p:spPr bwMode="auto">
          <a:xfrm>
            <a:off x="1597025" y="2493963"/>
            <a:ext cx="814388" cy="792162"/>
          </a:xfrm>
          <a:prstGeom prst="ellipse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79" name="Oval 11"/>
          <p:cNvSpPr>
            <a:spLocks noChangeArrowheads="1"/>
          </p:cNvSpPr>
          <p:nvPr/>
        </p:nvSpPr>
        <p:spPr bwMode="auto">
          <a:xfrm>
            <a:off x="1044575" y="4279900"/>
            <a:ext cx="2047875" cy="1741488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047750" y="3303588"/>
            <a:ext cx="957263" cy="6302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41" name="7 CuadroTexto"/>
          <p:cNvSpPr txBox="1">
            <a:spLocks noChangeArrowheads="1"/>
          </p:cNvSpPr>
          <p:nvPr/>
        </p:nvSpPr>
        <p:spPr bwMode="auto">
          <a:xfrm>
            <a:off x="1069975" y="3452813"/>
            <a:ext cx="998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B no conj</a:t>
            </a:r>
          </a:p>
        </p:txBody>
      </p:sp>
      <p:sp>
        <p:nvSpPr>
          <p:cNvPr id="9" name="8 Elipse"/>
          <p:cNvSpPr/>
          <p:nvPr/>
        </p:nvSpPr>
        <p:spPr bwMode="auto">
          <a:xfrm>
            <a:off x="2054225" y="3760788"/>
            <a:ext cx="434975" cy="2540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43" name="38 CuadroTexto"/>
          <p:cNvSpPr txBox="1">
            <a:spLocks noChangeArrowheads="1"/>
          </p:cNvSpPr>
          <p:nvPr/>
        </p:nvSpPr>
        <p:spPr bwMode="auto">
          <a:xfrm>
            <a:off x="1722438" y="3760788"/>
            <a:ext cx="663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MRP2</a:t>
            </a: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6053138" y="1201738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274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83" grpId="0" animBg="1"/>
      <p:bldP spid="211984" grpId="0"/>
      <p:bldP spid="211991" grpId="0" animBg="1"/>
      <p:bldP spid="30" grpId="0" animBg="1"/>
      <p:bldP spid="31" grpId="0" animBg="1"/>
      <p:bldP spid="211977" grpId="0" animBg="1"/>
      <p:bldP spid="21197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4" descr="figure275_1circulacion enterohepa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5"/>
          <a:stretch>
            <a:fillRect/>
          </a:stretch>
        </p:blipFill>
        <p:spPr bwMode="auto">
          <a:xfrm>
            <a:off x="2628900" y="1557338"/>
            <a:ext cx="42037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973138" y="1844675"/>
            <a:ext cx="165735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600" b="0">
              <a:latin typeface="Comic Sans MS" panose="030F0702030302020204" pitchFamily="66" charset="0"/>
            </a:endParaRP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1119188" y="1392238"/>
            <a:ext cx="1376362" cy="400050"/>
          </a:xfrm>
          <a:prstGeom prst="rect">
            <a:avLst/>
          </a:prstGeom>
          <a:solidFill>
            <a:srgbClr val="FFD86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colesterol</a:t>
            </a: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900113" y="2133600"/>
            <a:ext cx="1774825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ácidos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sintetizados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0.2 g/día</a:t>
            </a:r>
          </a:p>
        </p:txBody>
      </p:sp>
      <p:sp>
        <p:nvSpPr>
          <p:cNvPr id="111630" name="Rectangle 14"/>
          <p:cNvSpPr>
            <a:spLocks noChangeArrowheads="1"/>
          </p:cNvSpPr>
          <p:nvPr/>
        </p:nvSpPr>
        <p:spPr bwMode="auto">
          <a:xfrm>
            <a:off x="3097213" y="3789363"/>
            <a:ext cx="9366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2" name="Rectangle 16"/>
          <p:cNvSpPr>
            <a:spLocks noChangeArrowheads="1"/>
          </p:cNvSpPr>
          <p:nvPr/>
        </p:nvSpPr>
        <p:spPr bwMode="auto">
          <a:xfrm>
            <a:off x="3565525" y="5300663"/>
            <a:ext cx="936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auto">
          <a:xfrm>
            <a:off x="4429125" y="5734050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3013075" y="4979988"/>
            <a:ext cx="12779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ácidos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excretados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0.2 g/día</a:t>
            </a: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1462088" y="4076700"/>
            <a:ext cx="1651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i="1">
                <a:latin typeface="Comic Sans MS" panose="030F0702030302020204" pitchFamily="66" charset="0"/>
              </a:rPr>
              <a:t>pool</a:t>
            </a:r>
            <a:r>
              <a:rPr lang="es-ES" sz="1600">
                <a:latin typeface="Comic Sans MS" panose="030F0702030302020204" pitchFamily="66" charset="0"/>
              </a:rPr>
              <a:t> </a:t>
            </a:r>
            <a:r>
              <a:rPr lang="es-ES" sz="1400">
                <a:latin typeface="Comic Sans MS" panose="030F0702030302020204" pitchFamily="66" charset="0"/>
              </a:rPr>
              <a:t>Ac.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2-4.0 g</a:t>
            </a:r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auto">
          <a:xfrm>
            <a:off x="5942013" y="32131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6" name="Line 20"/>
          <p:cNvSpPr>
            <a:spLocks noChangeShapeType="1"/>
          </p:cNvSpPr>
          <p:nvPr/>
        </p:nvSpPr>
        <p:spPr bwMode="auto">
          <a:xfrm>
            <a:off x="1806575" y="17732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8" name="Oval 22"/>
          <p:cNvSpPr>
            <a:spLocks noChangeArrowheads="1"/>
          </p:cNvSpPr>
          <p:nvPr/>
        </p:nvSpPr>
        <p:spPr bwMode="auto">
          <a:xfrm>
            <a:off x="900113" y="2097088"/>
            <a:ext cx="1728787" cy="1331912"/>
          </a:xfrm>
          <a:prstGeom prst="ellipse">
            <a:avLst/>
          </a:prstGeom>
          <a:noFill/>
          <a:ln w="38100">
            <a:solidFill>
              <a:srgbClr val="996633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39" name="Oval 23"/>
          <p:cNvSpPr>
            <a:spLocks noChangeArrowheads="1"/>
          </p:cNvSpPr>
          <p:nvPr/>
        </p:nvSpPr>
        <p:spPr bwMode="auto">
          <a:xfrm>
            <a:off x="2859088" y="4835525"/>
            <a:ext cx="1573212" cy="1473200"/>
          </a:xfrm>
          <a:prstGeom prst="ellipse">
            <a:avLst/>
          </a:prstGeom>
          <a:noFill/>
          <a:ln w="38100">
            <a:solidFill>
              <a:srgbClr val="996633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48" name="Rectangle 32"/>
          <p:cNvSpPr>
            <a:spLocks noChangeArrowheads="1"/>
          </p:cNvSpPr>
          <p:nvPr/>
        </p:nvSpPr>
        <p:spPr bwMode="auto">
          <a:xfrm>
            <a:off x="5883275" y="4292600"/>
            <a:ext cx="5032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49" name="Text Box 33"/>
          <p:cNvSpPr txBox="1">
            <a:spLocks noChangeArrowheads="1"/>
          </p:cNvSpPr>
          <p:nvPr/>
        </p:nvSpPr>
        <p:spPr bwMode="auto">
          <a:xfrm>
            <a:off x="5853113" y="4219575"/>
            <a:ext cx="679450" cy="338138"/>
          </a:xfrm>
          <a:prstGeom prst="rect">
            <a:avLst/>
          </a:prstGeom>
          <a:solidFill>
            <a:srgbClr val="ABD9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Íleon</a:t>
            </a:r>
          </a:p>
        </p:txBody>
      </p:sp>
      <p:sp>
        <p:nvSpPr>
          <p:cNvPr id="111658" name="Text Box 42"/>
          <p:cNvSpPr txBox="1">
            <a:spLocks noChangeArrowheads="1"/>
          </p:cNvSpPr>
          <p:nvPr/>
        </p:nvSpPr>
        <p:spPr bwMode="auto">
          <a:xfrm>
            <a:off x="6878638" y="3733800"/>
            <a:ext cx="1420812" cy="1754188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Hígado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Bilis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Duodeno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Íleon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Sist. Porta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DE8400"/>
                </a:solidFill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6026150" y="3068638"/>
            <a:ext cx="995363" cy="338137"/>
          </a:xfrm>
          <a:prstGeom prst="rect">
            <a:avLst/>
          </a:prstGeom>
          <a:solidFill>
            <a:srgbClr val="ABD9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73747" name="Text Box 33"/>
          <p:cNvSpPr txBox="1">
            <a:spLocks noChangeArrowheads="1"/>
          </p:cNvSpPr>
          <p:nvPr/>
        </p:nvSpPr>
        <p:spPr bwMode="auto">
          <a:xfrm>
            <a:off x="3508375" y="1581150"/>
            <a:ext cx="850900" cy="338138"/>
          </a:xfrm>
          <a:prstGeom prst="rect">
            <a:avLst/>
          </a:prstGeom>
          <a:solidFill>
            <a:srgbClr val="ABD9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7374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27838" y="504825"/>
            <a:ext cx="1711325" cy="738188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2. Ciclo SB</a:t>
            </a:r>
          </a:p>
          <a:p>
            <a:pPr eaLnBrk="1" hangingPunct="1">
              <a:defRPr/>
            </a:pPr>
            <a:r>
              <a:rPr lang="es-ES" sz="1400" dirty="0" smtClean="0"/>
              <a:t>   Circulación</a:t>
            </a:r>
          </a:p>
          <a:p>
            <a:pPr eaLnBrk="1" hangingPunct="1">
              <a:defRPr/>
            </a:pPr>
            <a:r>
              <a:rPr lang="es-ES" sz="1400" dirty="0" smtClean="0"/>
              <a:t>   </a:t>
            </a:r>
            <a:r>
              <a:rPr lang="es-ES" sz="1400" dirty="0" err="1" smtClean="0"/>
              <a:t>enterohepática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11188" y="439738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r>
              <a:rPr lang="es-VE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4824413" y="2390775"/>
            <a:ext cx="633412" cy="3683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28" name="CuadroTexto 27"/>
          <p:cNvSpPr txBox="1">
            <a:spLocks noChangeArrowheads="1"/>
          </p:cNvSpPr>
          <p:nvPr/>
        </p:nvSpPr>
        <p:spPr bwMode="auto">
          <a:xfrm rot="1836693">
            <a:off x="4557713" y="3805238"/>
            <a:ext cx="1057275" cy="2762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latin typeface="Comic Sans MS" panose="030F0702030302020204" pitchFamily="66" charset="0"/>
              </a:rPr>
              <a:t>Reabsorción</a:t>
            </a:r>
          </a:p>
        </p:txBody>
      </p:sp>
      <p:sp>
        <p:nvSpPr>
          <p:cNvPr id="29" name="CuadroTexto 28"/>
          <p:cNvSpPr txBox="1">
            <a:spLocks noChangeArrowheads="1"/>
          </p:cNvSpPr>
          <p:nvPr/>
        </p:nvSpPr>
        <p:spPr bwMode="auto">
          <a:xfrm rot="1488300">
            <a:off x="3614738" y="2992438"/>
            <a:ext cx="1087437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s. Porta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5" grpId="0" animBg="1"/>
      <p:bldP spid="111626" grpId="0" animBg="1"/>
      <p:bldP spid="111628" grpId="0"/>
      <p:bldP spid="111631" grpId="0"/>
      <p:bldP spid="111629" grpId="0"/>
      <p:bldP spid="111638" grpId="0" animBg="1"/>
      <p:bldP spid="111639" grpId="0" animBg="1"/>
      <p:bldP spid="111649" grpId="0" animBg="1"/>
      <p:bldP spid="111658" grpId="0" animBg="1"/>
      <p:bldP spid="25" grpId="0" animBg="1"/>
      <p:bldP spid="2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1" name="Picture 5" descr="A4liver"/>
          <p:cNvPicPr>
            <a:picLocks noChangeAspect="1" noChangeArrowheads="1"/>
          </p:cNvPicPr>
          <p:nvPr/>
        </p:nvPicPr>
        <p:blipFill>
          <a:blip r:embed="rId2"/>
          <a:srcRect r="8293"/>
          <a:stretch>
            <a:fillRect/>
          </a:stretch>
        </p:blipFill>
        <p:spPr bwMode="auto">
          <a:xfrm>
            <a:off x="4187825" y="830263"/>
            <a:ext cx="3984625" cy="4975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409575" y="1963738"/>
            <a:ext cx="3368675" cy="3632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sz="1400" b="0" dirty="0" smtClean="0">
              <a:latin typeface="Comic Sans MS" pitchFamily="66" charset="0"/>
            </a:endParaRPr>
          </a:p>
          <a:p>
            <a:pPr eaLnBrk="1" hangingPunct="1">
              <a:buFontTx/>
              <a:buAutoNum type="romanUcPeriod"/>
              <a:defRPr/>
            </a:pPr>
            <a:r>
              <a:rPr lang="es-ES" b="0" dirty="0" smtClean="0">
                <a:latin typeface="Comic Sans MS" pitchFamily="66" charset="0"/>
              </a:rPr>
              <a:t> </a:t>
            </a:r>
            <a:r>
              <a:rPr lang="es-ES" sz="2000" b="0" dirty="0" smtClean="0">
                <a:latin typeface="Comic Sans MS" pitchFamily="66" charset="0"/>
              </a:rPr>
              <a:t>HÍGADO. </a:t>
            </a:r>
            <a:r>
              <a:rPr lang="es-ES" sz="2000" b="0" dirty="0">
                <a:latin typeface="Comic Sans MS" pitchFamily="66" charset="0"/>
              </a:rPr>
              <a:t>F</a:t>
            </a:r>
            <a:r>
              <a:rPr lang="es-ES" sz="2000" b="0" dirty="0" smtClean="0">
                <a:latin typeface="Comic Sans MS" pitchFamily="66" charset="0"/>
              </a:rPr>
              <a:t>lujo     </a:t>
            </a:r>
          </a:p>
          <a:p>
            <a:pPr marL="0" indent="0" eaLnBrk="1" hangingPunct="1">
              <a:defRPr/>
            </a:pPr>
            <a:r>
              <a:rPr lang="es-ES" sz="2000" b="0" dirty="0">
                <a:latin typeface="Comic Sans MS" pitchFamily="66" charset="0"/>
              </a:rPr>
              <a:t> </a:t>
            </a:r>
            <a:r>
              <a:rPr lang="es-ES" sz="2000" b="0" dirty="0" smtClean="0">
                <a:latin typeface="Comic Sans MS" pitchFamily="66" charset="0"/>
              </a:rPr>
              <a:t>      sanguíneo y biliar</a:t>
            </a:r>
          </a:p>
          <a:p>
            <a:pPr eaLnBrk="1" hangingPunct="1">
              <a:defRPr/>
            </a:pPr>
            <a:endParaRPr lang="es-ES" sz="20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II.   BILIS</a:t>
            </a:r>
          </a:p>
          <a:p>
            <a:pPr eaLnBrk="1" hangingPunct="1">
              <a:defRPr/>
            </a:pPr>
            <a:endParaRPr lang="es-ES" sz="20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III. SALES BILIARES</a:t>
            </a:r>
          </a:p>
          <a:p>
            <a:pPr eaLnBrk="1" hangingPunct="1">
              <a:defRPr/>
            </a:pPr>
            <a:endParaRPr lang="es-ES" sz="16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IV.   EXCRECIÓN BILIAR    </a:t>
            </a:r>
          </a:p>
          <a:p>
            <a:pPr eaLnBrk="1" hangingPunct="1">
              <a:defRPr/>
            </a:pPr>
            <a:r>
              <a:rPr lang="es-ES" sz="2000" b="0" dirty="0">
                <a:latin typeface="Comic Sans MS" pitchFamily="66" charset="0"/>
              </a:rPr>
              <a:t> </a:t>
            </a:r>
            <a:r>
              <a:rPr lang="es-ES" sz="2000" b="0" dirty="0" smtClean="0">
                <a:latin typeface="Comic Sans MS" pitchFamily="66" charset="0"/>
              </a:rPr>
              <a:t>       </a:t>
            </a:r>
          </a:p>
          <a:p>
            <a:pPr eaLnBrk="1" hangingPunct="1">
              <a:buFontTx/>
              <a:buAutoNum type="romanUcPeriod" startAt="5"/>
              <a:defRPr/>
            </a:pPr>
            <a:r>
              <a:rPr lang="es-ES" sz="2000" b="0" dirty="0" smtClean="0">
                <a:latin typeface="Comic Sans MS" pitchFamily="66" charset="0"/>
              </a:rPr>
              <a:t> ALTERACIONES </a:t>
            </a: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       FUNCIÓN BILIAR</a:t>
            </a:r>
          </a:p>
        </p:txBody>
      </p:sp>
      <p:sp>
        <p:nvSpPr>
          <p:cNvPr id="106505" name="Oval 9"/>
          <p:cNvSpPr>
            <a:spLocks noChangeArrowheads="1"/>
          </p:cNvSpPr>
          <p:nvPr/>
        </p:nvSpPr>
        <p:spPr bwMode="auto">
          <a:xfrm>
            <a:off x="4500563" y="4076700"/>
            <a:ext cx="719137" cy="12239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4932363" y="4724400"/>
            <a:ext cx="431800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7" name="Oval 11"/>
          <p:cNvSpPr>
            <a:spLocks noChangeArrowheads="1"/>
          </p:cNvSpPr>
          <p:nvPr/>
        </p:nvSpPr>
        <p:spPr bwMode="auto">
          <a:xfrm>
            <a:off x="7667625" y="3933825"/>
            <a:ext cx="360363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10" name="Oval 14"/>
          <p:cNvSpPr>
            <a:spLocks noChangeArrowheads="1"/>
          </p:cNvSpPr>
          <p:nvPr/>
        </p:nvSpPr>
        <p:spPr bwMode="auto">
          <a:xfrm>
            <a:off x="7885113" y="1916113"/>
            <a:ext cx="2873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11" name="Oval 15"/>
          <p:cNvSpPr>
            <a:spLocks noChangeArrowheads="1"/>
          </p:cNvSpPr>
          <p:nvPr/>
        </p:nvSpPr>
        <p:spPr bwMode="auto">
          <a:xfrm>
            <a:off x="4932363" y="836613"/>
            <a:ext cx="7921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12" name="Oval 16"/>
          <p:cNvSpPr>
            <a:spLocks noChangeArrowheads="1"/>
          </p:cNvSpPr>
          <p:nvPr/>
        </p:nvSpPr>
        <p:spPr bwMode="auto">
          <a:xfrm>
            <a:off x="4500563" y="1196975"/>
            <a:ext cx="287337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13" name="Oval 17"/>
          <p:cNvSpPr>
            <a:spLocks noChangeArrowheads="1"/>
          </p:cNvSpPr>
          <p:nvPr/>
        </p:nvSpPr>
        <p:spPr bwMode="auto">
          <a:xfrm>
            <a:off x="5003800" y="393382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08000" y="1193800"/>
            <a:ext cx="1585913" cy="769938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400" dirty="0">
                <a:solidFill>
                  <a:srgbClr val="000000"/>
                </a:solidFill>
              </a:rPr>
              <a:t>TEMA 6 </a:t>
            </a:r>
          </a:p>
          <a:p>
            <a:pPr eaLnBrk="1" hangingPunct="1">
              <a:defRPr/>
            </a:pPr>
            <a:r>
              <a:rPr lang="es-ES" sz="2000" dirty="0">
                <a:solidFill>
                  <a:srgbClr val="000000"/>
                </a:solidFill>
              </a:rPr>
              <a:t>Hígado</a:t>
            </a:r>
          </a:p>
        </p:txBody>
      </p:sp>
      <p:sp>
        <p:nvSpPr>
          <p:cNvPr id="106500" name="Oval 4"/>
          <p:cNvSpPr>
            <a:spLocks noChangeArrowheads="1"/>
          </p:cNvSpPr>
          <p:nvPr/>
        </p:nvSpPr>
        <p:spPr bwMode="auto">
          <a:xfrm>
            <a:off x="4140200" y="1196975"/>
            <a:ext cx="3382963" cy="34623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/>
      <p:bldP spid="106505" grpId="0" animBg="1"/>
      <p:bldP spid="106506" grpId="0" animBg="1"/>
      <p:bldP spid="106507" grpId="0" animBg="1"/>
      <p:bldP spid="106510" grpId="0" animBg="1"/>
      <p:bldP spid="106511" grpId="0" animBg="1"/>
      <p:bldP spid="106512" grpId="0" animBg="1"/>
      <p:bldP spid="106513" grpId="0" animBg="1"/>
      <p:bldP spid="10650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971550" y="4508500"/>
            <a:ext cx="354013" cy="336550"/>
          </a:xfrm>
          <a:prstGeom prst="rect">
            <a:avLst/>
          </a:prstGeom>
          <a:solidFill>
            <a:srgbClr val="67BB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/>
              <a:t>3.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971550" y="5300663"/>
            <a:ext cx="354013" cy="336550"/>
          </a:xfrm>
          <a:prstGeom prst="rect">
            <a:avLst/>
          </a:prstGeom>
          <a:solidFill>
            <a:srgbClr val="67BB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/>
              <a:t>4.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971550" y="3716338"/>
            <a:ext cx="354013" cy="336550"/>
          </a:xfrm>
          <a:prstGeom prst="rect">
            <a:avLst/>
          </a:prstGeom>
          <a:solidFill>
            <a:srgbClr val="67BB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/>
              <a:t>2.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827088" y="765175"/>
            <a:ext cx="354012" cy="336550"/>
          </a:xfrm>
          <a:prstGeom prst="rect">
            <a:avLst/>
          </a:prstGeom>
          <a:solidFill>
            <a:srgbClr val="67BB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/>
              <a:t>1.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4154488" y="1119188"/>
            <a:ext cx="936625" cy="3095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V="1">
            <a:off x="4427538" y="908050"/>
            <a:ext cx="15875" cy="4752975"/>
          </a:xfrm>
          <a:prstGeom prst="line">
            <a:avLst/>
          </a:prstGeom>
          <a:noFill/>
          <a:ln w="28575">
            <a:solidFill>
              <a:srgbClr val="CC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H="1">
            <a:off x="2627313" y="908050"/>
            <a:ext cx="1816100" cy="0"/>
          </a:xfrm>
          <a:prstGeom prst="line">
            <a:avLst/>
          </a:prstGeom>
          <a:noFill/>
          <a:ln w="28575">
            <a:solidFill>
              <a:srgbClr val="CC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5060950" y="2357438"/>
            <a:ext cx="3552825" cy="30543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1. Síntesis hepática SB</a:t>
            </a:r>
          </a:p>
          <a:p>
            <a:pPr eaLnBrk="1" hangingPunct="1">
              <a:spcBef>
                <a:spcPct val="0"/>
              </a:spcBef>
            </a:pPr>
            <a:endParaRPr lang="es-MX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2. Secreción al duodeno SB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3. Reabsorción SB en íleon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4. Desconjugación y reducción </a:t>
            </a:r>
            <a:r>
              <a:rPr lang="es-MX" sz="1600">
                <a:solidFill>
                  <a:srgbClr val="CC0000"/>
                </a:solidFill>
                <a:latin typeface="Comic Sans MS" panose="030F0702030302020204" pitchFamily="66" charset="0"/>
              </a:rPr>
              <a:t>*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    en colon (bacterias) a Ac. B.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    secundarios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5"/>
            </a:pPr>
            <a:r>
              <a:rPr lang="es-MX" sz="1600">
                <a:latin typeface="Comic Sans MS" panose="030F0702030302020204" pitchFamily="66" charset="0"/>
              </a:rPr>
              <a:t>Eliminación Ac. B. secundarios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    por heces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971550" y="6021388"/>
            <a:ext cx="354013" cy="336550"/>
          </a:xfrm>
          <a:prstGeom prst="rect">
            <a:avLst/>
          </a:prstGeom>
          <a:solidFill>
            <a:srgbClr val="67BB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/>
              <a:t>5.</a:t>
            </a:r>
          </a:p>
        </p:txBody>
      </p:sp>
      <p:sp>
        <p:nvSpPr>
          <p:cNvPr id="74763" name="Text Box 21"/>
          <p:cNvSpPr txBox="1">
            <a:spLocks noChangeArrowheads="1"/>
          </p:cNvSpPr>
          <p:nvPr/>
        </p:nvSpPr>
        <p:spPr bwMode="auto">
          <a:xfrm>
            <a:off x="5116513" y="5484813"/>
            <a:ext cx="1792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solidFill>
                  <a:srgbClr val="FF0066"/>
                </a:solidFill>
                <a:latin typeface="Comic Sans MS" panose="030F0702030302020204" pitchFamily="66" charset="0"/>
              </a:rPr>
              <a:t>*</a:t>
            </a:r>
            <a:r>
              <a:rPr lang="es-ES" sz="1400">
                <a:latin typeface="Comic Sans MS" panose="030F0702030302020204" pitchFamily="66" charset="0"/>
              </a:rPr>
              <a:t>7</a:t>
            </a:r>
            <a:r>
              <a:rPr lang="es-ES" sz="1400">
                <a:latin typeface="Symbol" panose="05050102010706020507" pitchFamily="18" charset="2"/>
              </a:rPr>
              <a:t>a</a:t>
            </a:r>
            <a:r>
              <a:rPr lang="es-ES" sz="1400">
                <a:latin typeface="Comic Sans MS" panose="030F0702030302020204" pitchFamily="66" charset="0"/>
              </a:rPr>
              <a:t> deshidroxilasa</a:t>
            </a: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3370263" y="1268413"/>
            <a:ext cx="1679575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Recirculación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1800" b="0">
                <a:latin typeface="Comic Sans MS" panose="030F0702030302020204" pitchFamily="66" charset="0"/>
              </a:rPr>
              <a:t>6-8 veces/día</a:t>
            </a: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2859088" y="3998913"/>
            <a:ext cx="12954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2457450" y="4581525"/>
            <a:ext cx="1716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0066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Cotransporte-Na</a:t>
            </a:r>
            <a:r>
              <a:rPr lang="es-ES" sz="1400" baseline="30000">
                <a:latin typeface="Comic Sans MS" panose="030F0702030302020204" pitchFamily="66" charset="0"/>
              </a:rPr>
              <a:t>+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1277938" y="3086100"/>
            <a:ext cx="18716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1116013" y="2060575"/>
            <a:ext cx="1984375" cy="365125"/>
          </a:xfrm>
          <a:prstGeom prst="rect">
            <a:avLst/>
          </a:prstGeom>
          <a:solidFill>
            <a:srgbClr val="EFFFC3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SALES BILIARES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1331913" y="765175"/>
            <a:ext cx="1404937" cy="365125"/>
          </a:xfrm>
          <a:prstGeom prst="rect">
            <a:avLst/>
          </a:prstGeom>
          <a:solidFill>
            <a:srgbClr val="FFC000"/>
          </a:solidFill>
          <a:ln w="28575">
            <a:solidFill>
              <a:srgbClr val="CC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2051050" y="1150938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1541463" y="3716338"/>
            <a:ext cx="1017587" cy="365125"/>
          </a:xfrm>
          <a:prstGeom prst="rect">
            <a:avLst/>
          </a:prstGeom>
          <a:noFill/>
          <a:ln w="28575">
            <a:solidFill>
              <a:srgbClr val="00CC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1617663" y="4508500"/>
            <a:ext cx="865187" cy="3381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Íleon</a:t>
            </a:r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1703388" y="5300663"/>
            <a:ext cx="712787" cy="365125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Colon</a:t>
            </a:r>
            <a:endParaRPr lang="es-ES_tradnl" sz="1400">
              <a:latin typeface="Comic Sans MS" panose="030F0702030302020204" pitchFamily="66" charset="0"/>
            </a:endParaRPr>
          </a:p>
        </p:txBody>
      </p:sp>
      <p:sp>
        <p:nvSpPr>
          <p:cNvPr id="26663" name="Line 39"/>
          <p:cNvSpPr>
            <a:spLocks noChangeShapeType="1"/>
          </p:cNvSpPr>
          <p:nvPr/>
        </p:nvSpPr>
        <p:spPr bwMode="auto">
          <a:xfrm flipH="1">
            <a:off x="2843213" y="5661025"/>
            <a:ext cx="1555750" cy="0"/>
          </a:xfrm>
          <a:prstGeom prst="line">
            <a:avLst/>
          </a:prstGeom>
          <a:noFill/>
          <a:ln w="28575">
            <a:solidFill>
              <a:srgbClr val="CC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64" name="Line 40"/>
          <p:cNvSpPr>
            <a:spLocks noChangeShapeType="1"/>
          </p:cNvSpPr>
          <p:nvPr/>
        </p:nvSpPr>
        <p:spPr bwMode="auto">
          <a:xfrm flipH="1">
            <a:off x="4024313" y="4797425"/>
            <a:ext cx="403225" cy="0"/>
          </a:xfrm>
          <a:prstGeom prst="line">
            <a:avLst/>
          </a:prstGeom>
          <a:noFill/>
          <a:ln w="28575">
            <a:solidFill>
              <a:srgbClr val="CC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2843213" y="4365625"/>
            <a:ext cx="598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95%</a:t>
            </a:r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2482850" y="5373688"/>
            <a:ext cx="474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5%</a:t>
            </a:r>
          </a:p>
        </p:txBody>
      </p:sp>
      <p:sp>
        <p:nvSpPr>
          <p:cNvPr id="26668" name="Rectangle 44"/>
          <p:cNvSpPr>
            <a:spLocks noChangeArrowheads="1"/>
          </p:cNvSpPr>
          <p:nvPr/>
        </p:nvSpPr>
        <p:spPr bwMode="auto">
          <a:xfrm>
            <a:off x="2051050" y="5734050"/>
            <a:ext cx="992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Bacterias</a:t>
            </a:r>
          </a:p>
        </p:txBody>
      </p:sp>
      <p:sp>
        <p:nvSpPr>
          <p:cNvPr id="26669" name="Line 45"/>
          <p:cNvSpPr>
            <a:spLocks noChangeShapeType="1"/>
          </p:cNvSpPr>
          <p:nvPr/>
        </p:nvSpPr>
        <p:spPr bwMode="auto">
          <a:xfrm>
            <a:off x="2051050" y="573405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70" name="Text Box 46"/>
          <p:cNvSpPr txBox="1">
            <a:spLocks noChangeArrowheads="1"/>
          </p:cNvSpPr>
          <p:nvPr/>
        </p:nvSpPr>
        <p:spPr bwMode="auto">
          <a:xfrm>
            <a:off x="1665288" y="6116638"/>
            <a:ext cx="771525" cy="336550"/>
          </a:xfrm>
          <a:prstGeom prst="rect">
            <a:avLst/>
          </a:prstGeom>
          <a:solidFill>
            <a:srgbClr val="CFC1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Heces</a:t>
            </a:r>
          </a:p>
        </p:txBody>
      </p:sp>
      <p:sp>
        <p:nvSpPr>
          <p:cNvPr id="26671" name="Line 47"/>
          <p:cNvSpPr>
            <a:spLocks noChangeShapeType="1"/>
          </p:cNvSpPr>
          <p:nvPr/>
        </p:nvSpPr>
        <p:spPr bwMode="auto">
          <a:xfrm>
            <a:off x="2051050" y="41497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72" name="Line 48"/>
          <p:cNvSpPr>
            <a:spLocks noChangeShapeType="1"/>
          </p:cNvSpPr>
          <p:nvPr/>
        </p:nvSpPr>
        <p:spPr bwMode="auto">
          <a:xfrm>
            <a:off x="2051050" y="48688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73" name="Line 49"/>
          <p:cNvSpPr>
            <a:spLocks noChangeShapeType="1"/>
          </p:cNvSpPr>
          <p:nvPr/>
        </p:nvSpPr>
        <p:spPr bwMode="auto">
          <a:xfrm>
            <a:off x="2051050" y="2420938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74" name="Text Box 50"/>
          <p:cNvSpPr txBox="1">
            <a:spLocks noChangeArrowheads="1"/>
          </p:cNvSpPr>
          <p:nvPr/>
        </p:nvSpPr>
        <p:spPr bwMode="auto">
          <a:xfrm>
            <a:off x="5808663" y="407988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478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7007225" y="385763"/>
            <a:ext cx="1841500" cy="738187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2. Ciclo SB</a:t>
            </a:r>
          </a:p>
          <a:p>
            <a:pPr eaLnBrk="1" hangingPunct="1">
              <a:defRPr/>
            </a:pPr>
            <a:r>
              <a:rPr lang="es-ES" sz="1400" dirty="0" smtClean="0"/>
              <a:t>   Circulación </a:t>
            </a:r>
          </a:p>
          <a:p>
            <a:pPr eaLnBrk="1" hangingPunct="1">
              <a:defRPr/>
            </a:pPr>
            <a:r>
              <a:rPr lang="es-ES" sz="1400" dirty="0" smtClean="0"/>
              <a:t>   </a:t>
            </a:r>
            <a:r>
              <a:rPr lang="es-ES" sz="1400" dirty="0" err="1" smtClean="0"/>
              <a:t>enterohepática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 animBg="1"/>
      <p:bldP spid="26635" grpId="0" animBg="1"/>
      <p:bldP spid="26636" grpId="0" animBg="1"/>
      <p:bldP spid="26637" grpId="0" animBg="1"/>
      <p:bldP spid="26638" grpId="0" animBg="1"/>
      <p:bldP spid="26643" grpId="0" animBg="1"/>
      <p:bldP spid="26648" grpId="0"/>
      <p:bldP spid="26652" grpId="0" animBg="1"/>
      <p:bldP spid="26655" grpId="0" animBg="1"/>
      <p:bldP spid="26657" grpId="0" animBg="1"/>
      <p:bldP spid="26658" grpId="0" animBg="1"/>
      <p:bldP spid="26659" grpId="0" animBg="1"/>
      <p:bldP spid="26666" grpId="0"/>
      <p:bldP spid="26667" grpId="0"/>
      <p:bldP spid="26668" grpId="0"/>
      <p:bldP spid="26670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1044575" y="2505075"/>
            <a:ext cx="3751263" cy="23177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1.  Síntesis hepática</a:t>
            </a:r>
          </a:p>
          <a:p>
            <a:pPr eaLnBrk="1" hangingPunct="1">
              <a:spcBef>
                <a:spcPct val="0"/>
              </a:spcBef>
            </a:pPr>
            <a:endParaRPr lang="es-MX" sz="1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2.  Secreción al duodeno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3.  Reabsorción en íleon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4. </a:t>
            </a:r>
            <a:r>
              <a:rPr lang="es-MX" sz="2000" b="0">
                <a:latin typeface="Comic Sans MS" panose="030F0702030302020204" pitchFamily="66" charset="0"/>
              </a:rPr>
              <a:t>Desconjugación y reducción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2000" b="0">
                <a:latin typeface="Comic Sans MS" panose="030F0702030302020204" pitchFamily="66" charset="0"/>
              </a:rPr>
              <a:t>    colon (bacterias)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5.  Eliminación  heces</a:t>
            </a:r>
          </a:p>
        </p:txBody>
      </p:sp>
      <p:sp>
        <p:nvSpPr>
          <p:cNvPr id="181264" name="Text Box 16"/>
          <p:cNvSpPr txBox="1">
            <a:spLocks noChangeArrowheads="1"/>
          </p:cNvSpPr>
          <p:nvPr/>
        </p:nvSpPr>
        <p:spPr bwMode="auto">
          <a:xfrm>
            <a:off x="5299075" y="1712913"/>
            <a:ext cx="2447925" cy="1373187"/>
          </a:xfrm>
          <a:prstGeom prst="rect">
            <a:avLst/>
          </a:prstGeom>
          <a:solidFill>
            <a:srgbClr val="99FF3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  <a:r>
              <a:rPr lang="es-MX" sz="2000" b="0"/>
              <a:t> Bacteriana</a:t>
            </a:r>
          </a:p>
          <a:p>
            <a:pPr eaLnBrk="1" hangingPunct="1">
              <a:defRPr/>
            </a:pPr>
            <a:endParaRPr lang="es-MX" sz="1000" b="0"/>
          </a:p>
          <a:p>
            <a:pPr eaLnBrk="1" hangingPunct="1">
              <a:defRPr/>
            </a:pPr>
            <a:r>
              <a:rPr lang="es-MX" b="0"/>
              <a:t>Desconjugación y </a:t>
            </a:r>
          </a:p>
          <a:p>
            <a:pPr eaLnBrk="1" hangingPunct="1">
              <a:defRPr/>
            </a:pPr>
            <a:r>
              <a:rPr lang="es-MX" b="0"/>
              <a:t>7 </a:t>
            </a:r>
            <a:r>
              <a:rPr lang="es-MX" b="0">
                <a:latin typeface="Symbol" pitchFamily="18" charset="2"/>
              </a:rPr>
              <a:t>a</a:t>
            </a:r>
            <a:r>
              <a:rPr lang="es-MX" b="0"/>
              <a:t> deshidroxilación </a:t>
            </a:r>
          </a:p>
          <a:p>
            <a:pPr eaLnBrk="1" hangingPunct="1">
              <a:defRPr/>
            </a:pPr>
            <a:r>
              <a:rPr lang="es-MX" b="0"/>
              <a:t>y dan lugar a:</a:t>
            </a:r>
          </a:p>
        </p:txBody>
      </p:sp>
      <p:sp>
        <p:nvSpPr>
          <p:cNvPr id="181265" name="Rectangle 17"/>
          <p:cNvSpPr>
            <a:spLocks noChangeArrowheads="1"/>
          </p:cNvSpPr>
          <p:nvPr/>
        </p:nvSpPr>
        <p:spPr bwMode="auto">
          <a:xfrm>
            <a:off x="5370513" y="3278188"/>
            <a:ext cx="2370137" cy="863600"/>
          </a:xfrm>
          <a:prstGeom prst="rect">
            <a:avLst/>
          </a:prstGeom>
          <a:solidFill>
            <a:srgbClr val="FFFF71"/>
          </a:solidFill>
          <a:ln w="38100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Ac. DESOXICÓLICO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(3,12 OH)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Reabsorción ileal</a:t>
            </a:r>
          </a:p>
        </p:txBody>
      </p:sp>
      <p:sp>
        <p:nvSpPr>
          <p:cNvPr id="181266" name="Rectangle 18"/>
          <p:cNvSpPr>
            <a:spLocks noChangeArrowheads="1"/>
          </p:cNvSpPr>
          <p:nvPr/>
        </p:nvSpPr>
        <p:spPr bwMode="auto">
          <a:xfrm>
            <a:off x="5370513" y="4378325"/>
            <a:ext cx="2016125" cy="863600"/>
          </a:xfrm>
          <a:prstGeom prst="rect">
            <a:avLst/>
          </a:prstGeom>
          <a:solidFill>
            <a:srgbClr val="FFFF71"/>
          </a:solidFill>
          <a:ln w="38100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Ac. LITOCÓLICO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(3 OH)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600">
                <a:latin typeface="Comic Sans MS" panose="030F0702030302020204" pitchFamily="66" charset="0"/>
              </a:rPr>
              <a:t>Heces</a:t>
            </a:r>
          </a:p>
        </p:txBody>
      </p:sp>
      <p:sp>
        <p:nvSpPr>
          <p:cNvPr id="181267" name="Rectangle 19"/>
          <p:cNvSpPr>
            <a:spLocks noChangeArrowheads="1"/>
          </p:cNvSpPr>
          <p:nvPr/>
        </p:nvSpPr>
        <p:spPr bwMode="auto">
          <a:xfrm>
            <a:off x="7818438" y="357981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15%</a:t>
            </a:r>
          </a:p>
        </p:txBody>
      </p:sp>
      <p:sp>
        <p:nvSpPr>
          <p:cNvPr id="181268" name="Rectangle 20"/>
          <p:cNvSpPr>
            <a:spLocks noChangeArrowheads="1"/>
          </p:cNvSpPr>
          <p:nvPr/>
        </p:nvSpPr>
        <p:spPr bwMode="auto">
          <a:xfrm>
            <a:off x="7459663" y="4594225"/>
            <a:ext cx="57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5% </a:t>
            </a:r>
          </a:p>
        </p:txBody>
      </p:sp>
      <p:sp>
        <p:nvSpPr>
          <p:cNvPr id="181269" name="Rectangle 21"/>
          <p:cNvSpPr>
            <a:spLocks noChangeArrowheads="1"/>
          </p:cNvSpPr>
          <p:nvPr/>
        </p:nvSpPr>
        <p:spPr bwMode="auto">
          <a:xfrm>
            <a:off x="1044575" y="1700213"/>
            <a:ext cx="23749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/>
              <a:t>Formación Ac. BIL. SECUNDARIOS</a:t>
            </a:r>
          </a:p>
        </p:txBody>
      </p:sp>
      <p:sp>
        <p:nvSpPr>
          <p:cNvPr id="181275" name="Text Box 27"/>
          <p:cNvSpPr txBox="1">
            <a:spLocks noChangeArrowheads="1"/>
          </p:cNvSpPr>
          <p:nvPr/>
        </p:nvSpPr>
        <p:spPr bwMode="auto">
          <a:xfrm>
            <a:off x="657225" y="490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065963" y="490538"/>
            <a:ext cx="1504950" cy="738187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2. Ciclo SB</a:t>
            </a:r>
          </a:p>
          <a:p>
            <a:pPr eaLnBrk="1" hangingPunct="1">
              <a:defRPr/>
            </a:pPr>
            <a:r>
              <a:rPr lang="es-ES" sz="1400" dirty="0" smtClean="0"/>
              <a:t>Circulación </a:t>
            </a:r>
          </a:p>
          <a:p>
            <a:pPr eaLnBrk="1" hangingPunct="1">
              <a:defRPr/>
            </a:pPr>
            <a:r>
              <a:rPr lang="es-ES" sz="1400" dirty="0" err="1" smtClean="0"/>
              <a:t>enterohepática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78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1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2" grpId="0" animBg="1"/>
      <p:bldP spid="181264" grpId="0" animBg="1"/>
      <p:bldP spid="181265" grpId="0" animBg="1"/>
      <p:bldP spid="181266" grpId="0" animBg="1"/>
      <p:bldP spid="181267" grpId="0"/>
      <p:bldP spid="18126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absorcion sales biliares en ileon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6"/>
          <a:stretch>
            <a:fillRect/>
          </a:stretch>
        </p:blipFill>
        <p:spPr bwMode="auto">
          <a:xfrm>
            <a:off x="2411413" y="2060575"/>
            <a:ext cx="6018212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7086600" y="973138"/>
            <a:ext cx="1752600" cy="708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2000" dirty="0" smtClean="0"/>
              <a:t>Reabsorción </a:t>
            </a:r>
          </a:p>
          <a:p>
            <a:pPr algn="ctr" eaLnBrk="1" hangingPunct="1">
              <a:defRPr/>
            </a:pPr>
            <a:r>
              <a:rPr lang="es-ES" sz="2000" dirty="0" smtClean="0"/>
              <a:t>Íleon distal</a:t>
            </a: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1914525" y="1454150"/>
            <a:ext cx="1838325" cy="58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Cotransporte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Na</a:t>
            </a:r>
            <a:r>
              <a:rPr lang="es-ES" sz="1600" baseline="30000">
                <a:latin typeface="Comic Sans MS" panose="030F0702030302020204" pitchFamily="66" charset="0"/>
              </a:rPr>
              <a:t>+</a:t>
            </a:r>
            <a:r>
              <a:rPr lang="es-ES" sz="1600">
                <a:latin typeface="Comic Sans MS" panose="030F0702030302020204" pitchFamily="66" charset="0"/>
              </a:rPr>
              <a:t>-Ac. Biliares</a:t>
            </a: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2051050" y="3932238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1116013" y="3284538"/>
            <a:ext cx="1203325" cy="527050"/>
          </a:xfrm>
          <a:prstGeom prst="rect">
            <a:avLst/>
          </a:prstGeom>
          <a:solidFill>
            <a:srgbClr val="AAE600"/>
          </a:solidFill>
          <a:ln w="9525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Ac. Biliares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conjugados</a:t>
            </a:r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3059113" y="5086350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61" name="Text Box 9"/>
          <p:cNvSpPr txBox="1">
            <a:spLocks noChangeArrowheads="1"/>
          </p:cNvSpPr>
          <p:nvPr/>
        </p:nvSpPr>
        <p:spPr bwMode="auto">
          <a:xfrm>
            <a:off x="2916238" y="5018088"/>
            <a:ext cx="1031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difusión</a:t>
            </a:r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1908175" y="5445125"/>
            <a:ext cx="12239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63" name="Text Box 11"/>
          <p:cNvSpPr txBox="1">
            <a:spLocks noChangeArrowheads="1"/>
          </p:cNvSpPr>
          <p:nvPr/>
        </p:nvSpPr>
        <p:spPr bwMode="auto">
          <a:xfrm>
            <a:off x="971550" y="4941888"/>
            <a:ext cx="1379538" cy="527050"/>
          </a:xfrm>
          <a:prstGeom prst="rect">
            <a:avLst/>
          </a:prstGeom>
          <a:solidFill>
            <a:srgbClr val="EFFFC3"/>
          </a:solidFill>
          <a:ln w="9525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Ac. Biliares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no conjugados</a:t>
            </a:r>
          </a:p>
        </p:txBody>
      </p:sp>
      <p:sp>
        <p:nvSpPr>
          <p:cNvPr id="177164" name="Rectangle 12"/>
          <p:cNvSpPr>
            <a:spLocks noChangeArrowheads="1"/>
          </p:cNvSpPr>
          <p:nvPr/>
        </p:nvSpPr>
        <p:spPr bwMode="auto">
          <a:xfrm>
            <a:off x="5292725" y="3573463"/>
            <a:ext cx="935038" cy="792162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2" name="Text Box 13"/>
          <p:cNvSpPr txBox="1">
            <a:spLocks noChangeArrowheads="1"/>
          </p:cNvSpPr>
          <p:nvPr/>
        </p:nvSpPr>
        <p:spPr bwMode="auto">
          <a:xfrm>
            <a:off x="5146675" y="3627438"/>
            <a:ext cx="13335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Enlace 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componentes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Celulares?</a:t>
            </a:r>
          </a:p>
        </p:txBody>
      </p:sp>
      <p:sp>
        <p:nvSpPr>
          <p:cNvPr id="177166" name="Rectangle 14"/>
          <p:cNvSpPr>
            <a:spLocks noChangeArrowheads="1"/>
          </p:cNvSpPr>
          <p:nvPr/>
        </p:nvSpPr>
        <p:spPr bwMode="auto">
          <a:xfrm>
            <a:off x="6948488" y="537368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67" name="Rectangle 15"/>
          <p:cNvSpPr>
            <a:spLocks noChangeArrowheads="1"/>
          </p:cNvSpPr>
          <p:nvPr/>
        </p:nvSpPr>
        <p:spPr bwMode="auto">
          <a:xfrm>
            <a:off x="6948488" y="2133600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6426200" y="3357563"/>
            <a:ext cx="9540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Sangre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portal</a:t>
            </a:r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6865938" y="2219325"/>
            <a:ext cx="1006475" cy="400050"/>
          </a:xfrm>
          <a:prstGeom prst="rect">
            <a:avLst/>
          </a:prstGeom>
          <a:solidFill>
            <a:srgbClr val="DEA9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Hígado</a:t>
            </a:r>
          </a:p>
        </p:txBody>
      </p:sp>
      <p:sp>
        <p:nvSpPr>
          <p:cNvPr id="75793" name="Text Box 22"/>
          <p:cNvSpPr txBox="1">
            <a:spLocks noChangeArrowheads="1"/>
          </p:cNvSpPr>
          <p:nvPr/>
        </p:nvSpPr>
        <p:spPr bwMode="auto">
          <a:xfrm>
            <a:off x="4770438" y="1714500"/>
            <a:ext cx="1457325" cy="708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ileal </a:t>
            </a:r>
          </a:p>
        </p:txBody>
      </p:sp>
      <p:sp>
        <p:nvSpPr>
          <p:cNvPr id="177185" name="Rectangle 33"/>
          <p:cNvSpPr>
            <a:spLocks noChangeArrowheads="1"/>
          </p:cNvSpPr>
          <p:nvPr/>
        </p:nvSpPr>
        <p:spPr bwMode="auto">
          <a:xfrm>
            <a:off x="3143250" y="2924175"/>
            <a:ext cx="708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D9B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asbt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7187" name="Rectangle 35"/>
          <p:cNvSpPr>
            <a:spLocks noChangeArrowheads="1"/>
          </p:cNvSpPr>
          <p:nvPr/>
        </p:nvSpPr>
        <p:spPr bwMode="auto">
          <a:xfrm>
            <a:off x="762000" y="5818188"/>
            <a:ext cx="36607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asbt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 </a:t>
            </a: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apical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SB </a:t>
            </a:r>
          </a:p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 de sodio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7188" name="Rectangle 36"/>
          <p:cNvSpPr>
            <a:spLocks noChangeArrowheads="1"/>
          </p:cNvSpPr>
          <p:nvPr/>
        </p:nvSpPr>
        <p:spPr bwMode="auto">
          <a:xfrm>
            <a:off x="4919663" y="5851525"/>
            <a:ext cx="303371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OST: transportador solutos </a:t>
            </a:r>
          </a:p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orgánicos m. </a:t>
            </a: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basal</a:t>
            </a:r>
            <a:endParaRPr lang="es-ES" sz="16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7189" name="Oval 37"/>
          <p:cNvSpPr>
            <a:spLocks noChangeArrowheads="1"/>
          </p:cNvSpPr>
          <p:nvPr/>
        </p:nvSpPr>
        <p:spPr bwMode="auto">
          <a:xfrm>
            <a:off x="6011863" y="4292600"/>
            <a:ext cx="6477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86" name="Rectangle 34"/>
          <p:cNvSpPr>
            <a:spLocks noChangeArrowheads="1"/>
          </p:cNvSpPr>
          <p:nvPr/>
        </p:nvSpPr>
        <p:spPr bwMode="auto">
          <a:xfrm>
            <a:off x="5975350" y="4318000"/>
            <a:ext cx="684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D9B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OST</a:t>
            </a:r>
          </a:p>
        </p:txBody>
      </p:sp>
      <p:sp>
        <p:nvSpPr>
          <p:cNvPr id="76823" name="Text Box 39"/>
          <p:cNvSpPr txBox="1">
            <a:spLocks noChangeArrowheads="1"/>
          </p:cNvSpPr>
          <p:nvPr/>
        </p:nvSpPr>
        <p:spPr bwMode="auto">
          <a:xfrm>
            <a:off x="574675" y="2393950"/>
            <a:ext cx="7937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177192" name="Text Box 40"/>
          <p:cNvSpPr txBox="1">
            <a:spLocks noChangeArrowheads="1"/>
          </p:cNvSpPr>
          <p:nvPr/>
        </p:nvSpPr>
        <p:spPr bwMode="auto">
          <a:xfrm>
            <a:off x="6372225" y="5300663"/>
            <a:ext cx="135572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177193" name="Text Box 41"/>
          <p:cNvSpPr txBox="1">
            <a:spLocks noChangeArrowheads="1"/>
          </p:cNvSpPr>
          <p:nvPr/>
        </p:nvSpPr>
        <p:spPr bwMode="auto">
          <a:xfrm>
            <a:off x="684213" y="765175"/>
            <a:ext cx="7810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682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7086600" y="338138"/>
            <a:ext cx="1743075" cy="52387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400" dirty="0" smtClean="0"/>
              <a:t>2. Ciclo SB</a:t>
            </a:r>
          </a:p>
          <a:p>
            <a:pPr algn="ctr" eaLnBrk="1" hangingPunct="1">
              <a:defRPr/>
            </a:pPr>
            <a:r>
              <a:rPr lang="es-ES" sz="1400" dirty="0" smtClean="0"/>
              <a:t>C. </a:t>
            </a:r>
            <a:r>
              <a:rPr lang="es-ES" sz="1400" dirty="0" err="1" smtClean="0"/>
              <a:t>enterohepática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7" grpId="0" animBg="1"/>
      <p:bldP spid="177159" grpId="0" animBg="1"/>
      <p:bldP spid="177161" grpId="0"/>
      <p:bldP spid="177163" grpId="0" animBg="1"/>
      <p:bldP spid="177168" grpId="0"/>
      <p:bldP spid="177169" grpId="0" animBg="1"/>
      <p:bldP spid="177187" grpId="0"/>
      <p:bldP spid="177188" grpId="0"/>
      <p:bldP spid="177189" grpId="0" animBg="1"/>
      <p:bldP spid="17718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formacion de bilis canalic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115888"/>
            <a:ext cx="5308600" cy="624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3944938" y="3814763"/>
            <a:ext cx="1512887" cy="503237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3873500" y="3525838"/>
            <a:ext cx="1127125" cy="336550"/>
          </a:xfrm>
          <a:prstGeom prst="rect">
            <a:avLst/>
          </a:prstGeom>
          <a:solidFill>
            <a:srgbClr val="A5E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6488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Canalículo</a:t>
            </a:r>
          </a:p>
        </p:txBody>
      </p:sp>
      <p:sp>
        <p:nvSpPr>
          <p:cNvPr id="175110" name="Line 6"/>
          <p:cNvSpPr>
            <a:spLocks noChangeShapeType="1"/>
          </p:cNvSpPr>
          <p:nvPr/>
        </p:nvSpPr>
        <p:spPr bwMode="auto">
          <a:xfrm flipV="1">
            <a:off x="5016500" y="3525838"/>
            <a:ext cx="296863" cy="460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6488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2" name="Rectangle 8"/>
          <p:cNvSpPr>
            <a:spLocks noChangeArrowheads="1"/>
          </p:cNvSpPr>
          <p:nvPr/>
        </p:nvSpPr>
        <p:spPr bwMode="auto">
          <a:xfrm>
            <a:off x="4737100" y="5254625"/>
            <a:ext cx="1800225" cy="504825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3" name="Text Box 9"/>
          <p:cNvSpPr txBox="1">
            <a:spLocks noChangeArrowheads="1"/>
          </p:cNvSpPr>
          <p:nvPr/>
        </p:nvSpPr>
        <p:spPr bwMode="auto">
          <a:xfrm>
            <a:off x="4789488" y="5207000"/>
            <a:ext cx="1609725" cy="585788"/>
          </a:xfrm>
          <a:prstGeom prst="rect">
            <a:avLst/>
          </a:prstGeom>
          <a:solidFill>
            <a:srgbClr val="F0FFC5"/>
          </a:solidFill>
          <a:ln w="28575">
            <a:solidFill>
              <a:srgbClr val="A5E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Ac. </a:t>
            </a:r>
            <a:r>
              <a:rPr lang="es-ES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Bil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</a:t>
            </a:r>
          </a:p>
          <a:p>
            <a:pPr algn="ctr" eaLnBrk="1" hangingPunct="1">
              <a:defRPr/>
            </a:pP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 conjugados</a:t>
            </a:r>
          </a:p>
        </p:txBody>
      </p:sp>
      <p:sp>
        <p:nvSpPr>
          <p:cNvPr id="77832" name="Rectangle 10"/>
          <p:cNvSpPr>
            <a:spLocks noChangeArrowheads="1"/>
          </p:cNvSpPr>
          <p:nvPr/>
        </p:nvSpPr>
        <p:spPr bwMode="auto">
          <a:xfrm>
            <a:off x="4449763" y="430213"/>
            <a:ext cx="15827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>
              <a:latin typeface="Comic Sans MS" panose="030F0702030302020204" pitchFamily="66" charset="0"/>
            </a:endParaRPr>
          </a:p>
        </p:txBody>
      </p:sp>
      <p:sp>
        <p:nvSpPr>
          <p:cNvPr id="175116" name="Rectangle 12"/>
          <p:cNvSpPr>
            <a:spLocks noChangeArrowheads="1"/>
          </p:cNvSpPr>
          <p:nvPr/>
        </p:nvSpPr>
        <p:spPr bwMode="auto">
          <a:xfrm>
            <a:off x="1928813" y="214313"/>
            <a:ext cx="12954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8" name="Rectangle 14"/>
          <p:cNvSpPr>
            <a:spLocks noChangeArrowheads="1"/>
          </p:cNvSpPr>
          <p:nvPr/>
        </p:nvSpPr>
        <p:spPr bwMode="auto">
          <a:xfrm>
            <a:off x="4160838" y="862013"/>
            <a:ext cx="1439862" cy="504825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4160838" y="935038"/>
            <a:ext cx="2071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 Na+</a:t>
            </a:r>
          </a:p>
        </p:txBody>
      </p:sp>
      <p:sp>
        <p:nvSpPr>
          <p:cNvPr id="175120" name="Rectangle 16"/>
          <p:cNvSpPr>
            <a:spLocks noChangeArrowheads="1"/>
          </p:cNvSpPr>
          <p:nvPr/>
        </p:nvSpPr>
        <p:spPr bwMode="auto">
          <a:xfrm>
            <a:off x="4160838" y="1509713"/>
            <a:ext cx="1512887" cy="504825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4089400" y="1587500"/>
            <a:ext cx="2147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Na+ independiente</a:t>
            </a:r>
          </a:p>
        </p:txBody>
      </p:sp>
      <p:sp>
        <p:nvSpPr>
          <p:cNvPr id="175122" name="Rectangle 18"/>
          <p:cNvSpPr>
            <a:spLocks noChangeArrowheads="1"/>
          </p:cNvSpPr>
          <p:nvPr/>
        </p:nvSpPr>
        <p:spPr bwMode="auto">
          <a:xfrm>
            <a:off x="4160838" y="2085975"/>
            <a:ext cx="1081087" cy="288925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4232275" y="2114550"/>
            <a:ext cx="965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</a:t>
            </a:r>
          </a:p>
        </p:txBody>
      </p:sp>
      <p:sp>
        <p:nvSpPr>
          <p:cNvPr id="175124" name="Rectangle 20"/>
          <p:cNvSpPr>
            <a:spLocks noChangeArrowheads="1"/>
          </p:cNvSpPr>
          <p:nvPr/>
        </p:nvSpPr>
        <p:spPr bwMode="auto">
          <a:xfrm>
            <a:off x="1784350" y="1006475"/>
            <a:ext cx="151288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25" name="Text Box 21"/>
          <p:cNvSpPr txBox="1">
            <a:spLocks noChangeArrowheads="1"/>
          </p:cNvSpPr>
          <p:nvPr/>
        </p:nvSpPr>
        <p:spPr bwMode="auto">
          <a:xfrm>
            <a:off x="2241550" y="1023938"/>
            <a:ext cx="954088" cy="584200"/>
          </a:xfrm>
          <a:prstGeom prst="rect">
            <a:avLst/>
          </a:prstGeom>
          <a:solidFill>
            <a:srgbClr val="A5E000"/>
          </a:solidFill>
          <a:ln w="28575">
            <a:solidFill>
              <a:srgbClr val="648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Ac. Bil.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conjug.</a:t>
            </a:r>
          </a:p>
        </p:txBody>
      </p:sp>
      <p:sp>
        <p:nvSpPr>
          <p:cNvPr id="175126" name="Rectangle 22"/>
          <p:cNvSpPr>
            <a:spLocks noChangeArrowheads="1"/>
          </p:cNvSpPr>
          <p:nvPr/>
        </p:nvSpPr>
        <p:spPr bwMode="auto">
          <a:xfrm>
            <a:off x="1423988" y="2446338"/>
            <a:ext cx="17287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27" name="Text Box 23"/>
          <p:cNvSpPr txBox="1">
            <a:spLocks noChangeArrowheads="1"/>
          </p:cNvSpPr>
          <p:nvPr/>
        </p:nvSpPr>
        <p:spPr bwMode="auto">
          <a:xfrm>
            <a:off x="1897063" y="2293938"/>
            <a:ext cx="1258887" cy="584200"/>
          </a:xfrm>
          <a:prstGeom prst="rect">
            <a:avLst/>
          </a:prstGeom>
          <a:solidFill>
            <a:srgbClr val="F0FFC5"/>
          </a:solidFill>
          <a:ln w="28575">
            <a:solidFill>
              <a:srgbClr val="A5E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Ac. Bil.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No conjug.</a:t>
            </a:r>
          </a:p>
        </p:txBody>
      </p:sp>
      <p:sp>
        <p:nvSpPr>
          <p:cNvPr id="175129" name="Rectangle 25"/>
          <p:cNvSpPr>
            <a:spLocks noChangeArrowheads="1"/>
          </p:cNvSpPr>
          <p:nvPr/>
        </p:nvSpPr>
        <p:spPr bwMode="auto">
          <a:xfrm>
            <a:off x="4160838" y="2517775"/>
            <a:ext cx="1944687" cy="647700"/>
          </a:xfrm>
          <a:prstGeom prst="rect">
            <a:avLst/>
          </a:prstGeom>
          <a:solidFill>
            <a:srgbClr val="FFE2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30" name="Text Box 26"/>
          <p:cNvSpPr txBox="1">
            <a:spLocks noChangeArrowheads="1"/>
          </p:cNvSpPr>
          <p:nvPr/>
        </p:nvSpPr>
        <p:spPr bwMode="auto">
          <a:xfrm>
            <a:off x="4089400" y="2625725"/>
            <a:ext cx="2092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Intercambio </a:t>
            </a:r>
          </a:p>
          <a:p>
            <a:pPr eaLnBrk="1" hangingPunct="1"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ac. Biliares aniones</a:t>
            </a:r>
          </a:p>
        </p:txBody>
      </p:sp>
      <p:sp>
        <p:nvSpPr>
          <p:cNvPr id="175132" name="Text Box 28"/>
          <p:cNvSpPr txBox="1">
            <a:spLocks noChangeArrowheads="1"/>
          </p:cNvSpPr>
          <p:nvPr/>
        </p:nvSpPr>
        <p:spPr bwMode="auto">
          <a:xfrm>
            <a:off x="4646613" y="4606925"/>
            <a:ext cx="12430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400">
                <a:latin typeface="Comic Sans MS" panose="030F0702030302020204" pitchFamily="66" charset="0"/>
              </a:rPr>
              <a:t>Conjugación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400">
                <a:latin typeface="Comic Sans MS" panose="030F0702030302020204" pitchFamily="66" charset="0"/>
              </a:rPr>
              <a:t>Ac. Biliares</a:t>
            </a:r>
          </a:p>
        </p:txBody>
      </p:sp>
      <p:sp>
        <p:nvSpPr>
          <p:cNvPr id="175133" name="Text Box 29"/>
          <p:cNvSpPr txBox="1">
            <a:spLocks noChangeArrowheads="1"/>
          </p:cNvSpPr>
          <p:nvPr/>
        </p:nvSpPr>
        <p:spPr bwMode="auto">
          <a:xfrm>
            <a:off x="4505325" y="3986213"/>
            <a:ext cx="1022350" cy="368300"/>
          </a:xfrm>
          <a:prstGeom prst="rect">
            <a:avLst/>
          </a:prstGeom>
          <a:solidFill>
            <a:srgbClr val="A5E000"/>
          </a:solidFill>
          <a:ln w="28575">
            <a:solidFill>
              <a:srgbClr val="648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Sec. SB</a:t>
            </a:r>
          </a:p>
        </p:txBody>
      </p:sp>
      <p:sp>
        <p:nvSpPr>
          <p:cNvPr id="77849" name="Text Box 35"/>
          <p:cNvSpPr txBox="1">
            <a:spLocks noChangeArrowheads="1"/>
          </p:cNvSpPr>
          <p:nvPr/>
        </p:nvSpPr>
        <p:spPr bwMode="auto">
          <a:xfrm>
            <a:off x="7194550" y="908050"/>
            <a:ext cx="1593850" cy="64611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mtClean="0"/>
              <a:t>Recaptación </a:t>
            </a:r>
          </a:p>
          <a:p>
            <a:pPr algn="ctr" eaLnBrk="1" hangingPunct="1">
              <a:defRPr/>
            </a:pPr>
            <a:r>
              <a:rPr lang="es-ES" smtClean="0"/>
              <a:t>Hígado</a:t>
            </a:r>
          </a:p>
        </p:txBody>
      </p:sp>
      <p:sp>
        <p:nvSpPr>
          <p:cNvPr id="175141" name="Text Box 37"/>
          <p:cNvSpPr txBox="1">
            <a:spLocks noChangeArrowheads="1"/>
          </p:cNvSpPr>
          <p:nvPr/>
        </p:nvSpPr>
        <p:spPr bwMode="auto">
          <a:xfrm>
            <a:off x="6750050" y="1947863"/>
            <a:ext cx="2108200" cy="1630362"/>
          </a:xfrm>
          <a:prstGeom prst="rect">
            <a:avLst/>
          </a:prstGeom>
          <a:solidFill>
            <a:srgbClr val="FEC2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b="0" smtClean="0"/>
              <a:t>Los hepatocitos </a:t>
            </a:r>
          </a:p>
          <a:p>
            <a:pPr eaLnBrk="1" hangingPunct="1">
              <a:defRPr/>
            </a:pPr>
            <a:r>
              <a:rPr lang="es-ES" sz="2000" b="0" smtClean="0"/>
              <a:t>extraen SB de la sangre y las resecretan </a:t>
            </a:r>
          </a:p>
          <a:p>
            <a:pPr eaLnBrk="1" hangingPunct="1">
              <a:defRPr/>
            </a:pPr>
            <a:r>
              <a:rPr lang="es-ES" sz="2000" b="0" smtClean="0"/>
              <a:t>al canalículo</a:t>
            </a:r>
          </a:p>
        </p:txBody>
      </p:sp>
      <p:sp>
        <p:nvSpPr>
          <p:cNvPr id="175143" name="Text Box 39"/>
          <p:cNvSpPr txBox="1">
            <a:spLocks noChangeArrowheads="1"/>
          </p:cNvSpPr>
          <p:nvPr/>
        </p:nvSpPr>
        <p:spPr bwMode="auto">
          <a:xfrm>
            <a:off x="2855913" y="5497513"/>
            <a:ext cx="11430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B. </a:t>
            </a:r>
          </a:p>
          <a:p>
            <a:pPr algn="ctr" eaLnBrk="1" hangingPunct="1">
              <a:defRPr/>
            </a:pP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laterobasal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5144" name="Text Box 40"/>
          <p:cNvSpPr txBox="1">
            <a:spLocks noChangeArrowheads="1"/>
          </p:cNvSpPr>
          <p:nvPr/>
        </p:nvSpPr>
        <p:spPr bwMode="auto">
          <a:xfrm>
            <a:off x="3224213" y="2717800"/>
            <a:ext cx="674687" cy="3048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OATP</a:t>
            </a:r>
          </a:p>
        </p:txBody>
      </p:sp>
      <p:sp>
        <p:nvSpPr>
          <p:cNvPr id="175145" name="Text Box 41"/>
          <p:cNvSpPr txBox="1">
            <a:spLocks noChangeArrowheads="1"/>
          </p:cNvSpPr>
          <p:nvPr/>
        </p:nvSpPr>
        <p:spPr bwMode="auto">
          <a:xfrm>
            <a:off x="3297238" y="935038"/>
            <a:ext cx="657225" cy="304800"/>
          </a:xfrm>
          <a:prstGeom prst="rect">
            <a:avLst/>
          </a:prstGeom>
          <a:solidFill>
            <a:srgbClr val="FF757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NTCP</a:t>
            </a:r>
          </a:p>
        </p:txBody>
      </p:sp>
      <p:sp>
        <p:nvSpPr>
          <p:cNvPr id="175146" name="Rectangle 42"/>
          <p:cNvSpPr>
            <a:spLocks noChangeArrowheads="1"/>
          </p:cNvSpPr>
          <p:nvPr/>
        </p:nvSpPr>
        <p:spPr bwMode="auto">
          <a:xfrm>
            <a:off x="5457825" y="4102100"/>
            <a:ext cx="1079500" cy="504825"/>
          </a:xfrm>
          <a:prstGeom prst="rect">
            <a:avLst/>
          </a:prstGeom>
          <a:solidFill>
            <a:srgbClr val="FFDE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5564188" y="4103688"/>
            <a:ext cx="936625" cy="431800"/>
          </a:xfrm>
          <a:prstGeom prst="rect">
            <a:avLst/>
          </a:prstGeom>
          <a:solidFill>
            <a:srgbClr val="AD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Glicina</a:t>
            </a:r>
          </a:p>
          <a:p>
            <a:pPr algn="ctr"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Taurina</a:t>
            </a:r>
          </a:p>
        </p:txBody>
      </p:sp>
      <p:sp>
        <p:nvSpPr>
          <p:cNvPr id="175148" name="Text Box 44"/>
          <p:cNvSpPr txBox="1">
            <a:spLocks noChangeArrowheads="1"/>
          </p:cNvSpPr>
          <p:nvPr/>
        </p:nvSpPr>
        <p:spPr bwMode="auto">
          <a:xfrm>
            <a:off x="327025" y="217488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5149" name="Rectangle 45"/>
          <p:cNvSpPr>
            <a:spLocks noChangeArrowheads="1"/>
          </p:cNvSpPr>
          <p:nvPr/>
        </p:nvSpPr>
        <p:spPr bwMode="auto">
          <a:xfrm>
            <a:off x="320675" y="947738"/>
            <a:ext cx="174148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NTCP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2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taurocolato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50" name="Rectangle 46"/>
          <p:cNvSpPr>
            <a:spLocks noChangeArrowheads="1"/>
          </p:cNvSpPr>
          <p:nvPr/>
        </p:nvSpPr>
        <p:spPr bwMode="auto">
          <a:xfrm>
            <a:off x="209550" y="2524125"/>
            <a:ext cx="15160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solidFill>
                  <a:srgbClr val="C89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OATP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péptido </a:t>
            </a:r>
          </a:p>
          <a:p>
            <a:pPr algn="ctr"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 </a:t>
            </a:r>
          </a:p>
          <a:p>
            <a:pPr algn="ctr" eaLnBrk="1" hangingPunct="1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aniones orgánicos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51" name="Text Box 47"/>
          <p:cNvSpPr txBox="1">
            <a:spLocks noChangeArrowheads="1"/>
          </p:cNvSpPr>
          <p:nvPr/>
        </p:nvSpPr>
        <p:spPr bwMode="auto">
          <a:xfrm>
            <a:off x="5611813" y="3525838"/>
            <a:ext cx="942975" cy="307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B. apical</a:t>
            </a:r>
          </a:p>
        </p:txBody>
      </p:sp>
      <p:sp>
        <p:nvSpPr>
          <p:cNvPr id="7785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7343775" y="312738"/>
            <a:ext cx="1444625" cy="52387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2. Ciclo SB</a:t>
            </a:r>
          </a:p>
          <a:p>
            <a:pPr eaLnBrk="1" hangingPunct="1">
              <a:defRPr/>
            </a:pPr>
            <a:r>
              <a:rPr lang="es-ES" sz="1400" dirty="0" smtClean="0"/>
              <a:t>C. </a:t>
            </a:r>
            <a:r>
              <a:rPr lang="es-ES" sz="1400" dirty="0" err="1" smtClean="0"/>
              <a:t>enterohep</a:t>
            </a:r>
            <a:r>
              <a:rPr lang="es-ES" sz="1400" dirty="0" smtClean="0"/>
              <a:t>.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09" name="Text Box 11"/>
          <p:cNvSpPr txBox="1">
            <a:spLocks noChangeArrowheads="1"/>
          </p:cNvSpPr>
          <p:nvPr/>
        </p:nvSpPr>
        <p:spPr bwMode="auto">
          <a:xfrm>
            <a:off x="4554538" y="527050"/>
            <a:ext cx="1504950" cy="40005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Hepatocito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751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75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75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3" grpId="0" animBg="1"/>
      <p:bldP spid="175125" grpId="0" animBg="1"/>
      <p:bldP spid="175127" grpId="0" animBg="1"/>
      <p:bldP spid="175132" grpId="0"/>
      <p:bldP spid="175133" grpId="0" animBg="1"/>
      <p:bldP spid="175141" grpId="0" animBg="1"/>
      <p:bldP spid="175144" grpId="0" animBg="1"/>
      <p:bldP spid="175145" grpId="0" animBg="1"/>
      <p:bldP spid="175111" grpId="0" animBg="1"/>
      <p:bldP spid="175149" grpId="0"/>
      <p:bldP spid="17515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1492250" y="2047875"/>
            <a:ext cx="525463" cy="400050"/>
          </a:xfrm>
          <a:prstGeom prst="rect">
            <a:avLst/>
          </a:prstGeom>
          <a:solidFill>
            <a:srgbClr val="79FF79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1492250" y="2551113"/>
            <a:ext cx="525463" cy="400050"/>
          </a:xfrm>
          <a:prstGeom prst="rect">
            <a:avLst/>
          </a:prstGeom>
          <a:solidFill>
            <a:srgbClr val="79FF79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1492250" y="3608388"/>
            <a:ext cx="525463" cy="400050"/>
          </a:xfrm>
          <a:prstGeom prst="rect">
            <a:avLst/>
          </a:prstGeom>
          <a:solidFill>
            <a:srgbClr val="79FF79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223241" name="Text Box 9"/>
          <p:cNvSpPr txBox="1">
            <a:spLocks noChangeArrowheads="1"/>
          </p:cNvSpPr>
          <p:nvPr/>
        </p:nvSpPr>
        <p:spPr bwMode="auto">
          <a:xfrm>
            <a:off x="2686050" y="2054225"/>
            <a:ext cx="4062413" cy="369888"/>
          </a:xfrm>
          <a:prstGeom prst="rect">
            <a:avLst/>
          </a:prstGeom>
          <a:solidFill>
            <a:srgbClr val="A6D86E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Canalículo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transporte activo por BSEP</a:t>
            </a:r>
          </a:p>
        </p:txBody>
      </p:sp>
      <p:sp>
        <p:nvSpPr>
          <p:cNvPr id="223242" name="Text Box 10"/>
          <p:cNvSpPr txBox="1">
            <a:spLocks noChangeArrowheads="1"/>
          </p:cNvSpPr>
          <p:nvPr/>
        </p:nvSpPr>
        <p:spPr bwMode="auto">
          <a:xfrm>
            <a:off x="2676525" y="2636838"/>
            <a:ext cx="5403850" cy="368300"/>
          </a:xfrm>
          <a:prstGeom prst="rect">
            <a:avLst/>
          </a:prstGeom>
          <a:solidFill>
            <a:srgbClr val="EEB500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Íleon borde apical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 por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asbt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3243" name="Text Box 11"/>
          <p:cNvSpPr txBox="1">
            <a:spLocks noChangeArrowheads="1"/>
          </p:cNvSpPr>
          <p:nvPr/>
        </p:nvSpPr>
        <p:spPr bwMode="auto">
          <a:xfrm>
            <a:off x="2657475" y="3644900"/>
            <a:ext cx="3400425" cy="369888"/>
          </a:xfrm>
          <a:prstGeom prst="rect">
            <a:avLst/>
          </a:prstGeom>
          <a:solidFill>
            <a:srgbClr val="FF9D5B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Hepatocito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NTCP</a:t>
            </a:r>
          </a:p>
        </p:txBody>
      </p:sp>
      <p:sp>
        <p:nvSpPr>
          <p:cNvPr id="223244" name="Line 12"/>
          <p:cNvSpPr>
            <a:spLocks noChangeShapeType="1"/>
          </p:cNvSpPr>
          <p:nvPr/>
        </p:nvSpPr>
        <p:spPr bwMode="auto">
          <a:xfrm>
            <a:off x="2230438" y="2263775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3245" name="Line 13"/>
          <p:cNvSpPr>
            <a:spLocks noChangeShapeType="1"/>
          </p:cNvSpPr>
          <p:nvPr/>
        </p:nvSpPr>
        <p:spPr bwMode="auto">
          <a:xfrm>
            <a:off x="2230438" y="2767013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3246" name="Line 14"/>
          <p:cNvSpPr>
            <a:spLocks noChangeShapeType="1"/>
          </p:cNvSpPr>
          <p:nvPr/>
        </p:nvSpPr>
        <p:spPr bwMode="auto">
          <a:xfrm>
            <a:off x="2230438" y="3830638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859" name="Text Box 15"/>
          <p:cNvSpPr txBox="1">
            <a:spLocks noChangeArrowheads="1"/>
          </p:cNvSpPr>
          <p:nvPr/>
        </p:nvSpPr>
        <p:spPr bwMode="auto">
          <a:xfrm>
            <a:off x="1519238" y="1193800"/>
            <a:ext cx="3359150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Transportes activos de SB</a:t>
            </a:r>
          </a:p>
        </p:txBody>
      </p:sp>
      <p:sp>
        <p:nvSpPr>
          <p:cNvPr id="223249" name="Text Box 17"/>
          <p:cNvSpPr txBox="1">
            <a:spLocks noChangeArrowheads="1"/>
          </p:cNvSpPr>
          <p:nvPr/>
        </p:nvSpPr>
        <p:spPr bwMode="auto">
          <a:xfrm>
            <a:off x="617538" y="4610100"/>
            <a:ext cx="3257550" cy="522288"/>
          </a:xfrm>
          <a:prstGeom prst="rect">
            <a:avLst/>
          </a:prstGeom>
          <a:solidFill>
            <a:srgbClr val="D0EBB3"/>
          </a:solidFill>
          <a:ln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BSEP = bomba exportadora de SB 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(hepatocito canalículo)</a:t>
            </a:r>
          </a:p>
        </p:txBody>
      </p:sp>
      <p:sp>
        <p:nvSpPr>
          <p:cNvPr id="223250" name="Text Box 18"/>
          <p:cNvSpPr txBox="1">
            <a:spLocks noChangeArrowheads="1"/>
          </p:cNvSpPr>
          <p:nvPr/>
        </p:nvSpPr>
        <p:spPr bwMode="auto">
          <a:xfrm>
            <a:off x="611188" y="5219700"/>
            <a:ext cx="3278187" cy="522288"/>
          </a:xfrm>
          <a:prstGeom prst="rect">
            <a:avLst/>
          </a:prstGeom>
          <a:solidFill>
            <a:srgbClr val="EEB500"/>
          </a:solidFill>
          <a:ln>
            <a:solidFill>
              <a:srgbClr val="996633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asbt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transportador apical de SB 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dependiente de sodio (íleon)</a:t>
            </a:r>
          </a:p>
        </p:txBody>
      </p:sp>
      <p:sp>
        <p:nvSpPr>
          <p:cNvPr id="223251" name="Text Box 19"/>
          <p:cNvSpPr txBox="1">
            <a:spLocks noChangeArrowheads="1"/>
          </p:cNvSpPr>
          <p:nvPr/>
        </p:nvSpPr>
        <p:spPr bwMode="auto">
          <a:xfrm>
            <a:off x="4756150" y="5203825"/>
            <a:ext cx="3535363" cy="738188"/>
          </a:xfrm>
          <a:prstGeom prst="rect">
            <a:avLst/>
          </a:prstGeom>
          <a:solidFill>
            <a:srgbClr val="FFAD75"/>
          </a:solidFill>
          <a:ln>
            <a:solidFill>
              <a:srgbClr val="CC0000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NTCP =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taurocolato</a:t>
            </a: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(hepatocito borde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laterobasal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23252" name="Text Box 20"/>
          <p:cNvSpPr txBox="1">
            <a:spLocks noChangeArrowheads="1"/>
          </p:cNvSpPr>
          <p:nvPr/>
        </p:nvSpPr>
        <p:spPr bwMode="auto">
          <a:xfrm>
            <a:off x="1503363" y="3111500"/>
            <a:ext cx="525462" cy="400050"/>
          </a:xfrm>
          <a:prstGeom prst="rect">
            <a:avLst/>
          </a:prstGeom>
          <a:solidFill>
            <a:srgbClr val="79FF79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223253" name="Text Box 21"/>
          <p:cNvSpPr txBox="1">
            <a:spLocks noChangeArrowheads="1"/>
          </p:cNvSpPr>
          <p:nvPr/>
        </p:nvSpPr>
        <p:spPr bwMode="auto">
          <a:xfrm>
            <a:off x="2686050" y="3141663"/>
            <a:ext cx="3100388" cy="368300"/>
          </a:xfrm>
          <a:prstGeom prst="rect">
            <a:avLst/>
          </a:prstGeom>
          <a:solidFill>
            <a:srgbClr val="FFD757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Íleon borde basal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OST</a:t>
            </a:r>
          </a:p>
        </p:txBody>
      </p:sp>
      <p:sp>
        <p:nvSpPr>
          <p:cNvPr id="223254" name="Line 22"/>
          <p:cNvSpPr>
            <a:spLocks noChangeShapeType="1"/>
          </p:cNvSpPr>
          <p:nvPr/>
        </p:nvSpPr>
        <p:spPr bwMode="auto">
          <a:xfrm>
            <a:off x="2235200" y="3343275"/>
            <a:ext cx="3603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3255" name="Text Box 23"/>
          <p:cNvSpPr txBox="1">
            <a:spLocks noChangeArrowheads="1"/>
          </p:cNvSpPr>
          <p:nvPr/>
        </p:nvSpPr>
        <p:spPr bwMode="auto">
          <a:xfrm>
            <a:off x="4727575" y="4564063"/>
            <a:ext cx="3590925" cy="522287"/>
          </a:xfrm>
          <a:prstGeom prst="rect">
            <a:avLst/>
          </a:prstGeom>
          <a:solidFill>
            <a:srgbClr val="FFDF79"/>
          </a:solidFill>
          <a:ln>
            <a:solidFill>
              <a:srgbClr val="996633"/>
            </a:solidFill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OST = transportador solutos orgánicos</a:t>
            </a:r>
          </a:p>
          <a:p>
            <a:pPr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(íleon m. basal)   </a:t>
            </a: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376238" y="4603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886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235825" y="460375"/>
            <a:ext cx="1404938" cy="52387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2. Ciclo SB</a:t>
            </a:r>
          </a:p>
          <a:p>
            <a:pPr algn="ctr" eaLnBrk="1" hangingPunct="1">
              <a:defRPr/>
            </a:pPr>
            <a:r>
              <a:rPr lang="es-ES" sz="1400" dirty="0" smtClean="0"/>
              <a:t>C. </a:t>
            </a:r>
            <a:r>
              <a:rPr lang="es-ES" sz="1400" dirty="0" err="1" smtClean="0"/>
              <a:t>enterohep</a:t>
            </a:r>
            <a:r>
              <a:rPr lang="es-ES" sz="1400" dirty="0" smtClean="0"/>
              <a:t>.</a:t>
            </a:r>
            <a:endParaRPr lang="es-ES" sz="1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2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22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2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8" grpId="0" animBg="1"/>
      <p:bldP spid="223239" grpId="0" animBg="1"/>
      <p:bldP spid="223240" grpId="0" animBg="1"/>
      <p:bldP spid="223241" grpId="0" animBg="1"/>
      <p:bldP spid="223242" grpId="0" animBg="1"/>
      <p:bldP spid="223243" grpId="0" animBg="1"/>
      <p:bldP spid="223249" grpId="0" animBg="1"/>
      <p:bldP spid="223250" grpId="0" animBg="1"/>
      <p:bldP spid="223251" grpId="0" animBg="1"/>
      <p:bldP spid="223252" grpId="0" animBg="1"/>
      <p:bldP spid="223253" grpId="0" animBg="1"/>
      <p:bldP spid="22325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5129213" y="2159000"/>
            <a:ext cx="3476625" cy="7080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c/SB se usa unas 20 veces </a:t>
            </a:r>
          </a:p>
          <a:p>
            <a:pPr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Recircula 6-8/día 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11188" y="836613"/>
            <a:ext cx="13779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827088" y="1504950"/>
            <a:ext cx="4084637" cy="4400550"/>
          </a:xfrm>
          <a:prstGeom prst="rect">
            <a:avLst/>
          </a:prstGeom>
          <a:solidFill>
            <a:srgbClr val="C7E9C3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1. </a:t>
            </a:r>
            <a:r>
              <a:rPr lang="es-ES_tradnl" sz="2000">
                <a:latin typeface="Comic Sans MS" panose="030F0702030302020204" pitchFamily="66" charset="0"/>
              </a:rPr>
              <a:t>Síntesis 0.2</a:t>
            </a:r>
            <a:r>
              <a:rPr lang="es-ES_tradnl" sz="2000" b="0">
                <a:latin typeface="Comic Sans MS" panose="030F0702030302020204" pitchFamily="66" charset="0"/>
              </a:rPr>
              <a:t> </a:t>
            </a:r>
            <a:r>
              <a:rPr lang="es-ES_tradnl" sz="2000">
                <a:latin typeface="Comic Sans MS" panose="030F0702030302020204" pitchFamily="66" charset="0"/>
              </a:rPr>
              <a:t>g/d,</a:t>
            </a:r>
            <a:r>
              <a:rPr lang="es-ES_tradnl" sz="2000" b="0">
                <a:latin typeface="Comic Sans MS" panose="030F0702030302020204" pitchFamily="66" charset="0"/>
              </a:rPr>
              <a:t>  conjugación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    Hígado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2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2. Secreción bilis 15-30g/d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    Duodeno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2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3. </a:t>
            </a:r>
            <a:r>
              <a:rPr lang="es-ES_tradnl" sz="2000">
                <a:latin typeface="Comic Sans MS" panose="030F0702030302020204" pitchFamily="66" charset="0"/>
              </a:rPr>
              <a:t>Reabsorción 95%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   Íleon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2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4. Desconjugación-reducción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    Colon bacterias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2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5. </a:t>
            </a:r>
            <a:r>
              <a:rPr lang="es-ES_tradnl" sz="2000">
                <a:latin typeface="Comic Sans MS" panose="030F0702030302020204" pitchFamily="66" charset="0"/>
              </a:rPr>
              <a:t>Excreción 0.2 g/d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   </a:t>
            </a:r>
            <a:r>
              <a:rPr lang="es-ES_tradnl" sz="2000" b="0">
                <a:latin typeface="Comic Sans MS" panose="030F0702030302020204" pitchFamily="66" charset="0"/>
              </a:rPr>
              <a:t>Heces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7300913" y="984250"/>
            <a:ext cx="1304925" cy="33813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2. Ciclo SB</a:t>
            </a:r>
          </a:p>
        </p:txBody>
      </p:sp>
      <p:sp>
        <p:nvSpPr>
          <p:cNvPr id="78854" name="Rectangle 20"/>
          <p:cNvSpPr>
            <a:spLocks noChangeArrowheads="1"/>
          </p:cNvSpPr>
          <p:nvPr/>
        </p:nvSpPr>
        <p:spPr bwMode="auto">
          <a:xfrm>
            <a:off x="6013450" y="498475"/>
            <a:ext cx="2592388" cy="338138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III. SALES BILIARES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5129213" y="3521075"/>
            <a:ext cx="2998787" cy="1200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Sólo se sintetiza lo </a:t>
            </a:r>
          </a:p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se excreta</a:t>
            </a:r>
          </a:p>
          <a:p>
            <a:pPr algn="ctr"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 g/día</a:t>
            </a:r>
          </a:p>
        </p:txBody>
      </p:sp>
      <p:sp>
        <p:nvSpPr>
          <p:cNvPr id="7988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01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5" grpId="0" animBg="1"/>
      <p:bldP spid="28689" grpId="0" animBg="1"/>
      <p:bldP spid="28693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3460750" y="2162175"/>
            <a:ext cx="3481388" cy="1570038"/>
          </a:xfrm>
          <a:prstGeom prst="rect">
            <a:avLst/>
          </a:prstGeom>
          <a:solidFill>
            <a:srgbClr val="FF9F9F"/>
          </a:solidFill>
          <a:ln w="28575">
            <a:solidFill>
              <a:srgbClr val="FF505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Síntesis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  <a:buFontTx/>
              <a:buNone/>
            </a:pPr>
            <a:r>
              <a:rPr lang="es-ES_tradnl" sz="1200" b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Conjugación Ac. Biliares 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  <a:buFontTx/>
              <a:buNone/>
            </a:pPr>
            <a:r>
              <a:rPr lang="es-ES_tradnl" sz="1800" b="0">
                <a:latin typeface="Comic Sans MS" panose="030F0702030302020204" pitchFamily="66" charset="0"/>
              </a:rPr>
              <a:t>     primarios y secundarios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</a:pPr>
            <a:endParaRPr lang="es-ES_tradnl" sz="12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FF0000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Formación de Sales biliares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3460750" y="4098925"/>
            <a:ext cx="4191000" cy="646113"/>
          </a:xfrm>
          <a:prstGeom prst="rect">
            <a:avLst/>
          </a:prstGeom>
          <a:solidFill>
            <a:srgbClr val="B2DE82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Sales biliares primarias abundantes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Sales biliares secundarias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419475" y="5119688"/>
            <a:ext cx="3159125" cy="369887"/>
          </a:xfrm>
          <a:prstGeom prst="rect">
            <a:avLst/>
          </a:prstGeom>
          <a:solidFill>
            <a:srgbClr val="EEB500"/>
          </a:solidFill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50021"/>
              </a:buClr>
              <a:buSzPct val="150000"/>
            </a:pPr>
            <a:r>
              <a:rPr lang="es-ES_tradnl" sz="1800" b="0">
                <a:latin typeface="Comic Sans MS" panose="030F0702030302020204" pitchFamily="66" charset="0"/>
              </a:rPr>
              <a:t> Sales biliares secundarias</a:t>
            </a: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2863850" y="4391025"/>
            <a:ext cx="50323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1306513" y="1166813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668463" y="2155825"/>
            <a:ext cx="17081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HÍGADO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979613" y="4098925"/>
            <a:ext cx="12477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835150" y="5065713"/>
            <a:ext cx="13747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28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7227888" y="1052513"/>
            <a:ext cx="1304925" cy="33813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2. Ciclo SB</a:t>
            </a: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6013450" y="642938"/>
            <a:ext cx="2519363" cy="338137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III. SALES BILIARES</a:t>
            </a:r>
          </a:p>
        </p:txBody>
      </p:sp>
      <p:sp>
        <p:nvSpPr>
          <p:cNvPr id="8090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nimBg="1"/>
      <p:bldP spid="27659" grpId="0" animBg="1"/>
      <p:bldP spid="27660" grpId="0" animBg="1"/>
      <p:bldP spid="2" grpId="0"/>
      <p:bldP spid="14" grpId="0"/>
      <p:bldP spid="1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5" descr="img2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8" t="10155" r="33920"/>
          <a:stretch>
            <a:fillRect/>
          </a:stretch>
        </p:blipFill>
        <p:spPr>
          <a:xfrm>
            <a:off x="2268538" y="896938"/>
            <a:ext cx="2016125" cy="570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969000" y="2420938"/>
            <a:ext cx="2808288" cy="3119437"/>
          </a:xfrm>
          <a:prstGeom prst="rect">
            <a:avLst/>
          </a:prstGeom>
          <a:solidFill>
            <a:srgbClr val="D0EBB3"/>
          </a:solidFill>
          <a:ln w="9525">
            <a:solidFill>
              <a:srgbClr val="33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Ácidos biliares como</a:t>
            </a:r>
          </a:p>
          <a:p>
            <a:pPr eaLnBrk="1" hangingPunct="1">
              <a:defRPr/>
            </a:pPr>
            <a:r>
              <a:rPr lang="es-MX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hormonas esteroideas</a:t>
            </a:r>
          </a:p>
          <a:p>
            <a:pPr eaLnBrk="1" hangingPunct="1">
              <a:defRPr/>
            </a:pPr>
            <a:endParaRPr lang="es-MX" sz="1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MX" sz="1400" b="0" dirty="0"/>
              <a:t>Actúan sobre receptores nucleares como factores de transcripción</a:t>
            </a:r>
          </a:p>
          <a:p>
            <a:pPr eaLnBrk="1" hangingPunct="1">
              <a:defRPr/>
            </a:pPr>
            <a:endParaRPr lang="es-MX" sz="1400" b="0" dirty="0"/>
          </a:p>
          <a:p>
            <a:pPr eaLnBrk="1" hangingPunct="1">
              <a:defRPr/>
            </a:pPr>
            <a:r>
              <a:rPr lang="es-MX" sz="1400" dirty="0"/>
              <a:t>* </a:t>
            </a:r>
            <a:r>
              <a:rPr lang="es-MX" sz="1600" dirty="0"/>
              <a:t>SB </a:t>
            </a:r>
            <a:r>
              <a:rPr lang="es-MX" sz="1600" dirty="0">
                <a:solidFill>
                  <a:srgbClr val="FF0000"/>
                </a:solidFill>
              </a:rPr>
              <a:t>inhiben síntesis </a:t>
            </a:r>
            <a:r>
              <a:rPr lang="es-MX" sz="1600" dirty="0"/>
              <a:t>de  </a:t>
            </a:r>
          </a:p>
          <a:p>
            <a:pPr eaLnBrk="1" hangingPunct="1">
              <a:defRPr/>
            </a:pPr>
            <a:r>
              <a:rPr lang="es-MX" sz="1600" dirty="0"/>
              <a:t>  nuevas SB en hígado</a:t>
            </a:r>
          </a:p>
          <a:p>
            <a:pPr eaLnBrk="1" hangingPunct="1">
              <a:defRPr/>
            </a:pPr>
            <a:r>
              <a:rPr lang="es-MX" sz="1400" dirty="0"/>
              <a:t> </a:t>
            </a:r>
          </a:p>
          <a:p>
            <a:pPr eaLnBrk="1" hangingPunct="1">
              <a:defRPr/>
            </a:pPr>
            <a:r>
              <a:rPr lang="es-MX" sz="1400" dirty="0"/>
              <a:t>* </a:t>
            </a:r>
            <a:r>
              <a:rPr lang="es-MX" sz="1600" dirty="0"/>
              <a:t>SB</a:t>
            </a:r>
            <a:r>
              <a:rPr lang="es-MX" sz="1400" dirty="0"/>
              <a:t> </a:t>
            </a:r>
            <a:r>
              <a:rPr lang="es-MX" sz="1600" dirty="0">
                <a:solidFill>
                  <a:srgbClr val="0000FF"/>
                </a:solidFill>
              </a:rPr>
              <a:t>promueven síntesis</a:t>
            </a:r>
            <a:r>
              <a:rPr lang="es-MX" sz="1600" dirty="0"/>
              <a:t>    </a:t>
            </a:r>
          </a:p>
          <a:p>
            <a:pPr eaLnBrk="1" hangingPunct="1">
              <a:defRPr/>
            </a:pPr>
            <a:r>
              <a:rPr lang="es-MX" sz="1600" dirty="0"/>
              <a:t>  de transportador en  </a:t>
            </a:r>
          </a:p>
          <a:p>
            <a:pPr eaLnBrk="1" hangingPunct="1">
              <a:defRPr/>
            </a:pPr>
            <a:r>
              <a:rPr lang="es-MX" sz="1600" dirty="0"/>
              <a:t>  íleon   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185863" y="1412875"/>
            <a:ext cx="10810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01613" y="1741488"/>
            <a:ext cx="1439862" cy="1069975"/>
          </a:xfrm>
          <a:prstGeom prst="rect">
            <a:avLst/>
          </a:prstGeom>
          <a:solidFill>
            <a:srgbClr val="FDCF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</a:t>
            </a:r>
            <a:r>
              <a:rPr lang="es-MX" sz="1600" dirty="0"/>
              <a:t> la </a:t>
            </a:r>
          </a:p>
          <a:p>
            <a:pPr eaLnBrk="1" hangingPunct="1">
              <a:defRPr/>
            </a:pPr>
            <a:r>
              <a:rPr lang="es-MX" sz="1600" dirty="0"/>
              <a:t>transcripción Enzima de </a:t>
            </a:r>
          </a:p>
          <a:p>
            <a:pPr eaLnBrk="1" hangingPunct="1">
              <a:defRPr/>
            </a:pPr>
            <a:r>
              <a:rPr lang="es-MX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1185863" y="4221163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184150" y="4402138"/>
            <a:ext cx="1787525" cy="1079500"/>
          </a:xfrm>
          <a:prstGeom prst="rect">
            <a:avLst/>
          </a:prstGeom>
          <a:solidFill>
            <a:srgbClr val="B1D5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</a:t>
            </a:r>
            <a:r>
              <a:rPr lang="es-MX" sz="1600" dirty="0"/>
              <a:t> la </a:t>
            </a:r>
          </a:p>
          <a:p>
            <a:pPr eaLnBrk="1" hangingPunct="1">
              <a:defRPr/>
            </a:pPr>
            <a:r>
              <a:rPr lang="es-MX" sz="1600" dirty="0"/>
              <a:t>transcripción </a:t>
            </a:r>
          </a:p>
          <a:p>
            <a:pPr eaLnBrk="1" hangingPunct="1">
              <a:defRPr/>
            </a:pPr>
            <a:r>
              <a:rPr lang="es-MX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Cotransportador</a:t>
            </a:r>
            <a:endParaRPr lang="es-MX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s-MX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 </a:t>
            </a:r>
            <a:r>
              <a:rPr lang="es-MX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MX" sz="16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96850" y="3505200"/>
            <a:ext cx="1381125" cy="769938"/>
          </a:xfrm>
          <a:prstGeom prst="rect">
            <a:avLst/>
          </a:prstGeom>
          <a:solidFill>
            <a:srgbClr val="9BC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ÍLEON</a:t>
            </a:r>
          </a:p>
          <a:p>
            <a:pPr algn="ctr" eaLnBrk="1" hangingPunct="1">
              <a:defRPr/>
            </a:pPr>
            <a:r>
              <a:rPr lang="es-MX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</a:t>
            </a: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2268538" y="4292600"/>
            <a:ext cx="14287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7051675" y="511175"/>
            <a:ext cx="1431925" cy="6778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/>
              <a:t>2. </a:t>
            </a:r>
            <a:r>
              <a:rPr lang="es-ES" dirty="0"/>
              <a:t>Ciclo SB</a:t>
            </a:r>
          </a:p>
          <a:p>
            <a:pPr algn="ctr" eaLnBrk="1" hangingPunct="1">
              <a:defRPr/>
            </a:pPr>
            <a:r>
              <a:rPr lang="es-ES" sz="2000" b="0" dirty="0"/>
              <a:t>Regulación</a:t>
            </a:r>
          </a:p>
        </p:txBody>
      </p:sp>
      <p:sp>
        <p:nvSpPr>
          <p:cNvPr id="29725" name="Oval 29"/>
          <p:cNvSpPr>
            <a:spLocks noChangeArrowheads="1"/>
          </p:cNvSpPr>
          <p:nvPr/>
        </p:nvSpPr>
        <p:spPr bwMode="auto">
          <a:xfrm>
            <a:off x="4356100" y="2276475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4524375" y="1411288"/>
            <a:ext cx="18716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Síntesis SB por disminuir síntesis enzima limitante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4500563" y="4365625"/>
            <a:ext cx="136683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4211638" y="5013325"/>
            <a:ext cx="5762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4427538" y="3954463"/>
            <a:ext cx="158432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Reciclaje de </a:t>
            </a:r>
          </a:p>
          <a:p>
            <a:pPr eaLnBrk="1" hangingPunct="1">
              <a:defRPr/>
            </a:pPr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SB existentes </a:t>
            </a:r>
          </a:p>
          <a:p>
            <a:pPr eaLnBrk="1" hangingPunct="1">
              <a:defRPr/>
            </a:pPr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 aumentar síntesis transportador</a:t>
            </a:r>
          </a:p>
          <a:p>
            <a:pPr eaLnBrk="1" hangingPunct="1">
              <a:defRPr/>
            </a:pPr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apical</a:t>
            </a: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3276600" y="24923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2339975" y="1052513"/>
            <a:ext cx="7921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2371725" y="1125538"/>
            <a:ext cx="490538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3203575" y="1052513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3132138" y="11255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2944813" y="1163638"/>
            <a:ext cx="12668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OHasa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 flipH="1">
            <a:off x="2987675" y="1216025"/>
            <a:ext cx="0" cy="279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9" name="Rectangle 43"/>
          <p:cNvSpPr>
            <a:spLocks noChangeArrowheads="1"/>
          </p:cNvSpPr>
          <p:nvPr/>
        </p:nvSpPr>
        <p:spPr bwMode="auto">
          <a:xfrm>
            <a:off x="3059113" y="5876925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40" name="Text Box 44"/>
          <p:cNvSpPr txBox="1">
            <a:spLocks noChangeArrowheads="1"/>
          </p:cNvSpPr>
          <p:nvPr/>
        </p:nvSpPr>
        <p:spPr bwMode="auto">
          <a:xfrm>
            <a:off x="2660650" y="5942013"/>
            <a:ext cx="1590675" cy="338137"/>
          </a:xfrm>
          <a:prstGeom prst="rect">
            <a:avLst/>
          </a:prstGeom>
          <a:solidFill>
            <a:srgbClr val="8FE2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/>
              <a:t>ENTEROCITO</a:t>
            </a:r>
          </a:p>
        </p:txBody>
      </p:sp>
      <p:sp>
        <p:nvSpPr>
          <p:cNvPr id="29742" name="AutoShape 46"/>
          <p:cNvSpPr>
            <a:spLocks noChangeArrowheads="1"/>
          </p:cNvSpPr>
          <p:nvPr/>
        </p:nvSpPr>
        <p:spPr bwMode="auto">
          <a:xfrm>
            <a:off x="4308475" y="1444625"/>
            <a:ext cx="192088" cy="760413"/>
          </a:xfrm>
          <a:prstGeom prst="downArrow">
            <a:avLst>
              <a:gd name="adj1" fmla="val 50000"/>
              <a:gd name="adj2" fmla="val 14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44" name="AutoShape 48"/>
          <p:cNvSpPr>
            <a:spLocks noChangeArrowheads="1"/>
          </p:cNvSpPr>
          <p:nvPr/>
        </p:nvSpPr>
        <p:spPr bwMode="auto">
          <a:xfrm flipV="1">
            <a:off x="4192588" y="4044950"/>
            <a:ext cx="198437" cy="1073150"/>
          </a:xfrm>
          <a:prstGeom prst="downArrow">
            <a:avLst>
              <a:gd name="adj1" fmla="val 50000"/>
              <a:gd name="adj2" fmla="val 150184"/>
            </a:avLst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5972175" y="512763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194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2338386" y="962026"/>
            <a:ext cx="1801813" cy="1746249"/>
          </a:xfrm>
          <a:prstGeom prst="rect">
            <a:avLst/>
          </a:pr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9F9F">
                <a:alpha val="60000"/>
              </a:srgbClr>
            </a:glow>
          </a:effectLst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8" name="Text Box 42"/>
          <p:cNvSpPr txBox="1">
            <a:spLocks noChangeArrowheads="1"/>
          </p:cNvSpPr>
          <p:nvPr/>
        </p:nvSpPr>
        <p:spPr bwMode="auto">
          <a:xfrm>
            <a:off x="2576513" y="2625725"/>
            <a:ext cx="1581150" cy="338138"/>
          </a:xfrm>
          <a:prstGeom prst="rect">
            <a:avLst/>
          </a:prstGeom>
          <a:solidFill>
            <a:srgbClr val="FF818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/>
              <a:t>HEPATOCITO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00025" y="862013"/>
            <a:ext cx="1490663" cy="769937"/>
          </a:xfrm>
          <a:prstGeom prst="rect">
            <a:avLst/>
          </a:prstGeom>
          <a:solidFill>
            <a:srgbClr val="FFC1C1"/>
          </a:solidFill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CC33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HÍGADO</a:t>
            </a:r>
          </a:p>
          <a:p>
            <a:pPr algn="ctr" eaLnBrk="1" hangingPunct="1">
              <a:defRPr/>
            </a:pPr>
            <a:r>
              <a:rPr lang="es-MX" sz="20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Síntesis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0" grpId="0" animBg="1"/>
      <p:bldP spid="29711" grpId="0" animBg="1"/>
      <p:bldP spid="29713" grpId="0" animBg="1"/>
      <p:bldP spid="29714" grpId="0" animBg="1"/>
      <p:bldP spid="29709" grpId="0" animBg="1"/>
      <p:bldP spid="29723" grpId="0"/>
      <p:bldP spid="29726" grpId="0"/>
      <p:bldP spid="29742" grpId="0" animBg="1"/>
      <p:bldP spid="29744" grpId="0" animBg="1"/>
      <p:bldP spid="29708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5" descr="img3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4"/>
          <a:stretch>
            <a:fillRect/>
          </a:stretch>
        </p:blipFill>
        <p:spPr>
          <a:xfrm>
            <a:off x="827088" y="1412875"/>
            <a:ext cx="4268787" cy="3960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23" name="Rectangle 6"/>
          <p:cNvSpPr>
            <a:spLocks noChangeArrowheads="1"/>
          </p:cNvSpPr>
          <p:nvPr/>
        </p:nvSpPr>
        <p:spPr bwMode="auto">
          <a:xfrm>
            <a:off x="5988050" y="531813"/>
            <a:ext cx="2489200" cy="338137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600"/>
              <a:t>III. SALES BILIARES</a:t>
            </a:r>
          </a:p>
        </p:txBody>
      </p:sp>
      <p:sp>
        <p:nvSpPr>
          <p:cNvPr id="81924" name="Text Box 7"/>
          <p:cNvSpPr txBox="1">
            <a:spLocks noChangeArrowheads="1"/>
          </p:cNvSpPr>
          <p:nvPr/>
        </p:nvSpPr>
        <p:spPr bwMode="auto">
          <a:xfrm>
            <a:off x="6643688" y="981075"/>
            <a:ext cx="1833562" cy="708025"/>
          </a:xfrm>
          <a:prstGeom prst="rect">
            <a:avLst/>
          </a:prstGeom>
          <a:solidFill>
            <a:srgbClr val="CBE2EB"/>
          </a:solidFill>
          <a:ln w="28575">
            <a:solidFill>
              <a:srgbClr val="67BBC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Defectos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Función Biliar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5508625" y="4581525"/>
            <a:ext cx="3286125" cy="14112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 pierde grasa,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pero NO MÁS del 50%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2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Los TG se pueden absorber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muy LENTO sin micelas!!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6986588" y="3836988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5551" name="Freeform 15"/>
          <p:cNvSpPr>
            <a:spLocks/>
          </p:cNvSpPr>
          <p:nvPr/>
        </p:nvSpPr>
        <p:spPr bwMode="auto">
          <a:xfrm>
            <a:off x="2124075" y="3284538"/>
            <a:ext cx="4824413" cy="3157537"/>
          </a:xfrm>
          <a:custGeom>
            <a:avLst/>
            <a:gdLst>
              <a:gd name="T0" fmla="*/ 0 w 3039"/>
              <a:gd name="T1" fmla="*/ 1142 h 1989"/>
              <a:gd name="T2" fmla="*/ 680 w 3039"/>
              <a:gd name="T3" fmla="*/ 1913 h 1989"/>
              <a:gd name="T4" fmla="*/ 1724 w 3039"/>
              <a:gd name="T5" fmla="*/ 1596 h 1989"/>
              <a:gd name="T6" fmla="*/ 2359 w 3039"/>
              <a:gd name="T7" fmla="*/ 144 h 1989"/>
              <a:gd name="T8" fmla="*/ 3039 w 3039"/>
              <a:gd name="T9" fmla="*/ 734 h 1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9" h="1989">
                <a:moveTo>
                  <a:pt x="0" y="1142"/>
                </a:moveTo>
                <a:cubicBezTo>
                  <a:pt x="196" y="1489"/>
                  <a:pt x="393" y="1837"/>
                  <a:pt x="680" y="1913"/>
                </a:cubicBezTo>
                <a:cubicBezTo>
                  <a:pt x="967" y="1989"/>
                  <a:pt x="1444" y="1891"/>
                  <a:pt x="1724" y="1596"/>
                </a:cubicBezTo>
                <a:cubicBezTo>
                  <a:pt x="2004" y="1301"/>
                  <a:pt x="2140" y="288"/>
                  <a:pt x="2359" y="144"/>
                </a:cubicBezTo>
                <a:cubicBezTo>
                  <a:pt x="2578" y="0"/>
                  <a:pt x="2926" y="636"/>
                  <a:pt x="3039" y="734"/>
                </a:cubicBezTo>
              </a:path>
            </a:pathLst>
          </a:custGeom>
          <a:noFill/>
          <a:ln w="38100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95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A4li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941388"/>
            <a:ext cx="4344987" cy="4975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835" name="Text Box 3"/>
          <p:cNvSpPr txBox="1">
            <a:spLocks noChangeArrowheads="1"/>
          </p:cNvSpPr>
          <p:nvPr/>
        </p:nvSpPr>
        <p:spPr bwMode="auto">
          <a:xfrm>
            <a:off x="684213" y="2205038"/>
            <a:ext cx="309562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sz="8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AutoNum type="romanUcPeriod"/>
              <a:defRPr/>
            </a:pPr>
            <a:r>
              <a:rPr lang="es-ES" sz="1600" b="0" dirty="0" smtClean="0">
                <a:latin typeface="Comic Sans MS" pitchFamily="66" charset="0"/>
              </a:rPr>
              <a:t> HÍGADO</a:t>
            </a:r>
          </a:p>
          <a:p>
            <a:pPr eaLnBrk="1" hangingPunct="1">
              <a:defRPr/>
            </a:pPr>
            <a:endParaRPr lang="es-ES" sz="12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1600" b="0" dirty="0" smtClean="0">
                <a:latin typeface="Comic Sans MS" pitchFamily="66" charset="0"/>
              </a:rPr>
              <a:t>II.    BILIS</a:t>
            </a:r>
          </a:p>
          <a:p>
            <a:pPr eaLnBrk="1" hangingPunct="1">
              <a:defRPr/>
            </a:pPr>
            <a:endParaRPr lang="es-ES" sz="12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1600" b="0" dirty="0" smtClean="0">
                <a:latin typeface="Comic Sans MS" pitchFamily="66" charset="0"/>
              </a:rPr>
              <a:t>III. SALES BILIARES</a:t>
            </a:r>
          </a:p>
          <a:p>
            <a:pPr eaLnBrk="1" hangingPunct="1">
              <a:defRPr/>
            </a:pPr>
            <a:endParaRPr lang="es-ES" sz="2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dirty="0" smtClean="0">
                <a:latin typeface="Comic Sans MS" pitchFamily="66" charset="0"/>
              </a:rPr>
              <a:t>IV. PIGMENTOS   </a:t>
            </a:r>
          </a:p>
          <a:p>
            <a:pPr eaLnBrk="1" hangingPunct="1">
              <a:defRPr/>
            </a:pPr>
            <a:r>
              <a:rPr lang="es-ES" sz="2000" dirty="0" smtClean="0">
                <a:latin typeface="Comic Sans MS" pitchFamily="66" charset="0"/>
              </a:rPr>
              <a:t>     BILIARES</a:t>
            </a:r>
          </a:p>
          <a:p>
            <a:pPr eaLnBrk="1" hangingPunct="1">
              <a:defRPr/>
            </a:pPr>
            <a:endParaRPr lang="es-ES" sz="2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dirty="0" smtClean="0">
                <a:latin typeface="Comic Sans MS" pitchFamily="66" charset="0"/>
              </a:rPr>
              <a:t>V.  ALTERACIONES  </a:t>
            </a:r>
          </a:p>
          <a:p>
            <a:pPr eaLnBrk="1" hangingPunct="1">
              <a:defRPr/>
            </a:pPr>
            <a:r>
              <a:rPr lang="es-ES" sz="2000" dirty="0" smtClean="0">
                <a:latin typeface="Comic Sans MS" pitchFamily="66" charset="0"/>
              </a:rPr>
              <a:t>     FUNCIÓN BILIAR</a:t>
            </a:r>
          </a:p>
        </p:txBody>
      </p:sp>
      <p:sp>
        <p:nvSpPr>
          <p:cNvPr id="248836" name="Oval 4"/>
          <p:cNvSpPr>
            <a:spLocks noChangeArrowheads="1"/>
          </p:cNvSpPr>
          <p:nvPr/>
        </p:nvSpPr>
        <p:spPr bwMode="auto">
          <a:xfrm>
            <a:off x="3779838" y="1628775"/>
            <a:ext cx="3384550" cy="23764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81038" y="1212850"/>
            <a:ext cx="1408112" cy="83185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TEMA 6</a:t>
            </a:r>
          </a:p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073275" y="1341438"/>
            <a:ext cx="4995863" cy="4092575"/>
          </a:xfrm>
          <a:prstGeom prst="rect">
            <a:avLst/>
          </a:prstGeom>
          <a:solidFill>
            <a:srgbClr val="FFD86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endParaRPr lang="es-MX" sz="1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JUGO PANCREÁTICO</a:t>
            </a:r>
            <a:r>
              <a:rPr lang="es-MX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 eaLnBrk="1" hangingPunct="1">
              <a:defRPr/>
            </a:pPr>
            <a:endParaRPr lang="es-MX" sz="1000" b="0" dirty="0" smtClean="0"/>
          </a:p>
          <a:p>
            <a:pPr algn="ctr" eaLnBrk="1" hangingPunct="1">
              <a:defRPr/>
            </a:pPr>
            <a:r>
              <a:rPr lang="es-MX" sz="2800" b="0" dirty="0" smtClean="0"/>
              <a:t>Y</a:t>
            </a:r>
          </a:p>
          <a:p>
            <a:pPr algn="ctr" eaLnBrk="1" hangingPunct="1">
              <a:defRPr/>
            </a:pPr>
            <a:endParaRPr lang="es-MX" sz="1000" b="0" dirty="0" smtClean="0"/>
          </a:p>
          <a:p>
            <a:pPr algn="ctr"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</a:p>
          <a:p>
            <a:pPr algn="ctr" eaLnBrk="1" hangingPunct="1">
              <a:defRPr/>
            </a:pPr>
            <a:endParaRPr lang="es-MX" sz="2400" b="0" dirty="0" smtClean="0"/>
          </a:p>
          <a:p>
            <a:pPr algn="ctr" eaLnBrk="1" hangingPunct="1">
              <a:defRPr/>
            </a:pPr>
            <a:r>
              <a:rPr lang="es-MX" sz="2400" b="0" dirty="0" smtClean="0"/>
              <a:t>Son las secreciones más importantes en el</a:t>
            </a:r>
          </a:p>
          <a:p>
            <a:pPr algn="ctr" eaLnBrk="1" hangingPunct="1">
              <a:defRPr/>
            </a:pPr>
            <a:endParaRPr lang="es-MX" sz="1600" b="0" dirty="0" smtClean="0"/>
          </a:p>
          <a:p>
            <a:pPr algn="ctr" eaLnBrk="1" hangingPunct="1">
              <a:defRPr/>
            </a:pPr>
            <a:r>
              <a:rPr lang="es-MX" sz="3200" dirty="0" smtClean="0"/>
              <a:t>DUODENO</a:t>
            </a:r>
          </a:p>
          <a:p>
            <a:pPr algn="ctr" eaLnBrk="1" hangingPunct="1">
              <a:defRPr/>
            </a:pPr>
            <a:endParaRPr lang="es-MX" sz="1400" dirty="0" smtClean="0"/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2227263" y="85566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400" smtClean="0">
                <a:solidFill>
                  <a:srgbClr val="006666"/>
                </a:solidFill>
                <a:latin typeface="Comic Sans MS" panose="030F0702030302020204" pitchFamily="66" charset="0"/>
              </a:rPr>
              <a:t>Fisiología del Aparato Digestivo</a:t>
            </a:r>
          </a:p>
        </p:txBody>
      </p:sp>
      <p:sp>
        <p:nvSpPr>
          <p:cNvPr id="286723" name="Text Box 3"/>
          <p:cNvSpPr txBox="1">
            <a:spLocks noChangeArrowheads="1"/>
          </p:cNvSpPr>
          <p:nvPr/>
        </p:nvSpPr>
        <p:spPr bwMode="auto">
          <a:xfrm>
            <a:off x="2314575" y="1484313"/>
            <a:ext cx="4689475" cy="4402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9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r>
              <a:rPr lang="es-ES_tradnl" sz="1400" dirty="0" smtClean="0">
                <a:latin typeface="Comic Sans MS" pitchFamily="66" charset="0"/>
              </a:rPr>
              <a:t> 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Páncreas, hígado</a:t>
            </a:r>
          </a:p>
          <a:p>
            <a:pPr marL="0" indent="0" eaLnBrk="1" hangingPunct="1">
              <a:buClr>
                <a:schemeClr val="tx1"/>
              </a:buClr>
              <a:defRPr/>
            </a:pPr>
            <a:r>
              <a:rPr lang="es-ES_tradnl" sz="1400" dirty="0" smtClean="0">
                <a:latin typeface="Comic Sans MS" pitchFamily="66" charset="0"/>
              </a:rPr>
              <a:t> </a:t>
            </a: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6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Intestino delgado</a:t>
            </a:r>
            <a:endParaRPr lang="es-ES_tradnl" sz="36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0" dirty="0" smtClean="0">
              <a:solidFill>
                <a:srgbClr val="006666"/>
              </a:solidFill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Absorción nutrientes, electrolitos y vitaminas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Colon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900" b="0" dirty="0" smtClean="0">
              <a:latin typeface="Comic Sans MS" pitchFamily="66" charset="0"/>
            </a:endParaRPr>
          </a:p>
        </p:txBody>
      </p:sp>
      <p:sp>
        <p:nvSpPr>
          <p:cNvPr id="8499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2503488" y="3232150"/>
            <a:ext cx="4219575" cy="954088"/>
          </a:xfrm>
          <a:prstGeom prst="rect">
            <a:avLst/>
          </a:prstGeom>
          <a:solidFill>
            <a:srgbClr val="B0E1AB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Secreta: SALES BILIARES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MX" sz="1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Excreta: BILIRRUBINA</a:t>
            </a:r>
          </a:p>
        </p:txBody>
      </p:sp>
      <p:sp>
        <p:nvSpPr>
          <p:cNvPr id="227331" name="Rectangle 3"/>
          <p:cNvSpPr>
            <a:spLocks noChangeArrowheads="1"/>
          </p:cNvSpPr>
          <p:nvPr/>
        </p:nvSpPr>
        <p:spPr bwMode="auto">
          <a:xfrm>
            <a:off x="6588125" y="476250"/>
            <a:ext cx="1952625" cy="461963"/>
          </a:xfrm>
          <a:prstGeom prst="rect">
            <a:avLst/>
          </a:prstGeom>
          <a:solidFill>
            <a:srgbClr val="82C7CC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 eaLnBrk="1" hangingPunct="1">
              <a:buFontTx/>
              <a:buAutoNum type="romanUcPeriod"/>
              <a:defRPr/>
            </a:pPr>
            <a:r>
              <a:rPr lang="es-MX" sz="2400"/>
              <a:t>HÍGADO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124075" y="1484313"/>
            <a:ext cx="4864100" cy="954087"/>
          </a:xfrm>
          <a:prstGeom prst="rect">
            <a:avLst/>
          </a:prstGeom>
          <a:solidFill>
            <a:srgbClr val="FFC5C5"/>
          </a:solidFill>
          <a:ln w="9525">
            <a:solidFill>
              <a:srgbClr val="A5002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800" b="0">
                <a:latin typeface="Comic Sans MS" panose="030F0702030302020204" pitchFamily="66" charset="0"/>
              </a:rPr>
              <a:t>¡Máquina metabólica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sz="2800" b="0">
                <a:latin typeface="Comic Sans MS" panose="030F0702030302020204" pitchFamily="66" charset="0"/>
              </a:rPr>
              <a:t>indispensable para la VIDA!!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3708400" y="5219700"/>
            <a:ext cx="1720850" cy="730250"/>
          </a:xfrm>
          <a:prstGeom prst="rect">
            <a:avLst/>
          </a:prstGeom>
          <a:solidFill>
            <a:srgbClr val="D7FF65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4000" b="0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BILIS</a:t>
            </a:r>
          </a:p>
        </p:txBody>
      </p:sp>
      <p:sp>
        <p:nvSpPr>
          <p:cNvPr id="227335" name="AutoShape 7"/>
          <p:cNvSpPr>
            <a:spLocks noChangeArrowheads="1"/>
          </p:cNvSpPr>
          <p:nvPr/>
        </p:nvSpPr>
        <p:spPr bwMode="auto">
          <a:xfrm>
            <a:off x="4427538" y="4224338"/>
            <a:ext cx="287337" cy="9334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2709863" y="2628900"/>
            <a:ext cx="3806825" cy="400050"/>
          </a:xfrm>
          <a:prstGeom prst="rect">
            <a:avLst/>
          </a:prstGeom>
          <a:solidFill>
            <a:srgbClr val="E9FFAB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Glándula secreción EXTERNA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611188" y="731838"/>
            <a:ext cx="1285875" cy="9223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5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7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 animBg="1"/>
      <p:bldP spid="227335" grpId="0" animBg="1"/>
      <p:bldP spid="22733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7167</TotalTime>
  <Words>4266</Words>
  <Application>Microsoft Office PowerPoint</Application>
  <PresentationFormat>Presentación en pantalla (4:3)</PresentationFormat>
  <Paragraphs>1637</Paragraphs>
  <Slides>80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80</vt:i4>
      </vt:variant>
    </vt:vector>
  </HeadingPairs>
  <TitlesOfParts>
    <vt:vector size="87" baseType="lpstr">
      <vt:lpstr>Batang</vt:lpstr>
      <vt:lpstr>Arial</vt:lpstr>
      <vt:lpstr>Calibri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545</cp:revision>
  <dcterms:created xsi:type="dcterms:W3CDTF">2002-09-08T04:50:38Z</dcterms:created>
  <dcterms:modified xsi:type="dcterms:W3CDTF">2018-08-06T15:33:05Z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