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304" r:id="rId2"/>
    <p:sldId id="467" r:id="rId3"/>
    <p:sldId id="468" r:id="rId4"/>
    <p:sldId id="420" r:id="rId5"/>
    <p:sldId id="421" r:id="rId6"/>
    <p:sldId id="422" r:id="rId7"/>
    <p:sldId id="427" r:id="rId8"/>
    <p:sldId id="428" r:id="rId9"/>
    <p:sldId id="429" r:id="rId10"/>
    <p:sldId id="431" r:id="rId11"/>
    <p:sldId id="433" r:id="rId12"/>
    <p:sldId id="434" r:id="rId13"/>
    <p:sldId id="435" r:id="rId14"/>
    <p:sldId id="436" r:id="rId15"/>
    <p:sldId id="438" r:id="rId16"/>
    <p:sldId id="440" r:id="rId17"/>
    <p:sldId id="439" r:id="rId18"/>
    <p:sldId id="442" r:id="rId19"/>
    <p:sldId id="443" r:id="rId20"/>
    <p:sldId id="444" r:id="rId21"/>
    <p:sldId id="445" r:id="rId22"/>
    <p:sldId id="457" r:id="rId23"/>
    <p:sldId id="446" r:id="rId24"/>
    <p:sldId id="447" r:id="rId25"/>
    <p:sldId id="448" r:id="rId26"/>
    <p:sldId id="449" r:id="rId27"/>
    <p:sldId id="450" r:id="rId28"/>
    <p:sldId id="451" r:id="rId29"/>
    <p:sldId id="452" r:id="rId30"/>
    <p:sldId id="472" r:id="rId31"/>
    <p:sldId id="453" r:id="rId32"/>
    <p:sldId id="454" r:id="rId33"/>
    <p:sldId id="455" r:id="rId34"/>
    <p:sldId id="456" r:id="rId35"/>
    <p:sldId id="471" r:id="rId36"/>
    <p:sldId id="459" r:id="rId37"/>
    <p:sldId id="460" r:id="rId38"/>
    <p:sldId id="461" r:id="rId39"/>
    <p:sldId id="473" r:id="rId40"/>
    <p:sldId id="470" r:id="rId41"/>
    <p:sldId id="474" r:id="rId42"/>
    <p:sldId id="462" r:id="rId43"/>
    <p:sldId id="466" r:id="rId44"/>
    <p:sldId id="475" r:id="rId45"/>
    <p:sldId id="464" r:id="rId46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FB7"/>
    <a:srgbClr val="B88C00"/>
    <a:srgbClr val="3FBF3F"/>
    <a:srgbClr val="339933"/>
    <a:srgbClr val="FFE7E7"/>
    <a:srgbClr val="FFCCCC"/>
    <a:srgbClr val="29C7FF"/>
    <a:srgbClr val="967200"/>
    <a:srgbClr val="E7E200"/>
    <a:srgbClr val="D6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61" autoAdjust="0"/>
    <p:restoredTop sz="98513" autoAdjust="0"/>
  </p:normalViewPr>
  <p:slideViewPr>
    <p:cSldViewPr showGuides="1">
      <p:cViewPr varScale="1">
        <p:scale>
          <a:sx n="46" d="100"/>
          <a:sy n="46" d="100"/>
        </p:scale>
        <p:origin x="90" y="426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96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F4A583-1DEE-4BFF-A847-8D97B1ECC9B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5D05405-CF6F-4DD6-A11C-13AEB464A5D6}">
      <dgm:prSet custT="1"/>
      <dgm:spPr>
        <a:solidFill>
          <a:srgbClr val="FFC000"/>
        </a:solidFill>
        <a:ln>
          <a:solidFill>
            <a:srgbClr val="B88C00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rPr>
            <a:t>ICTERICIA</a:t>
          </a:r>
        </a:p>
      </dgm:t>
    </dgm:pt>
    <dgm:pt modelId="{72A76B0E-B7DF-4B4A-8F67-DF2DC7E8C092}" type="parTrans" cxnId="{26B6E604-142E-4BB8-B400-FC029D9E3709}">
      <dgm:prSet/>
      <dgm:spPr/>
      <dgm:t>
        <a:bodyPr/>
        <a:lstStyle/>
        <a:p>
          <a:endParaRPr lang="es-VE"/>
        </a:p>
      </dgm:t>
    </dgm:pt>
    <dgm:pt modelId="{2B6223E8-BB20-4DDA-8F08-45E4B0674F14}" type="sibTrans" cxnId="{26B6E604-142E-4BB8-B400-FC029D9E3709}">
      <dgm:prSet/>
      <dgm:spPr/>
      <dgm:t>
        <a:bodyPr/>
        <a:lstStyle/>
        <a:p>
          <a:endParaRPr lang="es-VE"/>
        </a:p>
      </dgm:t>
    </dgm:pt>
    <dgm:pt modelId="{A228B0BB-C7C4-4AA0-B919-26529BBA1F54}">
      <dgm:prSet/>
      <dgm:spPr>
        <a:solidFill>
          <a:srgbClr val="ECFFB7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BILIRRUBINA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CONJUGADA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EN ORINA</a:t>
          </a:r>
        </a:p>
      </dgm:t>
    </dgm:pt>
    <dgm:pt modelId="{D1753E51-8E54-4330-82AB-F078616ECD26}" type="parTrans" cxnId="{D05FDDEF-66C4-4AA7-A36A-FFEDB0B325E3}">
      <dgm:prSet/>
      <dgm:spPr/>
      <dgm:t>
        <a:bodyPr/>
        <a:lstStyle/>
        <a:p>
          <a:endParaRPr lang="es-VE"/>
        </a:p>
      </dgm:t>
    </dgm:pt>
    <dgm:pt modelId="{5BF7CE5C-9575-4258-8E89-38DD5B47A476}" type="sibTrans" cxnId="{D05FDDEF-66C4-4AA7-A36A-FFEDB0B325E3}">
      <dgm:prSet/>
      <dgm:spPr/>
      <dgm:t>
        <a:bodyPr/>
        <a:lstStyle/>
        <a:p>
          <a:endParaRPr lang="es-VE"/>
        </a:p>
      </dgm:t>
    </dgm:pt>
    <dgm:pt modelId="{D0E58469-9E65-4C04-B7AC-65504AEA0931}">
      <dgm:prSet/>
      <dgm:spPr>
        <a:solidFill>
          <a:srgbClr val="ECFFB7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Defectos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genéticos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excreción</a:t>
          </a:r>
        </a:p>
      </dgm:t>
    </dgm:pt>
    <dgm:pt modelId="{B577E05B-BE33-4515-A756-10D5FEE0ED04}" type="parTrans" cxnId="{DB60CF79-F245-4AF9-80A5-7F6CF5F18387}">
      <dgm:prSet/>
      <dgm:spPr/>
      <dgm:t>
        <a:bodyPr/>
        <a:lstStyle/>
        <a:p>
          <a:endParaRPr lang="es-VE"/>
        </a:p>
      </dgm:t>
    </dgm:pt>
    <dgm:pt modelId="{D8459F81-27AB-483F-BA43-103A0CAB1FFC}" type="sibTrans" cxnId="{DB60CF79-F245-4AF9-80A5-7F6CF5F18387}">
      <dgm:prSet/>
      <dgm:spPr/>
      <dgm:t>
        <a:bodyPr/>
        <a:lstStyle/>
        <a:p>
          <a:endParaRPr lang="es-VE"/>
        </a:p>
      </dgm:t>
    </dgm:pt>
    <dgm:pt modelId="{74A9E295-3D41-4002-9B28-72758FFE582E}">
      <dgm:prSet/>
      <dgm:spPr>
        <a:solidFill>
          <a:srgbClr val="ECFFB7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Enf</a:t>
          </a: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.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Hepatobiliar</a:t>
          </a:r>
          <a:endParaRPr kumimoji="0" lang="es-E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66C67169-55A2-4C3E-96D7-471A06A39FEF}" type="parTrans" cxnId="{01D4A039-3028-4883-B1EB-ABA5C5D875BE}">
      <dgm:prSet/>
      <dgm:spPr/>
      <dgm:t>
        <a:bodyPr/>
        <a:lstStyle/>
        <a:p>
          <a:endParaRPr lang="es-VE"/>
        </a:p>
      </dgm:t>
    </dgm:pt>
    <dgm:pt modelId="{562C569C-8278-4ED3-A136-02E5CADB567F}" type="sibTrans" cxnId="{01D4A039-3028-4883-B1EB-ABA5C5D875BE}">
      <dgm:prSet/>
      <dgm:spPr/>
      <dgm:t>
        <a:bodyPr/>
        <a:lstStyle/>
        <a:p>
          <a:endParaRPr lang="es-VE"/>
        </a:p>
      </dgm:t>
    </dgm:pt>
    <dgm:pt modelId="{08220905-725D-497D-8898-A1941DBEA6FE}">
      <dgm:prSet/>
      <dgm:spPr>
        <a:solidFill>
          <a:srgbClr val="ECFFB7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Colestasis</a:t>
          </a: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intrahepática</a:t>
          </a:r>
          <a:endParaRPr kumimoji="0" lang="es-E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7411DC94-4FA0-4D3B-B614-B7DC8A792A65}" type="parTrans" cxnId="{39D40DFD-F86E-4A0B-A376-E085464E087C}">
      <dgm:prSet/>
      <dgm:spPr/>
      <dgm:t>
        <a:bodyPr/>
        <a:lstStyle/>
        <a:p>
          <a:endParaRPr lang="es-VE"/>
        </a:p>
      </dgm:t>
    </dgm:pt>
    <dgm:pt modelId="{EA82EE3F-FE8B-4EE6-AF65-C2FB78503135}" type="sibTrans" cxnId="{39D40DFD-F86E-4A0B-A376-E085464E087C}">
      <dgm:prSet/>
      <dgm:spPr/>
      <dgm:t>
        <a:bodyPr/>
        <a:lstStyle/>
        <a:p>
          <a:endParaRPr lang="es-VE"/>
        </a:p>
      </dgm:t>
    </dgm:pt>
    <dgm:pt modelId="{F8957244-D282-4918-AE41-6057C1748D3A}">
      <dgm:prSet/>
      <dgm:spPr>
        <a:solidFill>
          <a:srgbClr val="ECFFB7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Colestasis</a:t>
          </a:r>
          <a:endParaRPr kumimoji="0" lang="es-E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extrahepática</a:t>
          </a:r>
          <a:endParaRPr kumimoji="0" lang="es-E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8B7535B8-43A5-4522-9135-1FAAC96DEBEC}" type="parTrans" cxnId="{D3F0AB5E-54B7-4F7B-B317-153115BBA9C4}">
      <dgm:prSet/>
      <dgm:spPr/>
      <dgm:t>
        <a:bodyPr/>
        <a:lstStyle/>
        <a:p>
          <a:endParaRPr lang="es-VE"/>
        </a:p>
      </dgm:t>
    </dgm:pt>
    <dgm:pt modelId="{C2831016-4DE0-4BB7-8C9F-581FF0BC1B89}" type="sibTrans" cxnId="{D3F0AB5E-54B7-4F7B-B317-153115BBA9C4}">
      <dgm:prSet/>
      <dgm:spPr/>
      <dgm:t>
        <a:bodyPr/>
        <a:lstStyle/>
        <a:p>
          <a:endParaRPr lang="es-VE"/>
        </a:p>
      </dgm:t>
    </dgm:pt>
    <dgm:pt modelId="{578F4FAA-8EA7-4E3E-8822-23A35744906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NO HAY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BILIRRUBINA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EN ORINA</a:t>
          </a:r>
        </a:p>
      </dgm:t>
    </dgm:pt>
    <dgm:pt modelId="{13E1B2D4-B58E-46C3-B2AF-9380C97A9609}" type="parTrans" cxnId="{37029B0C-D387-4C61-AB7E-B79FF122C9AE}">
      <dgm:prSet/>
      <dgm:spPr/>
      <dgm:t>
        <a:bodyPr/>
        <a:lstStyle/>
        <a:p>
          <a:endParaRPr lang="es-VE"/>
        </a:p>
      </dgm:t>
    </dgm:pt>
    <dgm:pt modelId="{7F238CC8-C63D-4C3C-9842-A7EFA249B4C8}" type="sibTrans" cxnId="{37029B0C-D387-4C61-AB7E-B79FF122C9AE}">
      <dgm:prSet/>
      <dgm:spPr/>
      <dgm:t>
        <a:bodyPr/>
        <a:lstStyle/>
        <a:p>
          <a:endParaRPr lang="es-VE"/>
        </a:p>
      </dgm:t>
    </dgm:pt>
    <dgm:pt modelId="{1D27455E-A003-4CEB-B8DC-EA7E95F5D63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Sobre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producción</a:t>
          </a:r>
        </a:p>
      </dgm:t>
    </dgm:pt>
    <dgm:pt modelId="{05FB2285-CB7F-432B-AA15-D1CB7474BFAD}" type="parTrans" cxnId="{38A5B4E2-6141-4A85-8324-BB4CE0383E8A}">
      <dgm:prSet/>
      <dgm:spPr/>
      <dgm:t>
        <a:bodyPr/>
        <a:lstStyle/>
        <a:p>
          <a:endParaRPr lang="es-VE"/>
        </a:p>
      </dgm:t>
    </dgm:pt>
    <dgm:pt modelId="{0DF6A3FE-15F9-415C-B61A-9697447AA9EA}" type="sibTrans" cxnId="{38A5B4E2-6141-4A85-8324-BB4CE0383E8A}">
      <dgm:prSet/>
      <dgm:spPr/>
      <dgm:t>
        <a:bodyPr/>
        <a:lstStyle/>
        <a:p>
          <a:endParaRPr lang="es-VE"/>
        </a:p>
      </dgm:t>
    </dgm:pt>
    <dgm:pt modelId="{19BCC4A9-511B-433B-9C5A-5D5AB5FB60C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Defecto de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conjugación</a:t>
          </a:r>
        </a:p>
      </dgm:t>
    </dgm:pt>
    <dgm:pt modelId="{9672487D-F67A-4130-B773-D377E721EE96}" type="parTrans" cxnId="{88E4039A-E159-46EF-9D51-D78D466460AF}">
      <dgm:prSet/>
      <dgm:spPr/>
      <dgm:t>
        <a:bodyPr/>
        <a:lstStyle/>
        <a:p>
          <a:endParaRPr lang="es-VE"/>
        </a:p>
      </dgm:t>
    </dgm:pt>
    <dgm:pt modelId="{F6CA31CA-C688-4EFF-A8BD-076CCF724C57}" type="sibTrans" cxnId="{88E4039A-E159-46EF-9D51-D78D466460AF}">
      <dgm:prSet/>
      <dgm:spPr/>
      <dgm:t>
        <a:bodyPr/>
        <a:lstStyle/>
        <a:p>
          <a:endParaRPr lang="es-VE"/>
        </a:p>
      </dgm:t>
    </dgm:pt>
    <dgm:pt modelId="{43156048-7E17-4A1C-9288-FD70B46F6B7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Defecto de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captación</a:t>
          </a:r>
        </a:p>
      </dgm:t>
    </dgm:pt>
    <dgm:pt modelId="{EAF627BE-5261-48E7-91EE-80154B4DB4A0}" type="parTrans" cxnId="{8D415D56-EC16-42D9-9B58-920F1935E0D1}">
      <dgm:prSet/>
      <dgm:spPr/>
      <dgm:t>
        <a:bodyPr/>
        <a:lstStyle/>
        <a:p>
          <a:endParaRPr lang="es-VE"/>
        </a:p>
      </dgm:t>
    </dgm:pt>
    <dgm:pt modelId="{49B51145-68AF-450A-86BA-7DDD63A92AB8}" type="sibTrans" cxnId="{8D415D56-EC16-42D9-9B58-920F1935E0D1}">
      <dgm:prSet/>
      <dgm:spPr/>
      <dgm:t>
        <a:bodyPr/>
        <a:lstStyle/>
        <a:p>
          <a:endParaRPr lang="es-VE"/>
        </a:p>
      </dgm:t>
    </dgm:pt>
    <dgm:pt modelId="{2A222D9E-7F36-4725-BD8A-A14F6A7A6875}" type="pres">
      <dgm:prSet presAssocID="{EEF4A583-1DEE-4BFF-A847-8D97B1ECC9B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B41102F-9019-40DF-AC59-73B2033B06A9}" type="pres">
      <dgm:prSet presAssocID="{75D05405-CF6F-4DD6-A11C-13AEB464A5D6}" presName="hierRoot1" presStyleCnt="0">
        <dgm:presLayoutVars>
          <dgm:hierBranch/>
        </dgm:presLayoutVars>
      </dgm:prSet>
      <dgm:spPr/>
    </dgm:pt>
    <dgm:pt modelId="{DF03A966-33B5-4658-9676-C9876D75226E}" type="pres">
      <dgm:prSet presAssocID="{75D05405-CF6F-4DD6-A11C-13AEB464A5D6}" presName="rootComposite1" presStyleCnt="0"/>
      <dgm:spPr/>
    </dgm:pt>
    <dgm:pt modelId="{8DF0E230-8B2F-47C4-A7E5-273D3D73523C}" type="pres">
      <dgm:prSet presAssocID="{75D05405-CF6F-4DD6-A11C-13AEB464A5D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E526F688-31BD-427C-AE04-ADB2B953A959}" type="pres">
      <dgm:prSet presAssocID="{75D05405-CF6F-4DD6-A11C-13AEB464A5D6}" presName="rootConnector1" presStyleLbl="node1" presStyleIdx="0" presStyleCnt="0"/>
      <dgm:spPr/>
      <dgm:t>
        <a:bodyPr/>
        <a:lstStyle/>
        <a:p>
          <a:endParaRPr lang="es-VE"/>
        </a:p>
      </dgm:t>
    </dgm:pt>
    <dgm:pt modelId="{78F6E5D3-E5A5-4317-B2C3-761B6B2D7D6C}" type="pres">
      <dgm:prSet presAssocID="{75D05405-CF6F-4DD6-A11C-13AEB464A5D6}" presName="hierChild2" presStyleCnt="0"/>
      <dgm:spPr/>
    </dgm:pt>
    <dgm:pt modelId="{7941F191-EBC9-47D1-B4BF-E6EE4A1A3C32}" type="pres">
      <dgm:prSet presAssocID="{D1753E51-8E54-4330-82AB-F078616ECD26}" presName="Name35" presStyleLbl="parChTrans1D2" presStyleIdx="0" presStyleCnt="2"/>
      <dgm:spPr/>
      <dgm:t>
        <a:bodyPr/>
        <a:lstStyle/>
        <a:p>
          <a:endParaRPr lang="es-VE"/>
        </a:p>
      </dgm:t>
    </dgm:pt>
    <dgm:pt modelId="{8C7B1D63-0B61-40CE-B39A-129625CA3F72}" type="pres">
      <dgm:prSet presAssocID="{A228B0BB-C7C4-4AA0-B919-26529BBA1F54}" presName="hierRoot2" presStyleCnt="0">
        <dgm:presLayoutVars>
          <dgm:hierBranch/>
        </dgm:presLayoutVars>
      </dgm:prSet>
      <dgm:spPr/>
    </dgm:pt>
    <dgm:pt modelId="{17B370A5-CF9D-4294-AD66-1EC0AACDFB14}" type="pres">
      <dgm:prSet presAssocID="{A228B0BB-C7C4-4AA0-B919-26529BBA1F54}" presName="rootComposite" presStyleCnt="0"/>
      <dgm:spPr/>
    </dgm:pt>
    <dgm:pt modelId="{AE17E5E1-FE2E-45B5-BF5A-2EF88EF22EF8}" type="pres">
      <dgm:prSet presAssocID="{A228B0BB-C7C4-4AA0-B919-26529BBA1F5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A902BCF4-445A-40E1-8B14-235EFC7B6115}" type="pres">
      <dgm:prSet presAssocID="{A228B0BB-C7C4-4AA0-B919-26529BBA1F54}" presName="rootConnector" presStyleLbl="node2" presStyleIdx="0" presStyleCnt="2"/>
      <dgm:spPr/>
      <dgm:t>
        <a:bodyPr/>
        <a:lstStyle/>
        <a:p>
          <a:endParaRPr lang="es-VE"/>
        </a:p>
      </dgm:t>
    </dgm:pt>
    <dgm:pt modelId="{3BCB8C1B-8F45-4BD8-9F71-7570D3A464AD}" type="pres">
      <dgm:prSet presAssocID="{A228B0BB-C7C4-4AA0-B919-26529BBA1F54}" presName="hierChild4" presStyleCnt="0"/>
      <dgm:spPr/>
    </dgm:pt>
    <dgm:pt modelId="{951B4A19-E406-448F-84CC-BD37E7A118E2}" type="pres">
      <dgm:prSet presAssocID="{B577E05B-BE33-4515-A756-10D5FEE0ED04}" presName="Name35" presStyleLbl="parChTrans1D3" presStyleIdx="0" presStyleCnt="5"/>
      <dgm:spPr/>
      <dgm:t>
        <a:bodyPr/>
        <a:lstStyle/>
        <a:p>
          <a:endParaRPr lang="es-VE"/>
        </a:p>
      </dgm:t>
    </dgm:pt>
    <dgm:pt modelId="{7D34274D-3053-4A3C-B904-257D16E18257}" type="pres">
      <dgm:prSet presAssocID="{D0E58469-9E65-4C04-B7AC-65504AEA0931}" presName="hierRoot2" presStyleCnt="0">
        <dgm:presLayoutVars>
          <dgm:hierBranch val="r"/>
        </dgm:presLayoutVars>
      </dgm:prSet>
      <dgm:spPr/>
    </dgm:pt>
    <dgm:pt modelId="{AF2C9F35-6782-4A77-B04F-A3CFC4CAC3BE}" type="pres">
      <dgm:prSet presAssocID="{D0E58469-9E65-4C04-B7AC-65504AEA0931}" presName="rootComposite" presStyleCnt="0"/>
      <dgm:spPr/>
    </dgm:pt>
    <dgm:pt modelId="{AAC5EF94-EC02-47DD-B14C-8D42E6B4EC15}" type="pres">
      <dgm:prSet presAssocID="{D0E58469-9E65-4C04-B7AC-65504AEA0931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0703F136-7E1A-4363-8204-853F6AC744F7}" type="pres">
      <dgm:prSet presAssocID="{D0E58469-9E65-4C04-B7AC-65504AEA0931}" presName="rootConnector" presStyleLbl="node3" presStyleIdx="0" presStyleCnt="5"/>
      <dgm:spPr/>
      <dgm:t>
        <a:bodyPr/>
        <a:lstStyle/>
        <a:p>
          <a:endParaRPr lang="es-VE"/>
        </a:p>
      </dgm:t>
    </dgm:pt>
    <dgm:pt modelId="{7C116936-C65E-41CF-B330-6AB50A9BCA8B}" type="pres">
      <dgm:prSet presAssocID="{D0E58469-9E65-4C04-B7AC-65504AEA0931}" presName="hierChild4" presStyleCnt="0"/>
      <dgm:spPr/>
    </dgm:pt>
    <dgm:pt modelId="{FE5D6B4F-9B5B-4E9E-9F09-71DD48B3399A}" type="pres">
      <dgm:prSet presAssocID="{D0E58469-9E65-4C04-B7AC-65504AEA0931}" presName="hierChild5" presStyleCnt="0"/>
      <dgm:spPr/>
    </dgm:pt>
    <dgm:pt modelId="{A82798CB-6753-4382-B397-C57669420366}" type="pres">
      <dgm:prSet presAssocID="{66C67169-55A2-4C3E-96D7-471A06A39FEF}" presName="Name35" presStyleLbl="parChTrans1D3" presStyleIdx="1" presStyleCnt="5"/>
      <dgm:spPr/>
      <dgm:t>
        <a:bodyPr/>
        <a:lstStyle/>
        <a:p>
          <a:endParaRPr lang="es-VE"/>
        </a:p>
      </dgm:t>
    </dgm:pt>
    <dgm:pt modelId="{AB2CC789-139A-4A82-947F-68123E248A1B}" type="pres">
      <dgm:prSet presAssocID="{74A9E295-3D41-4002-9B28-72758FFE582E}" presName="hierRoot2" presStyleCnt="0">
        <dgm:presLayoutVars>
          <dgm:hierBranch val="r"/>
        </dgm:presLayoutVars>
      </dgm:prSet>
      <dgm:spPr/>
    </dgm:pt>
    <dgm:pt modelId="{75DDC62F-0EFE-43AA-9041-2DCAA468F5EC}" type="pres">
      <dgm:prSet presAssocID="{74A9E295-3D41-4002-9B28-72758FFE582E}" presName="rootComposite" presStyleCnt="0"/>
      <dgm:spPr/>
    </dgm:pt>
    <dgm:pt modelId="{6F8AB81C-3863-4A91-8230-9DBEEDF7DBA2}" type="pres">
      <dgm:prSet presAssocID="{74A9E295-3D41-4002-9B28-72758FFE582E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AD24F740-B6A8-4AF0-81F4-468A1234D6D1}" type="pres">
      <dgm:prSet presAssocID="{74A9E295-3D41-4002-9B28-72758FFE582E}" presName="rootConnector" presStyleLbl="node3" presStyleIdx="1" presStyleCnt="5"/>
      <dgm:spPr/>
      <dgm:t>
        <a:bodyPr/>
        <a:lstStyle/>
        <a:p>
          <a:endParaRPr lang="es-VE"/>
        </a:p>
      </dgm:t>
    </dgm:pt>
    <dgm:pt modelId="{B809F70E-235F-435F-B620-3975EFEC3550}" type="pres">
      <dgm:prSet presAssocID="{74A9E295-3D41-4002-9B28-72758FFE582E}" presName="hierChild4" presStyleCnt="0"/>
      <dgm:spPr/>
    </dgm:pt>
    <dgm:pt modelId="{222EE4C6-DCA4-40C5-9F7F-A9CCF3E249AB}" type="pres">
      <dgm:prSet presAssocID="{7411DC94-4FA0-4D3B-B614-B7DC8A792A65}" presName="Name50" presStyleLbl="parChTrans1D4" presStyleIdx="0" presStyleCnt="2"/>
      <dgm:spPr/>
      <dgm:t>
        <a:bodyPr/>
        <a:lstStyle/>
        <a:p>
          <a:endParaRPr lang="es-VE"/>
        </a:p>
      </dgm:t>
    </dgm:pt>
    <dgm:pt modelId="{4597549A-00C8-4F50-9762-2E4B39CA0EB6}" type="pres">
      <dgm:prSet presAssocID="{08220905-725D-497D-8898-A1941DBEA6FE}" presName="hierRoot2" presStyleCnt="0">
        <dgm:presLayoutVars>
          <dgm:hierBranch val="r"/>
        </dgm:presLayoutVars>
      </dgm:prSet>
      <dgm:spPr/>
    </dgm:pt>
    <dgm:pt modelId="{A52E8BE7-A43F-49F1-B119-4B92D418091E}" type="pres">
      <dgm:prSet presAssocID="{08220905-725D-497D-8898-A1941DBEA6FE}" presName="rootComposite" presStyleCnt="0"/>
      <dgm:spPr/>
    </dgm:pt>
    <dgm:pt modelId="{08549ED5-FA02-4F6B-BD79-692673608542}" type="pres">
      <dgm:prSet presAssocID="{08220905-725D-497D-8898-A1941DBEA6FE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2E0751EF-CDD2-4526-8756-48A3A77B82C6}" type="pres">
      <dgm:prSet presAssocID="{08220905-725D-497D-8898-A1941DBEA6FE}" presName="rootConnector" presStyleLbl="node4" presStyleIdx="0" presStyleCnt="2"/>
      <dgm:spPr/>
      <dgm:t>
        <a:bodyPr/>
        <a:lstStyle/>
        <a:p>
          <a:endParaRPr lang="es-VE"/>
        </a:p>
      </dgm:t>
    </dgm:pt>
    <dgm:pt modelId="{D9995246-EE23-4C5D-8309-C25F6604F914}" type="pres">
      <dgm:prSet presAssocID="{08220905-725D-497D-8898-A1941DBEA6FE}" presName="hierChild4" presStyleCnt="0"/>
      <dgm:spPr/>
    </dgm:pt>
    <dgm:pt modelId="{C9F3B43D-4BEF-4952-83BA-28A080E22F4E}" type="pres">
      <dgm:prSet presAssocID="{08220905-725D-497D-8898-A1941DBEA6FE}" presName="hierChild5" presStyleCnt="0"/>
      <dgm:spPr/>
    </dgm:pt>
    <dgm:pt modelId="{2934BD59-7DEB-41FA-8E26-CAEF7136F199}" type="pres">
      <dgm:prSet presAssocID="{8B7535B8-43A5-4522-9135-1FAAC96DEBEC}" presName="Name50" presStyleLbl="parChTrans1D4" presStyleIdx="1" presStyleCnt="2"/>
      <dgm:spPr/>
      <dgm:t>
        <a:bodyPr/>
        <a:lstStyle/>
        <a:p>
          <a:endParaRPr lang="es-VE"/>
        </a:p>
      </dgm:t>
    </dgm:pt>
    <dgm:pt modelId="{655F4AE7-F0FA-418C-B8D7-602C1115B730}" type="pres">
      <dgm:prSet presAssocID="{F8957244-D282-4918-AE41-6057C1748D3A}" presName="hierRoot2" presStyleCnt="0">
        <dgm:presLayoutVars>
          <dgm:hierBranch val="r"/>
        </dgm:presLayoutVars>
      </dgm:prSet>
      <dgm:spPr/>
    </dgm:pt>
    <dgm:pt modelId="{2F506C52-EFAD-4D49-B09B-E70834EEFB7E}" type="pres">
      <dgm:prSet presAssocID="{F8957244-D282-4918-AE41-6057C1748D3A}" presName="rootComposite" presStyleCnt="0"/>
      <dgm:spPr/>
    </dgm:pt>
    <dgm:pt modelId="{92B1F4B6-D755-4B70-9DB3-04B64345B66B}" type="pres">
      <dgm:prSet presAssocID="{F8957244-D282-4918-AE41-6057C1748D3A}" presName="rootText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67EFA162-360D-439C-9D14-71DBC8E67C36}" type="pres">
      <dgm:prSet presAssocID="{F8957244-D282-4918-AE41-6057C1748D3A}" presName="rootConnector" presStyleLbl="node4" presStyleIdx="1" presStyleCnt="2"/>
      <dgm:spPr/>
      <dgm:t>
        <a:bodyPr/>
        <a:lstStyle/>
        <a:p>
          <a:endParaRPr lang="es-VE"/>
        </a:p>
      </dgm:t>
    </dgm:pt>
    <dgm:pt modelId="{B9A978C7-DAF3-4CAB-A5B2-491787C630A8}" type="pres">
      <dgm:prSet presAssocID="{F8957244-D282-4918-AE41-6057C1748D3A}" presName="hierChild4" presStyleCnt="0"/>
      <dgm:spPr/>
    </dgm:pt>
    <dgm:pt modelId="{5CE51EE4-7849-4F2D-AF0E-9611F23A1601}" type="pres">
      <dgm:prSet presAssocID="{F8957244-D282-4918-AE41-6057C1748D3A}" presName="hierChild5" presStyleCnt="0"/>
      <dgm:spPr/>
    </dgm:pt>
    <dgm:pt modelId="{01638AE4-33D9-4B0A-9A53-E35C7D453A4E}" type="pres">
      <dgm:prSet presAssocID="{74A9E295-3D41-4002-9B28-72758FFE582E}" presName="hierChild5" presStyleCnt="0"/>
      <dgm:spPr/>
    </dgm:pt>
    <dgm:pt modelId="{116452C5-14BD-44D8-A065-0DE236B9B296}" type="pres">
      <dgm:prSet presAssocID="{A228B0BB-C7C4-4AA0-B919-26529BBA1F54}" presName="hierChild5" presStyleCnt="0"/>
      <dgm:spPr/>
    </dgm:pt>
    <dgm:pt modelId="{EB3465DD-3560-4BBA-AEF6-36B425B45DAF}" type="pres">
      <dgm:prSet presAssocID="{13E1B2D4-B58E-46C3-B2AF-9380C97A9609}" presName="Name35" presStyleLbl="parChTrans1D2" presStyleIdx="1" presStyleCnt="2"/>
      <dgm:spPr/>
      <dgm:t>
        <a:bodyPr/>
        <a:lstStyle/>
        <a:p>
          <a:endParaRPr lang="es-VE"/>
        </a:p>
      </dgm:t>
    </dgm:pt>
    <dgm:pt modelId="{E2F01894-BF23-4AEE-BCD5-B0024D402572}" type="pres">
      <dgm:prSet presAssocID="{578F4FAA-8EA7-4E3E-8822-23A357449060}" presName="hierRoot2" presStyleCnt="0">
        <dgm:presLayoutVars>
          <dgm:hierBranch/>
        </dgm:presLayoutVars>
      </dgm:prSet>
      <dgm:spPr/>
    </dgm:pt>
    <dgm:pt modelId="{46D124FA-9A24-4160-BFDA-E88C0E4DA6C7}" type="pres">
      <dgm:prSet presAssocID="{578F4FAA-8EA7-4E3E-8822-23A357449060}" presName="rootComposite" presStyleCnt="0"/>
      <dgm:spPr/>
    </dgm:pt>
    <dgm:pt modelId="{4D2E03C7-407B-4B5A-995E-06671356C8AA}" type="pres">
      <dgm:prSet presAssocID="{578F4FAA-8EA7-4E3E-8822-23A35744906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753BDB8-B31E-4F1D-B9C6-89BB07A23612}" type="pres">
      <dgm:prSet presAssocID="{578F4FAA-8EA7-4E3E-8822-23A357449060}" presName="rootConnector" presStyleLbl="node2" presStyleIdx="1" presStyleCnt="2"/>
      <dgm:spPr/>
      <dgm:t>
        <a:bodyPr/>
        <a:lstStyle/>
        <a:p>
          <a:endParaRPr lang="es-VE"/>
        </a:p>
      </dgm:t>
    </dgm:pt>
    <dgm:pt modelId="{6DA5F001-ADCD-44EC-AF43-07D40B244C7D}" type="pres">
      <dgm:prSet presAssocID="{578F4FAA-8EA7-4E3E-8822-23A357449060}" presName="hierChild4" presStyleCnt="0"/>
      <dgm:spPr/>
    </dgm:pt>
    <dgm:pt modelId="{9A7B33B3-460A-4988-855E-D6585ACA1257}" type="pres">
      <dgm:prSet presAssocID="{05FB2285-CB7F-432B-AA15-D1CB7474BFAD}" presName="Name35" presStyleLbl="parChTrans1D3" presStyleIdx="2" presStyleCnt="5"/>
      <dgm:spPr/>
      <dgm:t>
        <a:bodyPr/>
        <a:lstStyle/>
        <a:p>
          <a:endParaRPr lang="es-VE"/>
        </a:p>
      </dgm:t>
    </dgm:pt>
    <dgm:pt modelId="{7F1F3FF2-B0B7-4582-B3A9-3E68D15DCB7E}" type="pres">
      <dgm:prSet presAssocID="{1D27455E-A003-4CEB-B8DC-EA7E95F5D63B}" presName="hierRoot2" presStyleCnt="0">
        <dgm:presLayoutVars>
          <dgm:hierBranch val="r"/>
        </dgm:presLayoutVars>
      </dgm:prSet>
      <dgm:spPr/>
    </dgm:pt>
    <dgm:pt modelId="{4F3B912B-68BC-464A-B62F-4F66DC1463B7}" type="pres">
      <dgm:prSet presAssocID="{1D27455E-A003-4CEB-B8DC-EA7E95F5D63B}" presName="rootComposite" presStyleCnt="0"/>
      <dgm:spPr/>
    </dgm:pt>
    <dgm:pt modelId="{53557B15-CCFB-4647-AD28-2C65A03D6F66}" type="pres">
      <dgm:prSet presAssocID="{1D27455E-A003-4CEB-B8DC-EA7E95F5D63B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58DE64C5-E426-41A9-8CCE-82076757B8C3}" type="pres">
      <dgm:prSet presAssocID="{1D27455E-A003-4CEB-B8DC-EA7E95F5D63B}" presName="rootConnector" presStyleLbl="node3" presStyleIdx="2" presStyleCnt="5"/>
      <dgm:spPr/>
      <dgm:t>
        <a:bodyPr/>
        <a:lstStyle/>
        <a:p>
          <a:endParaRPr lang="es-VE"/>
        </a:p>
      </dgm:t>
    </dgm:pt>
    <dgm:pt modelId="{3547B95D-1BCA-475D-93F4-A66C949352C6}" type="pres">
      <dgm:prSet presAssocID="{1D27455E-A003-4CEB-B8DC-EA7E95F5D63B}" presName="hierChild4" presStyleCnt="0"/>
      <dgm:spPr/>
    </dgm:pt>
    <dgm:pt modelId="{4204E95B-735B-4344-BD98-BC7B435BE068}" type="pres">
      <dgm:prSet presAssocID="{1D27455E-A003-4CEB-B8DC-EA7E95F5D63B}" presName="hierChild5" presStyleCnt="0"/>
      <dgm:spPr/>
    </dgm:pt>
    <dgm:pt modelId="{FF6DB73A-D230-4304-B28C-D3C49C8D386F}" type="pres">
      <dgm:prSet presAssocID="{9672487D-F67A-4130-B773-D377E721EE96}" presName="Name35" presStyleLbl="parChTrans1D3" presStyleIdx="3" presStyleCnt="5"/>
      <dgm:spPr/>
      <dgm:t>
        <a:bodyPr/>
        <a:lstStyle/>
        <a:p>
          <a:endParaRPr lang="es-VE"/>
        </a:p>
      </dgm:t>
    </dgm:pt>
    <dgm:pt modelId="{A45FE506-24A6-45F3-BF45-4DCB186004BE}" type="pres">
      <dgm:prSet presAssocID="{19BCC4A9-511B-433B-9C5A-5D5AB5FB60C9}" presName="hierRoot2" presStyleCnt="0">
        <dgm:presLayoutVars>
          <dgm:hierBranch val="r"/>
        </dgm:presLayoutVars>
      </dgm:prSet>
      <dgm:spPr/>
    </dgm:pt>
    <dgm:pt modelId="{855568C6-A748-4B09-AA6D-EF738AE319C2}" type="pres">
      <dgm:prSet presAssocID="{19BCC4A9-511B-433B-9C5A-5D5AB5FB60C9}" presName="rootComposite" presStyleCnt="0"/>
      <dgm:spPr/>
    </dgm:pt>
    <dgm:pt modelId="{DD4EDB0A-F2F2-443A-BD02-14596E5A8006}" type="pres">
      <dgm:prSet presAssocID="{19BCC4A9-511B-433B-9C5A-5D5AB5FB60C9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A93155C9-7C06-499A-AB00-04A5603CC9D9}" type="pres">
      <dgm:prSet presAssocID="{19BCC4A9-511B-433B-9C5A-5D5AB5FB60C9}" presName="rootConnector" presStyleLbl="node3" presStyleIdx="3" presStyleCnt="5"/>
      <dgm:spPr/>
      <dgm:t>
        <a:bodyPr/>
        <a:lstStyle/>
        <a:p>
          <a:endParaRPr lang="es-VE"/>
        </a:p>
      </dgm:t>
    </dgm:pt>
    <dgm:pt modelId="{7DD06EC7-30E2-45CD-A36B-68DFAE61A5EC}" type="pres">
      <dgm:prSet presAssocID="{19BCC4A9-511B-433B-9C5A-5D5AB5FB60C9}" presName="hierChild4" presStyleCnt="0"/>
      <dgm:spPr/>
    </dgm:pt>
    <dgm:pt modelId="{78B011E4-7380-4705-8046-2930D5B82941}" type="pres">
      <dgm:prSet presAssocID="{19BCC4A9-511B-433B-9C5A-5D5AB5FB60C9}" presName="hierChild5" presStyleCnt="0"/>
      <dgm:spPr/>
    </dgm:pt>
    <dgm:pt modelId="{3FD588C5-03D6-4CCE-9C44-6084235BBA4B}" type="pres">
      <dgm:prSet presAssocID="{EAF627BE-5261-48E7-91EE-80154B4DB4A0}" presName="Name35" presStyleLbl="parChTrans1D3" presStyleIdx="4" presStyleCnt="5"/>
      <dgm:spPr/>
      <dgm:t>
        <a:bodyPr/>
        <a:lstStyle/>
        <a:p>
          <a:endParaRPr lang="es-VE"/>
        </a:p>
      </dgm:t>
    </dgm:pt>
    <dgm:pt modelId="{F6CE2A93-B27E-47EA-817A-89A9A80109FD}" type="pres">
      <dgm:prSet presAssocID="{43156048-7E17-4A1C-9288-FD70B46F6B72}" presName="hierRoot2" presStyleCnt="0">
        <dgm:presLayoutVars>
          <dgm:hierBranch val="r"/>
        </dgm:presLayoutVars>
      </dgm:prSet>
      <dgm:spPr/>
    </dgm:pt>
    <dgm:pt modelId="{CDA823BD-B0AB-451C-8B55-F9C1EEF04673}" type="pres">
      <dgm:prSet presAssocID="{43156048-7E17-4A1C-9288-FD70B46F6B72}" presName="rootComposite" presStyleCnt="0"/>
      <dgm:spPr/>
    </dgm:pt>
    <dgm:pt modelId="{52AB8665-6465-4C0C-8B17-710F373E0185}" type="pres">
      <dgm:prSet presAssocID="{43156048-7E17-4A1C-9288-FD70B46F6B72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689CE326-8DCB-4C54-8F68-94051C35350D}" type="pres">
      <dgm:prSet presAssocID="{43156048-7E17-4A1C-9288-FD70B46F6B72}" presName="rootConnector" presStyleLbl="node3" presStyleIdx="4" presStyleCnt="5"/>
      <dgm:spPr/>
      <dgm:t>
        <a:bodyPr/>
        <a:lstStyle/>
        <a:p>
          <a:endParaRPr lang="es-VE"/>
        </a:p>
      </dgm:t>
    </dgm:pt>
    <dgm:pt modelId="{14ED68C0-C613-424E-AB41-C7EBCC311844}" type="pres">
      <dgm:prSet presAssocID="{43156048-7E17-4A1C-9288-FD70B46F6B72}" presName="hierChild4" presStyleCnt="0"/>
      <dgm:spPr/>
    </dgm:pt>
    <dgm:pt modelId="{5226D871-5053-4A42-B873-5D48E5A6A48C}" type="pres">
      <dgm:prSet presAssocID="{43156048-7E17-4A1C-9288-FD70B46F6B72}" presName="hierChild5" presStyleCnt="0"/>
      <dgm:spPr/>
    </dgm:pt>
    <dgm:pt modelId="{D82824DE-4D9B-41B4-B95F-9DE123F4AEF5}" type="pres">
      <dgm:prSet presAssocID="{578F4FAA-8EA7-4E3E-8822-23A357449060}" presName="hierChild5" presStyleCnt="0"/>
      <dgm:spPr/>
    </dgm:pt>
    <dgm:pt modelId="{3D55C1AD-29D7-4683-8A6B-791467D65157}" type="pres">
      <dgm:prSet presAssocID="{75D05405-CF6F-4DD6-A11C-13AEB464A5D6}" presName="hierChild3" presStyleCnt="0"/>
      <dgm:spPr/>
    </dgm:pt>
  </dgm:ptLst>
  <dgm:cxnLst>
    <dgm:cxn modelId="{83CBACE7-9C56-4B9D-9719-BEAB18B42F8B}" type="presOf" srcId="{D1753E51-8E54-4330-82AB-F078616ECD26}" destId="{7941F191-EBC9-47D1-B4BF-E6EE4A1A3C32}" srcOrd="0" destOrd="0" presId="urn:microsoft.com/office/officeart/2005/8/layout/orgChart1"/>
    <dgm:cxn modelId="{0A8928E7-34EC-4990-AAFF-C40004EFC080}" type="presOf" srcId="{A228B0BB-C7C4-4AA0-B919-26529BBA1F54}" destId="{A902BCF4-445A-40E1-8B14-235EFC7B6115}" srcOrd="1" destOrd="0" presId="urn:microsoft.com/office/officeart/2005/8/layout/orgChart1"/>
    <dgm:cxn modelId="{153227A5-7F8D-48F9-8B25-CA1F3A661E26}" type="presOf" srcId="{9672487D-F67A-4130-B773-D377E721EE96}" destId="{FF6DB73A-D230-4304-B28C-D3C49C8D386F}" srcOrd="0" destOrd="0" presId="urn:microsoft.com/office/officeart/2005/8/layout/orgChart1"/>
    <dgm:cxn modelId="{1B220854-377F-45A4-AF32-9F07F16D804E}" type="presOf" srcId="{578F4FAA-8EA7-4E3E-8822-23A357449060}" destId="{7753BDB8-B31E-4F1D-B9C6-89BB07A23612}" srcOrd="1" destOrd="0" presId="urn:microsoft.com/office/officeart/2005/8/layout/orgChart1"/>
    <dgm:cxn modelId="{E229E762-55F5-4A1E-80B9-43C11B036EDE}" type="presOf" srcId="{D0E58469-9E65-4C04-B7AC-65504AEA0931}" destId="{0703F136-7E1A-4363-8204-853F6AC744F7}" srcOrd="1" destOrd="0" presId="urn:microsoft.com/office/officeart/2005/8/layout/orgChart1"/>
    <dgm:cxn modelId="{0EB98ABD-BEB4-4420-A72D-A68D71C64E3F}" type="presOf" srcId="{1D27455E-A003-4CEB-B8DC-EA7E95F5D63B}" destId="{53557B15-CCFB-4647-AD28-2C65A03D6F66}" srcOrd="0" destOrd="0" presId="urn:microsoft.com/office/officeart/2005/8/layout/orgChart1"/>
    <dgm:cxn modelId="{D3F0AB5E-54B7-4F7B-B317-153115BBA9C4}" srcId="{74A9E295-3D41-4002-9B28-72758FFE582E}" destId="{F8957244-D282-4918-AE41-6057C1748D3A}" srcOrd="1" destOrd="0" parTransId="{8B7535B8-43A5-4522-9135-1FAAC96DEBEC}" sibTransId="{C2831016-4DE0-4BB7-8C9F-581FF0BC1B89}"/>
    <dgm:cxn modelId="{5F39D9D4-A79B-4C66-AAEE-E8DEEEDD1538}" type="presOf" srcId="{A228B0BB-C7C4-4AA0-B919-26529BBA1F54}" destId="{AE17E5E1-FE2E-45B5-BF5A-2EF88EF22EF8}" srcOrd="0" destOrd="0" presId="urn:microsoft.com/office/officeart/2005/8/layout/orgChart1"/>
    <dgm:cxn modelId="{C22EDD0E-A7C3-4E42-8633-EBB8DA9BFF35}" type="presOf" srcId="{08220905-725D-497D-8898-A1941DBEA6FE}" destId="{2E0751EF-CDD2-4526-8756-48A3A77B82C6}" srcOrd="1" destOrd="0" presId="urn:microsoft.com/office/officeart/2005/8/layout/orgChart1"/>
    <dgm:cxn modelId="{8D415D56-EC16-42D9-9B58-920F1935E0D1}" srcId="{578F4FAA-8EA7-4E3E-8822-23A357449060}" destId="{43156048-7E17-4A1C-9288-FD70B46F6B72}" srcOrd="2" destOrd="0" parTransId="{EAF627BE-5261-48E7-91EE-80154B4DB4A0}" sibTransId="{49B51145-68AF-450A-86BA-7DDD63A92AB8}"/>
    <dgm:cxn modelId="{8E20CC41-708D-4399-A6DC-940137EB44E6}" type="presOf" srcId="{7411DC94-4FA0-4D3B-B614-B7DC8A792A65}" destId="{222EE4C6-DCA4-40C5-9F7F-A9CCF3E249AB}" srcOrd="0" destOrd="0" presId="urn:microsoft.com/office/officeart/2005/8/layout/orgChart1"/>
    <dgm:cxn modelId="{26B6E604-142E-4BB8-B400-FC029D9E3709}" srcId="{EEF4A583-1DEE-4BFF-A847-8D97B1ECC9B7}" destId="{75D05405-CF6F-4DD6-A11C-13AEB464A5D6}" srcOrd="0" destOrd="0" parTransId="{72A76B0E-B7DF-4B4A-8F67-DF2DC7E8C092}" sibTransId="{2B6223E8-BB20-4DDA-8F08-45E4B0674F14}"/>
    <dgm:cxn modelId="{7C31167C-466E-45CB-8462-70A5AD9C3F6E}" type="presOf" srcId="{19BCC4A9-511B-433B-9C5A-5D5AB5FB60C9}" destId="{A93155C9-7C06-499A-AB00-04A5603CC9D9}" srcOrd="1" destOrd="0" presId="urn:microsoft.com/office/officeart/2005/8/layout/orgChart1"/>
    <dgm:cxn modelId="{88E4039A-E159-46EF-9D51-D78D466460AF}" srcId="{578F4FAA-8EA7-4E3E-8822-23A357449060}" destId="{19BCC4A9-511B-433B-9C5A-5D5AB5FB60C9}" srcOrd="1" destOrd="0" parTransId="{9672487D-F67A-4130-B773-D377E721EE96}" sibTransId="{F6CA31CA-C688-4EFF-A8BD-076CCF724C57}"/>
    <dgm:cxn modelId="{CB5A75D5-F1BF-4086-B3EB-02622BD28E10}" type="presOf" srcId="{66C67169-55A2-4C3E-96D7-471A06A39FEF}" destId="{A82798CB-6753-4382-B397-C57669420366}" srcOrd="0" destOrd="0" presId="urn:microsoft.com/office/officeart/2005/8/layout/orgChart1"/>
    <dgm:cxn modelId="{B7B679BF-03E9-4CC7-B0DE-D089A5E6FECA}" type="presOf" srcId="{43156048-7E17-4A1C-9288-FD70B46F6B72}" destId="{52AB8665-6465-4C0C-8B17-710F373E0185}" srcOrd="0" destOrd="0" presId="urn:microsoft.com/office/officeart/2005/8/layout/orgChart1"/>
    <dgm:cxn modelId="{C183E4FC-10A1-478E-9FB6-A9BE1C08C477}" type="presOf" srcId="{74A9E295-3D41-4002-9B28-72758FFE582E}" destId="{AD24F740-B6A8-4AF0-81F4-468A1234D6D1}" srcOrd="1" destOrd="0" presId="urn:microsoft.com/office/officeart/2005/8/layout/orgChart1"/>
    <dgm:cxn modelId="{37029B0C-D387-4C61-AB7E-B79FF122C9AE}" srcId="{75D05405-CF6F-4DD6-A11C-13AEB464A5D6}" destId="{578F4FAA-8EA7-4E3E-8822-23A357449060}" srcOrd="1" destOrd="0" parTransId="{13E1B2D4-B58E-46C3-B2AF-9380C97A9609}" sibTransId="{7F238CC8-C63D-4C3C-9842-A7EFA249B4C8}"/>
    <dgm:cxn modelId="{2D9CBA3D-A6DB-4C4F-8D81-DD8A76FDD73D}" type="presOf" srcId="{05FB2285-CB7F-432B-AA15-D1CB7474BFAD}" destId="{9A7B33B3-460A-4988-855E-D6585ACA1257}" srcOrd="0" destOrd="0" presId="urn:microsoft.com/office/officeart/2005/8/layout/orgChart1"/>
    <dgm:cxn modelId="{5EDC74A8-6761-4459-A61C-073862CC6DE9}" type="presOf" srcId="{F8957244-D282-4918-AE41-6057C1748D3A}" destId="{67EFA162-360D-439C-9D14-71DBC8E67C36}" srcOrd="1" destOrd="0" presId="urn:microsoft.com/office/officeart/2005/8/layout/orgChart1"/>
    <dgm:cxn modelId="{9F3133B8-7074-433A-8D74-6A8490B39A88}" type="presOf" srcId="{19BCC4A9-511B-433B-9C5A-5D5AB5FB60C9}" destId="{DD4EDB0A-F2F2-443A-BD02-14596E5A8006}" srcOrd="0" destOrd="0" presId="urn:microsoft.com/office/officeart/2005/8/layout/orgChart1"/>
    <dgm:cxn modelId="{28E46BD7-ECD3-46E2-B950-8D9D85350A1F}" type="presOf" srcId="{8B7535B8-43A5-4522-9135-1FAAC96DEBEC}" destId="{2934BD59-7DEB-41FA-8E26-CAEF7136F199}" srcOrd="0" destOrd="0" presId="urn:microsoft.com/office/officeart/2005/8/layout/orgChart1"/>
    <dgm:cxn modelId="{6643671A-3855-43D2-A227-7237E527F30C}" type="presOf" srcId="{43156048-7E17-4A1C-9288-FD70B46F6B72}" destId="{689CE326-8DCB-4C54-8F68-94051C35350D}" srcOrd="1" destOrd="0" presId="urn:microsoft.com/office/officeart/2005/8/layout/orgChart1"/>
    <dgm:cxn modelId="{2D4B1FD5-1B25-40E1-BDC8-42B58B7804DF}" type="presOf" srcId="{74A9E295-3D41-4002-9B28-72758FFE582E}" destId="{6F8AB81C-3863-4A91-8230-9DBEEDF7DBA2}" srcOrd="0" destOrd="0" presId="urn:microsoft.com/office/officeart/2005/8/layout/orgChart1"/>
    <dgm:cxn modelId="{DB60CF79-F245-4AF9-80A5-7F6CF5F18387}" srcId="{A228B0BB-C7C4-4AA0-B919-26529BBA1F54}" destId="{D0E58469-9E65-4C04-B7AC-65504AEA0931}" srcOrd="0" destOrd="0" parTransId="{B577E05B-BE33-4515-A756-10D5FEE0ED04}" sibTransId="{D8459F81-27AB-483F-BA43-103A0CAB1FFC}"/>
    <dgm:cxn modelId="{24901DDD-7950-4402-BDE9-609800B85F2D}" type="presOf" srcId="{578F4FAA-8EA7-4E3E-8822-23A357449060}" destId="{4D2E03C7-407B-4B5A-995E-06671356C8AA}" srcOrd="0" destOrd="0" presId="urn:microsoft.com/office/officeart/2005/8/layout/orgChart1"/>
    <dgm:cxn modelId="{DDA973A4-E08B-43CD-A314-CA8118ADB43B}" type="presOf" srcId="{75D05405-CF6F-4DD6-A11C-13AEB464A5D6}" destId="{8DF0E230-8B2F-47C4-A7E5-273D3D73523C}" srcOrd="0" destOrd="0" presId="urn:microsoft.com/office/officeart/2005/8/layout/orgChart1"/>
    <dgm:cxn modelId="{38A5B4E2-6141-4A85-8324-BB4CE0383E8A}" srcId="{578F4FAA-8EA7-4E3E-8822-23A357449060}" destId="{1D27455E-A003-4CEB-B8DC-EA7E95F5D63B}" srcOrd="0" destOrd="0" parTransId="{05FB2285-CB7F-432B-AA15-D1CB7474BFAD}" sibTransId="{0DF6A3FE-15F9-415C-B61A-9697447AA9EA}"/>
    <dgm:cxn modelId="{23FD41E7-EFE8-485C-9205-CFE8DEDE0A91}" type="presOf" srcId="{EAF627BE-5261-48E7-91EE-80154B4DB4A0}" destId="{3FD588C5-03D6-4CCE-9C44-6084235BBA4B}" srcOrd="0" destOrd="0" presId="urn:microsoft.com/office/officeart/2005/8/layout/orgChart1"/>
    <dgm:cxn modelId="{093CEB9C-9997-4F59-8925-176C421F9166}" type="presOf" srcId="{F8957244-D282-4918-AE41-6057C1748D3A}" destId="{92B1F4B6-D755-4B70-9DB3-04B64345B66B}" srcOrd="0" destOrd="0" presId="urn:microsoft.com/office/officeart/2005/8/layout/orgChart1"/>
    <dgm:cxn modelId="{1F3C3179-908A-48AE-8285-A848CF63F8C9}" type="presOf" srcId="{75D05405-CF6F-4DD6-A11C-13AEB464A5D6}" destId="{E526F688-31BD-427C-AE04-ADB2B953A959}" srcOrd="1" destOrd="0" presId="urn:microsoft.com/office/officeart/2005/8/layout/orgChart1"/>
    <dgm:cxn modelId="{D05FDDEF-66C4-4AA7-A36A-FFEDB0B325E3}" srcId="{75D05405-CF6F-4DD6-A11C-13AEB464A5D6}" destId="{A228B0BB-C7C4-4AA0-B919-26529BBA1F54}" srcOrd="0" destOrd="0" parTransId="{D1753E51-8E54-4330-82AB-F078616ECD26}" sibTransId="{5BF7CE5C-9575-4258-8E89-38DD5B47A476}"/>
    <dgm:cxn modelId="{84859C94-3D6B-46CF-9DE3-5ECDA4CA70D0}" type="presOf" srcId="{1D27455E-A003-4CEB-B8DC-EA7E95F5D63B}" destId="{58DE64C5-E426-41A9-8CCE-82076757B8C3}" srcOrd="1" destOrd="0" presId="urn:microsoft.com/office/officeart/2005/8/layout/orgChart1"/>
    <dgm:cxn modelId="{39D40DFD-F86E-4A0B-A376-E085464E087C}" srcId="{74A9E295-3D41-4002-9B28-72758FFE582E}" destId="{08220905-725D-497D-8898-A1941DBEA6FE}" srcOrd="0" destOrd="0" parTransId="{7411DC94-4FA0-4D3B-B614-B7DC8A792A65}" sibTransId="{EA82EE3F-FE8B-4EE6-AF65-C2FB78503135}"/>
    <dgm:cxn modelId="{DDDD1EFC-0E92-4068-829B-08E7CF739272}" type="presOf" srcId="{B577E05B-BE33-4515-A756-10D5FEE0ED04}" destId="{951B4A19-E406-448F-84CC-BD37E7A118E2}" srcOrd="0" destOrd="0" presId="urn:microsoft.com/office/officeart/2005/8/layout/orgChart1"/>
    <dgm:cxn modelId="{01D4A039-3028-4883-B1EB-ABA5C5D875BE}" srcId="{A228B0BB-C7C4-4AA0-B919-26529BBA1F54}" destId="{74A9E295-3D41-4002-9B28-72758FFE582E}" srcOrd="1" destOrd="0" parTransId="{66C67169-55A2-4C3E-96D7-471A06A39FEF}" sibTransId="{562C569C-8278-4ED3-A136-02E5CADB567F}"/>
    <dgm:cxn modelId="{94C024E2-2485-4C02-8626-D195462C8A09}" type="presOf" srcId="{EEF4A583-1DEE-4BFF-A847-8D97B1ECC9B7}" destId="{2A222D9E-7F36-4725-BD8A-A14F6A7A6875}" srcOrd="0" destOrd="0" presId="urn:microsoft.com/office/officeart/2005/8/layout/orgChart1"/>
    <dgm:cxn modelId="{F79858B9-9480-4AD5-BB93-46D01955B0F2}" type="presOf" srcId="{08220905-725D-497D-8898-A1941DBEA6FE}" destId="{08549ED5-FA02-4F6B-BD79-692673608542}" srcOrd="0" destOrd="0" presId="urn:microsoft.com/office/officeart/2005/8/layout/orgChart1"/>
    <dgm:cxn modelId="{07960E4B-18CB-4273-9497-E9E8ECA61578}" type="presOf" srcId="{13E1B2D4-B58E-46C3-B2AF-9380C97A9609}" destId="{EB3465DD-3560-4BBA-AEF6-36B425B45DAF}" srcOrd="0" destOrd="0" presId="urn:microsoft.com/office/officeart/2005/8/layout/orgChart1"/>
    <dgm:cxn modelId="{03F3DFE6-7FF6-4576-8598-FD3C1353EAB9}" type="presOf" srcId="{D0E58469-9E65-4C04-B7AC-65504AEA0931}" destId="{AAC5EF94-EC02-47DD-B14C-8D42E6B4EC15}" srcOrd="0" destOrd="0" presId="urn:microsoft.com/office/officeart/2005/8/layout/orgChart1"/>
    <dgm:cxn modelId="{AD87C5D8-2A77-4D64-90F2-94399ABD5AFD}" type="presParOf" srcId="{2A222D9E-7F36-4725-BD8A-A14F6A7A6875}" destId="{5B41102F-9019-40DF-AC59-73B2033B06A9}" srcOrd="0" destOrd="0" presId="urn:microsoft.com/office/officeart/2005/8/layout/orgChart1"/>
    <dgm:cxn modelId="{26B4ADFD-1D0D-4518-8F6E-D754435F87CC}" type="presParOf" srcId="{5B41102F-9019-40DF-AC59-73B2033B06A9}" destId="{DF03A966-33B5-4658-9676-C9876D75226E}" srcOrd="0" destOrd="0" presId="urn:microsoft.com/office/officeart/2005/8/layout/orgChart1"/>
    <dgm:cxn modelId="{5203A8C0-018A-4915-9FE4-BD53E754963B}" type="presParOf" srcId="{DF03A966-33B5-4658-9676-C9876D75226E}" destId="{8DF0E230-8B2F-47C4-A7E5-273D3D73523C}" srcOrd="0" destOrd="0" presId="urn:microsoft.com/office/officeart/2005/8/layout/orgChart1"/>
    <dgm:cxn modelId="{202AB278-A3EB-40DD-9FE0-E964E2160300}" type="presParOf" srcId="{DF03A966-33B5-4658-9676-C9876D75226E}" destId="{E526F688-31BD-427C-AE04-ADB2B953A959}" srcOrd="1" destOrd="0" presId="urn:microsoft.com/office/officeart/2005/8/layout/orgChart1"/>
    <dgm:cxn modelId="{E17A8743-6AFA-457B-A95E-2A9FC04A4ED0}" type="presParOf" srcId="{5B41102F-9019-40DF-AC59-73B2033B06A9}" destId="{78F6E5D3-E5A5-4317-B2C3-761B6B2D7D6C}" srcOrd="1" destOrd="0" presId="urn:microsoft.com/office/officeart/2005/8/layout/orgChart1"/>
    <dgm:cxn modelId="{97A55047-7A3E-4663-9224-E1963C65CA6E}" type="presParOf" srcId="{78F6E5D3-E5A5-4317-B2C3-761B6B2D7D6C}" destId="{7941F191-EBC9-47D1-B4BF-E6EE4A1A3C32}" srcOrd="0" destOrd="0" presId="urn:microsoft.com/office/officeart/2005/8/layout/orgChart1"/>
    <dgm:cxn modelId="{144A0546-073E-43A1-8D19-3399DFD2D3CF}" type="presParOf" srcId="{78F6E5D3-E5A5-4317-B2C3-761B6B2D7D6C}" destId="{8C7B1D63-0B61-40CE-B39A-129625CA3F72}" srcOrd="1" destOrd="0" presId="urn:microsoft.com/office/officeart/2005/8/layout/orgChart1"/>
    <dgm:cxn modelId="{7DF4164E-8D97-4E95-89B1-4A8E6159D153}" type="presParOf" srcId="{8C7B1D63-0B61-40CE-B39A-129625CA3F72}" destId="{17B370A5-CF9D-4294-AD66-1EC0AACDFB14}" srcOrd="0" destOrd="0" presId="urn:microsoft.com/office/officeart/2005/8/layout/orgChart1"/>
    <dgm:cxn modelId="{A237CB21-A68C-4BB7-BA1E-FD239AE053F6}" type="presParOf" srcId="{17B370A5-CF9D-4294-AD66-1EC0AACDFB14}" destId="{AE17E5E1-FE2E-45B5-BF5A-2EF88EF22EF8}" srcOrd="0" destOrd="0" presId="urn:microsoft.com/office/officeart/2005/8/layout/orgChart1"/>
    <dgm:cxn modelId="{382F71D6-1ACF-4246-B996-5BECAB31E5FB}" type="presParOf" srcId="{17B370A5-CF9D-4294-AD66-1EC0AACDFB14}" destId="{A902BCF4-445A-40E1-8B14-235EFC7B6115}" srcOrd="1" destOrd="0" presId="urn:microsoft.com/office/officeart/2005/8/layout/orgChart1"/>
    <dgm:cxn modelId="{D4354BCB-9FBC-4AA7-B7F4-D302D1282F07}" type="presParOf" srcId="{8C7B1D63-0B61-40CE-B39A-129625CA3F72}" destId="{3BCB8C1B-8F45-4BD8-9F71-7570D3A464AD}" srcOrd="1" destOrd="0" presId="urn:microsoft.com/office/officeart/2005/8/layout/orgChart1"/>
    <dgm:cxn modelId="{4D7FA62C-CF50-4BC3-A179-53D31A680916}" type="presParOf" srcId="{3BCB8C1B-8F45-4BD8-9F71-7570D3A464AD}" destId="{951B4A19-E406-448F-84CC-BD37E7A118E2}" srcOrd="0" destOrd="0" presId="urn:microsoft.com/office/officeart/2005/8/layout/orgChart1"/>
    <dgm:cxn modelId="{879F40DF-186F-49AA-9FD1-0083081E7A99}" type="presParOf" srcId="{3BCB8C1B-8F45-4BD8-9F71-7570D3A464AD}" destId="{7D34274D-3053-4A3C-B904-257D16E18257}" srcOrd="1" destOrd="0" presId="urn:microsoft.com/office/officeart/2005/8/layout/orgChart1"/>
    <dgm:cxn modelId="{473B3AC4-731D-434D-96D3-D84D194390A1}" type="presParOf" srcId="{7D34274D-3053-4A3C-B904-257D16E18257}" destId="{AF2C9F35-6782-4A77-B04F-A3CFC4CAC3BE}" srcOrd="0" destOrd="0" presId="urn:microsoft.com/office/officeart/2005/8/layout/orgChart1"/>
    <dgm:cxn modelId="{2C28D197-EA73-4A73-953D-26E232BE9EE0}" type="presParOf" srcId="{AF2C9F35-6782-4A77-B04F-A3CFC4CAC3BE}" destId="{AAC5EF94-EC02-47DD-B14C-8D42E6B4EC15}" srcOrd="0" destOrd="0" presId="urn:microsoft.com/office/officeart/2005/8/layout/orgChart1"/>
    <dgm:cxn modelId="{B486ABAD-BF63-4F73-8AB3-4EF1EB262C8C}" type="presParOf" srcId="{AF2C9F35-6782-4A77-B04F-A3CFC4CAC3BE}" destId="{0703F136-7E1A-4363-8204-853F6AC744F7}" srcOrd="1" destOrd="0" presId="urn:microsoft.com/office/officeart/2005/8/layout/orgChart1"/>
    <dgm:cxn modelId="{A1B1C894-B798-4378-80E9-C86661902884}" type="presParOf" srcId="{7D34274D-3053-4A3C-B904-257D16E18257}" destId="{7C116936-C65E-41CF-B330-6AB50A9BCA8B}" srcOrd="1" destOrd="0" presId="urn:microsoft.com/office/officeart/2005/8/layout/orgChart1"/>
    <dgm:cxn modelId="{17B2881E-8CBD-4AE6-B3E1-0CF6DD7F42AF}" type="presParOf" srcId="{7D34274D-3053-4A3C-B904-257D16E18257}" destId="{FE5D6B4F-9B5B-4E9E-9F09-71DD48B3399A}" srcOrd="2" destOrd="0" presId="urn:microsoft.com/office/officeart/2005/8/layout/orgChart1"/>
    <dgm:cxn modelId="{18DED63C-1604-4103-9414-F9DACE3CF151}" type="presParOf" srcId="{3BCB8C1B-8F45-4BD8-9F71-7570D3A464AD}" destId="{A82798CB-6753-4382-B397-C57669420366}" srcOrd="2" destOrd="0" presId="urn:microsoft.com/office/officeart/2005/8/layout/orgChart1"/>
    <dgm:cxn modelId="{664F584A-DF58-4D08-AE59-EB38117A7215}" type="presParOf" srcId="{3BCB8C1B-8F45-4BD8-9F71-7570D3A464AD}" destId="{AB2CC789-139A-4A82-947F-68123E248A1B}" srcOrd="3" destOrd="0" presId="urn:microsoft.com/office/officeart/2005/8/layout/orgChart1"/>
    <dgm:cxn modelId="{4A89723E-20D1-4A76-A79A-B092FF16D987}" type="presParOf" srcId="{AB2CC789-139A-4A82-947F-68123E248A1B}" destId="{75DDC62F-0EFE-43AA-9041-2DCAA468F5EC}" srcOrd="0" destOrd="0" presId="urn:microsoft.com/office/officeart/2005/8/layout/orgChart1"/>
    <dgm:cxn modelId="{F2DFD3C1-74DC-4052-879F-D36E7529DD37}" type="presParOf" srcId="{75DDC62F-0EFE-43AA-9041-2DCAA468F5EC}" destId="{6F8AB81C-3863-4A91-8230-9DBEEDF7DBA2}" srcOrd="0" destOrd="0" presId="urn:microsoft.com/office/officeart/2005/8/layout/orgChart1"/>
    <dgm:cxn modelId="{B20BE929-526E-4ACB-BD4F-E32795BC9EE7}" type="presParOf" srcId="{75DDC62F-0EFE-43AA-9041-2DCAA468F5EC}" destId="{AD24F740-B6A8-4AF0-81F4-468A1234D6D1}" srcOrd="1" destOrd="0" presId="urn:microsoft.com/office/officeart/2005/8/layout/orgChart1"/>
    <dgm:cxn modelId="{1672107D-EFA2-4928-AB95-E0EE8CD38539}" type="presParOf" srcId="{AB2CC789-139A-4A82-947F-68123E248A1B}" destId="{B809F70E-235F-435F-B620-3975EFEC3550}" srcOrd="1" destOrd="0" presId="urn:microsoft.com/office/officeart/2005/8/layout/orgChart1"/>
    <dgm:cxn modelId="{89BEF553-5161-4196-B307-631768369DED}" type="presParOf" srcId="{B809F70E-235F-435F-B620-3975EFEC3550}" destId="{222EE4C6-DCA4-40C5-9F7F-A9CCF3E249AB}" srcOrd="0" destOrd="0" presId="urn:microsoft.com/office/officeart/2005/8/layout/orgChart1"/>
    <dgm:cxn modelId="{B16B3F98-646F-4DC7-9CDE-4587DC895F13}" type="presParOf" srcId="{B809F70E-235F-435F-B620-3975EFEC3550}" destId="{4597549A-00C8-4F50-9762-2E4B39CA0EB6}" srcOrd="1" destOrd="0" presId="urn:microsoft.com/office/officeart/2005/8/layout/orgChart1"/>
    <dgm:cxn modelId="{0B6688BD-7EEC-478D-BDF9-1F87CA309AE2}" type="presParOf" srcId="{4597549A-00C8-4F50-9762-2E4B39CA0EB6}" destId="{A52E8BE7-A43F-49F1-B119-4B92D418091E}" srcOrd="0" destOrd="0" presId="urn:microsoft.com/office/officeart/2005/8/layout/orgChart1"/>
    <dgm:cxn modelId="{43CF1C40-DD3F-4FED-AE4B-6F1AF907E038}" type="presParOf" srcId="{A52E8BE7-A43F-49F1-B119-4B92D418091E}" destId="{08549ED5-FA02-4F6B-BD79-692673608542}" srcOrd="0" destOrd="0" presId="urn:microsoft.com/office/officeart/2005/8/layout/orgChart1"/>
    <dgm:cxn modelId="{A0D043EA-E4B8-46F6-AF5B-A96C849C5411}" type="presParOf" srcId="{A52E8BE7-A43F-49F1-B119-4B92D418091E}" destId="{2E0751EF-CDD2-4526-8756-48A3A77B82C6}" srcOrd="1" destOrd="0" presId="urn:microsoft.com/office/officeart/2005/8/layout/orgChart1"/>
    <dgm:cxn modelId="{78A197EF-DFA0-4320-8DF0-2390813818A4}" type="presParOf" srcId="{4597549A-00C8-4F50-9762-2E4B39CA0EB6}" destId="{D9995246-EE23-4C5D-8309-C25F6604F914}" srcOrd="1" destOrd="0" presId="urn:microsoft.com/office/officeart/2005/8/layout/orgChart1"/>
    <dgm:cxn modelId="{FE0974BE-9CA9-40BE-B356-4BDD0EFE29FA}" type="presParOf" srcId="{4597549A-00C8-4F50-9762-2E4B39CA0EB6}" destId="{C9F3B43D-4BEF-4952-83BA-28A080E22F4E}" srcOrd="2" destOrd="0" presId="urn:microsoft.com/office/officeart/2005/8/layout/orgChart1"/>
    <dgm:cxn modelId="{125036E2-69A2-4A4C-95C0-33A0AD0C382A}" type="presParOf" srcId="{B809F70E-235F-435F-B620-3975EFEC3550}" destId="{2934BD59-7DEB-41FA-8E26-CAEF7136F199}" srcOrd="2" destOrd="0" presId="urn:microsoft.com/office/officeart/2005/8/layout/orgChart1"/>
    <dgm:cxn modelId="{0B8C998E-8702-40DF-82A0-1C3D9CF8DCD3}" type="presParOf" srcId="{B809F70E-235F-435F-B620-3975EFEC3550}" destId="{655F4AE7-F0FA-418C-B8D7-602C1115B730}" srcOrd="3" destOrd="0" presId="urn:microsoft.com/office/officeart/2005/8/layout/orgChart1"/>
    <dgm:cxn modelId="{50FFCA2E-DCD5-46F1-8242-6B87E498F3F6}" type="presParOf" srcId="{655F4AE7-F0FA-418C-B8D7-602C1115B730}" destId="{2F506C52-EFAD-4D49-B09B-E70834EEFB7E}" srcOrd="0" destOrd="0" presId="urn:microsoft.com/office/officeart/2005/8/layout/orgChart1"/>
    <dgm:cxn modelId="{BE6BAB51-D071-4493-ACE0-5766427C7C6E}" type="presParOf" srcId="{2F506C52-EFAD-4D49-B09B-E70834EEFB7E}" destId="{92B1F4B6-D755-4B70-9DB3-04B64345B66B}" srcOrd="0" destOrd="0" presId="urn:microsoft.com/office/officeart/2005/8/layout/orgChart1"/>
    <dgm:cxn modelId="{2588777D-B39C-42DA-89B7-9FA17EF61597}" type="presParOf" srcId="{2F506C52-EFAD-4D49-B09B-E70834EEFB7E}" destId="{67EFA162-360D-439C-9D14-71DBC8E67C36}" srcOrd="1" destOrd="0" presId="urn:microsoft.com/office/officeart/2005/8/layout/orgChart1"/>
    <dgm:cxn modelId="{073DC752-6471-48DF-B59A-B256DDDE91FA}" type="presParOf" srcId="{655F4AE7-F0FA-418C-B8D7-602C1115B730}" destId="{B9A978C7-DAF3-4CAB-A5B2-491787C630A8}" srcOrd="1" destOrd="0" presId="urn:microsoft.com/office/officeart/2005/8/layout/orgChart1"/>
    <dgm:cxn modelId="{CF2C427E-3E81-4319-B988-97E0ECD8952D}" type="presParOf" srcId="{655F4AE7-F0FA-418C-B8D7-602C1115B730}" destId="{5CE51EE4-7849-4F2D-AF0E-9611F23A1601}" srcOrd="2" destOrd="0" presId="urn:microsoft.com/office/officeart/2005/8/layout/orgChart1"/>
    <dgm:cxn modelId="{40FDDBB6-C5FE-496C-8328-020DB3F3A550}" type="presParOf" srcId="{AB2CC789-139A-4A82-947F-68123E248A1B}" destId="{01638AE4-33D9-4B0A-9A53-E35C7D453A4E}" srcOrd="2" destOrd="0" presId="urn:microsoft.com/office/officeart/2005/8/layout/orgChart1"/>
    <dgm:cxn modelId="{61BBDFFE-041A-437D-BBB3-179A68D922F8}" type="presParOf" srcId="{8C7B1D63-0B61-40CE-B39A-129625CA3F72}" destId="{116452C5-14BD-44D8-A065-0DE236B9B296}" srcOrd="2" destOrd="0" presId="urn:microsoft.com/office/officeart/2005/8/layout/orgChart1"/>
    <dgm:cxn modelId="{0CAB36F2-BABF-4FA8-BD1F-1A7901B2DFF0}" type="presParOf" srcId="{78F6E5D3-E5A5-4317-B2C3-761B6B2D7D6C}" destId="{EB3465DD-3560-4BBA-AEF6-36B425B45DAF}" srcOrd="2" destOrd="0" presId="urn:microsoft.com/office/officeart/2005/8/layout/orgChart1"/>
    <dgm:cxn modelId="{C4DA1ECC-241F-4C3D-8BC8-892036E3B557}" type="presParOf" srcId="{78F6E5D3-E5A5-4317-B2C3-761B6B2D7D6C}" destId="{E2F01894-BF23-4AEE-BCD5-B0024D402572}" srcOrd="3" destOrd="0" presId="urn:microsoft.com/office/officeart/2005/8/layout/orgChart1"/>
    <dgm:cxn modelId="{8195D208-FC43-4B68-8207-7434B116EC1A}" type="presParOf" srcId="{E2F01894-BF23-4AEE-BCD5-B0024D402572}" destId="{46D124FA-9A24-4160-BFDA-E88C0E4DA6C7}" srcOrd="0" destOrd="0" presId="urn:microsoft.com/office/officeart/2005/8/layout/orgChart1"/>
    <dgm:cxn modelId="{8E7E4B7D-C5F3-478C-AB09-8B8E76EFFBBB}" type="presParOf" srcId="{46D124FA-9A24-4160-BFDA-E88C0E4DA6C7}" destId="{4D2E03C7-407B-4B5A-995E-06671356C8AA}" srcOrd="0" destOrd="0" presId="urn:microsoft.com/office/officeart/2005/8/layout/orgChart1"/>
    <dgm:cxn modelId="{27C56960-D6C4-45D9-AA84-CFD7EF5A3CF6}" type="presParOf" srcId="{46D124FA-9A24-4160-BFDA-E88C0E4DA6C7}" destId="{7753BDB8-B31E-4F1D-B9C6-89BB07A23612}" srcOrd="1" destOrd="0" presId="urn:microsoft.com/office/officeart/2005/8/layout/orgChart1"/>
    <dgm:cxn modelId="{EF104A15-A66C-405E-BFDD-C7B566448632}" type="presParOf" srcId="{E2F01894-BF23-4AEE-BCD5-B0024D402572}" destId="{6DA5F001-ADCD-44EC-AF43-07D40B244C7D}" srcOrd="1" destOrd="0" presId="urn:microsoft.com/office/officeart/2005/8/layout/orgChart1"/>
    <dgm:cxn modelId="{78F75D61-36AA-4D31-B2A6-BDC8F2F81F1F}" type="presParOf" srcId="{6DA5F001-ADCD-44EC-AF43-07D40B244C7D}" destId="{9A7B33B3-460A-4988-855E-D6585ACA1257}" srcOrd="0" destOrd="0" presId="urn:microsoft.com/office/officeart/2005/8/layout/orgChart1"/>
    <dgm:cxn modelId="{5B30A1E5-E3FF-47B0-ADC8-06B17E43F588}" type="presParOf" srcId="{6DA5F001-ADCD-44EC-AF43-07D40B244C7D}" destId="{7F1F3FF2-B0B7-4582-B3A9-3E68D15DCB7E}" srcOrd="1" destOrd="0" presId="urn:microsoft.com/office/officeart/2005/8/layout/orgChart1"/>
    <dgm:cxn modelId="{6A051272-7F23-4C8C-ADBA-6ABE63A6A23F}" type="presParOf" srcId="{7F1F3FF2-B0B7-4582-B3A9-3E68D15DCB7E}" destId="{4F3B912B-68BC-464A-B62F-4F66DC1463B7}" srcOrd="0" destOrd="0" presId="urn:microsoft.com/office/officeart/2005/8/layout/orgChart1"/>
    <dgm:cxn modelId="{C5B3CB6C-37A8-4792-B01C-9BDADBF123C8}" type="presParOf" srcId="{4F3B912B-68BC-464A-B62F-4F66DC1463B7}" destId="{53557B15-CCFB-4647-AD28-2C65A03D6F66}" srcOrd="0" destOrd="0" presId="urn:microsoft.com/office/officeart/2005/8/layout/orgChart1"/>
    <dgm:cxn modelId="{ED5D5C63-0B02-4631-ABDB-E8C3FF46F5E5}" type="presParOf" srcId="{4F3B912B-68BC-464A-B62F-4F66DC1463B7}" destId="{58DE64C5-E426-41A9-8CCE-82076757B8C3}" srcOrd="1" destOrd="0" presId="urn:microsoft.com/office/officeart/2005/8/layout/orgChart1"/>
    <dgm:cxn modelId="{4F646DC5-B904-48D8-8058-A1DC274011EF}" type="presParOf" srcId="{7F1F3FF2-B0B7-4582-B3A9-3E68D15DCB7E}" destId="{3547B95D-1BCA-475D-93F4-A66C949352C6}" srcOrd="1" destOrd="0" presId="urn:microsoft.com/office/officeart/2005/8/layout/orgChart1"/>
    <dgm:cxn modelId="{DE1E5777-B38B-4481-AD4A-9DD120D62820}" type="presParOf" srcId="{7F1F3FF2-B0B7-4582-B3A9-3E68D15DCB7E}" destId="{4204E95B-735B-4344-BD98-BC7B435BE068}" srcOrd="2" destOrd="0" presId="urn:microsoft.com/office/officeart/2005/8/layout/orgChart1"/>
    <dgm:cxn modelId="{76F4F26B-A295-46D7-B0B8-B9896742A522}" type="presParOf" srcId="{6DA5F001-ADCD-44EC-AF43-07D40B244C7D}" destId="{FF6DB73A-D230-4304-B28C-D3C49C8D386F}" srcOrd="2" destOrd="0" presId="urn:microsoft.com/office/officeart/2005/8/layout/orgChart1"/>
    <dgm:cxn modelId="{1404C919-F8CB-4A6F-93A2-E35665C9FA19}" type="presParOf" srcId="{6DA5F001-ADCD-44EC-AF43-07D40B244C7D}" destId="{A45FE506-24A6-45F3-BF45-4DCB186004BE}" srcOrd="3" destOrd="0" presId="urn:microsoft.com/office/officeart/2005/8/layout/orgChart1"/>
    <dgm:cxn modelId="{B616AFA3-8313-4B57-B7A1-9A7158414DFC}" type="presParOf" srcId="{A45FE506-24A6-45F3-BF45-4DCB186004BE}" destId="{855568C6-A748-4B09-AA6D-EF738AE319C2}" srcOrd="0" destOrd="0" presId="urn:microsoft.com/office/officeart/2005/8/layout/orgChart1"/>
    <dgm:cxn modelId="{82A21042-4848-4855-BAC1-B4F781A6768E}" type="presParOf" srcId="{855568C6-A748-4B09-AA6D-EF738AE319C2}" destId="{DD4EDB0A-F2F2-443A-BD02-14596E5A8006}" srcOrd="0" destOrd="0" presId="urn:microsoft.com/office/officeart/2005/8/layout/orgChart1"/>
    <dgm:cxn modelId="{1D20AD94-C8D0-4C83-8454-F7548D4FF993}" type="presParOf" srcId="{855568C6-A748-4B09-AA6D-EF738AE319C2}" destId="{A93155C9-7C06-499A-AB00-04A5603CC9D9}" srcOrd="1" destOrd="0" presId="urn:microsoft.com/office/officeart/2005/8/layout/orgChart1"/>
    <dgm:cxn modelId="{937023D0-B283-4072-B3A1-5398F407B09B}" type="presParOf" srcId="{A45FE506-24A6-45F3-BF45-4DCB186004BE}" destId="{7DD06EC7-30E2-45CD-A36B-68DFAE61A5EC}" srcOrd="1" destOrd="0" presId="urn:microsoft.com/office/officeart/2005/8/layout/orgChart1"/>
    <dgm:cxn modelId="{1688DCAB-BCD3-4364-8698-F3C4914000C6}" type="presParOf" srcId="{A45FE506-24A6-45F3-BF45-4DCB186004BE}" destId="{78B011E4-7380-4705-8046-2930D5B82941}" srcOrd="2" destOrd="0" presId="urn:microsoft.com/office/officeart/2005/8/layout/orgChart1"/>
    <dgm:cxn modelId="{DC059A82-DE96-4FFC-B443-0855FAF4945C}" type="presParOf" srcId="{6DA5F001-ADCD-44EC-AF43-07D40B244C7D}" destId="{3FD588C5-03D6-4CCE-9C44-6084235BBA4B}" srcOrd="4" destOrd="0" presId="urn:microsoft.com/office/officeart/2005/8/layout/orgChart1"/>
    <dgm:cxn modelId="{B9790B37-1BF8-4554-9D0C-07C3343AFBF0}" type="presParOf" srcId="{6DA5F001-ADCD-44EC-AF43-07D40B244C7D}" destId="{F6CE2A93-B27E-47EA-817A-89A9A80109FD}" srcOrd="5" destOrd="0" presId="urn:microsoft.com/office/officeart/2005/8/layout/orgChart1"/>
    <dgm:cxn modelId="{5E636F91-E591-4451-9F82-499748D7F5F2}" type="presParOf" srcId="{F6CE2A93-B27E-47EA-817A-89A9A80109FD}" destId="{CDA823BD-B0AB-451C-8B55-F9C1EEF04673}" srcOrd="0" destOrd="0" presId="urn:microsoft.com/office/officeart/2005/8/layout/orgChart1"/>
    <dgm:cxn modelId="{A09A1DFD-1085-4485-BB7C-7FDAF1C70918}" type="presParOf" srcId="{CDA823BD-B0AB-451C-8B55-F9C1EEF04673}" destId="{52AB8665-6465-4C0C-8B17-710F373E0185}" srcOrd="0" destOrd="0" presId="urn:microsoft.com/office/officeart/2005/8/layout/orgChart1"/>
    <dgm:cxn modelId="{0333D314-37F4-4AEB-8E47-CF98885075DE}" type="presParOf" srcId="{CDA823BD-B0AB-451C-8B55-F9C1EEF04673}" destId="{689CE326-8DCB-4C54-8F68-94051C35350D}" srcOrd="1" destOrd="0" presId="urn:microsoft.com/office/officeart/2005/8/layout/orgChart1"/>
    <dgm:cxn modelId="{3F9C80C1-1C51-47C6-A613-DC575E8F091B}" type="presParOf" srcId="{F6CE2A93-B27E-47EA-817A-89A9A80109FD}" destId="{14ED68C0-C613-424E-AB41-C7EBCC311844}" srcOrd="1" destOrd="0" presId="urn:microsoft.com/office/officeart/2005/8/layout/orgChart1"/>
    <dgm:cxn modelId="{0810732E-615D-461A-AB9F-D8ACBD231444}" type="presParOf" srcId="{F6CE2A93-B27E-47EA-817A-89A9A80109FD}" destId="{5226D871-5053-4A42-B873-5D48E5A6A48C}" srcOrd="2" destOrd="0" presId="urn:microsoft.com/office/officeart/2005/8/layout/orgChart1"/>
    <dgm:cxn modelId="{4AF977DD-C694-4258-B977-1056F43BA91B}" type="presParOf" srcId="{E2F01894-BF23-4AEE-BCD5-B0024D402572}" destId="{D82824DE-4D9B-41B4-B95F-9DE123F4AEF5}" srcOrd="2" destOrd="0" presId="urn:microsoft.com/office/officeart/2005/8/layout/orgChart1"/>
    <dgm:cxn modelId="{0AB6CC5A-E72A-4507-8F52-BB1362563241}" type="presParOf" srcId="{5B41102F-9019-40DF-AC59-73B2033B06A9}" destId="{3D55C1AD-29D7-4683-8A6B-791467D6515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346E2E0-6BBA-48AD-9CAA-EE7B1E30FEC0}" type="datetimeFigureOut">
              <a:rPr lang="es-VE"/>
              <a:pPr>
                <a:defRPr/>
              </a:pPr>
              <a:t>07/08/2018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VE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VE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5F72C54-740B-42A0-9442-25AE363D0400}" type="slidenum">
              <a:rPr lang="es-VE"/>
              <a:pPr>
                <a:defRPr/>
              </a:pPr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261708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VE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B5F7E43-FA38-4508-BF2A-168272EC9A10}" type="slidenum">
              <a:rPr lang="es-VE" smtClean="0"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10</a:t>
            </a:fld>
            <a:endParaRPr lang="es-VE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674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678F2-DD53-429B-8044-2210CEF5A12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921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9C682-E5B0-43C0-867B-2919E32971E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6305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A26F1-2151-4F04-B9B1-F2DBDDDE458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512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31C27-C328-4F8E-93FB-11E598A788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1349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8C3C8-3566-43F7-ACFE-34B82399D2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7821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47F5C-D076-4F11-9C2D-A5208E7196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793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32DA8-6A88-49C9-A049-C59384D492D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7697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165C5-5620-43F5-AF85-431B03BA956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3324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A1ED8-20A7-4700-AFD9-7C41B2A4AC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1077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19D20-4721-409B-8362-6E25C908EE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281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CA056-3E9E-41EB-B44C-5DA203D9B1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1870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36ABC-EFF9-4799-9290-8BDDB957D4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61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ED0051B-FDDA-4C01-8AA4-9BE4DAA8B0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emedicine.medscape.com/article/175667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1317625" y="1122363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 algn="ctr" eaLnBrk="1" hangingPunct="1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 algn="ctr" eaLnBrk="1" hangingPunct="1">
              <a:defRPr/>
            </a:pP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 algn="ctr" eaLnBrk="1" hangingPunct="1">
              <a:defRPr/>
            </a:pP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 algn="ctr" eaLnBrk="1" hangingPunct="1">
              <a:defRPr/>
            </a:pP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r>
              <a:rPr lang="es-ES" sz="3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</a:p>
          <a:p>
            <a:pPr algn="ctr" eaLnBrk="1" hangingPunct="1">
              <a:defRPr/>
            </a:pPr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3075" name="Picture 4" descr="human-digestive-syst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076700"/>
            <a:ext cx="1655763" cy="24098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Text Box 2"/>
          <p:cNvSpPr txBox="1">
            <a:spLocks noChangeArrowheads="1"/>
          </p:cNvSpPr>
          <p:nvPr/>
        </p:nvSpPr>
        <p:spPr bwMode="auto">
          <a:xfrm>
            <a:off x="4340225" y="1366838"/>
            <a:ext cx="1366838" cy="739775"/>
          </a:xfrm>
          <a:prstGeom prst="rect">
            <a:avLst/>
          </a:prstGeom>
          <a:solidFill>
            <a:srgbClr val="FFE18B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COLESTEROL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DIETA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0.2 g/d</a:t>
            </a:r>
          </a:p>
        </p:txBody>
      </p:sp>
      <p:sp>
        <p:nvSpPr>
          <p:cNvPr id="252931" name="Text Box 3"/>
          <p:cNvSpPr txBox="1">
            <a:spLocks noChangeArrowheads="1"/>
          </p:cNvSpPr>
          <p:nvPr/>
        </p:nvSpPr>
        <p:spPr bwMode="auto">
          <a:xfrm>
            <a:off x="4241800" y="2706688"/>
            <a:ext cx="1563688" cy="619125"/>
          </a:xfrm>
          <a:prstGeom prst="rect">
            <a:avLst/>
          </a:prstGeom>
          <a:solidFill>
            <a:srgbClr val="FFC000"/>
          </a:solidFill>
          <a:ln w="38100">
            <a:solidFill>
              <a:srgbClr val="F67B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COLESTEROL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CUERPO</a:t>
            </a:r>
          </a:p>
        </p:txBody>
      </p:sp>
      <p:sp>
        <p:nvSpPr>
          <p:cNvPr id="252932" name="Text Box 4"/>
          <p:cNvSpPr txBox="1">
            <a:spLocks noChangeArrowheads="1"/>
          </p:cNvSpPr>
          <p:nvPr/>
        </p:nvSpPr>
        <p:spPr bwMode="auto">
          <a:xfrm>
            <a:off x="6464300" y="2724150"/>
            <a:ext cx="1492250" cy="546100"/>
          </a:xfrm>
          <a:prstGeom prst="rect">
            <a:avLst/>
          </a:prstGeom>
          <a:solidFill>
            <a:srgbClr val="B0EE00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AC. BILIARES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CUERPO</a:t>
            </a:r>
          </a:p>
        </p:txBody>
      </p:sp>
      <p:sp>
        <p:nvSpPr>
          <p:cNvPr id="252933" name="Text Box 5"/>
          <p:cNvSpPr txBox="1">
            <a:spLocks noChangeArrowheads="1"/>
          </p:cNvSpPr>
          <p:nvPr/>
        </p:nvSpPr>
        <p:spPr bwMode="auto">
          <a:xfrm>
            <a:off x="1568450" y="2520950"/>
            <a:ext cx="1944688" cy="952500"/>
          </a:xfrm>
          <a:prstGeom prst="rect">
            <a:avLst/>
          </a:prstGeom>
          <a:solidFill>
            <a:srgbClr val="FFE18B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SÍNTESIS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HEPÁTICA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EXTRAHEPÁTICA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0.8-1 g/d</a:t>
            </a:r>
          </a:p>
        </p:txBody>
      </p:sp>
      <p:sp>
        <p:nvSpPr>
          <p:cNvPr id="252934" name="Text Box 6"/>
          <p:cNvSpPr txBox="1">
            <a:spLocks noChangeArrowheads="1"/>
          </p:cNvSpPr>
          <p:nvPr/>
        </p:nvSpPr>
        <p:spPr bwMode="auto">
          <a:xfrm>
            <a:off x="4302125" y="3933825"/>
            <a:ext cx="1444625" cy="739775"/>
          </a:xfrm>
          <a:prstGeom prst="rect">
            <a:avLst/>
          </a:prstGeom>
          <a:solidFill>
            <a:srgbClr val="FFC000"/>
          </a:solidFill>
          <a:ln w="9525">
            <a:solidFill>
              <a:srgbClr val="CC99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COLESTEROL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INTACTO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0.8 g/d</a:t>
            </a:r>
          </a:p>
        </p:txBody>
      </p:sp>
      <p:sp>
        <p:nvSpPr>
          <p:cNvPr id="252935" name="Text Box 7"/>
          <p:cNvSpPr txBox="1">
            <a:spLocks noChangeArrowheads="1"/>
          </p:cNvSpPr>
          <p:nvPr/>
        </p:nvSpPr>
        <p:spPr bwMode="auto">
          <a:xfrm>
            <a:off x="6537325" y="3717925"/>
            <a:ext cx="1389063" cy="1184275"/>
          </a:xfrm>
          <a:prstGeom prst="rect">
            <a:avLst/>
          </a:prstGeom>
          <a:solidFill>
            <a:srgbClr val="B0EE00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COLESTEROL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EXCRETADO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como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Ac. Biliar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0.2-0.4 g/d</a:t>
            </a:r>
          </a:p>
        </p:txBody>
      </p:sp>
      <p:sp>
        <p:nvSpPr>
          <p:cNvPr id="252936" name="Line 8"/>
          <p:cNvSpPr>
            <a:spLocks noChangeShapeType="1"/>
          </p:cNvSpPr>
          <p:nvPr/>
        </p:nvSpPr>
        <p:spPr bwMode="auto">
          <a:xfrm>
            <a:off x="3513138" y="2925763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2937" name="Line 9"/>
          <p:cNvSpPr>
            <a:spLocks noChangeShapeType="1"/>
          </p:cNvSpPr>
          <p:nvPr/>
        </p:nvSpPr>
        <p:spPr bwMode="auto">
          <a:xfrm>
            <a:off x="5805488" y="2997200"/>
            <a:ext cx="5873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2938" name="Line 10"/>
          <p:cNvSpPr>
            <a:spLocks noChangeShapeType="1"/>
          </p:cNvSpPr>
          <p:nvPr/>
        </p:nvSpPr>
        <p:spPr bwMode="auto">
          <a:xfrm>
            <a:off x="5024438" y="213360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2939" name="Line 11"/>
          <p:cNvSpPr>
            <a:spLocks noChangeShapeType="1"/>
          </p:cNvSpPr>
          <p:nvPr/>
        </p:nvSpPr>
        <p:spPr bwMode="auto">
          <a:xfrm>
            <a:off x="5024438" y="3325813"/>
            <a:ext cx="0" cy="5349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2940" name="Line 12"/>
          <p:cNvSpPr>
            <a:spLocks noChangeShapeType="1"/>
          </p:cNvSpPr>
          <p:nvPr/>
        </p:nvSpPr>
        <p:spPr bwMode="auto">
          <a:xfrm>
            <a:off x="7185025" y="328453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2941" name="Arc 13"/>
          <p:cNvSpPr>
            <a:spLocks/>
          </p:cNvSpPr>
          <p:nvPr/>
        </p:nvSpPr>
        <p:spPr bwMode="auto">
          <a:xfrm flipH="1">
            <a:off x="2501900" y="1052513"/>
            <a:ext cx="2719388" cy="1368425"/>
          </a:xfrm>
          <a:custGeom>
            <a:avLst/>
            <a:gdLst>
              <a:gd name="G0" fmla="+- 9752 0 0"/>
              <a:gd name="G1" fmla="+- 21600 0 0"/>
              <a:gd name="G2" fmla="+- 21600 0 0"/>
              <a:gd name="T0" fmla="*/ 0 w 31352"/>
              <a:gd name="T1" fmla="*/ 2327 h 21600"/>
              <a:gd name="T2" fmla="*/ 31352 w 31352"/>
              <a:gd name="T3" fmla="*/ 21600 h 21600"/>
              <a:gd name="T4" fmla="*/ 9752 w 3135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352" h="21600" fill="none" extrusionOk="0">
                <a:moveTo>
                  <a:pt x="-1" y="2326"/>
                </a:moveTo>
                <a:cubicBezTo>
                  <a:pt x="3023" y="797"/>
                  <a:pt x="6363" y="-1"/>
                  <a:pt x="9752" y="0"/>
                </a:cubicBezTo>
                <a:cubicBezTo>
                  <a:pt x="21681" y="0"/>
                  <a:pt x="31352" y="9670"/>
                  <a:pt x="31352" y="21600"/>
                </a:cubicBezTo>
              </a:path>
              <a:path w="31352" h="21600" stroke="0" extrusionOk="0">
                <a:moveTo>
                  <a:pt x="-1" y="2326"/>
                </a:moveTo>
                <a:cubicBezTo>
                  <a:pt x="3023" y="797"/>
                  <a:pt x="6363" y="-1"/>
                  <a:pt x="9752" y="0"/>
                </a:cubicBezTo>
                <a:cubicBezTo>
                  <a:pt x="21681" y="0"/>
                  <a:pt x="31352" y="9670"/>
                  <a:pt x="31352" y="21600"/>
                </a:cubicBezTo>
                <a:lnTo>
                  <a:pt x="9752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2942" name="Arc 14"/>
          <p:cNvSpPr>
            <a:spLocks/>
          </p:cNvSpPr>
          <p:nvPr/>
        </p:nvSpPr>
        <p:spPr bwMode="auto">
          <a:xfrm rot="12576832" flipH="1">
            <a:off x="5024438" y="4292600"/>
            <a:ext cx="2373312" cy="1223963"/>
          </a:xfrm>
          <a:custGeom>
            <a:avLst/>
            <a:gdLst>
              <a:gd name="G0" fmla="+- 9917 0 0"/>
              <a:gd name="G1" fmla="+- 21600 0 0"/>
              <a:gd name="G2" fmla="+- 21600 0 0"/>
              <a:gd name="T0" fmla="*/ 0 w 31517"/>
              <a:gd name="T1" fmla="*/ 2411 h 21600"/>
              <a:gd name="T2" fmla="*/ 31517 w 31517"/>
              <a:gd name="T3" fmla="*/ 21600 h 21600"/>
              <a:gd name="T4" fmla="*/ 9917 w 3151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517" h="21600" fill="none" extrusionOk="0">
                <a:moveTo>
                  <a:pt x="0" y="2411"/>
                </a:moveTo>
                <a:cubicBezTo>
                  <a:pt x="3065" y="826"/>
                  <a:pt x="6466" y="-1"/>
                  <a:pt x="9917" y="0"/>
                </a:cubicBezTo>
                <a:cubicBezTo>
                  <a:pt x="21846" y="0"/>
                  <a:pt x="31517" y="9670"/>
                  <a:pt x="31517" y="21600"/>
                </a:cubicBezTo>
              </a:path>
              <a:path w="31517" h="21600" stroke="0" extrusionOk="0">
                <a:moveTo>
                  <a:pt x="0" y="2411"/>
                </a:moveTo>
                <a:cubicBezTo>
                  <a:pt x="3065" y="826"/>
                  <a:pt x="6466" y="-1"/>
                  <a:pt x="9917" y="0"/>
                </a:cubicBezTo>
                <a:cubicBezTo>
                  <a:pt x="21846" y="0"/>
                  <a:pt x="31517" y="9670"/>
                  <a:pt x="31517" y="21600"/>
                </a:cubicBezTo>
                <a:lnTo>
                  <a:pt x="9917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2944" name="Text Box 16"/>
          <p:cNvSpPr txBox="1">
            <a:spLocks noChangeArrowheads="1"/>
          </p:cNvSpPr>
          <p:nvPr/>
        </p:nvSpPr>
        <p:spPr bwMode="auto">
          <a:xfrm>
            <a:off x="4054475" y="5715000"/>
            <a:ext cx="4708525" cy="338138"/>
          </a:xfrm>
          <a:prstGeom prst="rect">
            <a:avLst/>
          </a:prstGeom>
          <a:solidFill>
            <a:srgbClr val="F2B300"/>
          </a:solidFill>
          <a:ln w="38100">
            <a:solidFill>
              <a:srgbClr val="CC99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ENTRADA= EXCRECIÓN + Colesterol intacto</a:t>
            </a:r>
          </a:p>
        </p:txBody>
      </p:sp>
      <p:sp>
        <p:nvSpPr>
          <p:cNvPr id="252945" name="Text Box 17"/>
          <p:cNvSpPr txBox="1">
            <a:spLocks noChangeArrowheads="1"/>
          </p:cNvSpPr>
          <p:nvPr/>
        </p:nvSpPr>
        <p:spPr bwMode="auto">
          <a:xfrm>
            <a:off x="638175" y="4002088"/>
            <a:ext cx="3522663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¿Cómo reducir colesterol?</a:t>
            </a:r>
          </a:p>
          <a:p>
            <a:pPr eaLnBrk="1" hangingPunct="1">
              <a:defRPr/>
            </a:pPr>
            <a:endParaRPr lang="es-ES_tradnl" sz="8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Char char="•"/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Aumentar eliminación en heces</a:t>
            </a:r>
          </a:p>
          <a:p>
            <a:pPr eaLnBrk="1" hangingPunct="1">
              <a:buFontTx/>
              <a:buChar char="•"/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Aumentar consumo en síntesis SB</a:t>
            </a:r>
          </a:p>
          <a:p>
            <a:pPr eaLnBrk="1" hangingPunct="1">
              <a:buFontTx/>
              <a:buChar char="•"/>
              <a:defRPr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Inhibición síntesis: 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ESTATINAS</a:t>
            </a:r>
          </a:p>
          <a:p>
            <a:pPr eaLnBrk="1" hangingPunct="1">
              <a:defRPr/>
            </a:pPr>
            <a:endParaRPr lang="es-ES_tradnl" sz="9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2946" name="Text Box 18"/>
          <p:cNvSpPr txBox="1">
            <a:spLocks noChangeArrowheads="1"/>
          </p:cNvSpPr>
          <p:nvPr/>
        </p:nvSpPr>
        <p:spPr bwMode="auto">
          <a:xfrm>
            <a:off x="2071688" y="1125538"/>
            <a:ext cx="1111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1.2 g/día</a:t>
            </a:r>
          </a:p>
        </p:txBody>
      </p:sp>
      <p:sp>
        <p:nvSpPr>
          <p:cNvPr id="252947" name="Text Box 19"/>
          <p:cNvSpPr txBox="1">
            <a:spLocks noChangeArrowheads="1"/>
          </p:cNvSpPr>
          <p:nvPr/>
        </p:nvSpPr>
        <p:spPr bwMode="auto">
          <a:xfrm>
            <a:off x="5889625" y="5092700"/>
            <a:ext cx="1111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1.2 g/día</a:t>
            </a: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5899150" y="476250"/>
            <a:ext cx="2736850" cy="338138"/>
          </a:xfrm>
          <a:prstGeom prst="rect">
            <a:avLst/>
          </a:prstGeom>
          <a:solidFill>
            <a:srgbClr val="7A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1600" dirty="0"/>
              <a:t>IV. EXCRECIÓN BILIAR</a:t>
            </a: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6980238" y="893763"/>
            <a:ext cx="1655762" cy="400050"/>
          </a:xfrm>
          <a:prstGeom prst="rect">
            <a:avLst/>
          </a:prstGeom>
          <a:solidFill>
            <a:srgbClr val="FFC000"/>
          </a:solidFill>
          <a:ln w="38100">
            <a:solidFill>
              <a:srgbClr val="F67B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1. Colesterol</a:t>
            </a:r>
          </a:p>
        </p:txBody>
      </p:sp>
      <p:sp>
        <p:nvSpPr>
          <p:cNvPr id="1333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52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0" grpId="0" animBg="1"/>
      <p:bldP spid="252931" grpId="0" animBg="1"/>
      <p:bldP spid="252932" grpId="0" animBg="1"/>
      <p:bldP spid="252933" grpId="0" animBg="1"/>
      <p:bldP spid="252934" grpId="0" animBg="1"/>
      <p:bldP spid="252935" grpId="0" animBg="1"/>
      <p:bldP spid="252944" grpId="0" animBg="1"/>
      <p:bldP spid="252945" grpId="0"/>
      <p:bldP spid="252946" grpId="0"/>
      <p:bldP spid="2529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9" name="Rectangle 3"/>
          <p:cNvSpPr>
            <a:spLocks noChangeArrowheads="1"/>
          </p:cNvSpPr>
          <p:nvPr/>
        </p:nvSpPr>
        <p:spPr bwMode="auto">
          <a:xfrm>
            <a:off x="2916238" y="6237288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4981" name="Rectangle 5"/>
          <p:cNvSpPr>
            <a:spLocks noChangeArrowheads="1"/>
          </p:cNvSpPr>
          <p:nvPr/>
        </p:nvSpPr>
        <p:spPr bwMode="auto">
          <a:xfrm>
            <a:off x="4040188" y="982663"/>
            <a:ext cx="13684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4983" name="Text Box 7"/>
          <p:cNvSpPr txBox="1">
            <a:spLocks noChangeArrowheads="1"/>
          </p:cNvSpPr>
          <p:nvPr/>
        </p:nvSpPr>
        <p:spPr bwMode="auto">
          <a:xfrm>
            <a:off x="5867400" y="2616200"/>
            <a:ext cx="2087563" cy="831850"/>
          </a:xfrm>
          <a:prstGeom prst="rect">
            <a:avLst/>
          </a:prstGeom>
          <a:solidFill>
            <a:srgbClr val="FFAFAF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2400" b="0" dirty="0"/>
              <a:t>Hemoglobina de GR viejos</a:t>
            </a:r>
          </a:p>
        </p:txBody>
      </p:sp>
      <p:sp>
        <p:nvSpPr>
          <p:cNvPr id="254984" name="Rectangle 8"/>
          <p:cNvSpPr>
            <a:spLocks noChangeArrowheads="1"/>
          </p:cNvSpPr>
          <p:nvPr/>
        </p:nvSpPr>
        <p:spPr bwMode="auto">
          <a:xfrm>
            <a:off x="2916238" y="549275"/>
            <a:ext cx="7191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121" name="Rectangle 12"/>
          <p:cNvSpPr>
            <a:spLocks noChangeArrowheads="1"/>
          </p:cNvSpPr>
          <p:nvPr/>
        </p:nvSpPr>
        <p:spPr bwMode="auto">
          <a:xfrm>
            <a:off x="5867400" y="690563"/>
            <a:ext cx="2881313" cy="400050"/>
          </a:xfrm>
          <a:prstGeom prst="rect">
            <a:avLst/>
          </a:prstGeom>
          <a:solidFill>
            <a:srgbClr val="ABDB7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2. Pigmentos biliares</a:t>
            </a:r>
            <a:endParaRPr lang="es-ES_tradnl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254990" name="Picture 14" descr="old red cel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650" y="2409825"/>
            <a:ext cx="4906963" cy="38512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4991" name="Group 15"/>
          <p:cNvGrpSpPr>
            <a:grpSpLocks/>
          </p:cNvGrpSpPr>
          <p:nvPr/>
        </p:nvGrpSpPr>
        <p:grpSpPr bwMode="auto">
          <a:xfrm>
            <a:off x="4643438" y="3711893"/>
            <a:ext cx="4043362" cy="2047875"/>
            <a:chOff x="2744" y="2115"/>
            <a:chExt cx="2547" cy="129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6396" name="Picture 16" descr="img31"/>
            <p:cNvPicPr>
              <a:picLocks noChangeAspect="1" noChangeArrowheads="1"/>
            </p:cNvPicPr>
            <p:nvPr/>
          </p:nvPicPr>
          <p:blipFill>
            <a:blip r:embed="rId3">
              <a:lum bright="-24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95" r="16238" b="79544"/>
            <a:stretch>
              <a:fillRect/>
            </a:stretch>
          </p:blipFill>
          <p:spPr bwMode="auto">
            <a:xfrm>
              <a:off x="2744" y="2115"/>
              <a:ext cx="2547" cy="129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4993" name="Text Box 17"/>
            <p:cNvSpPr txBox="1">
              <a:spLocks noChangeArrowheads="1"/>
            </p:cNvSpPr>
            <p:nvPr/>
          </p:nvSpPr>
          <p:spPr bwMode="auto">
            <a:xfrm>
              <a:off x="3199" y="2190"/>
              <a:ext cx="7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s-ES_tradnl" sz="2000" b="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6.5 g/día</a:t>
              </a:r>
            </a:p>
          </p:txBody>
        </p:sp>
      </p:grpSp>
      <p:sp>
        <p:nvSpPr>
          <p:cNvPr id="1536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2017 ULA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554038" y="452438"/>
            <a:ext cx="1787525" cy="7080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Bilirrubina </a:t>
            </a:r>
          </a:p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metabolismo 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997575" y="252413"/>
            <a:ext cx="2736850" cy="338137"/>
          </a:xfrm>
          <a:prstGeom prst="rect">
            <a:avLst/>
          </a:prstGeom>
          <a:solidFill>
            <a:srgbClr val="7A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1600" dirty="0"/>
              <a:t>IV. EXCRECIÓN BILIAR</a:t>
            </a:r>
          </a:p>
        </p:txBody>
      </p:sp>
      <p:sp>
        <p:nvSpPr>
          <p:cNvPr id="254978" name="Text Box 2"/>
          <p:cNvSpPr txBox="1">
            <a:spLocks noChangeArrowheads="1"/>
          </p:cNvSpPr>
          <p:nvPr/>
        </p:nvSpPr>
        <p:spPr bwMode="auto">
          <a:xfrm>
            <a:off x="536575" y="1484313"/>
            <a:ext cx="3243263" cy="830262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400" b="0" dirty="0" smtClean="0">
                <a:latin typeface="Comic Sans MS" panose="030F0702030302020204" pitchFamily="66" charset="0"/>
              </a:rPr>
              <a:t>¿De dónde vienen los pigmentos biliares?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3965575" y="1531938"/>
            <a:ext cx="1212850" cy="8302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4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49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83" grpId="0" animBg="1"/>
      <p:bldP spid="25497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5970588" y="1509713"/>
            <a:ext cx="2376487" cy="103505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z="2000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¿De dónde vienen los pigmentos biliares?</a:t>
            </a:r>
          </a:p>
        </p:txBody>
      </p:sp>
      <p:pic>
        <p:nvPicPr>
          <p:cNvPr id="16387" name="Picture 3" descr="formacion de bilirrubina del hem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8300"/>
            <a:ext cx="4673600" cy="61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04" name="Rectangle 4"/>
          <p:cNvSpPr>
            <a:spLocks noChangeArrowheads="1"/>
          </p:cNvSpPr>
          <p:nvPr/>
        </p:nvSpPr>
        <p:spPr bwMode="auto">
          <a:xfrm>
            <a:off x="2916238" y="6165850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05" name="Text Box 5"/>
          <p:cNvSpPr txBox="1">
            <a:spLocks noChangeArrowheads="1"/>
          </p:cNvSpPr>
          <p:nvPr/>
        </p:nvSpPr>
        <p:spPr bwMode="auto">
          <a:xfrm>
            <a:off x="5770563" y="5329238"/>
            <a:ext cx="2701925" cy="547687"/>
          </a:xfrm>
          <a:prstGeom prst="rect">
            <a:avLst/>
          </a:prstGeom>
          <a:solidFill>
            <a:srgbClr val="ECFFB7"/>
          </a:solidFill>
          <a:ln w="28575">
            <a:solidFill>
              <a:srgbClr val="669900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8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BILIRRUBINA</a:t>
            </a:r>
          </a:p>
        </p:txBody>
      </p:sp>
      <p:sp>
        <p:nvSpPr>
          <p:cNvPr id="256006" name="Text Box 6"/>
          <p:cNvSpPr txBox="1">
            <a:spLocks noChangeArrowheads="1"/>
          </p:cNvSpPr>
          <p:nvPr/>
        </p:nvSpPr>
        <p:spPr bwMode="auto">
          <a:xfrm>
            <a:off x="5724525" y="3673475"/>
            <a:ext cx="2708275" cy="547688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800">
                <a:solidFill>
                  <a:srgbClr val="008000"/>
                </a:solidFill>
                <a:latin typeface="Comic Sans MS" panose="030F0702030302020204" pitchFamily="66" charset="0"/>
              </a:rPr>
              <a:t>BILIVERDINA</a:t>
            </a:r>
          </a:p>
        </p:txBody>
      </p:sp>
      <p:sp>
        <p:nvSpPr>
          <p:cNvPr id="256007" name="Rectangle 7"/>
          <p:cNvSpPr>
            <a:spLocks noChangeArrowheads="1"/>
          </p:cNvSpPr>
          <p:nvPr/>
        </p:nvSpPr>
        <p:spPr bwMode="auto">
          <a:xfrm>
            <a:off x="2771775" y="4365625"/>
            <a:ext cx="10795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042988" y="1700213"/>
            <a:ext cx="1296987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sz="1800" b="0"/>
          </a:p>
        </p:txBody>
      </p:sp>
      <p:sp>
        <p:nvSpPr>
          <p:cNvPr id="256009" name="Rectangle 9"/>
          <p:cNvSpPr>
            <a:spLocks noChangeArrowheads="1"/>
          </p:cNvSpPr>
          <p:nvPr/>
        </p:nvSpPr>
        <p:spPr bwMode="auto">
          <a:xfrm>
            <a:off x="4211638" y="1700213"/>
            <a:ext cx="12969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10" name="Rectangle 10"/>
          <p:cNvSpPr>
            <a:spLocks noChangeArrowheads="1"/>
          </p:cNvSpPr>
          <p:nvPr/>
        </p:nvSpPr>
        <p:spPr bwMode="auto">
          <a:xfrm>
            <a:off x="4140200" y="908050"/>
            <a:ext cx="1368425" cy="182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116013" y="765175"/>
            <a:ext cx="1079500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sz="1800" b="0"/>
          </a:p>
        </p:txBody>
      </p:sp>
      <p:sp>
        <p:nvSpPr>
          <p:cNvPr id="256012" name="Rectangle 12"/>
          <p:cNvSpPr>
            <a:spLocks noChangeArrowheads="1"/>
          </p:cNvSpPr>
          <p:nvPr/>
        </p:nvSpPr>
        <p:spPr bwMode="auto">
          <a:xfrm>
            <a:off x="2916238" y="549275"/>
            <a:ext cx="7191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13" name="Text Box 13"/>
          <p:cNvSpPr txBox="1">
            <a:spLocks noChangeArrowheads="1"/>
          </p:cNvSpPr>
          <p:nvPr/>
        </p:nvSpPr>
        <p:spPr bwMode="auto">
          <a:xfrm>
            <a:off x="1116013" y="1387475"/>
            <a:ext cx="1109662" cy="57943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>
                <a:solidFill>
                  <a:srgbClr val="A50021"/>
                </a:solidFill>
                <a:latin typeface="Comic Sans MS" panose="030F0702030302020204" pitchFamily="66" charset="0"/>
              </a:rPr>
              <a:t>HEM</a:t>
            </a:r>
          </a:p>
        </p:txBody>
      </p:sp>
      <p:sp>
        <p:nvSpPr>
          <p:cNvPr id="256014" name="Rectangle 14"/>
          <p:cNvSpPr>
            <a:spLocks noChangeArrowheads="1"/>
          </p:cNvSpPr>
          <p:nvPr/>
        </p:nvSpPr>
        <p:spPr bwMode="auto">
          <a:xfrm>
            <a:off x="3348038" y="3213100"/>
            <a:ext cx="12239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15" name="Text Box 15"/>
          <p:cNvSpPr txBox="1">
            <a:spLocks noChangeArrowheads="1"/>
          </p:cNvSpPr>
          <p:nvPr/>
        </p:nvSpPr>
        <p:spPr bwMode="auto">
          <a:xfrm>
            <a:off x="3276600" y="3092450"/>
            <a:ext cx="1636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solidFill>
                  <a:srgbClr val="CC0000"/>
                </a:solidFill>
                <a:latin typeface="Comic Sans MS" panose="030F0702030302020204" pitchFamily="66" charset="0"/>
              </a:rPr>
              <a:t>Hem oxigenasa</a:t>
            </a:r>
          </a:p>
        </p:txBody>
      </p:sp>
      <p:sp>
        <p:nvSpPr>
          <p:cNvPr id="256016" name="Rectangle 16"/>
          <p:cNvSpPr>
            <a:spLocks noChangeArrowheads="1"/>
          </p:cNvSpPr>
          <p:nvPr/>
        </p:nvSpPr>
        <p:spPr bwMode="auto">
          <a:xfrm>
            <a:off x="3348038" y="4797425"/>
            <a:ext cx="15113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17" name="Text Box 17"/>
          <p:cNvSpPr txBox="1">
            <a:spLocks noChangeArrowheads="1"/>
          </p:cNvSpPr>
          <p:nvPr/>
        </p:nvSpPr>
        <p:spPr bwMode="auto">
          <a:xfrm>
            <a:off x="3263900" y="4832350"/>
            <a:ext cx="2127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600">
                <a:solidFill>
                  <a:srgbClr val="CC0000"/>
                </a:solidFill>
                <a:latin typeface="Comic Sans MS" panose="030F0702030302020204" pitchFamily="66" charset="0"/>
              </a:rPr>
              <a:t>Biliverdin reductasa</a:t>
            </a:r>
          </a:p>
        </p:txBody>
      </p:sp>
      <p:sp>
        <p:nvSpPr>
          <p:cNvPr id="256018" name="Line 18"/>
          <p:cNvSpPr>
            <a:spLocks noChangeShapeType="1"/>
          </p:cNvSpPr>
          <p:nvPr/>
        </p:nvSpPr>
        <p:spPr bwMode="auto">
          <a:xfrm>
            <a:off x="6948488" y="4221163"/>
            <a:ext cx="0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22" name="Oval 22"/>
          <p:cNvSpPr>
            <a:spLocks noChangeArrowheads="1"/>
          </p:cNvSpPr>
          <p:nvPr/>
        </p:nvSpPr>
        <p:spPr bwMode="auto">
          <a:xfrm>
            <a:off x="5292725" y="4005263"/>
            <a:ext cx="287338" cy="360362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23" name="Oval 23"/>
          <p:cNvSpPr>
            <a:spLocks noChangeArrowheads="1"/>
          </p:cNvSpPr>
          <p:nvPr/>
        </p:nvSpPr>
        <p:spPr bwMode="auto">
          <a:xfrm>
            <a:off x="1042988" y="4005263"/>
            <a:ext cx="287337" cy="360362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24" name="Oval 24"/>
          <p:cNvSpPr>
            <a:spLocks noChangeArrowheads="1"/>
          </p:cNvSpPr>
          <p:nvPr/>
        </p:nvSpPr>
        <p:spPr bwMode="auto">
          <a:xfrm>
            <a:off x="3059113" y="5949950"/>
            <a:ext cx="503237" cy="360363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6557963" y="557213"/>
            <a:ext cx="1789112" cy="7080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Bilirrubina </a:t>
            </a:r>
          </a:p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metabolismo </a:t>
            </a:r>
          </a:p>
        </p:txBody>
      </p:sp>
      <p:sp>
        <p:nvSpPr>
          <p:cNvPr id="1640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56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56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56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56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56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56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5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5" grpId="0" animBg="1"/>
      <p:bldP spid="256006" grpId="0" animBg="1"/>
      <p:bldP spid="256013" grpId="0"/>
      <p:bldP spid="256015" grpId="0"/>
      <p:bldP spid="256017" grpId="0"/>
      <p:bldP spid="256022" grpId="0" animBg="1"/>
      <p:bldP spid="256023" grpId="0" animBg="1"/>
      <p:bldP spid="2560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026" name="Picture 2" descr="img3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56" r="18251" b="20076"/>
          <a:stretch>
            <a:fillRect/>
          </a:stretch>
        </p:blipFill>
        <p:spPr>
          <a:xfrm>
            <a:off x="1141413" y="1263650"/>
            <a:ext cx="3805237" cy="391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7027" name="Text Box 3"/>
          <p:cNvSpPr txBox="1">
            <a:spLocks noChangeArrowheads="1"/>
          </p:cNvSpPr>
          <p:nvPr/>
        </p:nvSpPr>
        <p:spPr bwMode="auto">
          <a:xfrm>
            <a:off x="5003800" y="2574925"/>
            <a:ext cx="3095625" cy="1754188"/>
          </a:xfrm>
          <a:prstGeom prst="rect">
            <a:avLst/>
          </a:prstGeom>
          <a:solidFill>
            <a:srgbClr val="ECFFB7"/>
          </a:solidFill>
          <a:ln w="28575">
            <a:solidFill>
              <a:srgbClr val="5A7A00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b="0" dirty="0"/>
              <a:t>Derivado </a:t>
            </a:r>
            <a:r>
              <a:rPr lang="es-ES" b="0" dirty="0" err="1"/>
              <a:t>porfirínico</a:t>
            </a:r>
            <a:r>
              <a:rPr lang="es-ES" b="0" dirty="0"/>
              <a:t> </a:t>
            </a:r>
          </a:p>
          <a:p>
            <a:pPr eaLnBrk="1" hangingPunct="1">
              <a:defRPr/>
            </a:pPr>
            <a:r>
              <a:rPr lang="es-ES" b="0" dirty="0"/>
              <a:t>insoluble en agua </a:t>
            </a:r>
          </a:p>
          <a:p>
            <a:pPr eaLnBrk="1" hangingPunct="1">
              <a:defRPr/>
            </a:pPr>
            <a:r>
              <a:rPr lang="es-ES" b="0" dirty="0"/>
              <a:t>que da </a:t>
            </a:r>
            <a:r>
              <a:rPr lang="es-ES" sz="2400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COLOR</a:t>
            </a:r>
            <a:r>
              <a:rPr lang="es-ES" b="0" dirty="0"/>
              <a:t> a la bilis </a:t>
            </a:r>
          </a:p>
          <a:p>
            <a:pPr eaLnBrk="1" hangingPunct="1">
              <a:defRPr/>
            </a:pPr>
            <a:endParaRPr lang="es-ES" sz="1200" b="0" dirty="0"/>
          </a:p>
          <a:p>
            <a:pPr eaLnBrk="1" hangingPunct="1">
              <a:defRPr/>
            </a:pPr>
            <a:r>
              <a:rPr lang="es-ES" b="0" dirty="0"/>
              <a:t>Producto de degradación de GR, inútil, tóxico</a:t>
            </a:r>
          </a:p>
        </p:txBody>
      </p:sp>
      <p:sp>
        <p:nvSpPr>
          <p:cNvPr id="257028" name="Text Box 4"/>
          <p:cNvSpPr txBox="1">
            <a:spLocks noChangeArrowheads="1"/>
          </p:cNvSpPr>
          <p:nvPr/>
        </p:nvSpPr>
        <p:spPr bwMode="auto">
          <a:xfrm>
            <a:off x="1476375" y="5183188"/>
            <a:ext cx="2897188" cy="974725"/>
          </a:xfrm>
          <a:prstGeom prst="rect">
            <a:avLst/>
          </a:prstGeom>
          <a:solidFill>
            <a:srgbClr val="ECFFB7"/>
          </a:solidFill>
          <a:ln w="28575">
            <a:solidFill>
              <a:srgbClr val="6699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400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BILIRRUBINA</a:t>
            </a:r>
          </a:p>
          <a:p>
            <a:pPr algn="ctr" eaLnBrk="1" hangingPunct="1">
              <a:defRPr/>
            </a:pPr>
            <a:r>
              <a:rPr lang="es-ES" sz="1600" dirty="0"/>
              <a:t>Anillo abierto de 4 pirroles</a:t>
            </a:r>
          </a:p>
          <a:p>
            <a:pPr algn="ctr" eaLnBrk="1" hangingPunct="1">
              <a:defRPr/>
            </a:pPr>
            <a:r>
              <a:rPr lang="es-ES" sz="1600" dirty="0"/>
              <a:t>230 mg</a:t>
            </a:r>
            <a:r>
              <a:rPr lang="en-US" sz="1600" dirty="0"/>
              <a:t>/</a:t>
            </a:r>
            <a:r>
              <a:rPr lang="en-US" sz="1600" dirty="0" err="1"/>
              <a:t>día</a:t>
            </a:r>
            <a:endParaRPr lang="en-US" sz="1600" dirty="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861175" y="836613"/>
            <a:ext cx="1787525" cy="706437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Bilirrubina </a:t>
            </a:r>
          </a:p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metabolismo 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142038" y="382588"/>
            <a:ext cx="2506662" cy="369887"/>
          </a:xfrm>
          <a:prstGeom prst="rect">
            <a:avLst/>
          </a:prstGeom>
          <a:solidFill>
            <a:srgbClr val="ABDB7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800" dirty="0" smtClean="0">
                <a:latin typeface="Comic Sans MS" panose="030F0702030302020204" pitchFamily="66" charset="0"/>
              </a:rPr>
              <a:t>2. Pigmentos biliares</a:t>
            </a:r>
            <a:endParaRPr lang="es-ES_tradnl" sz="1800" dirty="0">
              <a:latin typeface="Comic Sans MS" panose="030F0702030302020204" pitchFamily="66" charset="0"/>
            </a:endParaRPr>
          </a:p>
        </p:txBody>
      </p:sp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animBg="1"/>
      <p:bldP spid="2570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mg3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7" b="27673"/>
          <a:stretch>
            <a:fillRect/>
          </a:stretch>
        </p:blipFill>
        <p:spPr>
          <a:xfrm>
            <a:off x="539750" y="2133600"/>
            <a:ext cx="7037388" cy="2447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98488" y="576263"/>
            <a:ext cx="3011487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smtClean="0">
                <a:latin typeface="Comic Sans MS" panose="030F0702030302020204" pitchFamily="66" charset="0"/>
              </a:rPr>
              <a:t>Formación, captación,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smtClean="0">
                <a:latin typeface="Comic Sans MS" panose="030F0702030302020204" pitchFamily="66" charset="0"/>
              </a:rPr>
              <a:t>conjugación y excreción</a:t>
            </a:r>
          </a:p>
        </p:txBody>
      </p:sp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3419475" y="4868863"/>
            <a:ext cx="1676400" cy="336550"/>
          </a:xfrm>
          <a:prstGeom prst="rect">
            <a:avLst/>
          </a:prstGeom>
          <a:solidFill>
            <a:srgbClr val="FF99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smtClean="0">
                <a:latin typeface="Comic Sans MS" panose="030F0702030302020204" pitchFamily="66" charset="0"/>
              </a:rPr>
              <a:t>PREHEPÁTICO</a:t>
            </a:r>
          </a:p>
        </p:txBody>
      </p:sp>
      <p:sp>
        <p:nvSpPr>
          <p:cNvPr id="258053" name="Text Box 5"/>
          <p:cNvSpPr txBox="1">
            <a:spLocks noChangeArrowheads="1"/>
          </p:cNvSpPr>
          <p:nvPr/>
        </p:nvSpPr>
        <p:spPr bwMode="auto">
          <a:xfrm>
            <a:off x="6967538" y="4868863"/>
            <a:ext cx="1957387" cy="338137"/>
          </a:xfrm>
          <a:prstGeom prst="rect">
            <a:avLst/>
          </a:prstGeom>
          <a:solidFill>
            <a:srgbClr val="61D76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smtClean="0">
                <a:latin typeface="Comic Sans MS" panose="030F0702030302020204" pitchFamily="66" charset="0"/>
              </a:rPr>
              <a:t>POST-HEPÁTICO</a:t>
            </a:r>
          </a:p>
        </p:txBody>
      </p:sp>
      <p:sp>
        <p:nvSpPr>
          <p:cNvPr id="258054" name="Rectangle 6"/>
          <p:cNvSpPr>
            <a:spLocks noChangeArrowheads="1"/>
          </p:cNvSpPr>
          <p:nvPr/>
        </p:nvSpPr>
        <p:spPr bwMode="auto">
          <a:xfrm>
            <a:off x="5487988" y="4149725"/>
            <a:ext cx="2174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8055" name="Rectangle 7"/>
          <p:cNvSpPr>
            <a:spLocks noChangeArrowheads="1"/>
          </p:cNvSpPr>
          <p:nvPr/>
        </p:nvSpPr>
        <p:spPr bwMode="auto">
          <a:xfrm>
            <a:off x="5632450" y="4725988"/>
            <a:ext cx="12239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8056" name="Rectangle 8"/>
          <p:cNvSpPr>
            <a:spLocks noChangeArrowheads="1"/>
          </p:cNvSpPr>
          <p:nvPr/>
        </p:nvSpPr>
        <p:spPr bwMode="auto">
          <a:xfrm>
            <a:off x="6713538" y="4149725"/>
            <a:ext cx="2159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8057" name="Rectangle 9"/>
          <p:cNvSpPr>
            <a:spLocks noChangeArrowheads="1"/>
          </p:cNvSpPr>
          <p:nvPr/>
        </p:nvSpPr>
        <p:spPr bwMode="auto">
          <a:xfrm>
            <a:off x="6137275" y="4221163"/>
            <a:ext cx="719138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8058" name="Rectangle 10"/>
          <p:cNvSpPr>
            <a:spLocks noChangeArrowheads="1"/>
          </p:cNvSpPr>
          <p:nvPr/>
        </p:nvSpPr>
        <p:spPr bwMode="auto">
          <a:xfrm>
            <a:off x="5632450" y="4149725"/>
            <a:ext cx="2159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8059" name="Rectangle 11"/>
          <p:cNvSpPr>
            <a:spLocks noChangeArrowheads="1"/>
          </p:cNvSpPr>
          <p:nvPr/>
        </p:nvSpPr>
        <p:spPr bwMode="auto">
          <a:xfrm>
            <a:off x="5561013" y="4221163"/>
            <a:ext cx="1295400" cy="431800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47A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8060" name="Text Box 12"/>
          <p:cNvSpPr txBox="1">
            <a:spLocks noChangeArrowheads="1"/>
          </p:cNvSpPr>
          <p:nvPr/>
        </p:nvSpPr>
        <p:spPr bwMode="auto">
          <a:xfrm>
            <a:off x="3727450" y="571500"/>
            <a:ext cx="1152525" cy="830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58061" name="Rectangle 13"/>
          <p:cNvSpPr>
            <a:spLocks noChangeArrowheads="1"/>
          </p:cNvSpPr>
          <p:nvPr/>
        </p:nvSpPr>
        <p:spPr bwMode="auto">
          <a:xfrm>
            <a:off x="2105025" y="4221163"/>
            <a:ext cx="554355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8062" name="Rectangle 14"/>
          <p:cNvSpPr>
            <a:spLocks noChangeArrowheads="1"/>
          </p:cNvSpPr>
          <p:nvPr/>
        </p:nvSpPr>
        <p:spPr bwMode="auto">
          <a:xfrm>
            <a:off x="3976688" y="4005263"/>
            <a:ext cx="12954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8063" name="Rectangle 15"/>
          <p:cNvSpPr>
            <a:spLocks noChangeArrowheads="1"/>
          </p:cNvSpPr>
          <p:nvPr/>
        </p:nvSpPr>
        <p:spPr bwMode="auto">
          <a:xfrm>
            <a:off x="7000875" y="3717925"/>
            <a:ext cx="6477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8064" name="Text Box 16"/>
          <p:cNvSpPr txBox="1">
            <a:spLocks noChangeArrowheads="1"/>
          </p:cNvSpPr>
          <p:nvPr/>
        </p:nvSpPr>
        <p:spPr bwMode="auto">
          <a:xfrm>
            <a:off x="7077075" y="3741738"/>
            <a:ext cx="965200" cy="730250"/>
          </a:xfrm>
          <a:prstGeom prst="rect">
            <a:avLst/>
          </a:prstGeom>
          <a:solidFill>
            <a:srgbClr val="AAE600"/>
          </a:solidFill>
          <a:ln w="28575">
            <a:solidFill>
              <a:srgbClr val="669900"/>
            </a:solidFill>
            <a:miter lim="800000"/>
            <a:headEnd/>
            <a:tailEnd/>
          </a:ln>
          <a:effectLst>
            <a:glow rad="101600">
              <a:srgbClr val="ABDB77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smtClean="0">
                <a:latin typeface="Comic Sans MS" panose="030F0702030302020204" pitchFamily="66" charset="0"/>
              </a:rPr>
              <a:t>A LA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smtClean="0">
                <a:latin typeface="Comic Sans MS" panose="030F0702030302020204" pitchFamily="66" charset="0"/>
              </a:rPr>
              <a:t>BILIS</a:t>
            </a:r>
          </a:p>
        </p:txBody>
      </p:sp>
      <p:sp>
        <p:nvSpPr>
          <p:cNvPr id="258065" name="Text Box 17"/>
          <p:cNvSpPr txBox="1">
            <a:spLocks noChangeArrowheads="1"/>
          </p:cNvSpPr>
          <p:nvPr/>
        </p:nvSpPr>
        <p:spPr bwMode="auto">
          <a:xfrm>
            <a:off x="5632450" y="4221163"/>
            <a:ext cx="1046163" cy="33655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HÍGADO</a:t>
            </a:r>
          </a:p>
        </p:txBody>
      </p:sp>
      <p:sp>
        <p:nvSpPr>
          <p:cNvPr id="18452" name="Text Box 18"/>
          <p:cNvSpPr txBox="1">
            <a:spLocks noChangeArrowheads="1"/>
          </p:cNvSpPr>
          <p:nvPr/>
        </p:nvSpPr>
        <p:spPr bwMode="auto">
          <a:xfrm>
            <a:off x="2105025" y="4221163"/>
            <a:ext cx="1296988" cy="581025"/>
          </a:xfrm>
          <a:prstGeom prst="rect">
            <a:avLst/>
          </a:prstGeom>
          <a:solidFill>
            <a:srgbClr val="FFA3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FAGOCITO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SRE</a:t>
            </a:r>
          </a:p>
        </p:txBody>
      </p:sp>
      <p:sp>
        <p:nvSpPr>
          <p:cNvPr id="258067" name="Text Box 19"/>
          <p:cNvSpPr txBox="1">
            <a:spLocks noChangeArrowheads="1"/>
          </p:cNvSpPr>
          <p:nvPr/>
        </p:nvSpPr>
        <p:spPr bwMode="auto">
          <a:xfrm>
            <a:off x="3760788" y="4221163"/>
            <a:ext cx="1328737" cy="581025"/>
          </a:xfrm>
          <a:prstGeom prst="rect">
            <a:avLst/>
          </a:prstGeom>
          <a:solidFill>
            <a:srgbClr val="FFA3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ALBÚMINA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SANGRE</a:t>
            </a:r>
          </a:p>
        </p:txBody>
      </p:sp>
      <p:sp>
        <p:nvSpPr>
          <p:cNvPr id="258068" name="Text Box 20"/>
          <p:cNvSpPr txBox="1">
            <a:spLocks noChangeArrowheads="1"/>
          </p:cNvSpPr>
          <p:nvPr/>
        </p:nvSpPr>
        <p:spPr bwMode="auto">
          <a:xfrm>
            <a:off x="5508625" y="4868863"/>
            <a:ext cx="1274763" cy="338137"/>
          </a:xfrm>
          <a:prstGeom prst="rect">
            <a:avLst/>
          </a:prstGeom>
          <a:solidFill>
            <a:srgbClr val="F078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HEPÁTICO</a:t>
            </a:r>
          </a:p>
        </p:txBody>
      </p:sp>
      <p:sp>
        <p:nvSpPr>
          <p:cNvPr id="258069" name="Rectangle 21"/>
          <p:cNvSpPr>
            <a:spLocks noChangeArrowheads="1"/>
          </p:cNvSpPr>
          <p:nvPr/>
        </p:nvSpPr>
        <p:spPr bwMode="auto">
          <a:xfrm>
            <a:off x="3132138" y="3284538"/>
            <a:ext cx="7191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2754313" y="3298825"/>
            <a:ext cx="1182687" cy="336550"/>
          </a:xfrm>
          <a:prstGeom prst="rect">
            <a:avLst/>
          </a:prstGeom>
          <a:solidFill>
            <a:srgbClr val="DBF5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_tradnl" sz="1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Bilirrubina</a:t>
            </a:r>
          </a:p>
        </p:txBody>
      </p:sp>
      <p:sp>
        <p:nvSpPr>
          <p:cNvPr id="258071" name="Rectangle 23"/>
          <p:cNvSpPr>
            <a:spLocks noChangeArrowheads="1"/>
          </p:cNvSpPr>
          <p:nvPr/>
        </p:nvSpPr>
        <p:spPr bwMode="auto">
          <a:xfrm>
            <a:off x="5508625" y="3357563"/>
            <a:ext cx="12954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58" name="Text Box 24"/>
          <p:cNvSpPr txBox="1">
            <a:spLocks noChangeArrowheads="1"/>
          </p:cNvSpPr>
          <p:nvPr/>
        </p:nvSpPr>
        <p:spPr bwMode="auto">
          <a:xfrm>
            <a:off x="5286375" y="3379788"/>
            <a:ext cx="906463" cy="36671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solidFill>
                  <a:srgbClr val="006600"/>
                </a:solidFill>
                <a:latin typeface="Comic Sans MS" panose="030F0702030302020204" pitchFamily="66" charset="0"/>
              </a:rPr>
              <a:t>B no C</a:t>
            </a:r>
          </a:p>
        </p:txBody>
      </p:sp>
      <p:sp>
        <p:nvSpPr>
          <p:cNvPr id="18459" name="Text Box 25"/>
          <p:cNvSpPr txBox="1">
            <a:spLocks noChangeArrowheads="1"/>
          </p:cNvSpPr>
          <p:nvPr/>
        </p:nvSpPr>
        <p:spPr bwMode="auto">
          <a:xfrm>
            <a:off x="6300788" y="3429000"/>
            <a:ext cx="484187" cy="366713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solidFill>
                  <a:srgbClr val="006600"/>
                </a:solidFill>
                <a:latin typeface="Comic Sans MS" panose="030F0702030302020204" pitchFamily="66" charset="0"/>
              </a:rPr>
              <a:t>BC</a:t>
            </a:r>
          </a:p>
        </p:txBody>
      </p:sp>
      <p:sp>
        <p:nvSpPr>
          <p:cNvPr id="258075" name="Rectangle 27"/>
          <p:cNvSpPr>
            <a:spLocks noChangeArrowheads="1"/>
          </p:cNvSpPr>
          <p:nvPr/>
        </p:nvSpPr>
        <p:spPr bwMode="auto">
          <a:xfrm>
            <a:off x="468313" y="3789363"/>
            <a:ext cx="12954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61" name="Text Box 28"/>
          <p:cNvSpPr txBox="1">
            <a:spLocks noChangeArrowheads="1"/>
          </p:cNvSpPr>
          <p:nvPr/>
        </p:nvSpPr>
        <p:spPr bwMode="auto">
          <a:xfrm>
            <a:off x="295275" y="3597275"/>
            <a:ext cx="1201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>
                <a:latin typeface="Comic Sans MS" panose="030F0702030302020204" pitchFamily="66" charset="0"/>
              </a:rPr>
              <a:t>GR viejo</a:t>
            </a:r>
          </a:p>
        </p:txBody>
      </p:sp>
      <p:sp>
        <p:nvSpPr>
          <p:cNvPr id="18462" name="1 CuadroTexto"/>
          <p:cNvSpPr txBox="1">
            <a:spLocks noChangeArrowheads="1"/>
          </p:cNvSpPr>
          <p:nvPr/>
        </p:nvSpPr>
        <p:spPr bwMode="auto">
          <a:xfrm>
            <a:off x="1763713" y="4868863"/>
            <a:ext cx="15541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800">
                <a:latin typeface="Comic Sans MS" panose="030F0702030302020204" pitchFamily="66" charset="0"/>
              </a:rPr>
              <a:t>Metabolismo</a:t>
            </a: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6861175" y="855663"/>
            <a:ext cx="1787525" cy="7080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Bilirrubina </a:t>
            </a:r>
          </a:p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metabolismo </a:t>
            </a:r>
          </a:p>
        </p:txBody>
      </p:sp>
      <p:sp>
        <p:nvSpPr>
          <p:cNvPr id="32" name="Rectangle 12"/>
          <p:cNvSpPr>
            <a:spLocks noChangeArrowheads="1"/>
          </p:cNvSpPr>
          <p:nvPr/>
        </p:nvSpPr>
        <p:spPr bwMode="auto">
          <a:xfrm>
            <a:off x="6142038" y="382588"/>
            <a:ext cx="2506662" cy="369887"/>
          </a:xfrm>
          <a:prstGeom prst="rect">
            <a:avLst/>
          </a:prstGeom>
          <a:solidFill>
            <a:srgbClr val="ABDB7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800" dirty="0" smtClean="0">
                <a:latin typeface="Comic Sans MS" panose="030F0702030302020204" pitchFamily="66" charset="0"/>
              </a:rPr>
              <a:t>2. Pigmentos biliares</a:t>
            </a:r>
            <a:endParaRPr lang="es-ES_tradnl" sz="1800" dirty="0">
              <a:latin typeface="Comic Sans MS" panose="030F0702030302020204" pitchFamily="66" charset="0"/>
            </a:endParaRPr>
          </a:p>
        </p:txBody>
      </p:sp>
      <p:sp>
        <p:nvSpPr>
          <p:cNvPr id="1846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2" grpId="0" animBg="1"/>
      <p:bldP spid="258053" grpId="0" animBg="1"/>
      <p:bldP spid="258065" grpId="0" animBg="1"/>
      <p:bldP spid="258067" grpId="0" animBg="1"/>
      <p:bldP spid="25806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igure284_1transporte de bilirrubina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1989138"/>
            <a:ext cx="6769100" cy="371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0099" name="Rectangle 3"/>
          <p:cNvSpPr>
            <a:spLocks noChangeArrowheads="1"/>
          </p:cNvSpPr>
          <p:nvPr/>
        </p:nvSpPr>
        <p:spPr bwMode="auto">
          <a:xfrm>
            <a:off x="5945188" y="1773238"/>
            <a:ext cx="1365250" cy="400050"/>
          </a:xfrm>
          <a:prstGeom prst="rect">
            <a:avLst/>
          </a:prstGeom>
          <a:solidFill>
            <a:srgbClr val="B3F20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Excreción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067175" y="5445125"/>
            <a:ext cx="1389063" cy="369888"/>
          </a:xfrm>
          <a:prstGeom prst="rect">
            <a:avLst/>
          </a:prstGeom>
          <a:solidFill>
            <a:srgbClr val="FF996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505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dirty="0">
                <a:latin typeface="Comic Sans MS" panose="030F0702030302020204" pitchFamily="66" charset="0"/>
              </a:rPr>
              <a:t>H</a:t>
            </a:r>
            <a:r>
              <a:rPr lang="es-ES" sz="1800" dirty="0" smtClean="0">
                <a:latin typeface="Comic Sans MS" panose="030F0702030302020204" pitchFamily="66" charset="0"/>
              </a:rPr>
              <a:t>epatocito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235825" y="4437063"/>
            <a:ext cx="1230313" cy="369887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66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smtClean="0">
                <a:latin typeface="Comic Sans MS" panose="030F0702030302020204" pitchFamily="66" charset="0"/>
              </a:rPr>
              <a:t>canalículo</a:t>
            </a:r>
          </a:p>
        </p:txBody>
      </p:sp>
      <p:sp>
        <p:nvSpPr>
          <p:cNvPr id="260102" name="Rectangle 6"/>
          <p:cNvSpPr>
            <a:spLocks noChangeArrowheads="1"/>
          </p:cNvSpPr>
          <p:nvPr/>
        </p:nvSpPr>
        <p:spPr bwMode="auto">
          <a:xfrm>
            <a:off x="1193800" y="4652963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0103" name="Rectangle 7"/>
          <p:cNvSpPr>
            <a:spLocks noChangeArrowheads="1"/>
          </p:cNvSpPr>
          <p:nvPr/>
        </p:nvSpPr>
        <p:spPr bwMode="auto">
          <a:xfrm>
            <a:off x="1985963" y="3716338"/>
            <a:ext cx="431800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0104" name="Text Box 8"/>
          <p:cNvSpPr txBox="1">
            <a:spLocks noChangeArrowheads="1"/>
          </p:cNvSpPr>
          <p:nvPr/>
        </p:nvSpPr>
        <p:spPr bwMode="auto">
          <a:xfrm>
            <a:off x="2041525" y="3648075"/>
            <a:ext cx="1146175" cy="307975"/>
          </a:xfrm>
          <a:prstGeom prst="rect">
            <a:avLst/>
          </a:prstGeom>
          <a:solidFill>
            <a:srgbClr val="E5FF9B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B No Conj.</a:t>
            </a:r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4360863" y="3500438"/>
            <a:ext cx="841375" cy="307975"/>
          </a:xfrm>
          <a:prstGeom prst="rect">
            <a:avLst/>
          </a:prstGeom>
          <a:solidFill>
            <a:srgbClr val="EADE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/>
              <a:t>-B No C</a:t>
            </a:r>
          </a:p>
        </p:txBody>
      </p:sp>
      <p:sp>
        <p:nvSpPr>
          <p:cNvPr id="260107" name="Text Box 11"/>
          <p:cNvSpPr txBox="1">
            <a:spLocks noChangeArrowheads="1"/>
          </p:cNvSpPr>
          <p:nvPr/>
        </p:nvSpPr>
        <p:spPr bwMode="auto">
          <a:xfrm>
            <a:off x="4073525" y="4206875"/>
            <a:ext cx="1146175" cy="307975"/>
          </a:xfrm>
          <a:prstGeom prst="rect">
            <a:avLst/>
          </a:prstGeom>
          <a:solidFill>
            <a:srgbClr val="E5FF9B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B No Conj.</a:t>
            </a:r>
          </a:p>
        </p:txBody>
      </p:sp>
      <p:sp>
        <p:nvSpPr>
          <p:cNvPr id="260108" name="Rectangle 12"/>
          <p:cNvSpPr>
            <a:spLocks noChangeArrowheads="1"/>
          </p:cNvSpPr>
          <p:nvPr/>
        </p:nvSpPr>
        <p:spPr bwMode="auto">
          <a:xfrm>
            <a:off x="1049338" y="5445125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0109" name="Text Box 13"/>
          <p:cNvSpPr txBox="1">
            <a:spLocks noChangeArrowheads="1"/>
          </p:cNvSpPr>
          <p:nvPr/>
        </p:nvSpPr>
        <p:spPr bwMode="auto">
          <a:xfrm>
            <a:off x="544513" y="5445125"/>
            <a:ext cx="1152525" cy="6413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b="0"/>
              <a:t>capilar </a:t>
            </a:r>
          </a:p>
          <a:p>
            <a:pPr algn="ctr" eaLnBrk="1" hangingPunct="1">
              <a:defRPr/>
            </a:pPr>
            <a:r>
              <a:rPr lang="es-ES" b="0"/>
              <a:t>sinusoide</a:t>
            </a:r>
          </a:p>
        </p:txBody>
      </p:sp>
      <p:sp>
        <p:nvSpPr>
          <p:cNvPr id="260110" name="Rectangle 14"/>
          <p:cNvSpPr>
            <a:spLocks noChangeArrowheads="1"/>
          </p:cNvSpPr>
          <p:nvPr/>
        </p:nvSpPr>
        <p:spPr bwMode="auto">
          <a:xfrm>
            <a:off x="2057400" y="5084763"/>
            <a:ext cx="574675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70" name="Text Box 15"/>
          <p:cNvSpPr txBox="1">
            <a:spLocks noChangeArrowheads="1"/>
          </p:cNvSpPr>
          <p:nvPr/>
        </p:nvSpPr>
        <p:spPr bwMode="auto">
          <a:xfrm>
            <a:off x="1985963" y="5229225"/>
            <a:ext cx="719137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200">
                <a:latin typeface="Comic Sans MS" panose="030F0702030302020204" pitchFamily="66" charset="0"/>
              </a:rPr>
              <a:t>Espacio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200">
                <a:latin typeface="Comic Sans MS" panose="030F0702030302020204" pitchFamily="66" charset="0"/>
              </a:rPr>
              <a:t>de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200">
                <a:latin typeface="Comic Sans MS" panose="030F0702030302020204" pitchFamily="66" charset="0"/>
              </a:rPr>
              <a:t>Disse</a:t>
            </a:r>
          </a:p>
        </p:txBody>
      </p:sp>
      <p:sp>
        <p:nvSpPr>
          <p:cNvPr id="19471" name="Text Box 16"/>
          <p:cNvSpPr txBox="1">
            <a:spLocks noChangeArrowheads="1"/>
          </p:cNvSpPr>
          <p:nvPr/>
        </p:nvSpPr>
        <p:spPr bwMode="auto">
          <a:xfrm>
            <a:off x="2308225" y="4462463"/>
            <a:ext cx="6746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OATP</a:t>
            </a:r>
          </a:p>
        </p:txBody>
      </p:sp>
      <p:sp>
        <p:nvSpPr>
          <p:cNvPr id="260113" name="Text Box 17"/>
          <p:cNvSpPr txBox="1">
            <a:spLocks noChangeArrowheads="1"/>
          </p:cNvSpPr>
          <p:nvPr/>
        </p:nvSpPr>
        <p:spPr bwMode="auto">
          <a:xfrm>
            <a:off x="2195513" y="404813"/>
            <a:ext cx="1352550" cy="8302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60114" name="Rectangle 18"/>
          <p:cNvSpPr>
            <a:spLocks noChangeArrowheads="1"/>
          </p:cNvSpPr>
          <p:nvPr/>
        </p:nvSpPr>
        <p:spPr bwMode="auto">
          <a:xfrm>
            <a:off x="3810000" y="1773238"/>
            <a:ext cx="1711325" cy="400050"/>
          </a:xfrm>
          <a:prstGeom prst="rect">
            <a:avLst/>
          </a:prstGeom>
          <a:solidFill>
            <a:srgbClr val="FFC2A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Conjugación </a:t>
            </a:r>
          </a:p>
        </p:txBody>
      </p:sp>
      <p:sp>
        <p:nvSpPr>
          <p:cNvPr id="260115" name="Rectangle 19"/>
          <p:cNvSpPr>
            <a:spLocks noChangeArrowheads="1"/>
          </p:cNvSpPr>
          <p:nvPr/>
        </p:nvSpPr>
        <p:spPr bwMode="auto">
          <a:xfrm>
            <a:off x="2068513" y="1773238"/>
            <a:ext cx="1360487" cy="400050"/>
          </a:xfrm>
          <a:prstGeom prst="rect">
            <a:avLst/>
          </a:prstGeom>
          <a:solidFill>
            <a:srgbClr val="FF9B09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Captación</a:t>
            </a:r>
          </a:p>
        </p:txBody>
      </p:sp>
      <p:sp>
        <p:nvSpPr>
          <p:cNvPr id="260118" name="Oval 22"/>
          <p:cNvSpPr>
            <a:spLocks noChangeArrowheads="1"/>
          </p:cNvSpPr>
          <p:nvPr/>
        </p:nvSpPr>
        <p:spPr bwMode="auto">
          <a:xfrm>
            <a:off x="5368925" y="2924175"/>
            <a:ext cx="576263" cy="720725"/>
          </a:xfrm>
          <a:prstGeom prst="ellipse">
            <a:avLst/>
          </a:prstGeom>
          <a:noFill/>
          <a:ln w="38100">
            <a:solidFill>
              <a:srgbClr val="0066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0119" name="Oval 23"/>
          <p:cNvSpPr>
            <a:spLocks noChangeArrowheads="1"/>
          </p:cNvSpPr>
          <p:nvPr/>
        </p:nvSpPr>
        <p:spPr bwMode="auto">
          <a:xfrm>
            <a:off x="5368925" y="3789363"/>
            <a:ext cx="576263" cy="720725"/>
          </a:xfrm>
          <a:prstGeom prst="ellipse">
            <a:avLst/>
          </a:prstGeom>
          <a:noFill/>
          <a:ln w="38100">
            <a:solidFill>
              <a:srgbClr val="0066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0120" name="Rectangle 24"/>
          <p:cNvSpPr>
            <a:spLocks noChangeArrowheads="1"/>
          </p:cNvSpPr>
          <p:nvPr/>
        </p:nvSpPr>
        <p:spPr bwMode="auto">
          <a:xfrm>
            <a:off x="446088" y="404813"/>
            <a:ext cx="1657350" cy="8921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2000" dirty="0"/>
              <a:t>Captación</a:t>
            </a:r>
          </a:p>
          <a:p>
            <a:pPr algn="ctr" eaLnBrk="1" hangingPunct="1">
              <a:defRPr/>
            </a:pPr>
            <a:r>
              <a:rPr lang="es-ES" sz="1600" dirty="0"/>
              <a:t>Conjugación</a:t>
            </a:r>
          </a:p>
          <a:p>
            <a:pPr algn="ctr" eaLnBrk="1" hangingPunct="1">
              <a:defRPr/>
            </a:pPr>
            <a:r>
              <a:rPr lang="es-ES" sz="1600" dirty="0"/>
              <a:t>Excreción</a:t>
            </a:r>
          </a:p>
        </p:txBody>
      </p:sp>
      <p:sp>
        <p:nvSpPr>
          <p:cNvPr id="260121" name="Line 25"/>
          <p:cNvSpPr>
            <a:spLocks noChangeShapeType="1"/>
          </p:cNvSpPr>
          <p:nvPr/>
        </p:nvSpPr>
        <p:spPr bwMode="auto">
          <a:xfrm>
            <a:off x="6310313" y="3883025"/>
            <a:ext cx="717550" cy="144463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0122" name="Rectangle 26"/>
          <p:cNvSpPr>
            <a:spLocks noChangeArrowheads="1"/>
          </p:cNvSpPr>
          <p:nvPr/>
        </p:nvSpPr>
        <p:spPr bwMode="auto">
          <a:xfrm>
            <a:off x="6219825" y="1412875"/>
            <a:ext cx="800100" cy="36988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solidFill>
                  <a:srgbClr val="669900"/>
                </a:solidFill>
                <a:latin typeface="Comic Sans MS" panose="030F0702030302020204" pitchFamily="66" charset="0"/>
              </a:rPr>
              <a:t>MRP2</a:t>
            </a:r>
            <a:endParaRPr lang="es-ES" sz="1800">
              <a:latin typeface="Comic Sans MS" panose="030F0702030302020204" pitchFamily="66" charset="0"/>
            </a:endParaRPr>
          </a:p>
        </p:txBody>
      </p:sp>
      <p:sp>
        <p:nvSpPr>
          <p:cNvPr id="260123" name="Rectangle 27"/>
          <p:cNvSpPr>
            <a:spLocks noChangeArrowheads="1"/>
          </p:cNvSpPr>
          <p:nvPr/>
        </p:nvSpPr>
        <p:spPr bwMode="auto">
          <a:xfrm>
            <a:off x="2244725" y="1412875"/>
            <a:ext cx="822325" cy="36988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solidFill>
                  <a:srgbClr val="E28700"/>
                </a:solidFill>
                <a:latin typeface="Comic Sans MS" panose="030F0702030302020204" pitchFamily="66" charset="0"/>
              </a:rPr>
              <a:t>OATP</a:t>
            </a:r>
          </a:p>
        </p:txBody>
      </p:sp>
      <p:sp>
        <p:nvSpPr>
          <p:cNvPr id="260124" name="Rectangle 28"/>
          <p:cNvSpPr>
            <a:spLocks noChangeArrowheads="1"/>
          </p:cNvSpPr>
          <p:nvPr/>
        </p:nvSpPr>
        <p:spPr bwMode="auto">
          <a:xfrm>
            <a:off x="755650" y="4652963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0125" name="Text Box 29"/>
          <p:cNvSpPr txBox="1">
            <a:spLocks noChangeArrowheads="1"/>
          </p:cNvSpPr>
          <p:nvPr/>
        </p:nvSpPr>
        <p:spPr bwMode="auto">
          <a:xfrm>
            <a:off x="520700" y="4365625"/>
            <a:ext cx="1095375" cy="523875"/>
          </a:xfrm>
          <a:prstGeom prst="rect">
            <a:avLst/>
          </a:prstGeom>
          <a:solidFill>
            <a:srgbClr val="92D05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Albúmina-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400">
                <a:solidFill>
                  <a:srgbClr val="006600"/>
                </a:solidFill>
                <a:latin typeface="Comic Sans MS" panose="030F0702030302020204" pitchFamily="66" charset="0"/>
              </a:rPr>
              <a:t>B no Conj.</a:t>
            </a: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3548063" y="2979738"/>
            <a:ext cx="1146175" cy="307975"/>
          </a:xfrm>
          <a:prstGeom prst="rect">
            <a:avLst/>
          </a:prstGeom>
          <a:solidFill>
            <a:srgbClr val="E5FF9B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B No Conj.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6875463" y="1412875"/>
            <a:ext cx="306387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6899275" y="387350"/>
            <a:ext cx="1787525" cy="7080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Bilirrubina </a:t>
            </a:r>
          </a:p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metabolismo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5937250" y="5700713"/>
            <a:ext cx="2687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400">
                <a:solidFill>
                  <a:srgbClr val="C00000"/>
                </a:solidFill>
                <a:latin typeface="Comic Sans MS" panose="030F0702030302020204" pitchFamily="66" charset="0"/>
              </a:rPr>
              <a:t>*</a:t>
            </a:r>
            <a:r>
              <a:rPr lang="es-VE" sz="1400">
                <a:latin typeface="Comic Sans MS" panose="030F0702030302020204" pitchFamily="66" charset="0"/>
              </a:rPr>
              <a:t>MRP2: Proteína asociada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  resistencia multidrogas</a:t>
            </a:r>
          </a:p>
        </p:txBody>
      </p:sp>
      <p:sp>
        <p:nvSpPr>
          <p:cNvPr id="1948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60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60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60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60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0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 animBg="1"/>
      <p:bldP spid="260104" grpId="0" animBg="1"/>
      <p:bldP spid="260107" grpId="0" animBg="1"/>
      <p:bldP spid="260114" grpId="0" animBg="1"/>
      <p:bldP spid="260115" grpId="0" animBg="1"/>
      <p:bldP spid="260118" grpId="0" animBg="1"/>
      <p:bldP spid="260119" grpId="0" animBg="1"/>
      <p:bldP spid="260122" grpId="0"/>
      <p:bldP spid="260123" grpId="0"/>
      <p:bldP spid="260125" grpId="0" animBg="1"/>
      <p:bldP spid="30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onjugacion de bilirrubina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825500"/>
            <a:ext cx="6985000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2147" name="Rectangle 3"/>
          <p:cNvSpPr>
            <a:spLocks noChangeArrowheads="1"/>
          </p:cNvSpPr>
          <p:nvPr/>
        </p:nvSpPr>
        <p:spPr bwMode="auto">
          <a:xfrm>
            <a:off x="3132138" y="1052513"/>
            <a:ext cx="22320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1692275" y="1557338"/>
            <a:ext cx="15113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2149" name="Rectangle 5"/>
          <p:cNvSpPr>
            <a:spLocks noChangeArrowheads="1"/>
          </p:cNvSpPr>
          <p:nvPr/>
        </p:nvSpPr>
        <p:spPr bwMode="auto">
          <a:xfrm>
            <a:off x="5219700" y="1557338"/>
            <a:ext cx="16573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187450" y="1652588"/>
            <a:ext cx="3314700" cy="400050"/>
          </a:xfrm>
          <a:prstGeom prst="rect">
            <a:avLst/>
          </a:prstGeom>
          <a:solidFill>
            <a:srgbClr val="ABE3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Bilirrubina NO Conjugada</a:t>
            </a:r>
          </a:p>
        </p:txBody>
      </p:sp>
      <p:sp>
        <p:nvSpPr>
          <p:cNvPr id="262151" name="Text Box 7"/>
          <p:cNvSpPr txBox="1">
            <a:spLocks noChangeArrowheads="1"/>
          </p:cNvSpPr>
          <p:nvPr/>
        </p:nvSpPr>
        <p:spPr bwMode="auto">
          <a:xfrm>
            <a:off x="4786313" y="1676400"/>
            <a:ext cx="2901950" cy="4000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Bilirrubina Conjugada </a:t>
            </a:r>
          </a:p>
        </p:txBody>
      </p:sp>
      <p:sp>
        <p:nvSpPr>
          <p:cNvPr id="262152" name="Rectangle 8"/>
          <p:cNvSpPr>
            <a:spLocks noChangeArrowheads="1"/>
          </p:cNvSpPr>
          <p:nvPr/>
        </p:nvSpPr>
        <p:spPr bwMode="auto">
          <a:xfrm>
            <a:off x="6804025" y="2852738"/>
            <a:ext cx="10080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7019925" y="2816225"/>
            <a:ext cx="1255713" cy="584200"/>
          </a:xfrm>
          <a:prstGeom prst="rect">
            <a:avLst/>
          </a:prstGeom>
          <a:solidFill>
            <a:srgbClr val="99FF99"/>
          </a:solidFill>
          <a:ln w="2857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ácido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glucurónico</a:t>
            </a:r>
          </a:p>
        </p:txBody>
      </p:sp>
      <p:sp>
        <p:nvSpPr>
          <p:cNvPr id="262154" name="Text Box 10"/>
          <p:cNvSpPr txBox="1">
            <a:spLocks noChangeArrowheads="1"/>
          </p:cNvSpPr>
          <p:nvPr/>
        </p:nvSpPr>
        <p:spPr bwMode="auto">
          <a:xfrm>
            <a:off x="1158875" y="5815013"/>
            <a:ext cx="2776538" cy="461962"/>
          </a:xfrm>
          <a:prstGeom prst="rect">
            <a:avLst/>
          </a:prstGeom>
          <a:solidFill>
            <a:srgbClr val="ABE3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Insoluble en agua</a:t>
            </a:r>
          </a:p>
        </p:txBody>
      </p:sp>
      <p:sp>
        <p:nvSpPr>
          <p:cNvPr id="262155" name="Text Box 11"/>
          <p:cNvSpPr txBox="1">
            <a:spLocks noChangeArrowheads="1"/>
          </p:cNvSpPr>
          <p:nvPr/>
        </p:nvSpPr>
        <p:spPr bwMode="auto">
          <a:xfrm>
            <a:off x="4905375" y="5815013"/>
            <a:ext cx="2509838" cy="461962"/>
          </a:xfrm>
          <a:prstGeom prst="rect">
            <a:avLst/>
          </a:prstGeom>
          <a:solidFill>
            <a:schemeClr val="folHlink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Soluble en agua</a:t>
            </a:r>
          </a:p>
        </p:txBody>
      </p:sp>
      <p:sp>
        <p:nvSpPr>
          <p:cNvPr id="262156" name="Rectangle 12"/>
          <p:cNvSpPr>
            <a:spLocks noChangeArrowheads="1"/>
          </p:cNvSpPr>
          <p:nvPr/>
        </p:nvSpPr>
        <p:spPr bwMode="auto">
          <a:xfrm>
            <a:off x="3563938" y="3933825"/>
            <a:ext cx="1295400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2157" name="Line 13"/>
          <p:cNvSpPr>
            <a:spLocks noChangeShapeType="1"/>
          </p:cNvSpPr>
          <p:nvPr/>
        </p:nvSpPr>
        <p:spPr bwMode="auto">
          <a:xfrm>
            <a:off x="3563938" y="4221163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2158" name="Text Box 14"/>
          <p:cNvSpPr txBox="1">
            <a:spLocks noChangeArrowheads="1"/>
          </p:cNvSpPr>
          <p:nvPr/>
        </p:nvSpPr>
        <p:spPr bwMode="auto">
          <a:xfrm>
            <a:off x="3563938" y="4340225"/>
            <a:ext cx="1341437" cy="457200"/>
          </a:xfrm>
          <a:prstGeom prst="rect">
            <a:avLst/>
          </a:prstGeom>
          <a:solidFill>
            <a:srgbClr val="FF9966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GLUCURONIL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TRANSFERASA</a:t>
            </a:r>
          </a:p>
        </p:txBody>
      </p:sp>
      <p:sp>
        <p:nvSpPr>
          <p:cNvPr id="262159" name="Rectangle 15"/>
          <p:cNvSpPr>
            <a:spLocks noChangeArrowheads="1"/>
          </p:cNvSpPr>
          <p:nvPr/>
        </p:nvSpPr>
        <p:spPr bwMode="auto">
          <a:xfrm>
            <a:off x="1050925" y="765175"/>
            <a:ext cx="1584325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Conjugación</a:t>
            </a:r>
          </a:p>
        </p:txBody>
      </p:sp>
      <p:sp>
        <p:nvSpPr>
          <p:cNvPr id="262162" name="Text Box 18"/>
          <p:cNvSpPr txBox="1">
            <a:spLocks noChangeArrowheads="1"/>
          </p:cNvSpPr>
          <p:nvPr/>
        </p:nvSpPr>
        <p:spPr bwMode="auto">
          <a:xfrm>
            <a:off x="2700338" y="692150"/>
            <a:ext cx="863600" cy="830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6754813" y="436563"/>
            <a:ext cx="1787525" cy="7080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Bilirrubina </a:t>
            </a:r>
          </a:p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metabolismo </a:t>
            </a:r>
          </a:p>
        </p:txBody>
      </p:sp>
      <p:sp>
        <p:nvSpPr>
          <p:cNvPr id="2049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51" grpId="0" animBg="1"/>
      <p:bldP spid="262154" grpId="0" animBg="1"/>
      <p:bldP spid="262155" grpId="0" animBg="1"/>
      <p:bldP spid="26215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apt bilirrubina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4" t="3081" r="5095" b="13684"/>
          <a:stretch>
            <a:fillRect/>
          </a:stretch>
        </p:blipFill>
        <p:spPr bwMode="auto">
          <a:xfrm>
            <a:off x="1763713" y="512763"/>
            <a:ext cx="511175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1123" name="Text Box 3"/>
          <p:cNvSpPr txBox="1">
            <a:spLocks noChangeArrowheads="1"/>
          </p:cNvSpPr>
          <p:nvPr/>
        </p:nvSpPr>
        <p:spPr bwMode="auto">
          <a:xfrm>
            <a:off x="684213" y="1557338"/>
            <a:ext cx="1490662" cy="825500"/>
          </a:xfrm>
          <a:prstGeom prst="rect">
            <a:avLst/>
          </a:prstGeom>
          <a:solidFill>
            <a:srgbClr val="FFA52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66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OATP para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captación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 de la sangre</a:t>
            </a:r>
          </a:p>
        </p:txBody>
      </p:sp>
      <p:sp>
        <p:nvSpPr>
          <p:cNvPr id="261124" name="Text Box 4"/>
          <p:cNvSpPr txBox="1">
            <a:spLocks noChangeArrowheads="1"/>
          </p:cNvSpPr>
          <p:nvPr/>
        </p:nvSpPr>
        <p:spPr bwMode="auto">
          <a:xfrm>
            <a:off x="5773738" y="4092575"/>
            <a:ext cx="1179512" cy="954088"/>
          </a:xfrm>
          <a:prstGeom prst="rect">
            <a:avLst/>
          </a:prstGeom>
          <a:solidFill>
            <a:srgbClr val="AAE6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16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latin typeface="Comic Sans MS" panose="030F0702030302020204" pitchFamily="66" charset="0"/>
              </a:rPr>
              <a:t>MRP2 excreción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600" dirty="0" smtClean="0">
                <a:latin typeface="Comic Sans MS" panose="030F0702030302020204" pitchFamily="66" charset="0"/>
              </a:rPr>
              <a:t>canalículo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895725" y="1341438"/>
            <a:ext cx="1352550" cy="336550"/>
          </a:xfrm>
          <a:prstGeom prst="rect">
            <a:avLst/>
          </a:prstGeom>
          <a:solidFill>
            <a:srgbClr val="FF93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SANGRE</a:t>
            </a:r>
          </a:p>
        </p:txBody>
      </p:sp>
      <p:sp>
        <p:nvSpPr>
          <p:cNvPr id="261127" name="Oval 7"/>
          <p:cNvSpPr>
            <a:spLocks noChangeArrowheads="1"/>
          </p:cNvSpPr>
          <p:nvPr/>
        </p:nvSpPr>
        <p:spPr bwMode="auto">
          <a:xfrm>
            <a:off x="4229100" y="4005263"/>
            <a:ext cx="1223963" cy="647700"/>
          </a:xfrm>
          <a:prstGeom prst="ellips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1128" name="Rectangle 8"/>
          <p:cNvSpPr>
            <a:spLocks noChangeArrowheads="1"/>
          </p:cNvSpPr>
          <p:nvPr/>
        </p:nvSpPr>
        <p:spPr bwMode="auto">
          <a:xfrm>
            <a:off x="2268538" y="5157788"/>
            <a:ext cx="18002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1131" name="Oval 11"/>
          <p:cNvSpPr>
            <a:spLocks noChangeArrowheads="1"/>
          </p:cNvSpPr>
          <p:nvPr/>
        </p:nvSpPr>
        <p:spPr bwMode="auto">
          <a:xfrm>
            <a:off x="2559050" y="3644900"/>
            <a:ext cx="936625" cy="720725"/>
          </a:xfrm>
          <a:prstGeom prst="ellipse">
            <a:avLst/>
          </a:prstGeom>
          <a:noFill/>
          <a:ln w="28575">
            <a:solidFill>
              <a:srgbClr val="6C92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1132" name="Text Box 12"/>
          <p:cNvSpPr txBox="1">
            <a:spLocks noChangeArrowheads="1"/>
          </p:cNvSpPr>
          <p:nvPr/>
        </p:nvSpPr>
        <p:spPr bwMode="auto">
          <a:xfrm>
            <a:off x="7346950" y="2133600"/>
            <a:ext cx="1187450" cy="830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4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61134" name="Rectangle 14"/>
          <p:cNvSpPr>
            <a:spLocks noChangeArrowheads="1"/>
          </p:cNvSpPr>
          <p:nvPr/>
        </p:nvSpPr>
        <p:spPr bwMode="auto">
          <a:xfrm>
            <a:off x="5440363" y="3644900"/>
            <a:ext cx="13684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1135" name="Text Box 15"/>
          <p:cNvSpPr txBox="1">
            <a:spLocks noChangeArrowheads="1"/>
          </p:cNvSpPr>
          <p:nvPr/>
        </p:nvSpPr>
        <p:spPr bwMode="auto">
          <a:xfrm>
            <a:off x="5364163" y="3573463"/>
            <a:ext cx="1230312" cy="36988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canalículo</a:t>
            </a:r>
          </a:p>
        </p:txBody>
      </p:sp>
      <p:sp>
        <p:nvSpPr>
          <p:cNvPr id="22541" name="Text Box 16"/>
          <p:cNvSpPr txBox="1">
            <a:spLocks noChangeArrowheads="1"/>
          </p:cNvSpPr>
          <p:nvPr/>
        </p:nvSpPr>
        <p:spPr bwMode="auto">
          <a:xfrm>
            <a:off x="2617788" y="5935663"/>
            <a:ext cx="1389062" cy="369887"/>
          </a:xfrm>
          <a:prstGeom prst="rect">
            <a:avLst/>
          </a:prstGeom>
          <a:solidFill>
            <a:srgbClr val="FF996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dirty="0" smtClean="0">
                <a:latin typeface="Comic Sans MS" panose="030F0702030302020204" pitchFamily="66" charset="0"/>
              </a:rPr>
              <a:t>Hepatocito</a:t>
            </a:r>
          </a:p>
        </p:txBody>
      </p:sp>
      <p:sp>
        <p:nvSpPr>
          <p:cNvPr id="261137" name="Rectangle 17"/>
          <p:cNvSpPr>
            <a:spLocks noChangeArrowheads="1"/>
          </p:cNvSpPr>
          <p:nvPr/>
        </p:nvSpPr>
        <p:spPr bwMode="auto">
          <a:xfrm>
            <a:off x="7112000" y="1257300"/>
            <a:ext cx="1657350" cy="923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/>
              <a:t>Captación</a:t>
            </a:r>
          </a:p>
          <a:p>
            <a:pPr algn="ctr" eaLnBrk="1" hangingPunct="1">
              <a:defRPr/>
            </a:pPr>
            <a:r>
              <a:rPr lang="es-ES"/>
              <a:t>Conjugación</a:t>
            </a:r>
          </a:p>
          <a:p>
            <a:pPr algn="ctr" eaLnBrk="1" hangingPunct="1">
              <a:defRPr/>
            </a:pPr>
            <a:r>
              <a:rPr lang="es-ES"/>
              <a:t>Excreción</a:t>
            </a:r>
          </a:p>
        </p:txBody>
      </p:sp>
      <p:sp>
        <p:nvSpPr>
          <p:cNvPr id="261138" name="Rectangle 18"/>
          <p:cNvSpPr>
            <a:spLocks noChangeArrowheads="1"/>
          </p:cNvSpPr>
          <p:nvPr/>
        </p:nvSpPr>
        <p:spPr bwMode="auto">
          <a:xfrm>
            <a:off x="1911350" y="2636838"/>
            <a:ext cx="792163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1139" name="Oval 19"/>
          <p:cNvSpPr>
            <a:spLocks noChangeArrowheads="1"/>
          </p:cNvSpPr>
          <p:nvPr/>
        </p:nvSpPr>
        <p:spPr bwMode="auto">
          <a:xfrm>
            <a:off x="2632075" y="2997200"/>
            <a:ext cx="1444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20" name="Text Box 20"/>
          <p:cNvSpPr txBox="1">
            <a:spLocks noChangeArrowheads="1"/>
          </p:cNvSpPr>
          <p:nvPr/>
        </p:nvSpPr>
        <p:spPr bwMode="auto">
          <a:xfrm>
            <a:off x="1122363" y="2708275"/>
            <a:ext cx="158115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UDP glucuronil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transferasa</a:t>
            </a:r>
          </a:p>
        </p:txBody>
      </p:sp>
      <p:sp>
        <p:nvSpPr>
          <p:cNvPr id="21521" name="Text Box 22"/>
          <p:cNvSpPr txBox="1">
            <a:spLocks noChangeArrowheads="1"/>
          </p:cNvSpPr>
          <p:nvPr/>
        </p:nvSpPr>
        <p:spPr bwMode="auto">
          <a:xfrm>
            <a:off x="1122363" y="3724275"/>
            <a:ext cx="1358900" cy="641350"/>
          </a:xfrm>
          <a:prstGeom prst="rect">
            <a:avLst/>
          </a:prstGeom>
          <a:solidFill>
            <a:srgbClr val="B3F2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Bilirrubina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Conjugada</a:t>
            </a:r>
          </a:p>
        </p:txBody>
      </p:sp>
      <p:sp>
        <p:nvSpPr>
          <p:cNvPr id="22547" name="Text Box 16"/>
          <p:cNvSpPr txBox="1">
            <a:spLocks noChangeArrowheads="1"/>
          </p:cNvSpPr>
          <p:nvPr/>
        </p:nvSpPr>
        <p:spPr bwMode="auto">
          <a:xfrm>
            <a:off x="5581650" y="5894388"/>
            <a:ext cx="1389063" cy="368300"/>
          </a:xfrm>
          <a:prstGeom prst="rect">
            <a:avLst/>
          </a:prstGeom>
          <a:solidFill>
            <a:srgbClr val="FF996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smtClean="0">
                <a:latin typeface="Comic Sans MS" panose="030F0702030302020204" pitchFamily="66" charset="0"/>
              </a:rPr>
              <a:t>Hepatocito</a:t>
            </a:r>
          </a:p>
        </p:txBody>
      </p:sp>
      <p:sp>
        <p:nvSpPr>
          <p:cNvPr id="6" name="5 Rectángulo"/>
          <p:cNvSpPr/>
          <p:nvPr/>
        </p:nvSpPr>
        <p:spPr bwMode="auto">
          <a:xfrm>
            <a:off x="1763713" y="512763"/>
            <a:ext cx="939800" cy="9350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24" name="1 CuadroTexto"/>
          <p:cNvSpPr txBox="1">
            <a:spLocks noChangeArrowheads="1"/>
          </p:cNvSpPr>
          <p:nvPr/>
        </p:nvSpPr>
        <p:spPr bwMode="auto">
          <a:xfrm>
            <a:off x="2068513" y="230188"/>
            <a:ext cx="12890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 dirty="0" err="1">
                <a:latin typeface="Comic Sans MS" panose="030F0702030302020204" pitchFamily="66" charset="0"/>
              </a:rPr>
              <a:t>Alb</a:t>
            </a:r>
            <a:r>
              <a:rPr lang="es-VE" sz="1600" dirty="0">
                <a:latin typeface="Comic Sans MS" panose="030F0702030302020204" pitchFamily="66" charset="0"/>
              </a:rPr>
              <a:t>-</a:t>
            </a:r>
            <a:r>
              <a:rPr lang="es-VE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B no C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VE" sz="1800" dirty="0">
              <a:latin typeface="Comic Sans MS" panose="030F0702030302020204" pitchFamily="66" charset="0"/>
            </a:endParaRPr>
          </a:p>
        </p:txBody>
      </p:sp>
      <p:cxnSp>
        <p:nvCxnSpPr>
          <p:cNvPr id="21525" name="3 Conector recto de flecha"/>
          <p:cNvCxnSpPr>
            <a:cxnSpLocks noChangeShapeType="1"/>
            <a:endCxn id="21524" idx="2"/>
          </p:cNvCxnSpPr>
          <p:nvPr/>
        </p:nvCxnSpPr>
        <p:spPr bwMode="auto">
          <a:xfrm>
            <a:off x="2713038" y="523875"/>
            <a:ext cx="0" cy="3222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526" name="4 Rectángulo"/>
          <p:cNvSpPr>
            <a:spLocks noChangeArrowheads="1"/>
          </p:cNvSpPr>
          <p:nvPr/>
        </p:nvSpPr>
        <p:spPr bwMode="auto">
          <a:xfrm>
            <a:off x="1831975" y="846138"/>
            <a:ext cx="1628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 dirty="0" err="1">
                <a:latin typeface="Comic Sans MS" panose="030F0702030302020204" pitchFamily="66" charset="0"/>
              </a:rPr>
              <a:t>Alb</a:t>
            </a:r>
            <a:r>
              <a:rPr lang="es-VE" sz="1600" dirty="0">
                <a:latin typeface="Comic Sans MS" panose="030F0702030302020204" pitchFamily="66" charset="0"/>
              </a:rPr>
              <a:t> + </a:t>
            </a:r>
            <a:r>
              <a:rPr lang="es-VE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B no C</a:t>
            </a:r>
          </a:p>
        </p:txBody>
      </p:sp>
      <p:cxnSp>
        <p:nvCxnSpPr>
          <p:cNvPr id="21527" name="11 Conector recto de flecha"/>
          <p:cNvCxnSpPr>
            <a:cxnSpLocks noChangeShapeType="1"/>
          </p:cNvCxnSpPr>
          <p:nvPr/>
        </p:nvCxnSpPr>
        <p:spPr bwMode="auto">
          <a:xfrm flipH="1">
            <a:off x="2754313" y="1157288"/>
            <a:ext cx="22225" cy="290512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13 Elipse"/>
          <p:cNvSpPr/>
          <p:nvPr/>
        </p:nvSpPr>
        <p:spPr bwMode="auto">
          <a:xfrm>
            <a:off x="2559050" y="2133600"/>
            <a:ext cx="322263" cy="24923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29" name="14 Rectángulo"/>
          <p:cNvSpPr>
            <a:spLocks noChangeArrowheads="1"/>
          </p:cNvSpPr>
          <p:nvPr/>
        </p:nvSpPr>
        <p:spPr bwMode="auto">
          <a:xfrm>
            <a:off x="2235200" y="2149475"/>
            <a:ext cx="996950" cy="400050"/>
          </a:xfrm>
          <a:prstGeom prst="rect">
            <a:avLst/>
          </a:prstGeom>
          <a:solidFill>
            <a:srgbClr val="ECFFB7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2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 no C</a:t>
            </a: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6276975" y="771525"/>
            <a:ext cx="2519363" cy="338138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1600" dirty="0">
                <a:solidFill>
                  <a:srgbClr val="006600"/>
                </a:solidFill>
              </a:rPr>
              <a:t>Bilirrubina metabolismo </a:t>
            </a:r>
          </a:p>
        </p:txBody>
      </p:sp>
      <p:sp>
        <p:nvSpPr>
          <p:cNvPr id="30" name="Rectangle 12"/>
          <p:cNvSpPr>
            <a:spLocks noChangeArrowheads="1"/>
          </p:cNvSpPr>
          <p:nvPr/>
        </p:nvSpPr>
        <p:spPr bwMode="auto">
          <a:xfrm>
            <a:off x="6443663" y="334963"/>
            <a:ext cx="2325687" cy="338137"/>
          </a:xfrm>
          <a:prstGeom prst="rect">
            <a:avLst/>
          </a:prstGeom>
          <a:solidFill>
            <a:srgbClr val="ABDB7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600" dirty="0" smtClean="0">
                <a:latin typeface="Comic Sans MS" panose="030F0702030302020204" pitchFamily="66" charset="0"/>
              </a:rPr>
              <a:t>2. Pigmentos biliares</a:t>
            </a:r>
            <a:endParaRPr lang="es-ES_tradnl" sz="16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2849563" y="1517650"/>
            <a:ext cx="495300" cy="2127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2632075" y="1366838"/>
            <a:ext cx="822325" cy="3714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solidFill>
                  <a:srgbClr val="E28700"/>
                </a:solidFill>
                <a:latin typeface="Comic Sans MS" panose="030F0702030302020204" pitchFamily="66" charset="0"/>
              </a:rPr>
              <a:t>OATP</a:t>
            </a:r>
          </a:p>
        </p:txBody>
      </p:sp>
      <p:sp>
        <p:nvSpPr>
          <p:cNvPr id="261126" name="Oval 6"/>
          <p:cNvSpPr>
            <a:spLocks noChangeArrowheads="1"/>
          </p:cNvSpPr>
          <p:nvPr/>
        </p:nvSpPr>
        <p:spPr bwMode="auto">
          <a:xfrm>
            <a:off x="2363788" y="1277938"/>
            <a:ext cx="1085850" cy="720725"/>
          </a:xfrm>
          <a:prstGeom prst="ellipse">
            <a:avLst/>
          </a:prstGeom>
          <a:noFill/>
          <a:ln w="28575">
            <a:solidFill>
              <a:srgbClr val="E287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3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33" name="CuadroTexto 32"/>
          <p:cNvSpPr txBox="1">
            <a:spLocks noChangeArrowheads="1"/>
          </p:cNvSpPr>
          <p:nvPr/>
        </p:nvSpPr>
        <p:spPr bwMode="auto">
          <a:xfrm>
            <a:off x="5791714" y="5098405"/>
            <a:ext cx="23230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200">
                <a:solidFill>
                  <a:srgbClr val="C00000"/>
                </a:solidFill>
                <a:latin typeface="Comic Sans MS" panose="030F0702030302020204" pitchFamily="66" charset="0"/>
              </a:rPr>
              <a:t>*</a:t>
            </a:r>
            <a:r>
              <a:rPr lang="es-VE" sz="1200">
                <a:latin typeface="Comic Sans MS" panose="030F0702030302020204" pitchFamily="66" charset="0"/>
              </a:rPr>
              <a:t>MRP2: Proteína asociada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VE" sz="1200">
                <a:latin typeface="Comic Sans MS" panose="030F0702030302020204" pitchFamily="66" charset="0"/>
              </a:rPr>
              <a:t>  resistencia multidrogas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3" grpId="0" animBg="1"/>
      <p:bldP spid="261124" grpId="0" animBg="1"/>
      <p:bldP spid="261127" grpId="0" animBg="1"/>
      <p:bldP spid="261131" grpId="0" animBg="1"/>
      <p:bldP spid="261135" grpId="0" animBg="1"/>
      <p:bldP spid="21520" grpId="0" animBg="1"/>
      <p:bldP spid="21521" grpId="0" animBg="1"/>
      <p:bldP spid="21529" grpId="0" animBg="1"/>
      <p:bldP spid="32" grpId="0"/>
      <p:bldP spid="261126" grpId="0" animBg="1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Text Box 2"/>
          <p:cNvSpPr txBox="1">
            <a:spLocks noChangeArrowheads="1"/>
          </p:cNvSpPr>
          <p:nvPr/>
        </p:nvSpPr>
        <p:spPr bwMode="auto">
          <a:xfrm>
            <a:off x="3157538" y="5964238"/>
            <a:ext cx="1606550" cy="708025"/>
          </a:xfrm>
          <a:prstGeom prst="rect">
            <a:avLst/>
          </a:prstGeom>
          <a:solidFill>
            <a:srgbClr val="DEA900"/>
          </a:solidFill>
          <a:ln w="28575">
            <a:solidFill>
              <a:srgbClr val="99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BILINAS</a:t>
            </a:r>
          </a:p>
          <a:p>
            <a:pPr algn="ctr" eaLnBrk="1" hangingPunct="1">
              <a:defRPr/>
            </a:pPr>
            <a:r>
              <a:rPr lang="es-ES" sz="200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 heces</a:t>
            </a:r>
          </a:p>
        </p:txBody>
      </p:sp>
      <p:sp>
        <p:nvSpPr>
          <p:cNvPr id="264195" name="Text Box 3"/>
          <p:cNvSpPr txBox="1">
            <a:spLocks noChangeArrowheads="1"/>
          </p:cNvSpPr>
          <p:nvPr/>
        </p:nvSpPr>
        <p:spPr bwMode="auto">
          <a:xfrm>
            <a:off x="2771775" y="476250"/>
            <a:ext cx="696913" cy="547688"/>
          </a:xfrm>
          <a:prstGeom prst="rect">
            <a:avLst/>
          </a:prstGeom>
          <a:solidFill>
            <a:srgbClr val="FFCFB7"/>
          </a:solidFill>
          <a:ln w="28575">
            <a:solidFill>
              <a:srgbClr val="99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800" smtClean="0">
                <a:solidFill>
                  <a:srgbClr val="CC3300"/>
                </a:solidFill>
                <a:latin typeface="Comic Sans MS" panose="030F0702030302020204" pitchFamily="66" charset="0"/>
              </a:rPr>
              <a:t>Hb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665413" y="1855788"/>
            <a:ext cx="1295400" cy="469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sz="1800" b="0"/>
          </a:p>
        </p:txBody>
      </p:sp>
      <p:sp>
        <p:nvSpPr>
          <p:cNvPr id="264197" name="Text Box 5"/>
          <p:cNvSpPr txBox="1">
            <a:spLocks noChangeArrowheads="1"/>
          </p:cNvSpPr>
          <p:nvPr/>
        </p:nvSpPr>
        <p:spPr bwMode="auto">
          <a:xfrm>
            <a:off x="1765300" y="1628775"/>
            <a:ext cx="2832100" cy="369888"/>
          </a:xfrm>
          <a:prstGeom prst="rect">
            <a:avLst/>
          </a:prstGeom>
          <a:solidFill>
            <a:srgbClr val="E9FFAB"/>
          </a:solidFill>
          <a:ln w="28575">
            <a:solidFill>
              <a:srgbClr val="66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>
                <a:solidFill>
                  <a:srgbClr val="45C4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BILIRRUBINA insoluble</a:t>
            </a:r>
          </a:p>
        </p:txBody>
      </p:sp>
      <p:sp>
        <p:nvSpPr>
          <p:cNvPr id="264198" name="Rectangle 6"/>
          <p:cNvSpPr>
            <a:spLocks noChangeArrowheads="1"/>
          </p:cNvSpPr>
          <p:nvPr/>
        </p:nvSpPr>
        <p:spPr bwMode="auto">
          <a:xfrm>
            <a:off x="3024188" y="3727450"/>
            <a:ext cx="4333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199" name="Rectangle 7"/>
          <p:cNvSpPr>
            <a:spLocks noChangeArrowheads="1"/>
          </p:cNvSpPr>
          <p:nvPr/>
        </p:nvSpPr>
        <p:spPr bwMode="auto">
          <a:xfrm>
            <a:off x="1728788" y="3081338"/>
            <a:ext cx="11525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00" name="Text Box 8"/>
          <p:cNvSpPr txBox="1">
            <a:spLocks noChangeArrowheads="1"/>
          </p:cNvSpPr>
          <p:nvPr/>
        </p:nvSpPr>
        <p:spPr bwMode="auto">
          <a:xfrm>
            <a:off x="1462088" y="2047875"/>
            <a:ext cx="11652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Captación</a:t>
            </a:r>
          </a:p>
          <a:p>
            <a:pPr eaLnBrk="1" hangingPunct="1"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Conjugación</a:t>
            </a:r>
          </a:p>
        </p:txBody>
      </p:sp>
      <p:sp>
        <p:nvSpPr>
          <p:cNvPr id="264201" name="Text Box 9"/>
          <p:cNvSpPr txBox="1">
            <a:spLocks noChangeArrowheads="1"/>
          </p:cNvSpPr>
          <p:nvPr/>
        </p:nvSpPr>
        <p:spPr bwMode="auto">
          <a:xfrm>
            <a:off x="2835275" y="5138738"/>
            <a:ext cx="109855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Oxidación</a:t>
            </a:r>
          </a:p>
          <a:p>
            <a:pPr eaLnBrk="1" hangingPunct="1">
              <a:defRPr/>
            </a:pP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bacteriana</a:t>
            </a:r>
          </a:p>
        </p:txBody>
      </p:sp>
      <p:sp>
        <p:nvSpPr>
          <p:cNvPr id="264202" name="Rectangle 10"/>
          <p:cNvSpPr>
            <a:spLocks noChangeArrowheads="1"/>
          </p:cNvSpPr>
          <p:nvPr/>
        </p:nvSpPr>
        <p:spPr bwMode="auto">
          <a:xfrm>
            <a:off x="5832475" y="3584575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03" name="Text Box 11"/>
          <p:cNvSpPr txBox="1">
            <a:spLocks noChangeArrowheads="1"/>
          </p:cNvSpPr>
          <p:nvPr/>
        </p:nvSpPr>
        <p:spPr bwMode="auto">
          <a:xfrm>
            <a:off x="6156325" y="2852738"/>
            <a:ext cx="1128713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Oxidación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espontánea</a:t>
            </a:r>
          </a:p>
        </p:txBody>
      </p:sp>
      <p:sp>
        <p:nvSpPr>
          <p:cNvPr id="264204" name="Rectangle 12"/>
          <p:cNvSpPr>
            <a:spLocks noChangeArrowheads="1"/>
          </p:cNvSpPr>
          <p:nvPr/>
        </p:nvSpPr>
        <p:spPr bwMode="auto">
          <a:xfrm>
            <a:off x="5867400" y="3429000"/>
            <a:ext cx="325438" cy="803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05" name="Line 13"/>
          <p:cNvSpPr>
            <a:spLocks noChangeShapeType="1"/>
          </p:cNvSpPr>
          <p:nvPr/>
        </p:nvSpPr>
        <p:spPr bwMode="auto">
          <a:xfrm>
            <a:off x="3644900" y="5661025"/>
            <a:ext cx="168275" cy="3032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06" name="Line 14"/>
          <p:cNvSpPr>
            <a:spLocks noChangeShapeType="1"/>
          </p:cNvSpPr>
          <p:nvPr/>
        </p:nvSpPr>
        <p:spPr bwMode="auto">
          <a:xfrm>
            <a:off x="3059113" y="4292600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07" name="Text Box 15"/>
          <p:cNvSpPr txBox="1">
            <a:spLocks noChangeArrowheads="1"/>
          </p:cNvSpPr>
          <p:nvPr/>
        </p:nvSpPr>
        <p:spPr bwMode="auto">
          <a:xfrm>
            <a:off x="8270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4208" name="Text Box 16"/>
          <p:cNvSpPr txBox="1">
            <a:spLocks noChangeArrowheads="1"/>
          </p:cNvSpPr>
          <p:nvPr/>
        </p:nvSpPr>
        <p:spPr bwMode="auto">
          <a:xfrm>
            <a:off x="5922963" y="3632200"/>
            <a:ext cx="1720850" cy="708025"/>
          </a:xfrm>
          <a:prstGeom prst="rect">
            <a:avLst/>
          </a:prstGeom>
          <a:solidFill>
            <a:srgbClr val="FFFF00"/>
          </a:solidFill>
          <a:ln w="28575">
            <a:solidFill>
              <a:srgbClr val="E287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UROBILINA</a:t>
            </a:r>
          </a:p>
          <a:p>
            <a:pPr algn="ctr" eaLnBrk="1" hangingPunct="1">
              <a:defRPr/>
            </a:pPr>
            <a:r>
              <a:rPr lang="es-ES" sz="200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 orina</a:t>
            </a:r>
          </a:p>
        </p:txBody>
      </p:sp>
      <p:sp>
        <p:nvSpPr>
          <p:cNvPr id="264209" name="Text Box 17"/>
          <p:cNvSpPr txBox="1">
            <a:spLocks noChangeArrowheads="1"/>
          </p:cNvSpPr>
          <p:nvPr/>
        </p:nvSpPr>
        <p:spPr bwMode="auto">
          <a:xfrm>
            <a:off x="2101850" y="4340225"/>
            <a:ext cx="957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Reducción</a:t>
            </a:r>
          </a:p>
          <a:p>
            <a:pPr eaLnBrk="1" hangingPunct="1">
              <a:defRPr/>
            </a:pP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bacteriana</a:t>
            </a:r>
          </a:p>
        </p:txBody>
      </p:sp>
      <p:sp>
        <p:nvSpPr>
          <p:cNvPr id="264210" name="Text Box 18"/>
          <p:cNvSpPr txBox="1">
            <a:spLocks noChangeArrowheads="1"/>
          </p:cNvSpPr>
          <p:nvPr/>
        </p:nvSpPr>
        <p:spPr bwMode="auto">
          <a:xfrm>
            <a:off x="1331913" y="2924175"/>
            <a:ext cx="3240087" cy="369888"/>
          </a:xfrm>
          <a:prstGeom prst="rect">
            <a:avLst/>
          </a:prstGeom>
          <a:solidFill>
            <a:srgbClr val="E9FFAB"/>
          </a:solidFill>
          <a:ln w="28575">
            <a:solidFill>
              <a:srgbClr val="66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BILIRRUBINA conjugada</a:t>
            </a:r>
          </a:p>
        </p:txBody>
      </p:sp>
      <p:sp>
        <p:nvSpPr>
          <p:cNvPr id="264211" name="Line 19"/>
          <p:cNvSpPr>
            <a:spLocks noChangeShapeType="1"/>
          </p:cNvSpPr>
          <p:nvPr/>
        </p:nvSpPr>
        <p:spPr bwMode="auto">
          <a:xfrm>
            <a:off x="3132138" y="1052513"/>
            <a:ext cx="0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12" name="Text Box 20"/>
          <p:cNvSpPr txBox="1">
            <a:spLocks noChangeArrowheads="1"/>
          </p:cNvSpPr>
          <p:nvPr/>
        </p:nvSpPr>
        <p:spPr bwMode="auto">
          <a:xfrm>
            <a:off x="2617788" y="2133600"/>
            <a:ext cx="871537" cy="3651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Hígado</a:t>
            </a:r>
          </a:p>
        </p:txBody>
      </p:sp>
      <p:sp>
        <p:nvSpPr>
          <p:cNvPr id="264213" name="Text Box 21"/>
          <p:cNvSpPr txBox="1">
            <a:spLocks noChangeArrowheads="1"/>
          </p:cNvSpPr>
          <p:nvPr/>
        </p:nvSpPr>
        <p:spPr bwMode="auto">
          <a:xfrm>
            <a:off x="2700338" y="3392488"/>
            <a:ext cx="757237" cy="396875"/>
          </a:xfrm>
          <a:prstGeom prst="rect">
            <a:avLst/>
          </a:prstGeom>
          <a:solidFill>
            <a:srgbClr val="81D58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 b="0">
                <a:latin typeface="Comic Sans MS" panose="030F0702030302020204" pitchFamily="66" charset="0"/>
              </a:rPr>
              <a:t>Bilis </a:t>
            </a:r>
          </a:p>
        </p:txBody>
      </p:sp>
      <p:sp>
        <p:nvSpPr>
          <p:cNvPr id="264214" name="Text Box 22"/>
          <p:cNvSpPr txBox="1">
            <a:spLocks noChangeArrowheads="1"/>
          </p:cNvSpPr>
          <p:nvPr/>
        </p:nvSpPr>
        <p:spPr bwMode="auto">
          <a:xfrm>
            <a:off x="2541588" y="3927475"/>
            <a:ext cx="1103312" cy="365125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Intestino</a:t>
            </a:r>
          </a:p>
        </p:txBody>
      </p:sp>
      <p:sp>
        <p:nvSpPr>
          <p:cNvPr id="264215" name="Line 23"/>
          <p:cNvSpPr>
            <a:spLocks noChangeShapeType="1"/>
          </p:cNvSpPr>
          <p:nvPr/>
        </p:nvSpPr>
        <p:spPr bwMode="auto">
          <a:xfrm>
            <a:off x="3059113" y="371792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16" name="Line 24"/>
          <p:cNvSpPr>
            <a:spLocks noChangeShapeType="1"/>
          </p:cNvSpPr>
          <p:nvPr/>
        </p:nvSpPr>
        <p:spPr bwMode="auto">
          <a:xfrm>
            <a:off x="3059113" y="256540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17" name="Text Box 25"/>
          <p:cNvSpPr txBox="1">
            <a:spLocks noChangeArrowheads="1"/>
          </p:cNvSpPr>
          <p:nvPr/>
        </p:nvSpPr>
        <p:spPr bwMode="auto">
          <a:xfrm>
            <a:off x="2182813" y="4797425"/>
            <a:ext cx="1158875" cy="365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Bilinógeno</a:t>
            </a:r>
          </a:p>
        </p:txBody>
      </p:sp>
      <p:sp>
        <p:nvSpPr>
          <p:cNvPr id="264218" name="Line 26"/>
          <p:cNvSpPr>
            <a:spLocks noChangeShapeType="1"/>
          </p:cNvSpPr>
          <p:nvPr/>
        </p:nvSpPr>
        <p:spPr bwMode="auto">
          <a:xfrm flipH="1">
            <a:off x="2411413" y="5157788"/>
            <a:ext cx="21590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19" name="Text Box 27"/>
          <p:cNvSpPr txBox="1">
            <a:spLocks noChangeArrowheads="1"/>
          </p:cNvSpPr>
          <p:nvPr/>
        </p:nvSpPr>
        <p:spPr bwMode="auto">
          <a:xfrm>
            <a:off x="1866900" y="5661025"/>
            <a:ext cx="854075" cy="369888"/>
          </a:xfrm>
          <a:prstGeom prst="rect">
            <a:avLst/>
          </a:prstGeom>
          <a:solidFill>
            <a:srgbClr val="ECD9C6"/>
          </a:solidFill>
          <a:ln w="28575">
            <a:solidFill>
              <a:srgbClr val="66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Heces</a:t>
            </a:r>
          </a:p>
        </p:txBody>
      </p:sp>
      <p:sp>
        <p:nvSpPr>
          <p:cNvPr id="264220" name="Text Box 28"/>
          <p:cNvSpPr txBox="1">
            <a:spLocks noChangeArrowheads="1"/>
          </p:cNvSpPr>
          <p:nvPr/>
        </p:nvSpPr>
        <p:spPr bwMode="auto">
          <a:xfrm>
            <a:off x="1763713" y="5229225"/>
            <a:ext cx="598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80%</a:t>
            </a:r>
          </a:p>
        </p:txBody>
      </p:sp>
      <p:sp>
        <p:nvSpPr>
          <p:cNvPr id="264221" name="Line 29"/>
          <p:cNvSpPr>
            <a:spLocks noChangeShapeType="1"/>
          </p:cNvSpPr>
          <p:nvPr/>
        </p:nvSpPr>
        <p:spPr bwMode="auto">
          <a:xfrm>
            <a:off x="3563938" y="5013325"/>
            <a:ext cx="158432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22" name="Line 30"/>
          <p:cNvSpPr>
            <a:spLocks noChangeShapeType="1"/>
          </p:cNvSpPr>
          <p:nvPr/>
        </p:nvSpPr>
        <p:spPr bwMode="auto">
          <a:xfrm flipV="1">
            <a:off x="5219700" y="2276475"/>
            <a:ext cx="0" cy="27368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23" name="Line 31"/>
          <p:cNvSpPr>
            <a:spLocks noChangeShapeType="1"/>
          </p:cNvSpPr>
          <p:nvPr/>
        </p:nvSpPr>
        <p:spPr bwMode="auto">
          <a:xfrm flipH="1">
            <a:off x="3492500" y="2276475"/>
            <a:ext cx="17272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24" name="Line 32"/>
          <p:cNvSpPr>
            <a:spLocks noChangeShapeType="1"/>
          </p:cNvSpPr>
          <p:nvPr/>
        </p:nvSpPr>
        <p:spPr bwMode="auto">
          <a:xfrm>
            <a:off x="4643438" y="3213100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25" name="Line 33"/>
          <p:cNvSpPr>
            <a:spLocks noChangeShapeType="1"/>
          </p:cNvSpPr>
          <p:nvPr/>
        </p:nvSpPr>
        <p:spPr bwMode="auto">
          <a:xfrm flipV="1">
            <a:off x="4932363" y="2349500"/>
            <a:ext cx="0" cy="8636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26" name="Line 34"/>
          <p:cNvSpPr>
            <a:spLocks noChangeShapeType="1"/>
          </p:cNvSpPr>
          <p:nvPr/>
        </p:nvSpPr>
        <p:spPr bwMode="auto">
          <a:xfrm flipH="1">
            <a:off x="3492500" y="234950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27" name="Line 35"/>
          <p:cNvSpPr>
            <a:spLocks noChangeShapeType="1"/>
          </p:cNvSpPr>
          <p:nvPr/>
        </p:nvSpPr>
        <p:spPr bwMode="auto">
          <a:xfrm flipV="1">
            <a:off x="5076825" y="206057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28" name="Line 36"/>
          <p:cNvSpPr>
            <a:spLocks noChangeShapeType="1"/>
          </p:cNvSpPr>
          <p:nvPr/>
        </p:nvSpPr>
        <p:spPr bwMode="auto">
          <a:xfrm>
            <a:off x="5076825" y="206057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29" name="Oval 37"/>
          <p:cNvSpPr>
            <a:spLocks noChangeArrowheads="1"/>
          </p:cNvSpPr>
          <p:nvPr/>
        </p:nvSpPr>
        <p:spPr bwMode="auto">
          <a:xfrm>
            <a:off x="4787900" y="2636838"/>
            <a:ext cx="576263" cy="714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30" name="Text Box 38"/>
          <p:cNvSpPr txBox="1">
            <a:spLocks noChangeArrowheads="1"/>
          </p:cNvSpPr>
          <p:nvPr/>
        </p:nvSpPr>
        <p:spPr bwMode="auto">
          <a:xfrm>
            <a:off x="4056063" y="4748213"/>
            <a:ext cx="598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20%</a:t>
            </a:r>
          </a:p>
        </p:txBody>
      </p:sp>
      <p:sp>
        <p:nvSpPr>
          <p:cNvPr id="264231" name="Text Box 39"/>
          <p:cNvSpPr txBox="1">
            <a:spLocks noChangeArrowheads="1"/>
          </p:cNvSpPr>
          <p:nvPr/>
        </p:nvSpPr>
        <p:spPr bwMode="auto">
          <a:xfrm>
            <a:off x="4530725" y="2924175"/>
            <a:ext cx="546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15%</a:t>
            </a:r>
          </a:p>
        </p:txBody>
      </p:sp>
      <p:sp>
        <p:nvSpPr>
          <p:cNvPr id="264232" name="Text Box 40"/>
          <p:cNvSpPr txBox="1">
            <a:spLocks noChangeArrowheads="1"/>
          </p:cNvSpPr>
          <p:nvPr/>
        </p:nvSpPr>
        <p:spPr bwMode="auto">
          <a:xfrm>
            <a:off x="5508625" y="1916113"/>
            <a:ext cx="828675" cy="336550"/>
          </a:xfrm>
          <a:prstGeom prst="rect">
            <a:avLst/>
          </a:prstGeom>
          <a:solidFill>
            <a:srgbClr val="F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Plasma</a:t>
            </a:r>
          </a:p>
        </p:txBody>
      </p:sp>
      <p:sp>
        <p:nvSpPr>
          <p:cNvPr id="264233" name="Text Box 41"/>
          <p:cNvSpPr txBox="1">
            <a:spLocks noChangeArrowheads="1"/>
          </p:cNvSpPr>
          <p:nvPr/>
        </p:nvSpPr>
        <p:spPr bwMode="auto">
          <a:xfrm>
            <a:off x="6286500" y="2492375"/>
            <a:ext cx="719138" cy="365125"/>
          </a:xfrm>
          <a:prstGeom prst="rect">
            <a:avLst/>
          </a:prstGeom>
          <a:noFill/>
          <a:ln w="28575">
            <a:solidFill>
              <a:srgbClr val="FF4A1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Riñón</a:t>
            </a:r>
          </a:p>
        </p:txBody>
      </p:sp>
      <p:sp>
        <p:nvSpPr>
          <p:cNvPr id="264234" name="Line 42"/>
          <p:cNvSpPr>
            <a:spLocks noChangeShapeType="1"/>
          </p:cNvSpPr>
          <p:nvPr/>
        </p:nvSpPr>
        <p:spPr bwMode="auto">
          <a:xfrm>
            <a:off x="6300788" y="2060575"/>
            <a:ext cx="358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35" name="Line 43"/>
          <p:cNvSpPr>
            <a:spLocks noChangeShapeType="1"/>
          </p:cNvSpPr>
          <p:nvPr/>
        </p:nvSpPr>
        <p:spPr bwMode="auto">
          <a:xfrm>
            <a:off x="6659563" y="20605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36" name="Line 44"/>
          <p:cNvSpPr>
            <a:spLocks noChangeShapeType="1"/>
          </p:cNvSpPr>
          <p:nvPr/>
        </p:nvSpPr>
        <p:spPr bwMode="auto">
          <a:xfrm>
            <a:off x="6659563" y="33575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237" name="Text Box 45"/>
          <p:cNvSpPr txBox="1">
            <a:spLocks noChangeArrowheads="1"/>
          </p:cNvSpPr>
          <p:nvPr/>
        </p:nvSpPr>
        <p:spPr bwMode="auto">
          <a:xfrm>
            <a:off x="3492500" y="579438"/>
            <a:ext cx="96996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6.5 g/d</a:t>
            </a:r>
          </a:p>
        </p:txBody>
      </p:sp>
      <p:sp>
        <p:nvSpPr>
          <p:cNvPr id="264238" name="Text Box 46"/>
          <p:cNvSpPr txBox="1">
            <a:spLocks noChangeArrowheads="1"/>
          </p:cNvSpPr>
          <p:nvPr/>
        </p:nvSpPr>
        <p:spPr bwMode="auto">
          <a:xfrm>
            <a:off x="539750" y="1628775"/>
            <a:ext cx="11334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230 mg/d</a:t>
            </a:r>
          </a:p>
        </p:txBody>
      </p:sp>
      <p:sp>
        <p:nvSpPr>
          <p:cNvPr id="264239" name="Text Box 47"/>
          <p:cNvSpPr txBox="1">
            <a:spLocks noChangeArrowheads="1"/>
          </p:cNvSpPr>
          <p:nvPr/>
        </p:nvSpPr>
        <p:spPr bwMode="auto">
          <a:xfrm>
            <a:off x="684213" y="5661025"/>
            <a:ext cx="11334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200 mg/d</a:t>
            </a:r>
          </a:p>
        </p:txBody>
      </p:sp>
      <p:sp>
        <p:nvSpPr>
          <p:cNvPr id="264240" name="Text Box 48"/>
          <p:cNvSpPr txBox="1">
            <a:spLocks noChangeArrowheads="1"/>
          </p:cNvSpPr>
          <p:nvPr/>
        </p:nvSpPr>
        <p:spPr bwMode="auto">
          <a:xfrm>
            <a:off x="7794625" y="3844925"/>
            <a:ext cx="88582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2 mg/d</a:t>
            </a:r>
          </a:p>
        </p:txBody>
      </p:sp>
      <p:sp>
        <p:nvSpPr>
          <p:cNvPr id="264241" name="Text Box 49"/>
          <p:cNvSpPr txBox="1">
            <a:spLocks noChangeArrowheads="1"/>
          </p:cNvSpPr>
          <p:nvPr/>
        </p:nvSpPr>
        <p:spPr bwMode="auto">
          <a:xfrm>
            <a:off x="5840413" y="4911725"/>
            <a:ext cx="2808287" cy="1200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Casi toda la bilirrubina excretada en la</a:t>
            </a:r>
            <a:r>
              <a:rPr lang="es-ES" dirty="0"/>
              <a:t> </a:t>
            </a:r>
            <a:r>
              <a:rPr lang="es-ES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</a:t>
            </a:r>
            <a:r>
              <a:rPr lang="es-ES" sz="1600" dirty="0"/>
              <a:t> </a:t>
            </a:r>
          </a:p>
          <a:p>
            <a:pPr algn="ctr" eaLnBrk="1" hangingPunct="1"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 elimina por las</a:t>
            </a:r>
            <a:r>
              <a:rPr lang="es-ES" dirty="0"/>
              <a:t> </a:t>
            </a:r>
            <a:r>
              <a:rPr lang="es-ES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HECES</a:t>
            </a:r>
          </a:p>
        </p:txBody>
      </p:sp>
      <p:sp>
        <p:nvSpPr>
          <p:cNvPr id="264242" name="Text Box 50"/>
          <p:cNvSpPr txBox="1">
            <a:spLocks noChangeArrowheads="1"/>
          </p:cNvSpPr>
          <p:nvPr/>
        </p:nvSpPr>
        <p:spPr bwMode="auto">
          <a:xfrm>
            <a:off x="1139825" y="620713"/>
            <a:ext cx="107950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64247" name="Text Box 55"/>
          <p:cNvSpPr txBox="1">
            <a:spLocks noChangeArrowheads="1"/>
          </p:cNvSpPr>
          <p:nvPr/>
        </p:nvSpPr>
        <p:spPr bwMode="auto">
          <a:xfrm>
            <a:off x="4211638" y="3644900"/>
            <a:ext cx="1490662" cy="546100"/>
          </a:xfrm>
          <a:prstGeom prst="rect">
            <a:avLst/>
          </a:prstGeom>
          <a:solidFill>
            <a:srgbClr val="FBD1EA"/>
          </a:solidFill>
          <a:ln w="28575">
            <a:solidFill>
              <a:srgbClr val="CC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Circulación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enterohepática</a:t>
            </a:r>
          </a:p>
        </p:txBody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7000875" y="1058863"/>
            <a:ext cx="1630363" cy="6477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dirty="0">
                <a:solidFill>
                  <a:srgbClr val="006600"/>
                </a:solidFill>
              </a:rPr>
              <a:t>Bilirrubina </a:t>
            </a:r>
          </a:p>
          <a:p>
            <a:pPr algn="ctr" eaLnBrk="1" hangingPunct="1">
              <a:defRPr/>
            </a:pPr>
            <a:r>
              <a:rPr lang="es-ES" dirty="0">
                <a:solidFill>
                  <a:srgbClr val="006600"/>
                </a:solidFill>
              </a:rPr>
              <a:t>metabolismo </a:t>
            </a:r>
          </a:p>
        </p:txBody>
      </p:sp>
      <p:sp>
        <p:nvSpPr>
          <p:cNvPr id="55" name="Rectangle 12"/>
          <p:cNvSpPr>
            <a:spLocks noChangeArrowheads="1"/>
          </p:cNvSpPr>
          <p:nvPr/>
        </p:nvSpPr>
        <p:spPr bwMode="auto">
          <a:xfrm>
            <a:off x="6313488" y="617538"/>
            <a:ext cx="2325687" cy="338137"/>
          </a:xfrm>
          <a:prstGeom prst="rect">
            <a:avLst/>
          </a:prstGeom>
          <a:solidFill>
            <a:srgbClr val="ABDB7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600" dirty="0" smtClean="0">
                <a:latin typeface="Comic Sans MS" panose="030F0702030302020204" pitchFamily="66" charset="0"/>
              </a:rPr>
              <a:t>2. Pigmentos biliares</a:t>
            </a:r>
            <a:endParaRPr lang="es-ES_tradnl" sz="1600" dirty="0">
              <a:latin typeface="Comic Sans MS" panose="030F0702030302020204" pitchFamily="66" charset="0"/>
            </a:endParaRPr>
          </a:p>
        </p:txBody>
      </p:sp>
      <p:sp>
        <p:nvSpPr>
          <p:cNvPr id="56" name="Rectangle 3"/>
          <p:cNvSpPr>
            <a:spLocks noChangeArrowheads="1"/>
          </p:cNvSpPr>
          <p:nvPr/>
        </p:nvSpPr>
        <p:spPr bwMode="auto">
          <a:xfrm>
            <a:off x="6165850" y="254000"/>
            <a:ext cx="2482850" cy="307975"/>
          </a:xfrm>
          <a:prstGeom prst="rect">
            <a:avLst/>
          </a:prstGeom>
          <a:solidFill>
            <a:srgbClr val="7A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1400" dirty="0"/>
              <a:t>IV. EXCRECIÓN BILIAR</a:t>
            </a:r>
          </a:p>
        </p:txBody>
      </p:sp>
      <p:sp>
        <p:nvSpPr>
          <p:cNvPr id="2258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4" grpId="0" animBg="1"/>
      <p:bldP spid="264195" grpId="0" animBg="1"/>
      <p:bldP spid="264197" grpId="0" animBg="1"/>
      <p:bldP spid="264200" grpId="0"/>
      <p:bldP spid="264201" grpId="0"/>
      <p:bldP spid="264202" grpId="0" animBg="1"/>
      <p:bldP spid="264203" grpId="0" animBg="1"/>
      <p:bldP spid="264204" grpId="0" animBg="1"/>
      <p:bldP spid="264208" grpId="0" animBg="1"/>
      <p:bldP spid="264209" grpId="0"/>
      <p:bldP spid="264210" grpId="0" animBg="1"/>
      <p:bldP spid="264212" grpId="0" animBg="1"/>
      <p:bldP spid="264213" grpId="0" animBg="1"/>
      <p:bldP spid="264214" grpId="0" animBg="1"/>
      <p:bldP spid="264217" grpId="0" animBg="1"/>
      <p:bldP spid="264219" grpId="0" animBg="1"/>
      <p:bldP spid="264220" grpId="0"/>
      <p:bldP spid="264229" grpId="0" animBg="1"/>
      <p:bldP spid="264230" grpId="0"/>
      <p:bldP spid="264231" grpId="0"/>
      <p:bldP spid="264232" grpId="0" animBg="1"/>
      <p:bldP spid="264233" grpId="0" animBg="1"/>
      <p:bldP spid="264237" grpId="0"/>
      <p:bldP spid="264238" grpId="0" animBg="1"/>
      <p:bldP spid="264239" grpId="0" animBg="1"/>
      <p:bldP spid="264240" grpId="0" animBg="1"/>
      <p:bldP spid="264241" grpId="0" animBg="1"/>
      <p:bldP spid="26424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 de flecha"/>
          <p:cNvCxnSpPr>
            <a:cxnSpLocks noChangeShapeType="1"/>
            <a:stCxn id="265227" idx="2"/>
            <a:endCxn id="265233" idx="0"/>
          </p:cNvCxnSpPr>
          <p:nvPr/>
        </p:nvCxnSpPr>
        <p:spPr bwMode="auto">
          <a:xfrm flipH="1">
            <a:off x="4464050" y="1524000"/>
            <a:ext cx="63500" cy="35020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5220" name="Text Box 4"/>
          <p:cNvSpPr txBox="1">
            <a:spLocks noChangeArrowheads="1"/>
          </p:cNvSpPr>
          <p:nvPr/>
        </p:nvSpPr>
        <p:spPr bwMode="auto">
          <a:xfrm>
            <a:off x="3806825" y="1714500"/>
            <a:ext cx="1314450" cy="641350"/>
          </a:xfrm>
          <a:prstGeom prst="rect">
            <a:avLst/>
          </a:prstGeom>
          <a:solidFill>
            <a:srgbClr val="DBF5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Reducción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bacteriana</a:t>
            </a:r>
          </a:p>
        </p:txBody>
      </p:sp>
      <p:sp>
        <p:nvSpPr>
          <p:cNvPr id="265222" name="Text Box 6"/>
          <p:cNvSpPr txBox="1">
            <a:spLocks noChangeArrowheads="1"/>
          </p:cNvSpPr>
          <p:nvPr/>
        </p:nvSpPr>
        <p:spPr bwMode="auto">
          <a:xfrm>
            <a:off x="3844925" y="3514725"/>
            <a:ext cx="1238250" cy="366713"/>
          </a:xfrm>
          <a:prstGeom prst="rect">
            <a:avLst/>
          </a:prstGeom>
          <a:solidFill>
            <a:srgbClr val="FFAF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Oxidación</a:t>
            </a:r>
          </a:p>
        </p:txBody>
      </p:sp>
      <p:sp>
        <p:nvSpPr>
          <p:cNvPr id="265225" name="Text Box 9"/>
          <p:cNvSpPr txBox="1">
            <a:spLocks noChangeArrowheads="1"/>
          </p:cNvSpPr>
          <p:nvPr/>
        </p:nvSpPr>
        <p:spPr bwMode="auto">
          <a:xfrm>
            <a:off x="3455988" y="2578100"/>
            <a:ext cx="2016125" cy="730250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BILINÓGENO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(sin color)</a:t>
            </a:r>
          </a:p>
        </p:txBody>
      </p:sp>
      <p:sp>
        <p:nvSpPr>
          <p:cNvPr id="265227" name="Text Box 11"/>
          <p:cNvSpPr txBox="1">
            <a:spLocks noChangeArrowheads="1"/>
          </p:cNvSpPr>
          <p:nvPr/>
        </p:nvSpPr>
        <p:spPr bwMode="auto">
          <a:xfrm>
            <a:off x="3538538" y="815975"/>
            <a:ext cx="1979612" cy="708025"/>
          </a:xfrm>
          <a:prstGeom prst="rect">
            <a:avLst/>
          </a:prstGeom>
          <a:solidFill>
            <a:srgbClr val="D7FF65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BILIRRUBINA</a:t>
            </a:r>
          </a:p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CONJUGADA</a:t>
            </a:r>
          </a:p>
        </p:txBody>
      </p:sp>
      <p:sp>
        <p:nvSpPr>
          <p:cNvPr id="265230" name="Text Box 14"/>
          <p:cNvSpPr txBox="1">
            <a:spLocks noChangeArrowheads="1"/>
          </p:cNvSpPr>
          <p:nvPr/>
        </p:nvSpPr>
        <p:spPr bwMode="auto">
          <a:xfrm>
            <a:off x="3419475" y="4162425"/>
            <a:ext cx="2089150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00808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dirty="0">
                <a:solidFill>
                  <a:srgbClr val="8458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Heces:</a:t>
            </a:r>
            <a:r>
              <a:rPr lang="es-ES" dirty="0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Bacterias</a:t>
            </a:r>
          </a:p>
          <a:p>
            <a:pPr eaLnBrk="1" hangingPunct="1">
              <a:defRPr/>
            </a:pPr>
            <a:r>
              <a:rPr lang="es-ES" dirty="0">
                <a:solidFill>
                  <a:srgbClr val="E6AA00"/>
                </a:solidFill>
              </a:rPr>
              <a:t>Orina: </a:t>
            </a: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Espontánea</a:t>
            </a:r>
          </a:p>
        </p:txBody>
      </p:sp>
      <p:sp>
        <p:nvSpPr>
          <p:cNvPr id="265233" name="Text Box 17"/>
          <p:cNvSpPr txBox="1">
            <a:spLocks noChangeArrowheads="1"/>
          </p:cNvSpPr>
          <p:nvPr/>
        </p:nvSpPr>
        <p:spPr bwMode="auto">
          <a:xfrm>
            <a:off x="3635375" y="5026025"/>
            <a:ext cx="1657350" cy="769938"/>
          </a:xfrm>
          <a:prstGeom prst="rect">
            <a:avLst/>
          </a:prstGeom>
          <a:solidFill>
            <a:srgbClr val="FFC4A7"/>
          </a:solidFill>
          <a:ln w="28575">
            <a:solidFill>
              <a:srgbClr val="99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2400" dirty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BILINA</a:t>
            </a:r>
          </a:p>
          <a:p>
            <a:pPr algn="ctr" eaLnBrk="1" hangingPunct="1">
              <a:defRPr/>
            </a:pPr>
            <a:r>
              <a:rPr lang="es-ES" sz="2000" dirty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(color)</a:t>
            </a:r>
          </a:p>
        </p:txBody>
      </p:sp>
      <p:sp>
        <p:nvSpPr>
          <p:cNvPr id="265238" name="Text Box 22"/>
          <p:cNvSpPr txBox="1">
            <a:spLocks noChangeArrowheads="1"/>
          </p:cNvSpPr>
          <p:nvPr/>
        </p:nvSpPr>
        <p:spPr bwMode="auto">
          <a:xfrm>
            <a:off x="684213" y="620713"/>
            <a:ext cx="107950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873875" y="430213"/>
            <a:ext cx="1787525" cy="7080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Bilirrubina </a:t>
            </a:r>
          </a:p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metabolismo </a:t>
            </a:r>
          </a:p>
        </p:txBody>
      </p:sp>
      <p:sp>
        <p:nvSpPr>
          <p:cNvPr id="2356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0" grpId="0" animBg="1"/>
      <p:bldP spid="265222" grpId="0" animBg="1"/>
      <p:bldP spid="265225" grpId="0" animBg="1"/>
      <p:bldP spid="265230" grpId="0" animBg="1"/>
      <p:bldP spid="2652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892300" y="1835150"/>
            <a:ext cx="5359400" cy="3478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 eaLnBrk="1" hangingPunct="1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va primero </a:t>
            </a:r>
          </a:p>
          <a:p>
            <a:pPr algn="ctr" eaLnBrk="1" hangingPunct="1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aún por encima de</a:t>
            </a:r>
          </a:p>
          <a:p>
            <a:pPr algn="ctr" eaLnBrk="1" hangingPunct="1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 eaLnBrk="1" hangingPunct="1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2" name="Picture 2" descr="img3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1225" y="188913"/>
            <a:ext cx="5684838" cy="6480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45" name="Text Box 5"/>
          <p:cNvSpPr txBox="1">
            <a:spLocks noChangeArrowheads="1"/>
          </p:cNvSpPr>
          <p:nvPr/>
        </p:nvSpPr>
        <p:spPr bwMode="auto">
          <a:xfrm>
            <a:off x="7078663" y="1149350"/>
            <a:ext cx="137795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266246" name="Rectangle 6"/>
          <p:cNvSpPr>
            <a:spLocks noChangeArrowheads="1"/>
          </p:cNvSpPr>
          <p:nvPr/>
        </p:nvSpPr>
        <p:spPr bwMode="auto">
          <a:xfrm>
            <a:off x="755650" y="0"/>
            <a:ext cx="1871663" cy="3068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47" name="Rectangle 7"/>
          <p:cNvSpPr>
            <a:spLocks noChangeArrowheads="1"/>
          </p:cNvSpPr>
          <p:nvPr/>
        </p:nvSpPr>
        <p:spPr bwMode="auto">
          <a:xfrm>
            <a:off x="2555875" y="1844675"/>
            <a:ext cx="1444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48" name="Text Box 8"/>
          <p:cNvSpPr txBox="1">
            <a:spLocks noChangeArrowheads="1"/>
          </p:cNvSpPr>
          <p:nvPr/>
        </p:nvSpPr>
        <p:spPr bwMode="auto">
          <a:xfrm>
            <a:off x="1512888" y="333375"/>
            <a:ext cx="1052512" cy="365125"/>
          </a:xfrm>
          <a:prstGeom prst="rect">
            <a:avLst/>
          </a:prstGeom>
          <a:solidFill>
            <a:srgbClr val="FFC9D3"/>
          </a:solidFill>
          <a:ln w="28575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PLASMA</a:t>
            </a:r>
          </a:p>
        </p:txBody>
      </p:sp>
      <p:sp>
        <p:nvSpPr>
          <p:cNvPr id="266249" name="Text Box 9"/>
          <p:cNvSpPr txBox="1">
            <a:spLocks noChangeArrowheads="1"/>
          </p:cNvSpPr>
          <p:nvPr/>
        </p:nvSpPr>
        <p:spPr bwMode="auto">
          <a:xfrm>
            <a:off x="936625" y="981075"/>
            <a:ext cx="1595438" cy="365125"/>
          </a:xfrm>
          <a:prstGeom prst="rect">
            <a:avLst/>
          </a:prstGeom>
          <a:solidFill>
            <a:srgbClr val="FFD8BD"/>
          </a:solidFill>
          <a:ln w="28575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HEPATOCITO</a:t>
            </a:r>
          </a:p>
        </p:txBody>
      </p:sp>
      <p:sp>
        <p:nvSpPr>
          <p:cNvPr id="266250" name="Text Box 10"/>
          <p:cNvSpPr txBox="1">
            <a:spLocks noChangeArrowheads="1"/>
          </p:cNvSpPr>
          <p:nvPr/>
        </p:nvSpPr>
        <p:spPr bwMode="auto">
          <a:xfrm>
            <a:off x="936625" y="1773238"/>
            <a:ext cx="1619250" cy="609600"/>
          </a:xfrm>
          <a:prstGeom prst="rect">
            <a:avLst/>
          </a:prstGeom>
          <a:solidFill>
            <a:srgbClr val="BDFFBD"/>
          </a:solidFill>
          <a:ln w="28575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CONDUCTOS </a:t>
            </a:r>
          </a:p>
          <a:p>
            <a:pPr algn="ctr" eaLnBrk="1" hangingPunct="1">
              <a:defRPr/>
            </a:pPr>
            <a:r>
              <a:rPr lang="es-ES_tradnl" sz="16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BILIARES</a:t>
            </a:r>
          </a:p>
        </p:txBody>
      </p:sp>
      <p:sp>
        <p:nvSpPr>
          <p:cNvPr id="266251" name="Text Box 11"/>
          <p:cNvSpPr txBox="1">
            <a:spLocks noChangeArrowheads="1"/>
          </p:cNvSpPr>
          <p:nvPr/>
        </p:nvSpPr>
        <p:spPr bwMode="auto">
          <a:xfrm>
            <a:off x="1081088" y="2636838"/>
            <a:ext cx="1477962" cy="365125"/>
          </a:xfrm>
          <a:prstGeom prst="rect">
            <a:avLst/>
          </a:prstGeom>
          <a:solidFill>
            <a:srgbClr val="C1C1FF"/>
          </a:solidFill>
          <a:ln w="28575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INTESTINO</a:t>
            </a:r>
          </a:p>
        </p:txBody>
      </p:sp>
      <p:sp>
        <p:nvSpPr>
          <p:cNvPr id="266252" name="Rectangle 12"/>
          <p:cNvSpPr>
            <a:spLocks noChangeArrowheads="1"/>
          </p:cNvSpPr>
          <p:nvPr/>
        </p:nvSpPr>
        <p:spPr bwMode="auto">
          <a:xfrm>
            <a:off x="2484438" y="3284538"/>
            <a:ext cx="7191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53" name="Rectangle 13"/>
          <p:cNvSpPr>
            <a:spLocks noChangeArrowheads="1"/>
          </p:cNvSpPr>
          <p:nvPr/>
        </p:nvSpPr>
        <p:spPr bwMode="auto">
          <a:xfrm>
            <a:off x="4067175" y="3213100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54" name="Rectangle 14"/>
          <p:cNvSpPr>
            <a:spLocks noChangeArrowheads="1"/>
          </p:cNvSpPr>
          <p:nvPr/>
        </p:nvSpPr>
        <p:spPr bwMode="auto">
          <a:xfrm>
            <a:off x="3708400" y="4941888"/>
            <a:ext cx="7191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55" name="Rectangle 15"/>
          <p:cNvSpPr>
            <a:spLocks noChangeArrowheads="1"/>
          </p:cNvSpPr>
          <p:nvPr/>
        </p:nvSpPr>
        <p:spPr bwMode="auto">
          <a:xfrm>
            <a:off x="5364163" y="4797425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56" name="Oval 16"/>
          <p:cNvSpPr>
            <a:spLocks noChangeArrowheads="1"/>
          </p:cNvSpPr>
          <p:nvPr/>
        </p:nvSpPr>
        <p:spPr bwMode="auto">
          <a:xfrm>
            <a:off x="3059113" y="3355975"/>
            <a:ext cx="360362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57" name="Oval 17"/>
          <p:cNvSpPr>
            <a:spLocks noChangeArrowheads="1"/>
          </p:cNvSpPr>
          <p:nvPr/>
        </p:nvSpPr>
        <p:spPr bwMode="auto">
          <a:xfrm>
            <a:off x="3995738" y="3213100"/>
            <a:ext cx="71437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58" name="Oval 18"/>
          <p:cNvSpPr>
            <a:spLocks noChangeArrowheads="1"/>
          </p:cNvSpPr>
          <p:nvPr/>
        </p:nvSpPr>
        <p:spPr bwMode="auto">
          <a:xfrm rot="-1565820">
            <a:off x="4284663" y="4941888"/>
            <a:ext cx="503237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59" name="Text Box 19"/>
          <p:cNvSpPr txBox="1">
            <a:spLocks noChangeArrowheads="1"/>
          </p:cNvSpPr>
          <p:nvPr/>
        </p:nvSpPr>
        <p:spPr bwMode="auto">
          <a:xfrm>
            <a:off x="2132013" y="3103563"/>
            <a:ext cx="90646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Ruta </a:t>
            </a:r>
          </a:p>
          <a:p>
            <a:pPr algn="ctr" eaLnBrk="1" hangingPunct="1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mayor</a:t>
            </a:r>
          </a:p>
        </p:txBody>
      </p:sp>
      <p:sp>
        <p:nvSpPr>
          <p:cNvPr id="266260" name="Text Box 20"/>
          <p:cNvSpPr txBox="1">
            <a:spLocks noChangeArrowheads="1"/>
          </p:cNvSpPr>
          <p:nvPr/>
        </p:nvSpPr>
        <p:spPr bwMode="auto">
          <a:xfrm>
            <a:off x="3103563" y="4937125"/>
            <a:ext cx="77628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Ruta </a:t>
            </a:r>
          </a:p>
          <a:p>
            <a:pPr algn="ctr" eaLnBrk="1" hangingPunct="1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mayor</a:t>
            </a:r>
          </a:p>
        </p:txBody>
      </p:sp>
      <p:sp>
        <p:nvSpPr>
          <p:cNvPr id="266261" name="Text Box 21"/>
          <p:cNvSpPr txBox="1">
            <a:spLocks noChangeArrowheads="1"/>
          </p:cNvSpPr>
          <p:nvPr/>
        </p:nvSpPr>
        <p:spPr bwMode="auto">
          <a:xfrm>
            <a:off x="4387850" y="3152775"/>
            <a:ext cx="84296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Ruta </a:t>
            </a:r>
          </a:p>
          <a:p>
            <a:pPr algn="ctr" eaLnBrk="1" hangingPunct="1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menor</a:t>
            </a:r>
          </a:p>
        </p:txBody>
      </p:sp>
      <p:sp>
        <p:nvSpPr>
          <p:cNvPr id="266262" name="Text Box 22"/>
          <p:cNvSpPr txBox="1">
            <a:spLocks noChangeArrowheads="1"/>
          </p:cNvSpPr>
          <p:nvPr/>
        </p:nvSpPr>
        <p:spPr bwMode="auto">
          <a:xfrm>
            <a:off x="5643563" y="4841875"/>
            <a:ext cx="7016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Ruta </a:t>
            </a:r>
          </a:p>
          <a:p>
            <a:pPr algn="ctr" eaLnBrk="1" hangingPunct="1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menor</a:t>
            </a:r>
          </a:p>
        </p:txBody>
      </p:sp>
      <p:sp>
        <p:nvSpPr>
          <p:cNvPr id="2459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705100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 ULA</a:t>
            </a: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6873875" y="506413"/>
            <a:ext cx="1787525" cy="7080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Bilirrubina </a:t>
            </a:r>
          </a:p>
          <a:p>
            <a:pPr algn="ctr" eaLnBrk="1" hangingPunct="1">
              <a:defRPr/>
            </a:pPr>
            <a:r>
              <a:rPr lang="es-ES" sz="2000" dirty="0">
                <a:solidFill>
                  <a:srgbClr val="006600"/>
                </a:solidFill>
              </a:rPr>
              <a:t>metabolismo 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2555875" y="4581525"/>
            <a:ext cx="647700" cy="2714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ángulo 23"/>
          <p:cNvSpPr/>
          <p:nvPr/>
        </p:nvSpPr>
        <p:spPr bwMode="auto">
          <a:xfrm>
            <a:off x="4930775" y="6453188"/>
            <a:ext cx="1030288" cy="2159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uadroTexto 3"/>
          <p:cNvSpPr txBox="1">
            <a:spLocks noChangeArrowheads="1"/>
          </p:cNvSpPr>
          <p:nvPr/>
        </p:nvSpPr>
        <p:spPr bwMode="auto">
          <a:xfrm>
            <a:off x="776287" y="4347368"/>
            <a:ext cx="969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dirty="0">
                <a:solidFill>
                  <a:srgbClr val="967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COLOR</a:t>
            </a:r>
          </a:p>
        </p:txBody>
      </p:sp>
      <p:sp>
        <p:nvSpPr>
          <p:cNvPr id="27" name="CuadroTexto 26"/>
          <p:cNvSpPr txBox="1">
            <a:spLocks noChangeArrowheads="1"/>
          </p:cNvSpPr>
          <p:nvPr/>
        </p:nvSpPr>
        <p:spPr bwMode="auto">
          <a:xfrm>
            <a:off x="6388100" y="5873750"/>
            <a:ext cx="969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 dirty="0">
                <a:solidFill>
                  <a:srgbClr val="D6D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COLOR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7089817" y="3863231"/>
            <a:ext cx="1468672" cy="1338828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Bilinógenos </a:t>
            </a:r>
          </a:p>
          <a:p>
            <a:r>
              <a:rPr lang="es-VE" dirty="0" smtClean="0"/>
              <a:t>sin COLOR</a:t>
            </a:r>
          </a:p>
          <a:p>
            <a:endParaRPr lang="es-VE" sz="900" dirty="0" smtClean="0"/>
          </a:p>
          <a:p>
            <a:r>
              <a:rPr lang="es-VE" dirty="0" err="1" smtClean="0"/>
              <a:t>Bilinas</a:t>
            </a:r>
            <a:r>
              <a:rPr lang="es-VE" dirty="0" smtClean="0"/>
              <a:t> con </a:t>
            </a:r>
          </a:p>
          <a:p>
            <a:r>
              <a:rPr lang="es-VE" dirty="0" smtClean="0">
                <a:solidFill>
                  <a:srgbClr val="967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</a:t>
            </a:r>
            <a:endParaRPr lang="es-VE" dirty="0">
              <a:solidFill>
                <a:srgbClr val="9672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66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9" grpId="0"/>
      <p:bldP spid="266260" grpId="0"/>
      <p:bldP spid="266261" grpId="0"/>
      <p:bldP spid="266262" grpId="0"/>
      <p:bldP spid="4" grpId="0"/>
      <p:bldP spid="27" grpId="0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6" name="Picture 2" descr="img3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6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5050" y="1944688"/>
            <a:ext cx="6210300" cy="4148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700338" y="1293813"/>
            <a:ext cx="2619375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Valores NORMALES</a:t>
            </a:r>
          </a:p>
        </p:txBody>
      </p:sp>
      <p:sp>
        <p:nvSpPr>
          <p:cNvPr id="267268" name="Rectangle 4"/>
          <p:cNvSpPr>
            <a:spLocks noChangeArrowheads="1"/>
          </p:cNvSpPr>
          <p:nvPr/>
        </p:nvSpPr>
        <p:spPr bwMode="auto">
          <a:xfrm>
            <a:off x="900113" y="1844675"/>
            <a:ext cx="6480175" cy="4465638"/>
          </a:xfrm>
          <a:prstGeom prst="rect">
            <a:avLst/>
          </a:prstGeom>
          <a:noFill/>
          <a:ln w="28575">
            <a:solidFill>
              <a:srgbClr val="13671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7272" name="Text Box 8"/>
          <p:cNvSpPr txBox="1">
            <a:spLocks noChangeArrowheads="1"/>
          </p:cNvSpPr>
          <p:nvPr/>
        </p:nvSpPr>
        <p:spPr bwMode="auto">
          <a:xfrm>
            <a:off x="431800" y="447675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180263" y="771525"/>
            <a:ext cx="1466850" cy="5842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600" dirty="0">
                <a:solidFill>
                  <a:srgbClr val="006600"/>
                </a:solidFill>
              </a:rPr>
              <a:t>Bilirrubina </a:t>
            </a:r>
          </a:p>
          <a:p>
            <a:pPr algn="ctr" eaLnBrk="1" hangingPunct="1">
              <a:defRPr/>
            </a:pPr>
            <a:r>
              <a:rPr lang="es-ES" sz="1600" dirty="0">
                <a:solidFill>
                  <a:srgbClr val="006600"/>
                </a:solidFill>
              </a:rPr>
              <a:t>metabolismo 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350000" y="333375"/>
            <a:ext cx="2325688" cy="338138"/>
          </a:xfrm>
          <a:prstGeom prst="rect">
            <a:avLst/>
          </a:prstGeom>
          <a:solidFill>
            <a:srgbClr val="ABDB7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1600" dirty="0" smtClean="0">
                <a:latin typeface="Comic Sans MS" panose="030F0702030302020204" pitchFamily="66" charset="0"/>
              </a:rPr>
              <a:t>2. Pigmentos biliares</a:t>
            </a:r>
            <a:endParaRPr lang="es-ES_tradnl" sz="1600" dirty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>
            <a:spLocks noChangeArrowheads="1"/>
          </p:cNvSpPr>
          <p:nvPr/>
        </p:nvSpPr>
        <p:spPr bwMode="auto">
          <a:xfrm>
            <a:off x="6745288" y="2084388"/>
            <a:ext cx="1270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>
                <a:solidFill>
                  <a:srgbClr val="C00000"/>
                </a:solidFill>
                <a:latin typeface="Comic Sans MS" panose="030F0702030302020204" pitchFamily="66" charset="0"/>
              </a:rPr>
              <a:t>¿Por qué?</a:t>
            </a:r>
          </a:p>
        </p:txBody>
      </p:sp>
      <p:sp>
        <p:nvSpPr>
          <p:cNvPr id="12" name="CuadroTexto 11"/>
          <p:cNvSpPr txBox="1">
            <a:spLocks noChangeArrowheads="1"/>
          </p:cNvSpPr>
          <p:nvPr/>
        </p:nvSpPr>
        <p:spPr bwMode="auto">
          <a:xfrm>
            <a:off x="6745288" y="2816225"/>
            <a:ext cx="1270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>
                <a:solidFill>
                  <a:srgbClr val="C00000"/>
                </a:solidFill>
                <a:latin typeface="Comic Sans MS" panose="030F0702030302020204" pitchFamily="66" charset="0"/>
              </a:rPr>
              <a:t>¿Por qué?</a:t>
            </a:r>
          </a:p>
        </p:txBody>
      </p:sp>
      <p:sp>
        <p:nvSpPr>
          <p:cNvPr id="13" name="CuadroTexto 12"/>
          <p:cNvSpPr txBox="1">
            <a:spLocks noChangeArrowheads="1"/>
          </p:cNvSpPr>
          <p:nvPr/>
        </p:nvSpPr>
        <p:spPr bwMode="auto">
          <a:xfrm>
            <a:off x="6745288" y="3611563"/>
            <a:ext cx="1270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>
                <a:solidFill>
                  <a:srgbClr val="C00000"/>
                </a:solidFill>
                <a:latin typeface="Comic Sans MS" panose="030F0702030302020204" pitchFamily="66" charset="0"/>
              </a:rPr>
              <a:t>¿Por qué?</a:t>
            </a:r>
          </a:p>
        </p:txBody>
      </p:sp>
      <p:sp>
        <p:nvSpPr>
          <p:cNvPr id="14" name="CuadroTexto 13"/>
          <p:cNvSpPr txBox="1">
            <a:spLocks noChangeArrowheads="1"/>
          </p:cNvSpPr>
          <p:nvPr/>
        </p:nvSpPr>
        <p:spPr bwMode="auto">
          <a:xfrm>
            <a:off x="6811963" y="4727575"/>
            <a:ext cx="1270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>
                <a:solidFill>
                  <a:srgbClr val="C00000"/>
                </a:solidFill>
                <a:latin typeface="Comic Sans MS" panose="030F0702030302020204" pitchFamily="66" charset="0"/>
              </a:rPr>
              <a:t>¿Por qué?</a:t>
            </a:r>
          </a:p>
        </p:txBody>
      </p:sp>
      <p:sp>
        <p:nvSpPr>
          <p:cNvPr id="15" name="CuadroTexto 14"/>
          <p:cNvSpPr txBox="1">
            <a:spLocks noChangeArrowheads="1"/>
          </p:cNvSpPr>
          <p:nvPr/>
        </p:nvSpPr>
        <p:spPr bwMode="auto">
          <a:xfrm>
            <a:off x="6745288" y="5354638"/>
            <a:ext cx="1543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>
                <a:solidFill>
                  <a:srgbClr val="C00000"/>
                </a:solidFill>
                <a:latin typeface="Comic Sans MS" panose="030F0702030302020204" pitchFamily="66" charset="0"/>
              </a:rPr>
              <a:t>¿Por dónde?</a:t>
            </a:r>
          </a:p>
        </p:txBody>
      </p:sp>
      <p:sp>
        <p:nvSpPr>
          <p:cNvPr id="2561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67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930400" y="3213100"/>
            <a:ext cx="5140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b="0">
                <a:latin typeface="Comic Sans MS" panose="030F0702030302020204" pitchFamily="66" charset="0"/>
              </a:rPr>
              <a:t>¿Qué significa que haya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b="0">
                <a:latin typeface="Comic Sans MS" panose="030F0702030302020204" pitchFamily="66" charset="0"/>
              </a:rPr>
              <a:t>heces y orina con color?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195513" y="2420938"/>
            <a:ext cx="1825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800">
                <a:latin typeface="Comic Sans MS" panose="030F0702030302020204" pitchFamily="66" charset="0"/>
              </a:rPr>
              <a:t>Ejercicio:</a:t>
            </a:r>
          </a:p>
        </p:txBody>
      </p:sp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5219700" y="765175"/>
            <a:ext cx="3384550" cy="40005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2000" b="0"/>
              <a:t>IV. EXCRECIÓN BILIAR</a:t>
            </a:r>
          </a:p>
        </p:txBody>
      </p:sp>
      <p:sp>
        <p:nvSpPr>
          <p:cNvPr id="279557" name="Text Box 5"/>
          <p:cNvSpPr txBox="1">
            <a:spLocks noChangeArrowheads="1"/>
          </p:cNvSpPr>
          <p:nvPr/>
        </p:nvSpPr>
        <p:spPr bwMode="auto">
          <a:xfrm>
            <a:off x="1692275" y="2492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Text Box 2"/>
          <p:cNvSpPr txBox="1">
            <a:spLocks noChangeArrowheads="1"/>
          </p:cNvSpPr>
          <p:nvPr/>
        </p:nvSpPr>
        <p:spPr bwMode="auto">
          <a:xfrm>
            <a:off x="1778000" y="2393950"/>
            <a:ext cx="5730875" cy="954088"/>
          </a:xfrm>
          <a:prstGeom prst="rect">
            <a:avLst/>
          </a:prstGeom>
          <a:noFill/>
          <a:ln w="38100">
            <a:solidFill>
              <a:srgbClr val="D6AD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s-ES" sz="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>
                <a:srgbClr val="E28700"/>
              </a:buClr>
              <a:buSzPct val="200000"/>
              <a:buFontTx/>
              <a:buChar char="•"/>
              <a:defRPr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 de 2 mg % de bilirrubina total en plasma</a:t>
            </a:r>
          </a:p>
          <a:p>
            <a:pPr eaLnBrk="1" hangingPunct="1">
              <a:buClr>
                <a:srgbClr val="E28700"/>
              </a:buClr>
              <a:buSzPct val="200000"/>
              <a:defRPr/>
            </a:pPr>
            <a:endParaRPr lang="es-ES" sz="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>
                <a:srgbClr val="E28700"/>
              </a:buClr>
              <a:buSzPct val="200000"/>
              <a:buFontTx/>
              <a:buChar char="•"/>
              <a:defRPr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Coloración  amarillenta de piel  y mucosas</a:t>
            </a:r>
          </a:p>
        </p:txBody>
      </p:sp>
      <p:pic>
        <p:nvPicPr>
          <p:cNvPr id="268291" name="Picture 3" descr="icterici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05438" y="3444875"/>
            <a:ext cx="2381250" cy="3024188"/>
          </a:xfrm>
          <a:noFill/>
          <a:ln>
            <a:solidFill>
              <a:srgbClr val="DEA9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8292" name="Picture 4" descr="ictericia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3" t="15150" r="9200" b="15160"/>
          <a:stretch>
            <a:fillRect/>
          </a:stretch>
        </p:blipFill>
        <p:spPr>
          <a:xfrm>
            <a:off x="1301750" y="3444875"/>
            <a:ext cx="3889375" cy="3024188"/>
          </a:xfrm>
          <a:solidFill>
            <a:srgbClr val="FFC000"/>
          </a:solidFill>
          <a:ln>
            <a:solidFill>
              <a:srgbClr val="FCBA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3036888" y="1046163"/>
            <a:ext cx="16637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 i="1">
                <a:latin typeface="Comic Sans MS" panose="030F0702030302020204" pitchFamily="66" charset="0"/>
              </a:rPr>
              <a:t>Gr. Ikterus=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 i="1">
                <a:latin typeface="Comic Sans MS" panose="030F0702030302020204" pitchFamily="66" charset="0"/>
              </a:rPr>
              <a:t>pájaro amarillo</a:t>
            </a:r>
          </a:p>
        </p:txBody>
      </p:sp>
      <p:sp>
        <p:nvSpPr>
          <p:cNvPr id="268294" name="Text Box 6"/>
          <p:cNvSpPr txBox="1">
            <a:spLocks noChangeArrowheads="1"/>
          </p:cNvSpPr>
          <p:nvPr/>
        </p:nvSpPr>
        <p:spPr bwMode="auto">
          <a:xfrm>
            <a:off x="7508875" y="1395413"/>
            <a:ext cx="107950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6596063" y="915988"/>
            <a:ext cx="1931987" cy="461962"/>
          </a:xfrm>
          <a:prstGeom prst="rect">
            <a:avLst/>
          </a:prstGeom>
          <a:solidFill>
            <a:srgbClr val="FFBE05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1. Ictericia</a:t>
            </a:r>
            <a:endParaRPr lang="es-ES_tradnl" sz="2400">
              <a:latin typeface="Comic Sans MS" panose="030F0702030302020204" pitchFamily="66" charset="0"/>
            </a:endParaRPr>
          </a:p>
        </p:txBody>
      </p:sp>
      <p:sp>
        <p:nvSpPr>
          <p:cNvPr id="101384" name="Rectangle 9"/>
          <p:cNvSpPr>
            <a:spLocks noChangeArrowheads="1"/>
          </p:cNvSpPr>
          <p:nvPr/>
        </p:nvSpPr>
        <p:spPr bwMode="auto">
          <a:xfrm>
            <a:off x="6078538" y="498475"/>
            <a:ext cx="2447925" cy="36830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dirty="0" smtClean="0">
                <a:latin typeface="Comic Sans MS" panose="030F0702030302020204" pitchFamily="66" charset="0"/>
              </a:rPr>
              <a:t>V. ALTERACIONES</a:t>
            </a:r>
          </a:p>
        </p:txBody>
      </p:sp>
      <p:pic>
        <p:nvPicPr>
          <p:cNvPr id="99338" name="Picture 10" descr="C:\Users\ximena\Desktop\1024px-Icterus-galbula-0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88"/>
          <a:stretch>
            <a:fillRect/>
          </a:stretch>
        </p:blipFill>
        <p:spPr bwMode="auto">
          <a:xfrm>
            <a:off x="1042988" y="246063"/>
            <a:ext cx="19939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538288" y="1630363"/>
            <a:ext cx="149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b="0" i="1">
                <a:solidFill>
                  <a:schemeClr val="bg1"/>
                </a:solidFill>
                <a:latin typeface="Comic Sans MS" panose="030F0702030302020204" pitchFamily="66" charset="0"/>
              </a:rPr>
              <a:t>Icterus galbula</a:t>
            </a:r>
          </a:p>
        </p:txBody>
      </p:sp>
      <p:sp>
        <p:nvSpPr>
          <p:cNvPr id="3" name="2 Rectángulo"/>
          <p:cNvSpPr>
            <a:spLocks noChangeArrowheads="1"/>
          </p:cNvSpPr>
          <p:nvPr/>
        </p:nvSpPr>
        <p:spPr bwMode="auto">
          <a:xfrm>
            <a:off x="900113" y="1989138"/>
            <a:ext cx="2501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900" b="0">
                <a:latin typeface="Comic Sans MS" panose="030F0702030302020204" pitchFamily="66" charset="0"/>
              </a:rPr>
              <a:t>https://en.wikipedia.org/wiki/Baltimore_oriole#/media/File:Icterus-galbula-002.jpg</a:t>
            </a:r>
          </a:p>
        </p:txBody>
      </p:sp>
      <p:sp>
        <p:nvSpPr>
          <p:cNvPr id="2766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0" grpId="0" animBg="1"/>
      <p:bldP spid="268293" grpId="0"/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ChangeArrowheads="1"/>
          </p:cNvSpPr>
          <p:nvPr/>
        </p:nvSpPr>
        <p:spPr bwMode="auto">
          <a:xfrm>
            <a:off x="2411413" y="0"/>
            <a:ext cx="4248150" cy="1196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9315" name="Rectangle 3"/>
          <p:cNvSpPr>
            <a:spLocks noChangeArrowheads="1"/>
          </p:cNvSpPr>
          <p:nvPr/>
        </p:nvSpPr>
        <p:spPr bwMode="auto">
          <a:xfrm>
            <a:off x="3760788" y="2349500"/>
            <a:ext cx="1676400" cy="522288"/>
          </a:xfrm>
          <a:prstGeom prst="rect">
            <a:avLst/>
          </a:prstGeom>
          <a:solidFill>
            <a:srgbClr val="FFC000"/>
          </a:solidFill>
          <a:ln w="9525">
            <a:solidFill>
              <a:srgbClr val="99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Ictericia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233738" y="3063875"/>
            <a:ext cx="2730500" cy="1631950"/>
          </a:xfrm>
          <a:prstGeom prst="rect">
            <a:avLst/>
          </a:prstGeom>
          <a:solidFill>
            <a:srgbClr val="ECFFB7"/>
          </a:solidFill>
          <a:ln w="952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Pct val="150000"/>
            </a:pPr>
            <a:r>
              <a:rPr lang="es-ES" sz="2000">
                <a:latin typeface="Comic Sans MS" panose="030F0702030302020204" pitchFamily="66" charset="0"/>
              </a:rPr>
              <a:t>PRE-HEPÁTICA</a:t>
            </a:r>
          </a:p>
          <a:p>
            <a:pPr eaLnBrk="1" hangingPunct="1">
              <a:spcBef>
                <a:spcPct val="0"/>
              </a:spcBef>
              <a:buSzPct val="150000"/>
            </a:pPr>
            <a:endParaRPr lang="es-ES" sz="20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SzPct val="150000"/>
            </a:pPr>
            <a:r>
              <a:rPr lang="es-ES" sz="2000">
                <a:latin typeface="Comic Sans MS" panose="030F0702030302020204" pitchFamily="66" charset="0"/>
              </a:rPr>
              <a:t>HEPÁTICA</a:t>
            </a:r>
          </a:p>
          <a:p>
            <a:pPr eaLnBrk="1" hangingPunct="1">
              <a:spcBef>
                <a:spcPct val="0"/>
              </a:spcBef>
              <a:buSzPct val="150000"/>
            </a:pPr>
            <a:endParaRPr lang="es-ES" sz="20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SzPct val="150000"/>
            </a:pPr>
            <a:r>
              <a:rPr lang="es-ES" sz="2000">
                <a:latin typeface="Comic Sans MS" panose="030F0702030302020204" pitchFamily="66" charset="0"/>
              </a:rPr>
              <a:t>POST-HEPÁTICA</a:t>
            </a:r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215063" y="528638"/>
            <a:ext cx="2460625" cy="36988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dirty="0" smtClean="0">
                <a:latin typeface="Comic Sans MS" panose="030F0702030302020204" pitchFamily="66" charset="0"/>
              </a:rPr>
              <a:t>V. ALTERACIONES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948488" y="881063"/>
            <a:ext cx="1663700" cy="400050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1. Ictericia</a:t>
            </a:r>
          </a:p>
        </p:txBody>
      </p:sp>
      <p:sp>
        <p:nvSpPr>
          <p:cNvPr id="270339" name="Text Box 3"/>
          <p:cNvSpPr txBox="1">
            <a:spLocks noChangeArrowheads="1"/>
          </p:cNvSpPr>
          <p:nvPr/>
        </p:nvSpPr>
        <p:spPr bwMode="auto">
          <a:xfrm>
            <a:off x="1235075" y="3101975"/>
            <a:ext cx="310991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Ej. Hemólisis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Ictericia Recién Nacido</a:t>
            </a:r>
          </a:p>
        </p:txBody>
      </p:sp>
      <p:sp>
        <p:nvSpPr>
          <p:cNvPr id="270341" name="Text Box 5"/>
          <p:cNvSpPr txBox="1">
            <a:spLocks noChangeArrowheads="1"/>
          </p:cNvSpPr>
          <p:nvPr/>
        </p:nvSpPr>
        <p:spPr bwMode="auto">
          <a:xfrm>
            <a:off x="1595438" y="2359025"/>
            <a:ext cx="1792287" cy="646113"/>
          </a:xfrm>
          <a:prstGeom prst="rect">
            <a:avLst/>
          </a:prstGeom>
          <a:solidFill>
            <a:srgbClr val="ECFF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Mayor oferta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de B No C</a:t>
            </a:r>
          </a:p>
        </p:txBody>
      </p:sp>
      <p:pic>
        <p:nvPicPr>
          <p:cNvPr id="29701" name="Picture 6" descr="IctericiaXNeonatal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700213"/>
            <a:ext cx="4229100" cy="4249737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0343" name="Text Box 7"/>
          <p:cNvSpPr txBox="1">
            <a:spLocks noChangeArrowheads="1"/>
          </p:cNvSpPr>
          <p:nvPr/>
        </p:nvSpPr>
        <p:spPr bwMode="auto">
          <a:xfrm>
            <a:off x="1330325" y="3903663"/>
            <a:ext cx="2630848" cy="1938992"/>
          </a:xfrm>
          <a:prstGeom prst="rect">
            <a:avLst/>
          </a:prstGeom>
          <a:noFill/>
          <a:ln w="28575">
            <a:solidFill>
              <a:srgbClr val="66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600" dirty="0">
                <a:solidFill>
                  <a:srgbClr val="C00000"/>
                </a:solidFill>
              </a:rPr>
              <a:t>SANGRE</a:t>
            </a:r>
          </a:p>
          <a:p>
            <a:pPr eaLnBrk="1" hangingPunct="1">
              <a:defRPr/>
            </a:pPr>
            <a:r>
              <a:rPr lang="es-ES_tradnl" sz="1600" dirty="0"/>
              <a:t>Aumento B no Conjugada</a:t>
            </a:r>
          </a:p>
          <a:p>
            <a:pPr eaLnBrk="1" hangingPunct="1">
              <a:defRPr/>
            </a:pPr>
            <a:endParaRPr lang="es-ES_tradnl" sz="1200" dirty="0"/>
          </a:p>
          <a:p>
            <a:pPr eaLnBrk="1" hangingPunct="1">
              <a:defRPr/>
            </a:pPr>
            <a:r>
              <a:rPr lang="es-ES_tradnl" sz="1600" dirty="0">
                <a:solidFill>
                  <a:srgbClr val="FFC000"/>
                </a:solidFill>
              </a:rPr>
              <a:t>ORINA</a:t>
            </a:r>
          </a:p>
          <a:p>
            <a:pPr eaLnBrk="1" hangingPunct="1">
              <a:defRPr/>
            </a:pPr>
            <a:r>
              <a:rPr lang="es-ES_tradnl" sz="1600" dirty="0"/>
              <a:t>Aumento </a:t>
            </a:r>
            <a:r>
              <a:rPr lang="es-ES_tradnl" sz="1600" dirty="0" err="1"/>
              <a:t>Urobilinógeno</a:t>
            </a:r>
            <a:endParaRPr lang="es-ES_tradnl" sz="1600" dirty="0"/>
          </a:p>
          <a:p>
            <a:pPr eaLnBrk="1" hangingPunct="1">
              <a:defRPr/>
            </a:pPr>
            <a:endParaRPr lang="es-ES_tradnl" sz="1200" dirty="0"/>
          </a:p>
          <a:p>
            <a:pPr eaLnBrk="1" hangingPunct="1">
              <a:defRPr/>
            </a:pPr>
            <a:r>
              <a:rPr lang="es-ES_tradnl" sz="1600" dirty="0">
                <a:solidFill>
                  <a:srgbClr val="B88C00"/>
                </a:solidFill>
              </a:rPr>
              <a:t>HECES</a:t>
            </a:r>
          </a:p>
          <a:p>
            <a:pPr eaLnBrk="1" hangingPunct="1">
              <a:defRPr/>
            </a:pPr>
            <a:r>
              <a:rPr lang="es-ES_tradnl" sz="1600" dirty="0"/>
              <a:t>Aumento pigmentos  </a:t>
            </a:r>
          </a:p>
        </p:txBody>
      </p:sp>
      <p:sp>
        <p:nvSpPr>
          <p:cNvPr id="270344" name="Text Box 8"/>
          <p:cNvSpPr txBox="1">
            <a:spLocks noChangeArrowheads="1"/>
          </p:cNvSpPr>
          <p:nvPr/>
        </p:nvSpPr>
        <p:spPr bwMode="auto">
          <a:xfrm>
            <a:off x="1235075" y="1108075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0728" name="Text Box 10"/>
          <p:cNvSpPr txBox="1">
            <a:spLocks noChangeArrowheads="1"/>
          </p:cNvSpPr>
          <p:nvPr/>
        </p:nvSpPr>
        <p:spPr bwMode="auto">
          <a:xfrm>
            <a:off x="1282700" y="1773238"/>
            <a:ext cx="2359025" cy="485775"/>
          </a:xfrm>
          <a:prstGeom prst="rect">
            <a:avLst/>
          </a:prstGeom>
          <a:solidFill>
            <a:srgbClr val="ECFFB7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400" smtClean="0">
                <a:latin typeface="Comic Sans MS" panose="030F0702030302020204" pitchFamily="66" charset="0"/>
              </a:rPr>
              <a:t>PREHEPÁTICA</a:t>
            </a:r>
          </a:p>
        </p:txBody>
      </p:sp>
      <p:sp>
        <p:nvSpPr>
          <p:cNvPr id="2970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6183313" y="407988"/>
            <a:ext cx="2447925" cy="36988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dirty="0" smtClean="0">
                <a:latin typeface="Comic Sans MS" panose="030F0702030302020204" pitchFamily="66" charset="0"/>
              </a:rPr>
              <a:t>V. ALTERACIONES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/>
      <p:bldP spid="270341" grpId="0" animBg="1"/>
      <p:bldP spid="27034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IctericiaXNeonatal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5" t="25920" r="22086" b="48277"/>
          <a:stretch/>
        </p:blipFill>
        <p:spPr bwMode="auto">
          <a:xfrm>
            <a:off x="3972745" y="2317586"/>
            <a:ext cx="4704404" cy="208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363" name="Rectangle 3"/>
          <p:cNvSpPr>
            <a:spLocks noChangeArrowheads="1"/>
          </p:cNvSpPr>
          <p:nvPr/>
        </p:nvSpPr>
        <p:spPr bwMode="auto">
          <a:xfrm>
            <a:off x="1496244" y="3684588"/>
            <a:ext cx="19431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1364" name="Text Box 4"/>
          <p:cNvSpPr txBox="1">
            <a:spLocks noChangeArrowheads="1"/>
          </p:cNvSpPr>
          <p:nvPr/>
        </p:nvSpPr>
        <p:spPr bwMode="auto">
          <a:xfrm>
            <a:off x="862832" y="4979988"/>
            <a:ext cx="2373312" cy="646112"/>
          </a:xfrm>
          <a:prstGeom prst="rect">
            <a:avLst/>
          </a:prstGeom>
          <a:solidFill>
            <a:srgbClr val="DBF599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BILIRRUBINA NO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CONJUGADA</a:t>
            </a:r>
          </a:p>
        </p:txBody>
      </p:sp>
      <p:sp>
        <p:nvSpPr>
          <p:cNvPr id="271365" name="AutoShape 5"/>
          <p:cNvSpPr>
            <a:spLocks noChangeArrowheads="1"/>
          </p:cNvSpPr>
          <p:nvPr/>
        </p:nvSpPr>
        <p:spPr bwMode="auto">
          <a:xfrm>
            <a:off x="519932" y="4954588"/>
            <a:ext cx="288925" cy="650875"/>
          </a:xfrm>
          <a:prstGeom prst="upArrow">
            <a:avLst>
              <a:gd name="adj1" fmla="val 50000"/>
              <a:gd name="adj2" fmla="val 56319"/>
            </a:avLst>
          </a:prstGeom>
          <a:solidFill>
            <a:srgbClr val="E7E2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sz="1800" b="0">
              <a:latin typeface="Comic Sans MS" panose="030F0702030302020204" pitchFamily="66" charset="0"/>
            </a:endParaRPr>
          </a:p>
        </p:txBody>
      </p:sp>
      <p:sp>
        <p:nvSpPr>
          <p:cNvPr id="271366" name="Line 6"/>
          <p:cNvSpPr>
            <a:spLocks noChangeShapeType="1"/>
          </p:cNvSpPr>
          <p:nvPr/>
        </p:nvSpPr>
        <p:spPr bwMode="auto">
          <a:xfrm>
            <a:off x="1999482" y="4332288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1367" name="Oval 7"/>
          <p:cNvSpPr>
            <a:spLocks noChangeArrowheads="1"/>
          </p:cNvSpPr>
          <p:nvPr/>
        </p:nvSpPr>
        <p:spPr bwMode="auto">
          <a:xfrm>
            <a:off x="2072507" y="3541713"/>
            <a:ext cx="2159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4779169" y="4543425"/>
            <a:ext cx="3186112" cy="822325"/>
          </a:xfrm>
          <a:prstGeom prst="rect">
            <a:avLst/>
          </a:prstGeom>
          <a:solidFill>
            <a:srgbClr val="FEF6B8"/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 b="0">
                <a:latin typeface="Comic Sans MS" panose="030F0702030302020204" pitchFamily="66" charset="0"/>
              </a:rPr>
              <a:t>“fisiológica”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 b="0">
                <a:latin typeface="Comic Sans MS" panose="030F0702030302020204" pitchFamily="66" charset="0"/>
              </a:rPr>
              <a:t>1era. semana de edad</a:t>
            </a:r>
          </a:p>
        </p:txBody>
      </p:sp>
      <p:sp>
        <p:nvSpPr>
          <p:cNvPr id="271369" name="Text Box 9"/>
          <p:cNvSpPr txBox="1">
            <a:spLocks noChangeArrowheads="1"/>
          </p:cNvSpPr>
          <p:nvPr/>
        </p:nvSpPr>
        <p:spPr bwMode="auto">
          <a:xfrm>
            <a:off x="775519" y="3605213"/>
            <a:ext cx="2543175" cy="706437"/>
          </a:xfrm>
          <a:prstGeom prst="rect">
            <a:avLst/>
          </a:prstGeom>
          <a:solidFill>
            <a:srgbClr val="FFC000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Inmadurez sistema </a:t>
            </a:r>
          </a:p>
          <a:p>
            <a:pPr algn="ctr"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de conjugación</a:t>
            </a:r>
          </a:p>
        </p:txBody>
      </p:sp>
      <p:sp>
        <p:nvSpPr>
          <p:cNvPr id="271371" name="Text Box 11"/>
          <p:cNvSpPr txBox="1">
            <a:spLocks noChangeArrowheads="1"/>
          </p:cNvSpPr>
          <p:nvPr/>
        </p:nvSpPr>
        <p:spPr bwMode="auto">
          <a:xfrm>
            <a:off x="467544" y="1955800"/>
            <a:ext cx="360521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Aumento producción bilirrubina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(aumento destrucción GR)</a:t>
            </a:r>
          </a:p>
        </p:txBody>
      </p:sp>
      <p:sp>
        <p:nvSpPr>
          <p:cNvPr id="271372" name="Text Box 12"/>
          <p:cNvSpPr txBox="1">
            <a:spLocks noChangeArrowheads="1"/>
          </p:cNvSpPr>
          <p:nvPr/>
        </p:nvSpPr>
        <p:spPr bwMode="auto">
          <a:xfrm>
            <a:off x="929507" y="2605088"/>
            <a:ext cx="24669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Disminución de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latin typeface="Comic Sans MS" panose="030F0702030302020204" pitchFamily="66" charset="0"/>
              </a:rPr>
              <a:t>conjugación hepática</a:t>
            </a:r>
          </a:p>
        </p:txBody>
      </p:sp>
      <p:sp>
        <p:nvSpPr>
          <p:cNvPr id="271373" name="Line 13"/>
          <p:cNvSpPr>
            <a:spLocks noChangeShapeType="1"/>
          </p:cNvSpPr>
          <p:nvPr/>
        </p:nvSpPr>
        <p:spPr bwMode="auto">
          <a:xfrm>
            <a:off x="519932" y="1773238"/>
            <a:ext cx="0" cy="1585912"/>
          </a:xfrm>
          <a:prstGeom prst="line">
            <a:avLst/>
          </a:prstGeom>
          <a:noFill/>
          <a:ln w="38100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33" name="Rectangle 14"/>
          <p:cNvSpPr>
            <a:spLocks noChangeArrowheads="1"/>
          </p:cNvSpPr>
          <p:nvPr/>
        </p:nvSpPr>
        <p:spPr bwMode="auto">
          <a:xfrm>
            <a:off x="6770688" y="855663"/>
            <a:ext cx="1860550" cy="584200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Ictericia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Recién Nacido</a:t>
            </a:r>
          </a:p>
        </p:txBody>
      </p:sp>
      <p:sp>
        <p:nvSpPr>
          <p:cNvPr id="271376" name="Text Box 16"/>
          <p:cNvSpPr txBox="1">
            <a:spLocks noChangeArrowheads="1"/>
          </p:cNvSpPr>
          <p:nvPr/>
        </p:nvSpPr>
        <p:spPr bwMode="auto">
          <a:xfrm>
            <a:off x="323082" y="927893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0735" name="Text Box 17"/>
          <p:cNvSpPr txBox="1">
            <a:spLocks noChangeArrowheads="1"/>
          </p:cNvSpPr>
          <p:nvPr/>
        </p:nvSpPr>
        <p:spPr bwMode="auto">
          <a:xfrm>
            <a:off x="6372225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6372225" y="407988"/>
            <a:ext cx="2259013" cy="33813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1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1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1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1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4" grpId="0" animBg="1"/>
      <p:bldP spid="271365" grpId="0" animBg="1"/>
      <p:bldP spid="271369" grpId="0" animBg="1"/>
      <p:bldP spid="271371" grpId="0"/>
      <p:bldP spid="27137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16716" y="1700213"/>
            <a:ext cx="3384550" cy="4321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sz="1800" b="0">
              <a:latin typeface="Comic Sans MS" panose="030F0702030302020204" pitchFamily="66" charset="0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42938" y="1250595"/>
            <a:ext cx="3022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 dirty="0">
                <a:latin typeface="Comic Sans MS" panose="030F0702030302020204" pitchFamily="66" charset="0"/>
              </a:rPr>
              <a:t>* </a:t>
            </a:r>
            <a:r>
              <a:rPr lang="es-ES" sz="2000" b="0" dirty="0">
                <a:latin typeface="Comic Sans MS" panose="030F0702030302020204" pitchFamily="66" charset="0"/>
              </a:rPr>
              <a:t>En la mayoría de casos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 dirty="0">
                <a:latin typeface="Comic Sans MS" panose="030F0702030302020204" pitchFamily="66" charset="0"/>
              </a:rPr>
              <a:t>  se resuelve </a:t>
            </a:r>
            <a:endParaRPr lang="es-ES" sz="2000" b="0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 dirty="0">
                <a:latin typeface="Comic Sans MS" panose="030F0702030302020204" pitchFamily="66" charset="0"/>
              </a:rPr>
              <a:t> </a:t>
            </a:r>
            <a:r>
              <a:rPr lang="es-ES" sz="2000" b="0" dirty="0" smtClean="0">
                <a:latin typeface="Comic Sans MS" panose="030F0702030302020204" pitchFamily="66" charset="0"/>
              </a:rPr>
              <a:t> espontáneamente</a:t>
            </a:r>
            <a:endParaRPr lang="es-ES" sz="2000" b="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1800" b="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 dirty="0">
                <a:latin typeface="Comic Sans MS" panose="030F0702030302020204" pitchFamily="66" charset="0"/>
              </a:rPr>
              <a:t>* </a:t>
            </a:r>
            <a:r>
              <a:rPr lang="es-ES" sz="1800" dirty="0">
                <a:latin typeface="Comic Sans MS" panose="030F0702030302020204" pitchFamily="66" charset="0"/>
              </a:rPr>
              <a:t>FOTOTERAPIA</a:t>
            </a:r>
            <a:endParaRPr lang="es-ES" sz="1800" b="0" dirty="0">
              <a:latin typeface="Comic Sans MS" panose="030F0702030302020204" pitchFamily="66" charset="0"/>
            </a:endParaRPr>
          </a:p>
        </p:txBody>
      </p:sp>
      <p:sp>
        <p:nvSpPr>
          <p:cNvPr id="272393" name="Text Box 9"/>
          <p:cNvSpPr txBox="1">
            <a:spLocks noChangeArrowheads="1"/>
          </p:cNvSpPr>
          <p:nvPr/>
        </p:nvSpPr>
        <p:spPr bwMode="auto">
          <a:xfrm>
            <a:off x="506178" y="3831709"/>
            <a:ext cx="2981325" cy="679450"/>
          </a:xfrm>
          <a:prstGeom prst="rect">
            <a:avLst/>
          </a:prstGeom>
          <a:solidFill>
            <a:srgbClr val="DBF599"/>
          </a:solidFill>
          <a:ln w="38100">
            <a:solidFill>
              <a:srgbClr val="7CA8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Bilirrubina NO conjugada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(capilares de piel)</a:t>
            </a:r>
          </a:p>
        </p:txBody>
      </p:sp>
      <p:sp>
        <p:nvSpPr>
          <p:cNvPr id="272394" name="Text Box 10"/>
          <p:cNvSpPr txBox="1">
            <a:spLocks noChangeArrowheads="1"/>
          </p:cNvSpPr>
          <p:nvPr/>
        </p:nvSpPr>
        <p:spPr bwMode="auto">
          <a:xfrm>
            <a:off x="1078349" y="5034479"/>
            <a:ext cx="1905000" cy="646112"/>
          </a:xfrm>
          <a:prstGeom prst="rect">
            <a:avLst/>
          </a:prstGeom>
          <a:solidFill>
            <a:srgbClr val="29C7FF"/>
          </a:solidFill>
          <a:ln w="38100">
            <a:solidFill>
              <a:srgbClr val="0098E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dirty="0" smtClean="0"/>
              <a:t>LUMIRRUBINA</a:t>
            </a:r>
          </a:p>
          <a:p>
            <a:pPr algn="ctr" eaLnBrk="1" hangingPunct="1">
              <a:defRPr/>
            </a:pPr>
            <a:r>
              <a:rPr lang="es-ES" dirty="0" smtClean="0"/>
              <a:t>hidrosoluble</a:t>
            </a:r>
          </a:p>
        </p:txBody>
      </p:sp>
      <p:sp>
        <p:nvSpPr>
          <p:cNvPr id="272395" name="Text Box 11"/>
          <p:cNvSpPr txBox="1">
            <a:spLocks noChangeArrowheads="1"/>
          </p:cNvSpPr>
          <p:nvPr/>
        </p:nvSpPr>
        <p:spPr bwMode="auto">
          <a:xfrm>
            <a:off x="3603789" y="5142371"/>
            <a:ext cx="855662" cy="434975"/>
          </a:xfrm>
          <a:prstGeom prst="rect">
            <a:avLst/>
          </a:prstGeom>
          <a:noFill/>
          <a:ln w="38100">
            <a:solidFill>
              <a:srgbClr val="FF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Riñón</a:t>
            </a:r>
          </a:p>
        </p:txBody>
      </p:sp>
      <p:sp>
        <p:nvSpPr>
          <p:cNvPr id="272396" name="Line 12"/>
          <p:cNvSpPr>
            <a:spLocks noChangeShapeType="1"/>
          </p:cNvSpPr>
          <p:nvPr/>
        </p:nvSpPr>
        <p:spPr bwMode="auto">
          <a:xfrm flipV="1">
            <a:off x="2957513" y="5357019"/>
            <a:ext cx="6207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2398" name="Text Box 14"/>
          <p:cNvSpPr txBox="1">
            <a:spLocks noChangeArrowheads="1"/>
          </p:cNvSpPr>
          <p:nvPr/>
        </p:nvSpPr>
        <p:spPr bwMode="auto">
          <a:xfrm>
            <a:off x="1587500" y="2919969"/>
            <a:ext cx="847725" cy="406400"/>
          </a:xfrm>
          <a:prstGeom prst="rect">
            <a:avLst/>
          </a:prstGeom>
          <a:solidFill>
            <a:srgbClr val="F6F000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LUZ</a:t>
            </a:r>
          </a:p>
        </p:txBody>
      </p:sp>
      <p:sp>
        <p:nvSpPr>
          <p:cNvPr id="272399" name="Line 15"/>
          <p:cNvSpPr>
            <a:spLocks noChangeShapeType="1"/>
          </p:cNvSpPr>
          <p:nvPr/>
        </p:nvSpPr>
        <p:spPr bwMode="auto">
          <a:xfrm>
            <a:off x="1996840" y="4521200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436" name="Rectangle 18"/>
          <p:cNvSpPr>
            <a:spLocks noChangeArrowheads="1"/>
          </p:cNvSpPr>
          <p:nvPr/>
        </p:nvSpPr>
        <p:spPr bwMode="auto">
          <a:xfrm>
            <a:off x="681991" y="481808"/>
            <a:ext cx="1685925" cy="646112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dirty="0"/>
              <a:t>Ictericia </a:t>
            </a:r>
          </a:p>
          <a:p>
            <a:pPr algn="ctr" eaLnBrk="1" hangingPunct="1">
              <a:defRPr/>
            </a:pPr>
            <a:r>
              <a:rPr lang="es-ES" dirty="0"/>
              <a:t>Recién nacido</a:t>
            </a:r>
          </a:p>
        </p:txBody>
      </p:sp>
      <p:pic>
        <p:nvPicPr>
          <p:cNvPr id="31756" name="Picture 20" descr="C:\Users\ximena\Desktop\MK-BY847_LEDBAB_P_201211191622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742487"/>
            <a:ext cx="4402138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7" name="2 Rectángulo"/>
          <p:cNvSpPr>
            <a:spLocks noChangeArrowheads="1"/>
          </p:cNvSpPr>
          <p:nvPr/>
        </p:nvSpPr>
        <p:spPr bwMode="auto">
          <a:xfrm>
            <a:off x="4137819" y="3734362"/>
            <a:ext cx="40322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 dirty="0">
                <a:latin typeface="Comic Sans MS" panose="030F0702030302020204" pitchFamily="66" charset="0"/>
              </a:rPr>
              <a:t>Cámara fototerapia </a:t>
            </a:r>
            <a:r>
              <a:rPr lang="es-VE" sz="900" b="0" dirty="0">
                <a:latin typeface="Comic Sans MS" panose="030F0702030302020204" pitchFamily="66" charset="0"/>
              </a:rPr>
              <a:t>http://www.wsj.com/articles/SB10001424127887324307204578128950022150498</a:t>
            </a:r>
          </a:p>
        </p:txBody>
      </p:sp>
      <p:sp>
        <p:nvSpPr>
          <p:cNvPr id="31758" name="1 Rectángulo"/>
          <p:cNvSpPr>
            <a:spLocks noChangeArrowheads="1"/>
          </p:cNvSpPr>
          <p:nvPr/>
        </p:nvSpPr>
        <p:spPr bwMode="auto">
          <a:xfrm>
            <a:off x="3607757" y="6565003"/>
            <a:ext cx="45720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900" b="0">
                <a:latin typeface="Comic Sans MS" panose="030F0702030302020204" pitchFamily="66" charset="0"/>
              </a:rPr>
              <a:t>http://www.nejm.org/doi/full/10.1056/NEJMoa1501074#t=articleTop</a:t>
            </a:r>
          </a:p>
        </p:txBody>
      </p:sp>
      <p:pic>
        <p:nvPicPr>
          <p:cNvPr id="31759" name="Picture 18" descr="C:\Users\ximena\Desktop\sunlight-phot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488" y="4521200"/>
            <a:ext cx="1987550" cy="199866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60" name="2 CuadroTexto"/>
          <p:cNvSpPr txBox="1">
            <a:spLocks noChangeArrowheads="1"/>
          </p:cNvSpPr>
          <p:nvPr/>
        </p:nvSpPr>
        <p:spPr bwMode="auto">
          <a:xfrm>
            <a:off x="7147408" y="4941094"/>
            <a:ext cx="15795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 dirty="0">
                <a:latin typeface="Comic Sans MS" panose="030F0702030302020204" pitchFamily="66" charset="0"/>
              </a:rPr>
              <a:t>Luz solar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 dirty="0">
                <a:latin typeface="Comic Sans MS" panose="030F0702030302020204" pitchFamily="66" charset="0"/>
              </a:rPr>
              <a:t>f</a:t>
            </a:r>
            <a:r>
              <a:rPr lang="es-VE" sz="1600" dirty="0" smtClean="0">
                <a:latin typeface="Comic Sans MS" panose="030F0702030302020204" pitchFamily="66" charset="0"/>
              </a:rPr>
              <a:t>iltrada </a:t>
            </a:r>
            <a:r>
              <a:rPr lang="es-VE" sz="1600" dirty="0">
                <a:latin typeface="Comic Sans MS" panose="030F0702030302020204" pitchFamily="66" charset="0"/>
              </a:rPr>
              <a:t>deja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 dirty="0">
                <a:latin typeface="Comic Sans MS" panose="030F0702030302020204" pitchFamily="66" charset="0"/>
              </a:rPr>
              <a:t>pasar luz azul</a:t>
            </a:r>
          </a:p>
        </p:txBody>
      </p:sp>
      <p:sp>
        <p:nvSpPr>
          <p:cNvPr id="31761" name="3 CuadroTexto"/>
          <p:cNvSpPr txBox="1">
            <a:spLocks noChangeArrowheads="1"/>
          </p:cNvSpPr>
          <p:nvPr/>
        </p:nvSpPr>
        <p:spPr bwMode="auto">
          <a:xfrm>
            <a:off x="7158521" y="5751030"/>
            <a:ext cx="15684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000">
                <a:latin typeface="Comic Sans MS" panose="030F0702030302020204" pitchFamily="66" charset="0"/>
              </a:rPr>
              <a:t>NEJM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000">
                <a:latin typeface="Comic Sans MS" panose="030F0702030302020204" pitchFamily="66" charset="0"/>
              </a:rPr>
              <a:t>septiembre 17, </a:t>
            </a:r>
            <a:r>
              <a:rPr lang="es-VE" sz="1200">
                <a:latin typeface="Comic Sans MS" panose="030F0702030302020204" pitchFamily="66" charset="0"/>
              </a:rPr>
              <a:t>2015</a:t>
            </a:r>
          </a:p>
        </p:txBody>
      </p:sp>
      <p:sp>
        <p:nvSpPr>
          <p:cNvPr id="31762" name="Text Box 6"/>
          <p:cNvSpPr txBox="1">
            <a:spLocks noChangeArrowheads="1"/>
          </p:cNvSpPr>
          <p:nvPr/>
        </p:nvSpPr>
        <p:spPr bwMode="auto">
          <a:xfrm>
            <a:off x="309563" y="6519863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6705600" y="210345"/>
            <a:ext cx="2189163" cy="33813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  <p:sp>
        <p:nvSpPr>
          <p:cNvPr id="21" name="Line 15"/>
          <p:cNvSpPr>
            <a:spLocks noChangeShapeType="1"/>
          </p:cNvSpPr>
          <p:nvPr/>
        </p:nvSpPr>
        <p:spPr bwMode="auto">
          <a:xfrm>
            <a:off x="2011362" y="3326369"/>
            <a:ext cx="0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93" grpId="0" animBg="1"/>
      <p:bldP spid="272394" grpId="0" animBg="1"/>
      <p:bldP spid="272395" grpId="0" animBg="1"/>
      <p:bldP spid="27239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Text Box 2"/>
          <p:cNvSpPr txBox="1">
            <a:spLocks noChangeArrowheads="1"/>
          </p:cNvSpPr>
          <p:nvPr/>
        </p:nvSpPr>
        <p:spPr bwMode="auto">
          <a:xfrm>
            <a:off x="823913" y="1484313"/>
            <a:ext cx="2809875" cy="2247900"/>
          </a:xfrm>
          <a:prstGeom prst="rect">
            <a:avLst/>
          </a:prstGeom>
          <a:solidFill>
            <a:srgbClr val="ECFFB7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KERNICTERUS</a:t>
            </a:r>
          </a:p>
          <a:p>
            <a:pPr eaLnBrk="1" hangingPunct="1">
              <a:defRPr/>
            </a:pPr>
            <a:endParaRPr lang="es-ES" sz="12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Bilirrubina No Conjugada </a:t>
            </a:r>
          </a:p>
          <a:p>
            <a:pPr eaLnBrk="1" hangingPunct="1"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 acumula en sustancia gris SNC de RN con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eritroblastosis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fetal</a:t>
            </a:r>
          </a:p>
          <a:p>
            <a:pPr eaLnBrk="1" hangingPunct="1"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causa daño que puede ser fatal</a:t>
            </a:r>
          </a:p>
        </p:txBody>
      </p:sp>
      <p:sp>
        <p:nvSpPr>
          <p:cNvPr id="273411" name="Text Box 3"/>
          <p:cNvSpPr txBox="1">
            <a:spLocks noChangeArrowheads="1"/>
          </p:cNvSpPr>
          <p:nvPr/>
        </p:nvSpPr>
        <p:spPr bwMode="auto">
          <a:xfrm>
            <a:off x="4568825" y="5067300"/>
            <a:ext cx="3027511" cy="12319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ES" u="sng" dirty="0"/>
              <a:t>Tratamiento</a:t>
            </a:r>
          </a:p>
          <a:p>
            <a:pPr eaLnBrk="1" hangingPunct="1">
              <a:defRPr/>
            </a:pPr>
            <a:endParaRPr lang="es-ES" sz="800" b="0" dirty="0"/>
          </a:p>
          <a:p>
            <a:pPr eaLnBrk="1" hangingPunct="1">
              <a:defRPr/>
            </a:pPr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Recambio de sangre para </a:t>
            </a:r>
            <a:endParaRPr lang="es-ES" sz="16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eliminar </a:t>
            </a:r>
            <a:r>
              <a:rPr lang="es-ES" sz="16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 No C</a:t>
            </a:r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anticuerpos </a:t>
            </a:r>
            <a:endParaRPr lang="es-ES" sz="16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que </a:t>
            </a:r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destruyen GR</a:t>
            </a:r>
          </a:p>
        </p:txBody>
      </p:sp>
      <p:pic>
        <p:nvPicPr>
          <p:cNvPr id="273412" name="Picture 4" descr="kernicterus"/>
          <p:cNvPicPr>
            <a:picLocks noChangeAspect="1" noChangeArrowheads="1"/>
          </p:cNvPicPr>
          <p:nvPr/>
        </p:nvPicPr>
        <p:blipFill>
          <a:blip r:embed="rId2">
            <a:lum bright="-12000" contrast="18000"/>
          </a:blip>
          <a:srcRect/>
          <a:stretch>
            <a:fillRect/>
          </a:stretch>
        </p:blipFill>
        <p:spPr bwMode="auto">
          <a:xfrm>
            <a:off x="4137025" y="1484313"/>
            <a:ext cx="4251325" cy="28225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3413" name="Oval 5"/>
          <p:cNvSpPr>
            <a:spLocks noChangeArrowheads="1"/>
          </p:cNvSpPr>
          <p:nvPr/>
        </p:nvSpPr>
        <p:spPr bwMode="auto">
          <a:xfrm>
            <a:off x="5148263" y="1916113"/>
            <a:ext cx="2136775" cy="19399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3414" name="Rectangle 6"/>
          <p:cNvSpPr>
            <a:spLocks noChangeArrowheads="1"/>
          </p:cNvSpPr>
          <p:nvPr/>
        </p:nvSpPr>
        <p:spPr bwMode="auto">
          <a:xfrm>
            <a:off x="1149350" y="3856038"/>
            <a:ext cx="2160588" cy="1016000"/>
          </a:xfrm>
          <a:prstGeom prst="rect">
            <a:avLst/>
          </a:prstGeom>
          <a:solidFill>
            <a:srgbClr val="E7E200"/>
          </a:solidFill>
          <a:ln w="9525">
            <a:solidFill>
              <a:srgbClr val="6699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Hemólisis por </a:t>
            </a:r>
          </a:p>
          <a:p>
            <a:pPr algn="ctr"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incompatibilidad </a:t>
            </a:r>
          </a:p>
          <a:p>
            <a:pPr algn="ctr" eaLnBrk="1" hangingPunct="1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sanguínea</a:t>
            </a: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3415" name="Rectangle 7"/>
          <p:cNvSpPr>
            <a:spLocks noChangeArrowheads="1"/>
          </p:cNvSpPr>
          <p:nvPr/>
        </p:nvSpPr>
        <p:spPr bwMode="auto">
          <a:xfrm>
            <a:off x="4570413" y="4364038"/>
            <a:ext cx="38179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No C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liposoluble </a:t>
            </a:r>
            <a:r>
              <a:rPr lang="es-ES" b="0" dirty="0"/>
              <a:t>y no unida a albúmina,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fija en neuronas</a:t>
            </a:r>
          </a:p>
        </p:txBody>
      </p:sp>
      <p:sp>
        <p:nvSpPr>
          <p:cNvPr id="106504" name="Rectangle 9"/>
          <p:cNvSpPr>
            <a:spLocks noChangeArrowheads="1"/>
          </p:cNvSpPr>
          <p:nvPr/>
        </p:nvSpPr>
        <p:spPr bwMode="auto">
          <a:xfrm>
            <a:off x="6831013" y="423863"/>
            <a:ext cx="1873250" cy="677862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 smtClean="0">
                <a:latin typeface="Comic Sans MS" panose="030F0702030302020204" pitchFamily="66" charset="0"/>
              </a:rPr>
              <a:t>Ictericia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dirty="0" smtClean="0">
                <a:latin typeface="Comic Sans MS" panose="030F0702030302020204" pitchFamily="66" charset="0"/>
              </a:rPr>
              <a:t>Recién nacido</a:t>
            </a:r>
          </a:p>
        </p:txBody>
      </p:sp>
      <p:sp>
        <p:nvSpPr>
          <p:cNvPr id="3277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758825" y="976313"/>
            <a:ext cx="78105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0" grpId="0" animBg="1"/>
      <p:bldP spid="273411" grpId="0" animBg="1"/>
      <p:bldP spid="273413" grpId="0" animBg="1"/>
      <p:bldP spid="273414" grpId="0" animBg="1"/>
      <p:bldP spid="2734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Text Box 2"/>
          <p:cNvSpPr txBox="1">
            <a:spLocks noChangeArrowheads="1"/>
          </p:cNvSpPr>
          <p:nvPr/>
        </p:nvSpPr>
        <p:spPr bwMode="auto">
          <a:xfrm>
            <a:off x="2333625" y="2500313"/>
            <a:ext cx="1820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Ej. Hepatitis,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     cirrosis</a:t>
            </a:r>
          </a:p>
        </p:txBody>
      </p:sp>
      <p:sp>
        <p:nvSpPr>
          <p:cNvPr id="274435" name="Text Box 3"/>
          <p:cNvSpPr txBox="1">
            <a:spLocks noChangeArrowheads="1"/>
          </p:cNvSpPr>
          <p:nvPr/>
        </p:nvSpPr>
        <p:spPr bwMode="auto">
          <a:xfrm rot="-2221498">
            <a:off x="395288" y="2636838"/>
            <a:ext cx="1749425" cy="466725"/>
          </a:xfrm>
          <a:prstGeom prst="rect">
            <a:avLst/>
          </a:prstGeom>
          <a:solidFill>
            <a:srgbClr val="ECFFB7"/>
          </a:solidFill>
          <a:ln w="952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>
                <a:solidFill>
                  <a:srgbClr val="5A7A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REFLUJO!!</a:t>
            </a:r>
          </a:p>
        </p:txBody>
      </p:sp>
      <p:pic>
        <p:nvPicPr>
          <p:cNvPr id="274436" name="Picture 4" descr="Horrors-Cirrhosis-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388" y="1916113"/>
            <a:ext cx="387032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246313" y="1265238"/>
            <a:ext cx="1811337" cy="485775"/>
          </a:xfrm>
          <a:prstGeom prst="rect">
            <a:avLst/>
          </a:prstGeom>
          <a:solidFill>
            <a:srgbClr val="ECFFB7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400" smtClean="0">
                <a:latin typeface="Comic Sans MS" panose="030F0702030302020204" pitchFamily="66" charset="0"/>
              </a:rPr>
              <a:t>HEPÁTICA</a:t>
            </a:r>
          </a:p>
        </p:txBody>
      </p:sp>
      <p:sp>
        <p:nvSpPr>
          <p:cNvPr id="274438" name="Text Box 6"/>
          <p:cNvSpPr txBox="1">
            <a:spLocks noChangeArrowheads="1"/>
          </p:cNvSpPr>
          <p:nvPr/>
        </p:nvSpPr>
        <p:spPr bwMode="auto">
          <a:xfrm>
            <a:off x="2245323" y="1849438"/>
            <a:ext cx="1813317" cy="615553"/>
          </a:xfrm>
          <a:prstGeom prst="rect">
            <a:avLst/>
          </a:prstGeom>
          <a:solidFill>
            <a:srgbClr val="ECFF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Falla en procesar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bilirrubina</a:t>
            </a:r>
          </a:p>
        </p:txBody>
      </p:sp>
      <p:sp>
        <p:nvSpPr>
          <p:cNvPr id="274439" name="Text Box 7"/>
          <p:cNvSpPr txBox="1">
            <a:spLocks noChangeArrowheads="1"/>
          </p:cNvSpPr>
          <p:nvPr/>
        </p:nvSpPr>
        <p:spPr bwMode="auto">
          <a:xfrm>
            <a:off x="2012156" y="3127393"/>
            <a:ext cx="2463800" cy="3046412"/>
          </a:xfrm>
          <a:prstGeom prst="rect">
            <a:avLst/>
          </a:prstGeom>
          <a:noFill/>
          <a:ln w="28575">
            <a:solidFill>
              <a:srgbClr val="66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600" dirty="0">
                <a:solidFill>
                  <a:srgbClr val="C00000"/>
                </a:solidFill>
              </a:rPr>
              <a:t>SANGRE</a:t>
            </a:r>
          </a:p>
          <a:p>
            <a:pPr eaLnBrk="1" hangingPunct="1">
              <a:defRPr/>
            </a:pPr>
            <a:r>
              <a:rPr lang="es-ES_tradnl" sz="1600" dirty="0"/>
              <a:t>Aumento </a:t>
            </a:r>
          </a:p>
          <a:p>
            <a:pPr eaLnBrk="1" hangingPunct="1">
              <a:defRPr/>
            </a:pPr>
            <a:r>
              <a:rPr lang="es-ES_tradnl" sz="1600" dirty="0"/>
              <a:t>B no Conjugada</a:t>
            </a:r>
          </a:p>
          <a:p>
            <a:pPr eaLnBrk="1" hangingPunct="1">
              <a:defRPr/>
            </a:pPr>
            <a:r>
              <a:rPr lang="es-ES_tradnl" sz="1600" dirty="0"/>
              <a:t>B Conjugada</a:t>
            </a:r>
          </a:p>
          <a:p>
            <a:pPr eaLnBrk="1" hangingPunct="1">
              <a:defRPr/>
            </a:pPr>
            <a:endParaRPr lang="es-ES_tradnl" sz="1600" dirty="0"/>
          </a:p>
          <a:p>
            <a:pPr eaLnBrk="1" hangingPunct="1">
              <a:defRPr/>
            </a:pPr>
            <a:r>
              <a:rPr lang="es-ES_tradnl" sz="1600" dirty="0">
                <a:solidFill>
                  <a:srgbClr val="DEA900"/>
                </a:solidFill>
              </a:rPr>
              <a:t>ORINA</a:t>
            </a:r>
          </a:p>
          <a:p>
            <a:pPr eaLnBrk="1" hangingPunct="1">
              <a:defRPr/>
            </a:pPr>
            <a:r>
              <a:rPr lang="es-ES_tradnl" sz="1600" dirty="0"/>
              <a:t>Bilirrubina Conjugada</a:t>
            </a:r>
          </a:p>
          <a:p>
            <a:pPr eaLnBrk="1" hangingPunct="1">
              <a:defRPr/>
            </a:pPr>
            <a:r>
              <a:rPr lang="es-ES_tradnl" sz="1600" dirty="0"/>
              <a:t>Pigmentos aumentados </a:t>
            </a:r>
          </a:p>
          <a:p>
            <a:pPr eaLnBrk="1" hangingPunct="1">
              <a:defRPr/>
            </a:pPr>
            <a:r>
              <a:rPr lang="es-ES_tradnl" sz="1600" dirty="0"/>
              <a:t>o disminuidos</a:t>
            </a:r>
          </a:p>
          <a:p>
            <a:pPr eaLnBrk="1" hangingPunct="1">
              <a:defRPr/>
            </a:pPr>
            <a:endParaRPr lang="es-ES_tradnl" sz="1600" dirty="0">
              <a:solidFill>
                <a:srgbClr val="663300"/>
              </a:solidFill>
            </a:endParaRPr>
          </a:p>
          <a:p>
            <a:pPr eaLnBrk="1" hangingPunct="1">
              <a:defRPr/>
            </a:pPr>
            <a:r>
              <a:rPr lang="es-ES_tradnl" sz="1600" dirty="0">
                <a:solidFill>
                  <a:srgbClr val="663300"/>
                </a:solidFill>
              </a:rPr>
              <a:t>HECES </a:t>
            </a:r>
          </a:p>
          <a:p>
            <a:pPr eaLnBrk="1" hangingPunct="1">
              <a:defRPr/>
            </a:pPr>
            <a:r>
              <a:rPr lang="es-ES_tradnl" sz="1600" dirty="0"/>
              <a:t>Pigmentos disminuidos</a:t>
            </a:r>
          </a:p>
        </p:txBody>
      </p:sp>
      <p:sp>
        <p:nvSpPr>
          <p:cNvPr id="274440" name="Rectangle 8"/>
          <p:cNvSpPr>
            <a:spLocks noChangeArrowheads="1"/>
          </p:cNvSpPr>
          <p:nvPr/>
        </p:nvSpPr>
        <p:spPr bwMode="auto">
          <a:xfrm>
            <a:off x="6750050" y="3644900"/>
            <a:ext cx="10810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4441" name="Text Box 9"/>
          <p:cNvSpPr txBox="1">
            <a:spLocks noChangeArrowheads="1"/>
          </p:cNvSpPr>
          <p:nvPr/>
        </p:nvSpPr>
        <p:spPr bwMode="auto">
          <a:xfrm>
            <a:off x="6692900" y="3644900"/>
            <a:ext cx="7223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>
                <a:latin typeface="Comic Sans MS" panose="030F0702030302020204" pitchFamily="66" charset="0"/>
              </a:rPr>
              <a:t>sano</a:t>
            </a:r>
          </a:p>
        </p:txBody>
      </p:sp>
      <p:sp>
        <p:nvSpPr>
          <p:cNvPr id="274442" name="Rectangle 10"/>
          <p:cNvSpPr>
            <a:spLocks noChangeArrowheads="1"/>
          </p:cNvSpPr>
          <p:nvPr/>
        </p:nvSpPr>
        <p:spPr bwMode="auto">
          <a:xfrm>
            <a:off x="6750050" y="5589588"/>
            <a:ext cx="12239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4443" name="Text Box 11"/>
          <p:cNvSpPr txBox="1">
            <a:spLocks noChangeArrowheads="1"/>
          </p:cNvSpPr>
          <p:nvPr/>
        </p:nvSpPr>
        <p:spPr bwMode="auto">
          <a:xfrm>
            <a:off x="6656388" y="5589588"/>
            <a:ext cx="10906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2000">
                <a:latin typeface="Comic Sans MS" panose="030F0702030302020204" pitchFamily="66" charset="0"/>
              </a:rPr>
              <a:t>cirrosis</a:t>
            </a:r>
          </a:p>
        </p:txBody>
      </p:sp>
      <p:sp>
        <p:nvSpPr>
          <p:cNvPr id="274444" name="Text Box 12"/>
          <p:cNvSpPr txBox="1">
            <a:spLocks noChangeArrowheads="1"/>
          </p:cNvSpPr>
          <p:nvPr/>
        </p:nvSpPr>
        <p:spPr bwMode="auto">
          <a:xfrm>
            <a:off x="1076325" y="1260475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7533" name="Rectangle 14"/>
          <p:cNvSpPr>
            <a:spLocks noChangeArrowheads="1"/>
          </p:cNvSpPr>
          <p:nvPr/>
        </p:nvSpPr>
        <p:spPr bwMode="auto">
          <a:xfrm>
            <a:off x="7121825" y="844550"/>
            <a:ext cx="1504950" cy="338137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1. Ictericia</a:t>
            </a:r>
          </a:p>
        </p:txBody>
      </p:sp>
      <p:sp>
        <p:nvSpPr>
          <p:cNvPr id="3380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6443663" y="407988"/>
            <a:ext cx="2187575" cy="33813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4" grpId="0"/>
      <p:bldP spid="274435" grpId="0" animBg="1"/>
      <p:bldP spid="274438" grpId="0" animBg="1"/>
      <p:bldP spid="274439" grpId="0" animBg="1"/>
      <p:bldP spid="274441" grpId="0"/>
      <p:bldP spid="2744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519238" y="1268413"/>
            <a:ext cx="6105525" cy="3924300"/>
          </a:xfrm>
          <a:prstGeom prst="rect">
            <a:avLst/>
          </a:prstGeom>
          <a:solidFill>
            <a:srgbClr val="D3ECED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b="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b="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b="0" dirty="0" smtClean="0"/>
          </a:p>
          <a:p>
            <a:pPr algn="ctr" eaLnBrk="1" hangingPunct="1">
              <a:defRPr/>
            </a:pPr>
            <a:r>
              <a:rPr lang="es-V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b="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b="0" dirty="0" smtClean="0"/>
              <a:t>como</a:t>
            </a:r>
            <a:r>
              <a:rPr lang="es-VE" sz="3000" dirty="0" smtClean="0"/>
              <a:t> </a:t>
            </a:r>
            <a:r>
              <a:rPr lang="es-V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</a:t>
            </a:r>
            <a:r>
              <a:rPr lang="es-VE" sz="3000" b="0" dirty="0" smtClean="0"/>
              <a:t>e</a:t>
            </a:r>
            <a:r>
              <a:rPr lang="es-VE" sz="3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</a:t>
            </a:r>
            <a:r>
              <a:rPr lang="es-VE" sz="3000" b="0" dirty="0" smtClean="0"/>
              <a:t>de su parte </a:t>
            </a:r>
          </a:p>
          <a:p>
            <a:pPr algn="ctr" eaLnBrk="1" hangingPunct="1">
              <a:defRPr/>
            </a:pPr>
            <a:r>
              <a:rPr lang="es-VE" sz="3000" b="0" dirty="0" smtClean="0"/>
              <a:t>como </a:t>
            </a:r>
            <a:r>
              <a:rPr lang="es-VE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5246688" y="5422900"/>
            <a:ext cx="27940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8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Bill Taylor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 Emérito Ciencias Políticas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Oakton Comunity College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 b="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Una carta a mis estudiantes </a:t>
            </a:r>
            <a:r>
              <a:rPr lang="es-VE" sz="1400" b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1999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107950" y="6524625"/>
            <a:ext cx="2608263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217863" y="1382713"/>
            <a:ext cx="2708275" cy="461962"/>
          </a:xfrm>
          <a:prstGeom prst="rect">
            <a:avLst/>
          </a:prstGeom>
          <a:solidFill>
            <a:srgbClr val="ECFFB7"/>
          </a:solidFill>
          <a:ln w="28575"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Síndrome Gilbert</a:t>
            </a: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6372225" y="407988"/>
            <a:ext cx="2259013" cy="33813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6956425" y="836613"/>
            <a:ext cx="1663700" cy="400050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1. Ictericia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7358063" y="1295400"/>
            <a:ext cx="1262062" cy="338138"/>
          </a:xfrm>
          <a:prstGeom prst="rect">
            <a:avLst/>
          </a:prstGeom>
          <a:solidFill>
            <a:srgbClr val="ECFFB7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HEPÁTICA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619672" y="2134255"/>
            <a:ext cx="5954713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VE" b="0" dirty="0"/>
              <a:t>Es alteración genética de la </a:t>
            </a:r>
            <a:r>
              <a:rPr lang="es-VE" sz="2000" b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conjugación de bilirrubina </a:t>
            </a:r>
            <a:r>
              <a:rPr lang="es-VE" b="0" dirty="0"/>
              <a:t>en el hígado por reducida actividad de la enzima </a:t>
            </a:r>
            <a:r>
              <a:rPr lang="es-VE" b="0" dirty="0" err="1"/>
              <a:t>glucuroniltransferasa</a:t>
            </a:r>
            <a:r>
              <a:rPr lang="es-VE" b="0" dirty="0">
                <a:solidFill>
                  <a:srgbClr val="C00000"/>
                </a:solidFill>
              </a:rPr>
              <a:t>*</a:t>
            </a:r>
            <a:r>
              <a:rPr lang="es-VE" b="0" dirty="0"/>
              <a:t> 70-80%, que resulta en aumento de bilirrubina no conjugada en </a:t>
            </a:r>
            <a:r>
              <a:rPr lang="es-VE" b="0" dirty="0" smtClean="0"/>
              <a:t>sangre.</a:t>
            </a:r>
            <a:endParaRPr lang="es-VE" dirty="0" smtClean="0"/>
          </a:p>
          <a:p>
            <a:pPr>
              <a:defRPr/>
            </a:pPr>
            <a:endParaRPr lang="es-VE" dirty="0"/>
          </a:p>
          <a:p>
            <a:pPr>
              <a:defRPr/>
            </a:pPr>
            <a:r>
              <a:rPr lang="es-VE" dirty="0" smtClean="0">
                <a:solidFill>
                  <a:srgbClr val="C00000"/>
                </a:solidFill>
              </a:rPr>
              <a:t>*</a:t>
            </a:r>
            <a:r>
              <a:rPr lang="es-VE" dirty="0"/>
              <a:t> </a:t>
            </a:r>
            <a:r>
              <a:rPr lang="es-VE" sz="1400" dirty="0" smtClean="0"/>
              <a:t>UDP </a:t>
            </a:r>
            <a:r>
              <a:rPr lang="es-VE" sz="1400" dirty="0" err="1"/>
              <a:t>glucuroniltransferasa</a:t>
            </a:r>
            <a:r>
              <a:rPr lang="es-VE" sz="1400" dirty="0"/>
              <a:t> familia 1 </a:t>
            </a:r>
            <a:r>
              <a:rPr lang="es-VE" sz="1400" dirty="0" err="1"/>
              <a:t>polipéptido</a:t>
            </a:r>
            <a:r>
              <a:rPr lang="es-VE" sz="1400" dirty="0"/>
              <a:t> A1 (UGT1A1) </a:t>
            </a:r>
          </a:p>
          <a:p>
            <a:pPr>
              <a:defRPr/>
            </a:pPr>
            <a:endParaRPr lang="es-VE" sz="1000" b="0" dirty="0" smtClean="0"/>
          </a:p>
          <a:p>
            <a:pPr>
              <a:defRPr/>
            </a:pPr>
            <a:r>
              <a:rPr lang="es-VE" b="0" dirty="0" smtClean="0"/>
              <a:t>No </a:t>
            </a:r>
            <a:r>
              <a:rPr lang="es-VE" b="0" dirty="0"/>
              <a:t>es un problema serio pero la </a:t>
            </a:r>
            <a:r>
              <a:rPr lang="es-VE" b="0" dirty="0" err="1"/>
              <a:t>hiperbilirrubinemia</a:t>
            </a:r>
            <a:r>
              <a:rPr lang="es-VE" b="0" dirty="0"/>
              <a:t> e ictericia aparece con ejercicio o estrés.</a:t>
            </a:r>
          </a:p>
        </p:txBody>
      </p:sp>
      <p:sp>
        <p:nvSpPr>
          <p:cNvPr id="34823" name="CuadroTexto 6"/>
          <p:cNvSpPr txBox="1">
            <a:spLocks noChangeArrowheads="1"/>
          </p:cNvSpPr>
          <p:nvPr/>
        </p:nvSpPr>
        <p:spPr bwMode="auto">
          <a:xfrm>
            <a:off x="493713" y="4123878"/>
            <a:ext cx="2618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>
            <a:spLocks noChangeArrowheads="1"/>
          </p:cNvSpPr>
          <p:nvPr/>
        </p:nvSpPr>
        <p:spPr bwMode="auto">
          <a:xfrm>
            <a:off x="1710382" y="4869160"/>
            <a:ext cx="5629275" cy="923925"/>
          </a:xfrm>
          <a:prstGeom prst="rect">
            <a:avLst/>
          </a:prstGeom>
          <a:solidFill>
            <a:srgbClr val="FFE7E7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defRPr/>
            </a:pPr>
            <a:r>
              <a:rPr lang="es-VE" dirty="0" smtClean="0">
                <a:solidFill>
                  <a:srgbClr val="C00000"/>
                </a:solidFill>
              </a:rPr>
              <a:t>¡Ojo!! </a:t>
            </a:r>
            <a:r>
              <a:rPr lang="es-VE" b="0" dirty="0" smtClean="0"/>
              <a:t>relación con toxicidad por </a:t>
            </a:r>
            <a:r>
              <a:rPr lang="es-VE" b="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acetaminofen</a:t>
            </a:r>
            <a:r>
              <a:rPr lang="es-VE" b="0" dirty="0" smtClean="0"/>
              <a:t> por </a:t>
            </a:r>
          </a:p>
          <a:p>
            <a:pPr>
              <a:defRPr/>
            </a:pPr>
            <a:r>
              <a:rPr lang="es-VE" b="0" dirty="0" smtClean="0"/>
              <a:t>defecto de otra enzima que también está afectada</a:t>
            </a:r>
          </a:p>
          <a:p>
            <a:pPr>
              <a:defRPr/>
            </a:pPr>
            <a:r>
              <a:rPr lang="es-VE" b="0" dirty="0" smtClean="0"/>
              <a:t>en S. Gilbert </a:t>
            </a:r>
          </a:p>
        </p:txBody>
      </p:sp>
      <p:sp>
        <p:nvSpPr>
          <p:cNvPr id="3482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ChangeArrowheads="1"/>
          </p:cNvSpPr>
          <p:nvPr/>
        </p:nvSpPr>
        <p:spPr bwMode="auto">
          <a:xfrm>
            <a:off x="2214563" y="3502025"/>
            <a:ext cx="86518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Text Box 3"/>
          <p:cNvSpPr txBox="1">
            <a:spLocks noChangeArrowheads="1"/>
          </p:cNvSpPr>
          <p:nvPr/>
        </p:nvSpPr>
        <p:spPr bwMode="auto">
          <a:xfrm>
            <a:off x="1403350" y="2852738"/>
            <a:ext cx="2578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>
                <a:latin typeface="Comic Sans MS" panose="030F0702030302020204" pitchFamily="66" charset="0"/>
              </a:rPr>
              <a:t>Ej. Obstrucción biliar</a:t>
            </a:r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auto">
          <a:xfrm rot="-2370830">
            <a:off x="179388" y="2781300"/>
            <a:ext cx="1647825" cy="396875"/>
          </a:xfrm>
          <a:prstGeom prst="rect">
            <a:avLst/>
          </a:prstGeom>
          <a:solidFill>
            <a:srgbClr val="ECFFB7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>
                <a:solidFill>
                  <a:srgbClr val="5A7A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REFLUJO !!!</a:t>
            </a:r>
          </a:p>
        </p:txBody>
      </p:sp>
      <p:sp>
        <p:nvSpPr>
          <p:cNvPr id="275462" name="Text Box 6"/>
          <p:cNvSpPr txBox="1">
            <a:spLocks noChangeArrowheads="1"/>
          </p:cNvSpPr>
          <p:nvPr/>
        </p:nvSpPr>
        <p:spPr bwMode="auto">
          <a:xfrm>
            <a:off x="1843975" y="2054225"/>
            <a:ext cx="1917513" cy="646331"/>
          </a:xfrm>
          <a:prstGeom prst="rect">
            <a:avLst/>
          </a:prstGeom>
          <a:solidFill>
            <a:srgbClr val="ECFF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Falla en eliminar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al intestino</a:t>
            </a:r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1466850" y="1484313"/>
            <a:ext cx="2640013" cy="485775"/>
          </a:xfrm>
          <a:prstGeom prst="rect">
            <a:avLst/>
          </a:prstGeom>
          <a:solidFill>
            <a:srgbClr val="ECFFB7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400" smtClean="0">
                <a:latin typeface="Comic Sans MS" panose="030F0702030302020204" pitchFamily="66" charset="0"/>
              </a:rPr>
              <a:t>POSTHEPÁTICA</a:t>
            </a:r>
          </a:p>
        </p:txBody>
      </p:sp>
      <p:pic>
        <p:nvPicPr>
          <p:cNvPr id="35847" name="Picture 8" descr="CALCULOS VESICULA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7" t="9843" r="6541" b="14583"/>
          <a:stretch>
            <a:fillRect/>
          </a:stretch>
        </p:blipFill>
        <p:spPr bwMode="auto">
          <a:xfrm>
            <a:off x="4356100" y="1484313"/>
            <a:ext cx="446405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Rectangle 9"/>
          <p:cNvSpPr>
            <a:spLocks noChangeArrowheads="1"/>
          </p:cNvSpPr>
          <p:nvPr/>
        </p:nvSpPr>
        <p:spPr bwMode="auto">
          <a:xfrm>
            <a:off x="7032625" y="1484313"/>
            <a:ext cx="1785938" cy="8112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sz="1600">
              <a:latin typeface="Comic Sans MS" panose="030F0702030302020204" pitchFamily="66" charset="0"/>
            </a:endParaRPr>
          </a:p>
        </p:txBody>
      </p:sp>
      <p:sp>
        <p:nvSpPr>
          <p:cNvPr id="275466" name="Text Box 10"/>
          <p:cNvSpPr txBox="1">
            <a:spLocks noChangeArrowheads="1"/>
          </p:cNvSpPr>
          <p:nvPr/>
        </p:nvSpPr>
        <p:spPr bwMode="auto">
          <a:xfrm>
            <a:off x="1474969" y="3213100"/>
            <a:ext cx="2605200" cy="3170099"/>
          </a:xfrm>
          <a:prstGeom prst="rect">
            <a:avLst/>
          </a:prstGeom>
          <a:noFill/>
          <a:ln w="28575">
            <a:solidFill>
              <a:srgbClr val="66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1600" dirty="0">
                <a:solidFill>
                  <a:srgbClr val="CC0000"/>
                </a:solidFill>
              </a:rPr>
              <a:t>SANGRE</a:t>
            </a:r>
          </a:p>
          <a:p>
            <a:pPr eaLnBrk="1" hangingPunct="1">
              <a:defRPr/>
            </a:pPr>
            <a:r>
              <a:rPr lang="es-ES_tradnl" sz="1600" dirty="0"/>
              <a:t>Aumento B. </a:t>
            </a:r>
            <a:r>
              <a:rPr lang="es-ES_tradnl" sz="1600" dirty="0" smtClean="0"/>
              <a:t>Conjugada</a:t>
            </a:r>
          </a:p>
          <a:p>
            <a:pPr eaLnBrk="1" hangingPunct="1">
              <a:defRPr/>
            </a:pPr>
            <a:r>
              <a:rPr lang="es-ES_tradnl" sz="1600" dirty="0" smtClean="0"/>
              <a:t>Reflujo bilis a sangre</a:t>
            </a:r>
            <a:endParaRPr lang="es-ES_tradnl" sz="1600" dirty="0"/>
          </a:p>
          <a:p>
            <a:pPr eaLnBrk="1" hangingPunct="1">
              <a:defRPr/>
            </a:pPr>
            <a:endParaRPr lang="es-ES_tradnl" sz="1200" dirty="0"/>
          </a:p>
          <a:p>
            <a:pPr eaLnBrk="1" hangingPunct="1">
              <a:defRPr/>
            </a:pPr>
            <a:r>
              <a:rPr lang="es-ES_tradnl" sz="1600" dirty="0">
                <a:solidFill>
                  <a:srgbClr val="E28700"/>
                </a:solidFill>
              </a:rPr>
              <a:t>ORINA</a:t>
            </a:r>
          </a:p>
          <a:p>
            <a:pPr eaLnBrk="1" hangingPunct="1">
              <a:defRPr/>
            </a:pPr>
            <a:r>
              <a:rPr lang="es-ES_tradnl" sz="1600" dirty="0" smtClean="0"/>
              <a:t>Aparece</a:t>
            </a:r>
          </a:p>
          <a:p>
            <a:pPr eaLnBrk="1" hangingPunct="1">
              <a:defRPr/>
            </a:pPr>
            <a:r>
              <a:rPr lang="es-ES_tradnl" sz="1600" dirty="0" smtClean="0"/>
              <a:t>Bilirrubina Conjugada</a:t>
            </a:r>
          </a:p>
          <a:p>
            <a:pPr eaLnBrk="1" hangingPunct="1">
              <a:defRPr/>
            </a:pPr>
            <a:r>
              <a:rPr lang="es-ES_tradnl" sz="1600" dirty="0" smtClean="0"/>
              <a:t>Coluria (orina oscura) </a:t>
            </a:r>
          </a:p>
          <a:p>
            <a:pPr eaLnBrk="1" hangingPunct="1">
              <a:defRPr/>
            </a:pPr>
            <a:endParaRPr lang="es-ES_tradnl" sz="1200" dirty="0">
              <a:solidFill>
                <a:srgbClr val="996633"/>
              </a:solidFill>
            </a:endParaRPr>
          </a:p>
          <a:p>
            <a:pPr eaLnBrk="1" hangingPunct="1">
              <a:defRPr/>
            </a:pPr>
            <a:r>
              <a:rPr lang="es-ES_tradnl" sz="1600" dirty="0">
                <a:solidFill>
                  <a:srgbClr val="996633"/>
                </a:solidFill>
              </a:rPr>
              <a:t>HECES</a:t>
            </a:r>
          </a:p>
          <a:p>
            <a:pPr eaLnBrk="1" hangingPunct="1">
              <a:defRPr/>
            </a:pPr>
            <a:r>
              <a:rPr lang="es-ES_tradnl" sz="1600" dirty="0" smtClean="0"/>
              <a:t>No pasa bilis a intestino</a:t>
            </a:r>
          </a:p>
          <a:p>
            <a:pPr eaLnBrk="1" hangingPunct="1">
              <a:defRPr/>
            </a:pPr>
            <a:r>
              <a:rPr lang="es-ES_tradnl" sz="1600" dirty="0" smtClean="0"/>
              <a:t>No hay Bilirrubina</a:t>
            </a:r>
          </a:p>
          <a:p>
            <a:pPr eaLnBrk="1" hangingPunct="1">
              <a:defRPr/>
            </a:pPr>
            <a:r>
              <a:rPr lang="es-ES_tradnl" sz="1600" dirty="0" smtClean="0"/>
              <a:t>Acolia (heces sin </a:t>
            </a:r>
            <a:r>
              <a:rPr lang="es-ES_tradnl" sz="1600" dirty="0"/>
              <a:t>color)</a:t>
            </a:r>
          </a:p>
        </p:txBody>
      </p:sp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298450" y="1420813"/>
            <a:ext cx="107950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75471" name="Oval 15"/>
          <p:cNvSpPr>
            <a:spLocks noChangeArrowheads="1"/>
          </p:cNvSpPr>
          <p:nvPr/>
        </p:nvSpPr>
        <p:spPr bwMode="auto">
          <a:xfrm>
            <a:off x="4859338" y="3860800"/>
            <a:ext cx="649287" cy="647700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72" name="Oval 16"/>
          <p:cNvSpPr>
            <a:spLocks noChangeArrowheads="1"/>
          </p:cNvSpPr>
          <p:nvPr/>
        </p:nvSpPr>
        <p:spPr bwMode="auto">
          <a:xfrm>
            <a:off x="7524750" y="3213100"/>
            <a:ext cx="649288" cy="863600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464" name="Text Box 17"/>
          <p:cNvSpPr txBox="1">
            <a:spLocks noChangeArrowheads="1"/>
          </p:cNvSpPr>
          <p:nvPr/>
        </p:nvSpPr>
        <p:spPr bwMode="auto">
          <a:xfrm>
            <a:off x="7113588" y="1628775"/>
            <a:ext cx="13589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Cálculo </a:t>
            </a:r>
          </a:p>
          <a:p>
            <a:pPr algn="ctr" eaLnBrk="1" hangingPunct="1">
              <a:defRPr/>
            </a:pP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enclavado</a:t>
            </a:r>
          </a:p>
        </p:txBody>
      </p:sp>
      <p:pic>
        <p:nvPicPr>
          <p:cNvPr id="35854" name="Picture 5" descr="obstrucción duc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1" t="6566" r="11150" b="5051"/>
          <a:stretch>
            <a:fillRect/>
          </a:stretch>
        </p:blipFill>
        <p:spPr bwMode="auto">
          <a:xfrm>
            <a:off x="6030913" y="4368800"/>
            <a:ext cx="3097212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val 15"/>
          <p:cNvSpPr>
            <a:spLocks noChangeArrowheads="1"/>
          </p:cNvSpPr>
          <p:nvPr/>
        </p:nvSpPr>
        <p:spPr bwMode="auto">
          <a:xfrm>
            <a:off x="7199313" y="5367338"/>
            <a:ext cx="649287" cy="647700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56" name="Text Box 6"/>
          <p:cNvSpPr txBox="1">
            <a:spLocks noChangeArrowheads="1"/>
          </p:cNvSpPr>
          <p:nvPr/>
        </p:nvSpPr>
        <p:spPr bwMode="auto">
          <a:xfrm>
            <a:off x="179388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7235825" y="836613"/>
            <a:ext cx="1398588" cy="338137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1. Ictericia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6443663" y="407988"/>
            <a:ext cx="2187575" cy="33813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" y="4125861"/>
            <a:ext cx="1455875" cy="109459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710" t="22502" r="15260" b="29417"/>
          <a:stretch/>
        </p:blipFill>
        <p:spPr>
          <a:xfrm>
            <a:off x="4106863" y="5527837"/>
            <a:ext cx="1924050" cy="1160877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 bwMode="auto">
          <a:xfrm flipV="1">
            <a:off x="741067" y="4941168"/>
            <a:ext cx="262233" cy="75002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cxnSp>
        <p:nvCxnSpPr>
          <p:cNvPr id="8" name="Conector recto de flecha 7"/>
          <p:cNvCxnSpPr/>
          <p:nvPr/>
        </p:nvCxnSpPr>
        <p:spPr bwMode="auto">
          <a:xfrm>
            <a:off x="3981450" y="6165304"/>
            <a:ext cx="59055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/>
      <p:bldP spid="275460" grpId="0" animBg="1"/>
      <p:bldP spid="275462" grpId="0" animBg="1"/>
      <p:bldP spid="27546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INUSOIDES HEPATICOS"/>
          <p:cNvPicPr>
            <a:picLocks noChangeAspect="1" noChangeArrowheads="1"/>
          </p:cNvPicPr>
          <p:nvPr/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3" r="17378" b="11668"/>
          <a:stretch>
            <a:fillRect/>
          </a:stretch>
        </p:blipFill>
        <p:spPr bwMode="auto">
          <a:xfrm>
            <a:off x="646113" y="1487488"/>
            <a:ext cx="5654675" cy="4678362"/>
          </a:xfrm>
          <a:prstGeom prst="rect">
            <a:avLst/>
          </a:prstGeom>
          <a:solidFill>
            <a:srgbClr val="B88C00"/>
          </a:solidFill>
          <a:ln w="38100">
            <a:solidFill>
              <a:srgbClr val="B88C00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  <a:extLst/>
        </p:spPr>
      </p:pic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4932363" y="1909763"/>
            <a:ext cx="1150937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solidFill>
                  <a:srgbClr val="CC0000"/>
                </a:solidFill>
                <a:latin typeface="Comic Sans MS" panose="030F0702030302020204" pitchFamily="66" charset="0"/>
              </a:rPr>
              <a:t>SANGRE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354388" y="57991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800">
                <a:solidFill>
                  <a:srgbClr val="CC0000"/>
                </a:solidFill>
                <a:latin typeface="Comic Sans MS" panose="030F0702030302020204" pitchFamily="66" charset="0"/>
              </a:rPr>
              <a:t>SANGRE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2154238" y="3297238"/>
            <a:ext cx="844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APICAL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623888" y="4676775"/>
            <a:ext cx="13081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200">
                <a:latin typeface="Comic Sans MS" panose="030F0702030302020204" pitchFamily="66" charset="0"/>
              </a:rPr>
              <a:t>LATEROBASAL</a:t>
            </a:r>
          </a:p>
        </p:txBody>
      </p:sp>
      <p:sp>
        <p:nvSpPr>
          <p:cNvPr id="36871" name="Text Box 9"/>
          <p:cNvSpPr txBox="1">
            <a:spLocks noChangeArrowheads="1"/>
          </p:cNvSpPr>
          <p:nvPr/>
        </p:nvSpPr>
        <p:spPr bwMode="auto">
          <a:xfrm>
            <a:off x="844550" y="3455988"/>
            <a:ext cx="847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400">
                <a:latin typeface="Comic Sans MS" panose="030F0702030302020204" pitchFamily="66" charset="0"/>
              </a:rPr>
              <a:t>APICAL</a:t>
            </a:r>
          </a:p>
        </p:txBody>
      </p:sp>
      <p:sp>
        <p:nvSpPr>
          <p:cNvPr id="276491" name="Rectangle 11"/>
          <p:cNvSpPr>
            <a:spLocks noChangeArrowheads="1"/>
          </p:cNvSpPr>
          <p:nvPr/>
        </p:nvSpPr>
        <p:spPr bwMode="auto">
          <a:xfrm>
            <a:off x="5680075" y="5230813"/>
            <a:ext cx="620713" cy="255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73" name="Text Box 12"/>
          <p:cNvSpPr txBox="1">
            <a:spLocks noChangeArrowheads="1"/>
          </p:cNvSpPr>
          <p:nvPr/>
        </p:nvSpPr>
        <p:spPr bwMode="auto">
          <a:xfrm>
            <a:off x="5035550" y="4930775"/>
            <a:ext cx="1058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endotelio</a:t>
            </a:r>
          </a:p>
        </p:txBody>
      </p:sp>
      <p:sp>
        <p:nvSpPr>
          <p:cNvPr id="276493" name="Line 13"/>
          <p:cNvSpPr>
            <a:spLocks noChangeShapeType="1"/>
          </p:cNvSpPr>
          <p:nvPr/>
        </p:nvSpPr>
        <p:spPr bwMode="auto">
          <a:xfrm>
            <a:off x="5680075" y="5167313"/>
            <a:ext cx="0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495" name="Rectangle 15"/>
          <p:cNvSpPr>
            <a:spLocks noChangeArrowheads="1"/>
          </p:cNvSpPr>
          <p:nvPr/>
        </p:nvSpPr>
        <p:spPr bwMode="auto">
          <a:xfrm>
            <a:off x="4359275" y="3648075"/>
            <a:ext cx="730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0" name="Freeform 20"/>
          <p:cNvSpPr>
            <a:spLocks/>
          </p:cNvSpPr>
          <p:nvPr/>
        </p:nvSpPr>
        <p:spPr bwMode="auto">
          <a:xfrm>
            <a:off x="4116388" y="3114675"/>
            <a:ext cx="528637" cy="239713"/>
          </a:xfrm>
          <a:custGeom>
            <a:avLst/>
            <a:gdLst>
              <a:gd name="T0" fmla="*/ 227 w 333"/>
              <a:gd name="T1" fmla="*/ 8 h 151"/>
              <a:gd name="T2" fmla="*/ 136 w 333"/>
              <a:gd name="T3" fmla="*/ 8 h 151"/>
              <a:gd name="T4" fmla="*/ 318 w 333"/>
              <a:gd name="T5" fmla="*/ 56 h 151"/>
              <a:gd name="T6" fmla="*/ 46 w 333"/>
              <a:gd name="T7" fmla="*/ 53 h 151"/>
              <a:gd name="T8" fmla="*/ 318 w 333"/>
              <a:gd name="T9" fmla="*/ 99 h 151"/>
              <a:gd name="T10" fmla="*/ 0 w 333"/>
              <a:gd name="T11" fmla="*/ 99 h 151"/>
              <a:gd name="T12" fmla="*/ 318 w 333"/>
              <a:gd name="T13" fmla="*/ 144 h 151"/>
              <a:gd name="T14" fmla="*/ 91 w 333"/>
              <a:gd name="T15" fmla="*/ 1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3" h="151">
                <a:moveTo>
                  <a:pt x="227" y="8"/>
                </a:moveTo>
                <a:cubicBezTo>
                  <a:pt x="174" y="4"/>
                  <a:pt x="121" y="0"/>
                  <a:pt x="136" y="8"/>
                </a:cubicBezTo>
                <a:cubicBezTo>
                  <a:pt x="151" y="16"/>
                  <a:pt x="333" y="49"/>
                  <a:pt x="318" y="56"/>
                </a:cubicBezTo>
                <a:cubicBezTo>
                  <a:pt x="303" y="63"/>
                  <a:pt x="46" y="46"/>
                  <a:pt x="46" y="53"/>
                </a:cubicBezTo>
                <a:cubicBezTo>
                  <a:pt x="46" y="60"/>
                  <a:pt x="326" y="91"/>
                  <a:pt x="318" y="99"/>
                </a:cubicBezTo>
                <a:cubicBezTo>
                  <a:pt x="310" y="107"/>
                  <a:pt x="0" y="92"/>
                  <a:pt x="0" y="99"/>
                </a:cubicBezTo>
                <a:cubicBezTo>
                  <a:pt x="0" y="106"/>
                  <a:pt x="303" y="137"/>
                  <a:pt x="318" y="144"/>
                </a:cubicBezTo>
                <a:cubicBezTo>
                  <a:pt x="333" y="151"/>
                  <a:pt x="136" y="144"/>
                  <a:pt x="91" y="144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1" name="Freeform 21"/>
          <p:cNvSpPr>
            <a:spLocks/>
          </p:cNvSpPr>
          <p:nvPr/>
        </p:nvSpPr>
        <p:spPr bwMode="auto">
          <a:xfrm>
            <a:off x="4140200" y="4344988"/>
            <a:ext cx="528638" cy="239712"/>
          </a:xfrm>
          <a:custGeom>
            <a:avLst/>
            <a:gdLst>
              <a:gd name="T0" fmla="*/ 227 w 333"/>
              <a:gd name="T1" fmla="*/ 8 h 151"/>
              <a:gd name="T2" fmla="*/ 136 w 333"/>
              <a:gd name="T3" fmla="*/ 8 h 151"/>
              <a:gd name="T4" fmla="*/ 318 w 333"/>
              <a:gd name="T5" fmla="*/ 56 h 151"/>
              <a:gd name="T6" fmla="*/ 46 w 333"/>
              <a:gd name="T7" fmla="*/ 53 h 151"/>
              <a:gd name="T8" fmla="*/ 318 w 333"/>
              <a:gd name="T9" fmla="*/ 99 h 151"/>
              <a:gd name="T10" fmla="*/ 0 w 333"/>
              <a:gd name="T11" fmla="*/ 99 h 151"/>
              <a:gd name="T12" fmla="*/ 318 w 333"/>
              <a:gd name="T13" fmla="*/ 144 h 151"/>
              <a:gd name="T14" fmla="*/ 91 w 333"/>
              <a:gd name="T15" fmla="*/ 1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3" h="151">
                <a:moveTo>
                  <a:pt x="227" y="8"/>
                </a:moveTo>
                <a:cubicBezTo>
                  <a:pt x="174" y="4"/>
                  <a:pt x="121" y="0"/>
                  <a:pt x="136" y="8"/>
                </a:cubicBezTo>
                <a:cubicBezTo>
                  <a:pt x="151" y="16"/>
                  <a:pt x="333" y="49"/>
                  <a:pt x="318" y="56"/>
                </a:cubicBezTo>
                <a:cubicBezTo>
                  <a:pt x="303" y="63"/>
                  <a:pt x="46" y="46"/>
                  <a:pt x="46" y="53"/>
                </a:cubicBezTo>
                <a:cubicBezTo>
                  <a:pt x="46" y="60"/>
                  <a:pt x="326" y="91"/>
                  <a:pt x="318" y="99"/>
                </a:cubicBezTo>
                <a:cubicBezTo>
                  <a:pt x="310" y="107"/>
                  <a:pt x="0" y="92"/>
                  <a:pt x="0" y="99"/>
                </a:cubicBezTo>
                <a:cubicBezTo>
                  <a:pt x="0" y="106"/>
                  <a:pt x="303" y="137"/>
                  <a:pt x="318" y="144"/>
                </a:cubicBezTo>
                <a:cubicBezTo>
                  <a:pt x="333" y="151"/>
                  <a:pt x="136" y="144"/>
                  <a:pt x="91" y="144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2" name="Freeform 22"/>
          <p:cNvSpPr>
            <a:spLocks/>
          </p:cNvSpPr>
          <p:nvPr/>
        </p:nvSpPr>
        <p:spPr bwMode="auto">
          <a:xfrm>
            <a:off x="1620838" y="3071813"/>
            <a:ext cx="528637" cy="239712"/>
          </a:xfrm>
          <a:custGeom>
            <a:avLst/>
            <a:gdLst>
              <a:gd name="T0" fmla="*/ 227 w 333"/>
              <a:gd name="T1" fmla="*/ 8 h 151"/>
              <a:gd name="T2" fmla="*/ 136 w 333"/>
              <a:gd name="T3" fmla="*/ 8 h 151"/>
              <a:gd name="T4" fmla="*/ 318 w 333"/>
              <a:gd name="T5" fmla="*/ 56 h 151"/>
              <a:gd name="T6" fmla="*/ 46 w 333"/>
              <a:gd name="T7" fmla="*/ 53 h 151"/>
              <a:gd name="T8" fmla="*/ 318 w 333"/>
              <a:gd name="T9" fmla="*/ 99 h 151"/>
              <a:gd name="T10" fmla="*/ 0 w 333"/>
              <a:gd name="T11" fmla="*/ 99 h 151"/>
              <a:gd name="T12" fmla="*/ 318 w 333"/>
              <a:gd name="T13" fmla="*/ 144 h 151"/>
              <a:gd name="T14" fmla="*/ 91 w 333"/>
              <a:gd name="T15" fmla="*/ 1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3" h="151">
                <a:moveTo>
                  <a:pt x="227" y="8"/>
                </a:moveTo>
                <a:cubicBezTo>
                  <a:pt x="174" y="4"/>
                  <a:pt x="121" y="0"/>
                  <a:pt x="136" y="8"/>
                </a:cubicBezTo>
                <a:cubicBezTo>
                  <a:pt x="151" y="16"/>
                  <a:pt x="333" y="49"/>
                  <a:pt x="318" y="56"/>
                </a:cubicBezTo>
                <a:cubicBezTo>
                  <a:pt x="303" y="63"/>
                  <a:pt x="46" y="46"/>
                  <a:pt x="46" y="53"/>
                </a:cubicBezTo>
                <a:cubicBezTo>
                  <a:pt x="46" y="60"/>
                  <a:pt x="326" y="91"/>
                  <a:pt x="318" y="99"/>
                </a:cubicBezTo>
                <a:cubicBezTo>
                  <a:pt x="310" y="107"/>
                  <a:pt x="0" y="92"/>
                  <a:pt x="0" y="99"/>
                </a:cubicBezTo>
                <a:cubicBezTo>
                  <a:pt x="0" y="106"/>
                  <a:pt x="303" y="137"/>
                  <a:pt x="318" y="144"/>
                </a:cubicBezTo>
                <a:cubicBezTo>
                  <a:pt x="333" y="151"/>
                  <a:pt x="136" y="144"/>
                  <a:pt x="91" y="144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3" name="Freeform 23"/>
          <p:cNvSpPr>
            <a:spLocks/>
          </p:cNvSpPr>
          <p:nvPr/>
        </p:nvSpPr>
        <p:spPr bwMode="auto">
          <a:xfrm>
            <a:off x="1692275" y="4200525"/>
            <a:ext cx="528638" cy="239713"/>
          </a:xfrm>
          <a:custGeom>
            <a:avLst/>
            <a:gdLst>
              <a:gd name="T0" fmla="*/ 227 w 333"/>
              <a:gd name="T1" fmla="*/ 8 h 151"/>
              <a:gd name="T2" fmla="*/ 136 w 333"/>
              <a:gd name="T3" fmla="*/ 8 h 151"/>
              <a:gd name="T4" fmla="*/ 318 w 333"/>
              <a:gd name="T5" fmla="*/ 56 h 151"/>
              <a:gd name="T6" fmla="*/ 46 w 333"/>
              <a:gd name="T7" fmla="*/ 53 h 151"/>
              <a:gd name="T8" fmla="*/ 318 w 333"/>
              <a:gd name="T9" fmla="*/ 99 h 151"/>
              <a:gd name="T10" fmla="*/ 0 w 333"/>
              <a:gd name="T11" fmla="*/ 99 h 151"/>
              <a:gd name="T12" fmla="*/ 318 w 333"/>
              <a:gd name="T13" fmla="*/ 144 h 151"/>
              <a:gd name="T14" fmla="*/ 91 w 333"/>
              <a:gd name="T15" fmla="*/ 1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3" h="151">
                <a:moveTo>
                  <a:pt x="227" y="8"/>
                </a:moveTo>
                <a:cubicBezTo>
                  <a:pt x="174" y="4"/>
                  <a:pt x="121" y="0"/>
                  <a:pt x="136" y="8"/>
                </a:cubicBezTo>
                <a:cubicBezTo>
                  <a:pt x="151" y="16"/>
                  <a:pt x="333" y="49"/>
                  <a:pt x="318" y="56"/>
                </a:cubicBezTo>
                <a:cubicBezTo>
                  <a:pt x="303" y="63"/>
                  <a:pt x="46" y="46"/>
                  <a:pt x="46" y="53"/>
                </a:cubicBezTo>
                <a:cubicBezTo>
                  <a:pt x="46" y="60"/>
                  <a:pt x="326" y="91"/>
                  <a:pt x="318" y="99"/>
                </a:cubicBezTo>
                <a:cubicBezTo>
                  <a:pt x="310" y="107"/>
                  <a:pt x="0" y="92"/>
                  <a:pt x="0" y="99"/>
                </a:cubicBezTo>
                <a:cubicBezTo>
                  <a:pt x="0" y="106"/>
                  <a:pt x="303" y="137"/>
                  <a:pt x="318" y="144"/>
                </a:cubicBezTo>
                <a:cubicBezTo>
                  <a:pt x="333" y="151"/>
                  <a:pt x="136" y="144"/>
                  <a:pt x="91" y="144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4" name="Oval 24"/>
          <p:cNvSpPr>
            <a:spLocks noChangeArrowheads="1"/>
          </p:cNvSpPr>
          <p:nvPr/>
        </p:nvSpPr>
        <p:spPr bwMode="auto">
          <a:xfrm>
            <a:off x="1765300" y="2566988"/>
            <a:ext cx="142875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5" name="Oval 25"/>
          <p:cNvSpPr>
            <a:spLocks noChangeArrowheads="1"/>
          </p:cNvSpPr>
          <p:nvPr/>
        </p:nvSpPr>
        <p:spPr bwMode="auto">
          <a:xfrm>
            <a:off x="4284663" y="2566988"/>
            <a:ext cx="142875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6" name="Oval 26"/>
          <p:cNvSpPr>
            <a:spLocks noChangeArrowheads="1"/>
          </p:cNvSpPr>
          <p:nvPr/>
        </p:nvSpPr>
        <p:spPr bwMode="auto">
          <a:xfrm>
            <a:off x="1908175" y="4745038"/>
            <a:ext cx="215900" cy="2730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7" name="Oval 27"/>
          <p:cNvSpPr>
            <a:spLocks noChangeArrowheads="1"/>
          </p:cNvSpPr>
          <p:nvPr/>
        </p:nvSpPr>
        <p:spPr bwMode="auto">
          <a:xfrm>
            <a:off x="4502150" y="4745038"/>
            <a:ext cx="142875" cy="344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8" name="Rectangle 28"/>
          <p:cNvSpPr>
            <a:spLocks noChangeArrowheads="1"/>
          </p:cNvSpPr>
          <p:nvPr/>
        </p:nvSpPr>
        <p:spPr bwMode="auto">
          <a:xfrm>
            <a:off x="4573588" y="2640013"/>
            <a:ext cx="14398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2365375" y="4346575"/>
            <a:ext cx="1774825" cy="3984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86" name="Text Box 5"/>
          <p:cNvSpPr txBox="1">
            <a:spLocks noChangeArrowheads="1"/>
          </p:cNvSpPr>
          <p:nvPr/>
        </p:nvSpPr>
        <p:spPr bwMode="auto">
          <a:xfrm>
            <a:off x="2511425" y="2333625"/>
            <a:ext cx="1250950" cy="3381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Hepatocito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5035550" y="3455988"/>
            <a:ext cx="1265238" cy="7445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88" name="Text Box 5"/>
          <p:cNvSpPr txBox="1">
            <a:spLocks noChangeArrowheads="1"/>
          </p:cNvSpPr>
          <p:nvPr/>
        </p:nvSpPr>
        <p:spPr bwMode="auto">
          <a:xfrm>
            <a:off x="4968875" y="3568700"/>
            <a:ext cx="1138238" cy="33813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1600">
                <a:latin typeface="Comic Sans MS" panose="030F0702030302020204" pitchFamily="66" charset="0"/>
              </a:rPr>
              <a:t>Canalículo</a:t>
            </a:r>
          </a:p>
        </p:txBody>
      </p:sp>
      <p:sp>
        <p:nvSpPr>
          <p:cNvPr id="4" name="3 Rectángulo"/>
          <p:cNvSpPr/>
          <p:nvPr/>
        </p:nvSpPr>
        <p:spPr bwMode="auto">
          <a:xfrm>
            <a:off x="4494213" y="2333625"/>
            <a:ext cx="1069975" cy="3413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1765300" y="2205038"/>
            <a:ext cx="142875" cy="22542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29 Elipse"/>
          <p:cNvSpPr/>
          <p:nvPr/>
        </p:nvSpPr>
        <p:spPr bwMode="auto">
          <a:xfrm>
            <a:off x="4356100" y="2276475"/>
            <a:ext cx="142875" cy="22542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4284663" y="3429000"/>
            <a:ext cx="119062" cy="4794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93" name="Text Box 8"/>
          <p:cNvSpPr txBox="1">
            <a:spLocks noChangeArrowheads="1"/>
          </p:cNvSpPr>
          <p:nvPr/>
        </p:nvSpPr>
        <p:spPr bwMode="auto">
          <a:xfrm>
            <a:off x="833438" y="6302375"/>
            <a:ext cx="528002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K. M. Barrett. </a:t>
            </a:r>
            <a:r>
              <a:rPr lang="en-US" sz="11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Gastrointestinal Physiology</a:t>
            </a: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. Lange Physiology Series. McGraw-Hill, </a:t>
            </a:r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2006</a:t>
            </a:r>
            <a:r>
              <a:rPr lang="en-US" sz="1100" b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3" name="Picture 32" descr="C:\Users\ximena\Desktop\hl9-12.jpg"/>
          <p:cNvPicPr>
            <a:picLocks noChangeAspect="1" noChangeArrowheads="1"/>
          </p:cNvPicPr>
          <p:nvPr/>
        </p:nvPicPr>
        <p:blipFill>
          <a:blip r:embed="rId3"/>
          <a:srcRect l="60139" t="66531" r="7121" b="9303"/>
          <a:stretch>
            <a:fillRect/>
          </a:stretch>
        </p:blipFill>
        <p:spPr bwMode="auto">
          <a:xfrm>
            <a:off x="6496050" y="2274888"/>
            <a:ext cx="1952625" cy="20701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33 Elipse"/>
          <p:cNvSpPr/>
          <p:nvPr/>
        </p:nvSpPr>
        <p:spPr bwMode="auto">
          <a:xfrm>
            <a:off x="7799388" y="3286125"/>
            <a:ext cx="649287" cy="577850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34 Elipse"/>
          <p:cNvSpPr/>
          <p:nvPr/>
        </p:nvSpPr>
        <p:spPr bwMode="auto">
          <a:xfrm>
            <a:off x="3779838" y="2784475"/>
            <a:ext cx="1152525" cy="1968500"/>
          </a:xfrm>
          <a:prstGeom prst="ellipse">
            <a:avLst/>
          </a:prstGeom>
          <a:noFill/>
          <a:ln w="28575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9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ULA</a:t>
            </a:r>
            <a:endParaRPr lang="es-ES" sz="900" dirty="0">
              <a:solidFill>
                <a:schemeClr val="bg2"/>
              </a:solidFill>
            </a:endParaRPr>
          </a:p>
        </p:txBody>
      </p:sp>
      <p:sp>
        <p:nvSpPr>
          <p:cNvPr id="37" name="Rectangle 14"/>
          <p:cNvSpPr>
            <a:spLocks noChangeArrowheads="1"/>
          </p:cNvSpPr>
          <p:nvPr/>
        </p:nvSpPr>
        <p:spPr bwMode="auto">
          <a:xfrm>
            <a:off x="7262813" y="814388"/>
            <a:ext cx="1368425" cy="339725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1.Ictericia</a:t>
            </a:r>
          </a:p>
        </p:txBody>
      </p:sp>
      <p:sp>
        <p:nvSpPr>
          <p:cNvPr id="36" name="Text Box 26"/>
          <p:cNvSpPr txBox="1">
            <a:spLocks noChangeArrowheads="1"/>
          </p:cNvSpPr>
          <p:nvPr/>
        </p:nvSpPr>
        <p:spPr bwMode="auto">
          <a:xfrm>
            <a:off x="3903663" y="3362325"/>
            <a:ext cx="403225" cy="5857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32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6443663" y="407988"/>
            <a:ext cx="2187575" cy="33813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1152525" y="693738"/>
            <a:ext cx="6119813" cy="5183187"/>
            <a:chOff x="612" y="709"/>
            <a:chExt cx="3475" cy="2841"/>
          </a:xfrm>
        </p:grpSpPr>
        <p:pic>
          <p:nvPicPr>
            <p:cNvPr id="37919" name="Picture 3" descr="img41"/>
            <p:cNvPicPr>
              <a:picLocks noChangeAspect="1" noChangeArrowheads="1"/>
            </p:cNvPicPr>
            <p:nvPr/>
          </p:nvPicPr>
          <p:blipFill>
            <a:blip r:embed="rId2">
              <a:lum bright="-12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173"/>
            <a:stretch>
              <a:fillRect/>
            </a:stretch>
          </p:blipFill>
          <p:spPr bwMode="auto">
            <a:xfrm>
              <a:off x="612" y="755"/>
              <a:ext cx="3475" cy="27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7508" name="Rectangle 4"/>
            <p:cNvSpPr>
              <a:spLocks noChangeArrowheads="1"/>
            </p:cNvSpPr>
            <p:nvPr/>
          </p:nvSpPr>
          <p:spPr bwMode="auto">
            <a:xfrm>
              <a:off x="1565" y="709"/>
              <a:ext cx="2131" cy="6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s-VE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77509" name="Text Box 5"/>
          <p:cNvSpPr txBox="1">
            <a:spLocks noChangeArrowheads="1"/>
          </p:cNvSpPr>
          <p:nvPr/>
        </p:nvSpPr>
        <p:spPr bwMode="auto">
          <a:xfrm>
            <a:off x="5724567" y="2420938"/>
            <a:ext cx="1829347" cy="461665"/>
          </a:xfrm>
          <a:prstGeom prst="rect">
            <a:avLst/>
          </a:prstGeom>
          <a:solidFill>
            <a:srgbClr val="ECFFB7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b="0" dirty="0">
                <a:solidFill>
                  <a:srgbClr val="5A7A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¡REFLUJO!!</a:t>
            </a:r>
          </a:p>
        </p:txBody>
      </p:sp>
      <p:sp>
        <p:nvSpPr>
          <p:cNvPr id="277510" name="Text Box 6"/>
          <p:cNvSpPr txBox="1">
            <a:spLocks noChangeArrowheads="1"/>
          </p:cNvSpPr>
          <p:nvPr/>
        </p:nvSpPr>
        <p:spPr bwMode="auto">
          <a:xfrm>
            <a:off x="3863182" y="1353671"/>
            <a:ext cx="1719262" cy="730250"/>
          </a:xfrm>
          <a:prstGeom prst="rect">
            <a:avLst/>
          </a:prstGeom>
          <a:solidFill>
            <a:srgbClr val="ECFFB7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lumMod val="60000"/>
                <a:lumOff val="40000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z="2000" b="0" smtClean="0"/>
              <a:t>La bilis pasa </a:t>
            </a:r>
          </a:p>
          <a:p>
            <a:pPr algn="ctr" eaLnBrk="1" hangingPunct="1">
              <a:defRPr/>
            </a:pPr>
            <a:r>
              <a:rPr lang="es-ES" sz="2000" b="0" smtClean="0"/>
              <a:t>a la sangre</a:t>
            </a:r>
          </a:p>
        </p:txBody>
      </p:sp>
      <p:sp>
        <p:nvSpPr>
          <p:cNvPr id="277511" name="Text Box 7"/>
          <p:cNvSpPr txBox="1">
            <a:spLocks noChangeArrowheads="1"/>
          </p:cNvSpPr>
          <p:nvPr/>
        </p:nvSpPr>
        <p:spPr bwMode="auto">
          <a:xfrm>
            <a:off x="461963" y="430213"/>
            <a:ext cx="78105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8551" name="Text Box 11"/>
          <p:cNvSpPr txBox="1">
            <a:spLocks noChangeArrowheads="1"/>
          </p:cNvSpPr>
          <p:nvPr/>
        </p:nvSpPr>
        <p:spPr bwMode="auto">
          <a:xfrm>
            <a:off x="6929438" y="879475"/>
            <a:ext cx="1819275" cy="585788"/>
          </a:xfrm>
          <a:prstGeom prst="rect">
            <a:avLst/>
          </a:prstGeom>
          <a:solidFill>
            <a:srgbClr val="ECFFB7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z="1600" smtClean="0"/>
              <a:t>HEPÁTICA</a:t>
            </a:r>
          </a:p>
          <a:p>
            <a:pPr algn="ctr" eaLnBrk="1" hangingPunct="1">
              <a:defRPr/>
            </a:pPr>
            <a:r>
              <a:rPr lang="es-ES" sz="1600" smtClean="0"/>
              <a:t>POSTHEPÁTICA</a:t>
            </a:r>
          </a:p>
        </p:txBody>
      </p:sp>
      <p:sp>
        <p:nvSpPr>
          <p:cNvPr id="277516" name="Line 12"/>
          <p:cNvSpPr>
            <a:spLocks noChangeShapeType="1"/>
          </p:cNvSpPr>
          <p:nvPr/>
        </p:nvSpPr>
        <p:spPr bwMode="auto">
          <a:xfrm flipH="1">
            <a:off x="5292725" y="4297363"/>
            <a:ext cx="0" cy="1430337"/>
          </a:xfrm>
          <a:prstGeom prst="line">
            <a:avLst/>
          </a:prstGeom>
          <a:noFill/>
          <a:ln w="57150">
            <a:solidFill>
              <a:srgbClr val="3FBF3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7518" name="Line 14"/>
          <p:cNvSpPr>
            <a:spLocks noChangeShapeType="1"/>
          </p:cNvSpPr>
          <p:nvPr/>
        </p:nvSpPr>
        <p:spPr bwMode="auto">
          <a:xfrm flipH="1">
            <a:off x="4067175" y="4297363"/>
            <a:ext cx="71438" cy="1430337"/>
          </a:xfrm>
          <a:prstGeom prst="line">
            <a:avLst/>
          </a:prstGeom>
          <a:noFill/>
          <a:ln w="57150">
            <a:solidFill>
              <a:srgbClr val="3FBF3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897" name="1 CuadroTexto"/>
          <p:cNvSpPr txBox="1">
            <a:spLocks noChangeArrowheads="1"/>
          </p:cNvSpPr>
          <p:nvPr/>
        </p:nvSpPr>
        <p:spPr bwMode="auto">
          <a:xfrm>
            <a:off x="1279787" y="5013325"/>
            <a:ext cx="8980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Duodeno</a:t>
            </a:r>
          </a:p>
        </p:txBody>
      </p:sp>
      <p:sp>
        <p:nvSpPr>
          <p:cNvPr id="37898" name="16 CuadroTexto"/>
          <p:cNvSpPr txBox="1">
            <a:spLocks noChangeArrowheads="1"/>
          </p:cNvSpPr>
          <p:nvPr/>
        </p:nvSpPr>
        <p:spPr bwMode="auto">
          <a:xfrm>
            <a:off x="5830888" y="3487738"/>
            <a:ext cx="1349375" cy="339725"/>
          </a:xfrm>
          <a:prstGeom prst="rect">
            <a:avLst/>
          </a:prstGeom>
          <a:solidFill>
            <a:srgbClr val="DEA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>
                <a:latin typeface="Comic Sans MS" panose="030F0702030302020204" pitchFamily="66" charset="0"/>
              </a:rPr>
              <a:t>Hepatocitos</a:t>
            </a:r>
          </a:p>
        </p:txBody>
      </p:sp>
      <p:sp>
        <p:nvSpPr>
          <p:cNvPr id="37899" name="2 CuadroTexto"/>
          <p:cNvSpPr txBox="1">
            <a:spLocks noChangeArrowheads="1"/>
          </p:cNvSpPr>
          <p:nvPr/>
        </p:nvSpPr>
        <p:spPr bwMode="auto">
          <a:xfrm>
            <a:off x="3909547" y="5729477"/>
            <a:ext cx="15408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sinusoides</a:t>
            </a:r>
            <a:endParaRPr lang="es-VE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 flipV="1">
            <a:off x="5219700" y="2811462"/>
            <a:ext cx="0" cy="1301750"/>
          </a:xfrm>
          <a:prstGeom prst="line">
            <a:avLst/>
          </a:prstGeom>
          <a:noFill/>
          <a:ln w="57150">
            <a:solidFill>
              <a:srgbClr val="3FBF3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6227763" y="3860800"/>
            <a:ext cx="985837" cy="504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02" name="4 CuadroTexto"/>
          <p:cNvSpPr txBox="1">
            <a:spLocks noChangeArrowheads="1"/>
          </p:cNvSpPr>
          <p:nvPr/>
        </p:nvSpPr>
        <p:spPr bwMode="auto">
          <a:xfrm>
            <a:off x="6283325" y="3914775"/>
            <a:ext cx="1530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800">
                <a:latin typeface="Comic Sans MS" panose="030F0702030302020204" pitchFamily="66" charset="0"/>
              </a:rPr>
              <a:t>Obstrucción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800">
                <a:latin typeface="Comic Sans MS" panose="030F0702030302020204" pitchFamily="66" charset="0"/>
              </a:rPr>
              <a:t>biliar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3059113" y="3929063"/>
            <a:ext cx="990600" cy="3683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4211638" y="2420938"/>
            <a:ext cx="792162" cy="576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4075113" y="3965575"/>
            <a:ext cx="647700" cy="3683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07" name="5 CuadroTexto"/>
          <p:cNvSpPr txBox="1">
            <a:spLocks noChangeArrowheads="1"/>
          </p:cNvSpPr>
          <p:nvPr/>
        </p:nvSpPr>
        <p:spPr bwMode="auto">
          <a:xfrm>
            <a:off x="4533900" y="4031226"/>
            <a:ext cx="68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2000" dirty="0">
                <a:solidFill>
                  <a:srgbClr val="006600"/>
                </a:solidFill>
                <a:latin typeface="Comic Sans MS" panose="030F0702030302020204" pitchFamily="66" charset="0"/>
              </a:rPr>
              <a:t>Bilis</a:t>
            </a:r>
          </a:p>
        </p:txBody>
      </p:sp>
      <p:sp>
        <p:nvSpPr>
          <p:cNvPr id="7" name="6 Rectángulo"/>
          <p:cNvSpPr/>
          <p:nvPr/>
        </p:nvSpPr>
        <p:spPr bwMode="auto">
          <a:xfrm>
            <a:off x="4211638" y="5445125"/>
            <a:ext cx="936625" cy="2825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09" name="26 CuadroTexto"/>
          <p:cNvSpPr txBox="1">
            <a:spLocks noChangeArrowheads="1"/>
          </p:cNvSpPr>
          <p:nvPr/>
        </p:nvSpPr>
        <p:spPr bwMode="auto">
          <a:xfrm>
            <a:off x="4188211" y="5346700"/>
            <a:ext cx="8723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 dirty="0">
                <a:solidFill>
                  <a:srgbClr val="C00000"/>
                </a:solidFill>
                <a:latin typeface="Comic Sans MS" panose="030F0702030302020204" pitchFamily="66" charset="0"/>
              </a:rPr>
              <a:t>Sangre</a:t>
            </a:r>
          </a:p>
        </p:txBody>
      </p:sp>
      <p:sp>
        <p:nvSpPr>
          <p:cNvPr id="37910" name="27 CuadroTexto"/>
          <p:cNvSpPr txBox="1">
            <a:spLocks noChangeArrowheads="1"/>
          </p:cNvSpPr>
          <p:nvPr/>
        </p:nvSpPr>
        <p:spPr bwMode="auto">
          <a:xfrm>
            <a:off x="4127091" y="2457450"/>
            <a:ext cx="8723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Sangre</a:t>
            </a:r>
          </a:p>
        </p:txBody>
      </p:sp>
      <p:sp>
        <p:nvSpPr>
          <p:cNvPr id="37911" name="2 CuadroTexto"/>
          <p:cNvSpPr txBox="1">
            <a:spLocks noChangeArrowheads="1"/>
          </p:cNvSpPr>
          <p:nvPr/>
        </p:nvSpPr>
        <p:spPr bwMode="auto">
          <a:xfrm>
            <a:off x="3837316" y="2182593"/>
            <a:ext cx="15408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sinusoides</a:t>
            </a:r>
            <a:endParaRPr lang="es-VE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 flipV="1">
            <a:off x="4049713" y="2792413"/>
            <a:ext cx="38100" cy="1436687"/>
          </a:xfrm>
          <a:prstGeom prst="line">
            <a:avLst/>
          </a:prstGeom>
          <a:noFill/>
          <a:ln w="57150">
            <a:solidFill>
              <a:srgbClr val="3FBF3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2287588" y="2133600"/>
            <a:ext cx="1276350" cy="952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Elipse"/>
          <p:cNvSpPr/>
          <p:nvPr/>
        </p:nvSpPr>
        <p:spPr bwMode="auto">
          <a:xfrm>
            <a:off x="2195513" y="2220913"/>
            <a:ext cx="271462" cy="36512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15" name="9 CuadroTexto"/>
          <p:cNvSpPr txBox="1">
            <a:spLocks noChangeArrowheads="1"/>
          </p:cNvSpPr>
          <p:nvPr/>
        </p:nvSpPr>
        <p:spPr bwMode="auto">
          <a:xfrm>
            <a:off x="563563" y="1871663"/>
            <a:ext cx="13906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Obstrucción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biliar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extrahepática</a:t>
            </a:r>
          </a:p>
        </p:txBody>
      </p:sp>
      <p:sp>
        <p:nvSpPr>
          <p:cNvPr id="3791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7272338" y="490538"/>
            <a:ext cx="1476375" cy="338137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1.Ictericia</a:t>
            </a:r>
          </a:p>
        </p:txBody>
      </p:sp>
      <p:sp>
        <p:nvSpPr>
          <p:cNvPr id="6" name="Flecha derecha 5"/>
          <p:cNvSpPr/>
          <p:nvPr/>
        </p:nvSpPr>
        <p:spPr bwMode="auto">
          <a:xfrm flipH="1">
            <a:off x="2371725" y="3395663"/>
            <a:ext cx="403225" cy="287337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7517" name="Line 13"/>
          <p:cNvSpPr>
            <a:spLocks noChangeShapeType="1"/>
          </p:cNvSpPr>
          <p:nvPr/>
        </p:nvSpPr>
        <p:spPr bwMode="auto">
          <a:xfrm flipH="1" flipV="1">
            <a:off x="4572000" y="2809875"/>
            <a:ext cx="15875" cy="1289050"/>
          </a:xfrm>
          <a:prstGeom prst="line">
            <a:avLst/>
          </a:prstGeom>
          <a:noFill/>
          <a:ln w="57150">
            <a:solidFill>
              <a:srgbClr val="3FBF3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77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77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9" grpId="0" animBg="1"/>
      <p:bldP spid="2775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Text Box 2"/>
          <p:cNvSpPr txBox="1">
            <a:spLocks noChangeArrowheads="1"/>
          </p:cNvSpPr>
          <p:nvPr/>
        </p:nvSpPr>
        <p:spPr bwMode="auto">
          <a:xfrm>
            <a:off x="354422" y="342004"/>
            <a:ext cx="1724409" cy="1323439"/>
          </a:xfrm>
          <a:prstGeom prst="rect">
            <a:avLst/>
          </a:prstGeom>
          <a:solidFill>
            <a:srgbClr val="ECFFB7"/>
          </a:solidFill>
          <a:ln w="28575">
            <a:solidFill>
              <a:srgbClr val="CCCC00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b="0" dirty="0" smtClean="0">
                <a:latin typeface="Comic Sans MS" panose="030F0702030302020204" pitchFamily="66" charset="0"/>
              </a:rPr>
              <a:t>Bilirrubina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b="0" dirty="0" smtClean="0">
                <a:latin typeface="Comic Sans MS" panose="030F0702030302020204" pitchFamily="66" charset="0"/>
              </a:rPr>
              <a:t>en </a:t>
            </a:r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orina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b="0" dirty="0" smtClean="0">
                <a:latin typeface="Comic Sans MS" panose="030F0702030302020204" pitchFamily="66" charset="0"/>
              </a:rPr>
              <a:t>Diagnóstico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000" b="0" dirty="0" smtClean="0">
                <a:latin typeface="Comic Sans MS" panose="030F0702030302020204" pitchFamily="66" charset="0"/>
              </a:rPr>
              <a:t>diferencial 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856769630"/>
              </p:ext>
            </p:extLst>
          </p:nvPr>
        </p:nvGraphicFramePr>
        <p:xfrm>
          <a:off x="1689100" y="1366838"/>
          <a:ext cx="7272338" cy="5148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8552" name="Text Box 24"/>
          <p:cNvSpPr txBox="1">
            <a:spLocks noChangeArrowheads="1"/>
          </p:cNvSpPr>
          <p:nvPr/>
        </p:nvSpPr>
        <p:spPr bwMode="auto">
          <a:xfrm>
            <a:off x="5761038" y="1374775"/>
            <a:ext cx="1365250" cy="708025"/>
          </a:xfrm>
          <a:prstGeom prst="rect">
            <a:avLst/>
          </a:prstGeom>
          <a:solidFill>
            <a:srgbClr val="BAD3E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Aumento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 no C</a:t>
            </a:r>
          </a:p>
        </p:txBody>
      </p:sp>
      <p:sp>
        <p:nvSpPr>
          <p:cNvPr id="278553" name="Text Box 25"/>
          <p:cNvSpPr txBox="1">
            <a:spLocks noChangeArrowheads="1"/>
          </p:cNvSpPr>
          <p:nvPr/>
        </p:nvSpPr>
        <p:spPr bwMode="auto">
          <a:xfrm>
            <a:off x="2365375" y="1374775"/>
            <a:ext cx="1779588" cy="730250"/>
          </a:xfrm>
          <a:prstGeom prst="rect">
            <a:avLst/>
          </a:prstGeom>
          <a:solidFill>
            <a:srgbClr val="ECFFB7"/>
          </a:solidFill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 smtClean="0">
                <a:solidFill>
                  <a:srgbClr val="006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Aumento BC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dirty="0" smtClean="0">
                <a:solidFill>
                  <a:srgbClr val="006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¡Reflujo!</a:t>
            </a:r>
          </a:p>
        </p:txBody>
      </p:sp>
      <p:sp>
        <p:nvSpPr>
          <p:cNvPr id="105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327275" y="234950"/>
            <a:ext cx="107950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" name="Flecha derecha 13"/>
          <p:cNvSpPr/>
          <p:nvPr/>
        </p:nvSpPr>
        <p:spPr bwMode="auto">
          <a:xfrm flipH="1">
            <a:off x="4860032" y="5630515"/>
            <a:ext cx="401638" cy="287338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Flecha derecha 14"/>
          <p:cNvSpPr/>
          <p:nvPr/>
        </p:nvSpPr>
        <p:spPr bwMode="auto">
          <a:xfrm>
            <a:off x="1241425" y="3762375"/>
            <a:ext cx="363538" cy="287338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Flecha derecha 15"/>
          <p:cNvSpPr/>
          <p:nvPr/>
        </p:nvSpPr>
        <p:spPr bwMode="auto">
          <a:xfrm rot="5400000" flipH="1">
            <a:off x="4931909" y="4388244"/>
            <a:ext cx="431800" cy="26035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57" name="CuadroTexto 1"/>
          <p:cNvSpPr txBox="1">
            <a:spLocks noChangeArrowheads="1"/>
          </p:cNvSpPr>
          <p:nvPr/>
        </p:nvSpPr>
        <p:spPr bwMode="auto">
          <a:xfrm>
            <a:off x="1116013" y="4365625"/>
            <a:ext cx="202972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*</a:t>
            </a:r>
            <a:r>
              <a:rPr lang="es-VE" sz="1400" dirty="0">
                <a:latin typeface="Comic Sans MS" panose="030F0702030302020204" pitchFamily="66" charset="0"/>
              </a:rPr>
              <a:t> S. </a:t>
            </a:r>
            <a:r>
              <a:rPr lang="es-VE" sz="1400" dirty="0" err="1">
                <a:latin typeface="Comic Sans MS" panose="030F0702030302020204" pitchFamily="66" charset="0"/>
              </a:rPr>
              <a:t>Dubin</a:t>
            </a:r>
            <a:r>
              <a:rPr lang="es-VE" sz="1400" dirty="0">
                <a:latin typeface="Comic Sans MS" panose="030F0702030302020204" pitchFamily="66" charset="0"/>
              </a:rPr>
              <a:t> Johnson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VE" sz="1400" dirty="0">
                <a:latin typeface="Comic Sans MS" panose="030F0702030302020204" pitchFamily="66" charset="0"/>
              </a:rPr>
              <a:t>  Mutación MRP2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VE" sz="1200" dirty="0">
                <a:latin typeface="Comic Sans MS" panose="030F0702030302020204" pitchFamily="66" charset="0"/>
              </a:rPr>
              <a:t>  Proteína asociada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VE" sz="1200" dirty="0">
                <a:latin typeface="Comic Sans MS" panose="030F0702030302020204" pitchFamily="66" charset="0"/>
              </a:rPr>
              <a:t>  resistencia </a:t>
            </a:r>
            <a:r>
              <a:rPr lang="es-VE" sz="1200" dirty="0" err="1">
                <a:latin typeface="Comic Sans MS" panose="030F0702030302020204" pitchFamily="66" charset="0"/>
              </a:rPr>
              <a:t>multidrogas</a:t>
            </a:r>
            <a:endParaRPr lang="es-VE" sz="1200" dirty="0"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>
            <a:spLocks noChangeArrowheads="1"/>
          </p:cNvSpPr>
          <p:nvPr/>
        </p:nvSpPr>
        <p:spPr bwMode="auto">
          <a:xfrm>
            <a:off x="5307707" y="5589240"/>
            <a:ext cx="86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Cálculos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5233094" y="4518419"/>
            <a:ext cx="1012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400" dirty="0">
                <a:latin typeface="Comic Sans MS" panose="030F0702030302020204" pitchFamily="66" charset="0"/>
              </a:rPr>
              <a:t>Hemólisis</a:t>
            </a:r>
          </a:p>
        </p:txBody>
      </p:sp>
      <p:sp>
        <p:nvSpPr>
          <p:cNvPr id="17" name="Flecha derecha 16"/>
          <p:cNvSpPr/>
          <p:nvPr/>
        </p:nvSpPr>
        <p:spPr bwMode="auto">
          <a:xfrm rot="5400000" flipH="1">
            <a:off x="6227763" y="4388244"/>
            <a:ext cx="431800" cy="26035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CuadroTexto 17"/>
          <p:cNvSpPr txBox="1">
            <a:spLocks noChangeArrowheads="1"/>
          </p:cNvSpPr>
          <p:nvPr/>
        </p:nvSpPr>
        <p:spPr bwMode="auto">
          <a:xfrm>
            <a:off x="6532563" y="4518418"/>
            <a:ext cx="1187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400" dirty="0">
                <a:latin typeface="Comic Sans MS" panose="030F0702030302020204" pitchFamily="66" charset="0"/>
              </a:rPr>
              <a:t>S. Gilbert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52" grpId="0" animBg="1"/>
      <p:bldP spid="278553" grpId="0" animBg="1"/>
      <p:bldP spid="14" grpId="0" animBg="1"/>
      <p:bldP spid="15" grpId="0" animBg="1"/>
      <p:bldP spid="16" grpId="0" animBg="1"/>
      <p:bldP spid="1057" grpId="0"/>
      <p:bldP spid="2" grpId="0"/>
      <p:bldP spid="3" grpId="0"/>
      <p:bldP spid="17" grpId="0" animBg="1"/>
      <p:bldP spid="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Imagen 1"/>
          <p:cNvPicPr>
            <a:picLocks noChangeAspect="1"/>
          </p:cNvPicPr>
          <p:nvPr/>
        </p:nvPicPr>
        <p:blipFill>
          <a:blip r:embed="rId2">
            <a:lum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1620838"/>
            <a:ext cx="3201988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Imagen 2"/>
          <p:cNvPicPr>
            <a:picLocks noChangeAspect="1"/>
          </p:cNvPicPr>
          <p:nvPr/>
        </p:nvPicPr>
        <p:blipFill>
          <a:blip r:embed="rId3">
            <a:lum bright="10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1577975"/>
            <a:ext cx="16002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200150" y="784225"/>
            <a:ext cx="3573463" cy="646113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VE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Defecto genético de excreción </a:t>
            </a:r>
          </a:p>
          <a:p>
            <a:pPr algn="ctr">
              <a:defRPr/>
            </a:pPr>
            <a:r>
              <a:rPr lang="es-VE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Síndrome </a:t>
            </a:r>
            <a:r>
              <a:rPr lang="es-VE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Dubin</a:t>
            </a:r>
            <a:r>
              <a:rPr lang="es-VE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-Johnson*</a:t>
            </a:r>
          </a:p>
        </p:txBody>
      </p:sp>
      <p:pic>
        <p:nvPicPr>
          <p:cNvPr id="38917" name="Imagen 4"/>
          <p:cNvPicPr>
            <a:picLocks noChangeAspect="1"/>
          </p:cNvPicPr>
          <p:nvPr/>
        </p:nvPicPr>
        <p:blipFill>
          <a:blip r:embed="rId4">
            <a:lum bright="-4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1577975"/>
            <a:ext cx="1444625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6502400" y="6627813"/>
            <a:ext cx="2608263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380288" y="800100"/>
            <a:ext cx="1223962" cy="306388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smtClean="0"/>
              <a:t>1. Ictericia</a:t>
            </a:r>
          </a:p>
        </p:txBody>
      </p:sp>
      <p:sp>
        <p:nvSpPr>
          <p:cNvPr id="38920" name="CuadroTexto 8"/>
          <p:cNvSpPr txBox="1">
            <a:spLocks noChangeArrowheads="1"/>
          </p:cNvSpPr>
          <p:nvPr/>
        </p:nvSpPr>
        <p:spPr bwMode="auto">
          <a:xfrm>
            <a:off x="2447925" y="5959475"/>
            <a:ext cx="4187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100" b="0" i="1" dirty="0" err="1">
                <a:latin typeface="Comic Sans MS" panose="030F0702030302020204" pitchFamily="66" charset="0"/>
              </a:rPr>
              <a:t>Dubin</a:t>
            </a:r>
            <a:r>
              <a:rPr lang="es-VE" sz="1100" b="0" i="1" dirty="0">
                <a:latin typeface="Comic Sans MS" panose="030F0702030302020204" pitchFamily="66" charset="0"/>
              </a:rPr>
              <a:t>-Johnson </a:t>
            </a:r>
            <a:r>
              <a:rPr lang="es-VE" sz="1100" b="0" i="1" dirty="0" err="1" smtClean="0">
                <a:latin typeface="Comic Sans MS" panose="030F0702030302020204" pitchFamily="66" charset="0"/>
              </a:rPr>
              <a:t>Syndrome</a:t>
            </a:r>
            <a:r>
              <a:rPr lang="es-VE" sz="1100" b="0" i="1" dirty="0">
                <a:latin typeface="Comic Sans MS" panose="030F0702030302020204" pitchFamily="66" charset="0"/>
              </a:rPr>
              <a:t>. </a:t>
            </a:r>
            <a:r>
              <a:rPr lang="es-VE" sz="1100" b="0" dirty="0">
                <a:latin typeface="Comic Sans MS" panose="030F0702030302020204" pitchFamily="66" charset="0"/>
              </a:rPr>
              <a:t>N </a:t>
            </a:r>
            <a:r>
              <a:rPr lang="es-VE" sz="1100" b="0" dirty="0" err="1">
                <a:latin typeface="Comic Sans MS" panose="030F0702030302020204" pitchFamily="66" charset="0"/>
              </a:rPr>
              <a:t>Engl</a:t>
            </a:r>
            <a:r>
              <a:rPr lang="es-VE" sz="1100" b="0" dirty="0">
                <a:latin typeface="Comic Sans MS" panose="030F0702030302020204" pitchFamily="66" charset="0"/>
              </a:rPr>
              <a:t> J </a:t>
            </a:r>
            <a:r>
              <a:rPr lang="es-VE" sz="1100" b="0" dirty="0" err="1">
                <a:latin typeface="Comic Sans MS" panose="030F0702030302020204" pitchFamily="66" charset="0"/>
              </a:rPr>
              <a:t>Med</a:t>
            </a:r>
            <a:r>
              <a:rPr lang="es-VE" sz="1100" b="0" dirty="0">
                <a:latin typeface="Comic Sans MS" panose="030F0702030302020204" pitchFamily="66" charset="0"/>
              </a:rPr>
              <a:t> </a:t>
            </a:r>
            <a:r>
              <a:rPr lang="es-VE" sz="1100" dirty="0">
                <a:latin typeface="Comic Sans MS" panose="030F0702030302020204" pitchFamily="66" charset="0"/>
              </a:rPr>
              <a:t>2016</a:t>
            </a:r>
            <a:r>
              <a:rPr lang="es-VE" sz="1100" b="0" dirty="0">
                <a:latin typeface="Comic Sans MS" panose="030F0702030302020204" pitchFamily="66" charset="0"/>
              </a:rPr>
              <a:t>; 375: e1 July7</a:t>
            </a:r>
          </a:p>
        </p:txBody>
      </p:sp>
      <p:sp>
        <p:nvSpPr>
          <p:cNvPr id="38921" name="CuadroTexto 9"/>
          <p:cNvSpPr txBox="1">
            <a:spLocks noChangeArrowheads="1"/>
          </p:cNvSpPr>
          <p:nvPr/>
        </p:nvSpPr>
        <p:spPr bwMode="auto">
          <a:xfrm>
            <a:off x="1466850" y="4356100"/>
            <a:ext cx="5937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A. </a:t>
            </a:r>
            <a:r>
              <a:rPr lang="es-VE" sz="1400" b="0">
                <a:latin typeface="Comic Sans MS" panose="030F0702030302020204" pitchFamily="66" charset="0"/>
              </a:rPr>
              <a:t>Hígado gris negro. </a:t>
            </a:r>
            <a:r>
              <a:rPr lang="es-VE" sz="1400">
                <a:latin typeface="Comic Sans MS" panose="030F0702030302020204" pitchFamily="66" charset="0"/>
              </a:rPr>
              <a:t>B. </a:t>
            </a:r>
            <a:r>
              <a:rPr lang="es-VE" sz="1400" b="0">
                <a:latin typeface="Comic Sans MS" panose="030F0702030302020204" pitchFamily="66" charset="0"/>
              </a:rPr>
              <a:t>Pigmentos en polo canalicular hepatocitos</a:t>
            </a:r>
            <a:r>
              <a:rPr lang="es-VE" sz="1400">
                <a:latin typeface="Comic Sans MS" panose="030F0702030302020204" pitchFamily="66" charset="0"/>
              </a:rPr>
              <a:t>.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VE" sz="1400">
                <a:latin typeface="Comic Sans MS" panose="030F0702030302020204" pitchFamily="66" charset="0"/>
              </a:rPr>
              <a:t>C. </a:t>
            </a:r>
            <a:r>
              <a:rPr lang="es-VE" sz="1400" b="0">
                <a:latin typeface="Comic Sans MS" panose="030F0702030302020204" pitchFamily="66" charset="0"/>
              </a:rPr>
              <a:t>Ausencia proteína asociada a resistencia multidrogas MRP2</a:t>
            </a:r>
          </a:p>
        </p:txBody>
      </p:sp>
      <p:sp>
        <p:nvSpPr>
          <p:cNvPr id="38922" name="CuadroTexto 10"/>
          <p:cNvSpPr txBox="1">
            <a:spLocks noChangeArrowheads="1"/>
          </p:cNvSpPr>
          <p:nvPr/>
        </p:nvSpPr>
        <p:spPr bwMode="auto">
          <a:xfrm>
            <a:off x="1377950" y="1762125"/>
            <a:ext cx="352425" cy="3698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>
                <a:latin typeface="Comic Sans MS" panose="030F0702030302020204" pitchFamily="66" charset="0"/>
              </a:rPr>
              <a:t>A</a:t>
            </a:r>
          </a:p>
        </p:txBody>
      </p:sp>
      <p:sp>
        <p:nvSpPr>
          <p:cNvPr id="38923" name="CuadroTexto 11"/>
          <p:cNvSpPr txBox="1">
            <a:spLocks noChangeArrowheads="1"/>
          </p:cNvSpPr>
          <p:nvPr/>
        </p:nvSpPr>
        <p:spPr bwMode="auto">
          <a:xfrm>
            <a:off x="4697413" y="1827213"/>
            <a:ext cx="330200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>
                <a:latin typeface="Comic Sans MS" panose="030F0702030302020204" pitchFamily="66" charset="0"/>
              </a:rPr>
              <a:t>B</a:t>
            </a:r>
          </a:p>
        </p:txBody>
      </p:sp>
      <p:sp>
        <p:nvSpPr>
          <p:cNvPr id="38924" name="CuadroTexto 12"/>
          <p:cNvSpPr txBox="1">
            <a:spLocks noChangeArrowheads="1"/>
          </p:cNvSpPr>
          <p:nvPr/>
        </p:nvSpPr>
        <p:spPr bwMode="auto">
          <a:xfrm>
            <a:off x="6332538" y="1825625"/>
            <a:ext cx="327025" cy="3683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>
                <a:latin typeface="Comic Sans MS" panose="030F0702030302020204" pitchFamily="66" charset="0"/>
              </a:rPr>
              <a:t>C</a:t>
            </a:r>
          </a:p>
        </p:txBody>
      </p:sp>
      <p:sp>
        <p:nvSpPr>
          <p:cNvPr id="38925" name="CuadroTexto 13"/>
          <p:cNvSpPr txBox="1">
            <a:spLocks noChangeArrowheads="1"/>
          </p:cNvSpPr>
          <p:nvPr/>
        </p:nvSpPr>
        <p:spPr bwMode="auto">
          <a:xfrm>
            <a:off x="560388" y="4962525"/>
            <a:ext cx="80232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VE" sz="1600">
                <a:latin typeface="Comic Sans MS" panose="030F0702030302020204" pitchFamily="66" charset="0"/>
              </a:rPr>
              <a:t>Defecto autosómico recesivo causado por mutación en gen </a:t>
            </a:r>
            <a:r>
              <a:rPr lang="en-US" sz="1600">
                <a:latin typeface="Comic Sans MS" panose="030F0702030302020204" pitchFamily="66" charset="0"/>
              </a:rPr>
              <a:t>MRP2</a:t>
            </a:r>
            <a:r>
              <a:rPr lang="en-US" sz="1600" b="0" i="1">
                <a:latin typeface="Comic Sans MS" panose="030F0702030302020204" pitchFamily="66" charset="0"/>
              </a:rPr>
              <a:t> </a:t>
            </a:r>
            <a:r>
              <a:rPr lang="en-US" sz="1600" b="0">
                <a:latin typeface="Comic Sans MS" panose="030F0702030302020204" pitchFamily="66" charset="0"/>
              </a:rPr>
              <a:t>con deficiente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600" b="0">
                <a:latin typeface="Comic Sans MS" panose="030F0702030302020204" pitchFamily="66" charset="0"/>
              </a:rPr>
              <a:t>expresión canalicular de MRP2 y deterioro de la secreción de </a:t>
            </a:r>
            <a:r>
              <a:rPr lang="en-US" sz="1600">
                <a:latin typeface="Comic Sans MS" panose="030F0702030302020204" pitchFamily="66" charset="0"/>
              </a:rPr>
              <a:t>BC </a:t>
            </a:r>
            <a:r>
              <a:rPr lang="en-US" sz="1600" b="0">
                <a:latin typeface="Comic Sans MS" panose="030F0702030302020204" pitchFamily="66" charset="0"/>
              </a:rPr>
              <a:t>en el canalículo.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600" b="0">
                <a:latin typeface="Comic Sans MS" panose="030F0702030302020204" pitchFamily="66" charset="0"/>
              </a:rPr>
              <a:t>Ocasiona </a:t>
            </a:r>
            <a:r>
              <a:rPr lang="en-US" sz="1600">
                <a:latin typeface="Comic Sans MS" panose="030F0702030302020204" pitchFamily="66" charset="0"/>
              </a:rPr>
              <a:t>aumento de BC sérica</a:t>
            </a:r>
            <a:r>
              <a:rPr lang="en-US" sz="1600" b="0">
                <a:latin typeface="Comic Sans MS" panose="030F0702030302020204" pitchFamily="66" charset="0"/>
              </a:rPr>
              <a:t>  y el </a:t>
            </a:r>
            <a:r>
              <a:rPr lang="en-US" sz="1600">
                <a:latin typeface="Comic Sans MS" panose="030F0702030302020204" pitchFamily="66" charset="0"/>
              </a:rPr>
              <a:t>hígado negro</a:t>
            </a:r>
            <a:r>
              <a:rPr lang="en-US" sz="1600" b="0">
                <a:latin typeface="Comic Sans MS" panose="030F0702030302020204" pitchFamily="66" charset="0"/>
              </a:rPr>
              <a:t> sin secuelas asociadas. </a:t>
            </a:r>
            <a:endParaRPr lang="es-VE" sz="1600">
              <a:latin typeface="Comic Sans MS" panose="030F0702030302020204" pitchFamily="66" charset="0"/>
            </a:endParaRPr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4819650" y="8159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6378575" y="392113"/>
            <a:ext cx="2225675" cy="33972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3" name="Text Box 3"/>
          <p:cNvSpPr txBox="1">
            <a:spLocks noChangeArrowheads="1"/>
          </p:cNvSpPr>
          <p:nvPr/>
        </p:nvSpPr>
        <p:spPr bwMode="auto">
          <a:xfrm>
            <a:off x="7091363" y="836613"/>
            <a:ext cx="1584325" cy="646112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dirty="0"/>
              <a:t>2. Cálculos</a:t>
            </a:r>
          </a:p>
          <a:p>
            <a:pPr algn="ctr" eaLnBrk="1" hangingPunct="1">
              <a:defRPr/>
            </a:pPr>
            <a:r>
              <a:rPr lang="es-ES" dirty="0"/>
              <a:t>Biliares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6877050" y="1597025"/>
            <a:ext cx="20129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Lat.: </a:t>
            </a:r>
            <a:r>
              <a:rPr lang="es-ES" sz="1800" b="0" i="1">
                <a:latin typeface="Comic Sans MS" panose="030F0702030302020204" pitchFamily="66" charset="0"/>
              </a:rPr>
              <a:t>calculi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pequeñas piedras</a:t>
            </a:r>
          </a:p>
        </p:txBody>
      </p:sp>
      <p:pic>
        <p:nvPicPr>
          <p:cNvPr id="38916" name="Picture 6" descr="gallsto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49275"/>
            <a:ext cx="3962400" cy="31432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7" descr="gallstone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716338"/>
            <a:ext cx="1900238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1608" name="Text Box 8"/>
          <p:cNvSpPr txBox="1">
            <a:spLocks noChangeArrowheads="1"/>
          </p:cNvSpPr>
          <p:nvPr/>
        </p:nvSpPr>
        <p:spPr bwMode="auto">
          <a:xfrm>
            <a:off x="5507038" y="3040856"/>
            <a:ext cx="3168650" cy="2417762"/>
          </a:xfrm>
          <a:prstGeom prst="rect">
            <a:avLst/>
          </a:prstGeom>
          <a:solidFill>
            <a:srgbClr val="ECFFB7"/>
          </a:solidFill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smtClean="0">
                <a:latin typeface="Comic Sans MS" panose="030F0702030302020204" pitchFamily="66" charset="0"/>
              </a:rPr>
              <a:t>Concreciones en sistema biliar </a:t>
            </a:r>
            <a:r>
              <a:rPr lang="es-ES" sz="1600" smtClean="0">
                <a:latin typeface="Comic Sans MS" panose="030F0702030302020204" pitchFamily="66" charset="0"/>
              </a:rPr>
              <a:t>(vesícula)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1000" b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smtClean="0">
                <a:latin typeface="Comic Sans MS" panose="030F0702030302020204" pitchFamily="66" charset="0"/>
              </a:rPr>
              <a:t>Mujeres 20%</a:t>
            </a:r>
            <a:r>
              <a:rPr lang="es-ES" sz="1600" smtClean="0">
                <a:latin typeface="Comic Sans MS" panose="030F0702030302020204" pitchFamily="66" charset="0"/>
              </a:rPr>
              <a:t> (estrógenos)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smtClean="0">
                <a:latin typeface="Comic Sans MS" panose="030F0702030302020204" pitchFamily="66" charset="0"/>
              </a:rPr>
              <a:t>Hombre 5%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100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smtClean="0">
                <a:latin typeface="Comic Sans MS" panose="030F0702030302020204" pitchFamily="66" charset="0"/>
              </a:rPr>
              <a:t>Tipos:</a:t>
            </a:r>
            <a:r>
              <a:rPr lang="es-ES" sz="1600" smtClean="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smtClean="0">
                <a:latin typeface="Comic Sans MS" panose="030F0702030302020204" pitchFamily="66" charset="0"/>
              </a:rPr>
              <a:t>   </a:t>
            </a:r>
            <a:r>
              <a:rPr lang="es-ES" sz="1800" smtClean="0">
                <a:latin typeface="Comic Sans MS" panose="030F0702030302020204" pitchFamily="66" charset="0"/>
              </a:rPr>
              <a:t>Colesterol 90%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smtClean="0">
                <a:latin typeface="Comic Sans MS" panose="030F0702030302020204" pitchFamily="66" charset="0"/>
              </a:rPr>
              <a:t>   Pigmentos biliares 10%</a:t>
            </a:r>
          </a:p>
        </p:txBody>
      </p:sp>
      <p:sp>
        <p:nvSpPr>
          <p:cNvPr id="281610" name="Oval 10"/>
          <p:cNvSpPr>
            <a:spLocks noChangeArrowheads="1"/>
          </p:cNvSpPr>
          <p:nvPr/>
        </p:nvSpPr>
        <p:spPr bwMode="auto">
          <a:xfrm>
            <a:off x="1836738" y="1268413"/>
            <a:ext cx="1944687" cy="1906587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9944" name="Marcador de contenido 2"/>
          <p:cNvPicPr>
            <a:picLocks noGrp="1" noChangeAspect="1"/>
          </p:cNvPicPr>
          <p:nvPr>
            <p:ph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" t="11841" r="8989"/>
          <a:stretch/>
        </p:blipFill>
        <p:spPr>
          <a:xfrm>
            <a:off x="2571851" y="4058702"/>
            <a:ext cx="2808313" cy="1990126"/>
          </a:xfrm>
        </p:spPr>
      </p:pic>
      <p:sp>
        <p:nvSpPr>
          <p:cNvPr id="3994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2017 ULA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2387600" y="6143625"/>
            <a:ext cx="3216275" cy="254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VE" sz="1050" b="0" dirty="0"/>
              <a:t>http://emedicine.medscape.com/article/175667</a:t>
            </a:r>
          </a:p>
        </p:txBody>
      </p:sp>
      <p:sp>
        <p:nvSpPr>
          <p:cNvPr id="3994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6011863" y="852488"/>
            <a:ext cx="107950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6450013" y="404813"/>
            <a:ext cx="2225675" cy="33972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4" grpId="0"/>
      <p:bldP spid="28160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626" name="Picture 2" descr="img43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32" b="25972"/>
          <a:stretch/>
        </p:blipFill>
        <p:spPr>
          <a:xfrm>
            <a:off x="3348038" y="981075"/>
            <a:ext cx="3960812" cy="40321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2627" name="Text Box 3"/>
          <p:cNvSpPr txBox="1">
            <a:spLocks noChangeArrowheads="1"/>
          </p:cNvSpPr>
          <p:nvPr/>
        </p:nvSpPr>
        <p:spPr bwMode="auto">
          <a:xfrm>
            <a:off x="642938" y="1052513"/>
            <a:ext cx="1549400" cy="730250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CÁLCULOS</a:t>
            </a:r>
          </a:p>
          <a:p>
            <a:pPr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Colesterol</a:t>
            </a:r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611188" y="2060575"/>
            <a:ext cx="2160587" cy="1219200"/>
          </a:xfrm>
          <a:prstGeom prst="rect">
            <a:avLst/>
          </a:prstGeom>
          <a:solidFill>
            <a:srgbClr val="ECFFB7"/>
          </a:solidFill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La principal ruta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de eliminación 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colesterol es </a:t>
            </a:r>
            <a:r>
              <a:rPr lang="es-ES" sz="1800">
                <a:latin typeface="Comic Sans MS" panose="030F0702030302020204" pitchFamily="66" charset="0"/>
              </a:rPr>
              <a:t>BILIS</a:t>
            </a:r>
          </a:p>
        </p:txBody>
      </p:sp>
      <p:sp>
        <p:nvSpPr>
          <p:cNvPr id="282630" name="Text Box 6"/>
          <p:cNvSpPr txBox="1">
            <a:spLocks noChangeArrowheads="1"/>
          </p:cNvSpPr>
          <p:nvPr/>
        </p:nvSpPr>
        <p:spPr bwMode="auto">
          <a:xfrm>
            <a:off x="611188" y="3457575"/>
            <a:ext cx="2447925" cy="1493838"/>
          </a:xfrm>
          <a:prstGeom prst="rect">
            <a:avLst/>
          </a:prstGeom>
          <a:solidFill>
            <a:srgbClr val="ECFFB7"/>
          </a:solidFill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El </a:t>
            </a:r>
            <a:r>
              <a:rPr lang="es-ES" sz="1800">
                <a:latin typeface="Comic Sans MS" panose="030F0702030302020204" pitchFamily="66" charset="0"/>
              </a:rPr>
              <a:t>colesterol</a:t>
            </a:r>
            <a:r>
              <a:rPr lang="es-ES" sz="1800" b="0">
                <a:latin typeface="Comic Sans MS" panose="030F0702030302020204" pitchFamily="66" charset="0"/>
              </a:rPr>
              <a:t> está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disuelto en la bilis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0">
                <a:latin typeface="Comic Sans MS" panose="030F0702030302020204" pitchFamily="66" charset="0"/>
              </a:rPr>
              <a:t>por acción detergente de </a:t>
            </a:r>
            <a:r>
              <a:rPr lang="es-ES" sz="1800">
                <a:latin typeface="Comic Sans MS" panose="030F0702030302020204" pitchFamily="66" charset="0"/>
              </a:rPr>
              <a:t>SB</a:t>
            </a:r>
            <a:r>
              <a:rPr lang="es-ES" sz="1800" b="0">
                <a:latin typeface="Comic Sans MS" panose="030F0702030302020204" pitchFamily="66" charset="0"/>
              </a:rPr>
              <a:t> y </a:t>
            </a:r>
            <a:r>
              <a:rPr lang="es-ES" sz="1800">
                <a:latin typeface="Comic Sans MS" panose="030F0702030302020204" pitchFamily="66" charset="0"/>
              </a:rPr>
              <a:t>lecitina</a:t>
            </a:r>
            <a:r>
              <a:rPr lang="es-ES" sz="1800" b="0">
                <a:latin typeface="Comic Sans MS" panose="030F0702030302020204" pitchFamily="66" charset="0"/>
              </a:rPr>
              <a:t> (micelas)</a:t>
            </a:r>
          </a:p>
        </p:txBody>
      </p:sp>
      <p:sp>
        <p:nvSpPr>
          <p:cNvPr id="282631" name="Text Box 7"/>
          <p:cNvSpPr txBox="1">
            <a:spLocks noChangeArrowheads="1"/>
          </p:cNvSpPr>
          <p:nvPr/>
        </p:nvSpPr>
        <p:spPr bwMode="auto">
          <a:xfrm>
            <a:off x="2355850" y="1089025"/>
            <a:ext cx="78105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82633" name="Text Box 9"/>
          <p:cNvSpPr txBox="1">
            <a:spLocks noChangeArrowheads="1"/>
          </p:cNvSpPr>
          <p:nvPr/>
        </p:nvSpPr>
        <p:spPr bwMode="auto">
          <a:xfrm>
            <a:off x="3848098" y="5574407"/>
            <a:ext cx="2960687" cy="590550"/>
          </a:xfrm>
          <a:prstGeom prst="rect">
            <a:avLst/>
          </a:prstGeom>
          <a:solidFill>
            <a:srgbClr val="DBF599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SOLUCIÓN MICELAR DE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600">
                <a:latin typeface="Comic Sans MS" panose="030F0702030302020204" pitchFamily="66" charset="0"/>
              </a:rPr>
              <a:t>COLESTEROL EN LA BILIS</a:t>
            </a:r>
          </a:p>
        </p:txBody>
      </p:sp>
      <p:sp>
        <p:nvSpPr>
          <p:cNvPr id="282634" name="Text Box 10"/>
          <p:cNvSpPr txBox="1">
            <a:spLocks noChangeArrowheads="1"/>
          </p:cNvSpPr>
          <p:nvPr/>
        </p:nvSpPr>
        <p:spPr bwMode="auto">
          <a:xfrm>
            <a:off x="7235825" y="981075"/>
            <a:ext cx="1139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DISUELTO</a:t>
            </a:r>
          </a:p>
        </p:txBody>
      </p:sp>
      <p:sp>
        <p:nvSpPr>
          <p:cNvPr id="282635" name="Text Box 11"/>
          <p:cNvSpPr txBox="1">
            <a:spLocks noChangeArrowheads="1"/>
          </p:cNvSpPr>
          <p:nvPr/>
        </p:nvSpPr>
        <p:spPr bwMode="auto">
          <a:xfrm>
            <a:off x="7308850" y="1341438"/>
            <a:ext cx="11096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Precipita 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>
                <a:latin typeface="Comic Sans MS" panose="030F0702030302020204" pitchFamily="66" charset="0"/>
              </a:rPr>
              <a:t>cristaliza</a:t>
            </a:r>
          </a:p>
        </p:txBody>
      </p:sp>
      <p:sp>
        <p:nvSpPr>
          <p:cNvPr id="4199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6443663" y="1052513"/>
            <a:ext cx="215900" cy="20796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Elipse"/>
          <p:cNvSpPr/>
          <p:nvPr/>
        </p:nvSpPr>
        <p:spPr bwMode="auto">
          <a:xfrm>
            <a:off x="6443663" y="1349375"/>
            <a:ext cx="217487" cy="20796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4930775" y="3429000"/>
            <a:ext cx="217488" cy="20796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4859338" y="4373563"/>
            <a:ext cx="217487" cy="20796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590550" y="5140325"/>
            <a:ext cx="2021707" cy="1477328"/>
          </a:xfrm>
          <a:prstGeom prst="rect">
            <a:avLst/>
          </a:prstGeom>
          <a:solidFill>
            <a:srgbClr val="ECFFB7"/>
          </a:solidFill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sz="1800" dirty="0">
                <a:latin typeface="Comic Sans MS" panose="030F0702030302020204" pitchFamily="66" charset="0"/>
              </a:rPr>
              <a:t>Disuelto: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sz="2400" dirty="0" smtClean="0">
                <a:latin typeface="Comic Sans MS" panose="030F0702030302020204" pitchFamily="66" charset="0"/>
              </a:rPr>
              <a:t>&gt;</a:t>
            </a:r>
            <a:r>
              <a:rPr lang="es-VE" sz="1800" dirty="0" smtClean="0">
                <a:latin typeface="Comic Sans MS" panose="030F0702030302020204" pitchFamily="66" charset="0"/>
              </a:rPr>
              <a:t>60</a:t>
            </a:r>
            <a:r>
              <a:rPr lang="es-VE" sz="1800" dirty="0">
                <a:latin typeface="Comic Sans MS" panose="030F0702030302020204" pitchFamily="66" charset="0"/>
              </a:rPr>
              <a:t>% SB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sz="2400" dirty="0" smtClean="0">
                <a:latin typeface="Comic Sans MS" panose="030F0702030302020204" pitchFamily="66" charset="0"/>
              </a:rPr>
              <a:t>&lt;</a:t>
            </a:r>
            <a:r>
              <a:rPr lang="es-VE" sz="1800" dirty="0" smtClean="0">
                <a:latin typeface="Comic Sans MS" panose="030F0702030302020204" pitchFamily="66" charset="0"/>
              </a:rPr>
              <a:t>10</a:t>
            </a:r>
            <a:r>
              <a:rPr lang="es-VE" sz="1800" dirty="0">
                <a:latin typeface="Comic Sans MS" panose="030F0702030302020204" pitchFamily="66" charset="0"/>
              </a:rPr>
              <a:t>% colesterol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sz="2400" dirty="0" smtClean="0">
                <a:latin typeface="Comic Sans MS" panose="030F0702030302020204" pitchFamily="66" charset="0"/>
              </a:rPr>
              <a:t>&gt;</a:t>
            </a:r>
            <a:r>
              <a:rPr lang="es-VE" sz="1800" dirty="0" smtClean="0">
                <a:latin typeface="Comic Sans MS" panose="030F0702030302020204" pitchFamily="66" charset="0"/>
              </a:rPr>
              <a:t>30</a:t>
            </a:r>
            <a:r>
              <a:rPr lang="es-VE" sz="1800" dirty="0">
                <a:latin typeface="Comic Sans MS" panose="030F0702030302020204" pitchFamily="66" charset="0"/>
              </a:rPr>
              <a:t>% lecitina</a:t>
            </a: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6543962" y="310727"/>
            <a:ext cx="2225675" cy="33972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4336825" y="5017383"/>
            <a:ext cx="1983235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% Sales </a:t>
            </a:r>
            <a:r>
              <a:rPr lang="es-VE" dirty="0"/>
              <a:t>B</a:t>
            </a:r>
            <a:r>
              <a:rPr lang="es-VE" dirty="0" smtClean="0"/>
              <a:t>iliares</a:t>
            </a:r>
            <a:endParaRPr lang="es-VE" dirty="0"/>
          </a:p>
        </p:txBody>
      </p:sp>
      <p:sp>
        <p:nvSpPr>
          <p:cNvPr id="5" name="Rectángulo 4"/>
          <p:cNvSpPr/>
          <p:nvPr/>
        </p:nvSpPr>
        <p:spPr bwMode="auto">
          <a:xfrm rot="1732617">
            <a:off x="3739160" y="2118867"/>
            <a:ext cx="363021" cy="18891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Rectángulo 20"/>
          <p:cNvSpPr/>
          <p:nvPr/>
        </p:nvSpPr>
        <p:spPr bwMode="auto">
          <a:xfrm rot="19630687">
            <a:off x="6265495" y="1793904"/>
            <a:ext cx="375475" cy="18891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 rot="18031697">
            <a:off x="3271966" y="2688921"/>
            <a:ext cx="1686680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VE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Colesterol</a:t>
            </a:r>
            <a:endParaRPr lang="es-VE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CuadroTexto 18"/>
          <p:cNvSpPr txBox="1"/>
          <p:nvPr/>
        </p:nvSpPr>
        <p:spPr>
          <a:xfrm rot="3428187">
            <a:off x="5966705" y="2640261"/>
            <a:ext cx="13340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% Lecitina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8" grpId="0" animBg="1"/>
      <p:bldP spid="282630" grpId="0" animBg="1"/>
      <p:bldP spid="282633" grpId="0" animBg="1"/>
      <p:bldP spid="282634" grpId="0"/>
      <p:bldP spid="282635" grpId="0"/>
      <p:bldP spid="2" grpId="0" animBg="1"/>
      <p:bldP spid="13" grpId="0" animBg="1"/>
      <p:bldP spid="14" grpId="0" animBg="1"/>
      <p:bldP spid="15" grpId="0" animBg="1"/>
      <p:bldP spid="3" grpId="0" animBg="1"/>
      <p:bldP spid="20" grpId="0" animBg="1"/>
      <p:bldP spid="4" grpId="0" animBg="1"/>
      <p:bldP spid="1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Text Box 2"/>
          <p:cNvSpPr txBox="1">
            <a:spLocks noChangeArrowheads="1"/>
          </p:cNvSpPr>
          <p:nvPr/>
        </p:nvSpPr>
        <p:spPr bwMode="auto">
          <a:xfrm>
            <a:off x="6490312" y="931238"/>
            <a:ext cx="2037738" cy="338554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Cálculos Colesterol</a:t>
            </a:r>
            <a:endParaRPr lang="es-ES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1042988" y="1196975"/>
            <a:ext cx="432117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3653" name="Rectangle 5"/>
          <p:cNvSpPr>
            <a:spLocks noChangeArrowheads="1"/>
          </p:cNvSpPr>
          <p:nvPr/>
        </p:nvSpPr>
        <p:spPr bwMode="auto">
          <a:xfrm>
            <a:off x="1476375" y="2789238"/>
            <a:ext cx="2089150" cy="1279525"/>
          </a:xfrm>
          <a:prstGeom prst="rect">
            <a:avLst/>
          </a:prstGeom>
          <a:solidFill>
            <a:srgbClr val="E9FFAB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smtClean="0">
                <a:latin typeface="Comic Sans MS" panose="030F0702030302020204" pitchFamily="66" charset="0"/>
              </a:rPr>
              <a:t>Colesterol 10%</a:t>
            </a:r>
            <a:endParaRPr lang="es-ES" sz="800" b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800" b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smtClean="0">
                <a:latin typeface="Comic Sans MS" panose="030F0702030302020204" pitchFamily="66" charset="0"/>
              </a:rPr>
              <a:t>SB 60%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800" b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b="0" smtClean="0">
                <a:latin typeface="Comic Sans MS" panose="030F0702030302020204" pitchFamily="66" charset="0"/>
              </a:rPr>
              <a:t>Lecitina 30%</a:t>
            </a:r>
          </a:p>
        </p:txBody>
      </p:sp>
      <p:sp>
        <p:nvSpPr>
          <p:cNvPr id="283654" name="Text Box 6"/>
          <p:cNvSpPr txBox="1">
            <a:spLocks noChangeArrowheads="1"/>
          </p:cNvSpPr>
          <p:nvPr/>
        </p:nvSpPr>
        <p:spPr bwMode="auto">
          <a:xfrm>
            <a:off x="4564063" y="2611438"/>
            <a:ext cx="3313112" cy="2368550"/>
          </a:xfrm>
          <a:prstGeom prst="rect">
            <a:avLst/>
          </a:prstGeom>
          <a:solidFill>
            <a:srgbClr val="ECFFB7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smtClean="0">
                <a:solidFill>
                  <a:srgbClr val="C00000"/>
                </a:solidFill>
                <a:latin typeface="Comic Sans MS" panose="030F0702030302020204" pitchFamily="66" charset="0"/>
              </a:rPr>
              <a:t>*</a:t>
            </a:r>
            <a:r>
              <a:rPr lang="es-ES" sz="1800" b="0" smtClean="0">
                <a:latin typeface="Comic Sans MS" panose="030F0702030302020204" pitchFamily="66" charset="0"/>
              </a:rPr>
              <a:t> Aumenta Colesterol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smtClean="0">
                <a:latin typeface="Comic Sans MS" panose="030F0702030302020204" pitchFamily="66" charset="0"/>
              </a:rPr>
              <a:t>   Disminuyen SB y/o lecitina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1200" b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smtClean="0">
                <a:solidFill>
                  <a:srgbClr val="C00000"/>
                </a:solidFill>
                <a:latin typeface="Comic Sans MS" panose="030F0702030302020204" pitchFamily="66" charset="0"/>
              </a:rPr>
              <a:t>*</a:t>
            </a:r>
            <a:r>
              <a:rPr lang="es-ES" sz="1800" b="0" smtClean="0">
                <a:latin typeface="Comic Sans MS" panose="030F0702030302020204" pitchFamily="66" charset="0"/>
              </a:rPr>
              <a:t> Estasis vesicular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smtClean="0">
                <a:latin typeface="Comic Sans MS" panose="030F0702030302020204" pitchFamily="66" charset="0"/>
              </a:rPr>
              <a:t>   Infección-inflamación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smtClean="0">
                <a:latin typeface="Comic Sans MS" panose="030F0702030302020204" pitchFamily="66" charset="0"/>
              </a:rPr>
              <a:t>   bacterias pasan la 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smtClean="0">
                <a:latin typeface="Comic Sans MS" panose="030F0702030302020204" pitchFamily="66" charset="0"/>
              </a:rPr>
              <a:t>   BC a B No C insoluble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1000" b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b="0" smtClean="0">
                <a:solidFill>
                  <a:srgbClr val="C00000"/>
                </a:solidFill>
                <a:latin typeface="Comic Sans MS" panose="030F0702030302020204" pitchFamily="66" charset="0"/>
              </a:rPr>
              <a:t>*</a:t>
            </a:r>
            <a:r>
              <a:rPr lang="es-ES" sz="1800" b="0" smtClean="0">
                <a:latin typeface="Comic Sans MS" panose="030F0702030302020204" pitchFamily="66" charset="0"/>
              </a:rPr>
              <a:t> Embarazo, contraceptivos</a:t>
            </a:r>
          </a:p>
        </p:txBody>
      </p:sp>
      <p:sp>
        <p:nvSpPr>
          <p:cNvPr id="283655" name="Rectangle 7"/>
          <p:cNvSpPr>
            <a:spLocks noChangeArrowheads="1"/>
          </p:cNvSpPr>
          <p:nvPr/>
        </p:nvSpPr>
        <p:spPr bwMode="auto">
          <a:xfrm>
            <a:off x="4478338" y="2027238"/>
            <a:ext cx="3398837" cy="4572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0">
                <a:latin typeface="Comic Sans MS" panose="030F0702030302020204" pitchFamily="66" charset="0"/>
              </a:rPr>
              <a:t>Colesterol precipita si:</a:t>
            </a:r>
          </a:p>
        </p:txBody>
      </p:sp>
      <p:sp>
        <p:nvSpPr>
          <p:cNvPr id="283658" name="Text Box 10"/>
          <p:cNvSpPr txBox="1">
            <a:spLocks noChangeArrowheads="1"/>
          </p:cNvSpPr>
          <p:nvPr/>
        </p:nvSpPr>
        <p:spPr bwMode="auto">
          <a:xfrm>
            <a:off x="1208088" y="2133600"/>
            <a:ext cx="2625725" cy="584200"/>
          </a:xfrm>
          <a:prstGeom prst="rect">
            <a:avLst/>
          </a:prstGeom>
          <a:solidFill>
            <a:schemeClr val="accent5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SOLUCIÓN MICELAR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COLESTEROL EN BILIS</a:t>
            </a:r>
          </a:p>
        </p:txBody>
      </p:sp>
      <p:sp>
        <p:nvSpPr>
          <p:cNvPr id="4301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302375" y="511175"/>
            <a:ext cx="2225675" cy="33972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283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3" grpId="0" animBg="1"/>
      <p:bldP spid="283654" grpId="0" animBg="1"/>
      <p:bldP spid="283655" grpId="0" animBg="1"/>
      <p:bldP spid="28365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</a:t>
            </a:r>
            <a:r>
              <a:rPr lang="es-ES" sz="900">
                <a:solidFill>
                  <a:schemeClr val="bg2"/>
                </a:solidFill>
              </a:rPr>
              <a:t>DIGESTIVA </a:t>
            </a:r>
            <a:r>
              <a:rPr lang="es-ES" sz="90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0350"/>
            <a:ext cx="4578079" cy="383084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079" y="1520351"/>
            <a:ext cx="4565921" cy="3830848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 bwMode="auto">
          <a:xfrm>
            <a:off x="971600" y="3212852"/>
            <a:ext cx="936104" cy="86409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Elipse 6"/>
          <p:cNvSpPr/>
          <p:nvPr/>
        </p:nvSpPr>
        <p:spPr bwMode="auto">
          <a:xfrm>
            <a:off x="5724128" y="2348756"/>
            <a:ext cx="936104" cy="86409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126212" y="5549050"/>
            <a:ext cx="290373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b="0" i="1" dirty="0" smtClean="0">
                <a:latin typeface="OTNEJMScalaSansLFCap"/>
              </a:rPr>
              <a:t>Colelitiasis. </a:t>
            </a:r>
            <a:r>
              <a:rPr lang="es-VE" sz="1100" b="0" dirty="0" smtClean="0">
                <a:latin typeface="OTNEJMScalaSansLFCap"/>
              </a:rPr>
              <a:t>New </a:t>
            </a:r>
            <a:r>
              <a:rPr lang="es-VE" sz="1100" b="0" dirty="0" err="1" smtClean="0">
                <a:latin typeface="OTNEJMScalaSansLFCap"/>
              </a:rPr>
              <a:t>Engl</a:t>
            </a:r>
            <a:r>
              <a:rPr lang="es-VE" sz="1100" b="0" dirty="0" smtClean="0">
                <a:latin typeface="OTNEJMScalaSansLFCap"/>
              </a:rPr>
              <a:t> J </a:t>
            </a:r>
            <a:r>
              <a:rPr lang="es-VE" sz="1100" b="0" dirty="0" err="1" smtClean="0">
                <a:latin typeface="OTNEJMScalaSansLFCap"/>
              </a:rPr>
              <a:t>Med</a:t>
            </a:r>
            <a:r>
              <a:rPr lang="es-VE" sz="1100" b="0" dirty="0" smtClean="0">
                <a:latin typeface="OTNEJMScalaSansLFCap"/>
              </a:rPr>
              <a:t>  </a:t>
            </a:r>
            <a:r>
              <a:rPr lang="es-VE" sz="1100" b="0" dirty="0" smtClean="0">
                <a:latin typeface="OTNEJMScalaSansLFSmallCap"/>
              </a:rPr>
              <a:t>2017;</a:t>
            </a:r>
            <a:r>
              <a:rPr lang="es-VE" sz="1100" b="0" dirty="0" smtClean="0">
                <a:latin typeface="OTNEJMScalaSansOSF"/>
              </a:rPr>
              <a:t>377;</a:t>
            </a:r>
            <a:r>
              <a:rPr lang="es-VE" sz="1100" b="0" dirty="0" smtClean="0"/>
              <a:t>371</a:t>
            </a:r>
            <a:endParaRPr lang="es-VE" sz="1100" b="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80795" y="776771"/>
            <a:ext cx="1584325" cy="646112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dirty="0"/>
              <a:t>2. Cálculos</a:t>
            </a:r>
          </a:p>
          <a:p>
            <a:pPr algn="ctr" eaLnBrk="1" hangingPunct="1">
              <a:defRPr/>
            </a:pPr>
            <a:r>
              <a:rPr lang="es-ES" dirty="0"/>
              <a:t>Biliares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639445" y="344971"/>
            <a:ext cx="2225675" cy="33972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</p:spTree>
    <p:extLst>
      <p:ext uri="{BB962C8B-B14F-4D97-AF65-F5344CB8AC3E}">
        <p14:creationId xmlns:p14="http://schemas.microsoft.com/office/powerpoint/2010/main" val="7171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0"/>
          <p:cNvSpPr txBox="1">
            <a:spLocks noChangeArrowheads="1"/>
          </p:cNvSpPr>
          <p:nvPr/>
        </p:nvSpPr>
        <p:spPr bwMode="auto">
          <a:xfrm>
            <a:off x="1652588" y="2430463"/>
            <a:ext cx="5981700" cy="2678112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sz="80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sz="4000">
                <a:latin typeface="Comic Sans MS" panose="030F0702030302020204" pitchFamily="66" charset="0"/>
              </a:rPr>
              <a:t>MUY IMPORTANTE</a:t>
            </a:r>
            <a:r>
              <a:rPr lang="es-ES_tradnl" sz="4000" b="0">
                <a:latin typeface="Comic Sans MS" panose="030F0702030302020204" pitchFamily="66" charset="0"/>
              </a:rPr>
              <a:t>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sz="1600" b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b="0">
                <a:latin typeface="Comic Sans MS" panose="030F0702030302020204" pitchFamily="66" charset="0"/>
              </a:rPr>
              <a:t>Este material NO sustituye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b="0">
                <a:latin typeface="Comic Sans MS" panose="030F0702030302020204" pitchFamily="66" charset="0"/>
              </a:rPr>
              <a:t>el uso de los libros para el estudio de la fisiología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sz="800" b="0">
              <a:latin typeface="Comic Sans MS" panose="030F0702030302020204" pitchFamily="66" charset="0"/>
            </a:endParaRP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http://img.medscapestatic.com/pi/meds/ckb/45/35445.jpg"/>
          <p:cNvPicPr>
            <a:picLocks noChangeAspect="1" noChangeArrowheads="1"/>
          </p:cNvPicPr>
          <p:nvPr/>
        </p:nvPicPr>
        <p:blipFill rotWithShape="1">
          <a:blip r:embed="rId2"/>
          <a:srcRect t="8680" r="26658"/>
          <a:stretch/>
        </p:blipFill>
        <p:spPr bwMode="auto">
          <a:xfrm>
            <a:off x="2376488" y="1082675"/>
            <a:ext cx="4679950" cy="43703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ángulo 3"/>
          <p:cNvSpPr>
            <a:spLocks noChangeArrowheads="1"/>
          </p:cNvSpPr>
          <p:nvPr/>
        </p:nvSpPr>
        <p:spPr bwMode="auto">
          <a:xfrm>
            <a:off x="1042988" y="5413375"/>
            <a:ext cx="7058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600" b="0" dirty="0" err="1">
                <a:latin typeface="Comic Sans MS" panose="030F0702030302020204" pitchFamily="66" charset="0"/>
              </a:rPr>
              <a:t>Colangiopancreatografía</a:t>
            </a:r>
            <a:r>
              <a:rPr lang="en-US" sz="1600" b="0" dirty="0">
                <a:latin typeface="Comic Sans MS" panose="030F0702030302020204" pitchFamily="66" charset="0"/>
              </a:rPr>
              <a:t> </a:t>
            </a:r>
            <a:r>
              <a:rPr lang="en-US" sz="1600" b="0" dirty="0" err="1">
                <a:latin typeface="Comic Sans MS" panose="030F0702030302020204" pitchFamily="66" charset="0"/>
              </a:rPr>
              <a:t>por</a:t>
            </a:r>
            <a:r>
              <a:rPr lang="en-US" sz="1600" b="0" dirty="0">
                <a:latin typeface="Comic Sans MS" panose="030F0702030302020204" pitchFamily="66" charset="0"/>
              </a:rPr>
              <a:t> </a:t>
            </a:r>
            <a:r>
              <a:rPr lang="en-US" sz="1600" b="0" dirty="0" err="1">
                <a:latin typeface="Comic Sans MS" panose="030F0702030302020204" pitchFamily="66" charset="0"/>
              </a:rPr>
              <a:t>resonancia</a:t>
            </a:r>
            <a:r>
              <a:rPr lang="en-US" sz="1600" b="0" dirty="0">
                <a:latin typeface="Comic Sans MS" panose="030F0702030302020204" pitchFamily="66" charset="0"/>
              </a:rPr>
              <a:t> </a:t>
            </a:r>
            <a:r>
              <a:rPr lang="en-US" sz="1600" b="0" dirty="0" err="1">
                <a:latin typeface="Comic Sans MS" panose="030F0702030302020204" pitchFamily="66" charset="0"/>
              </a:rPr>
              <a:t>magnética</a:t>
            </a:r>
            <a:r>
              <a:rPr lang="en-US" sz="1600" b="0" dirty="0">
                <a:latin typeface="Comic Sans MS" panose="030F0702030302020204" pitchFamily="66" charset="0"/>
              </a:rPr>
              <a:t> (MRCP) </a:t>
            </a:r>
            <a:r>
              <a:rPr lang="en-US" sz="1600" b="0" dirty="0" err="1">
                <a:latin typeface="Comic Sans MS" panose="030F0702030302020204" pitchFamily="66" charset="0"/>
              </a:rPr>
              <a:t>muestra</a:t>
            </a:r>
            <a:r>
              <a:rPr lang="en-US" sz="1600" b="0" dirty="0">
                <a:latin typeface="Comic Sans MS" panose="030F0702030302020204" pitchFamily="66" charset="0"/>
              </a:rPr>
              <a:t> 5 </a:t>
            </a:r>
            <a:r>
              <a:rPr lang="en-US" sz="1600" b="0" dirty="0" err="1">
                <a:latin typeface="Comic Sans MS" panose="030F0702030302020204" pitchFamily="66" charset="0"/>
              </a:rPr>
              <a:t>cálculos</a:t>
            </a:r>
            <a:r>
              <a:rPr lang="en-US" sz="1600" b="0" dirty="0">
                <a:latin typeface="Comic Sans MS" panose="030F0702030302020204" pitchFamily="66" charset="0"/>
              </a:rPr>
              <a:t>. La  </a:t>
            </a:r>
            <a:r>
              <a:rPr lang="en-US" sz="1600" b="0" dirty="0" err="1">
                <a:latin typeface="Comic Sans MS" panose="030F0702030302020204" pitchFamily="66" charset="0"/>
              </a:rPr>
              <a:t>bilis</a:t>
            </a:r>
            <a:r>
              <a:rPr lang="en-US" sz="1600" b="0" dirty="0">
                <a:latin typeface="Comic Sans MS" panose="030F0702030302020204" pitchFamily="66" charset="0"/>
              </a:rPr>
              <a:t> en el </a:t>
            </a:r>
            <a:r>
              <a:rPr lang="en-US" sz="1600" b="0" dirty="0" err="1">
                <a:latin typeface="Comic Sans MS" panose="030F0702030302020204" pitchFamily="66" charset="0"/>
              </a:rPr>
              <a:t>conducto</a:t>
            </a:r>
            <a:r>
              <a:rPr lang="en-US" sz="1600" b="0" dirty="0">
                <a:latin typeface="Comic Sans MS" panose="030F0702030302020204" pitchFamily="66" charset="0"/>
              </a:rPr>
              <a:t> </a:t>
            </a:r>
            <a:r>
              <a:rPr lang="en-US" sz="1600" b="0" dirty="0" err="1">
                <a:latin typeface="Comic Sans MS" panose="030F0702030302020204" pitchFamily="66" charset="0"/>
              </a:rPr>
              <a:t>aparece</a:t>
            </a:r>
            <a:r>
              <a:rPr lang="en-US" sz="1600" b="0" dirty="0">
                <a:latin typeface="Comic Sans MS" panose="030F0702030302020204" pitchFamily="66" charset="0"/>
              </a:rPr>
              <a:t> </a:t>
            </a:r>
            <a:r>
              <a:rPr lang="en-US" sz="1600" b="0" dirty="0" err="1">
                <a:latin typeface="Comic Sans MS" panose="030F0702030302020204" pitchFamily="66" charset="0"/>
              </a:rPr>
              <a:t>blanca</a:t>
            </a:r>
            <a:r>
              <a:rPr lang="en-US" sz="1600" b="0" dirty="0">
                <a:latin typeface="Comic Sans MS" panose="030F0702030302020204" pitchFamily="66" charset="0"/>
              </a:rPr>
              <a:t> y </a:t>
            </a:r>
            <a:r>
              <a:rPr lang="en-US" sz="1600" b="0" dirty="0" err="1">
                <a:latin typeface="Comic Sans MS" panose="030F0702030302020204" pitchFamily="66" charset="0"/>
              </a:rPr>
              <a:t>las</a:t>
            </a:r>
            <a:r>
              <a:rPr lang="en-US" sz="1600" b="0" dirty="0">
                <a:latin typeface="Comic Sans MS" panose="030F0702030302020204" pitchFamily="66" charset="0"/>
              </a:rPr>
              <a:t> </a:t>
            </a:r>
            <a:r>
              <a:rPr lang="en-US" sz="1600" b="0" dirty="0" err="1">
                <a:latin typeface="Comic Sans MS" panose="030F0702030302020204" pitchFamily="66" charset="0"/>
              </a:rPr>
              <a:t>piedras</a:t>
            </a:r>
            <a:r>
              <a:rPr lang="en-US" sz="1600" b="0" dirty="0">
                <a:latin typeface="Comic Sans MS" panose="030F0702030302020204" pitchFamily="66" charset="0"/>
              </a:rPr>
              <a:t> </a:t>
            </a:r>
            <a:r>
              <a:rPr lang="en-US" sz="1600" b="0" dirty="0" err="1">
                <a:latin typeface="Comic Sans MS" panose="030F0702030302020204" pitchFamily="66" charset="0"/>
              </a:rPr>
              <a:t>como</a:t>
            </a:r>
            <a:r>
              <a:rPr lang="en-US" sz="1600" b="0" dirty="0">
                <a:latin typeface="Comic Sans MS" panose="030F0702030302020204" pitchFamily="66" charset="0"/>
              </a:rPr>
              <a:t> </a:t>
            </a:r>
            <a:r>
              <a:rPr lang="en-US" sz="1600" b="0" dirty="0" err="1">
                <a:latin typeface="Comic Sans MS" panose="030F0702030302020204" pitchFamily="66" charset="0"/>
              </a:rPr>
              <a:t>defectos</a:t>
            </a:r>
            <a:r>
              <a:rPr lang="en-US" sz="1600" b="0" dirty="0">
                <a:latin typeface="Comic Sans MS" panose="030F0702030302020204" pitchFamily="66" charset="0"/>
              </a:rPr>
              <a:t> de </a:t>
            </a:r>
            <a:r>
              <a:rPr lang="en-US" sz="1600" b="0" dirty="0" err="1">
                <a:latin typeface="Comic Sans MS" panose="030F0702030302020204" pitchFamily="66" charset="0"/>
              </a:rPr>
              <a:t>llenado</a:t>
            </a:r>
            <a:r>
              <a:rPr lang="en-US" sz="1600" b="0" dirty="0">
                <a:latin typeface="Comic Sans MS" panose="030F0702030302020204" pitchFamily="66" charset="0"/>
              </a:rPr>
              <a:t>. </a:t>
            </a:r>
            <a:endParaRPr lang="es-VE" sz="1600" b="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142331" y="6203523"/>
            <a:ext cx="5184775" cy="254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b="0" i="1" dirty="0" err="1"/>
              <a:t>Cholelithiasis</a:t>
            </a:r>
            <a:r>
              <a:rPr lang="en-US" sz="1050" b="0" i="1" dirty="0"/>
              <a:t>. </a:t>
            </a:r>
            <a:r>
              <a:rPr lang="es-VE" sz="1050" b="0" i="1" dirty="0"/>
              <a:t> </a:t>
            </a:r>
            <a:r>
              <a:rPr lang="es-VE" sz="1050" b="0" dirty="0">
                <a:hlinkClick r:id="rId3"/>
              </a:rPr>
              <a:t>http://emedicine.medscape.com/article/175667</a:t>
            </a:r>
            <a:r>
              <a:rPr lang="es-VE" sz="1050" b="0" dirty="0"/>
              <a:t> Enero 20, </a:t>
            </a:r>
            <a:r>
              <a:rPr lang="es-VE" sz="1050" dirty="0"/>
              <a:t>2015</a:t>
            </a:r>
          </a:p>
        </p:txBody>
      </p:sp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6729413" y="6670675"/>
            <a:ext cx="240642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800" dirty="0">
                <a:solidFill>
                  <a:schemeClr val="bg2"/>
                </a:solidFill>
              </a:rPr>
              <a:t>X. PÁEZ   FISIOLOGÍA DIGESTIVA </a:t>
            </a:r>
            <a:r>
              <a:rPr lang="es-ES" sz="800" dirty="0" smtClean="0">
                <a:solidFill>
                  <a:schemeClr val="bg2"/>
                </a:solidFill>
              </a:rPr>
              <a:t>2018 </a:t>
            </a:r>
            <a:r>
              <a:rPr lang="es-ES" sz="8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827338" y="317500"/>
            <a:ext cx="3814762" cy="677863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Coledocolitiasis</a:t>
            </a:r>
            <a:r>
              <a:rPr lang="es-VE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ctr">
              <a:defRPr/>
            </a:pPr>
            <a:r>
              <a:rPr lang="es-VE" b="0" dirty="0"/>
              <a:t>Cálculos en conducto biliar común </a:t>
            </a:r>
          </a:p>
        </p:txBody>
      </p:sp>
      <p:sp>
        <p:nvSpPr>
          <p:cNvPr id="40967" name="CuadroTexto 5"/>
          <p:cNvSpPr txBox="1">
            <a:spLocks noChangeArrowheads="1"/>
          </p:cNvSpPr>
          <p:nvPr/>
        </p:nvSpPr>
        <p:spPr bwMode="auto">
          <a:xfrm>
            <a:off x="5676900" y="3789363"/>
            <a:ext cx="1052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sz="1800">
                <a:solidFill>
                  <a:schemeClr val="bg1"/>
                </a:solidFill>
                <a:latin typeface="Comic Sans MS" panose="030F0702030302020204" pitchFamily="66" charset="0"/>
              </a:rPr>
              <a:t>Cálculos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7" y="980728"/>
            <a:ext cx="5156241" cy="26274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709143"/>
            <a:ext cx="3104152" cy="24779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l="16078" r="21904"/>
          <a:stretch/>
        </p:blipFill>
        <p:spPr>
          <a:xfrm>
            <a:off x="3895593" y="3709143"/>
            <a:ext cx="1944216" cy="25025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450013" y="795444"/>
            <a:ext cx="2225676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Cálculos Biliares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450013" y="404813"/>
            <a:ext cx="2225675" cy="33972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912898" y="1292199"/>
            <a:ext cx="2305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0" dirty="0" smtClean="0"/>
              <a:t>Náusea, vómito, </a:t>
            </a:r>
          </a:p>
          <a:p>
            <a:r>
              <a:rPr lang="es-VE" sz="1600" b="0" dirty="0" smtClean="0"/>
              <a:t>Dolor hipocondrio der.</a:t>
            </a:r>
            <a:endParaRPr lang="es-VE" sz="1600" b="0" dirty="0"/>
          </a:p>
        </p:txBody>
      </p:sp>
      <p:cxnSp>
        <p:nvCxnSpPr>
          <p:cNvPr id="11" name="Conector recto de flecha 10"/>
          <p:cNvCxnSpPr/>
          <p:nvPr/>
        </p:nvCxnSpPr>
        <p:spPr bwMode="auto">
          <a:xfrm flipV="1">
            <a:off x="1873564" y="1772816"/>
            <a:ext cx="432048" cy="2160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Conector recto de flecha 12"/>
          <p:cNvCxnSpPr/>
          <p:nvPr/>
        </p:nvCxnSpPr>
        <p:spPr bwMode="auto">
          <a:xfrm flipH="1" flipV="1">
            <a:off x="4338318" y="2753244"/>
            <a:ext cx="288032" cy="14401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ector recto de flecha 14"/>
          <p:cNvCxnSpPr/>
          <p:nvPr/>
        </p:nvCxnSpPr>
        <p:spPr bwMode="auto">
          <a:xfrm flipV="1">
            <a:off x="1691929" y="2376564"/>
            <a:ext cx="576064" cy="5206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CuadroTexto 15"/>
          <p:cNvSpPr txBox="1"/>
          <p:nvPr/>
        </p:nvSpPr>
        <p:spPr>
          <a:xfrm>
            <a:off x="5950313" y="1855081"/>
            <a:ext cx="27767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TAC: </a:t>
            </a:r>
            <a:r>
              <a:rPr lang="es-VE" sz="1600" b="0" dirty="0" err="1" smtClean="0"/>
              <a:t>pneumobilia</a:t>
            </a:r>
            <a:r>
              <a:rPr lang="es-VE" sz="1600" b="0" dirty="0" smtClean="0"/>
              <a:t>, cálculo </a:t>
            </a:r>
          </a:p>
          <a:p>
            <a:r>
              <a:rPr lang="es-VE" sz="1600" b="0" dirty="0" smtClean="0"/>
              <a:t>obstruye píloro, distensión </a:t>
            </a:r>
          </a:p>
          <a:p>
            <a:r>
              <a:rPr lang="es-VE" sz="1600" b="0" dirty="0" smtClean="0"/>
              <a:t>estómago</a:t>
            </a:r>
            <a:endParaRPr lang="es-VE" sz="1600" b="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5951503" y="2636912"/>
            <a:ext cx="21586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0" dirty="0" err="1" smtClean="0"/>
              <a:t>Ileo</a:t>
            </a:r>
            <a:r>
              <a:rPr lang="es-VE" sz="1600" b="0" dirty="0" smtClean="0"/>
              <a:t> por </a:t>
            </a:r>
            <a:r>
              <a:rPr lang="es-VE" sz="1600" b="0" dirty="0" err="1" smtClean="0"/>
              <a:t>impactación</a:t>
            </a:r>
            <a:r>
              <a:rPr lang="es-VE" sz="1600" b="0" dirty="0" smtClean="0"/>
              <a:t> de cálculo a la salida estómago o duodeno proximal luego de pasar por fístula </a:t>
            </a:r>
            <a:r>
              <a:rPr lang="es-VE" sz="1600" b="0" dirty="0" err="1" smtClean="0"/>
              <a:t>colecisto</a:t>
            </a:r>
            <a:r>
              <a:rPr lang="es-VE" sz="1600" b="0" dirty="0" smtClean="0"/>
              <a:t>-duodenal.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683568" y="495915"/>
            <a:ext cx="2789546" cy="400110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0" dirty="0" smtClean="0"/>
              <a:t>Cálculo biliar ectópico</a:t>
            </a:r>
            <a:endParaRPr lang="es-VE" sz="2000" b="0" dirty="0"/>
          </a:p>
        </p:txBody>
      </p:sp>
      <p:sp>
        <p:nvSpPr>
          <p:cNvPr id="19" name="Rectángulo 18"/>
          <p:cNvSpPr/>
          <p:nvPr/>
        </p:nvSpPr>
        <p:spPr>
          <a:xfrm>
            <a:off x="2067007" y="6294588"/>
            <a:ext cx="302970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800" b="0" i="1" dirty="0" err="1" smtClean="0">
                <a:latin typeface="OTNEJMScalaSansLFCap"/>
              </a:rPr>
              <a:t>Bouveret</a:t>
            </a:r>
            <a:r>
              <a:rPr lang="es-VE" sz="800" b="0" i="1" dirty="0" smtClean="0">
                <a:latin typeface="OTNEJMScalaSansLFCap"/>
              </a:rPr>
              <a:t> síndrome. </a:t>
            </a:r>
            <a:r>
              <a:rPr lang="es-VE" sz="800" b="0" dirty="0" smtClean="0">
                <a:latin typeface="OTNEJMScalaSansLFCap"/>
              </a:rPr>
              <a:t>New </a:t>
            </a:r>
            <a:r>
              <a:rPr lang="es-VE" sz="800" b="0" dirty="0" err="1">
                <a:latin typeface="OTNEJMScalaSansLFCap"/>
              </a:rPr>
              <a:t>E</a:t>
            </a:r>
            <a:r>
              <a:rPr lang="es-VE" sz="800" b="0" dirty="0" err="1" smtClean="0">
                <a:latin typeface="OTNEJMScalaSansLFCap"/>
              </a:rPr>
              <a:t>ngl</a:t>
            </a:r>
            <a:r>
              <a:rPr lang="es-VE" sz="800" b="0" dirty="0" smtClean="0">
                <a:latin typeface="OTNEJMScalaSansLFCap"/>
              </a:rPr>
              <a:t> J </a:t>
            </a:r>
            <a:r>
              <a:rPr lang="es-VE" sz="800" b="0" dirty="0" err="1" smtClean="0">
                <a:latin typeface="OTNEJMScalaSansLFCap"/>
              </a:rPr>
              <a:t>Med</a:t>
            </a:r>
            <a:r>
              <a:rPr lang="es-VE" sz="800" b="0" dirty="0" smtClean="0">
                <a:latin typeface="OTNEJMScalaSansLFCap"/>
              </a:rPr>
              <a:t> 2018; </a:t>
            </a:r>
            <a:r>
              <a:rPr lang="es-VE" sz="800" b="0" dirty="0" smtClean="0">
                <a:latin typeface="OTNEJMScalaSansOSF"/>
              </a:rPr>
              <a:t>378 </a:t>
            </a:r>
            <a:r>
              <a:rPr lang="es-VE" sz="800" b="0" dirty="0" smtClean="0">
                <a:latin typeface="OTNEJMScalaSansLFCap"/>
              </a:rPr>
              <a:t>:1335</a:t>
            </a:r>
            <a:endParaRPr lang="es-VE" dirty="0"/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737572" y="6613059"/>
            <a:ext cx="240642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800" dirty="0">
                <a:solidFill>
                  <a:schemeClr val="bg2"/>
                </a:solidFill>
              </a:rPr>
              <a:t>X. PÁEZ   FISIOLOGÍA DIGESTIVA </a:t>
            </a:r>
            <a:r>
              <a:rPr lang="es-ES" sz="800" dirty="0" smtClean="0">
                <a:solidFill>
                  <a:schemeClr val="bg2"/>
                </a:solidFill>
              </a:rPr>
              <a:t>2018 </a:t>
            </a:r>
            <a:r>
              <a:rPr lang="es-ES" sz="800" dirty="0">
                <a:solidFill>
                  <a:schemeClr val="bg2"/>
                </a:solidFill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69146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3205163" y="1585913"/>
            <a:ext cx="2733675" cy="708025"/>
          </a:xfrm>
          <a:prstGeom prst="rect">
            <a:avLst/>
          </a:prstGeom>
          <a:solidFill>
            <a:srgbClr val="D0EBB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sz="2000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CÁLCULOS</a:t>
            </a:r>
          </a:p>
          <a:p>
            <a:pPr algn="ctr" eaLnBrk="1" hangingPunct="1">
              <a:defRPr/>
            </a:pPr>
            <a:r>
              <a:rPr lang="es-ES" sz="2000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Pigmentos biliares</a:t>
            </a:r>
          </a:p>
        </p:txBody>
      </p:sp>
      <p:sp>
        <p:nvSpPr>
          <p:cNvPr id="284676" name="Text Box 4"/>
          <p:cNvSpPr txBox="1">
            <a:spLocks noChangeArrowheads="1"/>
          </p:cNvSpPr>
          <p:nvPr/>
        </p:nvSpPr>
        <p:spPr bwMode="auto">
          <a:xfrm>
            <a:off x="2816225" y="2492375"/>
            <a:ext cx="3536950" cy="2154238"/>
          </a:xfrm>
          <a:prstGeom prst="rect">
            <a:avLst/>
          </a:prstGeom>
          <a:noFill/>
          <a:ln w="38100">
            <a:solidFill>
              <a:srgbClr val="D6AD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endParaRPr lang="es-ES" sz="800" dirty="0"/>
          </a:p>
          <a:p>
            <a:pPr eaLnBrk="1" hangingPunct="1">
              <a:defRPr/>
            </a:pPr>
            <a:r>
              <a:rPr lang="es-ES" dirty="0">
                <a:solidFill>
                  <a:srgbClr val="C00000"/>
                </a:solidFill>
              </a:rPr>
              <a:t>*</a:t>
            </a:r>
            <a:r>
              <a:rPr lang="es-ES" dirty="0"/>
              <a:t> Hemólisis crónicas</a:t>
            </a:r>
          </a:p>
          <a:p>
            <a:pPr eaLnBrk="1" hangingPunct="1">
              <a:defRPr/>
            </a:pPr>
            <a:endParaRPr lang="es-ES" dirty="0"/>
          </a:p>
          <a:p>
            <a:pPr eaLnBrk="1" hangingPunct="1">
              <a:defRPr/>
            </a:pPr>
            <a:r>
              <a:rPr lang="es-ES" dirty="0">
                <a:solidFill>
                  <a:srgbClr val="C00000"/>
                </a:solidFill>
              </a:rPr>
              <a:t>*</a:t>
            </a:r>
            <a:r>
              <a:rPr lang="es-ES" dirty="0"/>
              <a:t> Infecciones bacterianas </a:t>
            </a:r>
          </a:p>
          <a:p>
            <a:pPr eaLnBrk="1" hangingPunct="1">
              <a:defRPr/>
            </a:pPr>
            <a:r>
              <a:rPr lang="es-ES" dirty="0"/>
              <a:t>   </a:t>
            </a:r>
            <a:r>
              <a:rPr lang="es-ES" b="0" dirty="0" err="1"/>
              <a:t>glucuronidasa</a:t>
            </a:r>
            <a:r>
              <a:rPr lang="es-ES" b="0" dirty="0"/>
              <a:t> bacteriana  </a:t>
            </a:r>
          </a:p>
          <a:p>
            <a:pPr eaLnBrk="1" hangingPunct="1">
              <a:defRPr/>
            </a:pPr>
            <a:r>
              <a:rPr lang="es-ES" b="0" dirty="0"/>
              <a:t>    </a:t>
            </a:r>
            <a:r>
              <a:rPr lang="es-ES" b="0" dirty="0" err="1"/>
              <a:t>desconjuga</a:t>
            </a:r>
            <a:r>
              <a:rPr lang="es-ES" b="0" dirty="0"/>
              <a:t> la bilirrubina y la </a:t>
            </a:r>
          </a:p>
          <a:p>
            <a:pPr eaLnBrk="1" hangingPunct="1">
              <a:defRPr/>
            </a:pPr>
            <a:r>
              <a:rPr lang="es-ES" b="0" dirty="0"/>
              <a:t>    hace  precipitar como sales  </a:t>
            </a:r>
          </a:p>
          <a:p>
            <a:pPr eaLnBrk="1" hangingPunct="1">
              <a:defRPr/>
            </a:pPr>
            <a:r>
              <a:rPr lang="es-ES" b="0" dirty="0"/>
              <a:t>    de 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calcio</a:t>
            </a:r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5980113" y="1741488"/>
            <a:ext cx="703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>
                <a:latin typeface="Comic Sans MS" panose="030F0702030302020204" pitchFamily="66" charset="0"/>
              </a:rPr>
              <a:t>10%</a:t>
            </a:r>
          </a:p>
        </p:txBody>
      </p:sp>
      <p:sp>
        <p:nvSpPr>
          <p:cNvPr id="4403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302375" y="511175"/>
            <a:ext cx="2225675" cy="33972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V. ALTERACIONES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443663" y="908050"/>
            <a:ext cx="2084387" cy="339725"/>
          </a:xfrm>
          <a:prstGeom prst="rect">
            <a:avLst/>
          </a:prstGeom>
          <a:solidFill>
            <a:srgbClr val="FFC0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1600" dirty="0"/>
              <a:t>2. Cálculos Biliares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3 Rectángulo"/>
          <p:cNvSpPr>
            <a:spLocks noChangeArrowheads="1"/>
          </p:cNvSpPr>
          <p:nvPr/>
        </p:nvSpPr>
        <p:spPr bwMode="auto">
          <a:xfrm>
            <a:off x="3054350" y="6262688"/>
            <a:ext cx="52832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sz="1100" b="0"/>
              <a:t>http://blogs.nejm.org/now/index.php/ercp-for-gallstone-pancreatitis/2014/01/10/</a:t>
            </a:r>
          </a:p>
        </p:txBody>
      </p:sp>
      <p:pic>
        <p:nvPicPr>
          <p:cNvPr id="45059" name="Picture 2" descr="D:\Mis Documentos\EN PROCESO 2013\DIGESTIVO 2013\SESIONES CURSO 2013\6 PANCREAS\P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839788"/>
            <a:ext cx="7388225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647700" y="309563"/>
            <a:ext cx="799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800">
                <a:latin typeface="Comic Sans MS" panose="030F0702030302020204" pitchFamily="66" charset="0"/>
              </a:rPr>
              <a:t>ERCP para tratar cálculo enclavado en desembocadura del colédoco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2195513" y="4581525"/>
            <a:ext cx="1008062" cy="64770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439738" y="6418263"/>
            <a:ext cx="5664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600">
                <a:latin typeface="Comic Sans MS" panose="030F0702030302020204" pitchFamily="66" charset="0"/>
              </a:rPr>
              <a:t>ERCP: endoscopic retrograde cholangiopancreatography</a:t>
            </a:r>
          </a:p>
        </p:txBody>
      </p:sp>
      <p:sp>
        <p:nvSpPr>
          <p:cNvPr id="6" name="5 Rectángulo"/>
          <p:cNvSpPr/>
          <p:nvPr/>
        </p:nvSpPr>
        <p:spPr bwMode="auto">
          <a:xfrm>
            <a:off x="1042988" y="4797425"/>
            <a:ext cx="1081087" cy="2873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64" name="6 CuadroTexto"/>
          <p:cNvSpPr txBox="1">
            <a:spLocks noChangeArrowheads="1"/>
          </p:cNvSpPr>
          <p:nvPr/>
        </p:nvSpPr>
        <p:spPr bwMode="auto">
          <a:xfrm>
            <a:off x="1187450" y="4799013"/>
            <a:ext cx="954088" cy="646112"/>
          </a:xfrm>
          <a:prstGeom prst="rect">
            <a:avLst/>
          </a:prstGeom>
          <a:solidFill>
            <a:srgbClr val="D9968F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200" b="0">
                <a:latin typeface="Comic Sans MS" panose="030F0702030302020204" pitchFamily="66" charset="0"/>
              </a:rPr>
              <a:t>Cálculo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200" b="0">
                <a:latin typeface="Comic Sans MS" panose="030F0702030302020204" pitchFamily="66" charset="0"/>
              </a:rPr>
              <a:t>impactado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200" b="0">
                <a:latin typeface="Comic Sans MS" panose="030F0702030302020204" pitchFamily="66" charset="0"/>
              </a:rPr>
              <a:t>en ampolla</a:t>
            </a:r>
          </a:p>
        </p:txBody>
      </p:sp>
      <p:sp>
        <p:nvSpPr>
          <p:cNvPr id="45065" name="8 CuadroTexto"/>
          <p:cNvSpPr txBox="1">
            <a:spLocks noChangeArrowheads="1"/>
          </p:cNvSpPr>
          <p:nvPr/>
        </p:nvSpPr>
        <p:spPr bwMode="auto">
          <a:xfrm>
            <a:off x="7005638" y="4854575"/>
            <a:ext cx="1382712" cy="461963"/>
          </a:xfrm>
          <a:prstGeom prst="rect">
            <a:avLst/>
          </a:prstGeom>
          <a:solidFill>
            <a:srgbClr val="FFF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200" b="0">
                <a:latin typeface="Comic Sans MS" panose="030F0702030302020204" pitchFamily="66" charset="0"/>
              </a:rPr>
              <a:t>Balón para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200" b="0">
                <a:latin typeface="Comic Sans MS" panose="030F0702030302020204" pitchFamily="66" charset="0"/>
              </a:rPr>
              <a:t>retirar el cálculo</a:t>
            </a:r>
          </a:p>
        </p:txBody>
      </p:sp>
      <p:sp>
        <p:nvSpPr>
          <p:cNvPr id="4" name="3 Rectángulo"/>
          <p:cNvSpPr/>
          <p:nvPr/>
        </p:nvSpPr>
        <p:spPr bwMode="auto">
          <a:xfrm>
            <a:off x="4764088" y="839788"/>
            <a:ext cx="3600450" cy="54737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5492750" y="3081338"/>
            <a:ext cx="1222375" cy="276225"/>
          </a:xfrm>
          <a:prstGeom prst="rect">
            <a:avLst/>
          </a:prstGeom>
          <a:solidFill>
            <a:srgbClr val="D996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200">
                <a:latin typeface="Comic Sans MS" panose="030F0702030302020204" pitchFamily="66" charset="0"/>
              </a:rPr>
              <a:t>Esfinterotomo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5157788" y="1352550"/>
            <a:ext cx="1230312" cy="276225"/>
          </a:xfrm>
          <a:prstGeom prst="rect">
            <a:avLst/>
          </a:prstGeom>
          <a:solidFill>
            <a:srgbClr val="D996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sz="1200">
                <a:latin typeface="Comic Sans MS" panose="030F0702030302020204" pitchFamily="66" charset="0"/>
              </a:rPr>
              <a:t>Duodenoscopio</a:t>
            </a:r>
          </a:p>
        </p:txBody>
      </p:sp>
      <p:sp>
        <p:nvSpPr>
          <p:cNvPr id="4506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</a:t>
            </a:r>
            <a:r>
              <a:rPr lang="es-ES" sz="900">
                <a:solidFill>
                  <a:schemeClr val="bg2"/>
                </a:solidFill>
              </a:rPr>
              <a:t>DIGESTIVA </a:t>
            </a:r>
            <a:r>
              <a:rPr lang="es-ES" sz="90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3" grpId="0"/>
      <p:bldP spid="4" grpId="0" animBg="1"/>
      <p:bldP spid="8" grpId="0" animBg="1"/>
      <p:bldP spid="1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Text Box 3"/>
          <p:cNvSpPr txBox="1">
            <a:spLocks noChangeArrowheads="1"/>
          </p:cNvSpPr>
          <p:nvPr/>
        </p:nvSpPr>
        <p:spPr bwMode="auto">
          <a:xfrm>
            <a:off x="3192463" y="771525"/>
            <a:ext cx="2759075" cy="400050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COLECISTECTOMÍA</a:t>
            </a:r>
          </a:p>
        </p:txBody>
      </p:sp>
      <p:sp>
        <p:nvSpPr>
          <p:cNvPr id="285700" name="Rectangle 4"/>
          <p:cNvSpPr>
            <a:spLocks noChangeArrowheads="1"/>
          </p:cNvSpPr>
          <p:nvPr/>
        </p:nvSpPr>
        <p:spPr bwMode="auto">
          <a:xfrm>
            <a:off x="1116013" y="3068638"/>
            <a:ext cx="3384550" cy="2000250"/>
          </a:xfrm>
          <a:prstGeom prst="rect">
            <a:avLst/>
          </a:prstGeom>
          <a:solidFill>
            <a:srgbClr val="EDFFBB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CON vesícula: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10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Flujo </a:t>
            </a:r>
            <a:r>
              <a:rPr lang="es-ES" sz="2000">
                <a:latin typeface="Comic Sans MS" panose="030F0702030302020204" pitchFamily="66" charset="0"/>
              </a:rPr>
              <a:t>constante</a:t>
            </a:r>
            <a:r>
              <a:rPr lang="es-ES" sz="2000" b="0">
                <a:latin typeface="Comic Sans MS" panose="030F0702030302020204" pitchFamily="66" charset="0"/>
              </a:rPr>
              <a:t> bilis a la </a:t>
            </a:r>
            <a:r>
              <a:rPr lang="es-ES" sz="2000">
                <a:latin typeface="Comic Sans MS" panose="030F0702030302020204" pitchFamily="66" charset="0"/>
              </a:rPr>
              <a:t>vesícula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1000" b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Flujo </a:t>
            </a:r>
            <a:r>
              <a:rPr lang="es-ES" sz="2000">
                <a:latin typeface="Comic Sans MS" panose="030F0702030302020204" pitchFamily="66" charset="0"/>
              </a:rPr>
              <a:t>intermitente</a:t>
            </a:r>
            <a:r>
              <a:rPr lang="es-ES" sz="2000" b="0">
                <a:latin typeface="Comic Sans MS" panose="030F0702030302020204" pitchFamily="66" charset="0"/>
              </a:rPr>
              <a:t> de bilis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al </a:t>
            </a:r>
            <a:r>
              <a:rPr lang="es-ES" sz="2000">
                <a:latin typeface="Comic Sans MS" panose="030F0702030302020204" pitchFamily="66" charset="0"/>
              </a:rPr>
              <a:t>duodeno</a:t>
            </a:r>
            <a:r>
              <a:rPr lang="es-ES" sz="2000" b="0">
                <a:latin typeface="Comic Sans MS" panose="030F0702030302020204" pitchFamily="66" charset="0"/>
              </a:rPr>
              <a:t> con la ingesta</a:t>
            </a:r>
          </a:p>
        </p:txBody>
      </p:sp>
      <p:sp>
        <p:nvSpPr>
          <p:cNvPr id="285701" name="Rectangle 5"/>
          <p:cNvSpPr>
            <a:spLocks noChangeArrowheads="1"/>
          </p:cNvSpPr>
          <p:nvPr/>
        </p:nvSpPr>
        <p:spPr bwMode="auto">
          <a:xfrm>
            <a:off x="3460750" y="1339850"/>
            <a:ext cx="2079625" cy="1384300"/>
          </a:xfrm>
          <a:prstGeom prst="rect">
            <a:avLst/>
          </a:prstGeom>
          <a:solidFill>
            <a:srgbClr val="DBF599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0">
                <a:latin typeface="Comic Sans MS" panose="030F0702030302020204" pitchFamily="66" charset="0"/>
              </a:rPr>
              <a:t>La vesícula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0">
                <a:latin typeface="Comic Sans MS" panose="030F0702030302020204" pitchFamily="66" charset="0"/>
              </a:rPr>
              <a:t>NO ES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0">
                <a:latin typeface="Comic Sans MS" panose="030F0702030302020204" pitchFamily="66" charset="0"/>
              </a:rPr>
              <a:t>esencial</a:t>
            </a:r>
          </a:p>
        </p:txBody>
      </p:sp>
      <p:sp>
        <p:nvSpPr>
          <p:cNvPr id="285702" name="Rectangle 6"/>
          <p:cNvSpPr>
            <a:spLocks noChangeArrowheads="1"/>
          </p:cNvSpPr>
          <p:nvPr/>
        </p:nvSpPr>
        <p:spPr bwMode="auto">
          <a:xfrm>
            <a:off x="4787900" y="3068638"/>
            <a:ext cx="3168650" cy="1538287"/>
          </a:xfrm>
          <a:prstGeom prst="rect">
            <a:avLst/>
          </a:prstGeom>
          <a:solidFill>
            <a:srgbClr val="C7FBE1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>
                <a:latin typeface="Comic Sans MS" panose="030F0702030302020204" pitchFamily="66" charset="0"/>
              </a:rPr>
              <a:t>SIN vesícula: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10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000" b="0">
                <a:latin typeface="Comic Sans MS" panose="030F0702030302020204" pitchFamily="66" charset="0"/>
              </a:rPr>
              <a:t>Flujo </a:t>
            </a:r>
            <a:r>
              <a:rPr lang="es-ES" sz="2000">
                <a:latin typeface="Comic Sans MS" panose="030F0702030302020204" pitchFamily="66" charset="0"/>
              </a:rPr>
              <a:t>constante lento </a:t>
            </a:r>
            <a:r>
              <a:rPr lang="es-ES" sz="2000" b="0">
                <a:latin typeface="Comic Sans MS" panose="030F0702030302020204" pitchFamily="66" charset="0"/>
              </a:rPr>
              <a:t>de bilis </a:t>
            </a:r>
            <a:r>
              <a:rPr lang="es-ES" sz="2000">
                <a:latin typeface="Comic Sans MS" panose="030F0702030302020204" pitchFamily="66" charset="0"/>
              </a:rPr>
              <a:t>al duodeno </a:t>
            </a:r>
            <a:r>
              <a:rPr lang="es-ES" sz="2000" b="0">
                <a:latin typeface="Comic Sans MS" panose="030F0702030302020204" pitchFamily="66" charset="0"/>
              </a:rPr>
              <a:t>que </a:t>
            </a:r>
            <a:r>
              <a:rPr lang="es-ES" sz="2000">
                <a:latin typeface="Comic Sans MS" panose="030F0702030302020204" pitchFamily="66" charset="0"/>
              </a:rPr>
              <a:t>aumenta</a:t>
            </a:r>
            <a:r>
              <a:rPr lang="es-ES" sz="2000" b="0">
                <a:latin typeface="Comic Sans MS" panose="030F0702030302020204" pitchFamily="66" charset="0"/>
              </a:rPr>
              <a:t> con la </a:t>
            </a:r>
            <a:r>
              <a:rPr lang="es-ES" sz="2000">
                <a:latin typeface="Comic Sans MS" panose="030F0702030302020204" pitchFamily="66" charset="0"/>
              </a:rPr>
              <a:t>ingesta</a:t>
            </a:r>
            <a:endParaRPr lang="es-ES" sz="1000">
              <a:latin typeface="Comic Sans MS" panose="030F0702030302020204" pitchFamily="66" charset="0"/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  <p:extLst>
      <p:ext uri="{BB962C8B-B14F-4D97-AF65-F5344CB8AC3E}">
        <p14:creationId xmlns:p14="http://schemas.microsoft.com/office/powerpoint/2010/main" val="105553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5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5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5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0" grpId="0" animBg="1"/>
      <p:bldP spid="285701" grpId="0" animBg="1"/>
      <p:bldP spid="28570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2227263" y="855663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_tradnl" sz="2400" smtClean="0">
                <a:solidFill>
                  <a:srgbClr val="006666"/>
                </a:solidFill>
                <a:latin typeface="Comic Sans MS" panose="030F0702030302020204" pitchFamily="66" charset="0"/>
              </a:rPr>
              <a:t>Fisiología del Aparato Digestivo</a:t>
            </a:r>
          </a:p>
        </p:txBody>
      </p:sp>
      <p:sp>
        <p:nvSpPr>
          <p:cNvPr id="286723" name="Text Box 3"/>
          <p:cNvSpPr txBox="1">
            <a:spLocks noChangeArrowheads="1"/>
          </p:cNvSpPr>
          <p:nvPr/>
        </p:nvSpPr>
        <p:spPr bwMode="auto">
          <a:xfrm>
            <a:off x="2314575" y="1484313"/>
            <a:ext cx="4689475" cy="440213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9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Introducción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latin typeface="Comic Sans MS" pitchFamily="66" charset="0"/>
              </a:rPr>
              <a:t>neurohumoral</a:t>
            </a:r>
            <a:r>
              <a:rPr lang="es-ES_tradnl" sz="1400" dirty="0" smtClean="0">
                <a:latin typeface="Comic Sans MS" pitchFamily="66" charset="0"/>
              </a:rPr>
              <a:t> 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Boca-esófago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>
                <a:latin typeface="Comic Sans MS" pitchFamily="66" charset="0"/>
              </a:rPr>
              <a:t>E</a:t>
            </a:r>
            <a:r>
              <a:rPr lang="es-ES_tradnl" sz="1400" dirty="0" smtClean="0">
                <a:latin typeface="Comic Sans MS" pitchFamily="66" charset="0"/>
              </a:rPr>
              <a:t>stómago</a:t>
            </a:r>
          </a:p>
          <a:p>
            <a:pPr eaLnBrk="1" hangingPunct="1">
              <a:buClr>
                <a:srgbClr val="006666"/>
              </a:buClr>
              <a:buSzPct val="150000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Páncreas, hígado</a:t>
            </a:r>
          </a:p>
          <a:p>
            <a:pPr marL="0" indent="0" eaLnBrk="1" hangingPunct="1">
              <a:buClr>
                <a:schemeClr val="tx1"/>
              </a:buClr>
              <a:defRPr/>
            </a:pPr>
            <a:r>
              <a:rPr lang="es-ES_tradnl" sz="1400" dirty="0" smtClean="0">
                <a:latin typeface="Comic Sans MS" pitchFamily="66" charset="0"/>
              </a:rPr>
              <a:t> </a:t>
            </a:r>
            <a:endParaRPr lang="es-ES_tradnl" sz="1400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36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Intestino delgado</a:t>
            </a:r>
            <a:endParaRPr lang="es-ES_tradnl" sz="3600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0" dirty="0" smtClean="0">
              <a:solidFill>
                <a:srgbClr val="006666"/>
              </a:solidFill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Digestión</a:t>
            </a: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Absorción nutrientes, electrolitos y vitaminas</a:t>
            </a: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Colon</a:t>
            </a:r>
          </a:p>
          <a:p>
            <a:pPr eaLnBrk="1" hangingPunct="1">
              <a:buClr>
                <a:srgbClr val="006666"/>
              </a:buClr>
              <a:buSzPct val="150000"/>
              <a:defRPr/>
            </a:pPr>
            <a:endParaRPr lang="es-ES_tradnl" sz="900" b="0" dirty="0" smtClean="0">
              <a:latin typeface="Comic Sans MS" pitchFamily="66" charset="0"/>
            </a:endParaRPr>
          </a:p>
        </p:txBody>
      </p:sp>
      <p:sp>
        <p:nvSpPr>
          <p:cNvPr id="4608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 dirty="0">
                <a:solidFill>
                  <a:schemeClr val="bg2"/>
                </a:solidFill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</a:rPr>
              <a:t>2018 </a:t>
            </a:r>
            <a:r>
              <a:rPr lang="es-ES" sz="900" dirty="0">
                <a:solidFill>
                  <a:schemeClr val="bg2"/>
                </a:solidFill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6"/>
          <p:cNvSpPr txBox="1">
            <a:spLocks noChangeArrowheads="1"/>
          </p:cNvSpPr>
          <p:nvPr/>
        </p:nvSpPr>
        <p:spPr bwMode="auto">
          <a:xfrm>
            <a:off x="6484938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2017 ULA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27088" y="379413"/>
            <a:ext cx="7488237" cy="60483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endParaRPr lang="es-ES_tradnl" sz="8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eaLnBrk="1" hangingPunct="1">
              <a:defRPr/>
            </a:pPr>
            <a:r>
              <a:rPr lang="es-ES_tradnl" sz="900" b="0" dirty="0"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latin typeface="Arial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</a:t>
            </a:r>
            <a:r>
              <a:rPr lang="en-GB" sz="1200" b="0" dirty="0" err="1">
                <a:cs typeface="Times New Roman" pitchFamily="18" charset="0"/>
              </a:rPr>
              <a:t>Ganong´s</a:t>
            </a:r>
            <a:r>
              <a:rPr lang="en-GB" sz="1200" b="0" dirty="0">
                <a:cs typeface="Times New Roman" pitchFamily="18" charset="0"/>
              </a:rPr>
              <a:t> </a:t>
            </a:r>
            <a:r>
              <a:rPr lang="en-GB" sz="1200" b="0" i="1" dirty="0">
                <a:cs typeface="Times New Roman" pitchFamily="18" charset="0"/>
              </a:rPr>
              <a:t>Review of Medical Physiology</a:t>
            </a:r>
            <a:r>
              <a:rPr lang="en-GB" sz="1200" b="0" dirty="0">
                <a:cs typeface="Times New Roman" pitchFamily="18" charset="0"/>
              </a:rPr>
              <a:t>. 24</a:t>
            </a:r>
            <a:r>
              <a:rPr lang="en-GB" sz="1200" b="0" baseline="30000" dirty="0">
                <a:cs typeface="Times New Roman" pitchFamily="18" charset="0"/>
              </a:rPr>
              <a:t>er</a:t>
            </a:r>
            <a:r>
              <a:rPr lang="en-GB" sz="1200" b="0" dirty="0">
                <a:cs typeface="Times New Roman" pitchFamily="18" charset="0"/>
              </a:rPr>
              <a:t>.  Ed.  K.E. Barrett, S.M. Barman, S. </a:t>
            </a:r>
          </a:p>
          <a:p>
            <a:pPr>
              <a:buClr>
                <a:schemeClr val="tx1"/>
              </a:buClr>
              <a:defRPr/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b="0" dirty="0" err="1">
                <a:cs typeface="Times New Roman" pitchFamily="18" charset="0"/>
              </a:rPr>
              <a:t>Boitano</a:t>
            </a:r>
            <a:r>
              <a:rPr lang="en-GB" sz="1200" b="0" dirty="0">
                <a:cs typeface="Times New Roman" pitchFamily="18" charset="0"/>
              </a:rPr>
              <a:t>, H.L. Brooks Eds. Lange, </a:t>
            </a:r>
            <a:r>
              <a:rPr lang="en-GB" sz="1200" dirty="0">
                <a:cs typeface="Times New Roman" pitchFamily="18" charset="0"/>
              </a:rPr>
              <a:t>2012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>
              <a:buClr>
                <a:schemeClr val="tx1"/>
              </a:buClr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" sz="1200" b="0" i="1" dirty="0"/>
              <a:t>Fisiología Médica</a:t>
            </a:r>
            <a:r>
              <a:rPr lang="es-ES" sz="1200" b="0" dirty="0"/>
              <a:t>. </a:t>
            </a:r>
            <a:r>
              <a:rPr lang="es-ES" sz="1200" b="0" dirty="0" err="1"/>
              <a:t>Fiorenzo</a:t>
            </a:r>
            <a:r>
              <a:rPr lang="es-ES" sz="1200" b="0" dirty="0"/>
              <a:t> </a:t>
            </a:r>
            <a:r>
              <a:rPr lang="es-ES" sz="1200" b="0" dirty="0" err="1"/>
              <a:t>Conti</a:t>
            </a:r>
            <a:r>
              <a:rPr lang="es-ES" sz="1200" b="0" dirty="0"/>
              <a:t> (ed.). </a:t>
            </a:r>
            <a:r>
              <a:rPr lang="en-GB" sz="1200" b="0" dirty="0" err="1"/>
              <a:t>Mc</a:t>
            </a:r>
            <a:r>
              <a:rPr lang="en-GB" sz="1200" b="0" dirty="0"/>
              <a:t> </a:t>
            </a:r>
            <a:r>
              <a:rPr lang="en-GB" sz="1200" b="0" dirty="0" err="1"/>
              <a:t>Graw</a:t>
            </a:r>
            <a:r>
              <a:rPr lang="en-GB" sz="1200" b="0" dirty="0"/>
              <a:t>-Hill, </a:t>
            </a:r>
            <a:r>
              <a:rPr lang="en-GB" sz="1200" dirty="0"/>
              <a:t>2010</a:t>
            </a:r>
            <a:r>
              <a:rPr lang="en-GB" sz="1200" b="0" dirty="0"/>
              <a:t>.</a:t>
            </a:r>
          </a:p>
          <a:p>
            <a:pPr>
              <a:buClr>
                <a:schemeClr val="tx1"/>
              </a:buClr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</a:t>
            </a:r>
            <a:r>
              <a:rPr lang="en-GB" sz="1200" b="0" dirty="0" err="1">
                <a:cs typeface="Times New Roman" pitchFamily="18" charset="0"/>
              </a:rPr>
              <a:t>Silbernagl</a:t>
            </a:r>
            <a:r>
              <a:rPr lang="en-GB" sz="1200" b="0" dirty="0">
                <a:cs typeface="Times New Roman" pitchFamily="18" charset="0"/>
              </a:rPr>
              <a:t> S. </a:t>
            </a:r>
            <a:r>
              <a:rPr lang="en-GB" sz="1200" b="0" dirty="0" err="1">
                <a:cs typeface="Times New Roman" pitchFamily="18" charset="0"/>
              </a:rPr>
              <a:t>Despopoulos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err="1">
                <a:cs typeface="Times New Roman" pitchFamily="18" charset="0"/>
              </a:rPr>
              <a:t>Fisiología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err="1">
                <a:cs typeface="Times New Roman" pitchFamily="18" charset="0"/>
              </a:rPr>
              <a:t>Texto</a:t>
            </a:r>
            <a:r>
              <a:rPr lang="en-GB" sz="1200" b="0" dirty="0">
                <a:cs typeface="Times New Roman" pitchFamily="18" charset="0"/>
              </a:rPr>
              <a:t> y Atlas 7</a:t>
            </a:r>
            <a:r>
              <a:rPr lang="en-GB" sz="1200" b="0" baseline="30000" dirty="0">
                <a:cs typeface="Times New Roman" pitchFamily="18" charset="0"/>
              </a:rPr>
              <a:t>tima</a:t>
            </a:r>
            <a:r>
              <a:rPr lang="en-GB" sz="1200" b="0" dirty="0">
                <a:cs typeface="Times New Roman" pitchFamily="18" charset="0"/>
              </a:rPr>
              <a:t> Ed. Editorial </a:t>
            </a:r>
            <a:r>
              <a:rPr lang="en-GB" sz="1200" b="0" dirty="0" err="1">
                <a:cs typeface="Times New Roman" pitchFamily="18" charset="0"/>
              </a:rPr>
              <a:t>Médica</a:t>
            </a:r>
            <a:r>
              <a:rPr lang="en-GB" sz="1200" b="0" dirty="0">
                <a:cs typeface="Times New Roman" pitchFamily="18" charset="0"/>
              </a:rPr>
              <a:t> </a:t>
            </a:r>
          </a:p>
          <a:p>
            <a:pPr>
              <a:buClr>
                <a:schemeClr val="tx1"/>
              </a:buClr>
              <a:defRPr/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b="0" dirty="0" err="1">
                <a:cs typeface="Times New Roman" pitchFamily="18" charset="0"/>
              </a:rPr>
              <a:t>Panamericana</a:t>
            </a:r>
            <a:r>
              <a:rPr lang="en-GB" sz="1200" b="0" dirty="0">
                <a:cs typeface="Times New Roman" pitchFamily="18" charset="0"/>
              </a:rPr>
              <a:t>, </a:t>
            </a:r>
            <a:r>
              <a:rPr lang="en-GB" sz="1200" dirty="0">
                <a:cs typeface="Times New Roman" pitchFamily="18" charset="0"/>
              </a:rPr>
              <a:t>2009</a:t>
            </a:r>
            <a:r>
              <a:rPr lang="en-GB" sz="1200" b="0" dirty="0">
                <a:cs typeface="Times New Roman" pitchFamily="18" charset="0"/>
              </a:rPr>
              <a:t>.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Fox S.I. </a:t>
            </a:r>
            <a:r>
              <a:rPr lang="en-GB" sz="1200" b="0" i="1" dirty="0">
                <a:cs typeface="Times New Roman" pitchFamily="18" charset="0"/>
              </a:rPr>
              <a:t>Human Physiology</a:t>
            </a:r>
            <a:r>
              <a:rPr lang="en-GB" sz="1200" b="0" dirty="0">
                <a:cs typeface="Times New Roman" pitchFamily="18" charset="0"/>
              </a:rPr>
              <a:t>. 10</a:t>
            </a:r>
            <a:r>
              <a:rPr lang="en-GB" sz="1200" b="0" baseline="30000" dirty="0">
                <a:cs typeface="Times New Roman" pitchFamily="18" charset="0"/>
              </a:rPr>
              <a:t>th</a:t>
            </a:r>
            <a:r>
              <a:rPr lang="en-GB" sz="1200" b="0" dirty="0">
                <a:cs typeface="Times New Roman" pitchFamily="18" charset="0"/>
              </a:rPr>
              <a:t> edition. McGraw-Hill, New York, </a:t>
            </a:r>
            <a:r>
              <a:rPr lang="en-GB" sz="1200" dirty="0">
                <a:cs typeface="Times New Roman" pitchFamily="18" charset="0"/>
              </a:rPr>
              <a:t>2008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0" dirty="0"/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Costanzo L.S. </a:t>
            </a:r>
            <a:r>
              <a:rPr lang="en-GB" sz="1200" b="0" i="1" dirty="0">
                <a:cs typeface="Times New Roman" pitchFamily="18" charset="0"/>
              </a:rPr>
              <a:t>Physiology</a:t>
            </a:r>
            <a:r>
              <a:rPr lang="en-GB" sz="1200" b="0" dirty="0">
                <a:cs typeface="Times New Roman" pitchFamily="18" charset="0"/>
              </a:rPr>
              <a:t>. 3</a:t>
            </a:r>
            <a:r>
              <a:rPr lang="en-GB" sz="1200" b="0" baseline="30000" dirty="0">
                <a:cs typeface="Times New Roman" pitchFamily="18" charset="0"/>
              </a:rPr>
              <a:t>er</a:t>
            </a:r>
            <a:r>
              <a:rPr lang="en-GB" sz="1200" b="0" dirty="0">
                <a:cs typeface="Times New Roman" pitchFamily="18" charset="0"/>
              </a:rPr>
              <a:t> Ed. Saunders Elsevier, </a:t>
            </a:r>
            <a:r>
              <a:rPr lang="en-GB" sz="1200" dirty="0">
                <a:cs typeface="Times New Roman" pitchFamily="18" charset="0"/>
              </a:rPr>
              <a:t>2006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US" sz="1200" b="0" dirty="0">
                <a:cs typeface="Times New Roman" pitchFamily="18" charset="0"/>
              </a:rPr>
              <a:t> K. M. Barrett. </a:t>
            </a:r>
            <a:r>
              <a:rPr lang="en-US" sz="1200" b="0" i="1" dirty="0">
                <a:cs typeface="Times New Roman" pitchFamily="18" charset="0"/>
              </a:rPr>
              <a:t>Gastrointestinal Physiology</a:t>
            </a:r>
            <a:r>
              <a:rPr lang="en-US" sz="1200" b="0" dirty="0">
                <a:cs typeface="Times New Roman" pitchFamily="18" charset="0"/>
              </a:rPr>
              <a:t>. 2</a:t>
            </a:r>
            <a:r>
              <a:rPr lang="en-US" sz="1200" b="0" baseline="30000" dirty="0">
                <a:cs typeface="Times New Roman" pitchFamily="18" charset="0"/>
              </a:rPr>
              <a:t>ND</a:t>
            </a:r>
            <a:r>
              <a:rPr lang="en-US" sz="1200" b="0" dirty="0">
                <a:cs typeface="Times New Roman" pitchFamily="18" charset="0"/>
              </a:rPr>
              <a:t> ED. Lange Physiology Series. McGraw-Hill, </a:t>
            </a:r>
            <a:r>
              <a:rPr lang="en-US" sz="1200" dirty="0">
                <a:cs typeface="Times New Roman" pitchFamily="18" charset="0"/>
              </a:rPr>
              <a:t>2014</a:t>
            </a:r>
            <a:r>
              <a:rPr lang="en-US" sz="1200" b="0" dirty="0">
                <a:cs typeface="Times New Roman" pitchFamily="18" charset="0"/>
              </a:rPr>
              <a:t>.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n-US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A.C. Guyton, J.E Hall. </a:t>
            </a:r>
            <a:r>
              <a:rPr lang="en-GB" sz="1200" b="0" i="1" dirty="0">
                <a:cs typeface="Times New Roman" pitchFamily="18" charset="0"/>
              </a:rPr>
              <a:t>Textbook of Medical Physiology</a:t>
            </a:r>
            <a:r>
              <a:rPr lang="en-GB" sz="1200" b="0" dirty="0">
                <a:cs typeface="Times New Roman" pitchFamily="18" charset="0"/>
              </a:rPr>
              <a:t>. 10th Edition W.B.  </a:t>
            </a:r>
            <a:r>
              <a:rPr lang="en-GB" sz="1200" b="0" dirty="0" err="1">
                <a:cs typeface="Times New Roman" pitchFamily="18" charset="0"/>
              </a:rPr>
              <a:t>Sauders</a:t>
            </a:r>
            <a:r>
              <a:rPr lang="en-GB" sz="1200" b="0" dirty="0">
                <a:cs typeface="Times New Roman" pitchFamily="18" charset="0"/>
              </a:rPr>
              <a:t> Co., Philadelphia,         </a:t>
            </a:r>
          </a:p>
          <a:p>
            <a:pPr>
              <a:buClr>
                <a:schemeClr val="tx1"/>
              </a:buClr>
              <a:defRPr/>
            </a:pPr>
            <a:r>
              <a:rPr lang="en-GB" sz="1200" dirty="0">
                <a:cs typeface="Times New Roman" pitchFamily="18" charset="0"/>
              </a:rPr>
              <a:t>  2000.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n-GB" sz="80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M. </a:t>
            </a:r>
            <a:r>
              <a:rPr lang="en-GB" sz="1200" b="0" dirty="0" err="1">
                <a:cs typeface="Times New Roman" pitchFamily="18" charset="0"/>
              </a:rPr>
              <a:t>Gershon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cs typeface="Times New Roman" pitchFamily="18" charset="0"/>
              </a:rPr>
              <a:t>. Hospital Practice. </a:t>
            </a:r>
            <a:r>
              <a:rPr lang="en-GB" sz="1200" dirty="0">
                <a:cs typeface="Times New Roman" pitchFamily="18" charset="0"/>
              </a:rPr>
              <a:t>1999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n-GB" sz="1200" b="0" dirty="0">
                <a:cs typeface="Times New Roman" pitchFamily="18" charset="0"/>
              </a:rPr>
              <a:t> L. Wilson-</a:t>
            </a:r>
            <a:r>
              <a:rPr lang="en-GB" sz="1200" b="0" dirty="0" err="1">
                <a:cs typeface="Times New Roman" pitchFamily="18" charset="0"/>
              </a:rPr>
              <a:t>Pauwels</a:t>
            </a:r>
            <a:r>
              <a:rPr lang="en-GB" sz="1200" b="0" dirty="0">
                <a:cs typeface="Times New Roman" pitchFamily="18" charset="0"/>
              </a:rPr>
              <a:t>, P.A. Stewart, E.J. </a:t>
            </a:r>
            <a:r>
              <a:rPr lang="en-GB" sz="1200" b="0" dirty="0" err="1">
                <a:cs typeface="Times New Roman" pitchFamily="18" charset="0"/>
              </a:rPr>
              <a:t>Akesson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Autonomic Nerves</a:t>
            </a:r>
            <a:r>
              <a:rPr lang="en-GB" sz="1200" b="0" dirty="0">
                <a:cs typeface="Times New Roman" pitchFamily="18" charset="0"/>
              </a:rPr>
              <a:t>. B.C. Decker Inc. Hamilton, </a:t>
            </a:r>
          </a:p>
          <a:p>
            <a:pPr>
              <a:buClr>
                <a:schemeClr val="tx1"/>
              </a:buClr>
              <a:defRPr/>
            </a:pPr>
            <a:r>
              <a:rPr lang="en-GB" sz="1200" dirty="0">
                <a:cs typeface="Times New Roman" pitchFamily="18" charset="0"/>
              </a:rPr>
              <a:t>  1997.</a:t>
            </a:r>
          </a:p>
          <a:p>
            <a:pPr>
              <a:buClr>
                <a:schemeClr val="tx1"/>
              </a:buClr>
              <a:defRPr/>
            </a:pPr>
            <a:endParaRPr lang="en-GB" sz="800" b="0" dirty="0">
              <a:cs typeface="Times New Roman" pitchFamily="18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200" b="0" dirty="0"/>
              <a:t> R.A. </a:t>
            </a:r>
            <a:r>
              <a:rPr lang="es-ES_tradnl" sz="1200" b="0" dirty="0" err="1"/>
              <a:t>Bowen</a:t>
            </a:r>
            <a:r>
              <a:rPr lang="es-ES_tradnl" sz="1200" b="0" dirty="0"/>
              <a:t>.</a:t>
            </a:r>
            <a:r>
              <a:rPr lang="es-ES_tradnl" b="0" dirty="0"/>
              <a:t> </a:t>
            </a:r>
            <a:r>
              <a:rPr lang="es-ES_tradnl" sz="1200" b="0" dirty="0" err="1"/>
              <a:t>Biomedical</a:t>
            </a:r>
            <a:r>
              <a:rPr lang="es-ES_tradnl" sz="1200" b="0" dirty="0"/>
              <a:t> </a:t>
            </a:r>
            <a:r>
              <a:rPr lang="es-ES_tradnl" sz="1200" b="0" dirty="0" err="1"/>
              <a:t>Sciences</a:t>
            </a:r>
            <a:r>
              <a:rPr lang="es-ES_tradnl" sz="1200" b="0" dirty="0"/>
              <a:t>. </a:t>
            </a:r>
            <a:r>
              <a:rPr lang="es-ES_tradnl" sz="1200" b="0" i="1" dirty="0" err="1"/>
              <a:t>Digestive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System</a:t>
            </a:r>
            <a:r>
              <a:rPr lang="es-ES_tradnl" sz="1200" b="0" dirty="0"/>
              <a:t>. Colorado </a:t>
            </a:r>
            <a:r>
              <a:rPr lang="es-ES_tradnl" sz="1200" b="0" dirty="0" err="1"/>
              <a:t>State</a:t>
            </a:r>
            <a:r>
              <a:rPr lang="es-ES_tradnl" sz="1200" b="0" dirty="0"/>
              <a:t> </a:t>
            </a:r>
            <a:r>
              <a:rPr lang="es-ES_tradnl" sz="1200" b="0" dirty="0" err="1"/>
              <a:t>University</a:t>
            </a:r>
            <a:r>
              <a:rPr lang="es-ES_tradnl" sz="1200" b="0" dirty="0"/>
              <a:t>, </a:t>
            </a:r>
            <a:r>
              <a:rPr lang="es-ES_tradnl" sz="1200" dirty="0"/>
              <a:t>2006.</a:t>
            </a:r>
            <a:r>
              <a:rPr lang="es-ES_tradnl" sz="1200" b="0" dirty="0"/>
              <a:t> </a:t>
            </a:r>
          </a:p>
          <a:p>
            <a:pPr>
              <a:buClr>
                <a:schemeClr val="tx1"/>
              </a:buClr>
              <a:defRPr/>
            </a:pPr>
            <a:r>
              <a:rPr lang="es-ES_tradnl" sz="1200" b="0" dirty="0"/>
              <a:t>  Disponible en: </a:t>
            </a:r>
            <a:r>
              <a:rPr lang="es-ES_tradnl" sz="1200" b="0" dirty="0">
                <a:hlinkClick r:id="rId2"/>
              </a:rPr>
              <a:t>http://arbl.cvmbs.colostate.edu/hbooks/pathphys/digestion/index.html</a:t>
            </a:r>
            <a:endParaRPr lang="es-ES_tradnl" sz="1200" b="0" dirty="0"/>
          </a:p>
          <a:p>
            <a:pPr>
              <a:buClr>
                <a:schemeClr val="tx1"/>
              </a:buClr>
              <a:defRPr/>
            </a:pPr>
            <a:endParaRPr lang="es-ES_tradnl" sz="800" b="0" dirty="0"/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200" b="0" i="1" dirty="0" err="1"/>
              <a:t>The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Inner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Tube</a:t>
            </a:r>
            <a:r>
              <a:rPr lang="es-ES_tradnl" sz="1200" b="0" i="1" dirty="0"/>
              <a:t> of </a:t>
            </a:r>
            <a:r>
              <a:rPr lang="es-ES_tradnl" sz="1200" b="0" i="1" dirty="0" err="1"/>
              <a:t>Life</a:t>
            </a:r>
            <a:r>
              <a:rPr lang="es-ES_tradnl" sz="1200" b="0" dirty="0"/>
              <a:t>. </a:t>
            </a:r>
            <a:r>
              <a:rPr lang="es-ES_tradnl" sz="1200" b="0" dirty="0" err="1"/>
              <a:t>Special</a:t>
            </a:r>
            <a:r>
              <a:rPr lang="es-ES_tradnl" sz="1200" b="0" dirty="0"/>
              <a:t> </a:t>
            </a:r>
            <a:r>
              <a:rPr lang="es-ES_tradnl" sz="1200" b="0" dirty="0" err="1"/>
              <a:t>Collection</a:t>
            </a:r>
            <a:r>
              <a:rPr lang="es-ES_tradnl" sz="1200" b="0" dirty="0"/>
              <a:t>  </a:t>
            </a:r>
            <a:r>
              <a:rPr lang="es-ES_tradnl" sz="1200" b="0" dirty="0" err="1"/>
              <a:t>Science</a:t>
            </a:r>
            <a:r>
              <a:rPr lang="es-ES_tradnl" sz="1200" b="0" dirty="0"/>
              <a:t> 307: 1914 </a:t>
            </a:r>
            <a:r>
              <a:rPr lang="es-ES_tradnl" sz="1200" dirty="0"/>
              <a:t>2005</a:t>
            </a:r>
            <a:r>
              <a:rPr lang="es-ES_tradnl" sz="1200" b="0" dirty="0"/>
              <a:t> [DOI: </a:t>
            </a:r>
          </a:p>
          <a:p>
            <a:pPr>
              <a:buClr>
                <a:schemeClr val="tx1"/>
              </a:buClr>
              <a:defRPr/>
            </a:pPr>
            <a:r>
              <a:rPr lang="es-ES_tradnl" sz="1200" b="0" dirty="0"/>
              <a:t>   10.1126/science.307.5717.1914a]. Disponible en: </a:t>
            </a:r>
          </a:p>
          <a:p>
            <a:pPr>
              <a:buClr>
                <a:schemeClr val="tx1"/>
              </a:buClr>
              <a:defRPr/>
            </a:pPr>
            <a:r>
              <a:rPr lang="es-ES_tradnl" b="0" dirty="0"/>
              <a:t>  </a:t>
            </a:r>
            <a:r>
              <a:rPr lang="es-ES_tradnl" sz="1200" b="0" dirty="0">
                <a:hlinkClick r:id="rId3"/>
              </a:rPr>
              <a:t>http://www.sciencemag.org/cgi/content/summary/sci;307/5717/1895</a:t>
            </a:r>
            <a:endParaRPr lang="es-ES_tradnl" sz="1200" b="0" dirty="0"/>
          </a:p>
          <a:p>
            <a:pPr>
              <a:buClr>
                <a:schemeClr val="tx1"/>
              </a:buClr>
              <a:defRPr/>
            </a:pPr>
            <a:endParaRPr lang="es-ES_tradnl" sz="800" b="0" dirty="0"/>
          </a:p>
          <a:p>
            <a:pPr marL="171450" indent="-171450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s-ES_tradnl" sz="1200" b="0" dirty="0"/>
              <a:t>Artículos revistas científicas </a:t>
            </a:r>
            <a:r>
              <a:rPr lang="es-ES_tradnl" sz="1200" b="0" dirty="0" err="1"/>
              <a:t>Science</a:t>
            </a:r>
            <a:r>
              <a:rPr lang="es-ES_tradnl" sz="1200" b="0" dirty="0"/>
              <a:t>, </a:t>
            </a:r>
            <a:r>
              <a:rPr lang="es-ES_tradnl" sz="1200" b="0" dirty="0" err="1"/>
              <a:t>Nature</a:t>
            </a:r>
            <a:r>
              <a:rPr lang="es-ES_tradnl" sz="1200" b="0" dirty="0"/>
              <a:t>, N </a:t>
            </a:r>
            <a:r>
              <a:rPr lang="es-ES_tradnl" sz="1200" b="0" dirty="0" err="1"/>
              <a:t>Engl</a:t>
            </a:r>
            <a:r>
              <a:rPr lang="es-ES_tradnl" sz="1200" b="0" dirty="0"/>
              <a:t> J </a:t>
            </a:r>
            <a:r>
              <a:rPr lang="es-ES_tradnl" sz="1200" b="0" dirty="0" err="1"/>
              <a:t>Med</a:t>
            </a:r>
            <a:r>
              <a:rPr lang="es-ES_tradnl" sz="1200" b="0" dirty="0"/>
              <a:t>, BMJ recientes </a:t>
            </a:r>
            <a:r>
              <a:rPr lang="es-ES_tradnl" sz="1200" dirty="0"/>
              <a:t>2010-2015.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2182813" y="1033463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400">
                <a:solidFill>
                  <a:srgbClr val="006666"/>
                </a:solidFill>
                <a:latin typeface="Comic Sans MS" panose="030F0702030302020204" pitchFamily="66" charset="0"/>
              </a:rPr>
              <a:t>Fisiología del Aparato Digestivo</a:t>
            </a:r>
          </a:p>
        </p:txBody>
      </p:sp>
      <p:sp>
        <p:nvSpPr>
          <p:cNvPr id="243717" name="Text Box 5"/>
          <p:cNvSpPr txBox="1">
            <a:spLocks noChangeArrowheads="1"/>
          </p:cNvSpPr>
          <p:nvPr/>
        </p:nvSpPr>
        <p:spPr bwMode="auto">
          <a:xfrm>
            <a:off x="2238375" y="1700213"/>
            <a:ext cx="4810125" cy="44164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Introducción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latin typeface="Comic Sans MS" pitchFamily="66" charset="0"/>
              </a:rPr>
              <a:t>neurohumoral</a:t>
            </a:r>
            <a:endParaRPr lang="es-ES_tradnl" sz="14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 smtClean="0">
                <a:latin typeface="Comic Sans MS" pitchFamily="66" charset="0"/>
              </a:rPr>
              <a:t>Boca-esófago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s-ES_tradnl" sz="1400" dirty="0">
                <a:latin typeface="Comic Sans MS" pitchFamily="66" charset="0"/>
              </a:rPr>
              <a:t>E</a:t>
            </a:r>
            <a:r>
              <a:rPr lang="es-ES_tradnl" sz="1400" dirty="0" smtClean="0">
                <a:latin typeface="Comic Sans MS" pitchFamily="66" charset="0"/>
              </a:rPr>
              <a:t>stómago</a:t>
            </a: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endParaRPr lang="es-ES_tradnl" sz="1400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1400" dirty="0" smtClean="0">
                <a:solidFill>
                  <a:schemeClr val="tx2"/>
                </a:solidFill>
                <a:latin typeface="Comic Sans MS" pitchFamily="66" charset="0"/>
              </a:rPr>
              <a:t>Páncreas, </a:t>
            </a: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Hígado</a:t>
            </a:r>
            <a:r>
              <a:rPr lang="es-ES_tradnl" sz="1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endParaRPr lang="es-ES_tradnl" sz="3200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defRPr/>
            </a:pPr>
            <a:endParaRPr lang="es-ES_tradnl" sz="1400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Intestino delgado</a:t>
            </a: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Digestión</a:t>
            </a: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Absorción nutrientes, agua, electrolitos y vitaminas</a:t>
            </a: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b="0" dirty="0" smtClean="0">
              <a:latin typeface="Comic Sans MS" pitchFamily="66" charset="0"/>
            </a:endParaRPr>
          </a:p>
          <a:p>
            <a:pPr eaLnBrk="1" hangingPunct="1"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b="0" dirty="0" smtClean="0">
                <a:latin typeface="Comic Sans MS" pitchFamily="66" charset="0"/>
              </a:rPr>
              <a:t>Colon</a:t>
            </a:r>
          </a:p>
          <a:p>
            <a:pPr eaLnBrk="1" hangingPunct="1">
              <a:buClr>
                <a:srgbClr val="006666"/>
              </a:buClr>
              <a:buSzPct val="150000"/>
              <a:defRPr/>
            </a:pPr>
            <a:endParaRPr lang="es-ES_tradnl" sz="900" b="0" dirty="0" smtClean="0">
              <a:latin typeface="Comic Sans MS" pitchFamily="66" charset="0"/>
            </a:endParaRP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A4li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941388"/>
            <a:ext cx="4344987" cy="49752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8835" name="Text Box 3"/>
          <p:cNvSpPr txBox="1">
            <a:spLocks noChangeArrowheads="1"/>
          </p:cNvSpPr>
          <p:nvPr/>
        </p:nvSpPr>
        <p:spPr bwMode="auto">
          <a:xfrm>
            <a:off x="576263" y="2297113"/>
            <a:ext cx="3311525" cy="329320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s-ES" sz="1400" b="0" dirty="0" smtClean="0">
              <a:latin typeface="Comic Sans MS" pitchFamily="66" charset="0"/>
            </a:endParaRPr>
          </a:p>
          <a:p>
            <a:pPr eaLnBrk="1" hangingPunct="1">
              <a:buFontTx/>
              <a:buAutoNum type="romanUcPeriod"/>
              <a:defRPr/>
            </a:pPr>
            <a:r>
              <a:rPr lang="es-ES" sz="1400" b="0" dirty="0" smtClean="0">
                <a:latin typeface="Comic Sans MS" pitchFamily="66" charset="0"/>
              </a:rPr>
              <a:t> HÍGADO</a:t>
            </a:r>
          </a:p>
          <a:p>
            <a:pPr eaLnBrk="1" hangingPunct="1">
              <a:defRPr/>
            </a:pPr>
            <a:endParaRPr lang="es-ES" sz="9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sz="1400" b="0" dirty="0" smtClean="0">
                <a:latin typeface="Comic Sans MS" pitchFamily="66" charset="0"/>
              </a:rPr>
              <a:t>II.    BILIS</a:t>
            </a:r>
          </a:p>
          <a:p>
            <a:pPr eaLnBrk="1" hangingPunct="1">
              <a:defRPr/>
            </a:pPr>
            <a:endParaRPr lang="es-ES" sz="9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sz="1400" b="0" dirty="0" smtClean="0">
                <a:latin typeface="Comic Sans MS" pitchFamily="66" charset="0"/>
              </a:rPr>
              <a:t>III.  SALES BILIARES</a:t>
            </a:r>
          </a:p>
          <a:p>
            <a:pPr eaLnBrk="1" hangingPunct="1">
              <a:defRPr/>
            </a:pPr>
            <a:endParaRPr lang="es-ES" sz="20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sz="2000" b="0" dirty="0" smtClean="0">
                <a:latin typeface="Comic Sans MS" pitchFamily="66" charset="0"/>
              </a:rPr>
              <a:t>IV.  EXCRECIÓN BILIAR</a:t>
            </a:r>
          </a:p>
          <a:p>
            <a:pPr eaLnBrk="1" hangingPunct="1">
              <a:defRPr/>
            </a:pPr>
            <a:r>
              <a:rPr lang="es-ES" sz="2000" b="0" dirty="0" smtClean="0">
                <a:latin typeface="Comic Sans MS" pitchFamily="66" charset="0"/>
              </a:rPr>
              <a:t>       </a:t>
            </a:r>
            <a:r>
              <a:rPr lang="es-ES" sz="1400" dirty="0" smtClean="0">
                <a:latin typeface="Comic Sans MS" pitchFamily="66" charset="0"/>
              </a:rPr>
              <a:t>COLESTEROL</a:t>
            </a:r>
          </a:p>
          <a:p>
            <a:pPr eaLnBrk="1" hangingPunct="1">
              <a:defRPr/>
            </a:pPr>
            <a:r>
              <a:rPr lang="es-ES" sz="1400" dirty="0" smtClean="0">
                <a:latin typeface="Comic Sans MS" pitchFamily="66" charset="0"/>
              </a:rPr>
              <a:t>       PIGMENTOS BILIARES</a:t>
            </a:r>
          </a:p>
          <a:p>
            <a:pPr eaLnBrk="1" hangingPunct="1">
              <a:defRPr/>
            </a:pPr>
            <a:endParaRPr lang="es-ES" sz="2000" b="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sz="2000" b="0" dirty="0" smtClean="0">
                <a:latin typeface="Comic Sans MS" pitchFamily="66" charset="0"/>
              </a:rPr>
              <a:t>V.  ALTERACIONES  </a:t>
            </a:r>
          </a:p>
          <a:p>
            <a:pPr eaLnBrk="1" hangingPunct="1">
              <a:defRPr/>
            </a:pPr>
            <a:r>
              <a:rPr lang="es-ES" sz="2000" b="0" dirty="0" smtClean="0">
                <a:latin typeface="Comic Sans MS" pitchFamily="66" charset="0"/>
              </a:rPr>
              <a:t>     FUNCIÓN BILIAR</a:t>
            </a:r>
          </a:p>
        </p:txBody>
      </p:sp>
      <p:sp>
        <p:nvSpPr>
          <p:cNvPr id="248836" name="Oval 4"/>
          <p:cNvSpPr>
            <a:spLocks noChangeArrowheads="1"/>
          </p:cNvSpPr>
          <p:nvPr/>
        </p:nvSpPr>
        <p:spPr bwMode="auto">
          <a:xfrm>
            <a:off x="3779838" y="1628775"/>
            <a:ext cx="3384550" cy="23764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76263" y="1341438"/>
            <a:ext cx="1408112" cy="831850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TEMA 6</a:t>
            </a:r>
          </a:p>
          <a:p>
            <a:pPr eaLnBrk="1" hangingPunct="1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Hígado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/>
        </p:nvSpPr>
        <p:spPr bwMode="auto">
          <a:xfrm>
            <a:off x="3235325" y="5897563"/>
            <a:ext cx="331311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9859" name="Text Box 3"/>
          <p:cNvSpPr txBox="1">
            <a:spLocks noChangeArrowheads="1"/>
          </p:cNvSpPr>
          <p:nvPr/>
        </p:nvSpPr>
        <p:spPr bwMode="auto">
          <a:xfrm>
            <a:off x="6443663" y="1085850"/>
            <a:ext cx="2184400" cy="400050"/>
          </a:xfrm>
          <a:prstGeom prst="rect">
            <a:avLst/>
          </a:prstGeom>
          <a:solidFill>
            <a:srgbClr val="D6ECEE"/>
          </a:solidFill>
          <a:ln w="28575">
            <a:solidFill>
              <a:srgbClr val="52B1B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 b="0"/>
              <a:t>Funciones BILIS</a:t>
            </a:r>
          </a:p>
        </p:txBody>
      </p:sp>
      <p:sp>
        <p:nvSpPr>
          <p:cNvPr id="249860" name="Oval 4"/>
          <p:cNvSpPr>
            <a:spLocks noChangeArrowheads="1"/>
          </p:cNvSpPr>
          <p:nvPr/>
        </p:nvSpPr>
        <p:spPr bwMode="auto">
          <a:xfrm>
            <a:off x="2124075" y="5516563"/>
            <a:ext cx="792163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9861" name="Oval 5"/>
          <p:cNvSpPr>
            <a:spLocks noChangeArrowheads="1"/>
          </p:cNvSpPr>
          <p:nvPr/>
        </p:nvSpPr>
        <p:spPr bwMode="auto">
          <a:xfrm>
            <a:off x="2124075" y="3716338"/>
            <a:ext cx="792163" cy="792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9862" name="Oval 6"/>
          <p:cNvSpPr>
            <a:spLocks noChangeArrowheads="1"/>
          </p:cNvSpPr>
          <p:nvPr/>
        </p:nvSpPr>
        <p:spPr bwMode="auto">
          <a:xfrm>
            <a:off x="1979613" y="1628775"/>
            <a:ext cx="792162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268538" y="1916113"/>
            <a:ext cx="450850" cy="395287"/>
          </a:xfrm>
          <a:prstGeom prst="rect">
            <a:avLst/>
          </a:prstGeom>
          <a:solidFill>
            <a:srgbClr val="F0FFC5"/>
          </a:solidFill>
          <a:ln w="28575">
            <a:solidFill>
              <a:srgbClr val="7CA8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268538" y="2924175"/>
            <a:ext cx="450850" cy="395288"/>
          </a:xfrm>
          <a:prstGeom prst="rect">
            <a:avLst/>
          </a:prstGeom>
          <a:solidFill>
            <a:srgbClr val="F0FFC5"/>
          </a:solidFill>
          <a:ln w="28575">
            <a:solidFill>
              <a:srgbClr val="7CA8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2268538" y="3860800"/>
            <a:ext cx="450850" cy="395288"/>
          </a:xfrm>
          <a:prstGeom prst="rect">
            <a:avLst/>
          </a:prstGeom>
          <a:solidFill>
            <a:srgbClr val="F0FFC5"/>
          </a:solidFill>
          <a:ln w="28575">
            <a:solidFill>
              <a:srgbClr val="7CA8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sz="1800">
                <a:latin typeface="Comic Sans MS" panose="030F0702030302020204" pitchFamily="66" charset="0"/>
              </a:rPr>
              <a:t>3.</a:t>
            </a:r>
          </a:p>
        </p:txBody>
      </p:sp>
      <p:sp>
        <p:nvSpPr>
          <p:cNvPr id="249866" name="Text Box 10"/>
          <p:cNvSpPr txBox="1">
            <a:spLocks noChangeArrowheads="1"/>
          </p:cNvSpPr>
          <p:nvPr/>
        </p:nvSpPr>
        <p:spPr bwMode="auto">
          <a:xfrm>
            <a:off x="1212850" y="1003300"/>
            <a:ext cx="1281113" cy="8318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4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3979" name="Text Box 12"/>
          <p:cNvSpPr txBox="1">
            <a:spLocks noChangeArrowheads="1"/>
          </p:cNvSpPr>
          <p:nvPr/>
        </p:nvSpPr>
        <p:spPr bwMode="auto">
          <a:xfrm>
            <a:off x="2840038" y="1916113"/>
            <a:ext cx="4438650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ALCALINIZACIÓN DEL DUODENO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pH Alcalino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1600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defRPr/>
            </a:pPr>
            <a:endParaRPr lang="es-ES" sz="1600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latin typeface="Comic Sans MS" panose="030F0702030302020204" pitchFamily="66" charset="0"/>
              </a:rPr>
              <a:t>DIGESTIÓN Y ABSORCIÓN DE GRASAS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2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Sales biliares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sz="1600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defRPr/>
            </a:pPr>
            <a:endParaRPr lang="es-ES" sz="800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EXCRECIÓN DE DESECHOS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COLESTEROL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PIGMENTOS BILIARES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sz="16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DROGAS</a:t>
            </a:r>
          </a:p>
        </p:txBody>
      </p:sp>
      <p:cxnSp>
        <p:nvCxnSpPr>
          <p:cNvPr id="3" name="2 Conector recto de flecha"/>
          <p:cNvCxnSpPr>
            <a:cxnSpLocks noChangeShapeType="1"/>
          </p:cNvCxnSpPr>
          <p:nvPr/>
        </p:nvCxnSpPr>
        <p:spPr bwMode="auto">
          <a:xfrm>
            <a:off x="1547813" y="4059238"/>
            <a:ext cx="576262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723063" y="382588"/>
            <a:ext cx="1905000" cy="585787"/>
          </a:xfrm>
          <a:prstGeom prst="rect">
            <a:avLst/>
          </a:prstGeom>
          <a:solidFill>
            <a:srgbClr val="7A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sz="1600" dirty="0"/>
              <a:t>IV. EXCRECIÓN BILIAR</a:t>
            </a:r>
          </a:p>
        </p:txBody>
      </p:sp>
      <p:sp>
        <p:nvSpPr>
          <p:cNvPr id="1127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7" grpId="0" animBg="1"/>
      <p:bldP spid="83979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ChangeArrowheads="1"/>
          </p:cNvSpPr>
          <p:nvPr/>
        </p:nvSpPr>
        <p:spPr bwMode="auto">
          <a:xfrm>
            <a:off x="3235325" y="5897563"/>
            <a:ext cx="331311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0883" name="Text Box 3"/>
          <p:cNvSpPr txBox="1">
            <a:spLocks noChangeArrowheads="1"/>
          </p:cNvSpPr>
          <p:nvPr/>
        </p:nvSpPr>
        <p:spPr bwMode="auto">
          <a:xfrm>
            <a:off x="6443663" y="898525"/>
            <a:ext cx="2184400" cy="400050"/>
          </a:xfrm>
          <a:prstGeom prst="rect">
            <a:avLst/>
          </a:prstGeom>
          <a:solidFill>
            <a:srgbClr val="D6ECEE"/>
          </a:solidFill>
          <a:ln w="28575">
            <a:solidFill>
              <a:srgbClr val="52B1B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000" b="0"/>
              <a:t>Funciones BILIS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3019425" y="2032000"/>
            <a:ext cx="3105150" cy="831850"/>
          </a:xfrm>
          <a:prstGeom prst="rect">
            <a:avLst/>
          </a:prstGeom>
          <a:solidFill>
            <a:srgbClr val="C7E9C3"/>
          </a:solidFill>
          <a:ln w="28575">
            <a:solidFill>
              <a:srgbClr val="5D7E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400" b="0" smtClean="0">
                <a:latin typeface="Comic Sans MS" panose="030F0702030302020204" pitchFamily="66" charset="0"/>
              </a:rPr>
              <a:t>Excreción biliar de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sz="2400" b="0" smtClean="0">
                <a:latin typeface="Comic Sans MS" panose="030F0702030302020204" pitchFamily="66" charset="0"/>
              </a:rPr>
              <a:t>desechos (heces)</a:t>
            </a:r>
          </a:p>
        </p:txBody>
      </p:sp>
      <p:sp>
        <p:nvSpPr>
          <p:cNvPr id="250887" name="Text Box 7"/>
          <p:cNvSpPr txBox="1">
            <a:spLocks noChangeArrowheads="1"/>
          </p:cNvSpPr>
          <p:nvPr/>
        </p:nvSpPr>
        <p:spPr bwMode="auto">
          <a:xfrm>
            <a:off x="2851150" y="3141663"/>
            <a:ext cx="3441700" cy="2062162"/>
          </a:xfrm>
          <a:prstGeom prst="rect">
            <a:avLst/>
          </a:prstGeom>
          <a:solidFill>
            <a:srgbClr val="E1FFE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buClr>
                <a:srgbClr val="577600"/>
              </a:buClr>
              <a:buSzPct val="150000"/>
              <a:buFontTx/>
              <a:buChar char="•"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dirty="0">
                <a:solidFill>
                  <a:srgbClr val="E25B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Colesterol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buClr>
                <a:srgbClr val="577600"/>
              </a:buClr>
              <a:buSzPct val="150000"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principal vía de eliminación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buClr>
                <a:srgbClr val="577600"/>
              </a:buClr>
              <a:buSzPct val="150000"/>
              <a:buFontTx/>
              <a:buChar char="•"/>
              <a:defRPr/>
            </a:pP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577600"/>
              </a:buClr>
              <a:buSzPct val="150000"/>
              <a:buFontTx/>
              <a:buChar char="•"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dirty="0">
                <a:solidFill>
                  <a:srgbClr val="0054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Pigmentos biliares</a:t>
            </a:r>
            <a:endParaRPr lang="es-ES_tradnl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577600"/>
              </a:buClr>
              <a:buSzPct val="150000"/>
              <a:buFontTx/>
              <a:buChar char="•"/>
              <a:defRPr/>
            </a:pP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577600"/>
              </a:buClr>
              <a:buSzPct val="150000"/>
              <a:buFontTx/>
              <a:buChar char="•"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Tóxicos y drogas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899150" y="476250"/>
            <a:ext cx="2736850" cy="338138"/>
          </a:xfrm>
          <a:prstGeom prst="rect">
            <a:avLst/>
          </a:prstGeom>
          <a:solidFill>
            <a:srgbClr val="7A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sz="1600" dirty="0"/>
              <a:t>IV. EXCRECIÓN BILIAR</a:t>
            </a:r>
          </a:p>
        </p:txBody>
      </p:sp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26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900">
                <a:solidFill>
                  <a:schemeClr val="bg2"/>
                </a:solidFill>
              </a:rPr>
              <a:t>X. PÁEZ   FISIOLOGÍA DIGESTIVA 2018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0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7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6902</TotalTime>
  <Words>2242</Words>
  <Application>Microsoft Office PowerPoint</Application>
  <PresentationFormat>Presentación en pantalla (4:3)</PresentationFormat>
  <Paragraphs>764</Paragraphs>
  <Slides>45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53" baseType="lpstr">
      <vt:lpstr>Arial</vt:lpstr>
      <vt:lpstr>Calibri</vt:lpstr>
      <vt:lpstr>Comic Sans MS</vt:lpstr>
      <vt:lpstr>OTNEJMScalaSansLFCap</vt:lpstr>
      <vt:lpstr>OTNEJMScalaSansLFSmallCap</vt:lpstr>
      <vt:lpstr>OTNEJMScalaSansOSF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CASA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 Guillén</dc:creator>
  <cp:lastModifiedBy>ximena</cp:lastModifiedBy>
  <cp:revision>508</cp:revision>
  <dcterms:created xsi:type="dcterms:W3CDTF">2002-09-08T04:50:38Z</dcterms:created>
  <dcterms:modified xsi:type="dcterms:W3CDTF">2018-08-07T13:16:51Z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