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5"/>
  </p:notesMasterIdLst>
  <p:sldIdLst>
    <p:sldId id="280" r:id="rId2"/>
    <p:sldId id="412" r:id="rId3"/>
    <p:sldId id="413" r:id="rId4"/>
    <p:sldId id="402" r:id="rId5"/>
    <p:sldId id="401" r:id="rId6"/>
    <p:sldId id="403" r:id="rId7"/>
    <p:sldId id="281" r:id="rId8"/>
    <p:sldId id="310" r:id="rId9"/>
    <p:sldId id="340" r:id="rId10"/>
    <p:sldId id="363" r:id="rId11"/>
    <p:sldId id="386" r:id="rId12"/>
    <p:sldId id="344" r:id="rId13"/>
    <p:sldId id="304" r:id="rId14"/>
    <p:sldId id="335" r:id="rId15"/>
    <p:sldId id="411" r:id="rId16"/>
    <p:sldId id="256" r:id="rId17"/>
    <p:sldId id="429" r:id="rId18"/>
    <p:sldId id="371" r:id="rId19"/>
    <p:sldId id="338" r:id="rId20"/>
    <p:sldId id="309" r:id="rId21"/>
    <p:sldId id="257" r:id="rId22"/>
    <p:sldId id="317" r:id="rId23"/>
    <p:sldId id="286" r:id="rId24"/>
    <p:sldId id="336" r:id="rId25"/>
    <p:sldId id="259" r:id="rId26"/>
    <p:sldId id="372" r:id="rId27"/>
    <p:sldId id="324" r:id="rId28"/>
    <p:sldId id="337" r:id="rId29"/>
    <p:sldId id="377" r:id="rId30"/>
    <p:sldId id="428" r:id="rId31"/>
    <p:sldId id="312" r:id="rId32"/>
    <p:sldId id="262" r:id="rId33"/>
    <p:sldId id="284" r:id="rId34"/>
    <p:sldId id="343" r:id="rId35"/>
    <p:sldId id="264" r:id="rId36"/>
    <p:sldId id="298" r:id="rId37"/>
    <p:sldId id="342" r:id="rId38"/>
    <p:sldId id="375" r:id="rId39"/>
    <p:sldId id="279" r:id="rId40"/>
    <p:sldId id="395" r:id="rId41"/>
    <p:sldId id="396" r:id="rId42"/>
    <p:sldId id="318" r:id="rId43"/>
    <p:sldId id="261" r:id="rId44"/>
    <p:sldId id="315" r:id="rId45"/>
    <p:sldId id="384" r:id="rId46"/>
    <p:sldId id="316" r:id="rId47"/>
    <p:sldId id="329" r:id="rId48"/>
    <p:sldId id="347" r:id="rId49"/>
    <p:sldId id="349" r:id="rId50"/>
    <p:sldId id="351" r:id="rId51"/>
    <p:sldId id="352" r:id="rId52"/>
    <p:sldId id="266" r:id="rId53"/>
    <p:sldId id="389" r:id="rId54"/>
    <p:sldId id="346" r:id="rId55"/>
    <p:sldId id="348" r:id="rId56"/>
    <p:sldId id="415" r:id="rId57"/>
    <p:sldId id="416" r:id="rId58"/>
    <p:sldId id="408" r:id="rId59"/>
    <p:sldId id="385" r:id="rId60"/>
    <p:sldId id="392" r:id="rId61"/>
    <p:sldId id="380" r:id="rId62"/>
    <p:sldId id="407" r:id="rId63"/>
    <p:sldId id="406" r:id="rId64"/>
    <p:sldId id="424" r:id="rId65"/>
    <p:sldId id="425" r:id="rId66"/>
    <p:sldId id="265" r:id="rId67"/>
    <p:sldId id="381" r:id="rId68"/>
    <p:sldId id="364" r:id="rId69"/>
    <p:sldId id="290" r:id="rId70"/>
    <p:sldId id="394" r:id="rId71"/>
    <p:sldId id="393" r:id="rId72"/>
    <p:sldId id="409" r:id="rId73"/>
    <p:sldId id="418" r:id="rId74"/>
    <p:sldId id="417" r:id="rId75"/>
    <p:sldId id="430" r:id="rId76"/>
    <p:sldId id="419" r:id="rId77"/>
    <p:sldId id="423" r:id="rId78"/>
    <p:sldId id="422" r:id="rId79"/>
    <p:sldId id="421" r:id="rId80"/>
    <p:sldId id="291" r:id="rId81"/>
    <p:sldId id="382" r:id="rId82"/>
    <p:sldId id="391" r:id="rId83"/>
    <p:sldId id="427" r:id="rId8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C3EB"/>
    <a:srgbClr val="BDD8FF"/>
    <a:srgbClr val="0000CC"/>
    <a:srgbClr val="0000FF"/>
    <a:srgbClr val="C7E6A4"/>
    <a:srgbClr val="800080"/>
    <a:srgbClr val="ECD9F3"/>
    <a:srgbClr val="E2A700"/>
    <a:srgbClr val="CC9900"/>
    <a:srgbClr val="DCB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6986" autoAdjust="0"/>
  </p:normalViewPr>
  <p:slideViewPr>
    <p:cSldViewPr showGuides="1">
      <p:cViewPr varScale="1">
        <p:scale>
          <a:sx n="61" d="100"/>
          <a:sy n="61" d="100"/>
        </p:scale>
        <p:origin x="52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35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0" units="cm"/>
          <inkml:channel name="Y" type="integer" max="768" units="cm"/>
        </inkml:traceFormat>
        <inkml:channelProperties>
          <inkml:channelProperty channel="X" name="resolution" value="28.33333" units="1/cm"/>
          <inkml:channelProperty channel="Y" name="resolution" value="28.33948" units="1/cm"/>
        </inkml:channelProperties>
      </inkml:inkSource>
      <inkml:timestamp xml:id="ts0" timeString="2018-08-07T00:37:50.44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8781 7218,'0'0,"0"25,0 0,0-25,0 49,0-49,0 25,25-25,-25 25,0 0,0 0,0-1,0 1,0 0,0-25,0 50,0-50,0 24,24 1,-24 0,0-25,0 25,0 0,0 24,0-24,25 0,-25 0,0-1,0-24,0 50,0-50,0 50,0-50,0 24,0 1,0 0,0 0,0 0,0 0,0-1,0-24,0 50,0-50,0 25,0 0,0-1,25 26,-25-50,0 25,0 0,0-1,0 1,0-25,0 50,0-50,0 49,0-49,0 25,25 0,-25 0,0 0,0-1,0 1,0 0,0-25,25 25,-25 0,0-25,0 24,0 1,0 0,0 0,0 0,0-1,0 1,0-25,0 50,0-50,0 49,0-49,0 25,0 0,0 0,0 0,0 0,0-1,0 1,0-25,0 50,0-50,0 25,0-1,0 1,0 0,0 0,0 0,0-1,0-24,0 50,0-50,0 50,0-50,0 24,0 26,0-50,0 25,0 0,0-25,0 24,0 1,0-25,0 50,0-50,0 49,0-49,0 50,-25-25,25-25,0 25,-25-25,25 24,0 1,0 0,0-25,0 50,0-50,0 49,0-49,0 25,-25 25,25-50,0 25,0-1,0 1,0 0,0 0,0 0,0-25,0 49,0-49,0 25,0 0,0 0,0-1,0 1,0 0,0-25,0 25,0-25,0 49,0-49,0 25,0 0,0 0,0 0,0-1,0 1,0 0,0 0,0 0,0-25,0 49,0-49,0 25,0 0,0 0,0-1,0 1,0 0,0 0,0-25,0 49,0-49,0 50,0-50,0 25,0 0,0-1,0 1,25-25,-25 25,0-25,0 50,0-50,0 25,0-25,0 24,0 1,0 0,0-25,0 25,0 0,0-1,0-24,0 50,0-50,0 50,0-50,0 24,0 1,0-25,0 25</inkml:trace>
  <inkml:trace contextRef="#ctx0" brushRef="#br0" timeOffset="17721.6311">8905 11534,'0'0,"0"0,0 50,0-50,-25 25,0-25,25 24,0 1,0 0,0 0,0 0,0-25,0 24,0-24,0 50,0-50,0 25,0 0,0-1,-25 1,25-25,0 25,0 0,0 0,0-25,0 49,0-49,0 25,-24 0,24 0,0-1,0 26,0-25,-25 25,25-50,0 24,0 1,-25 0,25 0,0 0,0-25,0 24,0-24,0 25,0 0,0 0,-25 24,25-49,0 25,0 0,0 0,0 0,0-1,0 1,0-25,0 50,0-50,0 25,0-1,0 1,0 0,0 0,0 0,0 24,0-24,0-25,0 50,0-50,0 49,0-49,0 25,0 0,0 0,0-1,0 1,0 0,0 0,0-25,0 50,0-50,0 24,0 1,0 0,0 0,0 0,0-1,0 26,0-25,0 0,0-1,0-24,0 25,0 0,0-25,0 50,0-26,0 1,0 25,0-25,0-25,25 24,-25 1,25 0,-25-25,0 25,25-25,-25 25,24-25,1 24,-25 1,25-25,-25 25,25-25,0 0,-1 0,76 50,-100-50,49 24,-24-24,0 0,25 0,-50 25,49-25,1 0,-1 0,-24 25,25-25,-25 0,-1 0,1 0,0 0,-25 25,25-25,0 0,24 25,-24-25,25 24,-26-24,1 25,0-25,-25 0,25 0,-25 0,49 25,-49 0,25-25,0 0,0 0,-25 25,25-25,-25 0,24 0,1 0,0 0,-25 0,50 0,24 0,-24 0,-25 0,24 0,-24 0,0 0,0 0,49 0,-49 0,0 0,-1 0,-24 0,25 0,0 0,0 0,-25 0,25-25,-25 0,49 0,-49 0,50 1,-50 24,25-25,-25-25,0 25,49 1,-49 24,0-50,0 50,50-74,-50 49,25-50,-25 51,0-1,0 0,0 25,24-50,-24 26,25 24,0-25,0 25,0 0,-1 0,-24-25,50 25,-50-25,25 25,-25-25,25 25,-25 0,24-24,1-1,0 25,0-25,0 25,0-25,-1 25,1-25,0 25,-25-24,50-1,-50 25,24 0,-24-25,0 0,0-49,0 49,0 25,0-25,0 0,0 0,0-24,-49 24,49 0,0-24,0 24,0 0,0 25,-25-50,0 26,25-1,0 0,0 25,0-25,-49 0,49 1,0-76,0 100,0-24,0-1,-25 0,0 25,25-25,0 0,0 1,0-1,0 25,0-50,0 50,0-25,50-24,-50 24,0 25,24-25,-24 25,0-25,25 25,-25-24,25-1,-25 0,0 25,25-25,-25 0,0 25,0-25,0 1,25-1,-25 25,24-25,-24 0,25 0,-25 1,0-1,0 0,0 25,0-50,0 50,0-49,0-1,0 50,0-25,0 1,-25-1,25 0,0 0,-24 0,-1 25,0-49,-49 24,49 0,0 0,0 25,0-24,25 24,-25-25,25 0,-24 0,-1 0,0 1,0-1,0-25,1 50,-51 0,26 0,49 0,-25 0,25 0,-25 0,-25 0,26 0,-1 0,0 0,0 0,-24-25,24 1,0 24,0 0,0 0,1 0,24-25,-25 25,0 0,25-25,-25 25,0 0,-24-25,24 25,25 0,-25-25,0 25,1 0,24-25,-25 25,25-24,-50 24,25-25,1 0,-51 0,75 25,-25 0,25 0,-25-25,1 25,24-24,-25 24,0-50,0 50,0-25,1 0,24 25,-25-24,25 24,-25-25,25 0,-25 25,0-25,25 25,-24-25,24 25,-25-24,0-1,25 25,-25-25,25 25,-25-50,1 26,24-1,-25 0,0 25,25-25,0 0,0 1,-25 24,25-25,-25 0,25 0,0 25,0-25,-24 1,24-26,0 50,0-25,-25 0,25 1,0-1,0 0,0 0,0 0,0 25,0-49,0-1,0 50,0-50,0 50,0-24,0-1,0 0,0 0,0 0,0 1,0-1,0 25,0-50,0 50,0-49,0 49,0-25,0 0,0 0,0 25,0-25,0 1,0-1,0 0,25 25,-25-25,0 25,0-25,0 1,0-26,24 50,-24-25,0 0,0 1,0 24,0-25,0 25,0-50,0 50,0-49,0 49,0-25,25 0,0 25,-25-25,0 0,0 1,0 24,0-25,0 0,0 25,25-25,-25 25,25-25,-25 0,24 25</inkml:trace>
  <inkml:trace contextRef="#ctx0" brushRef="#br0" timeOffset="34616.4608">9649 8954,'0'0,"0"-24,25-1,-25 25,0-50,49 25,-49 1,25-1,0 0,-25 0,0 25,0-25,25 1,-25 24,25-25,-25 0,0 0,0 0,24 25,-24-24,0-1,0 25,25-25,-25 25,0-25,0 0,0 1,0-1,0 0,0 0,0 25,0-49,0 49,0-25,25-25,-25 50,0-25,0 1,0-1,0 0,0 0,25 25,-25-25,0 25,0-24,25-1,-25 0,49 0,-24 0,0 0,0 1,0 24,-1-25,1 25,-25-25,25 25,-25 0,25 0,0-25,-25 0,24 1,-24 24,25-25,0 0,-25 25,25-25,-25 25,0-25,0 1,25-1,-1 0,1 0,0 0,0 1,-25 24,25-25,-1 25,1-25,0 25,-25 0,25-25,-25 25,25 0,-25-25,24 25,1-24,0-1,-25 25,25-25,0 0,-25 25,49-25,-24 25,0-49,0 49,-1-50,1 50,0 0,0 0,0 0,-1 0,1 0,0 0,25 0,-26 0,1 0,-25 0,50 0,-50 0,50 0,-1 0,-49 0,50 25,-1-25,-49 0,25 25,-25-25,25 0,0 0,0 0,-25 25,24-1,1-24,0 0,-25 0,50 0,-26 25,1 0,25-25,-50 25,25 0,-1-25,-24 0,25 0,0 0,0 24,0-24,-1 25,1-25,0 0,0 50,0-50,-1 0,1 0,0 25,0-25,-25 0,49 24,26 1,-75-25,25 0,-25 25,49 0,-24-25,0 0,-25 25,25-25,24 24,-49-24,50 25,-50-25,50 25,-50-25,24 0,-24 25,25-25,0 25,0-25,-25 24,49-24,-49 0,25 25,-25-25,50 50,-50-50,25 0,-25 25,24-25,1 24,-25 1,25-25,-25 25,25-25,-25 25,25 0,-1-25,1 0,-25 25,25 24,0-49,-25 25,25-25,-25 25,24 0,-24-25,25 24,-25-24,25 25,-25 0,25-25,0 25,-25-25,24 25,-24-25,0 49,0-49,50 25,-50-25,25 25,-25 0,25-25,0 49,-25-49,24 25,-24 0,0 0,25-25,0 24,-25-24,25 25,-25 0,49 25,-49-50,0 24,25 1,0 0,-25-25,25 25,0 0,-1-1,-24 1,25 0,-25 0,0-25,25 25,0-1,-25 26,0-50,25 25,-25-25,0 25,24-25,1 25,-25-1,0-24,0 25,0-25,25 25,-25-25,0 25,25 0,-25-1,0 1,0 0,25-25,-25 25,24 0,-24-1,0-24,0 25,25-25,-25 25,0 0,0 0,0 24,0-24,50 25,-50-50,0 24,0 1,25 0,-25 0,0-25,24 49,-24 1,0-50,0 50,0-50,0 24,0-24,0 25,0 0,0 0,0 0,0-1,0 1,50 0,-50 0,0-25,0 50,0-50,0 49,0-49,0 25,0 0,0 0,0-1,0 1,0 0,0 0,0-25,0 49,0-49,0 25,0 25,0-50,0 25,0-1,0 1,0 0,0 0,0 0,0-25,0 49,0-49,0 50,0-50,0 25,0-1,0 1,0 0,0 0,0 0,0-1,0-24,0 50,0-50,0 25,0 0,0-1,0 26,0-50,0 25,0 0,0-1,-25-24,25 25,0-25,-25 25,25 0,0-25,0 25,0 0,0-1,-24-24,24 25,0 0,0 0,0 0,0-25,0 49,0-49,0 25,0 0,0 0,-25-1,0-24,25 25,0 0,0 0,0-25,0 49,0-49,0 25,0 0,0 0,0 0,0-1,0 1,0 0,0-25,0 50,0-50,0 49,0-49,0 25,0 0,-25 0,25-1,0 1,0 0,0 0,0-25,0 49,0-49,0 50,0-50,-25 25,25-25,0 25,-24-25,24 25,0-1,0 1,-25-25,25 50,0-50,0 49,0 1,0-50,0 25,0 0,0-1,0-24,0 25,0 0,0 0,0 0,0-25,0 49,0-49,0 25,-25-25,25 25,0 0,0-1,0 1,-25 0,25 0,0-25,0 49,0-49,0 50,-25-25,25-25,0 25,0-1,0 1,0 0,0 0,-24-25,-1 25,25-25,-25 49,25-49,0 25,0 0,0 0,0 0,0-1,0 1,-25 0,0 0,25-25,0 25,0-25,0 49,0-49,0 25,0 0,-24 24,-1-24,25-25,-25 25,25 0,-25 0,25-1,0 1,0 0,0-25,0 50,0-50,0 24,0 1,-25 25,25-25,-24-25,-1 24,25 1,0 0,0 0,0-25,0 25,-25-1,25-24,0 25,0 0,0 0,0 0,0-1,0 1,0 0,0-25,0 50,0-50,0 24,0-24,0 25,0 0,-25 0,0-25,1 0,24 0,-50 0,50 25,-50 0,25-25,-24 24,24 1,-25-25,50 0,-24 0,-26 25,50 0,-25-25,0 0,25 0,-24 0,24 25,-25-25,25 0,-25 24,0-24,25 25,-25-25,25 25,-49-25,49 25,-25 0,0-25,0 0,25 24,-24-24,24 25,-25 0,0-25,25 0,-25 25,25-25,-25 0,25 25,-24-25,-1 0,0 49,0-24,-24 0,24 0,0-25,0 0,25 0,0 24,25-24,0 0,0 0,-1 0,26 0,-25 0,0 0,-25 0,24 0,26 0,-50 0,50 0,-50 0,24 0,-24 0,25 0,0 0,0 0,0 0,-1 0,1 0,-25 0,50-49,-50 49,25 0,-1 0,-24 0,25-25,-25 25,25 0,-25-25,25 25,0-25,-1 25,-24-24,25 24,0-25,-25 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0" units="cm"/>
          <inkml:channel name="Y" type="integer" max="768" units="cm"/>
        </inkml:traceFormat>
        <inkml:channelProperties>
          <inkml:channelProperty channel="X" name="resolution" value="28.33333" units="1/cm"/>
          <inkml:channelProperty channel="Y" name="resolution" value="28.33948" units="1/cm"/>
        </inkml:channelProperties>
      </inkml:inkSource>
      <inkml:timestamp xml:id="ts0" timeString="2018-08-07T00:39:12.9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8731 7193,'0'0,"25"0,25-24,-50 24,24-25,-24 25,25 0,0-25,-25 0,25 0,0 25,-1-24,-24 24,25 0,-25-25,25 25,0-25,0 0,0 0,-1 1,-24 24,25-25,0 25,-25 0,25 0,0 0,-1 0,1 0,-25 0,25 0,0 25,-25-1,25-24,-25 25,49-25,-49 0,25 25,-25 0,0-25,0 25,0-1,0 1,25-25,-25 25,0-25,0 25,0 0,0-1,0 1,0 0,0 0,0 0,0-1,0 1,0-25,0 50,25-50,-25 0,24 0,1 0,0 0,-25 0,25-25,0 25,-25-25,0 25,24-25,-24 1,0 24,0-25,0 25,0-25,25 0,-25 25,0-25,0 1,0 24,0-25,25 0,-25 25,0-25,25 0,-25 1,0-1,0 0,0 0,0 0,0 1,25-1,-25 25,24-50,-24 50,0-50,0 50,0-24,25 24,-25-25,0 25,0-25,25 0,-25 25,0-25,25 25,0-24,-1-1,1 25,-25 0,25 0,-25 0,25 0,-25 25,25-25,-1 0,-24 24,25-24,-25 25,50 0,-50 0,50 0,-50-1,24 1,1-25,0 25,-25-25,25 0,24 0,-49 25,25-25,0 0,0 0,-25 0,49 0,-49 0,25 0,0 0,0 0,0 0,-1 0,1 0,-25 0,25 0,-25 0,25-25,0 0,-25 25,24-25,-24 1,0 24,0-25,25 0,0 25,-25-25,25-24,-25 24,25 25,-25-25,0-25,49 26,-49-1,25 25,-25-25,25-25,-25 26,25 24,-25 0,24-25,1 25,0-50,-25 50,50 0,-50 0,24 0,1 0,0 0,-25 25,0-25,0 25,0 24,25-49,-25 25,25 25,-25-1,24-24,-24-25,0 25,0 0,25 0,0-25,25 49,-25-49,24 25,-49-25,25 0,0 25,0-25,-1 0,-24 0,50 0,-50 0,25 0,0 0,-1 0,26-25,-50 25,25 0,-25-25,25 25,-1 0,-24 0,25-25,-25 25,25-24,-25-1,25 25,-25-25,0 25,0-50,25 50,-25-24,24-26,-24 50,25-25,-25 0,0-24,25 49,0-25,-25 0,0 0,25 25,-25-24,0 24,24-25,1 25,0 0,-25 0,25 0,0 0,-25 0,0 0,24 0,-24 0,50 25,-50-25,25 24,0 1,-1-25,-24 25,25-25,-25 0,25 25,-25 0,0-25,25 24,-25-24,25 25,-25 0,0-25,25 25,-25-25,0 25</inkml:trace>
  <inkml:trace contextRef="#ctx0" brushRef="#br0" timeOffset="15444.0271">12229 6449,'0'0,"0"25,0 0,0-25,25 25,-25-25,0 24,0 1,0-25,0 25,0 0,49 24,-49-49,0 25,0-25,0 25,0-25,25 25,0 0,-25-25,0 24,0 1,25 0,-25-25,24 25,-24 0,25 0,-25-25,0 24,25-24,-25 25,25-25,-25 0,49-25,-49 25,0-24,0-1,25 25,-25-25,25 25,0-50,-25 50,25-25,-25 25,24-24,1-1,-25 25,25-25,-25 25,0-25,0 25,50-49,-50 49,0-25,0 0,24 0,-24 25,25-25,-25 1,25 24,-25 0,25-25,-25 25,25 0,-1 0,1-25,0 25,0-25,0 25,-1 0,-24 0,25 0,-25-25,50 25,-50 0,25 0,-1 0,1 0,0 0,-25 0,50 0,-25 0,-1 0,1 0,-25 0,50 0,-50 0,25 0,-1 0,1 0,25 0,-25 0,-1 0,1 0,-25 0,25 0,0 0,0 0,-25 25,0 0,24-25,-24 25,25 0,-25-1,0-24,0 25,25 0,-25 0,0 0,25-25,-25 24,0 1,25 0,-25-25,0 25,24 0,-24-25,0 24,0 1,0 0,25 0,0-25,-25 25,0 0,25-1,-25-24,25 25,-25 0,24-25,-24 25,25-25,0 49,0-49,0 50,-1-50,-24 25,25-25,-25 25,25-25,-25 24,25 1,0 0,-25-25,24 25,1 0,-25-25,25 24,0 1,-25 0,25-25,-25 25,0 0,24-1,-24 1,0 0,25-25,0 25,-25-25,0 25,25-1,-25-24,0 25,0 0,0 0,0 0,0-25,25 49,-25 1,0-50,0 25,0-25,0 24,0 1,0 0,0 0,0 0,0-1,0-24,0 50,0-50,0 25,0 0,25 0,-25-25,0 24,0 1,0 0,0 0,24 0,-24-1,0-24,0 50,0-50,0 25,0 0,0-1,0 1,25-25,-25 25,0 0,0 0,0-25,0 49,25-49,-25 50,0-50,0 25,0-1,25 1,-25-25,0 25,0 0,0 0,0-1,0-24,0 50,25-50,-1 25,-24-25,0 25,0-1,0 1,0 0,0 0,0 0,0-25,0 49,0-49,0 25,0-25,0 25,0 0,-24 24,24-49,0 25,0-25,0 50,0-50,0 25,0-25,0 49,0-49,0 25,0 0,0 0,0-1,0 1,0 0,0-25,0 25,0-25,0 49,0-49,0 25,0-25,0 25,0 0,0 0,0-1,0 1,0 0,0-25,0 50,0-50,0 24,0-24,0 25,0 0,0-25,0 25,0-25,0 25,0-1,0 1,0-25,0 50,0-50,0 25,0-1,0 1,0 0,0 0,0 0,0 0,0-25,0 49,0-49,0 25,0 0,0 0,0-1,0 1,0 0,0 0,0 0,0-25,0 24,0 26,0-50,0 25,0 0,0-1,0 1,0 0,0 0,0 0,0-1,0 1,0-25,0 50,0-50,0 25,0-1,0 1,0 0,0 0,0 0,0-1,0-24,0 50,0-50,0 50,0-50,0 24,0 1,0-25,0 25,0 0,0-25,0 25,0-25,0 49,0-49,0 25,24 25,-24-25,0-25,0 24,0 1,0 0,0 0,0 0,0-1,0 1,0-25,0 50,0-50,0 25,25 24,0-49,-25 25,0 0,0 0,0-1,0 1,0 0,0 0,0 0,0-25,0 49,0-49,0 25,0 0,0 0,0-1,0 26,0-50,0 25,0 0,25 24,-25-49,0 25,0-25,0 50,0-50,0 24,25 26,-25-50,0 25,0 25,0-26,0 1,24-25,-24 25,0 0,0 0,0-25,0 49,0-49,0 25,25 0,-25 0,0-1,0 1,0 0,0 0,0-25,0 49,0-49,25 50,-25 0,0-50,0 24,0 1,0 0,0 0,0 24,0-24,0 0,0 0,0 0,0-1,0-24,0 50,-25-25,25 0,0-25,0 24,0 1,0 0,0 0,-25-25,1 25,24 0,0-1,0-24,0 50,0-50,-25 50,25-50,0 24,-25 1,25 0,0 0,-25 24,25-49,0 25,0 0,-25 0,25-25,0 49,0-49,0 25,0 0,-24 0,24-25,0 25,-25-25,25 49,-25-49,0 0,-24 50,49-50,-25 25,0-1,0-24,25 25,-25-25,25 0,-25 25,1-25,24 0,-25 25,25-25,-25 25,0-25,0 0,25 24,-24-24,24 25,-25 0,0-25,0 25,0 0,1-1,-1-24,25 25,-25 0,25-25,-25 25,25-25,-25 25,1-25,24 24,-25 1,0-25,0 0,25 25,-25-25,25 25,-24 0,-1-25,25 25,-25-25,25 24,-25-24,25 25,-25 0,1-25,24 0,-25 0,0 25,0-25,25 25,-25-25,1 0,-1 0,-25 0,25 0</inkml:trace>
  <inkml:trace contextRef="#ctx0" brushRef="#br0" timeOffset="24570.0432">7838 18405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E3ED56AC-D5EF-4155-B2CA-87778DE35F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7322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FB3278A3-E9C3-4015-9FB7-8E8F693ACD9B}" type="slidenum">
              <a:rPr lang="es-ES" smtClean="0">
                <a:latin typeface="Arial" charset="0"/>
              </a:rPr>
              <a:pPr eaLnBrk="1" hangingPunct="1"/>
              <a:t>29</a:t>
            </a:fld>
            <a:endParaRPr lang="es-ES" smtClean="0">
              <a:latin typeface="Arial" charset="0"/>
            </a:endParaRPr>
          </a:p>
        </p:txBody>
      </p:sp>
      <p:sp>
        <p:nvSpPr>
          <p:cNvPr id="200706" name="AutoShape 2"/>
          <p:cNvSpPr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oundRect">
            <a:avLst>
              <a:gd name="adj" fmla="val 60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957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67905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D56AC-D5EF-4155-B2CA-87778DE35FB9}" type="slidenum">
              <a:rPr lang="es-ES" smtClean="0"/>
              <a:pPr>
                <a:defRPr/>
              </a:pPr>
              <a:t>61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955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43114-3B3C-40F6-B59C-DA2FD61464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34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82A60-E58B-4264-8611-7B41B6AC0D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76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7AC89-4F64-4168-8A7F-4EF171CED0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571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4468B-CD34-43BA-BEBC-6D44E15E80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9820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7C70-78E1-4D2E-8101-B99191F9E8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30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BF3AB-4A43-4608-8AEC-58797DD0EF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99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596F-D9ED-4810-8FC0-BEFCE515A5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21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F5384-B539-4839-9C30-C097B3AD2A7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73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D6E3-B05E-4991-8FAB-8A73EB55C9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11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A9D0-518D-4D68-AA30-EF07861797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44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BCD8E-9B58-497F-908F-037A32E053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3644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70990-CE3F-4B50-8608-99B9AF4FF5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06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21371-5AD8-453A-9276-8B1067F4B1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217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085A655C-1A67-4B3A-9BB3-A14E8253C5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GZ9H1w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nZEge78_78https://www.youtube.com/watch?v=gnZEge78_78" TargetMode="Externa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68.e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67.emf"/><Relationship Id="rId4" Type="http://schemas.openxmlformats.org/officeDocument/2006/relationships/customXml" Target="../ink/ink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books/NBK27169/" TargetMode="External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cbi.nlm.nih.gov/books/NBK27169/" TargetMode="Externa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64518" name="Picture 6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005263"/>
            <a:ext cx="1800225" cy="2619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1187450" y="2060575"/>
            <a:ext cx="3384550" cy="321627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6D6A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 FINAL </a:t>
            </a:r>
          </a:p>
          <a:p>
            <a:pPr algn="ctr">
              <a:defRPr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</a:p>
          <a:p>
            <a:pPr algn="ctr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pPr algn="ctr">
              <a:defRPr/>
            </a:pPr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</a:t>
            </a:r>
          </a:p>
          <a:p>
            <a:pPr algn="ctr">
              <a:defRPr/>
            </a:pPr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QUIMO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es-ES" sz="11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2280" name="Text Box 8"/>
          <p:cNvSpPr txBox="1">
            <a:spLocks noChangeArrowheads="1"/>
          </p:cNvSpPr>
          <p:nvPr/>
        </p:nvSpPr>
        <p:spPr bwMode="auto">
          <a:xfrm>
            <a:off x="4427538" y="620713"/>
            <a:ext cx="3488455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/>
              </a:rPr>
              <a:t>I. INTESTINO DELGADO</a:t>
            </a:r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6578767" y="1084674"/>
            <a:ext cx="133722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smtClean="0">
                <a:effectLst/>
              </a:rPr>
              <a:t>1. Función</a:t>
            </a:r>
            <a:endParaRPr lang="es-ES" sz="2000" dirty="0">
              <a:effectLst/>
            </a:endParaRPr>
          </a:p>
        </p:txBody>
      </p:sp>
      <p:pic>
        <p:nvPicPr>
          <p:cNvPr id="9221" name="Picture 10" descr="diarrhe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1"/>
          <a:stretch>
            <a:fillRect/>
          </a:stretch>
        </p:blipFill>
        <p:spPr bwMode="auto">
          <a:xfrm>
            <a:off x="4932363" y="1844675"/>
            <a:ext cx="2925762" cy="41036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827088" y="1268413"/>
            <a:ext cx="7489825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2590800" y="4508500"/>
            <a:ext cx="3960813" cy="1920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4000" b="1">
                <a:effectLst/>
              </a:rPr>
              <a:t>“PORTAL </a:t>
            </a:r>
          </a:p>
          <a:p>
            <a:pPr algn="ctr" eaLnBrk="1" hangingPunct="1"/>
            <a:r>
              <a:rPr lang="es-ES" sz="4000" b="1">
                <a:effectLst/>
              </a:rPr>
              <a:t>DE </a:t>
            </a:r>
          </a:p>
          <a:p>
            <a:pPr algn="ctr" eaLnBrk="1" hangingPunct="1"/>
            <a:r>
              <a:rPr lang="es-ES" sz="4000" b="1">
                <a:effectLst/>
              </a:rPr>
              <a:t>ABSORCIÓN” </a:t>
            </a:r>
          </a:p>
        </p:txBody>
      </p:sp>
      <p:pic>
        <p:nvPicPr>
          <p:cNvPr id="210951" name="Picture 7" descr="portal absorción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692150"/>
            <a:ext cx="4824413" cy="385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3" name="Rectangle 9"/>
          <p:cNvSpPr>
            <a:spLocks noChangeArrowheads="1"/>
          </p:cNvSpPr>
          <p:nvPr/>
        </p:nvSpPr>
        <p:spPr bwMode="auto">
          <a:xfrm>
            <a:off x="2339975" y="1916113"/>
            <a:ext cx="7921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54" name="Rectangle 10"/>
          <p:cNvSpPr>
            <a:spLocks noChangeArrowheads="1"/>
          </p:cNvSpPr>
          <p:nvPr/>
        </p:nvSpPr>
        <p:spPr bwMode="auto">
          <a:xfrm>
            <a:off x="5435600" y="2492375"/>
            <a:ext cx="13684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55" name="Text Box 11"/>
          <p:cNvSpPr txBox="1">
            <a:spLocks noChangeArrowheads="1"/>
          </p:cNvSpPr>
          <p:nvPr/>
        </p:nvSpPr>
        <p:spPr bwMode="auto">
          <a:xfrm>
            <a:off x="1973263" y="2203450"/>
            <a:ext cx="1201737" cy="70802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5580063" y="2492375"/>
            <a:ext cx="2105025" cy="6461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210957" name="Rectangle 13"/>
          <p:cNvSpPr>
            <a:spLocks noChangeArrowheads="1"/>
          </p:cNvSpPr>
          <p:nvPr/>
        </p:nvSpPr>
        <p:spPr bwMode="auto">
          <a:xfrm>
            <a:off x="5003800" y="765175"/>
            <a:ext cx="15843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58" name="Text Box 14"/>
          <p:cNvSpPr txBox="1">
            <a:spLocks noChangeArrowheads="1"/>
          </p:cNvSpPr>
          <p:nvPr/>
        </p:nvSpPr>
        <p:spPr bwMode="auto">
          <a:xfrm>
            <a:off x="4932363" y="620713"/>
            <a:ext cx="2211387" cy="822325"/>
          </a:xfrm>
          <a:prstGeom prst="rect">
            <a:avLst/>
          </a:prstGeom>
          <a:solidFill>
            <a:srgbClr val="FFCC99"/>
          </a:solidFill>
          <a:ln>
            <a:noFill/>
          </a:ln>
          <a:effectLst>
            <a:glow rad="139700">
              <a:srgbClr val="FF660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EPITELIO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INTESTINAL</a:t>
            </a:r>
          </a:p>
        </p:txBody>
      </p:sp>
      <p:sp>
        <p:nvSpPr>
          <p:cNvPr id="210962" name="Text Box 18"/>
          <p:cNvSpPr txBox="1">
            <a:spLocks noChangeArrowheads="1"/>
          </p:cNvSpPr>
          <p:nvPr/>
        </p:nvSpPr>
        <p:spPr bwMode="auto">
          <a:xfrm>
            <a:off x="512763" y="438151"/>
            <a:ext cx="1485900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9" grpId="0"/>
      <p:bldP spid="210955" grpId="0" animBg="1"/>
      <p:bldP spid="210956" grpId="0" animBg="1"/>
      <p:bldP spid="2109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7088" y="1196975"/>
            <a:ext cx="7489825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pic>
        <p:nvPicPr>
          <p:cNvPr id="11267" name="Picture 6" descr="LO QUE SE ABSORBE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569883"/>
            <a:ext cx="4416425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1187450" y="2276475"/>
            <a:ext cx="2959100" cy="7016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solidFill>
                  <a:srgbClr val="CC0000"/>
                </a:solidFill>
                <a:effectLst/>
              </a:rPr>
              <a:t>RECIBE</a:t>
            </a:r>
          </a:p>
          <a:p>
            <a:pPr algn="ctr" eaLnBrk="1" hangingPunct="1"/>
            <a:r>
              <a:rPr lang="es-ES" sz="2000" b="1">
                <a:effectLst/>
              </a:rPr>
              <a:t>9 litros de fluidos/día!</a:t>
            </a:r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3497263" y="1125538"/>
            <a:ext cx="1008062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9" name="Rectangle 11"/>
          <p:cNvSpPr>
            <a:spLocks noChangeArrowheads="1"/>
          </p:cNvSpPr>
          <p:nvPr/>
        </p:nvSpPr>
        <p:spPr bwMode="auto">
          <a:xfrm>
            <a:off x="6018213" y="2349500"/>
            <a:ext cx="12954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0" name="Rectangle 12"/>
          <p:cNvSpPr>
            <a:spLocks noChangeArrowheads="1"/>
          </p:cNvSpPr>
          <p:nvPr/>
        </p:nvSpPr>
        <p:spPr bwMode="auto">
          <a:xfrm>
            <a:off x="3059113" y="3429000"/>
            <a:ext cx="8651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1" name="Rectangle 13"/>
          <p:cNvSpPr>
            <a:spLocks noChangeArrowheads="1"/>
          </p:cNvSpPr>
          <p:nvPr/>
        </p:nvSpPr>
        <p:spPr bwMode="auto">
          <a:xfrm>
            <a:off x="6592888" y="3716338"/>
            <a:ext cx="79375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3352800" y="5013325"/>
            <a:ext cx="10080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3" name="Rectangle 15"/>
          <p:cNvSpPr>
            <a:spLocks noChangeArrowheads="1"/>
          </p:cNvSpPr>
          <p:nvPr/>
        </p:nvSpPr>
        <p:spPr bwMode="auto">
          <a:xfrm>
            <a:off x="6450013" y="4652963"/>
            <a:ext cx="9366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4" name="Rectangle 16"/>
          <p:cNvSpPr>
            <a:spLocks noChangeArrowheads="1"/>
          </p:cNvSpPr>
          <p:nvPr/>
        </p:nvSpPr>
        <p:spPr bwMode="auto">
          <a:xfrm>
            <a:off x="5153025" y="458152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5" name="Rectangle 17"/>
          <p:cNvSpPr>
            <a:spLocks noChangeArrowheads="1"/>
          </p:cNvSpPr>
          <p:nvPr/>
        </p:nvSpPr>
        <p:spPr bwMode="auto">
          <a:xfrm>
            <a:off x="3857625" y="4149725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7" name="Rectangle 19"/>
          <p:cNvSpPr>
            <a:spLocks noChangeArrowheads="1"/>
          </p:cNvSpPr>
          <p:nvPr/>
        </p:nvSpPr>
        <p:spPr bwMode="auto">
          <a:xfrm>
            <a:off x="5729288" y="1628775"/>
            <a:ext cx="1444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8" name="Rectangle 20"/>
          <p:cNvSpPr>
            <a:spLocks noChangeArrowheads="1"/>
          </p:cNvSpPr>
          <p:nvPr/>
        </p:nvSpPr>
        <p:spPr bwMode="auto">
          <a:xfrm>
            <a:off x="6376988" y="3860800"/>
            <a:ext cx="2174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0" name="Text Box 22"/>
          <p:cNvSpPr txBox="1">
            <a:spLocks noChangeArrowheads="1"/>
          </p:cNvSpPr>
          <p:nvPr/>
        </p:nvSpPr>
        <p:spPr bwMode="auto">
          <a:xfrm>
            <a:off x="3421063" y="1341438"/>
            <a:ext cx="1033462" cy="62071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Ingesta</a:t>
            </a:r>
          </a:p>
          <a:p>
            <a:pPr algn="ctr" eaLnBrk="1" hangingPunct="1"/>
            <a:r>
              <a:rPr lang="es-ES" sz="1600" b="1" dirty="0">
                <a:effectLst/>
              </a:rPr>
              <a:t>2 L</a:t>
            </a:r>
          </a:p>
        </p:txBody>
      </p:sp>
      <p:sp>
        <p:nvSpPr>
          <p:cNvPr id="160792" name="Text Box 24"/>
          <p:cNvSpPr txBox="1">
            <a:spLocks noChangeArrowheads="1"/>
          </p:cNvSpPr>
          <p:nvPr/>
        </p:nvSpPr>
        <p:spPr bwMode="auto">
          <a:xfrm>
            <a:off x="5940425" y="2420938"/>
            <a:ext cx="1468438" cy="62071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S. Gástrica</a:t>
            </a:r>
          </a:p>
          <a:p>
            <a:pPr algn="ctr" eaLnBrk="1" hangingPunct="1"/>
            <a:r>
              <a:rPr lang="es-ES" sz="1600" b="1" dirty="0">
                <a:effectLst/>
              </a:rPr>
              <a:t>2.5 L</a:t>
            </a:r>
          </a:p>
        </p:txBody>
      </p:sp>
      <p:sp>
        <p:nvSpPr>
          <p:cNvPr id="160793" name="Text Box 25"/>
          <p:cNvSpPr txBox="1">
            <a:spLocks noChangeArrowheads="1"/>
          </p:cNvSpPr>
          <p:nvPr/>
        </p:nvSpPr>
        <p:spPr bwMode="auto">
          <a:xfrm>
            <a:off x="4897438" y="3165475"/>
            <a:ext cx="731837" cy="620713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Bilis</a:t>
            </a:r>
          </a:p>
          <a:p>
            <a:pPr eaLnBrk="1" hangingPunct="1"/>
            <a:r>
              <a:rPr lang="es-ES" sz="1600" b="1" dirty="0">
                <a:effectLst/>
              </a:rPr>
              <a:t>0.5 L</a:t>
            </a:r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6237288" y="3856038"/>
            <a:ext cx="1639887" cy="5905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>
                <a:effectLst/>
              </a:rPr>
              <a:t>S. Pancreática</a:t>
            </a:r>
          </a:p>
          <a:p>
            <a:pPr algn="ctr" eaLnBrk="1" hangingPunct="1"/>
            <a:r>
              <a:rPr lang="es-ES" sz="1600" b="1" dirty="0">
                <a:effectLst/>
              </a:rPr>
              <a:t>1.5 L</a:t>
            </a:r>
          </a:p>
        </p:txBody>
      </p:sp>
      <p:sp>
        <p:nvSpPr>
          <p:cNvPr id="160795" name="Rectangle 27"/>
          <p:cNvSpPr>
            <a:spLocks noChangeArrowheads="1"/>
          </p:cNvSpPr>
          <p:nvPr/>
        </p:nvSpPr>
        <p:spPr bwMode="auto">
          <a:xfrm>
            <a:off x="3132138" y="5013325"/>
            <a:ext cx="1152525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dirty="0">
                <a:effectLst/>
              </a:rPr>
              <a:t>Pasan  al </a:t>
            </a:r>
          </a:p>
          <a:p>
            <a:pPr algn="ctr"/>
            <a:r>
              <a:rPr lang="es-ES" dirty="0">
                <a:effectLst/>
              </a:rPr>
              <a:t>colon </a:t>
            </a:r>
          </a:p>
          <a:p>
            <a:pPr algn="ctr"/>
            <a:r>
              <a:rPr lang="es-ES" b="1" dirty="0" smtClean="0">
                <a:effectLst/>
              </a:rPr>
              <a:t>1.5 </a:t>
            </a:r>
            <a:r>
              <a:rPr lang="es-ES" b="1" dirty="0">
                <a:effectLst/>
              </a:rPr>
              <a:t>L</a:t>
            </a:r>
          </a:p>
        </p:txBody>
      </p:sp>
      <p:sp>
        <p:nvSpPr>
          <p:cNvPr id="160796" name="Text Box 28"/>
          <p:cNvSpPr txBox="1">
            <a:spLocks noChangeArrowheads="1"/>
          </p:cNvSpPr>
          <p:nvPr/>
        </p:nvSpPr>
        <p:spPr bwMode="auto">
          <a:xfrm>
            <a:off x="5045532" y="4732338"/>
            <a:ext cx="1350049" cy="615553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S. </a:t>
            </a:r>
            <a:r>
              <a:rPr lang="es-ES" b="1" dirty="0" err="1">
                <a:effectLst/>
              </a:rPr>
              <a:t>Intest</a:t>
            </a:r>
            <a:r>
              <a:rPr lang="es-ES" b="1" dirty="0">
                <a:effectLst/>
              </a:rPr>
              <a:t>.</a:t>
            </a:r>
          </a:p>
          <a:p>
            <a:pPr algn="ctr" eaLnBrk="1" hangingPunct="1"/>
            <a:r>
              <a:rPr lang="es-ES" sz="1600" b="1" dirty="0">
                <a:effectLst/>
              </a:rPr>
              <a:t>1.0 L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5991648" y="231329"/>
            <a:ext cx="2834430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I. INTESTINO DELGADO</a:t>
            </a:r>
          </a:p>
        </p:txBody>
      </p:sp>
      <p:sp>
        <p:nvSpPr>
          <p:cNvPr id="160805" name="Rectangle 37"/>
          <p:cNvSpPr>
            <a:spLocks noChangeArrowheads="1"/>
          </p:cNvSpPr>
          <p:nvPr/>
        </p:nvSpPr>
        <p:spPr bwMode="auto">
          <a:xfrm>
            <a:off x="4433888" y="63087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06" name="Rectangle 38"/>
          <p:cNvSpPr>
            <a:spLocks noChangeArrowheads="1"/>
          </p:cNvSpPr>
          <p:nvPr/>
        </p:nvSpPr>
        <p:spPr bwMode="auto">
          <a:xfrm>
            <a:off x="4865688" y="638175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89" name="Rectangle 39"/>
          <p:cNvSpPr>
            <a:spLocks noChangeArrowheads="1"/>
          </p:cNvSpPr>
          <p:nvPr/>
        </p:nvSpPr>
        <p:spPr bwMode="auto">
          <a:xfrm>
            <a:off x="5010150" y="6308725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60809" name="Text Box 41"/>
          <p:cNvSpPr txBox="1">
            <a:spLocks noChangeArrowheads="1"/>
          </p:cNvSpPr>
          <p:nvPr/>
        </p:nvSpPr>
        <p:spPr bwMode="auto">
          <a:xfrm>
            <a:off x="5112464" y="5633641"/>
            <a:ext cx="1106393" cy="830997"/>
          </a:xfrm>
          <a:prstGeom prst="rect">
            <a:avLst/>
          </a:prstGeom>
          <a:solidFill>
            <a:srgbClr val="FFC95D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Heces</a:t>
            </a:r>
          </a:p>
          <a:p>
            <a:pPr eaLnBrk="1" hangingPunct="1"/>
            <a:r>
              <a:rPr lang="es-ES" sz="1600" b="1" dirty="0" smtClean="0">
                <a:effectLst/>
              </a:rPr>
              <a:t>se pierde</a:t>
            </a:r>
          </a:p>
          <a:p>
            <a:pPr eaLnBrk="1" hangingPunct="1"/>
            <a:r>
              <a:rPr lang="es-ES" sz="1600" b="1" dirty="0" smtClean="0">
                <a:effectLst/>
              </a:rPr>
              <a:t>0.1 </a:t>
            </a:r>
            <a:r>
              <a:rPr lang="es-ES" sz="1600" b="1" dirty="0">
                <a:effectLst/>
              </a:rPr>
              <a:t>L</a:t>
            </a:r>
          </a:p>
        </p:txBody>
      </p:sp>
      <p:sp>
        <p:nvSpPr>
          <p:cNvPr id="160776" name="Text Box 8"/>
          <p:cNvSpPr txBox="1">
            <a:spLocks noChangeArrowheads="1"/>
          </p:cNvSpPr>
          <p:nvPr/>
        </p:nvSpPr>
        <p:spPr bwMode="auto">
          <a:xfrm>
            <a:off x="1437894" y="3213100"/>
            <a:ext cx="2343911" cy="169277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3200" b="1" dirty="0">
                <a:solidFill>
                  <a:srgbClr val="FF2D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ABSORBE </a:t>
            </a:r>
          </a:p>
          <a:p>
            <a:pPr algn="ctr">
              <a:defRPr/>
            </a:pPr>
            <a:r>
              <a:rPr lang="es-ES" sz="2400" b="1" dirty="0"/>
              <a:t>7.5 </a:t>
            </a:r>
            <a:r>
              <a:rPr lang="es-ES" sz="2400" b="1" dirty="0" smtClean="0"/>
              <a:t>litros/día</a:t>
            </a:r>
            <a:r>
              <a:rPr lang="es-ES" sz="2400" b="1" dirty="0"/>
              <a:t>!!</a:t>
            </a:r>
          </a:p>
          <a:p>
            <a:pPr algn="ctr">
              <a:defRPr/>
            </a:pPr>
            <a:r>
              <a:rPr lang="es-ES" sz="1600" b="1" dirty="0">
                <a:effectLst/>
              </a:rPr>
              <a:t>Casi el </a:t>
            </a:r>
            <a:r>
              <a:rPr lang="es-ES" sz="2000" b="1" dirty="0">
                <a:effectLst/>
              </a:rPr>
              <a:t>90%</a:t>
            </a:r>
          </a:p>
          <a:p>
            <a:pPr algn="ctr">
              <a:defRPr/>
            </a:pPr>
            <a:endParaRPr lang="es-ES" sz="1000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Nutrientes 100%</a:t>
            </a:r>
          </a:p>
        </p:txBody>
      </p:sp>
      <p:sp>
        <p:nvSpPr>
          <p:cNvPr id="160812" name="Rectangle 44"/>
          <p:cNvSpPr>
            <a:spLocks noChangeArrowheads="1"/>
          </p:cNvSpPr>
          <p:nvPr/>
        </p:nvSpPr>
        <p:spPr bwMode="auto">
          <a:xfrm>
            <a:off x="5867400" y="1341438"/>
            <a:ext cx="7921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5867400" y="1268413"/>
            <a:ext cx="792163" cy="503237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>
                <a:effectLst/>
              </a:rPr>
              <a:t>Saliva</a:t>
            </a:r>
          </a:p>
          <a:p>
            <a:pPr algn="ctr"/>
            <a:r>
              <a:rPr lang="es-ES" sz="1600" b="1" dirty="0">
                <a:effectLst/>
              </a:rPr>
              <a:t>1.5 L</a:t>
            </a:r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625273" y="689828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818" name="Rectangle 50"/>
          <p:cNvSpPr>
            <a:spLocks noChangeArrowheads="1"/>
          </p:cNvSpPr>
          <p:nvPr/>
        </p:nvSpPr>
        <p:spPr bwMode="auto">
          <a:xfrm>
            <a:off x="3924300" y="3429000"/>
            <a:ext cx="863600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9" name="AutoShape 51"/>
          <p:cNvSpPr>
            <a:spLocks noChangeArrowheads="1"/>
          </p:cNvSpPr>
          <p:nvPr/>
        </p:nvSpPr>
        <p:spPr bwMode="auto">
          <a:xfrm>
            <a:off x="3851275" y="3644900"/>
            <a:ext cx="936625" cy="792163"/>
          </a:xfrm>
          <a:prstGeom prst="leftArrow">
            <a:avLst>
              <a:gd name="adj1" fmla="val 50000"/>
              <a:gd name="adj2" fmla="val 29559"/>
            </a:avLst>
          </a:prstGeom>
          <a:solidFill>
            <a:srgbClr val="FF0066"/>
          </a:solidFill>
          <a:ln w="28575">
            <a:solidFill>
              <a:srgbClr val="9A003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0" name="Rectangle 52"/>
          <p:cNvSpPr>
            <a:spLocks noChangeArrowheads="1"/>
          </p:cNvSpPr>
          <p:nvPr/>
        </p:nvSpPr>
        <p:spPr bwMode="auto">
          <a:xfrm>
            <a:off x="4284663" y="5229225"/>
            <a:ext cx="5746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2" name="AutoShape 54"/>
          <p:cNvSpPr>
            <a:spLocks noChangeArrowheads="1"/>
          </p:cNvSpPr>
          <p:nvPr/>
        </p:nvSpPr>
        <p:spPr bwMode="auto">
          <a:xfrm>
            <a:off x="4067175" y="5157788"/>
            <a:ext cx="792163" cy="503237"/>
          </a:xfrm>
          <a:prstGeom prst="leftArrow">
            <a:avLst>
              <a:gd name="adj1" fmla="val 50000"/>
              <a:gd name="adj2" fmla="val 39353"/>
            </a:avLst>
          </a:prstGeom>
          <a:solidFill>
            <a:srgbClr val="FF0066"/>
          </a:solidFill>
          <a:ln w="28575">
            <a:solidFill>
              <a:srgbClr val="9A003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7489575" y="653812"/>
            <a:ext cx="133722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smtClean="0">
                <a:effectLst/>
              </a:rPr>
              <a:t>1. Función</a:t>
            </a:r>
            <a:endParaRPr lang="es-ES" sz="2000" dirty="0">
              <a:effectLst/>
            </a:endParaRP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/>
      <p:bldP spid="160790" grpId="0" animBg="1"/>
      <p:bldP spid="160792" grpId="0" animBg="1"/>
      <p:bldP spid="160793" grpId="0" animBg="1"/>
      <p:bldP spid="160794" grpId="0" animBg="1"/>
      <p:bldP spid="160795" grpId="0" animBg="1"/>
      <p:bldP spid="160796" grpId="0" animBg="1"/>
      <p:bldP spid="160809" grpId="0" animBg="1"/>
      <p:bldP spid="160776" grpId="0" animBg="1"/>
      <p:bldP spid="160778" grpId="0" animBg="1"/>
      <p:bldP spid="160819" grpId="0" animBg="1"/>
      <p:bldP spid="1608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t="14510" r="12613" b="3583"/>
          <a:stretch>
            <a:fillRect/>
          </a:stretch>
        </p:blipFill>
        <p:spPr bwMode="auto">
          <a:xfrm>
            <a:off x="1979613" y="1204913"/>
            <a:ext cx="5329237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1979613" y="2738438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42" name="Rectangle 10"/>
          <p:cNvSpPr>
            <a:spLocks noChangeArrowheads="1"/>
          </p:cNvSpPr>
          <p:nvPr/>
        </p:nvSpPr>
        <p:spPr bwMode="auto">
          <a:xfrm>
            <a:off x="1476375" y="4371975"/>
            <a:ext cx="720725" cy="1057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3" name="Rectangle 11"/>
          <p:cNvSpPr>
            <a:spLocks noChangeArrowheads="1"/>
          </p:cNvSpPr>
          <p:nvPr/>
        </p:nvSpPr>
        <p:spPr bwMode="auto">
          <a:xfrm>
            <a:off x="6805613" y="2522538"/>
            <a:ext cx="1296987" cy="5540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r>
              <a:rPr lang="es-ES" sz="2000" b="1">
                <a:effectLst/>
              </a:rPr>
              <a:t>Yeyuno</a:t>
            </a:r>
          </a:p>
        </p:txBody>
      </p:sp>
      <p:sp>
        <p:nvSpPr>
          <p:cNvPr id="12294" name="Text Box 13"/>
          <p:cNvSpPr txBox="1">
            <a:spLocks noChangeArrowheads="1"/>
          </p:cNvSpPr>
          <p:nvPr/>
        </p:nvSpPr>
        <p:spPr bwMode="auto">
          <a:xfrm>
            <a:off x="3059113" y="5229225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Íleon</a:t>
            </a:r>
          </a:p>
        </p:txBody>
      </p:sp>
      <p:sp>
        <p:nvSpPr>
          <p:cNvPr id="12295" name="Text Box 15"/>
          <p:cNvSpPr txBox="1">
            <a:spLocks noChangeArrowheads="1"/>
          </p:cNvSpPr>
          <p:nvPr/>
        </p:nvSpPr>
        <p:spPr bwMode="auto">
          <a:xfrm>
            <a:off x="900113" y="4759325"/>
            <a:ext cx="1379537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mesenterio</a:t>
            </a:r>
          </a:p>
        </p:txBody>
      </p:sp>
      <p:sp>
        <p:nvSpPr>
          <p:cNvPr id="12296" name="Text Box 16"/>
          <p:cNvSpPr txBox="1">
            <a:spLocks noChangeArrowheads="1"/>
          </p:cNvSpPr>
          <p:nvPr/>
        </p:nvSpPr>
        <p:spPr bwMode="auto">
          <a:xfrm>
            <a:off x="1404938" y="4398963"/>
            <a:ext cx="735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ciego</a:t>
            </a:r>
          </a:p>
        </p:txBody>
      </p:sp>
      <p:sp>
        <p:nvSpPr>
          <p:cNvPr id="95250" name="Rectangle 18"/>
          <p:cNvSpPr>
            <a:spLocks noChangeArrowheads="1"/>
          </p:cNvSpPr>
          <p:nvPr/>
        </p:nvSpPr>
        <p:spPr bwMode="auto">
          <a:xfrm>
            <a:off x="3060700" y="2809875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1" name="Rectangle 19"/>
          <p:cNvSpPr>
            <a:spLocks noChangeArrowheads="1"/>
          </p:cNvSpPr>
          <p:nvPr/>
        </p:nvSpPr>
        <p:spPr bwMode="auto">
          <a:xfrm>
            <a:off x="971550" y="1852613"/>
            <a:ext cx="16557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9" name="Rectangle 8"/>
          <p:cNvSpPr>
            <a:spLocks noChangeArrowheads="1"/>
          </p:cNvSpPr>
          <p:nvPr/>
        </p:nvSpPr>
        <p:spPr bwMode="auto">
          <a:xfrm>
            <a:off x="1258888" y="1924050"/>
            <a:ext cx="1439862" cy="358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" sz="2000" b="1">
                <a:effectLst/>
              </a:rPr>
              <a:t>Duodeno   </a:t>
            </a:r>
          </a:p>
        </p:txBody>
      </p:sp>
      <p:sp>
        <p:nvSpPr>
          <p:cNvPr id="95252" name="Rectangle 20"/>
          <p:cNvSpPr>
            <a:spLocks noChangeArrowheads="1"/>
          </p:cNvSpPr>
          <p:nvPr/>
        </p:nvSpPr>
        <p:spPr bwMode="auto">
          <a:xfrm>
            <a:off x="2124075" y="5164138"/>
            <a:ext cx="8636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3" name="Rectangle 21"/>
          <p:cNvSpPr>
            <a:spLocks noChangeArrowheads="1"/>
          </p:cNvSpPr>
          <p:nvPr/>
        </p:nvSpPr>
        <p:spPr bwMode="auto">
          <a:xfrm rot="7672499">
            <a:off x="2628107" y="4925218"/>
            <a:ext cx="8636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03" name="Text Box 24"/>
          <p:cNvSpPr txBox="1">
            <a:spLocks noChangeArrowheads="1"/>
          </p:cNvSpPr>
          <p:nvPr/>
        </p:nvSpPr>
        <p:spPr bwMode="auto">
          <a:xfrm>
            <a:off x="1258888" y="2284413"/>
            <a:ext cx="1370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Fijo 25 cm</a:t>
            </a:r>
          </a:p>
        </p:txBody>
      </p:sp>
      <p:sp>
        <p:nvSpPr>
          <p:cNvPr id="12304" name="Text Box 25"/>
          <p:cNvSpPr txBox="1">
            <a:spLocks noChangeArrowheads="1"/>
          </p:cNvSpPr>
          <p:nvPr/>
        </p:nvSpPr>
        <p:spPr bwMode="auto">
          <a:xfrm>
            <a:off x="7019925" y="3133725"/>
            <a:ext cx="1654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Móvil 100 cm</a:t>
            </a:r>
          </a:p>
        </p:txBody>
      </p:sp>
      <p:sp>
        <p:nvSpPr>
          <p:cNvPr id="12305" name="Text Box 26"/>
          <p:cNvSpPr txBox="1">
            <a:spLocks noChangeArrowheads="1"/>
          </p:cNvSpPr>
          <p:nvPr/>
        </p:nvSpPr>
        <p:spPr bwMode="auto">
          <a:xfrm>
            <a:off x="3059113" y="5726113"/>
            <a:ext cx="1654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Móvil 160 cm</a:t>
            </a:r>
          </a:p>
        </p:txBody>
      </p:sp>
      <p:sp>
        <p:nvSpPr>
          <p:cNvPr id="95265" name="Rectangle 33"/>
          <p:cNvSpPr>
            <a:spLocks noChangeArrowheads="1"/>
          </p:cNvSpPr>
          <p:nvPr/>
        </p:nvSpPr>
        <p:spPr bwMode="auto">
          <a:xfrm>
            <a:off x="2195513" y="5237163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07" name="Text Box 36"/>
          <p:cNvSpPr txBox="1">
            <a:spLocks noChangeArrowheads="1"/>
          </p:cNvSpPr>
          <p:nvPr/>
        </p:nvSpPr>
        <p:spPr bwMode="auto">
          <a:xfrm>
            <a:off x="6707803" y="5122863"/>
            <a:ext cx="1742785" cy="707886"/>
          </a:xfrm>
          <a:prstGeom prst="rect">
            <a:avLst/>
          </a:prstGeom>
          <a:solidFill>
            <a:srgbClr val="FFBA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dirty="0">
                <a:effectLst/>
              </a:rPr>
              <a:t>Casi 3 </a:t>
            </a:r>
            <a:r>
              <a:rPr lang="es-ES_tradnl" sz="2000" dirty="0" err="1">
                <a:effectLst/>
              </a:rPr>
              <a:t>mts</a:t>
            </a:r>
            <a:r>
              <a:rPr lang="es-ES_tradnl" sz="2000" dirty="0">
                <a:effectLst/>
              </a:rPr>
              <a:t> </a:t>
            </a:r>
            <a:endParaRPr lang="es-ES_tradnl" sz="2000" dirty="0" smtClean="0">
              <a:effectLst/>
            </a:endParaRPr>
          </a:p>
          <a:p>
            <a:pPr algn="ctr" eaLnBrk="1" hangingPunct="1"/>
            <a:r>
              <a:rPr lang="es-ES_tradnl" sz="2000" dirty="0" smtClean="0">
                <a:effectLst/>
              </a:rPr>
              <a:t>de </a:t>
            </a:r>
            <a:r>
              <a:rPr lang="es-ES_tradnl" sz="2000" dirty="0">
                <a:effectLst/>
              </a:rPr>
              <a:t>longitud….</a:t>
            </a:r>
          </a:p>
        </p:txBody>
      </p:sp>
      <p:sp>
        <p:nvSpPr>
          <p:cNvPr id="95270" name="Text Box 38"/>
          <p:cNvSpPr txBox="1">
            <a:spLocks noChangeArrowheads="1"/>
          </p:cNvSpPr>
          <p:nvPr/>
        </p:nvSpPr>
        <p:spPr bwMode="auto">
          <a:xfrm>
            <a:off x="5868144" y="404664"/>
            <a:ext cx="2834430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INTESTINO DELGADO</a:t>
            </a:r>
          </a:p>
        </p:txBody>
      </p:sp>
      <p:sp>
        <p:nvSpPr>
          <p:cNvPr id="95271" name="Text Box 39"/>
          <p:cNvSpPr txBox="1">
            <a:spLocks noChangeArrowheads="1"/>
          </p:cNvSpPr>
          <p:nvPr/>
        </p:nvSpPr>
        <p:spPr bwMode="auto">
          <a:xfrm>
            <a:off x="6229251" y="832922"/>
            <a:ext cx="244971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1. Función-anatomía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t="8955" r="17093" b="8931"/>
          <a:stretch>
            <a:fillRect/>
          </a:stretch>
        </p:blipFill>
        <p:spPr bwMode="auto">
          <a:xfrm>
            <a:off x="2628900" y="765175"/>
            <a:ext cx="539908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4498975" y="1268413"/>
            <a:ext cx="1154113" cy="288925"/>
          </a:xfrm>
          <a:prstGeom prst="rect">
            <a:avLst/>
          </a:prstGeom>
          <a:solidFill>
            <a:srgbClr val="E9D8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4338638" y="1130300"/>
            <a:ext cx="177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mesenterio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476375" y="2420938"/>
            <a:ext cx="1368425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pliegues </a:t>
            </a:r>
          </a:p>
          <a:p>
            <a:pPr algn="ctr" eaLnBrk="1" hangingPunct="1"/>
            <a:r>
              <a:rPr lang="es-ES" sz="2000" b="1">
                <a:effectLst/>
              </a:rPr>
              <a:t>circulares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763713" y="3225800"/>
            <a:ext cx="1030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mucosa</a:t>
            </a:r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1258888" y="3914775"/>
            <a:ext cx="1436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submucosa</a:t>
            </a: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1481138" y="4724400"/>
            <a:ext cx="1220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capa </a:t>
            </a:r>
          </a:p>
          <a:p>
            <a:pPr algn="ctr" eaLnBrk="1" hangingPunct="1"/>
            <a:r>
              <a:rPr lang="es-ES" sz="2000">
                <a:effectLst/>
              </a:rPr>
              <a:t>muscular</a:t>
            </a:r>
          </a:p>
        </p:txBody>
      </p:sp>
      <p:sp>
        <p:nvSpPr>
          <p:cNvPr id="13321" name="Text Box 11"/>
          <p:cNvSpPr txBox="1">
            <a:spLocks noChangeArrowheads="1"/>
          </p:cNvSpPr>
          <p:nvPr/>
        </p:nvSpPr>
        <p:spPr bwMode="auto">
          <a:xfrm>
            <a:off x="2339975" y="5876925"/>
            <a:ext cx="9572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serosa</a:t>
            </a:r>
          </a:p>
        </p:txBody>
      </p:sp>
      <p:sp>
        <p:nvSpPr>
          <p:cNvPr id="13322" name="Text Box 12"/>
          <p:cNvSpPr txBox="1">
            <a:spLocks noChangeArrowheads="1"/>
          </p:cNvSpPr>
          <p:nvPr/>
        </p:nvSpPr>
        <p:spPr bwMode="auto">
          <a:xfrm>
            <a:off x="3708400" y="6021388"/>
            <a:ext cx="1423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glándulas </a:t>
            </a:r>
          </a:p>
          <a:p>
            <a:pPr eaLnBrk="1" hangingPunct="1"/>
            <a:r>
              <a:rPr lang="es-ES">
                <a:effectLst/>
              </a:rPr>
              <a:t>submucosas</a:t>
            </a:r>
          </a:p>
        </p:txBody>
      </p:sp>
      <p:sp>
        <p:nvSpPr>
          <p:cNvPr id="13323" name="Text Box 13"/>
          <p:cNvSpPr txBox="1">
            <a:spLocks noChangeArrowheads="1"/>
          </p:cNvSpPr>
          <p:nvPr/>
        </p:nvSpPr>
        <p:spPr bwMode="auto">
          <a:xfrm>
            <a:off x="5580063" y="6073775"/>
            <a:ext cx="16224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 flipV="1">
            <a:off x="2484438" y="4724400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7474" name="Line 18"/>
          <p:cNvSpPr>
            <a:spLocks noChangeShapeType="1"/>
          </p:cNvSpPr>
          <p:nvPr/>
        </p:nvSpPr>
        <p:spPr bwMode="auto">
          <a:xfrm>
            <a:off x="2484438" y="4868863"/>
            <a:ext cx="2159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" name="Text Box 38"/>
          <p:cNvSpPr txBox="1">
            <a:spLocks noChangeArrowheads="1"/>
          </p:cNvSpPr>
          <p:nvPr/>
        </p:nvSpPr>
        <p:spPr bwMode="auto">
          <a:xfrm>
            <a:off x="251520" y="404664"/>
            <a:ext cx="2834430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INTESTINO DELGADO</a:t>
            </a:r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252215" y="810964"/>
            <a:ext cx="244971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1. Función-anatomía</a:t>
            </a:r>
            <a:endParaRPr lang="es-ES" b="1" dirty="0">
              <a:effectLst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196850" y="65278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over NATURE MEDICINE JULY 20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5" y="103998"/>
            <a:ext cx="5112567" cy="669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210762" y="6365925"/>
            <a:ext cx="39773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Portada </a:t>
            </a:r>
            <a:r>
              <a:rPr lang="es-VE" sz="1100" dirty="0" err="1" smtClean="0"/>
              <a:t>Nature</a:t>
            </a:r>
            <a:r>
              <a:rPr lang="es-VE" sz="1100" dirty="0" smtClean="0"/>
              <a:t> Medicine Julio 2015</a:t>
            </a:r>
          </a:p>
          <a:p>
            <a:r>
              <a:rPr lang="es-VE" sz="1000" dirty="0"/>
              <a:t>http://www.nature.com/nm/journal/v21/n7/covers</a:t>
            </a:r>
            <a:r>
              <a:rPr lang="es-VE" sz="1100" dirty="0"/>
              <a:t>/index.html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338048" y="4653135"/>
            <a:ext cx="36984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Intestino delgado</a:t>
            </a:r>
          </a:p>
          <a:p>
            <a:r>
              <a:rPr lang="es-VE" sz="1600" dirty="0">
                <a:effectLst/>
              </a:rPr>
              <a:t>(</a:t>
            </a:r>
            <a:r>
              <a:rPr lang="es-VE" sz="1600" dirty="0" smtClean="0">
                <a:effectLst/>
              </a:rPr>
              <a:t>yeyuno ratón)</a:t>
            </a:r>
          </a:p>
          <a:p>
            <a:r>
              <a:rPr lang="es-VE" dirty="0" smtClean="0">
                <a:effectLst/>
              </a:rPr>
              <a:t>Epitelio membrana celula</a:t>
            </a:r>
            <a:r>
              <a:rPr lang="es-VE" dirty="0" smtClean="0"/>
              <a:t>r: </a:t>
            </a:r>
            <a:r>
              <a:rPr lang="es-VE" b="1" dirty="0" smtClean="0">
                <a:solidFill>
                  <a:srgbClr val="006600"/>
                </a:solidFill>
                <a:effectLst/>
              </a:rPr>
              <a:t>verde</a:t>
            </a:r>
          </a:p>
          <a:p>
            <a:r>
              <a:rPr lang="es-VE" dirty="0" smtClean="0">
                <a:effectLst/>
              </a:rPr>
              <a:t>Núcleos</a:t>
            </a:r>
            <a:r>
              <a:rPr lang="es-VE" dirty="0" smtClean="0"/>
              <a:t>: </a:t>
            </a:r>
            <a:r>
              <a:rPr lang="es-VE" b="1" dirty="0" smtClean="0">
                <a:solidFill>
                  <a:srgbClr val="FF6600"/>
                </a:solidFill>
                <a:effectLst/>
              </a:rPr>
              <a:t>naranja</a:t>
            </a:r>
          </a:p>
          <a:p>
            <a:r>
              <a:rPr lang="es-VE" dirty="0" smtClean="0">
                <a:effectLst/>
              </a:rPr>
              <a:t>Células </a:t>
            </a:r>
            <a:r>
              <a:rPr lang="es-VE" dirty="0" err="1" smtClean="0">
                <a:effectLst/>
              </a:rPr>
              <a:t>Paneth</a:t>
            </a:r>
            <a:r>
              <a:rPr lang="es-VE" dirty="0" smtClean="0"/>
              <a:t>:</a:t>
            </a:r>
            <a:r>
              <a:rPr lang="es-VE" dirty="0"/>
              <a:t> </a:t>
            </a:r>
            <a:r>
              <a:rPr lang="es-VE" b="1" dirty="0" smtClean="0">
                <a:solidFill>
                  <a:srgbClr val="00B0F0"/>
                </a:solidFill>
                <a:effectLst/>
              </a:rPr>
              <a:t>azul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83334" y="6581368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98201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03238"/>
            <a:ext cx="5992812" cy="6354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9" name="Picture 11" descr="Normal_duodenum"/>
          <p:cNvPicPr>
            <a:picLocks noChangeAspect="1" noChangeArrowheads="1"/>
          </p:cNvPicPr>
          <p:nvPr/>
        </p:nvPicPr>
        <p:blipFill>
          <a:blip r:embed="rId3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557" y="1394670"/>
            <a:ext cx="1583828" cy="118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5" descr="ileon"/>
          <p:cNvPicPr>
            <a:picLocks noChangeAspect="1" noChangeArrowheads="1"/>
          </p:cNvPicPr>
          <p:nvPr/>
        </p:nvPicPr>
        <p:blipFill>
          <a:blip r:embed="rId4" cstate="print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862" y="4624486"/>
            <a:ext cx="1583828" cy="158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6533875" y="806450"/>
            <a:ext cx="221086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Características</a:t>
            </a:r>
            <a:endParaRPr lang="es-ES" b="1" dirty="0">
              <a:effectLst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87824" y="227898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880770" y="383950"/>
            <a:ext cx="2834430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I. INTESTINO DELGADO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1763713" y="162877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684213" y="404813"/>
            <a:ext cx="15843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827088" y="806450"/>
            <a:ext cx="1521570" cy="400110"/>
          </a:xfrm>
          <a:prstGeom prst="rect">
            <a:avLst/>
          </a:prstGeom>
          <a:solidFill>
            <a:srgbClr val="7DC4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/>
              <a:t>DUODENO</a:t>
            </a: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611188" y="2133600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830263" y="2325688"/>
            <a:ext cx="1274708" cy="400110"/>
          </a:xfrm>
          <a:prstGeom prst="rect">
            <a:avLst/>
          </a:prstGeom>
          <a:solidFill>
            <a:srgbClr val="7DC4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/>
              <a:t>YEYUNO</a:t>
            </a: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900113" y="4797425"/>
            <a:ext cx="1295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830263" y="4921220"/>
            <a:ext cx="1039067" cy="400110"/>
          </a:xfrm>
          <a:prstGeom prst="rect">
            <a:avLst/>
          </a:prstGeom>
          <a:solidFill>
            <a:srgbClr val="7DC4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/>
              <a:t>ÍLEON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860032" y="1058895"/>
            <a:ext cx="1528068" cy="10747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86322" y="1213276"/>
            <a:ext cx="1588897" cy="707886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Neutraliza </a:t>
            </a:r>
          </a:p>
          <a:p>
            <a:r>
              <a:rPr lang="es-VE" sz="2000" b="1" dirty="0"/>
              <a:t>e</a:t>
            </a:r>
            <a:r>
              <a:rPr lang="es-VE" sz="2000" b="1" dirty="0" smtClean="0"/>
              <a:t>l quimo</a:t>
            </a:r>
            <a:endParaRPr lang="es-VE" sz="2000" b="1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5076056" y="2827709"/>
            <a:ext cx="1707421" cy="12493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340" name="Picture 12" descr="YEYUNO ENDOSCOPIA"/>
          <p:cNvPicPr>
            <a:picLocks noChangeAspect="1" noChangeArrowheads="1"/>
          </p:cNvPicPr>
          <p:nvPr/>
        </p:nvPicPr>
        <p:blipFill>
          <a:blip r:embed="rId5" cstate="print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35" y="2827709"/>
            <a:ext cx="1694573" cy="157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5188915" y="3080925"/>
            <a:ext cx="1417376" cy="707886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Digestión </a:t>
            </a:r>
          </a:p>
          <a:p>
            <a:r>
              <a:rPr lang="es-VE" sz="2000" b="1" dirty="0" smtClean="0"/>
              <a:t>Absorción</a:t>
            </a:r>
            <a:endParaRPr lang="es-VE" sz="2000" b="1" dirty="0"/>
          </a:p>
        </p:txBody>
      </p:sp>
      <p:sp>
        <p:nvSpPr>
          <p:cNvPr id="5" name="4 Rectángulo"/>
          <p:cNvSpPr/>
          <p:nvPr/>
        </p:nvSpPr>
        <p:spPr bwMode="auto">
          <a:xfrm>
            <a:off x="5148064" y="5293914"/>
            <a:ext cx="1421358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076056" y="5397171"/>
            <a:ext cx="1491114" cy="40011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 Absorción</a:t>
            </a:r>
            <a:endParaRPr lang="es-VE" sz="2000" b="1" dirty="0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6" grpId="0" animBg="1"/>
      <p:bldP spid="2077" grpId="0" animBg="1"/>
      <p:bldP spid="2078" grpId="0" animBg="1"/>
      <p:bldP spid="3" grpId="0" animBg="1"/>
      <p:bldP spid="23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gl bru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706" y="420440"/>
            <a:ext cx="3995207" cy="60171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16"/>
          <p:cNvSpPr>
            <a:spLocks noChangeShapeType="1"/>
          </p:cNvSpPr>
          <p:nvPr/>
        </p:nvSpPr>
        <p:spPr bwMode="auto">
          <a:xfrm flipH="1" flipV="1">
            <a:off x="2411760" y="4744991"/>
            <a:ext cx="2592288" cy="8442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" name="Rectángulo 5"/>
          <p:cNvSpPr/>
          <p:nvPr/>
        </p:nvSpPr>
        <p:spPr>
          <a:xfrm>
            <a:off x="4887649" y="5151918"/>
            <a:ext cx="3421806" cy="1200329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Duodeno</a:t>
            </a:r>
          </a:p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Brunner </a:t>
            </a:r>
            <a:r>
              <a:rPr lang="es-ES_tradn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Moco</a:t>
            </a: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HCO</a:t>
            </a:r>
            <a:r>
              <a:rPr lang="es-ES_tradnl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2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533875" y="806450"/>
            <a:ext cx="221086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2. Características</a:t>
            </a:r>
            <a:endParaRPr lang="es-ES" b="1" dirty="0">
              <a:effectLst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5880770" y="383950"/>
            <a:ext cx="2834430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I. INTESTINO DELGADO</a:t>
            </a:r>
          </a:p>
        </p:txBody>
      </p:sp>
    </p:spTree>
    <p:extLst>
      <p:ext uri="{BB962C8B-B14F-4D97-AF65-F5344CB8AC3E}">
        <p14:creationId xmlns:p14="http://schemas.microsoft.com/office/powerpoint/2010/main" val="310088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72" name="Picture 8" descr="Duodenum_100x_P42602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88640"/>
            <a:ext cx="4298478" cy="339650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0476" name="Picture 12" descr="Jejunum_100x_P426019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66" y="217071"/>
            <a:ext cx="4403989" cy="336432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395288" y="3644900"/>
            <a:ext cx="1388522" cy="369332"/>
          </a:xfrm>
          <a:prstGeom prst="rect">
            <a:avLst/>
          </a:prstGeom>
          <a:solidFill>
            <a:srgbClr val="8E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/>
              <a:t>DUODENO</a:t>
            </a:r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2664619" y="2970211"/>
            <a:ext cx="1509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err="1">
                <a:effectLst/>
              </a:rPr>
              <a:t>Gl</a:t>
            </a:r>
            <a:r>
              <a:rPr lang="es-ES" sz="2000" dirty="0">
                <a:effectLst/>
              </a:rPr>
              <a:t>. Brunner</a:t>
            </a:r>
          </a:p>
        </p:txBody>
      </p:sp>
      <p:sp>
        <p:nvSpPr>
          <p:cNvPr id="190481" name="Line 17"/>
          <p:cNvSpPr>
            <a:spLocks noChangeShapeType="1"/>
          </p:cNvSpPr>
          <p:nvPr/>
        </p:nvSpPr>
        <p:spPr bwMode="auto">
          <a:xfrm flipH="1" flipV="1">
            <a:off x="3203575" y="1924050"/>
            <a:ext cx="215900" cy="1144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7200250" y="1739900"/>
            <a:ext cx="1660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>
                <a:effectLst/>
              </a:rPr>
              <a:t>Capa muscular </a:t>
            </a:r>
          </a:p>
          <a:p>
            <a:pPr algn="ctr" eaLnBrk="1" hangingPunct="1"/>
            <a:r>
              <a:rPr lang="es-ES" sz="2000" b="1" dirty="0">
                <a:effectLst/>
              </a:rPr>
              <a:t>gruesa</a:t>
            </a:r>
          </a:p>
        </p:txBody>
      </p:sp>
      <p:sp>
        <p:nvSpPr>
          <p:cNvPr id="190483" name="Text Box 19"/>
          <p:cNvSpPr txBox="1">
            <a:spLocks noChangeArrowheads="1"/>
          </p:cNvSpPr>
          <p:nvPr/>
        </p:nvSpPr>
        <p:spPr bwMode="auto">
          <a:xfrm>
            <a:off x="5693578" y="238125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>
                <a:effectLst/>
              </a:rPr>
              <a:t>Vellosidades</a:t>
            </a:r>
          </a:p>
          <a:p>
            <a:pPr algn="ctr" eaLnBrk="1" hangingPunct="1"/>
            <a:r>
              <a:rPr lang="es-ES" sz="2000" b="1" dirty="0">
                <a:effectLst/>
              </a:rPr>
              <a:t>altas</a:t>
            </a:r>
          </a:p>
        </p:txBody>
      </p:sp>
      <p:sp>
        <p:nvSpPr>
          <p:cNvPr id="190484" name="Line 20"/>
          <p:cNvSpPr>
            <a:spLocks noChangeShapeType="1"/>
          </p:cNvSpPr>
          <p:nvPr/>
        </p:nvSpPr>
        <p:spPr bwMode="auto">
          <a:xfrm flipH="1" flipV="1">
            <a:off x="5580112" y="1556792"/>
            <a:ext cx="819264" cy="90700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85" name="Text Box 21"/>
          <p:cNvSpPr txBox="1">
            <a:spLocks noChangeArrowheads="1"/>
          </p:cNvSpPr>
          <p:nvPr/>
        </p:nvSpPr>
        <p:spPr bwMode="auto">
          <a:xfrm>
            <a:off x="7308850" y="3716338"/>
            <a:ext cx="1162498" cy="369332"/>
          </a:xfrm>
          <a:prstGeom prst="rect">
            <a:avLst/>
          </a:prstGeom>
          <a:solidFill>
            <a:srgbClr val="8E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/>
              <a:t>YEYUNO</a:t>
            </a:r>
          </a:p>
        </p:txBody>
      </p:sp>
      <p:pic>
        <p:nvPicPr>
          <p:cNvPr id="190486" name="Picture 22" descr="Ileum_100x_P4260199"/>
          <p:cNvPicPr>
            <a:picLocks noChangeAspect="1" noChangeArrowheads="1"/>
          </p:cNvPicPr>
          <p:nvPr/>
        </p:nvPicPr>
        <p:blipFill>
          <a:blip r:embed="rId4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644900"/>
            <a:ext cx="39608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89" name="Text Box 25"/>
          <p:cNvSpPr txBox="1">
            <a:spLocks noChangeArrowheads="1"/>
          </p:cNvSpPr>
          <p:nvPr/>
        </p:nvSpPr>
        <p:spPr bwMode="auto">
          <a:xfrm>
            <a:off x="6588125" y="5157788"/>
            <a:ext cx="954107" cy="369332"/>
          </a:xfrm>
          <a:prstGeom prst="rect">
            <a:avLst/>
          </a:prstGeom>
          <a:solidFill>
            <a:srgbClr val="8E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/>
              <a:t>ÍLEON</a:t>
            </a:r>
          </a:p>
        </p:txBody>
      </p:sp>
      <p:sp>
        <p:nvSpPr>
          <p:cNvPr id="190490" name="Line 26"/>
          <p:cNvSpPr>
            <a:spLocks noChangeShapeType="1"/>
          </p:cNvSpPr>
          <p:nvPr/>
        </p:nvSpPr>
        <p:spPr bwMode="auto">
          <a:xfrm flipV="1">
            <a:off x="2195513" y="5876925"/>
            <a:ext cx="172878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91" name="Line 27"/>
          <p:cNvSpPr>
            <a:spLocks noChangeShapeType="1"/>
          </p:cNvSpPr>
          <p:nvPr/>
        </p:nvSpPr>
        <p:spPr bwMode="auto">
          <a:xfrm flipV="1">
            <a:off x="2195513" y="5373688"/>
            <a:ext cx="20161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92" name="Text Box 28"/>
          <p:cNvSpPr txBox="1">
            <a:spLocks noChangeArrowheads="1"/>
          </p:cNvSpPr>
          <p:nvPr/>
        </p:nvSpPr>
        <p:spPr bwMode="auto">
          <a:xfrm>
            <a:off x="814388" y="5445125"/>
            <a:ext cx="13636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Placas de</a:t>
            </a:r>
          </a:p>
          <a:p>
            <a:pPr algn="ctr" eaLnBrk="1" hangingPunct="1"/>
            <a:r>
              <a:rPr lang="es-ES" b="1">
                <a:effectLst/>
              </a:rPr>
              <a:t>Peyer</a:t>
            </a:r>
          </a:p>
          <a:p>
            <a:pPr algn="ctr" eaLnBrk="1" hangingPunct="1"/>
            <a:r>
              <a:rPr lang="es-ES" b="1">
                <a:effectLst/>
              </a:rPr>
              <a:t>(</a:t>
            </a:r>
            <a:r>
              <a:rPr lang="es-ES" sz="1600" b="1">
                <a:effectLst/>
              </a:rPr>
              <a:t>submucosa</a:t>
            </a:r>
            <a:r>
              <a:rPr lang="es-ES" b="1">
                <a:effectLst/>
              </a:rPr>
              <a:t>)</a:t>
            </a:r>
          </a:p>
        </p:txBody>
      </p:sp>
      <p:sp>
        <p:nvSpPr>
          <p:cNvPr id="190494" name="Text Box 30"/>
          <p:cNvSpPr txBox="1">
            <a:spLocks noChangeArrowheads="1"/>
          </p:cNvSpPr>
          <p:nvPr/>
        </p:nvSpPr>
        <p:spPr bwMode="auto">
          <a:xfrm>
            <a:off x="5705772" y="47794"/>
            <a:ext cx="334739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 smtClean="0">
                <a:effectLst/>
              </a:rPr>
              <a:t>2. Características </a:t>
            </a:r>
            <a:r>
              <a:rPr lang="es-ES" sz="1600" b="1" dirty="0">
                <a:effectLst/>
              </a:rPr>
              <a:t>diferenciales</a:t>
            </a:r>
          </a:p>
        </p:txBody>
      </p:sp>
      <p:sp>
        <p:nvSpPr>
          <p:cNvPr id="190495" name="Text Box 31"/>
          <p:cNvSpPr txBox="1">
            <a:spLocks noChangeArrowheads="1"/>
          </p:cNvSpPr>
          <p:nvPr/>
        </p:nvSpPr>
        <p:spPr bwMode="auto">
          <a:xfrm>
            <a:off x="383305" y="6308725"/>
            <a:ext cx="195277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 err="1">
                <a:effectLst/>
              </a:rPr>
              <a:t>Sist</a:t>
            </a:r>
            <a:r>
              <a:rPr lang="es-ES_tradnl" sz="1600" b="1" dirty="0">
                <a:effectLst/>
              </a:rPr>
              <a:t>. Inmune TGI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9" grpId="0" animBg="1"/>
      <p:bldP spid="190480" grpId="0"/>
      <p:bldP spid="190482" grpId="0"/>
      <p:bldP spid="190483" grpId="0"/>
      <p:bldP spid="190485" grpId="0" animBg="1"/>
      <p:bldP spid="190489" grpId="0" animBg="1"/>
      <p:bldP spid="190492" grpId="0"/>
      <p:bldP spid="19049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Picture 4" descr="duode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601788"/>
            <a:ext cx="295275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3" name="Picture 5" descr="yeyu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825750"/>
            <a:ext cx="26670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4" name="Picture 6" descr="ile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3833813"/>
            <a:ext cx="2555875" cy="237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5866631" y="404664"/>
            <a:ext cx="2808237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I. INTESTINO DELGADO</a:t>
            </a: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1150938" y="762000"/>
            <a:ext cx="1554162" cy="48577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Duodeno </a:t>
            </a: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4213225" y="1962150"/>
            <a:ext cx="1355725" cy="48577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Yeyuno </a:t>
            </a:r>
          </a:p>
        </p:txBody>
      </p:sp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7270750" y="3035300"/>
            <a:ext cx="1066800" cy="46196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Íleon </a:t>
            </a:r>
          </a:p>
        </p:txBody>
      </p:sp>
      <p:sp>
        <p:nvSpPr>
          <p:cNvPr id="150540" name="Text Box 12"/>
          <p:cNvSpPr txBox="1">
            <a:spLocks noChangeArrowheads="1"/>
          </p:cNvSpPr>
          <p:nvPr/>
        </p:nvSpPr>
        <p:spPr bwMode="auto">
          <a:xfrm>
            <a:off x="142875" y="1198563"/>
            <a:ext cx="3757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Pared delgada, pliegues prominentes</a:t>
            </a:r>
          </a:p>
        </p:txBody>
      </p:sp>
      <p:sp>
        <p:nvSpPr>
          <p:cNvPr id="150541" name="Text Box 13"/>
          <p:cNvSpPr txBox="1">
            <a:spLocks noChangeArrowheads="1"/>
          </p:cNvSpPr>
          <p:nvPr/>
        </p:nvSpPr>
        <p:spPr bwMode="auto">
          <a:xfrm>
            <a:off x="4105275" y="2421775"/>
            <a:ext cx="1463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Pared gruesa</a:t>
            </a:r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6838950" y="3502025"/>
            <a:ext cx="1738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No hay pliegues</a:t>
            </a:r>
          </a:p>
        </p:txBody>
      </p:sp>
      <p:sp>
        <p:nvSpPr>
          <p:cNvPr id="150543" name="Text Box 15"/>
          <p:cNvSpPr txBox="1">
            <a:spLocks noChangeArrowheads="1"/>
          </p:cNvSpPr>
          <p:nvPr/>
        </p:nvSpPr>
        <p:spPr bwMode="auto">
          <a:xfrm>
            <a:off x="1116013" y="4221163"/>
            <a:ext cx="1611312" cy="831850"/>
          </a:xfrm>
          <a:prstGeom prst="rect">
            <a:avLst/>
          </a:prstGeom>
          <a:solidFill>
            <a:srgbClr val="A6E2A6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effectLst/>
              </a:rPr>
              <a:t>Secreción</a:t>
            </a:r>
          </a:p>
          <a:p>
            <a:pPr eaLnBrk="1" hangingPunct="1"/>
            <a:r>
              <a:rPr lang="es-ES" sz="2400" b="1" dirty="0">
                <a:effectLst/>
              </a:rPr>
              <a:t> </a:t>
            </a:r>
            <a:r>
              <a:rPr lang="es-ES" sz="2400" b="1" dirty="0" smtClean="0">
                <a:effectLst/>
              </a:rPr>
              <a:t>Mezcla</a:t>
            </a:r>
            <a:endParaRPr lang="es-ES" sz="2400" b="1" dirty="0">
              <a:effectLst/>
            </a:endParaRPr>
          </a:p>
        </p:txBody>
      </p: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4002088" y="5387975"/>
            <a:ext cx="1660525" cy="831850"/>
          </a:xfrm>
          <a:prstGeom prst="rect">
            <a:avLst/>
          </a:prstGeom>
          <a:solidFill>
            <a:srgbClr val="F7F5A7"/>
          </a:solidFill>
          <a:ln w="9525">
            <a:solidFill>
              <a:srgbClr val="996600"/>
            </a:solidFill>
            <a:miter lim="800000"/>
            <a:headEnd/>
            <a:tailEnd/>
          </a:ln>
          <a:effectLst>
            <a:glow rad="101600">
              <a:srgbClr val="FF6600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effectLst/>
              </a:rPr>
              <a:t>Digestión </a:t>
            </a:r>
          </a:p>
          <a:p>
            <a:pPr eaLnBrk="1" hangingPunct="1"/>
            <a:r>
              <a:rPr lang="es-ES" sz="2400" b="1" dirty="0">
                <a:effectLst/>
              </a:rPr>
              <a:t>A</a:t>
            </a:r>
            <a:r>
              <a:rPr lang="es-ES" sz="2400" b="1" dirty="0" smtClean="0">
                <a:effectLst/>
              </a:rPr>
              <a:t>bsorción</a:t>
            </a:r>
            <a:endParaRPr lang="es-ES" sz="2400" b="1" dirty="0">
              <a:effectLst/>
            </a:endParaRPr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6838950" y="6143625"/>
            <a:ext cx="1614488" cy="466725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glow rad="101600">
              <a:srgbClr val="00B0F0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Absorción</a:t>
            </a:r>
          </a:p>
        </p:txBody>
      </p:sp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6586643" y="835878"/>
            <a:ext cx="207941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 smtClean="0">
                <a:effectLst/>
              </a:rPr>
              <a:t>2. Características </a:t>
            </a:r>
            <a:endParaRPr lang="es-ES" sz="1600" b="1" dirty="0">
              <a:effectLst/>
            </a:endParaRPr>
          </a:p>
          <a:p>
            <a:pPr algn="ctr">
              <a:defRPr/>
            </a:pPr>
            <a:r>
              <a:rPr lang="es-ES" sz="1600" b="1" dirty="0">
                <a:effectLst/>
              </a:rPr>
              <a:t>diferenciales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42875" y="64960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5391255" y="743218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7" grpId="0" animBg="1"/>
      <p:bldP spid="150538" grpId="0" animBg="1"/>
      <p:bldP spid="150539" grpId="0" animBg="1"/>
      <p:bldP spid="150540" grpId="0"/>
      <p:bldP spid="150541" grpId="0"/>
      <p:bldP spid="150542" grpId="0"/>
      <p:bldP spid="150543" grpId="0" animBg="1"/>
      <p:bldP spid="150544" grpId="0" animBg="1"/>
      <p:bldP spid="1505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2" y="1690688"/>
            <a:ext cx="4855816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63123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6" t="9129" r="30417"/>
          <a:stretch>
            <a:fillRect/>
          </a:stretch>
        </p:blipFill>
        <p:spPr bwMode="auto">
          <a:xfrm>
            <a:off x="898525" y="974725"/>
            <a:ext cx="4537075" cy="511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922713" y="2125663"/>
            <a:ext cx="25209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38163" y="3205163"/>
            <a:ext cx="12969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922713" y="2276475"/>
            <a:ext cx="1380506" cy="70788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effectLst/>
              </a:rPr>
              <a:t>P</a:t>
            </a:r>
            <a:r>
              <a:rPr lang="es-ES" sz="2000" b="1" dirty="0" smtClean="0">
                <a:effectLst/>
              </a:rPr>
              <a:t>liegues </a:t>
            </a:r>
          </a:p>
          <a:p>
            <a:pPr eaLnBrk="1" hangingPunct="1"/>
            <a:r>
              <a:rPr lang="es-ES" sz="2000" b="1" dirty="0" smtClean="0">
                <a:effectLst/>
              </a:rPr>
              <a:t>circulares</a:t>
            </a:r>
            <a:endParaRPr lang="es-ES" sz="2000" b="1" dirty="0">
              <a:effectLst/>
            </a:endParaRP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250825" y="3062288"/>
            <a:ext cx="1685077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effectLst/>
              </a:rPr>
              <a:t>V</a:t>
            </a:r>
            <a:r>
              <a:rPr lang="es-ES" sz="2000" b="1" dirty="0" smtClean="0">
                <a:effectLst/>
              </a:rPr>
              <a:t>ellosidades</a:t>
            </a:r>
            <a:endParaRPr lang="es-ES" sz="2000" b="1" dirty="0">
              <a:effectLst/>
            </a:endParaRP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5002213" y="4718050"/>
            <a:ext cx="2376487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3922713" y="5583238"/>
            <a:ext cx="12954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075238" y="4772025"/>
            <a:ext cx="18240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capa muscular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3922713" y="5514975"/>
            <a:ext cx="16367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c. longitudinal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5002213" y="5154613"/>
            <a:ext cx="1243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c. circular</a:t>
            </a:r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3922713" y="5780088"/>
            <a:ext cx="957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serosa</a:t>
            </a:r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5218113" y="4357688"/>
            <a:ext cx="17287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22" name="Text Box 15"/>
          <p:cNvSpPr txBox="1">
            <a:spLocks noChangeArrowheads="1"/>
          </p:cNvSpPr>
          <p:nvPr/>
        </p:nvSpPr>
        <p:spPr bwMode="auto">
          <a:xfrm>
            <a:off x="5218113" y="4267200"/>
            <a:ext cx="1436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submucosa</a:t>
            </a:r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6361113" y="1052483"/>
            <a:ext cx="223793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>
                <a:effectLst/>
              </a:rPr>
              <a:t>3. Área </a:t>
            </a:r>
            <a:r>
              <a:rPr lang="es-ES" b="1" dirty="0">
                <a:effectLst/>
              </a:rPr>
              <a:t>absorción</a:t>
            </a:r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5764618" y="616685"/>
            <a:ext cx="2834430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I. INTESTINO DELGADO</a:t>
            </a:r>
          </a:p>
        </p:txBody>
      </p:sp>
      <p:pic>
        <p:nvPicPr>
          <p:cNvPr id="17425" name="Picture 20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2" t="16498" r="29465" b="6285"/>
          <a:stretch>
            <a:fillRect/>
          </a:stretch>
        </p:blipFill>
        <p:spPr bwMode="auto">
          <a:xfrm>
            <a:off x="7754938" y="2947769"/>
            <a:ext cx="1077913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98" name="Line 22"/>
          <p:cNvSpPr>
            <a:spLocks noChangeShapeType="1"/>
          </p:cNvSpPr>
          <p:nvPr/>
        </p:nvSpPr>
        <p:spPr bwMode="auto">
          <a:xfrm flipV="1">
            <a:off x="4572000" y="3017253"/>
            <a:ext cx="3301736" cy="1958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>
            <a:off x="4572000" y="3213100"/>
            <a:ext cx="3301736" cy="16071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1400" name="Text Box 24"/>
          <p:cNvSpPr txBox="1">
            <a:spLocks noChangeArrowheads="1"/>
          </p:cNvSpPr>
          <p:nvPr/>
        </p:nvSpPr>
        <p:spPr bwMode="auto">
          <a:xfrm>
            <a:off x="4477808" y="1825625"/>
            <a:ext cx="390525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101401" name="Text Box 25"/>
          <p:cNvSpPr txBox="1">
            <a:spLocks noChangeArrowheads="1"/>
          </p:cNvSpPr>
          <p:nvPr/>
        </p:nvSpPr>
        <p:spPr bwMode="auto">
          <a:xfrm>
            <a:off x="848888" y="2623024"/>
            <a:ext cx="488950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6842919" y="2779713"/>
            <a:ext cx="508000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</a:p>
        </p:txBody>
      </p:sp>
      <p:sp>
        <p:nvSpPr>
          <p:cNvPr id="17431" name="Text Box 21"/>
          <p:cNvSpPr txBox="1">
            <a:spLocks noChangeArrowheads="1"/>
          </p:cNvSpPr>
          <p:nvPr/>
        </p:nvSpPr>
        <p:spPr bwMode="auto">
          <a:xfrm>
            <a:off x="6335960" y="3206832"/>
            <a:ext cx="1492716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b="1" dirty="0" smtClean="0">
                <a:effectLst/>
              </a:rPr>
              <a:t>Micro-</a:t>
            </a:r>
          </a:p>
          <a:p>
            <a:pPr algn="ctr" eaLnBrk="1" hangingPunct="1"/>
            <a:r>
              <a:rPr lang="es-ES_tradnl" b="1" dirty="0" smtClean="0">
                <a:effectLst/>
              </a:rPr>
              <a:t>vellosidades</a:t>
            </a:r>
            <a:endParaRPr lang="es-ES_tradnl" b="1" dirty="0">
              <a:effectLst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1" r="3625" b="6158"/>
          <a:stretch>
            <a:fillRect/>
          </a:stretch>
        </p:blipFill>
        <p:spPr>
          <a:xfrm>
            <a:off x="2413000" y="746125"/>
            <a:ext cx="4246563" cy="5491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743997" y="333375"/>
            <a:ext cx="2834430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/>
              <a:t>I. INTESTINO DELGADO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8175" y="3527425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205163" y="6264275"/>
            <a:ext cx="7191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6156325" y="3671888"/>
            <a:ext cx="5762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6788938" y="5118170"/>
            <a:ext cx="1952779" cy="707886"/>
          </a:xfrm>
          <a:prstGeom prst="rect">
            <a:avLst/>
          </a:prstGeom>
          <a:solidFill>
            <a:srgbClr val="FFABD5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 b="1">
                <a:effectLst/>
              </a:rPr>
              <a:t>200 m</a:t>
            </a:r>
            <a:r>
              <a:rPr lang="es-ES" sz="4000" b="1" baseline="30000">
                <a:effectLst/>
              </a:rPr>
              <a:t>2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1979613" y="2592388"/>
            <a:ext cx="5048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3492500" y="6048375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5797550" y="3671888"/>
            <a:ext cx="35877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1763713" y="2952750"/>
            <a:ext cx="12239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1836738" y="4365625"/>
            <a:ext cx="8636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2268538" y="5472113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5364163" y="3959225"/>
            <a:ext cx="15128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1645754" y="2468563"/>
            <a:ext cx="1380506" cy="70788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b="1">
                <a:effectLst/>
              </a:rPr>
              <a:t>Pliegues</a:t>
            </a:r>
          </a:p>
          <a:p>
            <a:pPr algn="ctr" eaLnBrk="1" hangingPunct="1"/>
            <a:r>
              <a:rPr lang="es-ES_tradnl" sz="2000" b="1">
                <a:effectLst/>
              </a:rPr>
              <a:t>circulares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3029374" y="5472113"/>
            <a:ext cx="1685078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b="1">
                <a:effectLst/>
              </a:rPr>
              <a:t>Vellosidades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491452" y="6069013"/>
            <a:ext cx="641350" cy="336550"/>
          </a:xfrm>
          <a:prstGeom prst="rect">
            <a:avLst/>
          </a:prstGeom>
          <a:solidFill>
            <a:srgbClr val="FFC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x 10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348038" y="6008688"/>
            <a:ext cx="1047750" cy="457200"/>
          </a:xfrm>
          <a:prstGeom prst="rect">
            <a:avLst/>
          </a:prstGeom>
          <a:solidFill>
            <a:srgbClr val="FFABD5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10 m</a:t>
            </a:r>
            <a:r>
              <a:rPr lang="es-ES" sz="2400" b="1" baseline="30000">
                <a:effectLst/>
              </a:rPr>
              <a:t>2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978025" y="3346450"/>
            <a:ext cx="746125" cy="396875"/>
          </a:xfrm>
          <a:prstGeom prst="rect">
            <a:avLst/>
          </a:prstGeom>
          <a:solidFill>
            <a:srgbClr val="FFABD5"/>
          </a:solidFill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1 m</a:t>
            </a:r>
            <a:r>
              <a:rPr lang="es-ES" sz="2000" b="1" baseline="30000">
                <a:effectLst/>
              </a:rPr>
              <a:t>2</a:t>
            </a:r>
          </a:p>
        </p:txBody>
      </p:sp>
      <p:sp>
        <p:nvSpPr>
          <p:cNvPr id="3111" name="Oval 39"/>
          <p:cNvSpPr>
            <a:spLocks noChangeArrowheads="1"/>
          </p:cNvSpPr>
          <p:nvPr/>
        </p:nvSpPr>
        <p:spPr bwMode="auto">
          <a:xfrm>
            <a:off x="5075238" y="765175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5148263" y="836613"/>
            <a:ext cx="15843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456" name="Text Box 7"/>
          <p:cNvSpPr txBox="1">
            <a:spLocks noChangeArrowheads="1"/>
          </p:cNvSpPr>
          <p:nvPr/>
        </p:nvSpPr>
        <p:spPr bwMode="auto">
          <a:xfrm>
            <a:off x="6300192" y="765175"/>
            <a:ext cx="228299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dirty="0" smtClean="0"/>
              <a:t>3. Área </a:t>
            </a:r>
            <a:r>
              <a:rPr lang="es-ES" sz="2000" dirty="0"/>
              <a:t>absorción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294938" y="3399501"/>
            <a:ext cx="517525" cy="336550"/>
          </a:xfrm>
          <a:prstGeom prst="rect">
            <a:avLst/>
          </a:prstGeom>
          <a:solidFill>
            <a:srgbClr val="FFC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x 3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227763" y="1628775"/>
            <a:ext cx="2160587" cy="1168400"/>
          </a:xfrm>
          <a:prstGeom prst="rect">
            <a:avLst/>
          </a:prstGeom>
          <a:noFill/>
          <a:ln w="9525">
            <a:solidFill>
              <a:srgbClr val="FF2D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2000" b="1">
                <a:effectLst/>
              </a:rPr>
              <a:t>Longitud: 3 m Ancho: 0.11 m</a:t>
            </a:r>
          </a:p>
          <a:p>
            <a:pPr eaLnBrk="1" hangingPunct="1">
              <a:spcBef>
                <a:spcPct val="50000"/>
              </a:spcBef>
            </a:pPr>
            <a:r>
              <a:rPr lang="es-ES" sz="2000" b="1">
                <a:solidFill>
                  <a:srgbClr val="FF2D96"/>
                </a:solidFill>
                <a:effectLst/>
              </a:rPr>
              <a:t>Área: 0.33 m</a:t>
            </a:r>
            <a:r>
              <a:rPr lang="es-ES" sz="2000" b="1" baseline="30000">
                <a:solidFill>
                  <a:srgbClr val="FF2D96"/>
                </a:solidFill>
                <a:effectLst/>
              </a:rPr>
              <a:t>2</a:t>
            </a:r>
            <a:r>
              <a:rPr lang="es-ES" sz="2000" b="1">
                <a:effectLst/>
              </a:rPr>
              <a:t> </a:t>
            </a:r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>
            <a:off x="7596188" y="2852738"/>
            <a:ext cx="0" cy="2160587"/>
          </a:xfrm>
          <a:prstGeom prst="line">
            <a:avLst/>
          </a:prstGeom>
          <a:noFill/>
          <a:ln w="76200">
            <a:solidFill>
              <a:srgbClr val="FF2D9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6135757" y="4005263"/>
            <a:ext cx="2324675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b="1">
                <a:effectLst/>
              </a:rPr>
              <a:t>Microvellosidades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732588" y="4508500"/>
            <a:ext cx="754062" cy="336550"/>
          </a:xfrm>
          <a:prstGeom prst="rect">
            <a:avLst/>
          </a:prstGeom>
          <a:solidFill>
            <a:srgbClr val="FFC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x 20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1176098" y="2584450"/>
            <a:ext cx="390525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2479102" y="5459443"/>
            <a:ext cx="488950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38" name="Text Box 26"/>
          <p:cNvSpPr txBox="1">
            <a:spLocks noChangeArrowheads="1"/>
          </p:cNvSpPr>
          <p:nvPr/>
        </p:nvSpPr>
        <p:spPr bwMode="auto">
          <a:xfrm>
            <a:off x="5555526" y="4015179"/>
            <a:ext cx="508000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1027112" y="71278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 animBg="1"/>
      <p:bldP spid="3109" grpId="0" animBg="1"/>
      <p:bldP spid="3110" grpId="0" animBg="1"/>
      <p:bldP spid="3084" grpId="0" animBg="1"/>
      <p:bldP spid="3092" grpId="0" animBg="1"/>
      <p:bldP spid="3091" grpId="0" animBg="1"/>
      <p:bldP spid="3082" grpId="0" animBg="1"/>
      <p:bldP spid="3080" grpId="0" animBg="1"/>
      <p:bldP spid="3108" grpId="0" animBg="1"/>
      <p:bldP spid="3087" grpId="0" animBg="1"/>
      <p:bldP spid="35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superfiie de absorción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1" b="19702"/>
          <a:stretch>
            <a:fillRect/>
          </a:stretch>
        </p:blipFill>
        <p:spPr bwMode="auto">
          <a:xfrm>
            <a:off x="539750" y="392113"/>
            <a:ext cx="7632700" cy="52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628900" y="873125"/>
            <a:ext cx="2232025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60" name="Text Box 9"/>
          <p:cNvSpPr txBox="1">
            <a:spLocks noChangeArrowheads="1"/>
          </p:cNvSpPr>
          <p:nvPr/>
        </p:nvSpPr>
        <p:spPr bwMode="auto">
          <a:xfrm>
            <a:off x="1763713" y="4886325"/>
            <a:ext cx="244971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 smtClean="0">
                <a:effectLst/>
              </a:rPr>
              <a:t>Pliegues </a:t>
            </a:r>
            <a:r>
              <a:rPr lang="es-ES" sz="2000" b="1" dirty="0">
                <a:effectLst/>
              </a:rPr>
              <a:t>circulares</a:t>
            </a:r>
          </a:p>
          <a:p>
            <a:pPr eaLnBrk="1" hangingPunct="1"/>
            <a:r>
              <a:rPr lang="es-ES" sz="1600" b="1" dirty="0">
                <a:effectLst/>
              </a:rPr>
              <a:t>Válvulas de </a:t>
            </a:r>
            <a:r>
              <a:rPr lang="es-ES" sz="1600" b="1" dirty="0" err="1" smtClean="0">
                <a:effectLst/>
              </a:rPr>
              <a:t>Kerckring</a:t>
            </a:r>
            <a:endParaRPr lang="es-ES" sz="1600" b="1" dirty="0" smtClean="0">
              <a:effectLst/>
            </a:endParaRPr>
          </a:p>
          <a:p>
            <a:pPr eaLnBrk="1" hangingPunct="1"/>
            <a:r>
              <a:rPr lang="es-ES" sz="1600" b="1" dirty="0">
                <a:effectLst/>
              </a:rPr>
              <a:t>V</a:t>
            </a:r>
            <a:r>
              <a:rPr lang="es-ES" sz="1600" b="1" dirty="0" smtClean="0">
                <a:effectLst/>
              </a:rPr>
              <a:t>álvulas conniventes</a:t>
            </a:r>
            <a:endParaRPr lang="es-ES" sz="1600" b="1" dirty="0">
              <a:effectLst/>
            </a:endParaRPr>
          </a:p>
          <a:p>
            <a:pPr eaLnBrk="1" hangingPunct="1"/>
            <a:r>
              <a:rPr lang="es-ES" sz="2000" b="1" dirty="0">
                <a:effectLst/>
              </a:rPr>
              <a:t>        (x 3)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4716463" y="5391150"/>
            <a:ext cx="1670050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  <a:p>
            <a:pPr eaLnBrk="1" hangingPunct="1"/>
            <a:r>
              <a:rPr lang="es-ES" sz="2000" b="1">
                <a:effectLst/>
              </a:rPr>
              <a:t>   (x 10)</a:t>
            </a:r>
          </a:p>
        </p:txBody>
      </p:sp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6516688" y="5607050"/>
            <a:ext cx="2303462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Microvellosidades</a:t>
            </a:r>
          </a:p>
          <a:p>
            <a:pPr eaLnBrk="1" hangingPunct="1"/>
            <a:r>
              <a:rPr lang="es-ES" sz="2000" b="1">
                <a:effectLst/>
              </a:rPr>
              <a:t>      (x 20)</a:t>
            </a: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5757909" y="2329656"/>
            <a:ext cx="2630515" cy="646331"/>
          </a:xfrm>
          <a:prstGeom prst="rect">
            <a:avLst/>
          </a:prstGeom>
          <a:solidFill>
            <a:srgbClr val="FFA7D3"/>
          </a:solidFill>
          <a:ln w="38100">
            <a:solidFill>
              <a:srgbClr val="9A003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3600" b="1">
                <a:effectLst/>
              </a:rPr>
              <a:t>¡¡ 200 m</a:t>
            </a:r>
            <a:r>
              <a:rPr lang="es-ES" sz="3600" b="1" baseline="30000">
                <a:effectLst/>
              </a:rPr>
              <a:t>2 </a:t>
            </a:r>
            <a:r>
              <a:rPr lang="es-ES" sz="3600" b="1">
                <a:effectLst/>
              </a:rPr>
              <a:t>!! </a:t>
            </a:r>
            <a:endParaRPr lang="es-ES" sz="3600" b="1" baseline="30000">
              <a:effectLst/>
            </a:endParaRPr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6516688" y="3379788"/>
            <a:ext cx="26463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solidFill>
                  <a:srgbClr val="FF058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Crece más </a:t>
            </a:r>
          </a:p>
          <a:p>
            <a:pPr>
              <a:defRPr/>
            </a:pPr>
            <a:r>
              <a:rPr lang="es-ES" sz="2800" b="1">
                <a:solidFill>
                  <a:srgbClr val="FF058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600 veces!!</a:t>
            </a: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2843213" y="9810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594199" y="1743732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De 0.33 m</a:t>
            </a:r>
            <a:r>
              <a:rPr lang="es-VE" baseline="30000" dirty="0" smtClean="0"/>
              <a:t>2 </a:t>
            </a:r>
            <a:r>
              <a:rPr lang="es-VE" dirty="0" smtClean="0"/>
              <a:t> a</a:t>
            </a:r>
            <a:endParaRPr lang="es-VE" baseline="3000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837264" y="333375"/>
            <a:ext cx="2834430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I. INTESTINO DELGADO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393459" y="765175"/>
            <a:ext cx="228299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dirty="0" smtClean="0">
                <a:effectLst/>
              </a:rPr>
              <a:t>3. Área </a:t>
            </a:r>
            <a:r>
              <a:rPr lang="es-ES" sz="2000" dirty="0">
                <a:effectLst/>
              </a:rPr>
              <a:t>absorción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2" grpId="0" animBg="1"/>
      <p:bldP spid="1095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intst delg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3" t="11148" r="19135" b="7100"/>
          <a:stretch>
            <a:fillRect/>
          </a:stretch>
        </p:blipFill>
        <p:spPr bwMode="auto">
          <a:xfrm>
            <a:off x="734120" y="1125538"/>
            <a:ext cx="5689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2843907" y="1189038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2843907" y="11176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  <a:latin typeface="Arial" charset="0"/>
              </a:rPr>
              <a:t>LUZ</a:t>
            </a: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683320" y="1981200"/>
            <a:ext cx="12969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251520" y="5149850"/>
            <a:ext cx="32400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538857" y="5221288"/>
            <a:ext cx="2755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CORTE DE LA PARED</a:t>
            </a: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5075932" y="5797550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4479032" y="5805488"/>
            <a:ext cx="201048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/>
              <a:t>VELLOSIDADES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299895" y="1598613"/>
            <a:ext cx="112077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vellosidad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6299895" y="2149475"/>
            <a:ext cx="1658937" cy="284163"/>
          </a:xfrm>
          <a:prstGeom prst="rect">
            <a:avLst/>
          </a:prstGeom>
          <a:solidFill>
            <a:srgbClr val="FFE7B7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Capilar LINFÁTICO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6371332" y="2457450"/>
            <a:ext cx="170815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 dirty="0">
                <a:solidFill>
                  <a:srgbClr val="00B0F0"/>
                </a:solidFill>
                <a:effectLst/>
              </a:rPr>
              <a:t>Capilar VENOSO</a:t>
            </a:r>
          </a:p>
          <a:p>
            <a:pPr eaLnBrk="1" hangingPunct="1"/>
            <a:r>
              <a:rPr lang="es-ES" sz="1200" b="1" dirty="0" smtClean="0">
                <a:solidFill>
                  <a:srgbClr val="FF0000"/>
                </a:solidFill>
                <a:effectLst/>
              </a:rPr>
              <a:t>Capilar ARTERIAL</a:t>
            </a:r>
            <a:endParaRPr lang="es-ES" sz="1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6423720" y="4451350"/>
            <a:ext cx="1274762" cy="314325"/>
          </a:xfrm>
          <a:prstGeom prst="rect">
            <a:avLst/>
          </a:prstGeom>
          <a:solidFill>
            <a:srgbClr val="F2D2F6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ARTERIOLA </a:t>
            </a: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6423720" y="4799013"/>
            <a:ext cx="987425" cy="314325"/>
          </a:xfrm>
          <a:prstGeom prst="rect">
            <a:avLst/>
          </a:prstGeom>
          <a:solidFill>
            <a:srgbClr val="AFE4FF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VÉNULA</a:t>
            </a:r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6425307" y="5157788"/>
            <a:ext cx="1582738" cy="314325"/>
          </a:xfrm>
          <a:prstGeom prst="rect">
            <a:avLst/>
          </a:prstGeom>
          <a:solidFill>
            <a:srgbClr val="FFE7B7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V. LINFÁTICO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6667445" y="328187"/>
            <a:ext cx="2081019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</a:t>
            </a:r>
            <a:r>
              <a:rPr lang="es-ES" sz="1600" b="1" dirty="0" smtClean="0">
                <a:effectLst/>
              </a:rPr>
              <a:t>INTESTINO D.</a:t>
            </a:r>
            <a:endParaRPr lang="es-ES" sz="1600" b="1" dirty="0">
              <a:effectLst/>
            </a:endParaRPr>
          </a:p>
        </p:txBody>
      </p:sp>
      <p:sp>
        <p:nvSpPr>
          <p:cNvPr id="72730" name="Line 26"/>
          <p:cNvSpPr>
            <a:spLocks noChangeShapeType="1"/>
          </p:cNvSpPr>
          <p:nvPr/>
        </p:nvSpPr>
        <p:spPr bwMode="auto">
          <a:xfrm flipH="1">
            <a:off x="5580757" y="2628900"/>
            <a:ext cx="8636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3131245" y="3925888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6952780" y="757020"/>
            <a:ext cx="179568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Circulación </a:t>
            </a:r>
            <a:endParaRPr lang="es-ES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vellosidades</a:t>
            </a:r>
          </a:p>
        </p:txBody>
      </p:sp>
      <p:sp>
        <p:nvSpPr>
          <p:cNvPr id="20501" name="Text Box 29"/>
          <p:cNvSpPr txBox="1">
            <a:spLocks noChangeArrowheads="1"/>
          </p:cNvSpPr>
          <p:nvPr/>
        </p:nvSpPr>
        <p:spPr bwMode="auto">
          <a:xfrm>
            <a:off x="6314182" y="1814513"/>
            <a:ext cx="16367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0.5-1.0 mm alto</a:t>
            </a:r>
          </a:p>
        </p:txBody>
      </p:sp>
      <p:sp>
        <p:nvSpPr>
          <p:cNvPr id="72734" name="Line 30"/>
          <p:cNvSpPr>
            <a:spLocks noChangeShapeType="1"/>
          </p:cNvSpPr>
          <p:nvPr/>
        </p:nvSpPr>
        <p:spPr bwMode="auto">
          <a:xfrm flipV="1">
            <a:off x="7380982" y="493395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2735" name="Text Box 31"/>
          <p:cNvSpPr txBox="1">
            <a:spLocks noChangeArrowheads="1"/>
          </p:cNvSpPr>
          <p:nvPr/>
        </p:nvSpPr>
        <p:spPr bwMode="auto">
          <a:xfrm>
            <a:off x="7627046" y="4781550"/>
            <a:ext cx="1008062" cy="304800"/>
          </a:xfrm>
          <a:prstGeom prst="rect">
            <a:avLst/>
          </a:prstGeom>
          <a:solidFill>
            <a:srgbClr val="9FC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 V. Porta</a:t>
            </a:r>
          </a:p>
        </p:txBody>
      </p:sp>
      <p:sp>
        <p:nvSpPr>
          <p:cNvPr id="72736" name="Line 32"/>
          <p:cNvSpPr>
            <a:spLocks noChangeShapeType="1"/>
          </p:cNvSpPr>
          <p:nvPr/>
        </p:nvSpPr>
        <p:spPr bwMode="auto">
          <a:xfrm>
            <a:off x="7215882" y="55165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2737" name="Text Box 33"/>
          <p:cNvSpPr txBox="1">
            <a:spLocks noChangeArrowheads="1"/>
          </p:cNvSpPr>
          <p:nvPr/>
        </p:nvSpPr>
        <p:spPr bwMode="auto">
          <a:xfrm>
            <a:off x="6652097" y="5732463"/>
            <a:ext cx="1176925" cy="523220"/>
          </a:xfrm>
          <a:prstGeom prst="rect">
            <a:avLst/>
          </a:prstGeom>
          <a:solidFill>
            <a:srgbClr val="FFE7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 dirty="0" smtClean="0">
                <a:effectLst/>
              </a:rPr>
              <a:t>Circulación </a:t>
            </a:r>
          </a:p>
          <a:p>
            <a:pPr algn="ctr" eaLnBrk="1" hangingPunct="1"/>
            <a:r>
              <a:rPr lang="es-ES" sz="1400" b="1" dirty="0" smtClean="0">
                <a:effectLst/>
              </a:rPr>
              <a:t>linfática</a:t>
            </a:r>
            <a:endParaRPr lang="es-ES" sz="1400" b="1" dirty="0">
              <a:effectLst/>
            </a:endParaRPr>
          </a:p>
        </p:txBody>
      </p:sp>
      <p:sp>
        <p:nvSpPr>
          <p:cNvPr id="72739" name="Rectangle 35"/>
          <p:cNvSpPr>
            <a:spLocks noChangeArrowheads="1"/>
          </p:cNvSpPr>
          <p:nvPr/>
        </p:nvSpPr>
        <p:spPr bwMode="auto">
          <a:xfrm>
            <a:off x="4067870" y="4429125"/>
            <a:ext cx="144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6279257" y="2997200"/>
            <a:ext cx="1444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3955157" y="582849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9" grpId="0" animBg="1"/>
      <p:bldP spid="72720" grpId="0" animBg="1"/>
      <p:bldP spid="72724" grpId="0" animBg="1"/>
      <p:bldP spid="72725" grpId="0" animBg="1"/>
      <p:bldP spid="72726" grpId="0" animBg="1"/>
      <p:bldP spid="72735" grpId="0" animBg="1"/>
      <p:bldP spid="727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7" name="Rectangle 17"/>
          <p:cNvSpPr>
            <a:spLocks noChangeArrowheads="1"/>
          </p:cNvSpPr>
          <p:nvPr/>
        </p:nvSpPr>
        <p:spPr bwMode="auto">
          <a:xfrm>
            <a:off x="4498975" y="2924175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499" name="Rectangle 19"/>
          <p:cNvSpPr>
            <a:spLocks noChangeArrowheads="1"/>
          </p:cNvSpPr>
          <p:nvPr/>
        </p:nvSpPr>
        <p:spPr bwMode="auto">
          <a:xfrm>
            <a:off x="4030663" y="1123950"/>
            <a:ext cx="10795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08" name="Rectangle 20"/>
          <p:cNvSpPr>
            <a:spLocks noChangeArrowheads="1"/>
          </p:cNvSpPr>
          <p:nvPr/>
        </p:nvSpPr>
        <p:spPr bwMode="auto">
          <a:xfrm>
            <a:off x="4391025" y="2419350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21509" name="Rectangle 21"/>
          <p:cNvSpPr>
            <a:spLocks noChangeArrowheads="1"/>
          </p:cNvSpPr>
          <p:nvPr/>
        </p:nvSpPr>
        <p:spPr bwMode="auto">
          <a:xfrm>
            <a:off x="4246563" y="4868863"/>
            <a:ext cx="8636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3886200" y="6164263"/>
            <a:ext cx="11525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1513" name="Group 43"/>
          <p:cNvGrpSpPr>
            <a:grpSpLocks/>
          </p:cNvGrpSpPr>
          <p:nvPr/>
        </p:nvGrpSpPr>
        <p:grpSpPr bwMode="auto">
          <a:xfrm>
            <a:off x="898525" y="1052513"/>
            <a:ext cx="3671888" cy="5732462"/>
            <a:chOff x="612" y="709"/>
            <a:chExt cx="2313" cy="3611"/>
          </a:xfrm>
        </p:grpSpPr>
        <p:sp>
          <p:nvSpPr>
            <p:cNvPr id="148503" name="Rectangle 23"/>
            <p:cNvSpPr>
              <a:spLocks noChangeArrowheads="1"/>
            </p:cNvSpPr>
            <p:nvPr/>
          </p:nvSpPr>
          <p:spPr bwMode="auto">
            <a:xfrm>
              <a:off x="612" y="3974"/>
              <a:ext cx="839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04" name="Rectangle 24"/>
            <p:cNvSpPr>
              <a:spLocks noChangeArrowheads="1"/>
            </p:cNvSpPr>
            <p:nvPr/>
          </p:nvSpPr>
          <p:spPr bwMode="auto">
            <a:xfrm>
              <a:off x="861" y="2115"/>
              <a:ext cx="454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4" name="Rectangle 34"/>
            <p:cNvSpPr>
              <a:spLocks noChangeArrowheads="1"/>
            </p:cNvSpPr>
            <p:nvPr/>
          </p:nvSpPr>
          <p:spPr bwMode="auto">
            <a:xfrm>
              <a:off x="2335" y="709"/>
              <a:ext cx="590" cy="1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5" name="Rectangle 35"/>
            <p:cNvSpPr>
              <a:spLocks noChangeArrowheads="1"/>
            </p:cNvSpPr>
            <p:nvPr/>
          </p:nvSpPr>
          <p:spPr bwMode="auto">
            <a:xfrm>
              <a:off x="2290" y="799"/>
              <a:ext cx="46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6" name="Rectangle 36"/>
            <p:cNvSpPr>
              <a:spLocks noChangeArrowheads="1"/>
            </p:cNvSpPr>
            <p:nvPr/>
          </p:nvSpPr>
          <p:spPr bwMode="auto">
            <a:xfrm>
              <a:off x="1020" y="2341"/>
              <a:ext cx="91" cy="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7" name="Rectangle 37"/>
            <p:cNvSpPr>
              <a:spLocks noChangeArrowheads="1"/>
            </p:cNvSpPr>
            <p:nvPr/>
          </p:nvSpPr>
          <p:spPr bwMode="auto">
            <a:xfrm>
              <a:off x="1973" y="3884"/>
              <a:ext cx="544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8" name="Rectangle 38"/>
            <p:cNvSpPr>
              <a:spLocks noChangeArrowheads="1"/>
            </p:cNvSpPr>
            <p:nvPr/>
          </p:nvSpPr>
          <p:spPr bwMode="auto">
            <a:xfrm>
              <a:off x="930" y="3884"/>
              <a:ext cx="136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9" name="Rectangle 39"/>
            <p:cNvSpPr>
              <a:spLocks noChangeArrowheads="1"/>
            </p:cNvSpPr>
            <p:nvPr/>
          </p:nvSpPr>
          <p:spPr bwMode="auto">
            <a:xfrm>
              <a:off x="2426" y="3203"/>
              <a:ext cx="318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48526" name="Rectangle 46"/>
          <p:cNvSpPr>
            <a:spLocks noChangeArrowheads="1"/>
          </p:cNvSpPr>
          <p:nvPr/>
        </p:nvSpPr>
        <p:spPr bwMode="auto">
          <a:xfrm>
            <a:off x="1584325" y="1412875"/>
            <a:ext cx="338455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28" name="Rectangle 48"/>
          <p:cNvSpPr>
            <a:spLocks noChangeArrowheads="1"/>
          </p:cNvSpPr>
          <p:nvPr/>
        </p:nvSpPr>
        <p:spPr bwMode="auto">
          <a:xfrm>
            <a:off x="969963" y="6092825"/>
            <a:ext cx="1296987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16" name="Rectangle 50"/>
          <p:cNvSpPr>
            <a:spLocks noChangeArrowheads="1"/>
          </p:cNvSpPr>
          <p:nvPr/>
        </p:nvSpPr>
        <p:spPr bwMode="auto">
          <a:xfrm>
            <a:off x="4067175" y="4868863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21517" name="Rectangle 51"/>
          <p:cNvSpPr>
            <a:spLocks noChangeArrowheads="1"/>
          </p:cNvSpPr>
          <p:nvPr/>
        </p:nvSpPr>
        <p:spPr bwMode="auto">
          <a:xfrm>
            <a:off x="3741738" y="1843088"/>
            <a:ext cx="151288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495" name="Rectangle 15"/>
          <p:cNvSpPr>
            <a:spLocks noChangeArrowheads="1"/>
          </p:cNvSpPr>
          <p:nvPr/>
        </p:nvSpPr>
        <p:spPr bwMode="auto">
          <a:xfrm>
            <a:off x="4608513" y="1628775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48525" name="Picture 45" descr="SECCION TRANSV VELLOS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3" t="15591"/>
          <a:stretch>
            <a:fillRect/>
          </a:stretch>
        </p:blipFill>
        <p:spPr bwMode="auto">
          <a:xfrm>
            <a:off x="5795963" y="2347913"/>
            <a:ext cx="27781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534" name="Rectangle 54"/>
          <p:cNvSpPr>
            <a:spLocks noChangeArrowheads="1"/>
          </p:cNvSpPr>
          <p:nvPr/>
        </p:nvSpPr>
        <p:spPr bwMode="auto">
          <a:xfrm>
            <a:off x="4752975" y="2708275"/>
            <a:ext cx="12239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 dirty="0"/>
          </a:p>
        </p:txBody>
      </p:sp>
      <p:sp>
        <p:nvSpPr>
          <p:cNvPr id="148536" name="Rectangle 56"/>
          <p:cNvSpPr>
            <a:spLocks noChangeArrowheads="1"/>
          </p:cNvSpPr>
          <p:nvPr/>
        </p:nvSpPr>
        <p:spPr bwMode="auto">
          <a:xfrm>
            <a:off x="4645025" y="2420938"/>
            <a:ext cx="16557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538" name="Rectangle 58"/>
          <p:cNvSpPr>
            <a:spLocks noChangeArrowheads="1"/>
          </p:cNvSpPr>
          <p:nvPr/>
        </p:nvSpPr>
        <p:spPr bwMode="auto">
          <a:xfrm>
            <a:off x="5292725" y="4941888"/>
            <a:ext cx="11525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9" name="Rectangle 59"/>
          <p:cNvSpPr>
            <a:spLocks noChangeArrowheads="1"/>
          </p:cNvSpPr>
          <p:nvPr/>
        </p:nvSpPr>
        <p:spPr bwMode="auto">
          <a:xfrm>
            <a:off x="6911975" y="5732463"/>
            <a:ext cx="12239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42" name="Text Box 62"/>
          <p:cNvSpPr txBox="1">
            <a:spLocks noChangeArrowheads="1"/>
          </p:cNvSpPr>
          <p:nvPr/>
        </p:nvSpPr>
        <p:spPr bwMode="auto">
          <a:xfrm>
            <a:off x="5653088" y="1773238"/>
            <a:ext cx="12620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>
                <a:effectLst/>
              </a:rPr>
              <a:t>membranas</a:t>
            </a:r>
          </a:p>
          <a:p>
            <a:pPr algn="ctr" eaLnBrk="1" hangingPunct="1"/>
            <a:r>
              <a:rPr lang="es-ES" sz="1600" b="1" dirty="0">
                <a:effectLst/>
              </a:rPr>
              <a:t>basales</a:t>
            </a:r>
          </a:p>
        </p:txBody>
      </p:sp>
      <p:sp>
        <p:nvSpPr>
          <p:cNvPr id="148543" name="Text Box 63"/>
          <p:cNvSpPr txBox="1">
            <a:spLocks noChangeArrowheads="1"/>
          </p:cNvSpPr>
          <p:nvPr/>
        </p:nvSpPr>
        <p:spPr bwMode="auto">
          <a:xfrm>
            <a:off x="7088188" y="1773238"/>
            <a:ext cx="1081087" cy="590550"/>
          </a:xfrm>
          <a:prstGeom prst="rect">
            <a:avLst/>
          </a:prstGeom>
          <a:solidFill>
            <a:srgbClr val="FFE7B7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linfático </a:t>
            </a:r>
          </a:p>
          <a:p>
            <a:pPr algn="ctr" eaLnBrk="1" hangingPunct="1"/>
            <a:r>
              <a:rPr lang="es-ES" sz="1600" b="1">
                <a:effectLst/>
              </a:rPr>
              <a:t>central</a:t>
            </a:r>
          </a:p>
        </p:txBody>
      </p:sp>
      <p:sp>
        <p:nvSpPr>
          <p:cNvPr id="148544" name="Text Box 64"/>
          <p:cNvSpPr txBox="1">
            <a:spLocks noChangeArrowheads="1"/>
          </p:cNvSpPr>
          <p:nvPr/>
        </p:nvSpPr>
        <p:spPr bwMode="auto">
          <a:xfrm>
            <a:off x="6911975" y="5386995"/>
            <a:ext cx="1582278" cy="400110"/>
          </a:xfrm>
          <a:prstGeom prst="rect">
            <a:avLst/>
          </a:prstGeom>
          <a:solidFill>
            <a:srgbClr val="FFAFE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capilares</a:t>
            </a:r>
          </a:p>
        </p:txBody>
      </p:sp>
      <p:sp>
        <p:nvSpPr>
          <p:cNvPr id="148559" name="Text Box 79"/>
          <p:cNvSpPr txBox="1">
            <a:spLocks noChangeArrowheads="1"/>
          </p:cNvSpPr>
          <p:nvPr/>
        </p:nvSpPr>
        <p:spPr bwMode="auto">
          <a:xfrm>
            <a:off x="4752975" y="4291013"/>
            <a:ext cx="993775" cy="400110"/>
          </a:xfrm>
          <a:prstGeom prst="rect">
            <a:avLst/>
          </a:prstGeom>
          <a:solidFill>
            <a:srgbClr val="7DBE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vénula</a:t>
            </a:r>
          </a:p>
        </p:txBody>
      </p:sp>
      <p:sp>
        <p:nvSpPr>
          <p:cNvPr id="148561" name="Line 81"/>
          <p:cNvSpPr>
            <a:spLocks noChangeShapeType="1"/>
          </p:cNvSpPr>
          <p:nvPr/>
        </p:nvSpPr>
        <p:spPr bwMode="auto">
          <a:xfrm flipH="1" flipV="1">
            <a:off x="7704138" y="3714750"/>
            <a:ext cx="576262" cy="11541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62" name="Line 82"/>
          <p:cNvSpPr>
            <a:spLocks noChangeShapeType="1"/>
          </p:cNvSpPr>
          <p:nvPr/>
        </p:nvSpPr>
        <p:spPr bwMode="auto">
          <a:xfrm flipV="1">
            <a:off x="5759450" y="4075113"/>
            <a:ext cx="936625" cy="360362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6" name="Text Box 76"/>
          <p:cNvSpPr txBox="1">
            <a:spLocks noChangeArrowheads="1"/>
          </p:cNvSpPr>
          <p:nvPr/>
        </p:nvSpPr>
        <p:spPr bwMode="auto">
          <a:xfrm>
            <a:off x="7704138" y="4868863"/>
            <a:ext cx="1295400" cy="369332"/>
          </a:xfrm>
          <a:prstGeom prst="rect">
            <a:avLst/>
          </a:prstGeom>
          <a:solidFill>
            <a:srgbClr val="FF79A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arteriola</a:t>
            </a:r>
          </a:p>
        </p:txBody>
      </p:sp>
      <p:pic>
        <p:nvPicPr>
          <p:cNvPr id="21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3535" r="37180" b="10704"/>
          <a:stretch>
            <a:fillRect/>
          </a:stretch>
        </p:blipFill>
        <p:spPr bwMode="auto">
          <a:xfrm>
            <a:off x="863600" y="655638"/>
            <a:ext cx="3205163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527" name="Rectangle 47"/>
          <p:cNvSpPr>
            <a:spLocks noChangeArrowheads="1"/>
          </p:cNvSpPr>
          <p:nvPr/>
        </p:nvSpPr>
        <p:spPr bwMode="auto">
          <a:xfrm>
            <a:off x="1330325" y="3140075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2" name="Rectangle 52"/>
          <p:cNvSpPr>
            <a:spLocks noChangeArrowheads="1"/>
          </p:cNvSpPr>
          <p:nvPr/>
        </p:nvSpPr>
        <p:spPr bwMode="auto">
          <a:xfrm>
            <a:off x="3527425" y="1268413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3" name="Rectangle 53"/>
          <p:cNvSpPr>
            <a:spLocks noChangeArrowheads="1"/>
          </p:cNvSpPr>
          <p:nvPr/>
        </p:nvSpPr>
        <p:spPr bwMode="auto">
          <a:xfrm>
            <a:off x="1619250" y="3716338"/>
            <a:ext cx="714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35" name="Text Box 65"/>
          <p:cNvSpPr txBox="1">
            <a:spLocks noChangeArrowheads="1"/>
          </p:cNvSpPr>
          <p:nvPr/>
        </p:nvSpPr>
        <p:spPr bwMode="auto">
          <a:xfrm>
            <a:off x="1330325" y="33607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arteriola</a:t>
            </a:r>
          </a:p>
        </p:txBody>
      </p:sp>
      <p:sp>
        <p:nvSpPr>
          <p:cNvPr id="21536" name="Text Box 67"/>
          <p:cNvSpPr txBox="1">
            <a:spLocks noChangeArrowheads="1"/>
          </p:cNvSpPr>
          <p:nvPr/>
        </p:nvSpPr>
        <p:spPr bwMode="auto">
          <a:xfrm>
            <a:off x="3641725" y="3360738"/>
            <a:ext cx="850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vénula</a:t>
            </a:r>
          </a:p>
        </p:txBody>
      </p:sp>
      <p:sp>
        <p:nvSpPr>
          <p:cNvPr id="21537" name="Text Box 68"/>
          <p:cNvSpPr txBox="1">
            <a:spLocks noChangeArrowheads="1"/>
          </p:cNvSpPr>
          <p:nvPr/>
        </p:nvSpPr>
        <p:spPr bwMode="auto">
          <a:xfrm>
            <a:off x="1619250" y="1416050"/>
            <a:ext cx="1179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linfático </a:t>
            </a:r>
          </a:p>
          <a:p>
            <a:pPr eaLnBrk="1" hangingPunct="1"/>
            <a:r>
              <a:rPr lang="es-ES" b="1">
                <a:effectLst/>
              </a:rPr>
              <a:t>central</a:t>
            </a:r>
          </a:p>
        </p:txBody>
      </p:sp>
      <p:sp>
        <p:nvSpPr>
          <p:cNvPr id="21538" name="Text Box 69"/>
          <p:cNvSpPr txBox="1">
            <a:spLocks noChangeArrowheads="1"/>
          </p:cNvSpPr>
          <p:nvPr/>
        </p:nvSpPr>
        <p:spPr bwMode="auto">
          <a:xfrm>
            <a:off x="1331119" y="2363788"/>
            <a:ext cx="115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plexos </a:t>
            </a:r>
          </a:p>
          <a:p>
            <a:pPr eaLnBrk="1" hangingPunct="1"/>
            <a:r>
              <a:rPr lang="es-ES" b="1" dirty="0">
                <a:effectLst/>
              </a:rPr>
              <a:t>capilares</a:t>
            </a:r>
          </a:p>
        </p:txBody>
      </p:sp>
      <p:sp>
        <p:nvSpPr>
          <p:cNvPr id="148550" name="Line 70"/>
          <p:cNvSpPr>
            <a:spLocks noChangeShapeType="1"/>
          </p:cNvSpPr>
          <p:nvPr/>
        </p:nvSpPr>
        <p:spPr bwMode="auto">
          <a:xfrm>
            <a:off x="2195513" y="3716338"/>
            <a:ext cx="43180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1" name="Line 71"/>
          <p:cNvSpPr>
            <a:spLocks noChangeShapeType="1"/>
          </p:cNvSpPr>
          <p:nvPr/>
        </p:nvSpPr>
        <p:spPr bwMode="auto">
          <a:xfrm flipH="1">
            <a:off x="3419475" y="3643313"/>
            <a:ext cx="287338" cy="290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2" name="Line 72"/>
          <p:cNvSpPr>
            <a:spLocks noChangeShapeType="1"/>
          </p:cNvSpPr>
          <p:nvPr/>
        </p:nvSpPr>
        <p:spPr bwMode="auto">
          <a:xfrm flipV="1">
            <a:off x="2266950" y="2347913"/>
            <a:ext cx="64770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3" name="Line 73"/>
          <p:cNvSpPr>
            <a:spLocks noChangeShapeType="1"/>
          </p:cNvSpPr>
          <p:nvPr/>
        </p:nvSpPr>
        <p:spPr bwMode="auto">
          <a:xfrm>
            <a:off x="2266950" y="263525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4" name="Line 74"/>
          <p:cNvSpPr>
            <a:spLocks noChangeShapeType="1"/>
          </p:cNvSpPr>
          <p:nvPr/>
        </p:nvSpPr>
        <p:spPr bwMode="auto">
          <a:xfrm>
            <a:off x="2482850" y="1771650"/>
            <a:ext cx="6477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70" name="Rectangle 90"/>
          <p:cNvSpPr>
            <a:spLocks noChangeArrowheads="1"/>
          </p:cNvSpPr>
          <p:nvPr/>
        </p:nvSpPr>
        <p:spPr bwMode="auto">
          <a:xfrm>
            <a:off x="3635375" y="2708275"/>
            <a:ext cx="5048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1" name="Rectangle 91"/>
          <p:cNvSpPr>
            <a:spLocks noChangeArrowheads="1"/>
          </p:cNvSpPr>
          <p:nvPr/>
        </p:nvSpPr>
        <p:spPr bwMode="auto">
          <a:xfrm>
            <a:off x="3563938" y="2060575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40" name="Line 60"/>
          <p:cNvSpPr>
            <a:spLocks noChangeShapeType="1"/>
          </p:cNvSpPr>
          <p:nvPr/>
        </p:nvSpPr>
        <p:spPr bwMode="auto">
          <a:xfrm flipV="1">
            <a:off x="1762125" y="2203450"/>
            <a:ext cx="2738438" cy="1588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72" name="Rectangle 92"/>
          <p:cNvSpPr>
            <a:spLocks noChangeArrowheads="1"/>
          </p:cNvSpPr>
          <p:nvPr/>
        </p:nvSpPr>
        <p:spPr bwMode="auto">
          <a:xfrm>
            <a:off x="1547813" y="3789363"/>
            <a:ext cx="7143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3" name="Rectangle 93"/>
          <p:cNvSpPr>
            <a:spLocks noChangeArrowheads="1"/>
          </p:cNvSpPr>
          <p:nvPr/>
        </p:nvSpPr>
        <p:spPr bwMode="auto">
          <a:xfrm>
            <a:off x="1258888" y="3429000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5162377" y="838344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4289865" y="5171371"/>
            <a:ext cx="2228557" cy="1077218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800" dirty="0" smtClean="0">
                <a:solidFill>
                  <a:srgbClr val="CC0000"/>
                </a:solidFill>
              </a:rPr>
              <a:t>*</a:t>
            </a:r>
            <a:r>
              <a:rPr lang="es-ES" dirty="0" smtClean="0"/>
              <a:t> ¿</a:t>
            </a:r>
            <a:r>
              <a:rPr lang="es-ES" dirty="0"/>
              <a:t>Por qué van las </a:t>
            </a:r>
            <a:endParaRPr lang="es-ES" dirty="0" smtClean="0"/>
          </a:p>
          <a:p>
            <a:pPr algn="ctr">
              <a:defRPr/>
            </a:pPr>
            <a:r>
              <a:rPr lang="es-ES" dirty="0" smtClean="0"/>
              <a:t>grasas a los</a:t>
            </a:r>
          </a:p>
          <a:p>
            <a:pPr algn="ctr">
              <a:defRPr/>
            </a:pPr>
            <a:r>
              <a:rPr lang="es-ES" dirty="0" smtClean="0"/>
              <a:t>linfáticos</a:t>
            </a:r>
            <a:r>
              <a:rPr lang="es-ES" dirty="0"/>
              <a:t>?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14619" y="5083969"/>
            <a:ext cx="787395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Cripta</a:t>
            </a:r>
            <a:endParaRPr lang="es-VE" sz="1600" b="1" dirty="0"/>
          </a:p>
        </p:txBody>
      </p:sp>
      <p:sp>
        <p:nvSpPr>
          <p:cNvPr id="58" name="57 CuadroTexto"/>
          <p:cNvSpPr txBox="1"/>
          <p:nvPr/>
        </p:nvSpPr>
        <p:spPr>
          <a:xfrm>
            <a:off x="22071" y="1875654"/>
            <a:ext cx="1168910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Vellosidad</a:t>
            </a:r>
            <a:endParaRPr lang="es-VE" sz="1600" b="1" dirty="0"/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1237616" y="719654"/>
            <a:ext cx="0" cy="306970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 Box 6"/>
          <p:cNvSpPr txBox="1">
            <a:spLocks noChangeArrowheads="1"/>
          </p:cNvSpPr>
          <p:nvPr/>
        </p:nvSpPr>
        <p:spPr bwMode="auto">
          <a:xfrm>
            <a:off x="6445250" y="661453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6662604" y="310547"/>
            <a:ext cx="2081019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</a:t>
            </a:r>
            <a:r>
              <a:rPr lang="es-ES" sz="1600" b="1" dirty="0" smtClean="0">
                <a:effectLst/>
              </a:rPr>
              <a:t>INTESTINO D.</a:t>
            </a:r>
            <a:endParaRPr lang="es-ES" sz="1600" b="1" dirty="0">
              <a:effectLst/>
            </a:endParaRPr>
          </a:p>
        </p:txBody>
      </p:sp>
      <p:sp>
        <p:nvSpPr>
          <p:cNvPr id="61" name="Text Box 24"/>
          <p:cNvSpPr txBox="1">
            <a:spLocks noChangeArrowheads="1"/>
          </p:cNvSpPr>
          <p:nvPr/>
        </p:nvSpPr>
        <p:spPr bwMode="auto">
          <a:xfrm>
            <a:off x="6952780" y="757020"/>
            <a:ext cx="179568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Circulación </a:t>
            </a:r>
            <a:endParaRPr lang="es-ES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vellosidades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00985" y="2882276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grasas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7" grpId="0" animBg="1"/>
      <p:bldP spid="148495" grpId="0" animBg="1"/>
      <p:bldP spid="148534" grpId="0" animBg="1"/>
      <p:bldP spid="148536" grpId="0" animBg="1"/>
      <p:bldP spid="148538" grpId="0" animBg="1"/>
      <p:bldP spid="148539" grpId="0" animBg="1"/>
      <p:bldP spid="148542" grpId="0" animBg="1"/>
      <p:bldP spid="148543" grpId="0" animBg="1"/>
      <p:bldP spid="148544" grpId="0" animBg="1"/>
      <p:bldP spid="148559" grpId="0" animBg="1"/>
      <p:bldP spid="148556" grpId="0" animBg="1"/>
      <p:bldP spid="148577" grpId="0" animBg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8" t="10255" r="44804" b="37114"/>
          <a:stretch/>
        </p:blipFill>
        <p:spPr>
          <a:xfrm>
            <a:off x="1550987" y="1573213"/>
            <a:ext cx="2232025" cy="3079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05" name="Text Box 85"/>
          <p:cNvSpPr txBox="1">
            <a:spLocks noChangeArrowheads="1"/>
          </p:cNvSpPr>
          <p:nvPr/>
        </p:nvSpPr>
        <p:spPr bwMode="auto">
          <a:xfrm>
            <a:off x="1697038" y="931863"/>
            <a:ext cx="1939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Plexos capilares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subendoteliales</a:t>
            </a:r>
          </a:p>
        </p:txBody>
      </p:sp>
      <p:sp>
        <p:nvSpPr>
          <p:cNvPr id="5196" name="Text Box 76"/>
          <p:cNvSpPr txBox="1">
            <a:spLocks noChangeArrowheads="1"/>
          </p:cNvSpPr>
          <p:nvPr/>
        </p:nvSpPr>
        <p:spPr bwMode="auto">
          <a:xfrm>
            <a:off x="5872163" y="2803525"/>
            <a:ext cx="1435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i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SHUNT</a:t>
            </a:r>
            <a:r>
              <a:rPr lang="es-ES" sz="16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A-V</a:t>
            </a:r>
          </a:p>
        </p:txBody>
      </p:sp>
      <p:sp>
        <p:nvSpPr>
          <p:cNvPr id="5200" name="Text Box 80"/>
          <p:cNvSpPr txBox="1">
            <a:spLocks noChangeArrowheads="1"/>
          </p:cNvSpPr>
          <p:nvPr/>
        </p:nvSpPr>
        <p:spPr bwMode="auto">
          <a:xfrm>
            <a:off x="4859338" y="3573463"/>
            <a:ext cx="1568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Arteria submucosa</a:t>
            </a:r>
          </a:p>
        </p:txBody>
      </p:sp>
      <p:sp>
        <p:nvSpPr>
          <p:cNvPr id="5201" name="Text Box 81"/>
          <p:cNvSpPr txBox="1">
            <a:spLocks noChangeArrowheads="1"/>
          </p:cNvSpPr>
          <p:nvPr/>
        </p:nvSpPr>
        <p:spPr bwMode="auto">
          <a:xfrm>
            <a:off x="5578475" y="2060575"/>
            <a:ext cx="21383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Plexos capilares 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subendoteliales</a:t>
            </a:r>
          </a:p>
        </p:txBody>
      </p:sp>
      <p:sp>
        <p:nvSpPr>
          <p:cNvPr id="5203" name="Text Box 83"/>
          <p:cNvSpPr txBox="1">
            <a:spLocks noChangeArrowheads="1"/>
          </p:cNvSpPr>
          <p:nvPr/>
        </p:nvSpPr>
        <p:spPr bwMode="auto">
          <a:xfrm>
            <a:off x="6731000" y="3573463"/>
            <a:ext cx="1436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Vena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submucosa</a:t>
            </a:r>
          </a:p>
        </p:txBody>
      </p:sp>
      <p:sp>
        <p:nvSpPr>
          <p:cNvPr id="5204" name="Text Box 84"/>
          <p:cNvSpPr txBox="1">
            <a:spLocks noChangeArrowheads="1"/>
          </p:cNvSpPr>
          <p:nvPr/>
        </p:nvSpPr>
        <p:spPr bwMode="auto">
          <a:xfrm>
            <a:off x="7050088" y="4652963"/>
            <a:ext cx="828675" cy="701675"/>
          </a:xfrm>
          <a:prstGeom prst="rect">
            <a:avLst/>
          </a:prstGeom>
          <a:solidFill>
            <a:srgbClr val="BACD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/>
              </a:rPr>
              <a:t>Vena </a:t>
            </a:r>
          </a:p>
          <a:p>
            <a:pPr algn="ctr">
              <a:defRPr/>
            </a:pPr>
            <a:r>
              <a:rPr lang="es-ES_tradnl" sz="2000">
                <a:effectLst/>
              </a:rPr>
              <a:t>Porta</a:t>
            </a:r>
          </a:p>
        </p:txBody>
      </p:sp>
      <p:sp>
        <p:nvSpPr>
          <p:cNvPr id="5206" name="Line 86"/>
          <p:cNvSpPr>
            <a:spLocks noChangeShapeType="1"/>
          </p:cNvSpPr>
          <p:nvPr/>
        </p:nvSpPr>
        <p:spPr bwMode="auto">
          <a:xfrm flipV="1">
            <a:off x="5651500" y="4292600"/>
            <a:ext cx="0" cy="4318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07" name="Line 87"/>
          <p:cNvSpPr>
            <a:spLocks noChangeShapeType="1"/>
          </p:cNvSpPr>
          <p:nvPr/>
        </p:nvSpPr>
        <p:spPr bwMode="auto">
          <a:xfrm flipV="1">
            <a:off x="5651500" y="2754313"/>
            <a:ext cx="0" cy="8636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08" name="Line 88"/>
          <p:cNvSpPr>
            <a:spLocks noChangeShapeType="1"/>
          </p:cNvSpPr>
          <p:nvPr/>
        </p:nvSpPr>
        <p:spPr bwMode="auto">
          <a:xfrm>
            <a:off x="7523163" y="2781300"/>
            <a:ext cx="0" cy="7191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09" name="Line 89"/>
          <p:cNvSpPr>
            <a:spLocks noChangeShapeType="1"/>
          </p:cNvSpPr>
          <p:nvPr/>
        </p:nvSpPr>
        <p:spPr bwMode="auto">
          <a:xfrm>
            <a:off x="7523163" y="4221163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10" name="Text Box 90"/>
          <p:cNvSpPr txBox="1">
            <a:spLocks noChangeArrowheads="1"/>
          </p:cNvSpPr>
          <p:nvPr/>
        </p:nvSpPr>
        <p:spPr bwMode="auto">
          <a:xfrm>
            <a:off x="4859338" y="4652963"/>
            <a:ext cx="1447800" cy="701675"/>
          </a:xfrm>
          <a:prstGeom prst="rect">
            <a:avLst/>
          </a:prstGeom>
          <a:solidFill>
            <a:srgbClr val="FF8FB4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/>
              </a:rPr>
              <a:t>Irrigación </a:t>
            </a:r>
          </a:p>
          <a:p>
            <a:pPr algn="ctr">
              <a:defRPr/>
            </a:pPr>
            <a:r>
              <a:rPr lang="es-ES_tradnl" sz="2000">
                <a:effectLst/>
              </a:rPr>
              <a:t>esplácnica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049636" y="4634468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FF0000"/>
                </a:solidFill>
              </a:rPr>
              <a:t>Art.</a:t>
            </a:r>
            <a:endParaRPr lang="es-VE" dirty="0">
              <a:solidFill>
                <a:srgbClr val="FF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667000" y="4652963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7030A0"/>
                </a:solidFill>
              </a:rPr>
              <a:t>Ven.</a:t>
            </a:r>
            <a:endParaRPr lang="es-VE" dirty="0">
              <a:solidFill>
                <a:srgbClr val="7030A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306919" y="463446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srgbClr val="00B050"/>
                </a:solidFill>
              </a:rPr>
              <a:t>Linf</a:t>
            </a:r>
            <a:r>
              <a:rPr lang="es-VE" dirty="0" smtClean="0">
                <a:solidFill>
                  <a:srgbClr val="00B050"/>
                </a:solidFill>
              </a:rPr>
              <a:t>.</a:t>
            </a:r>
            <a:endParaRPr lang="es-VE" dirty="0">
              <a:solidFill>
                <a:srgbClr val="00B050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 bwMode="auto">
          <a:xfrm>
            <a:off x="2049636" y="5022295"/>
            <a:ext cx="6173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9 CuadroTexto"/>
          <p:cNvSpPr txBox="1"/>
          <p:nvPr/>
        </p:nvSpPr>
        <p:spPr>
          <a:xfrm>
            <a:off x="1879605" y="51581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Entra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843808" y="51581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Salen</a:t>
            </a:r>
            <a:endParaRPr lang="es-VE" dirty="0"/>
          </a:p>
        </p:txBody>
      </p:sp>
      <p:sp>
        <p:nvSpPr>
          <p:cNvPr id="18" name="17 Forma libre"/>
          <p:cNvSpPr/>
          <p:nvPr/>
        </p:nvSpPr>
        <p:spPr>
          <a:xfrm>
            <a:off x="1547664" y="4819538"/>
            <a:ext cx="1262224" cy="1345766"/>
          </a:xfrm>
          <a:custGeom>
            <a:avLst/>
            <a:gdLst>
              <a:gd name="connsiteX0" fmla="*/ 235449 w 235449"/>
              <a:gd name="connsiteY0" fmla="*/ 1313412 h 1313412"/>
              <a:gd name="connsiteX1" fmla="*/ 2693 w 235449"/>
              <a:gd name="connsiteY1" fmla="*/ 216132 h 1313412"/>
              <a:gd name="connsiteX2" fmla="*/ 102445 w 235449"/>
              <a:gd name="connsiteY2" fmla="*/ 1 h 1313412"/>
              <a:gd name="connsiteX3" fmla="*/ 102445 w 235449"/>
              <a:gd name="connsiteY3" fmla="*/ 1 h 1313412"/>
              <a:gd name="connsiteX4" fmla="*/ 102445 w 235449"/>
              <a:gd name="connsiteY4" fmla="*/ 1 h 131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449" h="1313412">
                <a:moveTo>
                  <a:pt x="235449" y="1313412"/>
                </a:moveTo>
                <a:cubicBezTo>
                  <a:pt x="130154" y="874223"/>
                  <a:pt x="24860" y="435034"/>
                  <a:pt x="2693" y="216132"/>
                </a:cubicBezTo>
                <a:cubicBezTo>
                  <a:pt x="-19474" y="-2770"/>
                  <a:pt x="102445" y="1"/>
                  <a:pt x="102445" y="1"/>
                </a:cubicBezTo>
                <a:lnTo>
                  <a:pt x="102445" y="1"/>
                </a:lnTo>
                <a:lnTo>
                  <a:pt x="102445" y="1"/>
                </a:lnTo>
              </a:path>
            </a:pathLst>
          </a:cu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7" name="36 Forma libre"/>
          <p:cNvSpPr/>
          <p:nvPr/>
        </p:nvSpPr>
        <p:spPr>
          <a:xfrm rot="7464302" flipH="1">
            <a:off x="3441844" y="4714545"/>
            <a:ext cx="526062" cy="1392585"/>
          </a:xfrm>
          <a:custGeom>
            <a:avLst/>
            <a:gdLst>
              <a:gd name="connsiteX0" fmla="*/ 235449 w 235449"/>
              <a:gd name="connsiteY0" fmla="*/ 1313412 h 1313412"/>
              <a:gd name="connsiteX1" fmla="*/ 2693 w 235449"/>
              <a:gd name="connsiteY1" fmla="*/ 216132 h 1313412"/>
              <a:gd name="connsiteX2" fmla="*/ 102445 w 235449"/>
              <a:gd name="connsiteY2" fmla="*/ 1 h 1313412"/>
              <a:gd name="connsiteX3" fmla="*/ 102445 w 235449"/>
              <a:gd name="connsiteY3" fmla="*/ 1 h 1313412"/>
              <a:gd name="connsiteX4" fmla="*/ 102445 w 235449"/>
              <a:gd name="connsiteY4" fmla="*/ 1 h 131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449" h="1313412">
                <a:moveTo>
                  <a:pt x="235449" y="1313412"/>
                </a:moveTo>
                <a:cubicBezTo>
                  <a:pt x="130154" y="874223"/>
                  <a:pt x="24860" y="435034"/>
                  <a:pt x="2693" y="216132"/>
                </a:cubicBezTo>
                <a:cubicBezTo>
                  <a:pt x="-19474" y="-2770"/>
                  <a:pt x="102445" y="1"/>
                  <a:pt x="102445" y="1"/>
                </a:cubicBezTo>
                <a:lnTo>
                  <a:pt x="102445" y="1"/>
                </a:lnTo>
                <a:lnTo>
                  <a:pt x="102445" y="1"/>
                </a:ln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8" name="7 Conector recto"/>
          <p:cNvCxnSpPr/>
          <p:nvPr/>
        </p:nvCxnSpPr>
        <p:spPr bwMode="auto">
          <a:xfrm flipV="1">
            <a:off x="2843808" y="5022295"/>
            <a:ext cx="1008112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662604" y="310547"/>
            <a:ext cx="2081019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</a:t>
            </a:r>
            <a:r>
              <a:rPr lang="es-ES" sz="1600" b="1" dirty="0" smtClean="0">
                <a:effectLst/>
              </a:rPr>
              <a:t>INTESTINO D.</a:t>
            </a:r>
            <a:endParaRPr lang="es-ES" sz="1600" b="1" dirty="0">
              <a:effectLst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6952780" y="757020"/>
            <a:ext cx="179568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Circulación </a:t>
            </a:r>
            <a:endParaRPr lang="es-ES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vellosidades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5" grpId="0"/>
      <p:bldP spid="5196" grpId="0"/>
      <p:bldP spid="5200" grpId="0"/>
      <p:bldP spid="5201" grpId="0"/>
      <p:bldP spid="5203" grpId="0"/>
      <p:bldP spid="5204" grpId="0" animBg="1"/>
      <p:bldP spid="5210" grpId="0" animBg="1"/>
      <p:bldP spid="2" grpId="0"/>
      <p:bldP spid="3" grpId="0"/>
      <p:bldP spid="4" grpId="0"/>
      <p:bldP spid="10" grpId="0"/>
      <p:bldP spid="11" grpId="0"/>
      <p:bldP spid="18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9"/>
          <p:cNvSpPr>
            <a:spLocks noChangeArrowheads="1"/>
          </p:cNvSpPr>
          <p:nvPr/>
        </p:nvSpPr>
        <p:spPr bwMode="auto">
          <a:xfrm>
            <a:off x="4788148" y="2997200"/>
            <a:ext cx="201612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pic>
        <p:nvPicPr>
          <p:cNvPr id="23557" name="Picture 26" descr="muscularis"/>
          <p:cNvPicPr>
            <a:picLocks noChangeAspect="1" noChangeArrowheads="1"/>
          </p:cNvPicPr>
          <p:nvPr/>
        </p:nvPicPr>
        <p:blipFill>
          <a:blip r:embed="rId2">
            <a:lum bright="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2" t="9731" r="4330" b="14725"/>
          <a:stretch>
            <a:fillRect/>
          </a:stretch>
        </p:blipFill>
        <p:spPr bwMode="auto">
          <a:xfrm>
            <a:off x="4499223" y="1772817"/>
            <a:ext cx="4159852" cy="37453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63" name="Text Box 27"/>
          <p:cNvSpPr txBox="1">
            <a:spLocks noChangeArrowheads="1"/>
          </p:cNvSpPr>
          <p:nvPr/>
        </p:nvSpPr>
        <p:spPr bwMode="auto">
          <a:xfrm>
            <a:off x="5409629" y="5599257"/>
            <a:ext cx="23749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i="1"/>
              <a:t>Muscularis mucosa</a:t>
            </a:r>
          </a:p>
        </p:txBody>
      </p:sp>
      <p:sp>
        <p:nvSpPr>
          <p:cNvPr id="193564" name="Text Box 28"/>
          <p:cNvSpPr txBox="1">
            <a:spLocks noChangeArrowheads="1"/>
          </p:cNvSpPr>
          <p:nvPr/>
        </p:nvSpPr>
        <p:spPr bwMode="auto">
          <a:xfrm>
            <a:off x="1011485" y="1324367"/>
            <a:ext cx="2447925" cy="1954212"/>
          </a:xfrm>
          <a:prstGeom prst="rect">
            <a:avLst/>
          </a:prstGeom>
          <a:solidFill>
            <a:srgbClr val="F5DFE7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/>
              </a:rPr>
              <a:t>La contracción de </a:t>
            </a:r>
            <a:r>
              <a:rPr lang="es-ES" sz="2000" i="1" dirty="0" err="1"/>
              <a:t>muscularis</a:t>
            </a:r>
            <a:r>
              <a:rPr lang="es-ES" sz="2000" i="1" dirty="0"/>
              <a:t> mucosa</a:t>
            </a:r>
            <a:r>
              <a:rPr lang="es-ES" sz="2000" dirty="0"/>
              <a:t> </a:t>
            </a:r>
          </a:p>
          <a:p>
            <a:pPr eaLnBrk="1" hangingPunct="1"/>
            <a:r>
              <a:rPr lang="es-ES" sz="1600" b="1" dirty="0">
                <a:effectLst/>
              </a:rPr>
              <a:t>en la vellosidad:</a:t>
            </a:r>
            <a:r>
              <a:rPr lang="es-ES" dirty="0">
                <a:effectLst/>
              </a:rPr>
              <a:t> </a:t>
            </a:r>
          </a:p>
          <a:p>
            <a:pPr eaLnBrk="1" hangingPunct="1"/>
            <a:endParaRPr lang="es-ES" sz="10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sz="1600" dirty="0">
                <a:effectLst/>
              </a:rPr>
              <a:t> aumenta irrigación</a:t>
            </a:r>
          </a:p>
          <a:p>
            <a:pPr eaLnBrk="1" hangingPunct="1"/>
            <a:r>
              <a:rPr lang="es-ES" sz="1600" dirty="0">
                <a:effectLst/>
              </a:rPr>
              <a:t>  mucosa</a:t>
            </a:r>
          </a:p>
          <a:p>
            <a:pPr eaLnBrk="1" hangingPunct="1"/>
            <a:endParaRPr lang="es-ES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sz="1600" dirty="0">
                <a:effectLst/>
              </a:rPr>
              <a:t> ayuda la absorción</a:t>
            </a:r>
          </a:p>
        </p:txBody>
      </p:sp>
      <p:pic>
        <p:nvPicPr>
          <p:cNvPr id="23560" name="Picture 29" descr="cript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1" t="18658" b="10915"/>
          <a:stretch>
            <a:fillRect/>
          </a:stretch>
        </p:blipFill>
        <p:spPr bwMode="auto">
          <a:xfrm>
            <a:off x="611436" y="3429000"/>
            <a:ext cx="3248025" cy="23764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66" name="Line 30"/>
          <p:cNvSpPr>
            <a:spLocks noChangeShapeType="1"/>
          </p:cNvSpPr>
          <p:nvPr/>
        </p:nvSpPr>
        <p:spPr bwMode="auto">
          <a:xfrm flipV="1">
            <a:off x="682873" y="4437063"/>
            <a:ext cx="576263" cy="287337"/>
          </a:xfrm>
          <a:prstGeom prst="line">
            <a:avLst/>
          </a:prstGeom>
          <a:noFill/>
          <a:ln w="38100">
            <a:solidFill>
              <a:srgbClr val="FF8BB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3567" name="Oval 31"/>
          <p:cNvSpPr>
            <a:spLocks noChangeArrowheads="1"/>
          </p:cNvSpPr>
          <p:nvPr/>
        </p:nvSpPr>
        <p:spPr bwMode="auto">
          <a:xfrm rot="1326357">
            <a:off x="484436" y="5160963"/>
            <a:ext cx="3168650" cy="288925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68" name="Text Box 32"/>
          <p:cNvSpPr txBox="1">
            <a:spLocks noChangeArrowheads="1"/>
          </p:cNvSpPr>
          <p:nvPr/>
        </p:nvSpPr>
        <p:spPr bwMode="auto">
          <a:xfrm>
            <a:off x="760055" y="5955909"/>
            <a:ext cx="3281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¿Quienes inervan a </a:t>
            </a:r>
            <a:r>
              <a:rPr lang="es-ES_tradnl" sz="16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mucosa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193571" name="Rectangle 35"/>
          <p:cNvSpPr>
            <a:spLocks noChangeArrowheads="1"/>
          </p:cNvSpPr>
          <p:nvPr/>
        </p:nvSpPr>
        <p:spPr bwMode="auto">
          <a:xfrm>
            <a:off x="594792" y="594995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586080" y="395707"/>
            <a:ext cx="2081019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</a:t>
            </a:r>
            <a:r>
              <a:rPr lang="es-ES" sz="1600" b="1" dirty="0" smtClean="0">
                <a:effectLst/>
              </a:rPr>
              <a:t>INTESTINO D.</a:t>
            </a:r>
            <a:endParaRPr lang="es-ES" sz="1600" b="1" dirty="0">
              <a:effectLst/>
            </a:endParaRP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6876256" y="842180"/>
            <a:ext cx="179568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4. Circulación </a:t>
            </a:r>
            <a:endParaRPr lang="es-ES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vellosidades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64" grpId="0" animBg="1"/>
      <p:bldP spid="19356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dinámica de la cripta"/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666750"/>
            <a:ext cx="419100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6750994" y="421775"/>
            <a:ext cx="2081019" cy="338554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I. </a:t>
            </a:r>
            <a:r>
              <a:rPr lang="es-ES" sz="1600" b="1" dirty="0" smtClean="0">
                <a:effectLst/>
              </a:rPr>
              <a:t>INTESTINO D.</a:t>
            </a:r>
            <a:endParaRPr lang="es-ES" sz="1600" b="1" dirty="0">
              <a:effectLst/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6820647" y="880844"/>
            <a:ext cx="2016447" cy="646331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5. Migración y diferenciación</a:t>
            </a:r>
            <a:endParaRPr lang="es-ES" b="1" dirty="0">
              <a:effectLst/>
            </a:endParaRPr>
          </a:p>
        </p:txBody>
      </p:sp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5003800" y="1171575"/>
            <a:ext cx="792163" cy="4608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4988024" y="5300663"/>
            <a:ext cx="1600200" cy="366712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Célula madre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5024537" y="4724400"/>
            <a:ext cx="1563687" cy="3667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Proliferación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4989165" y="3435350"/>
            <a:ext cx="1743075" cy="3667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Diferenciación</a:t>
            </a:r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5020220" y="2179638"/>
            <a:ext cx="1423988" cy="366712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Maduración</a:t>
            </a:r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5000600" y="1098550"/>
            <a:ext cx="1371600" cy="3667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Exfoliación</a:t>
            </a:r>
          </a:p>
        </p:txBody>
      </p:sp>
      <p:sp>
        <p:nvSpPr>
          <p:cNvPr id="116749" name="Line 13"/>
          <p:cNvSpPr>
            <a:spLocks noChangeShapeType="1"/>
          </p:cNvSpPr>
          <p:nvPr/>
        </p:nvSpPr>
        <p:spPr bwMode="auto">
          <a:xfrm>
            <a:off x="1836738" y="3619500"/>
            <a:ext cx="0" cy="2592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611188" y="4699000"/>
            <a:ext cx="1073150" cy="395288"/>
          </a:xfrm>
          <a:prstGeom prst="rect">
            <a:avLst/>
          </a:prstGeom>
          <a:solidFill>
            <a:srgbClr val="FFE6B3"/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CRIPTA</a:t>
            </a:r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>
            <a:off x="2771775" y="668338"/>
            <a:ext cx="0" cy="29511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6752" name="Text Box 16"/>
          <p:cNvSpPr txBox="1">
            <a:spLocks noChangeArrowheads="1"/>
          </p:cNvSpPr>
          <p:nvPr/>
        </p:nvSpPr>
        <p:spPr bwMode="auto">
          <a:xfrm>
            <a:off x="1044575" y="1819275"/>
            <a:ext cx="1557338" cy="365125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VELLOSIDAD</a:t>
            </a:r>
          </a:p>
        </p:txBody>
      </p: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971550" y="2251075"/>
            <a:ext cx="15319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Prolongación</a:t>
            </a:r>
          </a:p>
          <a:p>
            <a:pPr algn="ctr" eaLnBrk="1" hangingPunct="1"/>
            <a:r>
              <a:rPr lang="es-ES" sz="1600" b="1">
                <a:effectLst/>
              </a:rPr>
              <a:t>autorenovable</a:t>
            </a:r>
          </a:p>
        </p:txBody>
      </p:sp>
      <p:sp>
        <p:nvSpPr>
          <p:cNvPr id="17" name="Text Box 96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3" grpId="0" animBg="1"/>
      <p:bldP spid="116744" grpId="0" animBg="1"/>
      <p:bldP spid="116745" grpId="0" animBg="1"/>
      <p:bldP spid="116746" grpId="0" animBg="1"/>
      <p:bldP spid="116747" grpId="0" animBg="1"/>
      <p:bldP spid="116750" grpId="0" animBg="1"/>
      <p:bldP spid="116752" grpId="0" animBg="1"/>
      <p:bldP spid="1167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g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19" t="12123" r="13248" b="41388"/>
          <a:stretch>
            <a:fillRect/>
          </a:stretch>
        </p:blipFill>
        <p:spPr>
          <a:xfrm>
            <a:off x="3419475" y="1773238"/>
            <a:ext cx="2808288" cy="287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3168650" y="835025"/>
            <a:ext cx="3587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6814678" y="545860"/>
            <a:ext cx="1904689" cy="646331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5. Migración </a:t>
            </a:r>
            <a:r>
              <a:rPr lang="es-ES" b="1" dirty="0">
                <a:effectLst/>
              </a:rPr>
              <a:t>y </a:t>
            </a:r>
          </a:p>
          <a:p>
            <a:pPr>
              <a:defRPr/>
            </a:pPr>
            <a:r>
              <a:rPr lang="es-ES" b="1" dirty="0">
                <a:effectLst/>
              </a:rPr>
              <a:t>diferenciación</a:t>
            </a:r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3455988" y="979488"/>
            <a:ext cx="287337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>
            <a:off x="3348038" y="979488"/>
            <a:ext cx="0" cy="51133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3887788" y="5443538"/>
            <a:ext cx="27368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5616575" y="3571875"/>
            <a:ext cx="1493838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Células </a:t>
            </a:r>
          </a:p>
          <a:p>
            <a:pPr eaLnBrk="1" hangingPunct="1"/>
            <a:r>
              <a:rPr lang="es-ES" sz="1400" b="1" dirty="0">
                <a:effectLst/>
              </a:rPr>
              <a:t>Madre </a:t>
            </a:r>
          </a:p>
          <a:p>
            <a:pPr eaLnBrk="1" hangingPunct="1"/>
            <a:r>
              <a:rPr lang="es-ES" sz="1400" b="1" dirty="0">
                <a:effectLst/>
              </a:rPr>
              <a:t>indiferenciadas</a:t>
            </a: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5616575" y="2851150"/>
            <a:ext cx="19431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684213" y="1803400"/>
            <a:ext cx="2546350" cy="1644650"/>
          </a:xfrm>
          <a:prstGeom prst="rect">
            <a:avLst/>
          </a:prstGeom>
          <a:noFill/>
          <a:ln w="28575">
            <a:solidFill>
              <a:srgbClr val="CA006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17 billones células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descamadas/día!!!</a:t>
            </a:r>
          </a:p>
          <a:p>
            <a:pPr>
              <a:defRPr/>
            </a:pP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30 grs proteína/día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para ser digeridos!!!</a:t>
            </a:r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1042988" y="4076700"/>
            <a:ext cx="2144712" cy="1200150"/>
          </a:xfrm>
          <a:prstGeom prst="rect">
            <a:avLst/>
          </a:prstGeom>
          <a:noFill/>
          <a:ln w="19050">
            <a:solidFill>
              <a:srgbClr val="CA006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Mayor riesgo de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cánceres en TGI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por su actividad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proliferativa</a:t>
            </a:r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5940425" y="1484313"/>
            <a:ext cx="3603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32" name="Rectangle 28"/>
          <p:cNvSpPr>
            <a:spLocks noChangeArrowheads="1"/>
          </p:cNvSpPr>
          <p:nvPr/>
        </p:nvSpPr>
        <p:spPr bwMode="auto">
          <a:xfrm>
            <a:off x="5724525" y="1987550"/>
            <a:ext cx="28733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33" name="Rectangle 29"/>
          <p:cNvSpPr>
            <a:spLocks noChangeArrowheads="1"/>
          </p:cNvSpPr>
          <p:nvPr/>
        </p:nvSpPr>
        <p:spPr bwMode="auto">
          <a:xfrm>
            <a:off x="3419475" y="4579938"/>
            <a:ext cx="1444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5730875" y="2133600"/>
            <a:ext cx="1527175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Enterocitos 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maduros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(2-5 días)</a:t>
            </a:r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7258050" y="3427413"/>
            <a:ext cx="1508125" cy="109855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Enterocito</a:t>
            </a:r>
          </a:p>
          <a:p>
            <a:pPr eaLnBrk="1" hangingPunct="1"/>
            <a:r>
              <a:rPr lang="es-ES" sz="1600" b="1">
                <a:effectLst/>
              </a:rPr>
              <a:t>Endocrinocito</a:t>
            </a:r>
          </a:p>
          <a:p>
            <a:pPr eaLnBrk="1" hangingPunct="1"/>
            <a:r>
              <a:rPr lang="es-ES" sz="1600" b="1">
                <a:effectLst/>
              </a:rPr>
              <a:t>c. Mucosa</a:t>
            </a:r>
          </a:p>
          <a:p>
            <a:pPr eaLnBrk="1" hangingPunct="1"/>
            <a:r>
              <a:rPr lang="es-ES" sz="1600" b="1">
                <a:effectLst/>
              </a:rPr>
              <a:t>c. Paneth</a:t>
            </a:r>
          </a:p>
        </p:txBody>
      </p:sp>
      <p:sp>
        <p:nvSpPr>
          <p:cNvPr id="149534" name="Text Box 30"/>
          <p:cNvSpPr txBox="1">
            <a:spLocks noChangeArrowheads="1"/>
          </p:cNvSpPr>
          <p:nvPr/>
        </p:nvSpPr>
        <p:spPr bwMode="auto">
          <a:xfrm>
            <a:off x="3348038" y="4941888"/>
            <a:ext cx="2533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Recambio de células</a:t>
            </a:r>
          </a:p>
        </p:txBody>
      </p:sp>
      <p:sp>
        <p:nvSpPr>
          <p:cNvPr id="149537" name="Text Box 33"/>
          <p:cNvSpPr txBox="1">
            <a:spLocks noChangeArrowheads="1"/>
          </p:cNvSpPr>
          <p:nvPr/>
        </p:nvSpPr>
        <p:spPr bwMode="auto">
          <a:xfrm>
            <a:off x="3419475" y="4652963"/>
            <a:ext cx="1892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1h   24h    48h</a:t>
            </a:r>
          </a:p>
        </p:txBody>
      </p:sp>
      <p:sp>
        <p:nvSpPr>
          <p:cNvPr id="149538" name="Text Box 34"/>
          <p:cNvSpPr txBox="1">
            <a:spLocks noChangeArrowheads="1"/>
          </p:cNvSpPr>
          <p:nvPr/>
        </p:nvSpPr>
        <p:spPr bwMode="auto">
          <a:xfrm>
            <a:off x="4011613" y="1341438"/>
            <a:ext cx="2108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Zona de extrusión</a:t>
            </a:r>
          </a:p>
        </p:txBody>
      </p:sp>
      <p:cxnSp>
        <p:nvCxnSpPr>
          <p:cNvPr id="5" name="4 Conector recto de flecha"/>
          <p:cNvCxnSpPr>
            <a:cxnSpLocks noChangeShapeType="1"/>
          </p:cNvCxnSpPr>
          <p:nvPr/>
        </p:nvCxnSpPr>
        <p:spPr bwMode="auto">
          <a:xfrm>
            <a:off x="6461125" y="3913188"/>
            <a:ext cx="757238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23" grpId="0"/>
      <p:bldP spid="149526" grpId="0" animBg="1"/>
      <p:bldP spid="149529" grpId="0" animBg="1"/>
      <p:bldP spid="1495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684213"/>
            <a:ext cx="8243887" cy="5957887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995738" y="6426200"/>
            <a:ext cx="3636962" cy="20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Ctr="1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F.  </a:t>
            </a:r>
            <a:r>
              <a:rPr lang="en-GB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Radtke</a:t>
            </a:r>
            <a:r>
              <a:rPr lang="en-GB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al.,  Science  307, 1904 -1909 (2005)    </a:t>
            </a:r>
          </a:p>
        </p:txBody>
      </p:sp>
      <p:sp>
        <p:nvSpPr>
          <p:cNvPr id="199684" name="Rectangle 4"/>
          <p:cNvSpPr>
            <a:spLocks noChangeArrowheads="1"/>
          </p:cNvSpPr>
          <p:nvPr/>
        </p:nvSpPr>
        <p:spPr bwMode="auto">
          <a:xfrm>
            <a:off x="7270750" y="5489575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7270750" y="498633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86" name="Rectangle 6"/>
          <p:cNvSpPr>
            <a:spLocks noChangeArrowheads="1"/>
          </p:cNvSpPr>
          <p:nvPr/>
        </p:nvSpPr>
        <p:spPr bwMode="auto">
          <a:xfrm>
            <a:off x="7631113" y="4049713"/>
            <a:ext cx="8636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7270750" y="5373688"/>
            <a:ext cx="11207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Paneth</a:t>
            </a: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7270750" y="4941888"/>
            <a:ext cx="1090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Madre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7486650" y="4076700"/>
            <a:ext cx="14525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Progenitoras</a:t>
            </a:r>
          </a:p>
          <a:p>
            <a:pPr eaLnBrk="1" hangingPunct="1"/>
            <a:r>
              <a:rPr lang="es-ES" sz="1600" b="1">
                <a:effectLst/>
              </a:rPr>
              <a:t>proliferantes</a:t>
            </a: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6478588" y="1601788"/>
            <a:ext cx="151288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1" name="Text Box 11"/>
          <p:cNvSpPr txBox="1">
            <a:spLocks noChangeArrowheads="1"/>
          </p:cNvSpPr>
          <p:nvPr/>
        </p:nvSpPr>
        <p:spPr bwMode="auto">
          <a:xfrm>
            <a:off x="6392863" y="1484313"/>
            <a:ext cx="1811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Diferenciadas</a:t>
            </a:r>
          </a:p>
        </p:txBody>
      </p:sp>
      <p:sp>
        <p:nvSpPr>
          <p:cNvPr id="199692" name="Rectangle 12"/>
          <p:cNvSpPr>
            <a:spLocks noChangeArrowheads="1"/>
          </p:cNvSpPr>
          <p:nvPr/>
        </p:nvSpPr>
        <p:spPr bwMode="auto">
          <a:xfrm>
            <a:off x="6119813" y="1960563"/>
            <a:ext cx="23034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4" name="Text Box 14"/>
          <p:cNvSpPr txBox="1">
            <a:spLocks noChangeArrowheads="1"/>
          </p:cNvSpPr>
          <p:nvPr/>
        </p:nvSpPr>
        <p:spPr bwMode="auto">
          <a:xfrm>
            <a:off x="7862888" y="1963738"/>
            <a:ext cx="12811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enterocitos</a:t>
            </a:r>
          </a:p>
        </p:txBody>
      </p:sp>
      <p:sp>
        <p:nvSpPr>
          <p:cNvPr id="199695" name="Rectangle 15"/>
          <p:cNvSpPr>
            <a:spLocks noChangeArrowheads="1"/>
          </p:cNvSpPr>
          <p:nvPr/>
        </p:nvSpPr>
        <p:spPr bwMode="auto">
          <a:xfrm>
            <a:off x="6838950" y="2249488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6" name="Text Box 16"/>
          <p:cNvSpPr txBox="1">
            <a:spLocks noChangeArrowheads="1"/>
          </p:cNvSpPr>
          <p:nvPr/>
        </p:nvSpPr>
        <p:spPr bwMode="auto">
          <a:xfrm>
            <a:off x="6551613" y="1963738"/>
            <a:ext cx="12271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endocrino-</a:t>
            </a:r>
          </a:p>
          <a:p>
            <a:pPr eaLnBrk="1" hangingPunct="1"/>
            <a:r>
              <a:rPr lang="es-ES" sz="1600" b="1">
                <a:effectLst/>
              </a:rPr>
              <a:t>citos</a:t>
            </a:r>
          </a:p>
        </p:txBody>
      </p:sp>
      <p:sp>
        <p:nvSpPr>
          <p:cNvPr id="199697" name="Rectangle 17"/>
          <p:cNvSpPr>
            <a:spLocks noChangeArrowheads="1"/>
          </p:cNvSpPr>
          <p:nvPr/>
        </p:nvSpPr>
        <p:spPr bwMode="auto">
          <a:xfrm>
            <a:off x="4822825" y="2249488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8" name="Rectangle 18"/>
          <p:cNvSpPr>
            <a:spLocks noChangeArrowheads="1"/>
          </p:cNvSpPr>
          <p:nvPr/>
        </p:nvSpPr>
        <p:spPr bwMode="auto">
          <a:xfrm>
            <a:off x="2519363" y="4697413"/>
            <a:ext cx="935037" cy="5762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2257425" y="4652963"/>
            <a:ext cx="1325563" cy="835025"/>
          </a:xfrm>
          <a:prstGeom prst="rect">
            <a:avLst/>
          </a:prstGeom>
          <a:solidFill>
            <a:srgbClr val="FFCCCC"/>
          </a:solidFill>
          <a:ln w="9525">
            <a:solidFill>
              <a:srgbClr val="FF959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Renovación </a:t>
            </a:r>
          </a:p>
          <a:p>
            <a:pPr algn="ctr" eaLnBrk="1" hangingPunct="1"/>
            <a:r>
              <a:rPr lang="es-ES" sz="1600" b="1">
                <a:effectLst/>
              </a:rPr>
              <a:t>mitótica</a:t>
            </a:r>
          </a:p>
          <a:p>
            <a:pPr algn="ctr" eaLnBrk="1" hangingPunct="1"/>
            <a:r>
              <a:rPr lang="es-ES" sz="1600" b="1">
                <a:effectLst/>
              </a:rPr>
              <a:t>24-36 hs</a:t>
            </a:r>
          </a:p>
        </p:txBody>
      </p:sp>
      <p:sp>
        <p:nvSpPr>
          <p:cNvPr id="199700" name="Rectangle 20"/>
          <p:cNvSpPr>
            <a:spLocks noChangeArrowheads="1"/>
          </p:cNvSpPr>
          <p:nvPr/>
        </p:nvSpPr>
        <p:spPr bwMode="auto">
          <a:xfrm>
            <a:off x="3311525" y="2249488"/>
            <a:ext cx="1008063" cy="503237"/>
          </a:xfrm>
          <a:prstGeom prst="rect">
            <a:avLst/>
          </a:prstGeom>
          <a:solidFill>
            <a:srgbClr val="F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701" name="Text Box 21"/>
          <p:cNvSpPr txBox="1">
            <a:spLocks noChangeArrowheads="1"/>
          </p:cNvSpPr>
          <p:nvPr/>
        </p:nvSpPr>
        <p:spPr bwMode="auto">
          <a:xfrm>
            <a:off x="3238500" y="2178050"/>
            <a:ext cx="1655763" cy="835025"/>
          </a:xfrm>
          <a:prstGeom prst="rect">
            <a:avLst/>
          </a:prstGeom>
          <a:solidFill>
            <a:srgbClr val="FFCCCC"/>
          </a:solidFill>
          <a:ln w="9525">
            <a:solidFill>
              <a:srgbClr val="FF959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Diferenciación  y migración</a:t>
            </a:r>
          </a:p>
          <a:p>
            <a:pPr eaLnBrk="1" hangingPunct="1"/>
            <a:r>
              <a:rPr lang="es-ES" sz="1600" b="1">
                <a:effectLst/>
              </a:rPr>
              <a:t>24-48 hs</a:t>
            </a:r>
          </a:p>
        </p:txBody>
      </p:sp>
      <p:sp>
        <p:nvSpPr>
          <p:cNvPr id="199702" name="Rectangle 22"/>
          <p:cNvSpPr>
            <a:spLocks noChangeArrowheads="1"/>
          </p:cNvSpPr>
          <p:nvPr/>
        </p:nvSpPr>
        <p:spPr bwMode="auto">
          <a:xfrm>
            <a:off x="3022600" y="1241425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703" name="Text Box 23"/>
          <p:cNvSpPr txBox="1">
            <a:spLocks noChangeArrowheads="1"/>
          </p:cNvSpPr>
          <p:nvPr/>
        </p:nvSpPr>
        <p:spPr bwMode="auto">
          <a:xfrm>
            <a:off x="2951163" y="1196975"/>
            <a:ext cx="16160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descamadas</a:t>
            </a:r>
          </a:p>
        </p:txBody>
      </p:sp>
      <p:sp>
        <p:nvSpPr>
          <p:cNvPr id="199704" name="Rectangle 24"/>
          <p:cNvSpPr>
            <a:spLocks noChangeArrowheads="1"/>
          </p:cNvSpPr>
          <p:nvPr/>
        </p:nvSpPr>
        <p:spPr bwMode="auto">
          <a:xfrm>
            <a:off x="2085975" y="3978275"/>
            <a:ext cx="433388" cy="287338"/>
          </a:xfrm>
          <a:prstGeom prst="rect">
            <a:avLst/>
          </a:prstGeom>
          <a:solidFill>
            <a:srgbClr val="FFCD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014538" y="3910013"/>
            <a:ext cx="860425" cy="395287"/>
          </a:xfrm>
          <a:prstGeom prst="rect">
            <a:avLst/>
          </a:prstGeom>
          <a:solidFill>
            <a:srgbClr val="FFE6B3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cripta</a:t>
            </a:r>
          </a:p>
        </p:txBody>
      </p:sp>
      <p:sp>
        <p:nvSpPr>
          <p:cNvPr id="199706" name="Rectangle 26"/>
          <p:cNvSpPr>
            <a:spLocks noChangeArrowheads="1"/>
          </p:cNvSpPr>
          <p:nvPr/>
        </p:nvSpPr>
        <p:spPr bwMode="auto">
          <a:xfrm>
            <a:off x="1006475" y="2105025"/>
            <a:ext cx="431800" cy="215900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574675" y="1984375"/>
            <a:ext cx="1206500" cy="365125"/>
          </a:xfrm>
          <a:prstGeom prst="rect">
            <a:avLst/>
          </a:prstGeom>
          <a:solidFill>
            <a:srgbClr val="BBC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  <a:latin typeface="Arial" charset="0"/>
              </a:rPr>
              <a:t>vellosidad</a:t>
            </a:r>
          </a:p>
        </p:txBody>
      </p:sp>
      <p:sp>
        <p:nvSpPr>
          <p:cNvPr id="199709" name="Text Box 29"/>
          <p:cNvSpPr txBox="1">
            <a:spLocks noChangeArrowheads="1"/>
          </p:cNvSpPr>
          <p:nvPr/>
        </p:nvSpPr>
        <p:spPr bwMode="auto">
          <a:xfrm>
            <a:off x="6764548" y="524669"/>
            <a:ext cx="1725612" cy="669925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/>
              </a:rPr>
              <a:t>5. Migración</a:t>
            </a:r>
            <a:endParaRPr lang="es-ES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diferenciación</a:t>
            </a:r>
          </a:p>
        </p:txBody>
      </p:sp>
      <p:sp>
        <p:nvSpPr>
          <p:cNvPr id="199710" name="Line 30"/>
          <p:cNvSpPr>
            <a:spLocks noChangeShapeType="1"/>
          </p:cNvSpPr>
          <p:nvPr/>
        </p:nvSpPr>
        <p:spPr bwMode="auto">
          <a:xfrm flipV="1">
            <a:off x="4356100" y="2924175"/>
            <a:ext cx="431800" cy="15843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9711" name="Line 31"/>
          <p:cNvSpPr>
            <a:spLocks noChangeShapeType="1"/>
          </p:cNvSpPr>
          <p:nvPr/>
        </p:nvSpPr>
        <p:spPr bwMode="auto">
          <a:xfrm flipV="1">
            <a:off x="3995738" y="5876925"/>
            <a:ext cx="1584325" cy="288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9713" name="Text Box 33"/>
          <p:cNvSpPr txBox="1">
            <a:spLocks noChangeArrowheads="1"/>
          </p:cNvSpPr>
          <p:nvPr/>
        </p:nvSpPr>
        <p:spPr bwMode="auto">
          <a:xfrm>
            <a:off x="484188" y="51729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0075" y="660447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9693" name="Text Box 13"/>
          <p:cNvSpPr txBox="1">
            <a:spLocks noChangeArrowheads="1"/>
          </p:cNvSpPr>
          <p:nvPr/>
        </p:nvSpPr>
        <p:spPr bwMode="auto">
          <a:xfrm>
            <a:off x="5254625" y="1963738"/>
            <a:ext cx="12509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c. mucosas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7" grpId="0" animBg="1"/>
      <p:bldP spid="199688" grpId="0"/>
      <p:bldP spid="199689" grpId="0"/>
      <p:bldP spid="199691" grpId="0"/>
      <p:bldP spid="199694" grpId="0" animBg="1"/>
      <p:bldP spid="199696" grpId="0" animBg="1"/>
      <p:bldP spid="199699" grpId="0" animBg="1"/>
      <p:bldP spid="199701" grpId="0" animBg="1"/>
      <p:bldP spid="199703" grpId="0" animBg="1"/>
      <p:bldP spid="1996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5364088" y="5445223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b="1" dirty="0" err="1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Oakton</a:t>
            </a:r>
            <a:r>
              <a:rPr lang="es-VE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 </a:t>
            </a:r>
            <a:r>
              <a:rPr lang="es-VE" b="1" dirty="0" err="1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Comunity</a:t>
            </a:r>
            <a:r>
              <a:rPr lang="es-VE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 </a:t>
            </a:r>
            <a:r>
              <a:rPr lang="es-VE" b="1" dirty="0" err="1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College</a:t>
            </a:r>
            <a:endParaRPr lang="es-VE" b="1" dirty="0">
              <a:solidFill>
                <a:srgbClr val="000000"/>
              </a:solidFill>
              <a:effectLst/>
              <a:latin typeface="Arial Narrow" panose="020B0606020202030204" pitchFamily="34" charset="0"/>
              <a:cs typeface="Times New Roman" pitchFamily="18" charset="0"/>
            </a:endParaRPr>
          </a:p>
          <a:p>
            <a:pPr lvl="0"/>
            <a:r>
              <a:rPr lang="es-VE" b="1" i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Una carta a mis estudiantes </a:t>
            </a:r>
            <a:r>
              <a:rPr lang="es-VE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itchFamily="18" charset="0"/>
              </a:rPr>
              <a:t>1999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8690" y="65312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63834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2691904" y="2276872"/>
            <a:ext cx="3722494" cy="166199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900" dirty="0" smtClean="0">
              <a:effectLst/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sz="2000" dirty="0" smtClean="0">
                <a:effectLst/>
                <a:latin typeface="Comic Sans MS" pitchFamily="66" charset="0"/>
              </a:rPr>
              <a:t>Vellosidad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1200" dirty="0" smtClean="0">
              <a:effectLst/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sz="2000" dirty="0" smtClean="0">
                <a:effectLst/>
                <a:latin typeface="Comic Sans MS" pitchFamily="66" charset="0"/>
              </a:rPr>
              <a:t>Cripta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1200" dirty="0" smtClean="0">
              <a:effectLst/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sz="2000" dirty="0" smtClean="0">
                <a:effectLst/>
                <a:latin typeface="Comic Sans MS" pitchFamily="66" charset="0"/>
              </a:rPr>
              <a:t>Sistema Inmune Intestinal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900" dirty="0" smtClean="0">
              <a:effectLst/>
              <a:latin typeface="Comic Sans MS" pitchFamily="66" charset="0"/>
            </a:endParaRP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2659457" y="1700808"/>
            <a:ext cx="3773790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 smtClean="0">
                <a:effectLst/>
              </a:rPr>
              <a:t>II. EPITELIO INTESTINAL</a:t>
            </a:r>
            <a:endParaRPr lang="es-ES" sz="2000" b="1" dirty="0">
              <a:effectLst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9648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4140200" y="1989138"/>
            <a:ext cx="4154488" cy="37369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D2CD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dirty="0">
                <a:effectLst/>
              </a:rPr>
              <a:t> </a:t>
            </a:r>
          </a:p>
          <a:p>
            <a:pPr eaLnBrk="1" hangingPunct="1"/>
            <a:r>
              <a:rPr lang="es-ES" dirty="0">
                <a:effectLst/>
              </a:rPr>
              <a:t>1.  </a:t>
            </a:r>
            <a:r>
              <a:rPr lang="es-ES" b="1" dirty="0">
                <a:effectLst/>
              </a:rPr>
              <a:t>VELLOSIDAD</a:t>
            </a:r>
          </a:p>
          <a:p>
            <a:pPr eaLnBrk="1" hangingPunct="1"/>
            <a:endParaRPr lang="es-ES" sz="1000" b="1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       </a:t>
            </a:r>
            <a:r>
              <a:rPr lang="es-ES" dirty="0" smtClean="0">
                <a:effectLst/>
              </a:rPr>
              <a:t> </a:t>
            </a:r>
            <a:r>
              <a:rPr lang="es-ES" sz="1400" b="1" dirty="0" smtClean="0">
                <a:effectLst/>
              </a:rPr>
              <a:t>ENTEROCITOS</a:t>
            </a:r>
            <a:endParaRPr lang="es-ES" sz="1400" b="1" dirty="0">
              <a:effectLst/>
            </a:endParaRPr>
          </a:p>
          <a:p>
            <a:pPr eaLnBrk="1" hangingPunct="1"/>
            <a:endParaRPr lang="es-ES" sz="900" b="1" dirty="0">
              <a:effectLst/>
            </a:endParaRPr>
          </a:p>
          <a:p>
            <a:pPr eaLnBrk="1" hangingPunct="1"/>
            <a:r>
              <a:rPr lang="es-ES" sz="1400" b="1" dirty="0">
                <a:effectLst/>
              </a:rPr>
              <a:t>       C. CALICIFORMES</a:t>
            </a:r>
          </a:p>
          <a:p>
            <a:pPr eaLnBrk="1" hangingPunct="1"/>
            <a:endParaRPr lang="es-ES" sz="1400" b="1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2. CRIPTA DE LIEBERKÜHN</a:t>
            </a:r>
          </a:p>
          <a:p>
            <a:pPr eaLnBrk="1" hangingPunct="1"/>
            <a:endParaRPr lang="es-ES" sz="1000" b="1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        </a:t>
            </a:r>
            <a:r>
              <a:rPr lang="es-ES" sz="1400" b="1" dirty="0">
                <a:effectLst/>
              </a:rPr>
              <a:t>C. CALICIFORMES</a:t>
            </a:r>
          </a:p>
          <a:p>
            <a:pPr eaLnBrk="1" hangingPunct="1"/>
            <a:endParaRPr lang="es-ES" sz="900" b="1" dirty="0">
              <a:effectLst/>
            </a:endParaRPr>
          </a:p>
          <a:p>
            <a:pPr eaLnBrk="1" hangingPunct="1"/>
            <a:r>
              <a:rPr lang="es-ES" sz="1400" b="1" dirty="0">
                <a:effectLst/>
              </a:rPr>
              <a:t>       C. ENTEROCROMAFINES (ECF)</a:t>
            </a:r>
          </a:p>
          <a:p>
            <a:pPr eaLnBrk="1" hangingPunct="1"/>
            <a:endParaRPr lang="es-ES" sz="900" b="1" dirty="0">
              <a:effectLst/>
            </a:endParaRPr>
          </a:p>
          <a:p>
            <a:pPr eaLnBrk="1" hangingPunct="1"/>
            <a:r>
              <a:rPr lang="es-ES" sz="1400" b="1" dirty="0">
                <a:effectLst/>
              </a:rPr>
              <a:t>       C. PANETH</a:t>
            </a:r>
          </a:p>
          <a:p>
            <a:pPr eaLnBrk="1" hangingPunct="1"/>
            <a:endParaRPr lang="es-ES" sz="900" b="1" dirty="0">
              <a:effectLst/>
            </a:endParaRPr>
          </a:p>
          <a:p>
            <a:pPr eaLnBrk="1" hangingPunct="1"/>
            <a:r>
              <a:rPr lang="es-ES" sz="1400" b="1" dirty="0">
                <a:effectLst/>
              </a:rPr>
              <a:t>       C. INDIFERENCIADAS</a:t>
            </a:r>
          </a:p>
          <a:p>
            <a:pPr eaLnBrk="1" hangingPunct="1"/>
            <a:endParaRPr lang="es-ES" sz="900" b="1" dirty="0">
              <a:effectLst/>
            </a:endParaRPr>
          </a:p>
          <a:p>
            <a:pPr eaLnBrk="1" hangingPunct="1"/>
            <a:r>
              <a:rPr lang="es-ES" sz="1400" b="1" dirty="0">
                <a:effectLst/>
              </a:rPr>
              <a:t>       C. “M” SISTEMA INMUNE ENTÉRICO</a:t>
            </a:r>
          </a:p>
          <a:p>
            <a:pPr eaLnBrk="1" hangingPunct="1"/>
            <a:endParaRPr lang="es-ES" sz="900" dirty="0">
              <a:effectLst/>
            </a:endParaRP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6388100" y="461736"/>
            <a:ext cx="2130711" cy="646331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II. EPITELIO </a:t>
            </a:r>
          </a:p>
          <a:p>
            <a:pPr>
              <a:defRPr/>
            </a:pPr>
            <a:r>
              <a:rPr lang="es-ES" b="1" dirty="0">
                <a:effectLst/>
              </a:rPr>
              <a:t>    </a:t>
            </a:r>
            <a:r>
              <a:rPr lang="es-ES" b="1" dirty="0" smtClean="0">
                <a:effectLst/>
              </a:rPr>
              <a:t>INTESTINAL</a:t>
            </a:r>
            <a:endParaRPr lang="es-ES" b="1" dirty="0">
              <a:effectLst/>
            </a:endParaRPr>
          </a:p>
        </p:txBody>
      </p:sp>
      <p:pic>
        <p:nvPicPr>
          <p:cNvPr id="27652" name="Picture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3" t="8820" r="63133"/>
          <a:stretch>
            <a:fillRect/>
          </a:stretch>
        </p:blipFill>
        <p:spPr bwMode="auto">
          <a:xfrm>
            <a:off x="1296988" y="1412875"/>
            <a:ext cx="187325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04460" name="Text Box 12"/>
          <p:cNvSpPr txBox="1">
            <a:spLocks noChangeArrowheads="1"/>
          </p:cNvSpPr>
          <p:nvPr/>
        </p:nvSpPr>
        <p:spPr bwMode="auto">
          <a:xfrm rot="16200000">
            <a:off x="352556" y="2634427"/>
            <a:ext cx="141737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/>
              </a:rPr>
              <a:t>Vellosidad</a:t>
            </a:r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>
            <a:off x="3059113" y="4365625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2914650" y="5445125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7" name="Text Box 18"/>
          <p:cNvSpPr txBox="1">
            <a:spLocks noChangeArrowheads="1"/>
          </p:cNvSpPr>
          <p:nvPr/>
        </p:nvSpPr>
        <p:spPr bwMode="auto">
          <a:xfrm>
            <a:off x="2771775" y="2133600"/>
            <a:ext cx="8842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Capilar </a:t>
            </a:r>
          </a:p>
          <a:p>
            <a:pPr eaLnBrk="1" hangingPunct="1"/>
            <a:r>
              <a:rPr lang="es-ES" sz="1400" b="1">
                <a:effectLst/>
              </a:rPr>
              <a:t>linfático</a:t>
            </a:r>
          </a:p>
        </p:txBody>
      </p:sp>
      <p:sp>
        <p:nvSpPr>
          <p:cNvPr id="27658" name="Text Box 19"/>
          <p:cNvSpPr txBox="1">
            <a:spLocks noChangeArrowheads="1"/>
          </p:cNvSpPr>
          <p:nvPr/>
        </p:nvSpPr>
        <p:spPr bwMode="auto">
          <a:xfrm>
            <a:off x="2700338" y="2708275"/>
            <a:ext cx="133985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Red capilar </a:t>
            </a:r>
          </a:p>
          <a:p>
            <a:pPr eaLnBrk="1" hangingPunct="1"/>
            <a:r>
              <a:rPr lang="es-ES" sz="1400" b="1">
                <a:effectLst/>
              </a:rPr>
              <a:t>arteriovenosa</a:t>
            </a:r>
          </a:p>
        </p:txBody>
      </p:sp>
      <p:sp>
        <p:nvSpPr>
          <p:cNvPr id="104468" name="Oval 20"/>
          <p:cNvSpPr>
            <a:spLocks noChangeArrowheads="1"/>
          </p:cNvSpPr>
          <p:nvPr/>
        </p:nvSpPr>
        <p:spPr bwMode="auto">
          <a:xfrm>
            <a:off x="2771775" y="162877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2700338" y="3860800"/>
            <a:ext cx="5032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71" name="Rectangle 23"/>
          <p:cNvSpPr>
            <a:spLocks noChangeArrowheads="1"/>
          </p:cNvSpPr>
          <p:nvPr/>
        </p:nvSpPr>
        <p:spPr bwMode="auto">
          <a:xfrm>
            <a:off x="2771775" y="4581525"/>
            <a:ext cx="431800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72" name="Rectangle 24"/>
          <p:cNvSpPr>
            <a:spLocks noChangeArrowheads="1"/>
          </p:cNvSpPr>
          <p:nvPr/>
        </p:nvSpPr>
        <p:spPr bwMode="auto">
          <a:xfrm>
            <a:off x="2771775" y="4724400"/>
            <a:ext cx="287338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 rot="5400000">
            <a:off x="3042875" y="4521478"/>
            <a:ext cx="86273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Cripta</a:t>
            </a:r>
          </a:p>
        </p:txBody>
      </p:sp>
      <p:sp>
        <p:nvSpPr>
          <p:cNvPr id="27664" name="Text Box 25"/>
          <p:cNvSpPr txBox="1">
            <a:spLocks noChangeArrowheads="1"/>
          </p:cNvSpPr>
          <p:nvPr/>
        </p:nvSpPr>
        <p:spPr bwMode="auto">
          <a:xfrm>
            <a:off x="755651" y="5608517"/>
            <a:ext cx="703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vénula</a:t>
            </a:r>
          </a:p>
        </p:txBody>
      </p:sp>
      <p:sp>
        <p:nvSpPr>
          <p:cNvPr id="27665" name="Text Box 26"/>
          <p:cNvSpPr txBox="1">
            <a:spLocks noChangeArrowheads="1"/>
          </p:cNvSpPr>
          <p:nvPr/>
        </p:nvSpPr>
        <p:spPr bwMode="auto">
          <a:xfrm>
            <a:off x="147638" y="5798174"/>
            <a:ext cx="1327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vaso linfático</a:t>
            </a:r>
          </a:p>
        </p:txBody>
      </p:sp>
      <p:sp>
        <p:nvSpPr>
          <p:cNvPr id="27666" name="Text Box 27"/>
          <p:cNvSpPr txBox="1">
            <a:spLocks noChangeArrowheads="1"/>
          </p:cNvSpPr>
          <p:nvPr/>
        </p:nvSpPr>
        <p:spPr bwMode="auto">
          <a:xfrm>
            <a:off x="535950" y="5972165"/>
            <a:ext cx="928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arteriola</a:t>
            </a: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" name="Rectángulo 3"/>
          <p:cNvSpPr/>
          <p:nvPr/>
        </p:nvSpPr>
        <p:spPr bwMode="auto">
          <a:xfrm>
            <a:off x="2641877" y="4185444"/>
            <a:ext cx="129898" cy="6119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902446" y="544849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270625" y="1022350"/>
            <a:ext cx="2405063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 - Cripta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740603" y="1899479"/>
            <a:ext cx="3695242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Vellosidad: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Enterocitos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C. caliciformes</a:t>
            </a:r>
          </a:p>
          <a:p>
            <a:pPr>
              <a:defRPr/>
            </a:pP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2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Criptas </a:t>
            </a:r>
            <a:r>
              <a:rPr lang="es-ES_tradnl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Lieberkühn</a:t>
            </a:r>
            <a:r>
              <a:rPr lang="es-ES_tradnl" sz="2400" dirty="0" smtClean="0">
                <a:effectLst/>
                <a:latin typeface="Comic Sans MS" pitchFamily="66" charset="0"/>
              </a:rPr>
              <a:t>:</a:t>
            </a:r>
            <a:endParaRPr lang="es-ES_tradnl" sz="2400" dirty="0">
              <a:effectLst/>
              <a:latin typeface="Comic Sans MS" pitchFamily="66" charset="0"/>
            </a:endParaRPr>
          </a:p>
          <a:p>
            <a:pPr marL="0" indent="0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Glándulas Intestinales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indiferenciadas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Paneth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–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defensinas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endocrinas –hormonas-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enterocromafines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5-HT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“M” –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IgA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 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643910" y="5468714"/>
            <a:ext cx="2281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“S. Inmune Entérico”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67622" y="6627168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3" r="15389" b="20371"/>
          <a:stretch/>
        </p:blipFill>
        <p:spPr>
          <a:xfrm>
            <a:off x="362342" y="1408898"/>
            <a:ext cx="4209658" cy="46437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uadroTexto 7"/>
          <p:cNvSpPr txBox="1"/>
          <p:nvPr/>
        </p:nvSpPr>
        <p:spPr>
          <a:xfrm>
            <a:off x="270719" y="6081592"/>
            <a:ext cx="4392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err="1" smtClean="0"/>
              <a:t>Study</a:t>
            </a:r>
            <a:r>
              <a:rPr lang="es-VE" sz="1100" dirty="0" smtClean="0"/>
              <a:t> Blue. California </a:t>
            </a:r>
            <a:r>
              <a:rPr lang="es-VE" sz="1100" dirty="0" err="1" smtClean="0"/>
              <a:t>State</a:t>
            </a:r>
            <a:r>
              <a:rPr lang="es-VE" sz="1100" dirty="0" smtClean="0"/>
              <a:t> </a:t>
            </a:r>
            <a:r>
              <a:rPr lang="es-VE" sz="1100" dirty="0" err="1" smtClean="0"/>
              <a:t>University</a:t>
            </a:r>
            <a:r>
              <a:rPr lang="es-VE" sz="1100" dirty="0" smtClean="0"/>
              <a:t>. </a:t>
            </a:r>
            <a:r>
              <a:rPr lang="es-VE" sz="1100" dirty="0" smtClean="0">
                <a:hlinkClick r:id="rId3"/>
              </a:rPr>
              <a:t>http</a:t>
            </a:r>
            <a:r>
              <a:rPr lang="es-VE" sz="1100" dirty="0">
                <a:hlinkClick r:id="rId3"/>
              </a:rPr>
              <a:t>://</a:t>
            </a:r>
            <a:r>
              <a:rPr lang="es-VE" sz="1100" dirty="0" smtClean="0">
                <a:hlinkClick r:id="rId3"/>
              </a:rPr>
              <a:t>goo.gl/GZ9H1w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vellosidades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69" y="2420938"/>
            <a:ext cx="816768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1137419" y="5732463"/>
            <a:ext cx="17272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1170756" y="5732463"/>
            <a:ext cx="162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</p:txBody>
      </p:sp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4018731" y="5781675"/>
            <a:ext cx="136683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000" b="1">
                <a:effectLst/>
              </a:rPr>
              <a:t>epitelio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6322194" y="5764213"/>
            <a:ext cx="22320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6277744" y="5734050"/>
            <a:ext cx="2276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microvellosidades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7080366" y="850840"/>
            <a:ext cx="16546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/>
              </a:rPr>
              <a:t>1. Vellosidad</a:t>
            </a:r>
            <a:endParaRPr lang="es-ES" sz="2000" dirty="0">
              <a:effectLst/>
            </a:endParaRPr>
          </a:p>
        </p:txBody>
      </p:sp>
      <p:pic>
        <p:nvPicPr>
          <p:cNvPr id="29706" name="Picture 15" descr="vllosidades ile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32" y="188913"/>
            <a:ext cx="3170901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16" descr="vellosidad"/>
          <p:cNvPicPr>
            <a:picLocks noChangeAspect="1" noChangeArrowheads="1"/>
          </p:cNvPicPr>
          <p:nvPr/>
        </p:nvPicPr>
        <p:blipFill>
          <a:blip r:embed="rId4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749" y="188913"/>
            <a:ext cx="3168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171112" y="425828"/>
            <a:ext cx="1598515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mucosa intestino delgado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223963"/>
            <a:ext cx="79914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684213" y="1295400"/>
            <a:ext cx="2339102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ENTEROCITOS</a:t>
            </a:r>
          </a:p>
          <a:p>
            <a:pPr>
              <a:defRPr/>
            </a:pPr>
            <a:r>
              <a:rPr lang="es-ES" b="1" dirty="0">
                <a:effectLst/>
              </a:rPr>
              <a:t>C. CALICIFORMES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7115007" y="725778"/>
            <a:ext cx="16546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/>
              </a:rPr>
              <a:t>1. Vellosidad</a:t>
            </a:r>
            <a:endParaRPr lang="es-ES" sz="2000" dirty="0">
              <a:effectLst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171112" y="332656"/>
            <a:ext cx="1598515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6588125" y="5972175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2987675" y="4565650"/>
            <a:ext cx="471488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2584450" y="4367213"/>
            <a:ext cx="657225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2959100" y="4624388"/>
            <a:ext cx="471488" cy="388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487613" y="4367213"/>
            <a:ext cx="658812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2863850" y="4624388"/>
            <a:ext cx="471488" cy="388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1547813" y="5526088"/>
            <a:ext cx="658812" cy="255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1924050" y="5781675"/>
            <a:ext cx="471488" cy="388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3055938" y="2905125"/>
            <a:ext cx="56356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2770188" y="4325938"/>
            <a:ext cx="471487" cy="258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3" r="42056" b="60571"/>
          <a:stretch>
            <a:fillRect/>
          </a:stretch>
        </p:blipFill>
        <p:spPr>
          <a:xfrm>
            <a:off x="3405188" y="1484313"/>
            <a:ext cx="3035300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86" name="Rectangle 46"/>
          <p:cNvSpPr>
            <a:spLocks noChangeArrowheads="1"/>
          </p:cNvSpPr>
          <p:nvPr/>
        </p:nvSpPr>
        <p:spPr bwMode="auto">
          <a:xfrm>
            <a:off x="7405688" y="1765300"/>
            <a:ext cx="446087" cy="1093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7389921" y="1084042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97" name="Rectangle 57"/>
          <p:cNvSpPr>
            <a:spLocks noChangeArrowheads="1"/>
          </p:cNvSpPr>
          <p:nvPr/>
        </p:nvSpPr>
        <p:spPr bwMode="auto">
          <a:xfrm>
            <a:off x="5795963" y="1557338"/>
            <a:ext cx="13684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98" name="Rectangle 58"/>
          <p:cNvSpPr>
            <a:spLocks noChangeArrowheads="1"/>
          </p:cNvSpPr>
          <p:nvPr/>
        </p:nvSpPr>
        <p:spPr bwMode="auto">
          <a:xfrm>
            <a:off x="6267450" y="3140075"/>
            <a:ext cx="15113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6443663" y="4076700"/>
            <a:ext cx="2339102" cy="67710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C. CALICIFORMES</a:t>
            </a:r>
          </a:p>
          <a:p>
            <a:pPr>
              <a:defRPr/>
            </a:pPr>
            <a:r>
              <a:rPr lang="es-ES" sz="2000" b="1" dirty="0">
                <a:effectLst/>
              </a:rPr>
              <a:t>Moco</a:t>
            </a:r>
          </a:p>
        </p:txBody>
      </p:sp>
      <p:sp>
        <p:nvSpPr>
          <p:cNvPr id="10305" name="Rectangle 65"/>
          <p:cNvSpPr>
            <a:spLocks noChangeArrowheads="1"/>
          </p:cNvSpPr>
          <p:nvPr/>
        </p:nvSpPr>
        <p:spPr bwMode="auto">
          <a:xfrm>
            <a:off x="1476375" y="836613"/>
            <a:ext cx="431800" cy="3240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6" name="Oval 66"/>
          <p:cNvSpPr>
            <a:spLocks noChangeArrowheads="1"/>
          </p:cNvSpPr>
          <p:nvPr/>
        </p:nvSpPr>
        <p:spPr bwMode="auto">
          <a:xfrm>
            <a:off x="1835150" y="90805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7" name="Rectangle 67"/>
          <p:cNvSpPr>
            <a:spLocks noChangeArrowheads="1"/>
          </p:cNvSpPr>
          <p:nvPr/>
        </p:nvSpPr>
        <p:spPr bwMode="auto">
          <a:xfrm>
            <a:off x="3059113" y="1676400"/>
            <a:ext cx="4333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8" name="Rectangle 68"/>
          <p:cNvSpPr>
            <a:spLocks noChangeArrowheads="1"/>
          </p:cNvSpPr>
          <p:nvPr/>
        </p:nvSpPr>
        <p:spPr bwMode="auto">
          <a:xfrm>
            <a:off x="3059113" y="3908425"/>
            <a:ext cx="4333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31770" name="Picture 69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5" t="3535" r="39439" b="29776"/>
          <a:stretch>
            <a:fillRect/>
          </a:stretch>
        </p:blipFill>
        <p:spPr bwMode="auto">
          <a:xfrm>
            <a:off x="684213" y="1892300"/>
            <a:ext cx="1727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1" name="Text Box 70"/>
          <p:cNvSpPr txBox="1">
            <a:spLocks noChangeArrowheads="1"/>
          </p:cNvSpPr>
          <p:nvPr/>
        </p:nvSpPr>
        <p:spPr bwMode="auto">
          <a:xfrm>
            <a:off x="2195513" y="2347913"/>
            <a:ext cx="1335087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ENTEROCITOS</a:t>
            </a:r>
          </a:p>
        </p:txBody>
      </p:sp>
      <p:sp>
        <p:nvSpPr>
          <p:cNvPr id="31772" name="Text Box 71"/>
          <p:cNvSpPr txBox="1">
            <a:spLocks noChangeArrowheads="1"/>
          </p:cNvSpPr>
          <p:nvPr/>
        </p:nvSpPr>
        <p:spPr bwMode="auto">
          <a:xfrm>
            <a:off x="2195513" y="3140075"/>
            <a:ext cx="1198562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C. MUCOSAS</a:t>
            </a:r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 rot="16200000">
            <a:off x="200026" y="2879725"/>
            <a:ext cx="11874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10313" name="Line 73"/>
          <p:cNvSpPr>
            <a:spLocks noChangeShapeType="1"/>
          </p:cNvSpPr>
          <p:nvPr/>
        </p:nvSpPr>
        <p:spPr bwMode="auto">
          <a:xfrm>
            <a:off x="1187450" y="1963738"/>
            <a:ext cx="0" cy="2160587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314" name="Rectangle 74"/>
          <p:cNvSpPr>
            <a:spLocks noChangeArrowheads="1"/>
          </p:cNvSpPr>
          <p:nvPr/>
        </p:nvSpPr>
        <p:spPr bwMode="auto">
          <a:xfrm>
            <a:off x="611188" y="39084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15" name="Rectangle 75"/>
          <p:cNvSpPr>
            <a:spLocks noChangeArrowheads="1"/>
          </p:cNvSpPr>
          <p:nvPr/>
        </p:nvSpPr>
        <p:spPr bwMode="auto">
          <a:xfrm>
            <a:off x="6156325" y="2492375"/>
            <a:ext cx="431800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0" name="Text Box 60"/>
          <p:cNvSpPr txBox="1">
            <a:spLocks noChangeArrowheads="1"/>
          </p:cNvSpPr>
          <p:nvPr/>
        </p:nvSpPr>
        <p:spPr bwMode="auto">
          <a:xfrm>
            <a:off x="6440488" y="2591395"/>
            <a:ext cx="1927131" cy="67710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ENTEROCITOS</a:t>
            </a:r>
          </a:p>
          <a:p>
            <a:pPr>
              <a:defRPr/>
            </a:pPr>
            <a:r>
              <a:rPr lang="es-ES" sz="2000" b="1" dirty="0">
                <a:effectLst/>
              </a:rPr>
              <a:t>Absorción</a:t>
            </a:r>
          </a:p>
        </p:txBody>
      </p:sp>
      <p:sp>
        <p:nvSpPr>
          <p:cNvPr id="10318" name="Rectangle 78"/>
          <p:cNvSpPr>
            <a:spLocks noChangeArrowheads="1"/>
          </p:cNvSpPr>
          <p:nvPr/>
        </p:nvSpPr>
        <p:spPr bwMode="auto">
          <a:xfrm>
            <a:off x="6156325" y="5084763"/>
            <a:ext cx="636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/>
              </a:rPr>
              <a:t>LUZ</a:t>
            </a:r>
          </a:p>
        </p:txBody>
      </p:sp>
      <p:sp>
        <p:nvSpPr>
          <p:cNvPr id="10319" name="Rectangle 79"/>
          <p:cNvSpPr>
            <a:spLocks noChangeArrowheads="1"/>
          </p:cNvSpPr>
          <p:nvPr/>
        </p:nvSpPr>
        <p:spPr bwMode="auto">
          <a:xfrm>
            <a:off x="5940425" y="1557338"/>
            <a:ext cx="636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/>
              </a:rPr>
              <a:t>LUZ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7115007" y="725778"/>
            <a:ext cx="16546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/>
              </a:rPr>
              <a:t>1. Vellosidad</a:t>
            </a:r>
            <a:endParaRPr lang="es-ES" sz="2000" dirty="0">
              <a:effectLst/>
            </a:endParaRP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7171112" y="332656"/>
            <a:ext cx="1598515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1" grpId="0" animBg="1"/>
      <p:bldP spid="10300" grpId="0" animBg="1"/>
      <p:bldP spid="10318" grpId="0" animBg="1"/>
      <p:bldP spid="103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 descr="goblet_pas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954088"/>
            <a:ext cx="59055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6" descr="goblet_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3475037"/>
            <a:ext cx="2521917" cy="315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5867400" y="31877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7050" name="Line 10"/>
          <p:cNvSpPr>
            <a:spLocks noChangeShapeType="1"/>
          </p:cNvSpPr>
          <p:nvPr/>
        </p:nvSpPr>
        <p:spPr bwMode="auto">
          <a:xfrm>
            <a:off x="6370638" y="3114675"/>
            <a:ext cx="360362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4" name="Text Box 12"/>
          <p:cNvSpPr txBox="1">
            <a:spLocks noChangeArrowheads="1"/>
          </p:cNvSpPr>
          <p:nvPr/>
        </p:nvSpPr>
        <p:spPr bwMode="auto">
          <a:xfrm rot="-2846107">
            <a:off x="1259682" y="2537619"/>
            <a:ext cx="14049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</a:t>
            </a:r>
          </a:p>
        </p:txBody>
      </p:sp>
      <p:sp>
        <p:nvSpPr>
          <p:cNvPr id="32775" name="Rectangle 13"/>
          <p:cNvSpPr>
            <a:spLocks noChangeArrowheads="1"/>
          </p:cNvSpPr>
          <p:nvPr/>
        </p:nvSpPr>
        <p:spPr bwMode="auto">
          <a:xfrm>
            <a:off x="3336925" y="4369608"/>
            <a:ext cx="22415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dirty="0">
                <a:effectLst/>
              </a:rPr>
              <a:t>Productoras de </a:t>
            </a:r>
          </a:p>
          <a:p>
            <a:r>
              <a:rPr lang="es-ES" dirty="0">
                <a:effectLst/>
              </a:rPr>
              <a:t>MOCO ALCALINO</a:t>
            </a:r>
          </a:p>
          <a:p>
            <a:endParaRPr lang="es-ES" dirty="0">
              <a:effectLst/>
            </a:endParaRPr>
          </a:p>
          <a:p>
            <a:r>
              <a:rPr lang="es-ES" dirty="0">
                <a:effectLst/>
              </a:rPr>
              <a:t>Forma de cáliz es artefacto de tinción 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151563" y="2924175"/>
            <a:ext cx="20955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C. CALICIFORMES</a:t>
            </a:r>
          </a:p>
        </p:txBody>
      </p:sp>
      <p:pic>
        <p:nvPicPr>
          <p:cNvPr id="1026" name="Picture 2" descr="D:\Mis Documentos\EN PROCESO 2015\DIGESTIVO 2015\IMAGENES DIGESTIVO 2015\hl8A-5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4000"/>
                    </a14:imgEffect>
                    <a14:imgEffect>
                      <a14:brightnessContrast bright="21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79" r="15383"/>
          <a:stretch/>
        </p:blipFill>
        <p:spPr bwMode="auto">
          <a:xfrm>
            <a:off x="145249" y="4265275"/>
            <a:ext cx="3191676" cy="24338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115007" y="725778"/>
            <a:ext cx="16546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/>
              </a:rPr>
              <a:t>1. Vellosidad</a:t>
            </a:r>
            <a:endParaRPr lang="es-ES" sz="2000" dirty="0">
              <a:effectLst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71112" y="332656"/>
            <a:ext cx="1598515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96671" y="668738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3" r="29465" b="6285"/>
          <a:stretch>
            <a:fillRect/>
          </a:stretch>
        </p:blipFill>
        <p:spPr bwMode="auto">
          <a:xfrm>
            <a:off x="1835150" y="398463"/>
            <a:ext cx="4089400" cy="605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0" name="AutoShape 4"/>
          <p:cNvSpPr>
            <a:spLocks noChangeArrowheads="1"/>
          </p:cNvSpPr>
          <p:nvPr/>
        </p:nvSpPr>
        <p:spPr bwMode="auto">
          <a:xfrm>
            <a:off x="5754688" y="2316163"/>
            <a:ext cx="171450" cy="322262"/>
          </a:xfrm>
          <a:custGeom>
            <a:avLst/>
            <a:gdLst>
              <a:gd name="G0" fmla="+- 6682 0 0"/>
              <a:gd name="G1" fmla="+- 21600 0 6682"/>
              <a:gd name="G2" fmla="*/ 6682 1 2"/>
              <a:gd name="G3" fmla="+- 21600 0 G2"/>
              <a:gd name="G4" fmla="+/ 6682 21600 2"/>
              <a:gd name="G5" fmla="+/ G1 0 2"/>
              <a:gd name="G6" fmla="*/ 21600 21600 6682"/>
              <a:gd name="G7" fmla="*/ G6 1 2"/>
              <a:gd name="G8" fmla="+- 21600 0 G7"/>
              <a:gd name="G9" fmla="*/ 21600 1 2"/>
              <a:gd name="G10" fmla="+- 6682 0 G9"/>
              <a:gd name="G11" fmla="?: G10 G8 0"/>
              <a:gd name="G12" fmla="?: G10 G7 21600"/>
              <a:gd name="T0" fmla="*/ 18259 w 21600"/>
              <a:gd name="T1" fmla="*/ 10800 h 21600"/>
              <a:gd name="T2" fmla="*/ 10800 w 21600"/>
              <a:gd name="T3" fmla="*/ 21600 h 21600"/>
              <a:gd name="T4" fmla="*/ 3341 w 21600"/>
              <a:gd name="T5" fmla="*/ 10800 h 21600"/>
              <a:gd name="T6" fmla="*/ 10800 w 21600"/>
              <a:gd name="T7" fmla="*/ 0 h 21600"/>
              <a:gd name="T8" fmla="*/ 5141 w 21600"/>
              <a:gd name="T9" fmla="*/ 5141 h 21600"/>
              <a:gd name="T10" fmla="*/ 16459 w 21600"/>
              <a:gd name="T11" fmla="*/ 164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82" y="21600"/>
                </a:lnTo>
                <a:lnTo>
                  <a:pt x="1491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1" name="AutoShape 5"/>
          <p:cNvSpPr>
            <a:spLocks noChangeArrowheads="1"/>
          </p:cNvSpPr>
          <p:nvPr/>
        </p:nvSpPr>
        <p:spPr bwMode="auto">
          <a:xfrm>
            <a:off x="3238500" y="2298700"/>
            <a:ext cx="171450" cy="322263"/>
          </a:xfrm>
          <a:custGeom>
            <a:avLst/>
            <a:gdLst>
              <a:gd name="G0" fmla="+- 6682 0 0"/>
              <a:gd name="G1" fmla="+- 21600 0 6682"/>
              <a:gd name="G2" fmla="*/ 6682 1 2"/>
              <a:gd name="G3" fmla="+- 21600 0 G2"/>
              <a:gd name="G4" fmla="+/ 6682 21600 2"/>
              <a:gd name="G5" fmla="+/ G1 0 2"/>
              <a:gd name="G6" fmla="*/ 21600 21600 6682"/>
              <a:gd name="G7" fmla="*/ G6 1 2"/>
              <a:gd name="G8" fmla="+- 21600 0 G7"/>
              <a:gd name="G9" fmla="*/ 21600 1 2"/>
              <a:gd name="G10" fmla="+- 6682 0 G9"/>
              <a:gd name="G11" fmla="?: G10 G8 0"/>
              <a:gd name="G12" fmla="?: G10 G7 21600"/>
              <a:gd name="T0" fmla="*/ 18259 w 21600"/>
              <a:gd name="T1" fmla="*/ 10800 h 21600"/>
              <a:gd name="T2" fmla="*/ 10800 w 21600"/>
              <a:gd name="T3" fmla="*/ 21600 h 21600"/>
              <a:gd name="T4" fmla="*/ 3341 w 21600"/>
              <a:gd name="T5" fmla="*/ 10800 h 21600"/>
              <a:gd name="T6" fmla="*/ 10800 w 21600"/>
              <a:gd name="T7" fmla="*/ 0 h 21600"/>
              <a:gd name="T8" fmla="*/ 5141 w 21600"/>
              <a:gd name="T9" fmla="*/ 5141 h 21600"/>
              <a:gd name="T10" fmla="*/ 16459 w 21600"/>
              <a:gd name="T11" fmla="*/ 164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82" y="21600"/>
                </a:lnTo>
                <a:lnTo>
                  <a:pt x="1491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2" name="Freeform 6"/>
          <p:cNvSpPr>
            <a:spLocks/>
          </p:cNvSpPr>
          <p:nvPr/>
        </p:nvSpPr>
        <p:spPr bwMode="auto">
          <a:xfrm>
            <a:off x="5862638" y="1639888"/>
            <a:ext cx="214312" cy="693737"/>
          </a:xfrm>
          <a:custGeom>
            <a:avLst/>
            <a:gdLst>
              <a:gd name="T0" fmla="*/ 18 w 135"/>
              <a:gd name="T1" fmla="*/ 437 h 437"/>
              <a:gd name="T2" fmla="*/ 39 w 135"/>
              <a:gd name="T3" fmla="*/ 341 h 437"/>
              <a:gd name="T4" fmla="*/ 50 w 135"/>
              <a:gd name="T5" fmla="*/ 10 h 437"/>
              <a:gd name="T6" fmla="*/ 82 w 135"/>
              <a:gd name="T7" fmla="*/ 0 h 437"/>
              <a:gd name="T8" fmla="*/ 103 w 135"/>
              <a:gd name="T9" fmla="*/ 64 h 437"/>
              <a:gd name="T10" fmla="*/ 114 w 135"/>
              <a:gd name="T11" fmla="*/ 96 h 437"/>
              <a:gd name="T12" fmla="*/ 135 w 135"/>
              <a:gd name="T13" fmla="*/ 29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" h="437">
                <a:moveTo>
                  <a:pt x="18" y="437"/>
                </a:moveTo>
                <a:cubicBezTo>
                  <a:pt x="0" y="387"/>
                  <a:pt x="22" y="388"/>
                  <a:pt x="39" y="341"/>
                </a:cubicBezTo>
                <a:cubicBezTo>
                  <a:pt x="36" y="295"/>
                  <a:pt x="12" y="74"/>
                  <a:pt x="50" y="10"/>
                </a:cubicBezTo>
                <a:cubicBezTo>
                  <a:pt x="55" y="0"/>
                  <a:pt x="71" y="3"/>
                  <a:pt x="82" y="0"/>
                </a:cubicBezTo>
                <a:cubicBezTo>
                  <a:pt x="89" y="21"/>
                  <a:pt x="95" y="42"/>
                  <a:pt x="103" y="64"/>
                </a:cubicBezTo>
                <a:cubicBezTo>
                  <a:pt x="106" y="74"/>
                  <a:pt x="114" y="96"/>
                  <a:pt x="114" y="96"/>
                </a:cubicBezTo>
                <a:cubicBezTo>
                  <a:pt x="124" y="292"/>
                  <a:pt x="76" y="244"/>
                  <a:pt x="135" y="298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3" name="Freeform 7"/>
          <p:cNvSpPr>
            <a:spLocks/>
          </p:cNvSpPr>
          <p:nvPr/>
        </p:nvSpPr>
        <p:spPr bwMode="auto">
          <a:xfrm>
            <a:off x="5835650" y="2582863"/>
            <a:ext cx="209550" cy="3590925"/>
          </a:xfrm>
          <a:custGeom>
            <a:avLst/>
            <a:gdLst>
              <a:gd name="T0" fmla="*/ 36 w 132"/>
              <a:gd name="T1" fmla="*/ 0 h 2262"/>
              <a:gd name="T2" fmla="*/ 47 w 132"/>
              <a:gd name="T3" fmla="*/ 1067 h 2262"/>
              <a:gd name="T4" fmla="*/ 132 w 132"/>
              <a:gd name="T5" fmla="*/ 2262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2262">
                <a:moveTo>
                  <a:pt x="36" y="0"/>
                </a:moveTo>
                <a:cubicBezTo>
                  <a:pt x="61" y="353"/>
                  <a:pt x="0" y="715"/>
                  <a:pt x="47" y="1067"/>
                </a:cubicBezTo>
                <a:cubicBezTo>
                  <a:pt x="33" y="1400"/>
                  <a:pt x="114" y="2013"/>
                  <a:pt x="132" y="2262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4" name="Freeform 8"/>
          <p:cNvSpPr>
            <a:spLocks/>
          </p:cNvSpPr>
          <p:nvPr/>
        </p:nvSpPr>
        <p:spPr bwMode="auto">
          <a:xfrm>
            <a:off x="2960688" y="1612900"/>
            <a:ext cx="296862" cy="727075"/>
          </a:xfrm>
          <a:custGeom>
            <a:avLst/>
            <a:gdLst>
              <a:gd name="T0" fmla="*/ 187 w 187"/>
              <a:gd name="T1" fmla="*/ 458 h 458"/>
              <a:gd name="T2" fmla="*/ 160 w 187"/>
              <a:gd name="T3" fmla="*/ 410 h 458"/>
              <a:gd name="T4" fmla="*/ 139 w 187"/>
              <a:gd name="T5" fmla="*/ 293 h 458"/>
              <a:gd name="T6" fmla="*/ 149 w 187"/>
              <a:gd name="T7" fmla="*/ 31 h 458"/>
              <a:gd name="T8" fmla="*/ 85 w 187"/>
              <a:gd name="T9" fmla="*/ 26 h 458"/>
              <a:gd name="T10" fmla="*/ 80 w 187"/>
              <a:gd name="T11" fmla="*/ 95 h 458"/>
              <a:gd name="T12" fmla="*/ 75 w 187"/>
              <a:gd name="T13" fmla="*/ 298 h 458"/>
              <a:gd name="T14" fmla="*/ 37 w 187"/>
              <a:gd name="T15" fmla="*/ 405 h 458"/>
              <a:gd name="T16" fmla="*/ 0 w 187"/>
              <a:gd name="T17" fmla="*/ 38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458">
                <a:moveTo>
                  <a:pt x="187" y="458"/>
                </a:moveTo>
                <a:cubicBezTo>
                  <a:pt x="175" y="441"/>
                  <a:pt x="171" y="426"/>
                  <a:pt x="160" y="410"/>
                </a:cubicBezTo>
                <a:cubicBezTo>
                  <a:pt x="156" y="366"/>
                  <a:pt x="157" y="331"/>
                  <a:pt x="139" y="293"/>
                </a:cubicBezTo>
                <a:cubicBezTo>
                  <a:pt x="122" y="204"/>
                  <a:pt x="132" y="119"/>
                  <a:pt x="149" y="31"/>
                </a:cubicBezTo>
                <a:cubicBezTo>
                  <a:pt x="129" y="0"/>
                  <a:pt x="114" y="16"/>
                  <a:pt x="85" y="26"/>
                </a:cubicBezTo>
                <a:cubicBezTo>
                  <a:pt x="58" y="52"/>
                  <a:pt x="69" y="61"/>
                  <a:pt x="80" y="95"/>
                </a:cubicBezTo>
                <a:cubicBezTo>
                  <a:pt x="88" y="162"/>
                  <a:pt x="84" y="230"/>
                  <a:pt x="75" y="298"/>
                </a:cubicBezTo>
                <a:cubicBezTo>
                  <a:pt x="66" y="357"/>
                  <a:pt x="79" y="375"/>
                  <a:pt x="37" y="405"/>
                </a:cubicBezTo>
                <a:cubicBezTo>
                  <a:pt x="1" y="398"/>
                  <a:pt x="9" y="408"/>
                  <a:pt x="0" y="389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5" name="Freeform 9"/>
          <p:cNvSpPr>
            <a:spLocks/>
          </p:cNvSpPr>
          <p:nvPr/>
        </p:nvSpPr>
        <p:spPr bwMode="auto">
          <a:xfrm>
            <a:off x="2843213" y="2620963"/>
            <a:ext cx="512762" cy="3706812"/>
          </a:xfrm>
          <a:custGeom>
            <a:avLst/>
            <a:gdLst>
              <a:gd name="T0" fmla="*/ 282 w 323"/>
              <a:gd name="T1" fmla="*/ 0 h 2335"/>
              <a:gd name="T2" fmla="*/ 266 w 323"/>
              <a:gd name="T3" fmla="*/ 70 h 2335"/>
              <a:gd name="T4" fmla="*/ 256 w 323"/>
              <a:gd name="T5" fmla="*/ 800 h 2335"/>
              <a:gd name="T6" fmla="*/ 245 w 323"/>
              <a:gd name="T7" fmla="*/ 1632 h 2335"/>
              <a:gd name="T8" fmla="*/ 229 w 323"/>
              <a:gd name="T9" fmla="*/ 1920 h 2335"/>
              <a:gd name="T10" fmla="*/ 250 w 323"/>
              <a:gd name="T11" fmla="*/ 2016 h 2335"/>
              <a:gd name="T12" fmla="*/ 181 w 323"/>
              <a:gd name="T13" fmla="*/ 2326 h 2335"/>
              <a:gd name="T14" fmla="*/ 74 w 323"/>
              <a:gd name="T15" fmla="*/ 2315 h 2335"/>
              <a:gd name="T16" fmla="*/ 0 w 323"/>
              <a:gd name="T17" fmla="*/ 2294 h 2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335">
                <a:moveTo>
                  <a:pt x="282" y="0"/>
                </a:moveTo>
                <a:cubicBezTo>
                  <a:pt x="278" y="24"/>
                  <a:pt x="272" y="45"/>
                  <a:pt x="266" y="70"/>
                </a:cubicBezTo>
                <a:cubicBezTo>
                  <a:pt x="287" y="300"/>
                  <a:pt x="323" y="583"/>
                  <a:pt x="256" y="800"/>
                </a:cubicBezTo>
                <a:cubicBezTo>
                  <a:pt x="258" y="1089"/>
                  <a:pt x="271" y="1352"/>
                  <a:pt x="245" y="1632"/>
                </a:cubicBezTo>
                <a:cubicBezTo>
                  <a:pt x="242" y="1751"/>
                  <a:pt x="259" y="1823"/>
                  <a:pt x="229" y="1920"/>
                </a:cubicBezTo>
                <a:cubicBezTo>
                  <a:pt x="237" y="1954"/>
                  <a:pt x="245" y="1981"/>
                  <a:pt x="250" y="2016"/>
                </a:cubicBezTo>
                <a:cubicBezTo>
                  <a:pt x="247" y="2077"/>
                  <a:pt x="296" y="2292"/>
                  <a:pt x="181" y="2326"/>
                </a:cubicBezTo>
                <a:cubicBezTo>
                  <a:pt x="145" y="2322"/>
                  <a:pt x="103" y="2335"/>
                  <a:pt x="74" y="2315"/>
                </a:cubicBezTo>
                <a:cubicBezTo>
                  <a:pt x="48" y="2297"/>
                  <a:pt x="29" y="2294"/>
                  <a:pt x="0" y="2294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3671888" y="254000"/>
            <a:ext cx="18002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8" name="Rectangle 12"/>
          <p:cNvSpPr>
            <a:spLocks noChangeArrowheads="1"/>
          </p:cNvSpPr>
          <p:nvPr/>
        </p:nvSpPr>
        <p:spPr bwMode="auto">
          <a:xfrm>
            <a:off x="1979613" y="981075"/>
            <a:ext cx="10080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10" name="Rectangle 14"/>
          <p:cNvSpPr>
            <a:spLocks noChangeArrowheads="1"/>
          </p:cNvSpPr>
          <p:nvPr/>
        </p:nvSpPr>
        <p:spPr bwMode="auto">
          <a:xfrm>
            <a:off x="1655763" y="248602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6168109" y="1612900"/>
            <a:ext cx="1860275" cy="1415772"/>
          </a:xfrm>
          <a:prstGeom prst="rect">
            <a:avLst/>
          </a:prstGeom>
          <a:solidFill>
            <a:srgbClr val="FF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000" dirty="0"/>
              <a:t>Membrana </a:t>
            </a:r>
            <a:endParaRPr lang="es-ES" sz="2000" dirty="0" smtClean="0"/>
          </a:p>
          <a:p>
            <a:pPr>
              <a:defRPr/>
            </a:pPr>
            <a:r>
              <a:rPr lang="es-ES" sz="2000" dirty="0" smtClean="0"/>
              <a:t>apical</a:t>
            </a:r>
            <a:r>
              <a:rPr lang="es-ES" sz="2000" dirty="0"/>
              <a:t>:</a:t>
            </a:r>
          </a:p>
          <a:p>
            <a:pPr>
              <a:defRPr/>
            </a:pPr>
            <a:endParaRPr lang="es-ES" sz="1000" dirty="0"/>
          </a:p>
          <a:p>
            <a:pPr>
              <a:defRPr/>
            </a:pPr>
            <a:r>
              <a:rPr lang="es-ES" dirty="0"/>
              <a:t>Digestión final </a:t>
            </a:r>
          </a:p>
          <a:p>
            <a:pPr>
              <a:defRPr/>
            </a:pPr>
            <a:r>
              <a:rPr lang="es-ES" dirty="0"/>
              <a:t>Absorción </a:t>
            </a:r>
          </a:p>
        </p:txBody>
      </p:sp>
      <p:sp>
        <p:nvSpPr>
          <p:cNvPr id="33806" name="Text Box 22"/>
          <p:cNvSpPr txBox="1">
            <a:spLocks noChangeArrowheads="1"/>
          </p:cNvSpPr>
          <p:nvPr/>
        </p:nvSpPr>
        <p:spPr bwMode="auto">
          <a:xfrm>
            <a:off x="861591" y="3999051"/>
            <a:ext cx="1406154" cy="70788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>
                <a:effectLst/>
              </a:rPr>
              <a:t>Célula </a:t>
            </a:r>
          </a:p>
          <a:p>
            <a:pPr algn="ctr" eaLnBrk="1" hangingPunct="1"/>
            <a:r>
              <a:rPr lang="es-ES_tradnl" sz="2000">
                <a:effectLst/>
              </a:rPr>
              <a:t>polarizada</a:t>
            </a:r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684213" y="2349500"/>
            <a:ext cx="22987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/>
              </a:rPr>
              <a:t>Microvellosidades</a:t>
            </a:r>
          </a:p>
        </p:txBody>
      </p:sp>
      <p:sp>
        <p:nvSpPr>
          <p:cNvPr id="157722" name="Rectangle 26"/>
          <p:cNvSpPr>
            <a:spLocks noChangeArrowheads="1"/>
          </p:cNvSpPr>
          <p:nvPr/>
        </p:nvSpPr>
        <p:spPr bwMode="auto">
          <a:xfrm>
            <a:off x="2843213" y="1052513"/>
            <a:ext cx="17287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3541713" y="692150"/>
            <a:ext cx="18859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i="1"/>
              <a:t>Orla en cepillo</a:t>
            </a:r>
          </a:p>
        </p:txBody>
      </p:sp>
      <p:sp>
        <p:nvSpPr>
          <p:cNvPr id="157724" name="Text Box 28"/>
          <p:cNvSpPr txBox="1">
            <a:spLocks noChangeArrowheads="1"/>
          </p:cNvSpPr>
          <p:nvPr/>
        </p:nvSpPr>
        <p:spPr bwMode="auto">
          <a:xfrm>
            <a:off x="628650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811" name="Text Box 11"/>
          <p:cNvSpPr txBox="1">
            <a:spLocks noChangeArrowheads="1"/>
          </p:cNvSpPr>
          <p:nvPr/>
        </p:nvSpPr>
        <p:spPr bwMode="auto">
          <a:xfrm>
            <a:off x="847681" y="3522632"/>
            <a:ext cx="1941557" cy="400110"/>
          </a:xfrm>
          <a:prstGeom prst="rect">
            <a:avLst/>
          </a:prstGeom>
          <a:solidFill>
            <a:srgbClr val="D9EDE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ENTEROCITO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7115007" y="725778"/>
            <a:ext cx="16546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/>
              </a:rPr>
              <a:t>1. Vellosidad</a:t>
            </a:r>
            <a:endParaRPr lang="es-ES" sz="2000" dirty="0">
              <a:effectLst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7171112" y="332656"/>
            <a:ext cx="1598515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2390961" y="2060848"/>
            <a:ext cx="4429418" cy="3323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" dirty="0">
                <a:effectLst/>
              </a:rPr>
              <a:t> </a:t>
            </a:r>
          </a:p>
          <a:p>
            <a:pPr>
              <a:defRPr/>
            </a:pPr>
            <a:r>
              <a:rPr lang="es-ES" sz="2000" dirty="0">
                <a:effectLst/>
              </a:rPr>
              <a:t>Órgano de:</a:t>
            </a:r>
          </a:p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 dirty="0">
                <a:effectLst/>
              </a:rPr>
              <a:t> Protección y defensa</a:t>
            </a:r>
          </a:p>
          <a:p>
            <a:pPr>
              <a:defRPr/>
            </a:pPr>
            <a:endParaRPr lang="es-ES" sz="1200" dirty="0">
              <a:effectLst/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 dirty="0">
                <a:effectLst/>
              </a:rPr>
              <a:t> Secreción interna y externa </a:t>
            </a:r>
          </a:p>
          <a:p>
            <a:pPr>
              <a:defRPr/>
            </a:pPr>
            <a:r>
              <a:rPr lang="es-ES" sz="2000" dirty="0">
                <a:effectLst/>
              </a:rPr>
              <a:t>    </a:t>
            </a:r>
            <a:r>
              <a:rPr lang="es-ES" dirty="0">
                <a:effectLst/>
              </a:rPr>
              <a:t>(S. endocrino </a:t>
            </a:r>
            <a:r>
              <a:rPr lang="es-ES" dirty="0" smtClean="0">
                <a:effectLst/>
              </a:rPr>
              <a:t>entérico, </a:t>
            </a:r>
            <a:r>
              <a:rPr lang="es-ES" dirty="0" err="1" smtClean="0">
                <a:effectLst/>
              </a:rPr>
              <a:t>gl</a:t>
            </a:r>
            <a:r>
              <a:rPr lang="es-ES" dirty="0" smtClean="0">
                <a:effectLst/>
              </a:rPr>
              <a:t>. exocrinas)</a:t>
            </a:r>
            <a:endParaRPr lang="es-ES" dirty="0">
              <a:effectLst/>
            </a:endParaRPr>
          </a:p>
          <a:p>
            <a:pPr>
              <a:defRPr/>
            </a:pPr>
            <a:endParaRPr lang="es-ES" sz="1200" dirty="0">
              <a:effectLst/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 dirty="0">
                <a:effectLst/>
              </a:rPr>
              <a:t> Inmunidad</a:t>
            </a:r>
          </a:p>
          <a:p>
            <a:pPr>
              <a:defRPr/>
            </a:pPr>
            <a:r>
              <a:rPr lang="es-ES" sz="2000" dirty="0">
                <a:effectLst/>
              </a:rPr>
              <a:t>    </a:t>
            </a:r>
            <a:r>
              <a:rPr lang="es-ES" dirty="0">
                <a:effectLst/>
              </a:rPr>
              <a:t>(S. inmune entérico)</a:t>
            </a:r>
          </a:p>
          <a:p>
            <a:pPr>
              <a:defRPr/>
            </a:pPr>
            <a:endParaRPr lang="es-ES" sz="1200" dirty="0">
              <a:effectLst/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 dirty="0">
                <a:effectLst/>
              </a:rPr>
              <a:t> Proliferación</a:t>
            </a: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2621795" y="1436688"/>
            <a:ext cx="3898823" cy="461665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1">
                <a:effectLst/>
              </a:rPr>
              <a:t>EPITELIO INTESTINAL</a:t>
            </a: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611188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ESTRCU MIC ELECT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5475"/>
            <a:ext cx="4286250" cy="3067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5" descr="ESTRUCTURA INTESTINO MIC EL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836613"/>
            <a:ext cx="3841750" cy="47894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940425" y="5084763"/>
            <a:ext cx="2016125" cy="630237"/>
          </a:xfrm>
          <a:prstGeom prst="rect">
            <a:avLst/>
          </a:prstGeom>
          <a:solidFill>
            <a:schemeClr val="accent1"/>
          </a:solidFill>
          <a:ln w="19050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 </a:t>
            </a:r>
          </a:p>
          <a:p>
            <a:pPr algn="ctr" eaLnBrk="1" hangingPunct="1"/>
            <a:r>
              <a:rPr lang="es-ES" sz="1600" i="1">
                <a:effectLst/>
              </a:rPr>
              <a:t>Orla en cepillo</a:t>
            </a: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1547813" y="404813"/>
            <a:ext cx="211147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Microvellosidades</a:t>
            </a:r>
          </a:p>
        </p:txBody>
      </p:sp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33413" y="5734050"/>
            <a:ext cx="3227387" cy="385763"/>
          </a:xfrm>
          <a:prstGeom prst="rect">
            <a:avLst/>
          </a:prstGeom>
          <a:solidFill>
            <a:schemeClr val="accent1"/>
          </a:solidFill>
          <a:ln w="19050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Enterocitos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2700338" y="765175"/>
            <a:ext cx="3095625" cy="143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 flipH="1">
            <a:off x="1709738" y="765175"/>
            <a:ext cx="1008062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1998663" y="4541837"/>
            <a:ext cx="7366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>
                <a:effectLst/>
                <a:latin typeface="Arial" charset="0"/>
              </a:rPr>
              <a:t>Núcleo</a:t>
            </a: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2501900" y="3216275"/>
            <a:ext cx="10699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Membrana</a:t>
            </a:r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 flipH="1">
            <a:off x="2501900" y="3500438"/>
            <a:ext cx="144463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852" name="Text Box 15"/>
          <p:cNvSpPr txBox="1">
            <a:spLocks noChangeArrowheads="1"/>
          </p:cNvSpPr>
          <p:nvPr/>
        </p:nvSpPr>
        <p:spPr bwMode="auto">
          <a:xfrm>
            <a:off x="6121400" y="3860800"/>
            <a:ext cx="1042988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Uniones</a:t>
            </a:r>
          </a:p>
          <a:p>
            <a:pPr eaLnBrk="1" hangingPunct="1"/>
            <a:r>
              <a:rPr lang="es-ES" sz="1400" b="1" dirty="0">
                <a:effectLst/>
              </a:rPr>
              <a:t>Estrechas</a:t>
            </a: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724525" y="3860800"/>
            <a:ext cx="144463" cy="717550"/>
          </a:xfrm>
          <a:prstGeom prst="line">
            <a:avLst/>
          </a:prstGeom>
          <a:noFill/>
          <a:ln w="57150">
            <a:solidFill>
              <a:srgbClr val="FF2D9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6804248" y="395843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3821213" y="272504"/>
            <a:ext cx="48282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27881" y="405095"/>
            <a:ext cx="7488237" cy="6047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 smtClean="0">
                <a:effectLst/>
                <a:cs typeface="Times New Roman" pitchFamily="18" charset="0"/>
              </a:rPr>
              <a:t>Ganong´s</a:t>
            </a:r>
            <a:r>
              <a:rPr lang="en-GB" sz="1200" b="0" dirty="0" smtClean="0">
                <a:effectLst/>
                <a:cs typeface="Times New Roman" pitchFamily="18" charset="0"/>
              </a:rPr>
              <a:t> </a:t>
            </a:r>
            <a:r>
              <a:rPr lang="en-GB" sz="12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dirty="0" smtClean="0">
                <a:effectLst/>
                <a:cs typeface="Times New Roman" pitchFamily="18" charset="0"/>
              </a:rPr>
              <a:t>24</a:t>
            </a:r>
            <a:r>
              <a:rPr lang="en-GB" sz="1200" b="0" baseline="30000" dirty="0" smtClean="0">
                <a:effectLst/>
                <a:cs typeface="Times New Roman" pitchFamily="18" charset="0"/>
              </a:rPr>
              <a:t>th</a:t>
            </a:r>
            <a:r>
              <a:rPr lang="en-GB" sz="1200" b="0" dirty="0" smtClean="0">
                <a:effectLst/>
                <a:cs typeface="Times New Roman" pitchFamily="18" charset="0"/>
              </a:rPr>
              <a:t>.  </a:t>
            </a:r>
            <a:r>
              <a:rPr lang="en-GB" sz="1200" b="0" dirty="0">
                <a:effectLst/>
                <a:cs typeface="Times New Roman" pitchFamily="18" charset="0"/>
              </a:rPr>
              <a:t>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200" b="0" dirty="0" err="1">
                <a:effectLst/>
                <a:cs typeface="Times New Roman" pitchFamily="18" charset="0"/>
              </a:rPr>
              <a:t>Boitano</a:t>
            </a:r>
            <a:r>
              <a:rPr lang="en-GB" sz="12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200" dirty="0" smtClean="0">
                <a:effectLst/>
                <a:cs typeface="Times New Roman" pitchFamily="18" charset="0"/>
              </a:rPr>
              <a:t>2012</a:t>
            </a:r>
            <a:r>
              <a:rPr lang="en-GB" sz="1200" b="0" dirty="0" smtClean="0">
                <a:effectLst/>
                <a:cs typeface="Times New Roman" pitchFamily="18" charset="0"/>
              </a:rPr>
              <a:t>.</a:t>
            </a:r>
            <a:endParaRPr lang="en-GB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200" b="0" i="1" dirty="0" smtClean="0">
                <a:effectLst/>
              </a:rPr>
              <a:t>Fisiología </a:t>
            </a:r>
            <a:r>
              <a:rPr lang="es-ES" sz="1200" b="0" i="1" dirty="0">
                <a:effectLst/>
              </a:rPr>
              <a:t>Médica</a:t>
            </a:r>
            <a:r>
              <a:rPr lang="es-ES" sz="1200" b="0" dirty="0">
                <a:effectLst/>
              </a:rPr>
              <a:t>. </a:t>
            </a:r>
            <a:r>
              <a:rPr lang="es-ES" sz="1200" b="0" dirty="0" err="1">
                <a:effectLst/>
              </a:rPr>
              <a:t>Fiorenzo</a:t>
            </a:r>
            <a:r>
              <a:rPr lang="es-ES" sz="1200" b="0" dirty="0">
                <a:effectLst/>
              </a:rPr>
              <a:t> </a:t>
            </a:r>
            <a:r>
              <a:rPr lang="es-ES" sz="1200" b="0" dirty="0" err="1">
                <a:effectLst/>
              </a:rPr>
              <a:t>Conti</a:t>
            </a:r>
            <a:r>
              <a:rPr lang="es-ES" sz="1200" b="0" dirty="0">
                <a:effectLst/>
              </a:rPr>
              <a:t> (ed.). </a:t>
            </a:r>
            <a:r>
              <a:rPr lang="en-GB" sz="1200" b="0" dirty="0" err="1">
                <a:effectLst/>
              </a:rPr>
              <a:t>Mc</a:t>
            </a:r>
            <a:r>
              <a:rPr lang="en-GB" sz="1200" b="0" dirty="0">
                <a:effectLst/>
              </a:rPr>
              <a:t> </a:t>
            </a:r>
            <a:r>
              <a:rPr lang="en-GB" sz="1200" b="0" dirty="0" err="1">
                <a:effectLst/>
              </a:rPr>
              <a:t>Graw</a:t>
            </a:r>
            <a:r>
              <a:rPr lang="en-GB" sz="1200" b="0" dirty="0">
                <a:effectLst/>
              </a:rPr>
              <a:t>-Hill, </a:t>
            </a:r>
            <a:r>
              <a:rPr lang="en-GB" sz="1200" dirty="0">
                <a:effectLst/>
              </a:rPr>
              <a:t>2010</a:t>
            </a:r>
            <a:r>
              <a:rPr lang="en-GB" sz="12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 smtClean="0">
                <a:effectLst/>
                <a:cs typeface="Times New Roman" pitchFamily="18" charset="0"/>
              </a:rPr>
              <a:t> </a:t>
            </a:r>
            <a:r>
              <a:rPr lang="en-GB" sz="1200" b="0" dirty="0" err="1" smtClean="0">
                <a:effectLst/>
                <a:cs typeface="Times New Roman" pitchFamily="18" charset="0"/>
              </a:rPr>
              <a:t>Silbernagl</a:t>
            </a:r>
            <a:r>
              <a:rPr lang="en-GB" sz="1200" b="0" dirty="0" smtClean="0">
                <a:effectLst/>
                <a:cs typeface="Times New Roman" pitchFamily="18" charset="0"/>
              </a:rPr>
              <a:t> </a:t>
            </a:r>
            <a:r>
              <a:rPr lang="en-GB" sz="1200" b="0" dirty="0">
                <a:effectLst/>
                <a:cs typeface="Times New Roman" pitchFamily="18" charset="0"/>
              </a:rPr>
              <a:t>S. </a:t>
            </a:r>
            <a:r>
              <a:rPr lang="en-GB" sz="1200" b="0" dirty="0" err="1">
                <a:effectLst/>
                <a:cs typeface="Times New Roman" pitchFamily="18" charset="0"/>
              </a:rPr>
              <a:t>Despopoulos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dirty="0" err="1">
                <a:effectLst/>
                <a:cs typeface="Times New Roman" pitchFamily="18" charset="0"/>
              </a:rPr>
              <a:t>Fisiología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dirty="0" err="1">
                <a:effectLst/>
                <a:cs typeface="Times New Roman" pitchFamily="18" charset="0"/>
              </a:rPr>
              <a:t>Texto</a:t>
            </a:r>
            <a:r>
              <a:rPr lang="en-GB" sz="1200" b="0" dirty="0">
                <a:effectLst/>
                <a:cs typeface="Times New Roman" pitchFamily="18" charset="0"/>
              </a:rPr>
              <a:t> y Atlas 7</a:t>
            </a:r>
            <a:r>
              <a:rPr lang="en-GB" sz="1200" b="0" baseline="30000" dirty="0">
                <a:effectLst/>
                <a:cs typeface="Times New Roman" pitchFamily="18" charset="0"/>
              </a:rPr>
              <a:t>tima</a:t>
            </a:r>
            <a:r>
              <a:rPr lang="en-GB" sz="1200" b="0" dirty="0">
                <a:effectLst/>
                <a:cs typeface="Times New Roman" pitchFamily="18" charset="0"/>
              </a:rPr>
              <a:t> Ed. Editorial </a:t>
            </a:r>
            <a:r>
              <a:rPr lang="en-GB" sz="1200" b="0" dirty="0" err="1">
                <a:effectLst/>
                <a:cs typeface="Times New Roman" pitchFamily="18" charset="0"/>
              </a:rPr>
              <a:t>Médica</a:t>
            </a:r>
            <a:r>
              <a:rPr lang="en-GB" sz="12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200" b="0" dirty="0" err="1">
                <a:effectLst/>
                <a:cs typeface="Times New Roman" pitchFamily="18" charset="0"/>
              </a:rPr>
              <a:t>Panamericana</a:t>
            </a:r>
            <a:r>
              <a:rPr lang="en-GB" sz="1200" b="0" dirty="0">
                <a:effectLst/>
                <a:cs typeface="Times New Roman" pitchFamily="18" charset="0"/>
              </a:rPr>
              <a:t>, </a:t>
            </a:r>
            <a:r>
              <a:rPr lang="en-GB" sz="1200" dirty="0">
                <a:effectLst/>
                <a:cs typeface="Times New Roman" pitchFamily="18" charset="0"/>
              </a:rPr>
              <a:t>2009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 smtClean="0">
                <a:effectLst/>
                <a:cs typeface="Times New Roman" pitchFamily="18" charset="0"/>
              </a:rPr>
              <a:t> Fox </a:t>
            </a:r>
            <a:r>
              <a:rPr lang="en-GB" sz="1200" b="0" dirty="0">
                <a:effectLst/>
                <a:cs typeface="Times New Roman" pitchFamily="18" charset="0"/>
              </a:rPr>
              <a:t>S.I. </a:t>
            </a:r>
            <a:r>
              <a:rPr lang="en-GB" sz="1200" b="0" i="1" dirty="0">
                <a:effectLst/>
                <a:cs typeface="Times New Roman" pitchFamily="18" charset="0"/>
              </a:rPr>
              <a:t>Human Physiology</a:t>
            </a:r>
            <a:r>
              <a:rPr lang="en-GB" sz="1200" b="0" dirty="0">
                <a:effectLst/>
                <a:cs typeface="Times New Roman" pitchFamily="18" charset="0"/>
              </a:rPr>
              <a:t>. 10</a:t>
            </a:r>
            <a:r>
              <a:rPr lang="en-GB" sz="1200" b="0" baseline="30000" dirty="0">
                <a:effectLst/>
                <a:cs typeface="Times New Roman" pitchFamily="18" charset="0"/>
              </a:rPr>
              <a:t>th</a:t>
            </a:r>
            <a:r>
              <a:rPr lang="en-GB" sz="12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200" dirty="0">
                <a:effectLst/>
                <a:cs typeface="Times New Roman" pitchFamily="18" charset="0"/>
              </a:rPr>
              <a:t>2008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Costanzo L.S. </a:t>
            </a:r>
            <a:r>
              <a:rPr lang="en-GB" sz="1200" b="0" i="1" dirty="0">
                <a:effectLst/>
                <a:cs typeface="Times New Roman" pitchFamily="18" charset="0"/>
              </a:rPr>
              <a:t>Physiology</a:t>
            </a:r>
            <a:r>
              <a:rPr lang="en-GB" sz="1200" b="0" dirty="0">
                <a:effectLst/>
                <a:cs typeface="Times New Roman" pitchFamily="18" charset="0"/>
              </a:rPr>
              <a:t>. 3</a:t>
            </a:r>
            <a:r>
              <a:rPr lang="en-GB" sz="1200" b="0" baseline="30000" dirty="0">
                <a:effectLst/>
                <a:cs typeface="Times New Roman" pitchFamily="18" charset="0"/>
              </a:rPr>
              <a:t>er</a:t>
            </a:r>
            <a:r>
              <a:rPr lang="en-GB" sz="12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200" dirty="0">
                <a:effectLst/>
                <a:cs typeface="Times New Roman" pitchFamily="18" charset="0"/>
              </a:rPr>
              <a:t>2006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</a:t>
            </a:r>
            <a:r>
              <a:rPr lang="en-US" sz="1200" b="0" dirty="0" smtClean="0">
                <a:effectLst/>
                <a:cs typeface="Times New Roman" pitchFamily="18" charset="0"/>
              </a:rPr>
              <a:t>2</a:t>
            </a:r>
            <a:r>
              <a:rPr lang="en-US" sz="1200" b="0" baseline="30000" dirty="0" smtClean="0">
                <a:effectLst/>
                <a:cs typeface="Times New Roman" pitchFamily="18" charset="0"/>
              </a:rPr>
              <a:t>nd</a:t>
            </a:r>
            <a:r>
              <a:rPr lang="en-US" sz="1200" b="0" dirty="0" smtClean="0">
                <a:effectLst/>
                <a:cs typeface="Times New Roman" pitchFamily="18" charset="0"/>
              </a:rPr>
              <a:t> </a:t>
            </a:r>
            <a:r>
              <a:rPr lang="en-US" sz="1200" b="0" dirty="0" err="1" smtClean="0">
                <a:effectLst/>
                <a:cs typeface="Times New Roman" pitchFamily="18" charset="0"/>
              </a:rPr>
              <a:t>ed.Lange</a:t>
            </a:r>
            <a:r>
              <a:rPr lang="en-US" sz="1200" b="0" dirty="0" smtClean="0">
                <a:effectLst/>
                <a:cs typeface="Times New Roman" pitchFamily="18" charset="0"/>
              </a:rPr>
              <a:t> </a:t>
            </a:r>
            <a:r>
              <a:rPr lang="en-US" sz="1200" b="0" dirty="0">
                <a:effectLst/>
                <a:cs typeface="Times New Roman" pitchFamily="18" charset="0"/>
              </a:rPr>
              <a:t>Physiology Series. McGraw-Hill, </a:t>
            </a:r>
            <a:r>
              <a:rPr lang="en-US" sz="1200" dirty="0" smtClean="0">
                <a:effectLst/>
                <a:cs typeface="Times New Roman" pitchFamily="18" charset="0"/>
              </a:rPr>
              <a:t>2014</a:t>
            </a:r>
            <a:r>
              <a:rPr lang="en-US" sz="1200" b="0" dirty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 1997.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200" b="0" dirty="0" smtClean="0">
                <a:effectLst/>
              </a:rPr>
              <a:t> R.A</a:t>
            </a:r>
            <a:r>
              <a:rPr lang="es-ES_tradnl" sz="1200" b="0" dirty="0">
                <a:effectLst/>
              </a:rPr>
              <a:t>. </a:t>
            </a:r>
            <a:r>
              <a:rPr lang="es-ES_tradnl" sz="1200" b="0" dirty="0" err="1">
                <a:effectLst/>
              </a:rPr>
              <a:t>Bowen</a:t>
            </a:r>
            <a:r>
              <a:rPr lang="es-ES_tradnl" sz="1200" b="0" dirty="0">
                <a:effectLst/>
              </a:rPr>
              <a:t>.</a:t>
            </a:r>
            <a:r>
              <a:rPr lang="es-ES_tradnl" b="0" dirty="0">
                <a:effectLst/>
              </a:rPr>
              <a:t> </a:t>
            </a:r>
            <a:r>
              <a:rPr lang="es-ES_tradnl" sz="1200" b="0" dirty="0" err="1">
                <a:effectLst/>
              </a:rPr>
              <a:t>Biomedical</a:t>
            </a:r>
            <a:r>
              <a:rPr lang="es-ES_tradnl" sz="1200" b="0" dirty="0">
                <a:effectLst/>
              </a:rPr>
              <a:t> </a:t>
            </a:r>
            <a:r>
              <a:rPr lang="es-ES_tradnl" sz="1200" b="0" dirty="0" err="1">
                <a:effectLst/>
              </a:rPr>
              <a:t>Sciences</a:t>
            </a:r>
            <a:r>
              <a:rPr lang="es-ES_tradnl" sz="1200" b="0" dirty="0">
                <a:effectLst/>
              </a:rPr>
              <a:t>. </a:t>
            </a:r>
            <a:r>
              <a:rPr lang="es-ES_tradnl" sz="1200" b="0" i="1" dirty="0" err="1">
                <a:effectLst/>
              </a:rPr>
              <a:t>Digestive</a:t>
            </a:r>
            <a:r>
              <a:rPr lang="es-ES_tradnl" sz="1200" b="0" i="1" dirty="0">
                <a:effectLst/>
              </a:rPr>
              <a:t> </a:t>
            </a:r>
            <a:r>
              <a:rPr lang="es-ES_tradnl" sz="1200" b="0" i="1" dirty="0" err="1">
                <a:effectLst/>
              </a:rPr>
              <a:t>System</a:t>
            </a:r>
            <a:r>
              <a:rPr lang="es-ES_tradnl" sz="1200" b="0" dirty="0">
                <a:effectLst/>
              </a:rPr>
              <a:t>. Colorado </a:t>
            </a:r>
            <a:r>
              <a:rPr lang="es-ES_tradnl" sz="1200" b="0" dirty="0" err="1">
                <a:effectLst/>
              </a:rPr>
              <a:t>State</a:t>
            </a:r>
            <a:r>
              <a:rPr lang="es-ES_tradnl" sz="1200" b="0" dirty="0">
                <a:effectLst/>
              </a:rPr>
              <a:t> </a:t>
            </a:r>
            <a:r>
              <a:rPr lang="es-ES_tradnl" sz="1200" b="0" dirty="0" err="1">
                <a:effectLst/>
              </a:rPr>
              <a:t>University</a:t>
            </a:r>
            <a:r>
              <a:rPr lang="es-ES_tradnl" sz="1200" b="0" dirty="0">
                <a:effectLst/>
              </a:rPr>
              <a:t>, </a:t>
            </a:r>
            <a:r>
              <a:rPr lang="es-ES_tradnl" sz="1200" dirty="0">
                <a:effectLst/>
              </a:rPr>
              <a:t>2006.</a:t>
            </a:r>
            <a:r>
              <a:rPr lang="es-ES_tradnl" sz="12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200" b="0" i="1" dirty="0" err="1" smtClean="0">
                <a:effectLst/>
              </a:rPr>
              <a:t>The</a:t>
            </a:r>
            <a:r>
              <a:rPr lang="es-ES_tradnl" sz="1200" b="0" i="1" dirty="0" smtClean="0">
                <a:effectLst/>
              </a:rPr>
              <a:t> </a:t>
            </a:r>
            <a:r>
              <a:rPr lang="es-ES_tradnl" sz="1200" b="0" i="1" dirty="0" err="1">
                <a:effectLst/>
              </a:rPr>
              <a:t>Inner</a:t>
            </a:r>
            <a:r>
              <a:rPr lang="es-ES_tradnl" sz="1200" b="0" i="1" dirty="0">
                <a:effectLst/>
              </a:rPr>
              <a:t> </a:t>
            </a:r>
            <a:r>
              <a:rPr lang="es-ES_tradnl" sz="1200" b="0" i="1" dirty="0" err="1">
                <a:effectLst/>
              </a:rPr>
              <a:t>Tube</a:t>
            </a:r>
            <a:r>
              <a:rPr lang="es-ES_tradnl" sz="1200" b="0" i="1" dirty="0">
                <a:effectLst/>
              </a:rPr>
              <a:t> of </a:t>
            </a:r>
            <a:r>
              <a:rPr lang="es-ES_tradnl" sz="1200" b="0" i="1" dirty="0" err="1">
                <a:effectLst/>
              </a:rPr>
              <a:t>Life</a:t>
            </a:r>
            <a:r>
              <a:rPr lang="es-ES_tradnl" sz="1200" b="0" dirty="0">
                <a:effectLst/>
              </a:rPr>
              <a:t>. </a:t>
            </a:r>
            <a:r>
              <a:rPr lang="es-ES_tradnl" sz="1200" b="0" dirty="0" err="1">
                <a:effectLst/>
              </a:rPr>
              <a:t>Special</a:t>
            </a:r>
            <a:r>
              <a:rPr lang="es-ES_tradnl" sz="1200" b="0" dirty="0">
                <a:effectLst/>
              </a:rPr>
              <a:t> </a:t>
            </a:r>
            <a:r>
              <a:rPr lang="es-ES_tradnl" sz="1200" b="0" dirty="0" err="1">
                <a:effectLst/>
              </a:rPr>
              <a:t>Collection</a:t>
            </a:r>
            <a:r>
              <a:rPr lang="es-ES_tradnl" sz="1200" b="0" dirty="0">
                <a:effectLst/>
              </a:rPr>
              <a:t>  </a:t>
            </a:r>
            <a:r>
              <a:rPr lang="es-ES_tradnl" sz="1200" b="0" dirty="0" err="1">
                <a:effectLst/>
              </a:rPr>
              <a:t>Science</a:t>
            </a:r>
            <a:r>
              <a:rPr lang="es-ES_tradnl" sz="1200" b="0" dirty="0">
                <a:effectLst/>
              </a:rPr>
              <a:t> 307: 1914 </a:t>
            </a:r>
            <a:r>
              <a:rPr lang="es-ES_tradnl" sz="1200" dirty="0">
                <a:effectLst/>
              </a:rPr>
              <a:t>2005</a:t>
            </a:r>
            <a:r>
              <a:rPr lang="es-ES_tradnl" sz="12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http://www.sciencemag.org/cgi/content/summary/sci;307/5717/1895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>
              <a:effectLst/>
            </a:endParaRPr>
          </a:p>
          <a:p>
            <a:pPr marL="171450" indent="-171450" algn="l" eaLnBrk="0" hangingPunct="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sz="1200" b="0" dirty="0" smtClean="0">
                <a:effectLst/>
              </a:rPr>
              <a:t>Artículos revistas científicas </a:t>
            </a:r>
            <a:r>
              <a:rPr lang="es-ES_tradnl" sz="1200" b="0" dirty="0" err="1" smtClean="0">
                <a:effectLst/>
              </a:rPr>
              <a:t>Science</a:t>
            </a:r>
            <a:r>
              <a:rPr lang="es-ES_tradnl" sz="1200" b="0" dirty="0" smtClean="0">
                <a:effectLst/>
              </a:rPr>
              <a:t>, </a:t>
            </a:r>
            <a:r>
              <a:rPr lang="es-ES_tradnl" sz="1200" b="0" dirty="0" err="1" smtClean="0">
                <a:effectLst/>
              </a:rPr>
              <a:t>Nature</a:t>
            </a:r>
            <a:r>
              <a:rPr lang="es-ES_tradnl" sz="1200" b="0" dirty="0" smtClean="0">
                <a:effectLst/>
              </a:rPr>
              <a:t>, N </a:t>
            </a:r>
            <a:r>
              <a:rPr lang="es-ES_tradnl" sz="1200" b="0" dirty="0" err="1" smtClean="0">
                <a:effectLst/>
              </a:rPr>
              <a:t>Engl</a:t>
            </a:r>
            <a:r>
              <a:rPr lang="es-ES_tradnl" sz="1200" b="0" dirty="0" smtClean="0">
                <a:effectLst/>
              </a:rPr>
              <a:t> J </a:t>
            </a:r>
            <a:r>
              <a:rPr lang="es-ES_tradnl" sz="1200" b="0" dirty="0" err="1" smtClean="0">
                <a:effectLst/>
              </a:rPr>
              <a:t>Med</a:t>
            </a:r>
            <a:r>
              <a:rPr lang="es-ES_tradnl" sz="1200" b="0" dirty="0" smtClean="0">
                <a:effectLst/>
              </a:rPr>
              <a:t>, BMJ recientes </a:t>
            </a:r>
            <a:r>
              <a:rPr lang="es-ES_tradnl" sz="1200" dirty="0" smtClean="0">
                <a:effectLst/>
              </a:rPr>
              <a:t>2010-2015.</a:t>
            </a:r>
          </a:p>
          <a:p>
            <a:pPr algn="l" eaLnBrk="0" hangingPunct="0">
              <a:buClr>
                <a:schemeClr val="tx1"/>
              </a:buClr>
            </a:pPr>
            <a:endParaRPr lang="es-ES_tradnl" sz="8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94638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5940425" y="5084763"/>
            <a:ext cx="2016125" cy="620712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Ultraestructura  </a:t>
            </a:r>
          </a:p>
          <a:p>
            <a:pPr algn="ctr" eaLnBrk="1" hangingPunct="1"/>
            <a:r>
              <a:rPr lang="es-ES" sz="1600" b="1" i="1">
                <a:effectLst/>
              </a:rPr>
              <a:t>Orla en cepillo</a:t>
            </a:r>
          </a:p>
        </p:txBody>
      </p:sp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2952750" y="5805488"/>
            <a:ext cx="32369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Enterocitos</a:t>
            </a:r>
          </a:p>
        </p:txBody>
      </p:sp>
      <p:sp>
        <p:nvSpPr>
          <p:cNvPr id="221198" name="Line 14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36869" name="Picture 17" descr="glicocaliz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143000"/>
            <a:ext cx="7129463" cy="457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 Box 13"/>
          <p:cNvSpPr txBox="1">
            <a:spLocks noChangeArrowheads="1"/>
          </p:cNvSpPr>
          <p:nvPr/>
        </p:nvSpPr>
        <p:spPr bwMode="auto">
          <a:xfrm>
            <a:off x="4491789" y="4459875"/>
            <a:ext cx="115093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Uniones</a:t>
            </a:r>
          </a:p>
          <a:p>
            <a:pPr eaLnBrk="1" hangingPunct="1"/>
            <a:r>
              <a:rPr lang="es-ES" sz="1600" b="1" dirty="0">
                <a:effectLst/>
              </a:rPr>
              <a:t>Estrechas</a:t>
            </a:r>
          </a:p>
        </p:txBody>
      </p:sp>
      <p:sp>
        <p:nvSpPr>
          <p:cNvPr id="221203" name="Line 19"/>
          <p:cNvSpPr>
            <a:spLocks noChangeShapeType="1"/>
          </p:cNvSpPr>
          <p:nvPr/>
        </p:nvSpPr>
        <p:spPr bwMode="auto">
          <a:xfrm>
            <a:off x="827088" y="1628775"/>
            <a:ext cx="0" cy="576263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1205" name="Text Box 21"/>
          <p:cNvSpPr txBox="1">
            <a:spLocks noChangeArrowheads="1"/>
          </p:cNvSpPr>
          <p:nvPr/>
        </p:nvSpPr>
        <p:spPr bwMode="auto">
          <a:xfrm>
            <a:off x="6897908" y="273224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II. EPITELIO</a:t>
            </a:r>
          </a:p>
        </p:txBody>
      </p:sp>
      <p:sp>
        <p:nvSpPr>
          <p:cNvPr id="221206" name="Text Box 22"/>
          <p:cNvSpPr txBox="1">
            <a:spLocks noChangeArrowheads="1"/>
          </p:cNvSpPr>
          <p:nvPr/>
        </p:nvSpPr>
        <p:spPr bwMode="auto">
          <a:xfrm>
            <a:off x="6814552" y="708112"/>
            <a:ext cx="185659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err="1"/>
              <a:t>Microvellosidad</a:t>
            </a:r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1621936" y="4977316"/>
            <a:ext cx="1330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Enterocito</a:t>
            </a:r>
            <a:endParaRPr lang="es-V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635929" y="5084763"/>
            <a:ext cx="1330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Enterocito</a:t>
            </a:r>
            <a:endParaRPr lang="es-VE" dirty="0"/>
          </a:p>
        </p:txBody>
      </p:sp>
      <p:cxnSp>
        <p:nvCxnSpPr>
          <p:cNvPr id="4" name="Conector recto 3"/>
          <p:cNvCxnSpPr/>
          <p:nvPr/>
        </p:nvCxnSpPr>
        <p:spPr bwMode="auto">
          <a:xfrm>
            <a:off x="3635896" y="4411663"/>
            <a:ext cx="360040" cy="88954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4" name="Text Box 28"/>
          <p:cNvSpPr txBox="1">
            <a:spLocks noChangeArrowheads="1"/>
          </p:cNvSpPr>
          <p:nvPr/>
        </p:nvSpPr>
        <p:spPr bwMode="auto">
          <a:xfrm>
            <a:off x="5910844" y="58366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6443663" y="4652963"/>
            <a:ext cx="2016125" cy="620712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Ultraestructura  </a:t>
            </a:r>
          </a:p>
          <a:p>
            <a:pPr algn="ctr" eaLnBrk="1" hangingPunct="1"/>
            <a:r>
              <a:rPr lang="es-ES" sz="1600" b="1" i="1">
                <a:effectLst/>
              </a:rPr>
              <a:t>Orla en cepillo</a:t>
            </a:r>
          </a:p>
        </p:txBody>
      </p:sp>
      <p:sp>
        <p:nvSpPr>
          <p:cNvPr id="222213" name="Line 5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222216" name="Picture 8" descr="glicocaliz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66"/>
          <a:stretch>
            <a:fillRect/>
          </a:stretch>
        </p:blipFill>
        <p:spPr bwMode="auto">
          <a:xfrm>
            <a:off x="6372225" y="1844675"/>
            <a:ext cx="1973263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218" name="Picture 10" descr="glicocaliz 2"/>
          <p:cNvPicPr>
            <a:picLocks noChangeAspect="1" noChangeArrowheads="1"/>
          </p:cNvPicPr>
          <p:nvPr/>
        </p:nvPicPr>
        <p:blipFill>
          <a:blip r:embed="rId3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7025"/>
            <a:ext cx="57150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9" name="Text Box 11"/>
          <p:cNvSpPr txBox="1">
            <a:spLocks noChangeArrowheads="1"/>
          </p:cNvSpPr>
          <p:nvPr/>
        </p:nvSpPr>
        <p:spPr bwMode="auto">
          <a:xfrm>
            <a:off x="2954598" y="982639"/>
            <a:ext cx="153920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effectLst/>
              </a:rPr>
              <a:t>Glicocáliz</a:t>
            </a:r>
          </a:p>
        </p:txBody>
      </p:sp>
      <p:sp>
        <p:nvSpPr>
          <p:cNvPr id="222220" name="Line 12"/>
          <p:cNvSpPr>
            <a:spLocks noChangeShapeType="1"/>
          </p:cNvSpPr>
          <p:nvPr/>
        </p:nvSpPr>
        <p:spPr bwMode="auto">
          <a:xfrm flipH="1" flipV="1">
            <a:off x="4859338" y="1628775"/>
            <a:ext cx="1368425" cy="576263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1" name="Line 13"/>
          <p:cNvSpPr>
            <a:spLocks noChangeShapeType="1"/>
          </p:cNvSpPr>
          <p:nvPr/>
        </p:nvSpPr>
        <p:spPr bwMode="auto">
          <a:xfrm flipH="1">
            <a:off x="5714999" y="2637408"/>
            <a:ext cx="585788" cy="1871712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2" name="Line 14"/>
          <p:cNvSpPr>
            <a:spLocks noChangeShapeType="1"/>
          </p:cNvSpPr>
          <p:nvPr/>
        </p:nvSpPr>
        <p:spPr bwMode="auto">
          <a:xfrm flipH="1">
            <a:off x="6299201" y="2205038"/>
            <a:ext cx="1587" cy="3603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6897908" y="273224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6814552" y="708112"/>
            <a:ext cx="185659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err="1">
                <a:effectLst/>
              </a:rPr>
              <a:t>Microvellosidad</a:t>
            </a:r>
            <a:endParaRPr lang="es-ES" b="1" dirty="0">
              <a:effectLst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633848" y="674863"/>
            <a:ext cx="45374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2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22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 animBg="1"/>
      <p:bldP spid="22221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</p:txBody>
      </p:sp>
      <p:pic>
        <p:nvPicPr>
          <p:cNvPr id="38915" name="Picture 4" descr="polarida apical red basolat gre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3474" y="1119187"/>
            <a:ext cx="6877050" cy="4619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133474" y="1119187"/>
            <a:ext cx="23256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MEMBRANA APICAL </a:t>
            </a:r>
          </a:p>
          <a:p>
            <a:pPr eaLnBrk="1" hangingPunct="1"/>
            <a:r>
              <a:rPr lang="es-ES" sz="1600" b="1" dirty="0">
                <a:effectLst/>
              </a:rPr>
              <a:t>GLICOCÁLIZ  (rojo)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1534950" y="5829528"/>
            <a:ext cx="6074099" cy="400110"/>
          </a:xfrm>
          <a:prstGeom prst="rect">
            <a:avLst/>
          </a:prstGeom>
          <a:solidFill>
            <a:srgbClr val="BAE4B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/>
              </a:rPr>
              <a:t>Enzimas hidrolasas: peptidasas y oligosacaridasas</a:t>
            </a: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6897908" y="273224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6814552" y="708112"/>
            <a:ext cx="185659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err="1">
                <a:effectLst/>
              </a:rPr>
              <a:t>Microvellosidad</a:t>
            </a:r>
            <a:endParaRPr lang="es-ES" b="1" dirty="0">
              <a:effectLst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/>
          <a:stretch>
            <a:fillRect/>
          </a:stretch>
        </p:blipFill>
        <p:spPr>
          <a:xfrm>
            <a:off x="1739900" y="1773238"/>
            <a:ext cx="5810250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681413" y="4341813"/>
            <a:ext cx="881062" cy="517525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Transp.</a:t>
            </a:r>
          </a:p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Paracel.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022725" y="1557338"/>
            <a:ext cx="0" cy="2736850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692275" y="2997200"/>
            <a:ext cx="576263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11188" y="3668713"/>
            <a:ext cx="1463675" cy="336550"/>
          </a:xfrm>
          <a:prstGeom prst="rect">
            <a:avLst/>
          </a:prstGeom>
          <a:solidFill>
            <a:srgbClr val="7DFF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M. LATERAL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165600" y="1773238"/>
            <a:ext cx="28082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705100" y="3165475"/>
            <a:ext cx="992188" cy="517525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Transp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Transcel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341563" y="1484313"/>
            <a:ext cx="12239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4860925" y="5300663"/>
            <a:ext cx="1008063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5583238" y="5445125"/>
            <a:ext cx="1222375" cy="336550"/>
          </a:xfrm>
          <a:prstGeom prst="rect">
            <a:avLst/>
          </a:prstGeom>
          <a:solidFill>
            <a:srgbClr val="7DFF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M. BASAL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797550" y="1916113"/>
            <a:ext cx="17272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5964280" y="2116640"/>
            <a:ext cx="187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 err="1">
                <a:effectLst/>
              </a:rPr>
              <a:t>Microvellosidades</a:t>
            </a:r>
            <a:endParaRPr lang="es-ES" sz="1600" b="1" dirty="0">
              <a:effectLst/>
            </a:endParaRP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5797550" y="1989138"/>
            <a:ext cx="0" cy="5762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9955" name="Text Box 30"/>
          <p:cNvSpPr txBox="1">
            <a:spLocks noChangeArrowheads="1"/>
          </p:cNvSpPr>
          <p:nvPr/>
        </p:nvSpPr>
        <p:spPr bwMode="auto">
          <a:xfrm>
            <a:off x="456532" y="490364"/>
            <a:ext cx="1533525" cy="730250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Protección </a:t>
            </a:r>
          </a:p>
          <a:p>
            <a:pPr algn="ctr" eaLnBrk="1" hangingPunct="1"/>
            <a:r>
              <a:rPr lang="es-ES" sz="2000">
                <a:effectLst/>
              </a:rPr>
              <a:t>y defensa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201194" y="914698"/>
            <a:ext cx="2013693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 smtClean="0">
                <a:effectLst/>
              </a:rPr>
              <a:t>“Empalizada</a:t>
            </a:r>
            <a:r>
              <a:rPr lang="es-ES" sz="2400" dirty="0">
                <a:effectLst/>
              </a:rPr>
              <a:t>”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6253957" y="3493838"/>
            <a:ext cx="1439862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>
                <a:effectLst/>
              </a:rPr>
              <a:t>Enterocitos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1991710" y="52997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581275" y="5876925"/>
            <a:ext cx="1081088" cy="361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3662363" y="5949950"/>
            <a:ext cx="12954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3981596" y="5949280"/>
            <a:ext cx="15985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 o linfa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7077941" y="326317"/>
            <a:ext cx="1598515" cy="338554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</a:t>
            </a:r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7060307" y="749300"/>
            <a:ext cx="163378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1. Vellosidad</a:t>
            </a:r>
            <a:endParaRPr lang="es-ES" b="1" dirty="0">
              <a:effectLst/>
            </a:endParaRP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6659563" y="3141663"/>
            <a:ext cx="36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121819" y="5300663"/>
            <a:ext cx="1188244" cy="4333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3174369" y="5363467"/>
            <a:ext cx="1109599" cy="307777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4310063" y="5734050"/>
            <a:ext cx="219631" cy="2971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33 Conector recto de flecha"/>
          <p:cNvCxnSpPr/>
          <p:nvPr/>
        </p:nvCxnSpPr>
        <p:spPr bwMode="auto">
          <a:xfrm>
            <a:off x="3275856" y="5661248"/>
            <a:ext cx="288032" cy="2955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 de flecha"/>
          <p:cNvCxnSpPr/>
          <p:nvPr/>
        </p:nvCxnSpPr>
        <p:spPr bwMode="auto">
          <a:xfrm>
            <a:off x="3995936" y="5157192"/>
            <a:ext cx="0" cy="2062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ángulo 2"/>
          <p:cNvSpPr/>
          <p:nvPr/>
        </p:nvSpPr>
        <p:spPr bwMode="auto">
          <a:xfrm>
            <a:off x="5868988" y="2613199"/>
            <a:ext cx="169862" cy="528464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errar corchete 4"/>
          <p:cNvSpPr/>
          <p:nvPr/>
        </p:nvSpPr>
        <p:spPr bwMode="auto">
          <a:xfrm>
            <a:off x="5868144" y="2636838"/>
            <a:ext cx="122195" cy="528637"/>
          </a:xfrm>
          <a:prstGeom prst="rightBracke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6084168" y="2744663"/>
            <a:ext cx="949325" cy="5655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066879" y="2604127"/>
            <a:ext cx="12414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/>
              </a:rPr>
              <a:t>Uniones </a:t>
            </a:r>
          </a:p>
          <a:p>
            <a:pPr>
              <a:defRPr/>
            </a:pPr>
            <a:r>
              <a:rPr lang="es-ES" dirty="0">
                <a:effectLst/>
              </a:rPr>
              <a:t>estrechas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301206" y="1471613"/>
            <a:ext cx="1728788" cy="366712"/>
          </a:xfrm>
          <a:prstGeom prst="rect">
            <a:avLst/>
          </a:prstGeom>
          <a:solidFill>
            <a:srgbClr val="C4FF1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M. APICAL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82" grpId="0" animBg="1"/>
      <p:bldP spid="7176" grpId="0" animBg="1"/>
      <p:bldP spid="7190" grpId="0" animBg="1"/>
      <p:bldP spid="7196" grpId="0"/>
      <p:bldP spid="7204" grpId="0"/>
      <p:bldP spid="31" grpId="0" animBg="1"/>
      <p:bldP spid="718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barr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0" r="8131" b="10439"/>
          <a:stretch>
            <a:fillRect/>
          </a:stretch>
        </p:blipFill>
        <p:spPr bwMode="auto">
          <a:xfrm>
            <a:off x="1258888" y="928688"/>
            <a:ext cx="4681537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7018338" y="406509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3708400" y="3644900"/>
            <a:ext cx="1079500" cy="287338"/>
          </a:xfrm>
          <a:prstGeom prst="rect">
            <a:avLst/>
          </a:prstGeom>
          <a:solidFill>
            <a:srgbClr val="FFDE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7331873" y="1215979"/>
            <a:ext cx="1354858" cy="646331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>
                <a:effectLst/>
              </a:rPr>
              <a:t>Barrera </a:t>
            </a:r>
            <a:endParaRPr lang="es-ES" dirty="0" smtClean="0">
              <a:effectLst/>
            </a:endParaRPr>
          </a:p>
          <a:p>
            <a:pPr algn="ctr">
              <a:defRPr/>
            </a:pPr>
            <a:r>
              <a:rPr lang="es-ES" dirty="0" smtClean="0">
                <a:effectLst/>
              </a:rPr>
              <a:t>protectora</a:t>
            </a:r>
            <a:endParaRPr lang="es-ES" dirty="0">
              <a:effectLst/>
            </a:endParaRPr>
          </a:p>
        </p:txBody>
      </p:sp>
      <p:sp>
        <p:nvSpPr>
          <p:cNvPr id="40966" name="Text Box 9"/>
          <p:cNvSpPr txBox="1">
            <a:spLocks noChangeArrowheads="1"/>
          </p:cNvSpPr>
          <p:nvPr/>
        </p:nvSpPr>
        <p:spPr bwMode="auto">
          <a:xfrm>
            <a:off x="3111500" y="3668713"/>
            <a:ext cx="175101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ENTEROCITO</a:t>
            </a:r>
          </a:p>
        </p:txBody>
      </p:sp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3203575" y="2276475"/>
            <a:ext cx="19446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68" name="Text Box 11"/>
          <p:cNvSpPr txBox="1">
            <a:spLocks noChangeArrowheads="1"/>
          </p:cNvSpPr>
          <p:nvPr/>
        </p:nvSpPr>
        <p:spPr bwMode="auto">
          <a:xfrm>
            <a:off x="3132138" y="2208213"/>
            <a:ext cx="2112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VÍA PARACELULAR</a:t>
            </a:r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2843213" y="5732463"/>
            <a:ext cx="865187" cy="431800"/>
          </a:xfrm>
          <a:prstGeom prst="rect">
            <a:avLst/>
          </a:prstGeom>
          <a:solidFill>
            <a:srgbClr val="FFDE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5148263" y="5011738"/>
            <a:ext cx="10080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36" name="Rectangle 16"/>
          <p:cNvSpPr>
            <a:spLocks noChangeArrowheads="1"/>
          </p:cNvSpPr>
          <p:nvPr/>
        </p:nvSpPr>
        <p:spPr bwMode="auto">
          <a:xfrm>
            <a:off x="5651500" y="51562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72" name="Text Box 17"/>
          <p:cNvSpPr txBox="1">
            <a:spLocks noChangeArrowheads="1"/>
          </p:cNvSpPr>
          <p:nvPr/>
        </p:nvSpPr>
        <p:spPr bwMode="auto">
          <a:xfrm>
            <a:off x="5724525" y="2205038"/>
            <a:ext cx="1293813" cy="366712"/>
          </a:xfrm>
          <a:prstGeom prst="rect">
            <a:avLst/>
          </a:prstGeom>
          <a:solidFill>
            <a:srgbClr val="F2EB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intersticio</a:t>
            </a:r>
          </a:p>
        </p:txBody>
      </p:sp>
      <p:sp>
        <p:nvSpPr>
          <p:cNvPr id="107538" name="Rectangle 18"/>
          <p:cNvSpPr>
            <a:spLocks noChangeArrowheads="1"/>
          </p:cNvSpPr>
          <p:nvPr/>
        </p:nvSpPr>
        <p:spPr bwMode="auto">
          <a:xfrm>
            <a:off x="1331913" y="1123950"/>
            <a:ext cx="647700" cy="287338"/>
          </a:xfrm>
          <a:prstGeom prst="rect">
            <a:avLst/>
          </a:prstGeom>
          <a:solidFill>
            <a:srgbClr val="B1DF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74" name="Text Box 19"/>
          <p:cNvSpPr txBox="1">
            <a:spLocks noChangeArrowheads="1"/>
          </p:cNvSpPr>
          <p:nvPr/>
        </p:nvSpPr>
        <p:spPr bwMode="auto">
          <a:xfrm>
            <a:off x="1331913" y="97948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  <a:latin typeface="Arial" charset="0"/>
              </a:rPr>
              <a:t>LUZ</a:t>
            </a:r>
          </a:p>
        </p:txBody>
      </p:sp>
      <p:sp>
        <p:nvSpPr>
          <p:cNvPr id="40975" name="Text Box 20"/>
          <p:cNvSpPr txBox="1">
            <a:spLocks noChangeArrowheads="1"/>
          </p:cNvSpPr>
          <p:nvPr/>
        </p:nvSpPr>
        <p:spPr bwMode="auto">
          <a:xfrm>
            <a:off x="5940425" y="3785386"/>
            <a:ext cx="3036409" cy="646331"/>
          </a:xfrm>
          <a:prstGeom prst="rect">
            <a:avLst/>
          </a:prstGeom>
          <a:solidFill>
            <a:srgbClr val="FFD9B3"/>
          </a:solidFill>
          <a:ln w="9525">
            <a:solidFill>
              <a:srgbClr val="FF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/>
              <a:t>Uniones estrechas =</a:t>
            </a:r>
          </a:p>
          <a:p>
            <a:pPr algn="ctr" eaLnBrk="1" hangingPunct="1"/>
            <a:r>
              <a:rPr lang="es-ES"/>
              <a:t>Membrana semipermeable</a:t>
            </a:r>
          </a:p>
        </p:txBody>
      </p:sp>
      <p:pic>
        <p:nvPicPr>
          <p:cNvPr id="40976" name="Picture 22" descr="001%20-%20zonula%20adherens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2" y="4508500"/>
            <a:ext cx="3146128" cy="16557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44" name="Oval 24"/>
          <p:cNvSpPr>
            <a:spLocks noChangeArrowheads="1"/>
          </p:cNvSpPr>
          <p:nvPr/>
        </p:nvSpPr>
        <p:spPr bwMode="auto">
          <a:xfrm>
            <a:off x="1331913" y="2708275"/>
            <a:ext cx="719137" cy="936625"/>
          </a:xfrm>
          <a:prstGeom prst="ellipse">
            <a:avLst/>
          </a:prstGeom>
          <a:solidFill>
            <a:srgbClr val="B1F0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179388" y="4292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46" name="Text Box 26"/>
          <p:cNvSpPr txBox="1">
            <a:spLocks noChangeArrowheads="1"/>
          </p:cNvSpPr>
          <p:nvPr/>
        </p:nvSpPr>
        <p:spPr bwMode="auto">
          <a:xfrm>
            <a:off x="1258888" y="2781300"/>
            <a:ext cx="798617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/>
              <a:t>Moco</a:t>
            </a:r>
          </a:p>
          <a:p>
            <a:pPr>
              <a:defRPr/>
            </a:pPr>
            <a:r>
              <a:rPr lang="es-ES" sz="1600" b="1" dirty="0"/>
              <a:t>IgA</a:t>
            </a:r>
          </a:p>
          <a:p>
            <a:pPr>
              <a:defRPr/>
            </a:pPr>
            <a:r>
              <a:rPr lang="es-ES" sz="1600" b="1" dirty="0"/>
              <a:t>HCO</a:t>
            </a:r>
            <a:r>
              <a:rPr lang="es-ES" sz="1600" b="1" baseline="-25000" dirty="0"/>
              <a:t>3</a:t>
            </a:r>
            <a:r>
              <a:rPr lang="es-ES" sz="1600" b="1" baseline="30000" dirty="0"/>
              <a:t>-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2095500" y="4869160"/>
            <a:ext cx="1108075" cy="575965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7060307" y="749300"/>
            <a:ext cx="163378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1. Vellosidad</a:t>
            </a:r>
            <a:endParaRPr lang="es-ES" b="1" dirty="0">
              <a:effectLst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001%20-%20zonula%20adheren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93725"/>
            <a:ext cx="30099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5" descr="act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4572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2728913" y="5157788"/>
            <a:ext cx="2427287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/>
              </a:rPr>
              <a:t>Complejos de unión</a:t>
            </a:r>
          </a:p>
        </p:txBody>
      </p:sp>
      <p:sp>
        <p:nvSpPr>
          <p:cNvPr id="208904" name="Line 8"/>
          <p:cNvSpPr>
            <a:spLocks noChangeShapeType="1"/>
          </p:cNvSpPr>
          <p:nvPr/>
        </p:nvSpPr>
        <p:spPr bwMode="auto">
          <a:xfrm>
            <a:off x="5292080" y="549275"/>
            <a:ext cx="0" cy="5759450"/>
          </a:xfrm>
          <a:prstGeom prst="line">
            <a:avLst/>
          </a:prstGeom>
          <a:noFill/>
          <a:ln w="57150">
            <a:solidFill>
              <a:srgbClr val="FF669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907" name="Text Box 11"/>
          <p:cNvSpPr txBox="1">
            <a:spLocks noChangeArrowheads="1"/>
          </p:cNvSpPr>
          <p:nvPr/>
        </p:nvSpPr>
        <p:spPr bwMode="auto">
          <a:xfrm>
            <a:off x="2771775" y="5589588"/>
            <a:ext cx="2362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Transporte paracelular</a:t>
            </a:r>
          </a:p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Barrera física</a:t>
            </a:r>
          </a:p>
        </p:txBody>
      </p:sp>
      <p:sp>
        <p:nvSpPr>
          <p:cNvPr id="41991" name="Text Box 13"/>
          <p:cNvSpPr txBox="1">
            <a:spLocks noChangeArrowheads="1"/>
          </p:cNvSpPr>
          <p:nvPr/>
        </p:nvSpPr>
        <p:spPr bwMode="auto">
          <a:xfrm>
            <a:off x="395288" y="4724400"/>
            <a:ext cx="1622425" cy="527050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>
                <a:effectLst/>
              </a:rPr>
              <a:t>Ultraestructura </a:t>
            </a:r>
          </a:p>
          <a:p>
            <a:pPr algn="ctr" eaLnBrk="1" hangingPunct="1"/>
            <a:r>
              <a:rPr lang="es-ES" sz="1400" b="1">
                <a:effectLst/>
              </a:rPr>
              <a:t>Enterocitos</a:t>
            </a:r>
          </a:p>
        </p:txBody>
      </p:sp>
      <p:sp>
        <p:nvSpPr>
          <p:cNvPr id="208911" name="Rectangle 15"/>
          <p:cNvSpPr>
            <a:spLocks noChangeArrowheads="1"/>
          </p:cNvSpPr>
          <p:nvPr/>
        </p:nvSpPr>
        <p:spPr bwMode="auto">
          <a:xfrm>
            <a:off x="539750" y="1773238"/>
            <a:ext cx="37449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8912" name="Text Box 16"/>
          <p:cNvSpPr txBox="1">
            <a:spLocks noChangeArrowheads="1"/>
          </p:cNvSpPr>
          <p:nvPr/>
        </p:nvSpPr>
        <p:spPr bwMode="auto">
          <a:xfrm>
            <a:off x="936625" y="1747838"/>
            <a:ext cx="1104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glucocáliz</a:t>
            </a:r>
          </a:p>
        </p:txBody>
      </p:sp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2513013" y="1676400"/>
            <a:ext cx="185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microvellosidades</a:t>
            </a:r>
          </a:p>
        </p:txBody>
      </p:sp>
      <p:sp>
        <p:nvSpPr>
          <p:cNvPr id="208916" name="Oval 20"/>
          <p:cNvSpPr>
            <a:spLocks noChangeArrowheads="1"/>
          </p:cNvSpPr>
          <p:nvPr/>
        </p:nvSpPr>
        <p:spPr bwMode="auto">
          <a:xfrm>
            <a:off x="1835150" y="3644900"/>
            <a:ext cx="1081088" cy="86360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8903" name="Line 7"/>
          <p:cNvSpPr>
            <a:spLocks noChangeShapeType="1"/>
          </p:cNvSpPr>
          <p:nvPr/>
        </p:nvSpPr>
        <p:spPr bwMode="auto">
          <a:xfrm flipH="1" flipV="1">
            <a:off x="2877235" y="4221163"/>
            <a:ext cx="936625" cy="936625"/>
          </a:xfrm>
          <a:prstGeom prst="line">
            <a:avLst/>
          </a:prstGeom>
          <a:noFill/>
          <a:ln w="57150">
            <a:solidFill>
              <a:srgbClr val="FF66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7308850" y="1700213"/>
            <a:ext cx="529312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TJ</a:t>
            </a:r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7308850" y="2341563"/>
            <a:ext cx="550151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>
            <a:off x="7462838" y="2990850"/>
            <a:ext cx="369012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7607300" y="4868863"/>
            <a:ext cx="369012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95536" y="406509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95288" y="841901"/>
            <a:ext cx="1354858" cy="646331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>
                <a:effectLst/>
              </a:rPr>
              <a:t>Barrera </a:t>
            </a:r>
            <a:endParaRPr lang="es-ES" dirty="0" smtClean="0">
              <a:effectLst/>
            </a:endParaRPr>
          </a:p>
          <a:p>
            <a:pPr algn="ctr">
              <a:defRPr/>
            </a:pPr>
            <a:r>
              <a:rPr lang="es-ES" dirty="0" smtClean="0">
                <a:effectLst/>
              </a:rPr>
              <a:t>protectora</a:t>
            </a:r>
            <a:endParaRPr lang="es-ES" dirty="0">
              <a:effectLst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4" grpId="0" animBg="1"/>
      <p:bldP spid="208917" grpId="0" animBg="1"/>
      <p:bldP spid="208918" grpId="0" animBg="1"/>
      <p:bldP spid="208919" grpId="0" animBg="1"/>
      <p:bldP spid="20892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7115668" y="2129500"/>
            <a:ext cx="1451599" cy="646331"/>
          </a:xfrm>
          <a:prstGeom prst="rect">
            <a:avLst/>
          </a:prstGeom>
          <a:solidFill>
            <a:srgbClr val="FFD9B3"/>
          </a:solidFill>
          <a:ln w="19050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Complejos </a:t>
            </a:r>
            <a:endParaRPr lang="es-E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unión</a:t>
            </a:r>
          </a:p>
        </p:txBody>
      </p:sp>
      <p:pic>
        <p:nvPicPr>
          <p:cNvPr id="43013" name="Picture 4" descr="vía paracelular uniones estrechas, adherens, desmosomas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203200"/>
            <a:ext cx="54737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1631950" y="5734050"/>
            <a:ext cx="1008063" cy="358775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4114800" y="5734050"/>
            <a:ext cx="1081088" cy="431800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3000375" y="33337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17" name="Text Box 14"/>
          <p:cNvSpPr txBox="1">
            <a:spLocks noChangeArrowheads="1"/>
          </p:cNvSpPr>
          <p:nvPr/>
        </p:nvSpPr>
        <p:spPr bwMode="auto">
          <a:xfrm>
            <a:off x="2927350" y="188913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LUZ</a:t>
            </a:r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6084888" y="2349500"/>
            <a:ext cx="431800" cy="1727200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478228" y="5794896"/>
            <a:ext cx="1882775" cy="711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/>
              <a:t>El agua va más</a:t>
            </a:r>
          </a:p>
          <a:p>
            <a:pPr algn="ctr">
              <a:defRPr/>
            </a:pPr>
            <a:r>
              <a:rPr lang="es-ES" sz="2000"/>
              <a:t>por esta vía</a:t>
            </a:r>
          </a:p>
        </p:txBody>
      </p:sp>
      <p:pic>
        <p:nvPicPr>
          <p:cNvPr id="43020" name="Picture 20" descr="001%20-%20zonula%20adheren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852738"/>
            <a:ext cx="1884363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8566" name="Text Box 22"/>
          <p:cNvSpPr txBox="1">
            <a:spLocks noChangeArrowheads="1"/>
          </p:cNvSpPr>
          <p:nvPr/>
        </p:nvSpPr>
        <p:spPr bwMode="auto">
          <a:xfrm>
            <a:off x="25082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8569" name="Line 25"/>
          <p:cNvSpPr>
            <a:spLocks noChangeShapeType="1"/>
          </p:cNvSpPr>
          <p:nvPr/>
        </p:nvSpPr>
        <p:spPr bwMode="auto">
          <a:xfrm>
            <a:off x="3132138" y="620713"/>
            <a:ext cx="0" cy="5113337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 flipV="1">
            <a:off x="3276600" y="620713"/>
            <a:ext cx="71438" cy="5113337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2771775" y="6021388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2555875" y="5805488"/>
            <a:ext cx="1525588" cy="730250"/>
          </a:xfrm>
          <a:prstGeom prst="rect">
            <a:avLst/>
          </a:prstGeom>
          <a:solidFill>
            <a:srgbClr val="FFDDE8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Vía </a:t>
            </a:r>
          </a:p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paracelular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169870" y="1412776"/>
            <a:ext cx="492125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TJ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5364088" y="2237482"/>
            <a:ext cx="509588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5149357" y="3213100"/>
            <a:ext cx="349250" cy="3667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3674221" y="4664137"/>
            <a:ext cx="495649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GJ</a:t>
            </a:r>
            <a:endParaRPr lang="es-ES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7018338" y="406509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7345609" y="839678"/>
            <a:ext cx="1354858" cy="646331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>
                <a:effectLst/>
              </a:rPr>
              <a:t>Barrera </a:t>
            </a:r>
            <a:endParaRPr lang="es-ES" dirty="0" smtClean="0">
              <a:effectLst/>
            </a:endParaRPr>
          </a:p>
          <a:p>
            <a:pPr algn="ctr">
              <a:defRPr/>
            </a:pPr>
            <a:r>
              <a:rPr lang="es-ES" dirty="0" smtClean="0">
                <a:effectLst/>
              </a:rPr>
              <a:t>protectora</a:t>
            </a:r>
            <a:endParaRPr lang="es-ES" dirty="0">
              <a:effectLst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1835697" y="4581128"/>
            <a:ext cx="929730" cy="7920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18511" y="4515507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Componentes </a:t>
            </a:r>
          </a:p>
          <a:p>
            <a:r>
              <a:rPr lang="es-VE" sz="1200" dirty="0" smtClean="0"/>
              <a:t>citoesqueleto</a:t>
            </a:r>
            <a:endParaRPr lang="es-VE" sz="12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1784234" y="4981160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E cadherinas</a:t>
            </a:r>
            <a:endParaRPr lang="es-VE" sz="1200" dirty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62" grpId="0" animBg="1"/>
      <p:bldP spid="10855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03-05a_CellJunctns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" r="48573" b="17204"/>
          <a:stretch>
            <a:fillRect/>
          </a:stretch>
        </p:blipFill>
        <p:spPr bwMode="auto">
          <a:xfrm>
            <a:off x="1116013" y="1052513"/>
            <a:ext cx="4752975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6011863" y="1472729"/>
            <a:ext cx="2448106" cy="461665"/>
          </a:xfrm>
          <a:prstGeom prst="rect">
            <a:avLst/>
          </a:prstGeom>
          <a:solidFill>
            <a:srgbClr val="FFD9B3"/>
          </a:solidFill>
          <a:ln w="9525">
            <a:solidFill>
              <a:srgbClr val="CC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>
                <a:effectLst/>
              </a:rPr>
              <a:t>Complejos unión</a:t>
            </a:r>
          </a:p>
        </p:txBody>
      </p:sp>
      <p:sp>
        <p:nvSpPr>
          <p:cNvPr id="141320" name="Text Box 8"/>
          <p:cNvSpPr txBox="1">
            <a:spLocks noChangeArrowheads="1"/>
          </p:cNvSpPr>
          <p:nvPr/>
        </p:nvSpPr>
        <p:spPr bwMode="auto">
          <a:xfrm>
            <a:off x="5580063" y="2492375"/>
            <a:ext cx="344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1.</a:t>
            </a:r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5508625" y="3644900"/>
            <a:ext cx="42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2.</a:t>
            </a: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5518150" y="5229225"/>
            <a:ext cx="42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3.</a:t>
            </a:r>
          </a:p>
        </p:txBody>
      </p:sp>
      <p:sp>
        <p:nvSpPr>
          <p:cNvPr id="141324" name="Rectangle 12"/>
          <p:cNvSpPr>
            <a:spLocks noChangeArrowheads="1"/>
          </p:cNvSpPr>
          <p:nvPr/>
        </p:nvSpPr>
        <p:spPr bwMode="auto">
          <a:xfrm>
            <a:off x="308544" y="2142658"/>
            <a:ext cx="1491114" cy="55399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U. Estrechas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400" b="1" i="1" dirty="0" smtClean="0">
                <a:effectLst/>
              </a:rPr>
              <a:t>Z. occludens</a:t>
            </a:r>
            <a:endParaRPr lang="es-ES" sz="1400" b="1" i="1" dirty="0">
              <a:effectLst/>
            </a:endParaRPr>
          </a:p>
        </p:txBody>
      </p:sp>
      <p:sp>
        <p:nvSpPr>
          <p:cNvPr id="141325" name="Rectangle 13"/>
          <p:cNvSpPr>
            <a:spLocks noChangeArrowheads="1"/>
          </p:cNvSpPr>
          <p:nvPr/>
        </p:nvSpPr>
        <p:spPr bwMode="auto">
          <a:xfrm>
            <a:off x="318067" y="3466593"/>
            <a:ext cx="1348446" cy="80021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U. 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nclaje</a:t>
            </a: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400" b="1" i="1" dirty="0">
                <a:effectLst/>
              </a:rPr>
              <a:t>Desmosomas</a:t>
            </a:r>
          </a:p>
          <a:p>
            <a:pPr>
              <a:defRPr/>
            </a:pPr>
            <a:r>
              <a:rPr lang="es-ES" sz="1400" b="1" i="1" dirty="0" smtClean="0">
                <a:effectLst/>
              </a:rPr>
              <a:t>Z. </a:t>
            </a:r>
            <a:r>
              <a:rPr lang="es-ES" sz="1400" b="1" i="1" dirty="0">
                <a:effectLst/>
              </a:rPr>
              <a:t>Adherens</a:t>
            </a:r>
            <a:r>
              <a:rPr lang="es-ES" i="1" dirty="0">
                <a:effectLst/>
              </a:rPr>
              <a:t> </a:t>
            </a:r>
          </a:p>
        </p:txBody>
      </p:sp>
      <p:sp>
        <p:nvSpPr>
          <p:cNvPr id="141326" name="Rectangle 14"/>
          <p:cNvSpPr>
            <a:spLocks noChangeArrowheads="1"/>
          </p:cNvSpPr>
          <p:nvPr/>
        </p:nvSpPr>
        <p:spPr bwMode="auto">
          <a:xfrm>
            <a:off x="352823" y="5229225"/>
            <a:ext cx="1526380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U. 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Resquicio</a:t>
            </a: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400" b="1" i="1" dirty="0">
                <a:effectLst/>
              </a:rPr>
              <a:t>Gap </a:t>
            </a:r>
            <a:r>
              <a:rPr lang="es-ES" sz="1400" b="1" i="1" dirty="0" err="1">
                <a:effectLst/>
              </a:rPr>
              <a:t>junctions</a:t>
            </a:r>
            <a:endParaRPr lang="es-ES" sz="1400" b="1" i="1" dirty="0">
              <a:effectLst/>
            </a:endParaRPr>
          </a:p>
        </p:txBody>
      </p:sp>
      <p:sp>
        <p:nvSpPr>
          <p:cNvPr id="141328" name="Text Box 16"/>
          <p:cNvSpPr txBox="1">
            <a:spLocks noChangeArrowheads="1"/>
          </p:cNvSpPr>
          <p:nvPr/>
        </p:nvSpPr>
        <p:spPr bwMode="auto">
          <a:xfrm>
            <a:off x="6827838" y="404813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141329" name="Oval 17"/>
          <p:cNvSpPr>
            <a:spLocks noChangeArrowheads="1"/>
          </p:cNvSpPr>
          <p:nvPr/>
        </p:nvSpPr>
        <p:spPr bwMode="auto">
          <a:xfrm>
            <a:off x="1937463" y="2060575"/>
            <a:ext cx="1194675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1330" name="Oval 18"/>
          <p:cNvSpPr>
            <a:spLocks noChangeArrowheads="1"/>
          </p:cNvSpPr>
          <p:nvPr/>
        </p:nvSpPr>
        <p:spPr bwMode="auto">
          <a:xfrm>
            <a:off x="1921667" y="3429000"/>
            <a:ext cx="1137445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1331" name="Oval 19"/>
          <p:cNvSpPr>
            <a:spLocks noChangeArrowheads="1"/>
          </p:cNvSpPr>
          <p:nvPr/>
        </p:nvSpPr>
        <p:spPr bwMode="auto">
          <a:xfrm>
            <a:off x="1979613" y="5229225"/>
            <a:ext cx="720725" cy="647700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1333" name="Text Box 21"/>
          <p:cNvSpPr txBox="1">
            <a:spLocks noChangeArrowheads="1"/>
          </p:cNvSpPr>
          <p:nvPr/>
        </p:nvSpPr>
        <p:spPr bwMode="auto">
          <a:xfrm>
            <a:off x="6011863" y="2133600"/>
            <a:ext cx="2844800" cy="106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1600" b="1">
                <a:effectLst/>
                <a:cs typeface="Arial" charset="0"/>
              </a:rPr>
              <a:t>Las proteínas de la membrana se fusionan para hacer un “cierre” a prueba de agua</a:t>
            </a:r>
            <a:endParaRPr lang="es-ES" sz="1600" b="1">
              <a:effectLst/>
            </a:endParaRPr>
          </a:p>
        </p:txBody>
      </p:sp>
      <p:sp>
        <p:nvSpPr>
          <p:cNvPr id="141334" name="Text Box 22"/>
          <p:cNvSpPr txBox="1">
            <a:spLocks noChangeArrowheads="1"/>
          </p:cNvSpPr>
          <p:nvPr/>
        </p:nvSpPr>
        <p:spPr bwMode="auto">
          <a:xfrm>
            <a:off x="6011863" y="3429000"/>
            <a:ext cx="2808287" cy="1314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Placas de proteínas que se sostienen juntas por proteínas de enlace</a:t>
            </a:r>
            <a:r>
              <a:rPr lang="es-ES" sz="1600" b="1">
                <a:effectLst/>
                <a:cs typeface="Times New Roman" pitchFamily="18" charset="0"/>
              </a:rPr>
              <a:t> </a:t>
            </a:r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a través del espacio intercelular</a:t>
            </a:r>
            <a:endParaRPr lang="es-ES" sz="1600" b="1">
              <a:effectLst/>
            </a:endParaRPr>
          </a:p>
        </p:txBody>
      </p:sp>
      <p:sp>
        <p:nvSpPr>
          <p:cNvPr id="141335" name="Text Box 23"/>
          <p:cNvSpPr txBox="1">
            <a:spLocks noChangeArrowheads="1"/>
          </p:cNvSpPr>
          <p:nvPr/>
        </p:nvSpPr>
        <p:spPr bwMode="auto">
          <a:xfrm>
            <a:off x="6011863" y="5084763"/>
            <a:ext cx="2232025" cy="106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Rápida comunicación </a:t>
            </a:r>
          </a:p>
          <a:p>
            <a:pPr eaLnBrk="1" hangingPunct="1"/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Intercelular.</a:t>
            </a:r>
          </a:p>
          <a:p>
            <a:pPr eaLnBrk="1" hangingPunct="1"/>
            <a:r>
              <a:rPr lang="es-ES" sz="1600" b="1">
                <a:solidFill>
                  <a:schemeClr val="tx2"/>
                </a:solidFill>
                <a:effectLst/>
              </a:rPr>
              <a:t>Células sostenidas </a:t>
            </a:r>
          </a:p>
          <a:p>
            <a:pPr eaLnBrk="1" hangingPunct="1"/>
            <a:r>
              <a:rPr lang="es-ES" sz="1600" b="1">
                <a:solidFill>
                  <a:schemeClr val="tx2"/>
                </a:solidFill>
                <a:effectLst/>
              </a:rPr>
              <a:t>por Conexones</a:t>
            </a:r>
          </a:p>
        </p:txBody>
      </p:sp>
      <p:sp>
        <p:nvSpPr>
          <p:cNvPr id="141337" name="Text Box 25"/>
          <p:cNvSpPr txBox="1">
            <a:spLocks noChangeArrowheads="1"/>
          </p:cNvSpPr>
          <p:nvPr/>
        </p:nvSpPr>
        <p:spPr bwMode="auto">
          <a:xfrm>
            <a:off x="82867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1338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1339" name="Text Box 27"/>
          <p:cNvSpPr txBox="1">
            <a:spLocks noChangeArrowheads="1"/>
          </p:cNvSpPr>
          <p:nvPr/>
        </p:nvSpPr>
        <p:spPr bwMode="auto">
          <a:xfrm>
            <a:off x="113982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" name="Text Box 39"/>
          <p:cNvSpPr txBox="1">
            <a:spLocks noChangeArrowheads="1"/>
          </p:cNvSpPr>
          <p:nvPr/>
        </p:nvSpPr>
        <p:spPr bwMode="auto">
          <a:xfrm>
            <a:off x="6882340" y="813356"/>
            <a:ext cx="163378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1. Vellosidad</a:t>
            </a:r>
            <a:endParaRPr lang="es-ES" b="1" dirty="0">
              <a:effectLst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0" grpId="0"/>
      <p:bldP spid="141321" grpId="0"/>
      <p:bldP spid="141322" grpId="0"/>
      <p:bldP spid="141324" grpId="0" animBg="1"/>
      <p:bldP spid="141325" grpId="0" animBg="1"/>
      <p:bldP spid="141326" grpId="0" animBg="1"/>
      <p:bldP spid="141329" grpId="0" animBg="1"/>
      <p:bldP spid="141330" grpId="0" animBg="1"/>
      <p:bldP spid="141331" grpId="0" animBg="1"/>
      <p:bldP spid="141333" grpId="0" animBg="1"/>
      <p:bldP spid="141334" grpId="0" animBg="1"/>
      <p:bldP spid="1413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7" name="Rectangle 17"/>
          <p:cNvSpPr>
            <a:spLocks noChangeArrowheads="1"/>
          </p:cNvSpPr>
          <p:nvPr/>
        </p:nvSpPr>
        <p:spPr bwMode="auto">
          <a:xfrm>
            <a:off x="8027988" y="1257300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58" name="Rectangle 18"/>
          <p:cNvSpPr>
            <a:spLocks noChangeArrowheads="1"/>
          </p:cNvSpPr>
          <p:nvPr/>
        </p:nvSpPr>
        <p:spPr bwMode="auto">
          <a:xfrm>
            <a:off x="7810500" y="2049463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45061" name="Picture 2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9" t="40695" r="39975"/>
          <a:stretch>
            <a:fillRect/>
          </a:stretch>
        </p:blipFill>
        <p:spPr>
          <a:xfrm>
            <a:off x="3203575" y="836613"/>
            <a:ext cx="2952750" cy="532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55" name="Rectangle 15"/>
          <p:cNvSpPr>
            <a:spLocks noChangeArrowheads="1"/>
          </p:cNvSpPr>
          <p:nvPr/>
        </p:nvSpPr>
        <p:spPr bwMode="auto">
          <a:xfrm>
            <a:off x="7162800" y="3128963"/>
            <a:ext cx="360363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3" name="Rectangle 33"/>
          <p:cNvSpPr>
            <a:spLocks noChangeArrowheads="1"/>
          </p:cNvSpPr>
          <p:nvPr/>
        </p:nvSpPr>
        <p:spPr bwMode="auto">
          <a:xfrm>
            <a:off x="4786313" y="1162050"/>
            <a:ext cx="360362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8" name="Oval 38"/>
          <p:cNvSpPr>
            <a:spLocks noChangeArrowheads="1"/>
          </p:cNvSpPr>
          <p:nvPr/>
        </p:nvSpPr>
        <p:spPr bwMode="auto">
          <a:xfrm>
            <a:off x="5219700" y="4508500"/>
            <a:ext cx="504825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9" name="Oval 39"/>
          <p:cNvSpPr>
            <a:spLocks noChangeArrowheads="1"/>
          </p:cNvSpPr>
          <p:nvPr/>
        </p:nvSpPr>
        <p:spPr bwMode="auto">
          <a:xfrm rot="-1910496">
            <a:off x="5586413" y="4316413"/>
            <a:ext cx="523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0" name="Line 40"/>
          <p:cNvSpPr>
            <a:spLocks noChangeShapeType="1"/>
          </p:cNvSpPr>
          <p:nvPr/>
        </p:nvSpPr>
        <p:spPr bwMode="auto">
          <a:xfrm>
            <a:off x="5508625" y="4437063"/>
            <a:ext cx="0" cy="431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3881" name="Rectangle 41"/>
          <p:cNvSpPr>
            <a:spLocks noChangeArrowheads="1"/>
          </p:cNvSpPr>
          <p:nvPr/>
        </p:nvSpPr>
        <p:spPr bwMode="auto">
          <a:xfrm>
            <a:off x="5940425" y="4724400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3" name="Text Box 43"/>
          <p:cNvSpPr txBox="1">
            <a:spLocks noChangeArrowheads="1"/>
          </p:cNvSpPr>
          <p:nvPr/>
        </p:nvSpPr>
        <p:spPr bwMode="auto">
          <a:xfrm>
            <a:off x="6197600" y="5373688"/>
            <a:ext cx="224452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c. </a:t>
            </a:r>
            <a:r>
              <a:rPr lang="es-ES_tradnl" b="1" dirty="0" smtClean="0">
                <a:effectLst/>
              </a:rPr>
              <a:t>Indiferenciadas</a:t>
            </a:r>
            <a:endParaRPr lang="es-ES_tradnl" b="1" dirty="0">
              <a:effectLst/>
            </a:endParaRPr>
          </a:p>
        </p:txBody>
      </p:sp>
      <p:sp>
        <p:nvSpPr>
          <p:cNvPr id="163884" name="Text Box 44"/>
          <p:cNvSpPr txBox="1">
            <a:spLocks noChangeArrowheads="1"/>
          </p:cNvSpPr>
          <p:nvPr/>
        </p:nvSpPr>
        <p:spPr bwMode="auto">
          <a:xfrm>
            <a:off x="6227763" y="3860800"/>
            <a:ext cx="2081212" cy="1139825"/>
          </a:xfrm>
          <a:prstGeom prst="rect">
            <a:avLst/>
          </a:prstGeom>
          <a:solidFill>
            <a:srgbClr val="73BD9C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c. </a:t>
            </a:r>
            <a:r>
              <a:rPr lang="es-ES_tradnl" b="1" dirty="0" err="1">
                <a:effectLst/>
              </a:rPr>
              <a:t>Paneth</a:t>
            </a:r>
            <a:endParaRPr lang="es-ES_tradnl" b="1" dirty="0">
              <a:effectLst/>
            </a:endParaRPr>
          </a:p>
          <a:p>
            <a:pPr>
              <a:defRPr/>
            </a:pPr>
            <a:r>
              <a:rPr lang="es-ES_tradnl" dirty="0">
                <a:effectLst/>
              </a:rPr>
              <a:t>    </a:t>
            </a:r>
            <a:r>
              <a:rPr lang="es-ES_tradnl" dirty="0" smtClean="0">
                <a:effectLst/>
              </a:rPr>
              <a:t> </a:t>
            </a:r>
            <a:r>
              <a:rPr lang="es-ES_tradnl" sz="1600" dirty="0" smtClean="0">
                <a:effectLst/>
              </a:rPr>
              <a:t>PLA2 </a:t>
            </a:r>
            <a:r>
              <a:rPr lang="es-ES_tradnl" sz="1600" dirty="0">
                <a:effectLst/>
              </a:rPr>
              <a:t>secretora </a:t>
            </a:r>
          </a:p>
          <a:p>
            <a:pPr>
              <a:defRPr/>
            </a:pPr>
            <a:r>
              <a:rPr lang="es-ES_tradnl" sz="1600" dirty="0">
                <a:effectLst/>
              </a:rPr>
              <a:t>   </a:t>
            </a:r>
            <a:r>
              <a:rPr lang="es-ES_tradnl" sz="1600" dirty="0" smtClean="0">
                <a:effectLst/>
              </a:rPr>
              <a:t>  </a:t>
            </a:r>
            <a:r>
              <a:rPr lang="es-ES_tradnl" sz="1600" dirty="0" err="1" smtClean="0">
                <a:effectLst/>
              </a:rPr>
              <a:t>Defensinas</a:t>
            </a:r>
            <a:r>
              <a:rPr lang="es-ES_tradnl" sz="1600" dirty="0" smtClean="0">
                <a:effectLst/>
              </a:rPr>
              <a:t> </a:t>
            </a:r>
            <a:endParaRPr lang="es-ES_tradnl" sz="1600" dirty="0">
              <a:effectLst/>
            </a:endParaRPr>
          </a:p>
          <a:p>
            <a:pPr>
              <a:defRPr/>
            </a:pPr>
            <a:r>
              <a:rPr lang="es-ES_tradnl" sz="1600" dirty="0">
                <a:effectLst/>
              </a:rPr>
              <a:t>  </a:t>
            </a:r>
            <a:r>
              <a:rPr lang="es-ES_tradnl" sz="1600" dirty="0" smtClean="0">
                <a:effectLst/>
              </a:rPr>
              <a:t>   </a:t>
            </a:r>
            <a:r>
              <a:rPr lang="es-ES_tradnl" sz="1600" dirty="0">
                <a:effectLst/>
              </a:rPr>
              <a:t>Guanilina</a:t>
            </a:r>
          </a:p>
        </p:txBody>
      </p:sp>
      <p:sp>
        <p:nvSpPr>
          <p:cNvPr id="163886" name="Text Box 46"/>
          <p:cNvSpPr txBox="1">
            <a:spLocks noChangeArrowheads="1"/>
          </p:cNvSpPr>
          <p:nvPr/>
        </p:nvSpPr>
        <p:spPr bwMode="auto">
          <a:xfrm>
            <a:off x="6227763" y="1268413"/>
            <a:ext cx="1678665" cy="646331"/>
          </a:xfrm>
          <a:prstGeom prst="rect">
            <a:avLst/>
          </a:prstGeom>
          <a:solidFill>
            <a:srgbClr val="FFE6B3"/>
          </a:solidFill>
          <a:ln w="952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c. Endocrinas</a:t>
            </a:r>
          </a:p>
          <a:p>
            <a:pPr>
              <a:defRPr/>
            </a:pPr>
            <a:r>
              <a:rPr lang="es-ES_tradnl" dirty="0">
                <a:effectLst/>
              </a:rPr>
              <a:t>    </a:t>
            </a:r>
            <a:r>
              <a:rPr lang="es-ES_tradnl" dirty="0" smtClean="0">
                <a:effectLst/>
              </a:rPr>
              <a:t>  </a:t>
            </a:r>
            <a:r>
              <a:rPr lang="es-ES_tradnl" sz="1600" dirty="0" smtClean="0">
                <a:effectLst/>
              </a:rPr>
              <a:t>Hormonas</a:t>
            </a:r>
            <a:endParaRPr lang="es-ES_tradnl" sz="1600" dirty="0">
              <a:effectLst/>
            </a:endParaRPr>
          </a:p>
        </p:txBody>
      </p:sp>
      <p:sp>
        <p:nvSpPr>
          <p:cNvPr id="163887" name="Oval 47"/>
          <p:cNvSpPr>
            <a:spLocks noChangeArrowheads="1"/>
          </p:cNvSpPr>
          <p:nvPr/>
        </p:nvSpPr>
        <p:spPr bwMode="auto">
          <a:xfrm>
            <a:off x="5940425" y="1125538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8" name="Oval 48"/>
          <p:cNvSpPr>
            <a:spLocks noChangeArrowheads="1"/>
          </p:cNvSpPr>
          <p:nvPr/>
        </p:nvSpPr>
        <p:spPr bwMode="auto">
          <a:xfrm>
            <a:off x="5867400" y="2420938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5" name="Text Box 45"/>
          <p:cNvSpPr txBox="1">
            <a:spLocks noChangeArrowheads="1"/>
          </p:cNvSpPr>
          <p:nvPr/>
        </p:nvSpPr>
        <p:spPr bwMode="auto">
          <a:xfrm>
            <a:off x="6227763" y="2349500"/>
            <a:ext cx="2539478" cy="892552"/>
          </a:xfrm>
          <a:prstGeom prst="rect">
            <a:avLst/>
          </a:prstGeom>
          <a:solidFill>
            <a:srgbClr val="D5ADE3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c. </a:t>
            </a:r>
            <a:r>
              <a:rPr lang="es-ES_tradnl" b="1" dirty="0" err="1">
                <a:effectLst/>
              </a:rPr>
              <a:t>Enterocromafines</a:t>
            </a:r>
            <a:r>
              <a:rPr lang="es-ES_tradnl" b="1" dirty="0">
                <a:effectLst/>
              </a:rPr>
              <a:t> </a:t>
            </a:r>
          </a:p>
          <a:p>
            <a:pPr>
              <a:defRPr/>
            </a:pPr>
            <a:r>
              <a:rPr lang="es-ES_tradnl" dirty="0">
                <a:effectLst/>
              </a:rPr>
              <a:t>    </a:t>
            </a:r>
            <a:r>
              <a:rPr lang="es-ES_tradnl" dirty="0" smtClean="0">
                <a:effectLst/>
              </a:rPr>
              <a:t> </a:t>
            </a:r>
            <a:r>
              <a:rPr lang="es-ES_tradnl" sz="1600" dirty="0" smtClean="0">
                <a:effectLst/>
              </a:rPr>
              <a:t>APUD aminas</a:t>
            </a:r>
          </a:p>
          <a:p>
            <a:pPr>
              <a:defRPr/>
            </a:pPr>
            <a:r>
              <a:rPr lang="es-ES_tradnl" sz="1600" dirty="0">
                <a:effectLst/>
              </a:rPr>
              <a:t> </a:t>
            </a:r>
            <a:r>
              <a:rPr lang="es-ES_tradnl" sz="1600" dirty="0" smtClean="0">
                <a:effectLst/>
              </a:rPr>
              <a:t>    Sec. paracrina</a:t>
            </a:r>
            <a:endParaRPr lang="es-ES_tradnl" sz="1600" dirty="0">
              <a:effectLst/>
            </a:endParaRPr>
          </a:p>
        </p:txBody>
      </p:sp>
      <p:pic>
        <p:nvPicPr>
          <p:cNvPr id="45074" name="Picture 5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3" t="8820" r="63133"/>
          <a:stretch>
            <a:fillRect/>
          </a:stretch>
        </p:blipFill>
        <p:spPr bwMode="auto">
          <a:xfrm>
            <a:off x="1042988" y="765175"/>
            <a:ext cx="187325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63891" name="Rectangle 51"/>
          <p:cNvSpPr>
            <a:spLocks noChangeArrowheads="1"/>
          </p:cNvSpPr>
          <p:nvPr/>
        </p:nvSpPr>
        <p:spPr bwMode="auto">
          <a:xfrm>
            <a:off x="2482850" y="981075"/>
            <a:ext cx="4318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68" name="Text Box 28"/>
          <p:cNvSpPr txBox="1">
            <a:spLocks noChangeArrowheads="1"/>
          </p:cNvSpPr>
          <p:nvPr/>
        </p:nvSpPr>
        <p:spPr bwMode="auto">
          <a:xfrm>
            <a:off x="250825" y="3933825"/>
            <a:ext cx="1703388" cy="66992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/>
              </a:rPr>
              <a:t>Cripta </a:t>
            </a:r>
          </a:p>
          <a:p>
            <a:pPr algn="ctr">
              <a:defRPr/>
            </a:pPr>
            <a:r>
              <a:rPr lang="es-ES">
                <a:effectLst/>
              </a:rPr>
              <a:t>LIEBERKÜHN</a:t>
            </a:r>
          </a:p>
        </p:txBody>
      </p:sp>
      <p:sp>
        <p:nvSpPr>
          <p:cNvPr id="163892" name="Rectangle 52"/>
          <p:cNvSpPr>
            <a:spLocks noChangeArrowheads="1"/>
          </p:cNvSpPr>
          <p:nvPr/>
        </p:nvSpPr>
        <p:spPr bwMode="auto">
          <a:xfrm>
            <a:off x="971550" y="620713"/>
            <a:ext cx="360363" cy="3168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3" name="Oval 53"/>
          <p:cNvSpPr>
            <a:spLocks noChangeArrowheads="1"/>
          </p:cNvSpPr>
          <p:nvPr/>
        </p:nvSpPr>
        <p:spPr bwMode="auto">
          <a:xfrm>
            <a:off x="1258888" y="620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4" name="Oval 54"/>
          <p:cNvSpPr>
            <a:spLocks noChangeArrowheads="1"/>
          </p:cNvSpPr>
          <p:nvPr/>
        </p:nvSpPr>
        <p:spPr bwMode="auto">
          <a:xfrm>
            <a:off x="2076772" y="3645024"/>
            <a:ext cx="614709" cy="1355601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5" name="Rectangle 55"/>
          <p:cNvSpPr>
            <a:spLocks noChangeArrowheads="1"/>
          </p:cNvSpPr>
          <p:nvPr/>
        </p:nvSpPr>
        <p:spPr bwMode="auto">
          <a:xfrm>
            <a:off x="5508625" y="1125538"/>
            <a:ext cx="4318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7" name="Rectangle 57"/>
          <p:cNvSpPr>
            <a:spLocks noChangeArrowheads="1"/>
          </p:cNvSpPr>
          <p:nvPr/>
        </p:nvSpPr>
        <p:spPr bwMode="auto">
          <a:xfrm flipH="1">
            <a:off x="5707063" y="5921375"/>
            <a:ext cx="935037" cy="363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sz="2000" b="1" dirty="0">
                <a:effectLst/>
              </a:rPr>
              <a:t>LUZ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3203575" y="765175"/>
            <a:ext cx="0" cy="55483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</p:spPr>
      </p:cxnSp>
      <p:sp>
        <p:nvSpPr>
          <p:cNvPr id="5" name="4 Triángulo isósceles"/>
          <p:cNvSpPr/>
          <p:nvPr/>
        </p:nvSpPr>
        <p:spPr bwMode="auto">
          <a:xfrm rot="16200000">
            <a:off x="2977356" y="4037807"/>
            <a:ext cx="315913" cy="146050"/>
          </a:xfrm>
          <a:prstGeom prst="triangle">
            <a:avLst/>
          </a:prstGeom>
          <a:solidFill>
            <a:srgbClr val="0066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" name="Rectangle 57"/>
          <p:cNvSpPr>
            <a:spLocks noChangeArrowheads="1"/>
          </p:cNvSpPr>
          <p:nvPr/>
        </p:nvSpPr>
        <p:spPr bwMode="auto">
          <a:xfrm flipH="1">
            <a:off x="5192713" y="617538"/>
            <a:ext cx="935037" cy="3635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sz="2000" b="1" dirty="0">
                <a:effectLst/>
              </a:rPr>
              <a:t>LUZ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561337" y="4788310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rgbClr val="FF0000"/>
                </a:solidFill>
              </a:rPr>
              <a:t>Micro-</a:t>
            </a:r>
          </a:p>
          <a:p>
            <a:r>
              <a:rPr lang="es-VE" sz="1200" dirty="0" smtClean="0">
                <a:solidFill>
                  <a:srgbClr val="FF0000"/>
                </a:solidFill>
              </a:rPr>
              <a:t>organismos</a:t>
            </a:r>
            <a:endParaRPr lang="es-VE" sz="1200" dirty="0">
              <a:solidFill>
                <a:srgbClr val="FF0000"/>
              </a:solidFill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7053867" y="260648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7545891" y="670893"/>
            <a:ext cx="12025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2. Cripta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3" grpId="0" animBg="1"/>
      <p:bldP spid="163884" grpId="0" animBg="1"/>
      <p:bldP spid="163886" grpId="0" animBg="1"/>
      <p:bldP spid="16388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6084888" y="6045200"/>
            <a:ext cx="5032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6372225" y="6188075"/>
            <a:ext cx="3603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7237413" y="43164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7019925" y="5108575"/>
            <a:ext cx="3603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6661150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6948488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auto">
          <a:xfrm>
            <a:off x="7164388" y="3140075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7596188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3" name="Rectangle 15"/>
          <p:cNvSpPr>
            <a:spLocks noChangeArrowheads="1"/>
          </p:cNvSpPr>
          <p:nvPr/>
        </p:nvSpPr>
        <p:spPr bwMode="auto">
          <a:xfrm>
            <a:off x="6588125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4" name="Rectangle 16"/>
          <p:cNvSpPr>
            <a:spLocks noChangeArrowheads="1"/>
          </p:cNvSpPr>
          <p:nvPr/>
        </p:nvSpPr>
        <p:spPr bwMode="auto">
          <a:xfrm>
            <a:off x="6875463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5" name="Rectangle 17"/>
          <p:cNvSpPr>
            <a:spLocks noChangeArrowheads="1"/>
          </p:cNvSpPr>
          <p:nvPr/>
        </p:nvSpPr>
        <p:spPr bwMode="auto">
          <a:xfrm>
            <a:off x="7091363" y="3092450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7" name="Rectangle 19"/>
          <p:cNvSpPr>
            <a:spLocks noChangeArrowheads="1"/>
          </p:cNvSpPr>
          <p:nvPr/>
        </p:nvSpPr>
        <p:spPr bwMode="auto">
          <a:xfrm>
            <a:off x="7523163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6097" name="Text Box 24"/>
          <p:cNvSpPr txBox="1">
            <a:spLocks noChangeArrowheads="1"/>
          </p:cNvSpPr>
          <p:nvPr/>
        </p:nvSpPr>
        <p:spPr bwMode="auto">
          <a:xfrm>
            <a:off x="971550" y="2636838"/>
            <a:ext cx="3240088" cy="2562225"/>
          </a:xfrm>
          <a:prstGeom prst="rect">
            <a:avLst/>
          </a:prstGeom>
          <a:solidFill>
            <a:srgbClr val="F4E1D8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Tiene </a:t>
            </a:r>
            <a:r>
              <a:rPr lang="es-ES" b="1">
                <a:effectLst/>
              </a:rPr>
              <a:t>receptores en la luz</a:t>
            </a:r>
            <a:r>
              <a:rPr lang="es-ES">
                <a:effectLst/>
              </a:rPr>
              <a:t>  </a:t>
            </a:r>
          </a:p>
          <a:p>
            <a:pPr eaLnBrk="1" hangingPunct="1"/>
            <a:r>
              <a:rPr lang="es-ES">
                <a:effectLst/>
              </a:rPr>
              <a:t>liberan </a:t>
            </a:r>
            <a:r>
              <a:rPr lang="es-ES" b="1">
                <a:effectLst/>
              </a:rPr>
              <a:t>péptidos</a:t>
            </a:r>
            <a:r>
              <a:rPr lang="es-ES">
                <a:effectLst/>
              </a:rPr>
              <a:t> a la </a:t>
            </a:r>
            <a:r>
              <a:rPr lang="es-ES" b="1">
                <a:effectLst/>
              </a:rPr>
              <a:t>sangre</a:t>
            </a:r>
          </a:p>
          <a:p>
            <a:pPr eaLnBrk="1" hangingPunct="1"/>
            <a:endParaRPr lang="es-ES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“G”</a:t>
            </a:r>
            <a:r>
              <a:rPr lang="es-ES">
                <a:effectLst/>
              </a:rPr>
              <a:t> de gastrina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“S”</a:t>
            </a:r>
            <a:r>
              <a:rPr lang="es-ES">
                <a:effectLst/>
              </a:rPr>
              <a:t> de secretina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“I”</a:t>
            </a:r>
            <a:r>
              <a:rPr lang="es-ES">
                <a:effectLst/>
              </a:rPr>
              <a:t> de CCK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“Mo”</a:t>
            </a:r>
            <a:r>
              <a:rPr lang="es-ES">
                <a:effectLst/>
              </a:rPr>
              <a:t> de motilina</a:t>
            </a:r>
          </a:p>
        </p:txBody>
      </p:sp>
      <p:pic>
        <p:nvPicPr>
          <p:cNvPr id="46098" name="Picture 28" descr="mec secrec hormonas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844675"/>
            <a:ext cx="3714750" cy="4508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99" name="Rectangle 30"/>
          <p:cNvSpPr>
            <a:spLocks noChangeArrowheads="1"/>
          </p:cNvSpPr>
          <p:nvPr/>
        </p:nvSpPr>
        <p:spPr bwMode="auto">
          <a:xfrm>
            <a:off x="5867400" y="1916113"/>
            <a:ext cx="792163" cy="288925"/>
          </a:xfrm>
          <a:prstGeom prst="rect">
            <a:avLst/>
          </a:prstGeom>
          <a:solidFill>
            <a:srgbClr val="524C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solidFill>
                  <a:schemeClr val="bg1"/>
                </a:solidFill>
                <a:effectLst/>
                <a:latin typeface="Arial" charset="0"/>
              </a:rPr>
              <a:t>LUZ</a:t>
            </a:r>
          </a:p>
        </p:txBody>
      </p:sp>
      <p:sp>
        <p:nvSpPr>
          <p:cNvPr id="46100" name="Rectangle 31"/>
          <p:cNvSpPr>
            <a:spLocks noChangeArrowheads="1"/>
          </p:cNvSpPr>
          <p:nvPr/>
        </p:nvSpPr>
        <p:spPr bwMode="auto">
          <a:xfrm>
            <a:off x="5435600" y="2420938"/>
            <a:ext cx="1584325" cy="287337"/>
          </a:xfrm>
          <a:prstGeom prst="rect">
            <a:avLst/>
          </a:prstGeom>
          <a:solidFill>
            <a:srgbClr val="3F3F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>
                <a:solidFill>
                  <a:schemeClr val="bg1"/>
                </a:solidFill>
                <a:effectLst/>
              </a:rPr>
              <a:t>quimioreceptores</a:t>
            </a:r>
          </a:p>
        </p:txBody>
      </p:sp>
      <p:sp>
        <p:nvSpPr>
          <p:cNvPr id="46101" name="Rectangle 32"/>
          <p:cNvSpPr>
            <a:spLocks noChangeArrowheads="1"/>
          </p:cNvSpPr>
          <p:nvPr/>
        </p:nvSpPr>
        <p:spPr bwMode="auto">
          <a:xfrm>
            <a:off x="7019925" y="4581525"/>
            <a:ext cx="1008063" cy="433388"/>
          </a:xfrm>
          <a:prstGeom prst="rect">
            <a:avLst/>
          </a:prstGeom>
          <a:solidFill>
            <a:srgbClr val="D1AE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gránulos</a:t>
            </a:r>
          </a:p>
        </p:txBody>
      </p:sp>
      <p:sp>
        <p:nvSpPr>
          <p:cNvPr id="46102" name="Rectangle 33"/>
          <p:cNvSpPr>
            <a:spLocks noChangeArrowheads="1"/>
          </p:cNvSpPr>
          <p:nvPr/>
        </p:nvSpPr>
        <p:spPr bwMode="auto">
          <a:xfrm>
            <a:off x="4643438" y="4652963"/>
            <a:ext cx="936625" cy="288925"/>
          </a:xfrm>
          <a:prstGeom prst="rect">
            <a:avLst/>
          </a:prstGeom>
          <a:solidFill>
            <a:srgbClr val="BC9A9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péptidos</a:t>
            </a:r>
          </a:p>
        </p:txBody>
      </p:sp>
      <p:sp>
        <p:nvSpPr>
          <p:cNvPr id="165922" name="Rectangle 34"/>
          <p:cNvSpPr>
            <a:spLocks noChangeArrowheads="1"/>
          </p:cNvSpPr>
          <p:nvPr/>
        </p:nvSpPr>
        <p:spPr bwMode="auto">
          <a:xfrm>
            <a:off x="5219700" y="5876925"/>
            <a:ext cx="865188" cy="215900"/>
          </a:xfrm>
          <a:prstGeom prst="rect">
            <a:avLst/>
          </a:prstGeom>
          <a:solidFill>
            <a:srgbClr val="BD92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6104" name="Text Box 42"/>
          <p:cNvSpPr txBox="1">
            <a:spLocks noChangeArrowheads="1"/>
          </p:cNvSpPr>
          <p:nvPr/>
        </p:nvSpPr>
        <p:spPr bwMode="auto">
          <a:xfrm>
            <a:off x="5227638" y="5803900"/>
            <a:ext cx="912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capilar</a:t>
            </a:r>
          </a:p>
        </p:txBody>
      </p:sp>
      <p:sp>
        <p:nvSpPr>
          <p:cNvPr id="165933" name="Rectangle 45"/>
          <p:cNvSpPr>
            <a:spLocks noChangeArrowheads="1"/>
          </p:cNvSpPr>
          <p:nvPr/>
        </p:nvSpPr>
        <p:spPr bwMode="auto">
          <a:xfrm>
            <a:off x="1001713" y="1726408"/>
            <a:ext cx="2806700" cy="760412"/>
          </a:xfrm>
          <a:prstGeom prst="rect">
            <a:avLst/>
          </a:prstGeom>
          <a:solidFill>
            <a:srgbClr val="FFE6B3"/>
          </a:solidFill>
          <a:ln w="28575">
            <a:solidFill>
              <a:srgbClr val="FF6D6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 dirty="0" err="1"/>
              <a:t>Endocrinocitos</a:t>
            </a:r>
            <a:endParaRPr lang="es-ES" sz="2400" dirty="0"/>
          </a:p>
          <a:p>
            <a:pPr algn="ctr">
              <a:defRPr/>
            </a:pPr>
            <a:r>
              <a:rPr lang="es-ES" dirty="0"/>
              <a:t>(</a:t>
            </a:r>
            <a:r>
              <a:rPr lang="es-ES" b="1" dirty="0">
                <a:effectLst/>
              </a:rPr>
              <a:t>S. Endocrino Entérico</a:t>
            </a:r>
            <a:r>
              <a:rPr lang="es-ES" dirty="0"/>
              <a:t>)</a:t>
            </a:r>
          </a:p>
        </p:txBody>
      </p:sp>
      <p:sp>
        <p:nvSpPr>
          <p:cNvPr id="46106" name="Text Box 46"/>
          <p:cNvSpPr txBox="1">
            <a:spLocks noChangeArrowheads="1"/>
          </p:cNvSpPr>
          <p:nvPr/>
        </p:nvSpPr>
        <p:spPr bwMode="auto">
          <a:xfrm>
            <a:off x="973389" y="5499100"/>
            <a:ext cx="30241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>
                <a:effectLst/>
              </a:rPr>
              <a:t>“Sensores de la luz”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55576" y="93443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6372225" y="4798219"/>
            <a:ext cx="467519" cy="7913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7053867" y="260648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7545891" y="670893"/>
            <a:ext cx="12025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2. Cripta</a:t>
            </a:r>
            <a:endParaRPr lang="es-ES" b="1" dirty="0">
              <a:effectLst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9"/>
          <p:cNvSpPr txBox="1">
            <a:spLocks noChangeArrowheads="1"/>
          </p:cNvSpPr>
          <p:nvPr/>
        </p:nvSpPr>
        <p:spPr bwMode="auto">
          <a:xfrm>
            <a:off x="1581150" y="2090738"/>
            <a:ext cx="5981700" cy="267652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_tradnl" sz="800" b="1">
              <a:effectLst/>
            </a:endParaRPr>
          </a:p>
          <a:p>
            <a:pPr algn="ctr" eaLnBrk="1" hangingPunct="1"/>
            <a:r>
              <a:rPr lang="es-ES_tradnl" sz="4000" b="1">
                <a:effectLst/>
              </a:rPr>
              <a:t>MUY IMPORTANTE</a:t>
            </a:r>
            <a:r>
              <a:rPr lang="es-ES_tradnl" sz="4000">
                <a:effectLst/>
              </a:rPr>
              <a:t>:</a:t>
            </a:r>
          </a:p>
          <a:p>
            <a:pPr algn="ctr" eaLnBrk="1" hangingPunct="1"/>
            <a:endParaRPr lang="es-ES_tradnl" sz="1600">
              <a:effectLst/>
            </a:endParaRPr>
          </a:p>
          <a:p>
            <a:pPr algn="ctr" eaLnBrk="1" hangingPunct="1"/>
            <a:r>
              <a:rPr lang="es-ES_tradnl" sz="3200">
                <a:effectLst/>
              </a:rPr>
              <a:t>Este material NO sustituye </a:t>
            </a:r>
          </a:p>
          <a:p>
            <a:pPr algn="ctr" eaLnBrk="1" hangingPunct="1"/>
            <a:r>
              <a:rPr lang="es-ES_tradnl" sz="3200">
                <a:effectLst/>
              </a:rPr>
              <a:t>el uso de los libros para el estudio de la fisiología</a:t>
            </a:r>
          </a:p>
          <a:p>
            <a:pPr algn="ctr" eaLnBrk="1" hangingPunct="1"/>
            <a:endParaRPr lang="es-ES_tradnl" sz="800">
              <a:effectLst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107" name="Text Box 20"/>
          <p:cNvSpPr txBox="1">
            <a:spLocks noChangeArrowheads="1"/>
          </p:cNvSpPr>
          <p:nvPr/>
        </p:nvSpPr>
        <p:spPr bwMode="auto">
          <a:xfrm>
            <a:off x="755571" y="1342737"/>
            <a:ext cx="3665537" cy="2571750"/>
          </a:xfrm>
          <a:prstGeom prst="rect">
            <a:avLst/>
          </a:prstGeom>
          <a:solidFill>
            <a:srgbClr val="F2E9F7"/>
          </a:solidFill>
          <a:ln w="952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Origen igual a Neuronas</a:t>
            </a:r>
          </a:p>
          <a:p>
            <a:pPr eaLnBrk="1" hangingPunct="1">
              <a:buFontTx/>
              <a:buChar char="•"/>
            </a:pPr>
            <a:endParaRPr lang="es-ES" sz="12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Secretan péptidos y aminas</a:t>
            </a:r>
          </a:p>
          <a:p>
            <a:pPr eaLnBrk="1" hangingPunct="1"/>
            <a:r>
              <a:rPr lang="es-ES" dirty="0">
                <a:effectLst/>
              </a:rPr>
              <a:t>   </a:t>
            </a:r>
            <a:r>
              <a:rPr lang="es-ES" dirty="0" smtClean="0">
                <a:effectLst/>
              </a:rPr>
              <a:t>especialmente </a:t>
            </a:r>
            <a:r>
              <a:rPr lang="es-ES" u="sng" dirty="0" smtClean="0">
                <a:effectLst/>
              </a:rPr>
              <a:t>5-HT</a:t>
            </a:r>
            <a:endParaRPr lang="es-ES" u="sng" dirty="0">
              <a:effectLst/>
            </a:endParaRPr>
          </a:p>
          <a:p>
            <a:pPr eaLnBrk="1" hangingPunct="1">
              <a:buFontTx/>
              <a:buChar char="•"/>
            </a:pPr>
            <a:endParaRPr lang="es-ES" sz="12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Tienen maquinaria para captar  </a:t>
            </a:r>
          </a:p>
          <a:p>
            <a:pPr eaLnBrk="1" hangingPunct="1"/>
            <a:r>
              <a:rPr lang="es-ES" dirty="0">
                <a:effectLst/>
              </a:rPr>
              <a:t>   precursores de aminas y  </a:t>
            </a:r>
          </a:p>
          <a:p>
            <a:pPr eaLnBrk="1" hangingPunct="1"/>
            <a:r>
              <a:rPr lang="es-ES" dirty="0">
                <a:effectLst/>
              </a:rPr>
              <a:t>   </a:t>
            </a:r>
            <a:r>
              <a:rPr lang="es-ES" dirty="0" err="1">
                <a:effectLst/>
              </a:rPr>
              <a:t>decarboxilarlas</a:t>
            </a:r>
            <a:endParaRPr lang="es-ES" dirty="0">
              <a:effectLst/>
            </a:endParaRPr>
          </a:p>
          <a:p>
            <a:pPr eaLnBrk="1" hangingPunct="1">
              <a:buFontTx/>
              <a:buChar char="•"/>
            </a:pPr>
            <a:endParaRPr lang="es-ES" sz="12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Dan origen a APUDOMAS</a:t>
            </a:r>
          </a:p>
        </p:txBody>
      </p:sp>
      <p:sp>
        <p:nvSpPr>
          <p:cNvPr id="167966" name="Rectangle 30"/>
          <p:cNvSpPr>
            <a:spLocks noChangeArrowheads="1"/>
          </p:cNvSpPr>
          <p:nvPr/>
        </p:nvSpPr>
        <p:spPr bwMode="auto">
          <a:xfrm>
            <a:off x="755572" y="700604"/>
            <a:ext cx="3225563" cy="461665"/>
          </a:xfrm>
          <a:prstGeom prst="rect">
            <a:avLst/>
          </a:prstGeom>
          <a:solidFill>
            <a:srgbClr val="D5ADE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/>
              <a:t>C. Enterocromafines</a:t>
            </a:r>
          </a:p>
        </p:txBody>
      </p:sp>
      <p:pic>
        <p:nvPicPr>
          <p:cNvPr id="47109" name="Picture 31" descr="APUDBKulchtizskienterochromafinc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12073" r="10506"/>
          <a:stretch>
            <a:fillRect/>
          </a:stretch>
        </p:blipFill>
        <p:spPr bwMode="auto">
          <a:xfrm>
            <a:off x="4896618" y="1700808"/>
            <a:ext cx="3779838" cy="31908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68" name="Rectangle 32"/>
          <p:cNvSpPr>
            <a:spLocks noChangeArrowheads="1"/>
          </p:cNvSpPr>
          <p:nvPr/>
        </p:nvSpPr>
        <p:spPr bwMode="auto">
          <a:xfrm>
            <a:off x="6625406" y="2997795"/>
            <a:ext cx="14398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7969" name="Rectangle 33"/>
          <p:cNvSpPr>
            <a:spLocks noChangeArrowheads="1"/>
          </p:cNvSpPr>
          <p:nvPr/>
        </p:nvSpPr>
        <p:spPr bwMode="auto">
          <a:xfrm>
            <a:off x="7417568" y="2132608"/>
            <a:ext cx="144463" cy="865187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7971" name="Text Box 35"/>
          <p:cNvSpPr txBox="1">
            <a:spLocks noChangeArrowheads="1"/>
          </p:cNvSpPr>
          <p:nvPr/>
        </p:nvSpPr>
        <p:spPr bwMode="auto">
          <a:xfrm>
            <a:off x="5688781" y="4005858"/>
            <a:ext cx="1885950" cy="33655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Fondo de la cripta</a:t>
            </a:r>
          </a:p>
        </p:txBody>
      </p:sp>
      <p:sp>
        <p:nvSpPr>
          <p:cNvPr id="167977" name="Oval 41"/>
          <p:cNvSpPr>
            <a:spLocks noChangeArrowheads="1"/>
          </p:cNvSpPr>
          <p:nvPr/>
        </p:nvSpPr>
        <p:spPr bwMode="auto">
          <a:xfrm>
            <a:off x="5185543" y="2637433"/>
            <a:ext cx="1079500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4030616" y="67067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0" name="Picture 2" descr="D:\Mis Documentos\EN PROCESO 2015\DIGESTIVO 2015\IMAGENES DIGESTIVO 2015\hl8A-5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8" r="5402"/>
          <a:stretch/>
        </p:blipFill>
        <p:spPr bwMode="auto">
          <a:xfrm>
            <a:off x="678900" y="4048180"/>
            <a:ext cx="3742208" cy="25078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40802" y="4932787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gránulos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4645152" y="5435932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capilar</a:t>
            </a:r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 rot="19083890">
            <a:off x="1901292" y="6076815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Lado basal </a:t>
            </a:r>
          </a:p>
        </p:txBody>
      </p:sp>
      <p:cxnSp>
        <p:nvCxnSpPr>
          <p:cNvPr id="6" name="5 Conector recto"/>
          <p:cNvCxnSpPr>
            <a:stCxn id="3" idx="1"/>
          </p:cNvCxnSpPr>
          <p:nvPr/>
        </p:nvCxnSpPr>
        <p:spPr bwMode="auto">
          <a:xfrm flipH="1" flipV="1">
            <a:off x="4203523" y="5528265"/>
            <a:ext cx="441629" cy="923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>
            <a:stCxn id="2" idx="1"/>
          </p:cNvCxnSpPr>
          <p:nvPr/>
        </p:nvCxnSpPr>
        <p:spPr bwMode="auto">
          <a:xfrm flipH="1">
            <a:off x="3857547" y="5117453"/>
            <a:ext cx="78325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curvado"/>
          <p:cNvCxnSpPr/>
          <p:nvPr/>
        </p:nvCxnSpPr>
        <p:spPr bwMode="auto">
          <a:xfrm rot="16200000" flipH="1">
            <a:off x="3464180" y="5353347"/>
            <a:ext cx="687811" cy="216024"/>
          </a:xfrm>
          <a:prstGeom prst="curved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11 CuadroTexto"/>
          <p:cNvSpPr txBox="1"/>
          <p:nvPr/>
        </p:nvSpPr>
        <p:spPr>
          <a:xfrm>
            <a:off x="2581393" y="6436797"/>
            <a:ext cx="1260281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C. EC ME</a:t>
            </a:r>
            <a:endParaRPr lang="es-VE" b="1" dirty="0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7070007" y="318174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7562031" y="728419"/>
            <a:ext cx="12025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2. Cripta</a:t>
            </a:r>
            <a:endParaRPr lang="es-ES" b="1" dirty="0">
              <a:effectLst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3708400" y="2708275"/>
            <a:ext cx="4895850" cy="2169825"/>
          </a:xfrm>
          <a:prstGeom prst="rect">
            <a:avLst/>
          </a:prstGeom>
          <a:solidFill>
            <a:srgbClr val="D0EA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/>
              </a:rPr>
              <a:t>Defensa contra </a:t>
            </a:r>
            <a:r>
              <a:rPr lang="es-ES" dirty="0" smtClean="0">
                <a:effectLst/>
              </a:rPr>
              <a:t>microorganismos en </a:t>
            </a:r>
            <a:r>
              <a:rPr lang="es-ES" dirty="0">
                <a:effectLst/>
              </a:rPr>
              <a:t>la luz: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1.</a:t>
            </a:r>
            <a:r>
              <a:rPr lang="es-ES" dirty="0">
                <a:effectLst/>
                <a:latin typeface="Symbol" pitchFamily="18" charset="2"/>
              </a:rPr>
              <a:t> </a:t>
            </a:r>
            <a:r>
              <a:rPr lang="es-ES" b="1" dirty="0">
                <a:effectLst/>
                <a:latin typeface="Symbol" pitchFamily="18" charset="2"/>
              </a:rPr>
              <a:t>a </a:t>
            </a:r>
            <a:r>
              <a:rPr lang="es-ES" b="1" dirty="0" err="1">
                <a:effectLst/>
              </a:rPr>
              <a:t>defensinas</a:t>
            </a:r>
            <a:r>
              <a:rPr lang="es-ES" b="1" dirty="0">
                <a:effectLst/>
              </a:rPr>
              <a:t> o </a:t>
            </a:r>
            <a:r>
              <a:rPr lang="es-ES" b="1" dirty="0" err="1">
                <a:effectLst/>
              </a:rPr>
              <a:t>criptidinas</a:t>
            </a:r>
            <a:r>
              <a:rPr lang="es-ES" dirty="0">
                <a:effectLst/>
              </a:rPr>
              <a:t>: bactericidas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2.</a:t>
            </a:r>
            <a:r>
              <a:rPr lang="es-ES" dirty="0">
                <a:effectLst/>
              </a:rPr>
              <a:t> </a:t>
            </a:r>
            <a:r>
              <a:rPr lang="es-ES" b="1" dirty="0">
                <a:effectLst/>
              </a:rPr>
              <a:t>Lisozima y PLA2</a:t>
            </a:r>
            <a:r>
              <a:rPr lang="es-ES" dirty="0">
                <a:effectLst/>
              </a:rPr>
              <a:t>: antimicrobiales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3.</a:t>
            </a:r>
            <a:r>
              <a:rPr lang="es-ES" dirty="0">
                <a:effectLst/>
              </a:rPr>
              <a:t> </a:t>
            </a:r>
            <a:r>
              <a:rPr lang="es-ES" b="1" dirty="0">
                <a:effectLst/>
              </a:rPr>
              <a:t>Guanilina: </a:t>
            </a:r>
            <a:r>
              <a:rPr lang="es-ES" b="1" dirty="0" smtClean="0">
                <a:effectLst/>
              </a:rPr>
              <a:t>péptido paracrino </a:t>
            </a:r>
            <a:r>
              <a:rPr lang="es-ES" dirty="0">
                <a:effectLst/>
              </a:rPr>
              <a:t>que </a:t>
            </a:r>
            <a:endParaRPr lang="es-ES" dirty="0" smtClean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    controla la </a:t>
            </a:r>
            <a:r>
              <a:rPr lang="es-ES" dirty="0">
                <a:effectLst/>
              </a:rPr>
              <a:t>secreción de Cl</a:t>
            </a:r>
            <a:r>
              <a:rPr lang="es-ES" baseline="30000" dirty="0">
                <a:effectLst/>
              </a:rPr>
              <a:t>-</a:t>
            </a:r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vía </a:t>
            </a:r>
            <a:r>
              <a:rPr lang="es-ES" dirty="0">
                <a:effectLst/>
              </a:rPr>
              <a:t>GMPc</a:t>
            </a:r>
          </a:p>
          <a:p>
            <a:pPr eaLnBrk="1" hangingPunct="1"/>
            <a:r>
              <a:rPr lang="es-ES" sz="900" dirty="0">
                <a:effectLst/>
              </a:rPr>
              <a:t>     </a:t>
            </a: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auto">
          <a:xfrm>
            <a:off x="4474369" y="5048035"/>
            <a:ext cx="3363912" cy="730250"/>
          </a:xfrm>
          <a:prstGeom prst="rect">
            <a:avLst/>
          </a:prstGeom>
          <a:solidFill>
            <a:srgbClr val="D0EAD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>
                <a:effectLst/>
              </a:rPr>
              <a:t>Toxinas bacterianas </a:t>
            </a:r>
            <a:r>
              <a:rPr lang="es-ES" sz="2000" i="1">
                <a:effectLst/>
              </a:rPr>
              <a:t>E. coli</a:t>
            </a:r>
          </a:p>
          <a:p>
            <a:pPr algn="ctr"/>
            <a:r>
              <a:rPr lang="es-ES" sz="2000">
                <a:effectLst/>
              </a:rPr>
              <a:t> </a:t>
            </a:r>
            <a:r>
              <a:rPr lang="es-ES" sz="2000" b="1">
                <a:effectLst/>
              </a:rPr>
              <a:t>“mimetismo molecular”</a:t>
            </a:r>
          </a:p>
        </p:txBody>
      </p:sp>
      <p:pic>
        <p:nvPicPr>
          <p:cNvPr id="168974" name="Picture 14" descr="celulas Pan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20521"/>
            <a:ext cx="3168650" cy="5172304"/>
          </a:xfrm>
          <a:prstGeom prst="rect">
            <a:avLst/>
          </a:prstGeom>
          <a:noFill/>
          <a:ln w="9525">
            <a:solidFill>
              <a:srgbClr val="FF2D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5221288" y="2060575"/>
            <a:ext cx="1800225" cy="461665"/>
          </a:xfrm>
          <a:prstGeom prst="rect">
            <a:avLst/>
          </a:prstGeom>
          <a:solidFill>
            <a:srgbClr val="73BD9C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effectLst/>
              </a:rPr>
              <a:t>C. Paneth</a:t>
            </a:r>
          </a:p>
        </p:txBody>
      </p:sp>
      <p:sp>
        <p:nvSpPr>
          <p:cNvPr id="168976" name="Oval 16"/>
          <p:cNvSpPr>
            <a:spLocks noChangeArrowheads="1"/>
          </p:cNvSpPr>
          <p:nvPr/>
        </p:nvSpPr>
        <p:spPr bwMode="auto">
          <a:xfrm>
            <a:off x="1258888" y="3779049"/>
            <a:ext cx="2088976" cy="1634111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8137" name="Rectangle 23"/>
          <p:cNvSpPr>
            <a:spLocks noChangeArrowheads="1"/>
          </p:cNvSpPr>
          <p:nvPr/>
        </p:nvSpPr>
        <p:spPr bwMode="auto">
          <a:xfrm>
            <a:off x="395288" y="6092825"/>
            <a:ext cx="2916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En el </a:t>
            </a:r>
            <a:r>
              <a:rPr lang="es-ES" b="1" u="sng" dirty="0">
                <a:effectLst/>
              </a:rPr>
              <a:t>fondo</a:t>
            </a:r>
            <a:r>
              <a:rPr lang="es-ES" b="1" dirty="0">
                <a:effectLst/>
              </a:rPr>
              <a:t> </a:t>
            </a:r>
            <a:r>
              <a:rPr lang="es-ES" dirty="0">
                <a:effectLst/>
              </a:rPr>
              <a:t>de las criptas</a:t>
            </a: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4181508" y="204312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7053867" y="260648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14" name="Text Box 39"/>
          <p:cNvSpPr txBox="1">
            <a:spLocks noChangeArrowheads="1"/>
          </p:cNvSpPr>
          <p:nvPr/>
        </p:nvSpPr>
        <p:spPr bwMode="auto">
          <a:xfrm>
            <a:off x="7545891" y="670893"/>
            <a:ext cx="12025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2. Cripta</a:t>
            </a:r>
            <a:endParaRPr lang="es-ES" b="1" dirty="0">
              <a:effectLst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70" grpId="0" animBg="1"/>
      <p:bldP spid="168973" grpId="0" animBg="1"/>
      <p:bldP spid="16897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9" b="32773"/>
          <a:stretch>
            <a:fillRect/>
          </a:stretch>
        </p:blipFill>
        <p:spPr>
          <a:xfrm>
            <a:off x="3348038" y="1511300"/>
            <a:ext cx="2736850" cy="3933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9155" name="Group 37"/>
          <p:cNvGrpSpPr>
            <a:grpSpLocks/>
          </p:cNvGrpSpPr>
          <p:nvPr/>
        </p:nvGrpSpPr>
        <p:grpSpPr bwMode="auto">
          <a:xfrm>
            <a:off x="611560" y="1040225"/>
            <a:ext cx="2163390" cy="3469863"/>
            <a:chOff x="-23" y="2024"/>
            <a:chExt cx="1103" cy="1770"/>
          </a:xfrm>
        </p:grpSpPr>
        <p:pic>
          <p:nvPicPr>
            <p:cNvPr id="49167" name="Picture 12" descr="villu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2024"/>
              <a:ext cx="1058" cy="1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-23" y="3385"/>
              <a:ext cx="317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158" y="3475"/>
              <a:ext cx="227" cy="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295" y="3612"/>
              <a:ext cx="409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704" y="2251"/>
              <a:ext cx="272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567" y="2795"/>
              <a:ext cx="22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6" name="Oval 18"/>
            <p:cNvSpPr>
              <a:spLocks noChangeArrowheads="1"/>
            </p:cNvSpPr>
            <p:nvPr/>
          </p:nvSpPr>
          <p:spPr bwMode="auto">
            <a:xfrm>
              <a:off x="385" y="2750"/>
              <a:ext cx="680" cy="8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6156325" y="3141663"/>
            <a:ext cx="1439863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5076825" y="5445125"/>
            <a:ext cx="19446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4680744" y="5434013"/>
            <a:ext cx="1368425" cy="369332"/>
          </a:xfrm>
          <a:prstGeom prst="rect">
            <a:avLst/>
          </a:prstGeom>
          <a:solidFill>
            <a:srgbClr val="8FCBB0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/>
              </a:rPr>
              <a:t>C. Paneth</a:t>
            </a:r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5797550" y="4149725"/>
            <a:ext cx="14398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5705475" y="4116388"/>
            <a:ext cx="191293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C. Madre</a:t>
            </a:r>
          </a:p>
          <a:p>
            <a:pPr eaLnBrk="1" hangingPunct="1"/>
            <a:r>
              <a:rPr lang="es-ES" b="1">
                <a:effectLst/>
              </a:rPr>
              <a:t>Indiferenciadas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6084888" y="2349500"/>
            <a:ext cx="149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 la cripta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16527" y="4324728"/>
            <a:ext cx="1747837" cy="16462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C. Secretoras:</a:t>
            </a:r>
          </a:p>
          <a:p>
            <a:pPr eaLnBrk="1" hangingPunct="1"/>
            <a:endParaRPr lang="es-ES" sz="1000">
              <a:effectLst/>
            </a:endParaRPr>
          </a:p>
          <a:p>
            <a:pPr eaLnBrk="1" hangingPunct="1"/>
            <a:r>
              <a:rPr lang="es-ES">
                <a:effectLst/>
              </a:rPr>
              <a:t>* mucosas </a:t>
            </a:r>
          </a:p>
          <a:p>
            <a:pPr eaLnBrk="1" hangingPunct="1"/>
            <a:r>
              <a:rPr lang="es-ES">
                <a:effectLst/>
              </a:rPr>
              <a:t>* endocrinas</a:t>
            </a:r>
          </a:p>
          <a:p>
            <a:pPr eaLnBrk="1" hangingPunct="1"/>
            <a:r>
              <a:rPr lang="es-ES">
                <a:effectLst/>
              </a:rPr>
              <a:t>* paracrinas</a:t>
            </a:r>
          </a:p>
          <a:p>
            <a:pPr eaLnBrk="1" hangingPunct="1"/>
            <a:r>
              <a:rPr lang="es-ES">
                <a:effectLst/>
              </a:rPr>
              <a:t>* Paneth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7053867" y="260648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II. EPITELIO </a:t>
            </a:r>
          </a:p>
        </p:txBody>
      </p: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7545891" y="670893"/>
            <a:ext cx="12025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/>
              </a:rPr>
              <a:t>2. Cripta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0" grpId="0" animBg="1"/>
      <p:bldP spid="12321" grpId="0" animBg="1"/>
      <p:bldP spid="12322" grpId="0" animBg="1"/>
      <p:bldP spid="12312" grpId="0" animBg="1"/>
      <p:bldP spid="12324" grpId="0"/>
      <p:bldP spid="1229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celulas Pan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63" y="404813"/>
            <a:ext cx="3705225" cy="60483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6423025" y="3716338"/>
            <a:ext cx="20367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/>
              <a:t>C. Madre</a:t>
            </a:r>
          </a:p>
          <a:p>
            <a:pPr algn="ctr">
              <a:defRPr/>
            </a:pPr>
            <a:r>
              <a:rPr lang="es-ES_tradnl" sz="2000"/>
              <a:t>indiferenciadas</a:t>
            </a:r>
          </a:p>
        </p:txBody>
      </p:sp>
      <p:sp>
        <p:nvSpPr>
          <p:cNvPr id="214026" name="AutoShape 10"/>
          <p:cNvSpPr>
            <a:spLocks/>
          </p:cNvSpPr>
          <p:nvPr/>
        </p:nvSpPr>
        <p:spPr bwMode="auto">
          <a:xfrm>
            <a:off x="6072188" y="3644900"/>
            <a:ext cx="71437" cy="1009650"/>
          </a:xfrm>
          <a:prstGeom prst="rightBracket">
            <a:avLst>
              <a:gd name="adj" fmla="val 11777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8" name="AutoShape 12"/>
          <p:cNvSpPr>
            <a:spLocks/>
          </p:cNvSpPr>
          <p:nvPr/>
        </p:nvSpPr>
        <p:spPr bwMode="auto">
          <a:xfrm rot="5400000">
            <a:off x="4704557" y="4077494"/>
            <a:ext cx="215900" cy="2376487"/>
          </a:xfrm>
          <a:prstGeom prst="rightBracket">
            <a:avLst>
              <a:gd name="adj" fmla="val 91728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9" name="Text Box 13"/>
          <p:cNvSpPr txBox="1">
            <a:spLocks noChangeArrowheads="1"/>
          </p:cNvSpPr>
          <p:nvPr/>
        </p:nvSpPr>
        <p:spPr bwMode="auto">
          <a:xfrm>
            <a:off x="4344988" y="5480050"/>
            <a:ext cx="1276350" cy="396875"/>
          </a:xfrm>
          <a:prstGeom prst="rect">
            <a:avLst/>
          </a:prstGeom>
          <a:solidFill>
            <a:srgbClr val="73BD9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C. Paneth</a:t>
            </a:r>
          </a:p>
        </p:txBody>
      </p:sp>
      <p:pic>
        <p:nvPicPr>
          <p:cNvPr id="50185" name="Picture 20" descr="cript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6" r="20685" b="9528"/>
          <a:stretch>
            <a:fillRect/>
          </a:stretch>
        </p:blipFill>
        <p:spPr bwMode="auto">
          <a:xfrm>
            <a:off x="323850" y="549275"/>
            <a:ext cx="2016125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053867" y="260648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 </a:t>
            </a:r>
          </a:p>
        </p:txBody>
      </p:sp>
      <p:sp>
        <p:nvSpPr>
          <p:cNvPr id="12" name="Text Box 39"/>
          <p:cNvSpPr txBox="1">
            <a:spLocks noChangeArrowheads="1"/>
          </p:cNvSpPr>
          <p:nvPr/>
        </p:nvSpPr>
        <p:spPr bwMode="auto">
          <a:xfrm>
            <a:off x="7545891" y="670893"/>
            <a:ext cx="12025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Cripta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g9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68"/>
          <a:stretch/>
        </p:blipFill>
        <p:spPr>
          <a:xfrm>
            <a:off x="971551" y="260350"/>
            <a:ext cx="3194050" cy="659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2820" name="Line 4"/>
          <p:cNvSpPr>
            <a:spLocks noChangeShapeType="1"/>
          </p:cNvSpPr>
          <p:nvPr/>
        </p:nvSpPr>
        <p:spPr bwMode="auto">
          <a:xfrm>
            <a:off x="900113" y="2852738"/>
            <a:ext cx="5472112" cy="0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>
            <a:off x="900113" y="2852738"/>
            <a:ext cx="0" cy="3519487"/>
          </a:xfrm>
          <a:prstGeom prst="line">
            <a:avLst/>
          </a:prstGeom>
          <a:noFill/>
          <a:ln w="57150">
            <a:solidFill>
              <a:schemeClr val="accent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 flipV="1">
            <a:off x="6372225" y="458788"/>
            <a:ext cx="15875" cy="2393950"/>
          </a:xfrm>
          <a:prstGeom prst="line">
            <a:avLst/>
          </a:prstGeom>
          <a:noFill/>
          <a:ln w="57150">
            <a:solidFill>
              <a:schemeClr val="accent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162823" name="Picture 7" descr="vil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884613"/>
            <a:ext cx="16795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6084888" y="6045200"/>
            <a:ext cx="5032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6372225" y="6188075"/>
            <a:ext cx="3603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7237413" y="43164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7019925" y="5108575"/>
            <a:ext cx="3603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9" name="Oval 13"/>
          <p:cNvSpPr>
            <a:spLocks noChangeArrowheads="1"/>
          </p:cNvSpPr>
          <p:nvPr/>
        </p:nvSpPr>
        <p:spPr bwMode="auto">
          <a:xfrm>
            <a:off x="6661150" y="5108575"/>
            <a:ext cx="1079500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0" name="Rectangle 14"/>
          <p:cNvSpPr>
            <a:spLocks noChangeArrowheads="1"/>
          </p:cNvSpPr>
          <p:nvPr/>
        </p:nvSpPr>
        <p:spPr bwMode="auto">
          <a:xfrm>
            <a:off x="6661150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6948488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7164388" y="3140075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7813675" y="10763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4" name="Rectangle 18"/>
          <p:cNvSpPr>
            <a:spLocks noChangeArrowheads="1"/>
          </p:cNvSpPr>
          <p:nvPr/>
        </p:nvSpPr>
        <p:spPr bwMode="auto">
          <a:xfrm>
            <a:off x="7596188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5" name="Oval 19"/>
          <p:cNvSpPr>
            <a:spLocks noChangeArrowheads="1"/>
          </p:cNvSpPr>
          <p:nvPr/>
        </p:nvSpPr>
        <p:spPr bwMode="auto">
          <a:xfrm>
            <a:off x="6659563" y="692150"/>
            <a:ext cx="1079500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62836" name="Picture 20" descr="vil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44525"/>
            <a:ext cx="16795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37" name="Rectangle 21"/>
          <p:cNvSpPr>
            <a:spLocks noChangeArrowheads="1"/>
          </p:cNvSpPr>
          <p:nvPr/>
        </p:nvSpPr>
        <p:spPr bwMode="auto">
          <a:xfrm>
            <a:off x="6588125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8" name="Rectangle 22"/>
          <p:cNvSpPr>
            <a:spLocks noChangeArrowheads="1"/>
          </p:cNvSpPr>
          <p:nvPr/>
        </p:nvSpPr>
        <p:spPr bwMode="auto">
          <a:xfrm>
            <a:off x="6875463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9" name="Rectangle 23"/>
          <p:cNvSpPr>
            <a:spLocks noChangeArrowheads="1"/>
          </p:cNvSpPr>
          <p:nvPr/>
        </p:nvSpPr>
        <p:spPr bwMode="auto">
          <a:xfrm>
            <a:off x="7091363" y="3092450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0" name="Rectangle 24"/>
          <p:cNvSpPr>
            <a:spLocks noChangeArrowheads="1"/>
          </p:cNvSpPr>
          <p:nvPr/>
        </p:nvSpPr>
        <p:spPr bwMode="auto">
          <a:xfrm>
            <a:off x="7740650" y="10763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1" name="Rectangle 25"/>
          <p:cNvSpPr>
            <a:spLocks noChangeArrowheads="1"/>
          </p:cNvSpPr>
          <p:nvPr/>
        </p:nvSpPr>
        <p:spPr bwMode="auto">
          <a:xfrm>
            <a:off x="7523163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5" name="Rectangle 29"/>
          <p:cNvSpPr>
            <a:spLocks noChangeArrowheads="1"/>
          </p:cNvSpPr>
          <p:nvPr/>
        </p:nvSpPr>
        <p:spPr bwMode="auto">
          <a:xfrm>
            <a:off x="4932363" y="765175"/>
            <a:ext cx="1295400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effectLst/>
            </a:endParaRPr>
          </a:p>
        </p:txBody>
      </p:sp>
      <p:sp>
        <p:nvSpPr>
          <p:cNvPr id="162846" name="Rectangle 30"/>
          <p:cNvSpPr>
            <a:spLocks noChangeArrowheads="1"/>
          </p:cNvSpPr>
          <p:nvPr/>
        </p:nvSpPr>
        <p:spPr bwMode="auto">
          <a:xfrm>
            <a:off x="971550" y="3933825"/>
            <a:ext cx="1152525" cy="1366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47" name="Text Box 31"/>
          <p:cNvSpPr txBox="1">
            <a:spLocks noChangeArrowheads="1"/>
          </p:cNvSpPr>
          <p:nvPr/>
        </p:nvSpPr>
        <p:spPr bwMode="auto">
          <a:xfrm>
            <a:off x="4572000" y="1341438"/>
            <a:ext cx="17107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VELLOSIDAD</a:t>
            </a:r>
          </a:p>
        </p:txBody>
      </p:sp>
      <p:sp>
        <p:nvSpPr>
          <p:cNvPr id="162849" name="Text Box 33"/>
          <p:cNvSpPr txBox="1">
            <a:spLocks noChangeArrowheads="1"/>
          </p:cNvSpPr>
          <p:nvPr/>
        </p:nvSpPr>
        <p:spPr bwMode="auto">
          <a:xfrm>
            <a:off x="971550" y="4365625"/>
            <a:ext cx="105349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CRIPTA</a:t>
            </a:r>
          </a:p>
        </p:txBody>
      </p:sp>
      <p:sp>
        <p:nvSpPr>
          <p:cNvPr id="162851" name="Text Box 35"/>
          <p:cNvSpPr txBox="1">
            <a:spLocks noChangeArrowheads="1"/>
          </p:cNvSpPr>
          <p:nvPr/>
        </p:nvSpPr>
        <p:spPr bwMode="auto">
          <a:xfrm>
            <a:off x="412600" y="525960"/>
            <a:ext cx="122396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4189523" y="5093229"/>
            <a:ext cx="1237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</a:t>
            </a:r>
            <a:r>
              <a:rPr lang="es-VE" sz="1600" dirty="0" err="1" smtClean="0"/>
              <a:t>Paneth</a:t>
            </a:r>
            <a:endParaRPr lang="es-VE" sz="1600" dirty="0" smtClean="0"/>
          </a:p>
          <a:p>
            <a:r>
              <a:rPr lang="es-VE" sz="1600" dirty="0" smtClean="0"/>
              <a:t>Enzimas </a:t>
            </a:r>
          </a:p>
          <a:p>
            <a:r>
              <a:rPr lang="es-VE" sz="1600" dirty="0" err="1" smtClean="0"/>
              <a:t>Defensinas</a:t>
            </a:r>
            <a:endParaRPr lang="es-VE" sz="1600" dirty="0" smtClean="0"/>
          </a:p>
        </p:txBody>
      </p:sp>
      <p:sp>
        <p:nvSpPr>
          <p:cNvPr id="38" name="37 CuadroTexto"/>
          <p:cNvSpPr txBox="1"/>
          <p:nvPr/>
        </p:nvSpPr>
        <p:spPr>
          <a:xfrm>
            <a:off x="3958378" y="6296290"/>
            <a:ext cx="1947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Indiferenciadas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636169" y="644525"/>
            <a:ext cx="719807" cy="5881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39 Rectángulo"/>
          <p:cNvSpPr/>
          <p:nvPr/>
        </p:nvSpPr>
        <p:spPr bwMode="auto">
          <a:xfrm>
            <a:off x="3636169" y="3134915"/>
            <a:ext cx="719807" cy="5881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3996072" y="1710770"/>
            <a:ext cx="359904" cy="4043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2" name="41 Elipse"/>
          <p:cNvSpPr/>
          <p:nvPr/>
        </p:nvSpPr>
        <p:spPr bwMode="auto">
          <a:xfrm>
            <a:off x="3968520" y="3961270"/>
            <a:ext cx="359904" cy="4043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3996072" y="1965152"/>
            <a:ext cx="1508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Caliciforme</a:t>
            </a:r>
          </a:p>
          <a:p>
            <a:r>
              <a:rPr lang="es-VE" sz="1600" dirty="0" smtClean="0"/>
              <a:t>Moco 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4064359" y="3092450"/>
            <a:ext cx="1592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Endocrinocitos</a:t>
            </a:r>
            <a:endParaRPr lang="es-VE" sz="1600" dirty="0" smtClean="0"/>
          </a:p>
          <a:p>
            <a:r>
              <a:rPr lang="es-VE" sz="1600" dirty="0" smtClean="0"/>
              <a:t>Hormonas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3996072" y="3965516"/>
            <a:ext cx="864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ECF</a:t>
            </a:r>
          </a:p>
          <a:p>
            <a:r>
              <a:rPr lang="es-VE" sz="1600" dirty="0" smtClean="0"/>
              <a:t>Aminas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46804" y="574120"/>
            <a:ext cx="1362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Enterocitos </a:t>
            </a:r>
          </a:p>
          <a:p>
            <a:r>
              <a:rPr lang="es-VE" sz="1600" dirty="0" smtClean="0"/>
              <a:t>Absorción</a:t>
            </a:r>
            <a:endParaRPr lang="es-VE" sz="1600" dirty="0"/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7125927" y="231176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/>
              </a:rPr>
              <a:t>II. EPITELIO </a:t>
            </a:r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nimBg="1"/>
      <p:bldP spid="162825" grpId="0" animBg="1"/>
      <p:bldP spid="162826" grpId="0" animBg="1"/>
      <p:bldP spid="162827" grpId="0" animBg="1"/>
      <p:bldP spid="162828" grpId="0" animBg="1"/>
      <p:bldP spid="162829" grpId="0" animBg="1"/>
      <p:bldP spid="162830" grpId="0" animBg="1"/>
      <p:bldP spid="162831" grpId="0" animBg="1"/>
      <p:bldP spid="162832" grpId="0" animBg="1"/>
      <p:bldP spid="162833" grpId="0" animBg="1"/>
      <p:bldP spid="162834" grpId="0" animBg="1"/>
      <p:bldP spid="162835" grpId="0" animBg="1"/>
      <p:bldP spid="162837" grpId="0" animBg="1"/>
      <p:bldP spid="162838" grpId="0" animBg="1"/>
      <p:bldP spid="162839" grpId="0" animBg="1"/>
      <p:bldP spid="162840" grpId="0" animBg="1"/>
      <p:bldP spid="16284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6"/>
          <p:cNvSpPr txBox="1">
            <a:spLocks noChangeArrowheads="1"/>
          </p:cNvSpPr>
          <p:nvPr/>
        </p:nvSpPr>
        <p:spPr bwMode="auto">
          <a:xfrm>
            <a:off x="1979513" y="2689200"/>
            <a:ext cx="5184775" cy="2540000"/>
          </a:xfrm>
          <a:prstGeom prst="rect">
            <a:avLst/>
          </a:prstGeom>
          <a:solidFill>
            <a:srgbClr val="FFE5F2"/>
          </a:solidFill>
          <a:ln w="9525">
            <a:solidFill>
              <a:srgbClr val="FFA7D3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Células “M” en las criptas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Placas de </a:t>
            </a:r>
            <a:r>
              <a:rPr lang="es-ES" sz="2000" dirty="0" err="1">
                <a:effectLst/>
              </a:rPr>
              <a:t>Peyer</a:t>
            </a:r>
            <a:r>
              <a:rPr lang="es-ES" sz="2000" dirty="0">
                <a:effectLst/>
              </a:rPr>
              <a:t> Linfocitos B submucosa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Linfocitos lámina propia secretan </a:t>
            </a:r>
            <a:r>
              <a:rPr lang="es-ES" sz="2000" dirty="0" err="1">
                <a:effectLst/>
              </a:rPr>
              <a:t>IgA</a:t>
            </a: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Linfocitos en espacios </a:t>
            </a:r>
            <a:r>
              <a:rPr lang="es-ES" sz="2000" dirty="0" err="1">
                <a:effectLst/>
              </a:rPr>
              <a:t>paracelulares</a:t>
            </a: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1000" dirty="0">
              <a:effectLst/>
            </a:endParaRPr>
          </a:p>
        </p:txBody>
      </p:sp>
      <p:sp>
        <p:nvSpPr>
          <p:cNvPr id="52227" name="Text Box 9"/>
          <p:cNvSpPr txBox="1">
            <a:spLocks noChangeArrowheads="1"/>
          </p:cNvSpPr>
          <p:nvPr/>
        </p:nvSpPr>
        <p:spPr bwMode="auto">
          <a:xfrm>
            <a:off x="2021259" y="1628775"/>
            <a:ext cx="3066865" cy="400110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S. INMUNE ENTÉRICO</a:t>
            </a:r>
          </a:p>
        </p:txBody>
      </p:sp>
      <p:sp>
        <p:nvSpPr>
          <p:cNvPr id="52228" name="Rectangle 10"/>
          <p:cNvSpPr>
            <a:spLocks noChangeArrowheads="1"/>
          </p:cNvSpPr>
          <p:nvPr/>
        </p:nvSpPr>
        <p:spPr bwMode="auto">
          <a:xfrm>
            <a:off x="1985993" y="2158987"/>
            <a:ext cx="4947188" cy="400110"/>
          </a:xfrm>
          <a:prstGeom prst="rect">
            <a:avLst/>
          </a:prstGeom>
          <a:solidFill>
            <a:srgbClr val="E1C3EB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000" dirty="0"/>
              <a:t>Sistema </a:t>
            </a:r>
            <a:r>
              <a:rPr lang="es-ES" sz="2000" dirty="0" smtClean="0"/>
              <a:t>Linfático </a:t>
            </a:r>
            <a:r>
              <a:rPr lang="es-ES" sz="2000" dirty="0"/>
              <a:t>asociado al Tracto GI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554554" y="529176"/>
            <a:ext cx="146670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auto">
          <a:xfrm>
            <a:off x="6660232" y="577225"/>
            <a:ext cx="1858201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/>
              </a:rPr>
              <a:t>II. EPITELIO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t="9468" r="1714" b="8814"/>
          <a:stretch/>
        </p:blipFill>
        <p:spPr bwMode="auto">
          <a:xfrm>
            <a:off x="1380715" y="1429789"/>
            <a:ext cx="6215621" cy="468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092280" y="5249614"/>
            <a:ext cx="217488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7092280" y="5630614"/>
            <a:ext cx="217488" cy="21431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295480" y="5192464"/>
            <a:ext cx="13752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effectLst/>
              </a:rPr>
              <a:t>= </a:t>
            </a:r>
            <a:r>
              <a:rPr lang="de-DE" sz="1400" dirty="0" smtClean="0">
                <a:effectLst/>
              </a:rPr>
              <a:t>áreas cels.T</a:t>
            </a:r>
            <a:endParaRPr lang="de-DE" sz="1400" dirty="0">
              <a:effectLst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328327" y="5569495"/>
            <a:ext cx="181567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effectLst/>
              </a:rPr>
              <a:t>= </a:t>
            </a:r>
            <a:r>
              <a:rPr lang="de-DE" sz="1400" dirty="0" smtClean="0">
                <a:effectLst/>
              </a:rPr>
              <a:t>folículos cels. B</a:t>
            </a:r>
            <a:endParaRPr lang="de-DE" sz="1400" dirty="0">
              <a:effectLst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69975" y="6115354"/>
            <a:ext cx="5029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i="1" dirty="0" err="1" smtClean="0"/>
              <a:t>The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gut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microbiota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shapes</a:t>
            </a:r>
            <a:r>
              <a:rPr lang="es-VE" sz="1100" i="1" dirty="0" smtClean="0"/>
              <a:t> intestinal </a:t>
            </a:r>
            <a:r>
              <a:rPr lang="es-VE" sz="1100" i="1" dirty="0" err="1" smtClean="0"/>
              <a:t>immune</a:t>
            </a:r>
            <a:r>
              <a:rPr lang="es-VE" sz="1100" i="1" dirty="0" smtClean="0"/>
              <a:t> response </a:t>
            </a:r>
            <a:r>
              <a:rPr lang="es-VE" sz="1100" i="1" dirty="0" err="1" smtClean="0"/>
              <a:t>duriong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health</a:t>
            </a:r>
            <a:r>
              <a:rPr lang="es-VE" sz="1100" i="1" dirty="0" smtClean="0"/>
              <a:t> and </a:t>
            </a:r>
            <a:r>
              <a:rPr lang="es-VE" sz="1100" i="1" dirty="0" err="1" smtClean="0"/>
              <a:t>disease</a:t>
            </a:r>
            <a:r>
              <a:rPr lang="es-VE" sz="1100" dirty="0" smtClean="0"/>
              <a:t>. PPT. Hannover Medical </a:t>
            </a:r>
            <a:r>
              <a:rPr lang="es-VE" sz="1100" dirty="0" err="1" smtClean="0"/>
              <a:t>School</a:t>
            </a:r>
            <a:r>
              <a:rPr lang="es-VE" sz="1100" dirty="0" smtClean="0"/>
              <a:t> 2010 </a:t>
            </a:r>
            <a:endParaRPr lang="es-VE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795286" y="516330"/>
            <a:ext cx="5553428" cy="400110"/>
          </a:xfrm>
          <a:prstGeom prst="rect">
            <a:avLst/>
          </a:prstGeom>
          <a:solidFill>
            <a:srgbClr val="E1C3EB"/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/>
              </a:rPr>
              <a:t>Tejido linfoide asociado al intestino  (GALT)</a:t>
            </a:r>
            <a:endParaRPr lang="es-VE" sz="2000" dirty="0">
              <a:effectLst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380716" y="1060456"/>
            <a:ext cx="304121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Células  linfoides aisladas</a:t>
            </a:r>
            <a:endParaRPr lang="es-VE" b="1" dirty="0">
              <a:effectLst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572000" y="1045857"/>
            <a:ext cx="341792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Tejidos linfoides organizados</a:t>
            </a:r>
            <a:endParaRPr lang="es-VE" b="1" dirty="0">
              <a:effectLst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6228184" y="1700808"/>
            <a:ext cx="1368152" cy="2963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97607" y="2044484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Epitelio </a:t>
            </a:r>
          </a:p>
          <a:p>
            <a:r>
              <a:rPr lang="es-VE" sz="1400" dirty="0" smtClean="0"/>
              <a:t>intestinal</a:t>
            </a:r>
            <a:endParaRPr lang="es-VE" sz="1400" dirty="0"/>
          </a:p>
        </p:txBody>
      </p:sp>
      <p:sp>
        <p:nvSpPr>
          <p:cNvPr id="15" name="14 Rectángulo"/>
          <p:cNvSpPr/>
          <p:nvPr/>
        </p:nvSpPr>
        <p:spPr bwMode="auto">
          <a:xfrm>
            <a:off x="4288788" y="1997149"/>
            <a:ext cx="2371444" cy="8557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276244" y="1772816"/>
            <a:ext cx="147829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Linfocito de</a:t>
            </a:r>
          </a:p>
          <a:p>
            <a:r>
              <a:rPr lang="es-VE" sz="1600" b="1" dirty="0">
                <a:effectLst/>
              </a:rPr>
              <a:t>l</a:t>
            </a:r>
            <a:r>
              <a:rPr lang="es-VE" sz="1600" b="1" dirty="0" smtClean="0">
                <a:effectLst/>
              </a:rPr>
              <a:t>ámina propia</a:t>
            </a:r>
            <a:endParaRPr lang="es-VE" sz="1600" b="1" dirty="0">
              <a:effectLst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276244" y="2564904"/>
            <a:ext cx="143661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Linfocito </a:t>
            </a:r>
          </a:p>
          <a:p>
            <a:r>
              <a:rPr lang="es-VE" sz="1600" b="1" dirty="0" err="1" smtClean="0">
                <a:effectLst/>
              </a:rPr>
              <a:t>intraepitelial</a:t>
            </a:r>
            <a:endParaRPr lang="es-VE" sz="1600" b="1" dirty="0">
              <a:effectLst/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4860032" y="3429000"/>
            <a:ext cx="136815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683663" y="3352346"/>
            <a:ext cx="165141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Placa de </a:t>
            </a:r>
            <a:r>
              <a:rPr lang="es-VE" sz="1600" b="1" dirty="0" err="1" smtClean="0">
                <a:effectLst/>
              </a:rPr>
              <a:t>Peyer</a:t>
            </a:r>
            <a:endParaRPr lang="es-VE" sz="1600" b="1" dirty="0">
              <a:effectLst/>
            </a:endParaRPr>
          </a:p>
        </p:txBody>
      </p:sp>
      <p:sp>
        <p:nvSpPr>
          <p:cNvPr id="20" name="19 Rectángulo"/>
          <p:cNvSpPr/>
          <p:nvPr/>
        </p:nvSpPr>
        <p:spPr bwMode="auto">
          <a:xfrm>
            <a:off x="6763965" y="3793686"/>
            <a:ext cx="1048395" cy="7154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686809" y="3862789"/>
            <a:ext cx="181331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effectLst/>
              </a:rPr>
              <a:t>Folículo linfoide </a:t>
            </a:r>
          </a:p>
          <a:p>
            <a:pPr algn="ctr"/>
            <a:r>
              <a:rPr lang="es-VE" sz="1600" b="1" dirty="0" smtClean="0">
                <a:effectLst/>
              </a:rPr>
              <a:t>aislado</a:t>
            </a:r>
            <a:endParaRPr lang="es-VE" sz="1600" b="1" dirty="0">
              <a:effectLst/>
            </a:endParaRPr>
          </a:p>
        </p:txBody>
      </p:sp>
      <p:sp>
        <p:nvSpPr>
          <p:cNvPr id="22" name="21 Rectángulo"/>
          <p:cNvSpPr/>
          <p:nvPr/>
        </p:nvSpPr>
        <p:spPr bwMode="auto">
          <a:xfrm>
            <a:off x="2411760" y="5748338"/>
            <a:ext cx="1728192" cy="2774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871509" y="5723383"/>
            <a:ext cx="242887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Aferentes linfáticos</a:t>
            </a:r>
            <a:endParaRPr lang="es-VE" b="1" dirty="0">
              <a:effectLst/>
            </a:endParaRPr>
          </a:p>
        </p:txBody>
      </p:sp>
      <p:sp>
        <p:nvSpPr>
          <p:cNvPr id="24" name="23 Rectángulo"/>
          <p:cNvSpPr/>
          <p:nvPr/>
        </p:nvSpPr>
        <p:spPr bwMode="auto">
          <a:xfrm>
            <a:off x="5517289" y="6126483"/>
            <a:ext cx="2304256" cy="4086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6" name="25 Conector recto de flecha"/>
          <p:cNvCxnSpPr/>
          <p:nvPr/>
        </p:nvCxnSpPr>
        <p:spPr bwMode="auto">
          <a:xfrm>
            <a:off x="7288162" y="6025773"/>
            <a:ext cx="806471" cy="1007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26 CuadroTexto"/>
          <p:cNvSpPr txBox="1"/>
          <p:nvPr/>
        </p:nvSpPr>
        <p:spPr>
          <a:xfrm>
            <a:off x="7309768" y="6248782"/>
            <a:ext cx="161294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Al nodo linfático </a:t>
            </a:r>
          </a:p>
          <a:p>
            <a:r>
              <a:rPr lang="es-VE" sz="1400" dirty="0" smtClean="0"/>
              <a:t>mesentérico</a:t>
            </a:r>
            <a:endParaRPr lang="es-VE" sz="1400" dirty="0"/>
          </a:p>
        </p:txBody>
      </p:sp>
      <p:cxnSp>
        <p:nvCxnSpPr>
          <p:cNvPr id="29" name="28 Conector recto"/>
          <p:cNvCxnSpPr/>
          <p:nvPr/>
        </p:nvCxnSpPr>
        <p:spPr bwMode="auto">
          <a:xfrm flipH="1">
            <a:off x="4530263" y="3429000"/>
            <a:ext cx="41737" cy="280831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30 CuadroTexto"/>
          <p:cNvSpPr txBox="1"/>
          <p:nvPr/>
        </p:nvSpPr>
        <p:spPr>
          <a:xfrm>
            <a:off x="5071494" y="3997514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 T ”</a:t>
            </a:r>
            <a:endParaRPr lang="es-VE" sz="1400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6861840" y="4797152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“B”</a:t>
            </a:r>
            <a:endParaRPr lang="es-VE" sz="1400" b="1" dirty="0"/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56740" y="658634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3" name="31 CuadroTexto"/>
          <p:cNvSpPr txBox="1"/>
          <p:nvPr/>
        </p:nvSpPr>
        <p:spPr>
          <a:xfrm>
            <a:off x="5681752" y="4330257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“B”</a:t>
            </a:r>
            <a:endParaRPr lang="es-VE" sz="1400" b="1" dirty="0"/>
          </a:p>
        </p:txBody>
      </p:sp>
    </p:spTree>
    <p:extLst>
      <p:ext uri="{BB962C8B-B14F-4D97-AF65-F5344CB8AC3E}">
        <p14:creationId xmlns:p14="http://schemas.microsoft.com/office/powerpoint/2010/main" val="293752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9692" y="2890391"/>
            <a:ext cx="5544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err="1" smtClean="0"/>
              <a:t>Nature</a:t>
            </a:r>
            <a:r>
              <a:rPr lang="es-VE" sz="1600" dirty="0" smtClean="0"/>
              <a:t> Video </a:t>
            </a:r>
            <a:r>
              <a:rPr lang="es-VE" sz="1600" i="1" dirty="0" err="1" smtClean="0"/>
              <a:t>Immunology</a:t>
            </a:r>
            <a:r>
              <a:rPr lang="es-VE" sz="1600" i="1" dirty="0"/>
              <a:t> </a:t>
            </a:r>
            <a:r>
              <a:rPr lang="es-VE" sz="1600" i="1" dirty="0" smtClean="0"/>
              <a:t>in </a:t>
            </a:r>
            <a:r>
              <a:rPr lang="es-VE" sz="1600" i="1" dirty="0" err="1" smtClean="0"/>
              <a:t>the</a:t>
            </a:r>
            <a:r>
              <a:rPr lang="es-VE" sz="1600" i="1" dirty="0" smtClean="0"/>
              <a:t> </a:t>
            </a:r>
            <a:r>
              <a:rPr lang="es-VE" sz="1600" i="1" dirty="0" err="1" smtClean="0"/>
              <a:t>gut</a:t>
            </a:r>
            <a:r>
              <a:rPr lang="es-VE" sz="1600" i="1" dirty="0" smtClean="0"/>
              <a:t> </a:t>
            </a:r>
            <a:r>
              <a:rPr lang="es-VE" sz="1600" i="1" dirty="0" err="1" smtClean="0"/>
              <a:t>mucose</a:t>
            </a:r>
            <a:r>
              <a:rPr lang="es-VE" sz="1600" i="1" dirty="0" smtClean="0"/>
              <a:t> </a:t>
            </a:r>
            <a:endParaRPr lang="es-VE" sz="1600" i="1" dirty="0"/>
          </a:p>
          <a:p>
            <a:endParaRPr lang="es-VE" sz="800" i="1" dirty="0" smtClean="0"/>
          </a:p>
          <a:p>
            <a:r>
              <a:rPr lang="es-VE" sz="1600" i="1" dirty="0" smtClean="0"/>
              <a:t>Disponible en: </a:t>
            </a:r>
            <a:r>
              <a:rPr lang="es-VE" sz="1600" dirty="0" smtClean="0">
                <a:hlinkClick r:id="rId2"/>
              </a:rPr>
              <a:t>https</a:t>
            </a:r>
            <a:r>
              <a:rPr lang="es-VE" sz="1600" dirty="0">
                <a:hlinkClick r:id="rId2"/>
              </a:rPr>
              <a:t>://www.youtube.com/watch?v=gnZEge78_78https://</a:t>
            </a:r>
            <a:r>
              <a:rPr lang="es-VE" sz="1600" dirty="0" smtClean="0">
                <a:hlinkClick r:id="rId2"/>
              </a:rPr>
              <a:t>www.youtube.com/watch?v=gnZEge78_78</a:t>
            </a:r>
            <a:endParaRPr lang="es-VE" sz="1600" dirty="0" smtClean="0"/>
          </a:p>
          <a:p>
            <a:endParaRPr lang="es-VE" sz="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590528" y="1982703"/>
            <a:ext cx="3962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/>
              <a:t>Para ver más sobre inmunología </a:t>
            </a:r>
          </a:p>
          <a:p>
            <a:pPr algn="ctr"/>
            <a:r>
              <a:rPr lang="es-VE" sz="2000" dirty="0" smtClean="0"/>
              <a:t>en el tracto gastrointestinal</a:t>
            </a:r>
            <a:endParaRPr lang="es-VE" sz="2000" dirty="0"/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6660232" y="577225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/>
              </a:rPr>
              <a:t>II. EPITELIO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924727" y="1058587"/>
            <a:ext cx="1680268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</a:t>
            </a:r>
          </a:p>
          <a:p>
            <a:pPr eaLnBrk="1" hangingPunct="1"/>
            <a:r>
              <a:rPr lang="es-ES" b="1" dirty="0">
                <a:effectLst/>
              </a:rPr>
              <a:t> </a:t>
            </a:r>
            <a:r>
              <a:rPr lang="es-ES" b="1" dirty="0" smtClean="0">
                <a:effectLst/>
              </a:rPr>
              <a:t>  Entérico</a:t>
            </a:r>
            <a:endParaRPr lang="es-ES" b="1" dirty="0">
              <a:effectLst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26586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5724525" y="2493963"/>
            <a:ext cx="3168650" cy="24468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1. </a:t>
            </a:r>
            <a:r>
              <a:rPr lang="es-ES" b="1" dirty="0" smtClean="0">
                <a:effectLst/>
              </a:rPr>
              <a:t>Células “M” en las   </a:t>
            </a: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b="1" dirty="0" smtClean="0">
                <a:effectLst/>
              </a:rPr>
              <a:t>   criptas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2. </a:t>
            </a:r>
            <a:r>
              <a:rPr lang="es-ES" b="1" dirty="0" smtClean="0">
                <a:effectLst/>
              </a:rPr>
              <a:t>Linfocitos lámina propia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3. </a:t>
            </a:r>
            <a:r>
              <a:rPr lang="es-ES" b="1" dirty="0" smtClean="0">
                <a:effectLst/>
              </a:rPr>
              <a:t>Linfocitos en espacios </a:t>
            </a:r>
            <a:r>
              <a:rPr lang="es-ES" b="1" dirty="0" err="1" smtClean="0">
                <a:effectLst/>
              </a:rPr>
              <a:t>paracelulares</a:t>
            </a:r>
            <a:endParaRPr lang="es-ES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4. </a:t>
            </a:r>
            <a:r>
              <a:rPr lang="es-ES" b="1" dirty="0" smtClean="0">
                <a:effectLst/>
              </a:rPr>
              <a:t>C. dendríticas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724525" y="1771650"/>
            <a:ext cx="2637260" cy="646331"/>
          </a:xfrm>
          <a:prstGeom prst="rect">
            <a:avLst/>
          </a:prstGeom>
          <a:solidFill>
            <a:srgbClr val="E1C3EB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1">
                <a:effectLst/>
              </a:rPr>
              <a:t>Sistema linfático </a:t>
            </a:r>
          </a:p>
          <a:p>
            <a:pPr algn="ctr"/>
            <a:r>
              <a:rPr lang="es-ES" b="1">
                <a:effectLst/>
              </a:rPr>
              <a:t>asociado al Tracto GI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515478" y="577962"/>
            <a:ext cx="127002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7575" name="Text Box 7"/>
          <p:cNvSpPr txBox="1">
            <a:spLocks noChangeArrowheads="1"/>
          </p:cNvSpPr>
          <p:nvPr/>
        </p:nvSpPr>
        <p:spPr bwMode="auto">
          <a:xfrm>
            <a:off x="6794276" y="436047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II. EPITELIO</a:t>
            </a:r>
          </a:p>
        </p:txBody>
      </p:sp>
      <p:pic>
        <p:nvPicPr>
          <p:cNvPr id="53257" name="Picture 10" descr="ni0401_288_F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8" t="9631" r="12088" b="1825"/>
          <a:stretch>
            <a:fillRect/>
          </a:stretch>
        </p:blipFill>
        <p:spPr bwMode="auto">
          <a:xfrm>
            <a:off x="539750" y="1771650"/>
            <a:ext cx="48958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2843808" y="2636912"/>
            <a:ext cx="344488" cy="366712"/>
          </a:xfrm>
          <a:prstGeom prst="rect">
            <a:avLst/>
          </a:prstGeom>
          <a:solidFill>
            <a:srgbClr val="FF6699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</a:p>
        </p:txBody>
      </p:sp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3470275" y="4652963"/>
            <a:ext cx="381000" cy="366712"/>
          </a:xfrm>
          <a:prstGeom prst="rect">
            <a:avLst/>
          </a:prstGeom>
          <a:solidFill>
            <a:srgbClr val="FF6699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</a:p>
        </p:txBody>
      </p:sp>
      <p:sp>
        <p:nvSpPr>
          <p:cNvPr id="237581" name="Text Box 13"/>
          <p:cNvSpPr txBox="1">
            <a:spLocks noChangeArrowheads="1"/>
          </p:cNvSpPr>
          <p:nvPr/>
        </p:nvSpPr>
        <p:spPr bwMode="auto">
          <a:xfrm>
            <a:off x="1476375" y="3429000"/>
            <a:ext cx="381000" cy="366713"/>
          </a:xfrm>
          <a:prstGeom prst="rect">
            <a:avLst/>
          </a:prstGeom>
          <a:solidFill>
            <a:srgbClr val="FF6699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4983163" y="4221163"/>
            <a:ext cx="381000" cy="366712"/>
          </a:xfrm>
          <a:prstGeom prst="rect">
            <a:avLst/>
          </a:prstGeom>
          <a:solidFill>
            <a:srgbClr val="FF6699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572000" y="4652963"/>
            <a:ext cx="792163" cy="366712"/>
          </a:xfrm>
          <a:prstGeom prst="rect">
            <a:avLst/>
          </a:prstGeom>
          <a:solidFill>
            <a:srgbClr val="E2E2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1571166" y="3783694"/>
            <a:ext cx="984610" cy="425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581697" y="3907650"/>
            <a:ext cx="816893" cy="425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 bwMode="auto">
          <a:xfrm>
            <a:off x="3470275" y="3996308"/>
            <a:ext cx="562971" cy="3651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2063471" y="4469607"/>
            <a:ext cx="924204" cy="366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063322" y="4745038"/>
            <a:ext cx="780486" cy="332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77457" y="1235075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LUZ</a:t>
            </a:r>
            <a:endParaRPr lang="es-VE" sz="2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539601" y="3877780"/>
            <a:ext cx="939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Lámina </a:t>
            </a:r>
          </a:p>
          <a:p>
            <a:r>
              <a:rPr lang="es-VE" sz="1600" b="1" dirty="0" smtClean="0">
                <a:effectLst/>
              </a:rPr>
              <a:t>propia</a:t>
            </a:r>
            <a:endParaRPr lang="es-VE" sz="1600" b="1" dirty="0">
              <a:effectLst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63185" y="4633391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Linfocitos</a:t>
            </a:r>
            <a:endParaRPr lang="es-VE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27054" y="1225992"/>
            <a:ext cx="169469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dirty="0" smtClean="0"/>
              <a:t>Bacterias y </a:t>
            </a:r>
          </a:p>
          <a:p>
            <a:r>
              <a:rPr lang="es-VE" sz="1400" dirty="0" smtClean="0"/>
              <a:t>antígenos solubles</a:t>
            </a:r>
            <a:endParaRPr lang="es-VE" sz="1400" dirty="0"/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467544" y="1771650"/>
            <a:ext cx="0" cy="7223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6887250" y="902826"/>
            <a:ext cx="1680268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</a:t>
            </a:r>
          </a:p>
          <a:p>
            <a:pPr eaLnBrk="1" hangingPunct="1"/>
            <a:r>
              <a:rPr lang="es-ES" b="1" dirty="0">
                <a:effectLst/>
              </a:rPr>
              <a:t> </a:t>
            </a:r>
            <a:r>
              <a:rPr lang="es-ES" b="1" dirty="0" smtClean="0">
                <a:effectLst/>
              </a:rPr>
              <a:t>  Entérico</a:t>
            </a:r>
            <a:endParaRPr lang="es-ES" b="1" dirty="0">
              <a:effectLst/>
            </a:endParaRPr>
          </a:p>
        </p:txBody>
      </p:sp>
      <p:sp>
        <p:nvSpPr>
          <p:cNvPr id="24" name="1 Rectángulo"/>
          <p:cNvSpPr/>
          <p:nvPr/>
        </p:nvSpPr>
        <p:spPr bwMode="auto">
          <a:xfrm>
            <a:off x="577567" y="4544622"/>
            <a:ext cx="1241602" cy="908441"/>
          </a:xfrm>
          <a:prstGeom prst="rect">
            <a:avLst/>
          </a:prstGeom>
          <a:solidFill>
            <a:srgbClr val="E2E2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9" grpId="0" animBg="1"/>
      <p:bldP spid="237580" grpId="0" animBg="1"/>
      <p:bldP spid="237581" grpId="0" animBg="1"/>
      <p:bldP spid="23758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601475" y="2894796"/>
            <a:ext cx="5941050" cy="15696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>
                <a:effectLst/>
              </a:rPr>
              <a:t>“tiene el reto de responder a patógenos </a:t>
            </a:r>
          </a:p>
          <a:p>
            <a:pPr algn="ctr">
              <a:defRPr/>
            </a:pPr>
            <a:r>
              <a:rPr lang="es-ES_tradnl" sz="2400" dirty="0">
                <a:effectLst/>
              </a:rPr>
              <a:t>mientras permanece sin responder </a:t>
            </a:r>
          </a:p>
          <a:p>
            <a:pPr algn="ctr">
              <a:defRPr/>
            </a:pPr>
            <a:r>
              <a:rPr lang="es-ES_tradnl" sz="2400" dirty="0">
                <a:effectLst/>
              </a:rPr>
              <a:t>a antígenos de la dieta </a:t>
            </a:r>
            <a:r>
              <a:rPr lang="es-ES_tradnl" sz="2400" dirty="0" smtClean="0">
                <a:effectLst/>
              </a:rPr>
              <a:t>ni al</a:t>
            </a:r>
            <a:endParaRPr lang="es-ES_tradnl" sz="2400" dirty="0">
              <a:effectLst/>
            </a:endParaRPr>
          </a:p>
          <a:p>
            <a:pPr algn="ctr">
              <a:defRPr/>
            </a:pPr>
            <a:r>
              <a:rPr lang="es-ES_tradnl" sz="2400" dirty="0" smtClean="0">
                <a:effectLst/>
              </a:rPr>
              <a:t>microbiota* </a:t>
            </a:r>
            <a:r>
              <a:rPr lang="es-ES_tradnl" sz="2400" dirty="0">
                <a:effectLst/>
              </a:rPr>
              <a:t>comensal”</a:t>
            </a:r>
          </a:p>
        </p:txBody>
      </p:sp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4355976" y="4928580"/>
            <a:ext cx="30416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1200" i="1">
                <a:solidFill>
                  <a:srgbClr val="000000"/>
                </a:solidFill>
                <a:effectLst/>
              </a:rPr>
              <a:t>Immunity, Inflammation, and Allergy en </a:t>
            </a:r>
          </a:p>
          <a:p>
            <a:pPr algn="ctr" eaLnBrk="1" hangingPunct="1"/>
            <a:r>
              <a:rPr lang="es-ES_tradnl" sz="1200" i="1">
                <a:solidFill>
                  <a:srgbClr val="000000"/>
                </a:solidFill>
                <a:effectLst/>
              </a:rPr>
              <a:t>The gut:  </a:t>
            </a:r>
            <a:r>
              <a:rPr lang="es-ES_tradnl" sz="1200">
                <a:effectLst/>
              </a:rPr>
              <a:t>the inner tube of life. </a:t>
            </a:r>
          </a:p>
          <a:p>
            <a:pPr algn="ctr" eaLnBrk="1" hangingPunct="1"/>
            <a:r>
              <a:rPr lang="es-ES_tradnl" sz="1200">
                <a:effectLst/>
              </a:rPr>
              <a:t>Science 307, 1920-1925, 2005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6937181" y="592061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2750837" y="2201528"/>
            <a:ext cx="3640740" cy="461665"/>
          </a:xfrm>
          <a:prstGeom prst="rect">
            <a:avLst/>
          </a:prstGeom>
          <a:solidFill>
            <a:srgbClr val="B9B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S. INMUNE ENTÉRICO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auto">
          <a:xfrm>
            <a:off x="683568" y="852127"/>
            <a:ext cx="155939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38363" y="1196975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1939925" y="1844675"/>
            <a:ext cx="5262563" cy="37861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effectLst/>
                <a:latin typeface="Comic Sans MS" pitchFamily="66" charset="0"/>
              </a:rPr>
              <a:t>neurohumoral</a:t>
            </a:r>
            <a:r>
              <a:rPr lang="es-ES_tradnl" sz="1400" b="1" dirty="0" smtClean="0">
                <a:effectLst/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Boca-esófago, estómago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Hígado, 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Absorción nutrientes, agua, electrolitos</a:t>
            </a:r>
          </a:p>
          <a:p>
            <a:pPr marL="0" indent="0">
              <a:buClr>
                <a:srgbClr val="006666"/>
              </a:buClr>
              <a:buSzPct val="150000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    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1574800" y="2205038"/>
            <a:ext cx="5994400" cy="24606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Es el compartimiento más grande de S. Inmune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Distingue entre patógenos y antígenos inocuos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Vigila desarrollo de malignidad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Forma parte de 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S. Inmune de Mucosas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en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órganos expuestos al exterior</a:t>
            </a:r>
          </a:p>
          <a:p>
            <a:pPr>
              <a:buClr>
                <a:schemeClr val="hlink"/>
              </a:buClr>
              <a:defRPr/>
            </a:pP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3239877" y="4824790"/>
            <a:ext cx="2664246" cy="1200329"/>
          </a:xfrm>
          <a:prstGeom prst="rect">
            <a:avLst/>
          </a:prstGeom>
          <a:solidFill>
            <a:srgbClr val="ABABFF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400"/>
              <a:t>IgA en saliva, leche, bilis, intestino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25500" y="931863"/>
            <a:ext cx="120015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020272" y="931863"/>
            <a:ext cx="1601722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dirty="0" smtClean="0"/>
              <a:t>3. S</a:t>
            </a:r>
            <a:r>
              <a:rPr lang="es-ES" dirty="0"/>
              <a:t>. </a:t>
            </a:r>
            <a:r>
              <a:rPr lang="es-ES" dirty="0" smtClean="0"/>
              <a:t>Inmune </a:t>
            </a:r>
          </a:p>
          <a:p>
            <a:pPr algn="ctr" eaLnBrk="1" hangingPunct="1"/>
            <a:r>
              <a:rPr lang="es-ES" dirty="0" smtClean="0"/>
              <a:t>Entérico</a:t>
            </a:r>
            <a:endParaRPr lang="es-E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848752" y="490053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celulas 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6" t="-1" r="16452" b="43100"/>
          <a:stretch/>
        </p:blipFill>
        <p:spPr bwMode="auto">
          <a:xfrm>
            <a:off x="323528" y="1124744"/>
            <a:ext cx="4728633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5" descr="Ileum_100x_P4260199sm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17700"/>
            <a:ext cx="3419475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09" name="Line 9"/>
          <p:cNvSpPr>
            <a:spLocks noChangeShapeType="1"/>
          </p:cNvSpPr>
          <p:nvPr/>
        </p:nvSpPr>
        <p:spPr bwMode="auto">
          <a:xfrm flipH="1" flipV="1">
            <a:off x="6443663" y="3933825"/>
            <a:ext cx="576262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10" name="Line 10"/>
          <p:cNvSpPr>
            <a:spLocks noChangeShapeType="1"/>
          </p:cNvSpPr>
          <p:nvPr/>
        </p:nvSpPr>
        <p:spPr bwMode="auto">
          <a:xfrm flipH="1" flipV="1">
            <a:off x="6443663" y="3286125"/>
            <a:ext cx="576262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34925" y="1412875"/>
            <a:ext cx="19446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280251" y="340241"/>
            <a:ext cx="2032000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Epitelio asociado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tejido linfoide</a:t>
            </a:r>
          </a:p>
        </p:txBody>
      </p:sp>
      <p:sp>
        <p:nvSpPr>
          <p:cNvPr id="204818" name="Rectangle 18"/>
          <p:cNvSpPr>
            <a:spLocks noChangeArrowheads="1"/>
          </p:cNvSpPr>
          <p:nvPr/>
        </p:nvSpPr>
        <p:spPr bwMode="auto">
          <a:xfrm>
            <a:off x="2459775" y="1339056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1930265" y="1330494"/>
            <a:ext cx="1515158" cy="400110"/>
          </a:xfrm>
          <a:prstGeom prst="rect">
            <a:avLst/>
          </a:prstGeom>
          <a:solidFill>
            <a:srgbClr val="DCBBE3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solidFill>
                  <a:srgbClr val="800080"/>
                </a:solidFill>
              </a:rPr>
              <a:t>Células “M”</a:t>
            </a:r>
          </a:p>
        </p:txBody>
      </p:sp>
      <p:sp>
        <p:nvSpPr>
          <p:cNvPr id="204822" name="Text Box 22"/>
          <p:cNvSpPr txBox="1">
            <a:spLocks noChangeArrowheads="1"/>
          </p:cNvSpPr>
          <p:nvPr/>
        </p:nvSpPr>
        <p:spPr bwMode="auto">
          <a:xfrm>
            <a:off x="6709422" y="2899281"/>
            <a:ext cx="11977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Placas de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Peyer</a:t>
            </a:r>
          </a:p>
        </p:txBody>
      </p:sp>
      <p:sp>
        <p:nvSpPr>
          <p:cNvPr id="204823" name="Text Box 23"/>
          <p:cNvSpPr txBox="1">
            <a:spLocks noChangeArrowheads="1"/>
          </p:cNvSpPr>
          <p:nvPr/>
        </p:nvSpPr>
        <p:spPr bwMode="auto">
          <a:xfrm>
            <a:off x="237822" y="5071506"/>
            <a:ext cx="5558141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Microfold</a:t>
            </a:r>
            <a:r>
              <a:rPr lang="es-E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son pocas, no tienen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microvellosidades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están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sobre tejido linfático en </a:t>
            </a:r>
            <a:r>
              <a:rPr lang="es-E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delgado,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tienen bolsillo lateral para las </a:t>
            </a:r>
            <a:r>
              <a:rPr lang="es-ES" dirty="0" smtClean="0"/>
              <a:t>células inmunes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linfocitos, macrófagos, c. dendríticas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6337" name="Picture 24" descr="m_cells_image2_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561" y="4870450"/>
            <a:ext cx="1725314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5" name="Text Box 25"/>
          <p:cNvSpPr txBox="1">
            <a:spLocks noChangeArrowheads="1"/>
          </p:cNvSpPr>
          <p:nvPr/>
        </p:nvSpPr>
        <p:spPr bwMode="auto">
          <a:xfrm>
            <a:off x="8101013" y="5157788"/>
            <a:ext cx="744537" cy="304800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“M”</a:t>
            </a:r>
          </a:p>
        </p:txBody>
      </p:sp>
      <p:sp>
        <p:nvSpPr>
          <p:cNvPr id="204826" name="Line 26"/>
          <p:cNvSpPr>
            <a:spLocks noChangeShapeType="1"/>
          </p:cNvSpPr>
          <p:nvPr/>
        </p:nvSpPr>
        <p:spPr bwMode="auto">
          <a:xfrm flipH="1">
            <a:off x="7308304" y="5300663"/>
            <a:ext cx="864146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346550" y="276741"/>
            <a:ext cx="789724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191510" y="3519407"/>
            <a:ext cx="742511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Íleon</a:t>
            </a:r>
            <a:endParaRPr lang="es-VE" b="1" dirty="0">
              <a:effectLst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9864" y="4650571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612300" y="3283743"/>
            <a:ext cx="936178" cy="6492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98440" y="4323029"/>
            <a:ext cx="800219" cy="338554"/>
          </a:xfrm>
          <a:prstGeom prst="rect">
            <a:avLst/>
          </a:prstGeom>
          <a:solidFill>
            <a:srgbClr val="FFFF8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C. </a:t>
            </a:r>
            <a:r>
              <a:rPr lang="es-VE" sz="1600" b="1" dirty="0"/>
              <a:t>“</a:t>
            </a:r>
            <a:r>
              <a:rPr lang="es-VE" sz="1600" b="1" dirty="0" smtClean="0"/>
              <a:t>B”</a:t>
            </a:r>
            <a:endParaRPr lang="es-VE" sz="1600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612300" y="3250672"/>
            <a:ext cx="813043" cy="338554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C. “T”</a:t>
            </a:r>
            <a:endParaRPr lang="es-VE" sz="1600" b="1" dirty="0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1622632" y="3618583"/>
            <a:ext cx="10652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Placas de </a:t>
            </a:r>
          </a:p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Peyer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6791290" y="896201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794496" y="45439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6951269" y="4210948"/>
            <a:ext cx="98296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dirty="0"/>
              <a:t>Tejido</a:t>
            </a:r>
            <a:r>
              <a:rPr lang="es-ES_tradnl" sz="2000" dirty="0"/>
              <a:t> </a:t>
            </a:r>
            <a:endParaRPr lang="es-ES_tradnl" sz="2000" dirty="0" smtClean="0"/>
          </a:p>
          <a:p>
            <a:pPr algn="ctr">
              <a:defRPr/>
            </a:pPr>
            <a:r>
              <a:rPr lang="es-ES_tradnl" sz="1600" dirty="0" smtClean="0"/>
              <a:t>linfático</a:t>
            </a:r>
            <a:endParaRPr lang="es-ES_tradnl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3" grpId="0" animBg="1"/>
      <p:bldP spid="204825" grpId="0" animBg="1"/>
      <p:bldP spid="20482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18" descr="mcells-reduc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0" t="21472" r="12509" b="11209"/>
          <a:stretch/>
        </p:blipFill>
        <p:spPr bwMode="auto">
          <a:xfrm>
            <a:off x="594604" y="1196974"/>
            <a:ext cx="6227591" cy="446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39" name="Text Box 19"/>
          <p:cNvSpPr txBox="1">
            <a:spLocks noChangeArrowheads="1"/>
          </p:cNvSpPr>
          <p:nvPr/>
        </p:nvSpPr>
        <p:spPr bwMode="auto">
          <a:xfrm>
            <a:off x="7019925" y="2565400"/>
            <a:ext cx="1390124" cy="400110"/>
          </a:xfrm>
          <a:prstGeom prst="rect">
            <a:avLst/>
          </a:prstGeom>
          <a:solidFill>
            <a:srgbClr val="DCBBE3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solidFill>
                  <a:srgbClr val="800080"/>
                </a:solidFill>
              </a:rPr>
              <a:t>Célula “M”</a:t>
            </a:r>
          </a:p>
        </p:txBody>
      </p:sp>
      <p:sp>
        <p:nvSpPr>
          <p:cNvPr id="235540" name="Line 20"/>
          <p:cNvSpPr>
            <a:spLocks noChangeShapeType="1"/>
          </p:cNvSpPr>
          <p:nvPr/>
        </p:nvSpPr>
        <p:spPr bwMode="auto">
          <a:xfrm flipH="1">
            <a:off x="4932362" y="2781300"/>
            <a:ext cx="2087561" cy="3238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2" name="Line 22"/>
          <p:cNvSpPr>
            <a:spLocks noChangeShapeType="1"/>
          </p:cNvSpPr>
          <p:nvPr/>
        </p:nvSpPr>
        <p:spPr bwMode="auto">
          <a:xfrm flipH="1">
            <a:off x="5867400" y="3698081"/>
            <a:ext cx="1436140" cy="16271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5777090" y="4064901"/>
            <a:ext cx="1359668" cy="646331"/>
          </a:xfrm>
          <a:prstGeom prst="rect">
            <a:avLst/>
          </a:prstGeom>
          <a:solidFill>
            <a:srgbClr val="DCDCF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Linfocitos </a:t>
            </a: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 y T</a:t>
            </a: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3881144" y="5661025"/>
            <a:ext cx="1571625" cy="336550"/>
          </a:xfrm>
          <a:prstGeom prst="rect">
            <a:avLst/>
          </a:prstGeom>
          <a:solidFill>
            <a:srgbClr val="DCBBE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dendríticas</a:t>
            </a:r>
          </a:p>
        </p:txBody>
      </p:sp>
      <p:sp>
        <p:nvSpPr>
          <p:cNvPr id="235545" name="Text Box 25"/>
          <p:cNvSpPr txBox="1">
            <a:spLocks noChangeArrowheads="1"/>
          </p:cNvSpPr>
          <p:nvPr/>
        </p:nvSpPr>
        <p:spPr bwMode="auto">
          <a:xfrm>
            <a:off x="1339542" y="3481413"/>
            <a:ext cx="1468672" cy="369332"/>
          </a:xfrm>
          <a:prstGeom prst="rect">
            <a:avLst/>
          </a:prstGeom>
          <a:solidFill>
            <a:srgbClr val="DCDCF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Macrófagos</a:t>
            </a:r>
          </a:p>
        </p:txBody>
      </p:sp>
      <p:sp>
        <p:nvSpPr>
          <p:cNvPr id="235548" name="Line 28"/>
          <p:cNvSpPr>
            <a:spLocks noChangeShapeType="1"/>
          </p:cNvSpPr>
          <p:nvPr/>
        </p:nvSpPr>
        <p:spPr bwMode="auto">
          <a:xfrm flipH="1" flipV="1">
            <a:off x="4932363" y="3884612"/>
            <a:ext cx="863600" cy="4397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9" name="Line 29"/>
          <p:cNvSpPr>
            <a:spLocks noChangeShapeType="1"/>
          </p:cNvSpPr>
          <p:nvPr/>
        </p:nvSpPr>
        <p:spPr bwMode="auto">
          <a:xfrm flipH="1" flipV="1">
            <a:off x="4223544" y="4581525"/>
            <a:ext cx="0" cy="1046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50" name="Line 30"/>
          <p:cNvSpPr>
            <a:spLocks noChangeShapeType="1"/>
          </p:cNvSpPr>
          <p:nvPr/>
        </p:nvSpPr>
        <p:spPr bwMode="auto">
          <a:xfrm>
            <a:off x="2805113" y="367504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51" name="Oval 31"/>
          <p:cNvSpPr>
            <a:spLocks noChangeArrowheads="1"/>
          </p:cNvSpPr>
          <p:nvPr/>
        </p:nvSpPr>
        <p:spPr bwMode="auto">
          <a:xfrm>
            <a:off x="2841139" y="1765242"/>
            <a:ext cx="2719947" cy="3782864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 flipH="1" flipV="1">
            <a:off x="4427983" y="3933825"/>
            <a:ext cx="1367979" cy="3905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008263" y="792451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235547" name="Line 27"/>
          <p:cNvSpPr>
            <a:spLocks noChangeShapeType="1"/>
          </p:cNvSpPr>
          <p:nvPr/>
        </p:nvSpPr>
        <p:spPr bwMode="auto">
          <a:xfrm flipV="1">
            <a:off x="3399799" y="5157192"/>
            <a:ext cx="571715" cy="6922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29583" y="541865"/>
            <a:ext cx="789724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2249512" y="1438782"/>
            <a:ext cx="1150287" cy="4060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Rectángulo 24"/>
          <p:cNvSpPr/>
          <p:nvPr/>
        </p:nvSpPr>
        <p:spPr bwMode="auto">
          <a:xfrm>
            <a:off x="5267935" y="1453420"/>
            <a:ext cx="1150287" cy="4060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05548" y="1453420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Fagocitosis</a:t>
            </a:r>
            <a:endParaRPr lang="es-VE" dirty="0"/>
          </a:p>
        </p:txBody>
      </p:sp>
      <p:sp>
        <p:nvSpPr>
          <p:cNvPr id="26" name="CuadroTexto 25"/>
          <p:cNvSpPr txBox="1"/>
          <p:nvPr/>
        </p:nvSpPr>
        <p:spPr>
          <a:xfrm>
            <a:off x="5198670" y="144375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Pinocitosis</a:t>
            </a:r>
            <a:endParaRPr lang="es-VE" dirty="0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5541" name="Text Box 21"/>
          <p:cNvSpPr txBox="1">
            <a:spLocks noChangeArrowheads="1"/>
          </p:cNvSpPr>
          <p:nvPr/>
        </p:nvSpPr>
        <p:spPr bwMode="auto">
          <a:xfrm>
            <a:off x="7057104" y="3423699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Enterocito</a:t>
            </a:r>
          </a:p>
        </p:txBody>
      </p:sp>
      <p:sp>
        <p:nvSpPr>
          <p:cNvPr id="235546" name="Text Box 26"/>
          <p:cNvSpPr txBox="1">
            <a:spLocks noChangeArrowheads="1"/>
          </p:cNvSpPr>
          <p:nvPr/>
        </p:nvSpPr>
        <p:spPr bwMode="auto">
          <a:xfrm>
            <a:off x="2178298" y="5766742"/>
            <a:ext cx="1418978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/>
              <a:t>“</a:t>
            </a:r>
            <a:r>
              <a:rPr lang="es-ES" sz="2400" dirty="0" err="1"/>
              <a:t>pocket</a:t>
            </a:r>
            <a:r>
              <a:rPr lang="es-ES" sz="2400" dirty="0"/>
              <a:t>”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Entrada de lápiz 3"/>
              <p14:cNvContentPartPr/>
              <p14:nvPr/>
            </p14:nvContentPartPr>
            <p14:xfrm>
              <a:off x="3143160" y="2598480"/>
              <a:ext cx="1884600" cy="2777400"/>
            </p14:xfrm>
          </p:contentPart>
        </mc:Choice>
        <mc:Fallback xmlns="">
          <p:pic>
            <p:nvPicPr>
              <p:cNvPr id="4" name="Entrada de lápiz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33800" y="2589120"/>
                <a:ext cx="1903320" cy="27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Entrada de lápiz 4"/>
              <p14:cNvContentPartPr/>
              <p14:nvPr/>
            </p14:nvContentPartPr>
            <p14:xfrm>
              <a:off x="2821680" y="2250360"/>
              <a:ext cx="2482920" cy="4375800"/>
            </p14:xfrm>
          </p:contentPart>
        </mc:Choice>
        <mc:Fallback xmlns="">
          <p:pic>
            <p:nvPicPr>
              <p:cNvPr id="5" name="Entrada de lápiz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12320" y="2241000"/>
                <a:ext cx="2501640" cy="4394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6" name="Rectangle 10"/>
          <p:cNvSpPr>
            <a:spLocks noChangeArrowheads="1"/>
          </p:cNvSpPr>
          <p:nvPr/>
        </p:nvSpPr>
        <p:spPr bwMode="auto">
          <a:xfrm>
            <a:off x="34925" y="1412875"/>
            <a:ext cx="19446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58374" name="Picture 18" descr="F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1989138"/>
            <a:ext cx="8472487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9" name="Text Box 13"/>
          <p:cNvSpPr txBox="1">
            <a:spLocks noChangeArrowheads="1"/>
          </p:cNvSpPr>
          <p:nvPr/>
        </p:nvSpPr>
        <p:spPr bwMode="auto">
          <a:xfrm>
            <a:off x="3492500" y="2636838"/>
            <a:ext cx="837089" cy="369332"/>
          </a:xfrm>
          <a:prstGeom prst="rect">
            <a:avLst/>
          </a:prstGeom>
          <a:solidFill>
            <a:srgbClr val="DCBBE3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800080"/>
                </a:solidFill>
              </a:rPr>
              <a:t>C. “M”</a:t>
            </a:r>
          </a:p>
        </p:txBody>
      </p:sp>
      <p:sp>
        <p:nvSpPr>
          <p:cNvPr id="234515" name="Rectangle 19"/>
          <p:cNvSpPr>
            <a:spLocks noChangeArrowheads="1"/>
          </p:cNvSpPr>
          <p:nvPr/>
        </p:nvSpPr>
        <p:spPr bwMode="auto">
          <a:xfrm>
            <a:off x="1116013" y="53006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16" name="Rectangle 20"/>
          <p:cNvSpPr>
            <a:spLocks noChangeArrowheads="1"/>
          </p:cNvSpPr>
          <p:nvPr/>
        </p:nvSpPr>
        <p:spPr bwMode="auto">
          <a:xfrm>
            <a:off x="2124075" y="558958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17" name="Text Box 21"/>
          <p:cNvSpPr txBox="1">
            <a:spLocks noChangeArrowheads="1"/>
          </p:cNvSpPr>
          <p:nvPr/>
        </p:nvSpPr>
        <p:spPr bwMode="auto">
          <a:xfrm>
            <a:off x="798513" y="5294312"/>
            <a:ext cx="1541462" cy="366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/>
              </a:rPr>
              <a:t>C. dendrítica</a:t>
            </a:r>
          </a:p>
        </p:txBody>
      </p:sp>
      <p:sp>
        <p:nvSpPr>
          <p:cNvPr id="234518" name="Text Box 22"/>
          <p:cNvSpPr txBox="1">
            <a:spLocks noChangeArrowheads="1"/>
          </p:cNvSpPr>
          <p:nvPr/>
        </p:nvSpPr>
        <p:spPr bwMode="auto">
          <a:xfrm>
            <a:off x="2627313" y="5714406"/>
            <a:ext cx="1138238" cy="366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/>
              </a:rPr>
              <a:t>Linfocito</a:t>
            </a:r>
          </a:p>
        </p:txBody>
      </p:sp>
      <p:sp>
        <p:nvSpPr>
          <p:cNvPr id="234519" name="Rectangle 23"/>
          <p:cNvSpPr>
            <a:spLocks noChangeArrowheads="1"/>
          </p:cNvSpPr>
          <p:nvPr/>
        </p:nvSpPr>
        <p:spPr bwMode="auto">
          <a:xfrm>
            <a:off x="6516688" y="4868863"/>
            <a:ext cx="11509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6372225" y="4797425"/>
            <a:ext cx="1325563" cy="366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/>
              </a:rPr>
              <a:t>Macrófago</a:t>
            </a:r>
          </a:p>
        </p:txBody>
      </p:sp>
      <p:sp>
        <p:nvSpPr>
          <p:cNvPr id="234521" name="Rectangle 25"/>
          <p:cNvSpPr>
            <a:spLocks noChangeArrowheads="1"/>
          </p:cNvSpPr>
          <p:nvPr/>
        </p:nvSpPr>
        <p:spPr bwMode="auto">
          <a:xfrm>
            <a:off x="7308850" y="2205038"/>
            <a:ext cx="1584325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22" name="Text Box 26"/>
          <p:cNvSpPr txBox="1">
            <a:spLocks noChangeArrowheads="1"/>
          </p:cNvSpPr>
          <p:nvPr/>
        </p:nvSpPr>
        <p:spPr bwMode="auto">
          <a:xfrm>
            <a:off x="7235825" y="2205038"/>
            <a:ext cx="7445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Moco</a:t>
            </a:r>
          </a:p>
        </p:txBody>
      </p:sp>
      <p:sp>
        <p:nvSpPr>
          <p:cNvPr id="234523" name="Text Box 27"/>
          <p:cNvSpPr txBox="1">
            <a:spLocks noChangeArrowheads="1"/>
          </p:cNvSpPr>
          <p:nvPr/>
        </p:nvSpPr>
        <p:spPr bwMode="auto">
          <a:xfrm>
            <a:off x="7235825" y="2781300"/>
            <a:ext cx="1163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glicocalix</a:t>
            </a:r>
          </a:p>
        </p:txBody>
      </p:sp>
      <p:sp>
        <p:nvSpPr>
          <p:cNvPr id="234524" name="Rectangle 28"/>
          <p:cNvSpPr>
            <a:spLocks noChangeArrowheads="1"/>
          </p:cNvSpPr>
          <p:nvPr/>
        </p:nvSpPr>
        <p:spPr bwMode="auto">
          <a:xfrm>
            <a:off x="7451725" y="3933825"/>
            <a:ext cx="8651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25" name="Text Box 29"/>
          <p:cNvSpPr txBox="1">
            <a:spLocks noChangeArrowheads="1"/>
          </p:cNvSpPr>
          <p:nvPr/>
        </p:nvSpPr>
        <p:spPr bwMode="auto">
          <a:xfrm>
            <a:off x="7380288" y="3860800"/>
            <a:ext cx="1319212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/>
              </a:rPr>
              <a:t>Enterocito</a:t>
            </a:r>
          </a:p>
        </p:txBody>
      </p:sp>
      <p:sp>
        <p:nvSpPr>
          <p:cNvPr id="234526" name="Text Box 30"/>
          <p:cNvSpPr txBox="1">
            <a:spLocks noChangeArrowheads="1"/>
          </p:cNvSpPr>
          <p:nvPr/>
        </p:nvSpPr>
        <p:spPr bwMode="auto">
          <a:xfrm>
            <a:off x="468313" y="1412875"/>
            <a:ext cx="1782860" cy="461665"/>
          </a:xfrm>
          <a:prstGeom prst="rect">
            <a:avLst/>
          </a:prstGeom>
          <a:solidFill>
            <a:srgbClr val="DCBBE3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solidFill>
                  <a:srgbClr val="800080"/>
                </a:solidFill>
              </a:rPr>
              <a:t>Células “M”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008263" y="792451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326289" y="715963"/>
            <a:ext cx="789724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0"/>
          <a:stretch/>
        </p:blipFill>
        <p:spPr>
          <a:xfrm>
            <a:off x="95087" y="1916832"/>
            <a:ext cx="8797391" cy="331129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195736" y="5877272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Immunobiology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The Immune System in Health and Disease. </a:t>
            </a:r>
            <a:r>
              <a:rPr lang="es-VE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5th </a:t>
            </a:r>
            <a:r>
              <a:rPr lang="es-VE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edition</a:t>
            </a:r>
            <a:endParaRPr lang="es-VE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200" u="sng" dirty="0">
                <a:effectLst/>
                <a:hlinkClick r:id="rId3"/>
              </a:rPr>
              <a:t>http://www.ncbi.nlm.nih.gov/books/NBK27169/</a:t>
            </a:r>
            <a:r>
              <a:rPr lang="en-US" sz="1200" dirty="0">
                <a:effectLst/>
              </a:rPr>
              <a:t> </a:t>
            </a:r>
            <a:endParaRPr lang="es-VE" sz="1200" dirty="0"/>
          </a:p>
        </p:txBody>
      </p:sp>
      <p:sp>
        <p:nvSpPr>
          <p:cNvPr id="6" name="Rectángulo 5"/>
          <p:cNvSpPr/>
          <p:nvPr/>
        </p:nvSpPr>
        <p:spPr>
          <a:xfrm>
            <a:off x="1411178" y="5368032"/>
            <a:ext cx="6402503" cy="400110"/>
          </a:xfrm>
          <a:prstGeom prst="rect">
            <a:avLst/>
          </a:prstGeom>
          <a:solidFill>
            <a:srgbClr val="DCBBE3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Las </a:t>
            </a:r>
            <a:r>
              <a:rPr lang="en-US" sz="2000" dirty="0" err="1" smtClean="0"/>
              <a:t>células</a:t>
            </a:r>
            <a:r>
              <a:rPr lang="en-US" sz="2000" dirty="0" smtClean="0"/>
              <a:t> M </a:t>
            </a:r>
            <a:r>
              <a:rPr lang="en-US" sz="2000" dirty="0" err="1" smtClean="0"/>
              <a:t>captan</a:t>
            </a:r>
            <a:r>
              <a:rPr lang="en-US" sz="2000" dirty="0" smtClean="0"/>
              <a:t> </a:t>
            </a:r>
            <a:r>
              <a:rPr lang="en-US" sz="2000" dirty="0" err="1" smtClean="0"/>
              <a:t>antígenos</a:t>
            </a:r>
            <a:r>
              <a:rPr lang="en-US" sz="2000" dirty="0" smtClean="0"/>
              <a:t> de la </a:t>
            </a:r>
            <a:r>
              <a:rPr lang="en-US" sz="2000" dirty="0" err="1" smtClean="0"/>
              <a:t>luz</a:t>
            </a:r>
            <a:r>
              <a:rPr lang="en-US" sz="2000" dirty="0"/>
              <a:t> </a:t>
            </a:r>
            <a:r>
              <a:rPr lang="en-US" sz="2000" dirty="0" smtClean="0"/>
              <a:t>intestinal</a:t>
            </a:r>
            <a:endParaRPr lang="en-US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95087" y="764704"/>
            <a:ext cx="2807179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Las c. “M” están entre los </a:t>
            </a:r>
          </a:p>
          <a:p>
            <a:r>
              <a:rPr lang="es-VE" sz="1400" b="1" dirty="0" smtClean="0">
                <a:effectLst/>
              </a:rPr>
              <a:t>enterocitos y contacto </a:t>
            </a:r>
          </a:p>
          <a:p>
            <a:r>
              <a:rPr lang="es-VE" sz="1400" b="1" dirty="0" smtClean="0">
                <a:effectLst/>
              </a:rPr>
              <a:t>estrecho con linfocitos </a:t>
            </a:r>
          </a:p>
          <a:p>
            <a:r>
              <a:rPr lang="es-VE" sz="1400" b="1" dirty="0" err="1" smtClean="0">
                <a:effectLst/>
              </a:rPr>
              <a:t>subepiteliales</a:t>
            </a:r>
            <a:r>
              <a:rPr lang="es-VE" sz="1400" b="1" dirty="0" smtClean="0">
                <a:effectLst/>
              </a:rPr>
              <a:t> y c. dendríticas</a:t>
            </a:r>
            <a:endParaRPr lang="es-VE" sz="1400" b="1" dirty="0">
              <a:effectLst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023617" y="814026"/>
            <a:ext cx="272061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Las c. “M” captan antígenos </a:t>
            </a:r>
          </a:p>
          <a:p>
            <a:r>
              <a:rPr lang="es-VE" sz="1400" b="1" dirty="0" smtClean="0">
                <a:effectLst/>
              </a:rPr>
              <a:t>de la luz intestinal por </a:t>
            </a:r>
          </a:p>
          <a:p>
            <a:r>
              <a:rPr lang="es-VE" sz="1400" b="1" dirty="0" smtClean="0">
                <a:effectLst/>
              </a:rPr>
              <a:t>endocitosis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861356" y="764704"/>
            <a:ext cx="3105337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Los antígenos son liberados </a:t>
            </a:r>
          </a:p>
          <a:p>
            <a:r>
              <a:rPr lang="es-VE" sz="1400" b="1" dirty="0" smtClean="0">
                <a:effectLst/>
              </a:rPr>
              <a:t>debajo de las c. “M” y captados </a:t>
            </a:r>
          </a:p>
          <a:p>
            <a:r>
              <a:rPr lang="es-VE" sz="1400" b="1" dirty="0" smtClean="0">
                <a:effectLst/>
              </a:rPr>
              <a:t>por c. dendríticas presentadoras</a:t>
            </a:r>
          </a:p>
          <a:p>
            <a:r>
              <a:rPr lang="es-VE" sz="1400" b="1" dirty="0" smtClean="0">
                <a:effectLst/>
              </a:rPr>
              <a:t>de antígenos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1187624" y="2132856"/>
            <a:ext cx="504056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232620" y="2027804"/>
            <a:ext cx="577402" cy="369332"/>
          </a:xfrm>
          <a:prstGeom prst="rect">
            <a:avLst/>
          </a:prstGeom>
          <a:solidFill>
            <a:srgbClr val="DCBBE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800080"/>
                </a:solidFill>
              </a:rPr>
              <a:t>“M”</a:t>
            </a:r>
            <a:endParaRPr lang="es-VE" dirty="0">
              <a:solidFill>
                <a:srgbClr val="800080"/>
              </a:solidFill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899592" y="4520620"/>
            <a:ext cx="1008112" cy="256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1787377" y="4882608"/>
            <a:ext cx="1114889" cy="2395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83065" y="4485294"/>
            <a:ext cx="102463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Linfocitos</a:t>
            </a:r>
            <a:endParaRPr lang="es-VE" sz="1400" b="1" dirty="0">
              <a:effectLst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653206" y="4876773"/>
            <a:ext cx="1322798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C. dendrítica</a:t>
            </a:r>
            <a:endParaRPr lang="es-VE" sz="1400" b="1" dirty="0">
              <a:effectLst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070769" y="1822507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Ag</a:t>
            </a:r>
            <a:endParaRPr lang="es-VE" dirty="0"/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084166" y="272453"/>
            <a:ext cx="2808312" cy="369332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Entérico</a:t>
            </a:r>
            <a:endParaRPr lang="es-ES" b="1" dirty="0">
              <a:effectLst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93341" y="176006"/>
            <a:ext cx="789724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84538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igure 10.20. The major antibody isotype present in the lumen of the gut is secretory polymeric IgA.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677"/>
          <a:stretch/>
        </p:blipFill>
        <p:spPr bwMode="auto">
          <a:xfrm>
            <a:off x="1151620" y="1268760"/>
            <a:ext cx="6840760" cy="34403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2411760" y="6061715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Immunobiology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The Immune System in Health and Disease. </a:t>
            </a:r>
            <a:r>
              <a:rPr lang="es-VE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5th </a:t>
            </a:r>
            <a:r>
              <a:rPr lang="es-VE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edition</a:t>
            </a:r>
            <a:endParaRPr lang="es-VE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200" u="sng" dirty="0">
                <a:effectLst/>
                <a:hlinkClick r:id="rId4"/>
              </a:rPr>
              <a:t>http://www.ncbi.nlm.nih.gov/books/NBK27169/</a:t>
            </a:r>
            <a:r>
              <a:rPr lang="en-US" sz="1200" dirty="0">
                <a:effectLst/>
              </a:rPr>
              <a:t> </a:t>
            </a:r>
            <a:endParaRPr lang="es-VE" sz="1200" dirty="0"/>
          </a:p>
        </p:txBody>
      </p:sp>
      <p:sp>
        <p:nvSpPr>
          <p:cNvPr id="4" name="Rectángulo 3"/>
          <p:cNvSpPr/>
          <p:nvPr/>
        </p:nvSpPr>
        <p:spPr>
          <a:xfrm>
            <a:off x="557553" y="4873442"/>
            <a:ext cx="8028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ea typeface="Times New Roman" panose="02020603050405020304" pitchFamily="18" charset="0"/>
              </a:rPr>
              <a:t>El principal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isotipo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del </a:t>
            </a:r>
            <a:r>
              <a:rPr lang="en-US" sz="1600" b="1" dirty="0" err="1" smtClean="0">
                <a:effectLst/>
                <a:ea typeface="Times New Roman" panose="02020603050405020304" pitchFamily="18" charset="0"/>
              </a:rPr>
              <a:t>anticuerpo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presente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en la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luz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del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intestino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es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la 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IgA </a:t>
            </a:r>
            <a:r>
              <a:rPr lang="en-US" sz="1600" b="1" dirty="0" err="1" smtClean="0">
                <a:effectLst/>
                <a:ea typeface="Times New Roman" panose="02020603050405020304" pitchFamily="18" charset="0"/>
              </a:rPr>
              <a:t>secretora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b="1" dirty="0" err="1" smtClean="0">
                <a:effectLst/>
                <a:ea typeface="Times New Roman" panose="02020603050405020304" pitchFamily="18" charset="0"/>
              </a:rPr>
              <a:t>polimérica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sintetizada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por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c. </a:t>
            </a:r>
            <a:r>
              <a:rPr lang="en-US" sz="1600" b="1" dirty="0" err="1" smtClean="0">
                <a:effectLst/>
                <a:ea typeface="Times New Roman" panose="02020603050405020304" pitchFamily="18" charset="0"/>
              </a:rPr>
              <a:t>plasmáticas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en la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lámina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propia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y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transportada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a la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luz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intestinal a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través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de 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c. </a:t>
            </a:r>
            <a:r>
              <a:rPr lang="en-US" sz="1600" b="1" dirty="0" err="1" smtClean="0">
                <a:effectLst/>
                <a:ea typeface="Times New Roman" panose="02020603050405020304" pitchFamily="18" charset="0"/>
              </a:rPr>
              <a:t>epiteliales</a:t>
            </a:r>
            <a:r>
              <a:rPr lang="en-US" sz="1600" b="1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en la base de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las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ea typeface="Times New Roman" panose="02020603050405020304" pitchFamily="18" charset="0"/>
              </a:rPr>
              <a:t>criptas</a:t>
            </a:r>
            <a:r>
              <a:rPr lang="en-US" sz="1600" dirty="0" smtClean="0">
                <a:effectLst/>
                <a:ea typeface="Times New Roman" panose="02020603050405020304" pitchFamily="18" charset="0"/>
              </a:rPr>
              <a:t>. </a:t>
            </a:r>
            <a:endParaRPr lang="es-VE" sz="160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08720" y="273422"/>
            <a:ext cx="2310248" cy="830997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IgA se transporta</a:t>
            </a:r>
          </a:p>
          <a:p>
            <a:r>
              <a:rPr lang="es-VE" sz="1600" b="1" dirty="0" smtClean="0">
                <a:effectLst/>
              </a:rPr>
              <a:t>a la luz a través del </a:t>
            </a:r>
          </a:p>
          <a:p>
            <a:r>
              <a:rPr lang="es-VE" sz="1600" b="1" dirty="0" smtClean="0">
                <a:effectLst/>
              </a:rPr>
              <a:t>epitelio</a:t>
            </a:r>
            <a:endParaRPr lang="es-VE" sz="1600" b="1" dirty="0">
              <a:effectLst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622861" y="273422"/>
            <a:ext cx="2024913" cy="923330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IgA se enlaza al</a:t>
            </a:r>
          </a:p>
          <a:p>
            <a:r>
              <a:rPr lang="es-VE" b="1" dirty="0" smtClean="0">
                <a:effectLst/>
              </a:rPr>
              <a:t>moco sobre </a:t>
            </a:r>
          </a:p>
          <a:p>
            <a:r>
              <a:rPr lang="es-VE" b="1" dirty="0" smtClean="0">
                <a:effectLst/>
              </a:rPr>
              <a:t>el epitelio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971212" y="273422"/>
            <a:ext cx="1896673" cy="923330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IgA</a:t>
            </a:r>
            <a:r>
              <a:rPr lang="es-VE" b="1" dirty="0">
                <a:effectLst/>
              </a:rPr>
              <a:t> </a:t>
            </a:r>
            <a:r>
              <a:rPr lang="es-VE" b="1" dirty="0" smtClean="0">
                <a:effectLst/>
              </a:rPr>
              <a:t>neutraliza </a:t>
            </a:r>
          </a:p>
          <a:p>
            <a:r>
              <a:rPr lang="es-VE" b="1" dirty="0" smtClean="0">
                <a:effectLst/>
              </a:rPr>
              <a:t>patógenos</a:t>
            </a:r>
          </a:p>
          <a:p>
            <a:r>
              <a:rPr lang="es-VE" b="1" dirty="0" smtClean="0">
                <a:effectLst/>
              </a:rPr>
              <a:t>y sus toxinas</a:t>
            </a:r>
          </a:p>
        </p:txBody>
      </p:sp>
      <p:sp>
        <p:nvSpPr>
          <p:cNvPr id="9" name="Elipse 8"/>
          <p:cNvSpPr/>
          <p:nvPr/>
        </p:nvSpPr>
        <p:spPr bwMode="auto">
          <a:xfrm>
            <a:off x="6876256" y="1317661"/>
            <a:ext cx="1061465" cy="31113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734440" y="147323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/>
              <a:t>b</a:t>
            </a:r>
            <a:r>
              <a:rPr lang="es-VE" sz="1400" dirty="0" smtClean="0"/>
              <a:t>acteria</a:t>
            </a:r>
            <a:endParaRPr lang="es-VE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214440" y="1351721"/>
            <a:ext cx="705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toxina</a:t>
            </a:r>
            <a:endParaRPr lang="es-VE" sz="1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691680" y="4329606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plasmocito</a:t>
            </a:r>
            <a:endParaRPr lang="es-VE" sz="1400" b="1" dirty="0">
              <a:effectLst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015716" y="2852936"/>
            <a:ext cx="540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/>
              </a:rPr>
              <a:t>IgA</a:t>
            </a:r>
            <a:endParaRPr lang="es-VE" sz="1400" b="1" dirty="0">
              <a:effectLst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993814" y="3960433"/>
            <a:ext cx="540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/>
              </a:rPr>
              <a:t>IgA</a:t>
            </a:r>
            <a:endParaRPr lang="es-VE" sz="1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420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2850" y="503238"/>
            <a:ext cx="564991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6" name="Picture 12" descr="peyers histol intest delg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94" y="4173538"/>
            <a:ext cx="2210342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5795963" y="1052513"/>
            <a:ext cx="237648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2482850" y="2205038"/>
            <a:ext cx="11525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59400" name="Text Box 7"/>
          <p:cNvSpPr txBox="1">
            <a:spLocks noChangeArrowheads="1"/>
          </p:cNvSpPr>
          <p:nvPr/>
        </p:nvSpPr>
        <p:spPr bwMode="auto">
          <a:xfrm>
            <a:off x="2987676" y="2349500"/>
            <a:ext cx="1008062" cy="369332"/>
          </a:xfrm>
          <a:prstGeom prst="rect">
            <a:avLst/>
          </a:prstGeom>
          <a:solidFill>
            <a:srgbClr val="C4AE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C. “M”</a:t>
            </a:r>
          </a:p>
        </p:txBody>
      </p:sp>
      <p:sp>
        <p:nvSpPr>
          <p:cNvPr id="11306" name="Text Box 42"/>
          <p:cNvSpPr txBox="1">
            <a:spLocks noChangeArrowheads="1"/>
          </p:cNvSpPr>
          <p:nvPr/>
        </p:nvSpPr>
        <p:spPr bwMode="auto">
          <a:xfrm>
            <a:off x="622300" y="617538"/>
            <a:ext cx="11128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07" name="Freeform 43"/>
          <p:cNvSpPr>
            <a:spLocks/>
          </p:cNvSpPr>
          <p:nvPr/>
        </p:nvSpPr>
        <p:spPr bwMode="auto">
          <a:xfrm>
            <a:off x="2527300" y="1196975"/>
            <a:ext cx="1108075" cy="3095625"/>
          </a:xfrm>
          <a:custGeom>
            <a:avLst/>
            <a:gdLst>
              <a:gd name="T0" fmla="*/ 136 w 635"/>
              <a:gd name="T1" fmla="*/ 0 h 2041"/>
              <a:gd name="T2" fmla="*/ 91 w 635"/>
              <a:gd name="T3" fmla="*/ 362 h 2041"/>
              <a:gd name="T4" fmla="*/ 91 w 635"/>
              <a:gd name="T5" fmla="*/ 1451 h 2041"/>
              <a:gd name="T6" fmla="*/ 635 w 635"/>
              <a:gd name="T7" fmla="*/ 2041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041">
                <a:moveTo>
                  <a:pt x="136" y="0"/>
                </a:moveTo>
                <a:cubicBezTo>
                  <a:pt x="117" y="60"/>
                  <a:pt x="98" y="120"/>
                  <a:pt x="91" y="362"/>
                </a:cubicBezTo>
                <a:cubicBezTo>
                  <a:pt x="84" y="604"/>
                  <a:pt x="0" y="1171"/>
                  <a:pt x="91" y="1451"/>
                </a:cubicBezTo>
                <a:cubicBezTo>
                  <a:pt x="182" y="1731"/>
                  <a:pt x="544" y="1943"/>
                  <a:pt x="635" y="2041"/>
                </a:cubicBezTo>
              </a:path>
            </a:pathLst>
          </a:custGeom>
          <a:noFill/>
          <a:ln w="38100" cmpd="sng">
            <a:solidFill>
              <a:srgbClr val="66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09" name="Oval 45"/>
          <p:cNvSpPr>
            <a:spLocks noChangeArrowheads="1"/>
          </p:cNvSpPr>
          <p:nvPr/>
        </p:nvSpPr>
        <p:spPr bwMode="auto">
          <a:xfrm>
            <a:off x="3779838" y="4437063"/>
            <a:ext cx="1511300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0" name="Oval 46"/>
          <p:cNvSpPr>
            <a:spLocks noChangeArrowheads="1"/>
          </p:cNvSpPr>
          <p:nvPr/>
        </p:nvSpPr>
        <p:spPr bwMode="auto">
          <a:xfrm>
            <a:off x="3779838" y="4365625"/>
            <a:ext cx="15113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1" name="Oval 47"/>
          <p:cNvSpPr>
            <a:spLocks noChangeArrowheads="1"/>
          </p:cNvSpPr>
          <p:nvPr/>
        </p:nvSpPr>
        <p:spPr bwMode="auto">
          <a:xfrm>
            <a:off x="3708400" y="4365625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3275013" y="549275"/>
            <a:ext cx="8651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3275013" y="1125538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2771775" y="1331913"/>
            <a:ext cx="12525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Antígenos</a:t>
            </a:r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4500563" y="404813"/>
            <a:ext cx="1295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7" name="Text Box 53"/>
          <p:cNvSpPr txBox="1">
            <a:spLocks noChangeArrowheads="1"/>
          </p:cNvSpPr>
          <p:nvPr/>
        </p:nvSpPr>
        <p:spPr bwMode="auto">
          <a:xfrm>
            <a:off x="5040313" y="765175"/>
            <a:ext cx="1509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2da. exposición</a:t>
            </a: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5435600" y="2349500"/>
            <a:ext cx="6477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5795963" y="5229225"/>
            <a:ext cx="1223962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5627688" y="5226050"/>
            <a:ext cx="1258887" cy="8255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Linfocitos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Circulantes</a:t>
            </a:r>
          </a:p>
          <a:p>
            <a:pPr algn="ctr">
              <a:defRPr/>
            </a:pPr>
            <a:r>
              <a:rPr lang="es-ES" sz="16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25" name="Freeform 61"/>
          <p:cNvSpPr>
            <a:spLocks/>
          </p:cNvSpPr>
          <p:nvPr/>
        </p:nvSpPr>
        <p:spPr bwMode="auto">
          <a:xfrm>
            <a:off x="4576763" y="1668463"/>
            <a:ext cx="115887" cy="1408112"/>
          </a:xfrm>
          <a:custGeom>
            <a:avLst/>
            <a:gdLst>
              <a:gd name="T0" fmla="*/ 0 w 73"/>
              <a:gd name="T1" fmla="*/ 0 h 887"/>
              <a:gd name="T2" fmla="*/ 55 w 73"/>
              <a:gd name="T3" fmla="*/ 74 h 887"/>
              <a:gd name="T4" fmla="*/ 37 w 73"/>
              <a:gd name="T5" fmla="*/ 403 h 887"/>
              <a:gd name="T6" fmla="*/ 46 w 73"/>
              <a:gd name="T7" fmla="*/ 768 h 887"/>
              <a:gd name="T8" fmla="*/ 73 w 73"/>
              <a:gd name="T9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87">
                <a:moveTo>
                  <a:pt x="0" y="0"/>
                </a:moveTo>
                <a:cubicBezTo>
                  <a:pt x="43" y="30"/>
                  <a:pt x="22" y="39"/>
                  <a:pt x="55" y="74"/>
                </a:cubicBezTo>
                <a:cubicBezTo>
                  <a:pt x="68" y="182"/>
                  <a:pt x="71" y="298"/>
                  <a:pt x="37" y="403"/>
                </a:cubicBezTo>
                <a:cubicBezTo>
                  <a:pt x="40" y="525"/>
                  <a:pt x="41" y="646"/>
                  <a:pt x="46" y="768"/>
                </a:cubicBezTo>
                <a:cubicBezTo>
                  <a:pt x="50" y="882"/>
                  <a:pt x="23" y="862"/>
                  <a:pt x="73" y="887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4392613" y="735013"/>
            <a:ext cx="22320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28" name="Oval 64"/>
          <p:cNvSpPr>
            <a:spLocks noChangeArrowheads="1"/>
          </p:cNvSpPr>
          <p:nvPr/>
        </p:nvSpPr>
        <p:spPr bwMode="auto">
          <a:xfrm>
            <a:off x="4716463" y="1412875"/>
            <a:ext cx="792162" cy="15843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29" name="Oval 65"/>
          <p:cNvSpPr>
            <a:spLocks noChangeArrowheads="1"/>
          </p:cNvSpPr>
          <p:nvPr/>
        </p:nvSpPr>
        <p:spPr bwMode="auto">
          <a:xfrm>
            <a:off x="5148263" y="2781300"/>
            <a:ext cx="287337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30" name="Oval 66"/>
          <p:cNvSpPr>
            <a:spLocks noChangeArrowheads="1"/>
          </p:cNvSpPr>
          <p:nvPr/>
        </p:nvSpPr>
        <p:spPr bwMode="auto">
          <a:xfrm>
            <a:off x="4643438" y="2565400"/>
            <a:ext cx="3603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31" name="Oval 67"/>
          <p:cNvSpPr>
            <a:spLocks noChangeArrowheads="1"/>
          </p:cNvSpPr>
          <p:nvPr/>
        </p:nvSpPr>
        <p:spPr bwMode="auto">
          <a:xfrm>
            <a:off x="4643438" y="155733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32" name="Freeform 68"/>
          <p:cNvSpPr>
            <a:spLocks/>
          </p:cNvSpPr>
          <p:nvPr/>
        </p:nvSpPr>
        <p:spPr bwMode="auto">
          <a:xfrm>
            <a:off x="4572000" y="1058863"/>
            <a:ext cx="1122363" cy="2133600"/>
          </a:xfrm>
          <a:custGeom>
            <a:avLst/>
            <a:gdLst>
              <a:gd name="T0" fmla="*/ 40 w 707"/>
              <a:gd name="T1" fmla="*/ 375 h 1344"/>
              <a:gd name="T2" fmla="*/ 3 w 707"/>
              <a:gd name="T3" fmla="*/ 183 h 1344"/>
              <a:gd name="T4" fmla="*/ 40 w 707"/>
              <a:gd name="T5" fmla="*/ 46 h 1344"/>
              <a:gd name="T6" fmla="*/ 104 w 707"/>
              <a:gd name="T7" fmla="*/ 138 h 1344"/>
              <a:gd name="T8" fmla="*/ 113 w 707"/>
              <a:gd name="T9" fmla="*/ 165 h 1344"/>
              <a:gd name="T10" fmla="*/ 140 w 707"/>
              <a:gd name="T11" fmla="*/ 366 h 1344"/>
              <a:gd name="T12" fmla="*/ 177 w 707"/>
              <a:gd name="T13" fmla="*/ 384 h 1344"/>
              <a:gd name="T14" fmla="*/ 222 w 707"/>
              <a:gd name="T15" fmla="*/ 293 h 1344"/>
              <a:gd name="T16" fmla="*/ 213 w 707"/>
              <a:gd name="T17" fmla="*/ 138 h 1344"/>
              <a:gd name="T18" fmla="*/ 232 w 707"/>
              <a:gd name="T19" fmla="*/ 55 h 1344"/>
              <a:gd name="T20" fmla="*/ 305 w 707"/>
              <a:gd name="T21" fmla="*/ 64 h 1344"/>
              <a:gd name="T22" fmla="*/ 305 w 707"/>
              <a:gd name="T23" fmla="*/ 394 h 1344"/>
              <a:gd name="T24" fmla="*/ 314 w 707"/>
              <a:gd name="T25" fmla="*/ 430 h 1344"/>
              <a:gd name="T26" fmla="*/ 387 w 707"/>
              <a:gd name="T27" fmla="*/ 384 h 1344"/>
              <a:gd name="T28" fmla="*/ 378 w 707"/>
              <a:gd name="T29" fmla="*/ 156 h 1344"/>
              <a:gd name="T30" fmla="*/ 542 w 707"/>
              <a:gd name="T31" fmla="*/ 46 h 1344"/>
              <a:gd name="T32" fmla="*/ 561 w 707"/>
              <a:gd name="T33" fmla="*/ 64 h 1344"/>
              <a:gd name="T34" fmla="*/ 552 w 707"/>
              <a:gd name="T35" fmla="*/ 266 h 1344"/>
              <a:gd name="T36" fmla="*/ 533 w 707"/>
              <a:gd name="T37" fmla="*/ 458 h 1344"/>
              <a:gd name="T38" fmla="*/ 570 w 707"/>
              <a:gd name="T39" fmla="*/ 348 h 1344"/>
              <a:gd name="T40" fmla="*/ 707 w 707"/>
              <a:gd name="T41" fmla="*/ 147 h 1344"/>
              <a:gd name="T42" fmla="*/ 698 w 707"/>
              <a:gd name="T43" fmla="*/ 238 h 1344"/>
              <a:gd name="T44" fmla="*/ 680 w 707"/>
              <a:gd name="T45" fmla="*/ 266 h 1344"/>
              <a:gd name="T46" fmla="*/ 643 w 707"/>
              <a:gd name="T47" fmla="*/ 357 h 1344"/>
              <a:gd name="T48" fmla="*/ 625 w 707"/>
              <a:gd name="T49" fmla="*/ 622 h 1344"/>
              <a:gd name="T50" fmla="*/ 661 w 707"/>
              <a:gd name="T51" fmla="*/ 1107 h 1344"/>
              <a:gd name="T52" fmla="*/ 579 w 707"/>
              <a:gd name="T53" fmla="*/ 1344 h 1344"/>
              <a:gd name="T54" fmla="*/ 323 w 707"/>
              <a:gd name="T55" fmla="*/ 1335 h 1344"/>
              <a:gd name="T56" fmla="*/ 45 w 707"/>
              <a:gd name="T57" fmla="*/ 1266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7" h="1344">
                <a:moveTo>
                  <a:pt x="40" y="375"/>
                </a:moveTo>
                <a:cubicBezTo>
                  <a:pt x="26" y="311"/>
                  <a:pt x="13" y="247"/>
                  <a:pt x="3" y="183"/>
                </a:cubicBezTo>
                <a:cubicBezTo>
                  <a:pt x="9" y="125"/>
                  <a:pt x="0" y="84"/>
                  <a:pt x="40" y="46"/>
                </a:cubicBezTo>
                <a:cubicBezTo>
                  <a:pt x="87" y="62"/>
                  <a:pt x="88" y="91"/>
                  <a:pt x="104" y="138"/>
                </a:cubicBezTo>
                <a:cubicBezTo>
                  <a:pt x="107" y="147"/>
                  <a:pt x="113" y="165"/>
                  <a:pt x="113" y="165"/>
                </a:cubicBezTo>
                <a:cubicBezTo>
                  <a:pt x="118" y="206"/>
                  <a:pt x="118" y="344"/>
                  <a:pt x="140" y="366"/>
                </a:cubicBezTo>
                <a:cubicBezTo>
                  <a:pt x="150" y="376"/>
                  <a:pt x="165" y="378"/>
                  <a:pt x="177" y="384"/>
                </a:cubicBezTo>
                <a:cubicBezTo>
                  <a:pt x="225" y="368"/>
                  <a:pt x="214" y="343"/>
                  <a:pt x="222" y="293"/>
                </a:cubicBezTo>
                <a:cubicBezTo>
                  <a:pt x="219" y="241"/>
                  <a:pt x="211" y="190"/>
                  <a:pt x="213" y="138"/>
                </a:cubicBezTo>
                <a:cubicBezTo>
                  <a:pt x="214" y="110"/>
                  <a:pt x="210" y="73"/>
                  <a:pt x="232" y="55"/>
                </a:cubicBezTo>
                <a:cubicBezTo>
                  <a:pt x="251" y="40"/>
                  <a:pt x="281" y="61"/>
                  <a:pt x="305" y="64"/>
                </a:cubicBezTo>
                <a:cubicBezTo>
                  <a:pt x="364" y="155"/>
                  <a:pt x="337" y="295"/>
                  <a:pt x="305" y="394"/>
                </a:cubicBezTo>
                <a:cubicBezTo>
                  <a:pt x="308" y="406"/>
                  <a:pt x="303" y="424"/>
                  <a:pt x="314" y="430"/>
                </a:cubicBezTo>
                <a:cubicBezTo>
                  <a:pt x="339" y="445"/>
                  <a:pt x="374" y="397"/>
                  <a:pt x="387" y="384"/>
                </a:cubicBezTo>
                <a:cubicBezTo>
                  <a:pt x="412" y="310"/>
                  <a:pt x="393" y="231"/>
                  <a:pt x="378" y="156"/>
                </a:cubicBezTo>
                <a:cubicBezTo>
                  <a:pt x="390" y="0"/>
                  <a:pt x="349" y="16"/>
                  <a:pt x="542" y="46"/>
                </a:cubicBezTo>
                <a:cubicBezTo>
                  <a:pt x="551" y="47"/>
                  <a:pt x="555" y="58"/>
                  <a:pt x="561" y="64"/>
                </a:cubicBezTo>
                <a:cubicBezTo>
                  <a:pt x="582" y="129"/>
                  <a:pt x="607" y="208"/>
                  <a:pt x="552" y="266"/>
                </a:cubicBezTo>
                <a:cubicBezTo>
                  <a:pt x="527" y="355"/>
                  <a:pt x="524" y="354"/>
                  <a:pt x="533" y="458"/>
                </a:cubicBezTo>
                <a:cubicBezTo>
                  <a:pt x="543" y="418"/>
                  <a:pt x="547" y="383"/>
                  <a:pt x="570" y="348"/>
                </a:cubicBezTo>
                <a:cubicBezTo>
                  <a:pt x="589" y="145"/>
                  <a:pt x="539" y="129"/>
                  <a:pt x="707" y="147"/>
                </a:cubicBezTo>
                <a:cubicBezTo>
                  <a:pt x="704" y="177"/>
                  <a:pt x="705" y="208"/>
                  <a:pt x="698" y="238"/>
                </a:cubicBezTo>
                <a:cubicBezTo>
                  <a:pt x="696" y="249"/>
                  <a:pt x="684" y="256"/>
                  <a:pt x="680" y="266"/>
                </a:cubicBezTo>
                <a:cubicBezTo>
                  <a:pt x="667" y="295"/>
                  <a:pt x="653" y="326"/>
                  <a:pt x="643" y="357"/>
                </a:cubicBezTo>
                <a:cubicBezTo>
                  <a:pt x="640" y="445"/>
                  <a:pt x="625" y="533"/>
                  <a:pt x="625" y="622"/>
                </a:cubicBezTo>
                <a:cubicBezTo>
                  <a:pt x="625" y="784"/>
                  <a:pt x="641" y="947"/>
                  <a:pt x="661" y="1107"/>
                </a:cubicBezTo>
                <a:cubicBezTo>
                  <a:pt x="653" y="1252"/>
                  <a:pt x="677" y="1278"/>
                  <a:pt x="579" y="1344"/>
                </a:cubicBezTo>
                <a:cubicBezTo>
                  <a:pt x="384" y="1333"/>
                  <a:pt x="469" y="1335"/>
                  <a:pt x="323" y="1335"/>
                </a:cubicBezTo>
                <a:lnTo>
                  <a:pt x="45" y="1266"/>
                </a:lnTo>
              </a:path>
            </a:pathLst>
          </a:custGeom>
          <a:noFill/>
          <a:ln w="28575" cmpd="sng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4787900" y="2276475"/>
            <a:ext cx="596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36" name="Freeform 72"/>
          <p:cNvSpPr>
            <a:spLocks/>
          </p:cNvSpPr>
          <p:nvPr/>
        </p:nvSpPr>
        <p:spPr bwMode="auto">
          <a:xfrm>
            <a:off x="4787900" y="787400"/>
            <a:ext cx="287338" cy="1489075"/>
          </a:xfrm>
          <a:custGeom>
            <a:avLst/>
            <a:gdLst>
              <a:gd name="T0" fmla="*/ 91 w 181"/>
              <a:gd name="T1" fmla="*/ 938 h 938"/>
              <a:gd name="T2" fmla="*/ 0 w 181"/>
              <a:gd name="T3" fmla="*/ 485 h 938"/>
              <a:gd name="T4" fmla="*/ 91 w 181"/>
              <a:gd name="T5" fmla="*/ 76 h 938"/>
              <a:gd name="T6" fmla="*/ 181 w 181"/>
              <a:gd name="T7" fmla="*/ 31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" h="938">
                <a:moveTo>
                  <a:pt x="91" y="938"/>
                </a:moveTo>
                <a:cubicBezTo>
                  <a:pt x="45" y="783"/>
                  <a:pt x="0" y="629"/>
                  <a:pt x="0" y="485"/>
                </a:cubicBezTo>
                <a:cubicBezTo>
                  <a:pt x="0" y="341"/>
                  <a:pt x="61" y="152"/>
                  <a:pt x="91" y="76"/>
                </a:cubicBezTo>
                <a:cubicBezTo>
                  <a:pt x="121" y="0"/>
                  <a:pt x="151" y="15"/>
                  <a:pt x="181" y="3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5076825" y="620713"/>
            <a:ext cx="739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6" name="5 Conector angular"/>
          <p:cNvCxnSpPr>
            <a:cxnSpLocks noChangeShapeType="1"/>
          </p:cNvCxnSpPr>
          <p:nvPr/>
        </p:nvCxnSpPr>
        <p:spPr bwMode="auto">
          <a:xfrm rot="16200000" flipV="1">
            <a:off x="4329906" y="2683669"/>
            <a:ext cx="4659313" cy="1584325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CC0000"/>
            </a:solidFill>
            <a:round/>
            <a:headEnd/>
            <a:tailEnd type="arrow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38" name="Text Box 74"/>
          <p:cNvSpPr txBox="1">
            <a:spLocks noChangeArrowheads="1"/>
          </p:cNvSpPr>
          <p:nvPr/>
        </p:nvSpPr>
        <p:spPr bwMode="auto">
          <a:xfrm>
            <a:off x="5156200" y="2700338"/>
            <a:ext cx="1100138" cy="3333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12" name="11 Rectángulo"/>
          <p:cNvSpPr/>
          <p:nvPr/>
        </p:nvSpPr>
        <p:spPr bwMode="auto">
          <a:xfrm>
            <a:off x="2527300" y="3381375"/>
            <a:ext cx="1108075" cy="3349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2419350" y="3381375"/>
            <a:ext cx="1216025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Macrófago</a:t>
            </a:r>
          </a:p>
        </p:txBody>
      </p:sp>
      <p:sp>
        <p:nvSpPr>
          <p:cNvPr id="51" name="50 Elipse"/>
          <p:cNvSpPr/>
          <p:nvPr/>
        </p:nvSpPr>
        <p:spPr bwMode="auto">
          <a:xfrm>
            <a:off x="3319463" y="4117975"/>
            <a:ext cx="2146300" cy="153035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" name="10 Elipse"/>
          <p:cNvSpPr/>
          <p:nvPr/>
        </p:nvSpPr>
        <p:spPr bwMode="auto">
          <a:xfrm>
            <a:off x="3338513" y="4133850"/>
            <a:ext cx="2144712" cy="1550988"/>
          </a:xfrm>
          <a:prstGeom prst="ellipse">
            <a:avLst/>
          </a:prstGeom>
          <a:solidFill>
            <a:srgbClr val="FFC1E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3462338" y="4487863"/>
            <a:ext cx="1973262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TEJ. LINF. ASOC.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intestino</a:t>
            </a:r>
          </a:p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c.”T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” </a:t>
            </a:r>
          </a:p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Placa </a:t>
            </a: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Peyer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13" name="Text Box 49"/>
          <p:cNvSpPr txBox="1">
            <a:spLocks noChangeArrowheads="1"/>
          </p:cNvSpPr>
          <p:nvPr/>
        </p:nvSpPr>
        <p:spPr bwMode="auto">
          <a:xfrm>
            <a:off x="3492500" y="735013"/>
            <a:ext cx="793750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/>
              </a:rPr>
              <a:t>LUZ</a:t>
            </a:r>
          </a:p>
        </p:txBody>
      </p:sp>
      <p:cxnSp>
        <p:nvCxnSpPr>
          <p:cNvPr id="59434" name="13 Conector recto de flecha"/>
          <p:cNvCxnSpPr>
            <a:cxnSpLocks noChangeShapeType="1"/>
          </p:cNvCxnSpPr>
          <p:nvPr/>
        </p:nvCxnSpPr>
        <p:spPr bwMode="auto">
          <a:xfrm flipH="1">
            <a:off x="4427538" y="3717925"/>
            <a:ext cx="215900" cy="5746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7008263" y="792451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cxnSp>
        <p:nvCxnSpPr>
          <p:cNvPr id="3" name="Conector recto 2"/>
          <p:cNvCxnSpPr/>
          <p:nvPr/>
        </p:nvCxnSpPr>
        <p:spPr bwMode="auto">
          <a:xfrm flipV="1">
            <a:off x="1871563" y="5472113"/>
            <a:ext cx="0" cy="2317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onector recto 4"/>
          <p:cNvCxnSpPr/>
          <p:nvPr/>
        </p:nvCxnSpPr>
        <p:spPr bwMode="auto">
          <a:xfrm flipV="1">
            <a:off x="1871563" y="5193507"/>
            <a:ext cx="571600" cy="4913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227832" y="5688013"/>
            <a:ext cx="1268412" cy="523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/>
              </a:rPr>
              <a:t>Placas de </a:t>
            </a:r>
          </a:p>
          <a:p>
            <a:pPr eaLnBrk="1" hangingPunct="1">
              <a:defRPr/>
            </a:pPr>
            <a:r>
              <a:rPr lang="es-ES" sz="1400" b="1" dirty="0" err="1" smtClean="0">
                <a:effectLst/>
              </a:rPr>
              <a:t>Peyer</a:t>
            </a:r>
            <a:r>
              <a:rPr lang="es-ES" sz="1400" b="1" dirty="0" smtClean="0">
                <a:effectLst/>
              </a:rPr>
              <a:t> (</a:t>
            </a:r>
            <a:r>
              <a:rPr lang="es-ES" sz="1400" b="1" dirty="0">
                <a:effectLst/>
              </a:rPr>
              <a:t>í</a:t>
            </a:r>
            <a:r>
              <a:rPr lang="es-ES" sz="1400" b="1" dirty="0" smtClean="0">
                <a:effectLst/>
              </a:rPr>
              <a:t>leon)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5" grpId="0"/>
      <p:bldP spid="11322" grpId="0" animBg="1"/>
      <p:bldP spid="11319" grpId="0" animBg="1"/>
      <p:bldP spid="11308" grpId="0"/>
      <p:bldP spid="1127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secrecion I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" b="4883"/>
          <a:stretch>
            <a:fillRect/>
          </a:stretch>
        </p:blipFill>
        <p:spPr bwMode="auto">
          <a:xfrm>
            <a:off x="1154113" y="0"/>
            <a:ext cx="5399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6388100" y="1629629"/>
            <a:ext cx="2289175" cy="730250"/>
          </a:xfrm>
          <a:prstGeom prst="rect">
            <a:avLst/>
          </a:prstGeom>
          <a:solidFill>
            <a:srgbClr val="D9D9FF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/>
              </a:rPr>
              <a:t>Sistema de</a:t>
            </a:r>
          </a:p>
          <a:p>
            <a:pPr algn="ctr">
              <a:defRPr/>
            </a:pPr>
            <a:r>
              <a:rPr lang="es-ES_tradnl" sz="2000">
                <a:effectLst/>
              </a:rPr>
              <a:t>Secreción de IgA</a:t>
            </a:r>
          </a:p>
        </p:txBody>
      </p: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2738438" y="115888"/>
            <a:ext cx="1008062" cy="504825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38" name="Freeform 14"/>
          <p:cNvSpPr>
            <a:spLocks/>
          </p:cNvSpPr>
          <p:nvPr/>
        </p:nvSpPr>
        <p:spPr bwMode="auto">
          <a:xfrm>
            <a:off x="1082675" y="836613"/>
            <a:ext cx="1655763" cy="5543550"/>
          </a:xfrm>
          <a:custGeom>
            <a:avLst/>
            <a:gdLst>
              <a:gd name="T0" fmla="*/ 719 w 1006"/>
              <a:gd name="T1" fmla="*/ 3356 h 3356"/>
              <a:gd name="T2" fmla="*/ 265 w 1006"/>
              <a:gd name="T3" fmla="*/ 2993 h 3356"/>
              <a:gd name="T4" fmla="*/ 38 w 1006"/>
              <a:gd name="T5" fmla="*/ 2086 h 3356"/>
              <a:gd name="T6" fmla="*/ 492 w 1006"/>
              <a:gd name="T7" fmla="*/ 952 h 3356"/>
              <a:gd name="T8" fmla="*/ 946 w 1006"/>
              <a:gd name="T9" fmla="*/ 227 h 3356"/>
              <a:gd name="T10" fmla="*/ 855 w 1006"/>
              <a:gd name="T11" fmla="*/ 0 h 3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6" h="3356">
                <a:moveTo>
                  <a:pt x="719" y="3356"/>
                </a:moveTo>
                <a:cubicBezTo>
                  <a:pt x="548" y="3280"/>
                  <a:pt x="378" y="3205"/>
                  <a:pt x="265" y="2993"/>
                </a:cubicBezTo>
                <a:cubicBezTo>
                  <a:pt x="152" y="2781"/>
                  <a:pt x="0" y="2426"/>
                  <a:pt x="38" y="2086"/>
                </a:cubicBezTo>
                <a:cubicBezTo>
                  <a:pt x="76" y="1746"/>
                  <a:pt x="341" y="1262"/>
                  <a:pt x="492" y="952"/>
                </a:cubicBezTo>
                <a:cubicBezTo>
                  <a:pt x="643" y="642"/>
                  <a:pt x="886" y="386"/>
                  <a:pt x="946" y="227"/>
                </a:cubicBezTo>
                <a:cubicBezTo>
                  <a:pt x="1006" y="68"/>
                  <a:pt x="930" y="34"/>
                  <a:pt x="855" y="0"/>
                </a:cubicBezTo>
              </a:path>
            </a:pathLst>
          </a:custGeom>
          <a:noFill/>
          <a:ln w="28575" cmpd="sng">
            <a:solidFill>
              <a:srgbClr val="66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41" name="Text Box 17"/>
          <p:cNvSpPr txBox="1">
            <a:spLocks noChangeArrowheads="1"/>
          </p:cNvSpPr>
          <p:nvPr/>
        </p:nvSpPr>
        <p:spPr bwMode="auto">
          <a:xfrm>
            <a:off x="5840413" y="500063"/>
            <a:ext cx="9826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5845" name="Rectangle 21"/>
          <p:cNvSpPr>
            <a:spLocks noChangeArrowheads="1"/>
          </p:cNvSpPr>
          <p:nvPr/>
        </p:nvSpPr>
        <p:spPr bwMode="auto">
          <a:xfrm>
            <a:off x="1225550" y="0"/>
            <a:ext cx="865188" cy="836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46" name="Text Box 22"/>
          <p:cNvSpPr txBox="1">
            <a:spLocks noChangeArrowheads="1"/>
          </p:cNvSpPr>
          <p:nvPr/>
        </p:nvSpPr>
        <p:spPr bwMode="auto">
          <a:xfrm>
            <a:off x="735013" y="144463"/>
            <a:ext cx="1355725" cy="708025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IgA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secretora</a:t>
            </a:r>
          </a:p>
        </p:txBody>
      </p:sp>
      <p:sp>
        <p:nvSpPr>
          <p:cNvPr id="205848" name="Rectangle 24"/>
          <p:cNvSpPr>
            <a:spLocks noChangeArrowheads="1"/>
          </p:cNvSpPr>
          <p:nvPr/>
        </p:nvSpPr>
        <p:spPr bwMode="auto">
          <a:xfrm>
            <a:off x="4322763" y="6021388"/>
            <a:ext cx="1368425" cy="836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1" name="Rectangle 27"/>
          <p:cNvSpPr>
            <a:spLocks noChangeArrowheads="1"/>
          </p:cNvSpPr>
          <p:nvPr/>
        </p:nvSpPr>
        <p:spPr bwMode="auto">
          <a:xfrm>
            <a:off x="1225550" y="5805488"/>
            <a:ext cx="865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2" name="Text Box 28"/>
          <p:cNvSpPr txBox="1">
            <a:spLocks noChangeArrowheads="1"/>
          </p:cNvSpPr>
          <p:nvPr/>
        </p:nvSpPr>
        <p:spPr bwMode="auto">
          <a:xfrm>
            <a:off x="1214439" y="5805488"/>
            <a:ext cx="1116011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err="1">
                <a:solidFill>
                  <a:srgbClr val="CC0000"/>
                </a:solidFill>
                <a:effectLst/>
              </a:rPr>
              <a:t>IgA</a:t>
            </a:r>
            <a:r>
              <a:rPr lang="es-ES" b="1" dirty="0">
                <a:solidFill>
                  <a:srgbClr val="CC0000"/>
                </a:solidFill>
                <a:effectLst/>
              </a:rPr>
              <a:t> </a:t>
            </a:r>
          </a:p>
          <a:p>
            <a:pPr algn="ctr">
              <a:defRPr/>
            </a:pPr>
            <a:r>
              <a:rPr lang="es-ES" b="1" dirty="0" err="1">
                <a:solidFill>
                  <a:srgbClr val="CC0000"/>
                </a:solidFill>
                <a:effectLst/>
              </a:rPr>
              <a:t>dimérica</a:t>
            </a:r>
            <a:endParaRPr lang="es-ES" b="1" dirty="0">
              <a:solidFill>
                <a:srgbClr val="CC0000"/>
              </a:solidFill>
              <a:effectLst/>
            </a:endParaRPr>
          </a:p>
        </p:txBody>
      </p:sp>
      <p:sp>
        <p:nvSpPr>
          <p:cNvPr id="205853" name="Rectangle 29"/>
          <p:cNvSpPr>
            <a:spLocks noChangeArrowheads="1"/>
          </p:cNvSpPr>
          <p:nvPr/>
        </p:nvSpPr>
        <p:spPr bwMode="auto">
          <a:xfrm>
            <a:off x="4610100" y="5157788"/>
            <a:ext cx="7207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4" name="Text Box 30"/>
          <p:cNvSpPr txBox="1">
            <a:spLocks noChangeArrowheads="1"/>
          </p:cNvSpPr>
          <p:nvPr/>
        </p:nvSpPr>
        <p:spPr bwMode="auto">
          <a:xfrm>
            <a:off x="4970463" y="4941888"/>
            <a:ext cx="63182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plgR</a:t>
            </a: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5220072" y="3429000"/>
            <a:ext cx="11239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4469820" y="3358338"/>
            <a:ext cx="133402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/>
              <a:t>Enterocito</a:t>
            </a:r>
          </a:p>
        </p:txBody>
      </p:sp>
      <p:sp>
        <p:nvSpPr>
          <p:cNvPr id="205849" name="Text Box 25"/>
          <p:cNvSpPr txBox="1">
            <a:spLocks noChangeArrowheads="1"/>
          </p:cNvSpPr>
          <p:nvPr/>
        </p:nvSpPr>
        <p:spPr bwMode="auto">
          <a:xfrm>
            <a:off x="4292600" y="5734050"/>
            <a:ext cx="1378904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Linfocitos </a:t>
            </a:r>
          </a:p>
          <a:p>
            <a:pPr>
              <a:defRPr/>
            </a:pPr>
            <a:r>
              <a:rPr lang="es-ES" b="1" dirty="0">
                <a:effectLst/>
              </a:rPr>
              <a:t>circulantes</a:t>
            </a:r>
          </a:p>
          <a:p>
            <a:pPr>
              <a:defRPr/>
            </a:pPr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IgA</a:t>
            </a:r>
          </a:p>
        </p:txBody>
      </p:sp>
      <p:sp>
        <p:nvSpPr>
          <p:cNvPr id="205858" name="Text Box 34"/>
          <p:cNvSpPr txBox="1">
            <a:spLocks noChangeArrowheads="1"/>
          </p:cNvSpPr>
          <p:nvPr/>
        </p:nvSpPr>
        <p:spPr bwMode="auto">
          <a:xfrm>
            <a:off x="3929063" y="367377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/>
              </a:rPr>
              <a:t>LUZ</a:t>
            </a:r>
          </a:p>
        </p:txBody>
      </p:sp>
      <p:sp>
        <p:nvSpPr>
          <p:cNvPr id="205859" name="Text Box 35"/>
          <p:cNvSpPr txBox="1">
            <a:spLocks noChangeArrowheads="1"/>
          </p:cNvSpPr>
          <p:nvPr/>
        </p:nvSpPr>
        <p:spPr bwMode="auto">
          <a:xfrm>
            <a:off x="5691188" y="4724400"/>
            <a:ext cx="15263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polimérica 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815922" y="5805944"/>
            <a:ext cx="302603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361795" y="2519962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Protege al organismo </a:t>
            </a:r>
          </a:p>
          <a:p>
            <a:r>
              <a:rPr lang="es-VE" dirty="0" smtClean="0">
                <a:effectLst/>
              </a:rPr>
              <a:t>de agentes dañinos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7008263" y="792451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0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46" grpId="0" animBg="1"/>
      <p:bldP spid="205852" grpId="0" animBg="1"/>
      <p:bldP spid="205854" grpId="0" animBg="1"/>
      <p:bldP spid="205849" grpId="0" animBg="1"/>
      <p:bldP spid="20585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454227" y="2339147"/>
            <a:ext cx="3959671" cy="2292935"/>
          </a:xfrm>
          <a:prstGeom prst="rect">
            <a:avLst/>
          </a:prstGeom>
          <a:solidFill>
            <a:srgbClr val="FFE5F2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800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El sistema </a:t>
            </a:r>
            <a:r>
              <a:rPr lang="es-ES" b="1" dirty="0">
                <a:effectLst/>
              </a:rPr>
              <a:t>IgA</a:t>
            </a:r>
            <a:r>
              <a:rPr lang="es-ES" dirty="0">
                <a:effectLst/>
              </a:rPr>
              <a:t> no está bien desarrollado en el </a:t>
            </a:r>
            <a:r>
              <a:rPr lang="es-ES" b="1" dirty="0">
                <a:effectLst/>
              </a:rPr>
              <a:t>RN</a:t>
            </a:r>
            <a:r>
              <a:rPr lang="es-ES" dirty="0">
                <a:effectLst/>
              </a:rPr>
              <a:t>, madura en</a:t>
            </a:r>
          </a:p>
          <a:p>
            <a:pPr eaLnBrk="1" hangingPunct="1"/>
            <a:r>
              <a:rPr lang="es-ES" dirty="0" smtClean="0">
                <a:effectLst/>
              </a:rPr>
              <a:t>5-6 </a:t>
            </a:r>
            <a:r>
              <a:rPr lang="es-ES" dirty="0">
                <a:effectLst/>
              </a:rPr>
              <a:t>meses</a:t>
            </a:r>
          </a:p>
          <a:p>
            <a:pPr eaLnBrk="1" hangingPunct="1"/>
            <a:endParaRPr lang="es-ES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Endocitosis </a:t>
            </a:r>
            <a:r>
              <a:rPr lang="es-ES" b="1" dirty="0">
                <a:effectLst/>
              </a:rPr>
              <a:t>IgA </a:t>
            </a:r>
            <a:r>
              <a:rPr lang="es-ES" dirty="0">
                <a:effectLst/>
              </a:rPr>
              <a:t>de la leche materna, </a:t>
            </a:r>
            <a:r>
              <a:rPr lang="es-ES" dirty="0" smtClean="0">
                <a:effectLst/>
              </a:rPr>
              <a:t>proteínas </a:t>
            </a:r>
            <a:r>
              <a:rPr lang="es-ES" u="sng" dirty="0">
                <a:effectLst/>
              </a:rPr>
              <a:t>sin digerir</a:t>
            </a:r>
            <a:r>
              <a:rPr lang="es-ES" dirty="0">
                <a:effectLst/>
              </a:rPr>
              <a:t> capturadas en el </a:t>
            </a:r>
            <a:r>
              <a:rPr lang="es-ES" u="sng" dirty="0">
                <a:effectLst/>
              </a:rPr>
              <a:t>íleon</a:t>
            </a:r>
            <a:endParaRPr lang="es-ES" b="1" u="sng" dirty="0">
              <a:effectLst/>
            </a:endParaRPr>
          </a:p>
          <a:p>
            <a:pPr eaLnBrk="1" hangingPunct="1"/>
            <a:endParaRPr lang="es-ES" sz="900" u="sng" dirty="0">
              <a:effectLst/>
            </a:endParaRPr>
          </a:p>
        </p:txBody>
      </p:sp>
      <p:sp>
        <p:nvSpPr>
          <p:cNvPr id="66564" name="Rectangle 13"/>
          <p:cNvSpPr>
            <a:spLocks noChangeArrowheads="1"/>
          </p:cNvSpPr>
          <p:nvPr/>
        </p:nvSpPr>
        <p:spPr bwMode="auto">
          <a:xfrm>
            <a:off x="468313" y="1773238"/>
            <a:ext cx="4537075" cy="461665"/>
          </a:xfrm>
          <a:prstGeom prst="rect">
            <a:avLst/>
          </a:prstGeom>
          <a:solidFill>
            <a:srgbClr val="FFC1E0"/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400">
                <a:effectLst/>
              </a:rPr>
              <a:t>Inmunidad pasiva RN-lactante</a:t>
            </a:r>
            <a:endParaRPr lang="es-ES_tradnl" sz="2400">
              <a:effectLst/>
            </a:endParaRPr>
          </a:p>
        </p:txBody>
      </p:sp>
      <p:pic>
        <p:nvPicPr>
          <p:cNvPr id="66565" name="Picture 14" descr="amamantar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579" y="2369868"/>
            <a:ext cx="3671887" cy="2752725"/>
          </a:xfrm>
          <a:prstGeom prst="rect">
            <a:avLst/>
          </a:prstGeom>
          <a:noFill/>
          <a:ln w="28575">
            <a:solidFill>
              <a:srgbClr val="FF7DB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6" name="Text Box 15"/>
          <p:cNvSpPr txBox="1">
            <a:spLocks noChangeArrowheads="1"/>
          </p:cNvSpPr>
          <p:nvPr/>
        </p:nvSpPr>
        <p:spPr bwMode="auto">
          <a:xfrm>
            <a:off x="6977062" y="4149080"/>
            <a:ext cx="735013" cy="457200"/>
          </a:xfrm>
          <a:prstGeom prst="rect">
            <a:avLst/>
          </a:prstGeom>
          <a:solidFill>
            <a:srgbClr val="FF8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 dirty="0">
                <a:effectLst/>
              </a:rPr>
              <a:t>IgA</a:t>
            </a:r>
          </a:p>
        </p:txBody>
      </p:sp>
      <p:sp>
        <p:nvSpPr>
          <p:cNvPr id="183312" name="Text Box 16"/>
          <p:cNvSpPr txBox="1">
            <a:spLocks noChangeArrowheads="1"/>
          </p:cNvSpPr>
          <p:nvPr/>
        </p:nvSpPr>
        <p:spPr bwMode="auto">
          <a:xfrm>
            <a:off x="7864584" y="1217613"/>
            <a:ext cx="833882" cy="523220"/>
          </a:xfrm>
          <a:prstGeom prst="rect">
            <a:avLst/>
          </a:prstGeom>
          <a:solidFill>
            <a:srgbClr val="FFC1E0"/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/>
              </a:rPr>
              <a:t>IgA</a:t>
            </a:r>
          </a:p>
        </p:txBody>
      </p:sp>
      <p:sp>
        <p:nvSpPr>
          <p:cNvPr id="183313" name="Text Box 17"/>
          <p:cNvSpPr txBox="1">
            <a:spLocks noChangeArrowheads="1"/>
          </p:cNvSpPr>
          <p:nvPr/>
        </p:nvSpPr>
        <p:spPr bwMode="auto">
          <a:xfrm>
            <a:off x="454227" y="4869160"/>
            <a:ext cx="42656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/>
              <a:t>Sistema Inmune General Mucoso </a:t>
            </a:r>
          </a:p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IgA: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saliva, bilis, leche,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fluido intestinal</a:t>
            </a: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454227" y="934166"/>
            <a:ext cx="9826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963536" y="394207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sistema inmune en intestino sciecne march 05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001713"/>
            <a:ext cx="7753350" cy="55118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11"/>
          <p:cNvSpPr>
            <a:spLocks noChangeArrowheads="1"/>
          </p:cNvSpPr>
          <p:nvPr/>
        </p:nvSpPr>
        <p:spPr bwMode="auto">
          <a:xfrm>
            <a:off x="1706563" y="4605338"/>
            <a:ext cx="1008062" cy="3841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effectLst/>
              </a:rPr>
              <a:t>Placas </a:t>
            </a:r>
          </a:p>
          <a:p>
            <a:pPr algn="ctr"/>
            <a:r>
              <a:rPr lang="es-ES" sz="1400" b="1">
                <a:effectLst/>
              </a:rPr>
              <a:t>Peyer</a:t>
            </a:r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838200" y="6313488"/>
            <a:ext cx="7562850" cy="33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2627313" y="1773238"/>
            <a:ext cx="669925" cy="385762"/>
          </a:xfrm>
          <a:prstGeom prst="rect">
            <a:avLst/>
          </a:prstGeom>
          <a:solidFill>
            <a:srgbClr val="E9D4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46" name="Rectangle 16"/>
          <p:cNvSpPr>
            <a:spLocks noChangeArrowheads="1"/>
          </p:cNvSpPr>
          <p:nvPr/>
        </p:nvSpPr>
        <p:spPr bwMode="auto">
          <a:xfrm>
            <a:off x="1706563" y="4113213"/>
            <a:ext cx="1008062" cy="3841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c. T y B</a:t>
            </a: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3422650" y="4668838"/>
            <a:ext cx="766763" cy="388937"/>
          </a:xfrm>
          <a:prstGeom prst="rect">
            <a:avLst/>
          </a:prstGeom>
          <a:solidFill>
            <a:srgbClr val="C5D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48" name="Text Box 18"/>
          <p:cNvSpPr txBox="1">
            <a:spLocks noChangeArrowheads="1"/>
          </p:cNvSpPr>
          <p:nvPr/>
        </p:nvSpPr>
        <p:spPr bwMode="auto">
          <a:xfrm>
            <a:off x="2916238" y="4797425"/>
            <a:ext cx="14636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dendrítica</a:t>
            </a:r>
          </a:p>
        </p:txBody>
      </p:sp>
      <p:sp>
        <p:nvSpPr>
          <p:cNvPr id="77843" name="Rectangle 19"/>
          <p:cNvSpPr>
            <a:spLocks noChangeArrowheads="1"/>
          </p:cNvSpPr>
          <p:nvPr/>
        </p:nvSpPr>
        <p:spPr bwMode="auto">
          <a:xfrm>
            <a:off x="3806825" y="4186238"/>
            <a:ext cx="1147763" cy="482600"/>
          </a:xfrm>
          <a:prstGeom prst="rect">
            <a:avLst/>
          </a:prstGeom>
          <a:solidFill>
            <a:srgbClr val="B0B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50" name="Text Box 20"/>
          <p:cNvSpPr txBox="1">
            <a:spLocks noChangeArrowheads="1"/>
          </p:cNvSpPr>
          <p:nvPr/>
        </p:nvSpPr>
        <p:spPr bwMode="auto">
          <a:xfrm>
            <a:off x="3779838" y="3429000"/>
            <a:ext cx="111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Linfocito </a:t>
            </a:r>
          </a:p>
          <a:p>
            <a:pPr eaLnBrk="1" hangingPunct="1"/>
            <a:r>
              <a:rPr lang="es-ES" sz="1200" b="1">
                <a:effectLst/>
              </a:rPr>
              <a:t>intraepitelial</a:t>
            </a:r>
          </a:p>
        </p:txBody>
      </p:sp>
      <p:sp>
        <p:nvSpPr>
          <p:cNvPr id="61451" name="Text Box 21"/>
          <p:cNvSpPr txBox="1">
            <a:spLocks noChangeArrowheads="1"/>
          </p:cNvSpPr>
          <p:nvPr/>
        </p:nvSpPr>
        <p:spPr bwMode="auto">
          <a:xfrm>
            <a:off x="5119688" y="1108075"/>
            <a:ext cx="642937" cy="396875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solidFill>
                  <a:srgbClr val="C00000"/>
                </a:solidFill>
                <a:effectLst/>
              </a:rPr>
              <a:t>IgA</a:t>
            </a:r>
          </a:p>
        </p:txBody>
      </p:sp>
      <p:sp>
        <p:nvSpPr>
          <p:cNvPr id="77846" name="Rectangle 22"/>
          <p:cNvSpPr>
            <a:spLocks noChangeArrowheads="1"/>
          </p:cNvSpPr>
          <p:nvPr/>
        </p:nvSpPr>
        <p:spPr bwMode="auto">
          <a:xfrm>
            <a:off x="4094163" y="5926138"/>
            <a:ext cx="860425" cy="387350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53" name="Text Box 23"/>
          <p:cNvSpPr txBox="1">
            <a:spLocks noChangeArrowheads="1"/>
          </p:cNvSpPr>
          <p:nvPr/>
        </p:nvSpPr>
        <p:spPr bwMode="auto">
          <a:xfrm>
            <a:off x="4144963" y="5805488"/>
            <a:ext cx="95408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200" b="1">
                <a:effectLst/>
              </a:rPr>
              <a:t>c. T </a:t>
            </a:r>
          </a:p>
          <a:p>
            <a:pPr algn="ctr" eaLnBrk="1" hangingPunct="1"/>
            <a:r>
              <a:rPr lang="es-ES" sz="1200" b="1">
                <a:effectLst/>
              </a:rPr>
              <a:t>reguladora</a:t>
            </a:r>
          </a:p>
        </p:txBody>
      </p:sp>
      <p:sp>
        <p:nvSpPr>
          <p:cNvPr id="77848" name="Rectangle 24"/>
          <p:cNvSpPr>
            <a:spLocks noChangeArrowheads="1"/>
          </p:cNvSpPr>
          <p:nvPr/>
        </p:nvSpPr>
        <p:spPr bwMode="auto">
          <a:xfrm>
            <a:off x="5508625" y="4076700"/>
            <a:ext cx="671513" cy="387350"/>
          </a:xfrm>
          <a:prstGeom prst="rect">
            <a:avLst/>
          </a:prstGeom>
          <a:solidFill>
            <a:srgbClr val="B0B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55" name="Text Box 25"/>
          <p:cNvSpPr txBox="1">
            <a:spLocks noChangeArrowheads="1"/>
          </p:cNvSpPr>
          <p:nvPr/>
        </p:nvSpPr>
        <p:spPr bwMode="auto">
          <a:xfrm>
            <a:off x="5099050" y="4076700"/>
            <a:ext cx="14943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 smtClean="0">
                <a:effectLst/>
              </a:rPr>
              <a:t>c. plasmática</a:t>
            </a:r>
            <a:endParaRPr lang="es-ES" sz="1600" b="1" dirty="0">
              <a:effectLst/>
            </a:endParaRPr>
          </a:p>
        </p:txBody>
      </p:sp>
      <p:sp>
        <p:nvSpPr>
          <p:cNvPr id="77854" name="Oval 30"/>
          <p:cNvSpPr>
            <a:spLocks noChangeArrowheads="1"/>
          </p:cNvSpPr>
          <p:nvPr/>
        </p:nvSpPr>
        <p:spPr bwMode="auto">
          <a:xfrm>
            <a:off x="1908175" y="1773238"/>
            <a:ext cx="1800225" cy="15113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7855" name="Oval 31"/>
          <p:cNvSpPr>
            <a:spLocks noChangeArrowheads="1"/>
          </p:cNvSpPr>
          <p:nvPr/>
        </p:nvSpPr>
        <p:spPr bwMode="auto">
          <a:xfrm>
            <a:off x="1116013" y="3789363"/>
            <a:ext cx="2735262" cy="18716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7856" name="Oval 32"/>
          <p:cNvSpPr>
            <a:spLocks noChangeArrowheads="1"/>
          </p:cNvSpPr>
          <p:nvPr/>
        </p:nvSpPr>
        <p:spPr bwMode="auto">
          <a:xfrm>
            <a:off x="4572000" y="2924175"/>
            <a:ext cx="1008063" cy="12969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60" name="Text Box 9"/>
          <p:cNvSpPr txBox="1">
            <a:spLocks noChangeArrowheads="1"/>
          </p:cNvSpPr>
          <p:nvPr/>
        </p:nvSpPr>
        <p:spPr bwMode="auto">
          <a:xfrm>
            <a:off x="920750" y="6391275"/>
            <a:ext cx="36036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>
                <a:solidFill>
                  <a:srgbClr val="000000"/>
                </a:solidFill>
                <a:effectLst/>
                <a:latin typeface="Arial" charset="0"/>
                <a:hlinkClick r:id="rId3"/>
              </a:rPr>
              <a:t>www.sciencemag.org</a:t>
            </a:r>
            <a:r>
              <a:rPr lang="es-ES" sz="1200">
                <a:solidFill>
                  <a:srgbClr val="000000"/>
                </a:solidFill>
                <a:effectLst/>
                <a:latin typeface="Arial" charset="0"/>
              </a:rPr>
              <a:t>  Science 307 25 March 2005</a:t>
            </a:r>
          </a:p>
        </p:txBody>
      </p:sp>
      <p:sp>
        <p:nvSpPr>
          <p:cNvPr id="77858" name="Text Box 34"/>
          <p:cNvSpPr txBox="1">
            <a:spLocks noChangeArrowheads="1"/>
          </p:cNvSpPr>
          <p:nvPr/>
        </p:nvSpPr>
        <p:spPr bwMode="auto">
          <a:xfrm>
            <a:off x="4052888" y="519113"/>
            <a:ext cx="893762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>
                <a:effectLst/>
              </a:rPr>
              <a:t>LUZ</a:t>
            </a:r>
          </a:p>
        </p:txBody>
      </p:sp>
      <p:sp>
        <p:nvSpPr>
          <p:cNvPr id="77859" name="Rectangle 35"/>
          <p:cNvSpPr>
            <a:spLocks noChangeArrowheads="1"/>
          </p:cNvSpPr>
          <p:nvPr/>
        </p:nvSpPr>
        <p:spPr bwMode="auto">
          <a:xfrm>
            <a:off x="6300788" y="1125538"/>
            <a:ext cx="109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77860" name="Rectangle 36"/>
          <p:cNvSpPr>
            <a:spLocks noChangeArrowheads="1"/>
          </p:cNvSpPr>
          <p:nvPr/>
        </p:nvSpPr>
        <p:spPr bwMode="auto">
          <a:xfrm>
            <a:off x="2259012" y="749300"/>
            <a:ext cx="109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61464" name="Text Box 10"/>
          <p:cNvSpPr txBox="1">
            <a:spLocks noChangeArrowheads="1"/>
          </p:cNvSpPr>
          <p:nvPr/>
        </p:nvSpPr>
        <p:spPr bwMode="auto">
          <a:xfrm>
            <a:off x="2555875" y="1773238"/>
            <a:ext cx="830677" cy="338554"/>
          </a:xfrm>
          <a:prstGeom prst="rect">
            <a:avLst/>
          </a:prstGeom>
          <a:solidFill>
            <a:srgbClr val="DCBBE3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solidFill>
                  <a:srgbClr val="800080"/>
                </a:solidFill>
                <a:effectLst/>
              </a:rPr>
              <a:t>c. “M”</a:t>
            </a:r>
          </a:p>
        </p:txBody>
      </p:sp>
      <p:sp>
        <p:nvSpPr>
          <p:cNvPr id="77862" name="Rectangle 38"/>
          <p:cNvSpPr>
            <a:spLocks noChangeArrowheads="1"/>
          </p:cNvSpPr>
          <p:nvPr/>
        </p:nvSpPr>
        <p:spPr bwMode="auto">
          <a:xfrm>
            <a:off x="6588125" y="5805488"/>
            <a:ext cx="1512888" cy="287337"/>
          </a:xfrm>
          <a:prstGeom prst="rect">
            <a:avLst/>
          </a:prstGeom>
          <a:solidFill>
            <a:srgbClr val="D3EB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969059" y="451964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3000" fill="hold"/>
                                        <p:tgtEl>
                                          <p:spTgt spid="77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" dur="30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3000" fill="hold"/>
                                        <p:tgtEl>
                                          <p:spTgt spid="77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54" grpId="0" animBg="1"/>
      <p:bldP spid="77855" grpId="0" animBg="1"/>
      <p:bldP spid="778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744422" y="2413397"/>
            <a:ext cx="2592388" cy="307776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I.     INTESTINO        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       DELGADO</a:t>
            </a:r>
          </a:p>
          <a:p>
            <a:pPr>
              <a:buFontTx/>
              <a:buChar char="•"/>
              <a:defRPr/>
            </a:pPr>
            <a:endParaRPr lang="es-ES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II.   EPITELIO</a:t>
            </a:r>
          </a:p>
          <a:p>
            <a:pPr>
              <a:buFontTx/>
              <a:buChar char="•"/>
              <a:defRPr/>
            </a:pPr>
            <a:endParaRPr lang="es-ES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III. SECRECIÓN</a:t>
            </a:r>
          </a:p>
          <a:p>
            <a:pPr>
              <a:buFontTx/>
              <a:buChar char="•"/>
              <a:defRPr/>
            </a:pPr>
            <a:endParaRPr lang="es-ES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IV.   MOTILIDAD</a:t>
            </a:r>
          </a:p>
          <a:p>
            <a:pPr>
              <a:buFontTx/>
              <a:buChar char="•"/>
              <a:defRPr/>
            </a:pPr>
            <a:endParaRPr lang="es-ES" dirty="0" smtClean="0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V.    ALTERACIONES</a:t>
            </a:r>
          </a:p>
        </p:txBody>
      </p:sp>
      <p:pic>
        <p:nvPicPr>
          <p:cNvPr id="65544" name="Picture 8" descr="gutthumb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4427538" y="2565400"/>
            <a:ext cx="21605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6149" name="Picture 7" descr="mucosa intestino delgado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3024187" cy="19859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4572000" y="4076700"/>
            <a:ext cx="1223963" cy="2520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" name="8 Rectángulo"/>
          <p:cNvSpPr/>
          <p:nvPr/>
        </p:nvSpPr>
        <p:spPr>
          <a:xfrm>
            <a:off x="744422" y="1643956"/>
            <a:ext cx="2344800" cy="769441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000000"/>
                </a:solidFill>
                <a:effectLst/>
              </a:rPr>
              <a:t>TEMA 7 </a:t>
            </a:r>
            <a:r>
              <a:rPr lang="es-ES" sz="2000" dirty="0" smtClean="0">
                <a:solidFill>
                  <a:srgbClr val="000000"/>
                </a:solidFill>
                <a:effectLst/>
              </a:rPr>
              <a:t>Intestino delgado</a:t>
            </a:r>
            <a:endParaRPr lang="es-E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9806" y="65976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Text Box 4"/>
          <p:cNvSpPr txBox="1">
            <a:spLocks noChangeArrowheads="1"/>
          </p:cNvSpPr>
          <p:nvPr/>
        </p:nvSpPr>
        <p:spPr bwMode="auto">
          <a:xfrm>
            <a:off x="554038" y="406400"/>
            <a:ext cx="367600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/>
              </a:rPr>
              <a:t>Respuesta fisiológica inmune</a:t>
            </a:r>
          </a:p>
        </p:txBody>
      </p:sp>
      <p:pic>
        <p:nvPicPr>
          <p:cNvPr id="62467" name="Picture 7" descr="RESP INMUNE INTEST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2513"/>
            <a:ext cx="7991475" cy="547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755650" y="1484313"/>
            <a:ext cx="936625" cy="144462"/>
          </a:xfrm>
          <a:prstGeom prst="rect">
            <a:avLst/>
          </a:prstGeom>
          <a:solidFill>
            <a:srgbClr val="FFD8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2124075" y="1196975"/>
            <a:ext cx="1152525" cy="144463"/>
          </a:xfrm>
          <a:prstGeom prst="rect">
            <a:avLst/>
          </a:prstGeom>
          <a:solidFill>
            <a:srgbClr val="FFF4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0" name="Text Box 10"/>
          <p:cNvSpPr txBox="1">
            <a:spLocks noChangeArrowheads="1"/>
          </p:cNvSpPr>
          <p:nvPr/>
        </p:nvSpPr>
        <p:spPr bwMode="auto">
          <a:xfrm>
            <a:off x="755650" y="1268413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20171" name="Text Box 11"/>
          <p:cNvSpPr txBox="1">
            <a:spLocks noChangeArrowheads="1"/>
          </p:cNvSpPr>
          <p:nvPr/>
        </p:nvSpPr>
        <p:spPr bwMode="auto">
          <a:xfrm>
            <a:off x="2339975" y="981075"/>
            <a:ext cx="1123950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Bacterias </a:t>
            </a:r>
          </a:p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comensales</a:t>
            </a:r>
          </a:p>
        </p:txBody>
      </p:sp>
      <p:sp>
        <p:nvSpPr>
          <p:cNvPr id="220172" name="Rectangle 12"/>
          <p:cNvSpPr>
            <a:spLocks noChangeArrowheads="1"/>
          </p:cNvSpPr>
          <p:nvPr/>
        </p:nvSpPr>
        <p:spPr bwMode="auto">
          <a:xfrm>
            <a:off x="7164388" y="1628775"/>
            <a:ext cx="720725" cy="215900"/>
          </a:xfrm>
          <a:prstGeom prst="rect">
            <a:avLst/>
          </a:prstGeom>
          <a:solidFill>
            <a:srgbClr val="FFB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3" name="Text Box 13"/>
          <p:cNvSpPr txBox="1">
            <a:spLocks noChangeArrowheads="1"/>
          </p:cNvSpPr>
          <p:nvPr/>
        </p:nvSpPr>
        <p:spPr bwMode="auto">
          <a:xfrm>
            <a:off x="7187963" y="1549400"/>
            <a:ext cx="508473" cy="307777"/>
          </a:xfrm>
          <a:prstGeom prst="rect">
            <a:avLst/>
          </a:prstGeom>
          <a:solidFill>
            <a:srgbClr val="C4AE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 err="1">
                <a:solidFill>
                  <a:srgbClr val="C00000"/>
                </a:solidFill>
                <a:effectLst/>
              </a:rPr>
              <a:t>IgA</a:t>
            </a:r>
            <a:endParaRPr lang="es-ES_tradnl" sz="14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20174" name="Oval 14"/>
          <p:cNvSpPr>
            <a:spLocks noChangeArrowheads="1"/>
          </p:cNvSpPr>
          <p:nvPr/>
        </p:nvSpPr>
        <p:spPr bwMode="auto">
          <a:xfrm>
            <a:off x="4427538" y="2349500"/>
            <a:ext cx="431800" cy="215900"/>
          </a:xfrm>
          <a:prstGeom prst="ellipse">
            <a:avLst/>
          </a:prstGeom>
          <a:solidFill>
            <a:srgbClr val="FFB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5" name="Text Box 15"/>
          <p:cNvSpPr txBox="1">
            <a:spLocks noChangeArrowheads="1"/>
          </p:cNvSpPr>
          <p:nvPr/>
        </p:nvSpPr>
        <p:spPr bwMode="auto">
          <a:xfrm>
            <a:off x="4327525" y="1363663"/>
            <a:ext cx="763588" cy="365125"/>
          </a:xfrm>
          <a:prstGeom prst="rect">
            <a:avLst/>
          </a:prstGeom>
          <a:solidFill>
            <a:srgbClr val="C4AEF0"/>
          </a:solidFill>
          <a:ln w="2857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c.“M”</a:t>
            </a:r>
          </a:p>
        </p:txBody>
      </p:sp>
      <p:sp>
        <p:nvSpPr>
          <p:cNvPr id="220176" name="Oval 16"/>
          <p:cNvSpPr>
            <a:spLocks noChangeArrowheads="1"/>
          </p:cNvSpPr>
          <p:nvPr/>
        </p:nvSpPr>
        <p:spPr bwMode="auto">
          <a:xfrm>
            <a:off x="3348038" y="2924175"/>
            <a:ext cx="503237" cy="431800"/>
          </a:xfrm>
          <a:prstGeom prst="ellipse">
            <a:avLst/>
          </a:prstGeom>
          <a:solidFill>
            <a:srgbClr val="FFAE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7" name="Rectangle 17"/>
          <p:cNvSpPr>
            <a:spLocks noChangeArrowheads="1"/>
          </p:cNvSpPr>
          <p:nvPr/>
        </p:nvSpPr>
        <p:spPr bwMode="auto">
          <a:xfrm>
            <a:off x="5219700" y="2997200"/>
            <a:ext cx="865188" cy="431800"/>
          </a:xfrm>
          <a:prstGeom prst="rect">
            <a:avLst/>
          </a:prstGeom>
          <a:solidFill>
            <a:srgbClr val="FFAD5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9" name="Rectangle 19"/>
          <p:cNvSpPr>
            <a:spLocks noChangeArrowheads="1"/>
          </p:cNvSpPr>
          <p:nvPr/>
        </p:nvSpPr>
        <p:spPr bwMode="auto">
          <a:xfrm>
            <a:off x="5148263" y="3429000"/>
            <a:ext cx="804862" cy="360363"/>
          </a:xfrm>
          <a:prstGeom prst="rect">
            <a:avLst/>
          </a:prstGeom>
          <a:solidFill>
            <a:srgbClr val="E2A7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80" name="Rectangle 20"/>
          <p:cNvSpPr>
            <a:spLocks noChangeArrowheads="1"/>
          </p:cNvSpPr>
          <p:nvPr/>
        </p:nvSpPr>
        <p:spPr bwMode="auto">
          <a:xfrm>
            <a:off x="1042988" y="3933825"/>
            <a:ext cx="936625" cy="503238"/>
          </a:xfrm>
          <a:prstGeom prst="rect">
            <a:avLst/>
          </a:prstGeom>
          <a:solidFill>
            <a:srgbClr val="FCF5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81" name="Text Box 21"/>
          <p:cNvSpPr txBox="1">
            <a:spLocks noChangeArrowheads="1"/>
          </p:cNvSpPr>
          <p:nvPr/>
        </p:nvSpPr>
        <p:spPr bwMode="auto">
          <a:xfrm>
            <a:off x="987650" y="3954611"/>
            <a:ext cx="15552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Macrófagos </a:t>
            </a:r>
          </a:p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matando </a:t>
            </a:r>
            <a:r>
              <a:rPr lang="es-ES_tradnl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0182" name="Text Box 22"/>
          <p:cNvSpPr txBox="1">
            <a:spLocks noChangeArrowheads="1"/>
          </p:cNvSpPr>
          <p:nvPr/>
        </p:nvSpPr>
        <p:spPr bwMode="auto">
          <a:xfrm>
            <a:off x="3348038" y="2971800"/>
            <a:ext cx="785812" cy="457200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Placa </a:t>
            </a:r>
          </a:p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linfática</a:t>
            </a:r>
          </a:p>
        </p:txBody>
      </p:sp>
      <p:sp>
        <p:nvSpPr>
          <p:cNvPr id="220186" name="Text Box 26"/>
          <p:cNvSpPr txBox="1">
            <a:spLocks noChangeArrowheads="1"/>
          </p:cNvSpPr>
          <p:nvPr/>
        </p:nvSpPr>
        <p:spPr bwMode="auto">
          <a:xfrm>
            <a:off x="7568963" y="2805113"/>
            <a:ext cx="508473" cy="307777"/>
          </a:xfrm>
          <a:prstGeom prst="rect">
            <a:avLst/>
          </a:prstGeom>
          <a:solidFill>
            <a:srgbClr val="C4AE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 err="1">
                <a:solidFill>
                  <a:srgbClr val="C00000"/>
                </a:solidFill>
                <a:effectLst/>
              </a:rPr>
              <a:t>IgA</a:t>
            </a:r>
            <a:endParaRPr lang="es-ES_tradnl" sz="14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20188" name="Rectangle 28"/>
          <p:cNvSpPr>
            <a:spLocks noChangeArrowheads="1"/>
          </p:cNvSpPr>
          <p:nvPr/>
        </p:nvSpPr>
        <p:spPr bwMode="auto">
          <a:xfrm>
            <a:off x="8027988" y="3141663"/>
            <a:ext cx="431800" cy="287337"/>
          </a:xfrm>
          <a:prstGeom prst="rect">
            <a:avLst/>
          </a:prstGeom>
          <a:solidFill>
            <a:srgbClr val="E2E2F6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89" name="Text Box 29"/>
          <p:cNvSpPr txBox="1">
            <a:spLocks noChangeArrowheads="1"/>
          </p:cNvSpPr>
          <p:nvPr/>
        </p:nvSpPr>
        <p:spPr bwMode="auto">
          <a:xfrm>
            <a:off x="6948488" y="4221163"/>
            <a:ext cx="133402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effectLst/>
              </a:rPr>
              <a:t>c. plasmática</a:t>
            </a:r>
          </a:p>
        </p:txBody>
      </p:sp>
      <p:sp>
        <p:nvSpPr>
          <p:cNvPr id="220191" name="Rectangle 31"/>
          <p:cNvSpPr>
            <a:spLocks noChangeArrowheads="1"/>
          </p:cNvSpPr>
          <p:nvPr/>
        </p:nvSpPr>
        <p:spPr bwMode="auto">
          <a:xfrm>
            <a:off x="7451725" y="39338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90" name="Line 30"/>
          <p:cNvSpPr>
            <a:spLocks noChangeShapeType="1"/>
          </p:cNvSpPr>
          <p:nvPr/>
        </p:nvSpPr>
        <p:spPr bwMode="auto">
          <a:xfrm flipV="1">
            <a:off x="7740650" y="3789363"/>
            <a:ext cx="2159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92" name="Rectangle 32"/>
          <p:cNvSpPr>
            <a:spLocks noChangeArrowheads="1"/>
          </p:cNvSpPr>
          <p:nvPr/>
        </p:nvSpPr>
        <p:spPr bwMode="auto">
          <a:xfrm>
            <a:off x="4716463" y="4365625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93" name="Text Box 33"/>
          <p:cNvSpPr txBox="1">
            <a:spLocks noChangeArrowheads="1"/>
          </p:cNvSpPr>
          <p:nvPr/>
        </p:nvSpPr>
        <p:spPr bwMode="auto">
          <a:xfrm>
            <a:off x="4572000" y="4365625"/>
            <a:ext cx="1381125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 dendríticas</a:t>
            </a:r>
          </a:p>
        </p:txBody>
      </p:sp>
      <p:sp>
        <p:nvSpPr>
          <p:cNvPr id="220194" name="Line 34"/>
          <p:cNvSpPr>
            <a:spLocks noChangeShapeType="1"/>
          </p:cNvSpPr>
          <p:nvPr/>
        </p:nvSpPr>
        <p:spPr bwMode="auto">
          <a:xfrm flipH="1">
            <a:off x="4716463" y="170021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78" name="Text Box 18"/>
          <p:cNvSpPr txBox="1">
            <a:spLocks noChangeArrowheads="1"/>
          </p:cNvSpPr>
          <p:nvPr/>
        </p:nvSpPr>
        <p:spPr bwMode="auto">
          <a:xfrm>
            <a:off x="5093825" y="2959685"/>
            <a:ext cx="1148071" cy="461665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c.dendríticas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captan </a:t>
            </a:r>
            <a:r>
              <a:rPr lang="es-ES_tradnl" sz="1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bact</a:t>
            </a:r>
            <a:r>
              <a:rPr lang="es-ES_tradnl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92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6006138" y="375888"/>
            <a:ext cx="2698176" cy="369332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Entérico</a:t>
            </a:r>
            <a:endParaRPr lang="es-ES" b="1" dirty="0">
              <a:effectLst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693253" y="5773485"/>
            <a:ext cx="1584325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54038" y="5773485"/>
            <a:ext cx="19656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Inducción de formación de </a:t>
            </a:r>
          </a:p>
          <a:p>
            <a:r>
              <a:rPr lang="es-VE" sz="1100" dirty="0" smtClean="0"/>
              <a:t>c. plasmáticas productoras</a:t>
            </a:r>
          </a:p>
          <a:p>
            <a:r>
              <a:rPr lang="es-VE" sz="1100" dirty="0" smtClean="0"/>
              <a:t>de IgA</a:t>
            </a:r>
            <a:endParaRPr lang="es-VE" sz="1100" dirty="0"/>
          </a:p>
        </p:txBody>
      </p:sp>
      <p:sp>
        <p:nvSpPr>
          <p:cNvPr id="4" name="Rectángulo 3"/>
          <p:cNvSpPr/>
          <p:nvPr/>
        </p:nvSpPr>
        <p:spPr bwMode="auto">
          <a:xfrm>
            <a:off x="3131840" y="5081395"/>
            <a:ext cx="609104" cy="368662"/>
          </a:xfrm>
          <a:prstGeom prst="rect">
            <a:avLst/>
          </a:prstGeom>
          <a:solidFill>
            <a:srgbClr val="FFFF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3056898" y="5078456"/>
            <a:ext cx="12073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1" dirty="0" smtClean="0">
                <a:effectLst/>
              </a:rPr>
              <a:t>Nodo linfático </a:t>
            </a:r>
          </a:p>
          <a:p>
            <a:r>
              <a:rPr lang="es-VE" sz="1100" b="1" dirty="0" smtClean="0">
                <a:effectLst/>
              </a:rPr>
              <a:t>mesentérico</a:t>
            </a:r>
            <a:endParaRPr lang="es-VE" sz="1100" b="1" dirty="0">
              <a:effectLst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3020010" y="5940173"/>
            <a:ext cx="975926" cy="2641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946761" y="5878433"/>
            <a:ext cx="11224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Vaso linfático </a:t>
            </a:r>
          </a:p>
          <a:p>
            <a:r>
              <a:rPr lang="es-VE" sz="1100" dirty="0" smtClean="0"/>
              <a:t>eferente</a:t>
            </a:r>
            <a:endParaRPr lang="es-VE" sz="1100" dirty="0"/>
          </a:p>
        </p:txBody>
      </p:sp>
      <p:sp>
        <p:nvSpPr>
          <p:cNvPr id="6" name="Rectángulo 5"/>
          <p:cNvSpPr/>
          <p:nvPr/>
        </p:nvSpPr>
        <p:spPr bwMode="auto">
          <a:xfrm>
            <a:off x="3923928" y="4124592"/>
            <a:ext cx="935410" cy="240512"/>
          </a:xfrm>
          <a:prstGeom prst="rect">
            <a:avLst/>
          </a:prstGeom>
          <a:solidFill>
            <a:srgbClr val="F5DF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3803693" y="4057606"/>
            <a:ext cx="9428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V. linfático </a:t>
            </a:r>
          </a:p>
          <a:p>
            <a:r>
              <a:rPr lang="es-VE" sz="1100" dirty="0" smtClean="0"/>
              <a:t>aferente</a:t>
            </a:r>
            <a:endParaRPr lang="es-VE" sz="1100" dirty="0"/>
          </a:p>
        </p:txBody>
      </p:sp>
      <p:sp>
        <p:nvSpPr>
          <p:cNvPr id="7" name="Rectángulo 6"/>
          <p:cNvSpPr/>
          <p:nvPr/>
        </p:nvSpPr>
        <p:spPr bwMode="auto">
          <a:xfrm>
            <a:off x="4964951" y="4957187"/>
            <a:ext cx="863599" cy="141614"/>
          </a:xfrm>
          <a:prstGeom prst="rect">
            <a:avLst/>
          </a:prstGeom>
          <a:solidFill>
            <a:srgbClr val="FFFF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4806948" y="4901376"/>
            <a:ext cx="13195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err="1" smtClean="0"/>
              <a:t>Plasmoblasto</a:t>
            </a:r>
            <a:r>
              <a:rPr lang="es-VE" sz="1100" dirty="0" smtClean="0"/>
              <a:t> IgA</a:t>
            </a:r>
            <a:endParaRPr lang="es-VE" sz="1100" dirty="0"/>
          </a:p>
        </p:txBody>
      </p:sp>
      <p:sp>
        <p:nvSpPr>
          <p:cNvPr id="8" name="Rectángulo 7"/>
          <p:cNvSpPr/>
          <p:nvPr/>
        </p:nvSpPr>
        <p:spPr bwMode="auto">
          <a:xfrm>
            <a:off x="6948488" y="5589240"/>
            <a:ext cx="1079500" cy="1842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6794014" y="5488910"/>
            <a:ext cx="9348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Circulación </a:t>
            </a:r>
          </a:p>
          <a:p>
            <a:r>
              <a:rPr lang="es-VE" sz="1100" dirty="0" smtClean="0"/>
              <a:t>sanguínea</a:t>
            </a:r>
            <a:endParaRPr lang="es-VE" sz="1100" dirty="0"/>
          </a:p>
        </p:txBody>
      </p:sp>
      <p:sp>
        <p:nvSpPr>
          <p:cNvPr id="9" name="Rectángulo 8"/>
          <p:cNvSpPr/>
          <p:nvPr/>
        </p:nvSpPr>
        <p:spPr bwMode="auto">
          <a:xfrm>
            <a:off x="6948488" y="1268413"/>
            <a:ext cx="493712" cy="198437"/>
          </a:xfrm>
          <a:prstGeom prst="rect">
            <a:avLst/>
          </a:prstGeom>
          <a:solidFill>
            <a:srgbClr val="FFE6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869642" y="1205240"/>
            <a:ext cx="822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err="1" smtClean="0"/>
              <a:t>defensina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2956012" y="1202680"/>
            <a:ext cx="3231975" cy="461665"/>
          </a:xfrm>
          <a:prstGeom prst="rect">
            <a:avLst/>
          </a:prstGeom>
          <a:solidFill>
            <a:srgbClr val="D5D5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/>
              <a:t>TOLERANCIA ORAL</a:t>
            </a:r>
          </a:p>
        </p:txBody>
      </p:sp>
      <p:sp>
        <p:nvSpPr>
          <p:cNvPr id="219175" name="Text Box 39"/>
          <p:cNvSpPr txBox="1">
            <a:spLocks noChangeArrowheads="1"/>
          </p:cNvSpPr>
          <p:nvPr/>
        </p:nvSpPr>
        <p:spPr bwMode="auto">
          <a:xfrm>
            <a:off x="1863725" y="3846264"/>
            <a:ext cx="3356347" cy="1277273"/>
          </a:xfrm>
          <a:prstGeom prst="rect">
            <a:avLst/>
          </a:prstGeom>
          <a:solidFill>
            <a:srgbClr val="EFEFFF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000" dirty="0">
                <a:effectLst/>
              </a:rPr>
              <a:t>Antígenos inocuos:</a:t>
            </a:r>
          </a:p>
          <a:p>
            <a:pPr>
              <a:defRPr/>
            </a:pPr>
            <a:endParaRPr lang="es-ES_tradnl" sz="900" dirty="0"/>
          </a:p>
          <a:p>
            <a:pPr>
              <a:defRPr/>
            </a:pPr>
            <a:r>
              <a:rPr lang="es-ES_tradnl" sz="2400" dirty="0">
                <a:effectLst/>
              </a:rPr>
              <a:t>Proteínas de la dieta </a:t>
            </a:r>
            <a:endParaRPr lang="es-ES_tradnl" sz="2400" dirty="0" smtClean="0">
              <a:effectLst/>
            </a:endParaRPr>
          </a:p>
          <a:p>
            <a:pPr>
              <a:defRPr/>
            </a:pPr>
            <a:r>
              <a:rPr lang="es-ES_tradnl" sz="2400" dirty="0" smtClean="0">
                <a:effectLst/>
              </a:rPr>
              <a:t>y Microbiota</a:t>
            </a:r>
            <a:r>
              <a:rPr lang="es-ES_tradnl" sz="2400" b="1" dirty="0" smtClean="0">
                <a:solidFill>
                  <a:srgbClr val="800080"/>
                </a:solidFill>
              </a:rPr>
              <a:t>*</a:t>
            </a:r>
            <a:endParaRPr lang="es-ES_tradnl" sz="2400" b="1" dirty="0">
              <a:solidFill>
                <a:srgbClr val="800080"/>
              </a:solidFill>
            </a:endParaRPr>
          </a:p>
        </p:txBody>
      </p:sp>
      <p:sp>
        <p:nvSpPr>
          <p:cNvPr id="219180" name="Text Box 44"/>
          <p:cNvSpPr txBox="1">
            <a:spLocks noChangeArrowheads="1"/>
          </p:cNvSpPr>
          <p:nvPr/>
        </p:nvSpPr>
        <p:spPr bwMode="auto">
          <a:xfrm>
            <a:off x="755650" y="1052513"/>
            <a:ext cx="151209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82" name="Rectangle 46"/>
          <p:cNvSpPr>
            <a:spLocks noChangeArrowheads="1"/>
          </p:cNvSpPr>
          <p:nvPr/>
        </p:nvSpPr>
        <p:spPr bwMode="auto">
          <a:xfrm>
            <a:off x="1886611" y="1817226"/>
            <a:ext cx="5327650" cy="1508105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s-ES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dirty="0" smtClean="0">
                <a:effectLst/>
              </a:rPr>
              <a:t>“</a:t>
            </a:r>
            <a:r>
              <a:rPr lang="es-ES" dirty="0">
                <a:effectLst/>
              </a:rPr>
              <a:t>El sistema inmune intestinal tiene que discriminar entre generar </a:t>
            </a:r>
            <a:r>
              <a:rPr lang="es-ES" b="1" dirty="0">
                <a:effectLst/>
              </a:rPr>
              <a:t>inmunidad</a:t>
            </a:r>
            <a:r>
              <a:rPr lang="es-ES" dirty="0">
                <a:effectLst/>
              </a:rPr>
              <a:t> protectora contra antígenos dañinos y </a:t>
            </a:r>
            <a:r>
              <a:rPr lang="es-ES" b="1" dirty="0">
                <a:effectLst/>
              </a:rPr>
              <a:t>tolerancia</a:t>
            </a:r>
            <a:r>
              <a:rPr lang="es-ES" dirty="0">
                <a:effectLst/>
              </a:rPr>
              <a:t> contra materiales inocuos”</a:t>
            </a:r>
          </a:p>
          <a:p>
            <a:pPr algn="ct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19183" name="Rectangle 47"/>
          <p:cNvSpPr>
            <a:spLocks noChangeArrowheads="1"/>
          </p:cNvSpPr>
          <p:nvPr/>
        </p:nvSpPr>
        <p:spPr bwMode="auto">
          <a:xfrm>
            <a:off x="2436769" y="5383912"/>
            <a:ext cx="4270462" cy="646331"/>
          </a:xfrm>
          <a:prstGeom prst="rect">
            <a:avLst/>
          </a:prstGeom>
          <a:noFill/>
          <a:ln w="28575">
            <a:solidFill>
              <a:srgbClr val="FF2D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 el epitelio está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dañado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puede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dar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sistémica a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agentes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inocuos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039439" y="787182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644948" y="4031456"/>
            <a:ext cx="1486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solidFill>
                  <a:srgbClr val="800080"/>
                </a:solidFill>
              </a:rPr>
              <a:t>*</a:t>
            </a:r>
            <a:r>
              <a:rPr lang="es-VE" sz="1200" b="1" dirty="0" smtClean="0"/>
              <a:t> Microbiota: </a:t>
            </a:r>
          </a:p>
          <a:p>
            <a:r>
              <a:rPr lang="es-VE" sz="1200" dirty="0" smtClean="0">
                <a:effectLst/>
              </a:rPr>
              <a:t>colección de </a:t>
            </a:r>
          </a:p>
          <a:p>
            <a:r>
              <a:rPr lang="es-VE" sz="1200" dirty="0" smtClean="0">
                <a:effectLst/>
              </a:rPr>
              <a:t>microorganismos </a:t>
            </a:r>
          </a:p>
          <a:p>
            <a:r>
              <a:rPr lang="es-VE" sz="1200" dirty="0" smtClean="0">
                <a:effectLst/>
              </a:rPr>
              <a:t>en la luz intestinal</a:t>
            </a:r>
            <a:endParaRPr lang="es-VE" sz="1200" dirty="0">
              <a:effectLst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50436" y="3341074"/>
            <a:ext cx="27703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_tradnl" sz="11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Mucosal</a:t>
            </a:r>
            <a:r>
              <a:rPr lang="es-ES_tradnl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1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Immunology</a:t>
            </a:r>
            <a:r>
              <a:rPr lang="es-ES_tradnl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2012; 5: 232–239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75" grpId="0" animBg="1"/>
      <p:bldP spid="219182" grpId="0" animBg="1"/>
      <p:bldP spid="219183" grpId="0" animBg="1"/>
      <p:bldP spid="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2956012" y="1666484"/>
            <a:ext cx="3231975" cy="461665"/>
          </a:xfrm>
          <a:prstGeom prst="rect">
            <a:avLst/>
          </a:prstGeom>
          <a:solidFill>
            <a:srgbClr val="D5D5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/>
              <a:t>TOLERANCIA ORAL</a:t>
            </a:r>
          </a:p>
        </p:txBody>
      </p:sp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1636713" y="2355850"/>
            <a:ext cx="5870575" cy="2800767"/>
          </a:xfrm>
          <a:prstGeom prst="rect">
            <a:avLst/>
          </a:prstGeom>
          <a:solidFill>
            <a:srgbClr val="EFE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ES" sz="900" dirty="0" smtClean="0"/>
          </a:p>
          <a:p>
            <a:pPr>
              <a:defRPr/>
            </a:pPr>
            <a:r>
              <a:rPr lang="es-ES" dirty="0" smtClean="0"/>
              <a:t>Es </a:t>
            </a:r>
            <a:r>
              <a:rPr lang="es-ES" dirty="0"/>
              <a:t>el estado de </a:t>
            </a:r>
            <a:r>
              <a:rPr lang="es-ES" b="1" dirty="0"/>
              <a:t>falta de respuesta local y sistémica </a:t>
            </a:r>
            <a:r>
              <a:rPr lang="es-ES" dirty="0"/>
              <a:t>inducido por administración oral de antígenos inocuos. Un proceso análogo también regula respuestas </a:t>
            </a:r>
            <a:r>
              <a:rPr lang="es-ES" dirty="0" smtClean="0"/>
              <a:t>al microbiota del colon</a:t>
            </a:r>
            <a:endParaRPr lang="es-ES" dirty="0"/>
          </a:p>
          <a:p>
            <a:pPr>
              <a:defRPr/>
            </a:pPr>
            <a:endParaRPr lang="es-ES" sz="1400" dirty="0"/>
          </a:p>
          <a:p>
            <a:pPr>
              <a:defRPr/>
            </a:pPr>
            <a:r>
              <a:rPr lang="es-ES" dirty="0"/>
              <a:t>La </a:t>
            </a:r>
            <a:r>
              <a:rPr lang="es-ES" b="1" dirty="0"/>
              <a:t>tolerancia</a:t>
            </a:r>
            <a:r>
              <a:rPr lang="es-ES" dirty="0"/>
              <a:t> inducida en la mucosa parece prevenir alteraciones intestinales como alergia alimentaria, enfermedad celíaca y enfermedad inflamatoria del intestino. </a:t>
            </a:r>
            <a:endParaRPr lang="es-ES" dirty="0" smtClean="0"/>
          </a:p>
          <a:p>
            <a:pPr>
              <a:defRPr/>
            </a:pPr>
            <a:endParaRPr lang="es-ES_tradnl" sz="900" dirty="0"/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739775" y="823913"/>
            <a:ext cx="11509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3491880" y="5304655"/>
            <a:ext cx="401540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Pabst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A.M.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Mowat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Oral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tolerance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food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r>
              <a:rPr lang="es-ES_tradnl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Mucosal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Immunology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2012; 5: 232–239 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008263" y="792451"/>
            <a:ext cx="1779654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2267363" y="1753971"/>
            <a:ext cx="4609274" cy="3308598"/>
          </a:xfrm>
          <a:prstGeom prst="rect">
            <a:avLst/>
          </a:prstGeom>
          <a:solidFill>
            <a:srgbClr val="99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1200" dirty="0" smtClean="0">
              <a:effectLst/>
            </a:endParaRPr>
          </a:p>
          <a:p>
            <a:r>
              <a:rPr lang="es-VE" sz="2000" dirty="0" smtClean="0">
                <a:effectLst/>
              </a:rPr>
              <a:t>Es entidad que </a:t>
            </a:r>
            <a:r>
              <a:rPr lang="es-VE" sz="2000" b="1" dirty="0" smtClean="0">
                <a:effectLst/>
              </a:rPr>
              <a:t>separa</a:t>
            </a:r>
            <a:r>
              <a:rPr lang="es-VE" sz="2000" dirty="0" smtClean="0">
                <a:effectLst/>
              </a:rPr>
              <a:t> la luz intestinal del interior del hospedero. </a:t>
            </a:r>
          </a:p>
          <a:p>
            <a:endParaRPr lang="es-VE" sz="900" dirty="0" smtClean="0">
              <a:effectLst/>
            </a:endParaRPr>
          </a:p>
          <a:p>
            <a:r>
              <a:rPr lang="es-VE" sz="2000" dirty="0" smtClean="0">
                <a:effectLst/>
              </a:rPr>
              <a:t>Consiste de elementos: 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/>
              <a:t>M</a:t>
            </a:r>
            <a:r>
              <a:rPr lang="es-VE" sz="2000" dirty="0" smtClean="0"/>
              <a:t>ecánicos</a:t>
            </a:r>
            <a:r>
              <a:rPr lang="es-VE" sz="2000" dirty="0" smtClean="0">
                <a:effectLst/>
              </a:rPr>
              <a:t> (moco, epitelio)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Humorales</a:t>
            </a:r>
            <a:r>
              <a:rPr lang="es-VE" sz="2000" dirty="0" smtClean="0">
                <a:effectLst/>
              </a:rPr>
              <a:t> (</a:t>
            </a:r>
            <a:r>
              <a:rPr lang="es-VE" sz="2000" dirty="0" err="1" smtClean="0">
                <a:effectLst/>
              </a:rPr>
              <a:t>defensinas</a:t>
            </a:r>
            <a:r>
              <a:rPr lang="es-VE" sz="2000" dirty="0" smtClean="0">
                <a:effectLst/>
              </a:rPr>
              <a:t>, IgA)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Inmunológicos</a:t>
            </a:r>
            <a:r>
              <a:rPr lang="es-VE" sz="2000" dirty="0" smtClean="0">
                <a:effectLst/>
              </a:rPr>
              <a:t>  (c. inmunes innatas, linfocitos) 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Musculares</a:t>
            </a:r>
            <a:r>
              <a:rPr lang="es-VE" sz="2000" dirty="0" smtClean="0">
                <a:effectLst/>
              </a:rPr>
              <a:t> 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Neurológicos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367428" y="5141627"/>
            <a:ext cx="440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7020272" y="291584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115509" y="1065887"/>
            <a:ext cx="2912977" cy="461665"/>
          </a:xfrm>
          <a:prstGeom prst="rect">
            <a:avLst/>
          </a:prstGeom>
          <a:solidFill>
            <a:srgbClr val="BDD8FF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solidFill>
                  <a:srgbClr val="0000CC"/>
                </a:solidFill>
              </a:rPr>
              <a:t>Barrera Intestinal</a:t>
            </a:r>
            <a:endParaRPr lang="es-VE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0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is Documentos\EN PROCESO 2015\MICROBIOMA SEMINARIO 2015\PWPT MICROBIOTA\PRESENTACIONES\epitelio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56"/>
          <a:stretch/>
        </p:blipFill>
        <p:spPr bwMode="auto">
          <a:xfrm>
            <a:off x="1478710" y="2304535"/>
            <a:ext cx="6182519" cy="41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756932" y="684726"/>
            <a:ext cx="3595857" cy="738664"/>
          </a:xfrm>
          <a:prstGeom prst="rect">
            <a:avLst/>
          </a:prstGeom>
          <a:solidFill>
            <a:srgbClr val="BDD8FF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Barrera Intestinal</a:t>
            </a:r>
          </a:p>
          <a:p>
            <a:pPr algn="ctr"/>
            <a:r>
              <a:rPr lang="es-VE" b="1" dirty="0" smtClean="0">
                <a:effectLst/>
                <a:latin typeface="Comic Sans MS" pitchFamily="66" charset="0"/>
              </a:rPr>
              <a:t>Elementos celulares y químicos</a:t>
            </a:r>
            <a:endParaRPr lang="es-VE" b="1" dirty="0">
              <a:effectLst/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58000" y="4464216"/>
            <a:ext cx="803229" cy="67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5453766" y="5502395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4216442" y="4885572"/>
            <a:ext cx="1346158" cy="84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4096676" y="4825313"/>
            <a:ext cx="158569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Dendrítica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33600" y="5912016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1905000" y="5825176"/>
            <a:ext cx="133722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Macrófago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446143" y="4127491"/>
            <a:ext cx="1989035" cy="33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>
            <a:off x="3785686" y="4151775"/>
            <a:ext cx="938714" cy="472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2184595" y="4094884"/>
            <a:ext cx="1178528" cy="369332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</a:t>
            </a:r>
            <a:r>
              <a:rPr lang="es-VE" dirty="0" err="1" smtClean="0">
                <a:latin typeface="Comic Sans MS" pitchFamily="66" charset="0"/>
              </a:rPr>
              <a:t>Paneth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00670" y="4151775"/>
            <a:ext cx="1508746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Caliciforme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35693" y="4238555"/>
            <a:ext cx="156485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Linfocito</a:t>
            </a:r>
          </a:p>
          <a:p>
            <a:r>
              <a:rPr lang="es-VE" dirty="0" err="1" smtClean="0">
                <a:latin typeface="Comic Sans MS" pitchFamily="66" charset="0"/>
              </a:rPr>
              <a:t>intraepitelial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85209" y="1658204"/>
            <a:ext cx="1377300" cy="584775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>
                <a:latin typeface="Comic Sans MS" pitchFamily="66" charset="0"/>
              </a:rPr>
              <a:t>α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lisozima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747586" y="1992868"/>
            <a:ext cx="71365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sIgA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53200" y="2086928"/>
            <a:ext cx="1295400" cy="628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566136" y="2086928"/>
            <a:ext cx="1470275" cy="58477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Comic Sans MS" pitchFamily="66" charset="0"/>
              </a:rPr>
              <a:t>β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Reg</a:t>
            </a:r>
            <a:r>
              <a:rPr lang="es-VE" sz="1600" dirty="0" smtClean="0">
                <a:latin typeface="Comic Sans MS" pitchFamily="66" charset="0"/>
              </a:rPr>
              <a:t> 3 </a:t>
            </a:r>
            <a:r>
              <a:rPr lang="es-VE" sz="1600" dirty="0" err="1" smtClean="0">
                <a:latin typeface="Comic Sans MS" pitchFamily="66" charset="0"/>
              </a:rPr>
              <a:t>protein</a:t>
            </a:r>
            <a:endParaRPr lang="es-VE" sz="1600" dirty="0" smtClean="0"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96676" y="2401164"/>
            <a:ext cx="627724" cy="314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4047297" y="2381478"/>
            <a:ext cx="663964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moco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5188" y="5544266"/>
            <a:ext cx="157286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Plasmática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191504" y="4724400"/>
            <a:ext cx="59663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sIgA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349033" y="4279550"/>
            <a:ext cx="350944" cy="4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7506894" y="3366400"/>
            <a:ext cx="1133644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Uniones </a:t>
            </a:r>
          </a:p>
          <a:p>
            <a:r>
              <a:rPr lang="es-VE" sz="1600" dirty="0" smtClean="0">
                <a:latin typeface="Comic Sans MS" pitchFamily="66" charset="0"/>
              </a:rPr>
              <a:t>estrechas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60411" y="2138041"/>
            <a:ext cx="862737" cy="46166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 Luz </a:t>
            </a:r>
            <a:endParaRPr lang="es-VE" sz="2400" dirty="0">
              <a:latin typeface="Comic Sans MS" pitchFamily="66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 flipV="1">
            <a:off x="1401788" y="3422487"/>
            <a:ext cx="593768" cy="260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H="1" flipV="1">
            <a:off x="6780428" y="3408036"/>
            <a:ext cx="726466" cy="24177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191910" y="3237086"/>
            <a:ext cx="1362874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Enterocitos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395632" y="4624256"/>
            <a:ext cx="1029449" cy="58477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effectLst/>
                <a:latin typeface="Comic Sans MS" pitchFamily="66" charset="0"/>
              </a:rPr>
              <a:t> Lámina </a:t>
            </a:r>
          </a:p>
          <a:p>
            <a:pPr algn="ctr"/>
            <a:r>
              <a:rPr lang="es-VE" sz="1600" b="1" dirty="0" smtClean="0">
                <a:effectLst/>
                <a:latin typeface="Comic Sans MS" pitchFamily="66" charset="0"/>
              </a:rPr>
              <a:t>propia </a:t>
            </a:r>
            <a:endParaRPr lang="es-VE" sz="1600" b="1" dirty="0">
              <a:effectLst/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802104" y="2204864"/>
            <a:ext cx="98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microbios</a:t>
            </a:r>
            <a:endParaRPr lang="es-VE" sz="1400" b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25202" y="6264992"/>
            <a:ext cx="4346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effectLst/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effectLst/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effectLst/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cxnSp>
        <p:nvCxnSpPr>
          <p:cNvPr id="6" name="Conector recto 5"/>
          <p:cNvCxnSpPr/>
          <p:nvPr/>
        </p:nvCxnSpPr>
        <p:spPr bwMode="auto">
          <a:xfrm>
            <a:off x="2219556" y="3212976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>
            <a:off x="2195736" y="3284984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3083652" y="3284984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3059832" y="3356992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/>
          <p:nvPr/>
        </p:nvCxnSpPr>
        <p:spPr bwMode="auto">
          <a:xfrm>
            <a:off x="6540036" y="3365376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/>
          <p:nvPr/>
        </p:nvCxnSpPr>
        <p:spPr bwMode="auto">
          <a:xfrm>
            <a:off x="6516216" y="3437384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errar llave 4"/>
          <p:cNvSpPr/>
          <p:nvPr/>
        </p:nvSpPr>
        <p:spPr bwMode="auto">
          <a:xfrm flipH="1">
            <a:off x="1562108" y="1829230"/>
            <a:ext cx="164140" cy="1057197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7" name="Cerrar llave 46"/>
          <p:cNvSpPr/>
          <p:nvPr/>
        </p:nvSpPr>
        <p:spPr bwMode="auto">
          <a:xfrm flipH="1">
            <a:off x="1571266" y="3950875"/>
            <a:ext cx="157929" cy="2056323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7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8" grpId="0" animBg="1"/>
      <p:bldP spid="9" grpId="0" animBg="1"/>
      <p:bldP spid="10" grpId="0" animBg="1"/>
      <p:bldP spid="2" grpId="0" animBg="1"/>
      <p:bldP spid="21" grpId="0" animBg="1"/>
      <p:bldP spid="22" grpId="0" animBg="1"/>
      <p:bldP spid="20" grpId="0" animBg="1"/>
      <p:bldP spid="13" grpId="0" animBg="1"/>
      <p:bldP spid="24" grpId="0" animBg="1"/>
      <p:bldP spid="25" grpId="0" animBg="1"/>
      <p:bldP spid="27" grpId="0" animBg="1"/>
      <p:bldP spid="38" grpId="0" animBg="1"/>
      <p:bldP spid="39" grpId="0" animBg="1"/>
      <p:bldP spid="40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002619" y="1624218"/>
            <a:ext cx="5177605" cy="3046988"/>
          </a:xfrm>
          <a:prstGeom prst="rect">
            <a:avLst/>
          </a:prstGeom>
          <a:solidFill>
            <a:srgbClr val="C5E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1200" dirty="0" smtClean="0">
              <a:effectLst/>
            </a:endParaRPr>
          </a:p>
          <a:p>
            <a:r>
              <a:rPr lang="es-VE" sz="2000" dirty="0" smtClean="0">
                <a:effectLst/>
              </a:rPr>
              <a:t>Es característica </a:t>
            </a:r>
            <a:r>
              <a:rPr lang="es-VE" sz="2000" b="1" dirty="0" smtClean="0">
                <a:effectLst/>
              </a:rPr>
              <a:t>funcional </a:t>
            </a:r>
            <a:r>
              <a:rPr lang="es-VE" sz="2000" dirty="0" smtClean="0">
                <a:effectLst/>
              </a:rPr>
              <a:t>de la barrera intestinal en sitios dados,  medible por </a:t>
            </a:r>
            <a:r>
              <a:rPr lang="es-VE" sz="2000" dirty="0" smtClean="0"/>
              <a:t>tasas de flujo</a:t>
            </a:r>
            <a:r>
              <a:rPr lang="es-VE" sz="2000" dirty="0" smtClean="0">
                <a:effectLst/>
              </a:rPr>
              <a:t> a través de la pared intestinal como un todo o a través de componentes de la pared, de determinadas moléculas que son muy inertes durante el proceso y que pueden ser medidas adecuadamente en estos sitios</a:t>
            </a:r>
            <a:endParaRPr lang="es-VE" sz="2000" dirty="0">
              <a:effectLst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386852" y="5157192"/>
            <a:ext cx="440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7020272" y="291584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1" name="13 CuadroTexto"/>
          <p:cNvSpPr txBox="1"/>
          <p:nvPr/>
        </p:nvSpPr>
        <p:spPr>
          <a:xfrm>
            <a:off x="7135688" y="764704"/>
            <a:ext cx="165782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/>
              <a:t>Definiciones</a:t>
            </a:r>
            <a:endParaRPr lang="es-VE" sz="2000" dirty="0"/>
          </a:p>
        </p:txBody>
      </p:sp>
      <p:sp>
        <p:nvSpPr>
          <p:cNvPr id="2" name="Rectángulo 1"/>
          <p:cNvSpPr/>
          <p:nvPr/>
        </p:nvSpPr>
        <p:spPr>
          <a:xfrm>
            <a:off x="2690900" y="1014858"/>
            <a:ext cx="3801041" cy="461665"/>
          </a:xfrm>
          <a:prstGeom prst="rect">
            <a:avLst/>
          </a:prstGeom>
          <a:solidFill>
            <a:srgbClr val="BDD8FF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2400" b="1" dirty="0" smtClean="0">
                <a:solidFill>
                  <a:srgbClr val="0000CC"/>
                </a:solidFill>
                <a:effectLst/>
              </a:rPr>
              <a:t>Permeabilidad Intestinal</a:t>
            </a:r>
            <a:endParaRPr lang="es-VE" sz="2400" b="1" dirty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776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552081" y="5374361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433707" y="810460"/>
            <a:ext cx="2276585" cy="830997"/>
          </a:xfrm>
          <a:prstGeom prst="rect">
            <a:avLst/>
          </a:prstGeom>
          <a:solidFill>
            <a:srgbClr val="A3D1FF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rgbClr val="0000CC"/>
                </a:solidFill>
              </a:rPr>
              <a:t>Permeabilidad </a:t>
            </a:r>
          </a:p>
          <a:p>
            <a:pPr algn="ctr"/>
            <a:r>
              <a:rPr lang="es-VE" sz="2400" dirty="0" smtClean="0">
                <a:solidFill>
                  <a:srgbClr val="0000CC"/>
                </a:solidFill>
              </a:rPr>
              <a:t>Intestinal</a:t>
            </a:r>
            <a:endParaRPr lang="es-VE" sz="2400" dirty="0">
              <a:solidFill>
                <a:srgbClr val="0000CC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71600" y="4398203"/>
            <a:ext cx="1744388" cy="830997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Microbiota</a:t>
            </a:r>
            <a:endParaRPr lang="es-VE" sz="2400" dirty="0" smtClean="0"/>
          </a:p>
          <a:p>
            <a:r>
              <a:rPr lang="es-VE" sz="2400" dirty="0" smtClean="0"/>
              <a:t>Intestinal</a:t>
            </a:r>
            <a:endParaRPr lang="es-VE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383254" y="4398203"/>
            <a:ext cx="171713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S. Inmune </a:t>
            </a:r>
          </a:p>
          <a:p>
            <a:pPr algn="ctr"/>
            <a:r>
              <a:rPr lang="es-VE" sz="2400" dirty="0" smtClean="0"/>
              <a:t>mucosa</a:t>
            </a:r>
            <a:endParaRPr lang="es-VE" sz="2400" dirty="0"/>
          </a:p>
        </p:txBody>
      </p:sp>
      <p:sp>
        <p:nvSpPr>
          <p:cNvPr id="18" name="17 Elipse"/>
          <p:cNvSpPr/>
          <p:nvPr/>
        </p:nvSpPr>
        <p:spPr bwMode="auto">
          <a:xfrm>
            <a:off x="3363319" y="4067807"/>
            <a:ext cx="907741" cy="6885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4001030" y="2380227"/>
            <a:ext cx="954106" cy="80316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885643" y="2420888"/>
            <a:ext cx="133241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Digestión </a:t>
            </a:r>
          </a:p>
          <a:p>
            <a:pPr algn="ctr"/>
            <a:r>
              <a:rPr lang="es-VE" sz="1400" dirty="0" smtClean="0"/>
              <a:t>y absorción </a:t>
            </a:r>
          </a:p>
          <a:p>
            <a:pPr algn="ctr"/>
            <a:r>
              <a:rPr lang="es-VE" sz="1400" dirty="0"/>
              <a:t>d</a:t>
            </a:r>
            <a:r>
              <a:rPr lang="es-VE" sz="1400" dirty="0" smtClean="0"/>
              <a:t>e comida</a:t>
            </a:r>
          </a:p>
          <a:p>
            <a:pPr algn="ctr"/>
            <a:r>
              <a:rPr lang="es-VE" sz="1400" dirty="0" smtClean="0"/>
              <a:t>Absorción de </a:t>
            </a:r>
          </a:p>
          <a:p>
            <a:pPr algn="ctr"/>
            <a:r>
              <a:rPr lang="es-VE" sz="1400" dirty="0" smtClean="0"/>
              <a:t>líquido</a:t>
            </a:r>
            <a:endParaRPr lang="es-VE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34143" y="3627923"/>
            <a:ext cx="12859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Epitelio</a:t>
            </a:r>
          </a:p>
          <a:p>
            <a:pPr algn="ctr"/>
            <a:r>
              <a:rPr lang="es-VE" sz="1400" dirty="0" smtClean="0"/>
              <a:t>C. Inmunes</a:t>
            </a:r>
          </a:p>
          <a:p>
            <a:pPr algn="ctr"/>
            <a:r>
              <a:rPr lang="es-VE" sz="1400" dirty="0" smtClean="0"/>
              <a:t>V. sanguíneos</a:t>
            </a:r>
          </a:p>
          <a:p>
            <a:pPr algn="ctr"/>
            <a:r>
              <a:rPr lang="es-VE" sz="1400" dirty="0" smtClean="0"/>
              <a:t>M. Liso</a:t>
            </a:r>
          </a:p>
          <a:p>
            <a:pPr algn="ctr"/>
            <a:r>
              <a:rPr lang="es-VE" sz="1400" dirty="0" smtClean="0"/>
              <a:t>SN entérico</a:t>
            </a:r>
            <a:endParaRPr lang="es-VE" sz="1400" dirty="0"/>
          </a:p>
        </p:txBody>
      </p:sp>
      <p:sp>
        <p:nvSpPr>
          <p:cNvPr id="2" name="1 Triángulo isósceles"/>
          <p:cNvSpPr/>
          <p:nvPr/>
        </p:nvSpPr>
        <p:spPr bwMode="auto">
          <a:xfrm>
            <a:off x="2777505" y="1628800"/>
            <a:ext cx="3594695" cy="3256909"/>
          </a:xfrm>
          <a:prstGeom prst="triangl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68040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98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12380" y="2220977"/>
            <a:ext cx="3902016" cy="2308324"/>
          </a:xfrm>
          <a:prstGeom prst="rect">
            <a:avLst/>
          </a:prstGeom>
          <a:solidFill>
            <a:srgbClr val="C5E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rgbClr val="0000CC"/>
                </a:solidFill>
              </a:rPr>
              <a:t>Permeabilidad NORMAL</a:t>
            </a:r>
          </a:p>
          <a:p>
            <a:endParaRPr lang="es-VE" sz="1200" dirty="0" smtClean="0">
              <a:effectLst/>
            </a:endParaRPr>
          </a:p>
          <a:p>
            <a:r>
              <a:rPr lang="es-VE" sz="2000" b="1" dirty="0" smtClean="0">
                <a:effectLst/>
              </a:rPr>
              <a:t>Estable</a:t>
            </a:r>
            <a:r>
              <a:rPr lang="es-VE" sz="2000" dirty="0" smtClean="0">
                <a:effectLst/>
              </a:rPr>
              <a:t>, encontrada en individuos sanos sin signos de intoxicación, inflamación o funciones intestinales  alteradas</a:t>
            </a:r>
          </a:p>
          <a:p>
            <a:endParaRPr lang="es-VE" sz="800" dirty="0">
              <a:effectLst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427984" y="2220977"/>
            <a:ext cx="4435254" cy="2616101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/>
              <a:t>Permeabilidad ALTERADA</a:t>
            </a:r>
          </a:p>
          <a:p>
            <a:endParaRPr lang="es-VE" sz="1200" dirty="0" smtClean="0">
              <a:effectLst/>
            </a:endParaRPr>
          </a:p>
          <a:p>
            <a:r>
              <a:rPr lang="es-VE" sz="2000" b="1" dirty="0" smtClean="0">
                <a:effectLst/>
              </a:rPr>
              <a:t>Perturbada</a:t>
            </a:r>
            <a:r>
              <a:rPr lang="es-VE" sz="2000" dirty="0" smtClean="0">
                <a:effectLst/>
              </a:rPr>
              <a:t> y </a:t>
            </a:r>
            <a:r>
              <a:rPr lang="es-VE" sz="2000" dirty="0">
                <a:effectLst/>
              </a:rPr>
              <a:t>cambiada no </a:t>
            </a:r>
            <a:r>
              <a:rPr lang="es-VE" sz="2000" dirty="0" smtClean="0">
                <a:effectLst/>
              </a:rPr>
              <a:t>transitoriamente comparada con la permeabilidad normal, que lleva a </a:t>
            </a:r>
            <a:r>
              <a:rPr lang="es-VE" sz="2000" b="1" dirty="0" smtClean="0">
                <a:effectLst/>
              </a:rPr>
              <a:t>pérdida de la homeostasis </a:t>
            </a:r>
            <a:r>
              <a:rPr lang="es-VE" sz="2000" dirty="0" smtClean="0">
                <a:effectLst/>
              </a:rPr>
              <a:t>intestinal, deterioro funcional  y </a:t>
            </a:r>
            <a:r>
              <a:rPr lang="es-VE" sz="2000" b="1" dirty="0" smtClean="0">
                <a:effectLst/>
              </a:rPr>
              <a:t>enfermedad</a:t>
            </a:r>
          </a:p>
          <a:p>
            <a:endParaRPr lang="es-VE" sz="800" dirty="0" smtClean="0">
              <a:effectLst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8883" y="6077384"/>
            <a:ext cx="440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039439" y="353552"/>
            <a:ext cx="1694695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/>
              <a:t>II. EPITELIO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76675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Heal-a-Leaky-Gut-640x4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5" y="854490"/>
            <a:ext cx="8128000" cy="508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019912" y="5975702"/>
            <a:ext cx="44262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C. </a:t>
            </a:r>
            <a:r>
              <a:rPr lang="es-VE" sz="1100" dirty="0" err="1" smtClean="0"/>
              <a:t>Guthrie</a:t>
            </a:r>
            <a:r>
              <a:rPr lang="es-VE" sz="1100" dirty="0" smtClean="0"/>
              <a:t>. </a:t>
            </a:r>
            <a:r>
              <a:rPr lang="es-VE" sz="1100" i="1" dirty="0" err="1" smtClean="0"/>
              <a:t>How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to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heal</a:t>
            </a:r>
            <a:r>
              <a:rPr lang="es-VE" sz="1100" i="1" dirty="0" smtClean="0"/>
              <a:t> a </a:t>
            </a:r>
            <a:r>
              <a:rPr lang="es-VE" sz="1100" i="1" dirty="0" err="1" smtClean="0"/>
              <a:t>leaky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gut</a:t>
            </a:r>
            <a:r>
              <a:rPr lang="es-VE" sz="1100" dirty="0" smtClean="0"/>
              <a:t>. </a:t>
            </a:r>
            <a:r>
              <a:rPr lang="es-VE" sz="1100" dirty="0" err="1" smtClean="0"/>
              <a:t>Experience</a:t>
            </a:r>
            <a:r>
              <a:rPr lang="es-VE" sz="1100" dirty="0" smtClean="0"/>
              <a:t> </a:t>
            </a:r>
            <a:r>
              <a:rPr lang="es-VE" sz="1100" dirty="0" err="1" smtClean="0"/>
              <a:t>Life</a:t>
            </a:r>
            <a:r>
              <a:rPr lang="es-VE" sz="1100" dirty="0" smtClean="0"/>
              <a:t>, </a:t>
            </a:r>
            <a:r>
              <a:rPr lang="es-VE" sz="1100" dirty="0" err="1" smtClean="0"/>
              <a:t>March</a:t>
            </a:r>
            <a:r>
              <a:rPr lang="es-VE" sz="1100" dirty="0" smtClean="0"/>
              <a:t> 2015</a:t>
            </a:r>
            <a:endParaRPr lang="es-VE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801295" y="980728"/>
            <a:ext cx="2818400" cy="830997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Permeabilidad </a:t>
            </a:r>
          </a:p>
          <a:p>
            <a:pPr algn="ctr"/>
            <a:r>
              <a:rPr lang="es-VE" sz="2400" dirty="0" smtClean="0"/>
              <a:t>intestinal alterada</a:t>
            </a:r>
            <a:endParaRPr lang="es-VE" sz="24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3695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s12876-014-0189-7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0" b="22459"/>
          <a:stretch/>
        </p:blipFill>
        <p:spPr bwMode="auto">
          <a:xfrm>
            <a:off x="1371644" y="2476035"/>
            <a:ext cx="7160796" cy="144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647786" y="1057661"/>
            <a:ext cx="412783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/>
              </a:rPr>
              <a:t>Alteraciones de permeabilidad</a:t>
            </a:r>
          </a:p>
          <a:p>
            <a:pPr algn="ctr"/>
            <a:r>
              <a:rPr lang="es-VE" sz="2000" dirty="0">
                <a:effectLst/>
              </a:rPr>
              <a:t>e</a:t>
            </a:r>
            <a:r>
              <a:rPr lang="es-VE" sz="2000" dirty="0" smtClean="0">
                <a:effectLst/>
              </a:rPr>
              <a:t>n barrera intestinal </a:t>
            </a:r>
            <a:endParaRPr lang="es-VE" sz="2000" dirty="0">
              <a:effectLst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71169" y="3969880"/>
            <a:ext cx="1406154" cy="1015663"/>
          </a:xfrm>
          <a:prstGeom prst="rect">
            <a:avLst/>
          </a:prstGeom>
          <a:solidFill>
            <a:srgbClr val="C5E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/>
              </a:rPr>
              <a:t>Defectos </a:t>
            </a:r>
          </a:p>
          <a:p>
            <a:r>
              <a:rPr lang="es-VE" sz="2000" b="1" dirty="0" smtClean="0">
                <a:effectLst/>
              </a:rPr>
              <a:t>uniones </a:t>
            </a:r>
          </a:p>
          <a:p>
            <a:r>
              <a:rPr lang="es-VE" sz="2000" b="1" dirty="0" smtClean="0">
                <a:effectLst/>
              </a:rPr>
              <a:t>estrechas</a:t>
            </a:r>
            <a:endParaRPr lang="es-VE" sz="2000" b="1" dirty="0">
              <a:effectLst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51657" y="3989296"/>
            <a:ext cx="1720343" cy="707886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/>
              </a:rPr>
              <a:t>Filtraciones </a:t>
            </a:r>
          </a:p>
          <a:p>
            <a:r>
              <a:rPr lang="es-VE" sz="2000" b="1" dirty="0" err="1" smtClean="0">
                <a:effectLst/>
              </a:rPr>
              <a:t>apoptóticas</a:t>
            </a:r>
            <a:endParaRPr lang="es-VE" sz="2000" b="1" dirty="0">
              <a:effectLst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909250" y="3996353"/>
            <a:ext cx="1337226" cy="707886"/>
          </a:xfrm>
          <a:prstGeom prst="rect">
            <a:avLst/>
          </a:prstGeom>
          <a:solidFill>
            <a:srgbClr val="FF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effectLst/>
              </a:rPr>
              <a:t>Erosiones</a:t>
            </a:r>
          </a:p>
          <a:p>
            <a:pPr algn="ctr"/>
            <a:r>
              <a:rPr lang="es-VE" sz="2000" b="1" dirty="0" smtClean="0">
                <a:effectLst/>
              </a:rPr>
              <a:t>úlceras</a:t>
            </a:r>
            <a:endParaRPr lang="es-VE" sz="2000" b="1" dirty="0">
              <a:effectLst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326822" y="3954542"/>
            <a:ext cx="1669047" cy="400110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err="1" smtClean="0">
                <a:effectLst/>
              </a:rPr>
              <a:t>Transcitosis</a:t>
            </a:r>
            <a:endParaRPr lang="es-VE" sz="2000" b="1" dirty="0">
              <a:effectLst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1351642" y="2396463"/>
            <a:ext cx="3010788" cy="1117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5384090" y="2396463"/>
            <a:ext cx="3010788" cy="1117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2309718" y="2396463"/>
            <a:ext cx="338068" cy="25581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3621647" y="2452360"/>
            <a:ext cx="275199" cy="1999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791802" y="2148217"/>
            <a:ext cx="1252266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Antígenos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331640" y="2164794"/>
            <a:ext cx="1412566" cy="369332"/>
          </a:xfrm>
          <a:prstGeom prst="rect">
            <a:avLst/>
          </a:prstGeom>
          <a:solidFill>
            <a:srgbClr val="C5E2FF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Iones/agua</a:t>
            </a:r>
            <a:endParaRPr lang="es-VE" b="1" dirty="0">
              <a:effectLst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355976" y="2148217"/>
            <a:ext cx="1903085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s-VE" b="1" dirty="0">
                <a:effectLst/>
              </a:rPr>
              <a:t>M</a:t>
            </a:r>
            <a:r>
              <a:rPr lang="es-VE" b="1" dirty="0" smtClean="0">
                <a:effectLst/>
              </a:rPr>
              <a:t>acromoléculas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437556" y="2148217"/>
            <a:ext cx="1231427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b="1" dirty="0">
                <a:effectLst/>
              </a:rPr>
              <a:t>B</a:t>
            </a:r>
            <a:r>
              <a:rPr lang="es-VE" b="1" dirty="0" smtClean="0">
                <a:effectLst/>
              </a:rPr>
              <a:t>acterias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1335972" y="5220882"/>
            <a:ext cx="6436377" cy="5847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effectLst/>
              </a:rPr>
              <a:t>Paso de moléculas marcadoras para medidas de permeabilidad </a:t>
            </a:r>
          </a:p>
          <a:p>
            <a:pPr algn="ctr"/>
            <a:r>
              <a:rPr lang="es-VE" sz="1600" b="1" dirty="0" smtClean="0">
                <a:effectLst/>
              </a:rPr>
              <a:t>que son específicas para el tipo de lesión</a:t>
            </a:r>
            <a:endParaRPr lang="es-VE" sz="1600" b="1" dirty="0">
              <a:effectLst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373905" y="5901646"/>
            <a:ext cx="6360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7029635" y="281264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38350" y="3035520"/>
            <a:ext cx="1067921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EPITELIO</a:t>
            </a:r>
            <a:endParaRPr lang="es-VE" sz="1400" b="1" dirty="0">
              <a:effectLst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440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0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2296377" y="2182505"/>
            <a:ext cx="4551246" cy="249299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900" dirty="0" smtClean="0"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>
                <a:latin typeface="Comic Sans MS" pitchFamily="66" charset="0"/>
              </a:rPr>
              <a:t>Anatomía y</a:t>
            </a:r>
            <a:r>
              <a:rPr lang="es-ES" dirty="0" smtClean="0"/>
              <a:t> </a:t>
            </a:r>
            <a:r>
              <a:rPr lang="es-ES" dirty="0" smtClean="0">
                <a:latin typeface="Comic Sans MS" pitchFamily="66" charset="0"/>
              </a:rPr>
              <a:t>función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>
                <a:latin typeface="Comic Sans MS" pitchFamily="66" charset="0"/>
              </a:rPr>
              <a:t>Características duodeno-yeyuno-íleon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>
                <a:latin typeface="Comic Sans MS" pitchFamily="66" charset="0"/>
              </a:rPr>
              <a:t>Área absorción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>
                <a:latin typeface="Comic Sans MS" pitchFamily="66" charset="0"/>
              </a:rPr>
              <a:t>Circulación en vellosidades</a:t>
            </a:r>
          </a:p>
          <a:p>
            <a:pPr marL="228600" indent="-2286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>
                <a:latin typeface="Comic Sans MS" pitchFamily="66" charset="0"/>
              </a:rPr>
              <a:t>Migración y diferenciación</a:t>
            </a:r>
          </a:p>
          <a:p>
            <a:pPr>
              <a:buClr>
                <a:schemeClr val="accent1">
                  <a:lumMod val="25000"/>
                </a:schemeClr>
              </a:buClr>
              <a:buSzPct val="100000"/>
              <a:buFont typeface="+mj-lt"/>
              <a:buAutoNum type="arabicPeriod"/>
              <a:defRPr/>
            </a:pPr>
            <a:endParaRPr lang="es-ES" sz="900" dirty="0" smtClean="0">
              <a:latin typeface="Comic Sans MS" pitchFamily="66" charset="0"/>
            </a:endParaRP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2493546" y="1556792"/>
            <a:ext cx="4156907" cy="461665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/>
              </a:rPr>
              <a:t>I. INTESTINO DELGADO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 descr="normal vs inflamacion en intestino march 05 science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6"/>
          <a:stretch>
            <a:fillRect/>
          </a:stretch>
        </p:blipFill>
        <p:spPr bwMode="auto">
          <a:xfrm>
            <a:off x="755650" y="1628775"/>
            <a:ext cx="734536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Rectangle 8"/>
          <p:cNvSpPr>
            <a:spLocks noChangeArrowheads="1"/>
          </p:cNvSpPr>
          <p:nvPr/>
        </p:nvSpPr>
        <p:spPr bwMode="auto">
          <a:xfrm>
            <a:off x="1116013" y="908050"/>
            <a:ext cx="1871662" cy="576263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600" b="1">
                <a:effectLst/>
              </a:rPr>
              <a:t>Barrera para</a:t>
            </a:r>
          </a:p>
          <a:p>
            <a:pPr algn="ctr"/>
            <a:r>
              <a:rPr lang="es-ES" sz="1600" b="1">
                <a:effectLst/>
              </a:rPr>
              <a:t>captar antígenos</a:t>
            </a:r>
          </a:p>
        </p:txBody>
      </p:sp>
      <p:sp>
        <p:nvSpPr>
          <p:cNvPr id="78862" name="Rectangle 14"/>
          <p:cNvSpPr>
            <a:spLocks noChangeArrowheads="1"/>
          </p:cNvSpPr>
          <p:nvPr/>
        </p:nvSpPr>
        <p:spPr bwMode="auto">
          <a:xfrm>
            <a:off x="5437188" y="1693863"/>
            <a:ext cx="11509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41" name="Text Box 15"/>
          <p:cNvSpPr txBox="1">
            <a:spLocks noChangeArrowheads="1"/>
          </p:cNvSpPr>
          <p:nvPr/>
        </p:nvSpPr>
        <p:spPr bwMode="auto">
          <a:xfrm>
            <a:off x="5364163" y="1693863"/>
            <a:ext cx="1482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Antígeno entra</a:t>
            </a:r>
          </a:p>
          <a:p>
            <a:pPr eaLnBrk="1" hangingPunct="1"/>
            <a:r>
              <a:rPr lang="es-ES" sz="1400" b="1">
                <a:effectLst/>
              </a:rPr>
              <a:t>a lámina propia</a:t>
            </a:r>
          </a:p>
        </p:txBody>
      </p:sp>
      <p:sp>
        <p:nvSpPr>
          <p:cNvPr id="78864" name="Rectangle 16"/>
          <p:cNvSpPr>
            <a:spLocks noChangeArrowheads="1"/>
          </p:cNvSpPr>
          <p:nvPr/>
        </p:nvSpPr>
        <p:spPr bwMode="auto">
          <a:xfrm>
            <a:off x="5795963" y="1117600"/>
            <a:ext cx="15128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5364163" y="1044575"/>
            <a:ext cx="1441450" cy="647700"/>
          </a:xfrm>
          <a:prstGeom prst="rect">
            <a:avLst/>
          </a:prstGeom>
          <a:solidFill>
            <a:srgbClr val="FFBBB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Barrera</a:t>
            </a:r>
          </a:p>
          <a:p>
            <a:pPr algn="ctr"/>
            <a:r>
              <a:rPr lang="es-ES" b="1">
                <a:effectLst/>
              </a:rPr>
              <a:t>permeable</a:t>
            </a:r>
          </a:p>
        </p:txBody>
      </p:sp>
      <p:sp>
        <p:nvSpPr>
          <p:cNvPr id="78865" name="Rectangle 17"/>
          <p:cNvSpPr>
            <a:spLocks noChangeArrowheads="1"/>
          </p:cNvSpPr>
          <p:nvPr/>
        </p:nvSpPr>
        <p:spPr bwMode="auto">
          <a:xfrm>
            <a:off x="3852863" y="1693863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46" name="Text Box 18"/>
          <p:cNvSpPr txBox="1">
            <a:spLocks noChangeArrowheads="1"/>
          </p:cNvSpPr>
          <p:nvPr/>
        </p:nvSpPr>
        <p:spPr bwMode="auto">
          <a:xfrm>
            <a:off x="3779838" y="1693863"/>
            <a:ext cx="1577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No antígeno</a:t>
            </a:r>
          </a:p>
          <a:p>
            <a:pPr eaLnBrk="1" hangingPunct="1"/>
            <a:r>
              <a:rPr lang="es-ES" sz="1400" b="1">
                <a:effectLst/>
              </a:rPr>
              <a:t>en lámina propia</a:t>
            </a:r>
          </a:p>
        </p:txBody>
      </p:sp>
      <p:sp>
        <p:nvSpPr>
          <p:cNvPr id="78867" name="Rectangle 19"/>
          <p:cNvSpPr>
            <a:spLocks noChangeArrowheads="1"/>
          </p:cNvSpPr>
          <p:nvPr/>
        </p:nvSpPr>
        <p:spPr bwMode="auto">
          <a:xfrm>
            <a:off x="6877050" y="1909763"/>
            <a:ext cx="7207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48" name="Text Box 20"/>
          <p:cNvSpPr txBox="1">
            <a:spLocks noChangeArrowheads="1"/>
          </p:cNvSpPr>
          <p:nvPr/>
        </p:nvSpPr>
        <p:spPr bwMode="auto">
          <a:xfrm>
            <a:off x="6948488" y="1765300"/>
            <a:ext cx="11636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CK rompen </a:t>
            </a:r>
          </a:p>
          <a:p>
            <a:pPr eaLnBrk="1" hangingPunct="1"/>
            <a:r>
              <a:rPr lang="es-ES" sz="1400" b="1" dirty="0">
                <a:effectLst/>
              </a:rPr>
              <a:t>epitelio</a:t>
            </a:r>
          </a:p>
        </p:txBody>
      </p:sp>
      <p:sp>
        <p:nvSpPr>
          <p:cNvPr id="78869" name="Rectangle 21"/>
          <p:cNvSpPr>
            <a:spLocks noChangeArrowheads="1"/>
          </p:cNvSpPr>
          <p:nvPr/>
        </p:nvSpPr>
        <p:spPr bwMode="auto">
          <a:xfrm>
            <a:off x="6011863" y="4502150"/>
            <a:ext cx="433387" cy="358775"/>
          </a:xfrm>
          <a:prstGeom prst="rect">
            <a:avLst/>
          </a:prstGeom>
          <a:solidFill>
            <a:srgbClr val="E7D8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70" name="Rectangle 22"/>
          <p:cNvSpPr>
            <a:spLocks noChangeArrowheads="1"/>
          </p:cNvSpPr>
          <p:nvPr/>
        </p:nvSpPr>
        <p:spPr bwMode="auto">
          <a:xfrm>
            <a:off x="5868988" y="4718050"/>
            <a:ext cx="719137" cy="142875"/>
          </a:xfrm>
          <a:prstGeom prst="rect">
            <a:avLst/>
          </a:prstGeom>
          <a:solidFill>
            <a:srgbClr val="E7D8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51" name="Text Box 23"/>
          <p:cNvSpPr txBox="1">
            <a:spLocks noChangeArrowheads="1"/>
          </p:cNvSpPr>
          <p:nvPr/>
        </p:nvSpPr>
        <p:spPr bwMode="auto">
          <a:xfrm>
            <a:off x="5720433" y="4432490"/>
            <a:ext cx="11304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 dirty="0">
                <a:effectLst/>
              </a:rPr>
              <a:t>Respuesta </a:t>
            </a:r>
          </a:p>
          <a:p>
            <a:pPr algn="ctr" eaLnBrk="1" hangingPunct="1"/>
            <a:r>
              <a:rPr lang="es-ES" sz="1400" b="1" dirty="0" smtClean="0">
                <a:effectLst/>
              </a:rPr>
              <a:t>de c</a:t>
            </a:r>
            <a:r>
              <a:rPr lang="es-ES" sz="1400" b="1" dirty="0">
                <a:effectLst/>
              </a:rPr>
              <a:t>. “T”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6942138" y="1191181"/>
            <a:ext cx="1471878" cy="369332"/>
          </a:xfrm>
          <a:prstGeom prst="rect">
            <a:avLst/>
          </a:prstGeom>
          <a:solidFill>
            <a:srgbClr val="FF7D7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/>
              <a:t>Inflamación</a:t>
            </a:r>
            <a:endParaRPr lang="es-ES" b="1" dirty="0"/>
          </a:p>
        </p:txBody>
      </p:sp>
      <p:sp>
        <p:nvSpPr>
          <p:cNvPr id="78874" name="Rectangle 26"/>
          <p:cNvSpPr>
            <a:spLocks noChangeArrowheads="1"/>
          </p:cNvSpPr>
          <p:nvPr/>
        </p:nvSpPr>
        <p:spPr bwMode="auto">
          <a:xfrm>
            <a:off x="6732588" y="4860925"/>
            <a:ext cx="1008062" cy="576263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8875" name="Rectangle 27"/>
          <p:cNvSpPr>
            <a:spLocks noChangeArrowheads="1"/>
          </p:cNvSpPr>
          <p:nvPr/>
        </p:nvSpPr>
        <p:spPr bwMode="auto">
          <a:xfrm>
            <a:off x="4211638" y="5221288"/>
            <a:ext cx="2305050" cy="215900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55" name="Text Box 28"/>
          <p:cNvSpPr txBox="1">
            <a:spLocks noChangeArrowheads="1"/>
          </p:cNvSpPr>
          <p:nvPr/>
        </p:nvSpPr>
        <p:spPr bwMode="auto">
          <a:xfrm>
            <a:off x="3779838" y="5229225"/>
            <a:ext cx="3063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Extravasación en la lámina propia</a:t>
            </a:r>
          </a:p>
        </p:txBody>
      </p:sp>
      <p:sp>
        <p:nvSpPr>
          <p:cNvPr id="65556" name="Rectangle 29"/>
          <p:cNvSpPr>
            <a:spLocks noChangeArrowheads="1"/>
          </p:cNvSpPr>
          <p:nvPr/>
        </p:nvSpPr>
        <p:spPr bwMode="auto">
          <a:xfrm>
            <a:off x="971550" y="5078413"/>
            <a:ext cx="865188" cy="431800"/>
          </a:xfrm>
          <a:prstGeom prst="rect">
            <a:avLst/>
          </a:prstGeom>
          <a:solidFill>
            <a:srgbClr val="FFFF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65557" name="Text Box 31"/>
          <p:cNvSpPr txBox="1">
            <a:spLocks noChangeArrowheads="1"/>
          </p:cNvSpPr>
          <p:nvPr/>
        </p:nvSpPr>
        <p:spPr bwMode="auto">
          <a:xfrm>
            <a:off x="1044575" y="5149850"/>
            <a:ext cx="123783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 smtClean="0">
                <a:effectLst/>
              </a:rPr>
              <a:t>Nodo </a:t>
            </a:r>
            <a:endParaRPr lang="es-ES" sz="1400" b="1" dirty="0">
              <a:effectLst/>
            </a:endParaRPr>
          </a:p>
          <a:p>
            <a:pPr eaLnBrk="1" hangingPunct="1"/>
            <a:r>
              <a:rPr lang="es-ES" sz="1400" b="1" dirty="0" smtClean="0">
                <a:effectLst/>
              </a:rPr>
              <a:t>Linfático</a:t>
            </a:r>
          </a:p>
          <a:p>
            <a:pPr eaLnBrk="1" hangingPunct="1"/>
            <a:r>
              <a:rPr lang="es-ES" sz="1400" b="1" dirty="0" smtClean="0">
                <a:effectLst/>
              </a:rPr>
              <a:t>Mesentérico</a:t>
            </a:r>
          </a:p>
        </p:txBody>
      </p:sp>
      <p:sp>
        <p:nvSpPr>
          <p:cNvPr id="78880" name="Rectangle 32"/>
          <p:cNvSpPr>
            <a:spLocks noChangeArrowheads="1"/>
          </p:cNvSpPr>
          <p:nvPr/>
        </p:nvSpPr>
        <p:spPr bwMode="auto">
          <a:xfrm>
            <a:off x="2916238" y="5870575"/>
            <a:ext cx="431800" cy="215900"/>
          </a:xfrm>
          <a:prstGeom prst="rect">
            <a:avLst/>
          </a:prstGeom>
          <a:solidFill>
            <a:srgbClr val="FFFF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59" name="Text Box 33"/>
          <p:cNvSpPr txBox="1">
            <a:spLocks noChangeArrowheads="1"/>
          </p:cNvSpPr>
          <p:nvPr/>
        </p:nvSpPr>
        <p:spPr bwMode="auto">
          <a:xfrm>
            <a:off x="2628900" y="5870575"/>
            <a:ext cx="742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sangre</a:t>
            </a:r>
          </a:p>
        </p:txBody>
      </p:sp>
      <p:sp>
        <p:nvSpPr>
          <p:cNvPr id="78882" name="Rectangle 34"/>
          <p:cNvSpPr>
            <a:spLocks noChangeArrowheads="1"/>
          </p:cNvSpPr>
          <p:nvPr/>
        </p:nvSpPr>
        <p:spPr bwMode="auto">
          <a:xfrm>
            <a:off x="1044575" y="3565525"/>
            <a:ext cx="935038" cy="215900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83" name="Rectangle 35"/>
          <p:cNvSpPr>
            <a:spLocks noChangeArrowheads="1"/>
          </p:cNvSpPr>
          <p:nvPr/>
        </p:nvSpPr>
        <p:spPr bwMode="auto">
          <a:xfrm>
            <a:off x="1260475" y="3494088"/>
            <a:ext cx="503238" cy="71437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62" name="Text Box 36"/>
          <p:cNvSpPr txBox="1">
            <a:spLocks noChangeArrowheads="1"/>
          </p:cNvSpPr>
          <p:nvPr/>
        </p:nvSpPr>
        <p:spPr bwMode="auto">
          <a:xfrm>
            <a:off x="613402" y="3330575"/>
            <a:ext cx="1314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200" b="1" dirty="0" smtClean="0">
                <a:effectLst/>
              </a:rPr>
              <a:t>Sensibilización </a:t>
            </a:r>
          </a:p>
          <a:p>
            <a:pPr algn="ctr" eaLnBrk="1" hangingPunct="1"/>
            <a:r>
              <a:rPr lang="es-ES" sz="1200" b="1" dirty="0" smtClean="0">
                <a:effectLst/>
              </a:rPr>
              <a:t>c</a:t>
            </a:r>
            <a:r>
              <a:rPr lang="es-ES" sz="1200" b="1" dirty="0">
                <a:effectLst/>
              </a:rPr>
              <a:t>. “T” </a:t>
            </a:r>
          </a:p>
        </p:txBody>
      </p:sp>
      <p:sp>
        <p:nvSpPr>
          <p:cNvPr id="78885" name="Rectangle 37"/>
          <p:cNvSpPr>
            <a:spLocks noChangeArrowheads="1"/>
          </p:cNvSpPr>
          <p:nvPr/>
        </p:nvSpPr>
        <p:spPr bwMode="auto">
          <a:xfrm>
            <a:off x="1763713" y="3925888"/>
            <a:ext cx="720725" cy="215900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64" name="Text Box 38"/>
          <p:cNvSpPr txBox="1">
            <a:spLocks noChangeArrowheads="1"/>
          </p:cNvSpPr>
          <p:nvPr/>
        </p:nvSpPr>
        <p:spPr bwMode="auto">
          <a:xfrm>
            <a:off x="1692275" y="3852863"/>
            <a:ext cx="106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>
                <a:effectLst/>
              </a:rPr>
              <a:t>emigración</a:t>
            </a:r>
          </a:p>
        </p:txBody>
      </p:sp>
      <p:sp>
        <p:nvSpPr>
          <p:cNvPr id="78887" name="Rectangle 39"/>
          <p:cNvSpPr>
            <a:spLocks noChangeArrowheads="1"/>
          </p:cNvSpPr>
          <p:nvPr/>
        </p:nvSpPr>
        <p:spPr bwMode="auto">
          <a:xfrm>
            <a:off x="3995738" y="2197100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66" name="Text Box 40"/>
          <p:cNvSpPr txBox="1">
            <a:spLocks noChangeArrowheads="1"/>
          </p:cNvSpPr>
          <p:nvPr/>
        </p:nvSpPr>
        <p:spPr bwMode="auto">
          <a:xfrm>
            <a:off x="3708400" y="2184400"/>
            <a:ext cx="1476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 c. “T” mueren</a:t>
            </a:r>
          </a:p>
          <a:p>
            <a:pPr eaLnBrk="1" hangingPunct="1"/>
            <a:r>
              <a:rPr lang="es-ES" sz="1400" b="1">
                <a:effectLst/>
              </a:rPr>
              <a:t> por apoptosis</a:t>
            </a:r>
          </a:p>
        </p:txBody>
      </p:sp>
      <p:sp>
        <p:nvSpPr>
          <p:cNvPr id="78889" name="Rectangle 41"/>
          <p:cNvSpPr>
            <a:spLocks noChangeArrowheads="1"/>
          </p:cNvSpPr>
          <p:nvPr/>
        </p:nvSpPr>
        <p:spPr bwMode="auto">
          <a:xfrm>
            <a:off x="1763713" y="1909763"/>
            <a:ext cx="108108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90" name="Rectangle 42"/>
          <p:cNvSpPr>
            <a:spLocks noChangeArrowheads="1"/>
          </p:cNvSpPr>
          <p:nvPr/>
        </p:nvSpPr>
        <p:spPr bwMode="auto">
          <a:xfrm>
            <a:off x="1692275" y="19812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91" name="Rectangle 43"/>
          <p:cNvSpPr>
            <a:spLocks noChangeArrowheads="1"/>
          </p:cNvSpPr>
          <p:nvPr/>
        </p:nvSpPr>
        <p:spPr bwMode="auto">
          <a:xfrm>
            <a:off x="1619250" y="1693863"/>
            <a:ext cx="10810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70" name="Text Box 44"/>
          <p:cNvSpPr txBox="1">
            <a:spLocks noChangeArrowheads="1"/>
          </p:cNvSpPr>
          <p:nvPr/>
        </p:nvSpPr>
        <p:spPr bwMode="auto">
          <a:xfrm>
            <a:off x="1476375" y="1628775"/>
            <a:ext cx="16626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 dirty="0">
                <a:effectLst/>
              </a:rPr>
              <a:t>c. “M” transportan </a:t>
            </a:r>
          </a:p>
          <a:p>
            <a:pPr eaLnBrk="1" hangingPunct="1"/>
            <a:r>
              <a:rPr lang="es-ES" sz="1200" b="1" dirty="0">
                <a:effectLst/>
              </a:rPr>
              <a:t>antígenos </a:t>
            </a:r>
            <a:r>
              <a:rPr lang="es-ES" sz="1200" b="1" dirty="0" smtClean="0">
                <a:effectLst/>
              </a:rPr>
              <a:t>dentro de</a:t>
            </a:r>
            <a:endParaRPr lang="es-ES" sz="1200" b="1" dirty="0">
              <a:effectLst/>
            </a:endParaRPr>
          </a:p>
          <a:p>
            <a:pPr eaLnBrk="1" hangingPunct="1"/>
            <a:r>
              <a:rPr lang="es-ES" sz="1200" b="1" dirty="0" smtClean="0">
                <a:effectLst/>
              </a:rPr>
              <a:t>Placas de Peyer</a:t>
            </a:r>
            <a:endParaRPr lang="es-ES" sz="1200" b="1" dirty="0">
              <a:effectLst/>
            </a:endParaRPr>
          </a:p>
        </p:txBody>
      </p:sp>
      <p:sp>
        <p:nvSpPr>
          <p:cNvPr id="78894" name="Line 46"/>
          <p:cNvSpPr>
            <a:spLocks noChangeShapeType="1"/>
          </p:cNvSpPr>
          <p:nvPr/>
        </p:nvSpPr>
        <p:spPr bwMode="auto">
          <a:xfrm>
            <a:off x="3635375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3779838" y="1044575"/>
            <a:ext cx="1439862" cy="649288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Barrera </a:t>
            </a:r>
          </a:p>
          <a:p>
            <a:pPr algn="ctr"/>
            <a:r>
              <a:rPr lang="es-ES" b="1">
                <a:effectLst/>
              </a:rPr>
              <a:t>intacta</a:t>
            </a:r>
          </a:p>
        </p:txBody>
      </p:sp>
      <p:sp>
        <p:nvSpPr>
          <p:cNvPr id="78897" name="Text Box 49"/>
          <p:cNvSpPr txBox="1">
            <a:spLocks noChangeArrowheads="1"/>
          </p:cNvSpPr>
          <p:nvPr/>
        </p:nvSpPr>
        <p:spPr bwMode="auto">
          <a:xfrm>
            <a:off x="7597776" y="230188"/>
            <a:ext cx="112553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8898" name="Text Box 50"/>
          <p:cNvSpPr txBox="1">
            <a:spLocks noChangeArrowheads="1"/>
          </p:cNvSpPr>
          <p:nvPr/>
        </p:nvSpPr>
        <p:spPr bwMode="auto">
          <a:xfrm>
            <a:off x="7500937" y="3895241"/>
            <a:ext cx="15859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inflamación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6988175" y="4052888"/>
            <a:ext cx="371475" cy="290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46888" y="3942696"/>
            <a:ext cx="6543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TNF</a:t>
            </a:r>
            <a:r>
              <a:rPr lang="el-GR" sz="1400" dirty="0" smtClean="0"/>
              <a:t>α</a:t>
            </a:r>
            <a:endParaRPr lang="es-VE" sz="1400" dirty="0" smtClean="0"/>
          </a:p>
          <a:p>
            <a:r>
              <a:rPr lang="es-VE" sz="1400" dirty="0" smtClean="0"/>
              <a:t>IFN</a:t>
            </a:r>
            <a:r>
              <a:rPr lang="el-GR" sz="1400" dirty="0" smtClean="0"/>
              <a:t>γ</a:t>
            </a:r>
            <a:endParaRPr lang="es-VE" sz="1400" dirty="0"/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6460554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299155" y="279358"/>
            <a:ext cx="2698176" cy="369332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Entérico</a:t>
            </a:r>
            <a:endParaRPr lang="es-ES" b="1" dirty="0">
              <a:effectLst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950009" y="4738409"/>
            <a:ext cx="14334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Círculo vicioso </a:t>
            </a:r>
          </a:p>
          <a:p>
            <a:r>
              <a:rPr lang="es-VE" sz="1400" dirty="0" smtClean="0"/>
              <a:t>de inflamación </a:t>
            </a:r>
          </a:p>
          <a:p>
            <a:r>
              <a:rPr lang="es-VE" sz="1400" dirty="0" smtClean="0"/>
              <a:t>crónica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  <p:bldP spid="78855" grpId="0" animBg="1"/>
      <p:bldP spid="78858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468313" y="1052513"/>
            <a:ext cx="3095625" cy="461962"/>
          </a:xfrm>
          <a:prstGeom prst="rect">
            <a:avLst/>
          </a:prstGeom>
          <a:solidFill>
            <a:srgbClr val="E1C3EB"/>
          </a:solidFill>
          <a:ln w="28575">
            <a:solidFill>
              <a:srgbClr val="98305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>
                <a:effectLst/>
              </a:rPr>
              <a:t>Alergia Alimentaria</a:t>
            </a:r>
          </a:p>
        </p:txBody>
      </p:sp>
      <p:pic>
        <p:nvPicPr>
          <p:cNvPr id="206856" name="Picture 8" descr="allerg1"/>
          <p:cNvPicPr>
            <a:picLocks noChangeAspect="1" noChangeArrowheads="1"/>
          </p:cNvPicPr>
          <p:nvPr/>
        </p:nvPicPr>
        <p:blipFill>
          <a:blip r:embed="rId2"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024063"/>
            <a:ext cx="17351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57" name="Picture 9" descr="comidas alerg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" b="7500"/>
          <a:stretch>
            <a:fillRect/>
          </a:stretch>
        </p:blipFill>
        <p:spPr bwMode="auto">
          <a:xfrm>
            <a:off x="323850" y="1905000"/>
            <a:ext cx="36718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58" name="Picture 10" descr="IgE alegia alimentaria"/>
          <p:cNvPicPr>
            <a:picLocks noChangeAspect="1" noChangeArrowheads="1"/>
          </p:cNvPicPr>
          <p:nvPr/>
        </p:nvPicPr>
        <p:blipFill>
          <a:blip r:embed="rId4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b="8771"/>
          <a:stretch>
            <a:fillRect/>
          </a:stretch>
        </p:blipFill>
        <p:spPr bwMode="auto">
          <a:xfrm>
            <a:off x="4211638" y="2074863"/>
            <a:ext cx="226695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59" name="Text Box 11"/>
          <p:cNvSpPr txBox="1">
            <a:spLocks noChangeArrowheads="1"/>
          </p:cNvSpPr>
          <p:nvPr/>
        </p:nvSpPr>
        <p:spPr bwMode="auto">
          <a:xfrm>
            <a:off x="468313" y="4868863"/>
            <a:ext cx="2959100" cy="1187450"/>
          </a:xfrm>
          <a:prstGeom prst="rect">
            <a:avLst/>
          </a:prstGeom>
          <a:noFill/>
          <a:ln w="2857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Predisposición genética</a:t>
            </a: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inapropiada </a:t>
            </a:r>
          </a:p>
          <a:p>
            <a:pPr>
              <a:defRPr/>
            </a:pPr>
            <a:r>
              <a:rPr lang="es-ES_tradnl" sz="2000" b="1" u="sng" dirty="0" err="1">
                <a:effectLst/>
              </a:rPr>
              <a:t>IgE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ciertos alimentos</a:t>
            </a:r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6877050" y="5013325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4105275" y="4868863"/>
            <a:ext cx="2378075" cy="835025"/>
          </a:xfrm>
          <a:prstGeom prst="rect">
            <a:avLst/>
          </a:prstGeom>
          <a:noFill/>
          <a:ln w="952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secreción 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motilidad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4105275" y="5793374"/>
            <a:ext cx="2378076" cy="584775"/>
          </a:xfrm>
          <a:prstGeom prst="rect">
            <a:avLst/>
          </a:prstGeom>
          <a:noFill/>
          <a:ln w="952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600" b="1">
                <a:effectLst/>
              </a:rPr>
              <a:t>Síntomas extra-intestinales, muerte</a:t>
            </a:r>
          </a:p>
        </p:txBody>
      </p:sp>
      <p:sp>
        <p:nvSpPr>
          <p:cNvPr id="206863" name="Rectangle 15"/>
          <p:cNvSpPr>
            <a:spLocks noChangeArrowheads="1"/>
          </p:cNvSpPr>
          <p:nvPr/>
        </p:nvSpPr>
        <p:spPr bwMode="auto">
          <a:xfrm>
            <a:off x="539750" y="1916113"/>
            <a:ext cx="338455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761793" y="1628774"/>
            <a:ext cx="24721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Mariscos, maní etc.</a:t>
            </a:r>
          </a:p>
        </p:txBody>
      </p:sp>
      <p:sp>
        <p:nvSpPr>
          <p:cNvPr id="206865" name="Text Box 17"/>
          <p:cNvSpPr txBox="1">
            <a:spLocks noChangeArrowheads="1"/>
          </p:cNvSpPr>
          <p:nvPr/>
        </p:nvSpPr>
        <p:spPr bwMode="auto">
          <a:xfrm>
            <a:off x="4627526" y="1081088"/>
            <a:ext cx="795410" cy="523220"/>
          </a:xfrm>
          <a:prstGeom prst="rect">
            <a:avLst/>
          </a:prstGeom>
          <a:solidFill>
            <a:srgbClr val="E1C3EB"/>
          </a:solidFill>
          <a:ln w="28575">
            <a:solidFill>
              <a:srgbClr val="A6345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/>
              </a:rPr>
              <a:t>IgE</a:t>
            </a:r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7119938" y="4916488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Pruebas </a:t>
            </a:r>
          </a:p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alergia </a:t>
            </a:r>
          </a:p>
        </p:txBody>
      </p:sp>
      <p:sp>
        <p:nvSpPr>
          <p:cNvPr id="206872" name="Rectangle 24"/>
          <p:cNvSpPr>
            <a:spLocks noChangeArrowheads="1"/>
          </p:cNvSpPr>
          <p:nvPr/>
        </p:nvSpPr>
        <p:spPr bwMode="auto">
          <a:xfrm>
            <a:off x="4211638" y="2133600"/>
            <a:ext cx="360362" cy="358775"/>
          </a:xfrm>
          <a:prstGeom prst="rect">
            <a:avLst/>
          </a:prstGeom>
          <a:solidFill>
            <a:srgbClr val="76D8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73" name="Rectangle 25"/>
          <p:cNvSpPr>
            <a:spLocks noChangeArrowheads="1"/>
          </p:cNvSpPr>
          <p:nvPr/>
        </p:nvSpPr>
        <p:spPr bwMode="auto">
          <a:xfrm>
            <a:off x="5580063" y="2132013"/>
            <a:ext cx="504825" cy="360362"/>
          </a:xfrm>
          <a:prstGeom prst="rect">
            <a:avLst/>
          </a:prstGeom>
          <a:solidFill>
            <a:srgbClr val="76D8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4284663" y="2109788"/>
            <a:ext cx="4429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</a:p>
        </p:txBody>
      </p:sp>
      <p:sp>
        <p:nvSpPr>
          <p:cNvPr id="206875" name="Text Box 27"/>
          <p:cNvSpPr txBox="1">
            <a:spLocks noChangeArrowheads="1"/>
          </p:cNvSpPr>
          <p:nvPr/>
        </p:nvSpPr>
        <p:spPr bwMode="auto">
          <a:xfrm>
            <a:off x="5508625" y="2133600"/>
            <a:ext cx="8207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Alergeno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95288" y="476250"/>
            <a:ext cx="9826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637469" y="3074642"/>
            <a:ext cx="88517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VE" sz="1200" dirty="0" err="1" smtClean="0"/>
              <a:t>mastocito</a:t>
            </a:r>
            <a:endParaRPr lang="es-VE" sz="1200" dirty="0"/>
          </a:p>
        </p:txBody>
      </p:sp>
      <p:sp>
        <p:nvSpPr>
          <p:cNvPr id="3" name="2 CuadroTexto"/>
          <p:cNvSpPr txBox="1"/>
          <p:nvPr/>
        </p:nvSpPr>
        <p:spPr>
          <a:xfrm>
            <a:off x="4318535" y="4391526"/>
            <a:ext cx="1861407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/>
              <a:t>Mediadores inflamatorios</a:t>
            </a:r>
            <a:endParaRPr lang="es-VE" sz="1100" dirty="0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7000407" y="792451"/>
            <a:ext cx="1787510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</a:t>
            </a:r>
          </a:p>
          <a:p>
            <a:pPr algn="ctr" eaLnBrk="1" hangingPunct="1"/>
            <a:r>
              <a:rPr lang="es-ES" b="1" dirty="0" smtClean="0">
                <a:effectLst/>
              </a:rPr>
              <a:t>Entérico</a:t>
            </a:r>
            <a:endParaRPr lang="es-ES" b="1" dirty="0">
              <a:effectLst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7031611" y="353552"/>
            <a:ext cx="1781070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II. EPITELIO</a:t>
            </a:r>
          </a:p>
        </p:txBody>
      </p:sp>
      <p:sp>
        <p:nvSpPr>
          <p:cNvPr id="4" name="Rectángulo 3"/>
          <p:cNvSpPr/>
          <p:nvPr/>
        </p:nvSpPr>
        <p:spPr bwMode="auto">
          <a:xfrm>
            <a:off x="5625968" y="2815354"/>
            <a:ext cx="749300" cy="432048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73560" y="2555627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Gránulos</a:t>
            </a:r>
          </a:p>
          <a:p>
            <a:r>
              <a:rPr lang="es-VE" sz="1200" dirty="0" smtClean="0"/>
              <a:t>con </a:t>
            </a:r>
          </a:p>
          <a:p>
            <a:r>
              <a:rPr lang="es-VE" sz="1200" dirty="0" smtClean="0"/>
              <a:t>histamina</a:t>
            </a:r>
            <a:endParaRPr lang="es-VE" sz="1200" dirty="0"/>
          </a:p>
        </p:txBody>
      </p:sp>
      <p:sp>
        <p:nvSpPr>
          <p:cNvPr id="6" name="Rectángulo 5"/>
          <p:cNvSpPr/>
          <p:nvPr/>
        </p:nvSpPr>
        <p:spPr bwMode="auto">
          <a:xfrm>
            <a:off x="5796136" y="3644695"/>
            <a:ext cx="621745" cy="216353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493908" y="3429000"/>
            <a:ext cx="10134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/>
              <a:t>Degranulación</a:t>
            </a:r>
            <a:endParaRPr lang="es-VE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 animBg="1"/>
      <p:bldP spid="206859" grpId="0" animBg="1"/>
      <p:bldP spid="206860" grpId="0"/>
      <p:bldP spid="206861" grpId="0" animBg="1"/>
      <p:bldP spid="206862" grpId="0" animBg="1"/>
      <p:bldP spid="206863" grpId="0" animBg="1"/>
      <p:bldP spid="206864" grpId="0"/>
      <p:bldP spid="206865" grpId="0" animBg="1"/>
      <p:bldP spid="206867" grpId="0"/>
      <p:bldP spid="206872" grpId="0" animBg="1"/>
      <p:bldP spid="206873" grpId="0" animBg="1"/>
      <p:bldP spid="206874" grpId="0"/>
      <p:bldP spid="206875" grpId="0"/>
      <p:bldP spid="2" grpId="0" animBg="1"/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919162" y="450850"/>
            <a:ext cx="3024188" cy="466725"/>
          </a:xfrm>
          <a:prstGeom prst="rect">
            <a:avLst/>
          </a:prstGeom>
          <a:solidFill>
            <a:srgbClr val="E1C3EB"/>
          </a:solidFill>
          <a:ln w="9525">
            <a:solidFill>
              <a:srgbClr val="A6345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>
                <a:effectLst/>
              </a:rPr>
              <a:t>Alergia Alimentaria</a:t>
            </a:r>
          </a:p>
        </p:txBody>
      </p:sp>
      <p:pic>
        <p:nvPicPr>
          <p:cNvPr id="217096" name="Picture 8" descr="IgE alegia alimentaria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b="8771"/>
          <a:stretch>
            <a:fillRect/>
          </a:stretch>
        </p:blipFill>
        <p:spPr bwMode="auto">
          <a:xfrm>
            <a:off x="323850" y="1052513"/>
            <a:ext cx="4498975" cy="537368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099" name="Text Box 11"/>
          <p:cNvSpPr txBox="1">
            <a:spLocks noChangeArrowheads="1"/>
          </p:cNvSpPr>
          <p:nvPr/>
        </p:nvSpPr>
        <p:spPr bwMode="auto">
          <a:xfrm>
            <a:off x="5115372" y="1034808"/>
            <a:ext cx="3785011" cy="2215991"/>
          </a:xfrm>
          <a:prstGeom prst="rect">
            <a:avLst/>
          </a:prstGeom>
          <a:noFill/>
          <a:ln w="2857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IgE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mastocitos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capta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Antígeno</a:t>
            </a:r>
          </a:p>
          <a:p>
            <a:pPr algn="ctr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 mediadores inflamación: </a:t>
            </a:r>
          </a:p>
          <a:p>
            <a:pPr algn="ctr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histamina,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CKs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secreción Cl</a:t>
            </a:r>
            <a:r>
              <a:rPr lang="es-ES_tradnl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enterocitos</a:t>
            </a:r>
          </a:p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motilidad</a:t>
            </a:r>
          </a:p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</p:txBody>
      </p:sp>
      <p:pic>
        <p:nvPicPr>
          <p:cNvPr id="217104" name="Picture 16" descr="seafood_starfish_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27" y="3444487"/>
            <a:ext cx="2902279" cy="2917716"/>
          </a:xfrm>
          <a:prstGeom prst="rect">
            <a:avLst/>
          </a:prstGeom>
          <a:noFill/>
          <a:ln w="9525">
            <a:solidFill>
              <a:srgbClr val="FFA7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105" name="AutoShape 17"/>
          <p:cNvSpPr>
            <a:spLocks noChangeArrowheads="1"/>
          </p:cNvSpPr>
          <p:nvPr/>
        </p:nvSpPr>
        <p:spPr bwMode="auto">
          <a:xfrm>
            <a:off x="6971504" y="5473595"/>
            <a:ext cx="574675" cy="144462"/>
          </a:xfrm>
          <a:prstGeom prst="rightArrow">
            <a:avLst>
              <a:gd name="adj1" fmla="val 50000"/>
              <a:gd name="adj2" fmla="val 99451"/>
            </a:avLst>
          </a:prstGeom>
          <a:solidFill>
            <a:srgbClr val="FFA7D3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06" name="Text Box 18"/>
          <p:cNvSpPr txBox="1">
            <a:spLocks noChangeArrowheads="1"/>
          </p:cNvSpPr>
          <p:nvPr/>
        </p:nvSpPr>
        <p:spPr bwMode="auto">
          <a:xfrm>
            <a:off x="7546179" y="5284216"/>
            <a:ext cx="1457450" cy="523220"/>
          </a:xfrm>
          <a:prstGeom prst="rect">
            <a:avLst/>
          </a:prstGeom>
          <a:solidFill>
            <a:srgbClr val="C7E6A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/>
              </a:rPr>
              <a:t>Diarrea</a:t>
            </a:r>
          </a:p>
        </p:txBody>
      </p:sp>
      <p:sp>
        <p:nvSpPr>
          <p:cNvPr id="217107" name="Oval 19"/>
          <p:cNvSpPr>
            <a:spLocks noChangeArrowheads="1"/>
          </p:cNvSpPr>
          <p:nvPr/>
        </p:nvSpPr>
        <p:spPr bwMode="auto">
          <a:xfrm>
            <a:off x="1619250" y="2924175"/>
            <a:ext cx="504825" cy="504825"/>
          </a:xfrm>
          <a:prstGeom prst="ellipse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08" name="Rectangle 20"/>
          <p:cNvSpPr>
            <a:spLocks noChangeArrowheads="1"/>
          </p:cNvSpPr>
          <p:nvPr/>
        </p:nvSpPr>
        <p:spPr bwMode="auto">
          <a:xfrm>
            <a:off x="1476375" y="3284538"/>
            <a:ext cx="792163" cy="2889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09" name="Text Box 21"/>
          <p:cNvSpPr txBox="1">
            <a:spLocks noChangeArrowheads="1"/>
          </p:cNvSpPr>
          <p:nvPr/>
        </p:nvSpPr>
        <p:spPr bwMode="auto">
          <a:xfrm>
            <a:off x="1444625" y="3236913"/>
            <a:ext cx="12731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Mastocito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110" name="Rectangle 22"/>
          <p:cNvSpPr>
            <a:spLocks noChangeArrowheads="1"/>
          </p:cNvSpPr>
          <p:nvPr/>
        </p:nvSpPr>
        <p:spPr bwMode="auto">
          <a:xfrm>
            <a:off x="3203575" y="2565400"/>
            <a:ext cx="1008063" cy="71913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1" name="Text Box 23"/>
          <p:cNvSpPr txBox="1">
            <a:spLocks noChangeArrowheads="1"/>
          </p:cNvSpPr>
          <p:nvPr/>
        </p:nvSpPr>
        <p:spPr bwMode="auto">
          <a:xfrm>
            <a:off x="3203575" y="2420938"/>
            <a:ext cx="11080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</a:p>
        </p:txBody>
      </p:sp>
      <p:sp>
        <p:nvSpPr>
          <p:cNvPr id="217112" name="Rectangle 24"/>
          <p:cNvSpPr>
            <a:spLocks noChangeArrowheads="1"/>
          </p:cNvSpPr>
          <p:nvPr/>
        </p:nvSpPr>
        <p:spPr bwMode="auto">
          <a:xfrm>
            <a:off x="3492500" y="4221163"/>
            <a:ext cx="1150938" cy="28733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3" name="Rectangle 25"/>
          <p:cNvSpPr>
            <a:spLocks noChangeArrowheads="1"/>
          </p:cNvSpPr>
          <p:nvPr/>
        </p:nvSpPr>
        <p:spPr bwMode="auto">
          <a:xfrm>
            <a:off x="1403350" y="5734050"/>
            <a:ext cx="1873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4" name="Text Box 26"/>
          <p:cNvSpPr txBox="1">
            <a:spLocks noChangeArrowheads="1"/>
          </p:cNvSpPr>
          <p:nvPr/>
        </p:nvSpPr>
        <p:spPr bwMode="auto">
          <a:xfrm>
            <a:off x="3151188" y="4437063"/>
            <a:ext cx="1492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degranulación</a:t>
            </a:r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1666006" y="5445125"/>
            <a:ext cx="16241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 </a:t>
            </a:r>
          </a:p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inflamatorios</a:t>
            </a:r>
          </a:p>
        </p:txBody>
      </p:sp>
      <p:sp>
        <p:nvSpPr>
          <p:cNvPr id="217116" name="Rectangle 28"/>
          <p:cNvSpPr>
            <a:spLocks noChangeArrowheads="1"/>
          </p:cNvSpPr>
          <p:nvPr/>
        </p:nvSpPr>
        <p:spPr bwMode="auto">
          <a:xfrm>
            <a:off x="3059113" y="1341438"/>
            <a:ext cx="792162" cy="28733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7" name="Rectangle 29"/>
          <p:cNvSpPr>
            <a:spLocks noChangeArrowheads="1"/>
          </p:cNvSpPr>
          <p:nvPr/>
        </p:nvSpPr>
        <p:spPr bwMode="auto">
          <a:xfrm>
            <a:off x="323850" y="1196975"/>
            <a:ext cx="792163" cy="6477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2881313" y="1341438"/>
            <a:ext cx="12128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alergeno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119" name="Text Box 31"/>
          <p:cNvSpPr txBox="1">
            <a:spLocks noChangeArrowheads="1"/>
          </p:cNvSpPr>
          <p:nvPr/>
        </p:nvSpPr>
        <p:spPr bwMode="auto">
          <a:xfrm>
            <a:off x="608821" y="1196975"/>
            <a:ext cx="620683" cy="400110"/>
          </a:xfrm>
          <a:prstGeom prst="rect">
            <a:avLst/>
          </a:prstGeom>
          <a:solidFill>
            <a:srgbClr val="E1C3EB"/>
          </a:solidFill>
          <a:ln w="28575">
            <a:solidFill>
              <a:srgbClr val="A4005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/>
              </a:rPr>
              <a:t>IgE</a:t>
            </a:r>
          </a:p>
        </p:txBody>
      </p:sp>
      <p:sp>
        <p:nvSpPr>
          <p:cNvPr id="6863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951104" y="396637"/>
            <a:ext cx="2734419" cy="369332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3. 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Entérico</a:t>
            </a:r>
            <a:endParaRPr lang="es-E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3" grpId="0" animBg="1"/>
      <p:bldP spid="217099" grpId="0" animBg="1"/>
      <p:bldP spid="217105" grpId="0" animBg="1"/>
      <p:bldP spid="217106" grpId="0" animBg="1"/>
      <p:bldP spid="217107" grpId="0" animBg="1"/>
      <p:bldP spid="217108" grpId="0" animBg="1"/>
      <p:bldP spid="217109" grpId="0"/>
      <p:bldP spid="217110" grpId="0" animBg="1"/>
      <p:bldP spid="217111" grpId="0"/>
      <p:bldP spid="217112" grpId="0" animBg="1"/>
      <p:bldP spid="217113" grpId="0" animBg="1"/>
      <p:bldP spid="217114" grpId="0"/>
      <p:bldP spid="217115" grpId="0"/>
      <p:bldP spid="217116" grpId="0" animBg="1"/>
      <p:bldP spid="217117" grpId="0" animBg="1"/>
      <p:bldP spid="217118" grpId="0"/>
      <p:bldP spid="21711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585989" y="2440086"/>
            <a:ext cx="3323522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1400" b="1" dirty="0" smtClean="0">
                <a:solidFill>
                  <a:srgbClr val="000000"/>
                </a:solidFill>
                <a:latin typeface="Comic Sans MS" pitchFamily="66" charset="0"/>
              </a:rPr>
              <a:t>I.    INTESTINO DELGADO</a:t>
            </a:r>
          </a:p>
          <a:p>
            <a:pPr>
              <a:buFontTx/>
              <a:buChar char="•"/>
              <a:defRPr/>
            </a:pPr>
            <a:endParaRPr lang="es-ES" sz="14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1400" b="1" dirty="0" smtClean="0">
                <a:solidFill>
                  <a:srgbClr val="000000"/>
                </a:solidFill>
                <a:latin typeface="Comic Sans MS" pitchFamily="66" charset="0"/>
              </a:rPr>
              <a:t>II.  EPITELIO</a:t>
            </a:r>
          </a:p>
          <a:p>
            <a:pPr>
              <a:buFontTx/>
              <a:buChar char="•"/>
              <a:defRPr/>
            </a:pPr>
            <a:endParaRPr lang="es-ES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2000" b="1" dirty="0" smtClean="0">
                <a:solidFill>
                  <a:srgbClr val="000000"/>
                </a:solidFill>
                <a:latin typeface="Comic Sans MS" pitchFamily="66" charset="0"/>
              </a:rPr>
              <a:t>III. SECRECIÓN</a:t>
            </a:r>
          </a:p>
          <a:p>
            <a:pPr>
              <a:buFontTx/>
              <a:buChar char="•"/>
              <a:defRPr/>
            </a:pPr>
            <a:endParaRPr lang="es-ES" sz="20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2000" b="1" dirty="0" smtClean="0">
                <a:solidFill>
                  <a:srgbClr val="000000"/>
                </a:solidFill>
                <a:latin typeface="Comic Sans MS" pitchFamily="66" charset="0"/>
              </a:rPr>
              <a:t>IV.  MOTILIDAD</a:t>
            </a:r>
          </a:p>
          <a:p>
            <a:pPr>
              <a:buFontTx/>
              <a:buChar char="•"/>
              <a:defRPr/>
            </a:pPr>
            <a:endParaRPr lang="es-ES" sz="20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2000" b="1" dirty="0" smtClean="0">
                <a:solidFill>
                  <a:srgbClr val="000000"/>
                </a:solidFill>
                <a:latin typeface="Comic Sans MS" pitchFamily="66" charset="0"/>
              </a:rPr>
              <a:t>V.   ALTERACIONES</a:t>
            </a:r>
          </a:p>
        </p:txBody>
      </p:sp>
      <p:pic>
        <p:nvPicPr>
          <p:cNvPr id="65544" name="Picture 8" descr="gutthumb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4427538" y="2565400"/>
            <a:ext cx="21605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solidFill>
                <a:srgbClr val="000000"/>
              </a:solidFill>
            </a:endParaRPr>
          </a:p>
        </p:txBody>
      </p:sp>
      <p:pic>
        <p:nvPicPr>
          <p:cNvPr id="6149" name="Picture 7" descr="mucosa intestino delgado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3024187" cy="19859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4572000" y="4076700"/>
            <a:ext cx="1223963" cy="2520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solidFill>
                <a:srgbClr val="000000"/>
              </a:solidFill>
            </a:endParaRPr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solidFill>
                <a:srgbClr val="000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85989" y="1670589"/>
            <a:ext cx="2507152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7 </a:t>
            </a:r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Intestino delgado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9806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5051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5" name="Text Box 9"/>
          <p:cNvSpPr txBox="1">
            <a:spLocks noChangeArrowheads="1"/>
          </p:cNvSpPr>
          <p:nvPr/>
        </p:nvSpPr>
        <p:spPr bwMode="auto">
          <a:xfrm>
            <a:off x="2740025" y="1997075"/>
            <a:ext cx="36623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3C6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4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INTESTINO</a:t>
            </a:r>
          </a:p>
          <a:p>
            <a:pPr>
              <a:defRPr/>
            </a:pPr>
            <a:r>
              <a:rPr lang="es-ES" sz="4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DELGADO</a:t>
            </a:r>
          </a:p>
        </p:txBody>
      </p:sp>
      <p:grpSp>
        <p:nvGrpSpPr>
          <p:cNvPr id="8195" name="Group 21"/>
          <p:cNvGrpSpPr>
            <a:grpSpLocks/>
          </p:cNvGrpSpPr>
          <p:nvPr/>
        </p:nvGrpSpPr>
        <p:grpSpPr bwMode="auto">
          <a:xfrm>
            <a:off x="6588125" y="836613"/>
            <a:ext cx="2089150" cy="2592387"/>
            <a:chOff x="3560" y="1117"/>
            <a:chExt cx="1633" cy="1996"/>
          </a:xfrm>
        </p:grpSpPr>
        <p:pic>
          <p:nvPicPr>
            <p:cNvPr id="8198" name="Picture 18" descr="intestino de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03" t="2069" r="13182" b="8101"/>
            <a:stretch>
              <a:fillRect/>
            </a:stretch>
          </p:blipFill>
          <p:spPr bwMode="auto">
            <a:xfrm>
              <a:off x="3560" y="1117"/>
              <a:ext cx="1633" cy="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2595" name="Rectangle 19"/>
            <p:cNvSpPr>
              <a:spLocks noChangeArrowheads="1"/>
            </p:cNvSpPr>
            <p:nvPr/>
          </p:nvSpPr>
          <p:spPr bwMode="auto">
            <a:xfrm>
              <a:off x="3560" y="1253"/>
              <a:ext cx="568" cy="18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1676016" y="3716338"/>
            <a:ext cx="5791970" cy="150810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/>
              <a:t>el segmento</a:t>
            </a:r>
          </a:p>
          <a:p>
            <a:pPr algn="ctr">
              <a:defRPr/>
            </a:pPr>
            <a:r>
              <a:rPr lang="es-ES" sz="4400" b="1"/>
              <a:t>MÁS IMPORTANTE</a:t>
            </a:r>
            <a:r>
              <a:rPr lang="es-ES" sz="2400" b="1"/>
              <a:t> </a:t>
            </a:r>
          </a:p>
          <a:p>
            <a:pPr algn="ctr">
              <a:defRPr/>
            </a:pPr>
            <a:r>
              <a:rPr lang="es-ES" sz="2400"/>
              <a:t>del tubo GI</a:t>
            </a:r>
            <a:endParaRPr lang="es-ES" sz="320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155" decel="1000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155" decel="100000"/>
                                        <p:tgtEl>
                                          <p:spTgt spid="1525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155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155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5" grpId="0"/>
      <p:bldP spid="15258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7260</TotalTime>
  <Words>4075</Words>
  <Application>Microsoft Office PowerPoint</Application>
  <PresentationFormat>Presentación en pantalla (4:3)</PresentationFormat>
  <Paragraphs>1337</Paragraphs>
  <Slides>83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83</vt:i4>
      </vt:variant>
    </vt:vector>
  </HeadingPairs>
  <TitlesOfParts>
    <vt:vector size="89" baseType="lpstr">
      <vt:lpstr>Arial</vt:lpstr>
      <vt:lpstr>Arial Narrow</vt:lpstr>
      <vt:lpstr>Comic Sans MS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542</cp:revision>
  <dcterms:created xsi:type="dcterms:W3CDTF">2005-07-14T13:14:03Z</dcterms:created>
  <dcterms:modified xsi:type="dcterms:W3CDTF">2018-08-07T14:45:52Z</dcterms:modified>
</cp:coreProperties>
</file>