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80" r:id="rId2"/>
    <p:sldId id="412" r:id="rId3"/>
    <p:sldId id="413" r:id="rId4"/>
    <p:sldId id="401" r:id="rId5"/>
    <p:sldId id="402" r:id="rId6"/>
    <p:sldId id="403" r:id="rId7"/>
    <p:sldId id="281" r:id="rId8"/>
    <p:sldId id="313" r:id="rId9"/>
    <p:sldId id="378" r:id="rId10"/>
    <p:sldId id="414" r:id="rId11"/>
    <p:sldId id="328" r:id="rId12"/>
    <p:sldId id="365" r:id="rId13"/>
    <p:sldId id="267" r:id="rId14"/>
    <p:sldId id="287" r:id="rId15"/>
    <p:sldId id="353" r:id="rId16"/>
    <p:sldId id="268" r:id="rId17"/>
    <p:sldId id="269" r:id="rId18"/>
    <p:sldId id="354" r:id="rId19"/>
    <p:sldId id="355" r:id="rId20"/>
    <p:sldId id="356" r:id="rId21"/>
    <p:sldId id="366" r:id="rId22"/>
    <p:sldId id="314" r:id="rId23"/>
    <p:sldId id="270" r:id="rId24"/>
    <p:sldId id="367" r:id="rId25"/>
    <p:sldId id="399" r:id="rId26"/>
    <p:sldId id="334" r:id="rId27"/>
    <p:sldId id="271" r:id="rId28"/>
    <p:sldId id="295" r:id="rId29"/>
    <p:sldId id="357" r:id="rId30"/>
    <p:sldId id="358" r:id="rId31"/>
    <p:sldId id="368" r:id="rId32"/>
    <p:sldId id="360" r:id="rId33"/>
    <p:sldId id="390" r:id="rId34"/>
    <p:sldId id="273" r:id="rId35"/>
    <p:sldId id="398" r:id="rId36"/>
    <p:sldId id="405" r:id="rId37"/>
    <p:sldId id="294" r:id="rId38"/>
    <p:sldId id="376" r:id="rId39"/>
    <p:sldId id="370" r:id="rId40"/>
    <p:sldId id="275" r:id="rId41"/>
    <p:sldId id="276" r:id="rId42"/>
    <p:sldId id="362" r:id="rId43"/>
    <p:sldId id="278" r:id="rId44"/>
    <p:sldId id="427" r:id="rId45"/>
    <p:sldId id="429" r:id="rId46"/>
    <p:sldId id="410" r:id="rId47"/>
    <p:sldId id="400" r:id="rId48"/>
    <p:sldId id="428" r:id="rId49"/>
    <p:sldId id="404" r:id="rId5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A7D3"/>
    <a:srgbClr val="DDF0C8"/>
    <a:srgbClr val="FFCC99"/>
    <a:srgbClr val="A3D1FF"/>
    <a:srgbClr val="FFD5D5"/>
    <a:srgbClr val="FFBBBB"/>
    <a:srgbClr val="006600"/>
    <a:srgbClr val="0000CC"/>
    <a:srgbClr val="98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986" autoAdjust="0"/>
  </p:normalViewPr>
  <p:slideViewPr>
    <p:cSldViewPr showGuides="1">
      <p:cViewPr varScale="1">
        <p:scale>
          <a:sx n="61" d="100"/>
          <a:sy n="61" d="100"/>
        </p:scale>
        <p:origin x="1380" y="4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E3ED56AC-D5EF-4155-B2CA-87778DE35F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322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D56AC-D5EF-4155-B2CA-87778DE35FB9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8473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3114-3B3C-40F6-B59C-DA2FD61464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34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82A60-E58B-4264-8611-7B41B6AC0D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76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7AC89-4F64-4168-8A7F-4EF171CED0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571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4468B-CD34-43BA-BEBC-6D44E15E80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9820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7C70-78E1-4D2E-8101-B99191F9E8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30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BF3AB-4A43-4608-8AEC-58797DD0EF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99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596F-D9ED-4810-8FC0-BEFCE515A5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1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F5384-B539-4839-9C30-C097B3AD2A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73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6E3-B05E-4991-8FAB-8A73EB55C9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11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A9D0-518D-4D68-AA30-EF07861797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44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CD8E-9B58-497F-908F-037A32E053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64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70990-CE3F-4B50-8608-99B9AF4FF5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06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1371-5AD8-453A-9276-8B1067F4B1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217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085A655C-1A67-4B3A-9BB3-A14E8253C5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4.wdp"/><Relationship Id="rId4" Type="http://schemas.openxmlformats.org/officeDocument/2006/relationships/image" Target="../media/image3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6.wdp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64518" name="Picture 6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005263"/>
            <a:ext cx="1800225" cy="2619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Mis Documentos\EN PROCESO 2015\DIGESTIVO 2015\IMAGENES DIGESTIVO 2015\cap linfatico centr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99" b="972"/>
          <a:stretch/>
        </p:blipFill>
        <p:spPr bwMode="auto">
          <a:xfrm>
            <a:off x="779205" y="1432473"/>
            <a:ext cx="7314957" cy="43062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618534" y="777196"/>
            <a:ext cx="2077813" cy="400110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>
                <a:effectLst/>
              </a:rPr>
              <a:t>1. Moco </a:t>
            </a:r>
            <a:r>
              <a:rPr lang="es-ES" sz="2000" dirty="0">
                <a:effectLst/>
              </a:rPr>
              <a:t>Alcalino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2256967" y="3337575"/>
            <a:ext cx="1090897" cy="64807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340350" y="2385024"/>
            <a:ext cx="1007514" cy="64807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8893" y="2083877"/>
            <a:ext cx="1486304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Mucosas</a:t>
            </a:r>
            <a:endParaRPr lang="es-VE" sz="2000" dirty="0"/>
          </a:p>
        </p:txBody>
      </p:sp>
      <p:sp>
        <p:nvSpPr>
          <p:cNvPr id="8" name="7 Cerrar llave"/>
          <p:cNvSpPr/>
          <p:nvPr/>
        </p:nvSpPr>
        <p:spPr bwMode="auto">
          <a:xfrm rot="5400000">
            <a:off x="4728472" y="3621224"/>
            <a:ext cx="211633" cy="4579716"/>
          </a:xfrm>
          <a:prstGeom prst="rightBrace">
            <a:avLst>
              <a:gd name="adj1" fmla="val 8333"/>
              <a:gd name="adj2" fmla="val 50363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1206664" y="2759246"/>
            <a:ext cx="1133686" cy="64807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96626" y="5962824"/>
            <a:ext cx="322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Vellosidad corte longitudinal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603822" y="971632"/>
            <a:ext cx="2460930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aso quilífero central</a:t>
            </a:r>
            <a:endParaRPr lang="es-VE" dirty="0"/>
          </a:p>
        </p:txBody>
      </p:sp>
      <p:cxnSp>
        <p:nvCxnSpPr>
          <p:cNvPr id="13" name="12 Conector recto de flecha"/>
          <p:cNvCxnSpPr/>
          <p:nvPr/>
        </p:nvCxnSpPr>
        <p:spPr bwMode="auto">
          <a:xfrm flipH="1">
            <a:off x="4932040" y="1343446"/>
            <a:ext cx="72008" cy="47187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453425" y="291584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353222" y="6353685"/>
            <a:ext cx="51576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http://www.meddean.luc.edu/lumen/MedEd/Histo/frames/h_fram18.html</a:t>
            </a:r>
          </a:p>
        </p:txBody>
      </p:sp>
      <p:sp>
        <p:nvSpPr>
          <p:cNvPr id="16" name="5 Elipse"/>
          <p:cNvSpPr/>
          <p:nvPr/>
        </p:nvSpPr>
        <p:spPr bwMode="auto">
          <a:xfrm>
            <a:off x="6234514" y="2094193"/>
            <a:ext cx="859024" cy="64807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0" y="661529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3313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4" name="Group 31"/>
          <p:cNvGrpSpPr>
            <a:grpSpLocks/>
          </p:cNvGrpSpPr>
          <p:nvPr/>
        </p:nvGrpSpPr>
        <p:grpSpPr bwMode="auto">
          <a:xfrm>
            <a:off x="3564632" y="2849786"/>
            <a:ext cx="2992438" cy="2376487"/>
            <a:chOff x="2220" y="1208"/>
            <a:chExt cx="3155" cy="2177"/>
          </a:xfrm>
        </p:grpSpPr>
        <p:pic>
          <p:nvPicPr>
            <p:cNvPr id="71696" name="Picture 4" descr="MUCUS INTESTINO"/>
            <p:cNvPicPr>
              <a:picLocks noChangeAspect="1" noChangeArrowheads="1"/>
            </p:cNvPicPr>
            <p:nvPr/>
          </p:nvPicPr>
          <p:blipFill>
            <a:blip r:embed="rId2">
              <a:lum bright="-1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71" b="33179"/>
            <a:stretch>
              <a:fillRect/>
            </a:stretch>
          </p:blipFill>
          <p:spPr bwMode="auto">
            <a:xfrm>
              <a:off x="2341" y="1224"/>
              <a:ext cx="3034" cy="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297" name="Rectangle 9"/>
            <p:cNvSpPr>
              <a:spLocks noChangeArrowheads="1"/>
            </p:cNvSpPr>
            <p:nvPr/>
          </p:nvSpPr>
          <p:spPr bwMode="auto">
            <a:xfrm>
              <a:off x="2220" y="1253"/>
              <a:ext cx="1453" cy="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s-ES_tradnl" sz="2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0299" name="Rectangle 11"/>
            <p:cNvSpPr>
              <a:spLocks noChangeArrowheads="1"/>
            </p:cNvSpPr>
            <p:nvPr/>
          </p:nvSpPr>
          <p:spPr bwMode="auto">
            <a:xfrm>
              <a:off x="3567" y="1208"/>
              <a:ext cx="725" cy="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1" name="Rectangle 13"/>
            <p:cNvSpPr>
              <a:spLocks noChangeArrowheads="1"/>
            </p:cNvSpPr>
            <p:nvPr/>
          </p:nvSpPr>
          <p:spPr bwMode="auto">
            <a:xfrm>
              <a:off x="4260" y="1526"/>
              <a:ext cx="47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2" name="Rectangle 14"/>
            <p:cNvSpPr>
              <a:spLocks noChangeArrowheads="1"/>
            </p:cNvSpPr>
            <p:nvPr/>
          </p:nvSpPr>
          <p:spPr bwMode="auto">
            <a:xfrm>
              <a:off x="4307" y="1526"/>
              <a:ext cx="136" cy="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5" name="Rectangle 17"/>
            <p:cNvSpPr>
              <a:spLocks noChangeArrowheads="1"/>
            </p:cNvSpPr>
            <p:nvPr/>
          </p:nvSpPr>
          <p:spPr bwMode="auto">
            <a:xfrm>
              <a:off x="2220" y="1798"/>
              <a:ext cx="499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9" name="Rectangle 21"/>
            <p:cNvSpPr>
              <a:spLocks noChangeArrowheads="1"/>
            </p:cNvSpPr>
            <p:nvPr/>
          </p:nvSpPr>
          <p:spPr bwMode="auto">
            <a:xfrm>
              <a:off x="2454" y="2070"/>
              <a:ext cx="363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4164249" y="1981423"/>
            <a:ext cx="2528888" cy="730250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</a:rPr>
              <a:t>Primera protección </a:t>
            </a:r>
          </a:p>
          <a:p>
            <a:pPr>
              <a:defRPr/>
            </a:pPr>
            <a:r>
              <a:rPr lang="es-ES" sz="2000">
                <a:effectLst/>
              </a:rPr>
              <a:t>contra quimo ácido</a:t>
            </a:r>
          </a:p>
        </p:txBody>
      </p:sp>
      <p:sp>
        <p:nvSpPr>
          <p:cNvPr id="140313" name="Rectangle 25"/>
          <p:cNvSpPr>
            <a:spLocks noChangeArrowheads="1"/>
          </p:cNvSpPr>
          <p:nvPr/>
        </p:nvSpPr>
        <p:spPr bwMode="auto">
          <a:xfrm>
            <a:off x="6588820" y="3354611"/>
            <a:ext cx="1871662" cy="12192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 u="sng" dirty="0">
                <a:effectLst/>
              </a:rPr>
              <a:t>Estímulo:</a:t>
            </a:r>
            <a:r>
              <a:rPr lang="es-ES" b="1" dirty="0">
                <a:effectLst/>
              </a:rPr>
              <a:t> </a:t>
            </a:r>
          </a:p>
          <a:p>
            <a:r>
              <a:rPr lang="es-ES" dirty="0">
                <a:effectLst/>
              </a:rPr>
              <a:t>  Ácido </a:t>
            </a:r>
          </a:p>
          <a:p>
            <a:r>
              <a:rPr lang="es-ES" dirty="0">
                <a:effectLst/>
              </a:rPr>
              <a:t>  Secretina</a:t>
            </a:r>
          </a:p>
          <a:p>
            <a:r>
              <a:rPr lang="es-ES" dirty="0"/>
              <a:t>  </a:t>
            </a:r>
            <a:r>
              <a:rPr lang="es-ES" b="1" dirty="0">
                <a:solidFill>
                  <a:srgbClr val="0000CC"/>
                </a:solidFill>
              </a:rPr>
              <a:t>Parasimpático</a:t>
            </a:r>
          </a:p>
        </p:txBody>
      </p:sp>
      <p:sp>
        <p:nvSpPr>
          <p:cNvPr id="140314" name="Rectangle 26"/>
          <p:cNvSpPr>
            <a:spLocks noChangeArrowheads="1"/>
          </p:cNvSpPr>
          <p:nvPr/>
        </p:nvSpPr>
        <p:spPr bwMode="auto">
          <a:xfrm>
            <a:off x="6588820" y="4777011"/>
            <a:ext cx="1439862" cy="6699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 u="sng" dirty="0">
                <a:effectLst/>
              </a:rPr>
              <a:t>Inhibición:</a:t>
            </a:r>
            <a:r>
              <a:rPr lang="es-ES" b="1" dirty="0">
                <a:effectLst/>
              </a:rPr>
              <a:t> </a:t>
            </a:r>
          </a:p>
          <a:p>
            <a:r>
              <a:rPr lang="es-ES" dirty="0">
                <a:effectLst/>
              </a:rPr>
              <a:t> </a:t>
            </a:r>
            <a:r>
              <a:rPr lang="es-ES" b="1" dirty="0">
                <a:solidFill>
                  <a:srgbClr val="C00000"/>
                </a:solidFill>
              </a:rPr>
              <a:t>Simpático</a:t>
            </a:r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5153871" y="102932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690" name="Picture 28" descr="gl bru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82" y="2346548"/>
            <a:ext cx="2198688" cy="33147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321" name="Rectangle 33"/>
          <p:cNvSpPr>
            <a:spLocks noChangeArrowheads="1"/>
          </p:cNvSpPr>
          <p:nvPr/>
        </p:nvSpPr>
        <p:spPr bwMode="auto">
          <a:xfrm>
            <a:off x="3924995" y="3641948"/>
            <a:ext cx="57467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0322" name="Line 34"/>
          <p:cNvSpPr>
            <a:spLocks noChangeShapeType="1"/>
          </p:cNvSpPr>
          <p:nvPr/>
        </p:nvSpPr>
        <p:spPr bwMode="auto">
          <a:xfrm flipH="1" flipV="1">
            <a:off x="3491607" y="2346548"/>
            <a:ext cx="936625" cy="1295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 flipH="1">
            <a:off x="3420170" y="4218211"/>
            <a:ext cx="936625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251520" y="3426048"/>
            <a:ext cx="1387475" cy="1371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mucosas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Brunner</a:t>
            </a:r>
          </a:p>
          <a:p>
            <a:pPr algn="ctr">
              <a:defRPr/>
            </a:pP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594677" y="1194477"/>
            <a:ext cx="2077813" cy="400110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>
                <a:effectLst/>
              </a:rPr>
              <a:t>1. Moco </a:t>
            </a:r>
            <a:r>
              <a:rPr lang="es-ES" sz="2000" dirty="0">
                <a:effectLst/>
              </a:rPr>
              <a:t>Alcalino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453425" y="291584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7394807" y="736299"/>
            <a:ext cx="1286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04" grpId="0" animBg="1"/>
      <p:bldP spid="140313" grpId="0" animBg="1"/>
      <p:bldP spid="1403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5"/>
          <p:cNvSpPr txBox="1">
            <a:spLocks noChangeArrowheads="1"/>
          </p:cNvSpPr>
          <p:nvPr/>
        </p:nvSpPr>
        <p:spPr bwMode="auto">
          <a:xfrm>
            <a:off x="640161" y="1256834"/>
            <a:ext cx="2237713" cy="944563"/>
          </a:xfrm>
          <a:prstGeom prst="rect">
            <a:avLst/>
          </a:prstGeom>
          <a:solidFill>
            <a:srgbClr val="E1F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MOCO</a:t>
            </a:r>
          </a:p>
          <a:p>
            <a:pPr eaLnBrk="1" hangingPunct="1"/>
            <a:r>
              <a:rPr lang="es-ES">
                <a:effectLst/>
              </a:rPr>
              <a:t>Mucinas + sales </a:t>
            </a:r>
          </a:p>
          <a:p>
            <a:pPr eaLnBrk="1" hangingPunct="1"/>
            <a:r>
              <a:rPr lang="es-ES">
                <a:effectLst/>
              </a:rPr>
              <a:t>inorgánicas en agua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645849" y="2414588"/>
            <a:ext cx="2232025" cy="1493838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MUCINAS</a:t>
            </a:r>
          </a:p>
          <a:p>
            <a:pPr eaLnBrk="1" hangingPunct="1"/>
            <a:r>
              <a:rPr lang="es-ES">
                <a:effectLst/>
              </a:rPr>
              <a:t>Grandes proteínas glicosiladas, </a:t>
            </a:r>
          </a:p>
          <a:p>
            <a:pPr eaLnBrk="1" hangingPunct="1"/>
            <a:r>
              <a:rPr lang="es-ES">
                <a:effectLst/>
              </a:rPr>
              <a:t>resistentes a enzimas</a:t>
            </a:r>
          </a:p>
        </p:txBody>
      </p:sp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656120" y="4418258"/>
            <a:ext cx="3533006" cy="1615827"/>
          </a:xfrm>
          <a:prstGeom prst="rect">
            <a:avLst/>
          </a:prstGeom>
          <a:solidFill>
            <a:srgbClr val="ABD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ALTERACIONES DEL MOCO</a:t>
            </a:r>
          </a:p>
          <a:p>
            <a:pPr eaLnBrk="1" hangingPunct="1"/>
            <a:endParaRPr lang="es-ES" sz="900" dirty="0">
              <a:effectLst/>
            </a:endParaRPr>
          </a:p>
          <a:p>
            <a:pPr eaLnBrk="1" hangingPunct="1"/>
            <a:r>
              <a:rPr lang="es-ES" sz="1600" dirty="0">
                <a:effectLst/>
              </a:rPr>
              <a:t>Enfermedad inflamatoria intestinal </a:t>
            </a:r>
            <a:r>
              <a:rPr lang="es-ES" sz="1600" dirty="0" smtClean="0">
                <a:effectLst/>
              </a:rPr>
              <a:t>¿Autoinmune</a:t>
            </a:r>
            <a:r>
              <a:rPr lang="es-ES" sz="1600" dirty="0">
                <a:effectLst/>
              </a:rPr>
              <a:t>?</a:t>
            </a:r>
          </a:p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sz="1600" dirty="0" smtClean="0">
                <a:effectLst/>
              </a:rPr>
              <a:t>¡Ahora </a:t>
            </a:r>
            <a:r>
              <a:rPr lang="es-ES" sz="1600" dirty="0">
                <a:effectLst/>
              </a:rPr>
              <a:t>hay más </a:t>
            </a:r>
            <a:r>
              <a:rPr lang="es-ES" sz="1600" dirty="0" err="1">
                <a:effectLst/>
              </a:rPr>
              <a:t>enf</a:t>
            </a:r>
            <a:r>
              <a:rPr lang="es-ES" sz="1600" dirty="0">
                <a:effectLst/>
              </a:rPr>
              <a:t>. </a:t>
            </a:r>
            <a:r>
              <a:rPr lang="es-ES" sz="1600" dirty="0" smtClean="0">
                <a:effectLst/>
              </a:rPr>
              <a:t>inflamatorias!!</a:t>
            </a:r>
            <a:endParaRPr lang="es-ES" sz="1600" dirty="0">
              <a:effectLst/>
            </a:endParaRPr>
          </a:p>
          <a:p>
            <a:pPr eaLnBrk="1" hangingPunct="1"/>
            <a:r>
              <a:rPr lang="es-ES" sz="1600" dirty="0" smtClean="0">
                <a:effectLst/>
              </a:rPr>
              <a:t>¿Dieta?? ¿</a:t>
            </a:r>
            <a:r>
              <a:rPr lang="es-ES" sz="1600" dirty="0" err="1" smtClean="0">
                <a:effectLst/>
              </a:rPr>
              <a:t>Alt</a:t>
            </a:r>
            <a:r>
              <a:rPr lang="es-ES" sz="1600" dirty="0">
                <a:effectLst/>
              </a:rPr>
              <a:t>. genéticas??</a:t>
            </a:r>
          </a:p>
        </p:txBody>
      </p:sp>
      <p:sp>
        <p:nvSpPr>
          <p:cNvPr id="184342" name="Text Box 22"/>
          <p:cNvSpPr txBox="1">
            <a:spLocks noChangeArrowheads="1"/>
          </p:cNvSpPr>
          <p:nvPr/>
        </p:nvSpPr>
        <p:spPr bwMode="auto">
          <a:xfrm>
            <a:off x="468312" y="620713"/>
            <a:ext cx="107935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5" name="Text Box 25"/>
          <p:cNvSpPr txBox="1">
            <a:spLocks noChangeArrowheads="1"/>
          </p:cNvSpPr>
          <p:nvPr/>
        </p:nvSpPr>
        <p:spPr bwMode="auto">
          <a:xfrm>
            <a:off x="7339363" y="2423220"/>
            <a:ext cx="1641234" cy="1077218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effectLst/>
              </a:rPr>
              <a:t>Sirven como </a:t>
            </a:r>
            <a:endParaRPr lang="es-ES_tradnl" sz="1600" b="1" dirty="0" smtClean="0">
              <a:effectLst/>
            </a:endParaRPr>
          </a:p>
          <a:p>
            <a:pPr>
              <a:defRPr/>
            </a:pPr>
            <a:r>
              <a:rPr lang="es-ES_tradnl" sz="1600" b="1" dirty="0" err="1" smtClean="0">
                <a:effectLst/>
              </a:rPr>
              <a:t>ligandos</a:t>
            </a:r>
            <a:r>
              <a:rPr lang="es-ES_tradnl" sz="1600" b="1" dirty="0" smtClean="0">
                <a:effectLst/>
              </a:rPr>
              <a:t> para </a:t>
            </a:r>
            <a:r>
              <a:rPr lang="es-ES_tradnl" sz="1600" b="1" dirty="0">
                <a:effectLst/>
              </a:rPr>
              <a:t>moléculas </a:t>
            </a:r>
          </a:p>
          <a:p>
            <a:pPr>
              <a:defRPr/>
            </a:pPr>
            <a:r>
              <a:rPr lang="es-ES_tradnl" sz="1600" b="1" dirty="0">
                <a:effectLst/>
              </a:rPr>
              <a:t>de adhesión</a:t>
            </a:r>
          </a:p>
        </p:txBody>
      </p:sp>
      <p:pic>
        <p:nvPicPr>
          <p:cNvPr id="184347" name="Picture 27" descr="muc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20" b="-1416"/>
          <a:stretch>
            <a:fillRect/>
          </a:stretch>
        </p:blipFill>
        <p:spPr bwMode="auto">
          <a:xfrm>
            <a:off x="3057284" y="1772816"/>
            <a:ext cx="46085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8" name="Text Box 28"/>
          <p:cNvSpPr txBox="1">
            <a:spLocks noChangeArrowheads="1"/>
          </p:cNvSpPr>
          <p:nvPr/>
        </p:nvSpPr>
        <p:spPr bwMode="auto">
          <a:xfrm>
            <a:off x="3088279" y="1385110"/>
            <a:ext cx="2489784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Monómero </a:t>
            </a:r>
            <a:r>
              <a:rPr lang="es-ES_tradnl" b="1" dirty="0" smtClean="0">
                <a:effectLst/>
              </a:rPr>
              <a:t>de </a:t>
            </a:r>
            <a:r>
              <a:rPr lang="es-ES_tradnl" b="1" dirty="0">
                <a:effectLst/>
              </a:rPr>
              <a:t>mucina</a:t>
            </a:r>
          </a:p>
        </p:txBody>
      </p:sp>
      <p:sp>
        <p:nvSpPr>
          <p:cNvPr id="184352" name="Rectangle 32"/>
          <p:cNvSpPr>
            <a:spLocks noChangeArrowheads="1"/>
          </p:cNvSpPr>
          <p:nvPr/>
        </p:nvSpPr>
        <p:spPr bwMode="auto">
          <a:xfrm>
            <a:off x="5208179" y="2662770"/>
            <a:ext cx="12239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4349" name="Text Box 29"/>
          <p:cNvSpPr txBox="1">
            <a:spLocks noChangeArrowheads="1"/>
          </p:cNvSpPr>
          <p:nvPr/>
        </p:nvSpPr>
        <p:spPr bwMode="auto">
          <a:xfrm>
            <a:off x="5208179" y="2716903"/>
            <a:ext cx="1273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oligosacárido</a:t>
            </a:r>
          </a:p>
        </p:txBody>
      </p:sp>
      <p:sp>
        <p:nvSpPr>
          <p:cNvPr id="184350" name="Text Box 30"/>
          <p:cNvSpPr txBox="1">
            <a:spLocks noChangeArrowheads="1"/>
          </p:cNvSpPr>
          <p:nvPr/>
        </p:nvSpPr>
        <p:spPr bwMode="auto">
          <a:xfrm>
            <a:off x="5208179" y="3004240"/>
            <a:ext cx="1528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residuo cisteína</a:t>
            </a:r>
          </a:p>
        </p:txBody>
      </p:sp>
      <p:sp>
        <p:nvSpPr>
          <p:cNvPr id="184351" name="Text Box 31"/>
          <p:cNvSpPr txBox="1">
            <a:spLocks noChangeArrowheads="1"/>
          </p:cNvSpPr>
          <p:nvPr/>
        </p:nvSpPr>
        <p:spPr bwMode="auto">
          <a:xfrm>
            <a:off x="5208179" y="3220140"/>
            <a:ext cx="1881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 repetida</a:t>
            </a:r>
          </a:p>
        </p:txBody>
      </p:sp>
      <p:pic>
        <p:nvPicPr>
          <p:cNvPr id="184353" name="Picture 33" descr="muc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8" t="8458"/>
          <a:stretch>
            <a:fillRect/>
          </a:stretch>
        </p:blipFill>
        <p:spPr bwMode="auto">
          <a:xfrm rot="16200000">
            <a:off x="5209664" y="3655502"/>
            <a:ext cx="2283423" cy="31413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626890" y="1196688"/>
            <a:ext cx="2077813" cy="400110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>
                <a:effectLst/>
              </a:rPr>
              <a:t>1. Moco </a:t>
            </a:r>
            <a:r>
              <a:rPr lang="es-ES" sz="2000" dirty="0">
                <a:effectLst/>
              </a:rPr>
              <a:t>Alcalino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6453425" y="291584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409543" y="758524"/>
            <a:ext cx="1286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6" grpId="0" animBg="1"/>
      <p:bldP spid="184337" grpId="0" animBg="1"/>
      <p:bldP spid="184345" grpId="0" animBg="1"/>
      <p:bldP spid="184348" grpId="0" animBg="1"/>
      <p:bldP spid="184352" grpId="0" animBg="1"/>
      <p:bldP spid="184349" grpId="0"/>
      <p:bldP spid="184350" grpId="0"/>
      <p:bldP spid="1843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719138"/>
            <a:ext cx="4700588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1" name="Text Box 8"/>
          <p:cNvSpPr txBox="1">
            <a:spLocks noChangeArrowheads="1"/>
          </p:cNvSpPr>
          <p:nvPr/>
        </p:nvSpPr>
        <p:spPr bwMode="auto">
          <a:xfrm>
            <a:off x="6525380" y="593823"/>
            <a:ext cx="2048793" cy="707886"/>
          </a:xfrm>
          <a:prstGeom prst="rect">
            <a:avLst/>
          </a:prstGeom>
          <a:solidFill>
            <a:srgbClr val="C5E2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 dirty="0" smtClean="0">
                <a:effectLst/>
              </a:rPr>
              <a:t>JUGO INTESTINAL</a:t>
            </a:r>
            <a:endParaRPr lang="es-ES" sz="2000" b="1" dirty="0">
              <a:effectLst/>
            </a:endParaRPr>
          </a:p>
        </p:txBody>
      </p:sp>
      <p:sp>
        <p:nvSpPr>
          <p:cNvPr id="73732" name="Text Box 9"/>
          <p:cNvSpPr txBox="1">
            <a:spLocks noChangeArrowheads="1"/>
          </p:cNvSpPr>
          <p:nvPr/>
        </p:nvSpPr>
        <p:spPr bwMode="auto">
          <a:xfrm>
            <a:off x="5693256" y="1407301"/>
            <a:ext cx="2880917" cy="1400383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Volumen: </a:t>
            </a:r>
            <a:r>
              <a:rPr lang="es-ES" sz="2400" dirty="0" smtClean="0">
                <a:effectLst/>
              </a:rPr>
              <a:t>1.0 L/día</a:t>
            </a:r>
          </a:p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sz="2000" dirty="0" smtClean="0"/>
              <a:t>pH</a:t>
            </a:r>
            <a:r>
              <a:rPr lang="es-ES" sz="2000" dirty="0"/>
              <a:t>: </a:t>
            </a:r>
            <a:r>
              <a:rPr lang="es-ES" sz="2000" dirty="0">
                <a:effectLst/>
              </a:rPr>
              <a:t>7.5-8.0</a:t>
            </a:r>
          </a:p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sz="2400" dirty="0">
                <a:effectLst/>
              </a:rPr>
              <a:t>Agua + electrolitos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619250" y="5876925"/>
            <a:ext cx="34559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755650" y="5084763"/>
            <a:ext cx="4175125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303463" y="5229225"/>
            <a:ext cx="4535487" cy="10953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3200" b="1">
                <a:effectLst/>
              </a:rPr>
              <a:t>“Vehículo acuoso para la ABSORCIÓN”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250825" y="620713"/>
            <a:ext cx="7921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 dirty="0"/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626669" y="3267268"/>
            <a:ext cx="1931939" cy="707886"/>
          </a:xfrm>
          <a:prstGeom prst="rect">
            <a:avLst/>
          </a:prstGeom>
          <a:solidFill>
            <a:srgbClr val="CDEE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dirty="0">
                <a:effectLst/>
              </a:rPr>
              <a:t>Fluido alcalino </a:t>
            </a:r>
          </a:p>
          <a:p>
            <a:pPr algn="ctr" eaLnBrk="1" hangingPunct="1"/>
            <a:r>
              <a:rPr lang="es-ES" sz="2000" b="1" dirty="0">
                <a:effectLst/>
              </a:rPr>
              <a:t>SIN</a:t>
            </a:r>
            <a:r>
              <a:rPr lang="es-ES" sz="2000" dirty="0">
                <a:effectLst/>
              </a:rPr>
              <a:t> enzimas</a:t>
            </a: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1474788" y="3429000"/>
            <a:ext cx="15843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690688" y="3716338"/>
            <a:ext cx="1334020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Enterocito</a:t>
            </a:r>
          </a:p>
        </p:txBody>
      </p:sp>
      <p:sp>
        <p:nvSpPr>
          <p:cNvPr id="13338" name="Oval 26"/>
          <p:cNvSpPr>
            <a:spLocks noChangeArrowheads="1"/>
          </p:cNvSpPr>
          <p:nvPr/>
        </p:nvSpPr>
        <p:spPr bwMode="auto">
          <a:xfrm>
            <a:off x="2627313" y="765175"/>
            <a:ext cx="8636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109613" y="56304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2914650" y="549275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>
                <a:effectLst/>
              </a:rPr>
              <a:t>LUZ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1907704" y="2780928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2695158" y="2738024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3635896" y="3212914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32582" y="279291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1.</a:t>
            </a:r>
            <a:endParaRPr lang="es-VE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662223" y="2800864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2.</a:t>
            </a:r>
            <a:endParaRPr lang="es-VE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602961" y="3267268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3.</a:t>
            </a:r>
            <a:endParaRPr lang="es-VE" b="1" dirty="0"/>
          </a:p>
        </p:txBody>
      </p:sp>
      <p:sp>
        <p:nvSpPr>
          <p:cNvPr id="5" name="Rectángulo 4"/>
          <p:cNvSpPr/>
          <p:nvPr/>
        </p:nvSpPr>
        <p:spPr bwMode="auto">
          <a:xfrm>
            <a:off x="1166813" y="765175"/>
            <a:ext cx="1336675" cy="5286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2503488" y="1123950"/>
            <a:ext cx="1269882" cy="4532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3419872" y="1451685"/>
            <a:ext cx="282457" cy="3211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3602961" y="4005263"/>
            <a:ext cx="269310" cy="3271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449268" y="89459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Cl</a:t>
            </a:r>
            <a:r>
              <a:rPr lang="es-VE" b="1" baseline="30000" dirty="0" smtClean="0">
                <a:effectLst/>
              </a:rPr>
              <a:t>-</a:t>
            </a:r>
            <a:endParaRPr lang="es-VE" b="1" baseline="30000" dirty="0">
              <a:effectLst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001234" y="97952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C00000"/>
                </a:solidFill>
                <a:effectLst/>
              </a:rPr>
              <a:t>Na</a:t>
            </a:r>
            <a:r>
              <a:rPr lang="es-VE" b="1" baseline="30000" dirty="0" smtClean="0">
                <a:solidFill>
                  <a:srgbClr val="C00000"/>
                </a:solidFill>
                <a:effectLst/>
              </a:rPr>
              <a:t>+</a:t>
            </a:r>
            <a:endParaRPr lang="es-VE" b="1" baseline="30000" dirty="0">
              <a:solidFill>
                <a:srgbClr val="C00000"/>
              </a:solidFill>
              <a:effectLst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158746" y="118006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C00000"/>
                </a:solidFill>
                <a:effectLst/>
              </a:rPr>
              <a:t>Na</a:t>
            </a:r>
            <a:r>
              <a:rPr lang="es-VE" b="1" baseline="30000" dirty="0" smtClean="0">
                <a:solidFill>
                  <a:srgbClr val="C00000"/>
                </a:solidFill>
                <a:effectLst/>
              </a:rPr>
              <a:t>+</a:t>
            </a:r>
            <a:endParaRPr lang="es-VE" b="1" baseline="30000" dirty="0">
              <a:solidFill>
                <a:srgbClr val="C00000"/>
              </a:solidFill>
              <a:effectLst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362461" y="1220272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00CC"/>
                </a:solidFill>
                <a:effectLst/>
              </a:rPr>
              <a:t>HCO</a:t>
            </a:r>
            <a:r>
              <a:rPr lang="es-VE" b="1" baseline="-25000" dirty="0" smtClean="0">
                <a:solidFill>
                  <a:srgbClr val="0000CC"/>
                </a:solidFill>
                <a:effectLst/>
              </a:rPr>
              <a:t>3</a:t>
            </a:r>
            <a:r>
              <a:rPr lang="es-VE" b="1" baseline="30000" dirty="0" smtClean="0">
                <a:solidFill>
                  <a:srgbClr val="0000CC"/>
                </a:solidFill>
                <a:effectLst/>
              </a:rPr>
              <a:t>-</a:t>
            </a:r>
            <a:endParaRPr lang="es-VE" b="1" baseline="30000" dirty="0">
              <a:solidFill>
                <a:srgbClr val="0000CC"/>
              </a:solidFill>
              <a:effectLst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441509" y="395161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rgbClr val="C00000"/>
                </a:solidFill>
              </a:rPr>
              <a:t>Na</a:t>
            </a:r>
            <a:r>
              <a:rPr lang="es-VE" baseline="30000" dirty="0" smtClean="0">
                <a:solidFill>
                  <a:srgbClr val="C00000"/>
                </a:solidFill>
              </a:rPr>
              <a:t>+</a:t>
            </a:r>
            <a:endParaRPr lang="es-VE" baseline="30000" dirty="0">
              <a:solidFill>
                <a:srgbClr val="C00000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347864" y="1533572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H</a:t>
            </a:r>
            <a:r>
              <a:rPr lang="es-VE" b="1" baseline="-25000" dirty="0" smtClean="0">
                <a:effectLst/>
              </a:rPr>
              <a:t>2</a:t>
            </a:r>
            <a:r>
              <a:rPr lang="es-VE" b="1" dirty="0" smtClean="0">
                <a:effectLst/>
              </a:rPr>
              <a:t>O</a:t>
            </a:r>
            <a:endParaRPr lang="es-VE" b="1" baseline="30000" dirty="0">
              <a:effectLst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133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nimBg="1"/>
      <p:bldP spid="13333" grpId="0" animBg="1"/>
      <p:bldP spid="13337" grpId="0" animBg="1"/>
      <p:bldP spid="3" grpId="0" animBg="1"/>
      <p:bldP spid="21" grpId="0" animBg="1"/>
      <p:bldP spid="22" grpId="0" animBg="1"/>
      <p:bldP spid="4" grpId="0"/>
      <p:bldP spid="25" grpId="0"/>
      <p:bldP spid="26" grpId="0"/>
      <p:bldP spid="28" grpId="0"/>
      <p:bldP spid="24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MOVIMENTOI DE AGUA EN CRIP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9" r="50000"/>
          <a:stretch>
            <a:fillRect/>
          </a:stretch>
        </p:blipFill>
        <p:spPr bwMode="auto">
          <a:xfrm>
            <a:off x="2962275" y="1484313"/>
            <a:ext cx="3217863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6"/>
          <p:cNvSpPr txBox="1">
            <a:spLocks noChangeArrowheads="1"/>
          </p:cNvSpPr>
          <p:nvPr/>
        </p:nvSpPr>
        <p:spPr bwMode="auto">
          <a:xfrm>
            <a:off x="971550" y="2889250"/>
            <a:ext cx="2087563" cy="17494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Va hacia </a:t>
            </a:r>
            <a:r>
              <a:rPr lang="es-ES" b="1">
                <a:effectLst/>
              </a:rPr>
              <a:t>arriba y </a:t>
            </a:r>
          </a:p>
          <a:p>
            <a:pPr eaLnBrk="1" hangingPunct="1"/>
            <a:r>
              <a:rPr lang="es-ES" b="1">
                <a:effectLst/>
              </a:rPr>
              <a:t>afuera</a:t>
            </a:r>
            <a:r>
              <a:rPr lang="es-ES">
                <a:effectLst/>
              </a:rPr>
              <a:t>, se mezcla con quimo y derrama sobre vellosidades en la luz</a:t>
            </a:r>
          </a:p>
        </p:txBody>
      </p:sp>
      <p:sp>
        <p:nvSpPr>
          <p:cNvPr id="74756" name="Text Box 7"/>
          <p:cNvSpPr txBox="1">
            <a:spLocks noChangeArrowheads="1"/>
          </p:cNvSpPr>
          <p:nvPr/>
        </p:nvSpPr>
        <p:spPr bwMode="auto">
          <a:xfrm>
            <a:off x="971549" y="2133600"/>
            <a:ext cx="2087563" cy="646331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AGUA +</a:t>
            </a:r>
            <a:r>
              <a:rPr lang="es-ES" b="1" dirty="0" smtClean="0">
                <a:effectLst/>
              </a:rPr>
              <a:t> </a:t>
            </a:r>
            <a:r>
              <a:rPr lang="es-ES" b="1" dirty="0">
                <a:effectLst/>
              </a:rPr>
              <a:t>ELECTROLITOS</a:t>
            </a: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6780467" y="332656"/>
            <a:ext cx="1927131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1258888" y="1114425"/>
            <a:ext cx="482441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6587295" y="1245650"/>
            <a:ext cx="2161169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Jugo </a:t>
            </a:r>
            <a:r>
              <a:rPr lang="es-ES" b="1" dirty="0">
                <a:effectLst/>
              </a:rPr>
              <a:t>intestinal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84212" y="765175"/>
            <a:ext cx="88582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7414850" y="773764"/>
            <a:ext cx="1286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6156325" y="4941888"/>
            <a:ext cx="2032929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Enterocitos </a:t>
            </a:r>
          </a:p>
          <a:p>
            <a:pPr>
              <a:defRPr/>
            </a:pPr>
            <a:r>
              <a:rPr lang="es-ES" b="1">
                <a:effectLst/>
              </a:rPr>
              <a:t>indiferenciados </a:t>
            </a:r>
          </a:p>
          <a:p>
            <a:pPr>
              <a:defRPr/>
            </a:pPr>
            <a:r>
              <a:rPr lang="es-ES" b="1">
                <a:effectLst/>
              </a:rPr>
              <a:t>fondo de criptas</a:t>
            </a:r>
          </a:p>
        </p:txBody>
      </p:sp>
      <p:sp>
        <p:nvSpPr>
          <p:cNvPr id="74774" name="Freeform 22"/>
          <p:cNvSpPr>
            <a:spLocks/>
          </p:cNvSpPr>
          <p:nvPr/>
        </p:nvSpPr>
        <p:spPr bwMode="auto">
          <a:xfrm>
            <a:off x="4572000" y="873125"/>
            <a:ext cx="720725" cy="4500563"/>
          </a:xfrm>
          <a:custGeom>
            <a:avLst/>
            <a:gdLst>
              <a:gd name="T0" fmla="*/ 0 w 454"/>
              <a:gd name="T1" fmla="*/ 2835 h 2835"/>
              <a:gd name="T2" fmla="*/ 227 w 454"/>
              <a:gd name="T3" fmla="*/ 2290 h 2835"/>
              <a:gd name="T4" fmla="*/ 45 w 454"/>
              <a:gd name="T5" fmla="*/ 340 h 2835"/>
              <a:gd name="T6" fmla="*/ 454 w 454"/>
              <a:gd name="T7" fmla="*/ 249 h 2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2835">
                <a:moveTo>
                  <a:pt x="0" y="2835"/>
                </a:moveTo>
                <a:cubicBezTo>
                  <a:pt x="110" y="2770"/>
                  <a:pt x="220" y="2706"/>
                  <a:pt x="227" y="2290"/>
                </a:cubicBezTo>
                <a:cubicBezTo>
                  <a:pt x="234" y="1874"/>
                  <a:pt x="7" y="680"/>
                  <a:pt x="45" y="340"/>
                </a:cubicBezTo>
                <a:cubicBezTo>
                  <a:pt x="83" y="0"/>
                  <a:pt x="386" y="264"/>
                  <a:pt x="454" y="249"/>
                </a:cubicBezTo>
              </a:path>
            </a:pathLst>
          </a:custGeom>
          <a:noFill/>
          <a:ln w="57150" cmpd="sng">
            <a:solidFill>
              <a:srgbClr val="33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1908175" y="5661025"/>
            <a:ext cx="34559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1912938" y="2849563"/>
            <a:ext cx="5316537" cy="579437"/>
          </a:xfrm>
          <a:prstGeom prst="rect">
            <a:avLst/>
          </a:prstGeom>
          <a:solidFill>
            <a:srgbClr val="F9EF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>
                <a:effectLst/>
              </a:rPr>
              <a:t>¿Cómo sale el agua a la luz?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2503488" y="3644900"/>
            <a:ext cx="4137025" cy="579438"/>
          </a:xfrm>
          <a:prstGeom prst="rect">
            <a:avLst/>
          </a:prstGeom>
          <a:solidFill>
            <a:srgbClr val="E1CBB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>
                <a:effectLst/>
              </a:rPr>
              <a:t>Movimiento osmótico</a:t>
            </a:r>
          </a:p>
        </p:txBody>
      </p:sp>
      <p:sp>
        <p:nvSpPr>
          <p:cNvPr id="75781" name="Text Box 11"/>
          <p:cNvSpPr txBox="1">
            <a:spLocks noChangeArrowheads="1"/>
          </p:cNvSpPr>
          <p:nvPr/>
        </p:nvSpPr>
        <p:spPr bwMode="auto">
          <a:xfrm>
            <a:off x="2605088" y="1989138"/>
            <a:ext cx="3933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>
                <a:effectLst/>
              </a:rPr>
              <a:t>Se secretan </a:t>
            </a:r>
          </a:p>
          <a:p>
            <a:pPr algn="ctr" eaLnBrk="1" hangingPunct="1"/>
            <a:r>
              <a:rPr lang="es-ES" sz="2400">
                <a:effectLst/>
              </a:rPr>
              <a:t>aprox. 7 litros de agua/día</a:t>
            </a: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757238" y="8366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684963" y="609600"/>
            <a:ext cx="1927131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450925" y="1536060"/>
            <a:ext cx="2161169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Jugo </a:t>
            </a:r>
            <a:r>
              <a:rPr lang="es-ES" b="1" dirty="0">
                <a:effectLst/>
              </a:rPr>
              <a:t>intestinal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7304942" y="1057441"/>
            <a:ext cx="126995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3" grpId="0" animBg="1"/>
      <p:bldP spid="16999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2" r="30998" b="47197"/>
          <a:stretch>
            <a:fillRect/>
          </a:stretch>
        </p:blipFill>
        <p:spPr>
          <a:xfrm>
            <a:off x="395288" y="1196975"/>
            <a:ext cx="4032250" cy="2592388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872866" y="2565400"/>
            <a:ext cx="2752677" cy="707886"/>
          </a:xfrm>
          <a:prstGeom prst="rect">
            <a:avLst/>
          </a:prstGeom>
          <a:solidFill>
            <a:srgbClr val="E5D7C5"/>
          </a:solidFill>
          <a:ln w="9525">
            <a:solidFill>
              <a:srgbClr val="99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effectLst/>
              </a:rPr>
              <a:t>Establecimiento </a:t>
            </a:r>
            <a:endParaRPr lang="es-ES" sz="2000" dirty="0" smtClean="0">
              <a:effectLst/>
            </a:endParaRPr>
          </a:p>
          <a:p>
            <a:pPr algn="ctr">
              <a:defRPr/>
            </a:pPr>
            <a:r>
              <a:rPr lang="es-ES" sz="2000" dirty="0" smtClean="0">
                <a:effectLst/>
              </a:rPr>
              <a:t>Gradientes </a:t>
            </a:r>
            <a:r>
              <a:rPr lang="es-ES" sz="2000" dirty="0">
                <a:effectLst/>
              </a:rPr>
              <a:t>osmóticos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132138" y="260350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4358" name="Picture 22" descr="img13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50" r="26080" b="18549"/>
          <a:stretch>
            <a:fillRect/>
          </a:stretch>
        </p:blipFill>
        <p:spPr bwMode="auto">
          <a:xfrm>
            <a:off x="395288" y="4149725"/>
            <a:ext cx="4319587" cy="2120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706569" y="3416915"/>
            <a:ext cx="2962671" cy="1200329"/>
          </a:xfrm>
          <a:prstGeom prst="rect">
            <a:avLst/>
          </a:prstGeom>
          <a:solidFill>
            <a:srgbClr val="FFCC99"/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effectLst/>
                <a:latin typeface="Comic Sans MS" pitchFamily="66" charset="0"/>
              </a:rPr>
              <a:t>DIGESTIÓN Nutrientes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</a:t>
            </a:r>
            <a:r>
              <a:rPr lang="es-ES" sz="1600" dirty="0" smtClean="0">
                <a:effectLst/>
                <a:latin typeface="Comic Sans MS" pitchFamily="66" charset="0"/>
              </a:rPr>
              <a:t>- </a:t>
            </a:r>
            <a:r>
              <a:rPr lang="es-ES" dirty="0" smtClean="0">
                <a:effectLst/>
                <a:latin typeface="Comic Sans MS" pitchFamily="66" charset="0"/>
              </a:rPr>
              <a:t>aumenta la </a:t>
            </a:r>
            <a:r>
              <a:rPr lang="es-ES" dirty="0" err="1" smtClean="0">
                <a:effectLst/>
                <a:latin typeface="Comic Sans MS" pitchFamily="66" charset="0"/>
              </a:rPr>
              <a:t>osmolaridad</a:t>
            </a:r>
            <a:r>
              <a:rPr lang="es-ES" dirty="0" smtClean="0">
                <a:effectLst/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   en la luz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</a:t>
            </a:r>
            <a:r>
              <a:rPr lang="es-ES" sz="1600" dirty="0" smtClean="0">
                <a:effectLst/>
                <a:latin typeface="Comic Sans MS" pitchFamily="66" charset="0"/>
              </a:rPr>
              <a:t>- </a:t>
            </a:r>
            <a:r>
              <a:rPr lang="es-ES" b="1" dirty="0" smtClean="0">
                <a:effectLst/>
                <a:latin typeface="Comic Sans MS" pitchFamily="66" charset="0"/>
              </a:rPr>
              <a:t>SALE agua</a:t>
            </a:r>
            <a:r>
              <a:rPr lang="es-ES" dirty="0" smtClean="0">
                <a:effectLst/>
                <a:latin typeface="Comic Sans MS" pitchFamily="66" charset="0"/>
              </a:rPr>
              <a:t> a la luz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376238" y="404813"/>
            <a:ext cx="1223962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529835" y="854268"/>
            <a:ext cx="2161169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Jugo </a:t>
            </a:r>
            <a:r>
              <a:rPr lang="es-ES" b="1" dirty="0">
                <a:effectLst/>
              </a:rPr>
              <a:t>intestinal</a:t>
            </a:r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2124075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>
            <a:off x="2195513" y="1916113"/>
            <a:ext cx="792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4354513" y="2492375"/>
            <a:ext cx="1164101" cy="646331"/>
          </a:xfrm>
          <a:prstGeom prst="rect">
            <a:avLst/>
          </a:prstGeom>
          <a:solidFill>
            <a:srgbClr val="C5E2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Agua se </a:t>
            </a:r>
          </a:p>
          <a:p>
            <a:pPr>
              <a:defRPr/>
            </a:pPr>
            <a:r>
              <a:rPr lang="es-ES" b="1" dirty="0">
                <a:effectLst/>
              </a:rPr>
              <a:t>secreta</a:t>
            </a: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2195513" y="479742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2195513" y="4977606"/>
            <a:ext cx="792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4715048" y="4948238"/>
            <a:ext cx="1164101" cy="646331"/>
          </a:xfrm>
          <a:prstGeom prst="rect">
            <a:avLst/>
          </a:prstGeom>
          <a:solidFill>
            <a:srgbClr val="C5E2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Agua se </a:t>
            </a:r>
          </a:p>
          <a:p>
            <a:pPr>
              <a:defRPr/>
            </a:pPr>
            <a:r>
              <a:rPr lang="es-ES" b="1" dirty="0">
                <a:effectLst/>
              </a:rPr>
              <a:t>absorbe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3851275" y="184467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flipH="1">
            <a:off x="3851275" y="1844675"/>
            <a:ext cx="792163" cy="6477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3706813" y="50133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3922713" y="5086350"/>
            <a:ext cx="793750" cy="6477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323850" y="1989138"/>
            <a:ext cx="503238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2698750" y="2205038"/>
            <a:ext cx="433388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395288" y="4292600"/>
            <a:ext cx="503237" cy="6492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466725" y="2276475"/>
            <a:ext cx="396875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1.</a:t>
            </a:r>
          </a:p>
        </p:txBody>
      </p:sp>
      <p:sp>
        <p:nvSpPr>
          <p:cNvPr id="14384" name="Text Box 48"/>
          <p:cNvSpPr txBox="1">
            <a:spLocks noChangeArrowheads="1"/>
          </p:cNvSpPr>
          <p:nvPr/>
        </p:nvSpPr>
        <p:spPr bwMode="auto">
          <a:xfrm>
            <a:off x="2698750" y="2276475"/>
            <a:ext cx="446088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2.</a:t>
            </a:r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395288" y="4797425"/>
            <a:ext cx="446087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/>
              </a:rPr>
              <a:t>3.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311525" y="1049338"/>
            <a:ext cx="611188" cy="3413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3386138" y="1063625"/>
            <a:ext cx="6413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3348038" y="4149725"/>
            <a:ext cx="6413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193800" y="4149725"/>
            <a:ext cx="6413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1162050" y="1052513"/>
            <a:ext cx="6413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2047491" y="1451420"/>
            <a:ext cx="1194558" cy="36933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Digestión</a:t>
            </a:r>
            <a:endParaRPr lang="es-ES" b="1" dirty="0">
              <a:effectLst/>
            </a:endParaRPr>
          </a:p>
        </p:txBody>
      </p:sp>
      <p:sp>
        <p:nvSpPr>
          <p:cNvPr id="34" name="Text Box 39"/>
          <p:cNvSpPr txBox="1">
            <a:spLocks noChangeArrowheads="1"/>
          </p:cNvSpPr>
          <p:nvPr/>
        </p:nvSpPr>
        <p:spPr bwMode="auto">
          <a:xfrm>
            <a:off x="2069411" y="4518025"/>
            <a:ext cx="1258678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Absorción</a:t>
            </a:r>
            <a:endParaRPr lang="es-ES" b="1" dirty="0">
              <a:effectLst/>
            </a:endParaRP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7404200" y="372121"/>
            <a:ext cx="1286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 animBg="1"/>
      <p:bldP spid="14346" grpId="0" animBg="1"/>
      <p:bldP spid="14372" grpId="0" animBg="1"/>
      <p:bldP spid="14375" grpId="0" animBg="1"/>
      <p:bldP spid="14383" grpId="0" animBg="1"/>
      <p:bldP spid="14384" grpId="0" animBg="1"/>
      <p:bldP spid="14385" grpId="0" animBg="1"/>
      <p:bldP spid="3" grpId="0"/>
      <p:bldP spid="29" grpId="0"/>
      <p:bldP spid="30" grpId="0"/>
      <p:bldP spid="31" grpId="0"/>
      <p:bldP spid="32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r="27707" b="21487"/>
          <a:stretch>
            <a:fillRect/>
          </a:stretch>
        </p:blipFill>
        <p:spPr>
          <a:xfrm>
            <a:off x="969963" y="1123950"/>
            <a:ext cx="3889375" cy="4176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4305341" y="5573603"/>
            <a:ext cx="2395207" cy="646331"/>
          </a:xfrm>
          <a:prstGeom prst="rect">
            <a:avLst/>
          </a:prstGeom>
          <a:solidFill>
            <a:srgbClr val="DDF0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dirty="0" smtClean="0"/>
              <a:t>¡¡¡Muerte </a:t>
            </a:r>
            <a:r>
              <a:rPr lang="es-ES" dirty="0"/>
              <a:t>de millones</a:t>
            </a:r>
          </a:p>
          <a:p>
            <a:pPr algn="ctr" eaLnBrk="1" hangingPunct="1"/>
            <a:r>
              <a:rPr lang="es-ES" dirty="0"/>
              <a:t>de personas!!!!</a:t>
            </a: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263900" y="623888"/>
            <a:ext cx="26638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2698750" y="4797425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701925" y="4724400"/>
            <a:ext cx="1065213" cy="36671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c. cripta</a:t>
            </a: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211638" y="4252913"/>
            <a:ext cx="936625" cy="904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969963" y="5438800"/>
            <a:ext cx="2656496" cy="923330"/>
          </a:xfrm>
          <a:prstGeom prst="rect">
            <a:avLst/>
          </a:prstGeom>
          <a:solidFill>
            <a:srgbClr val="DDF0C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Activación anormal </a:t>
            </a:r>
          </a:p>
          <a:p>
            <a:pPr>
              <a:defRPr/>
            </a:pPr>
            <a:r>
              <a:rPr lang="es-ES_tradnl" b="1" dirty="0">
                <a:effectLst/>
              </a:rPr>
              <a:t>canal Cl (Cólera)</a:t>
            </a:r>
          </a:p>
          <a:p>
            <a:pPr>
              <a:defRPr/>
            </a:pPr>
            <a:r>
              <a:rPr lang="es-ES_tradnl" b="1" dirty="0">
                <a:effectLst/>
              </a:rPr>
              <a:t>Masiva secreción agua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38163" y="625475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3691034" y="5741471"/>
            <a:ext cx="503237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 algn="ctr"/>
            <a:endParaRPr lang="es-MX">
              <a:solidFill>
                <a:srgbClr val="FF0066"/>
              </a:solidFill>
              <a:effectLst/>
            </a:endParaRP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530709" y="905760"/>
            <a:ext cx="2161169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Jugo </a:t>
            </a:r>
            <a:r>
              <a:rPr lang="es-ES" b="1" dirty="0">
                <a:effectLst/>
              </a:rPr>
              <a:t>intestinal</a:t>
            </a:r>
          </a:p>
        </p:txBody>
      </p:sp>
      <p:sp>
        <p:nvSpPr>
          <p:cNvPr id="15395" name="Freeform 35"/>
          <p:cNvSpPr>
            <a:spLocks/>
          </p:cNvSpPr>
          <p:nvPr/>
        </p:nvSpPr>
        <p:spPr bwMode="auto">
          <a:xfrm>
            <a:off x="1690688" y="1989138"/>
            <a:ext cx="371475" cy="3024187"/>
          </a:xfrm>
          <a:custGeom>
            <a:avLst/>
            <a:gdLst>
              <a:gd name="T0" fmla="*/ 136 w 234"/>
              <a:gd name="T1" fmla="*/ 1905 h 1905"/>
              <a:gd name="T2" fmla="*/ 227 w 234"/>
              <a:gd name="T3" fmla="*/ 1678 h 1905"/>
              <a:gd name="T4" fmla="*/ 91 w 234"/>
              <a:gd name="T5" fmla="*/ 1179 h 1905"/>
              <a:gd name="T6" fmla="*/ 182 w 234"/>
              <a:gd name="T7" fmla="*/ 544 h 1905"/>
              <a:gd name="T8" fmla="*/ 0 w 234"/>
              <a:gd name="T9" fmla="*/ 0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1905">
                <a:moveTo>
                  <a:pt x="136" y="1905"/>
                </a:moveTo>
                <a:cubicBezTo>
                  <a:pt x="185" y="1852"/>
                  <a:pt x="234" y="1799"/>
                  <a:pt x="227" y="1678"/>
                </a:cubicBezTo>
                <a:cubicBezTo>
                  <a:pt x="220" y="1557"/>
                  <a:pt x="98" y="1368"/>
                  <a:pt x="91" y="1179"/>
                </a:cubicBezTo>
                <a:cubicBezTo>
                  <a:pt x="84" y="990"/>
                  <a:pt x="197" y="740"/>
                  <a:pt x="182" y="544"/>
                </a:cubicBezTo>
                <a:cubicBezTo>
                  <a:pt x="167" y="348"/>
                  <a:pt x="30" y="91"/>
                  <a:pt x="0" y="0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140137" y="3311904"/>
            <a:ext cx="2952750" cy="1477328"/>
          </a:xfrm>
          <a:prstGeom prst="rect">
            <a:avLst/>
          </a:prstGeom>
          <a:solidFill>
            <a:srgbClr val="A3D1FF"/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defRPr/>
            </a:pPr>
            <a:r>
              <a:rPr lang="es-ES" b="1" dirty="0" smtClean="0">
                <a:effectLst/>
              </a:rPr>
              <a:t>SECRECIÓN activa de electrolitos</a:t>
            </a:r>
          </a:p>
          <a:p>
            <a:pPr eaLnBrk="1" hangingPunct="1">
              <a:defRPr/>
            </a:pPr>
            <a:r>
              <a:rPr lang="es-ES" sz="1600" dirty="0" smtClean="0">
                <a:effectLst/>
              </a:rPr>
              <a:t>  </a:t>
            </a:r>
            <a:r>
              <a:rPr lang="es-ES" dirty="0" smtClean="0">
                <a:effectLst/>
              </a:rPr>
              <a:t>- aumenta la </a:t>
            </a:r>
            <a:r>
              <a:rPr lang="es-ES" dirty="0" err="1" smtClean="0">
                <a:effectLst/>
              </a:rPr>
              <a:t>osmolaridad</a:t>
            </a:r>
            <a:r>
              <a:rPr lang="es-ES" dirty="0" smtClean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es-ES" dirty="0" smtClean="0">
                <a:effectLst/>
              </a:rPr>
              <a:t>    en la luz</a:t>
            </a:r>
          </a:p>
          <a:p>
            <a:pPr eaLnBrk="1" hangingPunct="1">
              <a:defRPr/>
            </a:pPr>
            <a:r>
              <a:rPr lang="es-ES" sz="1600" dirty="0" smtClean="0">
                <a:effectLst/>
              </a:rPr>
              <a:t>  - </a:t>
            </a:r>
            <a:r>
              <a:rPr lang="es-ES" b="1" dirty="0" smtClean="0">
                <a:effectLst/>
              </a:rPr>
              <a:t>SALE agua</a:t>
            </a:r>
            <a:r>
              <a:rPr lang="es-ES" dirty="0" smtClean="0">
                <a:effectLst/>
              </a:rPr>
              <a:t> a la luz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134625" y="2504420"/>
            <a:ext cx="2752677" cy="707886"/>
          </a:xfrm>
          <a:prstGeom prst="rect">
            <a:avLst/>
          </a:prstGeom>
          <a:solidFill>
            <a:srgbClr val="E5D7C5"/>
          </a:solidFill>
          <a:ln w="9525">
            <a:solidFill>
              <a:srgbClr val="99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effectLst/>
              </a:rPr>
              <a:t>Establecimiento </a:t>
            </a:r>
            <a:endParaRPr lang="es-ES" sz="2000" dirty="0" smtClean="0">
              <a:effectLst/>
            </a:endParaRPr>
          </a:p>
          <a:p>
            <a:pPr algn="ctr">
              <a:defRPr/>
            </a:pPr>
            <a:r>
              <a:rPr lang="es-ES" sz="2000" dirty="0" smtClean="0">
                <a:effectLst/>
              </a:rPr>
              <a:t>Gradientes </a:t>
            </a:r>
            <a:r>
              <a:rPr lang="es-ES" sz="2000" dirty="0">
                <a:effectLst/>
              </a:rPr>
              <a:t>osmóticos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293430" y="165524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2.</a:t>
            </a:r>
            <a:endParaRPr lang="es-VE" b="1" dirty="0"/>
          </a:p>
        </p:txBody>
      </p:sp>
      <p:sp>
        <p:nvSpPr>
          <p:cNvPr id="2" name="1 Elipse"/>
          <p:cNvSpPr/>
          <p:nvPr/>
        </p:nvSpPr>
        <p:spPr bwMode="auto">
          <a:xfrm>
            <a:off x="1114425" y="1988840"/>
            <a:ext cx="433239" cy="39670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3131840" y="2063750"/>
            <a:ext cx="433239" cy="28513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131840" y="3575918"/>
            <a:ext cx="433239" cy="28513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138772" y="3563724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1.</a:t>
            </a:r>
            <a:endParaRPr lang="es-VE" b="1" dirty="0"/>
          </a:p>
        </p:txBody>
      </p:sp>
      <p:sp>
        <p:nvSpPr>
          <p:cNvPr id="3" name="2 Elipse"/>
          <p:cNvSpPr/>
          <p:nvPr/>
        </p:nvSpPr>
        <p:spPr bwMode="auto">
          <a:xfrm>
            <a:off x="2195736" y="4509120"/>
            <a:ext cx="360040" cy="39863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163198" y="4509120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3.</a:t>
            </a:r>
            <a:endParaRPr lang="es-VE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122548" y="203860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4.</a:t>
            </a:r>
            <a:endParaRPr lang="es-VE" b="1" dirty="0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7405074" y="455727"/>
            <a:ext cx="1286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3293430" y="653763"/>
            <a:ext cx="2311400" cy="854075"/>
          </a:xfrm>
          <a:prstGeom prst="rect">
            <a:avLst/>
          </a:prstGeom>
          <a:solidFill>
            <a:srgbClr val="BAE4BA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/>
              </a:rPr>
              <a:t>Canal de Cl</a:t>
            </a:r>
            <a:r>
              <a:rPr lang="es-ES" sz="1600" b="1" baseline="30000">
                <a:effectLst/>
              </a:rPr>
              <a:t>-  </a:t>
            </a:r>
            <a:r>
              <a:rPr lang="es-ES" sz="1600" b="1">
                <a:effectLst/>
              </a:rPr>
              <a:t>“CFTR”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Responsable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Secreción Agua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nimBg="1"/>
      <p:bldP spid="15388" grpId="0" animBg="1"/>
      <p:bldP spid="15389" grpId="0" animBg="1"/>
      <p:bldP spid="15377" grpId="0" animBg="1"/>
      <p:bldP spid="15368" grpId="0" animBg="1"/>
      <p:bldP spid="19" grpId="0" animBg="1"/>
      <p:bldP spid="18" grpId="0" animBg="1"/>
      <p:bldP spid="20" grpId="0" animBg="1"/>
      <p:bldP spid="21" grpId="0" animBg="1"/>
      <p:bldP spid="1537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15" descr="polarida apical red basolat g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700" y="1526746"/>
            <a:ext cx="3906714" cy="262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Text Box 16"/>
          <p:cNvSpPr txBox="1">
            <a:spLocks noChangeArrowheads="1"/>
          </p:cNvSpPr>
          <p:nvPr/>
        </p:nvSpPr>
        <p:spPr bwMode="auto">
          <a:xfrm>
            <a:off x="4763715" y="1758662"/>
            <a:ext cx="11849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600" b="1" dirty="0" err="1">
                <a:solidFill>
                  <a:schemeClr val="bg1"/>
                </a:solidFill>
                <a:effectLst/>
              </a:rPr>
              <a:t>Glicocáliz</a:t>
            </a:r>
            <a:r>
              <a:rPr lang="es-ES_tradnl" sz="1600" b="1" dirty="0">
                <a:solidFill>
                  <a:schemeClr val="bg1"/>
                </a:solidFill>
                <a:effectLst/>
              </a:rPr>
              <a:t> </a:t>
            </a:r>
            <a:endParaRPr lang="es-ES_tradnl" sz="1600" b="1" dirty="0" smtClean="0">
              <a:solidFill>
                <a:schemeClr val="bg1"/>
              </a:solidFill>
              <a:effectLst/>
            </a:endParaRPr>
          </a:p>
          <a:p>
            <a:pPr algn="ctr" eaLnBrk="1" hangingPunct="1"/>
            <a:r>
              <a:rPr lang="es-ES_tradnl" sz="1600" b="1" dirty="0" smtClean="0">
                <a:solidFill>
                  <a:schemeClr val="bg1"/>
                </a:solidFill>
                <a:effectLst/>
              </a:rPr>
              <a:t>(</a:t>
            </a:r>
            <a:r>
              <a:rPr lang="es-ES_tradnl" sz="1600" b="1" dirty="0">
                <a:solidFill>
                  <a:schemeClr val="bg1"/>
                </a:solidFill>
                <a:effectLst/>
              </a:rPr>
              <a:t>rojo)</a:t>
            </a:r>
          </a:p>
        </p:txBody>
      </p:sp>
      <p:pic>
        <p:nvPicPr>
          <p:cNvPr id="78854" name="Picture 17" descr="glicocaliz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27" y="4181043"/>
            <a:ext cx="3906713" cy="237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9" name="Text Box 11"/>
          <p:cNvSpPr txBox="1">
            <a:spLocks noChangeArrowheads="1"/>
          </p:cNvSpPr>
          <p:nvPr/>
        </p:nvSpPr>
        <p:spPr bwMode="auto">
          <a:xfrm>
            <a:off x="704045" y="2492896"/>
            <a:ext cx="3743325" cy="2601913"/>
          </a:xfrm>
          <a:prstGeom prst="rect">
            <a:avLst/>
          </a:prstGeom>
          <a:solidFill>
            <a:srgbClr val="FFEBF5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NO son enzimas secretadas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Actúan en la SUPERFICIE de  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>
                <a:effectLst/>
              </a:rPr>
              <a:t>   enterocitos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</a:t>
            </a:r>
            <a:r>
              <a:rPr lang="es-ES" sz="2000" b="1">
                <a:effectLst/>
              </a:rPr>
              <a:t>Caen a la luz</a:t>
            </a:r>
            <a:r>
              <a:rPr lang="es-ES">
                <a:effectLst/>
              </a:rPr>
              <a:t> con enterocitos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>
                <a:effectLst/>
              </a:rPr>
              <a:t>   descamados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Forman parte de </a:t>
            </a:r>
            <a:r>
              <a:rPr lang="es-ES" b="1">
                <a:effectLst/>
              </a:rPr>
              <a:t>proteínas a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 b="1">
                <a:effectLst/>
              </a:rPr>
              <a:t>  ser digeridas</a:t>
            </a:r>
            <a:r>
              <a:rPr lang="es-ES">
                <a:effectLst/>
              </a:rPr>
              <a:t> “canibalismo”</a:t>
            </a:r>
          </a:p>
        </p:txBody>
      </p:sp>
      <p:sp>
        <p:nvSpPr>
          <p:cNvPr id="171027" name="Text Box 19"/>
          <p:cNvSpPr txBox="1">
            <a:spLocks noChangeArrowheads="1"/>
          </p:cNvSpPr>
          <p:nvPr/>
        </p:nvSpPr>
        <p:spPr bwMode="auto">
          <a:xfrm>
            <a:off x="468313" y="6207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900041" y="1526746"/>
            <a:ext cx="3069891" cy="707886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>
                <a:effectLst/>
              </a:rPr>
              <a:t>3. Enzimas </a:t>
            </a:r>
            <a:r>
              <a:rPr lang="es-ES" sz="2000" b="1" u="sng" dirty="0" smtClean="0">
                <a:effectLst/>
              </a:rPr>
              <a:t>descamadas  </a:t>
            </a:r>
          </a:p>
          <a:p>
            <a:pPr eaLnBrk="1" hangingPunct="1"/>
            <a:r>
              <a:rPr lang="es-ES" sz="2000" b="1" dirty="0">
                <a:effectLst/>
              </a:rPr>
              <a:t> </a:t>
            </a:r>
            <a:r>
              <a:rPr lang="es-ES" sz="2000" b="1" dirty="0" smtClean="0">
                <a:effectLst/>
              </a:rPr>
              <a:t>  membrana </a:t>
            </a:r>
            <a:r>
              <a:rPr lang="es-ES" b="1" dirty="0" smtClean="0">
                <a:effectLst/>
              </a:rPr>
              <a:t>APICAL</a:t>
            </a:r>
            <a:endParaRPr lang="es-ES" b="1" dirty="0">
              <a:effectLst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3195" y="6555219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684963" y="332656"/>
            <a:ext cx="1927131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7334498" y="735319"/>
            <a:ext cx="126995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710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9" grpId="0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1678695" y="2143125"/>
            <a:ext cx="2234907" cy="3139321"/>
          </a:xfrm>
          <a:prstGeom prst="rect">
            <a:avLst/>
          </a:prstGeom>
          <a:solidFill>
            <a:srgbClr val="FFC9FF"/>
          </a:solidFill>
          <a:ln w="28575">
            <a:solidFill>
              <a:srgbClr val="FF2D9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6699"/>
              </a:buClr>
              <a:buSzPct val="150000"/>
            </a:pPr>
            <a:r>
              <a:rPr lang="es-ES" b="1" dirty="0" smtClean="0">
                <a:effectLst/>
              </a:rPr>
              <a:t>   PEPTIDASAS</a:t>
            </a:r>
            <a:endParaRPr lang="es-ES" b="1" dirty="0">
              <a:effectLst/>
            </a:endParaRPr>
          </a:p>
          <a:p>
            <a:pPr marL="285750" indent="-285750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sz="1200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Enteropeptidasa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Aminopeptidasa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Carboxipeptidasa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Endopeptidasas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Dipeptidasas</a:t>
            </a:r>
            <a:endParaRPr lang="es-ES" dirty="0">
              <a:effectLst/>
            </a:endParaRP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4609090" y="2171646"/>
            <a:ext cx="2701381" cy="2492990"/>
          </a:xfrm>
          <a:prstGeom prst="rect">
            <a:avLst/>
          </a:prstGeom>
          <a:solidFill>
            <a:srgbClr val="B9F2FF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hlink"/>
              </a:buClr>
            </a:pPr>
            <a:r>
              <a:rPr lang="es-ES" b="1" dirty="0">
                <a:effectLst/>
              </a:rPr>
              <a:t>OLIGOSACARIDASAS</a:t>
            </a:r>
          </a:p>
          <a:p>
            <a:pPr eaLnBrk="1" hangingPunct="1">
              <a:buClr>
                <a:schemeClr val="hlink"/>
              </a:buClr>
            </a:pPr>
            <a:endParaRPr lang="es-ES" sz="1200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Lactasa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Sucrasa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Isomaltasa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Maltasa</a:t>
            </a:r>
            <a:endParaRPr lang="es-ES" dirty="0">
              <a:effectLst/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1370847" y="5533501"/>
            <a:ext cx="6277681" cy="646331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s-ES" sz="800" b="1" dirty="0" smtClean="0">
              <a:effectLst/>
            </a:endParaRPr>
          </a:p>
          <a:p>
            <a:pPr>
              <a:defRPr/>
            </a:pPr>
            <a:r>
              <a:rPr lang="es-ES" sz="2000" b="1" dirty="0" smtClean="0">
                <a:effectLst/>
              </a:rPr>
              <a:t>¡</a:t>
            </a:r>
            <a:r>
              <a:rPr lang="es-ES" sz="2000" b="1" dirty="0">
                <a:effectLst/>
              </a:rPr>
              <a:t>NO TIENEN ACCIÓN DIGESTIVA EN LA LUZ</a:t>
            </a:r>
            <a:r>
              <a:rPr lang="es-ES" sz="2000" b="1" dirty="0" smtClean="0">
                <a:effectLst/>
              </a:rPr>
              <a:t>!!</a:t>
            </a:r>
          </a:p>
          <a:p>
            <a:pPr>
              <a:defRPr/>
            </a:pPr>
            <a:endParaRPr lang="es-ES" sz="800" b="1" dirty="0">
              <a:effectLst/>
            </a:endParaRPr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5024744" y="1267762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5966024" y="1264666"/>
            <a:ext cx="2782440" cy="646331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3. Enzimas </a:t>
            </a:r>
            <a:r>
              <a:rPr lang="es-ES" b="1" u="sng" dirty="0" smtClean="0">
                <a:effectLst/>
              </a:rPr>
              <a:t>descamadas</a:t>
            </a:r>
            <a:endParaRPr lang="es-ES" b="1" u="sng" dirty="0">
              <a:effectLst/>
            </a:endParaRPr>
          </a:p>
          <a:p>
            <a:pPr>
              <a:defRPr/>
            </a:pPr>
            <a:r>
              <a:rPr lang="es-ES" b="1" dirty="0">
                <a:effectLst/>
              </a:rPr>
              <a:t> </a:t>
            </a:r>
            <a:r>
              <a:rPr lang="es-ES" b="1" dirty="0" smtClean="0">
                <a:effectLst/>
              </a:rPr>
              <a:t>  membrana </a:t>
            </a:r>
            <a:r>
              <a:rPr lang="es-ES" b="1" dirty="0">
                <a:effectLst/>
              </a:rPr>
              <a:t>APICAL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684963" y="316614"/>
            <a:ext cx="1927131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10471" y="767230"/>
            <a:ext cx="1304756" cy="37867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Contenido</a:t>
            </a:r>
            <a:endParaRPr lang="es-ES" b="1" dirty="0">
              <a:effectLst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 animBg="1"/>
      <p:bldP spid="172038" grpId="0" animBg="1"/>
      <p:bldP spid="1720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2" y="1690688"/>
            <a:ext cx="4855816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3123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4304900" y="2420938"/>
            <a:ext cx="3522118" cy="2554545"/>
          </a:xfrm>
          <a:prstGeom prst="rect">
            <a:avLst/>
          </a:prstGeom>
          <a:solidFill>
            <a:srgbClr val="FFDDDD"/>
          </a:solidFill>
          <a:ln w="28575">
            <a:solidFill>
              <a:srgbClr val="FF2D96"/>
            </a:solidFill>
            <a:miter lim="800000"/>
            <a:headEnd/>
            <a:tailEnd/>
          </a:ln>
          <a:effectLst>
            <a:glow rad="101600">
              <a:srgbClr val="FF6699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800" dirty="0" smtClean="0"/>
          </a:p>
          <a:p>
            <a:pPr>
              <a:defRPr/>
            </a:pPr>
            <a:r>
              <a:rPr lang="es-ES" sz="2400" dirty="0" smtClean="0"/>
              <a:t>NEURAL</a:t>
            </a:r>
            <a:endParaRPr lang="es-ES" sz="2400" dirty="0"/>
          </a:p>
          <a:p>
            <a:pPr>
              <a:defRPr/>
            </a:pPr>
            <a:endParaRPr lang="es-ES" sz="2000" dirty="0">
              <a:effectLst/>
            </a:endParaRPr>
          </a:p>
          <a:p>
            <a:pPr>
              <a:defRPr/>
            </a:pPr>
            <a:r>
              <a:rPr lang="es-ES" sz="2000" b="1" dirty="0">
                <a:effectLst/>
              </a:rPr>
              <a:t>Local</a:t>
            </a:r>
            <a:r>
              <a:rPr lang="es-ES" sz="2000" dirty="0">
                <a:effectLst/>
              </a:rPr>
              <a:t>: </a:t>
            </a:r>
            <a:r>
              <a:rPr lang="es-ES" sz="2000" b="1" dirty="0">
                <a:effectLst/>
              </a:rPr>
              <a:t>SNE</a:t>
            </a:r>
            <a:r>
              <a:rPr lang="es-ES" dirty="0">
                <a:effectLst/>
              </a:rPr>
              <a:t> plexo Submucoso</a:t>
            </a:r>
          </a:p>
          <a:p>
            <a:pPr>
              <a:defRPr/>
            </a:pPr>
            <a:r>
              <a:rPr lang="es-ES" dirty="0">
                <a:effectLst/>
              </a:rPr>
              <a:t>          comida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b="1" dirty="0">
                <a:effectLst/>
              </a:rPr>
              <a:t>SNA</a:t>
            </a:r>
            <a:r>
              <a:rPr lang="es-ES" sz="2000" dirty="0">
                <a:effectLst/>
              </a:rPr>
              <a:t>: </a:t>
            </a:r>
            <a:r>
              <a:rPr lang="es-ES" b="1" dirty="0">
                <a:solidFill>
                  <a:srgbClr val="0000CC"/>
                </a:solidFill>
                <a:effectLst/>
              </a:rPr>
              <a:t>Parasimpático </a:t>
            </a:r>
            <a:r>
              <a:rPr lang="es-ES" b="1" dirty="0" err="1">
                <a:solidFill>
                  <a:srgbClr val="0000CC"/>
                </a:solidFill>
                <a:effectLst/>
              </a:rPr>
              <a:t>vagal</a:t>
            </a:r>
            <a:r>
              <a:rPr lang="es-ES" b="1" dirty="0">
                <a:solidFill>
                  <a:srgbClr val="0000CC"/>
                </a:solidFill>
                <a:effectLst/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/>
              </a:rPr>
              <a:t>          </a:t>
            </a:r>
            <a:r>
              <a:rPr lang="es-ES" b="1" dirty="0">
                <a:solidFill>
                  <a:srgbClr val="C00000"/>
                </a:solidFill>
                <a:effectLst/>
              </a:rPr>
              <a:t>Simpático</a:t>
            </a:r>
            <a:r>
              <a:rPr lang="es-ES" dirty="0">
                <a:effectLst/>
              </a:rPr>
              <a:t> </a:t>
            </a:r>
            <a:r>
              <a:rPr lang="es-E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(-)</a:t>
            </a:r>
          </a:p>
          <a:p>
            <a:pPr>
              <a:defRPr/>
            </a:pPr>
            <a:endParaRPr lang="es-ES" sz="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1691680" y="2420938"/>
            <a:ext cx="2024913" cy="2508379"/>
          </a:xfrm>
          <a:prstGeom prst="rect">
            <a:avLst/>
          </a:prstGeom>
          <a:solidFill>
            <a:srgbClr val="CDE6FF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800" b="1" dirty="0" smtClean="0">
              <a:effectLst/>
            </a:endParaRPr>
          </a:p>
          <a:p>
            <a:pPr>
              <a:defRPr/>
            </a:pPr>
            <a:r>
              <a:rPr lang="es-ES" sz="2400" dirty="0" smtClean="0"/>
              <a:t>HORMONAL</a:t>
            </a:r>
            <a:endParaRPr lang="es-ES" sz="2400" dirty="0"/>
          </a:p>
          <a:p>
            <a:pPr>
              <a:defRPr/>
            </a:pPr>
            <a:endParaRPr lang="es-ES" dirty="0">
              <a:effectLst/>
            </a:endParaRPr>
          </a:p>
          <a:p>
            <a:pPr>
              <a:defRPr/>
            </a:pPr>
            <a:r>
              <a:rPr lang="es-ES" sz="2000" b="1" dirty="0">
                <a:effectLst/>
              </a:rPr>
              <a:t>Secretina</a:t>
            </a:r>
            <a:r>
              <a:rPr lang="es-ES" dirty="0">
                <a:effectLst/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dirty="0">
              <a:effectLst/>
            </a:endParaRPr>
          </a:p>
          <a:p>
            <a:pPr>
              <a:defRPr/>
            </a:pPr>
            <a:r>
              <a:rPr lang="es-ES" sz="2000" b="1" dirty="0">
                <a:effectLst/>
              </a:rPr>
              <a:t>VIP</a:t>
            </a:r>
            <a:r>
              <a:rPr lang="es-ES" b="1" dirty="0">
                <a:effectLst/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b="1" dirty="0">
                <a:effectLst/>
              </a:rPr>
              <a:t>SIH</a:t>
            </a:r>
            <a:r>
              <a:rPr lang="es-ES" dirty="0">
                <a:effectLst/>
              </a:rPr>
              <a:t> </a:t>
            </a:r>
            <a:r>
              <a:rPr lang="es-E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(-)</a:t>
            </a:r>
          </a:p>
          <a:p>
            <a:pPr>
              <a:defRPr/>
            </a:pPr>
            <a:endParaRPr lang="es-ES" sz="9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1597426" y="1386859"/>
            <a:ext cx="115932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684963" y="636884"/>
            <a:ext cx="1927131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6939652" y="1063694"/>
            <a:ext cx="1672442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Regulación </a:t>
            </a:r>
          </a:p>
          <a:p>
            <a:pPr>
              <a:defRPr/>
            </a:pPr>
            <a:r>
              <a:rPr lang="es-ES" b="1" dirty="0" err="1" smtClean="0">
                <a:effectLst/>
              </a:rPr>
              <a:t>neurohumoral</a:t>
            </a:r>
            <a:endParaRPr lang="es-ES" b="1" dirty="0">
              <a:effectLst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4" grpId="0" animBg="1"/>
      <p:bldP spid="1730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1260475" y="1822450"/>
            <a:ext cx="3311525" cy="4154984"/>
          </a:xfrm>
          <a:prstGeom prst="rect">
            <a:avLst/>
          </a:prstGeom>
          <a:solidFill>
            <a:srgbClr val="C7E5C5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81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sz="800" b="1" dirty="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s-ES" sz="2400" b="1" dirty="0" smtClean="0">
                <a:effectLst/>
              </a:rPr>
              <a:t>¡</a:t>
            </a:r>
            <a:r>
              <a:rPr lang="es-ES" sz="2400" b="1" dirty="0">
                <a:effectLst/>
              </a:rPr>
              <a:t>LAS SECRECIONES!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endParaRPr lang="es-ES" sz="1000" b="1" dirty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b="1" dirty="0" smtClean="0">
                <a:solidFill>
                  <a:srgbClr val="CC0000"/>
                </a:solidFill>
                <a:effectLst/>
              </a:rPr>
              <a:t>*</a:t>
            </a:r>
            <a:r>
              <a:rPr lang="es-ES" b="1" dirty="0" smtClean="0">
                <a:effectLst/>
              </a:rPr>
              <a:t> </a:t>
            </a:r>
            <a:r>
              <a:rPr lang="es-ES" sz="2000" b="1" dirty="0">
                <a:effectLst/>
              </a:rPr>
              <a:t>Saliva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b="1" dirty="0" smtClean="0">
                <a:solidFill>
                  <a:srgbClr val="CC0000"/>
                </a:solidFill>
                <a:effectLst/>
              </a:rPr>
              <a:t>* </a:t>
            </a:r>
            <a:r>
              <a:rPr lang="es-ES" sz="2000" b="1" dirty="0">
                <a:effectLst/>
              </a:rPr>
              <a:t>Secreción </a:t>
            </a:r>
            <a:r>
              <a:rPr lang="es-ES" sz="2000" b="1" dirty="0" smtClean="0">
                <a:effectLst/>
              </a:rPr>
              <a:t>gástrica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b="1" dirty="0" smtClean="0">
                <a:solidFill>
                  <a:srgbClr val="CC0000"/>
                </a:solidFill>
                <a:effectLst/>
              </a:rPr>
              <a:t>*</a:t>
            </a:r>
            <a:r>
              <a:rPr lang="es-ES" sz="2000" b="1" dirty="0" smtClean="0">
                <a:effectLst/>
              </a:rPr>
              <a:t> </a:t>
            </a:r>
            <a:r>
              <a:rPr lang="es-ES" sz="2000" b="1" dirty="0">
                <a:effectLst/>
              </a:rPr>
              <a:t>Bilis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b="1" dirty="0" smtClean="0">
                <a:solidFill>
                  <a:srgbClr val="CC0000"/>
                </a:solidFill>
                <a:effectLst/>
              </a:rPr>
              <a:t>*</a:t>
            </a:r>
            <a:r>
              <a:rPr lang="es-ES" sz="2000" b="1" dirty="0" smtClean="0">
                <a:effectLst/>
              </a:rPr>
              <a:t> </a:t>
            </a:r>
            <a:r>
              <a:rPr lang="es-ES" sz="2000" b="1" dirty="0">
                <a:effectLst/>
              </a:rPr>
              <a:t>Secreción pancreática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b="1" dirty="0" smtClean="0">
                <a:solidFill>
                  <a:srgbClr val="CC0000"/>
                </a:solidFill>
                <a:effectLst/>
              </a:rPr>
              <a:t>*</a:t>
            </a:r>
            <a:r>
              <a:rPr lang="es-ES" sz="2000" b="1" dirty="0" smtClean="0">
                <a:effectLst/>
              </a:rPr>
              <a:t> </a:t>
            </a:r>
            <a:r>
              <a:rPr lang="es-ES" sz="2000" b="1" dirty="0">
                <a:effectLst/>
              </a:rPr>
              <a:t>Secreción intestinal</a:t>
            </a:r>
          </a:p>
          <a:p>
            <a:pPr eaLnBrk="1" hangingPunct="1">
              <a:spcBef>
                <a:spcPct val="50000"/>
              </a:spcBef>
            </a:pPr>
            <a:endParaRPr lang="es-ES" sz="1000" dirty="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s-ES" sz="2000" dirty="0">
                <a:effectLst/>
              </a:rPr>
              <a:t>y sus FUNCIONES en el proceso digestivo</a:t>
            </a:r>
            <a:r>
              <a:rPr lang="es-ES" sz="2000" dirty="0" smtClean="0">
                <a:effectLst/>
              </a:rPr>
              <a:t>!!!</a:t>
            </a:r>
          </a:p>
          <a:p>
            <a:pPr eaLnBrk="1" hangingPunct="1">
              <a:spcBef>
                <a:spcPct val="50000"/>
              </a:spcBef>
            </a:pPr>
            <a:endParaRPr lang="es-ES" sz="800" dirty="0">
              <a:effectLst/>
            </a:endParaRP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4885125" y="2612891"/>
            <a:ext cx="3005951" cy="1508105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dirty="0" smtClean="0">
                <a:effectLst/>
              </a:rPr>
              <a:t>¡</a:t>
            </a:r>
            <a:r>
              <a:rPr lang="es-ES" sz="2000" dirty="0" smtClean="0">
                <a:effectLst/>
              </a:rPr>
              <a:t>Pero </a:t>
            </a:r>
            <a:r>
              <a:rPr lang="es-ES" sz="2000" dirty="0">
                <a:effectLst/>
              </a:rPr>
              <a:t>NADA </a:t>
            </a:r>
            <a:r>
              <a:rPr lang="es-ES" sz="2000" dirty="0" smtClean="0">
                <a:effectLst/>
              </a:rPr>
              <a:t>sucedería, </a:t>
            </a:r>
          </a:p>
          <a:p>
            <a:pPr algn="ctr" eaLnBrk="1" hangingPunct="1"/>
            <a:r>
              <a:rPr lang="es-ES" sz="2000" dirty="0" smtClean="0">
                <a:effectLst/>
              </a:rPr>
              <a:t>si</a:t>
            </a:r>
            <a:endParaRPr lang="es-ES" sz="2000" dirty="0">
              <a:effectLst/>
            </a:endParaRPr>
          </a:p>
          <a:p>
            <a:pPr algn="ctr" eaLnBrk="1" hangingPunct="1"/>
            <a:r>
              <a:rPr lang="es-ES" sz="2400" dirty="0">
                <a:effectLst/>
              </a:rPr>
              <a:t>NO se MUEVE </a:t>
            </a:r>
            <a:endParaRPr lang="es-ES" sz="2400" dirty="0" smtClean="0">
              <a:effectLst/>
            </a:endParaRPr>
          </a:p>
          <a:p>
            <a:pPr algn="ctr" eaLnBrk="1" hangingPunct="1"/>
            <a:r>
              <a:rPr lang="es-ES" sz="2400" dirty="0" smtClean="0">
                <a:effectLst/>
              </a:rPr>
              <a:t>el </a:t>
            </a:r>
            <a:r>
              <a:rPr lang="es-ES" sz="2400" dirty="0">
                <a:effectLst/>
              </a:rPr>
              <a:t>TGI!</a:t>
            </a:r>
          </a:p>
        </p:txBody>
      </p:sp>
      <p:sp>
        <p:nvSpPr>
          <p:cNvPr id="185350" name="AutoShape 6"/>
          <p:cNvSpPr>
            <a:spLocks noChangeArrowheads="1"/>
          </p:cNvSpPr>
          <p:nvPr/>
        </p:nvSpPr>
        <p:spPr bwMode="auto">
          <a:xfrm>
            <a:off x="7033849" y="4365104"/>
            <a:ext cx="1368425" cy="287338"/>
          </a:xfrm>
          <a:prstGeom prst="rightArrow">
            <a:avLst>
              <a:gd name="adj1" fmla="val 50000"/>
              <a:gd name="adj2" fmla="val 119061"/>
            </a:avLst>
          </a:prstGeom>
          <a:solidFill>
            <a:srgbClr val="FFA3E0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5" name="Rectangle 8"/>
          <p:cNvSpPr>
            <a:spLocks noChangeArrowheads="1"/>
          </p:cNvSpPr>
          <p:nvPr/>
        </p:nvSpPr>
        <p:spPr bwMode="auto">
          <a:xfrm>
            <a:off x="1260475" y="1209675"/>
            <a:ext cx="278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1" dirty="0">
                <a:effectLst/>
              </a:rPr>
              <a:t>Hemos estudiado,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388100" y="476672"/>
            <a:ext cx="214353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III. SECRECIÓN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  <p:bldP spid="185349" grpId="0" animBg="1"/>
      <p:bldP spid="1853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 txBox="1">
            <a:spLocks noChangeArrowheads="1"/>
          </p:cNvSpPr>
          <p:nvPr/>
        </p:nvSpPr>
        <p:spPr bwMode="auto">
          <a:xfrm>
            <a:off x="2515394" y="2046991"/>
            <a:ext cx="4076700" cy="3140075"/>
          </a:xfrm>
          <a:prstGeom prst="rect">
            <a:avLst/>
          </a:prstGeom>
          <a:solidFill>
            <a:srgbClr val="CCE8EA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accent1">
                  <a:lumMod val="25000"/>
                </a:schemeClr>
              </a:buClr>
              <a:defRPr/>
            </a:pPr>
            <a:r>
              <a:rPr lang="es-ES" sz="900" b="1" dirty="0" smtClean="0">
                <a:effectLst/>
              </a:rPr>
              <a:t>     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Función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Movimiento durante comidas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Válvula ileocecal 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Regulación </a:t>
            </a:r>
            <a:r>
              <a:rPr lang="es-ES" sz="2000" dirty="0" err="1" smtClean="0">
                <a:effectLst/>
              </a:rPr>
              <a:t>neurohormonal</a:t>
            </a: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Movimiento en ayuno CMM</a:t>
            </a:r>
          </a:p>
          <a:p>
            <a:pPr marL="171450" indent="-171450" eaLnBrk="1" hangingPunct="1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" sz="900" dirty="0" smtClean="0">
              <a:effectLst/>
            </a:endParaRP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2492375" y="1498427"/>
            <a:ext cx="41328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IV. MOTILIDAD INTESTINAL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5" descr="img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640" y="423863"/>
            <a:ext cx="3792538" cy="6010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3971" name="Text Box 10"/>
          <p:cNvSpPr txBox="1">
            <a:spLocks noChangeArrowheads="1"/>
          </p:cNvSpPr>
          <p:nvPr/>
        </p:nvSpPr>
        <p:spPr bwMode="auto">
          <a:xfrm>
            <a:off x="4294470" y="1079500"/>
            <a:ext cx="1986441" cy="584775"/>
          </a:xfrm>
          <a:prstGeom prst="rect">
            <a:avLst/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600" b="1" smtClean="0">
                <a:effectLst/>
              </a:rPr>
              <a:t>Tránsito </a:t>
            </a:r>
          </a:p>
          <a:p>
            <a:pPr algn="ctr" eaLnBrk="1" hangingPunct="1">
              <a:defRPr/>
            </a:pPr>
            <a:r>
              <a:rPr lang="es-ES" sz="1600" b="1" smtClean="0">
                <a:effectLst/>
              </a:rPr>
              <a:t>Esófago-estómago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720086" y="476672"/>
            <a:ext cx="1884362" cy="339725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287690" y="2780928"/>
            <a:ext cx="3159125" cy="1646238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/>
              <a:t>Tránsito Intestino delgado</a:t>
            </a:r>
          </a:p>
          <a:p>
            <a:pPr eaLnBrk="1" hangingPunct="1">
              <a:defRPr/>
            </a:pPr>
            <a:endParaRPr lang="es-ES" sz="1000" b="1" dirty="0" smtClean="0">
              <a:effectLst/>
            </a:endParaRP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Agitación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Mezcla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Avance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Vaciamiento ileocecal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7245591" y="879445"/>
            <a:ext cx="133722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smtClean="0">
                <a:effectLst/>
              </a:rPr>
              <a:t>1. Función</a:t>
            </a:r>
            <a:endParaRPr lang="es-ES" sz="2000" dirty="0">
              <a:effectLst/>
            </a:endParaRP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872178" y="1475343"/>
            <a:ext cx="788999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1872178" y="5445224"/>
            <a:ext cx="1120820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Válvula 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ileocecal</a:t>
            </a:r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2411140" y="4941887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2266678" y="1844675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06" name="AutoShape 22"/>
          <p:cNvSpPr>
            <a:spLocks/>
          </p:cNvSpPr>
          <p:nvPr/>
        </p:nvSpPr>
        <p:spPr bwMode="auto">
          <a:xfrm>
            <a:off x="1817608" y="2096293"/>
            <a:ext cx="84404" cy="3006348"/>
          </a:xfrm>
          <a:prstGeom prst="leftBracket">
            <a:avLst>
              <a:gd name="adj" fmla="val 178662"/>
            </a:avLst>
          </a:prstGeom>
          <a:solidFill>
            <a:srgbClr val="C5E2FF"/>
          </a:solidFill>
          <a:ln w="38100">
            <a:solidFill>
              <a:srgbClr val="0000CC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2915816" y="476672"/>
            <a:ext cx="1434986" cy="6028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044294" y="457541"/>
            <a:ext cx="904414" cy="523220"/>
          </a:xfrm>
          <a:prstGeom prst="rect">
            <a:avLst/>
          </a:prstGeom>
          <a:solidFill>
            <a:srgbClr val="C5E2F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Esófago </a:t>
            </a:r>
          </a:p>
          <a:p>
            <a:pPr algn="ctr"/>
            <a:r>
              <a:rPr lang="es-VE" sz="1400" dirty="0" smtClean="0"/>
              <a:t>8-10’’</a:t>
            </a:r>
            <a:endParaRPr lang="es-VE" sz="14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3275856" y="2133600"/>
            <a:ext cx="648072" cy="6473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2992998" y="2564904"/>
            <a:ext cx="426874" cy="2160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977531" y="2349768"/>
            <a:ext cx="1071127" cy="523220"/>
          </a:xfrm>
          <a:prstGeom prst="rect">
            <a:avLst/>
          </a:prstGeom>
          <a:solidFill>
            <a:srgbClr val="C5E2F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effectLst/>
              </a:rPr>
              <a:t>Estómago </a:t>
            </a:r>
          </a:p>
          <a:p>
            <a:pPr algn="ctr"/>
            <a:r>
              <a:rPr lang="es-VE" sz="1400" b="1" dirty="0" smtClean="0">
                <a:effectLst/>
              </a:rPr>
              <a:t>1-3h</a:t>
            </a:r>
            <a:endParaRPr lang="es-VE" sz="1400" b="1" dirty="0">
              <a:effectLst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3355574" y="3755960"/>
            <a:ext cx="779950" cy="49411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352524" y="3543826"/>
            <a:ext cx="1053494" cy="523220"/>
          </a:xfrm>
          <a:prstGeom prst="rect">
            <a:avLst/>
          </a:prstGeom>
          <a:solidFill>
            <a:srgbClr val="C5E2F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/>
              <a:t>Intestino </a:t>
            </a:r>
          </a:p>
          <a:p>
            <a:pPr algn="ctr"/>
            <a:r>
              <a:rPr lang="es-VE" sz="1400" b="1" dirty="0" smtClean="0"/>
              <a:t>7-9h</a:t>
            </a:r>
            <a:endParaRPr lang="es-VE" sz="1400" b="1" dirty="0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28390" y="509947"/>
            <a:ext cx="115932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  <p:bldP spid="16398" grpId="0" animBg="1"/>
      <p:bldP spid="16402" grpId="0" animBg="1"/>
      <p:bldP spid="16403" grpId="0" animBg="1"/>
      <p:bldP spid="16406" grpId="0" animBg="1"/>
      <p:bldP spid="3" grpId="0" animBg="1"/>
      <p:bldP spid="15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899592" y="2012950"/>
            <a:ext cx="3724096" cy="1646605"/>
          </a:xfrm>
          <a:prstGeom prst="rect">
            <a:avLst/>
          </a:prstGeom>
          <a:solidFill>
            <a:srgbClr val="F9EFEB"/>
          </a:solidFill>
          <a:ln w="28575">
            <a:solidFill>
              <a:srgbClr val="FF81C0"/>
            </a:solidFill>
            <a:miter lim="800000"/>
            <a:headEnd/>
            <a:tailEnd/>
          </a:ln>
          <a:effectLst>
            <a:outerShdw blurRad="203200" dist="25400" dir="2700000" sx="98000" sy="98000" algn="ctr" rotWithShape="0">
              <a:schemeClr val="tx1">
                <a:alpha val="95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MOTILIDAD I. Delgado</a:t>
            </a:r>
          </a:p>
          <a:p>
            <a:pPr eaLnBrk="1" hangingPunct="1"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Agitación </a:t>
            </a:r>
            <a:r>
              <a:rPr lang="es-ES" b="1" dirty="0">
                <a:effectLst/>
              </a:rPr>
              <a:t>duodeno</a:t>
            </a:r>
          </a:p>
          <a:p>
            <a:pPr eaLnBrk="1" hangingPunct="1">
              <a:buSzPct val="140000"/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Propulsión avance  </a:t>
            </a:r>
            <a:r>
              <a:rPr lang="es-ES" b="1" dirty="0">
                <a:effectLst/>
              </a:rPr>
              <a:t>yeyuno íleon</a:t>
            </a:r>
          </a:p>
          <a:p>
            <a:pPr eaLnBrk="1" hangingPunct="1">
              <a:buSzPct val="140000"/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Vaciamiento </a:t>
            </a:r>
            <a:r>
              <a:rPr lang="es-ES" b="1" dirty="0">
                <a:effectLst/>
              </a:rPr>
              <a:t>ileocecal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899592" y="3939553"/>
            <a:ext cx="2955925" cy="1477962"/>
          </a:xfrm>
          <a:prstGeom prst="rect">
            <a:avLst/>
          </a:prstGeom>
          <a:solidFill>
            <a:srgbClr val="F2E9F7"/>
          </a:solidFill>
          <a:ln w="28575">
            <a:solidFill>
              <a:srgbClr val="FF81C0"/>
            </a:solidFill>
            <a:miter lim="800000"/>
            <a:headEnd/>
            <a:tailEnd/>
          </a:ln>
          <a:effectLst>
            <a:outerShdw blurRad="203200" dist="25400" dir="2700000" sx="98000" sy="98000" algn="ctr" rotWithShape="0">
              <a:schemeClr val="tx1">
                <a:alpha val="95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dirty="0" smtClean="0">
              <a:effectLst/>
            </a:endParaRPr>
          </a:p>
          <a:p>
            <a:pPr marL="285750" indent="-285750" eaLnBrk="1" hangingPunct="1">
              <a:buSzPct val="140000"/>
              <a:buFont typeface="Arial" pitchFamily="34" charset="0"/>
              <a:buChar char="•"/>
              <a:defRPr/>
            </a:pPr>
            <a:r>
              <a:rPr lang="es-ES" b="1" dirty="0" smtClean="0">
                <a:effectLst/>
              </a:rPr>
              <a:t>Mezclar</a:t>
            </a:r>
            <a:r>
              <a:rPr lang="es-ES" dirty="0" smtClean="0">
                <a:effectLst/>
              </a:rPr>
              <a:t> contenido con </a:t>
            </a:r>
          </a:p>
          <a:p>
            <a:pPr eaLnBrk="1" hangingPunct="1">
              <a:buSzPct val="140000"/>
              <a:defRPr/>
            </a:pPr>
            <a:r>
              <a:rPr lang="es-ES" dirty="0" smtClean="0">
                <a:effectLst/>
              </a:rPr>
              <a:t>    secreciones</a:t>
            </a:r>
          </a:p>
          <a:p>
            <a:pPr marL="171450" indent="-171450" eaLnBrk="1" hangingPunct="1">
              <a:buSzPct val="140000"/>
              <a:buFont typeface="Arial" pitchFamily="34" charset="0"/>
              <a:buChar char="•"/>
              <a:defRPr/>
            </a:pPr>
            <a:endParaRPr lang="es-ES" sz="900" dirty="0" smtClean="0">
              <a:effectLst/>
            </a:endParaRPr>
          </a:p>
          <a:p>
            <a:pPr marL="285750" indent="-285750" eaLnBrk="1" hangingPunct="1">
              <a:buSzPct val="140000"/>
              <a:buFont typeface="Arial" pitchFamily="34" charset="0"/>
              <a:buChar char="•"/>
              <a:defRPr/>
            </a:pPr>
            <a:r>
              <a:rPr lang="es-ES" b="1" dirty="0" smtClean="0">
                <a:effectLst/>
              </a:rPr>
              <a:t>Empujar</a:t>
            </a:r>
            <a:r>
              <a:rPr lang="es-ES" dirty="0" smtClean="0">
                <a:effectLst/>
              </a:rPr>
              <a:t> el contenido </a:t>
            </a:r>
          </a:p>
          <a:p>
            <a:pPr eaLnBrk="1" hangingPunct="1">
              <a:buSzPct val="140000"/>
              <a:defRPr/>
            </a:pPr>
            <a:r>
              <a:rPr lang="es-ES" dirty="0" smtClean="0">
                <a:effectLst/>
              </a:rPr>
              <a:t>    sentido </a:t>
            </a:r>
            <a:r>
              <a:rPr lang="es-ES" dirty="0" err="1" smtClean="0">
                <a:effectLst/>
              </a:rPr>
              <a:t>orocaudal</a:t>
            </a:r>
            <a:endParaRPr lang="es-ES" dirty="0" smtClean="0">
              <a:effectLst/>
            </a:endParaRP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652135" y="70849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4997" name="Picture 10" descr="intestino del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31" r="11592"/>
          <a:stretch>
            <a:fillRect/>
          </a:stretch>
        </p:blipFill>
        <p:spPr bwMode="auto">
          <a:xfrm>
            <a:off x="4901624" y="1801004"/>
            <a:ext cx="3278188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4901303" y="2012950"/>
            <a:ext cx="1130238" cy="505773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720086" y="476672"/>
            <a:ext cx="1884362" cy="339725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243921" y="908720"/>
            <a:ext cx="133722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smtClean="0">
                <a:effectLst/>
              </a:rPr>
              <a:t>1. Función</a:t>
            </a:r>
            <a:endParaRPr lang="es-ES" sz="2000" dirty="0">
              <a:effectLst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animBg="1"/>
      <p:bldP spid="1863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img16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7" r="32368" b="9455"/>
          <a:stretch/>
        </p:blipFill>
        <p:spPr>
          <a:xfrm>
            <a:off x="1958553" y="2133601"/>
            <a:ext cx="5565775" cy="35996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2268538" y="1341438"/>
            <a:ext cx="56165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849485" y="926292"/>
            <a:ext cx="1443023" cy="461665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>
                <a:effectLst/>
              </a:rPr>
              <a:t>MEZCLA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2123653" y="6092825"/>
            <a:ext cx="400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656898" y="59635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684213" y="1773238"/>
            <a:ext cx="7343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1" name="Text Box 11"/>
          <p:cNvSpPr txBox="1">
            <a:spLocks noChangeArrowheads="1"/>
          </p:cNvSpPr>
          <p:nvPr/>
        </p:nvSpPr>
        <p:spPr bwMode="auto">
          <a:xfrm>
            <a:off x="1047390" y="1644620"/>
            <a:ext cx="3526928" cy="400110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PENDULAR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2" name="Text Box 12"/>
          <p:cNvSpPr txBox="1">
            <a:spLocks noChangeArrowheads="1"/>
          </p:cNvSpPr>
          <p:nvPr/>
        </p:nvSpPr>
        <p:spPr bwMode="auto">
          <a:xfrm>
            <a:off x="4934373" y="1628800"/>
            <a:ext cx="2355133" cy="400110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SEGMENTACIÓN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6" name="Rectangle 16"/>
          <p:cNvSpPr>
            <a:spLocks noChangeArrowheads="1"/>
          </p:cNvSpPr>
          <p:nvPr/>
        </p:nvSpPr>
        <p:spPr bwMode="auto">
          <a:xfrm>
            <a:off x="2771353" y="3068638"/>
            <a:ext cx="1295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7" name="Rectangle 17"/>
          <p:cNvSpPr>
            <a:spLocks noChangeArrowheads="1"/>
          </p:cNvSpPr>
          <p:nvPr/>
        </p:nvSpPr>
        <p:spPr bwMode="auto">
          <a:xfrm>
            <a:off x="6227340" y="2997200"/>
            <a:ext cx="7207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8" name="Oval 18"/>
          <p:cNvSpPr>
            <a:spLocks noChangeArrowheads="1"/>
          </p:cNvSpPr>
          <p:nvPr/>
        </p:nvSpPr>
        <p:spPr bwMode="auto">
          <a:xfrm>
            <a:off x="6227340" y="3429000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9" name="Text Box 19"/>
          <p:cNvSpPr txBox="1">
            <a:spLocks noChangeArrowheads="1"/>
          </p:cNvSpPr>
          <p:nvPr/>
        </p:nvSpPr>
        <p:spPr bwMode="auto">
          <a:xfrm>
            <a:off x="2626890" y="3062288"/>
            <a:ext cx="1733167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c. longitudinal</a:t>
            </a:r>
          </a:p>
        </p:txBody>
      </p:sp>
      <p:sp>
        <p:nvSpPr>
          <p:cNvPr id="225300" name="Text Box 20"/>
          <p:cNvSpPr txBox="1">
            <a:spLocks noChangeArrowheads="1"/>
          </p:cNvSpPr>
          <p:nvPr/>
        </p:nvSpPr>
        <p:spPr bwMode="auto">
          <a:xfrm>
            <a:off x="5508203" y="3133725"/>
            <a:ext cx="1335622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c. circular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4619996" y="2163763"/>
            <a:ext cx="0" cy="35694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19 CuadroTexto"/>
          <p:cNvSpPr txBox="1"/>
          <p:nvPr/>
        </p:nvSpPr>
        <p:spPr>
          <a:xfrm>
            <a:off x="2605491" y="5806069"/>
            <a:ext cx="1067921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10 x min</a:t>
            </a:r>
            <a:endParaRPr lang="es-VE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648848" y="5723493"/>
            <a:ext cx="1409360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12-18 x min</a:t>
            </a:r>
            <a:endParaRPr lang="es-VE" dirty="0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6684655" y="774145"/>
            <a:ext cx="201529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</a:t>
            </a:r>
            <a:r>
              <a:rPr lang="es-ES" b="1" dirty="0" err="1" smtClean="0">
                <a:effectLst/>
              </a:rPr>
              <a:t>Mov.durante</a:t>
            </a:r>
            <a:r>
              <a:rPr lang="es-ES" b="1" dirty="0" smtClean="0">
                <a:effectLst/>
              </a:rPr>
              <a:t> </a:t>
            </a:r>
          </a:p>
          <a:p>
            <a:pPr algn="ctr">
              <a:defRPr/>
            </a:pPr>
            <a:r>
              <a:rPr lang="es-ES" b="1" dirty="0" smtClean="0">
                <a:effectLst/>
              </a:rPr>
              <a:t>comidas</a:t>
            </a:r>
            <a:endParaRPr lang="es-ES" b="1" dirty="0">
              <a:effectLst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826227" y="330508"/>
            <a:ext cx="1884362" cy="339725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6" grpId="0" animBg="1"/>
      <p:bldP spid="225291" grpId="0" animBg="1"/>
      <p:bldP spid="225292" grpId="0" animBg="1"/>
      <p:bldP spid="225299" grpId="0" animBg="1"/>
      <p:bldP spid="225300" grpId="0" animBg="1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0" b="13770"/>
          <a:stretch>
            <a:fillRect/>
          </a:stretch>
        </p:blipFill>
        <p:spPr bwMode="auto">
          <a:xfrm>
            <a:off x="1720850" y="1844675"/>
            <a:ext cx="6069013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2254250" y="1773238"/>
            <a:ext cx="55578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3798888" y="5345113"/>
            <a:ext cx="2811462" cy="266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1580636" y="5577185"/>
            <a:ext cx="5982728" cy="46166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NO HAY movimiento neto hacia adelante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539750" y="3429000"/>
            <a:ext cx="2490788" cy="8540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effectLst/>
              </a:rPr>
              <a:t>Mezcla</a:t>
            </a:r>
            <a:r>
              <a:rPr lang="en-US" sz="1600">
                <a:effectLst/>
              </a:rPr>
              <a:t> el contenido para promover digestión y absorción</a:t>
            </a:r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877887" y="1179513"/>
            <a:ext cx="1685925" cy="760412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/>
              </a:rPr>
              <a:t>MEZCLA</a:t>
            </a:r>
          </a:p>
          <a:p>
            <a:pPr>
              <a:defRPr/>
            </a:pPr>
            <a:r>
              <a:rPr lang="es-ES" dirty="0"/>
              <a:t>Segmentación</a:t>
            </a: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2706720" y="123208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826227" y="330508"/>
            <a:ext cx="1884362" cy="339725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684655" y="774145"/>
            <a:ext cx="201529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</a:t>
            </a:r>
            <a:r>
              <a:rPr lang="es-ES" b="1" dirty="0" err="1" smtClean="0">
                <a:effectLst/>
              </a:rPr>
              <a:t>Mov.durante</a:t>
            </a:r>
            <a:r>
              <a:rPr lang="es-ES" b="1" dirty="0" smtClean="0">
                <a:effectLst/>
              </a:rPr>
              <a:t> </a:t>
            </a:r>
          </a:p>
          <a:p>
            <a:pPr algn="ctr">
              <a:defRPr/>
            </a:pPr>
            <a:r>
              <a:rPr lang="es-ES" b="1" dirty="0" smtClean="0">
                <a:effectLst/>
              </a:rPr>
              <a:t>comidas</a:t>
            </a:r>
            <a:endParaRPr lang="es-ES" b="1" dirty="0">
              <a:effectLst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0" grpId="0" animBg="1"/>
      <p:bldP spid="146435" grpId="0" animBg="1"/>
      <p:bldP spid="14644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img16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6" b="9627"/>
          <a:stretch/>
        </p:blipFill>
        <p:spPr>
          <a:xfrm>
            <a:off x="735013" y="2133600"/>
            <a:ext cx="8229600" cy="35898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928884" y="1285052"/>
            <a:ext cx="1127232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/>
              </a:rPr>
              <a:t>MEZCLA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900113" y="6092825"/>
            <a:ext cx="400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766830" y="54977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684213" y="1773238"/>
            <a:ext cx="7343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809933" y="1797050"/>
            <a:ext cx="2529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PENDULAR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4017453" y="1820863"/>
            <a:ext cx="17139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SEGMENTACIÓN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6549895" y="1797050"/>
            <a:ext cx="1963999" cy="400110"/>
          </a:xfrm>
          <a:prstGeom prst="rect">
            <a:avLst/>
          </a:prstGeom>
          <a:solidFill>
            <a:srgbClr val="FFC5E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PERISTALSIS</a:t>
            </a: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6300788" y="1196975"/>
            <a:ext cx="71437" cy="489585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1547813" y="3068638"/>
            <a:ext cx="12954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5003800" y="3213100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1403350" y="3062288"/>
            <a:ext cx="16367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 longitudinal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4500563" y="3206750"/>
            <a:ext cx="1243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 circular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588125" y="1095486"/>
            <a:ext cx="1871663" cy="523220"/>
          </a:xfrm>
          <a:prstGeom prst="rect">
            <a:avLst/>
          </a:prstGeom>
          <a:solidFill>
            <a:srgbClr val="FFA7D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glow rad="139700">
              <a:srgbClr val="FF6699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dirty="0">
                <a:effectLst/>
              </a:rPr>
              <a:t>AVANCE</a:t>
            </a:r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>
            <a:off x="6588125" y="2133600"/>
            <a:ext cx="2160588" cy="3743325"/>
          </a:xfrm>
          <a:prstGeom prst="line">
            <a:avLst/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" name="1 Elipse"/>
          <p:cNvSpPr/>
          <p:nvPr/>
        </p:nvSpPr>
        <p:spPr bwMode="auto">
          <a:xfrm>
            <a:off x="7885113" y="2492896"/>
            <a:ext cx="287287" cy="28803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8513894" y="3933056"/>
            <a:ext cx="378586" cy="21582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8820918" y="5301208"/>
            <a:ext cx="143570" cy="2160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7712075" y="2636912"/>
            <a:ext cx="64697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25" name="24 Conector recto de flecha"/>
          <p:cNvCxnSpPr>
            <a:endCxn id="3" idx="7"/>
          </p:cNvCxnSpPr>
          <p:nvPr/>
        </p:nvCxnSpPr>
        <p:spPr bwMode="auto">
          <a:xfrm>
            <a:off x="8461177" y="3962543"/>
            <a:ext cx="375860" cy="212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26" name="25 Conector recto de flecha"/>
          <p:cNvCxnSpPr/>
          <p:nvPr/>
        </p:nvCxnSpPr>
        <p:spPr bwMode="auto">
          <a:xfrm>
            <a:off x="8821217" y="5388830"/>
            <a:ext cx="28728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5" name="4 CuadroTexto"/>
          <p:cNvSpPr txBox="1"/>
          <p:nvPr/>
        </p:nvSpPr>
        <p:spPr>
          <a:xfrm>
            <a:off x="1540901" y="5806069"/>
            <a:ext cx="869149" cy="307777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10 x min</a:t>
            </a:r>
            <a:endParaRPr lang="es-VE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4469839" y="5795972"/>
            <a:ext cx="1133644" cy="307777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12-18 x min</a:t>
            </a:r>
            <a:endParaRPr lang="es-VE" sz="14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7065103" y="5827236"/>
            <a:ext cx="1293944" cy="369332"/>
          </a:xfrm>
          <a:prstGeom prst="rect">
            <a:avLst/>
          </a:prstGeom>
          <a:solidFill>
            <a:srgbClr val="FF6699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 cm x min</a:t>
            </a:r>
            <a:endParaRPr lang="es-VE" dirty="0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6121972" y="418669"/>
            <a:ext cx="25812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 smtClean="0">
                <a:effectLst/>
              </a:rPr>
              <a:t>2. </a:t>
            </a:r>
            <a:r>
              <a:rPr lang="es-ES" sz="1600" b="1" dirty="0" err="1" smtClean="0">
                <a:effectLst/>
              </a:rPr>
              <a:t>Mov.durante</a:t>
            </a:r>
            <a:r>
              <a:rPr lang="es-ES" sz="1600" b="1" dirty="0">
                <a:effectLst/>
              </a:rPr>
              <a:t> </a:t>
            </a:r>
            <a:r>
              <a:rPr lang="es-ES" sz="1600" b="1" dirty="0" smtClean="0">
                <a:effectLst/>
              </a:rPr>
              <a:t>comidas</a:t>
            </a:r>
            <a:endParaRPr lang="es-ES" sz="16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6" grpId="0" animBg="1"/>
      <p:bldP spid="17426" grpId="0" animBg="1"/>
      <p:bldP spid="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segmentac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3716338"/>
            <a:ext cx="43751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2" name="Picture 8" descr="peristalsi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3716338"/>
            <a:ext cx="4303713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5186507" y="2336271"/>
            <a:ext cx="3040063" cy="850900"/>
          </a:xfrm>
          <a:prstGeom prst="rect">
            <a:avLst/>
          </a:prstGeom>
          <a:solidFill>
            <a:srgbClr val="FFA7D3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Propulsión o avance</a:t>
            </a:r>
          </a:p>
          <a:p>
            <a:r>
              <a:rPr lang="es-ES" sz="2400" b="1">
                <a:effectLst/>
              </a:rPr>
              <a:t>PERISTALTISMO</a:t>
            </a:r>
          </a:p>
        </p:txBody>
      </p:sp>
      <p:sp>
        <p:nvSpPr>
          <p:cNvPr id="82954" name="Line 10"/>
          <p:cNvSpPr>
            <a:spLocks noChangeShapeType="1"/>
          </p:cNvSpPr>
          <p:nvPr/>
        </p:nvSpPr>
        <p:spPr bwMode="auto">
          <a:xfrm>
            <a:off x="5795963" y="4868863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5" name="Line 11"/>
          <p:cNvSpPr>
            <a:spLocks noChangeShapeType="1"/>
          </p:cNvSpPr>
          <p:nvPr/>
        </p:nvSpPr>
        <p:spPr bwMode="auto">
          <a:xfrm flipV="1">
            <a:off x="1403350" y="4652963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 flipV="1">
            <a:off x="3492500" y="458152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>
            <a:off x="2268538" y="3429000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5292725" y="5157788"/>
            <a:ext cx="3135795" cy="707886"/>
          </a:xfrm>
          <a:prstGeom prst="rect">
            <a:avLst/>
          </a:prstGeom>
          <a:solidFill>
            <a:srgbClr val="FCF5FD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b="1" smtClean="0">
                <a:effectLst/>
              </a:rPr>
              <a:t>Contracción por detrás </a:t>
            </a:r>
          </a:p>
          <a:p>
            <a:pPr eaLnBrk="1" hangingPunct="1">
              <a:defRPr/>
            </a:pPr>
            <a:r>
              <a:rPr lang="es-ES" sz="2000" b="1" smtClean="0">
                <a:effectLst/>
              </a:rPr>
              <a:t>Relajación por delante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755650" y="12176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1331913" y="2349500"/>
            <a:ext cx="2178050" cy="850900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>
                <a:effectLst/>
              </a:rPr>
              <a:t>MEZCLA</a:t>
            </a:r>
          </a:p>
          <a:p>
            <a:pPr algn="ctr" eaLnBrk="1" hangingPunct="1"/>
            <a:r>
              <a:rPr lang="es-ES" sz="2400">
                <a:effectLst/>
              </a:rPr>
              <a:t>Segmentación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706539" y="421442"/>
            <a:ext cx="1909546" cy="338554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791729" y="873710"/>
            <a:ext cx="185024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1600" b="1" dirty="0" smtClean="0">
                <a:effectLst/>
              </a:rPr>
              <a:t>2. </a:t>
            </a:r>
            <a:r>
              <a:rPr lang="es-ES" sz="1600" b="1" dirty="0" err="1" smtClean="0">
                <a:effectLst/>
              </a:rPr>
              <a:t>Mov</a:t>
            </a:r>
            <a:r>
              <a:rPr lang="es-ES" sz="1600" b="1" dirty="0" smtClean="0">
                <a:effectLst/>
              </a:rPr>
              <a:t>. durante comidas</a:t>
            </a:r>
            <a:endParaRPr lang="es-ES" sz="1600" b="1" dirty="0">
              <a:effectLst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3" grpId="0" animBg="1"/>
      <p:bldP spid="82958" grpId="0" animBg="1"/>
      <p:bldP spid="829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5" name="Picture 5" descr="peristalsi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39" y="2818247"/>
            <a:ext cx="3656013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7" name="Line 7"/>
          <p:cNvSpPr>
            <a:spLocks noChangeShapeType="1"/>
          </p:cNvSpPr>
          <p:nvPr/>
        </p:nvSpPr>
        <p:spPr bwMode="auto">
          <a:xfrm>
            <a:off x="5026734" y="3933056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0116" name="Text Box 11"/>
          <p:cNvSpPr txBox="1">
            <a:spLocks noChangeArrowheads="1"/>
          </p:cNvSpPr>
          <p:nvPr/>
        </p:nvSpPr>
        <p:spPr bwMode="auto">
          <a:xfrm>
            <a:off x="943979" y="2986627"/>
            <a:ext cx="2619909" cy="2289175"/>
          </a:xfrm>
          <a:prstGeom prst="rect">
            <a:avLst/>
          </a:prstGeom>
          <a:solidFill>
            <a:srgbClr val="FFD5D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/>
              </a:rPr>
              <a:t>Por </a:t>
            </a:r>
            <a:r>
              <a:rPr lang="es-ES" b="1" dirty="0">
                <a:effectLst/>
              </a:rPr>
              <a:t>irritación</a:t>
            </a:r>
            <a:r>
              <a:rPr lang="es-ES" dirty="0">
                <a:effectLst/>
              </a:rPr>
              <a:t> intensa </a:t>
            </a:r>
          </a:p>
          <a:p>
            <a:pPr eaLnBrk="1" hangingPunct="1"/>
            <a:r>
              <a:rPr lang="es-ES" dirty="0">
                <a:effectLst/>
              </a:rPr>
              <a:t>en diarrea infecciosa</a:t>
            </a:r>
          </a:p>
          <a:p>
            <a:pPr eaLnBrk="1" hangingPunct="1"/>
            <a:endParaRPr lang="es-ES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Peristaltismo potente,</a:t>
            </a:r>
          </a:p>
          <a:p>
            <a:pPr eaLnBrk="1" hangingPunct="1"/>
            <a:r>
              <a:rPr lang="es-ES" dirty="0">
                <a:effectLst/>
              </a:rPr>
              <a:t>rápido en pocos min.</a:t>
            </a:r>
          </a:p>
          <a:p>
            <a:pPr eaLnBrk="1" hangingPunct="1"/>
            <a:endParaRPr lang="es-ES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Libra al intestino del irritante</a:t>
            </a:r>
          </a:p>
        </p:txBody>
      </p:sp>
      <p:sp>
        <p:nvSpPr>
          <p:cNvPr id="90117" name="Rectangle 12"/>
          <p:cNvSpPr>
            <a:spLocks noChangeArrowheads="1"/>
          </p:cNvSpPr>
          <p:nvPr/>
        </p:nvSpPr>
        <p:spPr bwMode="auto">
          <a:xfrm>
            <a:off x="1023938" y="2133600"/>
            <a:ext cx="2336800" cy="730250"/>
          </a:xfrm>
          <a:prstGeom prst="rect">
            <a:avLst/>
          </a:prstGeom>
          <a:solidFill>
            <a:srgbClr val="FFBBBB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i="1" dirty="0"/>
              <a:t>Rush </a:t>
            </a:r>
            <a:r>
              <a:rPr lang="es-ES" sz="2000" dirty="0"/>
              <a:t>o acometida </a:t>
            </a:r>
          </a:p>
          <a:p>
            <a:pPr algn="ctr"/>
            <a:r>
              <a:rPr lang="es-ES" sz="2000" dirty="0"/>
              <a:t>PERISTÁLTICA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943979" y="1206546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19" name="Rectangle 16"/>
          <p:cNvSpPr>
            <a:spLocks noChangeArrowheads="1"/>
          </p:cNvSpPr>
          <p:nvPr/>
        </p:nvSpPr>
        <p:spPr bwMode="auto">
          <a:xfrm>
            <a:off x="4787900" y="2133600"/>
            <a:ext cx="2395207" cy="400110"/>
          </a:xfrm>
          <a:prstGeom prst="rect">
            <a:avLst/>
          </a:prstGeom>
          <a:solidFill>
            <a:srgbClr val="FFA7D3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PERISTALTISMO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79912" y="4752582"/>
            <a:ext cx="3336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Corriendo al baño…</a:t>
            </a:r>
            <a:endParaRPr lang="es-VE" sz="2800" dirty="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742885" y="452415"/>
            <a:ext cx="1933571" cy="338554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071309" y="903145"/>
            <a:ext cx="25812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 smtClean="0">
                <a:effectLst/>
              </a:rPr>
              <a:t>2. </a:t>
            </a:r>
            <a:r>
              <a:rPr lang="es-ES" sz="1600" b="1" dirty="0" err="1" smtClean="0">
                <a:effectLst/>
              </a:rPr>
              <a:t>Mov.durante</a:t>
            </a:r>
            <a:r>
              <a:rPr lang="es-ES" sz="1600" b="1" dirty="0" smtClean="0">
                <a:effectLst/>
              </a:rPr>
              <a:t> comidas</a:t>
            </a:r>
            <a:endParaRPr lang="es-ES" sz="1600" b="1" dirty="0">
              <a:effectLst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5364088" y="5445223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1520" y="65312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63834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3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35" r="39278" b="10704"/>
          <a:stretch/>
        </p:blipFill>
        <p:spPr bwMode="auto">
          <a:xfrm>
            <a:off x="4572001" y="692150"/>
            <a:ext cx="3024336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48" name="Rectangle 44"/>
          <p:cNvSpPr>
            <a:spLocks noChangeArrowheads="1"/>
          </p:cNvSpPr>
          <p:nvPr/>
        </p:nvSpPr>
        <p:spPr bwMode="auto">
          <a:xfrm>
            <a:off x="7308850" y="836613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0" name="Rectangle 46"/>
          <p:cNvSpPr>
            <a:spLocks noChangeArrowheads="1"/>
          </p:cNvSpPr>
          <p:nvPr/>
        </p:nvSpPr>
        <p:spPr bwMode="auto">
          <a:xfrm>
            <a:off x="5364163" y="1341438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2" name="Rectangle 48"/>
          <p:cNvSpPr>
            <a:spLocks noChangeArrowheads="1"/>
          </p:cNvSpPr>
          <p:nvPr/>
        </p:nvSpPr>
        <p:spPr bwMode="auto">
          <a:xfrm>
            <a:off x="7258773" y="2032355"/>
            <a:ext cx="14398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1142" name="Rectangle 52"/>
          <p:cNvSpPr>
            <a:spLocks noChangeArrowheads="1"/>
          </p:cNvSpPr>
          <p:nvPr/>
        </p:nvSpPr>
        <p:spPr bwMode="auto">
          <a:xfrm>
            <a:off x="7956550" y="4941888"/>
            <a:ext cx="8636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75158" name="Rectangle 54"/>
          <p:cNvSpPr>
            <a:spLocks noChangeArrowheads="1"/>
          </p:cNvSpPr>
          <p:nvPr/>
        </p:nvSpPr>
        <p:spPr bwMode="auto">
          <a:xfrm>
            <a:off x="4608513" y="6308725"/>
            <a:ext cx="133191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9" name="Rectangle 55"/>
          <p:cNvSpPr>
            <a:spLocks noChangeArrowheads="1"/>
          </p:cNvSpPr>
          <p:nvPr/>
        </p:nvSpPr>
        <p:spPr bwMode="auto">
          <a:xfrm>
            <a:off x="5003800" y="3357563"/>
            <a:ext cx="7207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1146" name="Text Box 59"/>
          <p:cNvSpPr txBox="1">
            <a:spLocks noChangeArrowheads="1"/>
          </p:cNvSpPr>
          <p:nvPr/>
        </p:nvSpPr>
        <p:spPr bwMode="auto">
          <a:xfrm>
            <a:off x="2916238" y="5728295"/>
            <a:ext cx="12906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i="1">
                <a:effectLst/>
              </a:rPr>
              <a:t>Muscularis </a:t>
            </a:r>
          </a:p>
          <a:p>
            <a:pPr eaLnBrk="1" hangingPunct="1"/>
            <a:r>
              <a:rPr lang="es-ES" sz="1600" b="1" i="1">
                <a:effectLst/>
              </a:rPr>
              <a:t>mucosa</a:t>
            </a:r>
          </a:p>
        </p:txBody>
      </p:sp>
      <p:sp>
        <p:nvSpPr>
          <p:cNvPr id="175165" name="Rectangle 61"/>
          <p:cNvSpPr>
            <a:spLocks noChangeArrowheads="1"/>
          </p:cNvSpPr>
          <p:nvPr/>
        </p:nvSpPr>
        <p:spPr bwMode="auto">
          <a:xfrm>
            <a:off x="7235825" y="1052513"/>
            <a:ext cx="7207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6" name="Rectangle 62"/>
          <p:cNvSpPr>
            <a:spLocks noChangeArrowheads="1"/>
          </p:cNvSpPr>
          <p:nvPr/>
        </p:nvSpPr>
        <p:spPr bwMode="auto">
          <a:xfrm>
            <a:off x="5003800" y="6165850"/>
            <a:ext cx="27368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8" name="Rectangle 64"/>
          <p:cNvSpPr>
            <a:spLocks noChangeArrowheads="1"/>
          </p:cNvSpPr>
          <p:nvPr/>
        </p:nvSpPr>
        <p:spPr bwMode="auto">
          <a:xfrm>
            <a:off x="5291138" y="3716338"/>
            <a:ext cx="1444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9" name="Line 65"/>
          <p:cNvSpPr>
            <a:spLocks noChangeShapeType="1"/>
          </p:cNvSpPr>
          <p:nvPr/>
        </p:nvSpPr>
        <p:spPr bwMode="auto">
          <a:xfrm>
            <a:off x="4211638" y="6093296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71" name="Rectangle 67"/>
          <p:cNvSpPr>
            <a:spLocks noChangeArrowheads="1"/>
          </p:cNvSpPr>
          <p:nvPr/>
        </p:nvSpPr>
        <p:spPr bwMode="auto">
          <a:xfrm>
            <a:off x="862895" y="1700213"/>
            <a:ext cx="302518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Movimiento mucosa </a:t>
            </a:r>
          </a:p>
        </p:txBody>
      </p:sp>
      <p:sp>
        <p:nvSpPr>
          <p:cNvPr id="175172" name="Text Box 68"/>
          <p:cNvSpPr txBox="1">
            <a:spLocks noChangeArrowheads="1"/>
          </p:cNvSpPr>
          <p:nvPr/>
        </p:nvSpPr>
        <p:spPr bwMode="auto">
          <a:xfrm>
            <a:off x="827088" y="2349500"/>
            <a:ext cx="3240856" cy="231933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/>
              </a:rPr>
              <a:t>Contracción intermitente de la </a:t>
            </a:r>
            <a:r>
              <a:rPr lang="es-ES" i="1" dirty="0" err="1">
                <a:effectLst/>
              </a:rPr>
              <a:t>muscularis</a:t>
            </a:r>
            <a:r>
              <a:rPr lang="es-ES" i="1" dirty="0">
                <a:effectLst/>
              </a:rPr>
              <a:t> mucosa</a:t>
            </a:r>
            <a:r>
              <a:rPr lang="es-ES" dirty="0">
                <a:effectLst/>
              </a:rPr>
              <a:t> </a:t>
            </a:r>
          </a:p>
          <a:p>
            <a:pPr eaLnBrk="1" hangingPunct="1"/>
            <a:r>
              <a:rPr lang="es-ES" dirty="0">
                <a:effectLst/>
              </a:rPr>
              <a:t>“ordeño” de vellosidades</a:t>
            </a:r>
          </a:p>
          <a:p>
            <a:pPr eaLnBrk="1" hangingPunct="1"/>
            <a:endParaRPr lang="es-ES" sz="1000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Aumenta velocidad y superficie de absorción</a:t>
            </a:r>
          </a:p>
          <a:p>
            <a:pPr eaLnBrk="1" hangingPunct="1"/>
            <a:endParaRPr lang="es-ES" sz="1000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Exprime células epiteliales en venas  y linfáticos</a:t>
            </a:r>
          </a:p>
        </p:txBody>
      </p:sp>
      <p:sp>
        <p:nvSpPr>
          <p:cNvPr id="175184" name="Line 80"/>
          <p:cNvSpPr>
            <a:spLocks noChangeShapeType="1"/>
          </p:cNvSpPr>
          <p:nvPr/>
        </p:nvSpPr>
        <p:spPr bwMode="auto">
          <a:xfrm>
            <a:off x="5807869" y="216187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85" name="Line 81"/>
          <p:cNvSpPr>
            <a:spLocks noChangeShapeType="1"/>
          </p:cNvSpPr>
          <p:nvPr/>
        </p:nvSpPr>
        <p:spPr bwMode="auto">
          <a:xfrm>
            <a:off x="7630555" y="2348706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4" name="Text Box 90"/>
          <p:cNvSpPr txBox="1">
            <a:spLocks noChangeArrowheads="1"/>
          </p:cNvSpPr>
          <p:nvPr/>
        </p:nvSpPr>
        <p:spPr bwMode="auto">
          <a:xfrm>
            <a:off x="419688" y="455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5195" name="Line 91"/>
          <p:cNvSpPr>
            <a:spLocks noChangeShapeType="1"/>
          </p:cNvSpPr>
          <p:nvPr/>
        </p:nvSpPr>
        <p:spPr bwMode="auto">
          <a:xfrm>
            <a:off x="5807869" y="1217613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6" name="Line 92"/>
          <p:cNvSpPr>
            <a:spLocks noChangeShapeType="1"/>
          </p:cNvSpPr>
          <p:nvPr/>
        </p:nvSpPr>
        <p:spPr bwMode="auto">
          <a:xfrm>
            <a:off x="7667625" y="1196975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7" name="Text Box 93"/>
          <p:cNvSpPr txBox="1">
            <a:spLocks noChangeArrowheads="1"/>
          </p:cNvSpPr>
          <p:nvPr/>
        </p:nvSpPr>
        <p:spPr bwMode="auto">
          <a:xfrm>
            <a:off x="782060" y="4856460"/>
            <a:ext cx="15664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FF0000"/>
                </a:solidFill>
              </a:rPr>
              <a:t>¿Inervación </a:t>
            </a:r>
          </a:p>
          <a:p>
            <a:pPr>
              <a:defRPr/>
            </a:pPr>
            <a:r>
              <a:rPr lang="es-ES" b="1" i="1" dirty="0">
                <a:solidFill>
                  <a:srgbClr val="FF0000"/>
                </a:solidFill>
              </a:rPr>
              <a:t>M. mucosa</a:t>
            </a:r>
            <a:r>
              <a:rPr lang="es-ES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6754062" y="349585"/>
            <a:ext cx="188545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IV. MOTILIDAD</a:t>
            </a:r>
          </a:p>
        </p:txBody>
      </p:sp>
      <p:pic>
        <p:nvPicPr>
          <p:cNvPr id="28" name="Picture 3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72" t="5016" r="40885" b="23848"/>
          <a:stretch/>
        </p:blipFill>
        <p:spPr bwMode="auto">
          <a:xfrm>
            <a:off x="5960098" y="1901470"/>
            <a:ext cx="1494791" cy="300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99" name="Freeform 95"/>
          <p:cNvSpPr>
            <a:spLocks/>
          </p:cNvSpPr>
          <p:nvPr/>
        </p:nvSpPr>
        <p:spPr bwMode="auto">
          <a:xfrm>
            <a:off x="6227613" y="819727"/>
            <a:ext cx="1114535" cy="2293716"/>
          </a:xfrm>
          <a:custGeom>
            <a:avLst/>
            <a:gdLst>
              <a:gd name="T0" fmla="*/ 53 w 870"/>
              <a:gd name="T1" fmla="*/ 2033 h 2124"/>
              <a:gd name="T2" fmla="*/ 53 w 870"/>
              <a:gd name="T3" fmla="*/ 401 h 2124"/>
              <a:gd name="T4" fmla="*/ 371 w 870"/>
              <a:gd name="T5" fmla="*/ 38 h 2124"/>
              <a:gd name="T6" fmla="*/ 688 w 870"/>
              <a:gd name="T7" fmla="*/ 174 h 2124"/>
              <a:gd name="T8" fmla="*/ 779 w 870"/>
              <a:gd name="T9" fmla="*/ 537 h 2124"/>
              <a:gd name="T10" fmla="*/ 870 w 870"/>
              <a:gd name="T11" fmla="*/ 2124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70" h="2124">
                <a:moveTo>
                  <a:pt x="53" y="2033"/>
                </a:moveTo>
                <a:cubicBezTo>
                  <a:pt x="26" y="1383"/>
                  <a:pt x="0" y="733"/>
                  <a:pt x="53" y="401"/>
                </a:cubicBezTo>
                <a:cubicBezTo>
                  <a:pt x="106" y="69"/>
                  <a:pt x="265" y="76"/>
                  <a:pt x="371" y="38"/>
                </a:cubicBezTo>
                <a:cubicBezTo>
                  <a:pt x="477" y="0"/>
                  <a:pt x="620" y="91"/>
                  <a:pt x="688" y="174"/>
                </a:cubicBezTo>
                <a:cubicBezTo>
                  <a:pt x="756" y="257"/>
                  <a:pt x="749" y="212"/>
                  <a:pt x="779" y="537"/>
                </a:cubicBezTo>
                <a:cubicBezTo>
                  <a:pt x="809" y="862"/>
                  <a:pt x="855" y="1860"/>
                  <a:pt x="870" y="212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5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71" grpId="0" animBg="1"/>
      <p:bldP spid="175172" grpId="0" animBg="1"/>
      <p:bldP spid="17519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1405761" y="931355"/>
            <a:ext cx="3598287" cy="1631216"/>
          </a:xfrm>
          <a:prstGeom prst="rect">
            <a:avLst/>
          </a:prstGeom>
          <a:solidFill>
            <a:srgbClr val="F2E9F7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VÁLVULA</a:t>
            </a:r>
          </a:p>
          <a:p>
            <a:pPr eaLnBrk="1" hangingPunct="1"/>
            <a:endParaRPr lang="es-ES" sz="1000" dirty="0">
              <a:effectLst/>
            </a:endParaRPr>
          </a:p>
          <a:p>
            <a:pPr eaLnBrk="1" hangingPunct="1"/>
            <a:r>
              <a:rPr lang="es-ES" sz="2000" dirty="0">
                <a:effectLst/>
              </a:rPr>
              <a:t>Sistema que permite el paso del contenido, pero evita el reflujo</a:t>
            </a:r>
          </a:p>
          <a:p>
            <a:pPr eaLnBrk="1" hangingPunct="1"/>
            <a:endParaRPr lang="es-ES" sz="1000" dirty="0">
              <a:effectLst/>
            </a:endParaRP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6507163" y="549275"/>
            <a:ext cx="209544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IV. MOTILIDAD</a:t>
            </a: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6210607" y="1016435"/>
            <a:ext cx="239200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3. Válvula </a:t>
            </a:r>
            <a:r>
              <a:rPr lang="es-ES" b="1" dirty="0">
                <a:effectLst/>
              </a:rPr>
              <a:t>I</a:t>
            </a:r>
            <a:r>
              <a:rPr lang="es-ES" b="1" dirty="0" smtClean="0">
                <a:effectLst/>
              </a:rPr>
              <a:t>leocecal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 smtClean="0">
                <a:effectLst/>
              </a:rPr>
              <a:t>Función</a:t>
            </a:r>
            <a:endParaRPr lang="es-ES" b="1" dirty="0">
              <a:effectLst/>
            </a:endParaRPr>
          </a:p>
        </p:txBody>
      </p:sp>
      <p:pic>
        <p:nvPicPr>
          <p:cNvPr id="187400" name="Picture 8" descr="V%E1lvula-Ileoce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t="2411" r="6267" b="3857"/>
          <a:stretch>
            <a:fillRect/>
          </a:stretch>
        </p:blipFill>
        <p:spPr bwMode="auto">
          <a:xfrm>
            <a:off x="1388251" y="2708920"/>
            <a:ext cx="3744058" cy="38758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1" name="Line 9"/>
          <p:cNvSpPr>
            <a:spLocks noChangeShapeType="1"/>
          </p:cNvSpPr>
          <p:nvPr/>
        </p:nvSpPr>
        <p:spPr bwMode="auto">
          <a:xfrm flipH="1">
            <a:off x="3635896" y="4437112"/>
            <a:ext cx="792163" cy="0"/>
          </a:xfrm>
          <a:prstGeom prst="line">
            <a:avLst/>
          </a:prstGeom>
          <a:noFill/>
          <a:ln w="76200">
            <a:solidFill>
              <a:srgbClr val="EFE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282861" y="2708920"/>
            <a:ext cx="1655763" cy="100647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Preserva </a:t>
            </a:r>
          </a:p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esterilidad </a:t>
            </a:r>
          </a:p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ileal</a:t>
            </a:r>
          </a:p>
        </p:txBody>
      </p:sp>
      <p:pic>
        <p:nvPicPr>
          <p:cNvPr id="187406" name="Picture 14" descr="img17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0" r="27696" b="17500"/>
          <a:stretch>
            <a:fillRect/>
          </a:stretch>
        </p:blipFill>
        <p:spPr>
          <a:xfrm>
            <a:off x="5522980" y="2708920"/>
            <a:ext cx="2721427" cy="37598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8" name="Rectangle 16"/>
          <p:cNvSpPr>
            <a:spLocks noChangeArrowheads="1"/>
          </p:cNvSpPr>
          <p:nvPr/>
        </p:nvSpPr>
        <p:spPr bwMode="auto">
          <a:xfrm>
            <a:off x="5696844" y="4963885"/>
            <a:ext cx="373347" cy="2992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09" name="Text Box 17"/>
          <p:cNvSpPr txBox="1">
            <a:spLocks noChangeArrowheads="1"/>
          </p:cNvSpPr>
          <p:nvPr/>
        </p:nvSpPr>
        <p:spPr bwMode="auto">
          <a:xfrm>
            <a:off x="5763519" y="5326278"/>
            <a:ext cx="852825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b="1">
                <a:effectLst/>
              </a:rPr>
              <a:t>Ciego</a:t>
            </a:r>
          </a:p>
        </p:txBody>
      </p:sp>
      <p:sp>
        <p:nvSpPr>
          <p:cNvPr id="187412" name="Oval 20"/>
          <p:cNvSpPr>
            <a:spLocks noChangeArrowheads="1"/>
          </p:cNvSpPr>
          <p:nvPr/>
        </p:nvSpPr>
        <p:spPr bwMode="auto">
          <a:xfrm>
            <a:off x="6743402" y="5713523"/>
            <a:ext cx="703107" cy="1255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3" name="Line 21"/>
          <p:cNvSpPr>
            <a:spLocks noChangeShapeType="1"/>
          </p:cNvSpPr>
          <p:nvPr/>
        </p:nvSpPr>
        <p:spPr bwMode="auto">
          <a:xfrm flipH="1">
            <a:off x="6070191" y="5234815"/>
            <a:ext cx="43778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7414" name="Oval 22"/>
          <p:cNvSpPr>
            <a:spLocks noChangeArrowheads="1"/>
          </p:cNvSpPr>
          <p:nvPr/>
        </p:nvSpPr>
        <p:spPr bwMode="auto">
          <a:xfrm>
            <a:off x="5409817" y="5497775"/>
            <a:ext cx="353702" cy="34128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6" name="Oval 24"/>
          <p:cNvSpPr>
            <a:spLocks noChangeArrowheads="1"/>
          </p:cNvSpPr>
          <p:nvPr/>
        </p:nvSpPr>
        <p:spPr bwMode="auto">
          <a:xfrm>
            <a:off x="6880376" y="3388123"/>
            <a:ext cx="1671676" cy="116822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1" name="Rectangle 19"/>
          <p:cNvSpPr>
            <a:spLocks noChangeArrowheads="1"/>
          </p:cNvSpPr>
          <p:nvPr/>
        </p:nvSpPr>
        <p:spPr bwMode="auto">
          <a:xfrm>
            <a:off x="7848946" y="4083048"/>
            <a:ext cx="703106" cy="43336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s-ES_tradnl" b="1" dirty="0" smtClean="0">
                <a:effectLst/>
              </a:rPr>
              <a:t>Íleon</a:t>
            </a:r>
            <a:endParaRPr lang="es-ES" b="1" dirty="0">
              <a:effectLst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Elipse 1"/>
          <p:cNvSpPr/>
          <p:nvPr/>
        </p:nvSpPr>
        <p:spPr bwMode="auto">
          <a:xfrm>
            <a:off x="6883693" y="4181797"/>
            <a:ext cx="352603" cy="42453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6880376" y="4463598"/>
            <a:ext cx="214579" cy="4075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7554885" y="5068395"/>
            <a:ext cx="802685" cy="6000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6880376" y="5326277"/>
            <a:ext cx="787968" cy="3555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6460554" y="4667368"/>
            <a:ext cx="282848" cy="29651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6951833" y="5374960"/>
            <a:ext cx="951721" cy="70654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s-ES_tradnl" b="1" dirty="0" smtClean="0">
                <a:effectLst/>
              </a:rPr>
              <a:t>Válvula</a:t>
            </a:r>
          </a:p>
          <a:p>
            <a:pPr algn="ctr">
              <a:defRPr/>
            </a:pPr>
            <a:r>
              <a:rPr lang="es-ES_tradnl" b="1" dirty="0" smtClean="0">
                <a:effectLst/>
              </a:rPr>
              <a:t>ileocecal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 animBg="1"/>
      <p:bldP spid="187402" grpId="0" animBg="1"/>
      <p:bldP spid="187408" grpId="0" animBg="1"/>
      <p:bldP spid="187409" grpId="0" animBg="1"/>
      <p:bldP spid="187412" grpId="0" animBg="1"/>
      <p:bldP spid="187414" grpId="0" animBg="1"/>
      <p:bldP spid="187416" grpId="0" animBg="1"/>
      <p:bldP spid="187411" grpId="0" animBg="1"/>
      <p:bldP spid="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4770438" y="3729038"/>
            <a:ext cx="3600450" cy="1050925"/>
          </a:xfrm>
          <a:prstGeom prst="rect">
            <a:avLst/>
          </a:prstGeom>
          <a:solidFill>
            <a:srgbClr val="F7E1F0"/>
          </a:solidFill>
          <a:ln w="28575">
            <a:solidFill>
              <a:srgbClr val="CC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Distensión e irritación ILEAL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600" b="1">
                <a:effectLst/>
              </a:rPr>
              <a:t>Estimula peristaltismo en íleon</a:t>
            </a:r>
          </a:p>
          <a:p>
            <a:pPr eaLnBrk="1" hangingPunct="1"/>
            <a:r>
              <a:rPr lang="es-ES" sz="1600" b="1">
                <a:effectLst/>
              </a:rPr>
              <a:t>Relaja esfínter ileocecal</a:t>
            </a:r>
            <a:r>
              <a:rPr lang="es-ES">
                <a:effectLst/>
              </a:rPr>
              <a:t>	</a:t>
            </a:r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4246563" y="5299075"/>
            <a:ext cx="1223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7168" name="Line 16"/>
          <p:cNvSpPr>
            <a:spLocks noChangeShapeType="1"/>
          </p:cNvSpPr>
          <p:nvPr/>
        </p:nvSpPr>
        <p:spPr bwMode="auto">
          <a:xfrm flipH="1" flipV="1">
            <a:off x="3419475" y="4164013"/>
            <a:ext cx="134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189" name="Text Box 11"/>
          <p:cNvSpPr txBox="1">
            <a:spLocks noChangeArrowheads="1"/>
          </p:cNvSpPr>
          <p:nvPr/>
        </p:nvSpPr>
        <p:spPr bwMode="auto">
          <a:xfrm>
            <a:off x="6318822" y="479207"/>
            <a:ext cx="229261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>
                <a:effectLst/>
              </a:rPr>
              <a:t>3.Válvula </a:t>
            </a:r>
            <a:r>
              <a:rPr lang="es-ES" b="1" dirty="0">
                <a:effectLst/>
              </a:rPr>
              <a:t>Ileocecal</a:t>
            </a:r>
          </a:p>
          <a:p>
            <a:pPr eaLnBrk="1" hangingPunct="1"/>
            <a:r>
              <a:rPr lang="es-ES" b="1" dirty="0">
                <a:effectLst/>
              </a:rPr>
              <a:t>     Regulación </a:t>
            </a:r>
          </a:p>
        </p:txBody>
      </p:sp>
      <p:sp>
        <p:nvSpPr>
          <p:cNvPr id="177171" name="Rectangle 19"/>
          <p:cNvSpPr>
            <a:spLocks noChangeArrowheads="1"/>
          </p:cNvSpPr>
          <p:nvPr/>
        </p:nvSpPr>
        <p:spPr bwMode="auto">
          <a:xfrm>
            <a:off x="660400" y="3808413"/>
            <a:ext cx="2759075" cy="730250"/>
          </a:xfrm>
          <a:prstGeom prst="rect">
            <a:avLst/>
          </a:prstGeom>
          <a:solidFill>
            <a:srgbClr val="FFCCFF"/>
          </a:solidFill>
          <a:ln w="28575">
            <a:solidFill>
              <a:srgbClr val="B82E8A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ABRE LA VÁLVULA</a:t>
            </a:r>
          </a:p>
          <a:p>
            <a:r>
              <a:rPr lang="es-ES" sz="2000">
                <a:effectLst/>
              </a:rPr>
              <a:t>Vaciamiento al colon</a:t>
            </a:r>
          </a:p>
        </p:txBody>
      </p:sp>
      <p:sp>
        <p:nvSpPr>
          <p:cNvPr id="177172" name="Rectangle 20"/>
          <p:cNvSpPr>
            <a:spLocks noChangeArrowheads="1"/>
          </p:cNvSpPr>
          <p:nvPr/>
        </p:nvSpPr>
        <p:spPr bwMode="auto">
          <a:xfrm>
            <a:off x="5470525" y="4933950"/>
            <a:ext cx="2903538" cy="730250"/>
          </a:xfrm>
          <a:prstGeom prst="rect">
            <a:avLst/>
          </a:prstGeom>
          <a:solidFill>
            <a:srgbClr val="BBCBFF"/>
          </a:solidFill>
          <a:ln w="28575">
            <a:solidFill>
              <a:srgbClr val="6619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CIERRA LA VÁLVULA</a:t>
            </a:r>
          </a:p>
          <a:p>
            <a:r>
              <a:rPr lang="es-ES" sz="2000">
                <a:effectLst/>
              </a:rPr>
              <a:t>No vaciamiento</a:t>
            </a:r>
          </a:p>
        </p:txBody>
      </p:sp>
      <p:sp>
        <p:nvSpPr>
          <p:cNvPr id="177173" name="Rectangle 21"/>
          <p:cNvSpPr>
            <a:spLocks noChangeArrowheads="1"/>
          </p:cNvSpPr>
          <p:nvPr/>
        </p:nvSpPr>
        <p:spPr bwMode="auto">
          <a:xfrm>
            <a:off x="660400" y="4789488"/>
            <a:ext cx="3609975" cy="1019175"/>
          </a:xfrm>
          <a:prstGeom prst="rect">
            <a:avLst/>
          </a:prstGeom>
          <a:solidFill>
            <a:srgbClr val="DDDDFF"/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>
                <a:effectLst/>
              </a:rPr>
              <a:t>Distensión e irritación CECAL</a:t>
            </a:r>
          </a:p>
          <a:p>
            <a:endParaRPr lang="es-ES" sz="900" b="1">
              <a:effectLst/>
            </a:endParaRPr>
          </a:p>
          <a:p>
            <a:r>
              <a:rPr lang="es-ES" sz="1600" b="1">
                <a:effectLst/>
              </a:rPr>
              <a:t>Inhibe peristaltismo en íleon</a:t>
            </a:r>
          </a:p>
          <a:p>
            <a:r>
              <a:rPr lang="es-ES" sz="1600" b="1">
                <a:effectLst/>
              </a:rPr>
              <a:t>Contrae esfínter ileocecal</a:t>
            </a:r>
          </a:p>
        </p:txBody>
      </p:sp>
      <p:sp>
        <p:nvSpPr>
          <p:cNvPr id="177174" name="Rectangle 22"/>
          <p:cNvSpPr>
            <a:spLocks noChangeArrowheads="1"/>
          </p:cNvSpPr>
          <p:nvPr/>
        </p:nvSpPr>
        <p:spPr bwMode="auto">
          <a:xfrm>
            <a:off x="7092280" y="1240910"/>
            <a:ext cx="152477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SNE LOCAL</a:t>
            </a: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755576" y="85618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3195" name="Picture 27" descr="V%E1lvula-Ileoce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125538"/>
            <a:ext cx="2303463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81" name="Oval 29"/>
          <p:cNvSpPr>
            <a:spLocks noChangeArrowheads="1"/>
          </p:cNvSpPr>
          <p:nvPr/>
        </p:nvSpPr>
        <p:spPr bwMode="auto">
          <a:xfrm>
            <a:off x="4500563" y="1125538"/>
            <a:ext cx="1439862" cy="19431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 flipH="1">
            <a:off x="4643438" y="2133600"/>
            <a:ext cx="576262" cy="0"/>
          </a:xfrm>
          <a:prstGeom prst="line">
            <a:avLst/>
          </a:prstGeom>
          <a:noFill/>
          <a:ln w="76200">
            <a:solidFill>
              <a:srgbClr val="EFE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021513" y="1876594"/>
            <a:ext cx="1507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R. Ileocecal </a:t>
            </a:r>
          </a:p>
          <a:p>
            <a:r>
              <a:rPr lang="es-VE" dirty="0" smtClean="0"/>
              <a:t>avance</a:t>
            </a:r>
          </a:p>
          <a:p>
            <a:r>
              <a:rPr lang="es-VE" dirty="0" smtClean="0"/>
              <a:t>R. </a:t>
            </a:r>
            <a:r>
              <a:rPr lang="es-VE" dirty="0" err="1" smtClean="0"/>
              <a:t>Coloileal</a:t>
            </a:r>
            <a:r>
              <a:rPr lang="es-VE" dirty="0" smtClean="0"/>
              <a:t> </a:t>
            </a:r>
          </a:p>
          <a:p>
            <a:r>
              <a:rPr lang="es-VE" dirty="0" smtClean="0"/>
              <a:t>no avance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7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4" grpId="0" animBg="1"/>
      <p:bldP spid="177171" grpId="0" animBg="1"/>
      <p:bldP spid="177172" grpId="0" animBg="1"/>
      <p:bldP spid="177173" grpId="0" animBg="1"/>
      <p:bldP spid="177174" grpId="0" animBg="1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6660232" y="394930"/>
            <a:ext cx="193629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Regulación Neural SNE</a:t>
            </a:r>
            <a:endParaRPr lang="es-ES" b="1" dirty="0">
              <a:effectLst/>
            </a:endParaRPr>
          </a:p>
        </p:txBody>
      </p:sp>
      <p:pic>
        <p:nvPicPr>
          <p:cNvPr id="94211" name="Picture 7" descr="plexo miente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270000"/>
            <a:ext cx="7235825" cy="4822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4283968" y="2792552"/>
            <a:ext cx="2376264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000" b="1" dirty="0">
                <a:effectLst/>
              </a:rPr>
              <a:t> Plexo </a:t>
            </a:r>
            <a:r>
              <a:rPr lang="es-ES_tradnl" sz="2000" b="1" dirty="0" err="1" smtClean="0">
                <a:effectLst/>
              </a:rPr>
              <a:t>mientérico</a:t>
            </a:r>
            <a:r>
              <a:rPr lang="es-ES_tradnl" sz="2000" b="1" dirty="0" smtClean="0">
                <a:effectLst/>
              </a:rPr>
              <a:t> </a:t>
            </a:r>
            <a:r>
              <a:rPr lang="es-ES_tradnl" b="1" dirty="0" err="1" smtClean="0">
                <a:effectLst/>
              </a:rPr>
              <a:t>Auerbach</a:t>
            </a:r>
            <a:r>
              <a:rPr lang="es-ES_tradnl" sz="2000" b="1" dirty="0" smtClean="0">
                <a:effectLst/>
              </a:rPr>
              <a:t> </a:t>
            </a:r>
            <a:endParaRPr lang="es-ES_tradnl" sz="2000" b="1" dirty="0">
              <a:effectLst/>
            </a:endParaRPr>
          </a:p>
        </p:txBody>
      </p:sp>
      <p:sp>
        <p:nvSpPr>
          <p:cNvPr id="215049" name="Oval 9"/>
          <p:cNvSpPr>
            <a:spLocks noChangeArrowheads="1"/>
          </p:cNvSpPr>
          <p:nvPr/>
        </p:nvSpPr>
        <p:spPr bwMode="auto">
          <a:xfrm rot="1474030">
            <a:off x="1014413" y="3124200"/>
            <a:ext cx="5400675" cy="65881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9" t="4086" r="45316" b="32425"/>
          <a:stretch>
            <a:fillRect/>
          </a:stretch>
        </p:blipFill>
        <p:spPr>
          <a:xfrm>
            <a:off x="2085975" y="1700213"/>
            <a:ext cx="2971800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127695" y="1428988"/>
            <a:ext cx="25463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REFLEJOS </a:t>
            </a:r>
          </a:p>
          <a:p>
            <a:pPr algn="ctr" eaLnBrk="1" hangingPunct="1"/>
            <a:r>
              <a:rPr lang="es-ES" b="1">
                <a:effectLst/>
              </a:rPr>
              <a:t>GASTROENTÉRICOS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153765" y="940024"/>
            <a:ext cx="252028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Regulación </a:t>
            </a:r>
            <a:r>
              <a:rPr lang="es-ES" b="1" dirty="0">
                <a:effectLst/>
              </a:rPr>
              <a:t>Neural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6578600" y="463550"/>
            <a:ext cx="2095445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IV. MOTILIDAD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362645" y="2218545"/>
            <a:ext cx="19848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SNE locales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3270250" y="647700"/>
            <a:ext cx="1160462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5791145" y="3246438"/>
            <a:ext cx="2882900" cy="1476375"/>
          </a:xfrm>
          <a:prstGeom prst="rect">
            <a:avLst/>
          </a:prstGeom>
          <a:noFill/>
          <a:ln w="28575">
            <a:solidFill>
              <a:srgbClr val="FF5BA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gástrica: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peristaltismo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contenido llega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íleon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2541829" y="2315327"/>
            <a:ext cx="149701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1era. comida</a:t>
            </a:r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2517775" y="1341438"/>
            <a:ext cx="146367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4102100" y="2492375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102100" y="2468563"/>
            <a:ext cx="13144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/>
              </a:rPr>
              <a:t>Estómago</a:t>
            </a:r>
          </a:p>
        </p:txBody>
      </p:sp>
      <p:sp>
        <p:nvSpPr>
          <p:cNvPr id="19490" name="Oval 34"/>
          <p:cNvSpPr>
            <a:spLocks noChangeArrowheads="1"/>
          </p:cNvSpPr>
          <p:nvPr/>
        </p:nvSpPr>
        <p:spPr bwMode="auto">
          <a:xfrm>
            <a:off x="2876550" y="5445125"/>
            <a:ext cx="7207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1" name="Oval 35"/>
          <p:cNvSpPr>
            <a:spLocks noChangeArrowheads="1"/>
          </p:cNvSpPr>
          <p:nvPr/>
        </p:nvSpPr>
        <p:spPr bwMode="auto">
          <a:xfrm>
            <a:off x="2876550" y="537368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2870200" y="5553075"/>
            <a:ext cx="80010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/>
              </a:rPr>
              <a:t>Íleon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4605338" y="5445125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597275" y="42926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2085975" y="3429000"/>
            <a:ext cx="720725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187450" y="3892550"/>
            <a:ext cx="1690688" cy="830263"/>
          </a:xfrm>
          <a:prstGeom prst="rect">
            <a:avLst/>
          </a:prstGeom>
          <a:solidFill>
            <a:srgbClr val="FFA7D3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>
                <a:effectLst/>
              </a:rPr>
              <a:t>R. Gastro-</a:t>
            </a:r>
          </a:p>
          <a:p>
            <a:pPr algn="ctr">
              <a:defRPr/>
            </a:pPr>
            <a:r>
              <a:rPr lang="es-ES_tradnl" sz="2400">
                <a:effectLst/>
              </a:rPr>
              <a:t>entérico I</a:t>
            </a:r>
          </a:p>
        </p:txBody>
      </p:sp>
      <p:pic>
        <p:nvPicPr>
          <p:cNvPr id="21" name="Picture 2" descr="D:\Mis Documentos\EN PROCESO 2015\DIGESTIVO 2015\IMAGENES DIGESTIVO 2015\hl8-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" t="10375" r="6411"/>
          <a:stretch/>
        </p:blipFill>
        <p:spPr bwMode="auto">
          <a:xfrm rot="5400000">
            <a:off x="-49017" y="867524"/>
            <a:ext cx="2945089" cy="20381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 bwMode="auto">
          <a:xfrm flipH="1">
            <a:off x="1430661" y="1477963"/>
            <a:ext cx="1053777" cy="5826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2446337" y="1293297"/>
            <a:ext cx="673582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SNE</a:t>
            </a:r>
            <a:endParaRPr lang="es-VE" b="1" dirty="0">
              <a:effectLst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923477" y="5209807"/>
            <a:ext cx="1162498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/>
              </a:rPr>
              <a:t>Válvula </a:t>
            </a:r>
          </a:p>
          <a:p>
            <a:pPr>
              <a:defRPr/>
            </a:pPr>
            <a:r>
              <a:rPr lang="es-ES_tradnl" sz="1600" b="1" dirty="0" smtClean="0">
                <a:effectLst/>
              </a:rPr>
              <a:t>Ileocecal </a:t>
            </a:r>
          </a:p>
          <a:p>
            <a:pPr>
              <a:defRPr/>
            </a:pPr>
            <a:r>
              <a:rPr lang="es-ES_tradnl" sz="1600" b="1" dirty="0" smtClean="0">
                <a:effectLst/>
              </a:rPr>
              <a:t>cerrada</a:t>
            </a:r>
            <a:endParaRPr lang="es-ES_tradnl" sz="1600" b="1" dirty="0">
              <a:effectLst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19476" grpId="0"/>
      <p:bldP spid="19483" grpId="0" animBg="1"/>
      <p:bldP spid="19486" grpId="0"/>
      <p:bldP spid="19489" grpId="0" animBg="1"/>
      <p:bldP spid="19492" grpId="0" animBg="1"/>
      <p:bldP spid="19485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2" t="4321" b="27904"/>
          <a:stretch>
            <a:fillRect/>
          </a:stretch>
        </p:blipFill>
        <p:spPr>
          <a:xfrm>
            <a:off x="2897188" y="1643063"/>
            <a:ext cx="2590800" cy="430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6542033" y="1484313"/>
            <a:ext cx="230505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REFLEJOS </a:t>
            </a:r>
          </a:p>
          <a:p>
            <a:pPr algn="ctr" eaLnBrk="1" hangingPunct="1"/>
            <a:r>
              <a:rPr lang="es-ES" sz="1600" b="1">
                <a:effectLst/>
              </a:rPr>
              <a:t>GASTROENTÉRICOS</a:t>
            </a:r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6460554" y="2282480"/>
            <a:ext cx="20409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* </a:t>
            </a:r>
            <a:r>
              <a:rPr lang="es-ES_tradnl" b="1" dirty="0" smtClean="0">
                <a:effectLst/>
              </a:rPr>
              <a:t>SNE locales</a:t>
            </a:r>
            <a:endParaRPr lang="es-ES_tradnl" b="1" dirty="0">
              <a:effectLst/>
            </a:endParaRPr>
          </a:p>
          <a:p>
            <a:pPr>
              <a:defRPr/>
            </a:pPr>
            <a:r>
              <a:rPr lang="es-ES_tradnl" b="1" dirty="0">
                <a:effectLst/>
              </a:rPr>
              <a:t>* </a:t>
            </a:r>
            <a:r>
              <a:rPr lang="es-ES_tradnl" b="1" dirty="0" smtClean="0">
                <a:effectLst/>
              </a:rPr>
              <a:t>Prevertebrales</a:t>
            </a:r>
            <a:endParaRPr lang="es-ES_tradnl" b="1" dirty="0">
              <a:effectLst/>
            </a:endParaRPr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611560" y="670719"/>
            <a:ext cx="1160462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2247900" y="1643063"/>
            <a:ext cx="431800" cy="172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5487988" y="3181472"/>
            <a:ext cx="2720617" cy="846386"/>
          </a:xfrm>
          <a:prstGeom prst="rect">
            <a:avLst/>
          </a:prstGeom>
          <a:noFill/>
          <a:ln w="28575">
            <a:solidFill>
              <a:srgbClr val="FF5BA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gástrica</a:t>
            </a:r>
            <a:r>
              <a:rPr lang="es-ES_tradnl" sz="20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/>
              <a:t>Vaciamiento ileocecal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6751638" y="500063"/>
            <a:ext cx="2095445" cy="369332"/>
          </a:xfrm>
          <a:prstGeom prst="rect">
            <a:avLst/>
          </a:prstGeom>
          <a:solidFill>
            <a:srgbClr val="68BAC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IV. MOTILIDAD</a:t>
            </a:r>
          </a:p>
        </p:txBody>
      </p:sp>
      <p:sp>
        <p:nvSpPr>
          <p:cNvPr id="224273" name="Rectangle 17"/>
          <p:cNvSpPr>
            <a:spLocks noChangeArrowheads="1"/>
          </p:cNvSpPr>
          <p:nvPr/>
        </p:nvSpPr>
        <p:spPr bwMode="auto">
          <a:xfrm>
            <a:off x="2698750" y="1085850"/>
            <a:ext cx="12954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2629693" y="2107833"/>
            <a:ext cx="1433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2da. comida</a:t>
            </a:r>
          </a:p>
        </p:txBody>
      </p:sp>
      <p:sp>
        <p:nvSpPr>
          <p:cNvPr id="224274" name="Rectangle 18"/>
          <p:cNvSpPr>
            <a:spLocks noChangeArrowheads="1"/>
          </p:cNvSpPr>
          <p:nvPr/>
        </p:nvSpPr>
        <p:spPr bwMode="auto">
          <a:xfrm>
            <a:off x="2392363" y="50990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832225" y="5172075"/>
            <a:ext cx="10810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2016125" y="5083175"/>
            <a:ext cx="822661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/>
              </a:rPr>
              <a:t>Ciego</a:t>
            </a:r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3737168" y="5301520"/>
            <a:ext cx="1401346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/>
              </a:rPr>
              <a:t>Válvula </a:t>
            </a:r>
            <a:endParaRPr lang="es-ES_tradnl" sz="2000" b="1" dirty="0" smtClean="0">
              <a:effectLst/>
            </a:endParaRPr>
          </a:p>
          <a:p>
            <a:pPr>
              <a:defRPr/>
            </a:pPr>
            <a:r>
              <a:rPr lang="es-ES_tradnl" sz="2000" b="1" dirty="0" smtClean="0">
                <a:effectLst/>
              </a:rPr>
              <a:t>Ileocecal </a:t>
            </a:r>
          </a:p>
          <a:p>
            <a:pPr>
              <a:defRPr/>
            </a:pPr>
            <a:r>
              <a:rPr lang="es-ES_tradnl" sz="2000" b="1" dirty="0" smtClean="0">
                <a:effectLst/>
              </a:rPr>
              <a:t>abierta</a:t>
            </a:r>
            <a:endParaRPr lang="es-ES_tradnl" sz="2000" b="1" dirty="0">
              <a:effectLst/>
            </a:endParaRPr>
          </a:p>
        </p:txBody>
      </p:sp>
      <p:sp>
        <p:nvSpPr>
          <p:cNvPr id="224278" name="Text Box 22"/>
          <p:cNvSpPr txBox="1">
            <a:spLocks noChangeArrowheads="1"/>
          </p:cNvSpPr>
          <p:nvPr/>
        </p:nvSpPr>
        <p:spPr bwMode="auto">
          <a:xfrm>
            <a:off x="4978401" y="2138467"/>
            <a:ext cx="133722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/>
              </a:rPr>
              <a:t>Estómago</a:t>
            </a:r>
          </a:p>
        </p:txBody>
      </p:sp>
      <p:sp>
        <p:nvSpPr>
          <p:cNvPr id="224280" name="Rectangle 24"/>
          <p:cNvSpPr>
            <a:spLocks noChangeArrowheads="1"/>
          </p:cNvSpPr>
          <p:nvPr/>
        </p:nvSpPr>
        <p:spPr bwMode="auto">
          <a:xfrm>
            <a:off x="2897188" y="3659188"/>
            <a:ext cx="57467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1381919" y="3725495"/>
            <a:ext cx="2016125" cy="830997"/>
          </a:xfrm>
          <a:prstGeom prst="rect">
            <a:avLst/>
          </a:prstGeom>
          <a:solidFill>
            <a:srgbClr val="FFA7D3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dirty="0">
                <a:effectLst/>
              </a:rPr>
              <a:t>R. </a:t>
            </a:r>
            <a:r>
              <a:rPr lang="es-ES_tradnl" sz="2400" dirty="0" err="1">
                <a:effectLst/>
              </a:rPr>
              <a:t>Gastro</a:t>
            </a:r>
            <a:r>
              <a:rPr lang="es-ES_tradnl" sz="2400" dirty="0">
                <a:effectLst/>
              </a:rPr>
              <a:t>-</a:t>
            </a:r>
          </a:p>
          <a:p>
            <a:pPr algn="ctr">
              <a:defRPr/>
            </a:pPr>
            <a:r>
              <a:rPr lang="es-ES_tradnl" sz="2400" dirty="0">
                <a:effectLst/>
              </a:rPr>
              <a:t>entérico </a:t>
            </a:r>
            <a:r>
              <a:rPr lang="es-ES_tradnl" sz="2400" dirty="0" smtClean="0">
                <a:effectLst/>
              </a:rPr>
              <a:t>II</a:t>
            </a:r>
            <a:endParaRPr lang="es-ES_tradnl" sz="2400" dirty="0">
              <a:effectLst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307457" y="972189"/>
            <a:ext cx="253962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Regulación </a:t>
            </a:r>
            <a:r>
              <a:rPr lang="es-ES" b="1" dirty="0">
                <a:effectLst/>
              </a:rPr>
              <a:t>Neural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2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22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2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22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8" grpId="0" animBg="1"/>
      <p:bldP spid="224272" grpId="0"/>
      <p:bldP spid="224276" grpId="0" animBg="1"/>
      <p:bldP spid="224277" grpId="0" animBg="1"/>
      <p:bldP spid="224278" grpId="0" animBg="1"/>
      <p:bldP spid="22426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6794500" y="972452"/>
            <a:ext cx="1829251" cy="67710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Regulación Neural </a:t>
            </a:r>
            <a:r>
              <a:rPr lang="es-ES" sz="2000" b="1" dirty="0">
                <a:effectLst/>
              </a:rPr>
              <a:t>SNA</a:t>
            </a:r>
            <a:endParaRPr lang="es-ES_tradnl" sz="2000" b="1" dirty="0">
              <a:effectLst/>
            </a:endParaRPr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6570663" y="490538"/>
            <a:ext cx="2095445" cy="369332"/>
          </a:xfrm>
          <a:prstGeom prst="rect">
            <a:avLst/>
          </a:prstGeom>
          <a:solidFill>
            <a:srgbClr val="83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IV. MOTILIDAD</a:t>
            </a:r>
            <a:endParaRPr lang="es-ES_tradnl" b="1" dirty="0">
              <a:effectLst/>
            </a:endParaRPr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1441181" y="2258134"/>
            <a:ext cx="248497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1">
                <a:solidFill>
                  <a:srgbClr val="0000CC"/>
                </a:solidFill>
              </a:rPr>
              <a:t>PARASIMPÁTICO</a:t>
            </a:r>
            <a:r>
              <a:rPr lang="es-ES" sz="2000">
                <a:solidFill>
                  <a:srgbClr val="0000CC"/>
                </a:solidFill>
              </a:rPr>
              <a:t>:</a:t>
            </a:r>
            <a:endParaRPr lang="es-ES_tradnl" sz="2000">
              <a:solidFill>
                <a:srgbClr val="0000CC"/>
              </a:solidFill>
            </a:endParaRPr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4901647" y="2305759"/>
            <a:ext cx="188705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</a:rPr>
              <a:t>SIMPÁTICO</a:t>
            </a:r>
            <a:r>
              <a:rPr lang="es-ES" sz="2000">
                <a:solidFill>
                  <a:srgbClr val="CC0000"/>
                </a:solidFill>
              </a:rPr>
              <a:t>: </a:t>
            </a:r>
          </a:p>
        </p:txBody>
      </p:sp>
      <p:sp>
        <p:nvSpPr>
          <p:cNvPr id="233481" name="Rectangle 9"/>
          <p:cNvSpPr>
            <a:spLocks noChangeArrowheads="1"/>
          </p:cNvSpPr>
          <p:nvPr/>
        </p:nvSpPr>
        <p:spPr bwMode="auto">
          <a:xfrm>
            <a:off x="1458912" y="4280609"/>
            <a:ext cx="2667919" cy="1092607"/>
          </a:xfrm>
          <a:prstGeom prst="rect">
            <a:avLst/>
          </a:prstGeom>
          <a:solidFill>
            <a:srgbClr val="CDE6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rgbClr val="CC0000"/>
                </a:solidFill>
                <a:effectLst/>
              </a:rPr>
              <a:t>Favorece avance</a:t>
            </a:r>
          </a:p>
          <a:p>
            <a:endParaRPr lang="es-ES_tradnl" sz="900" b="1" dirty="0">
              <a:effectLst/>
            </a:endParaRPr>
          </a:p>
          <a:p>
            <a:r>
              <a:rPr lang="es-ES_tradnl" sz="1600" b="1" dirty="0">
                <a:effectLst/>
              </a:rPr>
              <a:t>Estimula peristalsis</a:t>
            </a:r>
          </a:p>
          <a:p>
            <a:r>
              <a:rPr lang="es-ES_tradnl" sz="1600" b="1" dirty="0">
                <a:effectLst/>
              </a:rPr>
              <a:t>Relaja esfínteres</a:t>
            </a:r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>
            <a:off x="4910440" y="4280608"/>
            <a:ext cx="2325856" cy="1092607"/>
          </a:xfrm>
          <a:prstGeom prst="rect">
            <a:avLst/>
          </a:prstGeom>
          <a:solidFill>
            <a:srgbClr val="FFE1F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rgbClr val="0000CC"/>
                </a:solidFill>
                <a:effectLst/>
              </a:rPr>
              <a:t>Impide avance</a:t>
            </a:r>
          </a:p>
          <a:p>
            <a:endParaRPr lang="es-ES_tradnl" sz="900" dirty="0">
              <a:effectLst/>
            </a:endParaRPr>
          </a:p>
          <a:p>
            <a:r>
              <a:rPr lang="es-ES_tradnl" sz="1600" b="1" dirty="0">
                <a:effectLst/>
              </a:rPr>
              <a:t>Inhibe peristalsis</a:t>
            </a:r>
          </a:p>
          <a:p>
            <a:r>
              <a:rPr lang="es-ES_tradnl" sz="1600" b="1" dirty="0">
                <a:effectLst/>
              </a:rPr>
              <a:t>Contrae esfínteres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1438275" y="2807409"/>
            <a:ext cx="26885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N. Vago N. </a:t>
            </a:r>
            <a:r>
              <a:rPr lang="es-ES_tradnl" b="1" dirty="0" err="1">
                <a:effectLst/>
              </a:rPr>
              <a:t>PREgangl</a:t>
            </a:r>
            <a:r>
              <a:rPr lang="es-ES_tradnl" b="1" dirty="0">
                <a:effectLst/>
              </a:rPr>
              <a:t>.</a:t>
            </a:r>
          </a:p>
          <a:p>
            <a:pPr>
              <a:defRPr/>
            </a:pPr>
            <a:r>
              <a:rPr lang="es-ES_tradnl" b="1" dirty="0">
                <a:effectLst/>
              </a:rPr>
              <a:t>Intestino delgado </a:t>
            </a:r>
            <a:r>
              <a:rPr lang="es-ES_tradnl" b="1" dirty="0" err="1">
                <a:effectLst/>
              </a:rPr>
              <a:t>sup</a:t>
            </a:r>
            <a:r>
              <a:rPr lang="es-ES_tradnl" b="1" dirty="0">
                <a:effectLst/>
              </a:rPr>
              <a:t>.</a:t>
            </a:r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4875213" y="2832809"/>
            <a:ext cx="30027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T9-T11 N. </a:t>
            </a:r>
            <a:r>
              <a:rPr lang="es-ES_tradnl" b="1" dirty="0" err="1">
                <a:effectLst/>
              </a:rPr>
              <a:t>POSgangl</a:t>
            </a:r>
            <a:r>
              <a:rPr lang="es-ES_tradnl" b="1" dirty="0">
                <a:effectLst/>
              </a:rPr>
              <a:t>.</a:t>
            </a:r>
          </a:p>
          <a:p>
            <a:pPr>
              <a:defRPr/>
            </a:pPr>
            <a:r>
              <a:rPr lang="es-ES_tradnl" b="1" u="sng" dirty="0">
                <a:effectLst/>
              </a:rPr>
              <a:t>Todo</a:t>
            </a:r>
            <a:r>
              <a:rPr lang="es-ES_tradnl" b="1" dirty="0">
                <a:effectLst/>
              </a:rPr>
              <a:t> el intestino delgado</a:t>
            </a:r>
          </a:p>
        </p:txBody>
      </p:sp>
      <p:sp>
        <p:nvSpPr>
          <p:cNvPr id="233488" name="Line 16"/>
          <p:cNvSpPr>
            <a:spLocks noChangeShapeType="1"/>
          </p:cNvSpPr>
          <p:nvPr/>
        </p:nvSpPr>
        <p:spPr bwMode="auto">
          <a:xfrm>
            <a:off x="2662238" y="3448759"/>
            <a:ext cx="0" cy="798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489" name="Line 17"/>
          <p:cNvSpPr>
            <a:spLocks noChangeShapeType="1"/>
          </p:cNvSpPr>
          <p:nvPr/>
        </p:nvSpPr>
        <p:spPr bwMode="auto">
          <a:xfrm>
            <a:off x="6119813" y="3448759"/>
            <a:ext cx="0" cy="798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467544" y="543012"/>
            <a:ext cx="1160462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9" grpId="0" animBg="1"/>
      <p:bldP spid="233480" grpId="0" animBg="1"/>
      <p:bldP spid="233481" grpId="0" animBg="1"/>
      <p:bldP spid="233482" grpId="0" animBg="1"/>
      <p:bldP spid="233484" grpId="0"/>
      <p:bldP spid="23348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4" descr="CONTROL MOTILIDAD INTEST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4" t="28694" r="2617"/>
          <a:stretch>
            <a:fillRect/>
          </a:stretch>
        </p:blipFill>
        <p:spPr bwMode="auto">
          <a:xfrm>
            <a:off x="1619250" y="1557338"/>
            <a:ext cx="6624638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7" name="Picture 5" descr="CONTROL REFLEJO DE MOTILIDAD INTEST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5"/>
          <a:stretch>
            <a:fillRect/>
          </a:stretch>
        </p:blipFill>
        <p:spPr bwMode="auto">
          <a:xfrm>
            <a:off x="1063625" y="1557338"/>
            <a:ext cx="77057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1692275" y="668338"/>
            <a:ext cx="63914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5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CONTROL REFLEJO DE LA ACTIVIDAD INTESTINAL</a:t>
            </a:r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08686" y="465564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1" name="Rectangle 31"/>
          <p:cNvSpPr>
            <a:spLocks noChangeArrowheads="1"/>
          </p:cNvSpPr>
          <p:nvPr/>
        </p:nvSpPr>
        <p:spPr bwMode="auto">
          <a:xfrm>
            <a:off x="1042988" y="2636838"/>
            <a:ext cx="12255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611188" y="2708275"/>
            <a:ext cx="2232025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Aferentes vagales y esplácnicos</a:t>
            </a:r>
          </a:p>
        </p:txBody>
      </p:sp>
      <p:sp>
        <p:nvSpPr>
          <p:cNvPr id="81952" name="Rectangle 32"/>
          <p:cNvSpPr>
            <a:spLocks noChangeArrowheads="1"/>
          </p:cNvSpPr>
          <p:nvPr/>
        </p:nvSpPr>
        <p:spPr bwMode="auto">
          <a:xfrm>
            <a:off x="3563938" y="1412875"/>
            <a:ext cx="23764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3563938" y="1484313"/>
            <a:ext cx="2447925" cy="415925"/>
          </a:xfrm>
          <a:prstGeom prst="rect">
            <a:avLst/>
          </a:prstGeom>
          <a:solidFill>
            <a:srgbClr val="FCB6FC"/>
          </a:solidFill>
          <a:ln w="19050">
            <a:solidFill>
              <a:srgbClr val="F40AF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SNC</a:t>
            </a:r>
          </a:p>
        </p:txBody>
      </p:sp>
      <p:sp>
        <p:nvSpPr>
          <p:cNvPr id="81953" name="Rectangle 33"/>
          <p:cNvSpPr>
            <a:spLocks noChangeArrowheads="1"/>
          </p:cNvSpPr>
          <p:nvPr/>
        </p:nvSpPr>
        <p:spPr bwMode="auto">
          <a:xfrm>
            <a:off x="3635375" y="2133600"/>
            <a:ext cx="187325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3563938" y="1989138"/>
            <a:ext cx="2525712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Eferentes </a:t>
            </a:r>
            <a:r>
              <a:rPr lang="es-ES" b="1" dirty="0">
                <a:solidFill>
                  <a:srgbClr val="C00000"/>
                </a:solidFill>
                <a:effectLst/>
              </a:rPr>
              <a:t>simpáticos</a:t>
            </a:r>
          </a:p>
          <a:p>
            <a:pPr eaLnBrk="1" hangingPunct="1"/>
            <a:r>
              <a:rPr lang="es-ES" b="1" dirty="0">
                <a:effectLst/>
              </a:rPr>
              <a:t> </a:t>
            </a:r>
            <a:r>
              <a:rPr lang="es-ES" b="1" dirty="0">
                <a:solidFill>
                  <a:srgbClr val="0000CC"/>
                </a:solidFill>
                <a:effectLst/>
              </a:rPr>
              <a:t>y parasimpáticos</a:t>
            </a:r>
          </a:p>
        </p:txBody>
      </p:sp>
      <p:sp>
        <p:nvSpPr>
          <p:cNvPr id="81954" name="Rectangle 34"/>
          <p:cNvSpPr>
            <a:spLocks noChangeArrowheads="1"/>
          </p:cNvSpPr>
          <p:nvPr/>
        </p:nvSpPr>
        <p:spPr bwMode="auto">
          <a:xfrm>
            <a:off x="6948488" y="2349500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6372225" y="2349500"/>
            <a:ext cx="2525713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Eferentes </a:t>
            </a:r>
            <a:r>
              <a:rPr lang="es-ES" b="1">
                <a:solidFill>
                  <a:srgbClr val="C00000"/>
                </a:solidFill>
                <a:effectLst/>
              </a:rPr>
              <a:t>simpáticos</a:t>
            </a:r>
          </a:p>
          <a:p>
            <a:pPr eaLnBrk="1" hangingPunct="1"/>
            <a:r>
              <a:rPr lang="es-ES" b="1">
                <a:effectLst/>
              </a:rPr>
              <a:t> y </a:t>
            </a:r>
            <a:r>
              <a:rPr lang="es-ES" b="1">
                <a:solidFill>
                  <a:srgbClr val="0000CC"/>
                </a:solidFill>
                <a:effectLst/>
              </a:rPr>
              <a:t>parasimpáticos</a:t>
            </a:r>
          </a:p>
        </p:txBody>
      </p:sp>
      <p:sp>
        <p:nvSpPr>
          <p:cNvPr id="81955" name="Rectangle 35"/>
          <p:cNvSpPr>
            <a:spLocks noChangeArrowheads="1"/>
          </p:cNvSpPr>
          <p:nvPr/>
        </p:nvSpPr>
        <p:spPr bwMode="auto">
          <a:xfrm>
            <a:off x="6804025" y="4005263"/>
            <a:ext cx="12969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5940425" y="3933825"/>
            <a:ext cx="2132013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Eferentes locales</a:t>
            </a:r>
          </a:p>
        </p:txBody>
      </p:sp>
      <p:sp>
        <p:nvSpPr>
          <p:cNvPr id="81956" name="Rectangle 36"/>
          <p:cNvSpPr>
            <a:spLocks noChangeArrowheads="1"/>
          </p:cNvSpPr>
          <p:nvPr/>
        </p:nvSpPr>
        <p:spPr bwMode="auto">
          <a:xfrm>
            <a:off x="6084888" y="4652963"/>
            <a:ext cx="25908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940425" y="4581525"/>
            <a:ext cx="2808288" cy="1381125"/>
          </a:xfrm>
          <a:prstGeom prst="rect">
            <a:avLst/>
          </a:prstGeom>
          <a:solidFill>
            <a:srgbClr val="FFD1D1"/>
          </a:solidFill>
          <a:ln w="38100">
            <a:solidFill>
              <a:srgbClr val="FF7D7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capa muscular</a:t>
            </a:r>
          </a:p>
          <a:p>
            <a:pPr eaLnBrk="1" hangingPunct="1"/>
            <a:r>
              <a:rPr lang="es-ES" b="1">
                <a:effectLst/>
              </a:rPr>
              <a:t>c. endocrinas </a:t>
            </a:r>
          </a:p>
          <a:p>
            <a:pPr eaLnBrk="1" hangingPunct="1"/>
            <a:r>
              <a:rPr lang="es-ES" b="1">
                <a:effectLst/>
              </a:rPr>
              <a:t>c. secretoras</a:t>
            </a:r>
          </a:p>
          <a:p>
            <a:pPr eaLnBrk="1" hangingPunct="1"/>
            <a:r>
              <a:rPr lang="es-ES" b="1">
                <a:effectLst/>
              </a:rPr>
              <a:t>vasos sanguíneos</a:t>
            </a:r>
          </a:p>
          <a:p>
            <a:pPr eaLnBrk="1" hangingPunct="1"/>
            <a:endParaRPr lang="es-ES" sz="1000" b="1">
              <a:effectLst/>
            </a:endParaRPr>
          </a:p>
        </p:txBody>
      </p:sp>
      <p:sp>
        <p:nvSpPr>
          <p:cNvPr id="81948" name="Oval 28"/>
          <p:cNvSpPr>
            <a:spLocks noChangeArrowheads="1"/>
          </p:cNvSpPr>
          <p:nvPr/>
        </p:nvSpPr>
        <p:spPr bwMode="auto">
          <a:xfrm>
            <a:off x="179388" y="1268413"/>
            <a:ext cx="8964612" cy="5256212"/>
          </a:xfrm>
          <a:prstGeom prst="ellipse">
            <a:avLst/>
          </a:prstGeom>
          <a:noFill/>
          <a:ln w="38100">
            <a:solidFill>
              <a:srgbClr val="FF9BCD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58" name="Rectangle 38"/>
          <p:cNvSpPr>
            <a:spLocks noChangeArrowheads="1"/>
          </p:cNvSpPr>
          <p:nvPr/>
        </p:nvSpPr>
        <p:spPr bwMode="auto">
          <a:xfrm>
            <a:off x="1835150" y="4365625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2275" y="4292600"/>
            <a:ext cx="2155825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Aferentes locales</a:t>
            </a:r>
          </a:p>
        </p:txBody>
      </p:sp>
      <p:sp>
        <p:nvSpPr>
          <p:cNvPr id="81959" name="Rectangle 39"/>
          <p:cNvSpPr>
            <a:spLocks noChangeArrowheads="1"/>
          </p:cNvSpPr>
          <p:nvPr/>
        </p:nvSpPr>
        <p:spPr bwMode="auto">
          <a:xfrm>
            <a:off x="1835150" y="5013325"/>
            <a:ext cx="27368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835150" y="5013325"/>
            <a:ext cx="2947988" cy="944563"/>
          </a:xfrm>
          <a:prstGeom prst="rect">
            <a:avLst/>
          </a:prstGeom>
          <a:solidFill>
            <a:srgbClr val="D8ECD6"/>
          </a:solidFill>
          <a:ln w="28575">
            <a:solidFill>
              <a:srgbClr val="73BB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quimio y mecano </a:t>
            </a:r>
          </a:p>
          <a:p>
            <a:pPr algn="ctr" eaLnBrk="1" hangingPunct="1"/>
            <a:r>
              <a:rPr lang="es-ES" b="1">
                <a:effectLst/>
              </a:rPr>
              <a:t>receptores de la pared</a:t>
            </a:r>
          </a:p>
          <a:p>
            <a:pPr algn="ctr" eaLnBrk="1" hangingPunct="1"/>
            <a:r>
              <a:rPr lang="es-ES" b="1">
                <a:effectLst/>
              </a:rPr>
              <a:t>intestinal</a:t>
            </a:r>
          </a:p>
        </p:txBody>
      </p:sp>
      <p:sp>
        <p:nvSpPr>
          <p:cNvPr id="81947" name="Oval 27"/>
          <p:cNvSpPr>
            <a:spLocks noChangeArrowheads="1"/>
          </p:cNvSpPr>
          <p:nvPr/>
        </p:nvSpPr>
        <p:spPr bwMode="auto">
          <a:xfrm>
            <a:off x="1547813" y="2781300"/>
            <a:ext cx="6696075" cy="3527425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60" name="Rectangle 40"/>
          <p:cNvSpPr>
            <a:spLocks noChangeArrowheads="1"/>
          </p:cNvSpPr>
          <p:nvPr/>
        </p:nvSpPr>
        <p:spPr bwMode="auto">
          <a:xfrm>
            <a:off x="3492500" y="3213100"/>
            <a:ext cx="10795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61" name="Rectangle 41"/>
          <p:cNvSpPr>
            <a:spLocks noChangeArrowheads="1"/>
          </p:cNvSpPr>
          <p:nvPr/>
        </p:nvSpPr>
        <p:spPr bwMode="auto">
          <a:xfrm>
            <a:off x="4932363" y="3213100"/>
            <a:ext cx="12954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5003800" y="3284538"/>
            <a:ext cx="1189038" cy="581025"/>
          </a:xfrm>
          <a:prstGeom prst="rect">
            <a:avLst/>
          </a:prstGeom>
          <a:solidFill>
            <a:srgbClr val="EEF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Plexo </a:t>
            </a:r>
          </a:p>
          <a:p>
            <a:pPr eaLnBrk="1" hangingPunct="1"/>
            <a:r>
              <a:rPr lang="es-ES" sz="1600" b="1">
                <a:effectLst/>
              </a:rPr>
              <a:t>submucoso</a:t>
            </a: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3376613" y="3284538"/>
            <a:ext cx="1195387" cy="581025"/>
          </a:xfrm>
          <a:prstGeom prst="rect">
            <a:avLst/>
          </a:prstGeom>
          <a:solidFill>
            <a:srgbClr val="EEF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Plexo </a:t>
            </a:r>
          </a:p>
          <a:p>
            <a:pPr eaLnBrk="1" hangingPunct="1"/>
            <a:r>
              <a:rPr lang="es-ES" sz="1600" b="1">
                <a:effectLst/>
              </a:rPr>
              <a:t>mientérico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3000" fill="hold"/>
                                        <p:tgtEl>
                                          <p:spTgt spid="81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3000" fill="hold"/>
                                        <p:tgtEl>
                                          <p:spTgt spid="819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9" grpId="0" animBg="1"/>
      <p:bldP spid="81927" grpId="0" animBg="1"/>
      <p:bldP spid="81933" grpId="0" animBg="1"/>
      <p:bldP spid="81932" grpId="0" animBg="1"/>
      <p:bldP spid="81931" grpId="0" animBg="1"/>
      <p:bldP spid="81939" grpId="0" animBg="1"/>
      <p:bldP spid="81948" grpId="0" animBg="1"/>
      <p:bldP spid="81948" grpId="1" animBg="1"/>
      <p:bldP spid="81930" grpId="0" animBg="1"/>
      <p:bldP spid="81928" grpId="0" animBg="1"/>
      <p:bldP spid="81947" grpId="0" animBg="1"/>
      <p:bldP spid="81947" grpId="1" animBg="1"/>
      <p:bldP spid="81935" grpId="0" animBg="1"/>
      <p:bldP spid="8193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3" name="Text Box 7"/>
          <p:cNvSpPr txBox="1">
            <a:spLocks noChangeArrowheads="1"/>
          </p:cNvSpPr>
          <p:nvPr/>
        </p:nvSpPr>
        <p:spPr bwMode="auto">
          <a:xfrm>
            <a:off x="1701800" y="2347913"/>
            <a:ext cx="1566863" cy="13398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Serotonina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P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Motilina</a:t>
            </a:r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4705350" y="2420938"/>
            <a:ext cx="2514600" cy="13398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Somatostatina SIH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Neurotensina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Encefalinas</a:t>
            </a:r>
            <a:r>
              <a:rPr lang="es-ES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GLP1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1421733" y="91860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9333" name="Rectangle 12"/>
          <p:cNvSpPr>
            <a:spLocks noChangeArrowheads="1"/>
          </p:cNvSpPr>
          <p:nvPr/>
        </p:nvSpPr>
        <p:spPr bwMode="auto">
          <a:xfrm>
            <a:off x="1681163" y="1844675"/>
            <a:ext cx="2447925" cy="396875"/>
          </a:xfrm>
          <a:prstGeom prst="rect">
            <a:avLst/>
          </a:prstGeom>
          <a:solidFill>
            <a:srgbClr val="FFA7D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/>
              <a:t>ESTIMULADORES</a:t>
            </a:r>
            <a:endParaRPr lang="es-ES_tradnl" sz="2000"/>
          </a:p>
        </p:txBody>
      </p:sp>
      <p:sp>
        <p:nvSpPr>
          <p:cNvPr id="99334" name="Rectangle 13"/>
          <p:cNvSpPr>
            <a:spLocks noChangeArrowheads="1"/>
          </p:cNvSpPr>
          <p:nvPr/>
        </p:nvSpPr>
        <p:spPr bwMode="auto">
          <a:xfrm>
            <a:off x="4705350" y="1844675"/>
            <a:ext cx="2038350" cy="396875"/>
          </a:xfrm>
          <a:prstGeom prst="rect">
            <a:avLst/>
          </a:prstGeom>
          <a:solidFill>
            <a:srgbClr val="66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INHIBIDORES</a:t>
            </a: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4705350" y="4018620"/>
            <a:ext cx="2514600" cy="2092881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Loperamida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IMODIUM 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agonista de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  <a:r>
              <a:rPr lang="es-ES_tradnl" sz="1400" b="1" dirty="0">
                <a:latin typeface="Symbol" pitchFamily="18" charset="2"/>
              </a:rPr>
              <a:t>m</a:t>
            </a:r>
            <a:r>
              <a:rPr lang="es-ES_tradnl" sz="1400" b="1" dirty="0"/>
              <a:t> </a:t>
            </a:r>
            <a:r>
              <a:rPr lang="es-ES_tradnl" sz="1400" b="1" dirty="0" smtClean="0"/>
              <a:t> </a:t>
            </a:r>
          </a:p>
          <a:p>
            <a:pPr>
              <a:defRPr/>
            </a:pPr>
            <a:r>
              <a:rPr lang="es-ES_tradnl" sz="1400" b="1" dirty="0"/>
              <a:t> </a:t>
            </a:r>
            <a:r>
              <a:rPr lang="es-ES_tradnl" sz="1400" b="1" dirty="0" smtClean="0"/>
              <a:t> opioides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plexo mientérico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endParaRPr lang="es-ES_tradnl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no 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actúa en SNC</a:t>
            </a:r>
          </a:p>
          <a:p>
            <a:pPr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t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ránsito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en “masa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 y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Reflejo 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gastrocólico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8672" name="Picture 16" descr="imo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663" y="4581128"/>
            <a:ext cx="1241425" cy="1241425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6743700" y="995733"/>
            <a:ext cx="179699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Regulación </a:t>
            </a:r>
          </a:p>
          <a:p>
            <a:pPr algn="ctr">
              <a:defRPr/>
            </a:pPr>
            <a:r>
              <a:rPr lang="es-ES" b="1" dirty="0" smtClean="0">
                <a:effectLst/>
              </a:rPr>
              <a:t>Humoral</a:t>
            </a:r>
            <a:endParaRPr lang="es-ES" b="1" dirty="0">
              <a:effectLst/>
            </a:endParaRP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6445250" y="549275"/>
            <a:ext cx="2095445" cy="369332"/>
          </a:xfrm>
          <a:prstGeom prst="rect">
            <a:avLst/>
          </a:prstGeom>
          <a:solidFill>
            <a:srgbClr val="83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IV. MOTILIDAD</a:t>
            </a:r>
          </a:p>
        </p:txBody>
      </p:sp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2831025" y="4214416"/>
            <a:ext cx="1714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Antidiarreicos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3" grpId="0" animBg="1"/>
      <p:bldP spid="198664" grpId="0" animBg="1"/>
      <p:bldP spid="198671" grpId="0" animBg="1"/>
      <p:bldP spid="19867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7308850" y="836613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5364163" y="1341438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4608513" y="6308725"/>
            <a:ext cx="133191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2" name="Rectangle 12"/>
          <p:cNvSpPr>
            <a:spLocks noChangeArrowheads="1"/>
          </p:cNvSpPr>
          <p:nvPr/>
        </p:nvSpPr>
        <p:spPr bwMode="auto">
          <a:xfrm>
            <a:off x="5003800" y="3357563"/>
            <a:ext cx="7207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5" name="Rectangle 15"/>
          <p:cNvSpPr>
            <a:spLocks noChangeArrowheads="1"/>
          </p:cNvSpPr>
          <p:nvPr/>
        </p:nvSpPr>
        <p:spPr bwMode="auto">
          <a:xfrm>
            <a:off x="5003800" y="6165850"/>
            <a:ext cx="27368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auto">
          <a:xfrm>
            <a:off x="5291138" y="3716338"/>
            <a:ext cx="1444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6616700" y="515938"/>
            <a:ext cx="209544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IV. MOTILIDAD</a:t>
            </a:r>
          </a:p>
        </p:txBody>
      </p:sp>
      <p:sp>
        <p:nvSpPr>
          <p:cNvPr id="189462" name="Text Box 22"/>
          <p:cNvSpPr txBox="1">
            <a:spLocks noChangeArrowheads="1"/>
          </p:cNvSpPr>
          <p:nvPr/>
        </p:nvSpPr>
        <p:spPr bwMode="auto">
          <a:xfrm>
            <a:off x="2818655" y="2572362"/>
            <a:ext cx="3561779" cy="3000821"/>
          </a:xfrm>
          <a:prstGeom prst="rect">
            <a:avLst/>
          </a:prstGeom>
          <a:solidFill>
            <a:srgbClr val="E4F3F4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s-ES" sz="1000" dirty="0">
              <a:effectLst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/>
              </a:rPr>
              <a:t> </a:t>
            </a:r>
            <a:r>
              <a:rPr lang="es-ES" sz="2000" dirty="0">
                <a:effectLst/>
              </a:rPr>
              <a:t>Limpian de sustancias no  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/>
              </a:rPr>
              <a:t>  </a:t>
            </a:r>
            <a:r>
              <a:rPr lang="es-ES" sz="2000" dirty="0" smtClean="0">
                <a:effectLst/>
              </a:rPr>
              <a:t>digeribles</a:t>
            </a:r>
            <a:r>
              <a:rPr lang="es-ES" sz="2000" dirty="0">
                <a:effectLst/>
              </a:rPr>
              <a:t>, secreciones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/>
              </a:rPr>
              <a:t>  </a:t>
            </a:r>
            <a:r>
              <a:rPr lang="es-ES" sz="2000" dirty="0" smtClean="0">
                <a:effectLst/>
              </a:rPr>
              <a:t>y </a:t>
            </a:r>
            <a:r>
              <a:rPr lang="es-ES" sz="2000" dirty="0">
                <a:effectLst/>
              </a:rPr>
              <a:t>c. descamadas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/>
              </a:rPr>
              <a:t> </a:t>
            </a:r>
            <a:r>
              <a:rPr lang="es-ES" sz="2000" dirty="0">
                <a:effectLst/>
              </a:rPr>
              <a:t>Barrido aparece 2h   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/>
              </a:rPr>
              <a:t>  </a:t>
            </a:r>
            <a:r>
              <a:rPr lang="es-ES" sz="2000" dirty="0" smtClean="0">
                <a:effectLst/>
              </a:rPr>
              <a:t>después </a:t>
            </a:r>
            <a:r>
              <a:rPr lang="es-ES" sz="2000" dirty="0">
                <a:effectLst/>
              </a:rPr>
              <a:t>de comer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/>
              </a:rPr>
              <a:t> </a:t>
            </a:r>
            <a:r>
              <a:rPr lang="es-ES" sz="2000" dirty="0">
                <a:effectLst/>
              </a:rPr>
              <a:t>Cesan al comer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/>
              </a:rPr>
              <a:t> </a:t>
            </a:r>
            <a:r>
              <a:rPr lang="es-ES" sz="2000" dirty="0" err="1">
                <a:effectLst/>
              </a:rPr>
              <a:t>Motilina</a:t>
            </a:r>
            <a:r>
              <a:rPr lang="es-ES" sz="2000" dirty="0">
                <a:effectLst/>
              </a:rPr>
              <a:t> hormona GI</a:t>
            </a:r>
          </a:p>
          <a:p>
            <a:pPr>
              <a:buFont typeface="Wingdings" pitchFamily="2" charset="2"/>
              <a:buNone/>
              <a:defRPr/>
            </a:pPr>
            <a:endParaRPr lang="es-ES" sz="900" dirty="0">
              <a:effectLst/>
            </a:endParaRPr>
          </a:p>
        </p:txBody>
      </p:sp>
      <p:sp>
        <p:nvSpPr>
          <p:cNvPr id="100364" name="Rectangle 24"/>
          <p:cNvSpPr>
            <a:spLocks noChangeArrowheads="1"/>
          </p:cNvSpPr>
          <p:nvPr/>
        </p:nvSpPr>
        <p:spPr bwMode="auto">
          <a:xfrm>
            <a:off x="6496474" y="996920"/>
            <a:ext cx="22156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 smtClean="0">
                <a:effectLst/>
              </a:rPr>
              <a:t>5. </a:t>
            </a:r>
            <a:r>
              <a:rPr lang="es-ES" sz="2000" dirty="0" err="1" smtClean="0">
                <a:effectLst/>
              </a:rPr>
              <a:t>Interdigestiva</a:t>
            </a:r>
            <a:endParaRPr lang="es-ES" sz="2000" dirty="0">
              <a:effectLst/>
            </a:endParaRPr>
          </a:p>
        </p:txBody>
      </p:sp>
      <p:sp>
        <p:nvSpPr>
          <p:cNvPr id="189465" name="Rectangle 25"/>
          <p:cNvSpPr>
            <a:spLocks noChangeArrowheads="1"/>
          </p:cNvSpPr>
          <p:nvPr/>
        </p:nvSpPr>
        <p:spPr bwMode="auto">
          <a:xfrm>
            <a:off x="3065462" y="1610511"/>
            <a:ext cx="3013075" cy="830263"/>
          </a:xfrm>
          <a:prstGeom prst="rect">
            <a:avLst/>
          </a:prstGeom>
          <a:solidFill>
            <a:srgbClr val="B7B7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>
                <a:effectLst/>
              </a:rPr>
              <a:t>Complejos Motores </a:t>
            </a:r>
          </a:p>
          <a:p>
            <a:pPr algn="ctr">
              <a:defRPr/>
            </a:pPr>
            <a:r>
              <a:rPr lang="es-ES" sz="2400" dirty="0">
                <a:effectLst/>
              </a:rPr>
              <a:t>Migratorios CMM</a:t>
            </a:r>
          </a:p>
        </p:txBody>
      </p:sp>
      <p:sp>
        <p:nvSpPr>
          <p:cNvPr id="189466" name="Text Box 26"/>
          <p:cNvSpPr txBox="1">
            <a:spLocks noChangeArrowheads="1"/>
          </p:cNvSpPr>
          <p:nvPr/>
        </p:nvSpPr>
        <p:spPr bwMode="auto">
          <a:xfrm>
            <a:off x="1109440" y="3381375"/>
            <a:ext cx="152876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íleon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029619" y="168959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8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62" grpId="0" animBg="1"/>
      <p:bldP spid="189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9"/>
          <p:cNvSpPr txBox="1">
            <a:spLocks noChangeArrowheads="1"/>
          </p:cNvSpPr>
          <p:nvPr/>
        </p:nvSpPr>
        <p:spPr bwMode="auto">
          <a:xfrm>
            <a:off x="1581150" y="2090738"/>
            <a:ext cx="5981700" cy="267652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_tradnl" sz="800" b="1">
              <a:effectLst/>
            </a:endParaRPr>
          </a:p>
          <a:p>
            <a:pPr algn="ctr" eaLnBrk="1" hangingPunct="1"/>
            <a:r>
              <a:rPr lang="es-ES_tradnl" sz="4000" b="1">
                <a:effectLst/>
              </a:rPr>
              <a:t>MUY IMPORTANTE</a:t>
            </a:r>
            <a:r>
              <a:rPr lang="es-ES_tradnl" sz="4000">
                <a:effectLst/>
              </a:rPr>
              <a:t>:</a:t>
            </a:r>
          </a:p>
          <a:p>
            <a:pPr algn="ctr" eaLnBrk="1" hangingPunct="1"/>
            <a:endParaRPr lang="es-ES_tradnl" sz="1600">
              <a:effectLst/>
            </a:endParaRPr>
          </a:p>
          <a:p>
            <a:pPr algn="ctr" eaLnBrk="1" hangingPunct="1"/>
            <a:r>
              <a:rPr lang="es-ES_tradnl" sz="3200">
                <a:effectLst/>
              </a:rPr>
              <a:t>Este material NO sustituye </a:t>
            </a:r>
          </a:p>
          <a:p>
            <a:pPr algn="ctr" eaLnBrk="1" hangingPunct="1"/>
            <a:r>
              <a:rPr lang="es-ES_tradnl" sz="3200">
                <a:effectLst/>
              </a:rPr>
              <a:t>el uso de los libros para el estudio de la fisiología</a:t>
            </a:r>
          </a:p>
          <a:p>
            <a:pPr algn="ctr" eaLnBrk="1" hangingPunct="1"/>
            <a:endParaRPr lang="es-ES_tradnl" sz="800">
              <a:effectLst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695575" y="1446213"/>
            <a:ext cx="3722688" cy="83026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/>
              <a:t>V. ALTERACIONES</a:t>
            </a:r>
          </a:p>
          <a:p>
            <a:pPr algn="ctr">
              <a:defRPr/>
            </a:pPr>
            <a:r>
              <a:rPr lang="es-ES" sz="2400" dirty="0"/>
              <a:t>INTESTINO DELGADO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467898" y="2423882"/>
            <a:ext cx="4208203" cy="2677656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900" dirty="0">
              <a:effectLst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/>
              </a:rPr>
              <a:t>Dolor abdominal T9-T11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/>
              </a:rPr>
              <a:t>Í</a:t>
            </a:r>
            <a:r>
              <a:rPr lang="es-ES_tradnl" sz="2400" dirty="0" smtClean="0">
                <a:effectLst/>
              </a:rPr>
              <a:t>leo </a:t>
            </a:r>
            <a:r>
              <a:rPr lang="es-ES_tradnl" sz="2400" dirty="0">
                <a:effectLst/>
              </a:rPr>
              <a:t>adinámico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/>
              </a:rPr>
              <a:t>Síndrome carcinoide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/>
              </a:rPr>
              <a:t>Enfermedad inflamatoria 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defRPr/>
            </a:pPr>
            <a:r>
              <a:rPr lang="es-ES_tradnl" sz="2000" b="1" dirty="0">
                <a:effectLst/>
              </a:rPr>
              <a:t>   </a:t>
            </a:r>
            <a:r>
              <a:rPr lang="es-ES_tradnl" b="1" dirty="0">
                <a:effectLst/>
              </a:rPr>
              <a:t>intestino delgado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900" b="1" dirty="0">
              <a:effectLst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503238"/>
            <a:ext cx="4779962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269831" y="1052513"/>
            <a:ext cx="22653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effectLst/>
              </a:rPr>
              <a:t>DOLOR VISCERAL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170613" y="541338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V. ALTERACIONES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030913" y="5594350"/>
            <a:ext cx="2403475" cy="711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“Mordiscos”</a:t>
            </a: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Dolor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periumbilical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105525" y="1628775"/>
            <a:ext cx="2203450" cy="708025"/>
          </a:xfrm>
          <a:prstGeom prst="rect">
            <a:avLst/>
          </a:prstGeom>
          <a:solidFill>
            <a:srgbClr val="FF8BB2"/>
          </a:solidFill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effectLst/>
              </a:rPr>
              <a:t>!Cólicos!!</a:t>
            </a:r>
          </a:p>
        </p:txBody>
      </p:sp>
      <p:pic>
        <p:nvPicPr>
          <p:cNvPr id="43020" name="Picture 12" descr="col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26056" r="63031" b="3389"/>
          <a:stretch>
            <a:fillRect/>
          </a:stretch>
        </p:blipFill>
        <p:spPr bwMode="auto">
          <a:xfrm>
            <a:off x="179388" y="671513"/>
            <a:ext cx="18224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Picture 13" descr="stomach_cram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2349500"/>
            <a:ext cx="24495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3" name="Oval 15"/>
          <p:cNvSpPr>
            <a:spLocks noChangeArrowheads="1"/>
          </p:cNvSpPr>
          <p:nvPr/>
        </p:nvSpPr>
        <p:spPr bwMode="auto">
          <a:xfrm>
            <a:off x="2411413" y="2276475"/>
            <a:ext cx="1444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5" name="Oval 17"/>
          <p:cNvSpPr>
            <a:spLocks noChangeArrowheads="1"/>
          </p:cNvSpPr>
          <p:nvPr/>
        </p:nvSpPr>
        <p:spPr bwMode="auto">
          <a:xfrm>
            <a:off x="2339975" y="2565400"/>
            <a:ext cx="5048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1476375" y="404813"/>
            <a:ext cx="38163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2376488" y="1149350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4572000" y="2349500"/>
            <a:ext cx="13684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3955257" y="1940719"/>
            <a:ext cx="15097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solidFill>
                  <a:srgbClr val="006600"/>
                </a:solidFill>
                <a:effectLst/>
              </a:rPr>
              <a:t>Aferencias </a:t>
            </a:r>
          </a:p>
          <a:p>
            <a:pPr algn="ctr">
              <a:defRPr/>
            </a:pPr>
            <a:r>
              <a:rPr lang="es-ES" b="1" dirty="0" smtClean="0">
                <a:solidFill>
                  <a:srgbClr val="006600"/>
                </a:solidFill>
                <a:effectLst/>
              </a:rPr>
              <a:t>simpáticas</a:t>
            </a:r>
            <a:endParaRPr lang="es-ES" b="1" dirty="0">
              <a:solidFill>
                <a:srgbClr val="006600"/>
              </a:solidFill>
              <a:effectLst/>
            </a:endParaRPr>
          </a:p>
          <a:p>
            <a:pPr algn="ctr">
              <a:defRPr/>
            </a:pPr>
            <a:r>
              <a:rPr lang="es-ES" b="1" dirty="0">
                <a:solidFill>
                  <a:srgbClr val="006600"/>
                </a:solidFill>
                <a:effectLst/>
              </a:rPr>
              <a:t>T9-T11</a:t>
            </a:r>
          </a:p>
        </p:txBody>
      </p:sp>
      <p:sp>
        <p:nvSpPr>
          <p:cNvPr id="43034" name="Freeform 26"/>
          <p:cNvSpPr>
            <a:spLocks/>
          </p:cNvSpPr>
          <p:nvPr/>
        </p:nvSpPr>
        <p:spPr bwMode="auto">
          <a:xfrm>
            <a:off x="1138237" y="4292600"/>
            <a:ext cx="157163" cy="1728788"/>
          </a:xfrm>
          <a:custGeom>
            <a:avLst/>
            <a:gdLst>
              <a:gd name="T0" fmla="*/ 53 w 99"/>
              <a:gd name="T1" fmla="*/ 0 h 1089"/>
              <a:gd name="T2" fmla="*/ 8 w 99"/>
              <a:gd name="T3" fmla="*/ 499 h 1089"/>
              <a:gd name="T4" fmla="*/ 99 w 99"/>
              <a:gd name="T5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1089">
                <a:moveTo>
                  <a:pt x="53" y="0"/>
                </a:moveTo>
                <a:cubicBezTo>
                  <a:pt x="26" y="159"/>
                  <a:pt x="0" y="318"/>
                  <a:pt x="8" y="499"/>
                </a:cubicBezTo>
                <a:cubicBezTo>
                  <a:pt x="16" y="680"/>
                  <a:pt x="57" y="884"/>
                  <a:pt x="99" y="1089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37" name="Rectangle 29"/>
          <p:cNvSpPr>
            <a:spLocks noChangeArrowheads="1"/>
          </p:cNvSpPr>
          <p:nvPr/>
        </p:nvSpPr>
        <p:spPr bwMode="auto">
          <a:xfrm>
            <a:off x="2124075" y="1196975"/>
            <a:ext cx="5032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2339975" y="1628775"/>
            <a:ext cx="1444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2771775" y="2781300"/>
            <a:ext cx="2873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41" name="Freeform 33"/>
          <p:cNvSpPr>
            <a:spLocks/>
          </p:cNvSpPr>
          <p:nvPr/>
        </p:nvSpPr>
        <p:spPr bwMode="auto">
          <a:xfrm>
            <a:off x="2484438" y="2060575"/>
            <a:ext cx="719137" cy="863600"/>
          </a:xfrm>
          <a:custGeom>
            <a:avLst/>
            <a:gdLst>
              <a:gd name="T0" fmla="*/ 363 w 363"/>
              <a:gd name="T1" fmla="*/ 590 h 590"/>
              <a:gd name="T2" fmla="*/ 227 w 363"/>
              <a:gd name="T3" fmla="*/ 454 h 590"/>
              <a:gd name="T4" fmla="*/ 272 w 363"/>
              <a:gd name="T5" fmla="*/ 137 h 590"/>
              <a:gd name="T6" fmla="*/ 0 w 363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590">
                <a:moveTo>
                  <a:pt x="363" y="590"/>
                </a:moveTo>
                <a:cubicBezTo>
                  <a:pt x="302" y="559"/>
                  <a:pt x="242" y="529"/>
                  <a:pt x="227" y="454"/>
                </a:cubicBezTo>
                <a:cubicBezTo>
                  <a:pt x="212" y="379"/>
                  <a:pt x="310" y="212"/>
                  <a:pt x="272" y="137"/>
                </a:cubicBezTo>
                <a:cubicBezTo>
                  <a:pt x="234" y="62"/>
                  <a:pt x="45" y="23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2268538" y="2565400"/>
            <a:ext cx="503237" cy="287338"/>
          </a:xfrm>
          <a:custGeom>
            <a:avLst/>
            <a:gdLst>
              <a:gd name="T0" fmla="*/ 226 w 279"/>
              <a:gd name="T1" fmla="*/ 0 h 136"/>
              <a:gd name="T2" fmla="*/ 272 w 279"/>
              <a:gd name="T3" fmla="*/ 90 h 136"/>
              <a:gd name="T4" fmla="*/ 181 w 279"/>
              <a:gd name="T5" fmla="*/ 136 h 136"/>
              <a:gd name="T6" fmla="*/ 0 w 279"/>
              <a:gd name="T7" fmla="*/ 9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" h="136">
                <a:moveTo>
                  <a:pt x="226" y="0"/>
                </a:moveTo>
                <a:cubicBezTo>
                  <a:pt x="252" y="33"/>
                  <a:pt x="279" y="67"/>
                  <a:pt x="272" y="90"/>
                </a:cubicBezTo>
                <a:cubicBezTo>
                  <a:pt x="265" y="113"/>
                  <a:pt x="226" y="136"/>
                  <a:pt x="181" y="136"/>
                </a:cubicBezTo>
                <a:cubicBezTo>
                  <a:pt x="136" y="136"/>
                  <a:pt x="30" y="98"/>
                  <a:pt x="0" y="9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5" name="Freeform 37"/>
          <p:cNvSpPr>
            <a:spLocks/>
          </p:cNvSpPr>
          <p:nvPr/>
        </p:nvSpPr>
        <p:spPr bwMode="auto">
          <a:xfrm>
            <a:off x="2339975" y="1820863"/>
            <a:ext cx="144463" cy="239712"/>
          </a:xfrm>
          <a:custGeom>
            <a:avLst/>
            <a:gdLst>
              <a:gd name="T0" fmla="*/ 91 w 91"/>
              <a:gd name="T1" fmla="*/ 60 h 151"/>
              <a:gd name="T2" fmla="*/ 45 w 91"/>
              <a:gd name="T3" fmla="*/ 15 h 151"/>
              <a:gd name="T4" fmla="*/ 0 w 91"/>
              <a:gd name="T5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51">
                <a:moveTo>
                  <a:pt x="91" y="60"/>
                </a:moveTo>
                <a:cubicBezTo>
                  <a:pt x="75" y="30"/>
                  <a:pt x="60" y="0"/>
                  <a:pt x="45" y="15"/>
                </a:cubicBezTo>
                <a:cubicBezTo>
                  <a:pt x="30" y="30"/>
                  <a:pt x="7" y="128"/>
                  <a:pt x="0" y="15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6" name="Oval 38"/>
          <p:cNvSpPr>
            <a:spLocks noChangeArrowheads="1"/>
          </p:cNvSpPr>
          <p:nvPr/>
        </p:nvSpPr>
        <p:spPr bwMode="auto">
          <a:xfrm>
            <a:off x="2268538" y="2708275"/>
            <a:ext cx="71437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5" name="Freeform 27"/>
          <p:cNvSpPr>
            <a:spLocks/>
          </p:cNvSpPr>
          <p:nvPr/>
        </p:nvSpPr>
        <p:spPr bwMode="auto">
          <a:xfrm>
            <a:off x="1979613" y="1412875"/>
            <a:ext cx="2820987" cy="2879725"/>
          </a:xfrm>
          <a:custGeom>
            <a:avLst/>
            <a:gdLst>
              <a:gd name="T0" fmla="*/ 1724 w 1777"/>
              <a:gd name="T1" fmla="*/ 1814 h 1814"/>
              <a:gd name="T2" fmla="*/ 1769 w 1777"/>
              <a:gd name="T3" fmla="*/ 1542 h 1814"/>
              <a:gd name="T4" fmla="*/ 1678 w 1777"/>
              <a:gd name="T5" fmla="*/ 1270 h 1814"/>
              <a:gd name="T6" fmla="*/ 1497 w 1777"/>
              <a:gd name="T7" fmla="*/ 952 h 1814"/>
              <a:gd name="T8" fmla="*/ 1179 w 1777"/>
              <a:gd name="T9" fmla="*/ 771 h 1814"/>
              <a:gd name="T10" fmla="*/ 590 w 1777"/>
              <a:gd name="T11" fmla="*/ 499 h 1814"/>
              <a:gd name="T12" fmla="*/ 318 w 1777"/>
              <a:gd name="T13" fmla="*/ 453 h 1814"/>
              <a:gd name="T14" fmla="*/ 91 w 1777"/>
              <a:gd name="T15" fmla="*/ 499 h 1814"/>
              <a:gd name="T16" fmla="*/ 0 w 1777"/>
              <a:gd name="T17" fmla="*/ 0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7" h="1814">
                <a:moveTo>
                  <a:pt x="1724" y="1814"/>
                </a:moveTo>
                <a:cubicBezTo>
                  <a:pt x="1750" y="1723"/>
                  <a:pt x="1777" y="1633"/>
                  <a:pt x="1769" y="1542"/>
                </a:cubicBezTo>
                <a:cubicBezTo>
                  <a:pt x="1761" y="1451"/>
                  <a:pt x="1723" y="1368"/>
                  <a:pt x="1678" y="1270"/>
                </a:cubicBezTo>
                <a:cubicBezTo>
                  <a:pt x="1633" y="1172"/>
                  <a:pt x="1580" y="1035"/>
                  <a:pt x="1497" y="952"/>
                </a:cubicBezTo>
                <a:cubicBezTo>
                  <a:pt x="1414" y="869"/>
                  <a:pt x="1330" y="846"/>
                  <a:pt x="1179" y="771"/>
                </a:cubicBezTo>
                <a:cubicBezTo>
                  <a:pt x="1028" y="696"/>
                  <a:pt x="734" y="552"/>
                  <a:pt x="590" y="499"/>
                </a:cubicBezTo>
                <a:cubicBezTo>
                  <a:pt x="446" y="446"/>
                  <a:pt x="401" y="453"/>
                  <a:pt x="318" y="453"/>
                </a:cubicBezTo>
                <a:cubicBezTo>
                  <a:pt x="235" y="453"/>
                  <a:pt x="144" y="575"/>
                  <a:pt x="91" y="499"/>
                </a:cubicBezTo>
                <a:cubicBezTo>
                  <a:pt x="38" y="423"/>
                  <a:pt x="19" y="211"/>
                  <a:pt x="0" y="0"/>
                </a:cubicBezTo>
              </a:path>
            </a:pathLst>
          </a:custGeom>
          <a:noFill/>
          <a:ln w="28575" cmpd="sng">
            <a:solidFill>
              <a:srgbClr val="006666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003800" y="496888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1844675" y="629123"/>
            <a:ext cx="229582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Centros superiores</a:t>
            </a:r>
          </a:p>
          <a:p>
            <a:pPr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Dolor </a:t>
            </a:r>
            <a:endParaRPr lang="es-ES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corteza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418736" y="5936218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Estímulos</a:t>
            </a:r>
            <a:endParaRPr lang="es-VE" b="1" dirty="0">
              <a:effectLst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613417" y="6257016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Respuesta</a:t>
            </a:r>
            <a:endParaRPr lang="es-VE" b="1" dirty="0">
              <a:effectLst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" name="Rectángulo 2"/>
          <p:cNvSpPr/>
          <p:nvPr/>
        </p:nvSpPr>
        <p:spPr bwMode="auto">
          <a:xfrm>
            <a:off x="827584" y="3744913"/>
            <a:ext cx="2110879" cy="7642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1235504" y="3781381"/>
            <a:ext cx="15097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Reflejo Peristáltico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  <p:bldP spid="43019" grpId="0" animBg="1"/>
      <p:bldP spid="43031" grpId="0"/>
      <p:bldP spid="43046" grpId="0" animBg="1"/>
      <p:bldP spid="43029" grpId="0"/>
      <p:bldP spid="2" grpId="0"/>
      <p:bldP spid="30" grpId="0"/>
      <p:bldP spid="3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03427" name="Picture 13" descr="ileo parali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9"/>
          <a:stretch>
            <a:fillRect/>
          </a:stretch>
        </p:blipFill>
        <p:spPr bwMode="auto">
          <a:xfrm>
            <a:off x="923925" y="549275"/>
            <a:ext cx="71374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4284663" y="4149725"/>
            <a:ext cx="3671887" cy="2133600"/>
          </a:xfrm>
          <a:prstGeom prst="rect">
            <a:avLst/>
          </a:prstGeom>
          <a:solidFill>
            <a:srgbClr val="FFE9E9"/>
          </a:solidFill>
          <a:ln w="28575">
            <a:solidFill>
              <a:srgbClr val="FF858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No hay peristalsis</a:t>
            </a:r>
          </a:p>
          <a:p>
            <a:pPr eaLnBrk="1" hangingPunct="1"/>
            <a:r>
              <a:rPr lang="es-ES">
                <a:effectLst/>
              </a:rPr>
              <a:t>Se acumulan gas y líquido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Actividad GI regresa en 6-8 h</a:t>
            </a:r>
          </a:p>
          <a:p>
            <a:pPr eaLnBrk="1" hangingPunct="1"/>
            <a:r>
              <a:rPr lang="es-ES">
                <a:effectLst/>
              </a:rPr>
              <a:t>Actividad colónica en 2-3 d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Alivia la distensión por aspiración líquido con SNG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947738" y="5824538"/>
            <a:ext cx="301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otro tratamiento?</a:t>
            </a:r>
          </a:p>
        </p:txBody>
      </p:sp>
      <p:sp>
        <p:nvSpPr>
          <p:cNvPr id="103430" name="Rectangle 11"/>
          <p:cNvSpPr>
            <a:spLocks noChangeArrowheads="1"/>
          </p:cNvSpPr>
          <p:nvPr/>
        </p:nvSpPr>
        <p:spPr bwMode="auto">
          <a:xfrm>
            <a:off x="656389" y="1341438"/>
            <a:ext cx="1125629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600" dirty="0" smtClean="0"/>
              <a:t>Cirugía </a:t>
            </a:r>
          </a:p>
          <a:p>
            <a:pPr algn="ctr"/>
            <a:r>
              <a:rPr lang="es-ES" sz="1600" dirty="0" smtClean="0"/>
              <a:t>abdominal</a:t>
            </a:r>
            <a:endParaRPr lang="es-ES" sz="1600" dirty="0"/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1258888" y="4149725"/>
            <a:ext cx="2651125" cy="1508125"/>
          </a:xfrm>
          <a:prstGeom prst="rect">
            <a:avLst/>
          </a:prstGeom>
          <a:noFill/>
          <a:ln w="28575">
            <a:solidFill>
              <a:srgbClr val="FF858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58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800">
              <a:effectLst/>
            </a:endParaRPr>
          </a:p>
          <a:p>
            <a:pPr eaLnBrk="1" hangingPunct="1"/>
            <a:r>
              <a:rPr lang="es-ES">
                <a:effectLst/>
              </a:rPr>
              <a:t>* Inhibición directa </a:t>
            </a:r>
          </a:p>
          <a:p>
            <a:pPr eaLnBrk="1" hangingPunct="1"/>
            <a:r>
              <a:rPr lang="es-ES">
                <a:effectLst/>
              </a:rPr>
              <a:t>   músculo liso (trauma)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* Inhibición refleja </a:t>
            </a:r>
          </a:p>
          <a:p>
            <a:pPr eaLnBrk="1" hangingPunct="1"/>
            <a:r>
              <a:rPr lang="es-ES">
                <a:effectLst/>
              </a:rPr>
              <a:t>   ¡rritación peritoneal</a:t>
            </a:r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6227763" y="3141663"/>
            <a:ext cx="2632075" cy="730250"/>
          </a:xfrm>
          <a:prstGeom prst="rect">
            <a:avLst/>
          </a:prstGeom>
          <a:solidFill>
            <a:srgbClr val="FFFFC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“No hable porque </a:t>
            </a:r>
          </a:p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llena de GASES”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6286136" y="476250"/>
            <a:ext cx="234070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ÍLEO </a:t>
            </a:r>
            <a:r>
              <a:rPr lang="es-ES" b="1" dirty="0">
                <a:effectLst/>
              </a:rPr>
              <a:t>ADINÁMICO</a:t>
            </a:r>
          </a:p>
          <a:p>
            <a:pPr algn="ctr">
              <a:defRPr/>
            </a:pPr>
            <a:r>
              <a:rPr lang="es-ES" b="1" dirty="0">
                <a:effectLst/>
              </a:rPr>
              <a:t>Indoloro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792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8" grpId="0" animBg="1"/>
      <p:bldP spid="179215" grpId="0"/>
      <p:bldP spid="179207" grpId="0" animBg="1"/>
      <p:bldP spid="1792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4"/>
          <a:stretch>
            <a:fillRect/>
          </a:stretch>
        </p:blipFill>
        <p:spPr>
          <a:xfrm>
            <a:off x="3708400" y="503238"/>
            <a:ext cx="443865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715717" y="939776"/>
            <a:ext cx="155042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/>
              </a:rPr>
              <a:t>SÍNDROME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CARCINOIDE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684213" y="476250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V. ALTERACIONES</a:t>
            </a:r>
          </a:p>
        </p:txBody>
      </p:sp>
      <p:pic>
        <p:nvPicPr>
          <p:cNvPr id="45068" name="Picture 12" descr="TUMOR CARCINOIDE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617946"/>
            <a:ext cx="2387316" cy="238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6227763" y="4352925"/>
            <a:ext cx="15843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56" name="Rectangle 18"/>
          <p:cNvSpPr>
            <a:spLocks noChangeArrowheads="1"/>
          </p:cNvSpPr>
          <p:nvPr/>
        </p:nvSpPr>
        <p:spPr bwMode="auto">
          <a:xfrm>
            <a:off x="6156325" y="5432425"/>
            <a:ext cx="12954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6227763" y="4486275"/>
            <a:ext cx="22875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APUDOMAS</a:t>
            </a:r>
          </a:p>
          <a:p>
            <a:pPr eaLnBrk="1" hangingPunct="1"/>
            <a:r>
              <a:rPr lang="es-ES" sz="1400" dirty="0">
                <a:effectLst/>
              </a:rPr>
              <a:t>Tumores de c. ECF</a:t>
            </a:r>
          </a:p>
          <a:p>
            <a:pPr eaLnBrk="1" hangingPunct="1"/>
            <a:r>
              <a:rPr lang="es-ES" sz="1400" dirty="0">
                <a:effectLst/>
              </a:rPr>
              <a:t>Pequeños, raros, benignos</a:t>
            </a:r>
          </a:p>
          <a:p>
            <a:pPr eaLnBrk="1" hangingPunct="1"/>
            <a:r>
              <a:rPr lang="es-ES" sz="1400" dirty="0">
                <a:effectLst/>
              </a:rPr>
              <a:t>Síntomas dependen de </a:t>
            </a:r>
          </a:p>
          <a:p>
            <a:pPr eaLnBrk="1" hangingPunct="1"/>
            <a:r>
              <a:rPr lang="es-ES" sz="1400" dirty="0">
                <a:effectLst/>
              </a:rPr>
              <a:t>las sustancias liberadas</a:t>
            </a: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3708400" y="2781300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6227764" y="5654675"/>
            <a:ext cx="2287586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CA0065"/>
                </a:solidFill>
                <a:effectLst/>
              </a:rPr>
              <a:t>¡Pensar </a:t>
            </a:r>
            <a:r>
              <a:rPr lang="es-ES" sz="2000" b="1" dirty="0">
                <a:solidFill>
                  <a:srgbClr val="CA0065"/>
                </a:solidFill>
                <a:effectLst/>
              </a:rPr>
              <a:t>en ellos!! </a:t>
            </a:r>
          </a:p>
          <a:p>
            <a:r>
              <a:rPr lang="es-ES" sz="2000" b="1" dirty="0" smtClean="0">
                <a:solidFill>
                  <a:srgbClr val="CA0065"/>
                </a:solidFill>
                <a:effectLst/>
              </a:rPr>
              <a:t>¡Buscarlos</a:t>
            </a:r>
            <a:r>
              <a:rPr lang="es-ES" sz="2000" b="1" dirty="0">
                <a:solidFill>
                  <a:srgbClr val="CA0065"/>
                </a:solidFill>
                <a:effectLst/>
              </a:rPr>
              <a:t>!!</a:t>
            </a:r>
          </a:p>
        </p:txBody>
      </p:sp>
      <p:sp>
        <p:nvSpPr>
          <p:cNvPr id="45081" name="Oval 25"/>
          <p:cNvSpPr>
            <a:spLocks noChangeArrowheads="1"/>
          </p:cNvSpPr>
          <p:nvPr/>
        </p:nvSpPr>
        <p:spPr bwMode="auto">
          <a:xfrm>
            <a:off x="3995738" y="3284538"/>
            <a:ext cx="720725" cy="5048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3779838" y="4137025"/>
            <a:ext cx="1512887" cy="22637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45062" name="Picture 6" descr="tumor carcinolide"/>
          <p:cNvPicPr>
            <a:picLocks noChangeAspect="1" noChangeArrowheads="1"/>
          </p:cNvPicPr>
          <p:nvPr/>
        </p:nvPicPr>
        <p:blipFill>
          <a:blip r:embed="rId4">
            <a:lum contrast="4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49725"/>
            <a:ext cx="3455987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84" name="Oval 28"/>
          <p:cNvSpPr>
            <a:spLocks noChangeArrowheads="1"/>
          </p:cNvSpPr>
          <p:nvPr/>
        </p:nvSpPr>
        <p:spPr bwMode="auto">
          <a:xfrm>
            <a:off x="1042988" y="2492375"/>
            <a:ext cx="1657350" cy="144145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5653088" y="2781300"/>
            <a:ext cx="287337" cy="431800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  <a:round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4211638" y="3357563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7" name="Oval 31"/>
          <p:cNvSpPr>
            <a:spLocks noChangeArrowheads="1"/>
          </p:cNvSpPr>
          <p:nvPr/>
        </p:nvSpPr>
        <p:spPr bwMode="auto">
          <a:xfrm>
            <a:off x="4356100" y="3429000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8" name="Oval 32"/>
          <p:cNvSpPr>
            <a:spLocks noChangeArrowheads="1"/>
          </p:cNvSpPr>
          <p:nvPr/>
        </p:nvSpPr>
        <p:spPr bwMode="auto">
          <a:xfrm>
            <a:off x="4211638" y="3502025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9" name="Oval 33"/>
          <p:cNvSpPr>
            <a:spLocks noChangeArrowheads="1"/>
          </p:cNvSpPr>
          <p:nvPr/>
        </p:nvSpPr>
        <p:spPr bwMode="auto">
          <a:xfrm>
            <a:off x="4141788" y="3429000"/>
            <a:ext cx="358775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" name="2 Rectángulo"/>
          <p:cNvSpPr/>
          <p:nvPr/>
        </p:nvSpPr>
        <p:spPr bwMode="auto">
          <a:xfrm>
            <a:off x="3779838" y="660916"/>
            <a:ext cx="1152202" cy="21203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716463" y="792817"/>
            <a:ext cx="748923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Rubor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502697" y="1551831"/>
            <a:ext cx="1633781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Broncoespasmo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102056" y="2605191"/>
            <a:ext cx="797013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Tumor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6948008" y="1988840"/>
            <a:ext cx="1368408" cy="7575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725404" y="1819563"/>
            <a:ext cx="1452642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solidFill>
                  <a:srgbClr val="C00000"/>
                </a:solidFill>
                <a:effectLst/>
              </a:rPr>
              <a:t>Valvulopatías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7236296" y="2781300"/>
            <a:ext cx="630605" cy="6842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6588224" y="4166673"/>
            <a:ext cx="1043988" cy="3424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6948008" y="3933825"/>
            <a:ext cx="764067" cy="4040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7019925" y="2238562"/>
            <a:ext cx="1757212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5-HT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sangre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772632" y="3204265"/>
            <a:ext cx="2287806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Peristaltismo Diarrea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826423" y="3860478"/>
            <a:ext cx="169144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5-HIAA orina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/>
      <p:bldP spid="45080" grpId="0"/>
      <p:bldP spid="45081" grpId="0" animBg="1"/>
      <p:bldP spid="45084" grpId="0" animBg="1"/>
      <p:bldP spid="45085" grpId="0" animBg="1"/>
      <p:bldP spid="4508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 bwMode="auto">
          <a:xfrm>
            <a:off x="1403647" y="2780928"/>
            <a:ext cx="344350" cy="14846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Imagen 2" descr="Slid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5" t="8293" r="28908" b="-1382"/>
          <a:stretch/>
        </p:blipFill>
        <p:spPr bwMode="auto">
          <a:xfrm>
            <a:off x="1403647" y="683386"/>
            <a:ext cx="3168353" cy="47059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917091" y="404664"/>
            <a:ext cx="155042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/>
              </a:rPr>
              <a:t>SÍNDROME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CARCINOIDE</a:t>
            </a:r>
          </a:p>
        </p:txBody>
      </p:sp>
      <p:pic>
        <p:nvPicPr>
          <p:cNvPr id="6" name="Imagen 5" descr="Slide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4" t="14141" r="16695"/>
          <a:stretch/>
        </p:blipFill>
        <p:spPr bwMode="auto">
          <a:xfrm>
            <a:off x="4892751" y="3356992"/>
            <a:ext cx="4162989" cy="32190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51466" y="5756821"/>
            <a:ext cx="4286734" cy="265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VE" sz="10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VE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Ahmad.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Carcinoid Tumors: Cancers in Slow Motion</a:t>
            </a:r>
            <a:r>
              <a:rPr lang="en-US" sz="10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es-VE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16, </a:t>
            </a:r>
            <a:r>
              <a:rPr lang="es-VE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endParaRPr lang="es-VE" sz="105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231726" y="2049351"/>
            <a:ext cx="25992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effectLst/>
                <a:ea typeface="Times New Roman" panose="02020603050405020304" pitchFamily="18" charset="0"/>
              </a:rPr>
              <a:t>Gammagrama</a:t>
            </a:r>
            <a:r>
              <a:rPr lang="en-US" b="1" dirty="0" smtClean="0">
                <a:effectLst/>
                <a:ea typeface="Times New Roman" panose="02020603050405020304" pitchFamily="18" charset="0"/>
              </a:rPr>
              <a:t> con </a:t>
            </a:r>
          </a:p>
          <a:p>
            <a:pPr algn="ctr"/>
            <a:r>
              <a:rPr lang="en-US" b="1" baseline="30000" dirty="0" smtClean="0">
                <a:effectLst/>
                <a:ea typeface="Times New Roman" panose="02020603050405020304" pitchFamily="18" charset="0"/>
              </a:rPr>
              <a:t>111</a:t>
            </a:r>
            <a:r>
              <a:rPr lang="en-US" b="1" dirty="0" smtClean="0">
                <a:effectLst/>
                <a:ea typeface="Times New Roman" panose="02020603050405020304" pitchFamily="18" charset="0"/>
              </a:rPr>
              <a:t>In-pentetreotide </a:t>
            </a:r>
            <a:r>
              <a:rPr lang="en-US" b="1" dirty="0" err="1">
                <a:effectLst/>
                <a:ea typeface="Times New Roman" panose="02020603050405020304" pitchFamily="18" charset="0"/>
              </a:rPr>
              <a:t>octreotide</a:t>
            </a:r>
            <a:r>
              <a:rPr lang="en-US" b="1" dirty="0">
                <a:effectLst/>
                <a:ea typeface="Times New Roman" panose="02020603050405020304" pitchFamily="18" charset="0"/>
              </a:rPr>
              <a:t> </a:t>
            </a:r>
            <a:endParaRPr lang="es-VE" b="1" dirty="0">
              <a:effectLst/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8047515" y="4649466"/>
            <a:ext cx="504056" cy="432048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42518" y="3634384"/>
            <a:ext cx="1677062" cy="123110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  <a:effectLst/>
              </a:rPr>
              <a:t>TGI</a:t>
            </a:r>
          </a:p>
          <a:p>
            <a:r>
              <a:rPr lang="es-VE" sz="1400" dirty="0" smtClean="0">
                <a:effectLst/>
              </a:rPr>
              <a:t>Diarrea, cólicos, </a:t>
            </a:r>
          </a:p>
          <a:p>
            <a:r>
              <a:rPr lang="es-VE" sz="1400" dirty="0" smtClean="0">
                <a:effectLst/>
              </a:rPr>
              <a:t>náusea, vómito</a:t>
            </a:r>
          </a:p>
          <a:p>
            <a:r>
              <a:rPr lang="es-VE" sz="1400" dirty="0" smtClean="0">
                <a:effectLst/>
              </a:rPr>
              <a:t>Fibrosis </a:t>
            </a:r>
            <a:r>
              <a:rPr lang="es-VE" sz="1400" dirty="0">
                <a:effectLst/>
              </a:rPr>
              <a:t>pélvica</a:t>
            </a:r>
          </a:p>
          <a:p>
            <a:r>
              <a:rPr lang="es-VE" sz="1400" dirty="0" smtClean="0">
                <a:effectLst/>
              </a:rPr>
              <a:t>y retroperitoneal</a:t>
            </a:r>
            <a:r>
              <a:rPr lang="es-VE" sz="1400" dirty="0" smtClean="0">
                <a:solidFill>
                  <a:srgbClr val="C00000"/>
                </a:solidFill>
                <a:effectLst/>
              </a:rPr>
              <a:t> </a:t>
            </a:r>
            <a:endParaRPr lang="es-VE" sz="1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1403647" y="923972"/>
            <a:ext cx="792089" cy="162047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24655" y="1097901"/>
            <a:ext cx="1912703" cy="144655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  <a:effectLst/>
              </a:rPr>
              <a:t>Corazón</a:t>
            </a:r>
          </a:p>
          <a:p>
            <a:r>
              <a:rPr lang="es-VE" sz="1400" dirty="0" smtClean="0">
                <a:effectLst/>
              </a:rPr>
              <a:t>Engrosamiento y </a:t>
            </a:r>
          </a:p>
          <a:p>
            <a:r>
              <a:rPr lang="es-VE" sz="1400" dirty="0" smtClean="0">
                <a:effectLst/>
              </a:rPr>
              <a:t>estenosis de </a:t>
            </a:r>
          </a:p>
          <a:p>
            <a:r>
              <a:rPr lang="es-VE" sz="1400" dirty="0" smtClean="0">
                <a:effectLst/>
              </a:rPr>
              <a:t>válvulas tricúspide </a:t>
            </a:r>
          </a:p>
          <a:p>
            <a:r>
              <a:rPr lang="es-VE" sz="1400" dirty="0" smtClean="0">
                <a:effectLst/>
              </a:rPr>
              <a:t>y pulmonar</a:t>
            </a:r>
          </a:p>
          <a:p>
            <a:r>
              <a:rPr lang="es-VE" sz="1400" dirty="0" smtClean="0">
                <a:effectLst/>
              </a:rPr>
              <a:t>Fibrosis </a:t>
            </a:r>
            <a:r>
              <a:rPr lang="es-VE" sz="1400" dirty="0" err="1" smtClean="0">
                <a:effectLst/>
              </a:rPr>
              <a:t>endocárdica</a:t>
            </a:r>
            <a:endParaRPr lang="es-VE" sz="1400" dirty="0">
              <a:effectLst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03833" y="2743103"/>
            <a:ext cx="1554432" cy="584775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  <a:effectLst/>
              </a:rPr>
              <a:t>Hígado</a:t>
            </a:r>
          </a:p>
          <a:p>
            <a:r>
              <a:rPr lang="es-VE" sz="1400" dirty="0" smtClean="0">
                <a:effectLst/>
              </a:rPr>
              <a:t>Hepatomegalia</a:t>
            </a:r>
            <a:endParaRPr lang="es-VE" sz="1400" dirty="0">
              <a:effectLst/>
            </a:endParaRPr>
          </a:p>
        </p:txBody>
      </p:sp>
      <p:sp>
        <p:nvSpPr>
          <p:cNvPr id="17" name="Rectángulo 16"/>
          <p:cNvSpPr/>
          <p:nvPr/>
        </p:nvSpPr>
        <p:spPr bwMode="auto">
          <a:xfrm>
            <a:off x="3563888" y="989439"/>
            <a:ext cx="1069905" cy="12469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498487" y="1101677"/>
            <a:ext cx="1641796" cy="800219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  <a:effectLst/>
              </a:rPr>
              <a:t>Piel</a:t>
            </a:r>
          </a:p>
          <a:p>
            <a:r>
              <a:rPr lang="es-VE" sz="1400" dirty="0" err="1" smtClean="0">
                <a:effectLst/>
              </a:rPr>
              <a:t>Flushing</a:t>
            </a:r>
            <a:r>
              <a:rPr lang="es-VE" sz="1400" dirty="0" smtClean="0">
                <a:effectLst/>
              </a:rPr>
              <a:t> cutáneo</a:t>
            </a:r>
          </a:p>
          <a:p>
            <a:r>
              <a:rPr lang="es-VE" sz="1400" dirty="0" smtClean="0">
                <a:effectLst/>
              </a:rPr>
              <a:t>Cianosis aparente</a:t>
            </a:r>
            <a:endParaRPr lang="es-VE" sz="1400" dirty="0">
              <a:effectLst/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4220352" y="2348880"/>
            <a:ext cx="672399" cy="12476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145946" y="2348880"/>
            <a:ext cx="1545616" cy="800219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  <a:effectLst/>
              </a:rPr>
              <a:t>Pulmones</a:t>
            </a:r>
          </a:p>
          <a:p>
            <a:r>
              <a:rPr lang="es-VE" sz="1400" dirty="0" smtClean="0">
                <a:effectLst/>
              </a:rPr>
              <a:t>Tos, sibilancias, </a:t>
            </a:r>
          </a:p>
          <a:p>
            <a:r>
              <a:rPr lang="es-VE" sz="1400" dirty="0" smtClean="0">
                <a:effectLst/>
              </a:rPr>
              <a:t>disnea</a:t>
            </a:r>
            <a:endParaRPr lang="es-VE" sz="1400" dirty="0">
              <a:effectLst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630907" y="1138752"/>
            <a:ext cx="1936749" cy="646331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effectLst/>
              </a:rPr>
              <a:t>Tumores </a:t>
            </a:r>
          </a:p>
          <a:p>
            <a:pPr algn="ctr"/>
            <a:r>
              <a:rPr lang="es-VE" b="1" dirty="0" smtClean="0">
                <a:effectLst/>
              </a:rPr>
              <a:t>neuroendocrinos</a:t>
            </a:r>
            <a:endParaRPr lang="es-VE" b="1" dirty="0">
              <a:effectLst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80469" y="5944125"/>
            <a:ext cx="4572000" cy="26520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VE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https://reference.medscape.com/slideshow/carcinoid-tumors-6007675 </a:t>
            </a:r>
            <a:endParaRPr lang="es-VE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55829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lid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102" y="483320"/>
            <a:ext cx="5139795" cy="44699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ángulo 5"/>
          <p:cNvSpPr/>
          <p:nvPr/>
        </p:nvSpPr>
        <p:spPr>
          <a:xfrm>
            <a:off x="1573628" y="4970943"/>
            <a:ext cx="5996743" cy="1755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/>
                <a:ea typeface="Times New Roman" panose="02020603050405020304" pitchFamily="18" charset="0"/>
              </a:rPr>
              <a:t>Carcinoma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neuroendocrino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del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mesenterio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que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resultó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US" dirty="0" smtClean="0">
                <a:effectLst/>
                <a:ea typeface="Times New Roman" panose="02020603050405020304" pitchFamily="18" charset="0"/>
              </a:rPr>
              <a:t>en un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síndrome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de Cushing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ectópico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c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ara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luna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llena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estrias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obesidad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aumento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 de cortisol </a:t>
            </a:r>
            <a:r>
              <a:rPr lang="en-US" dirty="0" err="1" smtClean="0">
                <a:effectLst/>
                <a:ea typeface="Times New Roman" panose="02020603050405020304" pitchFamily="18" charset="0"/>
              </a:rPr>
              <a:t>etc</a:t>
            </a:r>
            <a:r>
              <a:rPr lang="en-US" dirty="0" smtClean="0">
                <a:effectLst/>
                <a:ea typeface="Times New Roman" panose="02020603050405020304" pitchFamily="18" charset="0"/>
              </a:rPr>
              <a:t>). </a:t>
            </a:r>
          </a:p>
          <a:p>
            <a:pPr algn="ctr"/>
            <a:endParaRPr lang="en-US" sz="1000" dirty="0" smtClean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VE" sz="1000" dirty="0" smtClean="0">
                <a:effectLst/>
              </a:rPr>
              <a:t>BMC </a:t>
            </a:r>
            <a:r>
              <a:rPr lang="es-VE" sz="1000" dirty="0" err="1" smtClean="0">
                <a:effectLst/>
              </a:rPr>
              <a:t>Cancer</a:t>
            </a:r>
            <a:r>
              <a:rPr lang="es-VE" sz="1000" dirty="0" smtClean="0">
                <a:effectLst/>
              </a:rPr>
              <a:t> 2006 6:108 citado en: A. </a:t>
            </a:r>
            <a:r>
              <a:rPr lang="es-VE" sz="10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Ahmad</a:t>
            </a:r>
            <a:r>
              <a:rPr lang="es-VE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Carcinoid Tumors: Cancers in Slow Motion.</a:t>
            </a:r>
            <a:r>
              <a:rPr lang="es-VE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Reference </a:t>
            </a:r>
            <a:r>
              <a:rPr lang="es-VE" sz="1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es-VE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16, </a:t>
            </a:r>
            <a:r>
              <a:rPr lang="es-VE" sz="10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2017 https</a:t>
            </a:r>
            <a:r>
              <a:rPr lang="es-VE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://reference.medscape.com/slideshow/carcinoid-tumors-6007675 </a:t>
            </a:r>
            <a:endParaRPr lang="es-VE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s-VE" sz="1200" dirty="0">
              <a:effectLst/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3347864" y="1347416"/>
            <a:ext cx="1512168" cy="1370877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72387" y="66073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1311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7088" y="1035050"/>
            <a:ext cx="2498725" cy="340518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5988" y="1035050"/>
            <a:ext cx="2265362" cy="34051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8000"/>
                    </a14:imgEffect>
                    <a14:imgEffect>
                      <a14:brightnessContrast bright="-4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7400" y="711200"/>
            <a:ext cx="2482850" cy="372903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62917" y="4440238"/>
            <a:ext cx="7072770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>
                <a:effectLst/>
              </a:rPr>
              <a:t>Rubor intermitente, diarrea. TAC tumores en hígado e intestino </a:t>
            </a:r>
          </a:p>
          <a:p>
            <a:pPr>
              <a:defRPr/>
            </a:pPr>
            <a:r>
              <a:rPr lang="es-VE" dirty="0" err="1">
                <a:effectLst/>
              </a:rPr>
              <a:t>Escintigrama</a:t>
            </a:r>
            <a:r>
              <a:rPr lang="es-VE" dirty="0">
                <a:effectLst/>
              </a:rPr>
              <a:t> </a:t>
            </a:r>
            <a:r>
              <a:rPr lang="es-VE" dirty="0" smtClean="0">
                <a:effectLst/>
              </a:rPr>
              <a:t>In</a:t>
            </a:r>
            <a:r>
              <a:rPr lang="es-VE" baseline="30000" dirty="0" smtClean="0">
                <a:effectLst/>
              </a:rPr>
              <a:t>111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metástasis hígado y esqueleto axial</a:t>
            </a:r>
          </a:p>
          <a:p>
            <a:pPr>
              <a:defRPr/>
            </a:pPr>
            <a:r>
              <a:rPr lang="es-VE" dirty="0">
                <a:effectLst/>
              </a:rPr>
              <a:t>Aumento de </a:t>
            </a:r>
            <a:r>
              <a:rPr lang="es-VE" dirty="0" err="1" smtClean="0">
                <a:effectLst/>
              </a:rPr>
              <a:t>cromogranina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y </a:t>
            </a:r>
            <a:r>
              <a:rPr lang="es-VE" dirty="0" smtClean="0">
                <a:effectLst/>
              </a:rPr>
              <a:t>5-HIAA. </a:t>
            </a:r>
          </a:p>
          <a:p>
            <a:pPr>
              <a:defRPr/>
            </a:pPr>
            <a:r>
              <a:rPr lang="es-VE" dirty="0" smtClean="0"/>
              <a:t>Tratamiento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con </a:t>
            </a:r>
            <a:r>
              <a:rPr lang="es-VE" dirty="0" err="1" smtClean="0">
                <a:effectLst/>
              </a:rPr>
              <a:t>octeotride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(</a:t>
            </a:r>
            <a:r>
              <a:rPr lang="es-VE" b="1" dirty="0">
                <a:effectLst/>
              </a:rPr>
              <a:t>inhibidor </a:t>
            </a:r>
            <a:r>
              <a:rPr lang="es-VE" dirty="0">
                <a:effectLst/>
              </a:rPr>
              <a:t>como </a:t>
            </a:r>
            <a:r>
              <a:rPr lang="es-VE" b="1" dirty="0">
                <a:effectLst/>
              </a:rPr>
              <a:t>SIH</a:t>
            </a:r>
            <a:r>
              <a:rPr lang="es-VE" dirty="0">
                <a:effectLst/>
              </a:rPr>
              <a:t>) y </a:t>
            </a:r>
            <a:r>
              <a:rPr lang="es-VE" dirty="0" err="1" smtClean="0">
                <a:effectLst/>
              </a:rPr>
              <a:t>everolimus</a:t>
            </a:r>
            <a:r>
              <a:rPr lang="es-VE" dirty="0" smtClean="0">
                <a:effectLst/>
              </a:rPr>
              <a:t> </a:t>
            </a:r>
          </a:p>
          <a:p>
            <a:pPr>
              <a:defRPr/>
            </a:pPr>
            <a:r>
              <a:rPr lang="es-VE" sz="1600" dirty="0" smtClean="0">
                <a:effectLst/>
              </a:rPr>
              <a:t>(</a:t>
            </a:r>
            <a:r>
              <a:rPr lang="es-VE" sz="1600" dirty="0">
                <a:effectLst/>
              </a:rPr>
              <a:t>bloquea </a:t>
            </a:r>
            <a:r>
              <a:rPr lang="es-VE" sz="1600" dirty="0" err="1" smtClean="0">
                <a:effectLst/>
              </a:rPr>
              <a:t>mTOR</a:t>
            </a:r>
            <a:r>
              <a:rPr lang="es-VE" sz="1600" dirty="0" smtClean="0">
                <a:effectLst/>
              </a:rPr>
              <a:t>, </a:t>
            </a:r>
            <a:r>
              <a:rPr lang="es-VE" sz="1600" dirty="0">
                <a:effectLst/>
              </a:rPr>
              <a:t>actúa como </a:t>
            </a:r>
            <a:r>
              <a:rPr lang="es-VE" sz="1600" b="1" dirty="0">
                <a:effectLst/>
              </a:rPr>
              <a:t>inmunosupresor</a:t>
            </a:r>
            <a:r>
              <a:rPr lang="es-VE" dirty="0" smtClean="0">
                <a:effectLst/>
              </a:rPr>
              <a:t>).</a:t>
            </a:r>
            <a:endParaRPr lang="es-VE" dirty="0">
              <a:effectLst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08533" y="6356229"/>
            <a:ext cx="21066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100" dirty="0" smtClean="0">
                <a:effectLst/>
              </a:rPr>
              <a:t>N </a:t>
            </a:r>
            <a:r>
              <a:rPr lang="es-VE" sz="1100" dirty="0" err="1" smtClean="0">
                <a:effectLst/>
              </a:rPr>
              <a:t>Engl</a:t>
            </a:r>
            <a:r>
              <a:rPr lang="es-VE" sz="1100" dirty="0" smtClean="0">
                <a:effectLst/>
              </a:rPr>
              <a:t> J </a:t>
            </a:r>
            <a:r>
              <a:rPr lang="es-VE" sz="1100" dirty="0" err="1" smtClean="0">
                <a:effectLst/>
              </a:rPr>
              <a:t>Med</a:t>
            </a:r>
            <a:r>
              <a:rPr lang="es-VE" sz="1100" dirty="0" smtClean="0">
                <a:effectLst/>
              </a:rPr>
              <a:t> </a:t>
            </a:r>
            <a:r>
              <a:rPr lang="es-VE" sz="1100" dirty="0" smtClean="0"/>
              <a:t>2014</a:t>
            </a:r>
            <a:r>
              <a:rPr lang="es-VE" sz="1100" dirty="0" smtClean="0">
                <a:effectLst/>
              </a:rPr>
              <a:t>;  371;260</a:t>
            </a:r>
            <a:endParaRPr lang="es-VE" sz="1100" dirty="0">
              <a:effectLst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5288" y="909638"/>
            <a:ext cx="155042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/>
              </a:rPr>
              <a:t>SÍNDROME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CARCINOIDE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5288" y="404813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V. ALTERACIONES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08533" y="5947682"/>
            <a:ext cx="3417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mTOR</a:t>
            </a:r>
            <a:r>
              <a:rPr lang="es-VE" sz="1200" dirty="0" smtClean="0"/>
              <a:t> (</a:t>
            </a:r>
            <a:r>
              <a:rPr lang="es-VE" sz="1200" dirty="0" err="1" smtClean="0"/>
              <a:t>mammalian</a:t>
            </a:r>
            <a:r>
              <a:rPr lang="es-VE" sz="1200" dirty="0" smtClean="0"/>
              <a:t> </a:t>
            </a:r>
            <a:r>
              <a:rPr lang="es-VE" sz="1200" dirty="0"/>
              <a:t>target of </a:t>
            </a:r>
            <a:r>
              <a:rPr lang="es-VE" sz="1200" dirty="0" err="1" smtClean="0"/>
              <a:t>rapamicina</a:t>
            </a:r>
            <a:r>
              <a:rPr lang="es-VE" sz="1200" dirty="0" smtClean="0"/>
              <a:t>) es</a:t>
            </a:r>
            <a:endParaRPr lang="es-VE" sz="1200" dirty="0"/>
          </a:p>
          <a:p>
            <a:r>
              <a:rPr lang="es-VE" sz="1200" dirty="0" smtClean="0"/>
              <a:t>PK  que actúa en muchas funciones celulares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70158" y="665718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Anterior</a:t>
            </a:r>
            <a:endParaRPr lang="es-VE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069252" y="681084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Posterior</a:t>
            </a:r>
            <a:endParaRPr lang="es-VE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755650" y="981075"/>
            <a:ext cx="344196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err="1" smtClean="0">
                <a:effectLst/>
              </a:rPr>
              <a:t>Enf</a:t>
            </a:r>
            <a:r>
              <a:rPr lang="es-ES" b="1" dirty="0" smtClean="0">
                <a:effectLst/>
              </a:rPr>
              <a:t>. Inflamatoria Intestinal </a:t>
            </a:r>
            <a:endParaRPr lang="es-ES" b="1" dirty="0">
              <a:effectLst/>
            </a:endParaRPr>
          </a:p>
        </p:txBody>
      </p:sp>
      <p:sp>
        <p:nvSpPr>
          <p:cNvPr id="226328" name="Text Box 24"/>
          <p:cNvSpPr txBox="1">
            <a:spLocks noChangeArrowheads="1"/>
          </p:cNvSpPr>
          <p:nvPr/>
        </p:nvSpPr>
        <p:spPr bwMode="auto">
          <a:xfrm>
            <a:off x="684213" y="3429000"/>
            <a:ext cx="3743325" cy="24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 inflamatoria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Intestino Delgado</a:t>
            </a:r>
          </a:p>
          <a:p>
            <a:pPr>
              <a:defRPr/>
            </a:pP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genética en la función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Paneth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Alteración de </a:t>
            </a: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autofagia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celular</a:t>
            </a:r>
          </a:p>
          <a:p>
            <a:pPr>
              <a:buClr>
                <a:srgbClr val="FF3399"/>
              </a:buClr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Disminución de lisozima en la luz</a:t>
            </a:r>
          </a:p>
          <a:p>
            <a:pPr>
              <a:buClr>
                <a:srgbClr val="FF3399"/>
              </a:buClr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Aumento de la inflamación intestinal</a:t>
            </a:r>
          </a:p>
        </p:txBody>
      </p:sp>
      <p:sp>
        <p:nvSpPr>
          <p:cNvPr id="226329" name="Text Box 25"/>
          <p:cNvSpPr txBox="1">
            <a:spLocks noChangeArrowheads="1"/>
          </p:cNvSpPr>
          <p:nvPr/>
        </p:nvSpPr>
        <p:spPr bwMode="auto">
          <a:xfrm>
            <a:off x="2152650" y="5942013"/>
            <a:ext cx="24193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NEJM 2009; 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360: 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1785-87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6330" name="Picture 26" descr="CD_serpiginous_ul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2232025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33" name="Text Box 29"/>
          <p:cNvSpPr txBox="1">
            <a:spLocks noChangeArrowheads="1"/>
          </p:cNvSpPr>
          <p:nvPr/>
        </p:nvSpPr>
        <p:spPr bwMode="auto">
          <a:xfrm>
            <a:off x="755650" y="428625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V. ALTERACIONES</a:t>
            </a:r>
          </a:p>
        </p:txBody>
      </p:sp>
      <p:pic>
        <p:nvPicPr>
          <p:cNvPr id="106503" name="Picture 27" descr="autofagia Crohn c paneth h"/>
          <p:cNvPicPr>
            <a:picLocks noChangeAspect="1" noChangeArrowheads="1"/>
          </p:cNvPicPr>
          <p:nvPr/>
        </p:nvPicPr>
        <p:blipFill>
          <a:blip r:embed="rId3">
            <a:lum bright="-66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2998" r="2777" b="1295"/>
          <a:stretch>
            <a:fillRect/>
          </a:stretch>
        </p:blipFill>
        <p:spPr bwMode="auto">
          <a:xfrm>
            <a:off x="4867275" y="0"/>
            <a:ext cx="3608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40" name="Rectangle 36"/>
          <p:cNvSpPr>
            <a:spLocks noChangeArrowheads="1"/>
          </p:cNvSpPr>
          <p:nvPr/>
        </p:nvSpPr>
        <p:spPr bwMode="auto">
          <a:xfrm>
            <a:off x="5083175" y="0"/>
            <a:ext cx="863600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1" name="Rectangle 37"/>
          <p:cNvSpPr>
            <a:spLocks noChangeArrowheads="1"/>
          </p:cNvSpPr>
          <p:nvPr/>
        </p:nvSpPr>
        <p:spPr bwMode="auto">
          <a:xfrm>
            <a:off x="5083175" y="1557338"/>
            <a:ext cx="9350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2" name="Rectangle 38"/>
          <p:cNvSpPr>
            <a:spLocks noChangeArrowheads="1"/>
          </p:cNvSpPr>
          <p:nvPr/>
        </p:nvSpPr>
        <p:spPr bwMode="auto">
          <a:xfrm>
            <a:off x="5875338" y="29241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3" name="Rectangle 39"/>
          <p:cNvSpPr>
            <a:spLocks noChangeArrowheads="1"/>
          </p:cNvSpPr>
          <p:nvPr/>
        </p:nvSpPr>
        <p:spPr bwMode="auto">
          <a:xfrm>
            <a:off x="5154613" y="558958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36" name="Text Box 32"/>
          <p:cNvSpPr txBox="1">
            <a:spLocks noChangeArrowheads="1"/>
          </p:cNvSpPr>
          <p:nvPr/>
        </p:nvSpPr>
        <p:spPr bwMode="auto">
          <a:xfrm>
            <a:off x="5002213" y="0"/>
            <a:ext cx="946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Fagófaro</a:t>
            </a:r>
          </a:p>
        </p:txBody>
      </p:sp>
      <p:sp>
        <p:nvSpPr>
          <p:cNvPr id="226337" name="Text Box 33"/>
          <p:cNvSpPr txBox="1">
            <a:spLocks noChangeArrowheads="1"/>
          </p:cNvSpPr>
          <p:nvPr/>
        </p:nvSpPr>
        <p:spPr bwMode="auto">
          <a:xfrm>
            <a:off x="4859338" y="1557338"/>
            <a:ext cx="1377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Autofagosoma</a:t>
            </a:r>
          </a:p>
        </p:txBody>
      </p:sp>
      <p:sp>
        <p:nvSpPr>
          <p:cNvPr id="226338" name="Text Box 34"/>
          <p:cNvSpPr txBox="1">
            <a:spLocks noChangeArrowheads="1"/>
          </p:cNvSpPr>
          <p:nvPr/>
        </p:nvSpPr>
        <p:spPr bwMode="auto">
          <a:xfrm>
            <a:off x="5656263" y="2781300"/>
            <a:ext cx="930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Lisosoma</a:t>
            </a:r>
          </a:p>
        </p:txBody>
      </p:sp>
      <p:sp>
        <p:nvSpPr>
          <p:cNvPr id="226339" name="Text Box 35"/>
          <p:cNvSpPr txBox="1">
            <a:spLocks noChangeArrowheads="1"/>
          </p:cNvSpPr>
          <p:nvPr/>
        </p:nvSpPr>
        <p:spPr bwMode="auto">
          <a:xfrm>
            <a:off x="4867275" y="5589588"/>
            <a:ext cx="1363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Autolisosoma</a:t>
            </a:r>
          </a:p>
        </p:txBody>
      </p:sp>
      <p:sp>
        <p:nvSpPr>
          <p:cNvPr id="226344" name="Rectangle 40"/>
          <p:cNvSpPr>
            <a:spLocks noChangeArrowheads="1"/>
          </p:cNvSpPr>
          <p:nvPr/>
        </p:nvSpPr>
        <p:spPr bwMode="auto">
          <a:xfrm>
            <a:off x="7026275" y="0"/>
            <a:ext cx="936625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5" name="Rectangle 41"/>
          <p:cNvSpPr>
            <a:spLocks noChangeArrowheads="1"/>
          </p:cNvSpPr>
          <p:nvPr/>
        </p:nvSpPr>
        <p:spPr bwMode="auto">
          <a:xfrm>
            <a:off x="7315200" y="177323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6" name="Rectangle 42"/>
          <p:cNvSpPr>
            <a:spLocks noChangeArrowheads="1"/>
          </p:cNvSpPr>
          <p:nvPr/>
        </p:nvSpPr>
        <p:spPr bwMode="auto">
          <a:xfrm>
            <a:off x="7242175" y="38608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7" name="Text Box 43"/>
          <p:cNvSpPr txBox="1">
            <a:spLocks noChangeArrowheads="1"/>
          </p:cNvSpPr>
          <p:nvPr/>
        </p:nvSpPr>
        <p:spPr bwMode="auto">
          <a:xfrm>
            <a:off x="6946900" y="100013"/>
            <a:ext cx="1041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Vellosidad</a:t>
            </a:r>
          </a:p>
        </p:txBody>
      </p:sp>
      <p:sp>
        <p:nvSpPr>
          <p:cNvPr id="226348" name="Text Box 44"/>
          <p:cNvSpPr txBox="1">
            <a:spLocks noChangeArrowheads="1"/>
          </p:cNvSpPr>
          <p:nvPr/>
        </p:nvSpPr>
        <p:spPr bwMode="auto">
          <a:xfrm>
            <a:off x="7096125" y="1844675"/>
            <a:ext cx="1025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superficie</a:t>
            </a:r>
          </a:p>
        </p:txBody>
      </p:sp>
      <p:sp>
        <p:nvSpPr>
          <p:cNvPr id="226349" name="Text Box 45"/>
          <p:cNvSpPr txBox="1">
            <a:spLocks noChangeArrowheads="1"/>
          </p:cNvSpPr>
          <p:nvPr/>
        </p:nvSpPr>
        <p:spPr bwMode="auto">
          <a:xfrm>
            <a:off x="7167563" y="3789363"/>
            <a:ext cx="68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cripta</a:t>
            </a:r>
          </a:p>
        </p:txBody>
      </p:sp>
      <p:sp>
        <p:nvSpPr>
          <p:cNvPr id="226350" name="Rectangle 46"/>
          <p:cNvSpPr>
            <a:spLocks noChangeArrowheads="1"/>
          </p:cNvSpPr>
          <p:nvPr/>
        </p:nvSpPr>
        <p:spPr bwMode="auto">
          <a:xfrm>
            <a:off x="6883400" y="6597650"/>
            <a:ext cx="792163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51" name="Text Box 47"/>
          <p:cNvSpPr txBox="1">
            <a:spLocks noChangeArrowheads="1"/>
          </p:cNvSpPr>
          <p:nvPr/>
        </p:nvSpPr>
        <p:spPr bwMode="auto">
          <a:xfrm>
            <a:off x="7747000" y="4437063"/>
            <a:ext cx="1246188" cy="369887"/>
          </a:xfrm>
          <a:prstGeom prst="rect">
            <a:avLst/>
          </a:prstGeom>
          <a:solidFill>
            <a:srgbClr val="8AD2A2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c. Paneth</a:t>
            </a:r>
          </a:p>
        </p:txBody>
      </p:sp>
      <p:sp>
        <p:nvSpPr>
          <p:cNvPr id="226352" name="Text Box 48"/>
          <p:cNvSpPr txBox="1">
            <a:spLocks noChangeArrowheads="1"/>
          </p:cNvSpPr>
          <p:nvPr/>
        </p:nvSpPr>
        <p:spPr bwMode="auto">
          <a:xfrm>
            <a:off x="6018213" y="5084763"/>
            <a:ext cx="83661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lisozima</a:t>
            </a:r>
          </a:p>
        </p:txBody>
      </p:sp>
      <p:sp>
        <p:nvSpPr>
          <p:cNvPr id="226353" name="Rectangle 49"/>
          <p:cNvSpPr>
            <a:spLocks noChangeArrowheads="1"/>
          </p:cNvSpPr>
          <p:nvPr/>
        </p:nvSpPr>
        <p:spPr bwMode="auto">
          <a:xfrm>
            <a:off x="6162675" y="537368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55" name="Text Box 51"/>
          <p:cNvSpPr txBox="1">
            <a:spLocks noChangeArrowheads="1"/>
          </p:cNvSpPr>
          <p:nvPr/>
        </p:nvSpPr>
        <p:spPr bwMode="auto">
          <a:xfrm>
            <a:off x="7813675" y="5229225"/>
            <a:ext cx="904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</a:t>
            </a:r>
          </a:p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exociticos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23337" y="658745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2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299" r="14309"/>
          <a:stretch/>
        </p:blipFill>
        <p:spPr>
          <a:xfrm>
            <a:off x="2032774" y="1079234"/>
            <a:ext cx="4824536" cy="46453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6616392" y="233157"/>
            <a:ext cx="2159566" cy="338554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V. ALTERACIONES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586122" y="571711"/>
            <a:ext cx="4030270" cy="40011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effectLst/>
              </a:rPr>
              <a:t>Megaduodeno</a:t>
            </a:r>
            <a:r>
              <a:rPr lang="es-VE" sz="2000" dirty="0" smtClean="0">
                <a:effectLst/>
              </a:rPr>
              <a:t> en Esclerodermia</a:t>
            </a:r>
            <a:endParaRPr lang="es-VE" sz="2000" dirty="0">
              <a:effectLst/>
            </a:endParaRPr>
          </a:p>
        </p:txBody>
      </p:sp>
      <p:sp>
        <p:nvSpPr>
          <p:cNvPr id="7" name="Cheurón 6"/>
          <p:cNvSpPr/>
          <p:nvPr/>
        </p:nvSpPr>
        <p:spPr bwMode="auto">
          <a:xfrm>
            <a:off x="2051720" y="3526727"/>
            <a:ext cx="288032" cy="190305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Cheurón 7"/>
          <p:cNvSpPr/>
          <p:nvPr/>
        </p:nvSpPr>
        <p:spPr bwMode="auto">
          <a:xfrm rot="16377860">
            <a:off x="3141294" y="5007831"/>
            <a:ext cx="318354" cy="255607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Cheurón 8"/>
          <p:cNvSpPr/>
          <p:nvPr/>
        </p:nvSpPr>
        <p:spPr bwMode="auto">
          <a:xfrm>
            <a:off x="2265530" y="4537792"/>
            <a:ext cx="288032" cy="190305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934579" y="386871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chemeClr val="bg1"/>
                </a:solidFill>
              </a:rPr>
              <a:t>Duodeno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490361" y="4160522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chemeClr val="bg1"/>
                </a:solidFill>
              </a:rPr>
              <a:t>Yeyuno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57139" y="5774631"/>
            <a:ext cx="6488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/>
              <a:t>En Esclerodermia (</a:t>
            </a:r>
            <a:r>
              <a:rPr lang="es-VE" sz="1600" dirty="0" err="1" smtClean="0"/>
              <a:t>enf</a:t>
            </a:r>
            <a:r>
              <a:rPr lang="es-VE" sz="1600" dirty="0" smtClean="0"/>
              <a:t>. reumática ) hay alteración en motilidad </a:t>
            </a:r>
          </a:p>
          <a:p>
            <a:pPr algn="ctr"/>
            <a:r>
              <a:rPr lang="es-VE" sz="1600" dirty="0" smtClean="0"/>
              <a:t>de esófago y estómago, pero en duodeno es raro</a:t>
            </a:r>
            <a:endParaRPr lang="es-VE" sz="1600" dirty="0"/>
          </a:p>
        </p:txBody>
      </p:sp>
      <p:sp>
        <p:nvSpPr>
          <p:cNvPr id="13" name="Rectángulo 12"/>
          <p:cNvSpPr/>
          <p:nvPr/>
        </p:nvSpPr>
        <p:spPr>
          <a:xfrm>
            <a:off x="2775479" y="6409412"/>
            <a:ext cx="34884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200" dirty="0" smtClean="0"/>
              <a:t>New Engl J Med </a:t>
            </a:r>
            <a:r>
              <a:rPr lang="sv-SE" sz="1200" dirty="0" smtClean="0">
                <a:latin typeface="OTNEJMScalaSansOSF"/>
              </a:rPr>
              <a:t>373;17 : e20, </a:t>
            </a:r>
            <a:r>
              <a:rPr lang="sv-SE" sz="1200" dirty="0" smtClean="0">
                <a:latin typeface="OTNEJMScalaSansLFSmallCap"/>
              </a:rPr>
              <a:t>octubre </a:t>
            </a:r>
            <a:r>
              <a:rPr lang="sv-SE" sz="1200" dirty="0">
                <a:latin typeface="OTNEJMScalaSansLFSmallCap"/>
              </a:rPr>
              <a:t>22, 2015</a:t>
            </a:r>
            <a:endParaRPr lang="es-VE" sz="12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174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2225675" y="1279525"/>
            <a:ext cx="4883150" cy="4619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6666"/>
                </a:solidFill>
              </a:rPr>
              <a:t>Fisiología del Aparato Digestivo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2517626" y="1867885"/>
            <a:ext cx="4108747" cy="410881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9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effectLst/>
                <a:latin typeface="Comic Sans MS" pitchFamily="66" charset="0"/>
              </a:rPr>
              <a:t>E</a:t>
            </a:r>
            <a:r>
              <a:rPr lang="es-ES_tradnl" sz="1400" b="1" dirty="0" smtClean="0">
                <a:effectLst/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Páncreas, Hígado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881" y="405095"/>
            <a:ext cx="7488237" cy="6047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 smtClean="0">
                <a:cs typeface="Times New Roman" pitchFamily="18" charset="0"/>
              </a:rPr>
              <a:t>Ganong´s</a:t>
            </a: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i="1" dirty="0">
                <a:cs typeface="Times New Roman" pitchFamily="18" charset="0"/>
              </a:rPr>
              <a:t>Review of Medical Physiology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smtClean="0">
                <a:cs typeface="Times New Roman" pitchFamily="18" charset="0"/>
              </a:rPr>
              <a:t>24th.  </a:t>
            </a:r>
            <a:r>
              <a:rPr lang="en-GB" sz="1200" b="0" dirty="0"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Boitano</a:t>
            </a:r>
            <a:r>
              <a:rPr lang="en-GB" sz="1200" b="0" dirty="0">
                <a:cs typeface="Times New Roman" pitchFamily="18" charset="0"/>
              </a:rPr>
              <a:t>, H.L. Brooks Eds. Lange, </a:t>
            </a:r>
            <a:r>
              <a:rPr lang="en-GB" sz="1200" dirty="0" smtClean="0">
                <a:cs typeface="Times New Roman" pitchFamily="18" charset="0"/>
              </a:rPr>
              <a:t>2012</a:t>
            </a:r>
            <a:r>
              <a:rPr lang="en-GB" sz="1200" b="0" dirty="0" smtClean="0">
                <a:cs typeface="Times New Roman" pitchFamily="18" charset="0"/>
              </a:rPr>
              <a:t>.</a:t>
            </a:r>
            <a:endParaRPr lang="en-GB" sz="12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200" b="0" i="1" dirty="0" smtClean="0"/>
              <a:t>Fisiología </a:t>
            </a:r>
            <a:r>
              <a:rPr lang="es-ES" sz="1200" b="0" i="1" dirty="0"/>
              <a:t>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dirty="0" err="1" smtClean="0">
                <a:cs typeface="Times New Roman" pitchFamily="18" charset="0"/>
              </a:rPr>
              <a:t>Silbernagl</a:t>
            </a: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dirty="0">
                <a:cs typeface="Times New Roman" pitchFamily="18" charset="0"/>
              </a:rPr>
              <a:t>S. </a:t>
            </a:r>
            <a:r>
              <a:rPr lang="en-GB" sz="1200" b="0" dirty="0" err="1">
                <a:cs typeface="Times New Roman" pitchFamily="18" charset="0"/>
              </a:rPr>
              <a:t>Despopoulos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Fisiología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Texto</a:t>
            </a:r>
            <a:r>
              <a:rPr lang="en-GB" sz="1200" b="0" dirty="0">
                <a:cs typeface="Times New Roman" pitchFamily="18" charset="0"/>
              </a:rPr>
              <a:t> y Atlas 7</a:t>
            </a:r>
            <a:r>
              <a:rPr lang="en-GB" sz="1200" b="0" baseline="30000" dirty="0">
                <a:cs typeface="Times New Roman" pitchFamily="18" charset="0"/>
              </a:rPr>
              <a:t>tima</a:t>
            </a:r>
            <a:r>
              <a:rPr lang="en-GB" sz="1200" b="0" dirty="0">
                <a:cs typeface="Times New Roman" pitchFamily="18" charset="0"/>
              </a:rPr>
              <a:t> Ed. Editorial </a:t>
            </a:r>
            <a:r>
              <a:rPr lang="en-GB" sz="1200" b="0" dirty="0" err="1">
                <a:cs typeface="Times New Roman" pitchFamily="18" charset="0"/>
              </a:rPr>
              <a:t>Médica</a:t>
            </a:r>
            <a:r>
              <a:rPr lang="en-GB" sz="1200" b="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Panamericana</a:t>
            </a:r>
            <a:r>
              <a:rPr lang="en-GB" sz="1200" b="0" dirty="0">
                <a:cs typeface="Times New Roman" pitchFamily="18" charset="0"/>
              </a:rPr>
              <a:t>, </a:t>
            </a:r>
            <a:r>
              <a:rPr lang="en-GB" sz="1200" dirty="0">
                <a:cs typeface="Times New Roman" pitchFamily="18" charset="0"/>
              </a:rPr>
              <a:t>2009</a:t>
            </a:r>
            <a:r>
              <a:rPr lang="en-GB" sz="1200" b="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cs typeface="Times New Roman" pitchFamily="18" charset="0"/>
              </a:rPr>
              <a:t> Fox </a:t>
            </a:r>
            <a:r>
              <a:rPr lang="en-GB" sz="1200" b="0" dirty="0">
                <a:cs typeface="Times New Roman" pitchFamily="18" charset="0"/>
              </a:rPr>
              <a:t>S.I. </a:t>
            </a:r>
            <a:r>
              <a:rPr lang="en-GB" sz="1200" b="0" i="1" dirty="0">
                <a:cs typeface="Times New Roman" pitchFamily="18" charset="0"/>
              </a:rPr>
              <a:t>Human Physiology</a:t>
            </a:r>
            <a:r>
              <a:rPr lang="en-GB" sz="1200" b="0" dirty="0">
                <a:cs typeface="Times New Roman" pitchFamily="18" charset="0"/>
              </a:rPr>
              <a:t>. 10</a:t>
            </a:r>
            <a:r>
              <a:rPr lang="en-GB" sz="1200" b="0" baseline="30000" dirty="0">
                <a:cs typeface="Times New Roman" pitchFamily="18" charset="0"/>
              </a:rPr>
              <a:t>th</a:t>
            </a:r>
            <a:r>
              <a:rPr lang="en-GB" sz="1200" b="0" dirty="0">
                <a:cs typeface="Times New Roman" pitchFamily="18" charset="0"/>
              </a:rPr>
              <a:t> edition. McGraw-Hill, New York, </a:t>
            </a:r>
            <a:r>
              <a:rPr lang="en-GB" sz="1200" dirty="0">
                <a:cs typeface="Times New Roman" pitchFamily="18" charset="0"/>
              </a:rPr>
              <a:t>2008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Costanzo L.S. </a:t>
            </a:r>
            <a:r>
              <a:rPr lang="en-GB" sz="1200" b="0" i="1" dirty="0">
                <a:cs typeface="Times New Roman" pitchFamily="18" charset="0"/>
              </a:rPr>
              <a:t>Physiology</a:t>
            </a:r>
            <a:r>
              <a:rPr lang="en-GB" sz="1200" b="0" dirty="0">
                <a:cs typeface="Times New Roman" pitchFamily="18" charset="0"/>
              </a:rPr>
              <a:t>. 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 Ed. Saunders Elsevier, </a:t>
            </a:r>
            <a:r>
              <a:rPr lang="en-GB" sz="1200" dirty="0">
                <a:cs typeface="Times New Roman" pitchFamily="18" charset="0"/>
              </a:rPr>
              <a:t>2006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 smtClean="0">
                <a:cs typeface="Times New Roman" pitchFamily="18" charset="0"/>
              </a:rPr>
              <a:t>2014</a:t>
            </a:r>
            <a:r>
              <a:rPr lang="en-US" sz="1200" b="0" dirty="0" smtClean="0">
                <a:cs typeface="Times New Roman" pitchFamily="18" charset="0"/>
              </a:rPr>
              <a:t>.</a:t>
            </a:r>
            <a:endParaRPr lang="en-US" sz="12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dirty="0" smtClean="0"/>
              <a:t> R.A</a:t>
            </a:r>
            <a:r>
              <a:rPr lang="es-ES_tradnl" sz="1200" b="0" dirty="0"/>
              <a:t>. </a:t>
            </a:r>
            <a:r>
              <a:rPr lang="es-ES_tradnl" sz="1200" b="0" dirty="0" err="1"/>
              <a:t>Bowen</a:t>
            </a:r>
            <a:r>
              <a:rPr lang="es-ES_tradnl" sz="1200" b="0" dirty="0"/>
              <a:t>.</a:t>
            </a:r>
            <a:r>
              <a:rPr lang="es-ES_tradnl" b="0" dirty="0"/>
              <a:t> </a:t>
            </a:r>
            <a:r>
              <a:rPr lang="es-ES_tradnl" sz="1200" b="0" dirty="0" err="1"/>
              <a:t>Biomedical</a:t>
            </a:r>
            <a:r>
              <a:rPr lang="es-ES_tradnl" sz="1200" b="0" dirty="0"/>
              <a:t> </a:t>
            </a:r>
            <a:r>
              <a:rPr lang="es-ES_tradnl" sz="1200" b="0" dirty="0" err="1"/>
              <a:t>Sciences</a:t>
            </a:r>
            <a:r>
              <a:rPr lang="es-ES_tradnl" sz="1200" b="0" dirty="0"/>
              <a:t>. </a:t>
            </a:r>
            <a:r>
              <a:rPr lang="es-ES_tradnl" sz="1200" b="0" i="1" dirty="0" err="1"/>
              <a:t>Digestive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System</a:t>
            </a:r>
            <a:r>
              <a:rPr lang="es-ES_tradnl" sz="1200" b="0" dirty="0"/>
              <a:t>. Colorado </a:t>
            </a:r>
            <a:r>
              <a:rPr lang="es-ES_tradnl" sz="1200" b="0" dirty="0" err="1"/>
              <a:t>State</a:t>
            </a:r>
            <a:r>
              <a:rPr lang="es-ES_tradnl" sz="1200" b="0" dirty="0"/>
              <a:t> </a:t>
            </a:r>
            <a:r>
              <a:rPr lang="es-ES_tradnl" sz="1200" b="0" dirty="0" err="1"/>
              <a:t>University</a:t>
            </a:r>
            <a:r>
              <a:rPr lang="es-ES_tradnl" sz="1200" b="0" dirty="0"/>
              <a:t>, </a:t>
            </a:r>
            <a:r>
              <a:rPr lang="es-ES_tradnl" sz="1200" dirty="0"/>
              <a:t>2006.</a:t>
            </a:r>
            <a:r>
              <a:rPr lang="es-ES_tradnl" sz="1200" b="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i="1" dirty="0" err="1" smtClean="0"/>
              <a:t>The</a:t>
            </a:r>
            <a:r>
              <a:rPr lang="es-ES_tradnl" sz="1200" b="0" i="1" dirty="0" smtClean="0"/>
              <a:t> </a:t>
            </a:r>
            <a:r>
              <a:rPr lang="es-ES_tradnl" sz="1200" b="0" i="1" dirty="0" err="1"/>
              <a:t>Inner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Tube</a:t>
            </a:r>
            <a:r>
              <a:rPr lang="es-ES_tradnl" sz="1200" b="0" i="1" dirty="0"/>
              <a:t> of </a:t>
            </a:r>
            <a:r>
              <a:rPr lang="es-ES_tradnl" sz="1200" b="0" i="1" dirty="0" err="1"/>
              <a:t>Life</a:t>
            </a:r>
            <a:r>
              <a:rPr lang="es-ES_tradnl" sz="1200" b="0" dirty="0"/>
              <a:t>. </a:t>
            </a:r>
            <a:r>
              <a:rPr lang="es-ES_tradnl" sz="1200" b="0" dirty="0" err="1"/>
              <a:t>Special</a:t>
            </a:r>
            <a:r>
              <a:rPr lang="es-ES_tradnl" sz="1200" b="0" dirty="0"/>
              <a:t> </a:t>
            </a:r>
            <a:r>
              <a:rPr lang="es-ES_tradnl" sz="1200" b="0" dirty="0" err="1"/>
              <a:t>Collection</a:t>
            </a:r>
            <a:r>
              <a:rPr lang="es-ES_tradnl" sz="1200" b="0" dirty="0"/>
              <a:t> 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 307: 1914 </a:t>
            </a:r>
            <a:r>
              <a:rPr lang="es-ES_tradnl" sz="1200" dirty="0"/>
              <a:t>2005</a:t>
            </a:r>
            <a:r>
              <a:rPr lang="es-ES_tradnl" sz="1200" b="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/>
          </a:p>
          <a:p>
            <a:pPr marL="171450" indent="-171450" algn="l" eaLnBrk="0" hangingPunct="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sz="1200" b="0" dirty="0" smtClean="0"/>
              <a:t>Artículos revistas científicas </a:t>
            </a:r>
            <a:r>
              <a:rPr lang="es-ES_tradnl" sz="1200" b="0" dirty="0" err="1" smtClean="0"/>
              <a:t>Science</a:t>
            </a:r>
            <a:r>
              <a:rPr lang="es-ES_tradnl" sz="1200" b="0" dirty="0" smtClean="0"/>
              <a:t>, </a:t>
            </a:r>
            <a:r>
              <a:rPr lang="es-ES_tradnl" sz="1200" b="0" dirty="0" err="1" smtClean="0"/>
              <a:t>Nature</a:t>
            </a:r>
            <a:r>
              <a:rPr lang="es-ES_tradnl" sz="1200" b="0" dirty="0" smtClean="0"/>
              <a:t>, N </a:t>
            </a:r>
            <a:r>
              <a:rPr lang="es-ES_tradnl" sz="1200" b="0" dirty="0" err="1" smtClean="0"/>
              <a:t>Engl</a:t>
            </a:r>
            <a:r>
              <a:rPr lang="es-ES_tradnl" sz="1200" b="0" dirty="0" smtClean="0"/>
              <a:t> J </a:t>
            </a:r>
            <a:r>
              <a:rPr lang="es-ES_tradnl" sz="1200" b="0" dirty="0" err="1" smtClean="0"/>
              <a:t>Med</a:t>
            </a:r>
            <a:r>
              <a:rPr lang="es-ES_tradnl" sz="1200" b="0" dirty="0" smtClean="0"/>
              <a:t>, BMJ recientes </a:t>
            </a:r>
            <a:r>
              <a:rPr lang="es-ES_tradnl" sz="1200" dirty="0" smtClean="0"/>
              <a:t>2010-2015.</a:t>
            </a:r>
          </a:p>
          <a:p>
            <a:pPr algn="l" eaLnBrk="0" hangingPunct="0">
              <a:buClr>
                <a:schemeClr val="tx1"/>
              </a:buClr>
            </a:pPr>
            <a:endParaRPr lang="es-ES_tradnl" sz="8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8363" y="1196975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1939925" y="1844675"/>
            <a:ext cx="5262563" cy="37861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effectLst/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Boca-esófago, estómago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Hígado, 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Absorción nutrientes, agua, electrolitos</a:t>
            </a:r>
          </a:p>
          <a:p>
            <a:pPr marL="0" indent="0">
              <a:buClr>
                <a:srgbClr val="006666"/>
              </a:buClr>
              <a:buSzPct val="150000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    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744422" y="2413397"/>
            <a:ext cx="3035416" cy="276998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sz="1400" dirty="0" smtClean="0">
                <a:effectLst/>
                <a:latin typeface="Comic Sans MS" pitchFamily="66" charset="0"/>
              </a:rPr>
              <a:t>I.   INTESTINO DELGADO</a:t>
            </a:r>
          </a:p>
          <a:p>
            <a:pPr>
              <a:buFontTx/>
              <a:buChar char="•"/>
              <a:defRPr/>
            </a:pPr>
            <a:endParaRPr lang="es-ES" sz="12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sz="1400" dirty="0" smtClean="0">
                <a:effectLst/>
                <a:latin typeface="Comic Sans MS" pitchFamily="66" charset="0"/>
              </a:rPr>
              <a:t>II.  EPITELIO</a:t>
            </a:r>
          </a:p>
          <a:p>
            <a:pPr>
              <a:buFontTx/>
              <a:buChar char="•"/>
              <a:defRPr/>
            </a:pPr>
            <a:endParaRPr lang="es-ES" sz="20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III. SECRECIÓN</a:t>
            </a:r>
          </a:p>
          <a:p>
            <a:pPr>
              <a:buFontTx/>
              <a:buChar char="•"/>
              <a:defRPr/>
            </a:pPr>
            <a:endParaRPr lang="es-ES" sz="20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IV.  MOTILIDAD</a:t>
            </a:r>
          </a:p>
          <a:p>
            <a:pPr>
              <a:buFontTx/>
              <a:buChar char="•"/>
              <a:defRPr/>
            </a:pPr>
            <a:endParaRPr lang="es-ES" sz="20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V.   ALTERACIONES</a:t>
            </a:r>
          </a:p>
        </p:txBody>
      </p:sp>
      <p:pic>
        <p:nvPicPr>
          <p:cNvPr id="65544" name="Picture 8" descr="gutthumb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4427538" y="2565400"/>
            <a:ext cx="21605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6149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3024187" cy="1985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4572000" y="4076700"/>
            <a:ext cx="1223963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" name="8 Rectángulo"/>
          <p:cNvSpPr/>
          <p:nvPr/>
        </p:nvSpPr>
        <p:spPr>
          <a:xfrm>
            <a:off x="744422" y="1642849"/>
            <a:ext cx="2387418" cy="769441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b="1" dirty="0" smtClean="0">
                <a:solidFill>
                  <a:srgbClr val="000000"/>
                </a:solidFill>
                <a:effectLst/>
              </a:rPr>
              <a:t>TEMA 7 </a:t>
            </a:r>
            <a:r>
              <a:rPr lang="es-ES" sz="2000" b="1" dirty="0" smtClean="0">
                <a:solidFill>
                  <a:srgbClr val="000000"/>
                </a:solidFill>
                <a:effectLst/>
              </a:rPr>
              <a:t>Intestino delgado</a:t>
            </a:r>
            <a:endParaRPr lang="es-ES" sz="2000" b="1" dirty="0">
              <a:solidFill>
                <a:srgbClr val="000000"/>
              </a:solidFill>
              <a:effectLst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504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4"/>
          <p:cNvSpPr txBox="1">
            <a:spLocks noChangeArrowheads="1"/>
          </p:cNvSpPr>
          <p:nvPr/>
        </p:nvSpPr>
        <p:spPr bwMode="auto">
          <a:xfrm>
            <a:off x="3519487" y="2996952"/>
            <a:ext cx="1869743" cy="115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s-ES" sz="900" dirty="0" smtClean="0">
              <a:effectLst/>
            </a:endParaRPr>
          </a:p>
          <a:p>
            <a:pPr marL="185738" indent="-185738" eaLnBrk="1" hangingPunct="1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s-ES" sz="2400" dirty="0" smtClean="0">
                <a:effectLst/>
              </a:rPr>
              <a:t>Contenido</a:t>
            </a:r>
          </a:p>
          <a:p>
            <a:pPr marL="185738" indent="-185738" eaLnBrk="1" hangingPunct="1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s-ES" sz="1200" dirty="0" smtClean="0">
              <a:effectLst/>
            </a:endParaRPr>
          </a:p>
          <a:p>
            <a:pPr marL="185738" indent="-185738" eaLnBrk="1" hangingPunct="1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s-ES" sz="2400" dirty="0" smtClean="0">
                <a:effectLst/>
              </a:rPr>
              <a:t>Regulación</a:t>
            </a: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2484908" y="2420888"/>
            <a:ext cx="4185761" cy="400110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III. SECRECIÓN INTESTINAL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592932" y="2215471"/>
            <a:ext cx="3995291" cy="256993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FD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SzPct val="150000"/>
              <a:buFont typeface="Arial" pitchFamily="34" charset="0"/>
              <a:buChar char="•"/>
            </a:pPr>
            <a:endParaRPr lang="es-ES" sz="1200" dirty="0">
              <a:effectLst/>
            </a:endParaRPr>
          </a:p>
          <a:p>
            <a:pPr marL="0" indent="0" eaLnBrk="1" hangingPunct="1">
              <a:buClr>
                <a:srgbClr val="0000CC"/>
              </a:buClr>
              <a:buSzPct val="100000"/>
            </a:pPr>
            <a:r>
              <a:rPr lang="es-ES" sz="2400" dirty="0" smtClean="0">
                <a:effectLst/>
              </a:rPr>
              <a:t>1. Moco </a:t>
            </a:r>
            <a:r>
              <a:rPr lang="es-ES" sz="2400" dirty="0">
                <a:effectLst/>
              </a:rPr>
              <a:t>– bicarbonato</a:t>
            </a:r>
          </a:p>
          <a:p>
            <a:pPr eaLnBrk="1" hangingPunct="1">
              <a:buClr>
                <a:srgbClr val="0000CC"/>
              </a:buClr>
              <a:buSzPct val="100000"/>
              <a:buFont typeface="+mj-lt"/>
              <a:buAutoNum type="arabicPeriod"/>
            </a:pPr>
            <a:endParaRPr lang="es-ES" sz="1000" dirty="0">
              <a:effectLst/>
            </a:endParaRPr>
          </a:p>
          <a:p>
            <a:pPr marL="0" indent="0" eaLnBrk="1" hangingPunct="1">
              <a:buClr>
                <a:srgbClr val="0000CC"/>
              </a:buClr>
              <a:buSzPct val="100000"/>
            </a:pPr>
            <a:r>
              <a:rPr lang="es-ES" sz="2400" dirty="0" smtClean="0">
                <a:effectLst/>
              </a:rPr>
              <a:t>2. Jugo </a:t>
            </a:r>
            <a:r>
              <a:rPr lang="es-ES" sz="2400" dirty="0">
                <a:effectLst/>
              </a:rPr>
              <a:t>I</a:t>
            </a:r>
            <a:r>
              <a:rPr lang="es-ES" sz="2400" dirty="0" smtClean="0">
                <a:effectLst/>
              </a:rPr>
              <a:t>ntestinal </a:t>
            </a:r>
          </a:p>
          <a:p>
            <a:pPr marL="0" indent="0" eaLnBrk="1" hangingPunct="1">
              <a:buClr>
                <a:srgbClr val="0000CC"/>
              </a:buClr>
              <a:buSzPct val="100000"/>
            </a:pPr>
            <a:r>
              <a:rPr lang="es-ES" sz="2400" dirty="0" smtClean="0">
                <a:effectLst/>
              </a:rPr>
              <a:t>    (</a:t>
            </a:r>
            <a:r>
              <a:rPr lang="es-ES" sz="2400" dirty="0">
                <a:effectLst/>
              </a:rPr>
              <a:t>agua y electrolitos)</a:t>
            </a:r>
          </a:p>
          <a:p>
            <a:pPr eaLnBrk="1" hangingPunct="1">
              <a:buClr>
                <a:srgbClr val="0000CC"/>
              </a:buClr>
              <a:buSzPct val="100000"/>
              <a:buFont typeface="+mj-lt"/>
              <a:buAutoNum type="arabicPeriod"/>
            </a:pPr>
            <a:endParaRPr lang="es-ES" sz="1000" dirty="0">
              <a:effectLst/>
            </a:endParaRPr>
          </a:p>
          <a:p>
            <a:pPr marL="0" indent="0" eaLnBrk="1" hangingPunct="1">
              <a:buClr>
                <a:srgbClr val="0000CC"/>
              </a:buClr>
              <a:buSzPct val="100000"/>
            </a:pPr>
            <a:r>
              <a:rPr lang="es-ES" sz="2400" dirty="0" smtClean="0">
                <a:effectLst/>
              </a:rPr>
              <a:t>3. Enzimas </a:t>
            </a:r>
            <a:r>
              <a:rPr lang="es-ES" sz="2400" dirty="0">
                <a:effectLst/>
              </a:rPr>
              <a:t>de enterocitos </a:t>
            </a:r>
            <a:endParaRPr lang="es-ES" sz="2400" dirty="0" smtClean="0">
              <a:effectLst/>
            </a:endParaRPr>
          </a:p>
          <a:p>
            <a:pPr marL="0" indent="0" eaLnBrk="1" hangingPunct="1">
              <a:buClr>
                <a:srgbClr val="0070C0"/>
              </a:buClr>
              <a:buSzPct val="150000"/>
            </a:pPr>
            <a:r>
              <a:rPr lang="es-ES" sz="2400" dirty="0" smtClean="0">
                <a:effectLst/>
              </a:rPr>
              <a:t>    descamados</a:t>
            </a:r>
            <a:endParaRPr lang="es-ES" sz="2400" dirty="0">
              <a:effectLst/>
            </a:endParaRPr>
          </a:p>
          <a:p>
            <a:pPr eaLnBrk="1" hangingPunct="1">
              <a:buClr>
                <a:srgbClr val="008FD6"/>
              </a:buClr>
              <a:buSzPct val="150000"/>
              <a:buFont typeface="Arial" pitchFamily="34" charset="0"/>
              <a:buChar char="•"/>
            </a:pPr>
            <a:endParaRPr lang="es-ES" sz="900" dirty="0">
              <a:effectLst/>
            </a:endParaRP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6227763" y="476250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876256" y="980728"/>
            <a:ext cx="1598515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  <a:effectLst/>
              </a:rPr>
              <a:t>Contenido</a:t>
            </a:r>
            <a:endParaRPr lang="es-ES" sz="2400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6995</TotalTime>
  <Words>2322</Words>
  <Application>Microsoft Office PowerPoint</Application>
  <PresentationFormat>Presentación en pantalla (4:3)</PresentationFormat>
  <Paragraphs>797</Paragraphs>
  <Slides>49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8" baseType="lpstr">
      <vt:lpstr>Arial</vt:lpstr>
      <vt:lpstr>Calibri</vt:lpstr>
      <vt:lpstr>Comic Sans MS</vt:lpstr>
      <vt:lpstr>OTNEJMScalaSansLFSmallCap</vt:lpstr>
      <vt:lpstr>OTNEJMScalaSansOSF</vt:lpstr>
      <vt:lpstr>Symbol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518</cp:revision>
  <dcterms:created xsi:type="dcterms:W3CDTF">2005-07-14T13:14:03Z</dcterms:created>
  <dcterms:modified xsi:type="dcterms:W3CDTF">2018-08-07T14:55:41Z</dcterms:modified>
</cp:coreProperties>
</file>