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75" r:id="rId2"/>
    <p:sldId id="354" r:id="rId3"/>
    <p:sldId id="355" r:id="rId4"/>
    <p:sldId id="415" r:id="rId5"/>
    <p:sldId id="356" r:id="rId6"/>
    <p:sldId id="357" r:id="rId7"/>
    <p:sldId id="279" r:id="rId8"/>
    <p:sldId id="267" r:id="rId9"/>
    <p:sldId id="329" r:id="rId10"/>
    <p:sldId id="350" r:id="rId11"/>
    <p:sldId id="358" r:id="rId12"/>
    <p:sldId id="362" r:id="rId13"/>
    <p:sldId id="339" r:id="rId14"/>
    <p:sldId id="366" r:id="rId15"/>
    <p:sldId id="369" r:id="rId16"/>
    <p:sldId id="359" r:id="rId17"/>
    <p:sldId id="360" r:id="rId18"/>
    <p:sldId id="325" r:id="rId19"/>
    <p:sldId id="348" r:id="rId20"/>
    <p:sldId id="300" r:id="rId21"/>
    <p:sldId id="345" r:id="rId22"/>
    <p:sldId id="361" r:id="rId23"/>
    <p:sldId id="289" r:id="rId24"/>
    <p:sldId id="294" r:id="rId25"/>
    <p:sldId id="336" r:id="rId26"/>
    <p:sldId id="327" r:id="rId27"/>
    <p:sldId id="273" r:id="rId28"/>
    <p:sldId id="274" r:id="rId29"/>
    <p:sldId id="373" r:id="rId30"/>
    <p:sldId id="374" r:id="rId31"/>
    <p:sldId id="375" r:id="rId32"/>
    <p:sldId id="376" r:id="rId33"/>
    <p:sldId id="377" r:id="rId34"/>
    <p:sldId id="379" r:id="rId35"/>
    <p:sldId id="380" r:id="rId36"/>
    <p:sldId id="381" r:id="rId37"/>
    <p:sldId id="382" r:id="rId38"/>
    <p:sldId id="383" r:id="rId39"/>
    <p:sldId id="385" r:id="rId40"/>
    <p:sldId id="386" r:id="rId41"/>
    <p:sldId id="387" r:id="rId42"/>
    <p:sldId id="389" r:id="rId43"/>
    <p:sldId id="391" r:id="rId44"/>
    <p:sldId id="393" r:id="rId45"/>
    <p:sldId id="395" r:id="rId46"/>
    <p:sldId id="396" r:id="rId47"/>
    <p:sldId id="397" r:id="rId48"/>
    <p:sldId id="398" r:id="rId49"/>
    <p:sldId id="399" r:id="rId50"/>
    <p:sldId id="400" r:id="rId51"/>
    <p:sldId id="401" r:id="rId52"/>
    <p:sldId id="402" r:id="rId53"/>
    <p:sldId id="403" r:id="rId54"/>
    <p:sldId id="406" r:id="rId55"/>
    <p:sldId id="414" r:id="rId5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77"/>
    <a:srgbClr val="FDD3EE"/>
    <a:srgbClr val="FCBAE4"/>
    <a:srgbClr val="FFB7CF"/>
    <a:srgbClr val="0000FF"/>
    <a:srgbClr val="FFB9D0"/>
    <a:srgbClr val="B9B9FF"/>
    <a:srgbClr val="AEAEE4"/>
    <a:srgbClr val="4C7A64"/>
    <a:srgbClr val="FF8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770" autoAdjust="0"/>
    <p:restoredTop sz="94660"/>
  </p:normalViewPr>
  <p:slideViewPr>
    <p:cSldViewPr showGuides="1">
      <p:cViewPr varScale="1">
        <p:scale>
          <a:sx n="65" d="100"/>
          <a:sy n="65" d="100"/>
        </p:scale>
        <p:origin x="1128" y="72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90217203-AAAF-40AE-931E-7918C4EF55A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5744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C1EF8-7DB4-4248-A011-CD80E89F6A5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01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6E63C-3753-4654-99DC-B96A876F9AA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168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D69EA-28DF-4FBA-99CC-65CA4CF5A4E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1986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07FC937-1E4E-4C20-9CD6-663C37EF40B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7405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C4C6D-9EB9-435E-B10F-48BF78E8FCB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7967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0D33E-54D1-4251-B830-A04CA065DA1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0812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3B69D-1D4E-4772-95C3-B619C8BD251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6807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E7A60-399C-4776-8383-6C403B16CC9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6606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B2166-8F72-4516-9E7A-66DBE589815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37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F1DDC-06B6-4288-A540-FBA8306789C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5225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AF56E-013A-4826-A68A-EADDBB772B0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920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0E12A-8235-4F77-B52D-7B1A285CA8B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74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4973D244-D626-4792-973F-C605A5F1CCD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ula.ve/medicina/fisiologia-medicina-ximena-paez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delprofesor.ula/medicina/ximenapaez" TargetMode="External"/><Relationship Id="rId2" Type="http://schemas.openxmlformats.org/officeDocument/2006/relationships/hyperlink" Target="http://www.saber.ula.ve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400175" y="1244600"/>
            <a:ext cx="6364288" cy="4552950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/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48134" name="Picture 6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8" y="4105615"/>
            <a:ext cx="1039812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971550" y="4530725"/>
            <a:ext cx="2881313" cy="1187450"/>
          </a:xfrm>
          <a:prstGeom prst="rect">
            <a:avLst/>
          </a:prstGeom>
          <a:noFill/>
          <a:ln w="28575">
            <a:solidFill>
              <a:srgbClr val="5E00B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ACTIVIDAD CONTRÁCTIL</a:t>
            </a:r>
          </a:p>
          <a:p>
            <a:pPr algn="ctr"/>
            <a:r>
              <a:rPr lang="es-ES" sz="2000"/>
              <a:t>SIN PA PREVIO</a:t>
            </a:r>
          </a:p>
          <a:p>
            <a:pPr algn="ctr"/>
            <a:r>
              <a:rPr lang="es-ES" sz="1000"/>
              <a:t> </a:t>
            </a:r>
          </a:p>
          <a:p>
            <a:pPr algn="ctr"/>
            <a:r>
              <a:rPr lang="es-ES" sz="2400"/>
              <a:t>50%!!</a:t>
            </a: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4284663" y="1916113"/>
            <a:ext cx="4392612" cy="3693319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que se contraiga el músculo liso tubo GI </a:t>
            </a:r>
          </a:p>
          <a:p>
            <a:pPr algn="ctr"/>
            <a:r>
              <a:rPr lang="es-ES" sz="2800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s-ES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necesita:</a:t>
            </a:r>
          </a:p>
          <a:p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CC0099"/>
              </a:buClr>
              <a:buSzPct val="150000"/>
              <a:buFontTx/>
              <a:buChar char="•"/>
            </a:pPr>
            <a:r>
              <a:rPr lang="es-E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¡Ni </a:t>
            </a:r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inervación </a:t>
            </a:r>
            <a:r>
              <a:rPr lang="es-E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extrínseca!!</a:t>
            </a:r>
            <a:endParaRPr lang="es-ES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CC0099"/>
              </a:buClr>
              <a:buSzPct val="150000"/>
              <a:buFontTx/>
              <a:buChar char="•"/>
            </a:pPr>
            <a:r>
              <a:rPr lang="es-E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¡Ni </a:t>
            </a:r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PA!!</a:t>
            </a:r>
          </a:p>
          <a:p>
            <a:pPr>
              <a:buClr>
                <a:srgbClr val="CC0099"/>
              </a:buClr>
              <a:buSzPct val="150000"/>
            </a:pPr>
            <a:endParaRPr lang="es-ES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CC0099"/>
              </a:buClr>
              <a:buSzPct val="150000"/>
            </a:pPr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Puede contraerse por acción directa de mensajeros sobre receptores</a:t>
            </a:r>
          </a:p>
        </p:txBody>
      </p:sp>
      <p:sp>
        <p:nvSpPr>
          <p:cNvPr id="140293" name="Line 5"/>
          <p:cNvSpPr>
            <a:spLocks noChangeShapeType="1"/>
          </p:cNvSpPr>
          <p:nvPr/>
        </p:nvSpPr>
        <p:spPr bwMode="auto">
          <a:xfrm>
            <a:off x="2405063" y="2011363"/>
            <a:ext cx="0" cy="360362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294" name="Line 6"/>
          <p:cNvSpPr>
            <a:spLocks noChangeShapeType="1"/>
          </p:cNvSpPr>
          <p:nvPr/>
        </p:nvSpPr>
        <p:spPr bwMode="auto">
          <a:xfrm flipH="1">
            <a:off x="1682750" y="3235325"/>
            <a:ext cx="288925" cy="28892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295" name="Line 7"/>
          <p:cNvSpPr>
            <a:spLocks noChangeShapeType="1"/>
          </p:cNvSpPr>
          <p:nvPr/>
        </p:nvSpPr>
        <p:spPr bwMode="auto">
          <a:xfrm>
            <a:off x="2690813" y="3235325"/>
            <a:ext cx="433387" cy="28892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296" name="Line 8"/>
          <p:cNvSpPr>
            <a:spLocks noChangeShapeType="1"/>
          </p:cNvSpPr>
          <p:nvPr/>
        </p:nvSpPr>
        <p:spPr bwMode="auto">
          <a:xfrm>
            <a:off x="2413000" y="4005263"/>
            <a:ext cx="0" cy="43180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914133" y="1506538"/>
            <a:ext cx="2977098" cy="369332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dirty="0"/>
              <a:t>MUCHOS MENSAJEROS</a:t>
            </a:r>
          </a:p>
        </p:txBody>
      </p:sp>
      <p:sp>
        <p:nvSpPr>
          <p:cNvPr id="140299" name="Text Box 11"/>
          <p:cNvSpPr txBox="1">
            <a:spLocks noChangeArrowheads="1"/>
          </p:cNvSpPr>
          <p:nvPr/>
        </p:nvSpPr>
        <p:spPr bwMode="auto">
          <a:xfrm>
            <a:off x="1062038" y="2443163"/>
            <a:ext cx="2681287" cy="639762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/>
              <a:t>MUCHOS</a:t>
            </a:r>
            <a:r>
              <a:rPr lang="es-ES" sz="1600" b="0"/>
              <a:t> </a:t>
            </a:r>
            <a:r>
              <a:rPr lang="es-ES" sz="1600"/>
              <a:t>RECEPTORES</a:t>
            </a:r>
            <a:r>
              <a:rPr lang="es-ES" sz="1600" b="0"/>
              <a:t> </a:t>
            </a:r>
          </a:p>
          <a:p>
            <a:pPr algn="ctr"/>
            <a:r>
              <a:rPr lang="es-ES" sz="1600"/>
              <a:t>EN EL MÚSCULO LISO</a:t>
            </a:r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651948" y="3617912"/>
            <a:ext cx="3520516" cy="338554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/>
              <a:t>ESTIMULACIÓN</a:t>
            </a:r>
            <a:r>
              <a:rPr lang="es-ES" sz="1600" b="0" dirty="0"/>
              <a:t> </a:t>
            </a:r>
            <a:r>
              <a:rPr lang="es-ES" sz="1600" dirty="0" smtClean="0"/>
              <a:t>O</a:t>
            </a:r>
            <a:r>
              <a:rPr lang="es-ES" sz="1600" b="0" dirty="0" smtClean="0"/>
              <a:t> </a:t>
            </a:r>
            <a:r>
              <a:rPr lang="es-ES" sz="1600" dirty="0"/>
              <a:t>INHIBICIÓN</a:t>
            </a:r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522467" y="67677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6516688" y="404813"/>
            <a:ext cx="2093843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III MOTILIDAD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154851" y="848906"/>
            <a:ext cx="144783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Contráctil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588224" y="6632238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0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0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14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animBg="1"/>
      <p:bldP spid="140292" grpId="0" animBg="1"/>
      <p:bldP spid="140293" grpId="0" animBg="1"/>
      <p:bldP spid="140294" grpId="0" animBg="1"/>
      <p:bldP spid="140295" grpId="0" animBg="1"/>
      <p:bldP spid="140296" grpId="0" animBg="1"/>
      <p:bldP spid="140298" grpId="0" animBg="1"/>
      <p:bldP spid="140299" grpId="0" animBg="1"/>
      <p:bldP spid="14030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2925047" y="1437568"/>
            <a:ext cx="3293906" cy="95410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2800" b="0" dirty="0"/>
              <a:t>Fibra </a:t>
            </a:r>
            <a:r>
              <a:rPr lang="es-ES_tradnl" sz="2800" b="0" dirty="0" smtClean="0"/>
              <a:t>músculo liso </a:t>
            </a:r>
          </a:p>
          <a:p>
            <a:pPr algn="ctr"/>
            <a:r>
              <a:rPr lang="es-ES_tradnl" sz="2800" b="0" dirty="0" smtClean="0"/>
              <a:t>en </a:t>
            </a:r>
            <a:r>
              <a:rPr lang="es-ES_tradnl" sz="2800" b="0" dirty="0"/>
              <a:t>reposo</a:t>
            </a:r>
          </a:p>
        </p:txBody>
      </p:sp>
      <p:pic>
        <p:nvPicPr>
          <p:cNvPr id="12" name="Picture 15" descr="muscle-smooth-contract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82"/>
          <a:stretch/>
        </p:blipFill>
        <p:spPr bwMode="auto">
          <a:xfrm rot="10800000">
            <a:off x="5942217" y="5254590"/>
            <a:ext cx="2447926" cy="62637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mus liso"/>
          <p:cNvPicPr>
            <a:picLocks noChangeAspect="1" noChangeArrowheads="1"/>
          </p:cNvPicPr>
          <p:nvPr/>
        </p:nvPicPr>
        <p:blipFill rotWithShape="1">
          <a:blip r:embed="rId3">
            <a:lum bright="-6000" contrast="1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4" t="9346" r="72081" b="5406"/>
          <a:stretch/>
        </p:blipFill>
        <p:spPr bwMode="auto">
          <a:xfrm rot="5400000">
            <a:off x="4013665" y="945357"/>
            <a:ext cx="1194026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679956" y="4208584"/>
            <a:ext cx="1319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Filamentos </a:t>
            </a:r>
          </a:p>
          <a:p>
            <a:r>
              <a:rPr lang="es-VE" sz="1600" dirty="0" smtClean="0"/>
              <a:t>intermedios</a:t>
            </a:r>
            <a:endParaRPr lang="es-VE" sz="16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140403" y="4462863"/>
            <a:ext cx="1492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/>
              <a:t>Filamentos</a:t>
            </a:r>
          </a:p>
          <a:p>
            <a:pPr algn="ctr"/>
            <a:r>
              <a:rPr lang="es-VE" sz="1600" dirty="0" smtClean="0"/>
              <a:t>Finos: Actina</a:t>
            </a:r>
            <a:endParaRPr lang="es-VE" sz="16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871968" y="4356393"/>
            <a:ext cx="18565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/>
              <a:t>Filamentos </a:t>
            </a:r>
          </a:p>
          <a:p>
            <a:pPr algn="ctr"/>
            <a:r>
              <a:rPr lang="es-VE" sz="1600" dirty="0" smtClean="0"/>
              <a:t>Gruesos: Miosina</a:t>
            </a:r>
            <a:endParaRPr lang="es-VE" sz="1600" dirty="0"/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1569839" y="2564904"/>
            <a:ext cx="10302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/>
              <a:t>Cuerpos </a:t>
            </a:r>
          </a:p>
          <a:p>
            <a:pPr algn="ctr"/>
            <a:r>
              <a:rPr lang="es-ES" sz="1600" dirty="0"/>
              <a:t>densos</a:t>
            </a:r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2267744" y="3145929"/>
            <a:ext cx="144016" cy="28307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"/>
          <p:cNvCxnSpPr/>
          <p:nvPr/>
        </p:nvCxnSpPr>
        <p:spPr bwMode="auto">
          <a:xfrm flipV="1">
            <a:off x="2411760" y="3717032"/>
            <a:ext cx="434083" cy="45344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"/>
          <p:cNvCxnSpPr>
            <a:stCxn id="15" idx="0"/>
          </p:cNvCxnSpPr>
          <p:nvPr/>
        </p:nvCxnSpPr>
        <p:spPr bwMode="auto">
          <a:xfrm flipH="1" flipV="1">
            <a:off x="3421093" y="3943755"/>
            <a:ext cx="465668" cy="5191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17 Conector recto"/>
          <p:cNvCxnSpPr>
            <a:stCxn id="15" idx="0"/>
          </p:cNvCxnSpPr>
          <p:nvPr/>
        </p:nvCxnSpPr>
        <p:spPr bwMode="auto">
          <a:xfrm flipV="1">
            <a:off x="3886761" y="3943755"/>
            <a:ext cx="37167" cy="5191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19 Conector recto"/>
          <p:cNvCxnSpPr/>
          <p:nvPr/>
        </p:nvCxnSpPr>
        <p:spPr bwMode="auto">
          <a:xfrm flipH="1" flipV="1">
            <a:off x="5364088" y="3644878"/>
            <a:ext cx="436179" cy="72022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21 Conector recto"/>
          <p:cNvCxnSpPr/>
          <p:nvPr/>
        </p:nvCxnSpPr>
        <p:spPr bwMode="auto">
          <a:xfrm flipV="1">
            <a:off x="5800267" y="3644878"/>
            <a:ext cx="283901" cy="72022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26 CuadroTexto"/>
          <p:cNvSpPr txBox="1"/>
          <p:nvPr/>
        </p:nvSpPr>
        <p:spPr>
          <a:xfrm>
            <a:off x="6601052" y="5968709"/>
            <a:ext cx="1608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Fibra relajada</a:t>
            </a:r>
            <a:endParaRPr lang="es-VE" sz="1600" dirty="0"/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548056" y="432812"/>
            <a:ext cx="2060179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7177866" y="889891"/>
            <a:ext cx="144783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Actividad </a:t>
            </a:r>
            <a:endParaRPr lang="es-ES" sz="2000" dirty="0"/>
          </a:p>
          <a:p>
            <a:pPr algn="ctr"/>
            <a:r>
              <a:rPr lang="es-ES" sz="2000" dirty="0" smtClean="0"/>
              <a:t>Contráctil</a:t>
            </a:r>
            <a:endParaRPr lang="es-ES" sz="2000" dirty="0"/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71474" y="6597671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musculo liso actina miosina"/>
          <p:cNvPicPr>
            <a:picLocks noChangeAspect="1" noChangeArrowheads="1"/>
          </p:cNvPicPr>
          <p:nvPr/>
        </p:nvPicPr>
        <p:blipFill rotWithShape="1"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54"/>
          <a:stretch/>
        </p:blipFill>
        <p:spPr bwMode="auto">
          <a:xfrm>
            <a:off x="1974850" y="2931886"/>
            <a:ext cx="5194300" cy="373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576263" y="1366210"/>
            <a:ext cx="183515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Fibra músculo</a:t>
            </a:r>
          </a:p>
          <a:p>
            <a:r>
              <a:rPr lang="es-ES_tradnl" sz="2000" b="0"/>
              <a:t>liso en reposo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5407571" y="4128303"/>
            <a:ext cx="2101857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No hay </a:t>
            </a:r>
            <a:r>
              <a:rPr lang="es-ES_tradnl" sz="1800" dirty="0" err="1" smtClean="0"/>
              <a:t>troponina</a:t>
            </a:r>
            <a:endParaRPr lang="es-ES_tradnl" sz="1200" b="0" dirty="0"/>
          </a:p>
          <a:p>
            <a:r>
              <a:rPr lang="es-ES_tradnl" sz="1800" b="0" dirty="0"/>
              <a:t>Hay </a:t>
            </a:r>
            <a:r>
              <a:rPr lang="es-ES_tradnl" sz="1800" b="0" dirty="0" err="1"/>
              <a:t>caldesmina</a:t>
            </a:r>
            <a:r>
              <a:rPr lang="es-ES_tradnl" sz="1800" b="0" dirty="0"/>
              <a:t> y</a:t>
            </a:r>
          </a:p>
          <a:p>
            <a:r>
              <a:rPr lang="es-ES_tradnl" sz="1800" b="0" dirty="0" err="1"/>
              <a:t>tropomiosina</a:t>
            </a:r>
            <a:endParaRPr lang="es-ES_tradnl" sz="1800" b="0" dirty="0"/>
          </a:p>
        </p:txBody>
      </p:sp>
      <p:sp>
        <p:nvSpPr>
          <p:cNvPr id="152584" name="Line 8"/>
          <p:cNvSpPr>
            <a:spLocks noChangeShapeType="1"/>
          </p:cNvSpPr>
          <p:nvPr/>
        </p:nvSpPr>
        <p:spPr bwMode="auto">
          <a:xfrm>
            <a:off x="612775" y="2931886"/>
            <a:ext cx="7632700" cy="0"/>
          </a:xfrm>
          <a:prstGeom prst="line">
            <a:avLst/>
          </a:prstGeom>
          <a:noFill/>
          <a:ln w="38100">
            <a:solidFill>
              <a:srgbClr val="3B878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2585" name="Text Box 9"/>
          <p:cNvSpPr txBox="1">
            <a:spLocks noChangeArrowheads="1"/>
          </p:cNvSpPr>
          <p:nvPr/>
        </p:nvSpPr>
        <p:spPr bwMode="auto">
          <a:xfrm>
            <a:off x="5795963" y="260350"/>
            <a:ext cx="2973387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SECUENCIA DE EVENTOS </a:t>
            </a:r>
          </a:p>
          <a:p>
            <a:r>
              <a:rPr lang="es-ES" sz="1600"/>
              <a:t>CONTRACCIÓN M. LISO</a:t>
            </a:r>
          </a:p>
        </p:txBody>
      </p:sp>
      <p:sp>
        <p:nvSpPr>
          <p:cNvPr id="152587" name="Rectangle 11"/>
          <p:cNvSpPr>
            <a:spLocks noChangeArrowheads="1"/>
          </p:cNvSpPr>
          <p:nvPr/>
        </p:nvSpPr>
        <p:spPr bwMode="auto">
          <a:xfrm>
            <a:off x="5364163" y="1628775"/>
            <a:ext cx="12239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3" name="Rectangle 17"/>
          <p:cNvSpPr>
            <a:spLocks noChangeArrowheads="1"/>
          </p:cNvSpPr>
          <p:nvPr/>
        </p:nvSpPr>
        <p:spPr bwMode="auto">
          <a:xfrm>
            <a:off x="2411413" y="3646488"/>
            <a:ext cx="10810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4" name="Rectangle 18"/>
          <p:cNvSpPr>
            <a:spLocks noChangeArrowheads="1"/>
          </p:cNvSpPr>
          <p:nvPr/>
        </p:nvSpPr>
        <p:spPr bwMode="auto">
          <a:xfrm>
            <a:off x="2555875" y="4868863"/>
            <a:ext cx="12239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89" name="Text Box 13"/>
          <p:cNvSpPr txBox="1">
            <a:spLocks noChangeArrowheads="1"/>
          </p:cNvSpPr>
          <p:nvPr/>
        </p:nvSpPr>
        <p:spPr bwMode="auto">
          <a:xfrm>
            <a:off x="2752725" y="4868863"/>
            <a:ext cx="1243013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err="1"/>
              <a:t>Caldesmina</a:t>
            </a:r>
            <a:endParaRPr lang="es-ES" sz="1600" dirty="0"/>
          </a:p>
        </p:txBody>
      </p:sp>
      <p:sp>
        <p:nvSpPr>
          <p:cNvPr id="152595" name="Rectangle 19"/>
          <p:cNvSpPr>
            <a:spLocks noChangeArrowheads="1"/>
          </p:cNvSpPr>
          <p:nvPr/>
        </p:nvSpPr>
        <p:spPr bwMode="auto">
          <a:xfrm>
            <a:off x="2268538" y="5157788"/>
            <a:ext cx="12239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0" name="Text Box 14"/>
          <p:cNvSpPr txBox="1">
            <a:spLocks noChangeArrowheads="1"/>
          </p:cNvSpPr>
          <p:nvPr/>
        </p:nvSpPr>
        <p:spPr bwMode="auto">
          <a:xfrm>
            <a:off x="1835150" y="5203825"/>
            <a:ext cx="1439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Tropomiosina</a:t>
            </a:r>
          </a:p>
        </p:txBody>
      </p:sp>
      <p:sp>
        <p:nvSpPr>
          <p:cNvPr id="152596" name="Rectangle 20"/>
          <p:cNvSpPr>
            <a:spLocks noChangeArrowheads="1"/>
          </p:cNvSpPr>
          <p:nvPr/>
        </p:nvSpPr>
        <p:spPr bwMode="auto">
          <a:xfrm>
            <a:off x="5651500" y="5445125"/>
            <a:ext cx="8651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7" name="Rectangle 21"/>
          <p:cNvSpPr>
            <a:spLocks noChangeArrowheads="1"/>
          </p:cNvSpPr>
          <p:nvPr/>
        </p:nvSpPr>
        <p:spPr bwMode="auto">
          <a:xfrm>
            <a:off x="3492500" y="6021388"/>
            <a:ext cx="25923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5580063" y="5414963"/>
            <a:ext cx="1117614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/>
              <a:t>Actina</a:t>
            </a: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556646" y="3848100"/>
            <a:ext cx="2203450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Actina y miosina </a:t>
            </a:r>
          </a:p>
          <a:p>
            <a:pPr algn="ctr"/>
            <a:r>
              <a:rPr lang="es-ES_tradnl" sz="2000" b="0"/>
              <a:t>antes de la </a:t>
            </a:r>
          </a:p>
          <a:p>
            <a:pPr algn="ctr"/>
            <a:r>
              <a:rPr lang="es-ES_tradnl" sz="2000" b="0"/>
              <a:t>contracción</a:t>
            </a:r>
          </a:p>
        </p:txBody>
      </p:sp>
      <p:sp>
        <p:nvSpPr>
          <p:cNvPr id="152598" name="Rectangle 22"/>
          <p:cNvSpPr>
            <a:spLocks noChangeArrowheads="1"/>
          </p:cNvSpPr>
          <p:nvPr/>
        </p:nvSpPr>
        <p:spPr bwMode="auto">
          <a:xfrm>
            <a:off x="4429125" y="3573463"/>
            <a:ext cx="16557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1" name="Picture 18" descr="mus liso"/>
          <p:cNvPicPr>
            <a:picLocks noChangeAspect="1" noChangeArrowheads="1"/>
          </p:cNvPicPr>
          <p:nvPr/>
        </p:nvPicPr>
        <p:blipFill rotWithShape="1"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59" t="9346" r="11288" b="5406"/>
          <a:stretch/>
        </p:blipFill>
        <p:spPr bwMode="auto">
          <a:xfrm rot="5400000">
            <a:off x="3799798" y="-149861"/>
            <a:ext cx="1258652" cy="371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6500923" y="1506270"/>
            <a:ext cx="816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/>
              <a:t>Actina</a:t>
            </a:r>
            <a:endParaRPr lang="es-VE" sz="16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5592627" y="2421523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err="1" smtClean="0"/>
              <a:t>Miosina</a:t>
            </a:r>
            <a:endParaRPr lang="es-VE" sz="1600" dirty="0"/>
          </a:p>
        </p:txBody>
      </p:sp>
      <p:cxnSp>
        <p:nvCxnSpPr>
          <p:cNvPr id="3" name="2 Conector recto"/>
          <p:cNvCxnSpPr>
            <a:stCxn id="152587" idx="2"/>
          </p:cNvCxnSpPr>
          <p:nvPr/>
        </p:nvCxnSpPr>
        <p:spPr bwMode="auto">
          <a:xfrm flipV="1">
            <a:off x="5976144" y="1844824"/>
            <a:ext cx="71094" cy="64755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4 Conector recto"/>
          <p:cNvCxnSpPr/>
          <p:nvPr/>
        </p:nvCxnSpPr>
        <p:spPr bwMode="auto">
          <a:xfrm flipH="1" flipV="1">
            <a:off x="6138870" y="1628775"/>
            <a:ext cx="362053" cy="4677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6 Conector recto"/>
          <p:cNvCxnSpPr>
            <a:stCxn id="22" idx="1"/>
          </p:cNvCxnSpPr>
          <p:nvPr/>
        </p:nvCxnSpPr>
        <p:spPr bwMode="auto">
          <a:xfrm flipH="1" flipV="1">
            <a:off x="6011691" y="1366210"/>
            <a:ext cx="489232" cy="30933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46"/>
          <p:cNvSpPr txBox="1">
            <a:spLocks noChangeArrowheads="1"/>
          </p:cNvSpPr>
          <p:nvPr/>
        </p:nvSpPr>
        <p:spPr bwMode="auto">
          <a:xfrm>
            <a:off x="5764182" y="3143032"/>
            <a:ext cx="103906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 </a:t>
            </a:r>
            <a:endParaRPr lang="es-ES" sz="16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motora</a:t>
            </a:r>
            <a:endParaRPr lang="es-ES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4067175" y="3176588"/>
            <a:ext cx="1688283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 err="1"/>
              <a:t>Miosina</a:t>
            </a:r>
            <a:r>
              <a:rPr lang="es-ES" sz="2400" b="0" dirty="0"/>
              <a:t> II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6371050" y="644519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 animBg="1"/>
      <p:bldP spid="152589" grpId="0" animBg="1"/>
      <p:bldP spid="152590" grpId="0"/>
      <p:bldP spid="152592" grpId="0" animBg="1"/>
      <p:bldP spid="152583" grpId="0" animBg="1"/>
      <p:bldP spid="26" grpId="0"/>
      <p:bldP spid="15258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4" name="Picture 4" descr="MyosinII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455" y="2314133"/>
            <a:ext cx="6120461" cy="2465432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3242157" y="1585736"/>
            <a:ext cx="2663825" cy="47625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/>
              <a:t>Miosina II m. liso</a:t>
            </a:r>
          </a:p>
        </p:txBody>
      </p:sp>
      <p:sp>
        <p:nvSpPr>
          <p:cNvPr id="128040" name="Oval 40"/>
          <p:cNvSpPr>
            <a:spLocks noChangeArrowheads="1"/>
          </p:cNvSpPr>
          <p:nvPr/>
        </p:nvSpPr>
        <p:spPr bwMode="auto">
          <a:xfrm>
            <a:off x="2251209" y="2314133"/>
            <a:ext cx="345341" cy="9990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41" name="Oval 41"/>
          <p:cNvSpPr>
            <a:spLocks noChangeArrowheads="1"/>
          </p:cNvSpPr>
          <p:nvPr/>
        </p:nvSpPr>
        <p:spPr bwMode="auto">
          <a:xfrm>
            <a:off x="3200142" y="2585284"/>
            <a:ext cx="778452" cy="40021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42" name="Oval 42"/>
          <p:cNvSpPr>
            <a:spLocks noChangeArrowheads="1"/>
          </p:cNvSpPr>
          <p:nvPr/>
        </p:nvSpPr>
        <p:spPr bwMode="auto">
          <a:xfrm>
            <a:off x="4149557" y="3854181"/>
            <a:ext cx="433108" cy="40021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43" name="Text Box 43"/>
          <p:cNvSpPr txBox="1">
            <a:spLocks noChangeArrowheads="1"/>
          </p:cNvSpPr>
          <p:nvPr/>
        </p:nvSpPr>
        <p:spPr bwMode="auto">
          <a:xfrm>
            <a:off x="1874964" y="2564405"/>
            <a:ext cx="944525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1800" b="0" dirty="0"/>
              <a:t>cabeza</a:t>
            </a:r>
          </a:p>
        </p:txBody>
      </p:sp>
      <p:sp>
        <p:nvSpPr>
          <p:cNvPr id="128044" name="Text Box 44"/>
          <p:cNvSpPr txBox="1">
            <a:spLocks noChangeArrowheads="1"/>
          </p:cNvSpPr>
          <p:nvPr/>
        </p:nvSpPr>
        <p:spPr bwMode="auto">
          <a:xfrm>
            <a:off x="3329880" y="2800836"/>
            <a:ext cx="860887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1800" b="0" dirty="0"/>
              <a:t>cuello</a:t>
            </a:r>
          </a:p>
        </p:txBody>
      </p:sp>
      <p:sp>
        <p:nvSpPr>
          <p:cNvPr id="128048" name="Text Box 48"/>
          <p:cNvSpPr txBox="1">
            <a:spLocks noChangeArrowheads="1"/>
          </p:cNvSpPr>
          <p:nvPr/>
        </p:nvSpPr>
        <p:spPr bwMode="auto">
          <a:xfrm>
            <a:off x="3097907" y="4779565"/>
            <a:ext cx="3933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Motor molecular en músculo liso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229578" y="5444991"/>
            <a:ext cx="66848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2 cadenas pesadas y 2 cadenas ligeras</a:t>
            </a:r>
          </a:p>
          <a:p>
            <a:r>
              <a:rPr lang="es-VE" dirty="0" smtClean="0"/>
              <a:t>ELC: Cadena ligera </a:t>
            </a:r>
            <a:r>
              <a:rPr lang="es-VE" u="sng" dirty="0" smtClean="0"/>
              <a:t>esencia</a:t>
            </a:r>
            <a:r>
              <a:rPr lang="es-VE" dirty="0" smtClean="0"/>
              <a:t>l </a:t>
            </a:r>
          </a:p>
          <a:p>
            <a:r>
              <a:rPr lang="es-VE" dirty="0" smtClean="0"/>
              <a:t>RLC: Cadena ligera </a:t>
            </a:r>
            <a:r>
              <a:rPr lang="es-VE" u="sng" dirty="0" smtClean="0"/>
              <a:t>reguladora</a:t>
            </a:r>
            <a:r>
              <a:rPr lang="es-VE" dirty="0" smtClean="0"/>
              <a:t>, donde se </a:t>
            </a:r>
            <a:r>
              <a:rPr lang="es-VE" dirty="0" err="1" smtClean="0"/>
              <a:t>fosforila</a:t>
            </a:r>
            <a:r>
              <a:rPr lang="es-VE" dirty="0" smtClean="0"/>
              <a:t> la cabeza de la miosina</a:t>
            </a:r>
            <a:endParaRPr lang="es-VE" dirty="0"/>
          </a:p>
        </p:txBody>
      </p:sp>
      <p:sp>
        <p:nvSpPr>
          <p:cNvPr id="7" name="6 Rectángulo"/>
          <p:cNvSpPr/>
          <p:nvPr/>
        </p:nvSpPr>
        <p:spPr bwMode="auto">
          <a:xfrm>
            <a:off x="5097001" y="4238956"/>
            <a:ext cx="431352" cy="3421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904272" y="4188054"/>
            <a:ext cx="191902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Cadenas pesadas</a:t>
            </a:r>
            <a:endParaRPr lang="es-VE" sz="1600" dirty="0"/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5293198" y="3698268"/>
            <a:ext cx="358922" cy="5406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6516688" y="404813"/>
            <a:ext cx="2060179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7129035" y="836712"/>
            <a:ext cx="144783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Actividad </a:t>
            </a:r>
            <a:endParaRPr lang="es-ES" sz="2000" dirty="0"/>
          </a:p>
          <a:p>
            <a:pPr algn="ctr"/>
            <a:r>
              <a:rPr lang="es-ES" sz="2000" dirty="0" smtClean="0"/>
              <a:t>Contráctil</a:t>
            </a:r>
            <a:endParaRPr lang="es-ES" sz="2000" dirty="0"/>
          </a:p>
        </p:txBody>
      </p:sp>
      <p:sp>
        <p:nvSpPr>
          <p:cNvPr id="128045" name="Text Box 45"/>
          <p:cNvSpPr txBox="1">
            <a:spLocks noChangeArrowheads="1"/>
          </p:cNvSpPr>
          <p:nvPr/>
        </p:nvSpPr>
        <p:spPr bwMode="auto">
          <a:xfrm>
            <a:off x="4244565" y="3851756"/>
            <a:ext cx="723120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800" b="0"/>
              <a:t>cola</a:t>
            </a:r>
          </a:p>
        </p:txBody>
      </p:sp>
      <p:sp>
        <p:nvSpPr>
          <p:cNvPr id="4" name="Elipse 3"/>
          <p:cNvSpPr/>
          <p:nvPr/>
        </p:nvSpPr>
        <p:spPr bwMode="auto">
          <a:xfrm>
            <a:off x="3367105" y="3896362"/>
            <a:ext cx="558722" cy="402643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9" name="Picture 7" descr="actina miosina m liso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" t="8920" r="7733" b="13710"/>
          <a:stretch>
            <a:fillRect/>
          </a:stretch>
        </p:blipFill>
        <p:spPr bwMode="auto">
          <a:xfrm>
            <a:off x="2120900" y="1700213"/>
            <a:ext cx="4902200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6989102" y="3356979"/>
            <a:ext cx="1726755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dirty="0"/>
              <a:t>MIOSINA</a:t>
            </a:r>
          </a:p>
        </p:txBody>
      </p:sp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6927850" y="2565400"/>
            <a:ext cx="8683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Cabeza </a:t>
            </a:r>
          </a:p>
          <a:p>
            <a:r>
              <a:rPr lang="es-ES"/>
              <a:t>miosina</a:t>
            </a:r>
          </a:p>
        </p:txBody>
      </p:sp>
      <p:sp>
        <p:nvSpPr>
          <p:cNvPr id="156682" name="Text Box 10"/>
          <p:cNvSpPr txBox="1">
            <a:spLocks noChangeArrowheads="1"/>
          </p:cNvSpPr>
          <p:nvPr/>
        </p:nvSpPr>
        <p:spPr bwMode="auto">
          <a:xfrm>
            <a:off x="6445652" y="1839694"/>
            <a:ext cx="1457450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dirty="0"/>
              <a:t>ACTINA</a:t>
            </a:r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1247775" y="5516563"/>
            <a:ext cx="66484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600" dirty="0"/>
              <a:t>Las cabezas de miosina pueden formar puentes con actina a todo lo largo del filamento grueso por la disposición </a:t>
            </a:r>
            <a:r>
              <a:rPr lang="es-ES" sz="1600" u="sng" dirty="0"/>
              <a:t>perpendicular</a:t>
            </a:r>
            <a:r>
              <a:rPr lang="es-ES" sz="1600" dirty="0"/>
              <a:t> de </a:t>
            </a:r>
            <a:r>
              <a:rPr lang="es-ES" sz="1600" u="sng" dirty="0" smtClean="0"/>
              <a:t>cabeza de miosina </a:t>
            </a:r>
            <a:r>
              <a:rPr lang="es-ES" sz="1600" dirty="0"/>
              <a:t>al eje longitudinal del filamento grueso</a:t>
            </a:r>
          </a:p>
        </p:txBody>
      </p:sp>
      <p:sp>
        <p:nvSpPr>
          <p:cNvPr id="156684" name="Text Box 12"/>
          <p:cNvSpPr txBox="1">
            <a:spLocks noChangeArrowheads="1"/>
          </p:cNvSpPr>
          <p:nvPr/>
        </p:nvSpPr>
        <p:spPr bwMode="auto">
          <a:xfrm>
            <a:off x="2238375" y="1052513"/>
            <a:ext cx="46958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/>
              <a:t>Arreglo actina-miosina en músculo liso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362031" y="344627"/>
            <a:ext cx="144783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Actividad </a:t>
            </a:r>
            <a:endParaRPr lang="es-ES" sz="2000" dirty="0"/>
          </a:p>
          <a:p>
            <a:pPr algn="ctr"/>
            <a:r>
              <a:rPr lang="es-ES" sz="2000" dirty="0" smtClean="0"/>
              <a:t>Contráctil</a:t>
            </a:r>
            <a:endParaRPr lang="es-ES" sz="2000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588224" y="6632238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7" name="Picture 3" descr="17_45_myosin_walks_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112" y="552450"/>
            <a:ext cx="2305050" cy="546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50" name="Line 6"/>
          <p:cNvSpPr>
            <a:spLocks noChangeShapeType="1"/>
          </p:cNvSpPr>
          <p:nvPr/>
        </p:nvSpPr>
        <p:spPr bwMode="auto">
          <a:xfrm>
            <a:off x="4968974" y="5661025"/>
            <a:ext cx="503238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59" name="Rectangle 15"/>
          <p:cNvSpPr>
            <a:spLocks noChangeArrowheads="1"/>
          </p:cNvSpPr>
          <p:nvPr/>
        </p:nvSpPr>
        <p:spPr bwMode="auto">
          <a:xfrm>
            <a:off x="3025874" y="620713"/>
            <a:ext cx="5746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0" name="Rectangle 16"/>
          <p:cNvSpPr>
            <a:spLocks noChangeArrowheads="1"/>
          </p:cNvSpPr>
          <p:nvPr/>
        </p:nvSpPr>
        <p:spPr bwMode="auto">
          <a:xfrm>
            <a:off x="3529112" y="1052513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1" name="Rectangle 17"/>
          <p:cNvSpPr>
            <a:spLocks noChangeArrowheads="1"/>
          </p:cNvSpPr>
          <p:nvPr/>
        </p:nvSpPr>
        <p:spPr bwMode="auto">
          <a:xfrm>
            <a:off x="5473799" y="620713"/>
            <a:ext cx="5032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2" name="Text Box 18"/>
          <p:cNvSpPr txBox="1">
            <a:spLocks noChangeArrowheads="1"/>
          </p:cNvSpPr>
          <p:nvPr/>
        </p:nvSpPr>
        <p:spPr bwMode="auto">
          <a:xfrm>
            <a:off x="5400774" y="620713"/>
            <a:ext cx="5309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(</a:t>
            </a:r>
            <a:r>
              <a:rPr lang="es-ES_tradnl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2000" b="0" dirty="0"/>
              <a:t>)</a:t>
            </a:r>
          </a:p>
        </p:txBody>
      </p:sp>
      <p:sp>
        <p:nvSpPr>
          <p:cNvPr id="159763" name="Rectangle 19"/>
          <p:cNvSpPr>
            <a:spLocks noChangeArrowheads="1"/>
          </p:cNvSpPr>
          <p:nvPr/>
        </p:nvSpPr>
        <p:spPr bwMode="auto">
          <a:xfrm>
            <a:off x="4681637" y="2060575"/>
            <a:ext cx="13684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4" name="Text Box 20"/>
          <p:cNvSpPr txBox="1">
            <a:spLocks noChangeArrowheads="1"/>
          </p:cNvSpPr>
          <p:nvPr/>
        </p:nvSpPr>
        <p:spPr bwMode="auto">
          <a:xfrm>
            <a:off x="3267174" y="365928"/>
            <a:ext cx="809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Actina</a:t>
            </a:r>
          </a:p>
        </p:txBody>
      </p:sp>
      <p:sp>
        <p:nvSpPr>
          <p:cNvPr id="159765" name="Rectangle 21"/>
          <p:cNvSpPr>
            <a:spLocks noChangeArrowheads="1"/>
          </p:cNvSpPr>
          <p:nvPr/>
        </p:nvSpPr>
        <p:spPr bwMode="auto">
          <a:xfrm>
            <a:off x="5473799" y="5229225"/>
            <a:ext cx="3603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6" name="Text Box 22"/>
          <p:cNvSpPr txBox="1">
            <a:spLocks noChangeArrowheads="1"/>
          </p:cNvSpPr>
          <p:nvPr/>
        </p:nvSpPr>
        <p:spPr bwMode="auto">
          <a:xfrm>
            <a:off x="5400774" y="5157788"/>
            <a:ext cx="5309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(</a:t>
            </a:r>
            <a:r>
              <a:rPr lang="es-ES_tradnl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2000" b="0" dirty="0"/>
              <a:t>)</a:t>
            </a:r>
          </a:p>
        </p:txBody>
      </p:sp>
      <p:sp>
        <p:nvSpPr>
          <p:cNvPr id="159767" name="Rectangle 23"/>
          <p:cNvSpPr>
            <a:spLocks noChangeArrowheads="1"/>
          </p:cNvSpPr>
          <p:nvPr/>
        </p:nvSpPr>
        <p:spPr bwMode="auto">
          <a:xfrm>
            <a:off x="2881412" y="5229225"/>
            <a:ext cx="7191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8" name="Rectangle 24"/>
          <p:cNvSpPr>
            <a:spLocks noChangeArrowheads="1"/>
          </p:cNvSpPr>
          <p:nvPr/>
        </p:nvSpPr>
        <p:spPr bwMode="auto">
          <a:xfrm>
            <a:off x="4610199" y="1052513"/>
            <a:ext cx="11509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9" name="Text Box 25"/>
          <p:cNvSpPr txBox="1">
            <a:spLocks noChangeArrowheads="1"/>
          </p:cNvSpPr>
          <p:nvPr/>
        </p:nvSpPr>
        <p:spPr bwMode="auto">
          <a:xfrm>
            <a:off x="4537174" y="2085975"/>
            <a:ext cx="773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cabeza</a:t>
            </a:r>
          </a:p>
        </p:txBody>
      </p:sp>
      <p:sp>
        <p:nvSpPr>
          <p:cNvPr id="159770" name="Rectangle 26"/>
          <p:cNvSpPr>
            <a:spLocks noChangeArrowheads="1"/>
          </p:cNvSpPr>
          <p:nvPr/>
        </p:nvSpPr>
        <p:spPr bwMode="auto">
          <a:xfrm>
            <a:off x="3168749" y="4868863"/>
            <a:ext cx="15128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71" name="Text Box 27"/>
          <p:cNvSpPr txBox="1">
            <a:spLocks noChangeArrowheads="1"/>
          </p:cNvSpPr>
          <p:nvPr/>
        </p:nvSpPr>
        <p:spPr bwMode="auto">
          <a:xfrm>
            <a:off x="5473799" y="5468938"/>
            <a:ext cx="971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avance</a:t>
            </a:r>
          </a:p>
        </p:txBody>
      </p:sp>
      <p:sp>
        <p:nvSpPr>
          <p:cNvPr id="159772" name="Rectangle 28"/>
          <p:cNvSpPr>
            <a:spLocks noChangeArrowheads="1"/>
          </p:cNvSpPr>
          <p:nvPr/>
        </p:nvSpPr>
        <p:spPr bwMode="auto">
          <a:xfrm>
            <a:off x="3529112" y="2636838"/>
            <a:ext cx="12239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73" name="Text Box 29"/>
          <p:cNvSpPr txBox="1">
            <a:spLocks noChangeArrowheads="1"/>
          </p:cNvSpPr>
          <p:nvPr/>
        </p:nvSpPr>
        <p:spPr bwMode="auto">
          <a:xfrm>
            <a:off x="4681637" y="3286125"/>
            <a:ext cx="1906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Hidrólisis lenta ATP</a:t>
            </a:r>
          </a:p>
        </p:txBody>
      </p:sp>
      <p:sp>
        <p:nvSpPr>
          <p:cNvPr id="159774" name="Text Box 30"/>
          <p:cNvSpPr txBox="1">
            <a:spLocks noChangeArrowheads="1"/>
          </p:cNvSpPr>
          <p:nvPr/>
        </p:nvSpPr>
        <p:spPr bwMode="auto">
          <a:xfrm>
            <a:off x="3651349" y="6092825"/>
            <a:ext cx="220186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Se repite el ciclo</a:t>
            </a:r>
          </a:p>
        </p:txBody>
      </p:sp>
      <p:sp>
        <p:nvSpPr>
          <p:cNvPr id="159777" name="Oval 33"/>
          <p:cNvSpPr>
            <a:spLocks noChangeArrowheads="1"/>
          </p:cNvSpPr>
          <p:nvPr/>
        </p:nvSpPr>
        <p:spPr bwMode="auto">
          <a:xfrm>
            <a:off x="4105374" y="476250"/>
            <a:ext cx="431800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chemeClr val="bg1"/>
              </a:solidFill>
            </a:endParaRPr>
          </a:p>
        </p:txBody>
      </p:sp>
      <p:sp>
        <p:nvSpPr>
          <p:cNvPr id="159778" name="Oval 34"/>
          <p:cNvSpPr>
            <a:spLocks noChangeArrowheads="1"/>
          </p:cNvSpPr>
          <p:nvPr/>
        </p:nvSpPr>
        <p:spPr bwMode="auto">
          <a:xfrm>
            <a:off x="4321274" y="5083969"/>
            <a:ext cx="602456" cy="6492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79" name="Text Box 35"/>
          <p:cNvSpPr txBox="1">
            <a:spLocks noChangeArrowheads="1"/>
          </p:cNvSpPr>
          <p:nvPr/>
        </p:nvSpPr>
        <p:spPr bwMode="auto">
          <a:xfrm>
            <a:off x="4537174" y="981075"/>
            <a:ext cx="901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Miosina</a:t>
            </a:r>
          </a:p>
        </p:txBody>
      </p:sp>
      <p:sp>
        <p:nvSpPr>
          <p:cNvPr id="159786" name="Text Box 42"/>
          <p:cNvSpPr txBox="1">
            <a:spLocks noChangeArrowheads="1"/>
          </p:cNvSpPr>
          <p:nvPr/>
        </p:nvSpPr>
        <p:spPr bwMode="auto">
          <a:xfrm>
            <a:off x="6812096" y="321816"/>
            <a:ext cx="1872629" cy="107721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dirty="0"/>
              <a:t>SECUENCIA DE </a:t>
            </a:r>
            <a:endParaRPr lang="es-ES" sz="1600" dirty="0" smtClean="0"/>
          </a:p>
          <a:p>
            <a:r>
              <a:rPr lang="es-ES" sz="1600" dirty="0" smtClean="0"/>
              <a:t>EVENTOS</a:t>
            </a:r>
            <a:r>
              <a:rPr lang="es-ES" sz="1600" dirty="0"/>
              <a:t> </a:t>
            </a:r>
            <a:r>
              <a:rPr lang="es-ES" sz="1600" dirty="0" smtClean="0"/>
              <a:t>DE</a:t>
            </a:r>
          </a:p>
          <a:p>
            <a:r>
              <a:rPr lang="es-ES" sz="1600" dirty="0" smtClean="0"/>
              <a:t>CONTRACCIÓN </a:t>
            </a:r>
          </a:p>
          <a:p>
            <a:r>
              <a:rPr lang="es-ES" sz="1600" dirty="0" smtClean="0"/>
              <a:t>M</a:t>
            </a:r>
            <a:r>
              <a:rPr lang="es-ES" sz="1600" dirty="0"/>
              <a:t>. LISO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Flecha derecha"/>
          <p:cNvSpPr/>
          <p:nvPr/>
        </p:nvSpPr>
        <p:spPr bwMode="auto">
          <a:xfrm>
            <a:off x="2825849" y="5553852"/>
            <a:ext cx="864393" cy="177067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27 Flecha derecha"/>
          <p:cNvSpPr/>
          <p:nvPr/>
        </p:nvSpPr>
        <p:spPr bwMode="auto">
          <a:xfrm>
            <a:off x="6553228" y="5589588"/>
            <a:ext cx="1512168" cy="21126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Oval 33"/>
          <p:cNvSpPr>
            <a:spLocks noChangeArrowheads="1"/>
          </p:cNvSpPr>
          <p:nvPr/>
        </p:nvSpPr>
        <p:spPr bwMode="auto">
          <a:xfrm>
            <a:off x="4177010" y="1699592"/>
            <a:ext cx="431800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chemeClr val="bg1"/>
              </a:solidFill>
            </a:endParaRPr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4177382" y="2923728"/>
            <a:ext cx="647700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chemeClr val="bg1"/>
              </a:solidFill>
            </a:endParaRPr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4321274" y="4075856"/>
            <a:ext cx="431800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chemeClr val="bg1"/>
              </a:solidFill>
            </a:endParaRPr>
          </a:p>
        </p:txBody>
      </p:sp>
      <p:pic>
        <p:nvPicPr>
          <p:cNvPr id="35" name="Picture 15" descr="muscle-smooth-contracte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6" t="63271" r="29332" b="-3178"/>
          <a:stretch/>
        </p:blipFill>
        <p:spPr bwMode="auto">
          <a:xfrm rot="10800000">
            <a:off x="6906370" y="2594326"/>
            <a:ext cx="1742970" cy="10506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 Box 24"/>
          <p:cNvSpPr txBox="1">
            <a:spLocks noChangeArrowheads="1"/>
          </p:cNvSpPr>
          <p:nvPr/>
        </p:nvSpPr>
        <p:spPr bwMode="auto">
          <a:xfrm>
            <a:off x="7334558" y="1764054"/>
            <a:ext cx="1314782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 dirty="0" smtClean="0"/>
              <a:t>Fibra</a:t>
            </a:r>
          </a:p>
          <a:p>
            <a:pPr algn="ctr"/>
            <a:r>
              <a:rPr lang="es-ES_tradnl" sz="2000" b="0" dirty="0" smtClean="0"/>
              <a:t>contraída</a:t>
            </a:r>
            <a:endParaRPr lang="es-ES_tradnl" sz="2000" b="0" dirty="0"/>
          </a:p>
        </p:txBody>
      </p:sp>
      <p:sp>
        <p:nvSpPr>
          <p:cNvPr id="3" name="CuadroTexto 2"/>
          <p:cNvSpPr txBox="1"/>
          <p:nvPr/>
        </p:nvSpPr>
        <p:spPr>
          <a:xfrm>
            <a:off x="295544" y="770741"/>
            <a:ext cx="304442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La cabeza se enlaza a actina</a:t>
            </a:r>
          </a:p>
          <a:p>
            <a:r>
              <a:rPr lang="es-VE" dirty="0"/>
              <a:t>y usa la hidrólisis de ATP para </a:t>
            </a:r>
          </a:p>
          <a:p>
            <a:r>
              <a:rPr lang="es-VE" dirty="0"/>
              <a:t>generar fuerza y caminar a lo </a:t>
            </a:r>
          </a:p>
          <a:p>
            <a:r>
              <a:rPr lang="es-VE" dirty="0"/>
              <a:t>largo del filamento hacia el </a:t>
            </a:r>
          </a:p>
          <a:p>
            <a:r>
              <a:rPr lang="es-VE" dirty="0"/>
              <a:t>extremo </a:t>
            </a:r>
            <a:r>
              <a:rPr lang="es-VE" dirty="0" smtClean="0"/>
              <a:t>(+).</a:t>
            </a:r>
          </a:p>
          <a:p>
            <a:endParaRPr lang="es-VE" dirty="0"/>
          </a:p>
          <a:p>
            <a:r>
              <a:rPr lang="es-VE" dirty="0" smtClean="0"/>
              <a:t>El </a:t>
            </a:r>
            <a:r>
              <a:rPr lang="es-VE" dirty="0"/>
              <a:t>enlace de una nueva molécula </a:t>
            </a:r>
          </a:p>
          <a:p>
            <a:r>
              <a:rPr lang="es-VE" dirty="0"/>
              <a:t>de ATP libera la actina de </a:t>
            </a:r>
          </a:p>
          <a:p>
            <a:r>
              <a:rPr lang="es-VE" dirty="0"/>
              <a:t>la </a:t>
            </a:r>
            <a:r>
              <a:rPr lang="es-VE" dirty="0" smtClean="0"/>
              <a:t>miosina.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05725" y="3232872"/>
            <a:ext cx="27093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El golpe de fuerza ocurre</a:t>
            </a:r>
          </a:p>
          <a:p>
            <a:r>
              <a:rPr lang="es-VE" dirty="0" smtClean="0"/>
              <a:t>al liberarse el fosfato </a:t>
            </a:r>
          </a:p>
          <a:p>
            <a:r>
              <a:rPr lang="es-VE" dirty="0" smtClean="0"/>
              <a:t>de la miosina después </a:t>
            </a:r>
          </a:p>
          <a:p>
            <a:r>
              <a:rPr lang="es-VE" dirty="0" smtClean="0"/>
              <a:t>de la hidrólisis de ATP </a:t>
            </a:r>
          </a:p>
          <a:p>
            <a:r>
              <a:rPr lang="es-VE" dirty="0" smtClean="0"/>
              <a:t>mientras la miosina esta </a:t>
            </a:r>
          </a:p>
          <a:p>
            <a:r>
              <a:rPr lang="es-VE" dirty="0"/>
              <a:t>f</a:t>
            </a:r>
            <a:r>
              <a:rPr lang="es-VE" dirty="0" smtClean="0"/>
              <a:t>uertemente unida a actina</a:t>
            </a:r>
            <a:r>
              <a:rPr lang="es-VE" dirty="0" smtClean="0"/>
              <a:t>.</a:t>
            </a:r>
          </a:p>
          <a:p>
            <a:endParaRPr lang="es-VE" dirty="0" smtClean="0"/>
          </a:p>
          <a:p>
            <a:r>
              <a:rPr lang="es-VE" dirty="0" smtClean="0"/>
              <a:t>El efecto de esta liberación </a:t>
            </a:r>
          </a:p>
          <a:p>
            <a:r>
              <a:rPr lang="es-VE" dirty="0" smtClean="0"/>
              <a:t>es cambio de conformación</a:t>
            </a:r>
          </a:p>
          <a:p>
            <a:r>
              <a:rPr lang="es-VE" dirty="0" smtClean="0"/>
              <a:t>que tira la actina</a:t>
            </a:r>
            <a:endParaRPr lang="es-VE" dirty="0"/>
          </a:p>
        </p:txBody>
      </p:sp>
      <p:sp>
        <p:nvSpPr>
          <p:cNvPr id="5" name="Elipse 4"/>
          <p:cNvSpPr/>
          <p:nvPr/>
        </p:nvSpPr>
        <p:spPr bwMode="auto">
          <a:xfrm>
            <a:off x="4923730" y="3789040"/>
            <a:ext cx="386557" cy="36100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0" grpId="0" animBg="1"/>
      <p:bldP spid="159759" grpId="0" animBg="1"/>
      <p:bldP spid="159760" grpId="0" animBg="1"/>
      <p:bldP spid="159761" grpId="0" animBg="1"/>
      <p:bldP spid="159762" grpId="0"/>
      <p:bldP spid="159763" grpId="0" animBg="1"/>
      <p:bldP spid="159764" grpId="0"/>
      <p:bldP spid="159765" grpId="0" animBg="1"/>
      <p:bldP spid="159766" grpId="0"/>
      <p:bldP spid="159767" grpId="0" animBg="1"/>
      <p:bldP spid="159768" grpId="0" animBg="1"/>
      <p:bldP spid="159769" grpId="0"/>
      <p:bldP spid="159770" grpId="0" animBg="1"/>
      <p:bldP spid="159771" grpId="0"/>
      <p:bldP spid="159772" grpId="0" animBg="1"/>
      <p:bldP spid="159773" grpId="0"/>
      <p:bldP spid="159774" grpId="0" animBg="1"/>
      <p:bldP spid="159777" grpId="0" animBg="1"/>
      <p:bldP spid="159778" grpId="0" animBg="1"/>
      <p:bldP spid="159779" grpId="0"/>
      <p:bldP spid="2" grpId="0" animBg="1"/>
      <p:bldP spid="28" grpId="0" animBg="1"/>
      <p:bldP spid="29" grpId="0" animBg="1"/>
      <p:bldP spid="30" grpId="0" animBg="1"/>
      <p:bldP spid="31" grpId="0" animBg="1"/>
      <p:bldP spid="3" grpId="0"/>
      <p:bldP spid="4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8" name="Picture 4" descr="contraccion mus liso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49" b="35127"/>
          <a:stretch>
            <a:fillRect/>
          </a:stretch>
        </p:blipFill>
        <p:spPr bwMode="auto">
          <a:xfrm>
            <a:off x="590133" y="49785"/>
            <a:ext cx="5761037" cy="612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3543300" y="6094413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4</a:t>
            </a:r>
          </a:p>
        </p:txBody>
      </p:sp>
      <p:sp>
        <p:nvSpPr>
          <p:cNvPr id="149510" name="Oval 6"/>
          <p:cNvSpPr>
            <a:spLocks noChangeArrowheads="1"/>
          </p:cNvSpPr>
          <p:nvPr/>
        </p:nvSpPr>
        <p:spPr bwMode="auto">
          <a:xfrm>
            <a:off x="3492500" y="6092825"/>
            <a:ext cx="358775" cy="3587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4211638" y="908050"/>
            <a:ext cx="13684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5" name="Text Box 11"/>
          <p:cNvSpPr txBox="1">
            <a:spLocks noChangeArrowheads="1"/>
          </p:cNvSpPr>
          <p:nvPr/>
        </p:nvSpPr>
        <p:spPr bwMode="auto">
          <a:xfrm>
            <a:off x="3730625" y="981075"/>
            <a:ext cx="1757212" cy="369332"/>
          </a:xfrm>
          <a:prstGeom prst="rect">
            <a:avLst/>
          </a:prstGeom>
          <a:solidFill>
            <a:srgbClr val="FFB9D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/>
              <a:t>Aumento Ca</a:t>
            </a:r>
            <a:r>
              <a:rPr lang="es-ES_tradnl" sz="1800" baseline="30000"/>
              <a:t>++</a:t>
            </a:r>
            <a:r>
              <a:rPr lang="es-ES_tradnl" sz="1800"/>
              <a:t>i</a:t>
            </a:r>
          </a:p>
        </p:txBody>
      </p:sp>
      <p:sp>
        <p:nvSpPr>
          <p:cNvPr id="149516" name="Rectangle 12"/>
          <p:cNvSpPr>
            <a:spLocks noChangeArrowheads="1"/>
          </p:cNvSpPr>
          <p:nvPr/>
        </p:nvSpPr>
        <p:spPr bwMode="auto">
          <a:xfrm>
            <a:off x="5580063" y="1700213"/>
            <a:ext cx="15128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5580063" y="1773238"/>
            <a:ext cx="24066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Unión Ca</a:t>
            </a:r>
            <a:r>
              <a:rPr lang="es-ES_tradnl" sz="1600" baseline="30000"/>
              <a:t>++</a:t>
            </a:r>
            <a:r>
              <a:rPr lang="es-ES_tradnl" sz="1600"/>
              <a:t>/calmodulina</a:t>
            </a:r>
          </a:p>
        </p:txBody>
      </p:sp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2987675" y="2847975"/>
            <a:ext cx="8905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Activa </a:t>
            </a:r>
          </a:p>
          <a:p>
            <a:r>
              <a:rPr lang="es-ES_tradnl" sz="1600"/>
              <a:t>MLCK</a:t>
            </a:r>
          </a:p>
        </p:txBody>
      </p:sp>
      <p:sp>
        <p:nvSpPr>
          <p:cNvPr id="149519" name="Rectangle 15"/>
          <p:cNvSpPr>
            <a:spLocks noChangeArrowheads="1"/>
          </p:cNvSpPr>
          <p:nvPr/>
        </p:nvSpPr>
        <p:spPr bwMode="auto">
          <a:xfrm>
            <a:off x="5940425" y="3141663"/>
            <a:ext cx="15843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6300788" y="4868863"/>
            <a:ext cx="1366837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971550" y="4508500"/>
            <a:ext cx="1944688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4" name="Text Box 20"/>
          <p:cNvSpPr txBox="1">
            <a:spLocks noChangeArrowheads="1"/>
          </p:cNvSpPr>
          <p:nvPr/>
        </p:nvSpPr>
        <p:spPr bwMode="auto">
          <a:xfrm>
            <a:off x="806032" y="4332188"/>
            <a:ext cx="1779654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Fosforilación </a:t>
            </a:r>
          </a:p>
          <a:p>
            <a:r>
              <a:rPr lang="es-ES_tradnl" sz="1600" dirty="0"/>
              <a:t>de cabeza de </a:t>
            </a:r>
          </a:p>
          <a:p>
            <a:r>
              <a:rPr lang="es-ES_tradnl" sz="1600" dirty="0" smtClean="0"/>
              <a:t>Miosina en la</a:t>
            </a:r>
          </a:p>
          <a:p>
            <a:r>
              <a:rPr lang="es-ES_tradnl" sz="1600" dirty="0" err="1" smtClean="0"/>
              <a:t>Cad</a:t>
            </a:r>
            <a:r>
              <a:rPr lang="es-ES_tradnl" sz="1600" dirty="0" smtClean="0"/>
              <a:t>. ligera reg.</a:t>
            </a:r>
            <a:endParaRPr lang="es-ES_tradnl" sz="1600" dirty="0"/>
          </a:p>
        </p:txBody>
      </p:sp>
      <p:sp>
        <p:nvSpPr>
          <p:cNvPr id="149525" name="Text Box 21"/>
          <p:cNvSpPr txBox="1">
            <a:spLocks noChangeArrowheads="1"/>
          </p:cNvSpPr>
          <p:nvPr/>
        </p:nvSpPr>
        <p:spPr bwMode="auto">
          <a:xfrm>
            <a:off x="5546838" y="3383190"/>
            <a:ext cx="962123" cy="400110"/>
          </a:xfrm>
          <a:prstGeom prst="rect">
            <a:avLst/>
          </a:prstGeom>
          <a:solidFill>
            <a:srgbClr val="F8BEC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Actina</a:t>
            </a:r>
          </a:p>
        </p:txBody>
      </p:sp>
      <p:sp>
        <p:nvSpPr>
          <p:cNvPr id="149526" name="Text Box 22"/>
          <p:cNvSpPr txBox="1">
            <a:spLocks noChangeArrowheads="1"/>
          </p:cNvSpPr>
          <p:nvPr/>
        </p:nvSpPr>
        <p:spPr bwMode="auto">
          <a:xfrm>
            <a:off x="2714478" y="4308445"/>
            <a:ext cx="1080745" cy="400110"/>
          </a:xfrm>
          <a:prstGeom prst="rect">
            <a:avLst/>
          </a:prstGeom>
          <a:solidFill>
            <a:srgbClr val="F8BEC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Miosina</a:t>
            </a:r>
          </a:p>
        </p:txBody>
      </p:sp>
      <p:sp>
        <p:nvSpPr>
          <p:cNvPr id="149528" name="Text Box 24"/>
          <p:cNvSpPr txBox="1">
            <a:spLocks noChangeArrowheads="1"/>
          </p:cNvSpPr>
          <p:nvPr/>
        </p:nvSpPr>
        <p:spPr bwMode="auto">
          <a:xfrm>
            <a:off x="5624513" y="303674"/>
            <a:ext cx="321754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SECUENCIA DE EVENTOS</a:t>
            </a:r>
          </a:p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CONTRACCIÓN M. LISO</a:t>
            </a:r>
          </a:p>
        </p:txBody>
      </p:sp>
      <p:sp>
        <p:nvSpPr>
          <p:cNvPr id="149531" name="Oval 27"/>
          <p:cNvSpPr>
            <a:spLocks noChangeArrowheads="1"/>
          </p:cNvSpPr>
          <p:nvPr/>
        </p:nvSpPr>
        <p:spPr bwMode="auto">
          <a:xfrm>
            <a:off x="2484438" y="1557338"/>
            <a:ext cx="1800225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0" name="Text Box 26"/>
          <p:cNvSpPr txBox="1">
            <a:spLocks noChangeArrowheads="1"/>
          </p:cNvSpPr>
          <p:nvPr/>
        </p:nvSpPr>
        <p:spPr bwMode="auto">
          <a:xfrm>
            <a:off x="2301991" y="1787525"/>
            <a:ext cx="20569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err="1"/>
              <a:t>Ca</a:t>
            </a:r>
            <a:r>
              <a:rPr lang="en-US" sz="1600" baseline="30000" dirty="0" smtClean="0"/>
              <a:t>++</a:t>
            </a:r>
            <a:r>
              <a:rPr lang="en-US" sz="1600" dirty="0" smtClean="0"/>
              <a:t>i &gt;</a:t>
            </a:r>
            <a:r>
              <a:rPr lang="es-ES_tradnl" sz="1600" dirty="0"/>
              <a:t>10</a:t>
            </a:r>
            <a:r>
              <a:rPr lang="es-ES_tradnl" sz="1600" baseline="30000" dirty="0"/>
              <a:t>-6</a:t>
            </a:r>
            <a:r>
              <a:rPr lang="es-ES_tradnl" sz="1600" dirty="0"/>
              <a:t> mol/L </a:t>
            </a:r>
          </a:p>
        </p:txBody>
      </p:sp>
      <p:sp>
        <p:nvSpPr>
          <p:cNvPr id="149527" name="Oval 23"/>
          <p:cNvSpPr>
            <a:spLocks noChangeArrowheads="1"/>
          </p:cNvSpPr>
          <p:nvPr/>
        </p:nvSpPr>
        <p:spPr bwMode="auto">
          <a:xfrm>
            <a:off x="2282508" y="1719779"/>
            <a:ext cx="1944687" cy="431800"/>
          </a:xfrm>
          <a:prstGeom prst="ellipse">
            <a:avLst/>
          </a:prstGeom>
          <a:noFill/>
          <a:ln w="28575">
            <a:solidFill>
              <a:srgbClr val="99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6" name="Oval 32"/>
          <p:cNvSpPr>
            <a:spLocks noChangeArrowheads="1"/>
          </p:cNvSpPr>
          <p:nvPr/>
        </p:nvSpPr>
        <p:spPr bwMode="auto">
          <a:xfrm>
            <a:off x="3924300" y="47625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2" name="Oval 28"/>
          <p:cNvSpPr>
            <a:spLocks noChangeArrowheads="1"/>
          </p:cNvSpPr>
          <p:nvPr/>
        </p:nvSpPr>
        <p:spPr bwMode="auto">
          <a:xfrm>
            <a:off x="3851275" y="549275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3" name="Text Box 29"/>
          <p:cNvSpPr txBox="1">
            <a:spLocks noChangeArrowheads="1"/>
          </p:cNvSpPr>
          <p:nvPr/>
        </p:nvSpPr>
        <p:spPr bwMode="auto">
          <a:xfrm>
            <a:off x="3924300" y="406400"/>
            <a:ext cx="3175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000" b="0" dirty="0"/>
              <a:t>1</a:t>
            </a:r>
          </a:p>
        </p:txBody>
      </p:sp>
      <p:sp>
        <p:nvSpPr>
          <p:cNvPr id="149534" name="Oval 30"/>
          <p:cNvSpPr>
            <a:spLocks noChangeArrowheads="1"/>
          </p:cNvSpPr>
          <p:nvPr/>
        </p:nvSpPr>
        <p:spPr bwMode="auto">
          <a:xfrm>
            <a:off x="3892550" y="404813"/>
            <a:ext cx="358775" cy="3587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43" name="Oval 39"/>
          <p:cNvSpPr>
            <a:spLocks noChangeArrowheads="1"/>
          </p:cNvSpPr>
          <p:nvPr/>
        </p:nvSpPr>
        <p:spPr bwMode="auto">
          <a:xfrm>
            <a:off x="6227763" y="1268413"/>
            <a:ext cx="5762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49544" name="Group 40"/>
          <p:cNvGrpSpPr>
            <a:grpSpLocks/>
          </p:cNvGrpSpPr>
          <p:nvPr/>
        </p:nvGrpSpPr>
        <p:grpSpPr bwMode="auto">
          <a:xfrm>
            <a:off x="5508104" y="1376363"/>
            <a:ext cx="381000" cy="396875"/>
            <a:chOff x="3729" y="799"/>
            <a:chExt cx="240" cy="250"/>
          </a:xfrm>
        </p:grpSpPr>
        <p:sp>
          <p:nvSpPr>
            <p:cNvPr id="149541" name="Text Box 37"/>
            <p:cNvSpPr txBox="1">
              <a:spLocks noChangeArrowheads="1"/>
            </p:cNvSpPr>
            <p:nvPr/>
          </p:nvSpPr>
          <p:spPr bwMode="auto">
            <a:xfrm>
              <a:off x="3729" y="799"/>
              <a:ext cx="2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b="0"/>
                <a:t>2</a:t>
              </a:r>
            </a:p>
          </p:txBody>
        </p:sp>
        <p:sp>
          <p:nvSpPr>
            <p:cNvPr id="149542" name="Oval 38"/>
            <p:cNvSpPr>
              <a:spLocks noChangeArrowheads="1"/>
            </p:cNvSpPr>
            <p:nvPr/>
          </p:nvSpPr>
          <p:spPr bwMode="auto">
            <a:xfrm>
              <a:off x="3743" y="799"/>
              <a:ext cx="226" cy="22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49548" name="Oval 44"/>
          <p:cNvSpPr>
            <a:spLocks noChangeArrowheads="1"/>
          </p:cNvSpPr>
          <p:nvPr/>
        </p:nvSpPr>
        <p:spPr bwMode="auto">
          <a:xfrm>
            <a:off x="3059113" y="2492375"/>
            <a:ext cx="433387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49545" name="Group 41"/>
          <p:cNvGrpSpPr>
            <a:grpSpLocks/>
          </p:cNvGrpSpPr>
          <p:nvPr/>
        </p:nvGrpSpPr>
        <p:grpSpPr bwMode="auto">
          <a:xfrm>
            <a:off x="3059113" y="2384425"/>
            <a:ext cx="381000" cy="396875"/>
            <a:chOff x="3729" y="799"/>
            <a:chExt cx="240" cy="250"/>
          </a:xfrm>
        </p:grpSpPr>
        <p:sp>
          <p:nvSpPr>
            <p:cNvPr id="149546" name="Text Box 42"/>
            <p:cNvSpPr txBox="1">
              <a:spLocks noChangeArrowheads="1"/>
            </p:cNvSpPr>
            <p:nvPr/>
          </p:nvSpPr>
          <p:spPr bwMode="auto">
            <a:xfrm>
              <a:off x="3729" y="799"/>
              <a:ext cx="2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b="0"/>
                <a:t>3</a:t>
              </a:r>
            </a:p>
          </p:txBody>
        </p:sp>
        <p:sp>
          <p:nvSpPr>
            <p:cNvPr id="149547" name="Oval 43"/>
            <p:cNvSpPr>
              <a:spLocks noChangeArrowheads="1"/>
            </p:cNvSpPr>
            <p:nvPr/>
          </p:nvSpPr>
          <p:spPr bwMode="auto">
            <a:xfrm>
              <a:off x="3743" y="799"/>
              <a:ext cx="226" cy="22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49549" name="Group 45"/>
          <p:cNvGrpSpPr>
            <a:grpSpLocks/>
          </p:cNvGrpSpPr>
          <p:nvPr/>
        </p:nvGrpSpPr>
        <p:grpSpPr bwMode="auto">
          <a:xfrm>
            <a:off x="5703168" y="2276872"/>
            <a:ext cx="381000" cy="396875"/>
            <a:chOff x="3729" y="799"/>
            <a:chExt cx="240" cy="250"/>
          </a:xfrm>
        </p:grpSpPr>
        <p:sp>
          <p:nvSpPr>
            <p:cNvPr id="149550" name="Text Box 46"/>
            <p:cNvSpPr txBox="1">
              <a:spLocks noChangeArrowheads="1"/>
            </p:cNvSpPr>
            <p:nvPr/>
          </p:nvSpPr>
          <p:spPr bwMode="auto">
            <a:xfrm>
              <a:off x="3729" y="799"/>
              <a:ext cx="2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b="0"/>
                <a:t>3</a:t>
              </a:r>
            </a:p>
          </p:txBody>
        </p:sp>
        <p:sp>
          <p:nvSpPr>
            <p:cNvPr id="149551" name="Oval 47"/>
            <p:cNvSpPr>
              <a:spLocks noChangeArrowheads="1"/>
            </p:cNvSpPr>
            <p:nvPr/>
          </p:nvSpPr>
          <p:spPr bwMode="auto">
            <a:xfrm>
              <a:off x="3743" y="799"/>
              <a:ext cx="226" cy="22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49552" name="Oval 48"/>
          <p:cNvSpPr>
            <a:spLocks noChangeArrowheads="1"/>
          </p:cNvSpPr>
          <p:nvPr/>
        </p:nvSpPr>
        <p:spPr bwMode="auto">
          <a:xfrm>
            <a:off x="5867400" y="2708275"/>
            <a:ext cx="360363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0" name="Text Box 16"/>
          <p:cNvSpPr txBox="1">
            <a:spLocks noChangeArrowheads="1"/>
          </p:cNvSpPr>
          <p:nvPr/>
        </p:nvSpPr>
        <p:spPr bwMode="auto">
          <a:xfrm>
            <a:off x="5867400" y="2708275"/>
            <a:ext cx="2523448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Liberación de </a:t>
            </a:r>
          </a:p>
          <a:p>
            <a:r>
              <a:rPr lang="es-ES_tradnl" sz="1600" dirty="0" err="1" smtClean="0"/>
              <a:t>Caldesmina</a:t>
            </a:r>
            <a:r>
              <a:rPr lang="es-ES_tradnl" sz="1600" dirty="0" smtClean="0"/>
              <a:t> de la actina</a:t>
            </a:r>
            <a:endParaRPr lang="es-ES_tradnl" sz="1600" dirty="0"/>
          </a:p>
        </p:txBody>
      </p:sp>
      <p:sp>
        <p:nvSpPr>
          <p:cNvPr id="149554" name="Oval 50"/>
          <p:cNvSpPr>
            <a:spLocks noChangeArrowheads="1"/>
          </p:cNvSpPr>
          <p:nvPr/>
        </p:nvSpPr>
        <p:spPr bwMode="auto">
          <a:xfrm>
            <a:off x="6227763" y="4365625"/>
            <a:ext cx="288925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2" name="Text Box 18"/>
          <p:cNvSpPr txBox="1">
            <a:spLocks noChangeArrowheads="1"/>
          </p:cNvSpPr>
          <p:nvPr/>
        </p:nvSpPr>
        <p:spPr bwMode="auto">
          <a:xfrm>
            <a:off x="6336506" y="4332288"/>
            <a:ext cx="2405063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Caldesmina fosforilada</a:t>
            </a:r>
          </a:p>
          <a:p>
            <a:r>
              <a:rPr lang="es-ES_tradnl" sz="1600"/>
              <a:t>por PKC se desprende</a:t>
            </a:r>
          </a:p>
          <a:p>
            <a:r>
              <a:rPr lang="es-ES_tradnl" sz="1600"/>
              <a:t>de actina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55576" y="53040"/>
            <a:ext cx="906017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Exterior</a:t>
            </a:r>
            <a:endParaRPr lang="es-VE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09996" y="2627411"/>
            <a:ext cx="880369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Interior</a:t>
            </a:r>
            <a:endParaRPr lang="es-VE" dirty="0"/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6336506" y="653884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9" grpId="0"/>
      <p:bldP spid="149510" grpId="0" animBg="1"/>
      <p:bldP spid="149515" grpId="0" animBg="1"/>
      <p:bldP spid="149517" grpId="0" animBg="1"/>
      <p:bldP spid="149518" grpId="0" animBg="1"/>
      <p:bldP spid="149524" grpId="0" animBg="1"/>
      <p:bldP spid="149534" grpId="0" animBg="1"/>
      <p:bldP spid="149520" grpId="0" animBg="1"/>
      <p:bldP spid="1495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3" name="Picture 5" descr="contraccion mus liso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9" r="10023" b="5670"/>
          <a:stretch>
            <a:fillRect/>
          </a:stretch>
        </p:blipFill>
        <p:spPr bwMode="auto">
          <a:xfrm>
            <a:off x="1644650" y="2817813"/>
            <a:ext cx="6483350" cy="28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0537" name="Oval 9"/>
          <p:cNvSpPr>
            <a:spLocks noChangeArrowheads="1"/>
          </p:cNvSpPr>
          <p:nvPr/>
        </p:nvSpPr>
        <p:spPr bwMode="auto">
          <a:xfrm>
            <a:off x="4670425" y="2889250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4762500" y="2746375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4</a:t>
            </a:r>
          </a:p>
        </p:txBody>
      </p:sp>
      <p:sp>
        <p:nvSpPr>
          <p:cNvPr id="150536" name="Oval 8"/>
          <p:cNvSpPr>
            <a:spLocks noChangeArrowheads="1"/>
          </p:cNvSpPr>
          <p:nvPr/>
        </p:nvSpPr>
        <p:spPr bwMode="auto">
          <a:xfrm>
            <a:off x="4711700" y="2744788"/>
            <a:ext cx="358775" cy="3587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8" name="Rectangle 10"/>
          <p:cNvSpPr>
            <a:spLocks noChangeArrowheads="1"/>
          </p:cNvSpPr>
          <p:nvPr/>
        </p:nvSpPr>
        <p:spPr bwMode="auto">
          <a:xfrm>
            <a:off x="5607050" y="2817813"/>
            <a:ext cx="503238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5111750" y="2656682"/>
            <a:ext cx="35194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Miosina </a:t>
            </a:r>
            <a:r>
              <a:rPr lang="es-ES_tradnl" sz="2000" b="0" dirty="0" err="1"/>
              <a:t>fosforilada</a:t>
            </a:r>
            <a:endParaRPr lang="es-ES_tradnl" sz="2000" b="0" dirty="0"/>
          </a:p>
          <a:p>
            <a:r>
              <a:rPr lang="es-ES_tradnl" sz="2000" b="0" dirty="0"/>
              <a:t>Actina sin </a:t>
            </a:r>
            <a:r>
              <a:rPr lang="es-ES_tradnl" sz="2000" b="0" dirty="0" err="1"/>
              <a:t>caldesmina</a:t>
            </a:r>
            <a:r>
              <a:rPr lang="es-ES_tradnl" sz="2000" b="0" dirty="0"/>
              <a:t> </a:t>
            </a:r>
          </a:p>
          <a:p>
            <a:r>
              <a:rPr lang="es-ES_tradnl" sz="2000" b="0" dirty="0"/>
              <a:t>Deslizamiento de filamentos</a:t>
            </a:r>
          </a:p>
        </p:txBody>
      </p:sp>
      <p:pic>
        <p:nvPicPr>
          <p:cNvPr id="150541" name="Picture 13" descr="musculo liso actina miosina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3" r="4248" b="83398"/>
          <a:stretch>
            <a:fillRect/>
          </a:stretch>
        </p:blipFill>
        <p:spPr bwMode="auto">
          <a:xfrm>
            <a:off x="395288" y="908050"/>
            <a:ext cx="4824412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1908175" y="1989138"/>
            <a:ext cx="18637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_tradnl" sz="2000" b="0" dirty="0"/>
              <a:t>Fibra relajada</a:t>
            </a:r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>
            <a:off x="1619250" y="1844675"/>
            <a:ext cx="601663" cy="2879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44" name="Rectangle 16"/>
          <p:cNvSpPr>
            <a:spLocks noChangeArrowheads="1"/>
          </p:cNvSpPr>
          <p:nvPr/>
        </p:nvSpPr>
        <p:spPr bwMode="auto">
          <a:xfrm>
            <a:off x="2941638" y="5408613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2581275" y="5624513"/>
            <a:ext cx="171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Tono elevado</a:t>
            </a:r>
          </a:p>
        </p:txBody>
      </p:sp>
      <p:sp>
        <p:nvSpPr>
          <p:cNvPr id="150546" name="Rectangle 18"/>
          <p:cNvSpPr>
            <a:spLocks noChangeArrowheads="1"/>
          </p:cNvSpPr>
          <p:nvPr/>
        </p:nvSpPr>
        <p:spPr bwMode="auto">
          <a:xfrm>
            <a:off x="4813300" y="4184650"/>
            <a:ext cx="324008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8" name="Text Box 20"/>
          <p:cNvSpPr txBox="1">
            <a:spLocks noChangeArrowheads="1"/>
          </p:cNvSpPr>
          <p:nvPr/>
        </p:nvSpPr>
        <p:spPr bwMode="auto">
          <a:xfrm>
            <a:off x="5766594" y="442452"/>
            <a:ext cx="2884488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SECUENCIA DE EVENTOS</a:t>
            </a:r>
          </a:p>
          <a:p>
            <a:r>
              <a:rPr lang="es-ES" sz="1600"/>
              <a:t>CONTRACCIÓN M. LISO</a:t>
            </a:r>
          </a:p>
        </p:txBody>
      </p:sp>
      <p:sp>
        <p:nvSpPr>
          <p:cNvPr id="150551" name="Rectangle 23"/>
          <p:cNvSpPr>
            <a:spLocks noChangeArrowheads="1"/>
          </p:cNvSpPr>
          <p:nvPr/>
        </p:nvSpPr>
        <p:spPr bwMode="auto">
          <a:xfrm>
            <a:off x="4787900" y="4724400"/>
            <a:ext cx="13684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0" name="Text Box 22"/>
          <p:cNvSpPr txBox="1">
            <a:spLocks noChangeArrowheads="1"/>
          </p:cNvSpPr>
          <p:nvPr/>
        </p:nvSpPr>
        <p:spPr bwMode="auto">
          <a:xfrm>
            <a:off x="4787900" y="4797425"/>
            <a:ext cx="2393604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Fibra contraída</a:t>
            </a:r>
          </a:p>
        </p:txBody>
      </p:sp>
      <p:sp>
        <p:nvSpPr>
          <p:cNvPr id="150552" name="Oval 24"/>
          <p:cNvSpPr>
            <a:spLocks noChangeArrowheads="1"/>
          </p:cNvSpPr>
          <p:nvPr/>
        </p:nvSpPr>
        <p:spPr bwMode="auto">
          <a:xfrm>
            <a:off x="971550" y="1701800"/>
            <a:ext cx="3603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Rectángulo 1"/>
          <p:cNvSpPr/>
          <p:nvPr/>
        </p:nvSpPr>
        <p:spPr bwMode="auto">
          <a:xfrm>
            <a:off x="3771900" y="2744788"/>
            <a:ext cx="296044" cy="1444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/>
      <p:bldP spid="150542" grpId="0" animBg="1"/>
      <p:bldP spid="150543" grpId="0" animBg="1"/>
      <p:bldP spid="150545" grpId="0"/>
      <p:bldP spid="1505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fuentes calcio mioci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873125"/>
            <a:ext cx="6777037" cy="554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2771775" y="623728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468313" y="404813"/>
            <a:ext cx="1836737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2000" b="0"/>
              <a:t>Aumento Ca</a:t>
            </a:r>
            <a:r>
              <a:rPr lang="es-ES_tradnl" sz="2000" b="0" baseline="30000"/>
              <a:t>++ </a:t>
            </a:r>
            <a:r>
              <a:rPr lang="es-ES_tradnl" sz="2000" b="0" baseline="-25000"/>
              <a:t> </a:t>
            </a:r>
            <a:r>
              <a:rPr lang="es-ES_tradnl" sz="2000" b="0"/>
              <a:t>intracelular</a:t>
            </a:r>
            <a:endParaRPr lang="es-ES_tradnl" sz="2000" b="0" baseline="30000"/>
          </a:p>
        </p:txBody>
      </p:sp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684213" y="1700213"/>
            <a:ext cx="1079500" cy="58477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600"/>
              <a:t>NT hormona</a:t>
            </a:r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755650" y="4389438"/>
            <a:ext cx="1830388" cy="669925"/>
          </a:xfrm>
          <a:prstGeom prst="rect">
            <a:avLst/>
          </a:prstGeom>
          <a:solidFill>
            <a:srgbClr val="DDDDFF"/>
          </a:solidFill>
          <a:ln w="28575">
            <a:solidFill>
              <a:srgbClr val="3333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de calcio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abierto por IP</a:t>
            </a:r>
            <a:r>
              <a:rPr lang="es-ES_tradnl" sz="1800" b="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12652" name="Rectangle 12"/>
          <p:cNvSpPr>
            <a:spLocks noChangeArrowheads="1"/>
          </p:cNvSpPr>
          <p:nvPr/>
        </p:nvSpPr>
        <p:spPr bwMode="auto">
          <a:xfrm>
            <a:off x="6084888" y="1557338"/>
            <a:ext cx="16557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6013450" y="1724025"/>
            <a:ext cx="2320925" cy="669925"/>
          </a:xfrm>
          <a:prstGeom prst="rect">
            <a:avLst/>
          </a:prstGeom>
          <a:solidFill>
            <a:srgbClr val="FFD9EC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de calcio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voltaje dependiente</a:t>
            </a:r>
          </a:p>
        </p:txBody>
      </p:sp>
      <p:sp>
        <p:nvSpPr>
          <p:cNvPr id="112653" name="Rectangle 13"/>
          <p:cNvSpPr>
            <a:spLocks noChangeArrowheads="1"/>
          </p:cNvSpPr>
          <p:nvPr/>
        </p:nvSpPr>
        <p:spPr bwMode="auto">
          <a:xfrm>
            <a:off x="6805613" y="5013325"/>
            <a:ext cx="1150937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9" name="Text Box 9"/>
          <p:cNvSpPr txBox="1">
            <a:spLocks noChangeArrowheads="1"/>
          </p:cNvSpPr>
          <p:nvPr/>
        </p:nvSpPr>
        <p:spPr bwMode="auto">
          <a:xfrm>
            <a:off x="5940425" y="5037138"/>
            <a:ext cx="2322513" cy="669925"/>
          </a:xfrm>
          <a:prstGeom prst="rect">
            <a:avLst/>
          </a:prstGeom>
          <a:solidFill>
            <a:srgbClr val="FFE3D5"/>
          </a:solidFill>
          <a:ln w="28575">
            <a:solidFill>
              <a:srgbClr val="FF824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de calcio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ligando dependiente</a:t>
            </a:r>
          </a:p>
        </p:txBody>
      </p:sp>
      <p:sp>
        <p:nvSpPr>
          <p:cNvPr id="112656" name="Oval 16"/>
          <p:cNvSpPr>
            <a:spLocks noChangeArrowheads="1"/>
          </p:cNvSpPr>
          <p:nvPr/>
        </p:nvSpPr>
        <p:spPr bwMode="auto">
          <a:xfrm>
            <a:off x="3636963" y="3140075"/>
            <a:ext cx="1223962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7" name="Oval 17"/>
          <p:cNvSpPr>
            <a:spLocks noChangeArrowheads="1"/>
          </p:cNvSpPr>
          <p:nvPr/>
        </p:nvSpPr>
        <p:spPr bwMode="auto">
          <a:xfrm>
            <a:off x="3708400" y="3140075"/>
            <a:ext cx="215900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8" name="Oval 18"/>
          <p:cNvSpPr>
            <a:spLocks noChangeArrowheads="1"/>
          </p:cNvSpPr>
          <p:nvPr/>
        </p:nvSpPr>
        <p:spPr bwMode="auto">
          <a:xfrm>
            <a:off x="3708400" y="3644900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9" name="Oval 19"/>
          <p:cNvSpPr>
            <a:spLocks noChangeArrowheads="1"/>
          </p:cNvSpPr>
          <p:nvPr/>
        </p:nvSpPr>
        <p:spPr bwMode="auto">
          <a:xfrm>
            <a:off x="4213225" y="3644900"/>
            <a:ext cx="6477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4" name="Text Box 14"/>
          <p:cNvSpPr txBox="1">
            <a:spLocks noChangeArrowheads="1"/>
          </p:cNvSpPr>
          <p:nvPr/>
        </p:nvSpPr>
        <p:spPr bwMode="auto">
          <a:xfrm>
            <a:off x="3764643" y="3140968"/>
            <a:ext cx="1241538" cy="646331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_tradnl" sz="3600" dirty="0"/>
              <a:t>Ca</a:t>
            </a:r>
            <a:r>
              <a:rPr lang="es-ES_tradnl" sz="3600" baseline="30000" dirty="0" smtClean="0"/>
              <a:t>++</a:t>
            </a:r>
            <a:r>
              <a:rPr lang="es-ES_tradnl" sz="3600" dirty="0" smtClean="0"/>
              <a:t>i </a:t>
            </a:r>
            <a:endParaRPr lang="es-ES_tradnl" sz="3600" dirty="0"/>
          </a:p>
        </p:txBody>
      </p:sp>
      <p:sp>
        <p:nvSpPr>
          <p:cNvPr id="112660" name="Line 20"/>
          <p:cNvSpPr>
            <a:spLocks noChangeShapeType="1"/>
          </p:cNvSpPr>
          <p:nvPr/>
        </p:nvSpPr>
        <p:spPr bwMode="auto">
          <a:xfrm flipH="1" flipV="1">
            <a:off x="3563937" y="3128962"/>
            <a:ext cx="25399" cy="731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FF9966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VE"/>
          </a:p>
        </p:txBody>
      </p:sp>
      <p:sp>
        <p:nvSpPr>
          <p:cNvPr id="112661" name="Text Box 21"/>
          <p:cNvSpPr txBox="1">
            <a:spLocks noChangeArrowheads="1"/>
          </p:cNvSpPr>
          <p:nvPr/>
        </p:nvSpPr>
        <p:spPr bwMode="auto">
          <a:xfrm>
            <a:off x="2341126" y="50508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62" name="Text Box 22"/>
          <p:cNvSpPr txBox="1">
            <a:spLocks noChangeArrowheads="1"/>
          </p:cNvSpPr>
          <p:nvPr/>
        </p:nvSpPr>
        <p:spPr bwMode="auto">
          <a:xfrm>
            <a:off x="7380288" y="3644900"/>
            <a:ext cx="1079500" cy="58477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600"/>
              <a:t>NT hormona</a:t>
            </a:r>
          </a:p>
        </p:txBody>
      </p:sp>
      <p:sp>
        <p:nvSpPr>
          <p:cNvPr id="112663" name="Text Box 23"/>
          <p:cNvSpPr txBox="1">
            <a:spLocks noChangeArrowheads="1"/>
          </p:cNvSpPr>
          <p:nvPr/>
        </p:nvSpPr>
        <p:spPr bwMode="auto">
          <a:xfrm>
            <a:off x="3420268" y="1438275"/>
            <a:ext cx="1585913" cy="7112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Célula </a:t>
            </a:r>
          </a:p>
          <a:p>
            <a:pPr algn="ctr"/>
            <a:r>
              <a:rPr lang="es-ES_tradnl" sz="2000" b="0"/>
              <a:t>músculo liso</a:t>
            </a:r>
          </a:p>
        </p:txBody>
      </p:sp>
      <p:sp>
        <p:nvSpPr>
          <p:cNvPr id="112667" name="Text Box 27"/>
          <p:cNvSpPr txBox="1">
            <a:spLocks noChangeArrowheads="1"/>
          </p:cNvSpPr>
          <p:nvPr/>
        </p:nvSpPr>
        <p:spPr bwMode="auto">
          <a:xfrm>
            <a:off x="3995738" y="476250"/>
            <a:ext cx="28067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3B878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/>
              <a:t>¿De dónde viene??</a:t>
            </a:r>
          </a:p>
        </p:txBody>
      </p:sp>
      <p:sp>
        <p:nvSpPr>
          <p:cNvPr id="112671" name="Oval 31"/>
          <p:cNvSpPr>
            <a:spLocks noChangeArrowheads="1"/>
          </p:cNvSpPr>
          <p:nvPr/>
        </p:nvSpPr>
        <p:spPr bwMode="auto">
          <a:xfrm>
            <a:off x="5940425" y="908050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70" name="Text Box 30"/>
          <p:cNvSpPr txBox="1">
            <a:spLocks noChangeArrowheads="1"/>
          </p:cNvSpPr>
          <p:nvPr/>
        </p:nvSpPr>
        <p:spPr bwMode="auto">
          <a:xfrm>
            <a:off x="6011863" y="981075"/>
            <a:ext cx="720725" cy="457200"/>
          </a:xfrm>
          <a:prstGeom prst="rect">
            <a:avLst/>
          </a:prstGeom>
          <a:solidFill>
            <a:srgbClr val="F8BE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400" b="0"/>
              <a:t>Ca</a:t>
            </a:r>
            <a:r>
              <a:rPr lang="en-US" sz="2400" b="0" baseline="30000"/>
              <a:t>++</a:t>
            </a:r>
          </a:p>
        </p:txBody>
      </p:sp>
      <p:sp>
        <p:nvSpPr>
          <p:cNvPr id="112672" name="Oval 32"/>
          <p:cNvSpPr>
            <a:spLocks noChangeArrowheads="1"/>
          </p:cNvSpPr>
          <p:nvPr/>
        </p:nvSpPr>
        <p:spPr bwMode="auto">
          <a:xfrm>
            <a:off x="7164388" y="4581525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73" name="Text Box 33"/>
          <p:cNvSpPr txBox="1">
            <a:spLocks noChangeArrowheads="1"/>
          </p:cNvSpPr>
          <p:nvPr/>
        </p:nvSpPr>
        <p:spPr bwMode="auto">
          <a:xfrm>
            <a:off x="7115175" y="4460875"/>
            <a:ext cx="720725" cy="457200"/>
          </a:xfrm>
          <a:prstGeom prst="rect">
            <a:avLst/>
          </a:prstGeom>
          <a:solidFill>
            <a:srgbClr val="FFCC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Ca</a:t>
            </a:r>
            <a:r>
              <a:rPr lang="en-US" sz="2400" b="0" baseline="30000"/>
              <a:t>++</a:t>
            </a:r>
          </a:p>
        </p:txBody>
      </p:sp>
      <p:sp>
        <p:nvSpPr>
          <p:cNvPr id="112674" name="Oval 34"/>
          <p:cNvSpPr>
            <a:spLocks noChangeArrowheads="1"/>
          </p:cNvSpPr>
          <p:nvPr/>
        </p:nvSpPr>
        <p:spPr bwMode="auto">
          <a:xfrm>
            <a:off x="4140200" y="4868863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75" name="Text Box 35"/>
          <p:cNvSpPr txBox="1">
            <a:spLocks noChangeArrowheads="1"/>
          </p:cNvSpPr>
          <p:nvPr/>
        </p:nvSpPr>
        <p:spPr bwMode="auto">
          <a:xfrm>
            <a:off x="4211638" y="4941888"/>
            <a:ext cx="625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Ca</a:t>
            </a:r>
            <a:r>
              <a:rPr lang="en-US" sz="2000" b="0" baseline="30000"/>
              <a:t>++</a:t>
            </a:r>
          </a:p>
        </p:txBody>
      </p:sp>
      <p:sp>
        <p:nvSpPr>
          <p:cNvPr id="112676" name="Oval 36"/>
          <p:cNvSpPr>
            <a:spLocks noChangeArrowheads="1"/>
          </p:cNvSpPr>
          <p:nvPr/>
        </p:nvSpPr>
        <p:spPr bwMode="auto">
          <a:xfrm>
            <a:off x="3348038" y="5229225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77" name="Text Box 37"/>
          <p:cNvSpPr txBox="1">
            <a:spLocks noChangeArrowheads="1"/>
          </p:cNvSpPr>
          <p:nvPr/>
        </p:nvSpPr>
        <p:spPr bwMode="auto">
          <a:xfrm>
            <a:off x="3276600" y="5084763"/>
            <a:ext cx="625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Ca</a:t>
            </a:r>
            <a:r>
              <a:rPr lang="en-US" sz="2000" b="0" baseline="30000"/>
              <a:t>++</a:t>
            </a: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500"/>
                                        <p:tgtEl>
                                          <p:spTgt spid="112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12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0" grpId="0" animBg="1"/>
      <p:bldP spid="112651" grpId="0" animBg="1"/>
      <p:bldP spid="112648" grpId="0" animBg="1"/>
      <p:bldP spid="112649" grpId="0" animBg="1"/>
      <p:bldP spid="112654" grpId="0" animBg="1"/>
      <p:bldP spid="112660" grpId="0" animBg="1"/>
      <p:bldP spid="112662" grpId="0" animBg="1"/>
      <p:bldP spid="112663" grpId="0" animBg="1"/>
      <p:bldP spid="112667" grpId="0" animBg="1"/>
      <p:bldP spid="112670" grpId="0" animBg="1"/>
      <p:bldP spid="112673" grpId="0" animBg="1"/>
      <p:bldP spid="112675" grpId="0"/>
      <p:bldP spid="1126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43" name="Line 27"/>
          <p:cNvSpPr>
            <a:spLocks noChangeShapeType="1"/>
          </p:cNvSpPr>
          <p:nvPr/>
        </p:nvSpPr>
        <p:spPr bwMode="auto">
          <a:xfrm>
            <a:off x="4572000" y="692150"/>
            <a:ext cx="0" cy="23764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3825875" y="404813"/>
            <a:ext cx="1501775" cy="346075"/>
          </a:xfrm>
          <a:prstGeom prst="rect">
            <a:avLst/>
          </a:prstGeom>
          <a:solidFill>
            <a:srgbClr val="D6ECEE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PA en m. liso</a:t>
            </a: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3348038" y="908050"/>
            <a:ext cx="2447925" cy="584775"/>
          </a:xfrm>
          <a:prstGeom prst="rect">
            <a:avLst/>
          </a:prstGeom>
          <a:solidFill>
            <a:srgbClr val="D6ECEE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1600"/>
              <a:t>Apertura canales Ca</a:t>
            </a:r>
            <a:r>
              <a:rPr lang="es-ES_tradnl" sz="1600" baseline="30000"/>
              <a:t>++</a:t>
            </a:r>
            <a:r>
              <a:rPr lang="es-ES_tradnl" sz="1600"/>
              <a:t> </a:t>
            </a:r>
          </a:p>
          <a:p>
            <a:pPr algn="ctr"/>
            <a:r>
              <a:rPr lang="es-ES_tradnl" sz="1600"/>
              <a:t>voltaje dependientes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3380351" y="1771004"/>
            <a:ext cx="2476960" cy="461665"/>
          </a:xfrm>
          <a:prstGeom prst="rect">
            <a:avLst/>
          </a:prstGeom>
          <a:solidFill>
            <a:srgbClr val="D6ECEE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es-ES_tradnl" sz="2400" b="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intracelular</a:t>
            </a:r>
          </a:p>
        </p:txBody>
      </p:sp>
      <p:sp>
        <p:nvSpPr>
          <p:cNvPr id="137223" name="Line 7"/>
          <p:cNvSpPr>
            <a:spLocks noChangeShapeType="1"/>
          </p:cNvSpPr>
          <p:nvPr/>
        </p:nvSpPr>
        <p:spPr bwMode="auto">
          <a:xfrm flipV="1">
            <a:off x="3132138" y="1700213"/>
            <a:ext cx="0" cy="506412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3548063" y="2492375"/>
            <a:ext cx="1960562" cy="336550"/>
          </a:xfrm>
          <a:prstGeom prst="rect">
            <a:avLst/>
          </a:prstGeom>
          <a:solidFill>
            <a:srgbClr val="D6EC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Ca</a:t>
            </a:r>
            <a:r>
              <a:rPr lang="es-ES_tradnl" sz="1600" baseline="30000"/>
              <a:t>++ </a:t>
            </a:r>
            <a:r>
              <a:rPr lang="es-ES_tradnl" sz="1600"/>
              <a:t>- calmodulina</a:t>
            </a: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3132138" y="3068638"/>
            <a:ext cx="2973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i="1"/>
              <a:t>Kinasa cadena ligera miosina</a:t>
            </a: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6213475" y="3644900"/>
            <a:ext cx="1339850" cy="6096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Miosina </a:t>
            </a:r>
            <a:r>
              <a:rPr lang="en-US" sz="1600"/>
              <a:t>~</a:t>
            </a:r>
            <a:r>
              <a:rPr lang="en-US" sz="1600">
                <a:solidFill>
                  <a:srgbClr val="CC0000"/>
                </a:solidFill>
              </a:rPr>
              <a:t>P</a:t>
            </a:r>
            <a:r>
              <a:rPr lang="en-US" sz="1600"/>
              <a:t> </a:t>
            </a:r>
          </a:p>
          <a:p>
            <a:pPr algn="ctr"/>
            <a:r>
              <a:rPr lang="en-US" sz="1600"/>
              <a:t>+ actina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6367463" y="4941888"/>
            <a:ext cx="1601787" cy="590550"/>
          </a:xfrm>
          <a:prstGeom prst="rect">
            <a:avLst/>
          </a:prstGeom>
          <a:solidFill>
            <a:srgbClr val="FF9966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Enlace </a:t>
            </a:r>
          </a:p>
          <a:p>
            <a:pPr algn="ctr"/>
            <a:r>
              <a:rPr lang="es-ES_tradnl" sz="1600"/>
              <a:t>actina-miosina</a:t>
            </a:r>
          </a:p>
        </p:txBody>
      </p: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6372225" y="6021388"/>
            <a:ext cx="1225550" cy="365125"/>
          </a:xfrm>
          <a:prstGeom prst="rect">
            <a:avLst/>
          </a:prstGeom>
          <a:solidFill>
            <a:srgbClr val="FF996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TENSIÓN</a:t>
            </a:r>
          </a:p>
        </p:txBody>
      </p:sp>
      <p:sp>
        <p:nvSpPr>
          <p:cNvPr id="137229" name="Text Box 13"/>
          <p:cNvSpPr txBox="1">
            <a:spLocks noChangeArrowheads="1"/>
          </p:cNvSpPr>
          <p:nvPr/>
        </p:nvSpPr>
        <p:spPr bwMode="auto">
          <a:xfrm>
            <a:off x="5435600" y="4868863"/>
            <a:ext cx="582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solidFill>
                  <a:srgbClr val="CC0000"/>
                </a:solidFill>
              </a:rPr>
              <a:t>ATP</a:t>
            </a:r>
          </a:p>
        </p:txBody>
      </p:sp>
      <p:sp>
        <p:nvSpPr>
          <p:cNvPr id="137230" name="Text Box 14"/>
          <p:cNvSpPr txBox="1">
            <a:spLocks noChangeArrowheads="1"/>
          </p:cNvSpPr>
          <p:nvPr/>
        </p:nvSpPr>
        <p:spPr bwMode="auto">
          <a:xfrm>
            <a:off x="5003800" y="5300663"/>
            <a:ext cx="1054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ADP + Pi</a:t>
            </a:r>
          </a:p>
        </p:txBody>
      </p:sp>
      <p:sp>
        <p:nvSpPr>
          <p:cNvPr id="137231" name="Text Box 15"/>
          <p:cNvSpPr txBox="1">
            <a:spLocks noChangeArrowheads="1"/>
          </p:cNvSpPr>
          <p:nvPr/>
        </p:nvSpPr>
        <p:spPr bwMode="auto">
          <a:xfrm>
            <a:off x="2908300" y="4292600"/>
            <a:ext cx="3325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i="1"/>
              <a:t>Fosfatasa cadena ligera miosina</a:t>
            </a:r>
          </a:p>
        </p:txBody>
      </p:sp>
      <p:sp>
        <p:nvSpPr>
          <p:cNvPr id="137232" name="Text Box 16"/>
          <p:cNvSpPr txBox="1">
            <a:spLocks noChangeArrowheads="1"/>
          </p:cNvSpPr>
          <p:nvPr/>
        </p:nvSpPr>
        <p:spPr bwMode="auto">
          <a:xfrm>
            <a:off x="1677988" y="3644900"/>
            <a:ext cx="1019175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Miosina </a:t>
            </a:r>
          </a:p>
          <a:p>
            <a:pPr algn="ctr"/>
            <a:r>
              <a:rPr lang="en-US" sz="1600"/>
              <a:t>+ actina</a:t>
            </a:r>
          </a:p>
        </p:txBody>
      </p:sp>
      <p:sp>
        <p:nvSpPr>
          <p:cNvPr id="137233" name="Text Box 17"/>
          <p:cNvSpPr txBox="1">
            <a:spLocks noChangeArrowheads="1"/>
          </p:cNvSpPr>
          <p:nvPr/>
        </p:nvSpPr>
        <p:spPr bwMode="auto">
          <a:xfrm>
            <a:off x="1507223" y="4869160"/>
            <a:ext cx="1467068" cy="707886"/>
          </a:xfrm>
          <a:prstGeom prst="rect">
            <a:avLst/>
          </a:prstGeom>
          <a:solidFill>
            <a:srgbClr val="FFB79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dirty="0"/>
              <a:t>Puentes </a:t>
            </a:r>
          </a:p>
          <a:p>
            <a:pPr algn="ctr"/>
            <a:r>
              <a:rPr lang="es-ES_tradnl" sz="2000" dirty="0"/>
              <a:t>en cerrojo</a:t>
            </a:r>
          </a:p>
        </p:txBody>
      </p:sp>
      <p:sp>
        <p:nvSpPr>
          <p:cNvPr id="137235" name="AutoShape 19"/>
          <p:cNvSpPr>
            <a:spLocks noChangeArrowheads="1"/>
          </p:cNvSpPr>
          <p:nvPr/>
        </p:nvSpPr>
        <p:spPr bwMode="auto">
          <a:xfrm>
            <a:off x="6084888" y="4941888"/>
            <a:ext cx="215900" cy="647700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37" name="Freeform 21"/>
          <p:cNvSpPr>
            <a:spLocks/>
          </p:cNvSpPr>
          <p:nvPr/>
        </p:nvSpPr>
        <p:spPr bwMode="auto">
          <a:xfrm>
            <a:off x="3059113" y="3429000"/>
            <a:ext cx="3024187" cy="360363"/>
          </a:xfrm>
          <a:custGeom>
            <a:avLst/>
            <a:gdLst>
              <a:gd name="T0" fmla="*/ 0 w 1905"/>
              <a:gd name="T1" fmla="*/ 136 h 136"/>
              <a:gd name="T2" fmla="*/ 862 w 1905"/>
              <a:gd name="T3" fmla="*/ 0 h 136"/>
              <a:gd name="T4" fmla="*/ 1905 w 1905"/>
              <a:gd name="T5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" h="136">
                <a:moveTo>
                  <a:pt x="0" y="136"/>
                </a:moveTo>
                <a:cubicBezTo>
                  <a:pt x="272" y="68"/>
                  <a:pt x="545" y="0"/>
                  <a:pt x="862" y="0"/>
                </a:cubicBezTo>
                <a:cubicBezTo>
                  <a:pt x="1179" y="0"/>
                  <a:pt x="1731" y="113"/>
                  <a:pt x="1905" y="136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38" name="Freeform 22"/>
          <p:cNvSpPr>
            <a:spLocks/>
          </p:cNvSpPr>
          <p:nvPr/>
        </p:nvSpPr>
        <p:spPr bwMode="auto">
          <a:xfrm>
            <a:off x="3059113" y="4005263"/>
            <a:ext cx="2879725" cy="360362"/>
          </a:xfrm>
          <a:custGeom>
            <a:avLst/>
            <a:gdLst>
              <a:gd name="T0" fmla="*/ 1814 w 1814"/>
              <a:gd name="T1" fmla="*/ 45 h 143"/>
              <a:gd name="T2" fmla="*/ 907 w 1814"/>
              <a:gd name="T3" fmla="*/ 136 h 143"/>
              <a:gd name="T4" fmla="*/ 0 w 1814"/>
              <a:gd name="T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4" h="143">
                <a:moveTo>
                  <a:pt x="1814" y="45"/>
                </a:moveTo>
                <a:cubicBezTo>
                  <a:pt x="1511" y="94"/>
                  <a:pt x="1209" y="143"/>
                  <a:pt x="907" y="136"/>
                </a:cubicBezTo>
                <a:cubicBezTo>
                  <a:pt x="605" y="129"/>
                  <a:pt x="151" y="23"/>
                  <a:pt x="0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39" name="Line 23"/>
          <p:cNvSpPr>
            <a:spLocks noChangeShapeType="1"/>
          </p:cNvSpPr>
          <p:nvPr/>
        </p:nvSpPr>
        <p:spPr bwMode="auto">
          <a:xfrm>
            <a:off x="2214563" y="42926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0" name="Line 24"/>
          <p:cNvSpPr>
            <a:spLocks noChangeShapeType="1"/>
          </p:cNvSpPr>
          <p:nvPr/>
        </p:nvSpPr>
        <p:spPr bwMode="auto">
          <a:xfrm>
            <a:off x="2195513" y="5516563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1" name="Line 25"/>
          <p:cNvSpPr>
            <a:spLocks noChangeShapeType="1"/>
          </p:cNvSpPr>
          <p:nvPr/>
        </p:nvSpPr>
        <p:spPr bwMode="auto">
          <a:xfrm>
            <a:off x="6948488" y="4365625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2" name="Line 26"/>
          <p:cNvSpPr>
            <a:spLocks noChangeShapeType="1"/>
          </p:cNvSpPr>
          <p:nvPr/>
        </p:nvSpPr>
        <p:spPr bwMode="auto">
          <a:xfrm>
            <a:off x="6948488" y="558958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4" name="Text Box 28"/>
          <p:cNvSpPr txBox="1">
            <a:spLocks noChangeArrowheads="1"/>
          </p:cNvSpPr>
          <p:nvPr/>
        </p:nvSpPr>
        <p:spPr bwMode="auto">
          <a:xfrm>
            <a:off x="6883400" y="363960"/>
            <a:ext cx="190308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SECUENCIA </a:t>
            </a: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EVENTOS</a:t>
            </a:r>
          </a:p>
        </p:txBody>
      </p:sp>
      <p:sp>
        <p:nvSpPr>
          <p:cNvPr id="137247" name="Text Box 31"/>
          <p:cNvSpPr txBox="1">
            <a:spLocks noChangeArrowheads="1"/>
          </p:cNvSpPr>
          <p:nvPr/>
        </p:nvSpPr>
        <p:spPr bwMode="auto">
          <a:xfrm>
            <a:off x="3556000" y="6237288"/>
            <a:ext cx="212590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b="0" dirty="0"/>
              <a:t>L.S. </a:t>
            </a:r>
            <a:r>
              <a:rPr lang="es-ES_tradnl" sz="1000" b="0" dirty="0" err="1"/>
              <a:t>Costanzo</a:t>
            </a:r>
            <a:r>
              <a:rPr lang="es-ES_tradnl" sz="1000" b="0" dirty="0"/>
              <a:t>. </a:t>
            </a:r>
            <a:r>
              <a:rPr lang="es-ES_tradnl" sz="1000" b="0" i="1" dirty="0" err="1"/>
              <a:t>Physiology</a:t>
            </a:r>
            <a:r>
              <a:rPr lang="es-ES_tradnl" sz="1000" b="0" dirty="0"/>
              <a:t> </a:t>
            </a:r>
            <a:r>
              <a:rPr lang="es-ES_tradnl" sz="1000" b="0" dirty="0" smtClean="0"/>
              <a:t>.  2006</a:t>
            </a:r>
            <a:endParaRPr lang="es-ES_tradnl" sz="1000" b="0" dirty="0"/>
          </a:p>
        </p:txBody>
      </p:sp>
      <p:sp>
        <p:nvSpPr>
          <p:cNvPr id="137248" name="Text Box 32"/>
          <p:cNvSpPr txBox="1">
            <a:spLocks noChangeArrowheads="1"/>
          </p:cNvSpPr>
          <p:nvPr/>
        </p:nvSpPr>
        <p:spPr bwMode="auto">
          <a:xfrm>
            <a:off x="499450" y="265776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7250" name="Text Box 34"/>
          <p:cNvSpPr txBox="1">
            <a:spLocks noChangeArrowheads="1"/>
          </p:cNvSpPr>
          <p:nvPr/>
        </p:nvSpPr>
        <p:spPr bwMode="auto">
          <a:xfrm>
            <a:off x="1046661" y="5949280"/>
            <a:ext cx="2326278" cy="707886"/>
          </a:xfrm>
          <a:prstGeom prst="rect">
            <a:avLst/>
          </a:prstGeom>
          <a:solidFill>
            <a:srgbClr val="FFD9EC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_tradnl" sz="1600" dirty="0"/>
              <a:t>Contracción sostenida</a:t>
            </a:r>
          </a:p>
          <a:p>
            <a:pPr algn="ctr"/>
            <a:r>
              <a:rPr lang="es-ES_tradnl" sz="2400" dirty="0"/>
              <a:t>TONO</a:t>
            </a:r>
          </a:p>
        </p:txBody>
      </p:sp>
      <p:sp>
        <p:nvSpPr>
          <p:cNvPr id="137253" name="Rectangle 37"/>
          <p:cNvSpPr>
            <a:spLocks noChangeArrowheads="1"/>
          </p:cNvSpPr>
          <p:nvPr/>
        </p:nvSpPr>
        <p:spPr bwMode="auto">
          <a:xfrm>
            <a:off x="5795963" y="1700213"/>
            <a:ext cx="1727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n-US" sz="16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viene del exterior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7255" name="Text Box 39"/>
          <p:cNvSpPr txBox="1">
            <a:spLocks noChangeArrowheads="1"/>
          </p:cNvSpPr>
          <p:nvPr/>
        </p:nvSpPr>
        <p:spPr bwMode="auto">
          <a:xfrm>
            <a:off x="1778467" y="4443834"/>
            <a:ext cx="4270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3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7256" name="Text Box 40"/>
          <p:cNvSpPr txBox="1">
            <a:spLocks noChangeArrowheads="1"/>
          </p:cNvSpPr>
          <p:nvPr/>
        </p:nvSpPr>
        <p:spPr bwMode="auto">
          <a:xfrm>
            <a:off x="395288" y="836613"/>
            <a:ext cx="1701800" cy="94456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/>
              <a:t>Acoplamiento </a:t>
            </a:r>
          </a:p>
          <a:p>
            <a:pPr algn="ctr"/>
            <a:r>
              <a:rPr lang="es-ES_tradnl" sz="1800" b="0"/>
              <a:t>Excitación-</a:t>
            </a:r>
          </a:p>
          <a:p>
            <a:pPr algn="ctr"/>
            <a:r>
              <a:rPr lang="es-ES_tradnl" sz="1800" b="0"/>
              <a:t>contracción</a:t>
            </a:r>
          </a:p>
        </p:txBody>
      </p:sp>
      <p:sp>
        <p:nvSpPr>
          <p:cNvPr id="137258" name="Text Box 42"/>
          <p:cNvSpPr txBox="1">
            <a:spLocks noChangeArrowheads="1"/>
          </p:cNvSpPr>
          <p:nvPr/>
        </p:nvSpPr>
        <p:spPr bwMode="auto">
          <a:xfrm>
            <a:off x="3563938" y="4652963"/>
            <a:ext cx="1328737" cy="1377950"/>
          </a:xfrm>
          <a:prstGeom prst="rect">
            <a:avLst/>
          </a:prstGeom>
          <a:solidFill>
            <a:srgbClr val="D6ECEE"/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/>
              <a:t>Menor </a:t>
            </a:r>
          </a:p>
          <a:p>
            <a:pPr algn="ctr"/>
            <a:r>
              <a:rPr lang="es-MX"/>
              <a:t>actividad</a:t>
            </a:r>
          </a:p>
          <a:p>
            <a:pPr algn="ctr"/>
            <a:r>
              <a:rPr lang="es-MX"/>
              <a:t>ATPasa </a:t>
            </a:r>
          </a:p>
          <a:p>
            <a:pPr algn="ctr"/>
            <a:r>
              <a:rPr lang="es-MX"/>
              <a:t>de la miosina</a:t>
            </a:r>
          </a:p>
          <a:p>
            <a:pPr algn="ctr"/>
            <a:r>
              <a:rPr lang="es-MX"/>
              <a:t>Degradación </a:t>
            </a:r>
          </a:p>
          <a:p>
            <a:pPr algn="ctr"/>
            <a:r>
              <a:rPr lang="es-MX"/>
              <a:t>lenta de ATP</a:t>
            </a:r>
          </a:p>
        </p:txBody>
      </p:sp>
      <p:sp>
        <p:nvSpPr>
          <p:cNvPr id="137260" name="Text Box 44"/>
          <p:cNvSpPr txBox="1">
            <a:spLocks noChangeArrowheads="1"/>
          </p:cNvSpPr>
          <p:nvPr/>
        </p:nvSpPr>
        <p:spPr bwMode="auto">
          <a:xfrm>
            <a:off x="395288" y="4882247"/>
            <a:ext cx="1047082" cy="646331"/>
          </a:xfrm>
          <a:prstGeom prst="rect">
            <a:avLst/>
          </a:prstGeom>
          <a:solidFill>
            <a:srgbClr val="75FFC7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M. liso </a:t>
            </a:r>
          </a:p>
          <a:p>
            <a:r>
              <a:rPr lang="es-ES" sz="1800" dirty="0"/>
              <a:t>tónico</a:t>
            </a:r>
          </a:p>
        </p:txBody>
      </p:sp>
      <p:sp>
        <p:nvSpPr>
          <p:cNvPr id="137261" name="Text Box 45"/>
          <p:cNvSpPr txBox="1">
            <a:spLocks noChangeArrowheads="1"/>
          </p:cNvSpPr>
          <p:nvPr/>
        </p:nvSpPr>
        <p:spPr bwMode="auto">
          <a:xfrm>
            <a:off x="179388" y="3789363"/>
            <a:ext cx="1387475" cy="3143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/>
              <a:t>RELAJACIÓN</a:t>
            </a: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6498679" y="656178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7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3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2000"/>
                                        <p:tgtEl>
                                          <p:spTgt spid="137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43" grpId="0" animBg="1"/>
      <p:bldP spid="137220" grpId="0" animBg="1"/>
      <p:bldP spid="137221" grpId="0" animBg="1"/>
      <p:bldP spid="137222" grpId="0" animBg="1"/>
      <p:bldP spid="137223" grpId="0" animBg="1"/>
      <p:bldP spid="137224" grpId="0" animBg="1"/>
      <p:bldP spid="137225" grpId="0"/>
      <p:bldP spid="137226" grpId="0" animBg="1"/>
      <p:bldP spid="137227" grpId="0" animBg="1"/>
      <p:bldP spid="137228" grpId="0" animBg="1"/>
      <p:bldP spid="137229" grpId="0"/>
      <p:bldP spid="137230" grpId="0"/>
      <p:bldP spid="137231" grpId="0"/>
      <p:bldP spid="137232" grpId="0" animBg="1"/>
      <p:bldP spid="137232" grpId="1" animBg="1"/>
      <p:bldP spid="137233" grpId="0" animBg="1"/>
      <p:bldP spid="137235" grpId="0" animBg="1"/>
      <p:bldP spid="137237" grpId="0" animBg="1"/>
      <p:bldP spid="137238" grpId="0" animBg="1"/>
      <p:bldP spid="137239" grpId="0" animBg="1"/>
      <p:bldP spid="137240" grpId="0" animBg="1"/>
      <p:bldP spid="137241" grpId="0" animBg="1"/>
      <p:bldP spid="137242" grpId="0" animBg="1"/>
      <p:bldP spid="137250" grpId="0" animBg="1"/>
      <p:bldP spid="137253" grpId="0"/>
      <p:bldP spid="137255" grpId="0"/>
      <p:bldP spid="137258" grpId="0" animBg="1"/>
      <p:bldP spid="137260" grpId="0" animBg="1"/>
      <p:bldP spid="1372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1581150" y="2286000"/>
            <a:ext cx="5981700" cy="2554545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_tradnl" sz="800" dirty="0" smtClean="0"/>
          </a:p>
          <a:p>
            <a:pPr algn="ctr"/>
            <a:r>
              <a:rPr lang="es-ES_tradnl" sz="3200" dirty="0" smtClean="0"/>
              <a:t>MUY </a:t>
            </a:r>
            <a:r>
              <a:rPr lang="es-ES_tradnl" sz="3200" dirty="0"/>
              <a:t>IMPORTANTE:</a:t>
            </a:r>
          </a:p>
          <a:p>
            <a:pPr algn="ctr"/>
            <a:endParaRPr lang="es-ES_tradnl" sz="1600" b="0" dirty="0"/>
          </a:p>
          <a:p>
            <a:pPr algn="ctr"/>
            <a:r>
              <a:rPr lang="es-ES_tradnl" sz="3200" b="0" dirty="0"/>
              <a:t>Este material NO sustituye</a:t>
            </a:r>
          </a:p>
          <a:p>
            <a:pPr algn="ctr"/>
            <a:r>
              <a:rPr lang="es-ES_tradnl" sz="3200" b="0" dirty="0"/>
              <a:t> el uso de los libros para el estudio de la </a:t>
            </a:r>
            <a:r>
              <a:rPr lang="es-ES_tradnl" sz="3200" b="0" dirty="0" smtClean="0"/>
              <a:t>fisiología</a:t>
            </a:r>
          </a:p>
          <a:p>
            <a:pPr algn="ctr"/>
            <a:endParaRPr lang="es-ES_tradnl" sz="800" b="0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77533" y="65253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26" name="Rectangle 30"/>
          <p:cNvSpPr>
            <a:spLocks noChangeArrowheads="1"/>
          </p:cNvSpPr>
          <p:nvPr/>
        </p:nvSpPr>
        <p:spPr bwMode="auto">
          <a:xfrm>
            <a:off x="1698625" y="1700213"/>
            <a:ext cx="5610225" cy="451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en-US" sz="2000" b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en-US" sz="20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i,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unión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en-US" sz="20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calmodulina</a:t>
            </a:r>
            <a:endParaRPr lang="en-U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kinasa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cadena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ligera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miosina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(MLCK)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activada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en-US" sz="20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calmodulina</a:t>
            </a:r>
            <a:endParaRPr lang="en-U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miosina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fosforilada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MLCK</a:t>
            </a:r>
          </a:p>
          <a:p>
            <a:r>
              <a:rPr lang="en-US" sz="1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enlazan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actina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miosina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puentes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cruzados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el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músculo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contrae</a:t>
            </a:r>
            <a:endParaRPr lang="en-U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Fosfatasa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desfosforila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miosina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el</a:t>
            </a:r>
          </a:p>
          <a:p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músculo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</a:t>
            </a:r>
            <a:endParaRPr lang="en-U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Mecanismo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puentes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en-US" sz="2000" b="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cerrojo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luego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 </a:t>
            </a:r>
          </a:p>
          <a:p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la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desfosforilación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miosina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provoca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contracción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sostenida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mínima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utilización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ATP</a:t>
            </a:r>
            <a:endParaRPr lang="es-ES_tradnl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928" name="Text Box 32"/>
          <p:cNvSpPr txBox="1">
            <a:spLocks noChangeArrowheads="1"/>
          </p:cNvSpPr>
          <p:nvPr/>
        </p:nvSpPr>
        <p:spPr bwMode="auto">
          <a:xfrm>
            <a:off x="2514385" y="962790"/>
            <a:ext cx="411522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SECUENCIA DE EVENTOS</a:t>
            </a:r>
          </a:p>
        </p:txBody>
      </p:sp>
      <p:sp>
        <p:nvSpPr>
          <p:cNvPr id="80931" name="Text Box 35"/>
          <p:cNvSpPr txBox="1">
            <a:spLocks noChangeArrowheads="1"/>
          </p:cNvSpPr>
          <p:nvPr/>
        </p:nvSpPr>
        <p:spPr bwMode="auto">
          <a:xfrm>
            <a:off x="755650" y="9080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9" name="8 Conector recto de flecha"/>
          <p:cNvCxnSpPr/>
          <p:nvPr/>
        </p:nvCxnSpPr>
        <p:spPr bwMode="auto">
          <a:xfrm>
            <a:off x="827584" y="5445224"/>
            <a:ext cx="749325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362031" y="344627"/>
            <a:ext cx="144783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Contráctil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2181225" y="1557338"/>
            <a:ext cx="47815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/>
              <a:t>Reversión del proceso contráctil</a:t>
            </a: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2513013" y="2276475"/>
            <a:ext cx="4116387" cy="91598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1. Baja Ca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++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intracelular </a:t>
            </a:r>
          </a:p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1600" b="0" dirty="0">
                <a:latin typeface="Comic Sans MS" pitchFamily="66" charset="0"/>
              </a:rPr>
              <a:t>Salida al exterior y vuelta al RE</a:t>
            </a:r>
          </a:p>
          <a:p>
            <a:r>
              <a:rPr lang="es-ES_tradnl" sz="1600" b="0" dirty="0">
                <a:latin typeface="Comic Sans MS" pitchFamily="66" charset="0"/>
              </a:rPr>
              <a:t>     Se inhibe la fosforilación de la miosina</a:t>
            </a:r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2513013" y="3371056"/>
            <a:ext cx="3858749" cy="67710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Desfosforilación de la miosina</a:t>
            </a:r>
          </a:p>
          <a:p>
            <a:r>
              <a:rPr lang="es-ES_tradnl" sz="2000" b="0" dirty="0"/>
              <a:t>    </a:t>
            </a:r>
            <a:r>
              <a:rPr lang="es-ES_tradnl" sz="1600" b="0" dirty="0"/>
              <a:t>Cesan los puentes actina-miosina</a:t>
            </a:r>
          </a:p>
        </p:txBody>
      </p:sp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2635250" y="4221163"/>
            <a:ext cx="4371710" cy="1631216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Sin embargo, </a:t>
            </a:r>
          </a:p>
          <a:p>
            <a:r>
              <a:rPr lang="es-ES_tradnl" sz="2000" b="0" dirty="0"/>
              <a:t>los puentes en el </a:t>
            </a:r>
            <a:r>
              <a:rPr lang="es-ES_tradnl" sz="2000" b="0" u="sng" dirty="0"/>
              <a:t>músculo tónico</a:t>
            </a:r>
          </a:p>
          <a:p>
            <a:r>
              <a:rPr lang="es-ES_tradnl" sz="2000" b="0" dirty="0"/>
              <a:t>son capaces de entrar en estado </a:t>
            </a:r>
          </a:p>
          <a:p>
            <a:r>
              <a:rPr lang="es-ES_tradnl" sz="2000" b="0" dirty="0"/>
              <a:t>de “cerrojo” manteniendo la fuerza</a:t>
            </a:r>
          </a:p>
          <a:p>
            <a:r>
              <a:rPr lang="es-ES_tradnl" sz="2000" b="0" dirty="0"/>
              <a:t>sin gastar más ATP</a:t>
            </a:r>
          </a:p>
        </p:txBody>
      </p:sp>
      <p:sp>
        <p:nvSpPr>
          <p:cNvPr id="134154" name="Text Box 10"/>
          <p:cNvSpPr txBox="1">
            <a:spLocks noChangeArrowheads="1"/>
          </p:cNvSpPr>
          <p:nvPr/>
        </p:nvSpPr>
        <p:spPr bwMode="auto">
          <a:xfrm>
            <a:off x="1047027" y="150703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1763688" y="4968081"/>
            <a:ext cx="749325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362031" y="344627"/>
            <a:ext cx="144783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Actividad </a:t>
            </a:r>
            <a:endParaRPr lang="es-ES" sz="2000" dirty="0"/>
          </a:p>
          <a:p>
            <a:pPr algn="ctr"/>
            <a:r>
              <a:rPr lang="es-ES" sz="2000" dirty="0" smtClean="0"/>
              <a:t>Contráctil</a:t>
            </a:r>
            <a:endParaRPr lang="es-ES" sz="2000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 animBg="1"/>
      <p:bldP spid="134152" grpId="0" animBg="1"/>
      <p:bldP spid="1341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60" name="Picture 8" descr="relajacion musculo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61" b="15471"/>
          <a:stretch>
            <a:fillRect/>
          </a:stretch>
        </p:blipFill>
        <p:spPr bwMode="auto">
          <a:xfrm>
            <a:off x="539750" y="229393"/>
            <a:ext cx="6480175" cy="546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1564" name="Rectangle 12"/>
          <p:cNvSpPr>
            <a:spLocks noChangeArrowheads="1"/>
          </p:cNvSpPr>
          <p:nvPr/>
        </p:nvSpPr>
        <p:spPr bwMode="auto">
          <a:xfrm>
            <a:off x="5651500" y="1484313"/>
            <a:ext cx="13684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VE" b="0"/>
          </a:p>
        </p:txBody>
      </p:sp>
      <p:sp>
        <p:nvSpPr>
          <p:cNvPr id="151565" name="Text Box 13"/>
          <p:cNvSpPr txBox="1">
            <a:spLocks noChangeArrowheads="1"/>
          </p:cNvSpPr>
          <p:nvPr/>
        </p:nvSpPr>
        <p:spPr bwMode="auto">
          <a:xfrm>
            <a:off x="3109416" y="1052736"/>
            <a:ext cx="403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5.</a:t>
            </a:r>
          </a:p>
        </p:txBody>
      </p:sp>
      <p:sp>
        <p:nvSpPr>
          <p:cNvPr id="151566" name="Text Box 14"/>
          <p:cNvSpPr txBox="1">
            <a:spLocks noChangeArrowheads="1"/>
          </p:cNvSpPr>
          <p:nvPr/>
        </p:nvSpPr>
        <p:spPr bwMode="auto">
          <a:xfrm>
            <a:off x="3636845" y="1135289"/>
            <a:ext cx="2159566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Disminución Ca</a:t>
            </a:r>
            <a:r>
              <a:rPr lang="es-ES_tradnl" sz="1800" baseline="30000" dirty="0"/>
              <a:t>++</a:t>
            </a:r>
            <a:r>
              <a:rPr lang="es-ES_tradnl" sz="1800" dirty="0"/>
              <a:t> i</a:t>
            </a:r>
          </a:p>
        </p:txBody>
      </p:sp>
      <p:sp>
        <p:nvSpPr>
          <p:cNvPr id="151567" name="Oval 15"/>
          <p:cNvSpPr>
            <a:spLocks noChangeArrowheads="1"/>
          </p:cNvSpPr>
          <p:nvPr/>
        </p:nvSpPr>
        <p:spPr bwMode="auto">
          <a:xfrm>
            <a:off x="3130847" y="1085279"/>
            <a:ext cx="360363" cy="3603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61" name="Text Box 9"/>
          <p:cNvSpPr txBox="1">
            <a:spLocks noChangeArrowheads="1"/>
          </p:cNvSpPr>
          <p:nvPr/>
        </p:nvSpPr>
        <p:spPr bwMode="auto">
          <a:xfrm>
            <a:off x="5521008" y="2303524"/>
            <a:ext cx="3176588" cy="1352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5. Disminución Ca</a:t>
            </a:r>
            <a:r>
              <a:rPr lang="es-ES_tradnl" sz="1600" baseline="30000"/>
              <a:t>++</a:t>
            </a:r>
            <a:r>
              <a:rPr lang="es-ES_tradnl" sz="1600"/>
              <a:t> i</a:t>
            </a:r>
          </a:p>
          <a:p>
            <a:endParaRPr lang="es-ES_tradnl" sz="900"/>
          </a:p>
          <a:p>
            <a:r>
              <a:rPr lang="es-ES_tradnl" sz="1600"/>
              <a:t>6. Desfosforilación de miosina</a:t>
            </a:r>
          </a:p>
          <a:p>
            <a:endParaRPr lang="es-ES_tradnl" sz="900"/>
          </a:p>
          <a:p>
            <a:r>
              <a:rPr lang="es-ES_tradnl" sz="1600"/>
              <a:t>7. Fosforilación de miosina en</a:t>
            </a:r>
          </a:p>
          <a:p>
            <a:r>
              <a:rPr lang="es-ES_tradnl" sz="1600"/>
              <a:t>    otro sitio </a:t>
            </a:r>
          </a:p>
        </p:txBody>
      </p:sp>
      <p:sp>
        <p:nvSpPr>
          <p:cNvPr id="151568" name="Oval 16"/>
          <p:cNvSpPr>
            <a:spLocks noChangeArrowheads="1"/>
          </p:cNvSpPr>
          <p:nvPr/>
        </p:nvSpPr>
        <p:spPr bwMode="auto">
          <a:xfrm>
            <a:off x="2484438" y="3213100"/>
            <a:ext cx="503237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69" name="Text Box 17"/>
          <p:cNvSpPr txBox="1">
            <a:spLocks noChangeArrowheads="1"/>
          </p:cNvSpPr>
          <p:nvPr/>
        </p:nvSpPr>
        <p:spPr bwMode="auto">
          <a:xfrm>
            <a:off x="808038" y="4294188"/>
            <a:ext cx="403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6.</a:t>
            </a:r>
          </a:p>
        </p:txBody>
      </p:sp>
      <p:sp>
        <p:nvSpPr>
          <p:cNvPr id="151570" name="Oval 18"/>
          <p:cNvSpPr>
            <a:spLocks noChangeArrowheads="1"/>
          </p:cNvSpPr>
          <p:nvPr/>
        </p:nvSpPr>
        <p:spPr bwMode="auto">
          <a:xfrm>
            <a:off x="827088" y="4292600"/>
            <a:ext cx="360362" cy="431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72" name="Text Box 20"/>
          <p:cNvSpPr txBox="1">
            <a:spLocks noChangeArrowheads="1"/>
          </p:cNvSpPr>
          <p:nvPr/>
        </p:nvSpPr>
        <p:spPr bwMode="auto">
          <a:xfrm>
            <a:off x="401637" y="5632011"/>
            <a:ext cx="2867025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Fosfatasa desfosforila</a:t>
            </a:r>
          </a:p>
          <a:p>
            <a:r>
              <a:rPr lang="es-ES_tradnl" sz="1600"/>
              <a:t>la cadena ligera reguladora</a:t>
            </a:r>
          </a:p>
          <a:p>
            <a:r>
              <a:rPr lang="es-ES_tradnl" sz="1600"/>
              <a:t>de la miosina</a:t>
            </a:r>
          </a:p>
        </p:txBody>
      </p:sp>
      <p:sp>
        <p:nvSpPr>
          <p:cNvPr id="151573" name="Text Box 21"/>
          <p:cNvSpPr txBox="1">
            <a:spLocks noChangeArrowheads="1"/>
          </p:cNvSpPr>
          <p:nvPr/>
        </p:nvSpPr>
        <p:spPr bwMode="auto">
          <a:xfrm>
            <a:off x="3736975" y="4367213"/>
            <a:ext cx="403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7.</a:t>
            </a:r>
          </a:p>
        </p:txBody>
      </p:sp>
      <p:sp>
        <p:nvSpPr>
          <p:cNvPr id="151574" name="Oval 22"/>
          <p:cNvSpPr>
            <a:spLocks noChangeArrowheads="1"/>
          </p:cNvSpPr>
          <p:nvPr/>
        </p:nvSpPr>
        <p:spPr bwMode="auto">
          <a:xfrm>
            <a:off x="3756025" y="4365625"/>
            <a:ext cx="360363" cy="431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75" name="Text Box 23"/>
          <p:cNvSpPr txBox="1">
            <a:spLocks noChangeArrowheads="1"/>
          </p:cNvSpPr>
          <p:nvPr/>
        </p:nvSpPr>
        <p:spPr bwMode="auto">
          <a:xfrm>
            <a:off x="3646488" y="5359509"/>
            <a:ext cx="2492990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PKC </a:t>
            </a:r>
            <a:r>
              <a:rPr lang="es-ES_tradnl" sz="1600" dirty="0" err="1"/>
              <a:t>fosforila</a:t>
            </a:r>
            <a:r>
              <a:rPr lang="es-ES_tradnl" sz="1600" dirty="0"/>
              <a:t> otro sitio</a:t>
            </a:r>
          </a:p>
          <a:p>
            <a:r>
              <a:rPr lang="es-ES_tradnl" sz="1600" dirty="0"/>
              <a:t>de la cadena ligera </a:t>
            </a:r>
            <a:endParaRPr lang="es-ES_tradnl" sz="1600" dirty="0" smtClean="0"/>
          </a:p>
          <a:p>
            <a:r>
              <a:rPr lang="es-ES_tradnl" sz="1600" dirty="0" smtClean="0"/>
              <a:t>de </a:t>
            </a:r>
            <a:r>
              <a:rPr lang="es-ES_tradnl" sz="1600" dirty="0" err="1"/>
              <a:t>miosina</a:t>
            </a:r>
            <a:endParaRPr lang="es-ES_tradnl" sz="1600" dirty="0"/>
          </a:p>
        </p:txBody>
      </p:sp>
      <p:sp>
        <p:nvSpPr>
          <p:cNvPr id="151577" name="Rectangle 25"/>
          <p:cNvSpPr>
            <a:spLocks noChangeArrowheads="1"/>
          </p:cNvSpPr>
          <p:nvPr/>
        </p:nvSpPr>
        <p:spPr bwMode="auto">
          <a:xfrm>
            <a:off x="1547813" y="2781300"/>
            <a:ext cx="18716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79" name="Rectangle 27"/>
          <p:cNvSpPr>
            <a:spLocks noChangeArrowheads="1"/>
          </p:cNvSpPr>
          <p:nvPr/>
        </p:nvSpPr>
        <p:spPr bwMode="auto">
          <a:xfrm>
            <a:off x="1979613" y="476250"/>
            <a:ext cx="22320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76" name="Text Box 24"/>
          <p:cNvSpPr txBox="1">
            <a:spLocks noChangeArrowheads="1"/>
          </p:cNvSpPr>
          <p:nvPr/>
        </p:nvSpPr>
        <p:spPr bwMode="auto">
          <a:xfrm>
            <a:off x="6586703" y="5449766"/>
            <a:ext cx="1880643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Fibra relajada</a:t>
            </a:r>
            <a:endParaRPr lang="es-ES_tradnl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80" name="Rectangle 28"/>
          <p:cNvSpPr>
            <a:spLocks noChangeArrowheads="1"/>
          </p:cNvSpPr>
          <p:nvPr/>
        </p:nvSpPr>
        <p:spPr bwMode="auto">
          <a:xfrm>
            <a:off x="3609522" y="1773238"/>
            <a:ext cx="1899103" cy="4074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83" name="Text Box 31"/>
          <p:cNvSpPr txBox="1">
            <a:spLocks noChangeArrowheads="1"/>
          </p:cNvSpPr>
          <p:nvPr/>
        </p:nvSpPr>
        <p:spPr bwMode="auto">
          <a:xfrm>
            <a:off x="5940425" y="333375"/>
            <a:ext cx="2884488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SECUENCIA DE EVENTOS</a:t>
            </a:r>
          </a:p>
          <a:p>
            <a:r>
              <a:rPr lang="es-ES" sz="1600"/>
              <a:t>CONTRACCIÓN M. LISO</a:t>
            </a:r>
          </a:p>
        </p:txBody>
      </p:sp>
      <p:sp>
        <p:nvSpPr>
          <p:cNvPr id="151585" name="Rectangle 33"/>
          <p:cNvSpPr>
            <a:spLocks noChangeArrowheads="1"/>
          </p:cNvSpPr>
          <p:nvPr/>
        </p:nvSpPr>
        <p:spPr bwMode="auto">
          <a:xfrm>
            <a:off x="971550" y="8366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86" name="Text Box 34"/>
          <p:cNvSpPr txBox="1">
            <a:spLocks noChangeArrowheads="1"/>
          </p:cNvSpPr>
          <p:nvPr/>
        </p:nvSpPr>
        <p:spPr bwMode="auto">
          <a:xfrm>
            <a:off x="534250" y="881841"/>
            <a:ext cx="13516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Miosina II</a:t>
            </a:r>
          </a:p>
        </p:txBody>
      </p:sp>
      <p:sp>
        <p:nvSpPr>
          <p:cNvPr id="151588" name="Text Box 36"/>
          <p:cNvSpPr txBox="1">
            <a:spLocks noChangeArrowheads="1"/>
          </p:cNvSpPr>
          <p:nvPr/>
        </p:nvSpPr>
        <p:spPr bwMode="auto">
          <a:xfrm>
            <a:off x="3557113" y="1637309"/>
            <a:ext cx="20569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err="1"/>
              <a:t>Ca</a:t>
            </a:r>
            <a:r>
              <a:rPr lang="en-US" sz="1600" baseline="30000" dirty="0" smtClean="0"/>
              <a:t>++</a:t>
            </a:r>
            <a:r>
              <a:rPr lang="en-US" sz="1600" dirty="0" smtClean="0"/>
              <a:t>i ‹</a:t>
            </a:r>
            <a:r>
              <a:rPr lang="es-ES_tradnl" sz="1600" dirty="0"/>
              <a:t>10</a:t>
            </a:r>
            <a:r>
              <a:rPr lang="es-ES_tradnl" sz="1600" baseline="30000" dirty="0"/>
              <a:t>-6</a:t>
            </a:r>
            <a:r>
              <a:rPr lang="es-ES_tradnl" sz="1600" dirty="0"/>
              <a:t> mol/L </a:t>
            </a:r>
          </a:p>
        </p:txBody>
      </p:sp>
      <p:sp>
        <p:nvSpPr>
          <p:cNvPr id="151582" name="Oval 30"/>
          <p:cNvSpPr>
            <a:spLocks noChangeArrowheads="1"/>
          </p:cNvSpPr>
          <p:nvPr/>
        </p:nvSpPr>
        <p:spPr bwMode="auto">
          <a:xfrm>
            <a:off x="3382061" y="1526967"/>
            <a:ext cx="2232025" cy="576262"/>
          </a:xfrm>
          <a:prstGeom prst="ellipse">
            <a:avLst/>
          </a:prstGeom>
          <a:noFill/>
          <a:ln w="28575">
            <a:solidFill>
              <a:srgbClr val="99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89" name="Rectangle 37"/>
          <p:cNvSpPr>
            <a:spLocks noChangeArrowheads="1"/>
          </p:cNvSpPr>
          <p:nvPr/>
        </p:nvSpPr>
        <p:spPr bwMode="auto">
          <a:xfrm>
            <a:off x="6303062" y="1541995"/>
            <a:ext cx="1541462" cy="641350"/>
          </a:xfrm>
          <a:prstGeom prst="rect">
            <a:avLst/>
          </a:prstGeom>
          <a:solidFill>
            <a:srgbClr val="ABA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/>
              <a:t>Terminación </a:t>
            </a:r>
          </a:p>
          <a:p>
            <a:r>
              <a:rPr lang="es-ES_tradnl" sz="1800" b="0"/>
              <a:t>de la acción:</a:t>
            </a:r>
            <a:endParaRPr lang="es-ES" sz="1800" b="0"/>
          </a:p>
        </p:txBody>
      </p:sp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6660232" y="4267191"/>
            <a:ext cx="1511300" cy="136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4" name="Picture 15" descr="muscle-smooth-contracte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82"/>
          <a:stretch/>
        </p:blipFill>
        <p:spPr bwMode="auto">
          <a:xfrm rot="10800000">
            <a:off x="6303062" y="4676019"/>
            <a:ext cx="2447926" cy="62637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 bwMode="auto">
          <a:xfrm>
            <a:off x="401637" y="476250"/>
            <a:ext cx="2707779" cy="24486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1562" name="Line 10"/>
          <p:cNvSpPr>
            <a:spLocks noChangeShapeType="1"/>
          </p:cNvSpPr>
          <p:nvPr/>
        </p:nvSpPr>
        <p:spPr bwMode="auto">
          <a:xfrm flipH="1" flipV="1">
            <a:off x="2894011" y="2581275"/>
            <a:ext cx="1569357" cy="1279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" name="Rectángulo 2"/>
          <p:cNvSpPr/>
          <p:nvPr/>
        </p:nvSpPr>
        <p:spPr bwMode="auto">
          <a:xfrm>
            <a:off x="1547813" y="3149077"/>
            <a:ext cx="431800" cy="8308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5" grpId="0"/>
      <p:bldP spid="151566" grpId="0" animBg="1"/>
      <p:bldP spid="151567" grpId="0" animBg="1"/>
      <p:bldP spid="151561" grpId="0" animBg="1"/>
      <p:bldP spid="151569" grpId="0"/>
      <p:bldP spid="151570" grpId="0" animBg="1"/>
      <p:bldP spid="151572" grpId="0" animBg="1"/>
      <p:bldP spid="151573" grpId="0"/>
      <p:bldP spid="151574" grpId="0" animBg="1"/>
      <p:bldP spid="151575" grpId="0" animBg="1"/>
      <p:bldP spid="151576" grpId="0" animBg="1"/>
      <p:bldP spid="151588" grpId="0"/>
      <p:bldP spid="151582" grpId="0" animBg="1"/>
      <p:bldP spid="2" grpId="0" animBg="1"/>
      <p:bldP spid="15156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303463" y="1989138"/>
            <a:ext cx="4535487" cy="32448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endParaRPr lang="es-ES" sz="9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PUENTES ACTINA-MIOSINA  </a:t>
            </a: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hay MENOR actividad ATPasa </a:t>
            </a:r>
          </a:p>
          <a:p>
            <a:pPr algn="ctr"/>
            <a:endParaRPr lang="es-ES" sz="2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18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LENTA degradación del ATP </a:t>
            </a: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energiza las cabezas de miosina</a:t>
            </a:r>
          </a:p>
          <a:p>
            <a:pPr algn="ctr"/>
            <a:endParaRPr lang="es-ES" sz="2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18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MAYOR duración de la contracción </a:t>
            </a:r>
          </a:p>
          <a:p>
            <a:pPr algn="ctr"/>
            <a:endParaRPr lang="es-ES" sz="2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591" name="Line 7"/>
          <p:cNvSpPr>
            <a:spLocks noChangeShapeType="1"/>
          </p:cNvSpPr>
          <p:nvPr/>
        </p:nvSpPr>
        <p:spPr bwMode="auto">
          <a:xfrm>
            <a:off x="4572000" y="2808288"/>
            <a:ext cx="0" cy="360362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592" name="Line 8"/>
          <p:cNvSpPr>
            <a:spLocks noChangeShapeType="1"/>
          </p:cNvSpPr>
          <p:nvPr/>
        </p:nvSpPr>
        <p:spPr bwMode="auto">
          <a:xfrm>
            <a:off x="4572000" y="4149725"/>
            <a:ext cx="0" cy="287338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1547813" y="13414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6804025" y="692150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/>
              <a:t>ACTIVIDAD </a:t>
            </a:r>
          </a:p>
          <a:p>
            <a:r>
              <a:rPr lang="es-ES" sz="1600"/>
              <a:t>CONTRÁCTIL</a:t>
            </a:r>
          </a:p>
        </p:txBody>
      </p:sp>
      <p:sp>
        <p:nvSpPr>
          <p:cNvPr id="67600" name="Line 16"/>
          <p:cNvSpPr>
            <a:spLocks noChangeShapeType="1"/>
          </p:cNvSpPr>
          <p:nvPr/>
        </p:nvSpPr>
        <p:spPr bwMode="auto">
          <a:xfrm>
            <a:off x="5651500" y="5805488"/>
            <a:ext cx="1512888" cy="0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0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593975" y="1806575"/>
            <a:ext cx="3954463" cy="1766888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endParaRPr lang="es-ES" sz="1000" b="0" dirty="0"/>
          </a:p>
          <a:p>
            <a:pPr algn="ctr"/>
            <a:r>
              <a:rPr lang="es-ES" sz="1800" b="0" dirty="0"/>
              <a:t> </a:t>
            </a:r>
            <a:r>
              <a:rPr lang="es-ES" sz="2000" b="0" dirty="0"/>
              <a:t>MAYOR fuerza de contracción</a:t>
            </a:r>
          </a:p>
          <a:p>
            <a:pPr algn="ctr"/>
            <a:r>
              <a:rPr lang="es-ES" sz="1800" b="0" dirty="0"/>
              <a:t> con </a:t>
            </a:r>
          </a:p>
          <a:p>
            <a:pPr algn="ctr"/>
            <a:endParaRPr lang="es-ES" sz="1100" b="0" dirty="0"/>
          </a:p>
          <a:p>
            <a:pPr algn="ctr"/>
            <a:r>
              <a:rPr lang="es-ES" sz="2000" b="0" dirty="0"/>
              <a:t>MENOR gasto de energía</a:t>
            </a:r>
          </a:p>
          <a:p>
            <a:pPr algn="ctr"/>
            <a:r>
              <a:rPr lang="es-ES" sz="1800" b="0" dirty="0"/>
              <a:t> (1 ATP por ciclo)!!</a:t>
            </a:r>
          </a:p>
          <a:p>
            <a:pPr algn="ctr"/>
            <a:endParaRPr lang="es-ES" sz="800" b="0" dirty="0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897188" y="3933825"/>
            <a:ext cx="3349625" cy="1815882"/>
          </a:xfrm>
          <a:prstGeom prst="rect">
            <a:avLst/>
          </a:prstGeom>
          <a:noFill/>
          <a:ln w="38100">
            <a:solidFill>
              <a:srgbClr val="EE0077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endParaRPr lang="es-ES" sz="800" b="0" dirty="0" smtClean="0"/>
          </a:p>
          <a:p>
            <a:pPr algn="ctr"/>
            <a:r>
              <a:rPr lang="es-ES" sz="2400" b="0" dirty="0" smtClean="0"/>
              <a:t>Importante </a:t>
            </a:r>
            <a:r>
              <a:rPr lang="es-ES" sz="2400" b="0" dirty="0"/>
              <a:t>en el </a:t>
            </a:r>
          </a:p>
          <a:p>
            <a:pPr algn="ctr"/>
            <a:r>
              <a:rPr lang="es-ES" sz="2400" b="0" dirty="0"/>
              <a:t>mantenimiento del </a:t>
            </a:r>
          </a:p>
          <a:p>
            <a:pPr algn="ctr"/>
            <a:r>
              <a:rPr lang="es-ES" sz="2400" dirty="0"/>
              <a:t>TONO MUSCULAR </a:t>
            </a:r>
          </a:p>
          <a:p>
            <a:pPr algn="ctr"/>
            <a:r>
              <a:rPr lang="es-ES" sz="2400" b="0" dirty="0"/>
              <a:t>en vísceras huecas</a:t>
            </a:r>
            <a:r>
              <a:rPr lang="es-ES" sz="2400" b="0" dirty="0" smtClean="0"/>
              <a:t>!!</a:t>
            </a:r>
          </a:p>
          <a:p>
            <a:pPr algn="ctr"/>
            <a:endParaRPr lang="es-ES" sz="800" b="0" dirty="0"/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1036638" y="11541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1349375" y="11541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3741" name="Text Box 13"/>
          <p:cNvSpPr txBox="1">
            <a:spLocks noChangeArrowheads="1"/>
          </p:cNvSpPr>
          <p:nvPr/>
        </p:nvSpPr>
        <p:spPr bwMode="auto">
          <a:xfrm>
            <a:off x="6659563" y="404813"/>
            <a:ext cx="2060179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291311" y="908720"/>
            <a:ext cx="144783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Actividad </a:t>
            </a:r>
            <a:endParaRPr lang="es-ES" sz="2000" dirty="0"/>
          </a:p>
          <a:p>
            <a:pPr algn="ctr"/>
            <a:r>
              <a:rPr lang="es-ES" sz="2000" dirty="0" smtClean="0"/>
              <a:t>Contráctil</a:t>
            </a:r>
            <a:endParaRPr lang="es-ES" sz="2000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Line 3"/>
          <p:cNvSpPr>
            <a:spLocks noChangeShapeType="1"/>
          </p:cNvSpPr>
          <p:nvPr/>
        </p:nvSpPr>
        <p:spPr bwMode="auto">
          <a:xfrm>
            <a:off x="3635375" y="1052513"/>
            <a:ext cx="0" cy="295275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6834453" y="808908"/>
            <a:ext cx="192405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 M. liso tónico </a:t>
            </a:r>
          </a:p>
          <a:p>
            <a:pPr algn="ctr"/>
            <a:r>
              <a:rPr lang="es-ES_tradnl" sz="2000" b="0"/>
              <a:t>(esfínteres)</a:t>
            </a: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1627918" y="3262313"/>
            <a:ext cx="5889753" cy="241604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endParaRPr lang="es-ES_tradnl" sz="1000" b="0" dirty="0"/>
          </a:p>
          <a:p>
            <a:pPr algn="ctr"/>
            <a:r>
              <a:rPr lang="es-ES_tradnl" sz="2000" b="0" dirty="0"/>
              <a:t>Esto explica  la contracción TÓNICA</a:t>
            </a:r>
          </a:p>
          <a:p>
            <a:pPr algn="ctr"/>
            <a:r>
              <a:rPr lang="es-ES_tradnl" sz="2000" b="0" dirty="0"/>
              <a:t>en </a:t>
            </a:r>
            <a:r>
              <a:rPr lang="es-ES_tradnl" sz="2000" b="0" u="sng" dirty="0"/>
              <a:t>m. liso </a:t>
            </a:r>
            <a:r>
              <a:rPr lang="es-ES_tradnl" sz="2000" b="0" u="sng" dirty="0" smtClean="0"/>
              <a:t>Tónico</a:t>
            </a:r>
            <a:r>
              <a:rPr lang="es-ES_tradnl" sz="2000" b="0" dirty="0"/>
              <a:t>: </a:t>
            </a:r>
          </a:p>
          <a:p>
            <a:pPr algn="ctr"/>
            <a:endParaRPr lang="es-ES_tradnl" sz="1200" b="0" dirty="0"/>
          </a:p>
          <a:p>
            <a:pPr algn="ctr"/>
            <a:r>
              <a:rPr lang="es-ES_tradnl" sz="4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¡Contracción sostenida </a:t>
            </a:r>
          </a:p>
          <a:p>
            <a:pPr algn="ctr"/>
            <a:r>
              <a:rPr lang="es-ES_tradnl" sz="4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 poco gasto</a:t>
            </a:r>
            <a:r>
              <a:rPr lang="es-ES_tradnl" sz="4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</a:p>
          <a:p>
            <a:pPr algn="ctr"/>
            <a:endParaRPr lang="es-ES_tradnl" sz="9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2173287" y="1838197"/>
            <a:ext cx="4799013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 b="0"/>
              <a:t>La maquinaria es muy económica,</a:t>
            </a:r>
          </a:p>
          <a:p>
            <a:pPr algn="ctr"/>
            <a:r>
              <a:rPr lang="es-ES_tradnl" sz="2400" b="0"/>
              <a:t>capaz de generar más fuerza </a:t>
            </a:r>
          </a:p>
          <a:p>
            <a:pPr algn="ctr"/>
            <a:r>
              <a:rPr lang="es-ES_tradnl" sz="2400" b="0"/>
              <a:t>con bajo gasto de ATP</a:t>
            </a:r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838381" y="87019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105434" y="304716"/>
            <a:ext cx="265649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Actividad Contráctil</a:t>
            </a:r>
            <a:endParaRPr lang="es-ES" sz="2000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899592" y="1196752"/>
            <a:ext cx="2555875" cy="400110"/>
          </a:xfrm>
          <a:prstGeom prst="rect">
            <a:avLst/>
          </a:prstGeom>
          <a:solidFill>
            <a:srgbClr val="AEAEE4"/>
          </a:solidFill>
          <a:ln w="38100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000" b="0"/>
              <a:t>M. ESQUELÉTICO</a:t>
            </a:r>
          </a:p>
        </p:txBody>
      </p:sp>
      <p:sp>
        <p:nvSpPr>
          <p:cNvPr id="115727" name="Text Box 15"/>
          <p:cNvSpPr txBox="1">
            <a:spLocks noChangeArrowheads="1"/>
          </p:cNvSpPr>
          <p:nvPr/>
        </p:nvSpPr>
        <p:spPr bwMode="auto">
          <a:xfrm>
            <a:off x="899592" y="1699989"/>
            <a:ext cx="3888159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000" b="0" dirty="0"/>
              <a:t>Ejercicio muscular 30 - 60 min. para perder peso</a:t>
            </a:r>
          </a:p>
          <a:p>
            <a:r>
              <a:rPr lang="es-ES_tradnl" sz="2000" b="0" dirty="0"/>
              <a:t>Se consume mucha energía en la contracción muscular </a:t>
            </a:r>
          </a:p>
        </p:txBody>
      </p:sp>
      <p:sp>
        <p:nvSpPr>
          <p:cNvPr id="115728" name="Text Box 16"/>
          <p:cNvSpPr txBox="1">
            <a:spLocks noChangeArrowheads="1"/>
          </p:cNvSpPr>
          <p:nvPr/>
        </p:nvSpPr>
        <p:spPr bwMode="auto">
          <a:xfrm>
            <a:off x="899592" y="3917950"/>
            <a:ext cx="1727200" cy="52322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800"/>
              <a:t>M. LISO</a:t>
            </a:r>
          </a:p>
        </p:txBody>
      </p:sp>
      <p:sp>
        <p:nvSpPr>
          <p:cNvPr id="115729" name="Text Box 17"/>
          <p:cNvSpPr txBox="1">
            <a:spLocks noChangeArrowheads="1"/>
          </p:cNvSpPr>
          <p:nvPr/>
        </p:nvSpPr>
        <p:spPr bwMode="auto">
          <a:xfrm>
            <a:off x="899592" y="4479389"/>
            <a:ext cx="388815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000" b="0" dirty="0" smtClean="0"/>
              <a:t>¿Cómo </a:t>
            </a:r>
            <a:r>
              <a:rPr lang="es-ES_tradnl" sz="2000" b="0" dirty="0"/>
              <a:t>sería el gasto de energía </a:t>
            </a:r>
            <a:r>
              <a:rPr lang="es-ES_tradnl" sz="2000" b="0" dirty="0" smtClean="0"/>
              <a:t>en </a:t>
            </a:r>
            <a:r>
              <a:rPr lang="es-ES_tradnl" sz="2000" b="0" dirty="0"/>
              <a:t>actividad motora intestinal, </a:t>
            </a:r>
            <a:r>
              <a:rPr lang="es-ES_tradnl" sz="2000" b="0" dirty="0" smtClean="0"/>
              <a:t>casi </a:t>
            </a:r>
            <a:r>
              <a:rPr lang="es-ES_tradnl" sz="2000" b="0" dirty="0"/>
              <a:t>continua, si el gasto fuera </a:t>
            </a:r>
            <a:r>
              <a:rPr lang="es-ES_tradnl" sz="2000" b="0" dirty="0" smtClean="0"/>
              <a:t>igual que </a:t>
            </a:r>
            <a:r>
              <a:rPr lang="es-ES_tradnl" sz="2000" b="0" dirty="0"/>
              <a:t>en m. </a:t>
            </a:r>
            <a:r>
              <a:rPr lang="es-ES_tradnl" sz="2000" b="0" dirty="0" smtClean="0"/>
              <a:t>esquelético?!!</a:t>
            </a:r>
            <a:endParaRPr lang="es-ES_tradnl" sz="2000" b="0" dirty="0"/>
          </a:p>
        </p:txBody>
      </p:sp>
      <p:pic>
        <p:nvPicPr>
          <p:cNvPr id="115730" name="Picture 18" descr="exerci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234" y="602456"/>
            <a:ext cx="1924741" cy="305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733" name="Picture 21" descr="Peristals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751" y="3703282"/>
            <a:ext cx="3870742" cy="297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735" name="Text Box 23"/>
          <p:cNvSpPr txBox="1">
            <a:spLocks noChangeArrowheads="1"/>
          </p:cNvSpPr>
          <p:nvPr/>
        </p:nvSpPr>
        <p:spPr bwMode="auto">
          <a:xfrm>
            <a:off x="6659563" y="404813"/>
            <a:ext cx="2060179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923925" y="5492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281831" y="940257"/>
            <a:ext cx="144783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Actividad </a:t>
            </a:r>
            <a:endParaRPr lang="es-ES" sz="2000" dirty="0"/>
          </a:p>
          <a:p>
            <a:pPr algn="ctr"/>
            <a:r>
              <a:rPr lang="es-ES" sz="2000" dirty="0" smtClean="0"/>
              <a:t>Contráctil</a:t>
            </a:r>
            <a:endParaRPr lang="es-ES" sz="2000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1146" y="644609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57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57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8" grpId="0" animBg="1"/>
      <p:bldP spid="1157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207544" y="742789"/>
            <a:ext cx="1727200" cy="461665"/>
          </a:xfrm>
          <a:prstGeom prst="rect">
            <a:avLst/>
          </a:prstGeom>
          <a:solidFill>
            <a:srgbClr val="BBE0E3"/>
          </a:solidFill>
          <a:ln w="38100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LISO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5580063" y="802598"/>
            <a:ext cx="2555875" cy="400110"/>
          </a:xfrm>
          <a:prstGeom prst="rect">
            <a:avLst/>
          </a:prstGeom>
          <a:solidFill>
            <a:srgbClr val="BBE0E3"/>
          </a:solidFill>
          <a:ln w="38100">
            <a:solidFill>
              <a:srgbClr val="99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ESQUELÉTICO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971550" y="1603375"/>
            <a:ext cx="1774825" cy="6096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DURACIÓN</a:t>
            </a:r>
          </a:p>
          <a:p>
            <a:r>
              <a:rPr lang="es-ES_tradnl" sz="1600"/>
              <a:t>CONTRACCIÓN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1331913" y="2466975"/>
            <a:ext cx="1395412" cy="6096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GASTO DE </a:t>
            </a:r>
          </a:p>
          <a:p>
            <a:r>
              <a:rPr lang="es-ES_tradnl" sz="1600"/>
              <a:t>ENERGÍA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971550" y="3475038"/>
            <a:ext cx="1774825" cy="6096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FUERZA DE </a:t>
            </a:r>
          </a:p>
          <a:p>
            <a:r>
              <a:rPr lang="es-ES_tradnl" sz="1600"/>
              <a:t>CONTRACCIÓN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755650" y="4340225"/>
            <a:ext cx="1955800" cy="365125"/>
          </a:xfrm>
          <a:prstGeom prst="rect">
            <a:avLst/>
          </a:prstGeom>
          <a:solidFill>
            <a:schemeClr val="bg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ACORTAMIENTO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2700338" y="5516563"/>
            <a:ext cx="2741612" cy="739775"/>
          </a:xfrm>
          <a:prstGeom prst="rect">
            <a:avLst/>
          </a:prstGeom>
          <a:solidFill>
            <a:srgbClr val="FFB7CF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glow rad="101600">
              <a:srgbClr val="FF8BB2">
                <a:alpha val="6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/>
              <a:t>TONO SOSTENIDO</a:t>
            </a:r>
          </a:p>
          <a:p>
            <a:r>
              <a:rPr lang="es-ES_tradnl" sz="2000"/>
              <a:t>A BAJO COSTO!!</a:t>
            </a:r>
          </a:p>
        </p:txBody>
      </p:sp>
      <p:sp>
        <p:nvSpPr>
          <p:cNvPr id="19484" name="AutoShape 28"/>
          <p:cNvSpPr>
            <a:spLocks noChangeArrowheads="1"/>
          </p:cNvSpPr>
          <p:nvPr/>
        </p:nvSpPr>
        <p:spPr bwMode="auto">
          <a:xfrm>
            <a:off x="3851275" y="4868863"/>
            <a:ext cx="288925" cy="576262"/>
          </a:xfrm>
          <a:prstGeom prst="down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3005138" y="1552575"/>
            <a:ext cx="2374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dirty="0"/>
              <a:t>Mayor</a:t>
            </a:r>
            <a:r>
              <a:rPr lang="es-ES_tradnl" sz="1600" b="0" dirty="0"/>
              <a:t>, 1-3 </a:t>
            </a:r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1600" b="0" dirty="0"/>
              <a:t>Degradación lenta ATP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5970024" y="1580282"/>
            <a:ext cx="1450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 dirty="0"/>
              <a:t>30 -100 mseg</a:t>
            </a:r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3005138" y="2420938"/>
            <a:ext cx="2071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dirty="0"/>
              <a:t>Menor</a:t>
            </a:r>
            <a:r>
              <a:rPr lang="es-ES_tradnl" sz="1800" dirty="0"/>
              <a:t>,</a:t>
            </a:r>
            <a:r>
              <a:rPr lang="es-ES_tradnl" sz="1600" dirty="0"/>
              <a:t> sólo 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ES_tradnl" sz="1600" dirty="0"/>
              <a:t> ATP/ciclo</a:t>
            </a: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5970024" y="2444378"/>
            <a:ext cx="1370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/>
              <a:t>10- 300 ATP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3013075" y="3452813"/>
            <a:ext cx="2027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/>
              <a:t>Mayor</a:t>
            </a:r>
            <a:r>
              <a:rPr lang="es-ES_tradnl" sz="2000" b="0"/>
              <a:t> </a:t>
            </a:r>
            <a:r>
              <a:rPr lang="es-ES_tradnl" sz="1600" b="0"/>
              <a:t>por mayor </a:t>
            </a:r>
          </a:p>
          <a:p>
            <a:r>
              <a:rPr lang="es-ES_tradnl" sz="1600" b="0"/>
              <a:t>duración</a:t>
            </a:r>
          </a:p>
        </p:txBody>
      </p: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6006665" y="3470275"/>
            <a:ext cx="785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/>
              <a:t>Menor</a:t>
            </a:r>
          </a:p>
        </p:txBody>
      </p:sp>
      <p:sp>
        <p:nvSpPr>
          <p:cNvPr id="19491" name="Text Box 35"/>
          <p:cNvSpPr txBox="1">
            <a:spLocks noChangeArrowheads="1"/>
          </p:cNvSpPr>
          <p:nvPr/>
        </p:nvSpPr>
        <p:spPr bwMode="auto">
          <a:xfrm>
            <a:off x="3059113" y="4318000"/>
            <a:ext cx="703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/>
              <a:t>80%</a:t>
            </a:r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6006665" y="4337447"/>
            <a:ext cx="598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 dirty="0"/>
              <a:t>30%</a:t>
            </a:r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2916238" y="1339850"/>
            <a:ext cx="2376487" cy="3457575"/>
          </a:xfrm>
          <a:prstGeom prst="rect">
            <a:avLst/>
          </a:prstGeom>
          <a:noFill/>
          <a:ln w="28575">
            <a:solidFill>
              <a:srgbClr val="34CC3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5814219" y="1334294"/>
            <a:ext cx="2087562" cy="3455987"/>
          </a:xfrm>
          <a:prstGeom prst="rect">
            <a:avLst/>
          </a:prstGeom>
          <a:noFill/>
          <a:ln w="28575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97" name="Text Box 41"/>
          <p:cNvSpPr txBox="1">
            <a:spLocks noChangeArrowheads="1"/>
          </p:cNvSpPr>
          <p:nvPr/>
        </p:nvSpPr>
        <p:spPr bwMode="auto">
          <a:xfrm>
            <a:off x="431979" y="53880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969559" y="849313"/>
            <a:ext cx="646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VS.</a:t>
            </a:r>
            <a:endParaRPr lang="es-VE" sz="2000" dirty="0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9" grpId="0" animBg="1"/>
      <p:bldP spid="19480" grpId="0" animBg="1"/>
      <p:bldP spid="19481" grpId="0" animBg="1"/>
      <p:bldP spid="19482" grpId="0" animBg="1"/>
      <p:bldP spid="19483" grpId="0" animBg="1"/>
      <p:bldP spid="19484" grpId="0" animBg="1"/>
      <p:bldP spid="19485" grpId="0"/>
      <p:bldP spid="19486" grpId="0"/>
      <p:bldP spid="19487" grpId="0"/>
      <p:bldP spid="19488" grpId="0"/>
      <p:bldP spid="19489" grpId="0"/>
      <p:bldP spid="19490" grpId="0"/>
      <p:bldP spid="19491" grpId="0"/>
      <p:bldP spid="1949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014934" y="1403448"/>
            <a:ext cx="5112543" cy="4781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63538" indent="-363538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1146175" indent="-34290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668463" indent="-34290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2190750" indent="-34290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713038" indent="-34290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3170238" indent="-342900" fontAlgn="base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3627438" indent="-342900" fontAlgn="base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4084638" indent="-342900" fontAlgn="base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4541838" indent="-342900" fontAlgn="base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900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1.  </a:t>
            </a:r>
            <a:r>
              <a:rPr lang="es-ES" i="1" dirty="0">
                <a:latin typeface="Comic Sans MS" pitchFamily="66" charset="0"/>
              </a:rPr>
              <a:t>SINCITIO</a:t>
            </a:r>
            <a:r>
              <a:rPr lang="es-ES" dirty="0">
                <a:latin typeface="Comic Sans MS" pitchFamily="66" charset="0"/>
              </a:rPr>
              <a:t>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FUNCIONAL</a:t>
            </a:r>
          </a:p>
          <a:p>
            <a:pPr>
              <a:buFontTx/>
              <a:buChar char="•"/>
            </a:pPr>
            <a:endParaRPr lang="es-ES" dirty="0">
              <a:solidFill>
                <a:srgbClr val="CC0099"/>
              </a:solidFill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2.</a:t>
            </a:r>
            <a:r>
              <a:rPr lang="es-ES" dirty="0">
                <a:solidFill>
                  <a:srgbClr val="CC0099"/>
                </a:solidFill>
                <a:latin typeface="Comic Sans MS" pitchFamily="66" charset="0"/>
              </a:rPr>
              <a:t> 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</a:t>
            </a:r>
            <a:r>
              <a:rPr lang="es-ES" sz="18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HAY</a:t>
            </a:r>
            <a:r>
              <a:rPr lang="es-ES" dirty="0" smtClean="0">
                <a:latin typeface="Comic Sans MS" pitchFamily="66" charset="0"/>
              </a:rPr>
              <a:t> </a:t>
            </a:r>
            <a:r>
              <a:rPr lang="es-ES" dirty="0">
                <a:latin typeface="Comic Sans MS" pitchFamily="66" charset="0"/>
              </a:rPr>
              <a:t>PR VERDADERO</a:t>
            </a:r>
          </a:p>
          <a:p>
            <a:pPr>
              <a:buFontTx/>
              <a:buChar char="•"/>
            </a:pPr>
            <a:endParaRPr lang="es-ES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3.  EL PA ES POR ENTRADA LENTA DE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CALCIO</a:t>
            </a:r>
          </a:p>
          <a:p>
            <a:pPr>
              <a:buFontTx/>
              <a:buChar char="•"/>
            </a:pPr>
            <a:endParaRPr lang="es-ES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buAutoNum type="arabicPeriod" startAt="4"/>
            </a:pPr>
            <a:r>
              <a:rPr lang="es-ES" dirty="0" smtClean="0">
                <a:latin typeface="Comic Sans MS" pitchFamily="66" charset="0"/>
              </a:rPr>
              <a:t>LA </a:t>
            </a:r>
            <a:r>
              <a:rPr lang="es-ES" dirty="0">
                <a:latin typeface="Comic Sans MS" pitchFamily="66" charset="0"/>
              </a:rPr>
              <a:t>INERVACIÓN EXTRÍNSECA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ES</a:t>
            </a:r>
            <a:r>
              <a:rPr lang="es-ES" dirty="0">
                <a:latin typeface="Comic Sans MS" pitchFamily="66" charset="0"/>
              </a:rPr>
              <a:t> </a:t>
            </a:r>
            <a:endParaRPr lang="es-ES" dirty="0" smtClean="0">
              <a:latin typeface="Comic Sans MS" pitchFamily="66" charset="0"/>
            </a:endParaRPr>
          </a:p>
          <a:p>
            <a:pPr marL="0" indent="0"/>
            <a:r>
              <a:rPr lang="es-ES" dirty="0">
                <a:latin typeface="Comic Sans MS" pitchFamily="66" charset="0"/>
              </a:rPr>
              <a:t> </a:t>
            </a:r>
            <a:r>
              <a:rPr lang="es-ES" dirty="0" smtClean="0">
                <a:latin typeface="Comic Sans MS" pitchFamily="66" charset="0"/>
              </a:rPr>
              <a:t>    NECESARIA PARA </a:t>
            </a:r>
            <a:r>
              <a:rPr lang="es-ES" dirty="0">
                <a:latin typeface="Comic Sans MS" pitchFamily="66" charset="0"/>
              </a:rPr>
              <a:t>LA CONTRACCIÓN</a:t>
            </a:r>
          </a:p>
          <a:p>
            <a:pPr>
              <a:buFontTx/>
              <a:buChar char="•"/>
            </a:pPr>
            <a:endParaRPr lang="es-ES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5.  EL MÚSCULO PUEDE CONTRAERSE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SIN PA</a:t>
            </a:r>
            <a:r>
              <a:rPr lang="es-ES" sz="1600" dirty="0">
                <a:solidFill>
                  <a:srgbClr val="A50021"/>
                </a:solidFill>
                <a:latin typeface="Comic Sans MS" pitchFamily="66" charset="0"/>
              </a:rPr>
              <a:t>,</a:t>
            </a:r>
            <a:r>
              <a:rPr lang="es-ES" dirty="0">
                <a:latin typeface="Comic Sans MS" pitchFamily="66" charset="0"/>
              </a:rPr>
              <a:t> </a:t>
            </a:r>
          </a:p>
          <a:p>
            <a:r>
              <a:rPr lang="es-ES" dirty="0">
                <a:latin typeface="Comic Sans MS" pitchFamily="66" charset="0"/>
              </a:rPr>
              <a:t>     ES SENSIBLE A MUCHOS MENSAJEROS</a:t>
            </a:r>
          </a:p>
          <a:p>
            <a:endParaRPr lang="es-ES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6.  EL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ESTIRAMIENTO</a:t>
            </a:r>
            <a:r>
              <a:rPr lang="es-ES" sz="1600" dirty="0">
                <a:latin typeface="Comic Sans MS" pitchFamily="66" charset="0"/>
              </a:rPr>
              <a:t> </a:t>
            </a:r>
            <a:r>
              <a:rPr lang="es-ES" dirty="0">
                <a:latin typeface="Comic Sans MS" pitchFamily="66" charset="0"/>
              </a:rPr>
              <a:t>ES EL ESTÍMULO MÁS IMPORTANTE</a:t>
            </a:r>
          </a:p>
          <a:p>
            <a:pPr>
              <a:buFontTx/>
              <a:buChar char="•"/>
            </a:pPr>
            <a:endParaRPr lang="es-ES" dirty="0">
              <a:latin typeface="Comic Sans MS" pitchFamily="66" charset="0"/>
            </a:endParaRPr>
          </a:p>
          <a:p>
            <a:pPr>
              <a:buFontTx/>
              <a:buAutoNum type="arabicPeriod" startAt="7"/>
            </a:pPr>
            <a:r>
              <a:rPr lang="es-ES" dirty="0">
                <a:latin typeface="Comic Sans MS" pitchFamily="66" charset="0"/>
              </a:rPr>
              <a:t>HAY MAYOR FUERZA Y DURACIÓN DE LA CONTRACIÓN CON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MENOR GASTO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dirty="0">
                <a:latin typeface="Comic Sans MS" pitchFamily="66" charset="0"/>
              </a:rPr>
              <a:t>DE </a:t>
            </a:r>
            <a:endParaRPr lang="es-ES" dirty="0" smtClean="0">
              <a:latin typeface="Comic Sans MS" pitchFamily="66" charset="0"/>
            </a:endParaRPr>
          </a:p>
          <a:p>
            <a:pPr marL="0" indent="0"/>
            <a:r>
              <a:rPr lang="es-ES" dirty="0">
                <a:latin typeface="Comic Sans MS" pitchFamily="66" charset="0"/>
              </a:rPr>
              <a:t> </a:t>
            </a:r>
            <a:r>
              <a:rPr lang="es-ES" dirty="0" smtClean="0">
                <a:latin typeface="Comic Sans MS" pitchFamily="66" charset="0"/>
              </a:rPr>
              <a:t>    ENERGÍA </a:t>
            </a:r>
            <a:r>
              <a:rPr lang="es-ES" dirty="0">
                <a:latin typeface="Comic Sans MS" pitchFamily="66" charset="0"/>
              </a:rPr>
              <a:t>QUE PERMITE MANTENER EL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TONO</a:t>
            </a:r>
          </a:p>
          <a:p>
            <a:pPr>
              <a:buFontTx/>
              <a:buAutoNum type="arabicPeriod" startAt="7"/>
            </a:pPr>
            <a:endParaRPr lang="es-ES" sz="9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451100" y="765175"/>
            <a:ext cx="4240213" cy="4857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MÚSCULO LISO VISCERAL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684213" y="62071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412875"/>
            <a:ext cx="3008312" cy="48244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43" name="Text Box 3"/>
          <p:cNvSpPr txBox="1">
            <a:spLocks noChangeArrowheads="1"/>
          </p:cNvSpPr>
          <p:nvPr/>
        </p:nvSpPr>
        <p:spPr bwMode="auto">
          <a:xfrm>
            <a:off x="1547813" y="2296190"/>
            <a:ext cx="273685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  INTRODUCCIÓN</a:t>
            </a:r>
          </a:p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 MORFOLOGÍA</a:t>
            </a:r>
          </a:p>
          <a:p>
            <a:endParaRPr lang="es-ES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MOTILIDAD</a:t>
            </a:r>
          </a:p>
          <a:p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SECRECIÓN</a:t>
            </a:r>
          </a:p>
          <a:p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V.  CIRCULACIÓN</a:t>
            </a:r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4572000" y="836613"/>
            <a:ext cx="2841625" cy="485775"/>
          </a:xfrm>
          <a:prstGeom prst="rect">
            <a:avLst/>
          </a:prstGeom>
          <a:solidFill>
            <a:srgbClr val="8FCC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sp>
        <p:nvSpPr>
          <p:cNvPr id="7" name="1 Rectángulo"/>
          <p:cNvSpPr/>
          <p:nvPr/>
        </p:nvSpPr>
        <p:spPr>
          <a:xfrm>
            <a:off x="1547813" y="1496120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1 </a:t>
            </a:r>
            <a:r>
              <a:rPr lang="es-E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Generalidades</a:t>
            </a:r>
            <a:endParaRPr lang="es-E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2017" y="65253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20" name="Rectangle 12"/>
          <p:cNvSpPr>
            <a:spLocks noChangeArrowheads="1"/>
          </p:cNvSpPr>
          <p:nvPr/>
        </p:nvSpPr>
        <p:spPr bwMode="auto">
          <a:xfrm>
            <a:off x="798513" y="588824"/>
            <a:ext cx="7688262" cy="5970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endParaRPr lang="es-ES_tradnl" sz="800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/>
            <a:r>
              <a:rPr lang="es-ES_tradnl" sz="32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Ganong´s</a:t>
            </a:r>
            <a:r>
              <a:rPr lang="en-GB" b="0" dirty="0">
                <a:cs typeface="Times New Roman" pitchFamily="18" charset="0"/>
              </a:rPr>
              <a:t> </a:t>
            </a:r>
            <a:r>
              <a:rPr lang="en-GB" b="0" i="1" dirty="0">
                <a:cs typeface="Times New Roman" pitchFamily="18" charset="0"/>
              </a:rPr>
              <a:t>Review of Medical Physiology</a:t>
            </a:r>
            <a:r>
              <a:rPr lang="en-GB" b="0" dirty="0">
                <a:cs typeface="Times New Roman" pitchFamily="18" charset="0"/>
              </a:rPr>
              <a:t>. 23</a:t>
            </a:r>
            <a:r>
              <a:rPr lang="en-GB" b="0" baseline="30000" dirty="0">
                <a:cs typeface="Times New Roman" pitchFamily="18" charset="0"/>
              </a:rPr>
              <a:t>er</a:t>
            </a:r>
            <a:r>
              <a:rPr lang="en-GB" b="0" dirty="0">
                <a:cs typeface="Times New Roman" pitchFamily="18" charset="0"/>
              </a:rPr>
              <a:t>.  Ed.  K.E. Barrett, S.M. Barman, S. </a:t>
            </a:r>
          </a:p>
          <a:p>
            <a:pPr eaLnBrk="0" hangingPunct="0">
              <a:buClr>
                <a:schemeClr val="tx1"/>
              </a:buClr>
            </a:pPr>
            <a:r>
              <a:rPr lang="en-GB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Boitano</a:t>
            </a:r>
            <a:r>
              <a:rPr lang="en-GB" b="0" dirty="0">
                <a:cs typeface="Times New Roman" pitchFamily="18" charset="0"/>
              </a:rPr>
              <a:t>, H.L. Brooks Eds. Lange, </a:t>
            </a:r>
            <a:r>
              <a:rPr lang="en-GB" dirty="0">
                <a:cs typeface="Times New Roman" pitchFamily="18" charset="0"/>
              </a:rPr>
              <a:t>2010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</a:pPr>
            <a:endParaRPr lang="en-GB" sz="9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s-ES" b="0" i="1" dirty="0" smtClean="0"/>
              <a:t> Fisiología </a:t>
            </a:r>
            <a:r>
              <a:rPr lang="es-ES" b="0" i="1" dirty="0"/>
              <a:t>Médica</a:t>
            </a:r>
            <a:r>
              <a:rPr lang="es-ES" b="0" dirty="0"/>
              <a:t>. </a:t>
            </a:r>
            <a:r>
              <a:rPr lang="es-ES" b="0" dirty="0" err="1"/>
              <a:t>Fiorenzo</a:t>
            </a:r>
            <a:r>
              <a:rPr lang="es-ES" b="0" dirty="0"/>
              <a:t> </a:t>
            </a:r>
            <a:r>
              <a:rPr lang="es-ES" b="0" dirty="0" err="1"/>
              <a:t>Conti</a:t>
            </a:r>
            <a:r>
              <a:rPr lang="es-ES" b="0" dirty="0"/>
              <a:t> (ed.). </a:t>
            </a:r>
            <a:r>
              <a:rPr lang="en-GB" b="0" dirty="0" err="1"/>
              <a:t>Mc</a:t>
            </a:r>
            <a:r>
              <a:rPr lang="en-GB" b="0" dirty="0"/>
              <a:t> </a:t>
            </a:r>
            <a:r>
              <a:rPr lang="en-GB" b="0" dirty="0" err="1"/>
              <a:t>Graw</a:t>
            </a:r>
            <a:r>
              <a:rPr lang="en-GB" b="0" dirty="0"/>
              <a:t>-Hill, </a:t>
            </a:r>
            <a:r>
              <a:rPr lang="en-GB" dirty="0"/>
              <a:t>2010</a:t>
            </a:r>
            <a:r>
              <a:rPr lang="en-GB" b="0" dirty="0"/>
              <a:t>.</a:t>
            </a:r>
            <a:endParaRPr lang="en-GB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</a:t>
            </a:r>
            <a:r>
              <a:rPr lang="en-GB" b="0" dirty="0" err="1">
                <a:cs typeface="Times New Roman" pitchFamily="18" charset="0"/>
              </a:rPr>
              <a:t>Silbernagl</a:t>
            </a:r>
            <a:r>
              <a:rPr lang="en-GB" b="0" dirty="0">
                <a:cs typeface="Times New Roman" pitchFamily="18" charset="0"/>
              </a:rPr>
              <a:t> S. </a:t>
            </a:r>
            <a:r>
              <a:rPr lang="en-GB" b="0" dirty="0" err="1">
                <a:cs typeface="Times New Roman" pitchFamily="18" charset="0"/>
              </a:rPr>
              <a:t>Despopoulos</a:t>
            </a:r>
            <a:r>
              <a:rPr lang="en-GB" b="0" dirty="0">
                <a:cs typeface="Times New Roman" pitchFamily="18" charset="0"/>
              </a:rPr>
              <a:t>. </a:t>
            </a:r>
            <a:r>
              <a:rPr lang="en-GB" b="0" dirty="0" err="1">
                <a:cs typeface="Times New Roman" pitchFamily="18" charset="0"/>
              </a:rPr>
              <a:t>Fisiología</a:t>
            </a:r>
            <a:r>
              <a:rPr lang="en-GB" b="0" dirty="0">
                <a:cs typeface="Times New Roman" pitchFamily="18" charset="0"/>
              </a:rPr>
              <a:t>. </a:t>
            </a:r>
            <a:r>
              <a:rPr lang="en-GB" b="0" dirty="0" err="1">
                <a:cs typeface="Times New Roman" pitchFamily="18" charset="0"/>
              </a:rPr>
              <a:t>Texto</a:t>
            </a:r>
            <a:r>
              <a:rPr lang="en-GB" b="0" dirty="0">
                <a:cs typeface="Times New Roman" pitchFamily="18" charset="0"/>
              </a:rPr>
              <a:t> y Atlas 7</a:t>
            </a:r>
            <a:r>
              <a:rPr lang="en-GB" b="0" baseline="30000" dirty="0">
                <a:cs typeface="Times New Roman" pitchFamily="18" charset="0"/>
              </a:rPr>
              <a:t>tima</a:t>
            </a:r>
            <a:r>
              <a:rPr lang="en-GB" b="0" dirty="0">
                <a:cs typeface="Times New Roman" pitchFamily="18" charset="0"/>
              </a:rPr>
              <a:t> Ed. Editorial </a:t>
            </a:r>
            <a:r>
              <a:rPr lang="en-GB" b="0" dirty="0" err="1">
                <a:cs typeface="Times New Roman" pitchFamily="18" charset="0"/>
              </a:rPr>
              <a:t>Médica</a:t>
            </a:r>
            <a:r>
              <a:rPr lang="en-GB" b="0" dirty="0">
                <a:cs typeface="Times New Roman" pitchFamily="18" charset="0"/>
              </a:rPr>
              <a:t> </a:t>
            </a:r>
          </a:p>
          <a:p>
            <a:pPr eaLnBrk="0" hangingPunct="0">
              <a:buClr>
                <a:schemeClr val="tx1"/>
              </a:buClr>
            </a:pPr>
            <a:r>
              <a:rPr lang="en-GB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Panamericana</a:t>
            </a:r>
            <a:r>
              <a:rPr lang="en-GB" b="0" dirty="0">
                <a:cs typeface="Times New Roman" pitchFamily="18" charset="0"/>
              </a:rPr>
              <a:t>, </a:t>
            </a:r>
            <a:r>
              <a:rPr lang="en-GB" dirty="0">
                <a:cs typeface="Times New Roman" pitchFamily="18" charset="0"/>
              </a:rPr>
              <a:t>2009</a:t>
            </a:r>
            <a:r>
              <a:rPr lang="en-GB" b="0" dirty="0">
                <a:cs typeface="Times New Roman" pitchFamily="18" charset="0"/>
              </a:rPr>
              <a:t>. 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Fox S.I. </a:t>
            </a:r>
            <a:r>
              <a:rPr lang="en-GB" b="0" i="1" dirty="0">
                <a:cs typeface="Times New Roman" pitchFamily="18" charset="0"/>
              </a:rPr>
              <a:t>Human Physiology</a:t>
            </a:r>
            <a:r>
              <a:rPr lang="en-GB" b="0" dirty="0">
                <a:cs typeface="Times New Roman" pitchFamily="18" charset="0"/>
              </a:rPr>
              <a:t>. 10</a:t>
            </a:r>
            <a:r>
              <a:rPr lang="en-GB" b="0" baseline="30000" dirty="0">
                <a:cs typeface="Times New Roman" pitchFamily="18" charset="0"/>
              </a:rPr>
              <a:t>th</a:t>
            </a:r>
            <a:r>
              <a:rPr lang="en-GB" b="0" dirty="0">
                <a:cs typeface="Times New Roman" pitchFamily="18" charset="0"/>
              </a:rPr>
              <a:t> edition. McGraw-Hill, New York, </a:t>
            </a:r>
            <a:r>
              <a:rPr lang="en-GB" dirty="0">
                <a:cs typeface="Times New Roman" pitchFamily="18" charset="0"/>
              </a:rPr>
              <a:t>2008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s-ES_tradnl" sz="800" b="0" dirty="0"/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Costanzo L.S. </a:t>
            </a:r>
            <a:r>
              <a:rPr lang="en-GB" b="0" i="1" dirty="0">
                <a:cs typeface="Times New Roman" pitchFamily="18" charset="0"/>
              </a:rPr>
              <a:t>Physiology</a:t>
            </a:r>
            <a:r>
              <a:rPr lang="en-GB" b="0" dirty="0">
                <a:cs typeface="Times New Roman" pitchFamily="18" charset="0"/>
              </a:rPr>
              <a:t>. 3</a:t>
            </a:r>
            <a:r>
              <a:rPr lang="en-GB" b="0" baseline="30000" dirty="0">
                <a:cs typeface="Times New Roman" pitchFamily="18" charset="0"/>
              </a:rPr>
              <a:t>er</a:t>
            </a:r>
            <a:r>
              <a:rPr lang="en-GB" b="0" dirty="0">
                <a:cs typeface="Times New Roman" pitchFamily="18" charset="0"/>
              </a:rPr>
              <a:t> Ed. Saunders Elsevier, </a:t>
            </a:r>
            <a:r>
              <a:rPr lang="en-GB" dirty="0">
                <a:cs typeface="Times New Roman" pitchFamily="18" charset="0"/>
              </a:rPr>
              <a:t>2006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cs typeface="Times New Roman" pitchFamily="18" charset="0"/>
              </a:rPr>
              <a:t> K. M. Barrett. </a:t>
            </a:r>
            <a:r>
              <a:rPr lang="en-US" sz="1200" b="0" i="1" dirty="0">
                <a:cs typeface="Times New Roman" pitchFamily="18" charset="0"/>
              </a:rPr>
              <a:t>Gastrointestinal Physiology</a:t>
            </a:r>
            <a:r>
              <a:rPr lang="en-US" sz="1200" b="0" dirty="0">
                <a:cs typeface="Times New Roman" pitchFamily="18" charset="0"/>
              </a:rPr>
              <a:t>. Lange Physiology Series. McGraw-Hill, </a:t>
            </a:r>
            <a:r>
              <a:rPr lang="en-US" sz="1200" dirty="0">
                <a:cs typeface="Times New Roman" pitchFamily="18" charset="0"/>
              </a:rPr>
              <a:t>2006</a:t>
            </a:r>
            <a:r>
              <a:rPr lang="en-US" sz="1200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A.C. Guyton, J.E Hall. </a:t>
            </a:r>
            <a:r>
              <a:rPr lang="en-GB" sz="1200" b="0" i="1" dirty="0">
                <a:cs typeface="Times New Roman" pitchFamily="18" charset="0"/>
              </a:rPr>
              <a:t>Textbook of Medical Physiology</a:t>
            </a:r>
            <a:r>
              <a:rPr lang="en-GB" sz="1200" b="0" dirty="0">
                <a:cs typeface="Times New Roman" pitchFamily="18" charset="0"/>
              </a:rPr>
              <a:t>. 10th Edition W.B.  </a:t>
            </a:r>
            <a:r>
              <a:rPr lang="en-GB" sz="1200" b="0" dirty="0" err="1">
                <a:cs typeface="Times New Roman" pitchFamily="18" charset="0"/>
              </a:rPr>
              <a:t>Sauders</a:t>
            </a:r>
            <a:r>
              <a:rPr lang="en-GB" sz="1200" b="0" dirty="0">
                <a:cs typeface="Times New Roman" pitchFamily="18" charset="0"/>
              </a:rPr>
              <a:t> Co., Philadelphia, </a:t>
            </a:r>
          </a:p>
          <a:p>
            <a:pPr eaLnBrk="0" hangingPunct="0">
              <a:buClr>
                <a:schemeClr val="tx1"/>
              </a:buClr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dirty="0">
                <a:cs typeface="Times New Roman" pitchFamily="18" charset="0"/>
              </a:rPr>
              <a:t>2000.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M. </a:t>
            </a:r>
            <a:r>
              <a:rPr lang="en-GB" sz="1200" b="0" dirty="0" err="1">
                <a:cs typeface="Times New Roman" pitchFamily="18" charset="0"/>
              </a:rPr>
              <a:t>Gershon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cs typeface="Times New Roman" pitchFamily="18" charset="0"/>
              </a:rPr>
              <a:t>. Hospital Practice. </a:t>
            </a:r>
            <a:r>
              <a:rPr lang="en-GB" sz="1200" dirty="0">
                <a:cs typeface="Times New Roman" pitchFamily="18" charset="0"/>
              </a:rPr>
              <a:t>1999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L. Wilson-</a:t>
            </a:r>
            <a:r>
              <a:rPr lang="en-GB" sz="1200" b="0" dirty="0" err="1">
                <a:cs typeface="Times New Roman" pitchFamily="18" charset="0"/>
              </a:rPr>
              <a:t>Pauwels</a:t>
            </a:r>
            <a:r>
              <a:rPr lang="en-GB" sz="1200" b="0" dirty="0">
                <a:cs typeface="Times New Roman" pitchFamily="18" charset="0"/>
              </a:rPr>
              <a:t>, P.A. Stewart, E.J. </a:t>
            </a:r>
            <a:r>
              <a:rPr lang="en-GB" sz="1200" b="0" dirty="0" err="1">
                <a:cs typeface="Times New Roman" pitchFamily="18" charset="0"/>
              </a:rPr>
              <a:t>Akesson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Autonomic Nerves</a:t>
            </a:r>
            <a:r>
              <a:rPr lang="en-GB" sz="1200" b="0" dirty="0">
                <a:cs typeface="Times New Roman" pitchFamily="18" charset="0"/>
              </a:rPr>
              <a:t>. B.C. Decker Inc. Hamilton, </a:t>
            </a:r>
          </a:p>
          <a:p>
            <a:pPr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1997.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R.A. </a:t>
            </a:r>
            <a:r>
              <a:rPr lang="es-ES_tradnl" b="0" dirty="0" err="1"/>
              <a:t>Bowen</a:t>
            </a:r>
            <a:r>
              <a:rPr lang="es-ES_tradnl" b="0" dirty="0"/>
              <a:t>. </a:t>
            </a:r>
            <a:r>
              <a:rPr lang="es-ES_tradnl" b="0" dirty="0" err="1"/>
              <a:t>Biomedical</a:t>
            </a:r>
            <a:r>
              <a:rPr lang="es-ES_tradnl" b="0" dirty="0"/>
              <a:t> </a:t>
            </a:r>
            <a:r>
              <a:rPr lang="es-ES_tradnl" b="0" dirty="0" err="1"/>
              <a:t>Sciences</a:t>
            </a:r>
            <a:r>
              <a:rPr lang="es-ES_tradnl" b="0" dirty="0"/>
              <a:t>. </a:t>
            </a:r>
            <a:r>
              <a:rPr lang="es-ES_tradnl" b="0" i="1" dirty="0" err="1"/>
              <a:t>Digestive</a:t>
            </a:r>
            <a:r>
              <a:rPr lang="es-ES_tradnl" b="0" i="1" dirty="0"/>
              <a:t> </a:t>
            </a:r>
            <a:r>
              <a:rPr lang="es-ES_tradnl" b="0" i="1" dirty="0" err="1"/>
              <a:t>System</a:t>
            </a:r>
            <a:r>
              <a:rPr lang="es-ES_tradnl" b="0" dirty="0"/>
              <a:t>. Colorado </a:t>
            </a:r>
            <a:r>
              <a:rPr lang="es-ES_tradnl" b="0" dirty="0" err="1"/>
              <a:t>State</a:t>
            </a:r>
            <a:r>
              <a:rPr lang="es-ES_tradnl" b="0" dirty="0"/>
              <a:t> </a:t>
            </a:r>
            <a:r>
              <a:rPr lang="es-ES_tradnl" b="0" dirty="0" err="1"/>
              <a:t>University</a:t>
            </a:r>
            <a:r>
              <a:rPr lang="es-ES_tradnl" b="0" dirty="0"/>
              <a:t>, </a:t>
            </a:r>
            <a:r>
              <a:rPr lang="es-ES_tradnl" dirty="0"/>
              <a:t>2006.</a:t>
            </a:r>
            <a:r>
              <a:rPr lang="es-ES_tradnl" b="0" dirty="0"/>
              <a:t> </a:t>
            </a:r>
          </a:p>
          <a:p>
            <a:pPr eaLnBrk="0" hangingPunct="0">
              <a:buClr>
                <a:schemeClr val="tx1"/>
              </a:buClr>
            </a:pPr>
            <a:r>
              <a:rPr lang="es-ES_tradnl" b="0" dirty="0"/>
              <a:t>  Disponible en: </a:t>
            </a:r>
            <a:r>
              <a:rPr lang="es-ES_tradnl" sz="1200" b="0" dirty="0">
                <a:hlinkClick r:id="rId2"/>
              </a:rPr>
              <a:t>http://arbl.cvmbs.colostate.edu/hbooks/pathphys/digestion/index.html</a:t>
            </a:r>
            <a:endParaRPr lang="es-ES_tradnl" sz="1200" b="0" dirty="0"/>
          </a:p>
          <a:p>
            <a:pPr eaLnBrk="0" hangingPunct="0">
              <a:buClr>
                <a:schemeClr val="tx1"/>
              </a:buClr>
            </a:pPr>
            <a:endParaRPr lang="es-ES_tradnl" sz="800" b="0" dirty="0"/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</a:t>
            </a:r>
            <a:r>
              <a:rPr lang="es-ES_tradnl" b="0" i="1" dirty="0" err="1"/>
              <a:t>The</a:t>
            </a:r>
            <a:r>
              <a:rPr lang="es-ES_tradnl" b="0" i="1" dirty="0"/>
              <a:t> </a:t>
            </a:r>
            <a:r>
              <a:rPr lang="es-ES_tradnl" b="0" i="1" dirty="0" err="1"/>
              <a:t>Inner</a:t>
            </a:r>
            <a:r>
              <a:rPr lang="es-ES_tradnl" b="0" i="1" dirty="0"/>
              <a:t> </a:t>
            </a:r>
            <a:r>
              <a:rPr lang="es-ES_tradnl" b="0" i="1" dirty="0" err="1"/>
              <a:t>Tube</a:t>
            </a:r>
            <a:r>
              <a:rPr lang="es-ES_tradnl" b="0" i="1" dirty="0"/>
              <a:t> of </a:t>
            </a:r>
            <a:r>
              <a:rPr lang="es-ES_tradnl" b="0" i="1" dirty="0" err="1"/>
              <a:t>Life</a:t>
            </a:r>
            <a:r>
              <a:rPr lang="es-ES_tradnl" b="0" dirty="0"/>
              <a:t>. </a:t>
            </a:r>
            <a:r>
              <a:rPr lang="es-ES_tradnl" b="0" dirty="0" err="1"/>
              <a:t>Special</a:t>
            </a:r>
            <a:r>
              <a:rPr lang="es-ES_tradnl" b="0" dirty="0"/>
              <a:t> </a:t>
            </a:r>
            <a:r>
              <a:rPr lang="es-ES_tradnl" b="0" dirty="0" err="1"/>
              <a:t>Collection</a:t>
            </a:r>
            <a:r>
              <a:rPr lang="es-ES_tradnl" b="0" dirty="0"/>
              <a:t>  </a:t>
            </a:r>
            <a:r>
              <a:rPr lang="es-ES_tradnl" b="0" dirty="0" err="1"/>
              <a:t>Science</a:t>
            </a:r>
            <a:r>
              <a:rPr lang="es-ES_tradnl" b="0" dirty="0"/>
              <a:t> 307: 1914 </a:t>
            </a:r>
            <a:r>
              <a:rPr lang="es-ES_tradnl" dirty="0"/>
              <a:t>2005</a:t>
            </a:r>
            <a:r>
              <a:rPr lang="es-ES_tradnl" b="0" dirty="0"/>
              <a:t> [DOI: </a:t>
            </a:r>
          </a:p>
          <a:p>
            <a:pPr eaLnBrk="0" hangingPunct="0">
              <a:buClr>
                <a:schemeClr val="tx1"/>
              </a:buClr>
            </a:pPr>
            <a:r>
              <a:rPr lang="es-ES_tradnl" b="0" dirty="0"/>
              <a:t>   10.1126/science.307.5717.1914a]. Disponible en: </a:t>
            </a:r>
          </a:p>
          <a:p>
            <a:pPr eaLnBrk="0" hangingPunct="0">
              <a:buClr>
                <a:schemeClr val="tx1"/>
              </a:buClr>
            </a:pPr>
            <a:r>
              <a:rPr lang="es-ES_tradnl" b="0" dirty="0"/>
              <a:t>  </a:t>
            </a:r>
            <a:r>
              <a:rPr lang="es-ES_tradnl" sz="1200" b="0" dirty="0">
                <a:hlinkClick r:id="rId3"/>
              </a:rPr>
              <a:t>http://www.sciencemag.org/cgi/content/summary/sci;307/5717/1895</a:t>
            </a:r>
            <a:endParaRPr lang="es-ES_tradnl" sz="1200" b="0" dirty="0"/>
          </a:p>
          <a:p>
            <a:pPr eaLnBrk="0" hangingPunct="0">
              <a:buClr>
                <a:schemeClr val="tx1"/>
              </a:buClr>
            </a:pPr>
            <a:endParaRPr lang="es-ES_tradnl" sz="1200" b="0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588224" y="6632238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3236119" y="2276872"/>
            <a:ext cx="2667718" cy="461665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/>
              <a:t>IV. SECRECIÓN</a:t>
            </a:r>
          </a:p>
        </p:txBody>
      </p:sp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2588419" y="2924944"/>
            <a:ext cx="4102405" cy="2031325"/>
          </a:xfrm>
          <a:prstGeom prst="rect">
            <a:avLst/>
          </a:prstGeom>
          <a:solidFill>
            <a:srgbClr val="D8EE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90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r>
              <a:rPr lang="es-ES" sz="1800">
                <a:latin typeface="Comic Sans MS" pitchFamily="66" charset="0"/>
              </a:rPr>
              <a:t>DEFINICIÓN</a:t>
            </a: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120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r>
              <a:rPr lang="es-ES" sz="1800">
                <a:latin typeface="Comic Sans MS" pitchFamily="66" charset="0"/>
              </a:rPr>
              <a:t>MUCOSA ÓRGANO SECRETOR</a:t>
            </a:r>
            <a:endParaRPr lang="es-ES" sz="100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120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r>
              <a:rPr lang="es-ES" sz="1800">
                <a:latin typeface="Comic Sans MS" pitchFamily="66" charset="0"/>
              </a:rPr>
              <a:t>MECANISMOS DE SECRECIÓN</a:t>
            </a: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120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r>
              <a:rPr lang="es-ES" sz="1800">
                <a:latin typeface="Comic Sans MS" pitchFamily="66" charset="0"/>
              </a:rPr>
              <a:t>REGULACIÓN</a:t>
            </a: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900">
              <a:latin typeface="Comic Sans MS" pitchFamily="66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372200" y="651053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3492500" y="1539875"/>
            <a:ext cx="16510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Definición</a:t>
            </a:r>
          </a:p>
        </p:txBody>
      </p:sp>
      <p:sp>
        <p:nvSpPr>
          <p:cNvPr id="165891" name="Text Box 3"/>
          <p:cNvSpPr txBox="1">
            <a:spLocks noChangeArrowheads="1"/>
          </p:cNvSpPr>
          <p:nvPr/>
        </p:nvSpPr>
        <p:spPr bwMode="auto">
          <a:xfrm>
            <a:off x="3492500" y="3340100"/>
            <a:ext cx="4330700" cy="1168400"/>
          </a:xfrm>
          <a:prstGeom prst="rect">
            <a:avLst/>
          </a:prstGeom>
          <a:solidFill>
            <a:srgbClr val="D8EE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MX" sz="1000" b="0"/>
          </a:p>
          <a:p>
            <a:r>
              <a:rPr lang="es-MX" sz="2000" b="0"/>
              <a:t>“Elaboración y liberación de un producto especial para una función específica”</a:t>
            </a: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5940424" y="4672011"/>
            <a:ext cx="2087563" cy="860425"/>
          </a:xfrm>
          <a:prstGeom prst="rect">
            <a:avLst/>
          </a:prstGeom>
          <a:solidFill>
            <a:srgbClr val="81B4F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/>
              <a:t>Secreción </a:t>
            </a:r>
          </a:p>
          <a:p>
            <a:r>
              <a:rPr lang="es-ES" sz="2400" b="0"/>
              <a:t>vs. Excreción</a:t>
            </a:r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3481388" y="2187575"/>
            <a:ext cx="4475162" cy="985838"/>
          </a:xfrm>
          <a:prstGeom prst="rect">
            <a:avLst/>
          </a:prstGeom>
          <a:solidFill>
            <a:srgbClr val="D8EE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MX" sz="1000" b="0"/>
          </a:p>
          <a:p>
            <a:r>
              <a:rPr lang="es-MX" sz="2000" b="0"/>
              <a:t>“Proceso de elaboración y liberación de una sustancia por glándulas”</a:t>
            </a:r>
          </a:p>
          <a:p>
            <a:endParaRPr lang="es-MX" sz="800" b="0"/>
          </a:p>
        </p:txBody>
      </p:sp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6659563" y="476250"/>
            <a:ext cx="2045753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IV. SECRECIÓN</a:t>
            </a:r>
          </a:p>
        </p:txBody>
      </p:sp>
      <p:pic>
        <p:nvPicPr>
          <p:cNvPr id="165897" name="Picture 9" descr="polar ce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6" y="1447800"/>
            <a:ext cx="2633662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898" name="Rectangle 10"/>
          <p:cNvSpPr>
            <a:spLocks noChangeArrowheads="1"/>
          </p:cNvSpPr>
          <p:nvPr/>
        </p:nvSpPr>
        <p:spPr bwMode="auto">
          <a:xfrm>
            <a:off x="467542" y="4904333"/>
            <a:ext cx="3203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s-ES" sz="1000" b="0" dirty="0"/>
              <a:t>http://pcwww.liv.ac.uk/~petesmif/petesmif/salivary%20secretion/index.htm</a:t>
            </a:r>
          </a:p>
        </p:txBody>
      </p:sp>
      <p:cxnSp>
        <p:nvCxnSpPr>
          <p:cNvPr id="3" name="2 Conector curvado"/>
          <p:cNvCxnSpPr/>
          <p:nvPr/>
        </p:nvCxnSpPr>
        <p:spPr bwMode="auto">
          <a:xfrm rot="5400000" flipH="1" flipV="1">
            <a:off x="1628478" y="1493591"/>
            <a:ext cx="1368150" cy="486445"/>
          </a:xfrm>
          <a:prstGeom prst="curvedConnector3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346176" y="645333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animBg="1"/>
      <p:bldP spid="165892" grpId="0" animBg="1"/>
      <p:bldP spid="16589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 descr="MUCOSA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2" t="21646" r="33151"/>
          <a:stretch>
            <a:fillRect/>
          </a:stretch>
        </p:blipFill>
        <p:spPr bwMode="auto">
          <a:xfrm>
            <a:off x="1792288" y="1557338"/>
            <a:ext cx="4286250" cy="427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5" name="Rectangle 3"/>
          <p:cNvSpPr>
            <a:spLocks noChangeArrowheads="1"/>
          </p:cNvSpPr>
          <p:nvPr/>
        </p:nvSpPr>
        <p:spPr bwMode="auto">
          <a:xfrm>
            <a:off x="1935163" y="2141538"/>
            <a:ext cx="720725" cy="1944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>
              <a:latin typeface="Arial" charset="0"/>
            </a:endParaRPr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1574800" y="4733925"/>
            <a:ext cx="100965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18" name="Rectangle 6"/>
          <p:cNvSpPr>
            <a:spLocks noChangeArrowheads="1"/>
          </p:cNvSpPr>
          <p:nvPr/>
        </p:nvSpPr>
        <p:spPr bwMode="auto">
          <a:xfrm>
            <a:off x="7281863" y="871538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6659563" y="404813"/>
            <a:ext cx="2045753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IV. SECRECIÓN</a:t>
            </a:r>
          </a:p>
        </p:txBody>
      </p:sp>
      <p:sp>
        <p:nvSpPr>
          <p:cNvPr id="166922" name="Rectangle 10"/>
          <p:cNvSpPr>
            <a:spLocks noChangeArrowheads="1"/>
          </p:cNvSpPr>
          <p:nvPr/>
        </p:nvSpPr>
        <p:spPr bwMode="auto">
          <a:xfrm>
            <a:off x="5895975" y="5383213"/>
            <a:ext cx="6477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3" name="Text Box 11"/>
          <p:cNvSpPr txBox="1">
            <a:spLocks noChangeArrowheads="1"/>
          </p:cNvSpPr>
          <p:nvPr/>
        </p:nvSpPr>
        <p:spPr bwMode="auto">
          <a:xfrm>
            <a:off x="6588125" y="2924175"/>
            <a:ext cx="1879041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MX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MX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  <a:endParaRPr lang="es-MX" sz="2000" b="0" dirty="0"/>
          </a:p>
        </p:txBody>
      </p:sp>
      <p:sp>
        <p:nvSpPr>
          <p:cNvPr id="166924" name="Text Box 12"/>
          <p:cNvSpPr txBox="1">
            <a:spLocks noChangeArrowheads="1"/>
          </p:cNvSpPr>
          <p:nvPr/>
        </p:nvSpPr>
        <p:spPr bwMode="auto">
          <a:xfrm>
            <a:off x="6516688" y="2492375"/>
            <a:ext cx="2203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Parte SUP- TGI</a:t>
            </a:r>
          </a:p>
        </p:txBody>
      </p:sp>
      <p:sp>
        <p:nvSpPr>
          <p:cNvPr id="166925" name="Rectangle 13"/>
          <p:cNvSpPr>
            <a:spLocks noChangeArrowheads="1"/>
          </p:cNvSpPr>
          <p:nvPr/>
        </p:nvSpPr>
        <p:spPr bwMode="auto">
          <a:xfrm>
            <a:off x="1241425" y="2106613"/>
            <a:ext cx="792163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6" name="Line 14"/>
          <p:cNvSpPr>
            <a:spLocks noChangeShapeType="1"/>
          </p:cNvSpPr>
          <p:nvPr/>
        </p:nvSpPr>
        <p:spPr bwMode="auto">
          <a:xfrm>
            <a:off x="1601788" y="2035175"/>
            <a:ext cx="0" cy="2016125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29" name="Rectangle 17"/>
          <p:cNvSpPr>
            <a:spLocks noChangeArrowheads="1"/>
          </p:cNvSpPr>
          <p:nvPr/>
        </p:nvSpPr>
        <p:spPr bwMode="auto">
          <a:xfrm>
            <a:off x="5778500" y="5346700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0" name="Text Box 18"/>
          <p:cNvSpPr txBox="1">
            <a:spLocks noChangeArrowheads="1"/>
          </p:cNvSpPr>
          <p:nvPr/>
        </p:nvSpPr>
        <p:spPr bwMode="auto">
          <a:xfrm>
            <a:off x="1657350" y="3817938"/>
            <a:ext cx="1133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i="1"/>
              <a:t>muscularis </a:t>
            </a:r>
          </a:p>
        </p:txBody>
      </p:sp>
      <p:sp>
        <p:nvSpPr>
          <p:cNvPr id="166931" name="Text Box 19"/>
          <p:cNvSpPr txBox="1">
            <a:spLocks noChangeArrowheads="1"/>
          </p:cNvSpPr>
          <p:nvPr/>
        </p:nvSpPr>
        <p:spPr bwMode="auto">
          <a:xfrm>
            <a:off x="1817688" y="2130425"/>
            <a:ext cx="892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epitelio</a:t>
            </a:r>
          </a:p>
        </p:txBody>
      </p:sp>
      <p:sp>
        <p:nvSpPr>
          <p:cNvPr id="166932" name="Rectangle 20"/>
          <p:cNvSpPr>
            <a:spLocks noChangeArrowheads="1"/>
          </p:cNvSpPr>
          <p:nvPr/>
        </p:nvSpPr>
        <p:spPr bwMode="auto">
          <a:xfrm>
            <a:off x="2682875" y="1819275"/>
            <a:ext cx="2159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1601788" y="3475038"/>
            <a:ext cx="1143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lámina propia</a:t>
            </a:r>
          </a:p>
        </p:txBody>
      </p:sp>
      <p:sp>
        <p:nvSpPr>
          <p:cNvPr id="166934" name="Rectangle 22"/>
          <p:cNvSpPr>
            <a:spLocks noChangeArrowheads="1"/>
          </p:cNvSpPr>
          <p:nvPr/>
        </p:nvSpPr>
        <p:spPr bwMode="auto">
          <a:xfrm>
            <a:off x="2538413" y="3259138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8" name="Text Box 26"/>
          <p:cNvSpPr txBox="1">
            <a:spLocks noChangeArrowheads="1"/>
          </p:cNvSpPr>
          <p:nvPr/>
        </p:nvSpPr>
        <p:spPr bwMode="auto">
          <a:xfrm>
            <a:off x="827088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6939" name="Text Box 27"/>
          <p:cNvSpPr txBox="1">
            <a:spLocks noChangeArrowheads="1"/>
          </p:cNvSpPr>
          <p:nvPr/>
        </p:nvSpPr>
        <p:spPr bwMode="auto">
          <a:xfrm>
            <a:off x="568325" y="2636838"/>
            <a:ext cx="9715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Mucosa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6679498" y="886857"/>
            <a:ext cx="1951175" cy="646331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MUCOSA </a:t>
            </a:r>
          </a:p>
          <a:p>
            <a:pPr algn="ctr"/>
            <a:r>
              <a:rPr lang="es-MX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órgano secretor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346176" y="6484293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6679498" y="887413"/>
            <a:ext cx="1916113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MUCOSA 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órgano secretor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6804025" y="2613025"/>
            <a:ext cx="1414170" cy="261610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MX" sz="2000" u="sng" dirty="0"/>
              <a:t>Moco:</a:t>
            </a:r>
            <a:r>
              <a:rPr lang="es-MX" sz="1800" dirty="0"/>
              <a:t> </a:t>
            </a:r>
          </a:p>
          <a:p>
            <a:r>
              <a:rPr lang="es-MX" sz="1600" dirty="0"/>
              <a:t>todo TGI</a:t>
            </a:r>
          </a:p>
          <a:p>
            <a:endParaRPr lang="es-MX" sz="1800" dirty="0"/>
          </a:p>
          <a:p>
            <a:r>
              <a:rPr lang="es-MX" sz="2000" u="sng" dirty="0"/>
              <a:t>Péptidos:</a:t>
            </a:r>
            <a:r>
              <a:rPr lang="es-MX" sz="1800" dirty="0"/>
              <a:t> </a:t>
            </a:r>
          </a:p>
          <a:p>
            <a:r>
              <a:rPr lang="es-MX" sz="1600" dirty="0"/>
              <a:t>todo TGI</a:t>
            </a:r>
          </a:p>
          <a:p>
            <a:endParaRPr lang="es-MX" sz="2000" u="sng" dirty="0" smtClean="0"/>
          </a:p>
          <a:p>
            <a:r>
              <a:rPr lang="es-MX" sz="2000" u="sng" dirty="0" smtClean="0"/>
              <a:t>Enzimas</a:t>
            </a:r>
            <a:r>
              <a:rPr lang="es-MX" sz="2000" u="sng" dirty="0"/>
              <a:t>:</a:t>
            </a:r>
            <a:r>
              <a:rPr lang="es-MX" sz="1800" dirty="0"/>
              <a:t> </a:t>
            </a:r>
          </a:p>
          <a:p>
            <a:r>
              <a:rPr lang="es-MX" sz="1600" dirty="0"/>
              <a:t>hasta íleon</a:t>
            </a:r>
          </a:p>
          <a:p>
            <a:endParaRPr lang="es-MX" sz="1800" dirty="0"/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755650" y="79533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0000"/>
                </a:solidFill>
              </a:rPr>
              <a:t>***</a:t>
            </a:r>
            <a:endParaRPr lang="es-ES" sz="4400" dirty="0">
              <a:solidFill>
                <a:srgbClr val="CC0000"/>
              </a:solidFill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146002"/>
            <a:ext cx="5378973" cy="36121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4 Abrir llave"/>
          <p:cNvSpPr/>
          <p:nvPr/>
        </p:nvSpPr>
        <p:spPr bwMode="auto">
          <a:xfrm>
            <a:off x="3275856" y="2276872"/>
            <a:ext cx="360041" cy="3096344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659563" y="404813"/>
            <a:ext cx="1955985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SECRECIÓN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611188" y="549275"/>
            <a:ext cx="162718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GLÁNDULAS</a:t>
            </a:r>
          </a:p>
        </p:txBody>
      </p:sp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611188" y="1485900"/>
            <a:ext cx="2592387" cy="388461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1600">
                <a:latin typeface="Comic Sans MS" pitchFamily="66" charset="0"/>
              </a:rPr>
              <a:t>SIMPLE</a:t>
            </a:r>
            <a:r>
              <a:rPr lang="es-ES" sz="1800" b="0">
                <a:latin typeface="Comic Sans MS" pitchFamily="66" charset="0"/>
              </a:rPr>
              <a:t>:</a:t>
            </a:r>
          </a:p>
          <a:p>
            <a:r>
              <a:rPr lang="es-ES" sz="1800" b="0">
                <a:latin typeface="Comic Sans MS" pitchFamily="66" charset="0"/>
              </a:rPr>
              <a:t>        mucosa</a:t>
            </a:r>
          </a:p>
          <a:p>
            <a:endParaRPr lang="es-ES" sz="1600" b="0">
              <a:latin typeface="Comic Sans MS" pitchFamily="66" charset="0"/>
            </a:endParaRPr>
          </a:p>
          <a:p>
            <a:r>
              <a:rPr lang="es-ES" sz="1600">
                <a:latin typeface="Comic Sans MS" pitchFamily="66" charset="0"/>
              </a:rPr>
              <a:t>2. TUBULAR</a:t>
            </a:r>
            <a:r>
              <a:rPr lang="es-ES" sz="1800" b="0">
                <a:latin typeface="Comic Sans MS" pitchFamily="66" charset="0"/>
              </a:rPr>
              <a:t>: </a:t>
            </a:r>
          </a:p>
          <a:p>
            <a:r>
              <a:rPr lang="es-ES" sz="1800" b="0">
                <a:latin typeface="Comic Sans MS" pitchFamily="66" charset="0"/>
              </a:rPr>
              <a:t>       oxíntica gástrica</a:t>
            </a:r>
          </a:p>
          <a:p>
            <a:r>
              <a:rPr lang="es-ES" sz="1800" b="0">
                <a:latin typeface="Comic Sans MS" pitchFamily="66" charset="0"/>
              </a:rPr>
              <a:t>       Gl. Brunner</a:t>
            </a:r>
          </a:p>
          <a:p>
            <a:endParaRPr lang="es-ES" sz="1800" b="0">
              <a:latin typeface="Comic Sans MS" pitchFamily="66" charset="0"/>
            </a:endParaRPr>
          </a:p>
          <a:p>
            <a:r>
              <a:rPr lang="es-ES" sz="1600">
                <a:latin typeface="Comic Sans MS" pitchFamily="66" charset="0"/>
              </a:rPr>
              <a:t>3. CRIPTAS</a:t>
            </a:r>
            <a:r>
              <a:rPr lang="es-ES" sz="1800" b="0">
                <a:latin typeface="Comic Sans MS" pitchFamily="66" charset="0"/>
              </a:rPr>
              <a:t>: </a:t>
            </a:r>
          </a:p>
          <a:p>
            <a:r>
              <a:rPr lang="es-ES" sz="1800" b="0">
                <a:latin typeface="Comic Sans MS" pitchFamily="66" charset="0"/>
              </a:rPr>
              <a:t>      intestinales</a:t>
            </a:r>
          </a:p>
          <a:p>
            <a:endParaRPr lang="es-ES" sz="1600" b="0">
              <a:latin typeface="Comic Sans MS" pitchFamily="66" charset="0"/>
            </a:endParaRPr>
          </a:p>
          <a:p>
            <a:r>
              <a:rPr lang="es-ES" sz="1600">
                <a:latin typeface="Comic Sans MS" pitchFamily="66" charset="0"/>
              </a:rPr>
              <a:t>4. COMPLEJAS (extrínsecas)</a:t>
            </a:r>
            <a:r>
              <a:rPr lang="es-ES" sz="1600" b="0">
                <a:latin typeface="Comic Sans MS" pitchFamily="66" charset="0"/>
              </a:rPr>
              <a:t>:</a:t>
            </a:r>
            <a:r>
              <a:rPr lang="es-ES" sz="1800" b="0">
                <a:latin typeface="Comic Sans MS" pitchFamily="66" charset="0"/>
              </a:rPr>
              <a:t> salivales, páncreas, hígado</a:t>
            </a:r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3731419" y="556008"/>
            <a:ext cx="10795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Glándula </a:t>
            </a:r>
          </a:p>
          <a:p>
            <a:pPr algn="ctr"/>
            <a:r>
              <a:rPr lang="es-ES" sz="1600"/>
              <a:t>simple</a:t>
            </a: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7740650" y="1597026"/>
            <a:ext cx="12414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Criptas</a:t>
            </a:r>
          </a:p>
          <a:p>
            <a:pPr algn="ctr"/>
            <a:r>
              <a:rPr lang="es-ES" sz="1600"/>
              <a:t>Lieberk</a:t>
            </a:r>
            <a:r>
              <a:rPr lang="en-US" sz="1600"/>
              <a:t>ü</a:t>
            </a:r>
            <a:r>
              <a:rPr lang="es-ES" sz="1600"/>
              <a:t>hn</a:t>
            </a: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3330575" y="3932238"/>
            <a:ext cx="2873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69991" name="Picture 7" descr="goblet_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1182315"/>
            <a:ext cx="1625600" cy="203078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992" name="Picture 8" descr="mucosa yewyu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7" t="11951" r="19087" b="34581"/>
          <a:stretch>
            <a:fillRect/>
          </a:stretch>
        </p:blipFill>
        <p:spPr bwMode="auto">
          <a:xfrm>
            <a:off x="5346700" y="404813"/>
            <a:ext cx="2117725" cy="32400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993" name="Picture 9" descr="gl brun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3284538"/>
            <a:ext cx="1625600" cy="24479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995" name="Picture 11" descr="gl saliva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00" y="3709988"/>
            <a:ext cx="3546475" cy="26495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5867400" y="6021388"/>
            <a:ext cx="11779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Glándulas </a:t>
            </a:r>
          </a:p>
          <a:p>
            <a:pPr algn="ctr"/>
            <a:r>
              <a:rPr lang="es-ES" sz="1600"/>
              <a:t>complejas</a:t>
            </a:r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3636963" y="5516563"/>
            <a:ext cx="10795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Glándula </a:t>
            </a:r>
          </a:p>
          <a:p>
            <a:pPr algn="ctr"/>
            <a:r>
              <a:rPr lang="es-ES" sz="1600"/>
              <a:t>tubular</a:t>
            </a:r>
          </a:p>
        </p:txBody>
      </p:sp>
      <p:sp>
        <p:nvSpPr>
          <p:cNvPr id="169998" name="Rectangle 14"/>
          <p:cNvSpPr>
            <a:spLocks noChangeArrowheads="1"/>
          </p:cNvSpPr>
          <p:nvPr/>
        </p:nvSpPr>
        <p:spPr bwMode="auto">
          <a:xfrm>
            <a:off x="7885113" y="3860800"/>
            <a:ext cx="935037" cy="3603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9999" name="Rectangle 15"/>
          <p:cNvSpPr>
            <a:spLocks noChangeArrowheads="1"/>
          </p:cNvSpPr>
          <p:nvPr/>
        </p:nvSpPr>
        <p:spPr bwMode="auto">
          <a:xfrm>
            <a:off x="6588125" y="4946650"/>
            <a:ext cx="576263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00" name="Rectangle 16"/>
          <p:cNvSpPr>
            <a:spLocks noChangeArrowheads="1"/>
          </p:cNvSpPr>
          <p:nvPr/>
        </p:nvSpPr>
        <p:spPr bwMode="auto">
          <a:xfrm>
            <a:off x="7164388" y="5738813"/>
            <a:ext cx="863600" cy="3603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01" name="Text Box 17"/>
          <p:cNvSpPr txBox="1">
            <a:spLocks noChangeArrowheads="1"/>
          </p:cNvSpPr>
          <p:nvPr/>
        </p:nvSpPr>
        <p:spPr bwMode="auto">
          <a:xfrm>
            <a:off x="7231063" y="5713413"/>
            <a:ext cx="725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Acinos</a:t>
            </a:r>
          </a:p>
          <a:p>
            <a:r>
              <a:rPr lang="es-ES" sz="1200"/>
              <a:t>serosos</a:t>
            </a:r>
          </a:p>
        </p:txBody>
      </p:sp>
      <p:sp>
        <p:nvSpPr>
          <p:cNvPr id="170002" name="Text Box 18"/>
          <p:cNvSpPr txBox="1">
            <a:spLocks noChangeArrowheads="1"/>
          </p:cNvSpPr>
          <p:nvPr/>
        </p:nvSpPr>
        <p:spPr bwMode="auto">
          <a:xfrm>
            <a:off x="7956550" y="3789363"/>
            <a:ext cx="768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Acinos</a:t>
            </a:r>
          </a:p>
          <a:p>
            <a:r>
              <a:rPr lang="es-ES" sz="1200"/>
              <a:t>mucosos</a:t>
            </a:r>
          </a:p>
        </p:txBody>
      </p:sp>
      <p:sp>
        <p:nvSpPr>
          <p:cNvPr id="170003" name="Text Box 19"/>
          <p:cNvSpPr txBox="1">
            <a:spLocks noChangeArrowheads="1"/>
          </p:cNvSpPr>
          <p:nvPr/>
        </p:nvSpPr>
        <p:spPr bwMode="auto">
          <a:xfrm>
            <a:off x="6516688" y="4875213"/>
            <a:ext cx="738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ductos</a:t>
            </a:r>
          </a:p>
        </p:txBody>
      </p:sp>
      <p:sp>
        <p:nvSpPr>
          <p:cNvPr id="170005" name="Freeform 21"/>
          <p:cNvSpPr>
            <a:spLocks/>
          </p:cNvSpPr>
          <p:nvPr/>
        </p:nvSpPr>
        <p:spPr bwMode="auto">
          <a:xfrm>
            <a:off x="2124075" y="1628775"/>
            <a:ext cx="2016125" cy="287338"/>
          </a:xfrm>
          <a:custGeom>
            <a:avLst/>
            <a:gdLst>
              <a:gd name="T0" fmla="*/ 0 w 1270"/>
              <a:gd name="T1" fmla="*/ 181 h 181"/>
              <a:gd name="T2" fmla="*/ 1270 w 1270"/>
              <a:gd name="T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70" h="181">
                <a:moveTo>
                  <a:pt x="0" y="181"/>
                </a:moveTo>
                <a:cubicBezTo>
                  <a:pt x="529" y="105"/>
                  <a:pt x="1058" y="30"/>
                  <a:pt x="127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06" name="Freeform 22"/>
          <p:cNvSpPr>
            <a:spLocks/>
          </p:cNvSpPr>
          <p:nvPr/>
        </p:nvSpPr>
        <p:spPr bwMode="auto">
          <a:xfrm flipV="1">
            <a:off x="2484438" y="2997200"/>
            <a:ext cx="1800225" cy="1728788"/>
          </a:xfrm>
          <a:custGeom>
            <a:avLst/>
            <a:gdLst>
              <a:gd name="T0" fmla="*/ 0 w 1270"/>
              <a:gd name="T1" fmla="*/ 181 h 181"/>
              <a:gd name="T2" fmla="*/ 1270 w 1270"/>
              <a:gd name="T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70" h="181">
                <a:moveTo>
                  <a:pt x="0" y="181"/>
                </a:moveTo>
                <a:cubicBezTo>
                  <a:pt x="529" y="105"/>
                  <a:pt x="1058" y="30"/>
                  <a:pt x="127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07" name="Freeform 23"/>
          <p:cNvSpPr>
            <a:spLocks/>
          </p:cNvSpPr>
          <p:nvPr/>
        </p:nvSpPr>
        <p:spPr bwMode="auto">
          <a:xfrm flipH="1" flipV="1">
            <a:off x="6516688" y="1916113"/>
            <a:ext cx="1223962" cy="1081087"/>
          </a:xfrm>
          <a:custGeom>
            <a:avLst/>
            <a:gdLst>
              <a:gd name="T0" fmla="*/ 0 w 1270"/>
              <a:gd name="T1" fmla="*/ 181 h 181"/>
              <a:gd name="T2" fmla="*/ 1270 w 1270"/>
              <a:gd name="T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70" h="181">
                <a:moveTo>
                  <a:pt x="0" y="181"/>
                </a:moveTo>
                <a:cubicBezTo>
                  <a:pt x="529" y="105"/>
                  <a:pt x="1058" y="30"/>
                  <a:pt x="127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79512" y="64516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0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0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70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8" grpId="0" animBg="1"/>
      <p:bldP spid="169989" grpId="0" animBg="1"/>
      <p:bldP spid="169996" grpId="0" animBg="1"/>
      <p:bldP spid="169997" grpId="0" animBg="1"/>
      <p:bldP spid="170005" grpId="0" animBg="1"/>
      <p:bldP spid="170006" grpId="0" animBg="1"/>
      <p:bldP spid="17000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1131888" y="1628775"/>
            <a:ext cx="3648075" cy="1673225"/>
          </a:xfrm>
          <a:prstGeom prst="rect">
            <a:avLst/>
          </a:prstGeom>
          <a:solidFill>
            <a:srgbClr val="FFCC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 dirty="0"/>
              <a:t>Células glandulares TGI </a:t>
            </a:r>
          </a:p>
          <a:p>
            <a:r>
              <a:rPr lang="es-MX" sz="2400" b="0" dirty="0"/>
              <a:t>secretan</a:t>
            </a:r>
            <a:r>
              <a:rPr lang="es-MX" sz="2000" b="0" dirty="0"/>
              <a:t>:</a:t>
            </a:r>
          </a:p>
          <a:p>
            <a:endParaRPr lang="es-MX" b="0" dirty="0"/>
          </a:p>
          <a:p>
            <a:pPr>
              <a:buFontTx/>
              <a:buChar char="•"/>
            </a:pPr>
            <a:r>
              <a:rPr lang="es-MX" sz="2000" b="0" dirty="0"/>
              <a:t>  Sustancias orgánicas </a:t>
            </a:r>
          </a:p>
          <a:p>
            <a:pPr>
              <a:buFontTx/>
              <a:buChar char="•"/>
            </a:pPr>
            <a:r>
              <a:rPr lang="es-MX" sz="2000" b="0" dirty="0"/>
              <a:t>  Agua y electrolitos</a:t>
            </a:r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4308475" y="3573463"/>
            <a:ext cx="3790950" cy="2600325"/>
          </a:xfrm>
          <a:prstGeom prst="rect">
            <a:avLst/>
          </a:prstGeom>
          <a:solidFill>
            <a:srgbClr val="FFCCCC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1800" b="0" dirty="0"/>
              <a:t>Sustancias orgánicas</a:t>
            </a:r>
          </a:p>
          <a:p>
            <a:pPr algn="ctr"/>
            <a:r>
              <a:rPr lang="es-MX" sz="1800" b="0" dirty="0"/>
              <a:t> más importantes son </a:t>
            </a:r>
          </a:p>
          <a:p>
            <a:pPr algn="ctr"/>
            <a:endParaRPr lang="es-MX" b="0" dirty="0"/>
          </a:p>
          <a:p>
            <a:pPr algn="ctr"/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</a:t>
            </a:r>
          </a:p>
          <a:p>
            <a:pPr algn="ctr"/>
            <a:r>
              <a:rPr lang="es-MX" dirty="0"/>
              <a:t> </a:t>
            </a:r>
          </a:p>
          <a:p>
            <a:pPr algn="ctr"/>
            <a:r>
              <a:rPr lang="es-MX" sz="1800" b="0" dirty="0"/>
              <a:t>fundamentalmente </a:t>
            </a:r>
          </a:p>
          <a:p>
            <a:pPr algn="ctr"/>
            <a:r>
              <a:rPr lang="es-MX" sz="4800" dirty="0">
                <a:solidFill>
                  <a:srgbClr val="CC0000"/>
                </a:solidFill>
              </a:rPr>
              <a:t> </a:t>
            </a:r>
            <a:r>
              <a:rPr lang="es-MX" sz="4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</a:t>
            </a:r>
            <a:r>
              <a:rPr lang="es-MX" sz="4800" dirty="0">
                <a:solidFill>
                  <a:srgbClr val="CC0000"/>
                </a:solidFill>
              </a:rPr>
              <a:t> </a:t>
            </a:r>
            <a:endParaRPr lang="es-MX" sz="4000" dirty="0">
              <a:solidFill>
                <a:srgbClr val="CC0000"/>
              </a:solidFill>
            </a:endParaRP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5724128" y="908050"/>
            <a:ext cx="92425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679498" y="887413"/>
            <a:ext cx="1951175" cy="646331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MUCOSA </a:t>
            </a:r>
          </a:p>
          <a:p>
            <a:pPr algn="ctr"/>
            <a:r>
              <a:rPr lang="es-MX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órgano secretor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659563" y="404813"/>
            <a:ext cx="1955985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SECRECIÓN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51564" y="660076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2546350" y="2060575"/>
            <a:ext cx="4060727" cy="400110"/>
          </a:xfrm>
          <a:prstGeom prst="rect">
            <a:avLst/>
          </a:prstGeom>
          <a:solidFill>
            <a:srgbClr val="CD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MECANISMOS DE SECRECIÓN</a:t>
            </a:r>
          </a:p>
        </p:txBody>
      </p:sp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2986469" y="2708273"/>
            <a:ext cx="3241593" cy="1969770"/>
          </a:xfrm>
          <a:prstGeom prst="rect">
            <a:avLst/>
          </a:prstGeom>
          <a:solidFill>
            <a:schemeClr val="accent5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MX" sz="900" b="0" dirty="0" smtClean="0">
              <a:latin typeface="Comic Sans MS" pitchFamily="66" charset="0"/>
            </a:endParaRPr>
          </a:p>
          <a:p>
            <a:r>
              <a:rPr lang="es-MX" sz="2000" b="0" dirty="0" smtClean="0">
                <a:latin typeface="Comic Sans MS" pitchFamily="66" charset="0"/>
              </a:rPr>
              <a:t>1</a:t>
            </a:r>
            <a:r>
              <a:rPr lang="es-MX" sz="2000" b="0" dirty="0">
                <a:latin typeface="Comic Sans MS" pitchFamily="66" charset="0"/>
              </a:rPr>
              <a:t>. </a:t>
            </a:r>
            <a:r>
              <a:rPr lang="es-MX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Enzimas</a:t>
            </a:r>
            <a:r>
              <a:rPr lang="es-MX" sz="2000" b="0" dirty="0">
                <a:latin typeface="Comic Sans MS" pitchFamily="66" charset="0"/>
              </a:rPr>
              <a:t> (proteínas)</a:t>
            </a:r>
          </a:p>
          <a:p>
            <a:endParaRPr lang="es-MX" sz="1000" b="0" dirty="0">
              <a:latin typeface="Comic Sans MS" pitchFamily="66" charset="0"/>
            </a:endParaRPr>
          </a:p>
          <a:p>
            <a:r>
              <a:rPr lang="es-MX" sz="2000" b="0" dirty="0">
                <a:latin typeface="Comic Sans MS" pitchFamily="66" charset="0"/>
              </a:rPr>
              <a:t>      </a:t>
            </a:r>
            <a:r>
              <a:rPr lang="es-MX" sz="2000" b="0" dirty="0">
                <a:latin typeface="Comic Sans MS" pitchFamily="66" charset="0"/>
              </a:rPr>
              <a:t>E</a:t>
            </a:r>
            <a:r>
              <a:rPr lang="es-MX" sz="2000" b="0" dirty="0" smtClean="0">
                <a:latin typeface="Comic Sans MS" pitchFamily="66" charset="0"/>
              </a:rPr>
              <a:t>laboración</a:t>
            </a:r>
            <a:r>
              <a:rPr lang="es-MX" sz="2000" b="0" dirty="0">
                <a:latin typeface="Comic Sans MS" pitchFamily="66" charset="0"/>
              </a:rPr>
              <a:t>: síntesis</a:t>
            </a:r>
            <a:endParaRPr lang="es-MX" b="0" dirty="0">
              <a:latin typeface="Comic Sans MS" pitchFamily="66" charset="0"/>
            </a:endParaRPr>
          </a:p>
          <a:p>
            <a:r>
              <a:rPr lang="es-MX" sz="2000" b="0" dirty="0">
                <a:latin typeface="Comic Sans MS" pitchFamily="66" charset="0"/>
              </a:rPr>
              <a:t>      </a:t>
            </a:r>
            <a:r>
              <a:rPr lang="es-MX" sz="2000" b="0" dirty="0">
                <a:latin typeface="Comic Sans MS" pitchFamily="66" charset="0"/>
              </a:rPr>
              <a:t>L</a:t>
            </a:r>
            <a:r>
              <a:rPr lang="es-MX" sz="2000" b="0" dirty="0" smtClean="0">
                <a:latin typeface="Comic Sans MS" pitchFamily="66" charset="0"/>
              </a:rPr>
              <a:t>iberación</a:t>
            </a:r>
            <a:r>
              <a:rPr lang="es-MX" sz="2000" b="0" dirty="0">
                <a:latin typeface="Comic Sans MS" pitchFamily="66" charset="0"/>
              </a:rPr>
              <a:t>: exocitosis</a:t>
            </a:r>
          </a:p>
          <a:p>
            <a:endParaRPr lang="es-MX" b="0" dirty="0">
              <a:latin typeface="Comic Sans MS" pitchFamily="66" charset="0"/>
            </a:endParaRPr>
          </a:p>
          <a:p>
            <a:r>
              <a:rPr lang="es-MX" sz="2000" b="0" dirty="0">
                <a:latin typeface="Comic Sans MS" pitchFamily="66" charset="0"/>
              </a:rPr>
              <a:t>2. </a:t>
            </a:r>
            <a:r>
              <a:rPr lang="es-MX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Agua e </a:t>
            </a:r>
            <a:r>
              <a:rPr lang="es-MX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iones</a:t>
            </a:r>
          </a:p>
          <a:p>
            <a:endParaRPr lang="es-MX" sz="900" b="0" dirty="0">
              <a:latin typeface="Comic Sans MS" pitchFamily="66" charset="0"/>
            </a:endParaRP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6603152" y="476672"/>
            <a:ext cx="2045753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/>
              <a:t>IV. </a:t>
            </a:r>
            <a:r>
              <a:rPr lang="es-ES" sz="1800" dirty="0" smtClean="0"/>
              <a:t>SECRECIÓN</a:t>
            </a:r>
            <a:endParaRPr lang="es-ES" sz="1800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71514" y="65253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img1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9" t="10957" r="17766" b="23332"/>
          <a:stretch/>
        </p:blipFill>
        <p:spPr>
          <a:xfrm>
            <a:off x="1619672" y="2271473"/>
            <a:ext cx="5530677" cy="345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6070849" y="1958067"/>
            <a:ext cx="18716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7528094" y="872518"/>
            <a:ext cx="1229824" cy="707886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Síntesis </a:t>
            </a:r>
            <a:endParaRPr lang="es-ES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nzimas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852842" y="2609624"/>
            <a:ext cx="431800" cy="376237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1.</a:t>
            </a: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2419374" y="1135961"/>
            <a:ext cx="431800" cy="376238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2.</a:t>
            </a: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3373128" y="3695701"/>
            <a:ext cx="431800" cy="376237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3.</a:t>
            </a: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3942247" y="1426741"/>
            <a:ext cx="422275" cy="346075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600"/>
              <a:t>4.</a:t>
            </a:r>
          </a:p>
        </p:txBody>
      </p:sp>
      <p:sp>
        <p:nvSpPr>
          <p:cNvPr id="173066" name="Text Box 10"/>
          <p:cNvSpPr txBox="1">
            <a:spLocks noChangeArrowheads="1"/>
          </p:cNvSpPr>
          <p:nvPr/>
        </p:nvSpPr>
        <p:spPr bwMode="auto">
          <a:xfrm>
            <a:off x="4301992" y="4474464"/>
            <a:ext cx="431800" cy="376238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5.</a:t>
            </a:r>
          </a:p>
        </p:txBody>
      </p:sp>
      <p:sp>
        <p:nvSpPr>
          <p:cNvPr id="173067" name="Text Box 11"/>
          <p:cNvSpPr txBox="1">
            <a:spLocks noChangeArrowheads="1"/>
          </p:cNvSpPr>
          <p:nvPr/>
        </p:nvSpPr>
        <p:spPr bwMode="auto">
          <a:xfrm>
            <a:off x="5435849" y="4215492"/>
            <a:ext cx="431800" cy="376237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6.</a:t>
            </a:r>
          </a:p>
        </p:txBody>
      </p:sp>
      <p:sp>
        <p:nvSpPr>
          <p:cNvPr id="173068" name="Rectangle 12"/>
          <p:cNvSpPr>
            <a:spLocks noChangeArrowheads="1"/>
          </p:cNvSpPr>
          <p:nvPr/>
        </p:nvSpPr>
        <p:spPr bwMode="auto">
          <a:xfrm>
            <a:off x="7007474" y="3374117"/>
            <a:ext cx="93503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3069" name="Text Box 13"/>
          <p:cNvSpPr txBox="1">
            <a:spLocks noChangeArrowheads="1"/>
          </p:cNvSpPr>
          <p:nvPr/>
        </p:nvSpPr>
        <p:spPr bwMode="auto">
          <a:xfrm>
            <a:off x="6352498" y="90206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395536" y="3555092"/>
            <a:ext cx="1040670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/>
              <a:t>BASAL</a:t>
            </a:r>
          </a:p>
        </p:txBody>
      </p: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7078911" y="3667804"/>
            <a:ext cx="1135247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APICAL</a:t>
            </a: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1413073" y="5655354"/>
            <a:ext cx="129073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Axón</a:t>
            </a:r>
          </a:p>
          <a:p>
            <a:pPr algn="ctr"/>
            <a:r>
              <a:rPr lang="es-ES" sz="1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Autonómico</a:t>
            </a:r>
            <a:endParaRPr lang="es-ES" sz="16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2984058" y="5683314"/>
            <a:ext cx="152157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A. </a:t>
            </a:r>
            <a:r>
              <a:rPr lang="es-ES" sz="1600" dirty="0" smtClean="0"/>
              <a:t>Golgi</a:t>
            </a:r>
            <a:endParaRPr lang="es-ES" sz="1600" dirty="0"/>
          </a:p>
          <a:p>
            <a:r>
              <a:rPr lang="es-ES" sz="1600" dirty="0" err="1" smtClean="0"/>
              <a:t>Postraducción</a:t>
            </a:r>
            <a:endParaRPr lang="es-ES" sz="1600" dirty="0"/>
          </a:p>
        </p:txBody>
      </p:sp>
      <p:sp>
        <p:nvSpPr>
          <p:cNvPr id="173074" name="Text Box 18"/>
          <p:cNvSpPr txBox="1">
            <a:spLocks noChangeArrowheads="1"/>
          </p:cNvSpPr>
          <p:nvPr/>
        </p:nvSpPr>
        <p:spPr bwMode="auto">
          <a:xfrm>
            <a:off x="4572461" y="5581065"/>
            <a:ext cx="12795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Vesículas</a:t>
            </a:r>
            <a:endParaRPr lang="es-ES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Secretoras</a:t>
            </a:r>
            <a:endParaRPr lang="es-ES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3075" name="Text Box 19"/>
          <p:cNvSpPr txBox="1">
            <a:spLocks noChangeArrowheads="1"/>
          </p:cNvSpPr>
          <p:nvPr/>
        </p:nvSpPr>
        <p:spPr bwMode="auto">
          <a:xfrm>
            <a:off x="6004382" y="5641318"/>
            <a:ext cx="101502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Gránulos</a:t>
            </a:r>
          </a:p>
          <a:p>
            <a:pPr algn="ctr"/>
            <a:r>
              <a:rPr lang="es-E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</a:t>
            </a:r>
            <a:endParaRPr lang="es-ES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3076" name="Text Box 20"/>
          <p:cNvSpPr txBox="1">
            <a:spLocks noChangeArrowheads="1"/>
          </p:cNvSpPr>
          <p:nvPr/>
        </p:nvSpPr>
        <p:spPr bwMode="auto">
          <a:xfrm>
            <a:off x="1381412" y="2039164"/>
            <a:ext cx="958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CAPILAR</a:t>
            </a:r>
          </a:p>
        </p:txBody>
      </p:sp>
      <p:sp>
        <p:nvSpPr>
          <p:cNvPr id="173077" name="Text Box 21"/>
          <p:cNvSpPr txBox="1">
            <a:spLocks noChangeArrowheads="1"/>
          </p:cNvSpPr>
          <p:nvPr/>
        </p:nvSpPr>
        <p:spPr bwMode="auto">
          <a:xfrm>
            <a:off x="2339752" y="1574340"/>
            <a:ext cx="14382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smtClean="0"/>
              <a:t>Mitocondrias</a:t>
            </a:r>
            <a:endParaRPr lang="es-ES" sz="1600" dirty="0"/>
          </a:p>
        </p:txBody>
      </p:sp>
      <p:sp>
        <p:nvSpPr>
          <p:cNvPr id="173078" name="Text Box 22"/>
          <p:cNvSpPr txBox="1">
            <a:spLocks noChangeArrowheads="1"/>
          </p:cNvSpPr>
          <p:nvPr/>
        </p:nvSpPr>
        <p:spPr bwMode="auto">
          <a:xfrm>
            <a:off x="3819389" y="1772816"/>
            <a:ext cx="185659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R. </a:t>
            </a:r>
            <a:r>
              <a:rPr lang="es-ES" sz="1600" dirty="0" err="1" smtClean="0"/>
              <a:t>Endoplásmico</a:t>
            </a:r>
            <a:r>
              <a:rPr lang="es-ES" sz="1600" dirty="0" smtClean="0"/>
              <a:t> </a:t>
            </a:r>
          </a:p>
          <a:p>
            <a:r>
              <a:rPr lang="es-ES" sz="1600" dirty="0" smtClean="0"/>
              <a:t>   Traducción</a:t>
            </a:r>
            <a:endParaRPr lang="es-ES" sz="1600" dirty="0"/>
          </a:p>
        </p:txBody>
      </p:sp>
      <p:sp>
        <p:nvSpPr>
          <p:cNvPr id="173080" name="Text Box 24"/>
          <p:cNvSpPr txBox="1">
            <a:spLocks noChangeArrowheads="1"/>
          </p:cNvSpPr>
          <p:nvPr/>
        </p:nvSpPr>
        <p:spPr bwMode="auto">
          <a:xfrm>
            <a:off x="6697231" y="2536133"/>
            <a:ext cx="1904689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Exocitosis</a:t>
            </a:r>
            <a:endParaRPr lang="es-ES_tradnl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3081" name="Text Box 25"/>
          <p:cNvSpPr txBox="1">
            <a:spLocks noChangeArrowheads="1"/>
          </p:cNvSpPr>
          <p:nvPr/>
        </p:nvSpPr>
        <p:spPr bwMode="auto">
          <a:xfrm>
            <a:off x="7307511" y="4286929"/>
            <a:ext cx="89479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/>
              <a:t>LUZ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801933" y="416154"/>
            <a:ext cx="1955985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1619672" y="2736188"/>
            <a:ext cx="657052" cy="2000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72906" y="2682326"/>
            <a:ext cx="1146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/>
              <a:t>S</a:t>
            </a:r>
            <a:r>
              <a:rPr lang="es-VE" sz="1600" dirty="0" smtClean="0"/>
              <a:t>ustratos</a:t>
            </a:r>
            <a:endParaRPr lang="es-VE" sz="1600" dirty="0"/>
          </a:p>
        </p:txBody>
      </p:sp>
      <p:sp>
        <p:nvSpPr>
          <p:cNvPr id="4" name="Rectángulo 3"/>
          <p:cNvSpPr/>
          <p:nvPr/>
        </p:nvSpPr>
        <p:spPr bwMode="auto">
          <a:xfrm>
            <a:off x="3419724" y="3212976"/>
            <a:ext cx="431800" cy="2874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 rot="3317351">
            <a:off x="3293392" y="3201002"/>
            <a:ext cx="649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ADN</a:t>
            </a:r>
            <a:endParaRPr lang="es-VE" sz="1600" dirty="0"/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471474" y="656777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7" name="Conector recto 6"/>
          <p:cNvCxnSpPr/>
          <p:nvPr/>
        </p:nvCxnSpPr>
        <p:spPr bwMode="auto">
          <a:xfrm flipH="1">
            <a:off x="3020661" y="1831943"/>
            <a:ext cx="183187" cy="70419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2" grpId="0" animBg="1"/>
      <p:bldP spid="173063" grpId="0" animBg="1"/>
      <p:bldP spid="173064" grpId="0" animBg="1"/>
      <p:bldP spid="173065" grpId="0" animBg="1"/>
      <p:bldP spid="173066" grpId="0" animBg="1"/>
      <p:bldP spid="173067" grpId="0" animBg="1"/>
      <p:bldP spid="173070" grpId="0" animBg="1"/>
      <p:bldP spid="173071" grpId="0" animBg="1"/>
      <p:bldP spid="173073" grpId="0"/>
      <p:bldP spid="173074" grpId="0"/>
      <p:bldP spid="173075" grpId="0"/>
      <p:bldP spid="173077" grpId="0"/>
      <p:bldP spid="173078" grpId="0"/>
      <p:bldP spid="173080" grpId="0"/>
      <p:bldP spid="173081" grpId="0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Rectangle 3"/>
          <p:cNvSpPr>
            <a:spLocks noChangeArrowheads="1"/>
          </p:cNvSpPr>
          <p:nvPr/>
        </p:nvSpPr>
        <p:spPr bwMode="auto">
          <a:xfrm>
            <a:off x="2627313" y="1557338"/>
            <a:ext cx="15128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2124075" y="5589588"/>
            <a:ext cx="23034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74085" name="Group 5"/>
          <p:cNvGrpSpPr>
            <a:grpSpLocks/>
          </p:cNvGrpSpPr>
          <p:nvPr/>
        </p:nvGrpSpPr>
        <p:grpSpPr bwMode="auto">
          <a:xfrm>
            <a:off x="1273784" y="380453"/>
            <a:ext cx="4619625" cy="5851525"/>
            <a:chOff x="1066" y="210"/>
            <a:chExt cx="2910" cy="3686"/>
          </a:xfrm>
        </p:grpSpPr>
        <p:pic>
          <p:nvPicPr>
            <p:cNvPr id="174086" name="Picture 6" descr="secrecion enzim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" y="210"/>
              <a:ext cx="2910" cy="3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087" name="Picture 7" descr="img2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823" r="79507" b="34802"/>
            <a:stretch>
              <a:fillRect/>
            </a:stretch>
          </p:blipFill>
          <p:spPr bwMode="auto">
            <a:xfrm>
              <a:off x="1156" y="482"/>
              <a:ext cx="771" cy="1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74088" name="Line 8"/>
          <p:cNvSpPr>
            <a:spLocks noChangeShapeType="1"/>
          </p:cNvSpPr>
          <p:nvPr/>
        </p:nvSpPr>
        <p:spPr bwMode="auto">
          <a:xfrm flipV="1">
            <a:off x="3635375" y="2852738"/>
            <a:ext cx="0" cy="43180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089" name="Text Box 9"/>
          <p:cNvSpPr txBox="1">
            <a:spLocks noChangeArrowheads="1"/>
          </p:cNvSpPr>
          <p:nvPr/>
        </p:nvSpPr>
        <p:spPr bwMode="auto">
          <a:xfrm>
            <a:off x="1476375" y="3114675"/>
            <a:ext cx="379413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1,</a:t>
            </a:r>
          </a:p>
        </p:txBody>
      </p:sp>
      <p:sp>
        <p:nvSpPr>
          <p:cNvPr id="174090" name="Text Box 10"/>
          <p:cNvSpPr txBox="1">
            <a:spLocks noChangeArrowheads="1"/>
          </p:cNvSpPr>
          <p:nvPr/>
        </p:nvSpPr>
        <p:spPr bwMode="auto">
          <a:xfrm>
            <a:off x="3132138" y="3284538"/>
            <a:ext cx="379412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174091" name="Text Box 11"/>
          <p:cNvSpPr txBox="1">
            <a:spLocks noChangeArrowheads="1"/>
          </p:cNvSpPr>
          <p:nvPr/>
        </p:nvSpPr>
        <p:spPr bwMode="auto">
          <a:xfrm>
            <a:off x="4356100" y="2205038"/>
            <a:ext cx="379413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174093" name="Text Box 13"/>
          <p:cNvSpPr txBox="1">
            <a:spLocks noChangeArrowheads="1"/>
          </p:cNvSpPr>
          <p:nvPr/>
        </p:nvSpPr>
        <p:spPr bwMode="auto">
          <a:xfrm>
            <a:off x="468313" y="836613"/>
            <a:ext cx="133402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" b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</a:p>
        </p:txBody>
      </p:sp>
      <p:sp>
        <p:nvSpPr>
          <p:cNvPr id="174095" name="Text Box 15"/>
          <p:cNvSpPr txBox="1">
            <a:spLocks noChangeArrowheads="1"/>
          </p:cNvSpPr>
          <p:nvPr/>
        </p:nvSpPr>
        <p:spPr bwMode="auto">
          <a:xfrm>
            <a:off x="7184962" y="808991"/>
            <a:ext cx="1449435" cy="707886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</a:t>
            </a:r>
            <a:endParaRPr lang="es-ES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nzimas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096" name="Rectangle 16"/>
          <p:cNvSpPr>
            <a:spLocks noChangeArrowheads="1"/>
          </p:cNvSpPr>
          <p:nvPr/>
        </p:nvSpPr>
        <p:spPr bwMode="auto">
          <a:xfrm>
            <a:off x="2484438" y="2492375"/>
            <a:ext cx="14287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097" name="Rectangle 17"/>
          <p:cNvSpPr>
            <a:spLocks noChangeArrowheads="1"/>
          </p:cNvSpPr>
          <p:nvPr/>
        </p:nvSpPr>
        <p:spPr bwMode="auto">
          <a:xfrm>
            <a:off x="2195513" y="2781300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PLC</a:t>
            </a:r>
          </a:p>
        </p:txBody>
      </p:sp>
      <p:sp>
        <p:nvSpPr>
          <p:cNvPr id="174098" name="Rectangle 18"/>
          <p:cNvSpPr>
            <a:spLocks noChangeArrowheads="1"/>
          </p:cNvSpPr>
          <p:nvPr/>
        </p:nvSpPr>
        <p:spPr bwMode="auto">
          <a:xfrm>
            <a:off x="2339975" y="1268413"/>
            <a:ext cx="2873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099" name="Rectangle 19"/>
          <p:cNvSpPr>
            <a:spLocks noChangeArrowheads="1"/>
          </p:cNvSpPr>
          <p:nvPr/>
        </p:nvSpPr>
        <p:spPr bwMode="auto">
          <a:xfrm>
            <a:off x="5219700" y="3068638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100" name="Text Box 20"/>
          <p:cNvSpPr txBox="1">
            <a:spLocks noChangeArrowheads="1"/>
          </p:cNvSpPr>
          <p:nvPr/>
        </p:nvSpPr>
        <p:spPr bwMode="auto">
          <a:xfrm>
            <a:off x="5003800" y="3068638"/>
            <a:ext cx="379413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174101" name="Text Box 21"/>
          <p:cNvSpPr txBox="1">
            <a:spLocks noChangeArrowheads="1"/>
          </p:cNvSpPr>
          <p:nvPr/>
        </p:nvSpPr>
        <p:spPr bwMode="auto">
          <a:xfrm>
            <a:off x="3981450" y="731838"/>
            <a:ext cx="118110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Acino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Glandular</a:t>
            </a:r>
          </a:p>
        </p:txBody>
      </p:sp>
      <p:sp>
        <p:nvSpPr>
          <p:cNvPr id="174102" name="Text Box 22"/>
          <p:cNvSpPr txBox="1">
            <a:spLocks noChangeArrowheads="1"/>
          </p:cNvSpPr>
          <p:nvPr/>
        </p:nvSpPr>
        <p:spPr bwMode="auto">
          <a:xfrm>
            <a:off x="5148263" y="2565400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74103" name="Text Box 23"/>
          <p:cNvSpPr txBox="1">
            <a:spLocks noChangeArrowheads="1"/>
          </p:cNvSpPr>
          <p:nvPr/>
        </p:nvSpPr>
        <p:spPr bwMode="auto">
          <a:xfrm>
            <a:off x="3949700" y="4508500"/>
            <a:ext cx="379413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5.</a:t>
            </a:r>
          </a:p>
        </p:txBody>
      </p:sp>
      <p:pic>
        <p:nvPicPr>
          <p:cNvPr id="174104" name="Picture 24" descr="aci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588" y="4263985"/>
            <a:ext cx="3563938" cy="23839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0" name="Rectangle 30"/>
          <p:cNvSpPr>
            <a:spLocks noChangeArrowheads="1"/>
          </p:cNvSpPr>
          <p:nvPr/>
        </p:nvSpPr>
        <p:spPr bwMode="auto">
          <a:xfrm>
            <a:off x="4931352" y="3806472"/>
            <a:ext cx="7191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109" name="Text Box 29"/>
          <p:cNvSpPr txBox="1">
            <a:spLocks noChangeArrowheads="1"/>
          </p:cNvSpPr>
          <p:nvPr/>
        </p:nvSpPr>
        <p:spPr bwMode="auto">
          <a:xfrm>
            <a:off x="5750958" y="3774679"/>
            <a:ext cx="13356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ENZIMAS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804248" y="333375"/>
            <a:ext cx="1955985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6024921" y="88369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140112" y="650128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5702489" y="3365259"/>
            <a:ext cx="1904689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Exocitosis</a:t>
            </a:r>
            <a:endParaRPr lang="es-ES_tradnl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lipse 1"/>
          <p:cNvSpPr/>
          <p:nvPr/>
        </p:nvSpPr>
        <p:spPr bwMode="auto">
          <a:xfrm>
            <a:off x="4706032" y="3599287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Elipse 30"/>
          <p:cNvSpPr/>
          <p:nvPr/>
        </p:nvSpPr>
        <p:spPr bwMode="auto">
          <a:xfrm>
            <a:off x="4670297" y="3789040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Elipse 31"/>
          <p:cNvSpPr/>
          <p:nvPr/>
        </p:nvSpPr>
        <p:spPr bwMode="auto">
          <a:xfrm>
            <a:off x="4823986" y="3744068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Elipse 32"/>
          <p:cNvSpPr/>
          <p:nvPr/>
        </p:nvSpPr>
        <p:spPr bwMode="auto">
          <a:xfrm>
            <a:off x="5235467" y="3733206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4" name="Elipse 33"/>
          <p:cNvSpPr/>
          <p:nvPr/>
        </p:nvSpPr>
        <p:spPr bwMode="auto">
          <a:xfrm>
            <a:off x="4823986" y="3959345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5" name="Elipse 34"/>
          <p:cNvSpPr/>
          <p:nvPr/>
        </p:nvSpPr>
        <p:spPr bwMode="auto">
          <a:xfrm>
            <a:off x="4936879" y="3537044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6" name="Elipse 35"/>
          <p:cNvSpPr/>
          <p:nvPr/>
        </p:nvSpPr>
        <p:spPr bwMode="auto">
          <a:xfrm>
            <a:off x="5089279" y="3689444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7" name="Elipse 36"/>
          <p:cNvSpPr/>
          <p:nvPr/>
        </p:nvSpPr>
        <p:spPr bwMode="auto">
          <a:xfrm>
            <a:off x="5407336" y="3655292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8" name="Elipse 37"/>
          <p:cNvSpPr/>
          <p:nvPr/>
        </p:nvSpPr>
        <p:spPr bwMode="auto">
          <a:xfrm>
            <a:off x="5076053" y="3919566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9" name="Elipse 38"/>
          <p:cNvSpPr/>
          <p:nvPr/>
        </p:nvSpPr>
        <p:spPr bwMode="auto">
          <a:xfrm>
            <a:off x="4382265" y="3887337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0" name="Elipse 39"/>
          <p:cNvSpPr/>
          <p:nvPr/>
        </p:nvSpPr>
        <p:spPr bwMode="auto">
          <a:xfrm>
            <a:off x="3779912" y="4391393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1" name="Elipse 40"/>
          <p:cNvSpPr/>
          <p:nvPr/>
        </p:nvSpPr>
        <p:spPr bwMode="auto">
          <a:xfrm>
            <a:off x="4355976" y="3861048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2" name="Elipse 41"/>
          <p:cNvSpPr/>
          <p:nvPr/>
        </p:nvSpPr>
        <p:spPr bwMode="auto">
          <a:xfrm>
            <a:off x="3806201" y="4031353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3" name="Elipse 42"/>
          <p:cNvSpPr/>
          <p:nvPr/>
        </p:nvSpPr>
        <p:spPr bwMode="auto">
          <a:xfrm>
            <a:off x="4211960" y="4264892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4" name="Elipse 43"/>
          <p:cNvSpPr/>
          <p:nvPr/>
        </p:nvSpPr>
        <p:spPr bwMode="auto">
          <a:xfrm>
            <a:off x="5559736" y="3807692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5" name="Elipse 44"/>
          <p:cNvSpPr/>
          <p:nvPr/>
        </p:nvSpPr>
        <p:spPr bwMode="auto">
          <a:xfrm>
            <a:off x="5004048" y="3789040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6" name="Elipse 45"/>
          <p:cNvSpPr/>
          <p:nvPr/>
        </p:nvSpPr>
        <p:spPr bwMode="auto">
          <a:xfrm>
            <a:off x="5292080" y="3861048"/>
            <a:ext cx="45719" cy="4571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9" grpId="0" animBg="1"/>
      <p:bldP spid="174090" grpId="0" animBg="1"/>
      <p:bldP spid="174091" grpId="0" animBg="1"/>
      <p:bldP spid="174100" grpId="0" animBg="1"/>
      <p:bldP spid="174103" grpId="0" animBg="1"/>
      <p:bldP spid="174109" grpId="0"/>
      <p:bldP spid="28" grpId="0"/>
      <p:bldP spid="33" grpId="0" animBg="1"/>
      <p:bldP spid="35" grpId="0" animBg="1"/>
      <p:bldP spid="36" grpId="0" animBg="1"/>
      <p:bldP spid="37" grpId="0" animBg="1"/>
      <p:bldP spid="38" grpId="0" animBg="1"/>
      <p:bldP spid="44" grpId="0" animBg="1"/>
      <p:bldP spid="45" grpId="0" animBg="1"/>
      <p:bldP spid="4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6999183" y="857697"/>
            <a:ext cx="181133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REGULACIÓN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</a:t>
            </a:r>
          </a:p>
        </p:txBody>
      </p:sp>
      <p:sp>
        <p:nvSpPr>
          <p:cNvPr id="176132" name="Line 4"/>
          <p:cNvSpPr>
            <a:spLocks noChangeShapeType="1"/>
          </p:cNvSpPr>
          <p:nvPr/>
        </p:nvSpPr>
        <p:spPr bwMode="auto">
          <a:xfrm flipH="1">
            <a:off x="1935163" y="1845344"/>
            <a:ext cx="34925" cy="3671888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587921" y="3508126"/>
            <a:ext cx="1247775" cy="425450"/>
          </a:xfrm>
          <a:prstGeom prst="rect">
            <a:avLst/>
          </a:prstGeom>
          <a:solidFill>
            <a:srgbClr val="EAD5FF"/>
          </a:solidFill>
          <a:ln w="28575">
            <a:solidFill>
              <a:srgbClr val="8205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NEURAL</a:t>
            </a:r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4605338" y="3538115"/>
            <a:ext cx="1508125" cy="425450"/>
          </a:xfrm>
          <a:prstGeom prst="rect">
            <a:avLst/>
          </a:prstGeom>
          <a:solidFill>
            <a:srgbClr val="EBCDAB"/>
          </a:solidFill>
          <a:ln w="28575">
            <a:solidFill>
              <a:srgbClr val="D5954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HUMORAL</a:t>
            </a:r>
          </a:p>
        </p:txBody>
      </p:sp>
      <p:sp>
        <p:nvSpPr>
          <p:cNvPr id="176135" name="Rectangle 7"/>
          <p:cNvSpPr>
            <a:spLocks noChangeArrowheads="1"/>
          </p:cNvSpPr>
          <p:nvPr/>
        </p:nvSpPr>
        <p:spPr bwMode="auto">
          <a:xfrm>
            <a:off x="6113463" y="2789907"/>
            <a:ext cx="10080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6136" name="Text Box 8"/>
          <p:cNvSpPr txBox="1">
            <a:spLocks noChangeArrowheads="1"/>
          </p:cNvSpPr>
          <p:nvPr/>
        </p:nvSpPr>
        <p:spPr bwMode="auto">
          <a:xfrm>
            <a:off x="5785345" y="88710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2093913" y="1845344"/>
            <a:ext cx="2441694" cy="1692771"/>
          </a:xfrm>
          <a:prstGeom prst="rect">
            <a:avLst/>
          </a:prstGeom>
          <a:noFill/>
          <a:ln w="12700">
            <a:solidFill>
              <a:srgbClr val="8205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SN </a:t>
            </a:r>
            <a:r>
              <a:rPr lang="es-ES" sz="1600" dirty="0" smtClean="0"/>
              <a:t>ENTÉRICO LOCAL</a:t>
            </a:r>
            <a:endParaRPr lang="es-ES" sz="1600" b="0" dirty="0"/>
          </a:p>
          <a:p>
            <a:r>
              <a:rPr lang="es-ES" sz="1600" dirty="0"/>
              <a:t>Comida</a:t>
            </a:r>
          </a:p>
          <a:p>
            <a:r>
              <a:rPr lang="es-ES" b="0" dirty="0"/>
              <a:t>   Estiramiento</a:t>
            </a:r>
          </a:p>
          <a:p>
            <a:r>
              <a:rPr lang="es-ES" b="0" dirty="0"/>
              <a:t>   Irritación química</a:t>
            </a:r>
          </a:p>
          <a:p>
            <a:endParaRPr lang="es-ES" b="0" dirty="0"/>
          </a:p>
          <a:p>
            <a:r>
              <a:rPr lang="es-ES" sz="1600" dirty="0"/>
              <a:t>Reflejos entéricos</a:t>
            </a:r>
          </a:p>
          <a:p>
            <a:r>
              <a:rPr lang="es-ES" b="0" dirty="0"/>
              <a:t>Plexo submucoso</a:t>
            </a:r>
          </a:p>
        </p:txBody>
      </p:sp>
      <p:sp>
        <p:nvSpPr>
          <p:cNvPr id="176138" name="Text Box 10"/>
          <p:cNvSpPr txBox="1">
            <a:spLocks noChangeArrowheads="1"/>
          </p:cNvSpPr>
          <p:nvPr/>
        </p:nvSpPr>
        <p:spPr bwMode="auto">
          <a:xfrm>
            <a:off x="2079625" y="3932907"/>
            <a:ext cx="2204343" cy="1569660"/>
          </a:xfrm>
          <a:prstGeom prst="rect">
            <a:avLst/>
          </a:prstGeom>
          <a:noFill/>
          <a:ln w="12700">
            <a:solidFill>
              <a:srgbClr val="8205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600" dirty="0"/>
              <a:t>SN AUTÓNOMO</a:t>
            </a:r>
            <a:endParaRPr lang="es-ES" sz="1000" b="0" dirty="0"/>
          </a:p>
          <a:p>
            <a:r>
              <a:rPr lang="es-E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</a:t>
            </a: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M3</a:t>
            </a:r>
          </a:p>
          <a:p>
            <a:r>
              <a:rPr lang="es-ES" sz="24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Aumenta sec.</a:t>
            </a:r>
            <a:endParaRPr lang="es-ES" sz="12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800" dirty="0" smtClean="0"/>
          </a:p>
          <a:p>
            <a:r>
              <a:rPr lang="es-ES" sz="1600" dirty="0" smtClean="0">
                <a:solidFill>
                  <a:srgbClr val="C00000"/>
                </a:solidFill>
              </a:rPr>
              <a:t>Simpático</a:t>
            </a:r>
            <a:r>
              <a:rPr lang="es-ES" sz="1600" b="0" dirty="0" smtClean="0"/>
              <a:t> </a:t>
            </a:r>
            <a:r>
              <a:rPr lang="es-ES" sz="1600" dirty="0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s-ES" sz="1600" dirty="0" smtClean="0">
                <a:solidFill>
                  <a:srgbClr val="C00000"/>
                </a:solidFill>
              </a:rPr>
              <a:t>2</a:t>
            </a:r>
            <a:endParaRPr lang="es-ES" sz="1600" b="0" dirty="0"/>
          </a:p>
          <a:p>
            <a:r>
              <a:rPr lang="es-ES" sz="1600" dirty="0" smtClean="0">
                <a:solidFill>
                  <a:srgbClr val="C00000"/>
                </a:solidFill>
              </a:rPr>
              <a:t>Disminuye sec.</a:t>
            </a:r>
            <a:endParaRPr lang="es-ES" sz="1600" dirty="0">
              <a:solidFill>
                <a:srgbClr val="C00000"/>
              </a:solidFill>
            </a:endParaRPr>
          </a:p>
        </p:txBody>
      </p:sp>
      <p:sp>
        <p:nvSpPr>
          <p:cNvPr id="176139" name="Text Box 11"/>
          <p:cNvSpPr txBox="1">
            <a:spLocks noChangeArrowheads="1"/>
          </p:cNvSpPr>
          <p:nvPr/>
        </p:nvSpPr>
        <p:spPr bwMode="auto">
          <a:xfrm>
            <a:off x="6364288" y="2987476"/>
            <a:ext cx="2159566" cy="892552"/>
          </a:xfrm>
          <a:prstGeom prst="rect">
            <a:avLst/>
          </a:prstGeom>
          <a:noFill/>
          <a:ln w="28575">
            <a:solidFill>
              <a:srgbClr val="D5954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Local</a:t>
            </a:r>
          </a:p>
          <a:p>
            <a:r>
              <a:rPr lang="es-ES" b="0" dirty="0"/>
              <a:t>Péptidos y hormonas GI</a:t>
            </a:r>
          </a:p>
          <a:p>
            <a:r>
              <a:rPr lang="es-ES" dirty="0" smtClean="0"/>
              <a:t>VIP (</a:t>
            </a:r>
            <a:r>
              <a:rPr lang="es-E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dirty="0" smtClean="0"/>
              <a:t>), SIH (</a:t>
            </a:r>
            <a:r>
              <a:rPr lang="es-E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176140" name="Text Box 12"/>
          <p:cNvSpPr txBox="1">
            <a:spLocks noChangeArrowheads="1"/>
          </p:cNvSpPr>
          <p:nvPr/>
        </p:nvSpPr>
        <p:spPr bwMode="auto">
          <a:xfrm>
            <a:off x="6367463" y="4090788"/>
            <a:ext cx="2122487" cy="850900"/>
          </a:xfrm>
          <a:prstGeom prst="rect">
            <a:avLst/>
          </a:prstGeom>
          <a:noFill/>
          <a:ln w="28575">
            <a:solidFill>
              <a:srgbClr val="D5954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General</a:t>
            </a:r>
          </a:p>
          <a:p>
            <a:r>
              <a:rPr lang="es-ES" b="0"/>
              <a:t>Hormonas S. Endocrino</a:t>
            </a:r>
          </a:p>
          <a:p>
            <a:r>
              <a:rPr lang="es-ES" b="0"/>
              <a:t>Aldosterona</a:t>
            </a:r>
          </a:p>
        </p:txBody>
      </p:sp>
      <p:sp>
        <p:nvSpPr>
          <p:cNvPr id="176141" name="Line 13"/>
          <p:cNvSpPr>
            <a:spLocks noChangeShapeType="1"/>
          </p:cNvSpPr>
          <p:nvPr/>
        </p:nvSpPr>
        <p:spPr bwMode="auto">
          <a:xfrm flipH="1">
            <a:off x="6229350" y="2924844"/>
            <a:ext cx="0" cy="20161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864487" y="332656"/>
            <a:ext cx="1955985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 animBg="1"/>
      <p:bldP spid="176133" grpId="0" animBg="1"/>
      <p:bldP spid="176134" grpId="0" animBg="1"/>
      <p:bldP spid="176137" grpId="0" animBg="1"/>
      <p:bldP spid="176138" grpId="0" animBg="1"/>
      <p:bldP spid="176139" grpId="0" animBg="1"/>
      <p:bldP spid="176140" grpId="0" animBg="1"/>
      <p:bldP spid="1761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79388" y="868363"/>
            <a:ext cx="8785225" cy="449353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buClr>
                <a:srgbClr val="990033"/>
              </a:buClr>
              <a:buSzPct val="200000"/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</a:p>
          <a:p>
            <a:pPr eaLnBrk="1" hangingPunct="1">
              <a:buClr>
                <a:srgbClr val="990033"/>
              </a:buClr>
              <a:buSzPct val="200000"/>
              <a:defRPr/>
            </a:pPr>
            <a:endParaRPr lang="es-ES" sz="1400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marL="342900" indent="-342900" algn="ctr" eaLnBrk="1" hangingPunct="1">
              <a:buClr>
                <a:srgbClr val="990033"/>
              </a:buClr>
              <a:buSzPct val="200000"/>
              <a:buFont typeface="Arial" panose="020B0604020202020204" pitchFamily="34" charset="0"/>
              <a:buChar char="•"/>
              <a:defRPr/>
            </a:pP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Portal Facultad de Medicina </a:t>
            </a: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2018 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eaLnBrk="1" hangingPunct="1">
              <a:buClr>
                <a:srgbClr val="990033"/>
              </a:buClr>
              <a:buSzPct val="200000"/>
              <a:defRPr/>
            </a:pP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2400" dirty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  <a:hlinkClick r:id="rId2"/>
              </a:rPr>
              <a:t>www.ula.ve/medicina/fisiologia-medicina-ximena-paez</a:t>
            </a:r>
            <a:endParaRPr lang="es-ES" sz="2400" dirty="0">
              <a:solidFill>
                <a:srgbClr val="42979E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endParaRPr lang="es-ES" sz="1600" dirty="0">
              <a:solidFill>
                <a:srgbClr val="42979E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http</a:t>
            </a: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://</a:t>
            </a:r>
            <a:r>
              <a:rPr lang="es-VE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goo.gl/QklE4w</a:t>
            </a:r>
            <a:endParaRPr lang="es-E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2000" dirty="0">
                <a:cs typeface="Arial" charset="0"/>
              </a:rPr>
              <a:t>Materiales </a:t>
            </a:r>
            <a:r>
              <a:rPr lang="es-ES" sz="2000" dirty="0" smtClean="0">
                <a:cs typeface="Arial" charset="0"/>
              </a:rPr>
              <a:t>2018</a:t>
            </a:r>
            <a:endParaRPr lang="es-ES" sz="2000" dirty="0">
              <a:cs typeface="Arial" charset="0"/>
            </a:endParaRP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 Fisiología del Sistema Nervioso Autónomo  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Fisiología del Aparato Digestivo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1200" dirty="0">
                <a:cs typeface="Arial" charset="0"/>
              </a:rPr>
              <a:t>   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dirty="0">
                <a:cs typeface="Arial" charset="0"/>
              </a:rPr>
              <a:t>Programas,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dirty="0">
                <a:cs typeface="Arial" charset="0"/>
              </a:rPr>
              <a:t>Lecturas, PPS de sesiones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dirty="0">
                <a:cs typeface="Arial" charset="0"/>
              </a:rPr>
              <a:t>Casos, preguntas, ejercicios,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dirty="0">
                <a:cs typeface="Arial" charset="0"/>
              </a:rPr>
              <a:t>Glosarios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endParaRPr lang="es-ES" sz="1200" dirty="0">
              <a:solidFill>
                <a:srgbClr val="42979E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3102687" y="369866"/>
            <a:ext cx="2938625" cy="830997"/>
          </a:xfrm>
          <a:prstGeom prst="rect">
            <a:avLst/>
          </a:prstGeom>
          <a:solidFill>
            <a:srgbClr val="73BFC5"/>
          </a:solidFill>
          <a:ln w="952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 dirty="0">
                <a:latin typeface="Comic Sans MS" panose="030F0702030302020204" pitchFamily="66" charset="0"/>
              </a:rPr>
              <a:t>Material de clases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 dirty="0" smtClean="0">
                <a:latin typeface="Comic Sans MS" panose="030F0702030302020204" pitchFamily="66" charset="0"/>
              </a:rPr>
              <a:t>2018</a:t>
            </a:r>
            <a:endParaRPr lang="es-MX" sz="2400" dirty="0">
              <a:latin typeface="Comic Sans MS" panose="030F0702030302020204" pitchFamily="66" charset="0"/>
            </a:endParaRPr>
          </a:p>
        </p:txBody>
      </p:sp>
      <p:pic>
        <p:nvPicPr>
          <p:cNvPr id="14341" name="Picture 7" descr="logo U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463" y="1187450"/>
            <a:ext cx="692150" cy="7937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588224" y="6632238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3387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3130550" y="2132856"/>
            <a:ext cx="2752677" cy="461665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</a:t>
            </a:r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2914650" y="2780556"/>
            <a:ext cx="3313113" cy="14605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Aporte arterial</a:t>
            </a:r>
          </a:p>
          <a:p>
            <a:pPr>
              <a:buFontTx/>
              <a:buAutoNum type="arabicPeriod"/>
            </a:pPr>
            <a:endParaRPr lang="es-MX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Sistema porta hepático</a:t>
            </a:r>
          </a:p>
          <a:p>
            <a:pPr>
              <a:buFontTx/>
              <a:buAutoNum type="arabicPeriod"/>
            </a:pPr>
            <a:endParaRPr lang="es-MX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Regulación del flujo</a:t>
            </a:r>
          </a:p>
        </p:txBody>
      </p:sp>
      <p:sp>
        <p:nvSpPr>
          <p:cNvPr id="6" name="1 Rectángulo"/>
          <p:cNvSpPr/>
          <p:nvPr/>
        </p:nvSpPr>
        <p:spPr>
          <a:xfrm>
            <a:off x="6888344" y="332656"/>
            <a:ext cx="1720133" cy="64633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1800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 1 Generalidades</a:t>
            </a:r>
            <a:endParaRPr lang="es-ES" sz="1800" b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6516688" y="620713"/>
            <a:ext cx="201612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/>
              <a:t>V. Circulación</a:t>
            </a: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3210707" y="1340857"/>
            <a:ext cx="2757486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 b="0" dirty="0"/>
              <a:t>Aporte arterial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1835696" y="2084655"/>
            <a:ext cx="583264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CC0000"/>
              </a:buClr>
              <a:buSzPct val="140000"/>
              <a:buFontTx/>
              <a:buChar char="•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Alto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aporte circulación </a:t>
            </a:r>
            <a:r>
              <a:rPr lang="es-ES_tradnl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esplácnica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>
              <a:buClr>
                <a:srgbClr val="CC0000"/>
              </a:buClr>
              <a:buSzPct val="140000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25-30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% del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gasto, desproporcionado </a:t>
            </a:r>
            <a:endParaRPr lang="es-ES_tradnl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40000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masa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1835696" y="3390091"/>
            <a:ext cx="541967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Sangre venosa va primero al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hígado 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vía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porta</a:t>
            </a:r>
          </a:p>
        </p:txBody>
      </p:sp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1835696" y="4335487"/>
            <a:ext cx="56166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Hígado recibe 75% sangre venosa</a:t>
            </a:r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1870595" y="5055567"/>
            <a:ext cx="55817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Ingesta </a:t>
            </a:r>
            <a:r>
              <a:rPr lang="es-ES_tradnl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aumenta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el flujo 30-130%</a:t>
            </a:r>
          </a:p>
        </p:txBody>
      </p:sp>
      <p:sp>
        <p:nvSpPr>
          <p:cNvPr id="178187" name="Text Box 11"/>
          <p:cNvSpPr txBox="1">
            <a:spLocks noChangeArrowheads="1"/>
          </p:cNvSpPr>
          <p:nvPr/>
        </p:nvSpPr>
        <p:spPr bwMode="auto">
          <a:xfrm>
            <a:off x="1475656" y="131521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3" name="Conector recto de flecha 2"/>
          <p:cNvCxnSpPr/>
          <p:nvPr/>
        </p:nvCxnSpPr>
        <p:spPr bwMode="auto">
          <a:xfrm>
            <a:off x="1150515" y="5229200"/>
            <a:ext cx="72008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0" grpId="0"/>
      <p:bldP spid="178181" grpId="0"/>
      <p:bldP spid="178182" grpId="0"/>
      <p:bldP spid="17818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6295181" y="539810"/>
            <a:ext cx="2204450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1800"/>
              <a:t>V. CIRCULACIÓN</a:t>
            </a:r>
          </a:p>
        </p:txBody>
      </p:sp>
      <p:pic>
        <p:nvPicPr>
          <p:cNvPr id="180227" name="Picture 3" descr="IRRIGACION Y RETORNO VENOSO EN TRACTO GI"/>
          <p:cNvPicPr>
            <a:picLocks noChangeAspect="1" noChangeArrowheads="1"/>
          </p:cNvPicPr>
          <p:nvPr/>
        </p:nvPicPr>
        <p:blipFill rotWithShape="1"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" r="3764" b="-1649"/>
          <a:stretch/>
        </p:blipFill>
        <p:spPr bwMode="auto">
          <a:xfrm>
            <a:off x="684213" y="1820863"/>
            <a:ext cx="7632700" cy="391318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6388744" y="1030883"/>
            <a:ext cx="2071688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APORTE arterial </a:t>
            </a:r>
          </a:p>
          <a:p>
            <a:pPr algn="ctr"/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25-30% GASTO</a:t>
            </a:r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3113088" y="2060848"/>
            <a:ext cx="23749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0" name="Text Box 6"/>
          <p:cNvSpPr txBox="1">
            <a:spLocks noChangeArrowheads="1"/>
          </p:cNvSpPr>
          <p:nvPr/>
        </p:nvSpPr>
        <p:spPr bwMode="auto">
          <a:xfrm>
            <a:off x="3492500" y="2126183"/>
            <a:ext cx="1762021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MX" sz="1800" dirty="0"/>
              <a:t>Gasto 5 </a:t>
            </a:r>
            <a:r>
              <a:rPr lang="es-MX" sz="1800" dirty="0" smtClean="0"/>
              <a:t>L/min</a:t>
            </a:r>
            <a:endParaRPr lang="es-MX" sz="1800" dirty="0"/>
          </a:p>
        </p:txBody>
      </p:sp>
      <p:sp>
        <p:nvSpPr>
          <p:cNvPr id="180231" name="Rectangle 7"/>
          <p:cNvSpPr>
            <a:spLocks noChangeArrowheads="1"/>
          </p:cNvSpPr>
          <p:nvPr/>
        </p:nvSpPr>
        <p:spPr bwMode="auto">
          <a:xfrm>
            <a:off x="2176463" y="2541588"/>
            <a:ext cx="15113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2" name="Rectangle 8"/>
          <p:cNvSpPr>
            <a:spLocks noChangeArrowheads="1"/>
          </p:cNvSpPr>
          <p:nvPr/>
        </p:nvSpPr>
        <p:spPr bwMode="auto">
          <a:xfrm>
            <a:off x="4840288" y="2541588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3" name="Rectangle 9"/>
          <p:cNvSpPr>
            <a:spLocks noChangeArrowheads="1"/>
          </p:cNvSpPr>
          <p:nvPr/>
        </p:nvSpPr>
        <p:spPr bwMode="auto">
          <a:xfrm>
            <a:off x="3471863" y="3189288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4" name="Text Box 10"/>
          <p:cNvSpPr txBox="1">
            <a:spLocks noChangeArrowheads="1"/>
          </p:cNvSpPr>
          <p:nvPr/>
        </p:nvSpPr>
        <p:spPr bwMode="auto">
          <a:xfrm>
            <a:off x="2268538" y="2492375"/>
            <a:ext cx="207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Mesentérica</a:t>
            </a:r>
            <a:r>
              <a:rPr lang="es-MX" sz="1800">
                <a:solidFill>
                  <a:srgbClr val="A50021"/>
                </a:solidFill>
              </a:rPr>
              <a:t> sup.</a:t>
            </a:r>
          </a:p>
        </p:txBody>
      </p:sp>
      <p:sp>
        <p:nvSpPr>
          <p:cNvPr id="180235" name="Text Box 11"/>
          <p:cNvSpPr txBox="1">
            <a:spLocks noChangeArrowheads="1"/>
          </p:cNvSpPr>
          <p:nvPr/>
        </p:nvSpPr>
        <p:spPr bwMode="auto">
          <a:xfrm>
            <a:off x="4787900" y="2492375"/>
            <a:ext cx="127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T. celíaco</a:t>
            </a:r>
          </a:p>
        </p:txBody>
      </p:sp>
      <p:sp>
        <p:nvSpPr>
          <p:cNvPr id="180236" name="Rectangle 12"/>
          <p:cNvSpPr>
            <a:spLocks noChangeArrowheads="1"/>
          </p:cNvSpPr>
          <p:nvPr/>
        </p:nvSpPr>
        <p:spPr bwMode="auto">
          <a:xfrm>
            <a:off x="3328988" y="3549650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7" name="Text Box 13"/>
          <p:cNvSpPr txBox="1">
            <a:spLocks noChangeArrowheads="1"/>
          </p:cNvSpPr>
          <p:nvPr/>
        </p:nvSpPr>
        <p:spPr bwMode="auto">
          <a:xfrm>
            <a:off x="2917825" y="3213100"/>
            <a:ext cx="15827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Mesent. inf.</a:t>
            </a:r>
          </a:p>
        </p:txBody>
      </p:sp>
      <p:sp>
        <p:nvSpPr>
          <p:cNvPr id="180238" name="Rectangle 14"/>
          <p:cNvSpPr>
            <a:spLocks noChangeArrowheads="1"/>
          </p:cNvSpPr>
          <p:nvPr/>
        </p:nvSpPr>
        <p:spPr bwMode="auto">
          <a:xfrm>
            <a:off x="5992813" y="32607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9" name="Rectangle 15"/>
          <p:cNvSpPr>
            <a:spLocks noChangeArrowheads="1"/>
          </p:cNvSpPr>
          <p:nvPr/>
        </p:nvSpPr>
        <p:spPr bwMode="auto">
          <a:xfrm>
            <a:off x="6713538" y="3189288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0" name="Text Box 16"/>
          <p:cNvSpPr txBox="1">
            <a:spLocks noChangeArrowheads="1"/>
          </p:cNvSpPr>
          <p:nvPr/>
        </p:nvSpPr>
        <p:spPr bwMode="auto">
          <a:xfrm>
            <a:off x="5632450" y="3297238"/>
            <a:ext cx="1001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Gástrica</a:t>
            </a:r>
          </a:p>
        </p:txBody>
      </p:sp>
      <p:sp>
        <p:nvSpPr>
          <p:cNvPr id="180241" name="Text Box 17"/>
          <p:cNvSpPr txBox="1">
            <a:spLocks noChangeArrowheads="1"/>
          </p:cNvSpPr>
          <p:nvPr/>
        </p:nvSpPr>
        <p:spPr bwMode="auto">
          <a:xfrm>
            <a:off x="6588125" y="3290888"/>
            <a:ext cx="1044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Hepática</a:t>
            </a:r>
          </a:p>
        </p:txBody>
      </p:sp>
      <p:sp>
        <p:nvSpPr>
          <p:cNvPr id="180242" name="Rectangle 18"/>
          <p:cNvSpPr>
            <a:spLocks noChangeArrowheads="1"/>
          </p:cNvSpPr>
          <p:nvPr/>
        </p:nvSpPr>
        <p:spPr bwMode="auto">
          <a:xfrm>
            <a:off x="1816100" y="534987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4" name="Rectangle 20"/>
          <p:cNvSpPr>
            <a:spLocks noChangeArrowheads="1"/>
          </p:cNvSpPr>
          <p:nvPr/>
        </p:nvSpPr>
        <p:spPr bwMode="auto">
          <a:xfrm>
            <a:off x="6424613" y="36925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5" name="Text Box 21"/>
          <p:cNvSpPr txBox="1">
            <a:spLocks noChangeArrowheads="1"/>
          </p:cNvSpPr>
          <p:nvPr/>
        </p:nvSpPr>
        <p:spPr bwMode="auto">
          <a:xfrm>
            <a:off x="6208713" y="3716338"/>
            <a:ext cx="1068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solidFill>
                  <a:srgbClr val="A50021"/>
                </a:solidFill>
              </a:rPr>
              <a:t>Esplénica</a:t>
            </a:r>
          </a:p>
        </p:txBody>
      </p:sp>
      <p:sp>
        <p:nvSpPr>
          <p:cNvPr id="180246" name="Rectangle 22"/>
          <p:cNvSpPr>
            <a:spLocks noChangeArrowheads="1"/>
          </p:cNvSpPr>
          <p:nvPr/>
        </p:nvSpPr>
        <p:spPr bwMode="auto">
          <a:xfrm>
            <a:off x="1816100" y="4125913"/>
            <a:ext cx="792163" cy="503237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7" name="Rectangle 23"/>
          <p:cNvSpPr>
            <a:spLocks noChangeArrowheads="1"/>
          </p:cNvSpPr>
          <p:nvPr/>
        </p:nvSpPr>
        <p:spPr bwMode="auto">
          <a:xfrm>
            <a:off x="2679700" y="4845050"/>
            <a:ext cx="576263" cy="215900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8" name="Rectangle 24"/>
          <p:cNvSpPr>
            <a:spLocks noChangeArrowheads="1"/>
          </p:cNvSpPr>
          <p:nvPr/>
        </p:nvSpPr>
        <p:spPr bwMode="auto">
          <a:xfrm>
            <a:off x="5632450" y="4052888"/>
            <a:ext cx="720725" cy="288925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9" name="Rectangle 25"/>
          <p:cNvSpPr>
            <a:spLocks noChangeArrowheads="1"/>
          </p:cNvSpPr>
          <p:nvPr/>
        </p:nvSpPr>
        <p:spPr bwMode="auto">
          <a:xfrm>
            <a:off x="6424613" y="4629150"/>
            <a:ext cx="576262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50" name="Rectangle 26"/>
          <p:cNvSpPr>
            <a:spLocks noChangeArrowheads="1"/>
          </p:cNvSpPr>
          <p:nvPr/>
        </p:nvSpPr>
        <p:spPr bwMode="auto">
          <a:xfrm>
            <a:off x="7072313" y="5205413"/>
            <a:ext cx="504825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51" name="Text Box 27"/>
          <p:cNvSpPr txBox="1">
            <a:spLocks noChangeArrowheads="1"/>
          </p:cNvSpPr>
          <p:nvPr/>
        </p:nvSpPr>
        <p:spPr bwMode="auto">
          <a:xfrm>
            <a:off x="1671638" y="4219575"/>
            <a:ext cx="1071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Int.delg.</a:t>
            </a:r>
          </a:p>
        </p:txBody>
      </p:sp>
      <p:sp>
        <p:nvSpPr>
          <p:cNvPr id="180252" name="Text Box 28"/>
          <p:cNvSpPr txBox="1">
            <a:spLocks noChangeArrowheads="1"/>
          </p:cNvSpPr>
          <p:nvPr/>
        </p:nvSpPr>
        <p:spPr bwMode="auto">
          <a:xfrm>
            <a:off x="2679700" y="4795838"/>
            <a:ext cx="684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Colon</a:t>
            </a:r>
          </a:p>
        </p:txBody>
      </p:sp>
      <p:sp>
        <p:nvSpPr>
          <p:cNvPr id="180253" name="Text Box 29"/>
          <p:cNvSpPr txBox="1">
            <a:spLocks noChangeArrowheads="1"/>
          </p:cNvSpPr>
          <p:nvPr/>
        </p:nvSpPr>
        <p:spPr bwMode="auto">
          <a:xfrm>
            <a:off x="5487988" y="4003675"/>
            <a:ext cx="989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Estómag</a:t>
            </a:r>
          </a:p>
        </p:txBody>
      </p:sp>
      <p:sp>
        <p:nvSpPr>
          <p:cNvPr id="180254" name="Text Box 30"/>
          <p:cNvSpPr txBox="1">
            <a:spLocks noChangeArrowheads="1"/>
          </p:cNvSpPr>
          <p:nvPr/>
        </p:nvSpPr>
        <p:spPr bwMode="auto">
          <a:xfrm>
            <a:off x="6424613" y="4579938"/>
            <a:ext cx="641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Bazo</a:t>
            </a:r>
          </a:p>
        </p:txBody>
      </p:sp>
      <p:sp>
        <p:nvSpPr>
          <p:cNvPr id="180255" name="Text Box 31"/>
          <p:cNvSpPr txBox="1">
            <a:spLocks noChangeArrowheads="1"/>
          </p:cNvSpPr>
          <p:nvPr/>
        </p:nvSpPr>
        <p:spPr bwMode="auto">
          <a:xfrm>
            <a:off x="6929438" y="5156200"/>
            <a:ext cx="842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Hígado</a:t>
            </a:r>
          </a:p>
        </p:txBody>
      </p:sp>
      <p:sp>
        <p:nvSpPr>
          <p:cNvPr id="180258" name="Rectangle 34"/>
          <p:cNvSpPr>
            <a:spLocks noChangeArrowheads="1"/>
          </p:cNvSpPr>
          <p:nvPr/>
        </p:nvSpPr>
        <p:spPr bwMode="auto">
          <a:xfrm>
            <a:off x="3976688" y="1820863"/>
            <a:ext cx="7191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59" name="Text Box 35"/>
          <p:cNvSpPr txBox="1">
            <a:spLocks noChangeArrowheads="1"/>
          </p:cNvSpPr>
          <p:nvPr/>
        </p:nvSpPr>
        <p:spPr bwMode="auto">
          <a:xfrm>
            <a:off x="3851275" y="1797050"/>
            <a:ext cx="1096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AORTA</a:t>
            </a:r>
          </a:p>
        </p:txBody>
      </p:sp>
      <p:sp>
        <p:nvSpPr>
          <p:cNvPr id="180263" name="Line 39"/>
          <p:cNvSpPr>
            <a:spLocks noChangeShapeType="1"/>
          </p:cNvSpPr>
          <p:nvPr/>
        </p:nvSpPr>
        <p:spPr bwMode="auto">
          <a:xfrm>
            <a:off x="1258888" y="3286125"/>
            <a:ext cx="0" cy="28733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4" name="Line 40"/>
          <p:cNvSpPr>
            <a:spLocks noChangeShapeType="1"/>
          </p:cNvSpPr>
          <p:nvPr/>
        </p:nvSpPr>
        <p:spPr bwMode="auto">
          <a:xfrm>
            <a:off x="2268538" y="3789363"/>
            <a:ext cx="0" cy="287337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5" name="Line 41"/>
          <p:cNvSpPr>
            <a:spLocks noChangeShapeType="1"/>
          </p:cNvSpPr>
          <p:nvPr/>
        </p:nvSpPr>
        <p:spPr bwMode="auto">
          <a:xfrm>
            <a:off x="3203575" y="4510088"/>
            <a:ext cx="0" cy="287337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6" name="Line 42"/>
          <p:cNvSpPr>
            <a:spLocks noChangeShapeType="1"/>
          </p:cNvSpPr>
          <p:nvPr/>
        </p:nvSpPr>
        <p:spPr bwMode="auto">
          <a:xfrm>
            <a:off x="5867400" y="3717925"/>
            <a:ext cx="0" cy="28733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7" name="Line 43"/>
          <p:cNvSpPr>
            <a:spLocks noChangeShapeType="1"/>
          </p:cNvSpPr>
          <p:nvPr/>
        </p:nvSpPr>
        <p:spPr bwMode="auto">
          <a:xfrm>
            <a:off x="6804025" y="4294188"/>
            <a:ext cx="0" cy="287337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8" name="Line 44"/>
          <p:cNvSpPr>
            <a:spLocks noChangeShapeType="1"/>
          </p:cNvSpPr>
          <p:nvPr/>
        </p:nvSpPr>
        <p:spPr bwMode="auto">
          <a:xfrm>
            <a:off x="7380288" y="4870450"/>
            <a:ext cx="0" cy="28733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70" name="Rectangle 46"/>
          <p:cNvSpPr>
            <a:spLocks noChangeArrowheads="1"/>
          </p:cNvSpPr>
          <p:nvPr/>
        </p:nvSpPr>
        <p:spPr bwMode="auto">
          <a:xfrm>
            <a:off x="1042988" y="4076700"/>
            <a:ext cx="144462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1" name="Rectangle 47"/>
          <p:cNvSpPr>
            <a:spLocks noChangeArrowheads="1"/>
          </p:cNvSpPr>
          <p:nvPr/>
        </p:nvSpPr>
        <p:spPr bwMode="auto">
          <a:xfrm>
            <a:off x="2051050" y="4724400"/>
            <a:ext cx="144463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2" name="Rectangle 48"/>
          <p:cNvSpPr>
            <a:spLocks noChangeArrowheads="1"/>
          </p:cNvSpPr>
          <p:nvPr/>
        </p:nvSpPr>
        <p:spPr bwMode="auto">
          <a:xfrm>
            <a:off x="2843213" y="5157788"/>
            <a:ext cx="1444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3" name="Rectangle 49"/>
          <p:cNvSpPr>
            <a:spLocks noChangeArrowheads="1"/>
          </p:cNvSpPr>
          <p:nvPr/>
        </p:nvSpPr>
        <p:spPr bwMode="auto">
          <a:xfrm>
            <a:off x="5940425" y="4437063"/>
            <a:ext cx="144463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4" name="Rectangle 50"/>
          <p:cNvSpPr>
            <a:spLocks noChangeArrowheads="1"/>
          </p:cNvSpPr>
          <p:nvPr/>
        </p:nvSpPr>
        <p:spPr bwMode="auto">
          <a:xfrm>
            <a:off x="6588125" y="5013325"/>
            <a:ext cx="1444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5" name="Rectangle 51"/>
          <p:cNvSpPr>
            <a:spLocks noChangeArrowheads="1"/>
          </p:cNvSpPr>
          <p:nvPr/>
        </p:nvSpPr>
        <p:spPr bwMode="auto">
          <a:xfrm>
            <a:off x="682402" y="5157192"/>
            <a:ext cx="6247036" cy="5149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6" name="Rectangle 52"/>
          <p:cNvSpPr>
            <a:spLocks noChangeArrowheads="1"/>
          </p:cNvSpPr>
          <p:nvPr/>
        </p:nvSpPr>
        <p:spPr bwMode="auto">
          <a:xfrm>
            <a:off x="7812088" y="5084763"/>
            <a:ext cx="5048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61" name="Oval 37"/>
          <p:cNvSpPr>
            <a:spLocks noChangeArrowheads="1"/>
          </p:cNvSpPr>
          <p:nvPr/>
        </p:nvSpPr>
        <p:spPr bwMode="auto">
          <a:xfrm>
            <a:off x="5364163" y="3789363"/>
            <a:ext cx="1223962" cy="792162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60" name="Oval 36"/>
          <p:cNvSpPr>
            <a:spLocks noChangeArrowheads="1"/>
          </p:cNvSpPr>
          <p:nvPr/>
        </p:nvSpPr>
        <p:spPr bwMode="auto">
          <a:xfrm>
            <a:off x="395288" y="3068638"/>
            <a:ext cx="3671887" cy="2447925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0" name="Oval 37"/>
          <p:cNvSpPr>
            <a:spLocks noChangeArrowheads="1"/>
          </p:cNvSpPr>
          <p:nvPr/>
        </p:nvSpPr>
        <p:spPr bwMode="auto">
          <a:xfrm>
            <a:off x="6742113" y="5047738"/>
            <a:ext cx="1223962" cy="686312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802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80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8" grpId="0" animBg="1"/>
      <p:bldP spid="180261" grpId="0" animBg="1"/>
      <p:bldP spid="180261" grpId="1" animBg="1"/>
      <p:bldP spid="180260" grpId="0" animBg="1"/>
      <p:bldP spid="180260" grpId="1" animBg="1"/>
      <p:bldP spid="50" grpId="0" animBg="1"/>
      <p:bldP spid="50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5865813" y="341313"/>
            <a:ext cx="2665412" cy="3168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>
              <a:latin typeface="Arial" charset="0"/>
            </a:endParaRPr>
          </a:p>
        </p:txBody>
      </p:sp>
      <p:pic>
        <p:nvPicPr>
          <p:cNvPr id="182275" name="Picture 3" descr="MUCOSA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6" t="4626"/>
          <a:stretch>
            <a:fillRect/>
          </a:stretch>
        </p:blipFill>
        <p:spPr bwMode="auto">
          <a:xfrm>
            <a:off x="2339975" y="1033463"/>
            <a:ext cx="5867400" cy="520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1617663" y="2546350"/>
            <a:ext cx="720725" cy="1944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>
              <a:latin typeface="Arial" charset="0"/>
            </a:endParaRPr>
          </a:p>
        </p:txBody>
      </p:sp>
      <p:sp>
        <p:nvSpPr>
          <p:cNvPr id="182277" name="Rectangle 5"/>
          <p:cNvSpPr>
            <a:spLocks noChangeArrowheads="1"/>
          </p:cNvSpPr>
          <p:nvPr/>
        </p:nvSpPr>
        <p:spPr bwMode="auto">
          <a:xfrm>
            <a:off x="7234238" y="5211763"/>
            <a:ext cx="936625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1257300" y="5138738"/>
            <a:ext cx="10096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7378700" y="773113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0" name="Rectangle 8"/>
          <p:cNvSpPr>
            <a:spLocks noChangeArrowheads="1"/>
          </p:cNvSpPr>
          <p:nvPr/>
        </p:nvSpPr>
        <p:spPr bwMode="auto">
          <a:xfrm>
            <a:off x="1330325" y="917575"/>
            <a:ext cx="41036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591345" y="1106488"/>
            <a:ext cx="1068387" cy="9445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Aporte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arterial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Mucosa</a:t>
            </a:r>
          </a:p>
        </p:txBody>
      </p:sp>
      <p:sp>
        <p:nvSpPr>
          <p:cNvPr id="182282" name="Rectangle 10"/>
          <p:cNvSpPr>
            <a:spLocks noChangeArrowheads="1"/>
          </p:cNvSpPr>
          <p:nvPr/>
        </p:nvSpPr>
        <p:spPr bwMode="auto">
          <a:xfrm>
            <a:off x="6083300" y="4275138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3" name="Text Box 11"/>
          <p:cNvSpPr txBox="1">
            <a:spLocks noChangeArrowheads="1"/>
          </p:cNvSpPr>
          <p:nvPr/>
        </p:nvSpPr>
        <p:spPr bwMode="auto">
          <a:xfrm>
            <a:off x="6011863" y="4418013"/>
            <a:ext cx="1760537" cy="549275"/>
          </a:xfrm>
          <a:prstGeom prst="rect">
            <a:avLst/>
          </a:prstGeom>
          <a:solidFill>
            <a:srgbClr val="D6EC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/>
              <a:t>Arteria y Vena</a:t>
            </a:r>
          </a:p>
          <a:p>
            <a:pPr algn="ctr"/>
            <a:r>
              <a:rPr lang="es-ES" dirty="0"/>
              <a:t>Plexos submucosos</a:t>
            </a:r>
            <a:endParaRPr lang="es-ES" sz="1600" dirty="0">
              <a:latin typeface="Arial" charset="0"/>
            </a:endParaRPr>
          </a:p>
        </p:txBody>
      </p:sp>
      <p:sp>
        <p:nvSpPr>
          <p:cNvPr id="182284" name="Text Box 12"/>
          <p:cNvSpPr txBox="1">
            <a:spLocks noChangeArrowheads="1"/>
          </p:cNvSpPr>
          <p:nvPr/>
        </p:nvSpPr>
        <p:spPr bwMode="auto">
          <a:xfrm>
            <a:off x="2409825" y="930275"/>
            <a:ext cx="3455988" cy="954107"/>
          </a:xfrm>
          <a:prstGeom prst="rect">
            <a:avLst/>
          </a:prstGeom>
          <a:solidFill>
            <a:srgbClr val="FFCDDE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Aumenta</a:t>
            </a:r>
            <a:r>
              <a:rPr lang="es-MX" sz="2800" b="0" dirty="0"/>
              <a:t> 30-130% </a:t>
            </a:r>
          </a:p>
          <a:p>
            <a:pPr algn="ctr"/>
            <a:r>
              <a:rPr lang="es-MX" sz="2800" b="0" dirty="0"/>
              <a:t>con </a:t>
            </a:r>
            <a:r>
              <a:rPr lang="es-MX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ingesta</a:t>
            </a:r>
            <a:r>
              <a:rPr lang="es-MX" sz="2800" b="0" dirty="0" smtClean="0"/>
              <a:t>!!</a:t>
            </a:r>
            <a:endParaRPr lang="es-MX" sz="2800" b="0" dirty="0"/>
          </a:p>
        </p:txBody>
      </p:sp>
      <p:sp>
        <p:nvSpPr>
          <p:cNvPr id="182285" name="Rectangle 13"/>
          <p:cNvSpPr>
            <a:spLocks noChangeArrowheads="1"/>
          </p:cNvSpPr>
          <p:nvPr/>
        </p:nvSpPr>
        <p:spPr bwMode="auto">
          <a:xfrm>
            <a:off x="5795963" y="5138738"/>
            <a:ext cx="237648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6" name="Rectangle 14"/>
          <p:cNvSpPr>
            <a:spLocks noChangeArrowheads="1"/>
          </p:cNvSpPr>
          <p:nvPr/>
        </p:nvSpPr>
        <p:spPr bwMode="auto">
          <a:xfrm>
            <a:off x="5507038" y="5857875"/>
            <a:ext cx="3603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7" name="Rectangle 15"/>
          <p:cNvSpPr>
            <a:spLocks noChangeArrowheads="1"/>
          </p:cNvSpPr>
          <p:nvPr/>
        </p:nvSpPr>
        <p:spPr bwMode="auto">
          <a:xfrm>
            <a:off x="7019925" y="1177925"/>
            <a:ext cx="431800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D69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8" name="Text Box 16"/>
          <p:cNvSpPr txBox="1">
            <a:spLocks noChangeArrowheads="1"/>
          </p:cNvSpPr>
          <p:nvPr/>
        </p:nvSpPr>
        <p:spPr bwMode="auto">
          <a:xfrm>
            <a:off x="6372225" y="1106488"/>
            <a:ext cx="11160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/>
              <a:t>mesenterio</a:t>
            </a:r>
          </a:p>
        </p:txBody>
      </p:sp>
      <p:sp>
        <p:nvSpPr>
          <p:cNvPr id="182290" name="Text Box 18"/>
          <p:cNvSpPr txBox="1">
            <a:spLocks noChangeArrowheads="1"/>
          </p:cNvSpPr>
          <p:nvPr/>
        </p:nvSpPr>
        <p:spPr bwMode="auto">
          <a:xfrm>
            <a:off x="461365" y="2960688"/>
            <a:ext cx="1568058" cy="1200329"/>
          </a:xfrm>
          <a:prstGeom prst="rect">
            <a:avLst/>
          </a:prstGeom>
          <a:solidFill>
            <a:srgbClr val="FFCDDE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2/3 Flujo</a:t>
            </a:r>
          </a:p>
          <a:p>
            <a:pPr algn="ctr"/>
            <a:r>
              <a:rPr lang="es-MX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la </a:t>
            </a:r>
          </a:p>
          <a:p>
            <a:pPr algn="ctr"/>
            <a:r>
              <a:rPr lang="es-MX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mucosa</a:t>
            </a:r>
          </a:p>
        </p:txBody>
      </p:sp>
      <p:sp>
        <p:nvSpPr>
          <p:cNvPr id="182291" name="Line 19"/>
          <p:cNvSpPr>
            <a:spLocks noChangeShapeType="1"/>
          </p:cNvSpPr>
          <p:nvPr/>
        </p:nvSpPr>
        <p:spPr bwMode="auto">
          <a:xfrm>
            <a:off x="2195513" y="2520950"/>
            <a:ext cx="0" cy="194468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2292" name="Rectangle 20"/>
          <p:cNvSpPr>
            <a:spLocks noChangeArrowheads="1"/>
          </p:cNvSpPr>
          <p:nvPr/>
        </p:nvSpPr>
        <p:spPr bwMode="auto">
          <a:xfrm>
            <a:off x="5865813" y="1609725"/>
            <a:ext cx="506412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93" name="Rectangle 21"/>
          <p:cNvSpPr>
            <a:spLocks noChangeArrowheads="1"/>
          </p:cNvSpPr>
          <p:nvPr/>
        </p:nvSpPr>
        <p:spPr bwMode="auto">
          <a:xfrm>
            <a:off x="6156325" y="2978150"/>
            <a:ext cx="18716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94" name="Text Box 22"/>
          <p:cNvSpPr txBox="1">
            <a:spLocks noChangeArrowheads="1"/>
          </p:cNvSpPr>
          <p:nvPr/>
        </p:nvSpPr>
        <p:spPr bwMode="auto">
          <a:xfrm>
            <a:off x="5940425" y="3625850"/>
            <a:ext cx="2011363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Capilares</a:t>
            </a:r>
            <a:endParaRPr lang="es-ES"/>
          </a:p>
          <a:p>
            <a:pPr algn="ctr"/>
            <a:r>
              <a:rPr lang="es-ES" sz="1600"/>
              <a:t>Plexos</a:t>
            </a:r>
            <a:r>
              <a:rPr lang="es-ES"/>
              <a:t> subepiteliales</a:t>
            </a:r>
          </a:p>
        </p:txBody>
      </p:sp>
      <p:sp>
        <p:nvSpPr>
          <p:cNvPr id="182295" name="Line 23"/>
          <p:cNvSpPr>
            <a:spLocks noChangeShapeType="1"/>
          </p:cNvSpPr>
          <p:nvPr/>
        </p:nvSpPr>
        <p:spPr bwMode="auto">
          <a:xfrm flipH="1" flipV="1">
            <a:off x="5580063" y="2906713"/>
            <a:ext cx="36036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2296" name="Line 24"/>
          <p:cNvSpPr>
            <a:spLocks noChangeShapeType="1"/>
          </p:cNvSpPr>
          <p:nvPr/>
        </p:nvSpPr>
        <p:spPr bwMode="auto">
          <a:xfrm flipH="1" flipV="1">
            <a:off x="5148263" y="3338513"/>
            <a:ext cx="7921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2297" name="Text Box 25"/>
          <p:cNvSpPr txBox="1">
            <a:spLocks noChangeArrowheads="1"/>
          </p:cNvSpPr>
          <p:nvPr/>
        </p:nvSpPr>
        <p:spPr bwMode="auto">
          <a:xfrm>
            <a:off x="539750" y="5492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299" name="Text Box 27"/>
          <p:cNvSpPr txBox="1">
            <a:spLocks noChangeArrowheads="1"/>
          </p:cNvSpPr>
          <p:nvPr/>
        </p:nvSpPr>
        <p:spPr bwMode="auto">
          <a:xfrm>
            <a:off x="6900863" y="404813"/>
            <a:ext cx="1689886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84" grpId="0" animBg="1"/>
      <p:bldP spid="18229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CIRCULACION ESPLAC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1" t="2599" r="7986" b="15970"/>
          <a:stretch>
            <a:fillRect/>
          </a:stretch>
        </p:blipFill>
        <p:spPr bwMode="auto">
          <a:xfrm>
            <a:off x="467544" y="765175"/>
            <a:ext cx="5178425" cy="568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23" name="Oval 3"/>
          <p:cNvSpPr>
            <a:spLocks noChangeArrowheads="1"/>
          </p:cNvSpPr>
          <p:nvPr/>
        </p:nvSpPr>
        <p:spPr bwMode="auto">
          <a:xfrm>
            <a:off x="2267769" y="4652963"/>
            <a:ext cx="865187" cy="792162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4" name="Oval 4"/>
          <p:cNvSpPr>
            <a:spLocks noChangeArrowheads="1"/>
          </p:cNvSpPr>
          <p:nvPr/>
        </p:nvSpPr>
        <p:spPr bwMode="auto">
          <a:xfrm>
            <a:off x="1259706" y="1557338"/>
            <a:ext cx="936625" cy="792162"/>
          </a:xfrm>
          <a:prstGeom prst="ellips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5" name="Oval 5"/>
          <p:cNvSpPr>
            <a:spLocks noChangeArrowheads="1"/>
          </p:cNvSpPr>
          <p:nvPr/>
        </p:nvSpPr>
        <p:spPr bwMode="auto">
          <a:xfrm>
            <a:off x="3996556" y="3068638"/>
            <a:ext cx="1584325" cy="431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6" name="Oval 6"/>
          <p:cNvSpPr>
            <a:spLocks noChangeArrowheads="1"/>
          </p:cNvSpPr>
          <p:nvPr/>
        </p:nvSpPr>
        <p:spPr bwMode="auto">
          <a:xfrm>
            <a:off x="1332731" y="2708275"/>
            <a:ext cx="1006475" cy="1042988"/>
          </a:xfrm>
          <a:prstGeom prst="ellipse">
            <a:avLst/>
          </a:prstGeom>
          <a:noFill/>
          <a:ln w="38100">
            <a:solidFill>
              <a:srgbClr val="8811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7" name="Oval 7"/>
          <p:cNvSpPr>
            <a:spLocks noChangeArrowheads="1"/>
          </p:cNvSpPr>
          <p:nvPr/>
        </p:nvSpPr>
        <p:spPr bwMode="auto">
          <a:xfrm>
            <a:off x="3780656" y="4508500"/>
            <a:ext cx="936625" cy="1008063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8" name="Text Box 8"/>
          <p:cNvSpPr txBox="1">
            <a:spLocks noChangeArrowheads="1"/>
          </p:cNvSpPr>
          <p:nvPr/>
        </p:nvSpPr>
        <p:spPr bwMode="auto">
          <a:xfrm>
            <a:off x="6642997" y="2861047"/>
            <a:ext cx="1462260" cy="1200329"/>
          </a:xfrm>
          <a:prstGeom prst="rect">
            <a:avLst/>
          </a:prstGeom>
          <a:solidFill>
            <a:srgbClr val="FFCC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400" b="0" dirty="0">
                <a:latin typeface="Comic Sans MS" pitchFamily="66" charset="0"/>
              </a:rPr>
              <a:t>Sistema </a:t>
            </a:r>
          </a:p>
          <a:p>
            <a:pPr algn="ctr"/>
            <a:r>
              <a:rPr lang="es-ES" sz="2400" b="0" dirty="0" smtClean="0">
                <a:latin typeface="Comic Sans MS" pitchFamily="66" charset="0"/>
              </a:rPr>
              <a:t>Porta </a:t>
            </a:r>
            <a:endParaRPr lang="es-ES" sz="2400" b="0" dirty="0">
              <a:latin typeface="Comic Sans MS" pitchFamily="66" charset="0"/>
            </a:endParaRPr>
          </a:p>
          <a:p>
            <a:pPr algn="ctr"/>
            <a:r>
              <a:rPr lang="es-ES" sz="2400" b="0" dirty="0">
                <a:latin typeface="Comic Sans MS" pitchFamily="66" charset="0"/>
              </a:rPr>
              <a:t>h</a:t>
            </a:r>
            <a:r>
              <a:rPr lang="es-ES" sz="2400" b="0" dirty="0" smtClean="0">
                <a:latin typeface="Comic Sans MS" pitchFamily="66" charset="0"/>
              </a:rPr>
              <a:t>epático</a:t>
            </a:r>
            <a:endParaRPr lang="es-ES" sz="2400" b="0" dirty="0">
              <a:latin typeface="Comic Sans MS" pitchFamily="66" charset="0"/>
            </a:endParaRPr>
          </a:p>
        </p:txBody>
      </p:sp>
      <p:sp>
        <p:nvSpPr>
          <p:cNvPr id="184329" name="Oval 9"/>
          <p:cNvSpPr>
            <a:spLocks noChangeArrowheads="1"/>
          </p:cNvSpPr>
          <p:nvPr/>
        </p:nvSpPr>
        <p:spPr bwMode="auto">
          <a:xfrm>
            <a:off x="1547044" y="2998788"/>
            <a:ext cx="577850" cy="5746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30" name="Oval 10"/>
          <p:cNvSpPr>
            <a:spLocks noChangeArrowheads="1"/>
          </p:cNvSpPr>
          <p:nvPr/>
        </p:nvSpPr>
        <p:spPr bwMode="auto">
          <a:xfrm>
            <a:off x="1548631" y="2924175"/>
            <a:ext cx="576263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/>
              <a:t>capilares</a:t>
            </a:r>
          </a:p>
        </p:txBody>
      </p:sp>
      <p:sp>
        <p:nvSpPr>
          <p:cNvPr id="184331" name="Line 11"/>
          <p:cNvSpPr>
            <a:spLocks noChangeShapeType="1"/>
          </p:cNvSpPr>
          <p:nvPr/>
        </p:nvSpPr>
        <p:spPr bwMode="auto">
          <a:xfrm flipH="1" flipV="1">
            <a:off x="3059931" y="3933825"/>
            <a:ext cx="288925" cy="7191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4333" name="Line 13"/>
          <p:cNvSpPr>
            <a:spLocks noChangeShapeType="1"/>
          </p:cNvSpPr>
          <p:nvPr/>
        </p:nvSpPr>
        <p:spPr bwMode="auto">
          <a:xfrm flipH="1">
            <a:off x="3275831" y="3573463"/>
            <a:ext cx="50323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4334" name="Text Box 14"/>
          <p:cNvSpPr txBox="1">
            <a:spLocks noChangeArrowheads="1"/>
          </p:cNvSpPr>
          <p:nvPr/>
        </p:nvSpPr>
        <p:spPr bwMode="auto">
          <a:xfrm>
            <a:off x="6877050" y="476250"/>
            <a:ext cx="1689886" cy="369332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184336" name="Text Box 16"/>
          <p:cNvSpPr txBox="1">
            <a:spLocks noChangeArrowheads="1"/>
          </p:cNvSpPr>
          <p:nvPr/>
        </p:nvSpPr>
        <p:spPr bwMode="auto">
          <a:xfrm>
            <a:off x="4283894" y="2276475"/>
            <a:ext cx="1122362" cy="669925"/>
          </a:xfrm>
          <a:prstGeom prst="rect">
            <a:avLst/>
          </a:prstGeom>
          <a:solidFill>
            <a:srgbClr val="F2C4D3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APORTE</a:t>
            </a:r>
          </a:p>
          <a:p>
            <a:r>
              <a:rPr lang="es-ES" sz="1800"/>
              <a:t>arterial</a:t>
            </a:r>
          </a:p>
        </p:txBody>
      </p:sp>
      <p:sp>
        <p:nvSpPr>
          <p:cNvPr id="184339" name="Rectangle 19"/>
          <p:cNvSpPr>
            <a:spLocks noChangeArrowheads="1"/>
          </p:cNvSpPr>
          <p:nvPr/>
        </p:nvSpPr>
        <p:spPr bwMode="auto">
          <a:xfrm>
            <a:off x="756469" y="5013325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37" name="AutoShape 17"/>
          <p:cNvSpPr>
            <a:spLocks noChangeArrowheads="1"/>
          </p:cNvSpPr>
          <p:nvPr/>
        </p:nvSpPr>
        <p:spPr bwMode="auto">
          <a:xfrm>
            <a:off x="612006" y="5084763"/>
            <a:ext cx="288925" cy="1223962"/>
          </a:xfrm>
          <a:prstGeom prst="upArrow">
            <a:avLst>
              <a:gd name="adj1" fmla="val 50000"/>
              <a:gd name="adj2" fmla="val 105907"/>
            </a:avLst>
          </a:prstGeom>
          <a:solidFill>
            <a:srgbClr val="0050C6"/>
          </a:solidFill>
          <a:ln w="9525">
            <a:solidFill>
              <a:srgbClr val="0066FF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38" name="Text Box 18"/>
          <p:cNvSpPr txBox="1">
            <a:spLocks noChangeArrowheads="1"/>
          </p:cNvSpPr>
          <p:nvPr/>
        </p:nvSpPr>
        <p:spPr bwMode="auto">
          <a:xfrm>
            <a:off x="972369" y="5445125"/>
            <a:ext cx="1888659" cy="646331"/>
          </a:xfrm>
          <a:prstGeom prst="rect">
            <a:avLst/>
          </a:prstGeom>
          <a:solidFill>
            <a:srgbClr val="C6E6E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SUSTANCIAS </a:t>
            </a:r>
          </a:p>
          <a:p>
            <a:r>
              <a:rPr lang="es-ES" sz="1800"/>
              <a:t>ABSORBIDAS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5868144" y="1415613"/>
            <a:ext cx="2972288" cy="1077218"/>
          </a:xfrm>
          <a:prstGeom prst="rect">
            <a:avLst/>
          </a:prstGeom>
          <a:solidFill>
            <a:srgbClr val="B9B9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sz="2400" dirty="0"/>
              <a:t>SISTEMA </a:t>
            </a:r>
            <a:r>
              <a:rPr lang="es-ES" sz="2400" dirty="0" smtClean="0"/>
              <a:t>PORTA</a:t>
            </a:r>
            <a:endParaRPr lang="es-ES" dirty="0"/>
          </a:p>
          <a:p>
            <a:pPr algn="ctr"/>
            <a:r>
              <a:rPr lang="es-ES" sz="2000" dirty="0"/>
              <a:t>Empieza y termina en </a:t>
            </a:r>
          </a:p>
          <a:p>
            <a:pPr algn="ctr"/>
            <a:r>
              <a:rPr lang="es-ES" sz="2000" dirty="0"/>
              <a:t>CAPILARES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208220" y="6467935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71474" y="6498713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4" dur="20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6" grpId="0" animBg="1"/>
      <p:bldP spid="184326" grpId="1" animBg="1"/>
      <p:bldP spid="184327" grpId="0" animBg="1"/>
      <p:bldP spid="184327" grpId="1" animBg="1"/>
      <p:bldP spid="184328" grpId="0" animBg="1"/>
      <p:bldP spid="184330" grpId="0" animBg="1"/>
      <p:bldP spid="184331" grpId="0" animBg="1"/>
      <p:bldP spid="184336" grpId="0" animBg="1"/>
      <p:bldP spid="184337" grpId="0" animBg="1"/>
      <p:bldP spid="18433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6984146" y="532826"/>
            <a:ext cx="1620957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</a:t>
            </a:r>
          </a:p>
        </p:txBody>
      </p:sp>
      <p:pic>
        <p:nvPicPr>
          <p:cNvPr id="186371" name="Picture 3" descr="IRRIGACION Y RETORNO VENOSO EN TRACTO GI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1820863"/>
            <a:ext cx="8101013" cy="384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3113088" y="2109788"/>
            <a:ext cx="23749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3760788" y="2084388"/>
            <a:ext cx="1517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Gasto 5 l/min</a:t>
            </a:r>
          </a:p>
        </p:txBody>
      </p:sp>
      <p:sp>
        <p:nvSpPr>
          <p:cNvPr id="186374" name="Rectangle 6"/>
          <p:cNvSpPr>
            <a:spLocks noChangeArrowheads="1"/>
          </p:cNvSpPr>
          <p:nvPr/>
        </p:nvSpPr>
        <p:spPr bwMode="auto">
          <a:xfrm>
            <a:off x="2176463" y="2541588"/>
            <a:ext cx="15113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75" name="Rectangle 7"/>
          <p:cNvSpPr>
            <a:spLocks noChangeArrowheads="1"/>
          </p:cNvSpPr>
          <p:nvPr/>
        </p:nvSpPr>
        <p:spPr bwMode="auto">
          <a:xfrm>
            <a:off x="4840288" y="2541588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76" name="Rectangle 8"/>
          <p:cNvSpPr>
            <a:spLocks noChangeArrowheads="1"/>
          </p:cNvSpPr>
          <p:nvPr/>
        </p:nvSpPr>
        <p:spPr bwMode="auto">
          <a:xfrm>
            <a:off x="3471863" y="3189288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2268538" y="2468563"/>
            <a:ext cx="2284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Mesentérica</a:t>
            </a:r>
            <a:r>
              <a:rPr lang="es-MX" sz="2000">
                <a:solidFill>
                  <a:srgbClr val="A50021"/>
                </a:solidFill>
              </a:rPr>
              <a:t> sup.</a:t>
            </a:r>
          </a:p>
        </p:txBody>
      </p:sp>
      <p:sp>
        <p:nvSpPr>
          <p:cNvPr id="186378" name="Text Box 10"/>
          <p:cNvSpPr txBox="1">
            <a:spLocks noChangeArrowheads="1"/>
          </p:cNvSpPr>
          <p:nvPr/>
        </p:nvSpPr>
        <p:spPr bwMode="auto">
          <a:xfrm>
            <a:off x="4787900" y="2468563"/>
            <a:ext cx="139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T. celíaco</a:t>
            </a:r>
          </a:p>
        </p:txBody>
      </p:sp>
      <p:sp>
        <p:nvSpPr>
          <p:cNvPr id="186379" name="Rectangle 11"/>
          <p:cNvSpPr>
            <a:spLocks noChangeArrowheads="1"/>
          </p:cNvSpPr>
          <p:nvPr/>
        </p:nvSpPr>
        <p:spPr bwMode="auto">
          <a:xfrm>
            <a:off x="3328988" y="3549650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0" name="Text Box 12"/>
          <p:cNvSpPr txBox="1">
            <a:spLocks noChangeArrowheads="1"/>
          </p:cNvSpPr>
          <p:nvPr/>
        </p:nvSpPr>
        <p:spPr bwMode="auto">
          <a:xfrm>
            <a:off x="2844800" y="3213100"/>
            <a:ext cx="18716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Mesent. inf.</a:t>
            </a:r>
          </a:p>
        </p:txBody>
      </p:sp>
      <p:sp>
        <p:nvSpPr>
          <p:cNvPr id="186381" name="Rectangle 13"/>
          <p:cNvSpPr>
            <a:spLocks noChangeArrowheads="1"/>
          </p:cNvSpPr>
          <p:nvPr/>
        </p:nvSpPr>
        <p:spPr bwMode="auto">
          <a:xfrm>
            <a:off x="5992813" y="32607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2" name="Rectangle 14"/>
          <p:cNvSpPr>
            <a:spLocks noChangeArrowheads="1"/>
          </p:cNvSpPr>
          <p:nvPr/>
        </p:nvSpPr>
        <p:spPr bwMode="auto">
          <a:xfrm>
            <a:off x="6713538" y="3189288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3" name="Text Box 15"/>
          <p:cNvSpPr txBox="1">
            <a:spLocks noChangeArrowheads="1"/>
          </p:cNvSpPr>
          <p:nvPr/>
        </p:nvSpPr>
        <p:spPr bwMode="auto">
          <a:xfrm>
            <a:off x="5632450" y="3297238"/>
            <a:ext cx="1001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Gástrica</a:t>
            </a:r>
          </a:p>
        </p:txBody>
      </p:sp>
      <p:sp>
        <p:nvSpPr>
          <p:cNvPr id="186384" name="Text Box 16"/>
          <p:cNvSpPr txBox="1">
            <a:spLocks noChangeArrowheads="1"/>
          </p:cNvSpPr>
          <p:nvPr/>
        </p:nvSpPr>
        <p:spPr bwMode="auto">
          <a:xfrm>
            <a:off x="6588125" y="3243263"/>
            <a:ext cx="16305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 </a:t>
            </a:r>
            <a:r>
              <a:rPr lang="es-MX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MX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epática</a:t>
            </a:r>
            <a:endParaRPr lang="es-MX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6385" name="Rectangle 17"/>
          <p:cNvSpPr>
            <a:spLocks noChangeArrowheads="1"/>
          </p:cNvSpPr>
          <p:nvPr/>
        </p:nvSpPr>
        <p:spPr bwMode="auto">
          <a:xfrm>
            <a:off x="1816100" y="534987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6" name="Text Box 18"/>
          <p:cNvSpPr txBox="1">
            <a:spLocks noChangeArrowheads="1"/>
          </p:cNvSpPr>
          <p:nvPr/>
        </p:nvSpPr>
        <p:spPr bwMode="auto">
          <a:xfrm>
            <a:off x="1258888" y="5360988"/>
            <a:ext cx="1436687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400">
                <a:solidFill>
                  <a:srgbClr val="005CE4"/>
                </a:solidFill>
              </a:rPr>
              <a:t>V. porta</a:t>
            </a:r>
          </a:p>
        </p:txBody>
      </p:sp>
      <p:sp>
        <p:nvSpPr>
          <p:cNvPr id="186387" name="Rectangle 19"/>
          <p:cNvSpPr>
            <a:spLocks noChangeArrowheads="1"/>
          </p:cNvSpPr>
          <p:nvPr/>
        </p:nvSpPr>
        <p:spPr bwMode="auto">
          <a:xfrm>
            <a:off x="6424613" y="36925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8" name="Text Box 20"/>
          <p:cNvSpPr txBox="1">
            <a:spLocks noChangeArrowheads="1"/>
          </p:cNvSpPr>
          <p:nvPr/>
        </p:nvSpPr>
        <p:spPr bwMode="auto">
          <a:xfrm>
            <a:off x="6208713" y="3716338"/>
            <a:ext cx="1068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solidFill>
                  <a:srgbClr val="A50021"/>
                </a:solidFill>
              </a:rPr>
              <a:t>Esplénica</a:t>
            </a:r>
          </a:p>
        </p:txBody>
      </p:sp>
      <p:sp>
        <p:nvSpPr>
          <p:cNvPr id="186389" name="Rectangle 21"/>
          <p:cNvSpPr>
            <a:spLocks noChangeArrowheads="1"/>
          </p:cNvSpPr>
          <p:nvPr/>
        </p:nvSpPr>
        <p:spPr bwMode="auto">
          <a:xfrm>
            <a:off x="1816100" y="4125913"/>
            <a:ext cx="792163" cy="503237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0" name="Rectangle 22"/>
          <p:cNvSpPr>
            <a:spLocks noChangeArrowheads="1"/>
          </p:cNvSpPr>
          <p:nvPr/>
        </p:nvSpPr>
        <p:spPr bwMode="auto">
          <a:xfrm>
            <a:off x="2679700" y="4845050"/>
            <a:ext cx="576263" cy="215900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1" name="Rectangle 23"/>
          <p:cNvSpPr>
            <a:spLocks noChangeArrowheads="1"/>
          </p:cNvSpPr>
          <p:nvPr/>
        </p:nvSpPr>
        <p:spPr bwMode="auto">
          <a:xfrm>
            <a:off x="5632450" y="4052888"/>
            <a:ext cx="720725" cy="288925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2" name="Rectangle 24"/>
          <p:cNvSpPr>
            <a:spLocks noChangeArrowheads="1"/>
          </p:cNvSpPr>
          <p:nvPr/>
        </p:nvSpPr>
        <p:spPr bwMode="auto">
          <a:xfrm>
            <a:off x="6424613" y="4629150"/>
            <a:ext cx="576262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3" name="Rectangle 25"/>
          <p:cNvSpPr>
            <a:spLocks noChangeArrowheads="1"/>
          </p:cNvSpPr>
          <p:nvPr/>
        </p:nvSpPr>
        <p:spPr bwMode="auto">
          <a:xfrm>
            <a:off x="7072313" y="5205413"/>
            <a:ext cx="504825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4" name="Text Box 26"/>
          <p:cNvSpPr txBox="1">
            <a:spLocks noChangeArrowheads="1"/>
          </p:cNvSpPr>
          <p:nvPr/>
        </p:nvSpPr>
        <p:spPr bwMode="auto">
          <a:xfrm>
            <a:off x="1671638" y="4219575"/>
            <a:ext cx="1071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Int.delg.</a:t>
            </a:r>
          </a:p>
        </p:txBody>
      </p:sp>
      <p:sp>
        <p:nvSpPr>
          <p:cNvPr id="186395" name="Text Box 27"/>
          <p:cNvSpPr txBox="1">
            <a:spLocks noChangeArrowheads="1"/>
          </p:cNvSpPr>
          <p:nvPr/>
        </p:nvSpPr>
        <p:spPr bwMode="auto">
          <a:xfrm>
            <a:off x="2679700" y="4795838"/>
            <a:ext cx="684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Colon</a:t>
            </a:r>
          </a:p>
        </p:txBody>
      </p:sp>
      <p:sp>
        <p:nvSpPr>
          <p:cNvPr id="186396" name="Text Box 28"/>
          <p:cNvSpPr txBox="1">
            <a:spLocks noChangeArrowheads="1"/>
          </p:cNvSpPr>
          <p:nvPr/>
        </p:nvSpPr>
        <p:spPr bwMode="auto">
          <a:xfrm>
            <a:off x="5487988" y="4003675"/>
            <a:ext cx="989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Estómag</a:t>
            </a:r>
          </a:p>
        </p:txBody>
      </p:sp>
      <p:sp>
        <p:nvSpPr>
          <p:cNvPr id="186397" name="Text Box 29"/>
          <p:cNvSpPr txBox="1">
            <a:spLocks noChangeArrowheads="1"/>
          </p:cNvSpPr>
          <p:nvPr/>
        </p:nvSpPr>
        <p:spPr bwMode="auto">
          <a:xfrm>
            <a:off x="6424613" y="4579938"/>
            <a:ext cx="641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Bazo</a:t>
            </a:r>
          </a:p>
        </p:txBody>
      </p:sp>
      <p:sp>
        <p:nvSpPr>
          <p:cNvPr id="186398" name="Text Box 30"/>
          <p:cNvSpPr txBox="1">
            <a:spLocks noChangeArrowheads="1"/>
          </p:cNvSpPr>
          <p:nvPr/>
        </p:nvSpPr>
        <p:spPr bwMode="auto">
          <a:xfrm>
            <a:off x="6929438" y="5156200"/>
            <a:ext cx="842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Hígado</a:t>
            </a:r>
          </a:p>
        </p:txBody>
      </p:sp>
      <p:sp>
        <p:nvSpPr>
          <p:cNvPr id="186399" name="Text Box 31"/>
          <p:cNvSpPr txBox="1">
            <a:spLocks noChangeArrowheads="1"/>
          </p:cNvSpPr>
          <p:nvPr/>
        </p:nvSpPr>
        <p:spPr bwMode="auto">
          <a:xfrm>
            <a:off x="6084888" y="5397500"/>
            <a:ext cx="806450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400">
                <a:solidFill>
                  <a:srgbClr val="0066FF"/>
                </a:solidFill>
              </a:rPr>
              <a:t>75%</a:t>
            </a:r>
          </a:p>
        </p:txBody>
      </p:sp>
      <p:sp>
        <p:nvSpPr>
          <p:cNvPr id="186400" name="Text Box 32"/>
          <p:cNvSpPr txBox="1">
            <a:spLocks noChangeArrowheads="1"/>
          </p:cNvSpPr>
          <p:nvPr/>
        </p:nvSpPr>
        <p:spPr bwMode="auto">
          <a:xfrm>
            <a:off x="7469188" y="4784725"/>
            <a:ext cx="650875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FF0000"/>
                </a:solidFill>
              </a:rPr>
              <a:t>25%</a:t>
            </a:r>
          </a:p>
        </p:txBody>
      </p:sp>
      <p:sp>
        <p:nvSpPr>
          <p:cNvPr id="186401" name="Rectangle 33"/>
          <p:cNvSpPr>
            <a:spLocks noChangeArrowheads="1"/>
          </p:cNvSpPr>
          <p:nvPr/>
        </p:nvSpPr>
        <p:spPr bwMode="auto">
          <a:xfrm>
            <a:off x="3976688" y="1820863"/>
            <a:ext cx="7191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402" name="Text Box 34"/>
          <p:cNvSpPr txBox="1">
            <a:spLocks noChangeArrowheads="1"/>
          </p:cNvSpPr>
          <p:nvPr/>
        </p:nvSpPr>
        <p:spPr bwMode="auto">
          <a:xfrm>
            <a:off x="3998913" y="1797050"/>
            <a:ext cx="1096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AORTA</a:t>
            </a:r>
          </a:p>
        </p:txBody>
      </p:sp>
      <p:sp>
        <p:nvSpPr>
          <p:cNvPr id="186403" name="Line 35"/>
          <p:cNvSpPr>
            <a:spLocks noChangeShapeType="1"/>
          </p:cNvSpPr>
          <p:nvPr/>
        </p:nvSpPr>
        <p:spPr bwMode="auto">
          <a:xfrm>
            <a:off x="2627313" y="5661025"/>
            <a:ext cx="34575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04" name="Line 36"/>
          <p:cNvSpPr>
            <a:spLocks noChangeShapeType="1"/>
          </p:cNvSpPr>
          <p:nvPr/>
        </p:nvSpPr>
        <p:spPr bwMode="auto">
          <a:xfrm>
            <a:off x="7740650" y="3860800"/>
            <a:ext cx="0" cy="863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05" name="Oval 37"/>
          <p:cNvSpPr>
            <a:spLocks noChangeArrowheads="1"/>
          </p:cNvSpPr>
          <p:nvPr/>
        </p:nvSpPr>
        <p:spPr bwMode="auto">
          <a:xfrm>
            <a:off x="6877050" y="5013325"/>
            <a:ext cx="1008063" cy="720725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ot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406" name="Text Box 38"/>
          <p:cNvSpPr txBox="1">
            <a:spLocks noChangeArrowheads="1"/>
          </p:cNvSpPr>
          <p:nvPr/>
        </p:nvSpPr>
        <p:spPr bwMode="auto">
          <a:xfrm>
            <a:off x="6676385" y="1051938"/>
            <a:ext cx="192071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000" b="0" dirty="0">
                <a:latin typeface="Comic Sans MS" pitchFamily="66" charset="0"/>
              </a:rPr>
              <a:t>Sistema </a:t>
            </a:r>
          </a:p>
          <a:p>
            <a:pPr algn="ctr"/>
            <a:r>
              <a:rPr lang="es-ES" sz="2000" b="0" dirty="0" smtClean="0">
                <a:latin typeface="Comic Sans MS" pitchFamily="66" charset="0"/>
              </a:rPr>
              <a:t>Porta hepático</a:t>
            </a:r>
            <a:endParaRPr lang="es-ES" sz="2000" b="0" dirty="0">
              <a:latin typeface="Comic Sans MS" pitchFamily="66" charset="0"/>
            </a:endParaRPr>
          </a:p>
        </p:txBody>
      </p:sp>
      <p:sp>
        <p:nvSpPr>
          <p:cNvPr id="186408" name="Line 40"/>
          <p:cNvSpPr>
            <a:spLocks noChangeShapeType="1"/>
          </p:cNvSpPr>
          <p:nvPr/>
        </p:nvSpPr>
        <p:spPr bwMode="auto">
          <a:xfrm>
            <a:off x="1187450" y="5013325"/>
            <a:ext cx="0" cy="2873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09" name="Line 41"/>
          <p:cNvSpPr>
            <a:spLocks noChangeShapeType="1"/>
          </p:cNvSpPr>
          <p:nvPr/>
        </p:nvSpPr>
        <p:spPr bwMode="auto">
          <a:xfrm>
            <a:off x="2051050" y="5013325"/>
            <a:ext cx="0" cy="2873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10" name="Line 42"/>
          <p:cNvSpPr>
            <a:spLocks noChangeShapeType="1"/>
          </p:cNvSpPr>
          <p:nvPr/>
        </p:nvSpPr>
        <p:spPr bwMode="auto">
          <a:xfrm>
            <a:off x="3059113" y="50133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11" name="Line 43"/>
          <p:cNvSpPr>
            <a:spLocks noChangeShapeType="1"/>
          </p:cNvSpPr>
          <p:nvPr/>
        </p:nvSpPr>
        <p:spPr bwMode="auto">
          <a:xfrm>
            <a:off x="5867400" y="5013325"/>
            <a:ext cx="0" cy="2873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12" name="Line 44"/>
          <p:cNvSpPr>
            <a:spLocks noChangeShapeType="1"/>
          </p:cNvSpPr>
          <p:nvPr/>
        </p:nvSpPr>
        <p:spPr bwMode="auto">
          <a:xfrm>
            <a:off x="6516688" y="5013325"/>
            <a:ext cx="0" cy="2873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8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6" dur="2000" fill="hold"/>
                                        <p:tgtEl>
                                          <p:spTgt spid="18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86" grpId="0"/>
      <p:bldP spid="186399" grpId="0"/>
      <p:bldP spid="186400" grpId="0"/>
      <p:bldP spid="186403" grpId="0" animBg="1"/>
      <p:bldP spid="186404" grpId="0" animBg="1"/>
      <p:bldP spid="186405" grpId="0" animBg="1"/>
      <p:bldP spid="186405" grpId="1" animBg="1"/>
      <p:bldP spid="186408" grpId="0" animBg="1"/>
      <p:bldP spid="186409" grpId="0" animBg="1"/>
      <p:bldP spid="186411" grpId="0" animBg="1"/>
      <p:bldP spid="18641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ext Box 2"/>
          <p:cNvSpPr txBox="1">
            <a:spLocks noChangeArrowheads="1"/>
          </p:cNvSpPr>
          <p:nvPr/>
        </p:nvSpPr>
        <p:spPr bwMode="auto">
          <a:xfrm>
            <a:off x="6372225" y="549275"/>
            <a:ext cx="2111475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</a:t>
            </a:r>
          </a:p>
        </p:txBody>
      </p:sp>
      <p:sp>
        <p:nvSpPr>
          <p:cNvPr id="187395" name="Text Box 3"/>
          <p:cNvSpPr txBox="1">
            <a:spLocks noChangeArrowheads="1"/>
          </p:cNvSpPr>
          <p:nvPr/>
        </p:nvSpPr>
        <p:spPr bwMode="auto">
          <a:xfrm>
            <a:off x="2662238" y="2508250"/>
            <a:ext cx="2922587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MX" sz="1600" dirty="0">
                <a:latin typeface="Comic Sans MS" pitchFamily="66" charset="0"/>
              </a:rPr>
              <a:t>Aporte arterial</a:t>
            </a:r>
          </a:p>
          <a:p>
            <a:pPr>
              <a:buFontTx/>
              <a:buAutoNum type="arabicPeriod"/>
            </a:pPr>
            <a:endParaRPr lang="es-MX" sz="1600" b="0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dirty="0">
                <a:latin typeface="Comic Sans MS" pitchFamily="66" charset="0"/>
              </a:rPr>
              <a:t>Sistema </a:t>
            </a:r>
            <a:r>
              <a:rPr lang="es-MX" sz="1600" dirty="0" smtClean="0">
                <a:latin typeface="Comic Sans MS" pitchFamily="66" charset="0"/>
              </a:rPr>
              <a:t>Porta </a:t>
            </a:r>
            <a:r>
              <a:rPr lang="es-MX" sz="1600" dirty="0">
                <a:latin typeface="Comic Sans MS" pitchFamily="66" charset="0"/>
              </a:rPr>
              <a:t>hepático</a:t>
            </a:r>
          </a:p>
          <a:p>
            <a:pPr>
              <a:buFontTx/>
              <a:buAutoNum type="arabicPeriod"/>
            </a:pPr>
            <a:endParaRPr lang="es-MX" sz="2000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dirty="0">
                <a:latin typeface="Comic Sans MS" pitchFamily="66" charset="0"/>
              </a:rPr>
              <a:t>Regulación del flujo</a:t>
            </a:r>
          </a:p>
        </p:txBody>
      </p:sp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3059113" y="4005263"/>
            <a:ext cx="3455987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174625" indent="-174625">
              <a:buFontTx/>
              <a:buChar char="•"/>
            </a:pPr>
            <a:r>
              <a:rPr lang="es-MX" sz="1800" b="0" dirty="0"/>
              <a:t>Autorregulación  local</a:t>
            </a:r>
          </a:p>
          <a:p>
            <a:pPr marL="174625" indent="-174625">
              <a:buFontTx/>
              <a:buChar char="•"/>
            </a:pPr>
            <a:endParaRPr lang="es-MX" sz="800" b="0" dirty="0"/>
          </a:p>
          <a:p>
            <a:pPr marL="174625" indent="-174625">
              <a:buFontTx/>
              <a:buChar char="•"/>
            </a:pPr>
            <a:r>
              <a:rPr lang="es-MX" sz="1800" b="0" dirty="0"/>
              <a:t>Factores que afectan flujo</a:t>
            </a:r>
          </a:p>
          <a:p>
            <a:pPr marL="174625" indent="-174625">
              <a:buFontTx/>
              <a:buChar char="•"/>
            </a:pPr>
            <a:endParaRPr lang="es-MX" sz="800" b="0" dirty="0"/>
          </a:p>
          <a:p>
            <a:pPr marL="174625" indent="-174625">
              <a:buFontTx/>
              <a:buChar char="•"/>
            </a:pPr>
            <a:r>
              <a:rPr lang="es-MX" sz="1800" b="0" dirty="0"/>
              <a:t>Acción </a:t>
            </a:r>
            <a:r>
              <a:rPr lang="es-MX" sz="1800" b="0" dirty="0" smtClean="0"/>
              <a:t>SNA, SNE, </a:t>
            </a:r>
            <a:r>
              <a:rPr lang="es-MX" sz="1800" b="0" dirty="0"/>
              <a:t>SE</a:t>
            </a:r>
          </a:p>
        </p:txBody>
      </p:sp>
      <p:sp>
        <p:nvSpPr>
          <p:cNvPr id="187397" name="Rectangle 5"/>
          <p:cNvSpPr>
            <a:spLocks noChangeArrowheads="1"/>
          </p:cNvSpPr>
          <p:nvPr/>
        </p:nvSpPr>
        <p:spPr bwMode="auto">
          <a:xfrm>
            <a:off x="2536825" y="2347913"/>
            <a:ext cx="4051300" cy="2952750"/>
          </a:xfrm>
          <a:prstGeom prst="rect">
            <a:avLst/>
          </a:prstGeom>
          <a:noFill/>
          <a:ln w="28575">
            <a:solidFill>
              <a:srgbClr val="46A1A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ext Box 2"/>
          <p:cNvSpPr txBox="1">
            <a:spLocks noChangeArrowheads="1"/>
          </p:cNvSpPr>
          <p:nvPr/>
        </p:nvSpPr>
        <p:spPr bwMode="auto">
          <a:xfrm>
            <a:off x="6869113" y="404813"/>
            <a:ext cx="1689886" cy="369332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7019925" y="908050"/>
            <a:ext cx="1576388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Flujo mucosa</a:t>
            </a:r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2505075" y="2540406"/>
            <a:ext cx="4133850" cy="1492716"/>
          </a:xfrm>
          <a:prstGeom prst="rect">
            <a:avLst/>
          </a:prstGeom>
          <a:solidFill>
            <a:srgbClr val="F8E0E8"/>
          </a:solidFill>
          <a:ln w="28575">
            <a:solidFill>
              <a:srgbClr val="D2366A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Pct val="150000"/>
            </a:pPr>
            <a:endParaRPr lang="es-ES" sz="900" dirty="0"/>
          </a:p>
          <a:p>
            <a:pPr>
              <a:buClr>
                <a:srgbClr val="D2366A"/>
              </a:buClr>
              <a:buSzPct val="150000"/>
              <a:buFontTx/>
              <a:buChar char="•"/>
            </a:pPr>
            <a:r>
              <a:rPr lang="es-ES" sz="1600" dirty="0"/>
              <a:t>  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Dependiente actividad GI</a:t>
            </a:r>
          </a:p>
          <a:p>
            <a:pPr>
              <a:buClr>
                <a:srgbClr val="D2366A"/>
              </a:buClr>
              <a:buSzPct val="150000"/>
            </a:pPr>
            <a:endParaRPr lang="es-ES" sz="800" dirty="0"/>
          </a:p>
          <a:p>
            <a:pPr>
              <a:buClr>
                <a:srgbClr val="D2366A"/>
              </a:buClr>
              <a:buSzPct val="150000"/>
              <a:buFontTx/>
              <a:buChar char="•"/>
            </a:pPr>
            <a:r>
              <a:rPr lang="es-ES" sz="1600" b="0" dirty="0"/>
              <a:t>   </a:t>
            </a:r>
            <a:r>
              <a:rPr lang="es-ES" sz="1600" dirty="0"/>
              <a:t>Independiente de </a:t>
            </a:r>
            <a:r>
              <a:rPr lang="es-ES" sz="1600" dirty="0" smtClean="0"/>
              <a:t>Presión Arterial </a:t>
            </a:r>
            <a:r>
              <a:rPr lang="es-ES" sz="1600" b="0" dirty="0" smtClean="0"/>
              <a:t> </a:t>
            </a:r>
          </a:p>
          <a:p>
            <a:pPr>
              <a:buClr>
                <a:srgbClr val="D2366A"/>
              </a:buClr>
              <a:buSzPct val="150000"/>
            </a:pPr>
            <a:r>
              <a:rPr lang="es-ES" sz="1600" b="0" dirty="0"/>
              <a:t> </a:t>
            </a:r>
            <a:r>
              <a:rPr lang="es-ES" sz="1600" b="0" dirty="0" smtClean="0"/>
              <a:t>    </a:t>
            </a:r>
            <a:r>
              <a:rPr lang="es-ES" sz="1600" dirty="0" smtClean="0"/>
              <a:t>sistémica</a:t>
            </a:r>
            <a:endParaRPr lang="es-ES" sz="1600" dirty="0"/>
          </a:p>
          <a:p>
            <a:pPr>
              <a:buClr>
                <a:srgbClr val="D2366A"/>
              </a:buClr>
              <a:buSzPct val="150000"/>
            </a:pPr>
            <a:r>
              <a:rPr lang="es-ES" b="0" dirty="0"/>
              <a:t>      </a:t>
            </a:r>
            <a:r>
              <a:rPr lang="es-ES" b="0" dirty="0" smtClean="0"/>
              <a:t>(</a:t>
            </a:r>
            <a:r>
              <a:rPr lang="es-ES" b="0" dirty="0"/>
              <a:t>hasta cierto límite)</a:t>
            </a:r>
          </a:p>
          <a:p>
            <a:pPr>
              <a:buClr>
                <a:srgbClr val="D2366A"/>
              </a:buClr>
              <a:buSzPct val="150000"/>
            </a:pPr>
            <a:endParaRPr lang="es-ES" sz="800" b="0" dirty="0"/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2045507" y="4263796"/>
            <a:ext cx="5052986" cy="156966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dirty="0"/>
              <a:t>AUMENTO de ACTIVIDAD GI</a:t>
            </a:r>
          </a:p>
          <a:p>
            <a:pPr algn="ctr"/>
            <a:endParaRPr lang="es-ES" sz="2400" dirty="0" smtClean="0"/>
          </a:p>
          <a:p>
            <a:pPr algn="ctr"/>
            <a:endParaRPr lang="es-ES" sz="2400" dirty="0"/>
          </a:p>
          <a:p>
            <a:pPr algn="ctr"/>
            <a:r>
              <a:rPr lang="es-ES" sz="2400" dirty="0" smtClean="0"/>
              <a:t>AUMENTO  </a:t>
            </a:r>
            <a:r>
              <a:rPr lang="es-ES" sz="2400" dirty="0"/>
              <a:t>FLUJO a </a:t>
            </a:r>
            <a:r>
              <a:rPr lang="es-ES" sz="2400" dirty="0" smtClean="0"/>
              <a:t>MUCOSA </a:t>
            </a:r>
            <a:endParaRPr lang="es-ES" sz="2400" dirty="0"/>
          </a:p>
        </p:txBody>
      </p:sp>
      <p:sp>
        <p:nvSpPr>
          <p:cNvPr id="188422" name="Rectangle 6"/>
          <p:cNvSpPr>
            <a:spLocks noChangeArrowheads="1"/>
          </p:cNvSpPr>
          <p:nvPr/>
        </p:nvSpPr>
        <p:spPr bwMode="auto">
          <a:xfrm>
            <a:off x="2691054" y="1863725"/>
            <a:ext cx="3717684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buClr>
                <a:schemeClr val="hlink"/>
              </a:buClr>
              <a:buSzPct val="150000"/>
            </a:pPr>
            <a:r>
              <a:rPr lang="es-ES" sz="2800" b="0"/>
              <a:t>Autorregulación local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1042988" y="10525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4571206" y="4725144"/>
            <a:ext cx="794" cy="57606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1979613" y="3068638"/>
            <a:ext cx="2448106" cy="1384995"/>
          </a:xfrm>
          <a:prstGeom prst="rect">
            <a:avLst/>
          </a:prstGeom>
          <a:solidFill>
            <a:srgbClr val="F8E0E8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/>
              <a:t>Aumenta motilidad</a:t>
            </a:r>
          </a:p>
          <a:p>
            <a:endParaRPr lang="es-ES" sz="1200" b="0" dirty="0"/>
          </a:p>
          <a:p>
            <a:r>
              <a:rPr lang="es-ES" sz="2000" b="0" dirty="0"/>
              <a:t>Aumenta secreción</a:t>
            </a:r>
          </a:p>
          <a:p>
            <a:endParaRPr lang="es-ES" sz="1200" b="0" dirty="0"/>
          </a:p>
          <a:p>
            <a:r>
              <a:rPr lang="es-ES" sz="2000" b="0" dirty="0"/>
              <a:t>Aumenta absorción</a:t>
            </a:r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4932363" y="3052763"/>
            <a:ext cx="2864887" cy="400110"/>
          </a:xfrm>
          <a:prstGeom prst="rect">
            <a:avLst/>
          </a:prstGeom>
          <a:solidFill>
            <a:srgbClr val="FFBBD2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/>
              <a:t>Aumenta  metabolismo</a:t>
            </a:r>
          </a:p>
        </p:txBody>
      </p:sp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5416550" y="4438650"/>
            <a:ext cx="1546225" cy="1216025"/>
          </a:xfrm>
          <a:prstGeom prst="rect">
            <a:avLst/>
          </a:prstGeom>
          <a:solidFill>
            <a:srgbClr val="FFBBD2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 dirty="0"/>
              <a:t>Aumenta </a:t>
            </a:r>
          </a:p>
          <a:p>
            <a:pPr algn="ctr"/>
            <a:r>
              <a:rPr lang="es-ES" sz="2400" b="0" dirty="0"/>
              <a:t>flujo </a:t>
            </a:r>
          </a:p>
          <a:p>
            <a:pPr algn="ctr"/>
            <a:r>
              <a:rPr lang="es-ES" sz="2400" b="0" dirty="0"/>
              <a:t>LOCAL</a:t>
            </a:r>
          </a:p>
        </p:txBody>
      </p:sp>
      <p:sp>
        <p:nvSpPr>
          <p:cNvPr id="189446" name="Rectangle 6"/>
          <p:cNvSpPr>
            <a:spLocks noChangeArrowheads="1"/>
          </p:cNvSpPr>
          <p:nvPr/>
        </p:nvSpPr>
        <p:spPr bwMode="auto">
          <a:xfrm>
            <a:off x="2484438" y="2012950"/>
            <a:ext cx="4152099" cy="461665"/>
          </a:xfrm>
          <a:prstGeom prst="rect">
            <a:avLst/>
          </a:prstGeom>
          <a:solidFill>
            <a:srgbClr val="FFEBCC"/>
          </a:solidFill>
          <a:ln w="28575">
            <a:solidFill>
              <a:srgbClr val="FFA74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DESPUÉS DE LA INGESTA</a:t>
            </a:r>
          </a:p>
        </p:txBody>
      </p:sp>
      <p:sp>
        <p:nvSpPr>
          <p:cNvPr id="189447" name="Line 7"/>
          <p:cNvSpPr>
            <a:spLocks noChangeShapeType="1"/>
          </p:cNvSpPr>
          <p:nvPr/>
        </p:nvSpPr>
        <p:spPr bwMode="auto">
          <a:xfrm>
            <a:off x="3419475" y="2493963"/>
            <a:ext cx="0" cy="576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9448" name="Line 8"/>
          <p:cNvSpPr>
            <a:spLocks noChangeShapeType="1"/>
          </p:cNvSpPr>
          <p:nvPr/>
        </p:nvSpPr>
        <p:spPr bwMode="auto">
          <a:xfrm>
            <a:off x="5435600" y="2493963"/>
            <a:ext cx="0" cy="576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9449" name="Line 9"/>
          <p:cNvSpPr>
            <a:spLocks noChangeShapeType="1"/>
          </p:cNvSpPr>
          <p:nvPr/>
        </p:nvSpPr>
        <p:spPr bwMode="auto">
          <a:xfrm>
            <a:off x="6156325" y="3430588"/>
            <a:ext cx="0" cy="10080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9450" name="Rectangle 10"/>
          <p:cNvSpPr>
            <a:spLocks noChangeArrowheads="1"/>
          </p:cNvSpPr>
          <p:nvPr/>
        </p:nvSpPr>
        <p:spPr bwMode="auto">
          <a:xfrm>
            <a:off x="5220072" y="3723630"/>
            <a:ext cx="1903413" cy="425450"/>
          </a:xfrm>
          <a:prstGeom prst="rect">
            <a:avLst/>
          </a:prstGeom>
          <a:solidFill>
            <a:srgbClr val="FFBBD2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/>
              <a:t>Vasodilatación</a:t>
            </a:r>
          </a:p>
        </p:txBody>
      </p:sp>
      <p:sp>
        <p:nvSpPr>
          <p:cNvPr id="189452" name="Text Box 12"/>
          <p:cNvSpPr txBox="1">
            <a:spLocks noChangeArrowheads="1"/>
          </p:cNvSpPr>
          <p:nvPr/>
        </p:nvSpPr>
        <p:spPr bwMode="auto">
          <a:xfrm>
            <a:off x="827088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869113" y="404813"/>
            <a:ext cx="1689886" cy="369332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019925" y="908050"/>
            <a:ext cx="1576388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Flujo mucosa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189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animBg="1"/>
      <p:bldP spid="189444" grpId="0" animBg="1"/>
      <p:bldP spid="189445" grpId="0" animBg="1"/>
      <p:bldP spid="189446" grpId="0" animBg="1"/>
      <p:bldP spid="189447" grpId="0" animBg="1"/>
      <p:bldP spid="189448" grpId="0" animBg="1"/>
      <p:bldP spid="189449" grpId="0" animBg="1"/>
      <p:bldP spid="18945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2841024" y="3212976"/>
            <a:ext cx="3425825" cy="1095375"/>
          </a:xfrm>
          <a:prstGeom prst="rect">
            <a:avLst/>
          </a:prstGeom>
          <a:solidFill>
            <a:srgbClr val="FFCDDE"/>
          </a:solidFill>
          <a:ln w="28575">
            <a:solidFill>
              <a:srgbClr val="FF216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Aumenta Flujo al TGI</a:t>
            </a:r>
            <a:r>
              <a:rPr lang="es-ES" sz="2000" b="0"/>
              <a:t> </a:t>
            </a:r>
          </a:p>
          <a:p>
            <a:pPr algn="ctr"/>
            <a:r>
              <a:rPr lang="es-ES" sz="2000" b="0"/>
              <a:t>derivado de otras áreas</a:t>
            </a:r>
          </a:p>
          <a:p>
            <a:pPr algn="ctr"/>
            <a:r>
              <a:rPr lang="es-ES" sz="2000" b="0"/>
              <a:t>que quedan con menor flujo</a:t>
            </a:r>
          </a:p>
        </p:txBody>
      </p:sp>
      <p:sp>
        <p:nvSpPr>
          <p:cNvPr id="190469" name="Text Box 5"/>
          <p:cNvSpPr txBox="1">
            <a:spLocks noChangeArrowheads="1"/>
          </p:cNvSpPr>
          <p:nvPr/>
        </p:nvSpPr>
        <p:spPr bwMode="auto">
          <a:xfrm>
            <a:off x="3419475" y="4941888"/>
            <a:ext cx="373063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3563937" y="5201444"/>
            <a:ext cx="1944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sz="2000" b="0" dirty="0"/>
              <a:t>“No bañarse” “No leer”</a:t>
            </a:r>
          </a:p>
          <a:p>
            <a:pPr algn="ctr"/>
            <a:r>
              <a:rPr lang="es-ES_tradnl" sz="2000" b="0" dirty="0"/>
              <a:t>“No nadar”</a:t>
            </a:r>
          </a:p>
        </p:txBody>
      </p:sp>
      <p:sp>
        <p:nvSpPr>
          <p:cNvPr id="190471" name="Rectangle 7"/>
          <p:cNvSpPr>
            <a:spLocks noChangeArrowheads="1"/>
          </p:cNvSpPr>
          <p:nvPr/>
        </p:nvSpPr>
        <p:spPr bwMode="auto">
          <a:xfrm>
            <a:off x="3199606" y="1530474"/>
            <a:ext cx="2673350" cy="425450"/>
          </a:xfrm>
          <a:prstGeom prst="rect">
            <a:avLst/>
          </a:prstGeom>
          <a:solidFill>
            <a:srgbClr val="FFEBCC"/>
          </a:solidFill>
          <a:ln w="28575">
            <a:solidFill>
              <a:srgbClr val="FFA74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/>
              <a:t>CON LA INGESTA</a:t>
            </a:r>
            <a:r>
              <a:rPr lang="es-ES" sz="2000">
                <a:solidFill>
                  <a:srgbClr val="CC0000"/>
                </a:solidFill>
              </a:rPr>
              <a:t>*</a:t>
            </a:r>
          </a:p>
        </p:txBody>
      </p: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2664248" y="4590420"/>
            <a:ext cx="38973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1800" dirty="0"/>
              <a:t>Advertencias después de comer:</a:t>
            </a:r>
          </a:p>
        </p:txBody>
      </p:sp>
      <p:sp>
        <p:nvSpPr>
          <p:cNvPr id="190473" name="Text Box 9"/>
          <p:cNvSpPr txBox="1">
            <a:spLocks noChangeArrowheads="1"/>
          </p:cNvSpPr>
          <p:nvPr/>
        </p:nvSpPr>
        <p:spPr bwMode="auto">
          <a:xfrm>
            <a:off x="2273756" y="1490746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0476" name="Text Box 12"/>
          <p:cNvSpPr txBox="1">
            <a:spLocks noChangeArrowheads="1"/>
          </p:cNvSpPr>
          <p:nvPr/>
        </p:nvSpPr>
        <p:spPr bwMode="auto">
          <a:xfrm>
            <a:off x="3381180" y="2093947"/>
            <a:ext cx="2345514" cy="83099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Redistribución </a:t>
            </a:r>
          </a:p>
          <a:p>
            <a:pPr algn="ctr"/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flujo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949256" y="332656"/>
            <a:ext cx="1689886" cy="369332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7100068" y="835893"/>
            <a:ext cx="1576388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Flujo mucosa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 animBg="1"/>
      <p:bldP spid="190470" grpId="0"/>
      <p:bldP spid="190471" grpId="0" animBg="1"/>
      <p:bldP spid="190472" grpId="0"/>
      <p:bldP spid="1904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46397" y="1067594"/>
            <a:ext cx="8474075" cy="353943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>
                <a:alpha val="71000"/>
              </a:schemeClr>
            </a:outerShdw>
          </a:effectLst>
          <a:extLst/>
        </p:spPr>
        <p:txBody>
          <a:bodyPr wrap="square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9pPr>
          </a:lstStyle>
          <a:p>
            <a:pPr>
              <a:buClr>
                <a:srgbClr val="990033"/>
              </a:buClr>
              <a:buSzPct val="200000"/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Clr>
                <a:srgbClr val="990033"/>
              </a:buClr>
              <a:buSzPct val="200000"/>
              <a:defRPr/>
            </a:pP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990033"/>
              </a:buClr>
              <a:buSzPct val="200000"/>
              <a:defRPr/>
            </a:pPr>
            <a:endParaRPr lang="es-ES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990033"/>
              </a:buClr>
              <a:buSzPct val="200000"/>
              <a:buFontTx/>
              <a:buChar char="•"/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Portal SABER ULA </a:t>
            </a:r>
            <a:r>
              <a:rPr lang="es-ES" sz="1800" b="1" dirty="0"/>
              <a:t>fisiología del </a:t>
            </a:r>
            <a:r>
              <a:rPr lang="es-ES" sz="1800" b="1" dirty="0" smtClean="0"/>
              <a:t>Aparato Digestivo 2017</a:t>
            </a: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2000" dirty="0" smtClean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www.saber.ula.ve</a:t>
            </a:r>
            <a:r>
              <a:rPr lang="es-ES" sz="2000" dirty="0" smtClean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</a:t>
            </a:r>
            <a:r>
              <a:rPr lang="es-E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</a:t>
            </a: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goo.gl/opck1F</a:t>
            </a:r>
            <a:endParaRPr lang="es-E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s-ES" sz="3200" dirty="0">
              <a:solidFill>
                <a:srgbClr val="42979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76213" indent="-176213">
              <a:buClr>
                <a:srgbClr val="AC0000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Web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Profesor ULA </a:t>
            </a:r>
            <a:r>
              <a:rPr lang="es-ES" sz="1800" dirty="0" smtClean="0"/>
              <a:t>fisiología </a:t>
            </a:r>
            <a:r>
              <a:rPr lang="es-ES" sz="1800" dirty="0"/>
              <a:t>digestiva 2017</a:t>
            </a:r>
          </a:p>
          <a:p>
            <a:pPr algn="ctr">
              <a:defRPr/>
            </a:pPr>
            <a:r>
              <a:rPr lang="es-ES" sz="2000" dirty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www.webdelprofesor.ula/medicina/ximenapaez</a:t>
            </a:r>
            <a:endParaRPr lang="es-ES" sz="2000" dirty="0">
              <a:solidFill>
                <a:srgbClr val="42979E"/>
              </a:solidFill>
            </a:endParaRPr>
          </a:p>
          <a:p>
            <a:pPr>
              <a:buClr>
                <a:srgbClr val="990033"/>
              </a:buClr>
              <a:buSzPct val="200000"/>
              <a:buFontTx/>
              <a:buChar char="•"/>
              <a:defRPr/>
            </a:pPr>
            <a:endParaRPr lang="es-E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102688" y="700283"/>
            <a:ext cx="2938625" cy="830997"/>
          </a:xfrm>
          <a:prstGeom prst="rect">
            <a:avLst/>
          </a:prstGeom>
          <a:solidFill>
            <a:srgbClr val="73BFC5"/>
          </a:solidFill>
          <a:ln w="952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sz="2400" dirty="0"/>
              <a:t>Material de clases</a:t>
            </a:r>
          </a:p>
          <a:p>
            <a:pPr algn="ctr"/>
            <a:r>
              <a:rPr lang="es-ES" sz="2400" dirty="0" smtClean="0"/>
              <a:t>2018</a:t>
            </a:r>
            <a:endParaRPr lang="es-MX" sz="2400" dirty="0"/>
          </a:p>
        </p:txBody>
      </p:sp>
      <p:pic>
        <p:nvPicPr>
          <p:cNvPr id="9" name="Picture 7" descr="logo UL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453" y="1246981"/>
            <a:ext cx="692150" cy="7937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ChangeArrowheads="1"/>
          </p:cNvSpPr>
          <p:nvPr/>
        </p:nvSpPr>
        <p:spPr bwMode="auto">
          <a:xfrm>
            <a:off x="2072860" y="1586606"/>
            <a:ext cx="4998279" cy="3462486"/>
          </a:xfrm>
          <a:prstGeom prst="rect">
            <a:avLst/>
          </a:prstGeom>
          <a:solidFill>
            <a:srgbClr val="E1F1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/>
            <a:r>
              <a:rPr lang="es-ES" sz="1800" b="0" dirty="0"/>
              <a:t>1</a:t>
            </a:r>
            <a:r>
              <a:rPr lang="es-ES" sz="1800" dirty="0"/>
              <a:t>. </a:t>
            </a:r>
            <a:r>
              <a:rPr lang="es-ES" sz="2000" b="0" dirty="0"/>
              <a:t>Acción de bomba</a:t>
            </a:r>
            <a:r>
              <a:rPr lang="es-ES" sz="1600" dirty="0"/>
              <a:t>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músculos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b="0" dirty="0"/>
              <a:t>sobre vasos</a:t>
            </a:r>
            <a:endParaRPr lang="es-ES" sz="1600" dirty="0"/>
          </a:p>
          <a:p>
            <a:pPr marL="342900" indent="-342900">
              <a:spcBef>
                <a:spcPct val="50000"/>
              </a:spcBef>
            </a:pPr>
            <a:r>
              <a:rPr lang="es-ES" sz="1600" dirty="0"/>
              <a:t>2. </a:t>
            </a:r>
            <a:r>
              <a:rPr lang="es-ES" sz="2000" dirty="0"/>
              <a:t>Vasodilatadores</a:t>
            </a:r>
            <a:r>
              <a:rPr lang="es-ES" sz="1600" dirty="0"/>
              <a:t> </a:t>
            </a:r>
          </a:p>
          <a:p>
            <a:pPr marL="342900" indent="-342900">
              <a:spcBef>
                <a:spcPct val="50000"/>
              </a:spcBef>
            </a:pPr>
            <a:r>
              <a:rPr lang="es-ES" sz="1600" dirty="0"/>
              <a:t>      Hormonales:</a:t>
            </a:r>
            <a:r>
              <a:rPr lang="es-ES" sz="1600" b="0" dirty="0"/>
              <a:t> </a:t>
            </a: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VIP</a:t>
            </a:r>
            <a:r>
              <a:rPr lang="es-ES" sz="1600" b="0" dirty="0"/>
              <a:t> </a:t>
            </a:r>
          </a:p>
          <a:p>
            <a:pPr marL="342900" indent="-342900">
              <a:spcBef>
                <a:spcPct val="50000"/>
              </a:spcBef>
            </a:pPr>
            <a:r>
              <a:rPr lang="es-ES" sz="1600" b="0" dirty="0"/>
              <a:t>         </a:t>
            </a:r>
            <a:r>
              <a:rPr lang="es-ES" sz="1600" dirty="0" err="1"/>
              <a:t>Paracrinos</a:t>
            </a:r>
            <a:r>
              <a:rPr lang="es-ES" sz="1600" dirty="0"/>
              <a:t>:</a:t>
            </a:r>
            <a:r>
              <a:rPr lang="es-ES" sz="1600" b="0" dirty="0"/>
              <a:t> </a:t>
            </a:r>
            <a:r>
              <a:rPr lang="es-ES" sz="16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bradikinina</a:t>
            </a: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sz="16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calicreína</a:t>
            </a: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spcBef>
                <a:spcPct val="50000"/>
              </a:spcBef>
            </a:pPr>
            <a:r>
              <a:rPr lang="es-ES" sz="1600" dirty="0"/>
              <a:t>3. </a:t>
            </a:r>
            <a:r>
              <a:rPr lang="es-ES" sz="2000" dirty="0"/>
              <a:t>Disminución de oxíg</a:t>
            </a:r>
            <a:r>
              <a:rPr lang="es-ES" sz="2000" b="0" dirty="0"/>
              <a:t>eno </a:t>
            </a:r>
            <a:r>
              <a:rPr lang="es-ES" sz="1800" b="0" dirty="0"/>
              <a:t>en la pared GI</a:t>
            </a:r>
          </a:p>
          <a:p>
            <a:pPr marL="342900" indent="-342900">
              <a:spcBef>
                <a:spcPct val="50000"/>
              </a:spcBef>
            </a:pPr>
            <a:r>
              <a:rPr lang="es-ES" sz="1600" dirty="0"/>
              <a:t>      </a:t>
            </a:r>
            <a:r>
              <a:rPr lang="es-ES" sz="1600" b="0" dirty="0"/>
              <a:t>Actividad GI </a:t>
            </a: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</a:t>
            </a:r>
            <a:r>
              <a:rPr lang="es-ES" sz="1600" b="0" dirty="0"/>
              <a:t> </a:t>
            </a: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s-ES" sz="16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  <a:p>
            <a:pPr marL="342900" indent="-342900">
              <a:spcBef>
                <a:spcPct val="50000"/>
              </a:spcBef>
            </a:pPr>
            <a:r>
              <a:rPr lang="es-ES" sz="1800" b="0" dirty="0" smtClean="0"/>
              <a:t>     </a:t>
            </a:r>
            <a:r>
              <a:rPr lang="es-ES" sz="1800" b="0" dirty="0" smtClean="0">
                <a:solidFill>
                  <a:srgbClr val="A50021"/>
                </a:solidFill>
              </a:rPr>
              <a:t>* </a:t>
            </a:r>
            <a:r>
              <a:rPr lang="es-ES" sz="1600" b="0" dirty="0" smtClean="0"/>
              <a:t>Aumento local </a:t>
            </a:r>
            <a:r>
              <a:rPr lang="es-ES" sz="1600" dirty="0" smtClean="0"/>
              <a:t>ADENOSINA</a:t>
            </a:r>
            <a:r>
              <a:rPr lang="es-ES" sz="1600" b="0" dirty="0" smtClean="0"/>
              <a:t> produce   </a:t>
            </a:r>
            <a:endParaRPr lang="es-ES" sz="1600" b="0" dirty="0"/>
          </a:p>
          <a:p>
            <a:pPr marL="342900" indent="-342900">
              <a:spcBef>
                <a:spcPct val="50000"/>
              </a:spcBef>
            </a:pPr>
            <a:r>
              <a:rPr lang="es-ES" sz="1600" b="0" dirty="0"/>
              <a:t>        </a:t>
            </a:r>
            <a:r>
              <a:rPr lang="es-ES" sz="1600" b="0" dirty="0" smtClean="0"/>
              <a:t> </a:t>
            </a:r>
            <a:r>
              <a:rPr lang="es-ES" sz="1600" dirty="0"/>
              <a:t>vasodilatación</a:t>
            </a:r>
          </a:p>
        </p:txBody>
      </p:sp>
      <p:sp>
        <p:nvSpPr>
          <p:cNvPr id="191493" name="Rectangle 5"/>
          <p:cNvSpPr>
            <a:spLocks noChangeArrowheads="1"/>
          </p:cNvSpPr>
          <p:nvPr/>
        </p:nvSpPr>
        <p:spPr bwMode="auto">
          <a:xfrm>
            <a:off x="2564880" y="941334"/>
            <a:ext cx="4014240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buClr>
                <a:schemeClr val="hlink"/>
              </a:buClr>
              <a:buSzPct val="150000"/>
            </a:pPr>
            <a:r>
              <a:rPr lang="es-E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</a:t>
            </a:r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afectan flujo</a:t>
            </a:r>
            <a:endParaRPr lang="es-MX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1494" name="Rectangle 6"/>
          <p:cNvSpPr>
            <a:spLocks noChangeArrowheads="1"/>
          </p:cNvSpPr>
          <p:nvPr/>
        </p:nvSpPr>
        <p:spPr bwMode="auto">
          <a:xfrm>
            <a:off x="2795514" y="5232699"/>
            <a:ext cx="3603872" cy="1015663"/>
          </a:xfrm>
          <a:prstGeom prst="rect">
            <a:avLst/>
          </a:prstGeom>
          <a:solidFill>
            <a:srgbClr val="F8BECF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rgbClr val="EEB4C7"/>
            </a:outerShdw>
          </a:effec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0" dirty="0"/>
              <a:t>Vasodilatación aumenta </a:t>
            </a:r>
            <a:endParaRPr lang="es-ES" sz="2400" b="0" dirty="0" smtClean="0"/>
          </a:p>
          <a:p>
            <a:pPr algn="ctr">
              <a:spcBef>
                <a:spcPct val="50000"/>
              </a:spcBef>
            </a:pPr>
            <a:r>
              <a:rPr lang="es-ES" sz="2400" b="0" dirty="0" smtClean="0"/>
              <a:t>flujo </a:t>
            </a:r>
            <a:r>
              <a:rPr lang="es-ES" sz="2400" b="0" dirty="0"/>
              <a:t>50-100%</a:t>
            </a: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899592" y="712131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1497" name="Text Box 9"/>
          <p:cNvSpPr txBox="1">
            <a:spLocks noChangeArrowheads="1"/>
          </p:cNvSpPr>
          <p:nvPr/>
        </p:nvSpPr>
        <p:spPr bwMode="auto">
          <a:xfrm>
            <a:off x="7330635" y="3429000"/>
            <a:ext cx="140176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solidFill>
                  <a:srgbClr val="A50021"/>
                </a:solidFill>
              </a:rPr>
              <a:t>*</a:t>
            </a:r>
            <a:r>
              <a:rPr lang="es-ES" dirty="0"/>
              <a:t> </a:t>
            </a:r>
            <a:r>
              <a:rPr lang="es-ES" sz="1800" b="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¿Sueño </a:t>
            </a:r>
          </a:p>
          <a:p>
            <a:r>
              <a:rPr lang="es-ES" sz="1800" b="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después</a:t>
            </a:r>
          </a:p>
          <a:p>
            <a:r>
              <a:rPr lang="es-ES" sz="1800" b="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comer??</a:t>
            </a:r>
          </a:p>
        </p:txBody>
      </p:sp>
      <p:sp>
        <p:nvSpPr>
          <p:cNvPr id="191499" name="Text Box 11"/>
          <p:cNvSpPr txBox="1">
            <a:spLocks noChangeArrowheads="1"/>
          </p:cNvSpPr>
          <p:nvPr/>
        </p:nvSpPr>
        <p:spPr bwMode="auto">
          <a:xfrm>
            <a:off x="6484662" y="5232699"/>
            <a:ext cx="264527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u="sng" dirty="0" smtClean="0"/>
              <a:t>Adenosina</a:t>
            </a:r>
            <a:r>
              <a:rPr lang="es-ES" dirty="0" smtClean="0"/>
              <a:t>: </a:t>
            </a:r>
          </a:p>
          <a:p>
            <a:r>
              <a:rPr lang="es-ES" dirty="0" smtClean="0"/>
              <a:t>mensajero </a:t>
            </a:r>
            <a:r>
              <a:rPr lang="es-ES" dirty="0"/>
              <a:t>inhibidor en SNC</a:t>
            </a:r>
          </a:p>
          <a:p>
            <a:r>
              <a:rPr lang="es-ES" u="sng" dirty="0" smtClean="0"/>
              <a:t>Cafeína</a:t>
            </a:r>
            <a:r>
              <a:rPr lang="es-ES" dirty="0" smtClean="0"/>
              <a:t>: </a:t>
            </a:r>
          </a:p>
          <a:p>
            <a:r>
              <a:rPr lang="es-ES" dirty="0" smtClean="0"/>
              <a:t>antagonista del receptor A2</a:t>
            </a:r>
            <a:endParaRPr lang="es-ES" dirty="0"/>
          </a:p>
        </p:txBody>
      </p:sp>
      <p:sp>
        <p:nvSpPr>
          <p:cNvPr id="191500" name="Text Box 12"/>
          <p:cNvSpPr txBox="1">
            <a:spLocks noChangeArrowheads="1"/>
          </p:cNvSpPr>
          <p:nvPr/>
        </p:nvSpPr>
        <p:spPr bwMode="auto">
          <a:xfrm>
            <a:off x="7389813" y="4344988"/>
            <a:ext cx="12430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¿Por qué </a:t>
            </a:r>
          </a:p>
          <a:p>
            <a:r>
              <a:rPr lang="es-ES"/>
              <a:t>tomar café?</a:t>
            </a:r>
          </a:p>
        </p:txBody>
      </p:sp>
      <p:sp>
        <p:nvSpPr>
          <p:cNvPr id="191501" name="Rectangle 13"/>
          <p:cNvSpPr>
            <a:spLocks noChangeArrowheads="1"/>
          </p:cNvSpPr>
          <p:nvPr/>
        </p:nvSpPr>
        <p:spPr bwMode="auto">
          <a:xfrm>
            <a:off x="6476710" y="5266686"/>
            <a:ext cx="2653228" cy="9670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7093272" y="260648"/>
            <a:ext cx="1689886" cy="369332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164288" y="742851"/>
            <a:ext cx="1576388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Flujo mucosa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91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 animBg="1"/>
      <p:bldP spid="191494" grpId="0" animBg="1"/>
      <p:bldP spid="191497" grpId="0"/>
      <p:bldP spid="191500" grpId="0"/>
      <p:bldP spid="19150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1475656" y="2508223"/>
            <a:ext cx="2951931" cy="954107"/>
          </a:xfrm>
          <a:prstGeom prst="rect">
            <a:avLst/>
          </a:prstGeom>
          <a:solidFill>
            <a:srgbClr val="93B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dirty="0">
                <a:solidFill>
                  <a:srgbClr val="0000FF"/>
                </a:solidFill>
                <a:latin typeface="Comic Sans MS" pitchFamily="66" charset="0"/>
              </a:rPr>
              <a:t>PARASIMPÁTICO</a:t>
            </a:r>
          </a:p>
          <a:p>
            <a:endParaRPr lang="es-ES" sz="800" dirty="0">
              <a:solidFill>
                <a:srgbClr val="0000FF"/>
              </a:solidFill>
              <a:latin typeface="Comic Sans MS" pitchFamily="66" charset="0"/>
            </a:endParaRPr>
          </a:p>
          <a:p>
            <a:r>
              <a:rPr lang="es-ES" sz="2400" dirty="0">
                <a:latin typeface="Comic Sans MS" pitchFamily="66" charset="0"/>
              </a:rPr>
              <a:t>Aumenta</a:t>
            </a:r>
            <a:r>
              <a:rPr lang="es-ES" sz="2400" b="0" dirty="0">
                <a:latin typeface="Comic Sans MS" pitchFamily="66" charset="0"/>
              </a:rPr>
              <a:t> el flujo</a:t>
            </a:r>
          </a:p>
        </p:txBody>
      </p:sp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4572000" y="3500438"/>
            <a:ext cx="2952328" cy="2068513"/>
          </a:xfrm>
          <a:prstGeom prst="rect">
            <a:avLst/>
          </a:prstGeom>
          <a:solidFill>
            <a:srgbClr val="FFB7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3065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3510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808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65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226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7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dirty="0">
                <a:solidFill>
                  <a:srgbClr val="CC0000"/>
                </a:solidFill>
                <a:latin typeface="Comic Sans MS" pitchFamily="66" charset="0"/>
              </a:rPr>
              <a:t>SIMPÁTICO</a:t>
            </a:r>
          </a:p>
          <a:p>
            <a:r>
              <a:rPr lang="es-ES" sz="800" b="0" dirty="0">
                <a:latin typeface="Comic Sans MS" pitchFamily="66" charset="0"/>
              </a:rPr>
              <a:t> </a:t>
            </a:r>
          </a:p>
          <a:p>
            <a:r>
              <a:rPr lang="es-ES" sz="2400" dirty="0">
                <a:latin typeface="Comic Sans MS" pitchFamily="66" charset="0"/>
              </a:rPr>
              <a:t>Disminuye </a:t>
            </a:r>
            <a:r>
              <a:rPr lang="es-ES" sz="2400" b="0" dirty="0">
                <a:latin typeface="Comic Sans MS" pitchFamily="66" charset="0"/>
              </a:rPr>
              <a:t>el flujo, </a:t>
            </a:r>
          </a:p>
          <a:p>
            <a:r>
              <a:rPr lang="es-ES" sz="2400" b="0" dirty="0">
                <a:latin typeface="Comic Sans MS" pitchFamily="66" charset="0"/>
              </a:rPr>
              <a:t>pero después hay “escape” </a:t>
            </a:r>
            <a:r>
              <a:rPr lang="es-ES" sz="2400" b="0" dirty="0" err="1">
                <a:latin typeface="Comic Sans MS" pitchFamily="66" charset="0"/>
              </a:rPr>
              <a:t>autorregulador</a:t>
            </a:r>
            <a:endParaRPr lang="es-ES" sz="2400" b="0" dirty="0">
              <a:latin typeface="Comic Sans MS" pitchFamily="66" charset="0"/>
            </a:endParaRPr>
          </a:p>
        </p:txBody>
      </p:sp>
      <p:sp>
        <p:nvSpPr>
          <p:cNvPr id="192519" name="Text Box 7"/>
          <p:cNvSpPr txBox="1">
            <a:spLocks noChangeArrowheads="1"/>
          </p:cNvSpPr>
          <p:nvPr/>
        </p:nvSpPr>
        <p:spPr bwMode="auto">
          <a:xfrm>
            <a:off x="1667090" y="1256988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2521" name="Rectangle 9"/>
          <p:cNvSpPr>
            <a:spLocks noChangeArrowheads="1"/>
          </p:cNvSpPr>
          <p:nvPr/>
        </p:nvSpPr>
        <p:spPr bwMode="auto">
          <a:xfrm>
            <a:off x="3079443" y="1541989"/>
            <a:ext cx="298511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buClr>
                <a:schemeClr val="hlink"/>
              </a:buClr>
              <a:buSzPct val="150000"/>
            </a:pPr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</a:t>
            </a:r>
            <a:r>
              <a:rPr lang="es-E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Autonómico</a:t>
            </a:r>
            <a:endParaRPr lang="es-MX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093272" y="260648"/>
            <a:ext cx="1689886" cy="369332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7387423" y="728416"/>
            <a:ext cx="1418978" cy="646331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dirty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dirty="0" smtClean="0">
                <a:latin typeface="Comic Sans MS" pitchFamily="66" charset="0"/>
              </a:rPr>
              <a:t>Flujo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nimBg="1"/>
      <p:bldP spid="19251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2876369" y="981799"/>
            <a:ext cx="3358612" cy="461665"/>
          </a:xfrm>
          <a:prstGeom prst="rect">
            <a:avLst/>
          </a:prstGeom>
          <a:solidFill>
            <a:srgbClr val="FFB9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/>
              <a:t>ACCIÓN SIMPÁTICA</a:t>
            </a:r>
          </a:p>
        </p:txBody>
      </p:sp>
      <p:pic>
        <p:nvPicPr>
          <p:cNvPr id="193539" name="Picture 3" descr="MEC ESCA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706" y="1916113"/>
            <a:ext cx="5461000" cy="420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2490069" y="2060575"/>
            <a:ext cx="38893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1" name="Rectangle 5"/>
          <p:cNvSpPr>
            <a:spLocks noChangeArrowheads="1"/>
          </p:cNvSpPr>
          <p:nvPr/>
        </p:nvSpPr>
        <p:spPr bwMode="auto">
          <a:xfrm>
            <a:off x="3787056" y="5805488"/>
            <a:ext cx="12239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3598144" y="5756275"/>
            <a:ext cx="15827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dirty="0"/>
              <a:t>Tiempo (min)</a:t>
            </a:r>
          </a:p>
        </p:txBody>
      </p:sp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3237037" y="1549401"/>
            <a:ext cx="2709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dirty="0">
                <a:solidFill>
                  <a:srgbClr val="CC0000"/>
                </a:solidFill>
              </a:rPr>
              <a:t>Estimulación </a:t>
            </a:r>
            <a:r>
              <a:rPr lang="es-MX" sz="1800" dirty="0" err="1">
                <a:solidFill>
                  <a:srgbClr val="CC0000"/>
                </a:solidFill>
              </a:rPr>
              <a:t>esplácnica</a:t>
            </a:r>
            <a:endParaRPr lang="es-MX" sz="1800" dirty="0">
              <a:solidFill>
                <a:srgbClr val="CC0000"/>
              </a:solidFill>
            </a:endParaRPr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2923456" y="2924175"/>
            <a:ext cx="574675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2705969" y="3141663"/>
            <a:ext cx="10810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6" name="Text Box 10"/>
          <p:cNvSpPr txBox="1">
            <a:spLocks noChangeArrowheads="1"/>
          </p:cNvSpPr>
          <p:nvPr/>
        </p:nvSpPr>
        <p:spPr bwMode="auto">
          <a:xfrm>
            <a:off x="2634531" y="2767013"/>
            <a:ext cx="1222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/>
              <a:t>Baja </a:t>
            </a:r>
          </a:p>
          <a:p>
            <a:pPr algn="ctr"/>
            <a:r>
              <a:rPr lang="es-MX"/>
              <a:t>frecuencia</a:t>
            </a:r>
          </a:p>
        </p:txBody>
      </p:sp>
      <p:sp>
        <p:nvSpPr>
          <p:cNvPr id="193547" name="Rectangle 11"/>
          <p:cNvSpPr>
            <a:spLocks noChangeArrowheads="1"/>
          </p:cNvSpPr>
          <p:nvPr/>
        </p:nvSpPr>
        <p:spPr bwMode="auto">
          <a:xfrm>
            <a:off x="5298356" y="2852738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8" name="Rectangle 12"/>
          <p:cNvSpPr>
            <a:spLocks noChangeArrowheads="1"/>
          </p:cNvSpPr>
          <p:nvPr/>
        </p:nvSpPr>
        <p:spPr bwMode="auto">
          <a:xfrm>
            <a:off x="5011019" y="3141663"/>
            <a:ext cx="12239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9" name="Text Box 13"/>
          <p:cNvSpPr txBox="1">
            <a:spLocks noChangeArrowheads="1"/>
          </p:cNvSpPr>
          <p:nvPr/>
        </p:nvSpPr>
        <p:spPr bwMode="auto">
          <a:xfrm>
            <a:off x="5034831" y="2781300"/>
            <a:ext cx="12065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/>
              <a:t>Alta </a:t>
            </a:r>
          </a:p>
          <a:p>
            <a:pPr algn="ctr"/>
            <a:r>
              <a:rPr lang="es-MX"/>
              <a:t>frecuencia</a:t>
            </a:r>
          </a:p>
        </p:txBody>
      </p:sp>
      <p:sp>
        <p:nvSpPr>
          <p:cNvPr id="193550" name="Rectangle 14"/>
          <p:cNvSpPr>
            <a:spLocks noChangeArrowheads="1"/>
          </p:cNvSpPr>
          <p:nvPr/>
        </p:nvSpPr>
        <p:spPr bwMode="auto">
          <a:xfrm>
            <a:off x="1482006" y="2205038"/>
            <a:ext cx="360363" cy="3384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51" name="Text Box 15"/>
          <p:cNvSpPr txBox="1">
            <a:spLocks noChangeArrowheads="1"/>
          </p:cNvSpPr>
          <p:nvPr/>
        </p:nvSpPr>
        <p:spPr bwMode="auto">
          <a:xfrm rot="16200000">
            <a:off x="183431" y="3641725"/>
            <a:ext cx="2951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dirty="0"/>
              <a:t>Flujo sanguíneo intestinal</a:t>
            </a:r>
          </a:p>
        </p:txBody>
      </p:sp>
      <p:sp>
        <p:nvSpPr>
          <p:cNvPr id="193552" name="Text Box 16"/>
          <p:cNvSpPr txBox="1">
            <a:spLocks noChangeArrowheads="1"/>
          </p:cNvSpPr>
          <p:nvPr/>
        </p:nvSpPr>
        <p:spPr bwMode="auto">
          <a:xfrm>
            <a:off x="3148881" y="4221163"/>
            <a:ext cx="1266693" cy="369332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dirty="0"/>
              <a:t>“ESCAPE”</a:t>
            </a:r>
          </a:p>
        </p:txBody>
      </p:sp>
      <p:sp>
        <p:nvSpPr>
          <p:cNvPr id="193553" name="Text Box 17"/>
          <p:cNvSpPr txBox="1">
            <a:spLocks noChangeArrowheads="1"/>
          </p:cNvSpPr>
          <p:nvPr/>
        </p:nvSpPr>
        <p:spPr bwMode="auto">
          <a:xfrm>
            <a:off x="5947644" y="4221163"/>
            <a:ext cx="1266693" cy="369332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“ESCAPE”</a:t>
            </a:r>
          </a:p>
        </p:txBody>
      </p:sp>
      <p:sp>
        <p:nvSpPr>
          <p:cNvPr id="193554" name="Text Box 18"/>
          <p:cNvSpPr txBox="1">
            <a:spLocks noChangeArrowheads="1"/>
          </p:cNvSpPr>
          <p:nvPr/>
        </p:nvSpPr>
        <p:spPr bwMode="auto">
          <a:xfrm>
            <a:off x="5537356" y="4624823"/>
            <a:ext cx="21643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 dirty="0" smtClean="0"/>
              <a:t>Mecanismos locales </a:t>
            </a:r>
          </a:p>
          <a:p>
            <a:pPr algn="ctr"/>
            <a:r>
              <a:rPr lang="es-ES_tradnl" sz="1600" dirty="0" smtClean="0"/>
              <a:t>vasodilatadores</a:t>
            </a:r>
            <a:endParaRPr lang="es-ES_tradnl" sz="1600" dirty="0"/>
          </a:p>
        </p:txBody>
      </p:sp>
      <p:sp>
        <p:nvSpPr>
          <p:cNvPr id="193555" name="Text Box 19"/>
          <p:cNvSpPr txBox="1">
            <a:spLocks noChangeArrowheads="1"/>
          </p:cNvSpPr>
          <p:nvPr/>
        </p:nvSpPr>
        <p:spPr bwMode="auto">
          <a:xfrm>
            <a:off x="3304400" y="1879620"/>
            <a:ext cx="25907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7093272" y="260648"/>
            <a:ext cx="1689886" cy="369332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7387423" y="728416"/>
            <a:ext cx="1418978" cy="646331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dirty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dirty="0" smtClean="0">
                <a:latin typeface="Comic Sans MS" pitchFamily="66" charset="0"/>
              </a:rPr>
              <a:t>Flujo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3" grpId="0"/>
      <p:bldP spid="193552" grpId="0" animBg="1"/>
      <p:bldP spid="193553" grpId="0" animBg="1"/>
      <p:bldP spid="193554" grpId="0"/>
      <p:bldP spid="19355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1201389" y="2132856"/>
            <a:ext cx="3392275" cy="229293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CC0000"/>
                </a:solidFill>
              </a:rPr>
              <a:t>Simpático</a:t>
            </a:r>
            <a:r>
              <a:rPr lang="es-MX" sz="2000" dirty="0">
                <a:solidFill>
                  <a:srgbClr val="CC0000"/>
                </a:solidFill>
              </a:rPr>
              <a:t> </a:t>
            </a:r>
          </a:p>
          <a:p>
            <a:pPr algn="ctr"/>
            <a:r>
              <a:rPr lang="es-MX" sz="1800" dirty="0"/>
              <a:t>DISMINUYE</a:t>
            </a:r>
            <a:r>
              <a:rPr lang="es-MX" sz="1800" b="0" dirty="0"/>
              <a:t> </a:t>
            </a:r>
          </a:p>
          <a:p>
            <a:pPr algn="ctr"/>
            <a:r>
              <a:rPr lang="es-MX" sz="1800" dirty="0"/>
              <a:t>flujo </a:t>
            </a:r>
            <a:r>
              <a:rPr lang="es-MX" sz="1800" dirty="0" err="1"/>
              <a:t>esplácnico</a:t>
            </a:r>
            <a:endParaRPr lang="es-MX" sz="1800" dirty="0"/>
          </a:p>
          <a:p>
            <a:pPr algn="ctr"/>
            <a:endParaRPr lang="es-MX" sz="900" b="0" dirty="0"/>
          </a:p>
          <a:p>
            <a:pPr algn="ctr"/>
            <a:r>
              <a:rPr lang="es-MX" sz="1800" b="0" dirty="0"/>
              <a:t>en </a:t>
            </a:r>
          </a:p>
          <a:p>
            <a:pPr algn="ctr"/>
            <a:r>
              <a:rPr lang="es-MX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“Reacción correr o pelear”</a:t>
            </a:r>
          </a:p>
          <a:p>
            <a:pPr algn="ctr"/>
            <a:r>
              <a:rPr lang="es-MX" sz="1800" b="0" dirty="0" smtClean="0"/>
              <a:t>Ejercicio </a:t>
            </a:r>
            <a:r>
              <a:rPr lang="es-MX" sz="1800" b="0" dirty="0"/>
              <a:t>músculo esquelético</a:t>
            </a:r>
          </a:p>
          <a:p>
            <a:pPr algn="ctr"/>
            <a:r>
              <a:rPr lang="es-MX" sz="1800" b="0" dirty="0"/>
              <a:t>Choque circulatorio</a:t>
            </a:r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5388216" y="3318953"/>
            <a:ext cx="2138801" cy="138499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MX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¡Protección </a:t>
            </a:r>
          </a:p>
          <a:p>
            <a:r>
              <a:rPr lang="es-MX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corazón y </a:t>
            </a:r>
            <a:endParaRPr lang="es-MX" sz="28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MX" sz="2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cerebro</a:t>
            </a:r>
            <a:r>
              <a:rPr lang="es-MX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endParaRPr lang="es-ES" sz="2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64" name="Text Box 4"/>
          <p:cNvSpPr txBox="1">
            <a:spLocks noChangeArrowheads="1"/>
          </p:cNvSpPr>
          <p:nvPr/>
        </p:nvSpPr>
        <p:spPr bwMode="auto">
          <a:xfrm>
            <a:off x="5284860" y="2133236"/>
            <a:ext cx="2345514" cy="830997"/>
          </a:xfrm>
          <a:prstGeom prst="rect">
            <a:avLst/>
          </a:prstGeom>
          <a:solidFill>
            <a:srgbClr val="C6E6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Redistribución </a:t>
            </a:r>
          </a:p>
          <a:p>
            <a:pPr algn="ctr"/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flujo</a:t>
            </a: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539552" y="59635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093272" y="260648"/>
            <a:ext cx="1689886" cy="369332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7387423" y="728416"/>
            <a:ext cx="1418978" cy="646331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dirty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dirty="0" smtClean="0">
                <a:latin typeface="Comic Sans MS" pitchFamily="66" charset="0"/>
              </a:rPr>
              <a:t>Flujo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 animBg="1"/>
      <p:bldP spid="194563" grpId="0" animBg="1"/>
      <p:bldP spid="19456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/>
          <p:cNvSpPr txBox="1">
            <a:spLocks noChangeArrowheads="1"/>
          </p:cNvSpPr>
          <p:nvPr/>
        </p:nvSpPr>
        <p:spPr bwMode="auto">
          <a:xfrm>
            <a:off x="4859338" y="3213100"/>
            <a:ext cx="2736850" cy="1690688"/>
          </a:xfrm>
          <a:prstGeom prst="rect">
            <a:avLst/>
          </a:prstGeom>
          <a:solidFill>
            <a:srgbClr val="E8DAC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3065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3510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808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65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226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7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900">
              <a:latin typeface="Comic Sans MS" pitchFamily="66" charset="0"/>
            </a:endParaRPr>
          </a:p>
          <a:p>
            <a:r>
              <a:rPr lang="es-ES" sz="1800" b="0">
                <a:latin typeface="Comic Sans MS" pitchFamily="66" charset="0"/>
              </a:rPr>
              <a:t>Vasodilatación </a:t>
            </a:r>
          </a:p>
          <a:p>
            <a:endParaRPr lang="es-ES" sz="1000" b="0">
              <a:latin typeface="Comic Sans MS" pitchFamily="66" charset="0"/>
            </a:endParaRPr>
          </a:p>
          <a:p>
            <a:r>
              <a:rPr lang="es-ES" sz="2000">
                <a:latin typeface="Comic Sans MS" pitchFamily="66" charset="0"/>
              </a:rPr>
              <a:t>Gastrina y secretina</a:t>
            </a:r>
          </a:p>
          <a:p>
            <a:endParaRPr lang="es-ES" sz="800">
              <a:latin typeface="Comic Sans MS" pitchFamily="66" charset="0"/>
            </a:endParaRPr>
          </a:p>
          <a:p>
            <a:r>
              <a:rPr lang="es-ES" sz="2000">
                <a:latin typeface="Comic Sans MS" pitchFamily="66" charset="0"/>
              </a:rPr>
              <a:t>Adenosina</a:t>
            </a:r>
            <a:r>
              <a:rPr lang="es-ES" sz="1800" b="0">
                <a:latin typeface="Comic Sans MS" pitchFamily="66" charset="0"/>
              </a:rPr>
              <a:t> liberada por disminución pO</a:t>
            </a:r>
            <a:r>
              <a:rPr lang="es-ES" sz="1800" b="0" baseline="-25000">
                <a:latin typeface="Comic Sans MS" pitchFamily="66" charset="0"/>
              </a:rPr>
              <a:t>2</a:t>
            </a:r>
            <a:endParaRPr lang="es-ES" sz="1800" b="0">
              <a:latin typeface="Comic Sans MS" pitchFamily="66" charset="0"/>
            </a:endParaRPr>
          </a:p>
        </p:txBody>
      </p:sp>
      <p:sp>
        <p:nvSpPr>
          <p:cNvPr id="197637" name="Text Box 5"/>
          <p:cNvSpPr txBox="1">
            <a:spLocks noChangeArrowheads="1"/>
          </p:cNvSpPr>
          <p:nvPr/>
        </p:nvSpPr>
        <p:spPr bwMode="auto">
          <a:xfrm>
            <a:off x="1619250" y="3213100"/>
            <a:ext cx="1871663" cy="1096963"/>
          </a:xfrm>
          <a:prstGeom prst="rect">
            <a:avLst/>
          </a:prstGeom>
          <a:solidFill>
            <a:srgbClr val="D9B3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s-ES" sz="800" b="0">
              <a:latin typeface="Comic Sans MS" pitchFamily="66" charset="0"/>
            </a:endParaRPr>
          </a:p>
          <a:p>
            <a:pPr algn="ctr"/>
            <a:r>
              <a:rPr lang="es-ES" sz="1800" b="0">
                <a:latin typeface="Comic Sans MS" pitchFamily="66" charset="0"/>
              </a:rPr>
              <a:t>Vasodilatación</a:t>
            </a:r>
          </a:p>
          <a:p>
            <a:pPr algn="ctr"/>
            <a:r>
              <a:rPr lang="es-ES" sz="1000" b="0">
                <a:latin typeface="Comic Sans MS" pitchFamily="66" charset="0"/>
              </a:rPr>
              <a:t> </a:t>
            </a:r>
          </a:p>
          <a:p>
            <a:pPr algn="ctr"/>
            <a:r>
              <a:rPr lang="es-ES" sz="2800">
                <a:latin typeface="Comic Sans MS" pitchFamily="66" charset="0"/>
              </a:rPr>
              <a:t>VIP</a:t>
            </a:r>
          </a:p>
        </p:txBody>
      </p:sp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1619250" y="2686050"/>
            <a:ext cx="166263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 Entérico</a:t>
            </a:r>
            <a:endParaRPr lang="es-ES_tradnl" sz="2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7639" name="Rectangle 7"/>
          <p:cNvSpPr>
            <a:spLocks noChangeArrowheads="1"/>
          </p:cNvSpPr>
          <p:nvPr/>
        </p:nvSpPr>
        <p:spPr bwMode="auto">
          <a:xfrm>
            <a:off x="4868863" y="2695575"/>
            <a:ext cx="277511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</a:t>
            </a: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Endocrino 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Entérico</a:t>
            </a:r>
            <a:endParaRPr lang="es-ES_tradnl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2699792" y="1781046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7642" name="Rectangle 10"/>
          <p:cNvSpPr>
            <a:spLocks noChangeArrowheads="1"/>
          </p:cNvSpPr>
          <p:nvPr/>
        </p:nvSpPr>
        <p:spPr bwMode="auto">
          <a:xfrm>
            <a:off x="3312681" y="1844675"/>
            <a:ext cx="251863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>
                <a:schemeClr val="hlink"/>
              </a:buClr>
              <a:buSzPct val="150000"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Control HUMORAL</a:t>
            </a:r>
            <a:endParaRPr lang="es-MX" sz="2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093272" y="260648"/>
            <a:ext cx="1689886" cy="369332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Circulación 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7364180" y="712194"/>
            <a:ext cx="1418978" cy="646331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dirty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dirty="0" smtClean="0">
                <a:latin typeface="Comic Sans MS" pitchFamily="66" charset="0"/>
              </a:rPr>
              <a:t>Flujo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4" grpId="0" animBg="1"/>
      <p:bldP spid="197637" grpId="0" animBg="1"/>
      <p:bldP spid="197638" grpId="0" animBg="1"/>
      <p:bldP spid="19763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2225675" y="620688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2090254" y="1258352"/>
            <a:ext cx="4843561" cy="460126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</a:pPr>
            <a:endParaRPr lang="es-ES_tradnl" sz="10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600" dirty="0" smtClean="0">
                <a:latin typeface="Comic Sans MS" pitchFamily="66" charset="0"/>
              </a:rPr>
              <a:t>Introducción A y B</a:t>
            </a:r>
            <a:endParaRPr lang="es-ES_tradnl" sz="16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sz="9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Regulación </a:t>
            </a:r>
            <a:r>
              <a:rPr lang="es-ES_tradnl" sz="2800" dirty="0" err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neurohumoral</a:t>
            </a:r>
            <a:endParaRPr lang="es-ES_tradnl" sz="28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Boca-esófago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Estómago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Páncreas, hígado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de nutrientes, agua, electrolitos </a:t>
            </a:r>
            <a:r>
              <a:rPr lang="es-ES_tradnl" sz="2000" b="0" dirty="0" smtClean="0">
                <a:latin typeface="Comic Sans MS" pitchFamily="66" charset="0"/>
              </a:rPr>
              <a:t>y </a:t>
            </a:r>
            <a:r>
              <a:rPr lang="es-ES_tradnl" sz="2000" b="0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300192" y="648970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2225675" y="622300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2399078" y="1257444"/>
            <a:ext cx="4519247" cy="463203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Introducción </a:t>
            </a:r>
            <a:r>
              <a:rPr lang="es-ES_tradnl" sz="2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Parte B</a:t>
            </a:r>
            <a:endParaRPr lang="es-ES_tradnl" sz="24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Regulación </a:t>
            </a:r>
            <a:r>
              <a:rPr lang="es-ES_tradnl" sz="2000" b="0" dirty="0" err="1" smtClean="0">
                <a:latin typeface="Comic Sans MS" pitchFamily="66" charset="0"/>
              </a:rPr>
              <a:t>neurohumoral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r>
              <a:rPr lang="es-ES_tradnl" sz="800" b="0" dirty="0">
                <a:latin typeface="Comic Sans MS" pitchFamily="66" charset="0"/>
              </a:rPr>
              <a:t> 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800" b="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Estómago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Páncreas, hígado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nutrientes, agua, </a:t>
            </a:r>
            <a:endParaRPr lang="es-ES_tradnl" sz="2000" b="0" dirty="0" smtClean="0"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000" b="0" dirty="0" smtClean="0">
                <a:latin typeface="Comic Sans MS" pitchFamily="66" charset="0"/>
              </a:rPr>
              <a:t>     electrolitos y </a:t>
            </a:r>
            <a:r>
              <a:rPr lang="es-ES_tradnl" sz="2000" b="0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77592" y="65253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1527175"/>
            <a:ext cx="2468563" cy="43783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344613" y="2377331"/>
            <a:ext cx="3012363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I.   INTRODUCCIÓN</a:t>
            </a:r>
          </a:p>
          <a:p>
            <a:r>
              <a:rPr lang="es-ES" sz="1000" dirty="0">
                <a:latin typeface="Comic Sans MS" pitchFamily="66" charset="0"/>
              </a:rPr>
              <a:t> </a:t>
            </a:r>
          </a:p>
          <a:p>
            <a:r>
              <a:rPr lang="es-ES" dirty="0">
                <a:latin typeface="Comic Sans MS" pitchFamily="66" charset="0"/>
              </a:rPr>
              <a:t>II.  MORFOLOGÍA</a:t>
            </a:r>
          </a:p>
          <a:p>
            <a:endParaRPr lang="es-ES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latin typeface="Comic Sans MS" pitchFamily="66" charset="0"/>
              </a:rPr>
              <a:t>III. </a:t>
            </a:r>
            <a:r>
              <a:rPr lang="es-ES" sz="2000" dirty="0" smtClean="0">
                <a:latin typeface="Comic Sans MS" pitchFamily="66" charset="0"/>
              </a:rPr>
              <a:t>MOTILIDAD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" sz="1600" b="0" dirty="0" smtClean="0">
                <a:latin typeface="Comic Sans MS" pitchFamily="66" charset="0"/>
              </a:rPr>
              <a:t>Actividad eléctrica</a:t>
            </a:r>
          </a:p>
          <a:p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Actividad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contráctil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ES" sz="2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IV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SECRECIÓN</a:t>
            </a:r>
            <a:endParaRPr lang="es-E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V. 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CIRCULACIÓN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4715668" y="894218"/>
            <a:ext cx="2839239" cy="46166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/>
              <a:t>Aparato Digestivo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343192" y="1733578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400" dirty="0" smtClean="0">
                <a:solidFill>
                  <a:srgbClr val="000000"/>
                </a:solidFill>
              </a:rPr>
              <a:t>TEMA 1 </a:t>
            </a:r>
            <a:r>
              <a:rPr lang="es-ES" sz="2000" dirty="0" smtClean="0">
                <a:solidFill>
                  <a:srgbClr val="000000"/>
                </a:solidFill>
              </a:rPr>
              <a:t>Generalidades</a:t>
            </a: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588224" y="6632238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950" y="503237"/>
            <a:ext cx="5645150" cy="5851525"/>
          </a:xfrm>
          <a:solidFill>
            <a:schemeClr val="accent1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45113" y="404813"/>
            <a:ext cx="3273425" cy="1035050"/>
          </a:xfrm>
          <a:prstGeom prst="rect">
            <a:avLst/>
          </a:prstGeom>
          <a:solidFill>
            <a:srgbClr val="D6ECEE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/>
              <a:t>¿QUÉ SUCEDE CUANDO </a:t>
            </a:r>
          </a:p>
          <a:p>
            <a:pPr algn="ctr"/>
            <a:r>
              <a:rPr lang="es-ES" sz="2000" b="0"/>
              <a:t>EL BOLO</a:t>
            </a:r>
          </a:p>
          <a:p>
            <a:pPr algn="ctr"/>
            <a:r>
              <a:rPr lang="es-ES" sz="2000" b="0"/>
              <a:t>LLEGA AL TUBO GI?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729163" y="1462088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1.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406900" y="2422525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2.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827088" y="3082925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3.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110163" y="3933825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4.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373313" y="4438650"/>
            <a:ext cx="4953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5. 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589213" y="5565775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6.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189663" y="2638425"/>
            <a:ext cx="2316162" cy="425450"/>
          </a:xfrm>
          <a:prstGeom prst="rect">
            <a:avLst/>
          </a:prstGeom>
          <a:solidFill>
            <a:srgbClr val="FDD3EE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ESTIRAMIENTO</a:t>
            </a:r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>
            <a:off x="7342188" y="3141663"/>
            <a:ext cx="0" cy="1643062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6261100" y="4833938"/>
            <a:ext cx="2165350" cy="425450"/>
          </a:xfrm>
          <a:prstGeom prst="rect">
            <a:avLst/>
          </a:prstGeom>
          <a:solidFill>
            <a:srgbClr val="FDD3EE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4078630" y="404811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391109" y="3462823"/>
            <a:ext cx="12522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/>
              <a:t>Reflejo</a:t>
            </a:r>
          </a:p>
          <a:p>
            <a:pPr algn="ctr"/>
            <a:r>
              <a:rPr lang="es-VE" sz="2400" dirty="0" smtClean="0"/>
              <a:t>local</a:t>
            </a:r>
            <a:endParaRPr lang="es-VE" sz="2400" dirty="0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588224" y="6632238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Elipse 2"/>
          <p:cNvSpPr/>
          <p:nvPr/>
        </p:nvSpPr>
        <p:spPr bwMode="auto">
          <a:xfrm>
            <a:off x="2373313" y="1174252"/>
            <a:ext cx="1406599" cy="742580"/>
          </a:xfrm>
          <a:prstGeom prst="ellipse">
            <a:avLst/>
          </a:prstGeom>
          <a:noFill/>
          <a:ln w="28575" cap="flat" cmpd="sng" algn="ctr">
            <a:solidFill>
              <a:srgbClr val="EE0077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2868613" y="5259388"/>
            <a:ext cx="1406599" cy="742580"/>
          </a:xfrm>
          <a:prstGeom prst="ellipse">
            <a:avLst/>
          </a:prstGeom>
          <a:noFill/>
          <a:ln w="28575" cap="flat" cmpd="sng" algn="ctr">
            <a:solidFill>
              <a:srgbClr val="EE0077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21" grpId="0" animBg="1"/>
      <p:bldP spid="13322" grpId="0" animBg="1"/>
      <p:bldP spid="13323" grpId="0" animBg="1"/>
      <p:bldP spid="13324" grpId="0" animBg="1"/>
      <p:bldP spid="13325" grpId="0" animBg="1"/>
      <p:bldP spid="13326" grpId="0" animBg="1"/>
      <p:bldP spid="13327" grpId="0" animBg="1"/>
      <p:bldP spid="13328" grpId="0" animBg="1"/>
      <p:bldP spid="13329" grpId="0" animBg="1"/>
      <p:bldP spid="2" grpId="0"/>
      <p:bldP spid="3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238375" y="2193925"/>
            <a:ext cx="4583113" cy="36099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Marcapaso </a:t>
            </a:r>
          </a:p>
          <a:p>
            <a:pPr>
              <a:buClr>
                <a:srgbClr val="CC0000"/>
              </a:buClr>
              <a:buSzPct val="200000"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REB  que alcanzan PA y se produce</a:t>
            </a:r>
          </a:p>
          <a:p>
            <a:pPr>
              <a:buClr>
                <a:srgbClr val="CC0000"/>
              </a:buClr>
              <a:buSzPct val="200000"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contracción</a:t>
            </a:r>
          </a:p>
          <a:p>
            <a:pPr>
              <a:buFontTx/>
              <a:buChar char="•"/>
            </a:pP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Estimulación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-Estiramiento-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Reflejo Local - peristaltismo</a:t>
            </a:r>
          </a:p>
          <a:p>
            <a:pPr>
              <a:buFontTx/>
              <a:buChar char="•"/>
            </a:pP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Respuestas a agentes químicos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Variable, contracción o relajación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según receptores, Ej.: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s-ES_tradnl" sz="2000" b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contrae; </a:t>
            </a:r>
            <a:r>
              <a:rPr lang="es-ES_tradnl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</a:t>
            </a:r>
            <a:endParaRPr lang="es-ES_tradnl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755650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2439988" y="1557338"/>
            <a:ext cx="426243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/>
              <a:t>Contracción músculo unitario</a:t>
            </a:r>
          </a:p>
        </p:txBody>
      </p:sp>
      <p:sp>
        <p:nvSpPr>
          <p:cNvPr id="117770" name="Text Box 10"/>
          <p:cNvSpPr txBox="1">
            <a:spLocks noChangeArrowheads="1"/>
          </p:cNvSpPr>
          <p:nvPr/>
        </p:nvSpPr>
        <p:spPr bwMode="auto">
          <a:xfrm>
            <a:off x="6702425" y="260648"/>
            <a:ext cx="2060179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314732" y="821830"/>
            <a:ext cx="144783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Actividad </a:t>
            </a:r>
            <a:endParaRPr lang="es-ES" sz="2000" dirty="0"/>
          </a:p>
          <a:p>
            <a:pPr algn="ctr"/>
            <a:r>
              <a:rPr lang="es-ES" sz="2000" dirty="0" smtClean="0"/>
              <a:t>Contráctil</a:t>
            </a:r>
            <a:endParaRPr lang="es-ES" sz="2000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588224" y="6632238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8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6855</TotalTime>
  <Words>2769</Words>
  <Application>Microsoft Office PowerPoint</Application>
  <PresentationFormat>Presentación en pantalla (4:3)</PresentationFormat>
  <Paragraphs>951</Paragraphs>
  <Slides>55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0" baseType="lpstr">
      <vt:lpstr>Arial</vt:lpstr>
      <vt:lpstr>Comic Sans MS</vt:lpstr>
      <vt:lpstr>Symbol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474</cp:revision>
  <dcterms:created xsi:type="dcterms:W3CDTF">2005-07-14T13:55:55Z</dcterms:created>
  <dcterms:modified xsi:type="dcterms:W3CDTF">2018-07-29T15:26:51Z</dcterms:modified>
</cp:coreProperties>
</file>